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44.xml" ContentType="application/vnd.openxmlformats-officedocument.presentationml.notesSlid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52"/>
  </p:notesMasterIdLst>
  <p:handoutMasterIdLst>
    <p:handoutMasterId r:id="rId53"/>
  </p:handoutMasterIdLst>
  <p:sldIdLst>
    <p:sldId id="259" r:id="rId2"/>
    <p:sldId id="451" r:id="rId3"/>
    <p:sldId id="473" r:id="rId4"/>
    <p:sldId id="474" r:id="rId5"/>
    <p:sldId id="475" r:id="rId6"/>
    <p:sldId id="491" r:id="rId7"/>
    <p:sldId id="484" r:id="rId8"/>
    <p:sldId id="482" r:id="rId9"/>
    <p:sldId id="396" r:id="rId10"/>
    <p:sldId id="440" r:id="rId11"/>
    <p:sldId id="442" r:id="rId12"/>
    <p:sldId id="463" r:id="rId13"/>
    <p:sldId id="457" r:id="rId14"/>
    <p:sldId id="400" r:id="rId15"/>
    <p:sldId id="461" r:id="rId16"/>
    <p:sldId id="371" r:id="rId17"/>
    <p:sldId id="462" r:id="rId18"/>
    <p:sldId id="374" r:id="rId19"/>
    <p:sldId id="490" r:id="rId20"/>
    <p:sldId id="346" r:id="rId21"/>
    <p:sldId id="449" r:id="rId22"/>
    <p:sldId id="486" r:id="rId23"/>
    <p:sldId id="343" r:id="rId24"/>
    <p:sldId id="492" r:id="rId25"/>
    <p:sldId id="496" r:id="rId26"/>
    <p:sldId id="499" r:id="rId27"/>
    <p:sldId id="283" r:id="rId28"/>
    <p:sldId id="479" r:id="rId29"/>
    <p:sldId id="488" r:id="rId30"/>
    <p:sldId id="351" r:id="rId31"/>
    <p:sldId id="413" r:id="rId32"/>
    <p:sldId id="344" r:id="rId33"/>
    <p:sldId id="415" r:id="rId34"/>
    <p:sldId id="416" r:id="rId35"/>
    <p:sldId id="418" r:id="rId36"/>
    <p:sldId id="419" r:id="rId37"/>
    <p:sldId id="500" r:id="rId38"/>
    <p:sldId id="453" r:id="rId39"/>
    <p:sldId id="300" r:id="rId40"/>
    <p:sldId id="291" r:id="rId41"/>
    <p:sldId id="308" r:id="rId42"/>
    <p:sldId id="311" r:id="rId43"/>
    <p:sldId id="470" r:id="rId44"/>
    <p:sldId id="493" r:id="rId45"/>
    <p:sldId id="494" r:id="rId46"/>
    <p:sldId id="359" r:id="rId47"/>
    <p:sldId id="321" r:id="rId48"/>
    <p:sldId id="360" r:id="rId49"/>
    <p:sldId id="336" r:id="rId50"/>
    <p:sldId id="349" r:id="rId5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0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0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0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0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charset="0"/>
        <a:ea typeface="Geneva" charset="0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0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0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0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charset="0"/>
        <a:ea typeface="Geneva" charset="0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104">
          <p15:clr>
            <a:srgbClr val="A4A3A4"/>
          </p15:clr>
        </p15:guide>
        <p15:guide id="2" orient="horz" pos="3888">
          <p15:clr>
            <a:srgbClr val="A4A3A4"/>
          </p15:clr>
        </p15:guide>
        <p15:guide id="3" pos="960">
          <p15:clr>
            <a:srgbClr val="A4A3A4"/>
          </p15:clr>
        </p15:guide>
        <p15:guide id="4" pos="6720">
          <p15:clr>
            <a:srgbClr val="A4A3A4"/>
          </p15:clr>
        </p15:guide>
        <p15:guide id="5" pos="441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7744B"/>
    <a:srgbClr val="0085C4"/>
    <a:srgbClr val="88B565"/>
    <a:srgbClr val="009962"/>
    <a:srgbClr val="0093D7"/>
    <a:srgbClr val="005278"/>
    <a:srgbClr val="3B4147"/>
    <a:srgbClr val="384734"/>
    <a:srgbClr val="495B43"/>
    <a:srgbClr val="05686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44511"/>
    <p:restoredTop sz="75619"/>
  </p:normalViewPr>
  <p:slideViewPr>
    <p:cSldViewPr>
      <p:cViewPr varScale="1">
        <p:scale>
          <a:sx n="54" d="100"/>
          <a:sy n="54" d="100"/>
        </p:scale>
        <p:origin x="60" y="360"/>
      </p:cViewPr>
      <p:guideLst>
        <p:guide orient="horz" pos="1104"/>
        <p:guide orient="horz" pos="3888"/>
        <p:guide pos="960"/>
        <p:guide pos="6720"/>
        <p:guide pos="441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2" d="100"/>
          <a:sy n="82" d="100"/>
        </p:scale>
        <p:origin x="3352" y="16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Book4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2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Best</a:t>
            </a:r>
            <a:r>
              <a:rPr lang="zh-CN" altLang="en-US" sz="22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fitting</a:t>
            </a:r>
            <a:r>
              <a:rPr lang="zh-CN" altLang="en-US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methods</a:t>
            </a:r>
            <a:r>
              <a:rPr lang="zh-CN" altLang="en-US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across</a:t>
            </a:r>
            <a:r>
              <a:rPr lang="zh-CN" altLang="en-US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evaluated</a:t>
            </a:r>
            <a:r>
              <a:rPr lang="zh-CN" altLang="en-US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datasets</a:t>
            </a:r>
            <a:r>
              <a:rPr lang="en-US" sz="2200" b="1" i="0" u="none" strike="noStrike" baseline="30000" dirty="0">
                <a:effectLst/>
              </a:rPr>
              <a:t>[2</a:t>
            </a:r>
            <a:r>
              <a:rPr lang="en-US" altLang="zh-CN" sz="2200" b="1" i="0" u="none" strike="noStrike" baseline="30000" dirty="0">
                <a:effectLst/>
              </a:rPr>
              <a:t>,3</a:t>
            </a:r>
            <a:r>
              <a:rPr lang="en-US" sz="2200" b="1" i="0" u="none" strike="noStrike" baseline="30000" dirty="0">
                <a:effectLst/>
              </a:rPr>
              <a:t>]</a:t>
            </a:r>
            <a:r>
              <a:rPr lang="en-US" sz="2200" b="1" i="0" u="none" strike="noStrike" baseline="30000" dirty="0"/>
              <a:t> </a:t>
            </a:r>
            <a:endParaRPr lang="en-US" sz="2200" b="1" baseline="300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c:rich>
      </c:tx>
      <c:layout>
        <c:manualLayout>
          <c:xMode val="edge"/>
          <c:yMode val="edge"/>
          <c:x val="0.2379948158654080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003359281910201"/>
          <c:y val="0.21449907742601901"/>
          <c:w val="0.495844466070955"/>
          <c:h val="0.668638749701741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rgbClr val="0C6F3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CE7-E649-8888-296639749481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CE7-E649-8888-296639749481}"/>
              </c:ext>
            </c:extLst>
          </c:dPt>
          <c:dPt>
            <c:idx val="2"/>
            <c:bubble3D val="0"/>
            <c:spPr>
              <a:solidFill>
                <a:srgbClr val="A4D4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5CE7-E649-8888-296639749481}"/>
              </c:ext>
            </c:extLst>
          </c:dPt>
          <c:dPt>
            <c:idx val="3"/>
            <c:bubble3D val="0"/>
            <c:spPr>
              <a:solidFill>
                <a:srgbClr val="E9E4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5CE7-E649-8888-296639749481}"/>
              </c:ext>
            </c:extLst>
          </c:dPt>
          <c:dPt>
            <c:idx val="4"/>
            <c:bubble3D val="0"/>
            <c:spPr>
              <a:solidFill>
                <a:srgbClr val="E9A17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5CE7-E649-8888-296639749481}"/>
              </c:ext>
            </c:extLst>
          </c:dPt>
          <c:dLbls>
            <c:dLbl>
              <c:idx val="0"/>
              <c:layout>
                <c:manualLayout>
                  <c:x val="3.1185177939714058E-2"/>
                  <c:y val="2.0590292211325576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5CE7-E649-8888-296639749481}"/>
                </c:ext>
                <c:ext xmlns:c15="http://schemas.microsoft.com/office/drawing/2012/chart" uri="{CE6537A1-D6FC-4f65-9D91-7224C49458BB}">
                  <c15:layout>
                    <c:manualLayout>
                      <c:w val="0.21737174157578129"/>
                      <c:h val="0.25558834758500604"/>
                    </c:manualLayout>
                  </c15:layout>
                </c:ext>
              </c:extLst>
            </c:dLbl>
            <c:dLbl>
              <c:idx val="1"/>
              <c:layout>
                <c:manualLayout>
                  <c:x val="9.9116903865277703E-2"/>
                  <c:y val="-0.106357567718489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5CE7-E649-8888-296639749481}"/>
                </c:ext>
                <c:ext xmlns:c15="http://schemas.microsoft.com/office/drawing/2012/chart" uri="{CE6537A1-D6FC-4f65-9D91-7224C49458BB}">
                  <c15:layout>
                    <c:manualLayout>
                      <c:w val="0.15078224070305801"/>
                      <c:h val="0.14570547999681899"/>
                    </c:manualLayout>
                  </c15:layout>
                </c:ext>
              </c:extLst>
            </c:dLbl>
            <c:dLbl>
              <c:idx val="2"/>
              <c:layout>
                <c:manualLayout>
                  <c:x val="-9.2200322785738795E-2"/>
                  <c:y val="-7.02224188653730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5CE7-E649-8888-296639749481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007503440005397E-2"/>
                  <c:y val="-2.596269797698609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5CE7-E649-8888-296639749481}"/>
                </c:ext>
                <c:ext xmlns:c15="http://schemas.microsoft.com/office/drawing/2012/chart" uri="{CE6537A1-D6FC-4f65-9D91-7224C49458BB}">
                  <c15:layout>
                    <c:manualLayout>
                      <c:w val="0.26968268011442398"/>
                      <c:h val="0.185497892308916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5286806540486786"/>
                  <c:y val="8.7892872498523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5CE7-E649-8888-296639749481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Sheet1!$A$2:$A$6</c:f>
              <c:strCache>
                <c:ptCount val="5"/>
                <c:pt idx="0">
                  <c:v>Isolation Forest</c:v>
                </c:pt>
                <c:pt idx="1">
                  <c:v>LOF</c:v>
                </c:pt>
                <c:pt idx="2">
                  <c:v>KNN</c:v>
                </c:pt>
                <c:pt idx="3">
                  <c:v>Mahalanobis</c:v>
                </c:pt>
                <c:pt idx="4">
                  <c:v>Other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0.32608695652173902</c:v>
                </c:pt>
                <c:pt idx="1">
                  <c:v>0.13043478260869601</c:v>
                </c:pt>
                <c:pt idx="2">
                  <c:v>0.217391304347826</c:v>
                </c:pt>
                <c:pt idx="3">
                  <c:v>0.173913043478261</c:v>
                </c:pt>
                <c:pt idx="4">
                  <c:v>0.15217391304347799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5CE7-E649-8888-2966397494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16455897558"/>
          <c:y val="0.15194522854454501"/>
          <c:w val="0.75993229539489404"/>
          <c:h val="0.7161132570692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Best detector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Sheet1!$B$2:$B$11</c:f>
              <c:numCache>
                <c:formatCode>0.000</c:formatCode>
                <c:ptCount val="10"/>
                <c:pt idx="0">
                  <c:v>0.54120000000000001</c:v>
                </c:pt>
                <c:pt idx="1">
                  <c:v>0.50560000000000005</c:v>
                </c:pt>
                <c:pt idx="2">
                  <c:v>0.55759999999999998</c:v>
                </c:pt>
                <c:pt idx="3">
                  <c:v>0.3876</c:v>
                </c:pt>
                <c:pt idx="4">
                  <c:v>0.23019999999999999</c:v>
                </c:pt>
                <c:pt idx="5">
                  <c:v>0.98480000000000001</c:v>
                </c:pt>
                <c:pt idx="6">
                  <c:v>0.91600000000000004</c:v>
                </c:pt>
                <c:pt idx="7">
                  <c:v>0.96870000000000001</c:v>
                </c:pt>
                <c:pt idx="8">
                  <c:v>0.72440000000000004</c:v>
                </c:pt>
                <c:pt idx="9">
                  <c:v>0.61129999999999995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57-684F-99BB-C265B8B23D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Majority Vote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0.436</c:v>
                </c:pt>
                <c:pt idx="1">
                  <c:v>0.40100000000000002</c:v>
                </c:pt>
                <c:pt idx="2">
                  <c:v>0.496</c:v>
                </c:pt>
                <c:pt idx="3">
                  <c:v>8.8999999999999996E-2</c:v>
                </c:pt>
                <c:pt idx="4">
                  <c:v>6.5000000000000002E-2</c:v>
                </c:pt>
                <c:pt idx="5">
                  <c:v>0.318</c:v>
                </c:pt>
                <c:pt idx="6">
                  <c:v>0.55900000000000005</c:v>
                </c:pt>
                <c:pt idx="7">
                  <c:v>0.17499999999999999</c:v>
                </c:pt>
                <c:pt idx="8">
                  <c:v>0.22</c:v>
                </c:pt>
                <c:pt idx="9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957-684F-99BB-C265B8B23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2834224"/>
        <c:axId val="352834784"/>
      </c:barChart>
      <c:catAx>
        <c:axId val="352834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2834784"/>
        <c:crosses val="autoZero"/>
        <c:auto val="1"/>
        <c:lblAlgn val="ctr"/>
        <c:lblOffset val="100"/>
        <c:noMultiLvlLbl val="0"/>
      </c:catAx>
      <c:valAx>
        <c:axId val="352834784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F-1</a:t>
                </a:r>
                <a:r>
                  <a:rPr lang="zh-CN" sz="2000" dirty="0">
                    <a:solidFill>
                      <a:schemeClr val="tx1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Score</a:t>
                </a:r>
              </a:p>
            </c:rich>
          </c:tx>
          <c:layout>
            <c:manualLayout>
              <c:xMode val="edge"/>
              <c:yMode val="edge"/>
              <c:x val="4.1853199953779355E-2"/>
              <c:y val="0.36801998434406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.0;[Red]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2834224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16455897558"/>
          <c:y val="0.15194522854454501"/>
          <c:w val="0.75993229539489404"/>
          <c:h val="0.7161132570692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Best detector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Sheet1!$B$2:$B$11</c:f>
              <c:numCache>
                <c:formatCode>0.000</c:formatCode>
                <c:ptCount val="10"/>
                <c:pt idx="0">
                  <c:v>0.54120000000000001</c:v>
                </c:pt>
                <c:pt idx="1">
                  <c:v>0.50560000000000005</c:v>
                </c:pt>
                <c:pt idx="2">
                  <c:v>0.55759999999999998</c:v>
                </c:pt>
                <c:pt idx="3">
                  <c:v>0.3876</c:v>
                </c:pt>
                <c:pt idx="4">
                  <c:v>0.23019999999999999</c:v>
                </c:pt>
                <c:pt idx="5">
                  <c:v>0.98480000000000001</c:v>
                </c:pt>
                <c:pt idx="6">
                  <c:v>0.91600000000000004</c:v>
                </c:pt>
                <c:pt idx="7">
                  <c:v>0.96870000000000001</c:v>
                </c:pt>
                <c:pt idx="8">
                  <c:v>0.72440000000000004</c:v>
                </c:pt>
                <c:pt idx="9">
                  <c:v>0.61129999999999995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C957-684F-99BB-C265B8B23D3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Majority Vote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0.436</c:v>
                </c:pt>
                <c:pt idx="1">
                  <c:v>0.40100000000000002</c:v>
                </c:pt>
                <c:pt idx="2">
                  <c:v>0.496</c:v>
                </c:pt>
                <c:pt idx="3">
                  <c:v>8.8999999999999996E-2</c:v>
                </c:pt>
                <c:pt idx="4">
                  <c:v>6.5000000000000002E-2</c:v>
                </c:pt>
                <c:pt idx="5">
                  <c:v>0.318</c:v>
                </c:pt>
                <c:pt idx="6">
                  <c:v>0.55900000000000005</c:v>
                </c:pt>
                <c:pt idx="7">
                  <c:v>0.17499999999999999</c:v>
                </c:pt>
                <c:pt idx="8">
                  <c:v>0.22</c:v>
                </c:pt>
                <c:pt idx="9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C957-684F-99BB-C265B8B23D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208960"/>
        <c:axId val="355209520"/>
      </c:barChart>
      <c:catAx>
        <c:axId val="3552089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5209520"/>
        <c:crosses val="autoZero"/>
        <c:auto val="1"/>
        <c:lblAlgn val="ctr"/>
        <c:lblOffset val="100"/>
        <c:noMultiLvlLbl val="0"/>
      </c:catAx>
      <c:valAx>
        <c:axId val="3552095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F-1</a:t>
                </a:r>
                <a:r>
                  <a:rPr lang="zh-CN" sz="2000" dirty="0">
                    <a:solidFill>
                      <a:schemeClr val="tx1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Score</a:t>
                </a:r>
              </a:p>
            </c:rich>
          </c:tx>
          <c:layout>
            <c:manualLayout>
              <c:xMode val="edge"/>
              <c:yMode val="edge"/>
              <c:x val="4.1853199953779355E-2"/>
              <c:y val="0.36801998434406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.0;[Red]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520896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16455897558"/>
          <c:y val="0.15194522854454501"/>
          <c:w val="0.75993229539489404"/>
          <c:h val="0.7161132570692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0.66900000000000004</c:v>
                </c:pt>
                <c:pt idx="1">
                  <c:v>0.58799999999999997</c:v>
                </c:pt>
                <c:pt idx="2">
                  <c:v>0.65100000000000002</c:v>
                </c:pt>
                <c:pt idx="3">
                  <c:v>0.41699999999999998</c:v>
                </c:pt>
                <c:pt idx="4">
                  <c:v>0.57399999999999995</c:v>
                </c:pt>
                <c:pt idx="5">
                  <c:v>1</c:v>
                </c:pt>
                <c:pt idx="6">
                  <c:v>0.94799999999999995</c:v>
                </c:pt>
                <c:pt idx="7">
                  <c:v>1</c:v>
                </c:pt>
                <c:pt idx="8">
                  <c:v>0.95099999999999996</c:v>
                </c:pt>
                <c:pt idx="9">
                  <c:v>0.996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5C2-DF4E-A32D-215B1589F8E0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Best detector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Sheet1!$C$2:$C$11</c:f>
              <c:numCache>
                <c:formatCode>0.000</c:formatCode>
                <c:ptCount val="10"/>
                <c:pt idx="0">
                  <c:v>0.54120000000000001</c:v>
                </c:pt>
                <c:pt idx="1">
                  <c:v>0.50560000000000005</c:v>
                </c:pt>
                <c:pt idx="2">
                  <c:v>0.55759999999999998</c:v>
                </c:pt>
                <c:pt idx="3">
                  <c:v>0.3876</c:v>
                </c:pt>
                <c:pt idx="4">
                  <c:v>0.23019999999999999</c:v>
                </c:pt>
                <c:pt idx="5">
                  <c:v>0.98480000000000001</c:v>
                </c:pt>
                <c:pt idx="6">
                  <c:v>0.91600000000000004</c:v>
                </c:pt>
                <c:pt idx="7">
                  <c:v>0.96870000000000001</c:v>
                </c:pt>
                <c:pt idx="8">
                  <c:v>0.72440000000000004</c:v>
                </c:pt>
                <c:pt idx="9">
                  <c:v>0.61129999999999995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15C2-DF4E-A32D-215B1589F8E0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Majority Vote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0.436</c:v>
                </c:pt>
                <c:pt idx="1">
                  <c:v>0.40100000000000002</c:v>
                </c:pt>
                <c:pt idx="2">
                  <c:v>0.496</c:v>
                </c:pt>
                <c:pt idx="3">
                  <c:v>8.8999999999999996E-2</c:v>
                </c:pt>
                <c:pt idx="4">
                  <c:v>6.5000000000000002E-2</c:v>
                </c:pt>
                <c:pt idx="5">
                  <c:v>0.318</c:v>
                </c:pt>
                <c:pt idx="6">
                  <c:v>0.55900000000000005</c:v>
                </c:pt>
                <c:pt idx="7">
                  <c:v>0.17499999999999999</c:v>
                </c:pt>
                <c:pt idx="8">
                  <c:v>0.22</c:v>
                </c:pt>
                <c:pt idx="9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15C2-DF4E-A32D-215B1589F8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214560"/>
        <c:axId val="355215120"/>
      </c:barChart>
      <c:catAx>
        <c:axId val="355214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5215120"/>
        <c:crosses val="autoZero"/>
        <c:auto val="1"/>
        <c:lblAlgn val="ctr"/>
        <c:lblOffset val="100"/>
        <c:noMultiLvlLbl val="0"/>
      </c:catAx>
      <c:valAx>
        <c:axId val="355215120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F-1</a:t>
                </a:r>
                <a:r>
                  <a:rPr lang="zh-CN" sz="2000" dirty="0">
                    <a:solidFill>
                      <a:schemeClr val="tx1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Score</a:t>
                </a:r>
              </a:p>
            </c:rich>
          </c:tx>
          <c:layout>
            <c:manualLayout>
              <c:xMode val="edge"/>
              <c:yMode val="edge"/>
              <c:x val="4.1853199953779355E-2"/>
              <c:y val="0.36801998434406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.0;[Red]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521456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16455897558"/>
          <c:y val="0.15194522854454501"/>
          <c:w val="0.75993229539489404"/>
          <c:h val="0.7161132570692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0.66900000000000004</c:v>
                </c:pt>
                <c:pt idx="1">
                  <c:v>0.58799999999999997</c:v>
                </c:pt>
                <c:pt idx="2">
                  <c:v>0.65100000000000002</c:v>
                </c:pt>
                <c:pt idx="3">
                  <c:v>0.41699999999999998</c:v>
                </c:pt>
                <c:pt idx="4">
                  <c:v>0.57399999999999995</c:v>
                </c:pt>
                <c:pt idx="5">
                  <c:v>1</c:v>
                </c:pt>
                <c:pt idx="6">
                  <c:v>0.94799999999999995</c:v>
                </c:pt>
                <c:pt idx="7">
                  <c:v>1</c:v>
                </c:pt>
                <c:pt idx="8">
                  <c:v>0.95099999999999996</c:v>
                </c:pt>
                <c:pt idx="9">
                  <c:v>0.996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CEB-9C4C-8082-EF9697AE3B6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Snorkel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0.44400000000000001</c:v>
                </c:pt>
                <c:pt idx="1">
                  <c:v>0.434</c:v>
                </c:pt>
                <c:pt idx="2">
                  <c:v>0.53500000000000003</c:v>
                </c:pt>
                <c:pt idx="3">
                  <c:v>0.14099999999999999</c:v>
                </c:pt>
                <c:pt idx="4">
                  <c:v>8.4000000000000005E-2</c:v>
                </c:pt>
                <c:pt idx="5">
                  <c:v>0.96299999999999997</c:v>
                </c:pt>
                <c:pt idx="6">
                  <c:v>0.53600000000000003</c:v>
                </c:pt>
                <c:pt idx="7">
                  <c:v>0.222</c:v>
                </c:pt>
                <c:pt idx="8">
                  <c:v>0.25800000000000001</c:v>
                </c:pt>
                <c:pt idx="9">
                  <c:v>2.1999999999999999E-2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CEB-9C4C-8082-EF9697AE3B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1954976"/>
        <c:axId val="351957776"/>
      </c:barChart>
      <c:catAx>
        <c:axId val="3519549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1957776"/>
        <c:crosses val="autoZero"/>
        <c:auto val="1"/>
        <c:lblAlgn val="ctr"/>
        <c:lblOffset val="100"/>
        <c:noMultiLvlLbl val="0"/>
      </c:catAx>
      <c:valAx>
        <c:axId val="351957776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F-1</a:t>
                </a:r>
                <a:r>
                  <a:rPr lang="zh-CN" sz="2000" dirty="0">
                    <a:solidFill>
                      <a:schemeClr val="tx1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Score</a:t>
                </a:r>
              </a:p>
            </c:rich>
          </c:tx>
          <c:layout>
            <c:manualLayout>
              <c:xMode val="edge"/>
              <c:yMode val="edge"/>
              <c:x val="4.1853199953779355E-2"/>
              <c:y val="0.36801998434406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.0;[Red]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1954976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2216455897558"/>
          <c:y val="0.15194522854454501"/>
          <c:w val="0.75993229539489404"/>
          <c:h val="0.71611325706928097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AutoAD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Sheet1!$B$2:$B$11</c:f>
              <c:numCache>
                <c:formatCode>General</c:formatCode>
                <c:ptCount val="10"/>
                <c:pt idx="0">
                  <c:v>0.66900000000000004</c:v>
                </c:pt>
                <c:pt idx="1">
                  <c:v>0.58799999999999997</c:v>
                </c:pt>
                <c:pt idx="2">
                  <c:v>0.65100000000000002</c:v>
                </c:pt>
                <c:pt idx="3">
                  <c:v>0.41699999999999998</c:v>
                </c:pt>
                <c:pt idx="4">
                  <c:v>0.57399999999999995</c:v>
                </c:pt>
                <c:pt idx="5">
                  <c:v>1</c:v>
                </c:pt>
                <c:pt idx="6">
                  <c:v>0.94799999999999995</c:v>
                </c:pt>
                <c:pt idx="7">
                  <c:v>1</c:v>
                </c:pt>
                <c:pt idx="8">
                  <c:v>0.95099999999999996</c:v>
                </c:pt>
                <c:pt idx="9">
                  <c:v>0.996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848-C54B-81D4-25A9D5E55E6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Snorkel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Sheet1!$C$2:$C$11</c:f>
              <c:numCache>
                <c:formatCode>General</c:formatCode>
                <c:ptCount val="10"/>
                <c:pt idx="0">
                  <c:v>0.44400000000000001</c:v>
                </c:pt>
                <c:pt idx="1">
                  <c:v>0.434</c:v>
                </c:pt>
                <c:pt idx="2">
                  <c:v>0.53500000000000003</c:v>
                </c:pt>
                <c:pt idx="3">
                  <c:v>0.14099999999999999</c:v>
                </c:pt>
                <c:pt idx="4">
                  <c:v>8.4000000000000005E-2</c:v>
                </c:pt>
                <c:pt idx="5">
                  <c:v>0.96299999999999997</c:v>
                </c:pt>
                <c:pt idx="6">
                  <c:v>0.53600000000000003</c:v>
                </c:pt>
                <c:pt idx="7">
                  <c:v>0.222</c:v>
                </c:pt>
                <c:pt idx="8">
                  <c:v>0.25800000000000001</c:v>
                </c:pt>
                <c:pt idx="9">
                  <c:v>2.1999999999999999E-2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848-C54B-81D4-25A9D5E55E6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MV</c:v>
                </c:pt>
              </c:strCache>
            </c:strRef>
          </c:tx>
          <c:spPr>
            <a:solidFill>
              <a:schemeClr val="bg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Sheet1!$A$2:$A$11</c:f>
              <c:strCache>
                <c:ptCount val="10"/>
                <c:pt idx="0">
                  <c:v>PageBlock</c:v>
                </c:pt>
                <c:pt idx="1">
                  <c:v>SpamBase</c:v>
                </c:pt>
                <c:pt idx="2">
                  <c:v>Pima</c:v>
                </c:pt>
                <c:pt idx="3">
                  <c:v>Pendigits</c:v>
                </c:pt>
                <c:pt idx="4">
                  <c:v>Annthyroid</c:v>
                </c:pt>
                <c:pt idx="5">
                  <c:v>Musk</c:v>
                </c:pt>
                <c:pt idx="6">
                  <c:v>Satimage-2</c:v>
                </c:pt>
                <c:pt idx="7">
                  <c:v>mulcross</c:v>
                </c:pt>
                <c:pt idx="8">
                  <c:v>Shuttle</c:v>
                </c:pt>
                <c:pt idx="9">
                  <c:v>Http</c:v>
                </c:pt>
              </c:strCache>
            </c:strRef>
          </c:cat>
          <c:val>
            <c:numRef>
              <c:f>Sheet1!$D$2:$D$11</c:f>
              <c:numCache>
                <c:formatCode>General</c:formatCode>
                <c:ptCount val="10"/>
                <c:pt idx="0">
                  <c:v>0.436</c:v>
                </c:pt>
                <c:pt idx="1">
                  <c:v>0.40100000000000002</c:v>
                </c:pt>
                <c:pt idx="2">
                  <c:v>0.496</c:v>
                </c:pt>
                <c:pt idx="3">
                  <c:v>8.8999999999999996E-2</c:v>
                </c:pt>
                <c:pt idx="4">
                  <c:v>6.5000000000000002E-2</c:v>
                </c:pt>
                <c:pt idx="5">
                  <c:v>0.318</c:v>
                </c:pt>
                <c:pt idx="6">
                  <c:v>0.55900000000000005</c:v>
                </c:pt>
                <c:pt idx="7">
                  <c:v>0.17499999999999999</c:v>
                </c:pt>
                <c:pt idx="8">
                  <c:v>0.22</c:v>
                </c:pt>
                <c:pt idx="9">
                  <c:v>0.04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848-C54B-81D4-25A9D5E55E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221840"/>
        <c:axId val="405921648"/>
      </c:barChart>
      <c:catAx>
        <c:axId val="355221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405921648"/>
        <c:crosses val="autoZero"/>
        <c:auto val="1"/>
        <c:lblAlgn val="ctr"/>
        <c:lblOffset val="100"/>
        <c:noMultiLvlLbl val="0"/>
      </c:catAx>
      <c:valAx>
        <c:axId val="40592164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F-1</a:t>
                </a:r>
                <a:r>
                  <a:rPr lang="zh-CN" sz="2000" dirty="0">
                    <a:solidFill>
                      <a:schemeClr val="tx1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sz="2000" dirty="0">
                    <a:solidFill>
                      <a:schemeClr val="tx1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Score</a:t>
                </a:r>
              </a:p>
            </c:rich>
          </c:tx>
          <c:layout>
            <c:manualLayout>
              <c:xMode val="edge"/>
              <c:yMode val="edge"/>
              <c:x val="4.1853199953779355E-2"/>
              <c:y val="0.3680199843440622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2000" b="0" i="0" u="none" strike="noStrike" kern="1200" baseline="0">
                  <a:solidFill>
                    <a:schemeClr val="tx1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.0;[Red]0.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55221840"/>
        <c:crosses val="autoZero"/>
        <c:crossBetween val="between"/>
        <c:majorUnit val="0.1"/>
      </c:valAx>
      <c:spPr>
        <a:noFill/>
        <a:ln>
          <a:noFill/>
        </a:ln>
        <a:effectLst/>
      </c:spPr>
    </c:plotArea>
    <c:legend>
      <c:legendPos val="t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chemeClr val="tx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spPr>
            <a:ln w="3810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xVal>
            <c:numRef>
              <c:f>Sheet1!$A$1:$A$71</c:f>
              <c:numCache>
                <c:formatCode>General</c:formatCode>
                <c:ptCount val="71"/>
                <c:pt idx="0">
                  <c:v>-3</c:v>
                </c:pt>
                <c:pt idx="1">
                  <c:v>-2.9</c:v>
                </c:pt>
                <c:pt idx="2">
                  <c:v>-2.8</c:v>
                </c:pt>
                <c:pt idx="3">
                  <c:v>-2.7</c:v>
                </c:pt>
                <c:pt idx="4">
                  <c:v>-2.5999999999999992</c:v>
                </c:pt>
                <c:pt idx="5">
                  <c:v>-2.4999999999999991</c:v>
                </c:pt>
                <c:pt idx="6">
                  <c:v>-2.399999999999999</c:v>
                </c:pt>
                <c:pt idx="7">
                  <c:v>-2.2999999999999989</c:v>
                </c:pt>
                <c:pt idx="8">
                  <c:v>-2.1999999999999988</c:v>
                </c:pt>
                <c:pt idx="9">
                  <c:v>-2.0999999999999992</c:v>
                </c:pt>
                <c:pt idx="10">
                  <c:v>-1.999999999999998</c:v>
                </c:pt>
                <c:pt idx="11">
                  <c:v>-1.899999999999999</c:v>
                </c:pt>
                <c:pt idx="12">
                  <c:v>-1.7999999999999989</c:v>
                </c:pt>
                <c:pt idx="13">
                  <c:v>-1.6999999999999991</c:v>
                </c:pt>
                <c:pt idx="14">
                  <c:v>-1.599999999999999</c:v>
                </c:pt>
                <c:pt idx="15">
                  <c:v>-1.499999999999998</c:v>
                </c:pt>
                <c:pt idx="16">
                  <c:v>-1.3999999999999979</c:v>
                </c:pt>
                <c:pt idx="17">
                  <c:v>-1.299999999999998</c:v>
                </c:pt>
                <c:pt idx="18">
                  <c:v>-1.199999999999998</c:v>
                </c:pt>
                <c:pt idx="19">
                  <c:v>-1.0999999999999981</c:v>
                </c:pt>
                <c:pt idx="20">
                  <c:v>-0.999999999999998</c:v>
                </c:pt>
                <c:pt idx="21">
                  <c:v>-0.89999999999999902</c:v>
                </c:pt>
                <c:pt idx="22">
                  <c:v>-0.79999999999999805</c:v>
                </c:pt>
                <c:pt idx="23">
                  <c:v>-0.69999999999999896</c:v>
                </c:pt>
                <c:pt idx="24">
                  <c:v>-0.59999999999999898</c:v>
                </c:pt>
                <c:pt idx="25">
                  <c:v>-0.499999999999999</c:v>
                </c:pt>
                <c:pt idx="26">
                  <c:v>-0.39999999999999902</c:v>
                </c:pt>
                <c:pt idx="27">
                  <c:v>-0.29999999999999899</c:v>
                </c:pt>
                <c:pt idx="28">
                  <c:v>-0.19999999999999901</c:v>
                </c:pt>
                <c:pt idx="29">
                  <c:v>-9.9999999999998507E-2</c:v>
                </c:pt>
                <c:pt idx="30">
                  <c:v>1.52655665885959E-15</c:v>
                </c:pt>
                <c:pt idx="31">
                  <c:v>0.100000000000002</c:v>
                </c:pt>
                <c:pt idx="32">
                  <c:v>0.20000000000000201</c:v>
                </c:pt>
                <c:pt idx="33">
                  <c:v>0.30000000000000199</c:v>
                </c:pt>
                <c:pt idx="34">
                  <c:v>0.40000000000000202</c:v>
                </c:pt>
                <c:pt idx="35">
                  <c:v>0.500000000000002</c:v>
                </c:pt>
                <c:pt idx="36">
                  <c:v>0.60000000000000198</c:v>
                </c:pt>
                <c:pt idx="37">
                  <c:v>0.70000000000000195</c:v>
                </c:pt>
                <c:pt idx="38">
                  <c:v>0.80000000000000204</c:v>
                </c:pt>
                <c:pt idx="39">
                  <c:v>0.90000000000000202</c:v>
                </c:pt>
                <c:pt idx="40">
                  <c:v>1.000000000000002</c:v>
                </c:pt>
                <c:pt idx="41">
                  <c:v>1.1000000000000021</c:v>
                </c:pt>
                <c:pt idx="42">
                  <c:v>1.200000000000002</c:v>
                </c:pt>
                <c:pt idx="43">
                  <c:v>1.300000000000002</c:v>
                </c:pt>
                <c:pt idx="44">
                  <c:v>1.4000000000000019</c:v>
                </c:pt>
                <c:pt idx="45">
                  <c:v>1.500000000000002</c:v>
                </c:pt>
                <c:pt idx="46">
                  <c:v>1.6000000000000021</c:v>
                </c:pt>
                <c:pt idx="47">
                  <c:v>1.700000000000002</c:v>
                </c:pt>
                <c:pt idx="48">
                  <c:v>1.800000000000002</c:v>
                </c:pt>
                <c:pt idx="49">
                  <c:v>1.9000000000000019</c:v>
                </c:pt>
                <c:pt idx="50">
                  <c:v>2.0000000000000022</c:v>
                </c:pt>
                <c:pt idx="51">
                  <c:v>2.1000000000000032</c:v>
                </c:pt>
                <c:pt idx="52">
                  <c:v>2.2000000000000028</c:v>
                </c:pt>
                <c:pt idx="53">
                  <c:v>2.300000000000002</c:v>
                </c:pt>
                <c:pt idx="54">
                  <c:v>2.400000000000003</c:v>
                </c:pt>
                <c:pt idx="55">
                  <c:v>2.5000000000000031</c:v>
                </c:pt>
                <c:pt idx="56">
                  <c:v>2.6000000000000032</c:v>
                </c:pt>
                <c:pt idx="57">
                  <c:v>2.7000000000000028</c:v>
                </c:pt>
                <c:pt idx="58">
                  <c:v>2.8000000000000029</c:v>
                </c:pt>
                <c:pt idx="59">
                  <c:v>2.900000000000003</c:v>
                </c:pt>
                <c:pt idx="60">
                  <c:v>3.0000000000000031</c:v>
                </c:pt>
              </c:numCache>
            </c:numRef>
          </c:xVal>
          <c:yVal>
            <c:numRef>
              <c:f>Sheet1!$B$1:$B$71</c:f>
              <c:numCache>
                <c:formatCode>General</c:formatCode>
                <c:ptCount val="71"/>
                <c:pt idx="0">
                  <c:v>4.4318484119380101E-3</c:v>
                </c:pt>
                <c:pt idx="1">
                  <c:v>5.9525324197758503E-3</c:v>
                </c:pt>
                <c:pt idx="2">
                  <c:v>7.9154515829799703E-3</c:v>
                </c:pt>
                <c:pt idx="3">
                  <c:v>1.04209348144226E-2</c:v>
                </c:pt>
                <c:pt idx="4">
                  <c:v>1.3582969233685601E-2</c:v>
                </c:pt>
                <c:pt idx="5">
                  <c:v>1.7528300493568599E-2</c:v>
                </c:pt>
                <c:pt idx="6">
                  <c:v>2.2394530294842899E-2</c:v>
                </c:pt>
                <c:pt idx="7">
                  <c:v>2.83270377416012E-2</c:v>
                </c:pt>
                <c:pt idx="8">
                  <c:v>3.5474592846231501E-2</c:v>
                </c:pt>
                <c:pt idx="9">
                  <c:v>4.3983595980427302E-2</c:v>
                </c:pt>
                <c:pt idx="10">
                  <c:v>5.3990966513188098E-2</c:v>
                </c:pt>
                <c:pt idx="11">
                  <c:v>6.5615814774676706E-2</c:v>
                </c:pt>
                <c:pt idx="12">
                  <c:v>7.8950158300894302E-2</c:v>
                </c:pt>
                <c:pt idx="13">
                  <c:v>9.40490773768871E-2</c:v>
                </c:pt>
                <c:pt idx="14">
                  <c:v>0.110920834679456</c:v>
                </c:pt>
                <c:pt idx="15">
                  <c:v>0.12951759566589199</c:v>
                </c:pt>
                <c:pt idx="16">
                  <c:v>0.14972746563574499</c:v>
                </c:pt>
                <c:pt idx="17">
                  <c:v>0.17136859204780799</c:v>
                </c:pt>
                <c:pt idx="18">
                  <c:v>0.19418605498321301</c:v>
                </c:pt>
                <c:pt idx="19">
                  <c:v>0.217852177032551</c:v>
                </c:pt>
                <c:pt idx="20">
                  <c:v>0.241970724519144</c:v>
                </c:pt>
                <c:pt idx="21">
                  <c:v>0.26608524989875498</c:v>
                </c:pt>
                <c:pt idx="22">
                  <c:v>0.28969155276148301</c:v>
                </c:pt>
                <c:pt idx="23">
                  <c:v>0.31225393336676199</c:v>
                </c:pt>
                <c:pt idx="24">
                  <c:v>0.3332246028918</c:v>
                </c:pt>
                <c:pt idx="25">
                  <c:v>0.35206532676430002</c:v>
                </c:pt>
                <c:pt idx="26">
                  <c:v>0.368270140303323</c:v>
                </c:pt>
                <c:pt idx="27">
                  <c:v>0.38138781546052403</c:v>
                </c:pt>
                <c:pt idx="28">
                  <c:v>0.39104269397545599</c:v>
                </c:pt>
                <c:pt idx="29">
                  <c:v>0.39695254747701197</c:v>
                </c:pt>
                <c:pt idx="30">
                  <c:v>0.39894228040143298</c:v>
                </c:pt>
                <c:pt idx="31">
                  <c:v>0.39695254747701197</c:v>
                </c:pt>
                <c:pt idx="32">
                  <c:v>0.39104269397545599</c:v>
                </c:pt>
                <c:pt idx="33">
                  <c:v>0.38138781546052403</c:v>
                </c:pt>
                <c:pt idx="34">
                  <c:v>0.368270140303323</c:v>
                </c:pt>
                <c:pt idx="35">
                  <c:v>0.35206532676429902</c:v>
                </c:pt>
                <c:pt idx="36">
                  <c:v>0.333224602891799</c:v>
                </c:pt>
                <c:pt idx="37">
                  <c:v>0.31225393336676099</c:v>
                </c:pt>
                <c:pt idx="38">
                  <c:v>0.28969155276148201</c:v>
                </c:pt>
                <c:pt idx="39">
                  <c:v>0.26608524989875398</c:v>
                </c:pt>
                <c:pt idx="40">
                  <c:v>0.241970724519143</c:v>
                </c:pt>
                <c:pt idx="41">
                  <c:v>0.21785217703255</c:v>
                </c:pt>
                <c:pt idx="42">
                  <c:v>0.19418605498321301</c:v>
                </c:pt>
                <c:pt idx="43">
                  <c:v>0.17136859204780699</c:v>
                </c:pt>
                <c:pt idx="44">
                  <c:v>0.14972746563574399</c:v>
                </c:pt>
                <c:pt idx="45">
                  <c:v>0.12951759566589099</c:v>
                </c:pt>
                <c:pt idx="46">
                  <c:v>0.110920834679455</c:v>
                </c:pt>
                <c:pt idx="47">
                  <c:v>9.40490773768866E-2</c:v>
                </c:pt>
                <c:pt idx="48">
                  <c:v>7.8950158300893802E-2</c:v>
                </c:pt>
                <c:pt idx="49">
                  <c:v>6.5615814774676304E-2</c:v>
                </c:pt>
                <c:pt idx="50">
                  <c:v>5.3990966513187799E-2</c:v>
                </c:pt>
                <c:pt idx="51">
                  <c:v>4.3983595980426997E-2</c:v>
                </c:pt>
                <c:pt idx="52">
                  <c:v>3.5474592846231202E-2</c:v>
                </c:pt>
                <c:pt idx="53">
                  <c:v>2.8327037741600999E-2</c:v>
                </c:pt>
                <c:pt idx="54">
                  <c:v>2.2394530294842799E-2</c:v>
                </c:pt>
                <c:pt idx="55">
                  <c:v>1.7528300493568402E-2</c:v>
                </c:pt>
                <c:pt idx="56">
                  <c:v>1.35829692336855E-2</c:v>
                </c:pt>
                <c:pt idx="57">
                  <c:v>1.04209348144225E-2</c:v>
                </c:pt>
                <c:pt idx="58">
                  <c:v>7.9154515829798992E-3</c:v>
                </c:pt>
                <c:pt idx="59">
                  <c:v>5.9525324197758E-3</c:v>
                </c:pt>
                <c:pt idx="60">
                  <c:v>4.4318484119379702E-3</c:v>
                </c:pt>
              </c:numCache>
            </c:numRef>
          </c:yVal>
          <c:smooth val="1"/>
          <c:extLst xmlns:c16r2="http://schemas.microsoft.com/office/drawing/2015/06/chart">
            <c:ext xmlns:c16="http://schemas.microsoft.com/office/drawing/2014/chart" uri="{C3380CC4-5D6E-409C-BE32-E72D297353CC}">
              <c16:uniqueId val="{00000000-3F6F-7B4D-A3D2-43AB9AC2B6C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16892336"/>
        <c:axId val="321948096"/>
      </c:scatterChart>
      <c:valAx>
        <c:axId val="11689233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charset="0"/>
                <a:ea typeface="Helvetica Neue" charset="0"/>
                <a:cs typeface="Helvetica Neue" charset="0"/>
              </a:defRPr>
            </a:pPr>
            <a:endParaRPr lang="en-US"/>
          </a:p>
        </c:txPr>
        <c:crossAx val="321948096"/>
        <c:crosses val="autoZero"/>
        <c:crossBetween val="midCat"/>
        <c:majorUnit val="1"/>
      </c:valAx>
      <c:valAx>
        <c:axId val="321948096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116892336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2000"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altLang="zh-CN" sz="22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Hold</a:t>
            </a:r>
            <a:r>
              <a:rPr lang="zh-CN" altLang="en-US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or</a:t>
            </a:r>
            <a:r>
              <a:rPr lang="zh-CN" altLang="en-US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baseline="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not</a:t>
            </a:r>
            <a:r>
              <a:rPr lang="en-US" sz="2200" b="1" i="0" u="none" strike="noStrike" baseline="30000" dirty="0">
                <a:effectLst/>
              </a:rPr>
              <a:t>[1</a:t>
            </a:r>
            <a:r>
              <a:rPr lang="en-US" altLang="zh-CN" sz="2200" b="1" i="0" u="none" strike="noStrike" baseline="30000" dirty="0">
                <a:effectLst/>
              </a:rPr>
              <a:t>1</a:t>
            </a:r>
            <a:r>
              <a:rPr lang="en-US" sz="2200" b="1" i="0" u="none" strike="noStrike" baseline="30000" dirty="0">
                <a:effectLst/>
              </a:rPr>
              <a:t>]</a:t>
            </a:r>
            <a:r>
              <a:rPr lang="en-US" sz="2200" b="1" i="0" u="none" strike="noStrike" baseline="30000" dirty="0"/>
              <a:t> </a:t>
            </a:r>
            <a:endParaRPr lang="en-US" sz="2200" b="1" baseline="300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c:rich>
      </c:tx>
      <c:layout>
        <c:manualLayout>
          <c:xMode val="edge"/>
          <c:yMode val="edge"/>
          <c:x val="0.3536550548259989"/>
          <c:y val="3.576465393332342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28003359281910201"/>
          <c:y val="0.21449907742601901"/>
          <c:w val="0.495844466070955"/>
          <c:h val="0.66863874970174197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percentage</c:v>
                </c:pt>
              </c:strCache>
            </c:strRef>
          </c:tx>
          <c:dPt>
            <c:idx val="0"/>
            <c:bubble3D val="0"/>
            <c:spPr>
              <a:solidFill>
                <a:srgbClr val="0C6F35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5C4-4745-8849-9C30643AB937}"/>
              </c:ext>
            </c:extLst>
          </c:dPt>
          <c:dPt>
            <c:idx val="1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5C4-4745-8849-9C30643AB937}"/>
              </c:ext>
            </c:extLst>
          </c:dPt>
          <c:dPt>
            <c:idx val="2"/>
            <c:bubble3D val="0"/>
            <c:spPr>
              <a:solidFill>
                <a:srgbClr val="A4D4A9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75C4-4745-8849-9C30643AB937}"/>
              </c:ext>
            </c:extLst>
          </c:dPt>
          <c:dPt>
            <c:idx val="3"/>
            <c:bubble3D val="0"/>
            <c:spPr>
              <a:solidFill>
                <a:srgbClr val="E9E4A6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7-75C4-4745-8849-9C30643AB937}"/>
              </c:ext>
            </c:extLst>
          </c:dPt>
          <c:dPt>
            <c:idx val="4"/>
            <c:bubble3D val="0"/>
            <c:spPr>
              <a:solidFill>
                <a:srgbClr val="E9A17C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9-75C4-4745-8849-9C30643AB937}"/>
              </c:ext>
            </c:extLst>
          </c:dPt>
          <c:dLbls>
            <c:dLbl>
              <c:idx val="0"/>
              <c:layout>
                <c:manualLayout>
                  <c:x val="0.12683980197819389"/>
                  <c:y val="-6.7952842473314498E-2"/>
                </c:manualLayout>
              </c:layout>
              <c:tx>
                <c:rich>
                  <a:bodyPr/>
                  <a:lstStyle/>
                  <a:p>
                    <a:fld id="{989B1D71-AF06-AE46-97AE-52527FF2A20B}" type="CATEGORYNAME">
                      <a:rPr lang="en-US" b="1">
                        <a:solidFill>
                          <a:srgbClr val="07744B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DB1B2439-43CA-A34B-B847-61F4AC3644DC}" type="PERCENTAGE">
                      <a:rPr lang="en-US" baseline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5C4-4745-8849-9C30643AB937}"/>
                </c:ext>
                <c:ext xmlns:c15="http://schemas.microsoft.com/office/drawing/2012/chart" uri="{CE6537A1-D6FC-4f65-9D91-7224C49458BB}">
                  <c15:layout>
                    <c:manualLayout>
                      <c:w val="0.21737174157578129"/>
                      <c:h val="0.25558834758500604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1"/>
              <c:layout>
                <c:manualLayout>
                  <c:x val="-0.14364869181845463"/>
                  <c:y val="9.682396116656472E-2"/>
                </c:manualLayout>
              </c:layout>
              <c:tx>
                <c:rich>
                  <a:bodyPr/>
                  <a:lstStyle/>
                  <a:p>
                    <a:fld id="{57F7F18B-26AE-D14D-980B-AA995D20FA50}" type="CATEGORYNAME">
                      <a:rPr lang="en-US" b="1" dirty="0">
                        <a:solidFill>
                          <a:schemeClr val="accent2"/>
                        </a:solidFill>
                      </a:rPr>
                      <a:pPr/>
                      <a:t>[CATEGORY NAME]</a:t>
                    </a:fld>
                    <a:r>
                      <a:rPr lang="en-US" baseline="0" dirty="0"/>
                      <a:t>
</a:t>
                    </a:r>
                    <a:fld id="{4EEBC99D-B19D-9649-A843-627471D7344C}" type="PERCENTAGE">
                      <a:rPr lang="en-US" baseline="0" dirty="0"/>
                      <a:pPr/>
                      <a:t>[PERCENTAGE]</a:t>
                    </a:fld>
                    <a:endParaRPr lang="en-US" baseline="0" dirty="0"/>
                  </a:p>
                </c:rich>
              </c:tx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5C4-4745-8849-9C30643AB937}"/>
                </c:ext>
                <c:ext xmlns:c15="http://schemas.microsoft.com/office/drawing/2012/chart" uri="{CE6537A1-D6FC-4f65-9D91-7224C49458BB}">
                  <c15:layout>
                    <c:manualLayout>
                      <c:w val="0.19644670261359723"/>
                      <c:h val="0.24227007717234289"/>
                    </c:manualLayout>
                  </c15:layout>
                  <c15:dlblFieldTable/>
                  <c15:showDataLabelsRange val="0"/>
                </c:ext>
              </c:extLst>
            </c:dLbl>
            <c:dLbl>
              <c:idx val="2"/>
              <c:layout>
                <c:manualLayout>
                  <c:x val="-9.2200322785738795E-2"/>
                  <c:y val="-7.022241886537300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75C4-4745-8849-9C30643AB937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-4.4007503440005397E-2"/>
                  <c:y val="-2.5962697976986099E-3"/>
                </c:manualLayout>
              </c:layout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5C4-4745-8849-9C30643AB937}"/>
                </c:ext>
                <c:ext xmlns:c15="http://schemas.microsoft.com/office/drawing/2012/chart" uri="{CE6537A1-D6FC-4f65-9D91-7224C49458BB}">
                  <c15:layout>
                    <c:manualLayout>
                      <c:w val="0.26968268011442398"/>
                      <c:h val="0.185497892308916"/>
                    </c:manualLayout>
                  </c15:layout>
                </c:ext>
              </c:extLst>
            </c:dLbl>
            <c:dLbl>
              <c:idx val="4"/>
              <c:layout>
                <c:manualLayout>
                  <c:x val="-0.15286806540486786"/>
                  <c:y val="8.7892872498523664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9-75C4-4745-8849-9C30643AB937}"/>
                </c:ext>
                <c:ext xmlns:c15="http://schemas.microsoft.com/office/drawing/2012/chart" uri="{CE6537A1-D6FC-4f65-9D91-7224C49458BB}"/>
              </c:extLst>
            </c:dLbl>
            <c:spPr>
              <a:solidFill>
                <a:srgbClr val="FFFFFF"/>
              </a:solidFill>
              <a:ln>
                <a:solidFill>
                  <a:srgbClr val="000000">
                    <a:lumMod val="25000"/>
                    <a:lumOff val="75000"/>
                  </a:srgbClr>
                </a:solidFill>
              </a:ln>
              <a:effectLst/>
            </c:spPr>
            <c:txPr>
              <a:bodyPr rot="0" spcFirstLastPara="1" vertOverflow="clip" horzOverflow="clip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defRPr>
                </a:pPr>
                <a:endParaRPr lang="en-US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pPr xmlns:c15="http://schemas.microsoft.com/office/drawing/2012/chart">
                  <a:prstGeom prst="wedgeRectCallout">
                    <a:avLst/>
                  </a:prstGeom>
                  <a:noFill/>
                  <a:ln>
                    <a:noFill/>
                  </a:ln>
                </c15:spPr>
              </c:ext>
            </c:extLst>
          </c:dLbls>
          <c:cat>
            <c:strRef>
              <c:f>Sheet1!$A$2:$A$3</c:f>
              <c:strCache>
                <c:ptCount val="2"/>
                <c:pt idx="0">
                  <c:v>Yes</c:v>
                </c:pt>
                <c:pt idx="1">
                  <c:v>No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0.85</c:v>
                </c:pt>
                <c:pt idx="1">
                  <c:v>0.15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A-75C4-4745-8849-9C30643AB93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Sheet3!$B$11</c:f>
              <c:strCache>
                <c:ptCount val="1"/>
                <c:pt idx="0">
                  <c:v>OASIS</c:v>
                </c:pt>
              </c:strCache>
            </c:strRef>
          </c:tx>
          <c:spPr>
            <a:ln w="444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Sheet3!$A$12:$A$15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Sheet3!$B$12:$B$15</c:f>
              <c:numCache>
                <c:formatCode>General</c:formatCode>
                <c:ptCount val="4"/>
                <c:pt idx="0">
                  <c:v>0.76</c:v>
                </c:pt>
                <c:pt idx="1">
                  <c:v>0.74</c:v>
                </c:pt>
                <c:pt idx="2">
                  <c:v>0.745</c:v>
                </c:pt>
                <c:pt idx="3">
                  <c:v>0.73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713A-1546-8142-F80BADF5DBDD}"/>
            </c:ext>
          </c:extLst>
        </c:ser>
        <c:ser>
          <c:idx val="1"/>
          <c:order val="1"/>
          <c:tx>
            <c:strRef>
              <c:f>Sheet3!$C$11</c:f>
              <c:strCache>
                <c:ptCount val="1"/>
                <c:pt idx="0">
                  <c:v>LEGO[9]</c:v>
                </c:pt>
              </c:strCache>
            </c:strRef>
          </c:tx>
          <c:spPr>
            <a:ln w="4445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Sheet3!$A$12:$A$15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Sheet3!$C$12:$C$15</c:f>
              <c:numCache>
                <c:formatCode>General</c:formatCode>
                <c:ptCount val="4"/>
                <c:pt idx="0">
                  <c:v>0.1</c:v>
                </c:pt>
                <c:pt idx="1">
                  <c:v>0.14000000000000001</c:v>
                </c:pt>
                <c:pt idx="2">
                  <c:v>0.12</c:v>
                </c:pt>
                <c:pt idx="3">
                  <c:v>0.11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713A-1546-8142-F80BADF5DBDD}"/>
            </c:ext>
          </c:extLst>
        </c:ser>
        <c:ser>
          <c:idx val="2"/>
          <c:order val="2"/>
          <c:tx>
            <c:strRef>
              <c:f>Sheet3!$D$11</c:f>
              <c:strCache>
                <c:ptCount val="1"/>
                <c:pt idx="0">
                  <c:v>Static Update</c:v>
                </c:pt>
              </c:strCache>
            </c:strRef>
          </c:tx>
          <c:spPr>
            <a:ln w="444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Sheet3!$A$12:$A$15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Sheet3!$D$12:$D$15</c:f>
              <c:numCache>
                <c:formatCode>General</c:formatCode>
                <c:ptCount val="4"/>
                <c:pt idx="0">
                  <c:v>0.68</c:v>
                </c:pt>
                <c:pt idx="1">
                  <c:v>0.66</c:v>
                </c:pt>
                <c:pt idx="2">
                  <c:v>0.62</c:v>
                </c:pt>
                <c:pt idx="3">
                  <c:v>0.62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713A-1546-8142-F80BADF5DBDD}"/>
            </c:ext>
          </c:extLst>
        </c:ser>
        <c:ser>
          <c:idx val="3"/>
          <c:order val="3"/>
          <c:tx>
            <c:strRef>
              <c:f>Sheet3!$E$11</c:f>
              <c:strCache>
                <c:ptCount val="1"/>
                <c:pt idx="0">
                  <c:v>No Update</c:v>
                </c:pt>
              </c:strCache>
            </c:strRef>
          </c:tx>
          <c:spPr>
            <a:ln w="44450" cap="rnd">
              <a:solidFill>
                <a:srgbClr val="07744B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rgbClr val="07744B"/>
              </a:solidFill>
              <a:ln w="9525">
                <a:solidFill>
                  <a:srgbClr val="07744B"/>
                </a:solidFill>
              </a:ln>
              <a:effectLst/>
            </c:spPr>
          </c:marker>
          <c:cat>
            <c:numRef>
              <c:f>Sheet3!$A$12:$A$15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Sheet3!$E$12:$E$15</c:f>
              <c:numCache>
                <c:formatCode>General</c:formatCode>
                <c:ptCount val="4"/>
                <c:pt idx="0">
                  <c:v>0.08</c:v>
                </c:pt>
                <c:pt idx="1">
                  <c:v>0.08</c:v>
                </c:pt>
                <c:pt idx="2">
                  <c:v>7.0000000000000007E-2</c:v>
                </c:pt>
                <c:pt idx="3">
                  <c:v>7.0000000000000007E-2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3-713A-1546-8142-F80BADF5DB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5926128"/>
        <c:axId val="405929488"/>
      </c:lineChart>
      <c:catAx>
        <c:axId val="40592612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K</a:t>
                </a:r>
                <a:endParaRPr lang="en-US" sz="1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405929488"/>
        <c:crosses val="autoZero"/>
        <c:auto val="1"/>
        <c:lblAlgn val="ctr"/>
        <c:lblOffset val="100"/>
        <c:noMultiLvlLbl val="0"/>
      </c:catAx>
      <c:valAx>
        <c:axId val="405929488"/>
        <c:scaling>
          <c:orientation val="minMax"/>
          <c:max val="0.8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F1-Score</a:t>
                </a:r>
                <a:r>
                  <a:rPr lang="zh-CN" altLang="en-US" sz="1800" baseline="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800" baseline="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@</a:t>
                </a:r>
                <a:r>
                  <a:rPr lang="zh-CN" altLang="en-US" sz="1800" baseline="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800" baseline="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K</a:t>
                </a:r>
                <a:endParaRPr lang="en-US" sz="1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926128"/>
        <c:crosses val="autoZero"/>
        <c:crossBetween val="between"/>
        <c:majorUnit val="0.1"/>
      </c:valAx>
      <c:spPr>
        <a:noFill/>
        <a:ln w="25400">
          <a:noFill/>
        </a:ln>
        <a:effectLst/>
      </c:spPr>
    </c:plotArea>
    <c:legend>
      <c:legendPos val="t"/>
      <c:layout>
        <c:manualLayout>
          <c:xMode val="edge"/>
          <c:yMode val="edge"/>
          <c:x val="2.9325989490448606E-2"/>
          <c:y val="2.1739130434782608E-2"/>
          <c:w val="0.97067401050955138"/>
          <c:h val="0.1717288599794590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>
      <a:solidFill>
        <a:schemeClr val="accent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Sheet3!$B$1</c:f>
              <c:strCache>
                <c:ptCount val="1"/>
                <c:pt idx="0">
                  <c:v>OASIS</c:v>
                </c:pt>
              </c:strCache>
            </c:strRef>
          </c:tx>
          <c:spPr>
            <a:ln w="444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Sheet3!$A$2:$A$5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Sheet3!$B$2:$B$5</c:f>
              <c:numCache>
                <c:formatCode>General</c:formatCode>
                <c:ptCount val="4"/>
                <c:pt idx="0">
                  <c:v>0.4</c:v>
                </c:pt>
                <c:pt idx="1">
                  <c:v>0.5</c:v>
                </c:pt>
                <c:pt idx="2">
                  <c:v>0.65</c:v>
                </c:pt>
                <c:pt idx="3">
                  <c:v>0.72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F00D-0147-9466-8FE2E1180F0E}"/>
            </c:ext>
          </c:extLst>
        </c:ser>
        <c:ser>
          <c:idx val="1"/>
          <c:order val="1"/>
          <c:tx>
            <c:strRef>
              <c:f>Sheet3!$C$1</c:f>
              <c:strCache>
                <c:ptCount val="1"/>
                <c:pt idx="0">
                  <c:v>LEGO[9]</c:v>
                </c:pt>
              </c:strCache>
            </c:strRef>
          </c:tx>
          <c:spPr>
            <a:ln w="4445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Sheet3!$A$2:$A$5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Sheet3!$C$2:$C$5</c:f>
              <c:numCache>
                <c:formatCode>General</c:formatCode>
                <c:ptCount val="4"/>
                <c:pt idx="0">
                  <c:v>920</c:v>
                </c:pt>
                <c:pt idx="1">
                  <c:v>970</c:v>
                </c:pt>
                <c:pt idx="2">
                  <c:v>1000</c:v>
                </c:pt>
                <c:pt idx="3">
                  <c:v>1280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00D-0147-9466-8FE2E1180F0E}"/>
            </c:ext>
          </c:extLst>
        </c:ser>
        <c:ser>
          <c:idx val="2"/>
          <c:order val="2"/>
          <c:tx>
            <c:strRef>
              <c:f>Sheet3!$D$1</c:f>
              <c:strCache>
                <c:ptCount val="1"/>
                <c:pt idx="0">
                  <c:v>Static Update</c:v>
                </c:pt>
              </c:strCache>
            </c:strRef>
          </c:tx>
          <c:spPr>
            <a:ln w="444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numRef>
              <c:f>Sheet3!$A$2:$A$5</c:f>
              <c:numCache>
                <c:formatCode>General</c:formatCode>
                <c:ptCount val="4"/>
                <c:pt idx="0">
                  <c:v>3</c:v>
                </c:pt>
                <c:pt idx="1">
                  <c:v>5</c:v>
                </c:pt>
                <c:pt idx="2">
                  <c:v>8</c:v>
                </c:pt>
                <c:pt idx="3">
                  <c:v>10</c:v>
                </c:pt>
              </c:numCache>
            </c:numRef>
          </c:cat>
          <c:val>
            <c:numRef>
              <c:f>Sheet3!$D$2:$D$5</c:f>
              <c:numCache>
                <c:formatCode>General</c:formatCode>
                <c:ptCount val="4"/>
                <c:pt idx="0">
                  <c:v>3000</c:v>
                </c:pt>
                <c:pt idx="1">
                  <c:v>3500</c:v>
                </c:pt>
                <c:pt idx="2">
                  <c:v>6500</c:v>
                </c:pt>
                <c:pt idx="3">
                  <c:v>6600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F00D-0147-9466-8FE2E1180F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8132976"/>
        <c:axId val="408134096"/>
      </c:lineChart>
      <c:catAx>
        <c:axId val="40813297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K</a:t>
                </a:r>
                <a:endParaRPr lang="en-US" sz="1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408134096"/>
        <c:crossesAt val="0.1"/>
        <c:auto val="1"/>
        <c:lblAlgn val="ctr"/>
        <c:lblOffset val="100"/>
        <c:noMultiLvlLbl val="0"/>
      </c:catAx>
      <c:valAx>
        <c:axId val="408134096"/>
        <c:scaling>
          <c:logBase val="10"/>
          <c:orientation val="minMax"/>
          <c:max val="10000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Distance</a:t>
                </a:r>
                <a:r>
                  <a:rPr lang="zh-CN" altLang="en-US" sz="18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Learning</a:t>
                </a:r>
                <a:r>
                  <a:rPr lang="zh-CN" altLang="en-US" sz="18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8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Time(s)</a:t>
                </a:r>
                <a:endParaRPr lang="en-US" sz="1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8132976"/>
        <c:crosses val="autoZero"/>
        <c:crossBetween val="between"/>
        <c:majorUnit val="1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>
      <a:solidFill>
        <a:schemeClr val="accent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Sheet1!$B$14</c:f>
              <c:strCache>
                <c:ptCount val="1"/>
                <c:pt idx="0">
                  <c:v>OASIS</c:v>
                </c:pt>
              </c:strCache>
            </c:strRef>
          </c:tx>
          <c:spPr>
            <a:ln w="444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Sheet1!$A$15:$A$19</c:f>
              <c:strCache>
                <c:ptCount val="5"/>
                <c:pt idx="0">
                  <c:v>10^5</c:v>
                </c:pt>
                <c:pt idx="1">
                  <c:v>5*10^5</c:v>
                </c:pt>
                <c:pt idx="2">
                  <c:v>10^6</c:v>
                </c:pt>
                <c:pt idx="3">
                  <c:v>5*10^6</c:v>
                </c:pt>
                <c:pt idx="4">
                  <c:v>10^7</c:v>
                </c:pt>
              </c:strCache>
            </c:strRef>
          </c:cat>
          <c:val>
            <c:numRef>
              <c:f>Sheet1!$B$15:$B$19</c:f>
              <c:numCache>
                <c:formatCode>General</c:formatCode>
                <c:ptCount val="5"/>
                <c:pt idx="0">
                  <c:v>2.1</c:v>
                </c:pt>
                <c:pt idx="1">
                  <c:v>2.8</c:v>
                </c:pt>
                <c:pt idx="2">
                  <c:v>4.2</c:v>
                </c:pt>
                <c:pt idx="3">
                  <c:v>5.8</c:v>
                </c:pt>
                <c:pt idx="4">
                  <c:v>14.9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719-3A48-A139-4202AE083983}"/>
            </c:ext>
          </c:extLst>
        </c:ser>
        <c:ser>
          <c:idx val="1"/>
          <c:order val="1"/>
          <c:tx>
            <c:strRef>
              <c:f>Sheet1!$C$14</c:f>
              <c:strCache>
                <c:ptCount val="1"/>
                <c:pt idx="0">
                  <c:v>Rebuild LSH</c:v>
                </c:pt>
              </c:strCache>
            </c:strRef>
          </c:tx>
          <c:spPr>
            <a:ln w="4445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Sheet1!$A$15:$A$19</c:f>
              <c:strCache>
                <c:ptCount val="5"/>
                <c:pt idx="0">
                  <c:v>10^5</c:v>
                </c:pt>
                <c:pt idx="1">
                  <c:v>5*10^5</c:v>
                </c:pt>
                <c:pt idx="2">
                  <c:v>10^6</c:v>
                </c:pt>
                <c:pt idx="3">
                  <c:v>5*10^6</c:v>
                </c:pt>
                <c:pt idx="4">
                  <c:v>10^7</c:v>
                </c:pt>
              </c:strCache>
            </c:strRef>
          </c:cat>
          <c:val>
            <c:numRef>
              <c:f>Sheet1!$C$15:$C$19</c:f>
              <c:numCache>
                <c:formatCode>General</c:formatCode>
                <c:ptCount val="5"/>
                <c:pt idx="0">
                  <c:v>12826</c:v>
                </c:pt>
                <c:pt idx="1">
                  <c:v>24590</c:v>
                </c:pt>
                <c:pt idx="2">
                  <c:v>98828</c:v>
                </c:pt>
                <c:pt idx="3">
                  <c:v>178979</c:v>
                </c:pt>
                <c:pt idx="4">
                  <c:v>751605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719-3A48-A139-4202AE083983}"/>
            </c:ext>
          </c:extLst>
        </c:ser>
        <c:ser>
          <c:idx val="2"/>
          <c:order val="2"/>
          <c:tx>
            <c:strRef>
              <c:f>Sheet1!$D$14</c:f>
              <c:strCache>
                <c:ptCount val="1"/>
                <c:pt idx="0">
                  <c:v>Linear Scan</c:v>
                </c:pt>
              </c:strCache>
            </c:strRef>
          </c:tx>
          <c:spPr>
            <a:ln w="444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Sheet1!$A$15:$A$19</c:f>
              <c:strCache>
                <c:ptCount val="5"/>
                <c:pt idx="0">
                  <c:v>10^5</c:v>
                </c:pt>
                <c:pt idx="1">
                  <c:v>5*10^5</c:v>
                </c:pt>
                <c:pt idx="2">
                  <c:v>10^6</c:v>
                </c:pt>
                <c:pt idx="3">
                  <c:v>5*10^6</c:v>
                </c:pt>
                <c:pt idx="4">
                  <c:v>10^7</c:v>
                </c:pt>
              </c:strCache>
            </c:strRef>
          </c:cat>
          <c:val>
            <c:numRef>
              <c:f>Sheet1!$D$15:$D$19</c:f>
              <c:numCache>
                <c:formatCode>General</c:formatCode>
                <c:ptCount val="5"/>
                <c:pt idx="0">
                  <c:v>122</c:v>
                </c:pt>
                <c:pt idx="1">
                  <c:v>302</c:v>
                </c:pt>
                <c:pt idx="2">
                  <c:v>2288</c:v>
                </c:pt>
                <c:pt idx="3">
                  <c:v>5784</c:v>
                </c:pt>
                <c:pt idx="4">
                  <c:v>42772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C719-3A48-A139-4202AE0839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320193008"/>
        <c:axId val="320191888"/>
      </c:lineChart>
      <c:catAx>
        <c:axId val="3201930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Number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Instance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0191888"/>
        <c:crossesAt val="1"/>
        <c:auto val="1"/>
        <c:lblAlgn val="ctr"/>
        <c:lblOffset val="100"/>
        <c:noMultiLvlLbl val="0"/>
      </c:catAx>
      <c:valAx>
        <c:axId val="320191888"/>
        <c:scaling>
          <c:logBase val="10"/>
          <c:orientation val="minMax"/>
          <c:max val="1000000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Total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Search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Time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(s)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layout>
            <c:manualLayout>
              <c:xMode val="edge"/>
              <c:yMode val="edge"/>
              <c:x val="1.380039614315335E-2"/>
              <c:y val="0.14667585092044935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E+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320193008"/>
        <c:crosses val="autoZero"/>
        <c:crossBetween val="between"/>
        <c:majorUnit val="100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>
      <a:solidFill>
        <a:schemeClr val="accent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Sheet1!$G$1</c:f>
              <c:strCache>
                <c:ptCount val="1"/>
                <c:pt idx="0">
                  <c:v>OASIS</c:v>
                </c:pt>
              </c:strCache>
            </c:strRef>
          </c:tx>
          <c:spPr>
            <a:ln w="444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Sheet1!$F$2:$F$11</c:f>
              <c:numCache>
                <c:formatCode>General</c:formatCode>
                <c:ptCount val="10"/>
                <c:pt idx="0">
                  <c:v>10</c:v>
                </c:pt>
                <c:pt idx="2">
                  <c:v>30</c:v>
                </c:pt>
                <c:pt idx="4">
                  <c:v>50</c:v>
                </c:pt>
                <c:pt idx="6">
                  <c:v>70</c:v>
                </c:pt>
                <c:pt idx="8">
                  <c:v>90</c:v>
                </c:pt>
              </c:numCache>
            </c:numRef>
          </c:cat>
          <c:val>
            <c:numRef>
              <c:f>Sheet1!$G$2:$G$11</c:f>
              <c:numCache>
                <c:formatCode>General</c:formatCode>
                <c:ptCount val="10"/>
                <c:pt idx="0">
                  <c:v>0.9</c:v>
                </c:pt>
                <c:pt idx="1">
                  <c:v>0.82</c:v>
                </c:pt>
                <c:pt idx="2">
                  <c:v>0.88</c:v>
                </c:pt>
                <c:pt idx="3">
                  <c:v>0.73</c:v>
                </c:pt>
                <c:pt idx="4">
                  <c:v>0.7</c:v>
                </c:pt>
                <c:pt idx="5">
                  <c:v>0.8</c:v>
                </c:pt>
                <c:pt idx="6">
                  <c:v>0.82</c:v>
                </c:pt>
                <c:pt idx="7">
                  <c:v>0.83</c:v>
                </c:pt>
                <c:pt idx="8">
                  <c:v>0.81</c:v>
                </c:pt>
                <c:pt idx="9">
                  <c:v>0.84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C7AD-CF40-95EE-BADDC30CAE2E}"/>
            </c:ext>
          </c:extLst>
        </c:ser>
        <c:ser>
          <c:idx val="1"/>
          <c:order val="1"/>
          <c:tx>
            <c:strRef>
              <c:f>Sheet1!$H$1</c:f>
              <c:strCache>
                <c:ptCount val="1"/>
                <c:pt idx="0">
                  <c:v>Rebuild LSH</c:v>
                </c:pt>
              </c:strCache>
            </c:strRef>
          </c:tx>
          <c:spPr>
            <a:ln w="4445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Sheet1!$F$2:$F$11</c:f>
              <c:numCache>
                <c:formatCode>General</c:formatCode>
                <c:ptCount val="10"/>
                <c:pt idx="0">
                  <c:v>10</c:v>
                </c:pt>
                <c:pt idx="2">
                  <c:v>30</c:v>
                </c:pt>
                <c:pt idx="4">
                  <c:v>50</c:v>
                </c:pt>
                <c:pt idx="6">
                  <c:v>70</c:v>
                </c:pt>
                <c:pt idx="8">
                  <c:v>90</c:v>
                </c:pt>
              </c:numCache>
            </c:numRef>
          </c:cat>
          <c:val>
            <c:numRef>
              <c:f>Sheet1!$H$2:$H$11</c:f>
              <c:numCache>
                <c:formatCode>General</c:formatCode>
                <c:ptCount val="10"/>
                <c:pt idx="0">
                  <c:v>0.91</c:v>
                </c:pt>
                <c:pt idx="1">
                  <c:v>0.83</c:v>
                </c:pt>
                <c:pt idx="2">
                  <c:v>0.81</c:v>
                </c:pt>
                <c:pt idx="3">
                  <c:v>0.85</c:v>
                </c:pt>
                <c:pt idx="4">
                  <c:v>0.8</c:v>
                </c:pt>
                <c:pt idx="5">
                  <c:v>0.89</c:v>
                </c:pt>
                <c:pt idx="6">
                  <c:v>0.82</c:v>
                </c:pt>
                <c:pt idx="7">
                  <c:v>0.81</c:v>
                </c:pt>
                <c:pt idx="8">
                  <c:v>0.81</c:v>
                </c:pt>
                <c:pt idx="9">
                  <c:v>0.82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C7AD-CF40-95EE-BADDC30CAE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39013104"/>
        <c:axId val="239014784"/>
      </c:lineChart>
      <c:catAx>
        <c:axId val="239013104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No.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Metric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Update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014784"/>
        <c:crossesAt val="0.1"/>
        <c:auto val="1"/>
        <c:lblAlgn val="ctr"/>
        <c:lblOffset val="100"/>
        <c:tickLblSkip val="1"/>
        <c:tickMarkSkip val="2"/>
        <c:noMultiLvlLbl val="0"/>
      </c:catAx>
      <c:valAx>
        <c:axId val="239014784"/>
        <c:scaling>
          <c:orientation val="minMax"/>
          <c:max val="1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Average</a:t>
                </a:r>
                <a:r>
                  <a:rPr lang="zh-CN" altLang="en-US" sz="1600" baseline="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baseline="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Recall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239013104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993748570643183"/>
          <c:y val="8.6956521739130432E-2"/>
          <c:w val="0.67144385600082201"/>
          <c:h val="9.508328695045924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>
      <a:solidFill>
        <a:schemeClr val="accent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OASIS</c:v>
                </c:pt>
              </c:strCache>
            </c:strRef>
          </c:tx>
          <c:spPr>
            <a:ln w="444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10^6</c:v>
                </c:pt>
                <c:pt idx="1">
                  <c:v>5*10^6</c:v>
                </c:pt>
                <c:pt idx="2">
                  <c:v>10^7</c:v>
                </c:pt>
                <c:pt idx="3">
                  <c:v>5*10^7</c:v>
                </c:pt>
                <c:pt idx="4">
                  <c:v>10^8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2.81</c:v>
                </c:pt>
                <c:pt idx="1">
                  <c:v>15.1</c:v>
                </c:pt>
                <c:pt idx="2">
                  <c:v>31.1</c:v>
                </c:pt>
                <c:pt idx="3">
                  <c:v>188.7</c:v>
                </c:pt>
                <c:pt idx="4">
                  <c:v>295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087A-FC4C-9562-D718F8A6348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Rebuild LSH</c:v>
                </c:pt>
              </c:strCache>
            </c:strRef>
          </c:tx>
          <c:spPr>
            <a:ln w="4445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10^6</c:v>
                </c:pt>
                <c:pt idx="1">
                  <c:v>5*10^6</c:v>
                </c:pt>
                <c:pt idx="2">
                  <c:v>10^7</c:v>
                </c:pt>
                <c:pt idx="3">
                  <c:v>5*10^7</c:v>
                </c:pt>
                <c:pt idx="4">
                  <c:v>10^8</c:v>
                </c:pt>
              </c:strCache>
            </c: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42370</c:v>
                </c:pt>
                <c:pt idx="1">
                  <c:v>216605</c:v>
                </c:pt>
                <c:pt idx="2">
                  <c:v>428005</c:v>
                </c:pt>
                <c:pt idx="3">
                  <c:v>2760600</c:v>
                </c:pt>
                <c:pt idx="4">
                  <c:v>4441600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087A-FC4C-9562-D718F8A6348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Linear Scan</c:v>
                </c:pt>
              </c:strCache>
            </c:strRef>
          </c:tx>
          <c:spPr>
            <a:ln w="444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cat>
            <c:strRef>
              <c:f>Sheet1!$A$2:$A$6</c:f>
              <c:strCache>
                <c:ptCount val="5"/>
                <c:pt idx="0">
                  <c:v>10^6</c:v>
                </c:pt>
                <c:pt idx="1">
                  <c:v>5*10^6</c:v>
                </c:pt>
                <c:pt idx="2">
                  <c:v>10^7</c:v>
                </c:pt>
                <c:pt idx="3">
                  <c:v>5*10^7</c:v>
                </c:pt>
                <c:pt idx="4">
                  <c:v>10^8</c:v>
                </c:pt>
              </c:strCache>
            </c:strRef>
          </c:cat>
          <c:val>
            <c:numRef>
              <c:f>Sheet1!$D$2:$D$6</c:f>
              <c:numCache>
                <c:formatCode>General</c:formatCode>
                <c:ptCount val="5"/>
                <c:pt idx="0">
                  <c:v>1025</c:v>
                </c:pt>
                <c:pt idx="1">
                  <c:v>5465</c:v>
                </c:pt>
                <c:pt idx="2">
                  <c:v>11410</c:v>
                </c:pt>
                <c:pt idx="3">
                  <c:v>64575</c:v>
                </c:pt>
                <c:pt idx="4">
                  <c:v>113090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2-087A-FC4C-9562-D718F8A634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05927808"/>
        <c:axId val="405927248"/>
      </c:lineChart>
      <c:catAx>
        <c:axId val="405927808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Number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Instance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E+0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05927248"/>
        <c:crossesAt val="1"/>
        <c:auto val="1"/>
        <c:lblAlgn val="ctr"/>
        <c:lblOffset val="100"/>
        <c:noMultiLvlLbl val="0"/>
      </c:catAx>
      <c:valAx>
        <c:axId val="405927248"/>
        <c:scaling>
          <c:logBase val="10"/>
          <c:orientation val="minMax"/>
          <c:max val="100000000"/>
          <c:min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Total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Search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Time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(s)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layout>
            <c:manualLayout>
              <c:xMode val="edge"/>
              <c:yMode val="edge"/>
              <c:x val="3.1698964666886313E-2"/>
              <c:y val="0.12939012655859516"/>
            </c:manualLayout>
          </c:layout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4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0E+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405927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>
      <a:solidFill>
        <a:schemeClr val="accent4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Sheet1!$G$14</c:f>
              <c:strCache>
                <c:ptCount val="1"/>
                <c:pt idx="0">
                  <c:v>OASIS</c:v>
                </c:pt>
              </c:strCache>
            </c:strRef>
          </c:tx>
          <c:spPr>
            <a:ln w="444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cat>
            <c:numRef>
              <c:f>Sheet1!$F$15:$F$24</c:f>
              <c:numCache>
                <c:formatCode>General</c:formatCode>
                <c:ptCount val="10"/>
                <c:pt idx="0">
                  <c:v>10</c:v>
                </c:pt>
                <c:pt idx="2">
                  <c:v>30</c:v>
                </c:pt>
                <c:pt idx="4">
                  <c:v>50</c:v>
                </c:pt>
                <c:pt idx="6">
                  <c:v>70</c:v>
                </c:pt>
                <c:pt idx="8">
                  <c:v>90</c:v>
                </c:pt>
              </c:numCache>
            </c:numRef>
          </c:cat>
          <c:val>
            <c:numRef>
              <c:f>Sheet1!$G$15:$G$24</c:f>
              <c:numCache>
                <c:formatCode>General</c:formatCode>
                <c:ptCount val="10"/>
                <c:pt idx="0">
                  <c:v>0.57999999999999996</c:v>
                </c:pt>
                <c:pt idx="1">
                  <c:v>0.73</c:v>
                </c:pt>
                <c:pt idx="2">
                  <c:v>0.78</c:v>
                </c:pt>
                <c:pt idx="3">
                  <c:v>0.76</c:v>
                </c:pt>
                <c:pt idx="4">
                  <c:v>0.65</c:v>
                </c:pt>
                <c:pt idx="5">
                  <c:v>0.63</c:v>
                </c:pt>
                <c:pt idx="6">
                  <c:v>0.66</c:v>
                </c:pt>
                <c:pt idx="7">
                  <c:v>0.42</c:v>
                </c:pt>
                <c:pt idx="8">
                  <c:v>0.78</c:v>
                </c:pt>
                <c:pt idx="9">
                  <c:v>0.57999999999999996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0-4BE4-7D4B-9748-6F25E0AC61F7}"/>
            </c:ext>
          </c:extLst>
        </c:ser>
        <c:ser>
          <c:idx val="1"/>
          <c:order val="1"/>
          <c:tx>
            <c:strRef>
              <c:f>Sheet1!$H$14</c:f>
              <c:strCache>
                <c:ptCount val="1"/>
                <c:pt idx="0">
                  <c:v>Rebuild LSH</c:v>
                </c:pt>
              </c:strCache>
            </c:strRef>
          </c:tx>
          <c:spPr>
            <a:ln w="44450" cap="rnd">
              <a:solidFill>
                <a:schemeClr val="bg2">
                  <a:lumMod val="40000"/>
                  <a:lumOff val="60000"/>
                </a:schemeClr>
              </a:solidFill>
              <a:round/>
            </a:ln>
            <a:effectLst/>
          </c:spPr>
          <c:marker>
            <c:symbol val="circle"/>
            <c:size val="8"/>
            <c:spPr>
              <a:solidFill>
                <a:schemeClr val="accent1">
                  <a:lumMod val="75000"/>
                </a:schemeClr>
              </a:solidFill>
              <a:ln w="9525">
                <a:solidFill>
                  <a:schemeClr val="accent1">
                    <a:lumMod val="75000"/>
                  </a:schemeClr>
                </a:solidFill>
              </a:ln>
              <a:effectLst/>
            </c:spPr>
          </c:marker>
          <c:cat>
            <c:numRef>
              <c:f>Sheet1!$F$15:$F$24</c:f>
              <c:numCache>
                <c:formatCode>General</c:formatCode>
                <c:ptCount val="10"/>
                <c:pt idx="0">
                  <c:v>10</c:v>
                </c:pt>
                <c:pt idx="2">
                  <c:v>30</c:v>
                </c:pt>
                <c:pt idx="4">
                  <c:v>50</c:v>
                </c:pt>
                <c:pt idx="6">
                  <c:v>70</c:v>
                </c:pt>
                <c:pt idx="8">
                  <c:v>90</c:v>
                </c:pt>
              </c:numCache>
            </c:numRef>
          </c:cat>
          <c:val>
            <c:numRef>
              <c:f>Sheet1!$H$15:$H$24</c:f>
              <c:numCache>
                <c:formatCode>General</c:formatCode>
                <c:ptCount val="10"/>
                <c:pt idx="0">
                  <c:v>0.75</c:v>
                </c:pt>
                <c:pt idx="1">
                  <c:v>0.81</c:v>
                </c:pt>
                <c:pt idx="2">
                  <c:v>0.65</c:v>
                </c:pt>
                <c:pt idx="3">
                  <c:v>0.8</c:v>
                </c:pt>
                <c:pt idx="4">
                  <c:v>0.55000000000000004</c:v>
                </c:pt>
                <c:pt idx="5">
                  <c:v>0.77</c:v>
                </c:pt>
                <c:pt idx="6">
                  <c:v>0.81</c:v>
                </c:pt>
                <c:pt idx="7">
                  <c:v>0.5</c:v>
                </c:pt>
                <c:pt idx="8">
                  <c:v>0.82</c:v>
                </c:pt>
                <c:pt idx="9">
                  <c:v>0.61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4BE4-7D4B-9748-6F25E0AC61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18056016"/>
        <c:axId val="418056576"/>
      </c:lineChart>
      <c:catAx>
        <c:axId val="418056016"/>
        <c:scaling>
          <c:orientation val="minMax"/>
        </c:scaling>
        <c:delete val="0"/>
        <c:axPos val="b"/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No.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Metric</a:t>
                </a:r>
                <a:r>
                  <a:rPr lang="zh-CN" altLang="en-US" sz="16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Update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418056576"/>
        <c:crossesAt val="0.1"/>
        <c:auto val="1"/>
        <c:lblAlgn val="ctr"/>
        <c:lblOffset val="100"/>
        <c:tickMarkSkip val="2"/>
        <c:noMultiLvlLbl val="0"/>
      </c:catAx>
      <c:valAx>
        <c:axId val="418056576"/>
        <c:scaling>
          <c:orientation val="minMax"/>
          <c:max val="1"/>
          <c:min val="0.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defRPr>
                </a:pPr>
                <a:r>
                  <a:rPr lang="en-US" altLang="zh-CN" sz="16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Average</a:t>
                </a:r>
                <a:r>
                  <a:rPr lang="zh-CN" altLang="en-US" sz="1600" baseline="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1600" baseline="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Recall</a:t>
                </a:r>
                <a:endParaRPr lang="en-US" sz="16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1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defRPr>
              </a:pPr>
              <a:endParaRPr lang="en-US"/>
            </a:p>
          </c:txPr>
        </c:title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defRPr>
            </a:pPr>
            <a:endParaRPr lang="en-US"/>
          </a:p>
        </c:txPr>
        <c:crossAx val="418056016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26993748570643183"/>
          <c:y val="8.6956521739130432E-2"/>
          <c:w val="0.58634165518196457"/>
          <c:h val="8.529955494693598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defRPr>
          </a:pPr>
          <a:endParaRPr lang="en-US"/>
        </a:p>
      </c:txPr>
    </c:legend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25400">
      <a:solidFill>
        <a:schemeClr val="tx1"/>
      </a:solidFill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3">
  <a:schemeClr val="accent6"/>
  <a:schemeClr val="accent5"/>
  <a:schemeClr val="accent4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33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41AC6677-2DE9-B145-964F-3ECD8DBDB027}" type="datetimeFigureOut">
              <a:rPr lang="en-US"/>
              <a:pPr>
                <a:defRPr/>
              </a:pPr>
              <a:t>4/13/2020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A4C046D2-DA2C-AF45-A1B2-4592B6A01FA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81709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0-03-14T19:34:36.549"/>
    </inkml:context>
    <inkml:brush xml:id="br0">
      <inkml:brushProperty name="width" value="0.5" units="cm"/>
      <inkml:brushProperty name="height" value="1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28,'55'0,"0"0,-3 0,0 0,41 14,3 2,-9 7,-31-8,-2-1,18 1,2-4,0-1,5 4,-18-7,-2-1,-1 1,-3-1,-7-6,-6 0,-3 0,-5 0,-1 0,0 0,0 0,0 0,7 0,-6 0,6 0,0 0,-5 0,11 0,-11 0,11 0,-11 0,5 0,-7 0,6 0,-4 0,5 0,-7 0,0 0,7 0,-5-5,11 4,3-4,17-2,-7 0,21 0,-20-4,22 9,-15-9,6 9,-8-9,-7 9,-2-9,-15 9,-7-7,-8 7,-6-2,7 0,-2-1,2 0,16 1,0 4,22 0,18 0,4 0,-29 1,-1-2,25-10,-12 10,2 0,26-17,-42 16,3 2,15-4,-6 1,-5 3,-2 0,0 0,7 0,16 0,-8 0,-3 0,-8 0,0 0,-7 0,-3 0,-7 0,-6 0,-2 0,-1 0,-4 0,5 0,0 0,-6 0,13 0,-13 0,13 0,-12 0,4 0,-6 0,-5 0,3 0,-9 0,13 0,-13 0,7 0,0 0,-6 0,6 0,-3 0,-5 0,14 0,-13 0,7 0,0 0,-2 0,3 0,-6 0,5-5,-7 4,12-7,-9 7,-1-4,3 1,-4 3,4-3,-1 4,1 0,0 0,-3 0,3 0,-4 0,5 0,6 0,-13 0,17 0,-21 0,11 0,-10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381000" y="685800"/>
            <a:ext cx="6096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40B0F5EA-A8F4-5B49-A38F-44CE9057960E}" type="slidenum">
              <a:rPr lang="en-US" altLang="x-none"/>
              <a:pPr>
                <a:defRPr/>
              </a:pPr>
              <a:t>‹#›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967636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0"/>
        <a:cs typeface="Geneva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0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0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0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charset="0"/>
        <a:ea typeface="Geneva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Hello,</a:t>
            </a:r>
            <a:r>
              <a:rPr lang="zh-CN" altLang="en-US" dirty="0"/>
              <a:t> </a:t>
            </a:r>
            <a:r>
              <a:rPr lang="en-US" altLang="zh-CN" dirty="0"/>
              <a:t>welcome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talk.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am</a:t>
            </a:r>
            <a:r>
              <a:rPr lang="zh-CN" altLang="en-US" dirty="0"/>
              <a:t> </a:t>
            </a:r>
            <a:r>
              <a:rPr lang="en-US" altLang="zh-CN" dirty="0"/>
              <a:t>Lei</a:t>
            </a:r>
            <a:r>
              <a:rPr lang="zh-CN" altLang="en-US" dirty="0"/>
              <a:t> </a:t>
            </a:r>
            <a:r>
              <a:rPr lang="en-US" altLang="zh-CN" dirty="0"/>
              <a:t>Cao,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postdoc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MIT</a:t>
            </a:r>
            <a:r>
              <a:rPr lang="zh-CN" altLang="en-US" dirty="0"/>
              <a:t> </a:t>
            </a:r>
            <a:r>
              <a:rPr lang="en-US" altLang="zh-CN" dirty="0"/>
              <a:t>CSAIL.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work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Professor</a:t>
            </a:r>
            <a:r>
              <a:rPr lang="zh-CN" altLang="en-US" dirty="0"/>
              <a:t> </a:t>
            </a:r>
            <a:r>
              <a:rPr lang="en-US" altLang="zh-CN" dirty="0"/>
              <a:t>Sam</a:t>
            </a:r>
            <a:r>
              <a:rPr lang="zh-CN" altLang="en-US" dirty="0"/>
              <a:t> </a:t>
            </a:r>
            <a:r>
              <a:rPr lang="en-US" altLang="zh-CN" dirty="0"/>
              <a:t>Madden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Professor</a:t>
            </a:r>
            <a:r>
              <a:rPr lang="zh-CN" altLang="en-US" dirty="0"/>
              <a:t> </a:t>
            </a:r>
            <a:r>
              <a:rPr lang="en-US" altLang="zh-CN" dirty="0"/>
              <a:t>Mike</a:t>
            </a:r>
            <a:r>
              <a:rPr lang="zh-CN" altLang="en-US" dirty="0"/>
              <a:t> </a:t>
            </a:r>
            <a:r>
              <a:rPr lang="en-US" altLang="zh-CN" dirty="0" err="1"/>
              <a:t>Stonebraker</a:t>
            </a:r>
            <a:r>
              <a:rPr lang="en-US" altLang="zh-CN" dirty="0"/>
              <a:t>.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tile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talk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toward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end-to-end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discovery</a:t>
            </a:r>
            <a:r>
              <a:rPr lang="zh-CN" altLang="en-US" dirty="0"/>
              <a:t> </a:t>
            </a:r>
            <a:r>
              <a:rPr lang="en-US" altLang="zh-CN"/>
              <a:t>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398015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6214256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593371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sz="1200" b="0" i="0" u="none" strike="noStrike" kern="1200" dirty="0"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4970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08231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954217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1400811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57127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55187407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86109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83554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baseline="0" dirty="0"/>
          </a:p>
          <a:p>
            <a:endParaRPr lang="en-US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1389623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1715531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43137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sz="1200" kern="1200" dirty="0">
                <a:solidFill>
                  <a:schemeClr val="tx1"/>
                </a:solidFill>
                <a:effectLst/>
                <a:latin typeface="Times" charset="0"/>
                <a:ea typeface="Geneva" charset="0"/>
                <a:cs typeface="Geneva" charset="0"/>
              </a:rPr>
              <a:t>.</a:t>
            </a:r>
            <a:r>
              <a:rPr lang="zh-CN" altLang="en-US" sz="1200" kern="1200" dirty="0">
                <a:solidFill>
                  <a:schemeClr val="tx1"/>
                </a:solidFill>
                <a:effectLst/>
                <a:latin typeface="Times" charset="0"/>
                <a:ea typeface="Geneva" charset="0"/>
                <a:cs typeface="Geneva" charset="0"/>
              </a:rPr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" charset="0"/>
                <a:ea typeface="Geneva" charset="0"/>
                <a:cs typeface="Geneva" charset="0"/>
              </a:rPr>
              <a:t> 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7695669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2193400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26829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by</a:t>
            </a:r>
            <a:r>
              <a:rPr lang="zh-CN" altLang="en-US" dirty="0"/>
              <a:t> </a:t>
            </a:r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approaches</a:t>
            </a:r>
            <a:r>
              <a:rPr lang="zh-CN" altLang="en-US" dirty="0"/>
              <a:t> </a:t>
            </a:r>
            <a:r>
              <a:rPr lang="en-US" altLang="zh-CN" dirty="0"/>
              <a:t>eventually</a:t>
            </a:r>
            <a:r>
              <a:rPr lang="zh-CN" altLang="en-US" dirty="0"/>
              <a:t> </a:t>
            </a:r>
            <a:r>
              <a:rPr lang="en-US" altLang="zh-CN" dirty="0"/>
              <a:t>get</a:t>
            </a:r>
            <a:r>
              <a:rPr lang="zh-CN" altLang="en-US" dirty="0"/>
              <a:t> </a:t>
            </a:r>
            <a:r>
              <a:rPr lang="en-US" altLang="zh-CN" dirty="0"/>
              <a:t>us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discovery</a:t>
            </a:r>
            <a:r>
              <a:rPr lang="zh-CN" altLang="en-US" dirty="0"/>
              <a:t> </a:t>
            </a:r>
            <a:r>
              <a:rPr lang="en-US" altLang="zh-CN" dirty="0"/>
              <a:t>solution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strong</a:t>
            </a:r>
            <a:r>
              <a:rPr lang="zh-CN" altLang="en-US" dirty="0"/>
              <a:t> </a:t>
            </a:r>
            <a:r>
              <a:rPr lang="en-US" altLang="zh-CN" dirty="0"/>
              <a:t>scalability,</a:t>
            </a:r>
            <a:r>
              <a:rPr lang="zh-CN" altLang="en-US" dirty="0"/>
              <a:t> </a:t>
            </a:r>
            <a:r>
              <a:rPr lang="en-US" altLang="zh-CN" dirty="0" err="1"/>
              <a:t>automatablity</a:t>
            </a:r>
            <a:r>
              <a:rPr lang="en-US" altLang="zh-CN" dirty="0"/>
              <a:t>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interactivity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19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7863790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rest of this talk, I will </a:t>
            </a:r>
            <a:r>
              <a:rPr lang="en-US" altLang="zh-CN" dirty="0"/>
              <a:t>present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 err="1"/>
              <a:t>AutoAD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OASIS.</a:t>
            </a:r>
            <a:r>
              <a:rPr lang="en-US" dirty="0"/>
              <a:t> </a:t>
            </a:r>
            <a:r>
              <a:rPr lang="en-US" altLang="zh-CN" dirty="0"/>
              <a:t>Due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time</a:t>
            </a:r>
            <a:r>
              <a:rPr lang="zh-CN" altLang="en-US" dirty="0"/>
              <a:t> </a:t>
            </a:r>
            <a:r>
              <a:rPr lang="en-US" altLang="zh-CN" dirty="0"/>
              <a:t>constraint,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won’t</a:t>
            </a:r>
            <a:r>
              <a:rPr lang="zh-CN" altLang="en-US" dirty="0"/>
              <a:t> </a:t>
            </a:r>
            <a:r>
              <a:rPr lang="en-US" altLang="zh-CN" dirty="0"/>
              <a:t>cover</a:t>
            </a:r>
            <a:r>
              <a:rPr lang="zh-CN" altLang="en-US" dirty="0"/>
              <a:t> </a:t>
            </a:r>
            <a:r>
              <a:rPr lang="en-US" altLang="zh-CN" dirty="0"/>
              <a:t>HOD.</a:t>
            </a:r>
            <a:r>
              <a:rPr lang="zh-CN" altLang="en-US" dirty="0"/>
              <a:t> </a:t>
            </a:r>
            <a:r>
              <a:rPr lang="en-US" dirty="0"/>
              <a:t>Finally, I will briefly describe plans for future work. </a:t>
            </a:r>
          </a:p>
        </p:txBody>
      </p:sp>
    </p:spTree>
    <p:extLst>
      <p:ext uri="{BB962C8B-B14F-4D97-AF65-F5344CB8AC3E}">
        <p14:creationId xmlns:p14="http://schemas.microsoft.com/office/powerpoint/2010/main" val="29176506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481537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30173997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71904515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073392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344338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07431782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09272953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85396018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29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0493841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Next,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present</a:t>
            </a:r>
            <a:r>
              <a:rPr lang="zh-CN" altLang="en-US" dirty="0"/>
              <a:t> </a:t>
            </a:r>
            <a:r>
              <a:rPr lang="en-US" altLang="zh-CN" dirty="0"/>
              <a:t>OASIS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effectively</a:t>
            </a:r>
            <a:r>
              <a:rPr lang="zh-CN" altLang="en-US" dirty="0"/>
              <a:t> </a:t>
            </a:r>
            <a:r>
              <a:rPr lang="en-US" altLang="zh-CN" dirty="0"/>
              <a:t>leverages</a:t>
            </a:r>
            <a:r>
              <a:rPr lang="zh-CN" altLang="en-US" dirty="0"/>
              <a:t> </a:t>
            </a:r>
            <a:r>
              <a:rPr lang="en-US" altLang="zh-CN" dirty="0"/>
              <a:t>domain</a:t>
            </a:r>
            <a:r>
              <a:rPr lang="zh-CN" altLang="en-US" dirty="0"/>
              <a:t> </a:t>
            </a:r>
            <a:r>
              <a:rPr lang="en-US" altLang="zh-CN" dirty="0"/>
              <a:t>related</a:t>
            </a:r>
            <a:r>
              <a:rPr lang="zh-CN" altLang="en-US" dirty="0"/>
              <a:t> </a:t>
            </a:r>
            <a:r>
              <a:rPr lang="en-US" altLang="zh-CN" dirty="0"/>
              <a:t>input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0446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81518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25447212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idea</a:t>
            </a:r>
            <a:r>
              <a:rPr lang="zh-CN" altLang="en-US" dirty="0"/>
              <a:t> </a:t>
            </a:r>
            <a:r>
              <a:rPr lang="en-US" altLang="zh-CN" dirty="0"/>
              <a:t>here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if</a:t>
            </a:r>
            <a:r>
              <a:rPr lang="zh-CN" altLang="en-US" dirty="0"/>
              <a:t> </a:t>
            </a:r>
            <a:r>
              <a:rPr lang="en-US" altLang="zh-CN" dirty="0"/>
              <a:t>we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learn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new</a:t>
            </a:r>
            <a:r>
              <a:rPr lang="zh-CN" altLang="en-US" dirty="0"/>
              <a:t> </a:t>
            </a:r>
            <a:r>
              <a:rPr lang="en-US" altLang="zh-CN" dirty="0"/>
              <a:t>representation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that</a:t>
            </a:r>
            <a:r>
              <a:rPr lang="zh-CN" altLang="en-US" dirty="0"/>
              <a:t> </a:t>
            </a:r>
            <a:r>
              <a:rPr lang="en-US" altLang="zh-CN" dirty="0"/>
              <a:t>makes</a:t>
            </a:r>
            <a:r>
              <a:rPr lang="zh-CN" altLang="en-US" dirty="0"/>
              <a:t> </a:t>
            </a:r>
            <a:r>
              <a:rPr lang="en-US" altLang="zh-CN" dirty="0"/>
              <a:t>sure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outliers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far</a:t>
            </a:r>
            <a:r>
              <a:rPr lang="zh-CN" altLang="en-US" dirty="0"/>
              <a:t> </a:t>
            </a:r>
            <a:r>
              <a:rPr lang="en-US" altLang="zh-CN" dirty="0"/>
              <a:t>away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their</a:t>
            </a:r>
            <a:r>
              <a:rPr lang="zh-CN" altLang="en-US" dirty="0"/>
              <a:t> </a:t>
            </a:r>
            <a:r>
              <a:rPr lang="en-US" altLang="zh-CN" dirty="0"/>
              <a:t>neighbors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inliers</a:t>
            </a:r>
            <a:r>
              <a:rPr lang="zh-CN" altLang="en-US" dirty="0"/>
              <a:t> </a:t>
            </a:r>
            <a:r>
              <a:rPr lang="en-US" altLang="zh-CN" dirty="0"/>
              <a:t>are</a:t>
            </a:r>
            <a:r>
              <a:rPr lang="zh-CN" altLang="en-US" dirty="0"/>
              <a:t> </a:t>
            </a:r>
            <a:r>
              <a:rPr lang="en-US" altLang="zh-CN" dirty="0"/>
              <a:t>close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their</a:t>
            </a:r>
            <a:r>
              <a:rPr lang="zh-CN" altLang="en-US" dirty="0"/>
              <a:t> </a:t>
            </a:r>
            <a:r>
              <a:rPr lang="en-US" altLang="zh-CN" dirty="0"/>
              <a:t>neighbors,</a:t>
            </a:r>
            <a:r>
              <a:rPr lang="zh-CN" altLang="en-US" dirty="0"/>
              <a:t> 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will</a:t>
            </a:r>
            <a:r>
              <a:rPr lang="zh-CN" altLang="en-US" dirty="0"/>
              <a:t> </a:t>
            </a:r>
            <a:r>
              <a:rPr lang="en-US" altLang="zh-CN" dirty="0"/>
              <a:t>greatly</a:t>
            </a:r>
            <a:r>
              <a:rPr lang="zh-CN" altLang="en-US" dirty="0"/>
              <a:t> </a:t>
            </a:r>
            <a:r>
              <a:rPr lang="en-US" altLang="zh-CN" dirty="0"/>
              <a:t>improve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accuracy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detection.</a:t>
            </a:r>
            <a:r>
              <a:rPr lang="zh-CN" altLang="en-US" dirty="0"/>
              <a:t> 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1154897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1965268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4838623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39102894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6686560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569098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39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961338668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t.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25694175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41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653040089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42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167010548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43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865742523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zh-C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44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422801950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750616765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Times" charset="0"/>
                <a:ea typeface="Geneva" charset="0"/>
                <a:cs typeface="Geneva" charset="0"/>
              </a:rPr>
              <a:t>Next, my future work. I will continue to work at the intersection of data systems and machine learning</a:t>
            </a:r>
            <a:r>
              <a:rPr lang="en-US" altLang="zh-CN" sz="1200" kern="1200" dirty="0">
                <a:solidFill>
                  <a:schemeClr val="tx1"/>
                </a:solidFill>
                <a:effectLst/>
                <a:latin typeface="Times" charset="0"/>
                <a:ea typeface="Geneva" charset="0"/>
                <a:cs typeface="Geneva" charset="0"/>
              </a:rPr>
              <a:t>. I plan to investigate ideas around both. That is, I will build systems to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Times" charset="0"/>
                <a:ea typeface="Geneva" charset="0"/>
                <a:cs typeface="Geneva" charset="0"/>
              </a:rPr>
              <a:t>make machine learning scalable and easy to tune for users; and I will leverage machine learning to improve the quality and automation of data systems.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359819501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" charset="0"/>
              <a:ea typeface="Geneva" charset="0"/>
              <a:cs typeface="Geneva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643123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 dirty="0">
              <a:solidFill>
                <a:schemeClr val="tx1"/>
              </a:solidFill>
              <a:effectLst/>
              <a:latin typeface="Times" charset="0"/>
              <a:ea typeface="Geneva" charset="0"/>
              <a:cs typeface="Geneva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48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895136969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Finally, I would like to thank many of my collaborators at different universities and research institutes. 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first</a:t>
            </a:r>
            <a:r>
              <a:rPr lang="zh-CN" altLang="en-US" dirty="0"/>
              <a:t> </a:t>
            </a:r>
            <a:r>
              <a:rPr lang="en-US" altLang="zh-CN" dirty="0"/>
              <a:t>row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faculties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worked</a:t>
            </a:r>
            <a:r>
              <a:rPr lang="zh-CN" altLang="en-US" dirty="0"/>
              <a:t> </a:t>
            </a:r>
            <a:r>
              <a:rPr lang="en-US" altLang="zh-CN" dirty="0"/>
              <a:t>with.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second</a:t>
            </a:r>
            <a:r>
              <a:rPr lang="zh-CN" altLang="en-US" dirty="0"/>
              <a:t> </a:t>
            </a:r>
            <a:r>
              <a:rPr lang="en-US" altLang="zh-CN" dirty="0"/>
              <a:t>row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 my</a:t>
            </a:r>
            <a:r>
              <a:rPr lang="zh-CN" altLang="en-US" dirty="0"/>
              <a:t> </a:t>
            </a:r>
            <a:r>
              <a:rPr lang="en-US" altLang="zh-CN" dirty="0"/>
              <a:t>collaborators</a:t>
            </a:r>
            <a:r>
              <a:rPr lang="zh-CN" altLang="en-US" dirty="0"/>
              <a:t> </a:t>
            </a:r>
            <a:r>
              <a:rPr lang="en-US" altLang="zh-CN" dirty="0"/>
              <a:t>from</a:t>
            </a:r>
            <a:r>
              <a:rPr lang="zh-CN" altLang="en-US" dirty="0"/>
              <a:t> </a:t>
            </a:r>
            <a:r>
              <a:rPr lang="en-US" altLang="zh-CN" dirty="0"/>
              <a:t>industry.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third</a:t>
            </a:r>
            <a:r>
              <a:rPr lang="zh-CN" altLang="en-US" dirty="0"/>
              <a:t> </a:t>
            </a:r>
            <a:r>
              <a:rPr lang="en-US" altLang="zh-CN" dirty="0"/>
              <a:t>row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Postdoc,</a:t>
            </a:r>
            <a:r>
              <a:rPr lang="zh-CN" altLang="en-US" dirty="0"/>
              <a:t> </a:t>
            </a:r>
            <a:r>
              <a:rPr lang="en-US" altLang="zh-CN" dirty="0"/>
              <a:t>PhD,</a:t>
            </a:r>
            <a:r>
              <a:rPr lang="zh-CN" altLang="en-US" dirty="0"/>
              <a:t> </a:t>
            </a:r>
            <a:r>
              <a:rPr lang="en-US" altLang="zh-CN" dirty="0"/>
              <a:t>master,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undergraduate</a:t>
            </a:r>
            <a:r>
              <a:rPr lang="zh-CN" altLang="en-US" dirty="0"/>
              <a:t> </a:t>
            </a:r>
            <a:r>
              <a:rPr lang="en-US" altLang="zh-CN" dirty="0"/>
              <a:t>students</a:t>
            </a:r>
            <a:r>
              <a:rPr lang="zh-CN" altLang="en-US" dirty="0"/>
              <a:t> </a:t>
            </a:r>
            <a:r>
              <a:rPr lang="en-US" altLang="zh-CN" dirty="0"/>
              <a:t>I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worked</a:t>
            </a:r>
            <a:r>
              <a:rPr lang="zh-CN" altLang="en-US" dirty="0"/>
              <a:t> </a:t>
            </a:r>
            <a:r>
              <a:rPr lang="en-US" altLang="zh-CN" dirty="0"/>
              <a:t>with.</a:t>
            </a:r>
            <a:r>
              <a:rPr lang="zh-CN" altLang="en-US" dirty="0"/>
              <a:t>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744152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This</a:t>
            </a:r>
            <a:r>
              <a:rPr lang="zh-CN" altLang="en-US" dirty="0"/>
              <a:t> </a:t>
            </a:r>
            <a:r>
              <a:rPr lang="en-US" altLang="zh-CN" dirty="0"/>
              <a:t>summarizes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research</a:t>
            </a:r>
            <a:r>
              <a:rPr lang="zh-CN" altLang="en-US" dirty="0"/>
              <a:t> </a:t>
            </a:r>
            <a:r>
              <a:rPr lang="en-US" altLang="zh-CN" dirty="0"/>
              <a:t>during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PHD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postdoc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concludes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presentation.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research</a:t>
            </a:r>
            <a:r>
              <a:rPr lang="zh-CN" altLang="en-US" dirty="0"/>
              <a:t> </a:t>
            </a:r>
            <a:r>
              <a:rPr lang="en-US" altLang="zh-CN" dirty="0"/>
              <a:t>focuses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developing</a:t>
            </a:r>
            <a:r>
              <a:rPr lang="zh-CN" altLang="en-US" dirty="0"/>
              <a:t> </a:t>
            </a:r>
            <a:r>
              <a:rPr lang="en-US" altLang="zh-CN" dirty="0"/>
              <a:t>end-to-end</a:t>
            </a:r>
            <a:r>
              <a:rPr lang="zh-CN" altLang="en-US" dirty="0"/>
              <a:t> </a:t>
            </a:r>
            <a:r>
              <a:rPr lang="en-US" altLang="zh-CN" dirty="0"/>
              <a:t>tools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scientists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effectively</a:t>
            </a:r>
            <a:r>
              <a:rPr lang="zh-CN" altLang="en-US" dirty="0"/>
              <a:t> </a:t>
            </a:r>
            <a:r>
              <a:rPr lang="en-US" altLang="zh-CN" dirty="0"/>
              <a:t>make</a:t>
            </a:r>
            <a:r>
              <a:rPr lang="zh-CN" altLang="en-US" dirty="0"/>
              <a:t> </a:t>
            </a:r>
            <a:r>
              <a:rPr lang="en-US" altLang="zh-CN" dirty="0"/>
              <a:t>sense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data.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tools</a:t>
            </a:r>
            <a:r>
              <a:rPr lang="zh-CN" altLang="en-US" dirty="0"/>
              <a:t> </a:t>
            </a:r>
            <a:r>
              <a:rPr lang="en-US" altLang="zh-CN" dirty="0"/>
              <a:t>automatically</a:t>
            </a:r>
            <a:r>
              <a:rPr lang="zh-CN" altLang="en-US" dirty="0"/>
              <a:t> </a:t>
            </a:r>
            <a:r>
              <a:rPr lang="en-US" altLang="zh-CN" dirty="0"/>
              <a:t>address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low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r>
              <a:rPr lang="zh-CN" altLang="en-US" dirty="0"/>
              <a:t> </a:t>
            </a:r>
            <a:r>
              <a:rPr lang="en-US" altLang="zh-CN" dirty="0"/>
              <a:t>performance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scaling</a:t>
            </a:r>
            <a:r>
              <a:rPr lang="zh-CN" altLang="en-US" dirty="0"/>
              <a:t> </a:t>
            </a:r>
            <a:r>
              <a:rPr lang="en-US" altLang="zh-CN" dirty="0"/>
              <a:t>bottleneck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each</a:t>
            </a:r>
            <a:r>
              <a:rPr lang="zh-CN" altLang="en-US" dirty="0"/>
              <a:t> </a:t>
            </a:r>
            <a:r>
              <a:rPr lang="en-US" altLang="zh-CN" dirty="0"/>
              <a:t>step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analytics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modeling</a:t>
            </a:r>
            <a:r>
              <a:rPr lang="zh-CN" altLang="en-US" dirty="0"/>
              <a:t> </a:t>
            </a:r>
            <a:r>
              <a:rPr lang="en-US" altLang="zh-CN" dirty="0"/>
              <a:t>pipeline.</a:t>
            </a:r>
            <a:r>
              <a:rPr lang="zh-CN" altLang="en-US" dirty="0"/>
              <a:t> </a:t>
            </a:r>
            <a:r>
              <a:rPr lang="en-US" altLang="zh-CN" dirty="0"/>
              <a:t>With</a:t>
            </a:r>
            <a:r>
              <a:rPr lang="zh-CN" altLang="en-US" dirty="0"/>
              <a:t> </a:t>
            </a:r>
            <a:r>
              <a:rPr lang="en-US" altLang="zh-CN" dirty="0"/>
              <a:t>these</a:t>
            </a:r>
            <a:r>
              <a:rPr lang="zh-CN" altLang="en-US" dirty="0"/>
              <a:t> </a:t>
            </a:r>
            <a:r>
              <a:rPr lang="en-US" altLang="zh-CN" dirty="0"/>
              <a:t>tools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hands,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scientists</a:t>
            </a:r>
            <a:r>
              <a:rPr lang="zh-CN" altLang="en-US" dirty="0"/>
              <a:t> </a:t>
            </a:r>
            <a:r>
              <a:rPr lang="en-US" altLang="zh-CN" dirty="0"/>
              <a:t>do</a:t>
            </a:r>
            <a:r>
              <a:rPr lang="zh-CN" altLang="en-US" dirty="0"/>
              <a:t> </a:t>
            </a:r>
            <a:r>
              <a:rPr lang="en-US" altLang="zh-CN" dirty="0"/>
              <a:t>not</a:t>
            </a:r>
            <a:r>
              <a:rPr lang="zh-CN" altLang="en-US" dirty="0"/>
              <a:t> </a:t>
            </a:r>
            <a:r>
              <a:rPr lang="en-US" altLang="zh-CN" dirty="0"/>
              <a:t>have</a:t>
            </a:r>
            <a:r>
              <a:rPr lang="zh-CN" altLang="en-US" dirty="0"/>
              <a:t> </a:t>
            </a:r>
            <a:r>
              <a:rPr lang="en-US" altLang="zh-CN" dirty="0"/>
              <a:t>to</a:t>
            </a:r>
            <a:r>
              <a:rPr lang="zh-CN" altLang="en-US" dirty="0"/>
              <a:t> </a:t>
            </a:r>
            <a:r>
              <a:rPr lang="en-US" altLang="zh-CN" dirty="0"/>
              <a:t>worry</a:t>
            </a:r>
            <a:r>
              <a:rPr lang="zh-CN" altLang="en-US" dirty="0"/>
              <a:t> </a:t>
            </a:r>
            <a:r>
              <a:rPr lang="en-US" altLang="zh-CN" dirty="0"/>
              <a:t>about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low</a:t>
            </a:r>
            <a:r>
              <a:rPr lang="zh-CN" altLang="en-US" dirty="0"/>
              <a:t> </a:t>
            </a:r>
            <a:r>
              <a:rPr lang="en-US" altLang="zh-CN" dirty="0"/>
              <a:t>level</a:t>
            </a:r>
            <a:r>
              <a:rPr lang="zh-CN" altLang="en-US" dirty="0"/>
              <a:t> </a:t>
            </a:r>
            <a:r>
              <a:rPr lang="en-US" altLang="zh-CN" dirty="0"/>
              <a:t>engineering</a:t>
            </a:r>
            <a:r>
              <a:rPr lang="zh-CN" altLang="en-US" dirty="0"/>
              <a:t> </a:t>
            </a:r>
            <a:r>
              <a:rPr lang="en-US" altLang="zh-CN" dirty="0"/>
              <a:t>details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instead</a:t>
            </a:r>
            <a:r>
              <a:rPr lang="zh-CN" altLang="en-US" dirty="0"/>
              <a:t> </a:t>
            </a:r>
            <a:r>
              <a:rPr lang="en-US" altLang="zh-CN" dirty="0"/>
              <a:t>can</a:t>
            </a:r>
            <a:r>
              <a:rPr lang="zh-CN" altLang="en-US" dirty="0"/>
              <a:t> </a:t>
            </a:r>
            <a:r>
              <a:rPr lang="en-US" altLang="zh-CN" dirty="0"/>
              <a:t>focus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addressing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needs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applications.</a:t>
            </a:r>
            <a:r>
              <a:rPr lang="zh-CN" altLang="en-US" dirty="0"/>
              <a:t> </a:t>
            </a:r>
            <a:r>
              <a:rPr lang="en-US" altLang="zh-CN" dirty="0"/>
              <a:t>My</a:t>
            </a:r>
            <a:r>
              <a:rPr lang="zh-CN" altLang="en-US" dirty="0"/>
              <a:t> </a:t>
            </a:r>
            <a:r>
              <a:rPr lang="en-US" altLang="zh-CN" dirty="0"/>
              <a:t>research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thus</a:t>
            </a:r>
            <a:r>
              <a:rPr lang="zh-CN" altLang="en-US" dirty="0"/>
              <a:t> </a:t>
            </a:r>
            <a:r>
              <a:rPr lang="en-US" altLang="zh-CN" dirty="0"/>
              <a:t>broad.</a:t>
            </a:r>
            <a:r>
              <a:rPr lang="zh-CN" altLang="en-US" dirty="0"/>
              <a:t> </a:t>
            </a:r>
            <a:r>
              <a:rPr lang="en-US" altLang="zh-CN" dirty="0"/>
              <a:t>It</a:t>
            </a:r>
            <a:r>
              <a:rPr lang="zh-CN" altLang="en-US" dirty="0"/>
              <a:t> </a:t>
            </a:r>
            <a:r>
              <a:rPr lang="en-US" altLang="zh-CN" dirty="0"/>
              <a:t>spans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preparation,</a:t>
            </a:r>
            <a:r>
              <a:rPr lang="zh-CN" altLang="en-US" dirty="0"/>
              <a:t> </a:t>
            </a:r>
            <a:r>
              <a:rPr lang="en-US" altLang="zh-CN" dirty="0"/>
              <a:t>core</a:t>
            </a:r>
            <a:r>
              <a:rPr lang="zh-CN" altLang="en-US" dirty="0"/>
              <a:t> </a:t>
            </a:r>
            <a:r>
              <a:rPr lang="en-US" altLang="zh-CN" dirty="0"/>
              <a:t>DB</a:t>
            </a:r>
            <a:r>
              <a:rPr lang="zh-CN" altLang="en-US" dirty="0"/>
              <a:t> </a:t>
            </a:r>
            <a:r>
              <a:rPr lang="en-US" altLang="zh-CN" dirty="0"/>
              <a:t>optimization,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analytics,</a:t>
            </a:r>
            <a:r>
              <a:rPr lang="zh-CN" altLang="en-US" dirty="0"/>
              <a:t> </a:t>
            </a:r>
            <a:r>
              <a:rPr lang="en-US" altLang="zh-CN" dirty="0"/>
              <a:t>Domain</a:t>
            </a:r>
            <a:r>
              <a:rPr lang="zh-CN" altLang="en-US" dirty="0"/>
              <a:t> </a:t>
            </a:r>
            <a:r>
              <a:rPr lang="en-US" altLang="zh-CN" dirty="0"/>
              <a:t>specific</a:t>
            </a:r>
            <a:r>
              <a:rPr lang="zh-CN" altLang="en-US" dirty="0"/>
              <a:t> </a:t>
            </a:r>
            <a:r>
              <a:rPr lang="en-US" altLang="zh-CN" dirty="0"/>
              <a:t>machine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summarization</a:t>
            </a:r>
            <a:r>
              <a:rPr lang="zh-CN" altLang="en-US" dirty="0"/>
              <a:t> </a:t>
            </a:r>
            <a:r>
              <a:rPr lang="en-US" altLang="zh-CN" dirty="0"/>
              <a:t>and</a:t>
            </a:r>
            <a:r>
              <a:rPr lang="zh-CN" altLang="en-US" dirty="0"/>
              <a:t> </a:t>
            </a:r>
            <a:r>
              <a:rPr lang="en-US" altLang="zh-CN" dirty="0"/>
              <a:t>interpretation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analytics</a:t>
            </a:r>
            <a:r>
              <a:rPr lang="zh-CN" altLang="en-US" dirty="0"/>
              <a:t> </a:t>
            </a:r>
            <a:r>
              <a:rPr lang="en-US" altLang="zh-CN" dirty="0"/>
              <a:t>results</a:t>
            </a:r>
          </a:p>
          <a:p>
            <a:endParaRPr lang="en-US" dirty="0"/>
          </a:p>
          <a:p>
            <a:r>
              <a:rPr lang="en-US" dirty="0"/>
              <a:t>I’m happy to answer questions.</a:t>
            </a:r>
            <a:r>
              <a:rPr lang="zh-CN" altLang="en-US" dirty="0"/>
              <a:t> </a:t>
            </a:r>
            <a:r>
              <a:rPr lang="en-US" dirty="0"/>
              <a:t>Thank you!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B0F5EA-A8F4-5B49-A38F-44CE9057960E}" type="slidenum">
              <a:rPr lang="en-US" altLang="x-none" smtClean="0"/>
              <a:pPr>
                <a:defRPr/>
              </a:pPr>
              <a:t>50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4820633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Line 9"/>
          <p:cNvSpPr>
            <a:spLocks noChangeShapeType="1"/>
          </p:cNvSpPr>
          <p:nvPr userDrawn="1"/>
        </p:nvSpPr>
        <p:spPr bwMode="auto">
          <a:xfrm flipV="1">
            <a:off x="1600200" y="1444624"/>
            <a:ext cx="9067800" cy="79375"/>
          </a:xfrm>
          <a:prstGeom prst="line">
            <a:avLst/>
          </a:prstGeom>
          <a:noFill/>
          <a:ln w="635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" name="Line 8"/>
          <p:cNvSpPr>
            <a:spLocks noChangeShapeType="1"/>
          </p:cNvSpPr>
          <p:nvPr userDrawn="1"/>
        </p:nvSpPr>
        <p:spPr bwMode="auto">
          <a:xfrm>
            <a:off x="1600200" y="5714998"/>
            <a:ext cx="9067800" cy="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8929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9475788" cy="858837"/>
          </a:xfrm>
        </p:spPr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87438" y="1143000"/>
            <a:ext cx="9629775" cy="4953000"/>
          </a:xfrm>
        </p:spPr>
        <p:txBody>
          <a:bodyPr/>
          <a:lstStyle>
            <a:lvl1pPr>
              <a:defRPr>
                <a:latin typeface="Helvetica Neue" charset="0"/>
                <a:ea typeface="Helvetica Neue" charset="0"/>
                <a:cs typeface="Helvetica Neue" charset="0"/>
              </a:defRPr>
            </a:lvl1pPr>
            <a:lvl2pPr>
              <a:defRPr>
                <a:latin typeface="Helvetica Neue" charset="0"/>
                <a:ea typeface="Helvetica Neue" charset="0"/>
                <a:cs typeface="Helvetica Neue" charset="0"/>
              </a:defRPr>
            </a:lvl2pPr>
            <a:lvl3pPr>
              <a:defRPr>
                <a:latin typeface="Helvetica Neue" charset="0"/>
                <a:ea typeface="Helvetica Neue" charset="0"/>
                <a:cs typeface="Helvetica Neue" charset="0"/>
              </a:defRPr>
            </a:lvl3pPr>
            <a:lvl4pPr>
              <a:defRPr>
                <a:latin typeface="Helvetica Neue" charset="0"/>
                <a:ea typeface="Helvetica Neue" charset="0"/>
                <a:cs typeface="Helvetica Neue" charset="0"/>
              </a:defRPr>
            </a:lvl4pPr>
            <a:lvl5pPr>
              <a:defRPr>
                <a:latin typeface="Helvetica Neue" charset="0"/>
                <a:ea typeface="Helvetica Neue" charset="0"/>
                <a:cs typeface="Helvetica Neue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07800" y="6400800"/>
            <a:ext cx="508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2894DE-C783-504C-9B3C-33C3EECE5183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  <p:sp>
        <p:nvSpPr>
          <p:cNvPr id="5" name="Line 9"/>
          <p:cNvSpPr>
            <a:spLocks noChangeShapeType="1"/>
          </p:cNvSpPr>
          <p:nvPr userDrawn="1"/>
        </p:nvSpPr>
        <p:spPr bwMode="auto">
          <a:xfrm>
            <a:off x="0" y="762000"/>
            <a:ext cx="6858000" cy="0"/>
          </a:xfrm>
          <a:prstGeom prst="line">
            <a:avLst/>
          </a:prstGeom>
          <a:noFill/>
          <a:ln w="63500">
            <a:solidFill>
              <a:srgbClr val="80808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6696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34788" y="6477000"/>
            <a:ext cx="481012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79BA118-9D75-3D46-A232-B11E0CADF897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  <p:sp>
        <p:nvSpPr>
          <p:cNvPr id="5" name="Line 8"/>
          <p:cNvSpPr>
            <a:spLocks noChangeShapeType="1"/>
          </p:cNvSpPr>
          <p:nvPr userDrawn="1"/>
        </p:nvSpPr>
        <p:spPr bwMode="auto">
          <a:xfrm>
            <a:off x="228600" y="5757863"/>
            <a:ext cx="68580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7919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7967" y="1981200"/>
            <a:ext cx="47117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02867" y="1981200"/>
            <a:ext cx="4713817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658600" y="6477000"/>
            <a:ext cx="457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DDCD2EB-D8D8-A441-868C-49BE182EA6FA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857399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>
          <a:xfrm>
            <a:off x="11607800" y="6477000"/>
            <a:ext cx="508000" cy="2889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91B8657-9122-DE4A-9E12-5C696335948A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696494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684" y="55562"/>
            <a:ext cx="9476316" cy="85883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658600" y="6477000"/>
            <a:ext cx="487363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E553289-FB49-9942-A17C-67B6D680A764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556009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D3B316-91FB-DF48-AE98-FE3F466B0504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2040126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Rectangle 13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68BCBC0-8A01-704B-842D-734AD02E352B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1029591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0"/>
          </p:nvPr>
        </p:nvSpPr>
        <p:spPr>
          <a:xfrm>
            <a:off x="11531600" y="6477000"/>
            <a:ext cx="5842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16E7FC-D3B8-2342-A785-E7058C2D0146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329948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07800" y="6400800"/>
            <a:ext cx="508000" cy="3810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9584DF-F58E-7A4A-B491-0155C6AA18CF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6378813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403167" y="730250"/>
            <a:ext cx="2438400" cy="5365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7967" y="730250"/>
            <a:ext cx="7112000" cy="5365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506200" y="6477000"/>
            <a:ext cx="609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DF628A-116D-E745-890E-5A9E7C6CFA25}" type="slidenum">
              <a:rPr lang="en-US" altLang="x-none"/>
              <a:pPr>
                <a:defRPr/>
              </a:pPr>
              <a:t>‹#›</a:t>
            </a:fld>
            <a:endParaRPr lang="en-US" altLang="x-none" dirty="0"/>
          </a:p>
        </p:txBody>
      </p:sp>
    </p:spTree>
    <p:extLst>
      <p:ext uri="{BB962C8B-B14F-4D97-AF65-F5344CB8AC3E}">
        <p14:creationId xmlns:p14="http://schemas.microsoft.com/office/powerpoint/2010/main" val="6338365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1365250" y="55563"/>
            <a:ext cx="9475788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87438" y="1981200"/>
            <a:ext cx="9629775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x-none" dirty="0"/>
              <a:t>Click to edit Master text styles</a:t>
            </a:r>
          </a:p>
          <a:p>
            <a:pPr lvl="1"/>
            <a:r>
              <a:rPr lang="en-US" altLang="x-none" dirty="0"/>
              <a:t>Second level</a:t>
            </a:r>
          </a:p>
          <a:p>
            <a:pPr lvl="2"/>
            <a:r>
              <a:rPr lang="en-US" altLang="x-none" dirty="0"/>
              <a:t>Third level</a:t>
            </a:r>
          </a:p>
          <a:p>
            <a:pPr lvl="3"/>
            <a:r>
              <a:rPr lang="en-US" altLang="x-none" dirty="0"/>
              <a:t>Fourth level</a:t>
            </a:r>
          </a:p>
          <a:p>
            <a:pPr lvl="4"/>
            <a:r>
              <a:rPr lang="en-US" altLang="x-none" dirty="0"/>
              <a:t>Fifth level</a:t>
            </a:r>
          </a:p>
        </p:txBody>
      </p:sp>
      <p:sp>
        <p:nvSpPr>
          <p:cNvPr id="103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1633200" y="6400800"/>
            <a:ext cx="558800" cy="381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Helvetica Neue" charset="0"/>
                <a:ea typeface="Helvetica Neue" charset="0"/>
                <a:cs typeface="Helvetica Neue" charset="0"/>
              </a:defRPr>
            </a:lvl1pPr>
          </a:lstStyle>
          <a:p>
            <a:pPr>
              <a:defRPr/>
            </a:pPr>
            <a:fld id="{1B36AC3C-93E9-644A-8C30-01F2AE0086FB}" type="slidenum">
              <a:rPr lang="en-US" altLang="x-none" smtClean="0"/>
              <a:pPr>
                <a:defRPr/>
              </a:pPr>
              <a:t>‹#›</a:t>
            </a:fld>
            <a:endParaRPr lang="en-US" altLang="x-none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7" r:id="rId2"/>
    <p:sldLayoutId id="2147483738" r:id="rId3"/>
    <p:sldLayoutId id="2147483739" r:id="rId4"/>
    <p:sldLayoutId id="2147483740" r:id="rId5"/>
    <p:sldLayoutId id="2147483741" r:id="rId6"/>
    <p:sldLayoutId id="2147483735" r:id="rId7"/>
    <p:sldLayoutId id="2147483736" r:id="rId8"/>
    <p:sldLayoutId id="2147483742" r:id="rId9"/>
    <p:sldLayoutId id="2147483743" r:id="rId10"/>
    <p:sldLayoutId id="2147483744" r:id="rId11"/>
  </p:sldLayoutIdLst>
  <p:hf hdr="0" ftr="0" dt="0"/>
  <p:txStyles>
    <p:titleStyle>
      <a:lvl1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Helvetica Neue" charset="0"/>
          <a:ea typeface="Helvetica Neue" charset="0"/>
          <a:cs typeface="Helvetica Neue" charset="0"/>
        </a:defRPr>
      </a:lvl1pPr>
      <a:lvl2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  <a:cs typeface="Geneva" charset="0"/>
        </a:defRPr>
      </a:lvl2pPr>
      <a:lvl3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  <a:cs typeface="Geneva" charset="0"/>
        </a:defRPr>
      </a:lvl3pPr>
      <a:lvl4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  <a:cs typeface="Geneva" charset="0"/>
        </a:defRPr>
      </a:lvl4pPr>
      <a:lvl5pPr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  <a:cs typeface="Geneva" charset="0"/>
        </a:defRPr>
      </a:lvl5pPr>
      <a:lvl6pPr marL="457200"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</a:defRPr>
      </a:lvl6pPr>
      <a:lvl7pPr marL="914400"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</a:defRPr>
      </a:lvl7pPr>
      <a:lvl8pPr marL="1371600"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</a:defRPr>
      </a:lvl8pPr>
      <a:lvl9pPr marL="1828800" algn="l" rtl="0" eaLnBrk="0" fontAlgn="base" hangingPunct="0">
        <a:lnSpc>
          <a:spcPts val="4000"/>
        </a:lnSpc>
        <a:spcBef>
          <a:spcPct val="0"/>
        </a:spcBef>
        <a:spcAft>
          <a:spcPct val="0"/>
        </a:spcAft>
        <a:defRPr sz="3400" b="1">
          <a:solidFill>
            <a:srgbClr val="993333"/>
          </a:solidFill>
          <a:latin typeface="Arial" charset="0"/>
          <a:ea typeface="Geneva" charset="0"/>
        </a:defRPr>
      </a:lvl9pPr>
    </p:titleStyle>
    <p:bodyStyle>
      <a:lvl1pPr marL="230188" indent="-230188" algn="l" rtl="0" eaLnBrk="0" fontAlgn="base" hangingPunct="0">
        <a:lnSpc>
          <a:spcPts val="2700"/>
        </a:lnSpc>
        <a:spcBef>
          <a:spcPct val="0"/>
        </a:spcBef>
        <a:spcAft>
          <a:spcPts val="1400"/>
        </a:spcAft>
        <a:buClr>
          <a:srgbClr val="993333"/>
        </a:buClr>
        <a:buChar char="•"/>
        <a:defRPr sz="23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1pPr>
      <a:lvl2pPr marL="742950" indent="-285750" algn="l" rtl="0" eaLnBrk="0" fontAlgn="base" hangingPunct="0">
        <a:lnSpc>
          <a:spcPts val="2800"/>
        </a:lnSpc>
        <a:spcBef>
          <a:spcPct val="0"/>
        </a:spcBef>
        <a:spcAft>
          <a:spcPts val="1400"/>
        </a:spcAft>
        <a:buChar char="–"/>
        <a:defRPr sz="23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3333"/>
        </a:buClr>
        <a:buChar char="•"/>
        <a:defRPr sz="23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defRPr sz="20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Helvetica Neue" charset="0"/>
          <a:ea typeface="Helvetica Neue" charset="0"/>
          <a:cs typeface="Helvetica Neue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Times" charset="0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tiff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0.jpg"/><Relationship Id="rId3" Type="http://schemas.openxmlformats.org/officeDocument/2006/relationships/image" Target="../media/image3.jpg"/><Relationship Id="rId7" Type="http://schemas.openxmlformats.org/officeDocument/2006/relationships/image" Target="../media/image5.jpg"/><Relationship Id="rId12" Type="http://schemas.openxmlformats.org/officeDocument/2006/relationships/image" Target="../media/image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spin.atomicobject.com/2017/07/13/iot-mindset/" TargetMode="External"/><Relationship Id="rId11" Type="http://schemas.openxmlformats.org/officeDocument/2006/relationships/image" Target="../media/image8.png"/><Relationship Id="rId5" Type="http://schemas.openxmlformats.org/officeDocument/2006/relationships/image" Target="../media/image4.jpg"/><Relationship Id="rId10" Type="http://schemas.openxmlformats.org/officeDocument/2006/relationships/image" Target="../media/image7.gif"/><Relationship Id="rId4" Type="http://schemas.openxmlformats.org/officeDocument/2006/relationships/hyperlink" Target="http://clipground.com/social-networking-clipart.html" TargetMode="External"/><Relationship Id="rId9" Type="http://schemas.openxmlformats.org/officeDocument/2006/relationships/hyperlink" Target="https://www.crunchbase.com/organization/cambridge-mobile-telematics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1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g"/><Relationship Id="rId5" Type="http://schemas.openxmlformats.org/officeDocument/2006/relationships/image" Target="../media/image13.tiff"/><Relationship Id="rId4" Type="http://schemas.openxmlformats.org/officeDocument/2006/relationships/image" Target="../media/image12.tif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tif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7.gif"/><Relationship Id="rId4" Type="http://schemas.openxmlformats.org/officeDocument/2006/relationships/image" Target="../media/image19.sv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jp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18.png"/><Relationship Id="rId7" Type="http://schemas.openxmlformats.org/officeDocument/2006/relationships/hyperlink" Target="https://www.crunchbase.com/organization/cambridge-mobile-telematics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jpg"/><Relationship Id="rId4" Type="http://schemas.openxmlformats.org/officeDocument/2006/relationships/image" Target="../media/image19.svg"/><Relationship Id="rId9" Type="http://schemas.openxmlformats.org/officeDocument/2006/relationships/image" Target="../media/image9.jp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26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0.png"/><Relationship Id="rId3" Type="http://schemas.openxmlformats.org/officeDocument/2006/relationships/image" Target="../media/image280.png"/><Relationship Id="rId7" Type="http://schemas.openxmlformats.org/officeDocument/2006/relationships/image" Target="../media/image301.png"/><Relationship Id="rId12" Type="http://schemas.openxmlformats.org/officeDocument/2006/relationships/image" Target="../media/image26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11" Type="http://schemas.openxmlformats.org/officeDocument/2006/relationships/image" Target="../media/image250.png"/><Relationship Id="rId5" Type="http://schemas.openxmlformats.org/officeDocument/2006/relationships/image" Target="../media/image310.png"/><Relationship Id="rId10" Type="http://schemas.openxmlformats.org/officeDocument/2006/relationships/image" Target="../media/image240.png"/><Relationship Id="rId4" Type="http://schemas.openxmlformats.org/officeDocument/2006/relationships/image" Target="../media/image291.png"/><Relationship Id="rId9" Type="http://schemas.openxmlformats.org/officeDocument/2006/relationships/image" Target="../media/image230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gif"/></Relationships>
</file>

<file path=ppt/slides/_rels/slide27.xml.rels><?xml version="1.0" encoding="UTF-8" standalone="yes"?>
<Relationships xmlns="http://schemas.openxmlformats.org/package/2006/relationships"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36.png"/><Relationship Id="rId3" Type="http://schemas.openxmlformats.org/officeDocument/2006/relationships/image" Target="../media/image35.png"/><Relationship Id="rId21" Type="http://schemas.openxmlformats.org/officeDocument/2006/relationships/image" Target="../media/image45.png"/><Relationship Id="rId7" Type="http://schemas.openxmlformats.org/officeDocument/2006/relationships/image" Target="../media/image40.png"/><Relationship Id="rId12" Type="http://schemas.openxmlformats.org/officeDocument/2006/relationships/image" Target="../media/image72.png"/><Relationship Id="rId17" Type="http://schemas.openxmlformats.org/officeDocument/2006/relationships/image" Target="../media/image30.png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42.png"/><Relationship Id="rId20" Type="http://schemas.openxmlformats.org/officeDocument/2006/relationships/image" Target="../media/image4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png"/><Relationship Id="rId11" Type="http://schemas.openxmlformats.org/officeDocument/2006/relationships/image" Target="../media/image71.png"/><Relationship Id="rId5" Type="http://schemas.openxmlformats.org/officeDocument/2006/relationships/image" Target="../media/image38.png"/><Relationship Id="rId23" Type="http://schemas.openxmlformats.org/officeDocument/2006/relationships/image" Target="../media/image48.png"/><Relationship Id="rId15" Type="http://schemas.openxmlformats.org/officeDocument/2006/relationships/image" Target="../media/image410.png"/><Relationship Id="rId10" Type="http://schemas.openxmlformats.org/officeDocument/2006/relationships/image" Target="../media/image70.png"/><Relationship Id="rId19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69.png"/><Relationship Id="rId14" Type="http://schemas.openxmlformats.org/officeDocument/2006/relationships/image" Target="../media/image41.png"/><Relationship Id="rId22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emf"/><Relationship Id="rId4" Type="http://schemas.openxmlformats.org/officeDocument/2006/relationships/image" Target="../media/image46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image" Target="../media/image49.png"/><Relationship Id="rId4" Type="http://schemas.openxmlformats.org/officeDocument/2006/relationships/image" Target="../media/image7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6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0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_rels/slide35.xml.rels><?xml version="1.0" encoding="UTF-8" standalone="yes"?>
<Relationships xmlns="http://schemas.openxmlformats.org/package/2006/relationships"><Relationship Id="rId13" Type="http://schemas.openxmlformats.org/officeDocument/2006/relationships/image" Target="../media/image7.gif"/><Relationship Id="rId3" Type="http://schemas.openxmlformats.org/officeDocument/2006/relationships/image" Target="../media/image18.png"/><Relationship Id="rId12" Type="http://schemas.openxmlformats.org/officeDocument/2006/relationships/image" Target="../media/image7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1.png"/><Relationship Id="rId15" Type="http://schemas.openxmlformats.org/officeDocument/2006/relationships/image" Target="../media/image500.png"/><Relationship Id="rId4" Type="http://schemas.openxmlformats.org/officeDocument/2006/relationships/image" Target="../media/image19.svg"/><Relationship Id="rId14" Type="http://schemas.openxmlformats.org/officeDocument/2006/relationships/image" Target="../media/image93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svg"/><Relationship Id="rId3" Type="http://schemas.openxmlformats.org/officeDocument/2006/relationships/image" Target="../media/image77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28.png"/><Relationship Id="rId4" Type="http://schemas.openxmlformats.org/officeDocument/2006/relationships/image" Target="../media/image78.png"/><Relationship Id="rId9" Type="http://schemas.openxmlformats.org/officeDocument/2006/relationships/image" Target="../media/image80.png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pn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82.png"/><Relationship Id="rId9" Type="http://schemas.openxmlformats.org/officeDocument/2006/relationships/image" Target="../media/image51.png"/></Relationships>
</file>

<file path=ppt/slides/_rels/slide38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20.png"/><Relationship Id="rId18" Type="http://schemas.openxmlformats.org/officeDocument/2006/relationships/image" Target="../media/image106.png"/><Relationship Id="rId21" Type="http://schemas.openxmlformats.org/officeDocument/2006/relationships/image" Target="../media/image109.png"/><Relationship Id="rId12" Type="http://schemas.openxmlformats.org/officeDocument/2006/relationships/image" Target="../media/image920.png"/><Relationship Id="rId17" Type="http://schemas.openxmlformats.org/officeDocument/2006/relationships/image" Target="../media/image97.png"/><Relationship Id="rId2" Type="http://schemas.openxmlformats.org/officeDocument/2006/relationships/notesSlide" Target="../notesSlides/notesSlide37.xml"/><Relationship Id="rId16" Type="http://schemas.openxmlformats.org/officeDocument/2006/relationships/image" Target="../media/image105.png"/><Relationship Id="rId20" Type="http://schemas.openxmlformats.org/officeDocument/2006/relationships/image" Target="../media/image108.png"/><Relationship Id="rId1" Type="http://schemas.openxmlformats.org/officeDocument/2006/relationships/slideLayout" Target="../slideLayouts/slideLayout2.xml"/><Relationship Id="rId11" Type="http://schemas.openxmlformats.org/officeDocument/2006/relationships/image" Target="../media/image910.png"/><Relationship Id="rId15" Type="http://schemas.openxmlformats.org/officeDocument/2006/relationships/image" Target="../media/image841.png"/><Relationship Id="rId23" Type="http://schemas.openxmlformats.org/officeDocument/2006/relationships/chart" Target="../charts/chart7.xml"/><Relationship Id="rId10" Type="http://schemas.openxmlformats.org/officeDocument/2006/relationships/image" Target="../media/image900.png"/><Relationship Id="rId19" Type="http://schemas.openxmlformats.org/officeDocument/2006/relationships/image" Target="../media/image107.png"/><Relationship Id="rId9" Type="http://schemas.openxmlformats.org/officeDocument/2006/relationships/image" Target="../media/image104.png"/><Relationship Id="rId14" Type="http://schemas.openxmlformats.org/officeDocument/2006/relationships/image" Target="../media/image990.png"/><Relationship Id="rId22" Type="http://schemas.openxmlformats.org/officeDocument/2006/relationships/image" Target="../media/image2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sv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3.png"/><Relationship Id="rId3" Type="http://schemas.openxmlformats.org/officeDocument/2006/relationships/image" Target="../media/image52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11.png"/><Relationship Id="rId10" Type="http://schemas.openxmlformats.org/officeDocument/2006/relationships/chart" Target="../charts/chart8.xml"/><Relationship Id="rId9" Type="http://schemas.openxmlformats.org/officeDocument/2006/relationships/image" Target="../media/image87.pn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png"/><Relationship Id="rId3" Type="http://schemas.openxmlformats.org/officeDocument/2006/relationships/image" Target="../media/image88.png"/><Relationship Id="rId7" Type="http://schemas.openxmlformats.org/officeDocument/2006/relationships/image" Target="../media/image94.png"/><Relationship Id="rId12" Type="http://schemas.openxmlformats.org/officeDocument/2006/relationships/image" Target="../media/image102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11" Type="http://schemas.openxmlformats.org/officeDocument/2006/relationships/image" Target="../media/image101.png"/><Relationship Id="rId5" Type="http://schemas.openxmlformats.org/officeDocument/2006/relationships/image" Target="../media/image90.png"/><Relationship Id="rId10" Type="http://schemas.openxmlformats.org/officeDocument/2006/relationships/image" Target="../media/image98.png"/><Relationship Id="rId4" Type="http://schemas.openxmlformats.org/officeDocument/2006/relationships/image" Target="../media/image89.png"/><Relationship Id="rId9" Type="http://schemas.openxmlformats.org/officeDocument/2006/relationships/image" Target="../media/image96.pn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61.png"/><Relationship Id="rId3" Type="http://schemas.openxmlformats.org/officeDocument/2006/relationships/image" Target="../media/image53.png"/><Relationship Id="rId7" Type="http://schemas.openxmlformats.org/officeDocument/2006/relationships/image" Target="../media/image28.png"/><Relationship Id="rId12" Type="http://schemas.openxmlformats.org/officeDocument/2006/relationships/image" Target="../media/image60.png"/><Relationship Id="rId17" Type="http://schemas.openxmlformats.org/officeDocument/2006/relationships/image" Target="../media/image66.png"/><Relationship Id="rId2" Type="http://schemas.openxmlformats.org/officeDocument/2006/relationships/notesSlide" Target="../notesSlides/notesSlide42.xml"/><Relationship Id="rId16" Type="http://schemas.openxmlformats.org/officeDocument/2006/relationships/image" Target="../media/image6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6.png"/><Relationship Id="rId11" Type="http://schemas.openxmlformats.org/officeDocument/2006/relationships/image" Target="../media/image59.png"/><Relationship Id="rId5" Type="http://schemas.openxmlformats.org/officeDocument/2006/relationships/image" Target="../media/image55.png"/><Relationship Id="rId15" Type="http://schemas.openxmlformats.org/officeDocument/2006/relationships/image" Target="../media/image63.png"/><Relationship Id="rId10" Type="http://schemas.openxmlformats.org/officeDocument/2006/relationships/image" Target="../media/image58.png"/><Relationship Id="rId4" Type="http://schemas.openxmlformats.org/officeDocument/2006/relationships/image" Target="../media/image54.png"/><Relationship Id="rId9" Type="http://schemas.openxmlformats.org/officeDocument/2006/relationships/image" Target="../media/image57.png"/><Relationship Id="rId14" Type="http://schemas.openxmlformats.org/officeDocument/2006/relationships/image" Target="../media/image62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0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4.xml"/><Relationship Id="rId5" Type="http://schemas.openxmlformats.org/officeDocument/2006/relationships/chart" Target="../charts/chart13.xml"/><Relationship Id="rId4" Type="http://schemas.openxmlformats.org/officeDocument/2006/relationships/chart" Target="../charts/char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tiff"/><Relationship Id="rId3" Type="http://schemas.openxmlformats.org/officeDocument/2006/relationships/image" Target="../media/image67.png"/><Relationship Id="rId7" Type="http://schemas.openxmlformats.org/officeDocument/2006/relationships/image" Target="../media/image77.jp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6.jp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microsoft.com/office/2007/relationships/hdphoto" Target="../media/hdphoto3.wdp"/><Relationship Id="rId4" Type="http://schemas.microsoft.com/office/2007/relationships/hdphoto" Target="../media/hdphoto2.wdp"/><Relationship Id="rId9" Type="http://schemas.openxmlformats.org/officeDocument/2006/relationships/image" Target="../media/image79.png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png"/><Relationship Id="rId13" Type="http://schemas.openxmlformats.org/officeDocument/2006/relationships/image" Target="../media/image205.png"/><Relationship Id="rId3" Type="http://schemas.openxmlformats.org/officeDocument/2006/relationships/image" Target="../media/image18.png"/><Relationship Id="rId7" Type="http://schemas.openxmlformats.org/officeDocument/2006/relationships/image" Target="../media/image88.tiff"/><Relationship Id="rId12" Type="http://schemas.openxmlformats.org/officeDocument/2006/relationships/image" Target="../media/image204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7.tiff"/><Relationship Id="rId5" Type="http://schemas.openxmlformats.org/officeDocument/2006/relationships/image" Target="../media/image86.tiff"/><Relationship Id="rId10" Type="http://schemas.openxmlformats.org/officeDocument/2006/relationships/image" Target="../media/image89.tiff"/><Relationship Id="rId4" Type="http://schemas.openxmlformats.org/officeDocument/2006/relationships/image" Target="../media/image19.svg"/><Relationship Id="rId9" Type="http://schemas.microsoft.com/office/2007/relationships/hdphoto" Target="../media/hdphoto4.wdp"/><Relationship Id="rId14" Type="http://schemas.openxmlformats.org/officeDocument/2006/relationships/image" Target="../media/image29.gif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jpg"/><Relationship Id="rId13" Type="http://schemas.openxmlformats.org/officeDocument/2006/relationships/image" Target="../media/image99.jpg"/><Relationship Id="rId18" Type="http://schemas.openxmlformats.org/officeDocument/2006/relationships/image" Target="../media/image104.jpg"/><Relationship Id="rId3" Type="http://schemas.openxmlformats.org/officeDocument/2006/relationships/image" Target="../media/image90.jpeg"/><Relationship Id="rId21" Type="http://schemas.openxmlformats.org/officeDocument/2006/relationships/image" Target="../media/image107.tiff"/><Relationship Id="rId7" Type="http://schemas.openxmlformats.org/officeDocument/2006/relationships/image" Target="../media/image93.jpg"/><Relationship Id="rId12" Type="http://schemas.openxmlformats.org/officeDocument/2006/relationships/image" Target="../media/image98.jpg"/><Relationship Id="rId17" Type="http://schemas.openxmlformats.org/officeDocument/2006/relationships/image" Target="../media/image103.jpeg"/><Relationship Id="rId2" Type="http://schemas.openxmlformats.org/officeDocument/2006/relationships/notesSlide" Target="../notesSlides/notesSlide48.xml"/><Relationship Id="rId16" Type="http://schemas.openxmlformats.org/officeDocument/2006/relationships/image" Target="../media/image102.jpg"/><Relationship Id="rId20" Type="http://schemas.openxmlformats.org/officeDocument/2006/relationships/image" Target="../media/image106.tif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97.jpg"/><Relationship Id="rId5" Type="http://schemas.openxmlformats.org/officeDocument/2006/relationships/image" Target="../media/image92.jpg"/><Relationship Id="rId15" Type="http://schemas.openxmlformats.org/officeDocument/2006/relationships/image" Target="../media/image101.jpg"/><Relationship Id="rId23" Type="http://schemas.openxmlformats.org/officeDocument/2006/relationships/image" Target="../media/image109.jpg"/><Relationship Id="rId10" Type="http://schemas.openxmlformats.org/officeDocument/2006/relationships/image" Target="../media/image96.jpg"/><Relationship Id="rId19" Type="http://schemas.openxmlformats.org/officeDocument/2006/relationships/image" Target="../media/image105.tiff"/><Relationship Id="rId4" Type="http://schemas.openxmlformats.org/officeDocument/2006/relationships/image" Target="../media/image91.jpg"/><Relationship Id="rId9" Type="http://schemas.openxmlformats.org/officeDocument/2006/relationships/image" Target="../media/image95.jpg"/><Relationship Id="rId14" Type="http://schemas.openxmlformats.org/officeDocument/2006/relationships/image" Target="../media/image100.jpg"/><Relationship Id="rId22" Type="http://schemas.openxmlformats.org/officeDocument/2006/relationships/image" Target="../media/image108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10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dirty="0"/>
              <a:t>Toward an End-to-end Anomaly D</a:t>
            </a:r>
            <a:r>
              <a:rPr lang="en-US" altLang="zh-CN" dirty="0"/>
              <a:t>iscovery</a:t>
            </a:r>
            <a:r>
              <a:rPr lang="en-US" dirty="0"/>
              <a:t> </a:t>
            </a:r>
            <a:r>
              <a:rPr lang="en-US" altLang="zh-CN" dirty="0"/>
              <a:t>System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800" b="1" dirty="0"/>
              <a:t>Lei Cao</a:t>
            </a:r>
          </a:p>
          <a:p>
            <a:r>
              <a:rPr lang="en-US" dirty="0"/>
              <a:t>Data Systems and AI Lab (DSAIL)</a:t>
            </a:r>
          </a:p>
          <a:p>
            <a:r>
              <a:rPr lang="en-US" dirty="0"/>
              <a:t>MIT CSAIL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1633200" y="6400800"/>
            <a:ext cx="558800" cy="381000"/>
          </a:xfrm>
        </p:spPr>
        <p:txBody>
          <a:bodyPr/>
          <a:lstStyle/>
          <a:p>
            <a:pPr>
              <a:defRPr/>
            </a:pPr>
            <a:fld id="{6DC934E8-D238-7446-8A5C-E815BEEDDE9C}" type="slidenum">
              <a:rPr lang="en-US" altLang="x-none" smtClean="0"/>
              <a:pPr>
                <a:defRPr/>
              </a:pPr>
              <a:t>1</a:t>
            </a:fld>
            <a:endParaRPr lang="en-US" altLang="x-none" dirty="0"/>
          </a:p>
        </p:txBody>
      </p:sp>
      <p:pic>
        <p:nvPicPr>
          <p:cNvPr id="5" name="Picture 2" descr="M:\CSAIL\FINAL LOGOS\CMYK non-vector\PC\csail.2C-notext.pc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1175" y="5681204"/>
            <a:ext cx="1613485" cy="1100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FFE696DA-7269-8743-A3B6-9EE2F61B7B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5904170"/>
            <a:ext cx="1366280" cy="70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651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What</a:t>
            </a:r>
            <a:r>
              <a:rPr lang="zh-CN" altLang="en-US" dirty="0"/>
              <a:t> </a:t>
            </a:r>
            <a:r>
              <a:rPr lang="en-US" altLang="zh-CN" dirty="0"/>
              <a:t>is</a:t>
            </a:r>
            <a:r>
              <a:rPr lang="zh-CN" altLang="en-US" dirty="0"/>
              <a:t> </a:t>
            </a:r>
            <a:r>
              <a:rPr lang="en-US" altLang="zh-CN" dirty="0"/>
              <a:t>an Anomaly?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</a:t>
            </a:fld>
            <a:endParaRPr lang="en-US" altLang="x-none" dirty="0"/>
          </a:p>
        </p:txBody>
      </p:sp>
      <p:sp>
        <p:nvSpPr>
          <p:cNvPr id="23" name="Oval 22"/>
          <p:cNvSpPr>
            <a:spLocks noChangeArrowheads="1"/>
          </p:cNvSpPr>
          <p:nvPr/>
        </p:nvSpPr>
        <p:spPr bwMode="auto">
          <a:xfrm>
            <a:off x="7492817" y="2411020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24" name="Oval 23"/>
          <p:cNvSpPr>
            <a:spLocks noChangeArrowheads="1"/>
          </p:cNvSpPr>
          <p:nvPr/>
        </p:nvSpPr>
        <p:spPr bwMode="auto">
          <a:xfrm>
            <a:off x="8783870" y="3290233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25" name="Oval 24"/>
          <p:cNvSpPr>
            <a:spLocks noChangeArrowheads="1"/>
          </p:cNvSpPr>
          <p:nvPr/>
        </p:nvSpPr>
        <p:spPr bwMode="auto">
          <a:xfrm>
            <a:off x="7606447" y="2965045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26" name="Oval 25"/>
          <p:cNvSpPr>
            <a:spLocks noChangeArrowheads="1"/>
          </p:cNvSpPr>
          <p:nvPr/>
        </p:nvSpPr>
        <p:spPr bwMode="auto">
          <a:xfrm>
            <a:off x="7913498" y="2700076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27" name="Oval 26"/>
          <p:cNvSpPr>
            <a:spLocks noChangeArrowheads="1"/>
          </p:cNvSpPr>
          <p:nvPr/>
        </p:nvSpPr>
        <p:spPr bwMode="auto">
          <a:xfrm>
            <a:off x="8261647" y="2784385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28" name="Oval 27"/>
          <p:cNvSpPr>
            <a:spLocks noChangeArrowheads="1"/>
          </p:cNvSpPr>
          <p:nvPr/>
        </p:nvSpPr>
        <p:spPr bwMode="auto">
          <a:xfrm>
            <a:off x="8087572" y="3254101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29" name="Oval 28"/>
          <p:cNvSpPr>
            <a:spLocks noChangeArrowheads="1"/>
          </p:cNvSpPr>
          <p:nvPr/>
        </p:nvSpPr>
        <p:spPr bwMode="auto">
          <a:xfrm>
            <a:off x="9064321" y="3190258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0" name="Oval 29"/>
          <p:cNvSpPr>
            <a:spLocks noChangeArrowheads="1"/>
          </p:cNvSpPr>
          <p:nvPr/>
        </p:nvSpPr>
        <p:spPr bwMode="auto">
          <a:xfrm>
            <a:off x="8696833" y="2868693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Arial" pitchFamily="34" charset="0"/>
              <a:ea typeface="宋体"/>
            </a:endParaRPr>
          </a:p>
        </p:txBody>
      </p:sp>
      <p:sp>
        <p:nvSpPr>
          <p:cNvPr id="31" name="Oval 30"/>
          <p:cNvSpPr>
            <a:spLocks noChangeArrowheads="1"/>
          </p:cNvSpPr>
          <p:nvPr/>
        </p:nvSpPr>
        <p:spPr bwMode="auto">
          <a:xfrm>
            <a:off x="9044982" y="3735862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3" name="Oval 32"/>
          <p:cNvSpPr>
            <a:spLocks noChangeArrowheads="1"/>
          </p:cNvSpPr>
          <p:nvPr/>
        </p:nvSpPr>
        <p:spPr bwMode="auto">
          <a:xfrm>
            <a:off x="8870908" y="2796429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4" name="Oval 33"/>
          <p:cNvSpPr>
            <a:spLocks noChangeArrowheads="1"/>
          </p:cNvSpPr>
          <p:nvPr/>
        </p:nvSpPr>
        <p:spPr bwMode="auto">
          <a:xfrm>
            <a:off x="8500999" y="3639510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5" name="Oval 34"/>
          <p:cNvSpPr>
            <a:spLocks noChangeArrowheads="1"/>
          </p:cNvSpPr>
          <p:nvPr/>
        </p:nvSpPr>
        <p:spPr bwMode="auto">
          <a:xfrm>
            <a:off x="8435721" y="3073441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6" name="Oval 35"/>
          <p:cNvSpPr>
            <a:spLocks noChangeArrowheads="1"/>
          </p:cNvSpPr>
          <p:nvPr/>
        </p:nvSpPr>
        <p:spPr bwMode="auto">
          <a:xfrm>
            <a:off x="8609796" y="2444535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7" name="Oval 36"/>
          <p:cNvSpPr>
            <a:spLocks noChangeArrowheads="1"/>
          </p:cNvSpPr>
          <p:nvPr/>
        </p:nvSpPr>
        <p:spPr bwMode="auto">
          <a:xfrm>
            <a:off x="7162801" y="2785643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8" name="Oval 37"/>
          <p:cNvSpPr>
            <a:spLocks noChangeArrowheads="1"/>
          </p:cNvSpPr>
          <p:nvPr/>
        </p:nvSpPr>
        <p:spPr bwMode="auto">
          <a:xfrm>
            <a:off x="8174609" y="2483284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39" name="Oval 38"/>
          <p:cNvSpPr>
            <a:spLocks noChangeArrowheads="1"/>
          </p:cNvSpPr>
          <p:nvPr/>
        </p:nvSpPr>
        <p:spPr bwMode="auto">
          <a:xfrm>
            <a:off x="9347192" y="2515793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40" name="Oval 39"/>
          <p:cNvSpPr>
            <a:spLocks noChangeArrowheads="1"/>
          </p:cNvSpPr>
          <p:nvPr/>
        </p:nvSpPr>
        <p:spPr bwMode="auto">
          <a:xfrm>
            <a:off x="9521267" y="3069818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42" name="Rectangle 41"/>
          <p:cNvSpPr/>
          <p:nvPr/>
        </p:nvSpPr>
        <p:spPr bwMode="auto">
          <a:xfrm>
            <a:off x="3608550" y="2176340"/>
            <a:ext cx="6373650" cy="4005998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grpSp>
        <p:nvGrpSpPr>
          <p:cNvPr id="43" name="Group 42"/>
          <p:cNvGrpSpPr/>
          <p:nvPr/>
        </p:nvGrpSpPr>
        <p:grpSpPr>
          <a:xfrm>
            <a:off x="4876800" y="6245660"/>
            <a:ext cx="3887059" cy="475557"/>
            <a:chOff x="8583452" y="5149041"/>
            <a:chExt cx="3887059" cy="475557"/>
          </a:xfrm>
        </p:grpSpPr>
        <p:grpSp>
          <p:nvGrpSpPr>
            <p:cNvPr id="47" name="Group 46"/>
            <p:cNvGrpSpPr/>
            <p:nvPr/>
          </p:nvGrpSpPr>
          <p:grpSpPr>
            <a:xfrm>
              <a:off x="8583452" y="5149041"/>
              <a:ext cx="3887059" cy="475557"/>
              <a:chOff x="8473730" y="5177445"/>
              <a:chExt cx="3132185" cy="475557"/>
            </a:xfrm>
          </p:grpSpPr>
          <p:sp>
            <p:nvSpPr>
              <p:cNvPr id="49" name="Rectangle 48"/>
              <p:cNvSpPr/>
              <p:nvPr/>
            </p:nvSpPr>
            <p:spPr>
              <a:xfrm>
                <a:off x="8856848" y="5177445"/>
                <a:ext cx="274906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Credit</a:t>
                </a:r>
                <a:r>
                  <a:rPr lang="zh-CN" altLang="en-US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card</a:t>
                </a:r>
                <a:r>
                  <a:rPr lang="zh-CN" altLang="en-US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transaction</a:t>
                </a:r>
                <a:endParaRPr lang="en-US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50" name="Rectangle: Rounded Corners 5">
                <a:extLst>
                  <a:ext uri="{FF2B5EF4-FFF2-40B4-BE49-F238E27FC236}">
                    <a16:creationId xmlns:a16="http://schemas.microsoft.com/office/drawing/2014/main" xmlns="" id="{06118F50-05DE-4844-934F-1DCB00F4B1BB}"/>
                  </a:ext>
                </a:extLst>
              </p:cNvPr>
              <p:cNvSpPr/>
              <p:nvPr/>
            </p:nvSpPr>
            <p:spPr>
              <a:xfrm>
                <a:off x="8473730" y="5181812"/>
                <a:ext cx="3132185" cy="471190"/>
              </a:xfrm>
              <a:custGeom>
                <a:avLst/>
                <a:gdLst>
                  <a:gd name="connsiteX0" fmla="*/ 0 w 5019869"/>
                  <a:gd name="connsiteY0" fmla="*/ 317298 h 1903751"/>
                  <a:gd name="connsiteX1" fmla="*/ 317298 w 5019869"/>
                  <a:gd name="connsiteY1" fmla="*/ 0 h 1903751"/>
                  <a:gd name="connsiteX2" fmla="*/ 4702571 w 5019869"/>
                  <a:gd name="connsiteY2" fmla="*/ 0 h 1903751"/>
                  <a:gd name="connsiteX3" fmla="*/ 5019869 w 5019869"/>
                  <a:gd name="connsiteY3" fmla="*/ 317298 h 1903751"/>
                  <a:gd name="connsiteX4" fmla="*/ 5019869 w 5019869"/>
                  <a:gd name="connsiteY4" fmla="*/ 1586453 h 1903751"/>
                  <a:gd name="connsiteX5" fmla="*/ 4702571 w 5019869"/>
                  <a:gd name="connsiteY5" fmla="*/ 1903751 h 1903751"/>
                  <a:gd name="connsiteX6" fmla="*/ 317298 w 5019869"/>
                  <a:gd name="connsiteY6" fmla="*/ 1903751 h 1903751"/>
                  <a:gd name="connsiteX7" fmla="*/ 0 w 5019869"/>
                  <a:gd name="connsiteY7" fmla="*/ 1586453 h 1903751"/>
                  <a:gd name="connsiteX8" fmla="*/ 0 w 5019869"/>
                  <a:gd name="connsiteY8" fmla="*/ 317298 h 1903751"/>
                  <a:gd name="connsiteX0" fmla="*/ 2309 w 5022178"/>
                  <a:gd name="connsiteY0" fmla="*/ 323519 h 1909972"/>
                  <a:gd name="connsiteX1" fmla="*/ 145436 w 5022178"/>
                  <a:gd name="connsiteY1" fmla="*/ 0 h 1909972"/>
                  <a:gd name="connsiteX2" fmla="*/ 4704880 w 5022178"/>
                  <a:gd name="connsiteY2" fmla="*/ 6221 h 1909972"/>
                  <a:gd name="connsiteX3" fmla="*/ 5022178 w 5022178"/>
                  <a:gd name="connsiteY3" fmla="*/ 323519 h 1909972"/>
                  <a:gd name="connsiteX4" fmla="*/ 5022178 w 5022178"/>
                  <a:gd name="connsiteY4" fmla="*/ 1592674 h 1909972"/>
                  <a:gd name="connsiteX5" fmla="*/ 4704880 w 5022178"/>
                  <a:gd name="connsiteY5" fmla="*/ 1909972 h 1909972"/>
                  <a:gd name="connsiteX6" fmla="*/ 319607 w 5022178"/>
                  <a:gd name="connsiteY6" fmla="*/ 1909972 h 1909972"/>
                  <a:gd name="connsiteX7" fmla="*/ 2309 w 5022178"/>
                  <a:gd name="connsiteY7" fmla="*/ 1592674 h 1909972"/>
                  <a:gd name="connsiteX8" fmla="*/ 2309 w 5022178"/>
                  <a:gd name="connsiteY8" fmla="*/ 323519 h 1909972"/>
                  <a:gd name="connsiteX0" fmla="*/ 2309 w 5022178"/>
                  <a:gd name="connsiteY0" fmla="*/ 323519 h 1916193"/>
                  <a:gd name="connsiteX1" fmla="*/ 145436 w 5022178"/>
                  <a:gd name="connsiteY1" fmla="*/ 0 h 1916193"/>
                  <a:gd name="connsiteX2" fmla="*/ 4704880 w 5022178"/>
                  <a:gd name="connsiteY2" fmla="*/ 6221 h 1916193"/>
                  <a:gd name="connsiteX3" fmla="*/ 5022178 w 5022178"/>
                  <a:gd name="connsiteY3" fmla="*/ 323519 h 1916193"/>
                  <a:gd name="connsiteX4" fmla="*/ 5022178 w 5022178"/>
                  <a:gd name="connsiteY4" fmla="*/ 1592674 h 1916193"/>
                  <a:gd name="connsiteX5" fmla="*/ 4704880 w 5022178"/>
                  <a:gd name="connsiteY5" fmla="*/ 1909972 h 1916193"/>
                  <a:gd name="connsiteX6" fmla="*/ 151656 w 5022178"/>
                  <a:gd name="connsiteY6" fmla="*/ 1916193 h 1916193"/>
                  <a:gd name="connsiteX7" fmla="*/ 2309 w 5022178"/>
                  <a:gd name="connsiteY7" fmla="*/ 1592674 h 1916193"/>
                  <a:gd name="connsiteX8" fmla="*/ 2309 w 5022178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592674 h 1916193"/>
                  <a:gd name="connsiteX5" fmla="*/ 4704880 w 5023525"/>
                  <a:gd name="connsiteY5" fmla="*/ 190997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9012"/>
                  <a:gd name="connsiteY0" fmla="*/ 323519 h 1916193"/>
                  <a:gd name="connsiteX1" fmla="*/ 145436 w 5029012"/>
                  <a:gd name="connsiteY1" fmla="*/ 0 h 1916193"/>
                  <a:gd name="connsiteX2" fmla="*/ 4872831 w 5029012"/>
                  <a:gd name="connsiteY2" fmla="*/ 6221 h 1916193"/>
                  <a:gd name="connsiteX3" fmla="*/ 5022178 w 5029012"/>
                  <a:gd name="connsiteY3" fmla="*/ 323519 h 1916193"/>
                  <a:gd name="connsiteX4" fmla="*/ 5022178 w 5029012"/>
                  <a:gd name="connsiteY4" fmla="*/ 1592674 h 1916193"/>
                  <a:gd name="connsiteX5" fmla="*/ 4897713 w 5029012"/>
                  <a:gd name="connsiteY5" fmla="*/ 1916192 h 1916193"/>
                  <a:gd name="connsiteX6" fmla="*/ 151656 w 5029012"/>
                  <a:gd name="connsiteY6" fmla="*/ 1916193 h 1916193"/>
                  <a:gd name="connsiteX7" fmla="*/ 2309 w 5029012"/>
                  <a:gd name="connsiteY7" fmla="*/ 1592674 h 1916193"/>
                  <a:gd name="connsiteX8" fmla="*/ 2309 w 5029012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592674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617556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692201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192891 h 1916193"/>
                  <a:gd name="connsiteX4" fmla="*/ 5022178 w 5023525"/>
                  <a:gd name="connsiteY4" fmla="*/ 1692201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1347 w 5028783"/>
                  <a:gd name="connsiteY0" fmla="*/ 211552 h 1916193"/>
                  <a:gd name="connsiteX1" fmla="*/ 150694 w 5028783"/>
                  <a:gd name="connsiteY1" fmla="*/ 0 h 1916193"/>
                  <a:gd name="connsiteX2" fmla="*/ 4878089 w 5028783"/>
                  <a:gd name="connsiteY2" fmla="*/ 6221 h 1916193"/>
                  <a:gd name="connsiteX3" fmla="*/ 5027436 w 5028783"/>
                  <a:gd name="connsiteY3" fmla="*/ 192891 h 1916193"/>
                  <a:gd name="connsiteX4" fmla="*/ 5027436 w 5028783"/>
                  <a:gd name="connsiteY4" fmla="*/ 1692201 h 1916193"/>
                  <a:gd name="connsiteX5" fmla="*/ 4871869 w 5028783"/>
                  <a:gd name="connsiteY5" fmla="*/ 1916192 h 1916193"/>
                  <a:gd name="connsiteX6" fmla="*/ 156914 w 5028783"/>
                  <a:gd name="connsiteY6" fmla="*/ 1916193 h 1916193"/>
                  <a:gd name="connsiteX7" fmla="*/ 7567 w 5028783"/>
                  <a:gd name="connsiteY7" fmla="*/ 1592674 h 1916193"/>
                  <a:gd name="connsiteX8" fmla="*/ 1347 w 5028783"/>
                  <a:gd name="connsiteY8" fmla="*/ 211552 h 1916193"/>
                  <a:gd name="connsiteX0" fmla="*/ 1347 w 5028783"/>
                  <a:gd name="connsiteY0" fmla="*/ 186670 h 1916193"/>
                  <a:gd name="connsiteX1" fmla="*/ 150694 w 5028783"/>
                  <a:gd name="connsiteY1" fmla="*/ 0 h 1916193"/>
                  <a:gd name="connsiteX2" fmla="*/ 4878089 w 5028783"/>
                  <a:gd name="connsiteY2" fmla="*/ 6221 h 1916193"/>
                  <a:gd name="connsiteX3" fmla="*/ 5027436 w 5028783"/>
                  <a:gd name="connsiteY3" fmla="*/ 192891 h 1916193"/>
                  <a:gd name="connsiteX4" fmla="*/ 5027436 w 5028783"/>
                  <a:gd name="connsiteY4" fmla="*/ 1692201 h 1916193"/>
                  <a:gd name="connsiteX5" fmla="*/ 4871869 w 5028783"/>
                  <a:gd name="connsiteY5" fmla="*/ 1916192 h 1916193"/>
                  <a:gd name="connsiteX6" fmla="*/ 156914 w 5028783"/>
                  <a:gd name="connsiteY6" fmla="*/ 1916193 h 1916193"/>
                  <a:gd name="connsiteX7" fmla="*/ 7567 w 5028783"/>
                  <a:gd name="connsiteY7" fmla="*/ 1592674 h 1916193"/>
                  <a:gd name="connsiteX8" fmla="*/ 1347 w 5028783"/>
                  <a:gd name="connsiteY8" fmla="*/ 186670 h 1916193"/>
                  <a:gd name="connsiteX0" fmla="*/ 0 w 5027436"/>
                  <a:gd name="connsiteY0" fmla="*/ 186670 h 1916193"/>
                  <a:gd name="connsiteX1" fmla="*/ 180449 w 5027436"/>
                  <a:gd name="connsiteY1" fmla="*/ 0 h 1916193"/>
                  <a:gd name="connsiteX2" fmla="*/ 4876742 w 5027436"/>
                  <a:gd name="connsiteY2" fmla="*/ 6221 h 1916193"/>
                  <a:gd name="connsiteX3" fmla="*/ 5026089 w 5027436"/>
                  <a:gd name="connsiteY3" fmla="*/ 192891 h 1916193"/>
                  <a:gd name="connsiteX4" fmla="*/ 5026089 w 5027436"/>
                  <a:gd name="connsiteY4" fmla="*/ 1692201 h 1916193"/>
                  <a:gd name="connsiteX5" fmla="*/ 4870522 w 5027436"/>
                  <a:gd name="connsiteY5" fmla="*/ 1916192 h 1916193"/>
                  <a:gd name="connsiteX6" fmla="*/ 155567 w 5027436"/>
                  <a:gd name="connsiteY6" fmla="*/ 1916193 h 1916193"/>
                  <a:gd name="connsiteX7" fmla="*/ 6220 w 5027436"/>
                  <a:gd name="connsiteY7" fmla="*/ 1592674 h 1916193"/>
                  <a:gd name="connsiteX8" fmla="*/ 0 w 5027436"/>
                  <a:gd name="connsiteY8" fmla="*/ 186670 h 1916193"/>
                  <a:gd name="connsiteX0" fmla="*/ 0 w 5027436"/>
                  <a:gd name="connsiteY0" fmla="*/ 186670 h 1916193"/>
                  <a:gd name="connsiteX1" fmla="*/ 180449 w 5027436"/>
                  <a:gd name="connsiteY1" fmla="*/ 0 h 1916193"/>
                  <a:gd name="connsiteX2" fmla="*/ 4876742 w 5027436"/>
                  <a:gd name="connsiteY2" fmla="*/ 6221 h 1916193"/>
                  <a:gd name="connsiteX3" fmla="*/ 5026089 w 5027436"/>
                  <a:gd name="connsiteY3" fmla="*/ 192891 h 1916193"/>
                  <a:gd name="connsiteX4" fmla="*/ 5026089 w 5027436"/>
                  <a:gd name="connsiteY4" fmla="*/ 1692201 h 1916193"/>
                  <a:gd name="connsiteX5" fmla="*/ 4826979 w 5027436"/>
                  <a:gd name="connsiteY5" fmla="*/ 1916192 h 1916193"/>
                  <a:gd name="connsiteX6" fmla="*/ 155567 w 5027436"/>
                  <a:gd name="connsiteY6" fmla="*/ 1916193 h 1916193"/>
                  <a:gd name="connsiteX7" fmla="*/ 6220 w 5027436"/>
                  <a:gd name="connsiteY7" fmla="*/ 1592674 h 1916193"/>
                  <a:gd name="connsiteX8" fmla="*/ 0 w 5027436"/>
                  <a:gd name="connsiteY8" fmla="*/ 186670 h 191619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26089 w 5027436"/>
                  <a:gd name="connsiteY4" fmla="*/ 1692201 h 1922413"/>
                  <a:gd name="connsiteX5" fmla="*/ 4839419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592674 h 1922413"/>
                  <a:gd name="connsiteX8" fmla="*/ 0 w 5027436"/>
                  <a:gd name="connsiteY8" fmla="*/ 186670 h 192241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19868 w 5027436"/>
                  <a:gd name="connsiteY4" fmla="*/ 1729523 h 1922413"/>
                  <a:gd name="connsiteX5" fmla="*/ 4839419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592674 h 1922413"/>
                  <a:gd name="connsiteX8" fmla="*/ 0 w 5027436"/>
                  <a:gd name="connsiteY8" fmla="*/ 186670 h 192241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19868 w 5027436"/>
                  <a:gd name="connsiteY4" fmla="*/ 1729523 h 1922413"/>
                  <a:gd name="connsiteX5" fmla="*/ 4851860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592674 h 1922413"/>
                  <a:gd name="connsiteX8" fmla="*/ 0 w 5027436"/>
                  <a:gd name="connsiteY8" fmla="*/ 186670 h 192241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19868 w 5027436"/>
                  <a:gd name="connsiteY4" fmla="*/ 1729523 h 1922413"/>
                  <a:gd name="connsiteX5" fmla="*/ 4851860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704641 h 1922413"/>
                  <a:gd name="connsiteX8" fmla="*/ 0 w 5027436"/>
                  <a:gd name="connsiteY8" fmla="*/ 186670 h 1922413"/>
                  <a:gd name="connsiteX0" fmla="*/ 0 w 5038708"/>
                  <a:gd name="connsiteY0" fmla="*/ 186670 h 1922413"/>
                  <a:gd name="connsiteX1" fmla="*/ 180449 w 5038708"/>
                  <a:gd name="connsiteY1" fmla="*/ 0 h 1922413"/>
                  <a:gd name="connsiteX2" fmla="*/ 4876742 w 5038708"/>
                  <a:gd name="connsiteY2" fmla="*/ 6221 h 1922413"/>
                  <a:gd name="connsiteX3" fmla="*/ 5026089 w 5038708"/>
                  <a:gd name="connsiteY3" fmla="*/ 192891 h 1922413"/>
                  <a:gd name="connsiteX4" fmla="*/ 5038529 w 5038708"/>
                  <a:gd name="connsiteY4" fmla="*/ 1747254 h 1922413"/>
                  <a:gd name="connsiteX5" fmla="*/ 4851860 w 5038708"/>
                  <a:gd name="connsiteY5" fmla="*/ 1922413 h 1922413"/>
                  <a:gd name="connsiteX6" fmla="*/ 155567 w 5038708"/>
                  <a:gd name="connsiteY6" fmla="*/ 1916193 h 1922413"/>
                  <a:gd name="connsiteX7" fmla="*/ 6220 w 5038708"/>
                  <a:gd name="connsiteY7" fmla="*/ 1704641 h 1922413"/>
                  <a:gd name="connsiteX8" fmla="*/ 0 w 5038708"/>
                  <a:gd name="connsiteY8" fmla="*/ 186670 h 1922413"/>
                  <a:gd name="connsiteX0" fmla="*/ 0 w 5038708"/>
                  <a:gd name="connsiteY0" fmla="*/ 186670 h 1922489"/>
                  <a:gd name="connsiteX1" fmla="*/ 180449 w 5038708"/>
                  <a:gd name="connsiteY1" fmla="*/ 0 h 1922489"/>
                  <a:gd name="connsiteX2" fmla="*/ 4876742 w 5038708"/>
                  <a:gd name="connsiteY2" fmla="*/ 6221 h 1922489"/>
                  <a:gd name="connsiteX3" fmla="*/ 5026089 w 5038708"/>
                  <a:gd name="connsiteY3" fmla="*/ 192891 h 1922489"/>
                  <a:gd name="connsiteX4" fmla="*/ 5038529 w 5038708"/>
                  <a:gd name="connsiteY4" fmla="*/ 1756120 h 1922489"/>
                  <a:gd name="connsiteX5" fmla="*/ 4851860 w 5038708"/>
                  <a:gd name="connsiteY5" fmla="*/ 1922413 h 1922489"/>
                  <a:gd name="connsiteX6" fmla="*/ 155567 w 5038708"/>
                  <a:gd name="connsiteY6" fmla="*/ 1916193 h 1922489"/>
                  <a:gd name="connsiteX7" fmla="*/ 6220 w 5038708"/>
                  <a:gd name="connsiteY7" fmla="*/ 1704641 h 1922489"/>
                  <a:gd name="connsiteX8" fmla="*/ 0 w 5038708"/>
                  <a:gd name="connsiteY8" fmla="*/ 186670 h 1922489"/>
                  <a:gd name="connsiteX0" fmla="*/ 0 w 5038708"/>
                  <a:gd name="connsiteY0" fmla="*/ 186670 h 1922423"/>
                  <a:gd name="connsiteX1" fmla="*/ 180449 w 5038708"/>
                  <a:gd name="connsiteY1" fmla="*/ 0 h 1922423"/>
                  <a:gd name="connsiteX2" fmla="*/ 4876742 w 5038708"/>
                  <a:gd name="connsiteY2" fmla="*/ 6221 h 1922423"/>
                  <a:gd name="connsiteX3" fmla="*/ 5026089 w 5038708"/>
                  <a:gd name="connsiteY3" fmla="*/ 192891 h 1922423"/>
                  <a:gd name="connsiteX4" fmla="*/ 5038529 w 5038708"/>
                  <a:gd name="connsiteY4" fmla="*/ 1751687 h 1922423"/>
                  <a:gd name="connsiteX5" fmla="*/ 4851860 w 5038708"/>
                  <a:gd name="connsiteY5" fmla="*/ 1922413 h 1922423"/>
                  <a:gd name="connsiteX6" fmla="*/ 155567 w 5038708"/>
                  <a:gd name="connsiteY6" fmla="*/ 1916193 h 1922423"/>
                  <a:gd name="connsiteX7" fmla="*/ 6220 w 5038708"/>
                  <a:gd name="connsiteY7" fmla="*/ 1704641 h 1922423"/>
                  <a:gd name="connsiteX8" fmla="*/ 0 w 5038708"/>
                  <a:gd name="connsiteY8" fmla="*/ 186670 h 1922423"/>
                  <a:gd name="connsiteX0" fmla="*/ 6496 w 5045204"/>
                  <a:gd name="connsiteY0" fmla="*/ 186670 h 1922423"/>
                  <a:gd name="connsiteX1" fmla="*/ 186945 w 5045204"/>
                  <a:gd name="connsiteY1" fmla="*/ 0 h 1922423"/>
                  <a:gd name="connsiteX2" fmla="*/ 4883238 w 5045204"/>
                  <a:gd name="connsiteY2" fmla="*/ 6221 h 1922423"/>
                  <a:gd name="connsiteX3" fmla="*/ 5032585 w 5045204"/>
                  <a:gd name="connsiteY3" fmla="*/ 192891 h 1922423"/>
                  <a:gd name="connsiteX4" fmla="*/ 5045025 w 5045204"/>
                  <a:gd name="connsiteY4" fmla="*/ 1751687 h 1922423"/>
                  <a:gd name="connsiteX5" fmla="*/ 4858356 w 5045204"/>
                  <a:gd name="connsiteY5" fmla="*/ 1922413 h 1922423"/>
                  <a:gd name="connsiteX6" fmla="*/ 162063 w 5045204"/>
                  <a:gd name="connsiteY6" fmla="*/ 1916193 h 1922423"/>
                  <a:gd name="connsiteX7" fmla="*/ 275 w 5045204"/>
                  <a:gd name="connsiteY7" fmla="*/ 1755619 h 1922423"/>
                  <a:gd name="connsiteX8" fmla="*/ 6496 w 5045204"/>
                  <a:gd name="connsiteY8" fmla="*/ 186670 h 1922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45204" h="1922423">
                    <a:moveTo>
                      <a:pt x="6496" y="186670"/>
                    </a:moveTo>
                    <a:cubicBezTo>
                      <a:pt x="6496" y="11431"/>
                      <a:pt x="11706" y="0"/>
                      <a:pt x="186945" y="0"/>
                    </a:cubicBezTo>
                    <a:lnTo>
                      <a:pt x="4883238" y="6221"/>
                    </a:lnTo>
                    <a:cubicBezTo>
                      <a:pt x="5058477" y="6221"/>
                      <a:pt x="5032585" y="17652"/>
                      <a:pt x="5032585" y="192891"/>
                    </a:cubicBezTo>
                    <a:cubicBezTo>
                      <a:pt x="5030511" y="705102"/>
                      <a:pt x="5047099" y="1239476"/>
                      <a:pt x="5045025" y="1751687"/>
                    </a:cubicBezTo>
                    <a:cubicBezTo>
                      <a:pt x="5045025" y="1926926"/>
                      <a:pt x="5033595" y="1922413"/>
                      <a:pt x="4858356" y="1922413"/>
                    </a:cubicBezTo>
                    <a:lnTo>
                      <a:pt x="162063" y="1916193"/>
                    </a:lnTo>
                    <a:cubicBezTo>
                      <a:pt x="-13176" y="1916193"/>
                      <a:pt x="275" y="1930858"/>
                      <a:pt x="275" y="1755619"/>
                    </a:cubicBezTo>
                    <a:cubicBezTo>
                      <a:pt x="-1798" y="1295245"/>
                      <a:pt x="8569" y="647044"/>
                      <a:pt x="6496" y="186670"/>
                    </a:cubicBezTo>
                    <a:close/>
                  </a:path>
                </a:pathLst>
              </a:cu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48" name="Oval 47"/>
            <p:cNvSpPr>
              <a:spLocks noChangeArrowheads="1"/>
            </p:cNvSpPr>
            <p:nvPr/>
          </p:nvSpPr>
          <p:spPr bwMode="auto">
            <a:xfrm>
              <a:off x="8839200" y="5334000"/>
              <a:ext cx="133350" cy="13335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  <a:effectLst>
              <a:outerShdw blurRad="40000" dist="20000" dir="5400000" rotWithShape="0">
                <a:srgbClr val="000000">
                  <a:alpha val="37999"/>
                </a:srgbClr>
              </a:outerShdw>
            </a:effectLst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 dirty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45" name="Rectangle 44"/>
          <p:cNvSpPr/>
          <p:nvPr/>
        </p:nvSpPr>
        <p:spPr>
          <a:xfrm>
            <a:off x="5945561" y="3374541"/>
            <a:ext cx="234242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Massachusetts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46" name="Rectangle 45"/>
          <p:cNvSpPr/>
          <p:nvPr/>
        </p:nvSpPr>
        <p:spPr>
          <a:xfrm>
            <a:off x="3740945" y="4618090"/>
            <a:ext cx="166925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California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666255" y="1600200"/>
            <a:ext cx="45046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Credit</a:t>
            </a:r>
            <a:r>
              <a:rPr lang="zh-CN" altLang="en-US" sz="2800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card</a:t>
            </a:r>
            <a:r>
              <a:rPr lang="zh-CN" altLang="en-US" sz="2800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fraud</a:t>
            </a:r>
            <a:r>
              <a:rPr lang="zh-CN" altLang="en-US" sz="2800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2" name="Oval 31"/>
          <p:cNvSpPr>
            <a:spLocks noChangeArrowheads="1"/>
          </p:cNvSpPr>
          <p:nvPr/>
        </p:nvSpPr>
        <p:spPr bwMode="auto">
          <a:xfrm>
            <a:off x="9416097" y="3427124"/>
            <a:ext cx="152315" cy="168616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41" name="Oval 40"/>
          <p:cNvSpPr>
            <a:spLocks noChangeArrowheads="1"/>
          </p:cNvSpPr>
          <p:nvPr/>
        </p:nvSpPr>
        <p:spPr bwMode="auto">
          <a:xfrm>
            <a:off x="4128210" y="4328946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80" name="Group 79"/>
          <p:cNvGrpSpPr/>
          <p:nvPr/>
        </p:nvGrpSpPr>
        <p:grpSpPr>
          <a:xfrm>
            <a:off x="1584546" y="3840293"/>
            <a:ext cx="2563193" cy="850603"/>
            <a:chOff x="536210" y="3264197"/>
            <a:chExt cx="2636696" cy="850603"/>
          </a:xfrm>
        </p:grpSpPr>
        <p:sp>
          <p:nvSpPr>
            <p:cNvPr id="72" name="Rectangle 71">
              <a:extLst>
                <a:ext uri="{FF2B5EF4-FFF2-40B4-BE49-F238E27FC236}">
                  <a16:creationId xmlns:a16="http://schemas.microsoft.com/office/drawing/2014/main" xmlns="" id="{A6D8ABD1-27C5-2B44-93F1-0C04CBE6CE4B}"/>
                </a:ext>
              </a:extLst>
            </p:cNvPr>
            <p:cNvSpPr/>
            <p:nvPr/>
          </p:nvSpPr>
          <p:spPr>
            <a:xfrm>
              <a:off x="536210" y="3264197"/>
              <a:ext cx="1627295" cy="850603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28000"/>
              </a:scheme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altLang="zh-CN" b="1" kern="0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Unusual</a:t>
              </a:r>
              <a:r>
                <a:rPr lang="zh-CN" altLang="en-US" b="1" kern="0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b="1" kern="0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location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cxnSp>
          <p:nvCxnSpPr>
            <p:cNvPr id="73" name="Straight Arrow Connector 72"/>
            <p:cNvCxnSpPr>
              <a:cxnSpLocks/>
              <a:stCxn id="41" idx="1"/>
              <a:endCxn id="72" idx="3"/>
            </p:cNvCxnSpPr>
            <p:nvPr/>
          </p:nvCxnSpPr>
          <p:spPr bwMode="auto">
            <a:xfrm flipH="1" flipV="1">
              <a:off x="2163505" y="3689499"/>
              <a:ext cx="1009401" cy="82880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775491B0-3696-4C49-B95A-9A1E1A7FFDD3}"/>
              </a:ext>
            </a:extLst>
          </p:cNvPr>
          <p:cNvSpPr txBox="1"/>
          <p:nvPr/>
        </p:nvSpPr>
        <p:spPr>
          <a:xfrm>
            <a:off x="1584546" y="928060"/>
            <a:ext cx="9906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Anomaly</a:t>
            </a:r>
            <a:r>
              <a:rPr lang="en-US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</a:t>
            </a:r>
            <a:r>
              <a:rPr lang="zh-CN" altLang="en-US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object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that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does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not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conform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expected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behavior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36322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4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1" grpId="1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2FCB348-6BA4-994A-AF59-7F3B88C903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5563"/>
            <a:ext cx="10667995" cy="858837"/>
          </a:xfrm>
        </p:spPr>
        <p:txBody>
          <a:bodyPr/>
          <a:lstStyle/>
          <a:p>
            <a:r>
              <a:rPr lang="en-US" altLang="zh-CN" dirty="0"/>
              <a:t>Objective:</a:t>
            </a:r>
            <a:r>
              <a:rPr lang="zh-CN" altLang="en-US" dirty="0"/>
              <a:t> </a:t>
            </a:r>
            <a:r>
              <a:rPr lang="en-US" altLang="zh-CN" dirty="0"/>
              <a:t>an</a:t>
            </a:r>
            <a:r>
              <a:rPr lang="zh-CN" altLang="en-US" dirty="0"/>
              <a:t> </a:t>
            </a:r>
            <a:r>
              <a:rPr lang="en-US" altLang="zh-CN" dirty="0"/>
              <a:t>Effective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Discovery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5F3FE797-5FAA-D94E-B9BE-7C6B7090609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</a:t>
            </a:fld>
            <a:endParaRPr lang="en-US" altLang="x-non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xmlns="" id="{56BC26AA-4679-BB4B-926A-884395221F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837473B0-CC2E-450A-ABE3-18F120FF3D39}">
                <a1611:picAttrSrcUrl xmlns:a1611="http://schemas.microsoft.com/office/drawing/2016/11/main" xmlns="" r:id="rId4"/>
              </a:ext>
            </a:extLst>
          </a:blip>
          <a:stretch>
            <a:fillRect/>
          </a:stretch>
        </p:blipFill>
        <p:spPr>
          <a:xfrm>
            <a:off x="9044801" y="1828102"/>
            <a:ext cx="2207987" cy="220798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82E7FA7A-D4A5-3E4F-AE41-00DE4AEB929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837473B0-CC2E-450A-ABE3-18F120FF3D39}">
                <a1611:picAttrSrcUrl xmlns:a1611="http://schemas.microsoft.com/office/drawing/2016/11/main" xmlns="" r:id="rId6"/>
              </a:ext>
            </a:extLst>
          </a:blip>
          <a:stretch>
            <a:fillRect/>
          </a:stretch>
        </p:blipFill>
        <p:spPr>
          <a:xfrm>
            <a:off x="4343400" y="2360486"/>
            <a:ext cx="3070194" cy="1722773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xmlns="" id="{EDAFE123-B0DB-7F4B-90FE-A108EEF6E49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159" y="718164"/>
            <a:ext cx="2562997" cy="1317541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8856FA98-F2B5-C545-B6AF-B3F592CC79D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xmlns="" r:id="rId9"/>
              </a:ext>
            </a:extLst>
          </a:blip>
          <a:stretch>
            <a:fillRect/>
          </a:stretch>
        </p:blipFill>
        <p:spPr>
          <a:xfrm>
            <a:off x="6168915" y="825279"/>
            <a:ext cx="1523999" cy="15239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xmlns="" id="{82059110-936E-6C46-8DB5-C613A85F896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7675" y="4893831"/>
            <a:ext cx="1721643" cy="1600845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302A45A9-0446-2542-B726-788A28830F52}"/>
              </a:ext>
            </a:extLst>
          </p:cNvPr>
          <p:cNvSpPr txBox="1"/>
          <p:nvPr/>
        </p:nvSpPr>
        <p:spPr>
          <a:xfrm>
            <a:off x="3831272" y="6358357"/>
            <a:ext cx="4331875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400" b="1" dirty="0">
                <a:latin typeface="Helvetica Neue" charset="0"/>
                <a:ea typeface="Helvetica Neue" charset="0"/>
                <a:cs typeface="Helvetica Neue" charset="0"/>
              </a:rPr>
              <a:t>A</a:t>
            </a:r>
            <a:r>
              <a:rPr lang="en-US" sz="2400" b="1" dirty="0">
                <a:latin typeface="Helvetica Neue" charset="0"/>
                <a:ea typeface="Helvetica Neue" charset="0"/>
                <a:cs typeface="Helvetica Neue" charset="0"/>
              </a:rPr>
              <a:t>nomaly discovery system</a:t>
            </a: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291C6FC1-3841-4844-94E8-28C271649274}"/>
              </a:ext>
            </a:extLst>
          </p:cNvPr>
          <p:cNvCxnSpPr>
            <a:cxnSpLocks/>
            <a:stCxn id="12" idx="1"/>
            <a:endCxn id="58" idx="2"/>
          </p:cNvCxnSpPr>
          <p:nvPr/>
        </p:nvCxnSpPr>
        <p:spPr bwMode="auto">
          <a:xfrm flipH="1" flipV="1">
            <a:off x="2182336" y="3962400"/>
            <a:ext cx="2835339" cy="1731854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xmlns="" id="{5A79F969-A156-6146-A331-FC61858308CF}"/>
              </a:ext>
            </a:extLst>
          </p:cNvPr>
          <p:cNvCxnSpPr>
            <a:cxnSpLocks/>
            <a:stCxn id="12" idx="0"/>
            <a:endCxn id="16" idx="2"/>
          </p:cNvCxnSpPr>
          <p:nvPr/>
        </p:nvCxnSpPr>
        <p:spPr bwMode="auto">
          <a:xfrm flipV="1">
            <a:off x="5878497" y="4083259"/>
            <a:ext cx="0" cy="81057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xmlns="" id="{35475EDC-0292-7749-85BD-24673EECC324}"/>
              </a:ext>
            </a:extLst>
          </p:cNvPr>
          <p:cNvCxnSpPr>
            <a:cxnSpLocks/>
            <a:stCxn id="12" idx="3"/>
            <a:endCxn id="10" idx="2"/>
          </p:cNvCxnSpPr>
          <p:nvPr/>
        </p:nvCxnSpPr>
        <p:spPr bwMode="auto">
          <a:xfrm flipV="1">
            <a:off x="6739318" y="4036089"/>
            <a:ext cx="3409477" cy="165816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aphicFrame>
        <p:nvGraphicFramePr>
          <p:cNvPr id="28" name="Table 27">
            <a:extLst>
              <a:ext uri="{FF2B5EF4-FFF2-40B4-BE49-F238E27FC236}">
                <a16:creationId xmlns:a16="http://schemas.microsoft.com/office/drawing/2014/main" xmlns="" id="{62DD4F92-60DA-1344-8DF9-2C6C64C90FC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34742571"/>
              </p:ext>
            </p:extLst>
          </p:nvPr>
        </p:nvGraphicFramePr>
        <p:xfrm>
          <a:off x="5952349" y="4404360"/>
          <a:ext cx="2047895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478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273996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9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Device failures</a:t>
                      </a: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0" name="Table 29">
            <a:extLst>
              <a:ext uri="{FF2B5EF4-FFF2-40B4-BE49-F238E27FC236}">
                <a16:creationId xmlns:a16="http://schemas.microsoft.com/office/drawing/2014/main" xmlns="" id="{C2CF2B9A-82FF-A04C-9703-0799F91461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4085970"/>
              </p:ext>
            </p:extLst>
          </p:nvPr>
        </p:nvGraphicFramePr>
        <p:xfrm>
          <a:off x="9906000" y="4328160"/>
          <a:ext cx="1375535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553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06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9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Spoofing</a:t>
                      </a: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39" name="Picture 38">
            <a:extLst>
              <a:ext uri="{FF2B5EF4-FFF2-40B4-BE49-F238E27FC236}">
                <a16:creationId xmlns:a16="http://schemas.microsoft.com/office/drawing/2014/main" xmlns="" id="{02C9B86D-5267-E545-8EE7-E046C80C046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05064" y="1056551"/>
            <a:ext cx="3328736" cy="924649"/>
          </a:xfrm>
          <a:prstGeom prst="rect">
            <a:avLst/>
          </a:prstGeom>
        </p:spPr>
      </p:pic>
      <p:grpSp>
        <p:nvGrpSpPr>
          <p:cNvPr id="42" name="Group 41">
            <a:extLst>
              <a:ext uri="{FF2B5EF4-FFF2-40B4-BE49-F238E27FC236}">
                <a16:creationId xmlns:a16="http://schemas.microsoft.com/office/drawing/2014/main" xmlns="" id="{6D70B034-0439-D348-B2E7-C03E9A8E8D92}"/>
              </a:ext>
            </a:extLst>
          </p:cNvPr>
          <p:cNvGrpSpPr/>
          <p:nvPr/>
        </p:nvGrpSpPr>
        <p:grpSpPr>
          <a:xfrm>
            <a:off x="4267200" y="904094"/>
            <a:ext cx="1901715" cy="1392952"/>
            <a:chOff x="4961519" y="998761"/>
            <a:chExt cx="1901715" cy="1392952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xmlns="" id="{A3168982-1B03-044A-949E-3B62889272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4529" y="998761"/>
              <a:ext cx="1131611" cy="1131611"/>
            </a:xfrm>
            <a:prstGeom prst="rect">
              <a:avLst/>
            </a:prstGeom>
          </p:spPr>
        </p:pic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xmlns="" id="{016C8F62-AC88-214D-A7EF-226329FC097E}"/>
                </a:ext>
              </a:extLst>
            </p:cNvPr>
            <p:cNvSpPr/>
            <p:nvPr/>
          </p:nvSpPr>
          <p:spPr>
            <a:xfrm>
              <a:off x="4961519" y="1991603"/>
              <a:ext cx="190171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Philips lighting</a:t>
              </a:r>
            </a:p>
          </p:txBody>
        </p:sp>
      </p:grpSp>
      <p:graphicFrame>
        <p:nvGraphicFramePr>
          <p:cNvPr id="41" name="Table 40">
            <a:extLst>
              <a:ext uri="{FF2B5EF4-FFF2-40B4-BE49-F238E27FC236}">
                <a16:creationId xmlns:a16="http://schemas.microsoft.com/office/drawing/2014/main" xmlns="" id="{3EC8419E-D037-4C4F-B233-1E06D7EDB63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0193931"/>
              </p:ext>
            </p:extLst>
          </p:nvPr>
        </p:nvGraphicFramePr>
        <p:xfrm>
          <a:off x="547451" y="4343400"/>
          <a:ext cx="1967149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671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064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9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Brain</a:t>
                      </a:r>
                      <a:r>
                        <a:rPr lang="zh-CN" altLang="en-US" sz="2000" b="1" dirty="0">
                          <a:solidFill>
                            <a:srgbClr val="99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</a:t>
                      </a:r>
                      <a:r>
                        <a:rPr lang="en-US" altLang="zh-CN" sz="2000" b="1" dirty="0">
                          <a:solidFill>
                            <a:srgbClr val="993333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diseases</a:t>
                      </a:r>
                      <a:endParaRPr lang="en-US" sz="2000" b="1" dirty="0">
                        <a:solidFill>
                          <a:srgbClr val="993333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pic>
        <p:nvPicPr>
          <p:cNvPr id="58" name="Picture 57">
            <a:extLst>
              <a:ext uri="{FF2B5EF4-FFF2-40B4-BE49-F238E27FC236}">
                <a16:creationId xmlns:a16="http://schemas.microsoft.com/office/drawing/2014/main" xmlns="" id="{2A84B726-409D-F24C-9004-8CDE9BB1DEE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3400" y="2440305"/>
            <a:ext cx="3297872" cy="1522095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xmlns="" id="{16836F0F-C465-6243-B875-B04B1350D5E1}"/>
              </a:ext>
            </a:extLst>
          </p:cNvPr>
          <p:cNvCxnSpPr>
            <a:cxnSpLocks/>
          </p:cNvCxnSpPr>
          <p:nvPr/>
        </p:nvCxnSpPr>
        <p:spPr>
          <a:xfrm flipV="1">
            <a:off x="4114800" y="1056551"/>
            <a:ext cx="0" cy="369958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xmlns="" id="{982B9291-C97A-7948-92CB-5A962AFE1F55}"/>
              </a:ext>
            </a:extLst>
          </p:cNvPr>
          <p:cNvCxnSpPr>
            <a:cxnSpLocks/>
          </p:cNvCxnSpPr>
          <p:nvPr/>
        </p:nvCxnSpPr>
        <p:spPr>
          <a:xfrm flipV="1">
            <a:off x="8077200" y="1056551"/>
            <a:ext cx="0" cy="3699587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35884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>
            <a:extLst>
              <a:ext uri="{FF2B5EF4-FFF2-40B4-BE49-F238E27FC236}">
                <a16:creationId xmlns:a16="http://schemas.microsoft.com/office/drawing/2014/main" xmlns="" id="{1D557B87-28B6-9F4A-8989-89D370F76E91}"/>
              </a:ext>
            </a:extLst>
          </p:cNvPr>
          <p:cNvSpPr/>
          <p:nvPr/>
        </p:nvSpPr>
        <p:spPr>
          <a:xfrm>
            <a:off x="-14434" y="6399517"/>
            <a:ext cx="12220868" cy="458483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xmlns="" id="{58B3CEEB-6594-5448-A255-33FD8377DC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MGH Project</a:t>
            </a:r>
            <a:r>
              <a:rPr lang="en-US" altLang="zh-CN" dirty="0"/>
              <a:t>: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en-US" dirty="0"/>
              <a:t>utomatic Seizure Detection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C20DF2A6-CE87-F34E-95D4-2CE40FEDB6E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84000" y="64770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</a:t>
            </a:fld>
            <a:endParaRPr lang="en-US" altLang="x-none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0430FEE4-4E08-AC4B-8332-E5285F5D76AC}"/>
              </a:ext>
            </a:extLst>
          </p:cNvPr>
          <p:cNvSpPr/>
          <p:nvPr/>
        </p:nvSpPr>
        <p:spPr>
          <a:xfrm>
            <a:off x="2823175" y="1733072"/>
            <a:ext cx="9599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EEG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dirty="0"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data</a:t>
            </a:r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xmlns="" id="{943EF8C3-D2D0-D942-9FB0-D1C37B814998}"/>
              </a:ext>
            </a:extLst>
          </p:cNvPr>
          <p:cNvGrpSpPr/>
          <p:nvPr/>
        </p:nvGrpSpPr>
        <p:grpSpPr>
          <a:xfrm>
            <a:off x="3795126" y="908039"/>
            <a:ext cx="8168274" cy="2673361"/>
            <a:chOff x="1991043" y="2977178"/>
            <a:chExt cx="9362757" cy="327122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xmlns="" id="{0AD7FF83-6DF3-D04F-9019-9B41258AE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343843" y="3074859"/>
              <a:ext cx="2751047" cy="3173541"/>
            </a:xfrm>
            <a:prstGeom prst="rect">
              <a:avLst/>
            </a:prstGeom>
          </p:spPr>
        </p:pic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xmlns="" id="{36F3A778-F1ED-E547-B9F7-CA862C60AA2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991043" y="2977178"/>
              <a:ext cx="3352800" cy="3265714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xmlns="" id="{9C278714-8ACB-BC48-A6DF-76E08D0CD23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122432" y="3002884"/>
              <a:ext cx="3231368" cy="3240008"/>
            </a:xfrm>
            <a:prstGeom prst="rect">
              <a:avLst/>
            </a:prstGeom>
          </p:spPr>
        </p:pic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xmlns="" id="{EF4806BE-BCF4-3B4D-BFAD-4F20DC38F0E7}"/>
              </a:ext>
            </a:extLst>
          </p:cNvPr>
          <p:cNvSpPr/>
          <p:nvPr/>
        </p:nvSpPr>
        <p:spPr>
          <a:xfrm>
            <a:off x="6667042" y="3653135"/>
            <a:ext cx="485581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Seizure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pattern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(short duration)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4" name="Right Brace 13">
            <a:extLst>
              <a:ext uri="{FF2B5EF4-FFF2-40B4-BE49-F238E27FC236}">
                <a16:creationId xmlns:a16="http://schemas.microsoft.com/office/drawing/2014/main" xmlns="" id="{3A218411-B733-7949-9684-CE9D32E37D04}"/>
              </a:ext>
            </a:extLst>
          </p:cNvPr>
          <p:cNvSpPr/>
          <p:nvPr/>
        </p:nvSpPr>
        <p:spPr>
          <a:xfrm rot="5400000">
            <a:off x="7730204" y="2480597"/>
            <a:ext cx="302202" cy="2351409"/>
          </a:xfrm>
          <a:prstGeom prst="rightBrace">
            <a:avLst>
              <a:gd name="adj1" fmla="val 31060"/>
              <a:gd name="adj2" fmla="val 50625"/>
            </a:avLst>
          </a:prstGeom>
          <a:noFill/>
          <a:ln w="38100" cap="flat" cmpd="sng" algn="ctr">
            <a:solidFill>
              <a:schemeClr val="accent2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363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xmlns="" id="{42DBDD7C-5B61-1B41-B08E-2C28C4FF1092}"/>
              </a:ext>
            </a:extLst>
          </p:cNvPr>
          <p:cNvGrpSpPr/>
          <p:nvPr/>
        </p:nvGrpSpPr>
        <p:grpSpPr>
          <a:xfrm>
            <a:off x="5105400" y="4331569"/>
            <a:ext cx="5305919" cy="1955847"/>
            <a:chOff x="3858119" y="889591"/>
            <a:chExt cx="5305919" cy="1955847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xmlns="" id="{12E81328-3CE6-F647-AE43-A6C477CC55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7061" y="889591"/>
              <a:ext cx="2207062" cy="1445327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2D5DD75D-EBAA-2346-9BF6-A60A531D4297}"/>
                </a:ext>
              </a:extLst>
            </p:cNvPr>
            <p:cNvSpPr/>
            <p:nvPr/>
          </p:nvSpPr>
          <p:spPr>
            <a:xfrm>
              <a:off x="3858119" y="2322218"/>
              <a:ext cx="5305919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Automatic</a:t>
              </a:r>
              <a:r>
                <a:rPr lang="zh-CN" altLang="en-US" sz="2800" dirty="0">
                  <a:latin typeface="Helvetica Neue" panose="02000503000000020004" pitchFamily="2" charset="0"/>
                  <a:ea typeface="Avenir Book" charset="0"/>
                  <a:cs typeface="Helvetica Neue" panose="02000503000000020004" pitchFamily="2" charset="0"/>
                </a:rPr>
                <a:t> </a:t>
              </a:r>
              <a:r>
                <a:rPr lang="en-US" altLang="zh-CN" sz="2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detection</a:t>
              </a:r>
              <a:r>
                <a:rPr lang="zh-CN" altLang="en-US" sz="28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</a:t>
              </a:r>
              <a:r>
                <a:rPr lang="zh-CN" altLang="en-US" sz="28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real</a:t>
              </a:r>
              <a:r>
                <a:rPr lang="zh-CN" altLang="en-US" sz="28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8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time</a:t>
              </a:r>
              <a:endPara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pic>
        <p:nvPicPr>
          <p:cNvPr id="18" name="Picture 17">
            <a:extLst>
              <a:ext uri="{FF2B5EF4-FFF2-40B4-BE49-F238E27FC236}">
                <a16:creationId xmlns:a16="http://schemas.microsoft.com/office/drawing/2014/main" xmlns="" id="{C4B09DE4-CA88-6243-A252-074AF22AB2B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4800" y="977135"/>
            <a:ext cx="2667000" cy="740833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xmlns="" id="{4790369E-8784-6748-A8EA-8F3A26E8D908}"/>
              </a:ext>
            </a:extLst>
          </p:cNvPr>
          <p:cNvGrpSpPr/>
          <p:nvPr/>
        </p:nvGrpSpPr>
        <p:grpSpPr>
          <a:xfrm>
            <a:off x="152401" y="1920104"/>
            <a:ext cx="2819399" cy="2168313"/>
            <a:chOff x="232089" y="1920104"/>
            <a:chExt cx="2819399" cy="2168313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xmlns="" id="{8E691216-9DFD-FE47-84D5-CDCB4DDEDBE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88940" y="1920104"/>
              <a:ext cx="1708139" cy="1708139"/>
            </a:xfrm>
            <a:prstGeom prst="rect">
              <a:avLst/>
            </a:prstGeom>
          </p:spPr>
        </p:pic>
        <p:sp>
          <p:nvSpPr>
            <p:cNvPr id="19" name="Rectangle 18">
              <a:extLst>
                <a:ext uri="{FF2B5EF4-FFF2-40B4-BE49-F238E27FC236}">
                  <a16:creationId xmlns:a16="http://schemas.microsoft.com/office/drawing/2014/main" xmlns="" id="{8C17BABA-817D-FB42-8D11-1AC6B366C544}"/>
                </a:ext>
              </a:extLst>
            </p:cNvPr>
            <p:cNvSpPr/>
            <p:nvPr/>
          </p:nvSpPr>
          <p:spPr>
            <a:xfrm>
              <a:off x="232089" y="3688307"/>
              <a:ext cx="2819399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Dr.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Brandon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Westover</a:t>
              </a:r>
              <a:endParaRPr lang="en-US" sz="200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E0CEE04A-F954-0D48-926C-A3F5F64498EA}"/>
              </a:ext>
            </a:extLst>
          </p:cNvPr>
          <p:cNvSpPr txBox="1"/>
          <p:nvPr/>
        </p:nvSpPr>
        <p:spPr>
          <a:xfrm>
            <a:off x="-44865" y="6443088"/>
            <a:ext cx="918914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222222"/>
                </a:solidFill>
                <a:latin typeface="Helvetica" pitchFamily="2" charset="0"/>
              </a:rPr>
              <a:t>[1] </a:t>
            </a: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L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Cao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Smile: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A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S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ystem to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S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upport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M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achine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L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earning on EEG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D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ata at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S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cale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PVLDB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19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445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72DE6F-2A38-0A46-81EC-57FF1424B3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Initial Success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0A7E7DEB-2447-134A-9C42-8127D374A5E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5</a:t>
            </a:fld>
            <a:endParaRPr lang="en-US" altLang="x-none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A2E5BCA-E6A9-C149-93EB-23D5E96B121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104900"/>
            <a:ext cx="11010900" cy="567690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xmlns="" id="{9DE374B8-009E-ED4D-BDBC-5990A7D7C998}"/>
                  </a:ext>
                </a:extLst>
              </p14:cNvPr>
              <p14:cNvContentPartPr/>
              <p14:nvPr/>
            </p14:nvContentPartPr>
            <p14:xfrm>
              <a:off x="3485300" y="1329200"/>
              <a:ext cx="2305440" cy="673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DE374B8-009E-ED4D-BDBC-5990A7D7C998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395300" y="1149200"/>
                <a:ext cx="2485080" cy="426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51038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2375E1D-997F-604A-AD04-352CD2F33D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5563"/>
            <a:ext cx="11430001" cy="858837"/>
          </a:xfrm>
        </p:spPr>
        <p:txBody>
          <a:bodyPr/>
          <a:lstStyle/>
          <a:p>
            <a:r>
              <a:rPr lang="en-US" altLang="zh-CN" sz="2800" dirty="0"/>
              <a:t>Effective</a:t>
            </a:r>
            <a:r>
              <a:rPr lang="zh-CN" altLang="en-US" sz="2800" dirty="0"/>
              <a:t> </a:t>
            </a:r>
            <a:r>
              <a:rPr lang="en-US" altLang="zh-CN" sz="2800" dirty="0"/>
              <a:t>Anomaly</a:t>
            </a:r>
            <a:r>
              <a:rPr lang="zh-CN" altLang="en-US" sz="2800" dirty="0"/>
              <a:t> </a:t>
            </a:r>
            <a:r>
              <a:rPr lang="en-US" altLang="zh-CN" sz="2800" dirty="0"/>
              <a:t>Detection</a:t>
            </a:r>
            <a:r>
              <a:rPr lang="zh-CN" altLang="en-US" sz="2800" dirty="0"/>
              <a:t> </a:t>
            </a:r>
            <a:r>
              <a:rPr lang="en-US" altLang="zh-CN" sz="2800" dirty="0"/>
              <a:t>is</a:t>
            </a:r>
            <a:r>
              <a:rPr lang="zh-CN" altLang="en-US" sz="2800" dirty="0"/>
              <a:t> </a:t>
            </a:r>
            <a:r>
              <a:rPr lang="en-US" altLang="zh-CN" sz="2800" dirty="0"/>
              <a:t>Necessary</a:t>
            </a:r>
            <a:r>
              <a:rPr lang="zh-CN" altLang="en-US" sz="2800" dirty="0"/>
              <a:t> </a:t>
            </a:r>
            <a:r>
              <a:rPr lang="en-US" altLang="zh-CN" sz="2800" dirty="0"/>
              <a:t>for</a:t>
            </a:r>
            <a:r>
              <a:rPr lang="zh-CN" altLang="en-US" sz="2800" dirty="0"/>
              <a:t> </a:t>
            </a:r>
            <a:r>
              <a:rPr lang="en-US" altLang="zh-CN" sz="2800" dirty="0"/>
              <a:t>Labeling</a:t>
            </a:r>
            <a:r>
              <a:rPr lang="zh-CN" altLang="en-US" sz="2800" dirty="0"/>
              <a:t> </a:t>
            </a:r>
            <a:r>
              <a:rPr lang="en-US" altLang="zh-CN" sz="2800" dirty="0"/>
              <a:t>Seizures</a:t>
            </a:r>
            <a:endParaRPr lang="en-US" sz="28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EA2AC42E-CAEE-3A4E-9856-719A693A012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6</a:t>
            </a:fld>
            <a:endParaRPr lang="en-US" altLang="x-none" dirty="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xmlns="" id="{FCE819E2-B241-F945-A504-CDCAFB4F4701}"/>
              </a:ext>
            </a:extLst>
          </p:cNvPr>
          <p:cNvGrpSpPr/>
          <p:nvPr/>
        </p:nvGrpSpPr>
        <p:grpSpPr>
          <a:xfrm>
            <a:off x="7204048" y="3644412"/>
            <a:ext cx="2963342" cy="2946888"/>
            <a:chOff x="-138598" y="184761"/>
            <a:chExt cx="2963342" cy="2946888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xmlns="" id="{A75C9D54-20EC-034E-AED9-6697FD41F414}"/>
                </a:ext>
              </a:extLst>
            </p:cNvPr>
            <p:cNvGrpSpPr/>
            <p:nvPr/>
          </p:nvGrpSpPr>
          <p:grpSpPr>
            <a:xfrm>
              <a:off x="-138598" y="1188549"/>
              <a:ext cx="2963342" cy="1943100"/>
              <a:chOff x="-229115" y="1188549"/>
              <a:chExt cx="2963342" cy="1943100"/>
            </a:xfrm>
          </p:grpSpPr>
          <p:pic>
            <p:nvPicPr>
              <p:cNvPr id="38" name="Picture 37">
                <a:extLst>
                  <a:ext uri="{FF2B5EF4-FFF2-40B4-BE49-F238E27FC236}">
                    <a16:creationId xmlns:a16="http://schemas.microsoft.com/office/drawing/2014/main" xmlns="" id="{3E12566F-8EC0-D849-8C34-A65213C7935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9694" y="1188549"/>
                <a:ext cx="1721643" cy="1600845"/>
              </a:xfrm>
              <a:prstGeom prst="rect">
                <a:avLst/>
              </a:prstGeom>
            </p:spPr>
          </p:pic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xmlns="" id="{8B33F865-C5FB-834C-AFE9-AD23A352453D}"/>
                  </a:ext>
                </a:extLst>
              </p:cNvPr>
              <p:cNvSpPr txBox="1"/>
              <p:nvPr/>
            </p:nvSpPr>
            <p:spPr>
              <a:xfrm>
                <a:off x="-229115" y="2669984"/>
                <a:ext cx="2963342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 algn="ctr" defTabSz="914363">
                  <a:defRPr sz="1400" kern="0">
                    <a:solidFill>
                      <a:prstClr val="black"/>
                    </a:solidFill>
                    <a:latin typeface="Arial" charset="0"/>
                    <a:ea typeface="Arial" charset="0"/>
                    <a:cs typeface="Arial" charset="0"/>
                  </a:defRPr>
                </a:lvl1pPr>
              </a:lstStyle>
              <a:p>
                <a:r>
                  <a:rPr lang="en-US" altLang="zh-CN" sz="2400" b="1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</a:t>
                </a:r>
                <a:r>
                  <a:rPr lang="en-US" sz="2400" b="1" dirty="0">
                    <a:solidFill>
                      <a:schemeClr val="tx1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nomaly detection</a:t>
                </a:r>
              </a:p>
            </p:txBody>
          </p:sp>
        </p:grp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xmlns="" id="{3C13F558-54FF-D045-8F79-011AE45D7010}"/>
                </a:ext>
              </a:extLst>
            </p:cNvPr>
            <p:cNvCxnSpPr>
              <a:cxnSpLocks/>
              <a:stCxn id="103" idx="2"/>
              <a:endCxn id="38" idx="0"/>
            </p:cNvCxnSpPr>
            <p:nvPr/>
          </p:nvCxnSpPr>
          <p:spPr bwMode="auto">
            <a:xfrm>
              <a:off x="1248698" y="184761"/>
              <a:ext cx="12335" cy="10037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xmlns="" id="{CFFECD3B-D20C-054A-9A78-B36728F30C67}"/>
              </a:ext>
            </a:extLst>
          </p:cNvPr>
          <p:cNvGrpSpPr/>
          <p:nvPr/>
        </p:nvGrpSpPr>
        <p:grpSpPr>
          <a:xfrm>
            <a:off x="304800" y="880858"/>
            <a:ext cx="3225545" cy="5628709"/>
            <a:chOff x="7861553" y="279974"/>
            <a:chExt cx="3225545" cy="5628709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xmlns="" id="{C5CE16A5-2FAD-D447-86FD-B85BB6D31762}"/>
                </a:ext>
              </a:extLst>
            </p:cNvPr>
            <p:cNvSpPr txBox="1"/>
            <p:nvPr/>
          </p:nvSpPr>
          <p:spPr>
            <a:xfrm>
              <a:off x="8610598" y="3713780"/>
              <a:ext cx="1828800" cy="461665"/>
            </a:xfrm>
            <a:prstGeom prst="rect">
              <a:avLst/>
            </a:prstGeom>
            <a:solidFill>
              <a:schemeClr val="accent2">
                <a:alpha val="15000"/>
              </a:schemeClr>
            </a:solidFill>
            <a:ln w="349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099">
                <a:defRPr/>
              </a:pPr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Training</a:t>
              </a:r>
            </a:p>
          </p:txBody>
        </p: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xmlns="" id="{D962D311-8A4D-584A-BFF4-240B3EA9989F}"/>
                </a:ext>
              </a:extLst>
            </p:cNvPr>
            <p:cNvGrpSpPr/>
            <p:nvPr/>
          </p:nvGrpSpPr>
          <p:grpSpPr>
            <a:xfrm>
              <a:off x="7861553" y="279974"/>
              <a:ext cx="3225545" cy="2428149"/>
              <a:chOff x="6258508" y="-182855"/>
              <a:chExt cx="3225545" cy="2428149"/>
            </a:xfrm>
          </p:grpSpPr>
          <p:sp>
            <p:nvSpPr>
              <p:cNvPr id="8" name="Rectangle 7">
                <a:extLst>
                  <a:ext uri="{FF2B5EF4-FFF2-40B4-BE49-F238E27FC236}">
                    <a16:creationId xmlns:a16="http://schemas.microsoft.com/office/drawing/2014/main" xmlns="" id="{B75A46DE-B4E9-FC4E-8299-70774B0BF576}"/>
                  </a:ext>
                </a:extLst>
              </p:cNvPr>
              <p:cNvSpPr/>
              <p:nvPr/>
            </p:nvSpPr>
            <p:spPr>
              <a:xfrm>
                <a:off x="6258508" y="-182855"/>
                <a:ext cx="3225545" cy="1200329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914363">
                  <a:defRPr/>
                </a:pPr>
                <a:r>
                  <a:rPr lang="en-US" altLang="zh-CN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Massive Training Data</a:t>
                </a:r>
              </a:p>
              <a:p>
                <a:pPr lvl="0" algn="ctr" defTabSz="914363">
                  <a:defRPr/>
                </a:pPr>
                <a:r>
                  <a:rPr lang="en-US" altLang="zh-CN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(Large</a:t>
                </a:r>
                <a:r>
                  <a:rPr lang="zh-CN" altLang="en-US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number</a:t>
                </a:r>
                <a:r>
                  <a:rPr lang="zh-CN" altLang="en-US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of</a:t>
                </a:r>
                <a:r>
                  <a:rPr lang="zh-CN" altLang="en-US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endParaRPr lang="en-US" altLang="zh-CN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lvl="0" algn="ctr" defTabSz="914363">
                  <a:defRPr/>
                </a:pPr>
                <a:r>
                  <a:rPr lang="en-US" altLang="zh-CN" b="1" kern="0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seizure</a:t>
                </a:r>
                <a:r>
                  <a:rPr lang="zh-CN" altLang="en-US" b="1" kern="0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b="1" kern="0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labels</a:t>
                </a:r>
                <a:r>
                  <a:rPr lang="en-US" altLang="zh-CN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)</a:t>
                </a:r>
                <a:endParaRPr lang="en-US" kern="0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grpSp>
            <p:nvGrpSpPr>
              <p:cNvPr id="13" name="Group 12">
                <a:extLst>
                  <a:ext uri="{FF2B5EF4-FFF2-40B4-BE49-F238E27FC236}">
                    <a16:creationId xmlns:a16="http://schemas.microsoft.com/office/drawing/2014/main" xmlns="" id="{ABDA911E-DE6D-CE4A-96C4-01FDF2DD6233}"/>
                  </a:ext>
                </a:extLst>
              </p:cNvPr>
              <p:cNvGrpSpPr/>
              <p:nvPr/>
            </p:nvGrpSpPr>
            <p:grpSpPr>
              <a:xfrm>
                <a:off x="7467600" y="1081632"/>
                <a:ext cx="914400" cy="1163662"/>
                <a:chOff x="4577692" y="3162627"/>
                <a:chExt cx="914400" cy="1163662"/>
              </a:xfrm>
            </p:grpSpPr>
            <p:sp>
              <p:nvSpPr>
                <p:cNvPr id="14" name="Can 13">
                  <a:extLst>
                    <a:ext uri="{FF2B5EF4-FFF2-40B4-BE49-F238E27FC236}">
                      <a16:creationId xmlns:a16="http://schemas.microsoft.com/office/drawing/2014/main" xmlns="" id="{8F4D9DCE-562B-0645-85DB-678908AF525D}"/>
                    </a:ext>
                  </a:extLst>
                </p:cNvPr>
                <p:cNvSpPr/>
                <p:nvPr/>
              </p:nvSpPr>
              <p:spPr bwMode="auto">
                <a:xfrm>
                  <a:off x="4577692" y="3162627"/>
                  <a:ext cx="908708" cy="1163662"/>
                </a:xfrm>
                <a:prstGeom prst="can">
                  <a:avLst/>
                </a:prstGeom>
                <a:noFill/>
                <a:ln w="38100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5" name="Freeform 14">
                  <a:extLst>
                    <a:ext uri="{FF2B5EF4-FFF2-40B4-BE49-F238E27FC236}">
                      <a16:creationId xmlns:a16="http://schemas.microsoft.com/office/drawing/2014/main" xmlns="" id="{A108D786-A4D1-F74A-B410-93EE9EFC9085}"/>
                    </a:ext>
                  </a:extLst>
                </p:cNvPr>
                <p:cNvSpPr/>
                <p:nvPr/>
              </p:nvSpPr>
              <p:spPr bwMode="auto">
                <a:xfrm>
                  <a:off x="4577692" y="3929466"/>
                  <a:ext cx="914400" cy="98660"/>
                </a:xfrm>
                <a:custGeom>
                  <a:avLst/>
                  <a:gdLst>
                    <a:gd name="connsiteX0" fmla="*/ 0 w 904568"/>
                    <a:gd name="connsiteY0" fmla="*/ 9832 h 147512"/>
                    <a:gd name="connsiteX1" fmla="*/ 422787 w 904568"/>
                    <a:gd name="connsiteY1" fmla="*/ 147484 h 147512"/>
                    <a:gd name="connsiteX2" fmla="*/ 904568 w 904568"/>
                    <a:gd name="connsiteY2" fmla="*/ 0 h 147512"/>
                    <a:gd name="connsiteX3" fmla="*/ 904568 w 904568"/>
                    <a:gd name="connsiteY3" fmla="*/ 0 h 147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4568" h="147512">
                      <a:moveTo>
                        <a:pt x="0" y="9832"/>
                      </a:moveTo>
                      <a:cubicBezTo>
                        <a:pt x="136013" y="79477"/>
                        <a:pt x="272026" y="149123"/>
                        <a:pt x="422787" y="147484"/>
                      </a:cubicBezTo>
                      <a:cubicBezTo>
                        <a:pt x="573548" y="145845"/>
                        <a:pt x="904568" y="0"/>
                        <a:pt x="904568" y="0"/>
                      </a:cubicBezTo>
                      <a:lnTo>
                        <a:pt x="904568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" name="Freeform 15">
                  <a:extLst>
                    <a:ext uri="{FF2B5EF4-FFF2-40B4-BE49-F238E27FC236}">
                      <a16:creationId xmlns:a16="http://schemas.microsoft.com/office/drawing/2014/main" xmlns="" id="{C550957C-AABE-D44B-B2C8-939A336C7622}"/>
                    </a:ext>
                  </a:extLst>
                </p:cNvPr>
                <p:cNvSpPr/>
                <p:nvPr/>
              </p:nvSpPr>
              <p:spPr bwMode="auto">
                <a:xfrm>
                  <a:off x="4577692" y="3581400"/>
                  <a:ext cx="914400" cy="98660"/>
                </a:xfrm>
                <a:custGeom>
                  <a:avLst/>
                  <a:gdLst>
                    <a:gd name="connsiteX0" fmla="*/ 0 w 904568"/>
                    <a:gd name="connsiteY0" fmla="*/ 9832 h 147512"/>
                    <a:gd name="connsiteX1" fmla="*/ 422787 w 904568"/>
                    <a:gd name="connsiteY1" fmla="*/ 147484 h 147512"/>
                    <a:gd name="connsiteX2" fmla="*/ 904568 w 904568"/>
                    <a:gd name="connsiteY2" fmla="*/ 0 h 147512"/>
                    <a:gd name="connsiteX3" fmla="*/ 904568 w 904568"/>
                    <a:gd name="connsiteY3" fmla="*/ 0 h 147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4568" h="147512">
                      <a:moveTo>
                        <a:pt x="0" y="9832"/>
                      </a:moveTo>
                      <a:cubicBezTo>
                        <a:pt x="136013" y="79477"/>
                        <a:pt x="272026" y="149123"/>
                        <a:pt x="422787" y="147484"/>
                      </a:cubicBezTo>
                      <a:cubicBezTo>
                        <a:pt x="573548" y="145845"/>
                        <a:pt x="904568" y="0"/>
                        <a:pt x="904568" y="0"/>
                      </a:cubicBezTo>
                      <a:lnTo>
                        <a:pt x="904568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chemeClr val="accent2">
                      <a:lumMod val="60000"/>
                      <a:lumOff val="4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</p:grpSp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xmlns="" id="{61472A4F-D7B4-4642-ACA8-0CD13C951C42}"/>
                </a:ext>
              </a:extLst>
            </p:cNvPr>
            <p:cNvCxnSpPr>
              <a:cxnSpLocks/>
              <a:stCxn id="14" idx="3"/>
              <a:endCxn id="5" idx="0"/>
            </p:cNvCxnSpPr>
            <p:nvPr/>
          </p:nvCxnSpPr>
          <p:spPr bwMode="auto">
            <a:xfrm flipH="1">
              <a:off x="9524998" y="2708123"/>
              <a:ext cx="1" cy="100565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23" name="Rounded Rectangle 22">
              <a:extLst>
                <a:ext uri="{FF2B5EF4-FFF2-40B4-BE49-F238E27FC236}">
                  <a16:creationId xmlns:a16="http://schemas.microsoft.com/office/drawing/2014/main" xmlns="" id="{94779DAF-D9D9-9F4D-8E9F-5F0558E9B527}"/>
                </a:ext>
              </a:extLst>
            </p:cNvPr>
            <p:cNvSpPr/>
            <p:nvPr/>
          </p:nvSpPr>
          <p:spPr bwMode="auto">
            <a:xfrm>
              <a:off x="7962898" y="5049846"/>
              <a:ext cx="3124200" cy="858837"/>
            </a:xfrm>
            <a:prstGeom prst="roundRect">
              <a:avLst>
                <a:gd name="adj" fmla="val 6323"/>
              </a:avLst>
            </a:prstGeom>
            <a:solidFill>
              <a:schemeClr val="accent2">
                <a:alpha val="1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Accurate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yet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robust</a:t>
              </a:r>
            </a:p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deep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learning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model</a:t>
              </a:r>
              <a:endParaRPr lang="en-US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24" name="Straight Connector 23">
              <a:extLst>
                <a:ext uri="{FF2B5EF4-FFF2-40B4-BE49-F238E27FC236}">
                  <a16:creationId xmlns:a16="http://schemas.microsoft.com/office/drawing/2014/main" xmlns="" id="{611EF156-1769-4A4C-A831-CD546374569E}"/>
                </a:ext>
              </a:extLst>
            </p:cNvPr>
            <p:cNvCxnSpPr>
              <a:cxnSpLocks/>
              <a:stCxn id="5" idx="2"/>
              <a:endCxn id="23" idx="0"/>
            </p:cNvCxnSpPr>
            <p:nvPr/>
          </p:nvCxnSpPr>
          <p:spPr bwMode="auto">
            <a:xfrm>
              <a:off x="9524998" y="4175445"/>
              <a:ext cx="0" cy="87440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146" name="Group 145">
            <a:extLst>
              <a:ext uri="{FF2B5EF4-FFF2-40B4-BE49-F238E27FC236}">
                <a16:creationId xmlns:a16="http://schemas.microsoft.com/office/drawing/2014/main" xmlns="" id="{79F516EA-A0B3-8B41-9685-952217F7C210}"/>
              </a:ext>
            </a:extLst>
          </p:cNvPr>
          <p:cNvGrpSpPr/>
          <p:nvPr/>
        </p:nvGrpSpPr>
        <p:grpSpPr>
          <a:xfrm>
            <a:off x="2422600" y="1786349"/>
            <a:ext cx="3642374" cy="2038647"/>
            <a:chOff x="2422600" y="1786349"/>
            <a:chExt cx="3642374" cy="2038647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xmlns="" id="{EA13B4A1-2B3D-8742-9FC3-E73A4369DDD7}"/>
                </a:ext>
              </a:extLst>
            </p:cNvPr>
            <p:cNvGrpSpPr/>
            <p:nvPr/>
          </p:nvGrpSpPr>
          <p:grpSpPr>
            <a:xfrm>
              <a:off x="4800600" y="2196692"/>
              <a:ext cx="1264374" cy="1628304"/>
              <a:chOff x="6873343" y="1626113"/>
              <a:chExt cx="1264374" cy="1628304"/>
            </a:xfrm>
          </p:grpSpPr>
          <p:pic>
            <p:nvPicPr>
              <p:cNvPr id="46" name="Picture 45">
                <a:extLst>
                  <a:ext uri="{FF2B5EF4-FFF2-40B4-BE49-F238E27FC236}">
                    <a16:creationId xmlns:a16="http://schemas.microsoft.com/office/drawing/2014/main" xmlns="" id="{CA0082ED-748D-7341-94C5-B99C545B2E1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/>
            </p:blipFill>
            <p:spPr>
              <a:xfrm>
                <a:off x="6928372" y="1626113"/>
                <a:ext cx="1106499" cy="1022818"/>
              </a:xfrm>
              <a:prstGeom prst="rect">
                <a:avLst/>
              </a:prstGeom>
            </p:spPr>
          </p:pic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xmlns="" id="{D924FE8C-F8AC-8445-8672-001D8E935419}"/>
                  </a:ext>
                </a:extLst>
              </p:cNvPr>
              <p:cNvSpPr txBox="1"/>
              <p:nvPr/>
            </p:nvSpPr>
            <p:spPr>
              <a:xfrm>
                <a:off x="6873343" y="2792752"/>
                <a:ext cx="1264374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 algn="ctr" defTabSz="914363">
                  <a:defRPr sz="1400" kern="0">
                    <a:solidFill>
                      <a:prstClr val="black"/>
                    </a:solidFill>
                    <a:latin typeface="Arial" charset="0"/>
                    <a:ea typeface="Arial" charset="0"/>
                    <a:cs typeface="Arial" charset="0"/>
                  </a:defRPr>
                </a:lvl1pPr>
              </a:lstStyle>
              <a:p>
                <a:r>
                  <a:rPr lang="en-US" sz="2400" dirty="0">
                    <a:latin typeface="Helvetica Neue" charset="0"/>
                    <a:ea typeface="Helvetica Neue" charset="0"/>
                    <a:cs typeface="Helvetica Neue" charset="0"/>
                  </a:rPr>
                  <a:t>Doctors</a:t>
                </a:r>
              </a:p>
            </p:txBody>
          </p:sp>
        </p:grp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xmlns="" id="{9A8B9462-6881-0641-8992-6175EABC5A1D}"/>
                </a:ext>
              </a:extLst>
            </p:cNvPr>
            <p:cNvCxnSpPr>
              <a:cxnSpLocks/>
              <a:stCxn id="46" idx="1"/>
              <a:endCxn id="14" idx="4"/>
            </p:cNvCxnSpPr>
            <p:nvPr/>
          </p:nvCxnSpPr>
          <p:spPr bwMode="auto">
            <a:xfrm flipH="1">
              <a:off x="2422600" y="2708101"/>
              <a:ext cx="2433029" cy="1907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91" name="Rounded Rectangle 90">
              <a:extLst>
                <a:ext uri="{FF2B5EF4-FFF2-40B4-BE49-F238E27FC236}">
                  <a16:creationId xmlns:a16="http://schemas.microsoft.com/office/drawing/2014/main" xmlns="" id="{784234FF-F6F8-8144-880D-4475F8343932}"/>
                </a:ext>
              </a:extLst>
            </p:cNvPr>
            <p:cNvSpPr/>
            <p:nvPr/>
          </p:nvSpPr>
          <p:spPr>
            <a:xfrm>
              <a:off x="3235367" y="1786349"/>
              <a:ext cx="1518927" cy="858836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Labeled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seizures</a:t>
              </a:r>
            </a:p>
          </p:txBody>
        </p:sp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xmlns="" id="{00A30257-69BE-9649-8CF8-29A7D6207FCC}"/>
              </a:ext>
            </a:extLst>
          </p:cNvPr>
          <p:cNvGrpSpPr/>
          <p:nvPr/>
        </p:nvGrpSpPr>
        <p:grpSpPr>
          <a:xfrm>
            <a:off x="7086600" y="1242222"/>
            <a:ext cx="4952305" cy="2402190"/>
            <a:chOff x="7086600" y="1242222"/>
            <a:chExt cx="4952305" cy="2402190"/>
          </a:xfrm>
        </p:grpSpPr>
        <p:grpSp>
          <p:nvGrpSpPr>
            <p:cNvPr id="93" name="Group 92">
              <a:extLst>
                <a:ext uri="{FF2B5EF4-FFF2-40B4-BE49-F238E27FC236}">
                  <a16:creationId xmlns:a16="http://schemas.microsoft.com/office/drawing/2014/main" xmlns="" id="{C212ECFB-7573-8744-BC1F-E8691651B3EB}"/>
                </a:ext>
              </a:extLst>
            </p:cNvPr>
            <p:cNvGrpSpPr/>
            <p:nvPr/>
          </p:nvGrpSpPr>
          <p:grpSpPr>
            <a:xfrm>
              <a:off x="7086600" y="1242222"/>
              <a:ext cx="3080790" cy="2402190"/>
              <a:chOff x="4005810" y="937422"/>
              <a:chExt cx="3080790" cy="2402190"/>
            </a:xfrm>
          </p:grpSpPr>
          <p:grpSp>
            <p:nvGrpSpPr>
              <p:cNvPr id="100" name="Group 99">
                <a:extLst>
                  <a:ext uri="{FF2B5EF4-FFF2-40B4-BE49-F238E27FC236}">
                    <a16:creationId xmlns:a16="http://schemas.microsoft.com/office/drawing/2014/main" xmlns="" id="{02DF6356-8729-D246-A0D4-AB4E2E58102A}"/>
                  </a:ext>
                </a:extLst>
              </p:cNvPr>
              <p:cNvGrpSpPr/>
              <p:nvPr/>
            </p:nvGrpSpPr>
            <p:grpSpPr>
              <a:xfrm>
                <a:off x="4341102" y="1466990"/>
                <a:ext cx="2338903" cy="1872622"/>
                <a:chOff x="5634684" y="4133990"/>
                <a:chExt cx="2338903" cy="1872622"/>
              </a:xfrm>
            </p:grpSpPr>
            <p:grpSp>
              <p:nvGrpSpPr>
                <p:cNvPr id="102" name="Group 101">
                  <a:extLst>
                    <a:ext uri="{FF2B5EF4-FFF2-40B4-BE49-F238E27FC236}">
                      <a16:creationId xmlns:a16="http://schemas.microsoft.com/office/drawing/2014/main" xmlns="" id="{532B4536-614E-8D4D-9DF7-5A14634397A2}"/>
                    </a:ext>
                  </a:extLst>
                </p:cNvPr>
                <p:cNvGrpSpPr/>
                <p:nvPr/>
              </p:nvGrpSpPr>
              <p:grpSpPr>
                <a:xfrm>
                  <a:off x="5783480" y="4292381"/>
                  <a:ext cx="2113179" cy="1664462"/>
                  <a:chOff x="3025926" y="5758513"/>
                  <a:chExt cx="1220972" cy="827781"/>
                </a:xfrm>
              </p:grpSpPr>
              <p:sp>
                <p:nvSpPr>
                  <p:cNvPr id="105" name="Oval 104">
                    <a:extLst>
                      <a:ext uri="{FF2B5EF4-FFF2-40B4-BE49-F238E27FC236}">
                        <a16:creationId xmlns:a16="http://schemas.microsoft.com/office/drawing/2014/main" xmlns="" id="{0646F16D-E98A-F046-A184-9F3B64560B5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34827" y="5853081"/>
                    <a:ext cx="90164" cy="82385"/>
                  </a:xfrm>
                  <a:prstGeom prst="ellipse">
                    <a:avLst/>
                  </a:prstGeom>
                  <a:solidFill>
                    <a:srgbClr val="993333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06" name="Oval 105">
                    <a:extLst>
                      <a:ext uri="{FF2B5EF4-FFF2-40B4-BE49-F238E27FC236}">
                        <a16:creationId xmlns:a16="http://schemas.microsoft.com/office/drawing/2014/main" xmlns="" id="{3F7589F5-705D-4745-9040-60FE1E7BCB2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51934" y="597796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07" name="Oval 106">
                    <a:extLst>
                      <a:ext uri="{FF2B5EF4-FFF2-40B4-BE49-F238E27FC236}">
                        <a16:creationId xmlns:a16="http://schemas.microsoft.com/office/drawing/2014/main" xmlns="" id="{AAC30B49-244B-D44A-97E9-C516A7FFC1C5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29986" y="6019072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08" name="Oval 107">
                    <a:extLst>
                      <a:ext uri="{FF2B5EF4-FFF2-40B4-BE49-F238E27FC236}">
                        <a16:creationId xmlns:a16="http://schemas.microsoft.com/office/drawing/2014/main" xmlns="" id="{8F8EC7F6-2588-BB4B-999F-EA68F82896F4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07676" y="588796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09" name="Oval 108">
                    <a:extLst>
                      <a:ext uri="{FF2B5EF4-FFF2-40B4-BE49-F238E27FC236}">
                        <a16:creationId xmlns:a16="http://schemas.microsoft.com/office/drawing/2014/main" xmlns="" id="{B17332FE-2B2C-484F-AEB1-6FF377FFDF7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49470" y="613036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0" name="Oval 109">
                    <a:extLst>
                      <a:ext uri="{FF2B5EF4-FFF2-40B4-BE49-F238E27FC236}">
                        <a16:creationId xmlns:a16="http://schemas.microsoft.com/office/drawing/2014/main" xmlns="" id="{7DB94E33-3AD3-F943-9486-5964378DD7B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56734" y="6090745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1" name="Oval 110">
                    <a:extLst>
                      <a:ext uri="{FF2B5EF4-FFF2-40B4-BE49-F238E27FC236}">
                        <a16:creationId xmlns:a16="http://schemas.microsoft.com/office/drawing/2014/main" xmlns="" id="{49976126-E31C-BE41-A85B-148270563F2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87926" y="6060265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2" name="Oval 111">
                    <a:extLst>
                      <a:ext uri="{FF2B5EF4-FFF2-40B4-BE49-F238E27FC236}">
                        <a16:creationId xmlns:a16="http://schemas.microsoft.com/office/drawing/2014/main" xmlns="" id="{F9EB5AA8-3454-F543-A97E-683B5B0A46F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6174" y="580423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3" name="Oval 112">
                    <a:extLst>
                      <a:ext uri="{FF2B5EF4-FFF2-40B4-BE49-F238E27FC236}">
                        <a16:creationId xmlns:a16="http://schemas.microsoft.com/office/drawing/2014/main" xmlns="" id="{54CB3079-B3AD-DE4A-A310-79675EE0815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54526" y="586519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4" name="Oval 113">
                    <a:extLst>
                      <a:ext uri="{FF2B5EF4-FFF2-40B4-BE49-F238E27FC236}">
                        <a16:creationId xmlns:a16="http://schemas.microsoft.com/office/drawing/2014/main" xmlns="" id="{10B8B285-0383-0746-8253-5CCAB62F0DD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76446" y="588652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xmlns="" id="{3AE14CDF-30C1-9744-A9E8-D1319D58E37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12438" y="575851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6" name="Oval 115">
                    <a:extLst>
                      <a:ext uri="{FF2B5EF4-FFF2-40B4-BE49-F238E27FC236}">
                        <a16:creationId xmlns:a16="http://schemas.microsoft.com/office/drawing/2014/main" xmlns="" id="{99307D65-F63C-9749-BA8C-7B037862545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2062" y="601759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7" name="Oval 116">
                    <a:extLst>
                      <a:ext uri="{FF2B5EF4-FFF2-40B4-BE49-F238E27FC236}">
                        <a16:creationId xmlns:a16="http://schemas.microsoft.com/office/drawing/2014/main" xmlns="" id="{2D461C95-F288-E04A-92C1-B1B82DFE906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59326" y="597796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8" name="Oval 117">
                    <a:extLst>
                      <a:ext uri="{FF2B5EF4-FFF2-40B4-BE49-F238E27FC236}">
                        <a16:creationId xmlns:a16="http://schemas.microsoft.com/office/drawing/2014/main" xmlns="" id="{D80CCF63-1559-0C4A-AFE0-77C0F069A53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90518" y="594748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9" name="Oval 118">
                    <a:extLst>
                      <a:ext uri="{FF2B5EF4-FFF2-40B4-BE49-F238E27FC236}">
                        <a16:creationId xmlns:a16="http://schemas.microsoft.com/office/drawing/2014/main" xmlns="" id="{C8B5EAAE-95B8-B041-BDD5-0659D98AE03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56278" y="6314428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xmlns="" id="{362F67E5-B601-FF4D-94F4-61D096D6210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34330" y="6352324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1" name="Oval 120">
                    <a:extLst>
                      <a:ext uri="{FF2B5EF4-FFF2-40B4-BE49-F238E27FC236}">
                        <a16:creationId xmlns:a16="http://schemas.microsoft.com/office/drawing/2014/main" xmlns="" id="{B91851E4-2CC8-094C-8FBE-8DF8474661F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78855" y="6503908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2" name="Oval 121">
                    <a:extLst>
                      <a:ext uri="{FF2B5EF4-FFF2-40B4-BE49-F238E27FC236}">
                        <a16:creationId xmlns:a16="http://schemas.microsoft.com/office/drawing/2014/main" xmlns="" id="{E5E91EF1-95DF-4E49-AB00-D5CD1561114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53814" y="6428116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3" name="Oval 122">
                    <a:extLst>
                      <a:ext uri="{FF2B5EF4-FFF2-40B4-BE49-F238E27FC236}">
                        <a16:creationId xmlns:a16="http://schemas.microsoft.com/office/drawing/2014/main" xmlns="" id="{038924A2-D919-8247-A8FF-584874FA188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56608" y="650390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4" name="Oval 123">
                    <a:extLst>
                      <a:ext uri="{FF2B5EF4-FFF2-40B4-BE49-F238E27FC236}">
                        <a16:creationId xmlns:a16="http://schemas.microsoft.com/office/drawing/2014/main" xmlns="" id="{4C2D4340-F11F-AD4B-9C66-A38C9267BC8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92270" y="6390220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xmlns="" id="{7E62FC72-3E45-A240-A7AF-1BBDAC325D2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30387" y="5777292"/>
                    <a:ext cx="90164" cy="82385"/>
                  </a:xfrm>
                  <a:prstGeom prst="ellipse">
                    <a:avLst/>
                  </a:prstGeom>
                  <a:solidFill>
                    <a:srgbClr val="993333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6" name="Oval 125">
                    <a:extLst>
                      <a:ext uri="{FF2B5EF4-FFF2-40B4-BE49-F238E27FC236}">
                        <a16:creationId xmlns:a16="http://schemas.microsoft.com/office/drawing/2014/main" xmlns="" id="{BC6C2296-A9FD-154A-BA0B-B8E39D0C271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98992" y="6383628"/>
                    <a:ext cx="90164" cy="82385"/>
                  </a:xfrm>
                  <a:prstGeom prst="ellipse">
                    <a:avLst/>
                  </a:prstGeom>
                  <a:solidFill>
                    <a:srgbClr val="993333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7" name="Oval 126">
                    <a:extLst>
                      <a:ext uri="{FF2B5EF4-FFF2-40B4-BE49-F238E27FC236}">
                        <a16:creationId xmlns:a16="http://schemas.microsoft.com/office/drawing/2014/main" xmlns="" id="{2C55845C-24AF-A24E-B3E4-17C0EEED91B3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025926" y="6157801"/>
                    <a:ext cx="90164" cy="82385"/>
                  </a:xfrm>
                  <a:prstGeom prst="ellipse">
                    <a:avLst/>
                  </a:prstGeom>
                  <a:solidFill>
                    <a:srgbClr val="993333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p:grpSp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xmlns="" id="{1AB8BD4B-A926-D647-9C4A-0673CAD9BEC5}"/>
                    </a:ext>
                  </a:extLst>
                </p:cNvPr>
                <p:cNvSpPr/>
                <p:nvPr/>
              </p:nvSpPr>
              <p:spPr bwMode="auto">
                <a:xfrm>
                  <a:off x="5634684" y="4133990"/>
                  <a:ext cx="2338903" cy="1872622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04" name="Oval 103">
                  <a:extLst>
                    <a:ext uri="{FF2B5EF4-FFF2-40B4-BE49-F238E27FC236}">
                      <a16:creationId xmlns:a16="http://schemas.microsoft.com/office/drawing/2014/main" xmlns="" id="{225EB0CE-15C6-B643-853C-75836987C378}"/>
                    </a:ext>
                  </a:extLst>
                </p:cNvPr>
                <p:cNvSpPr/>
                <p:nvPr/>
              </p:nvSpPr>
              <p:spPr bwMode="auto">
                <a:xfrm>
                  <a:off x="6400800" y="5181600"/>
                  <a:ext cx="156050" cy="165656"/>
                </a:xfrm>
                <a:prstGeom prst="ellipse">
                  <a:avLst/>
                </a:prstGeom>
                <a:solidFill>
                  <a:srgbClr val="993333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xmlns="" id="{0108CD65-A0AA-BC4A-8FEC-CD89EE71AECB}"/>
                  </a:ext>
                </a:extLst>
              </p:cNvPr>
              <p:cNvSpPr/>
              <p:nvPr/>
            </p:nvSpPr>
            <p:spPr>
              <a:xfrm>
                <a:off x="4005810" y="937422"/>
                <a:ext cx="308079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914363">
                  <a:defRPr/>
                </a:pPr>
                <a:r>
                  <a:rPr lang="en-US" altLang="zh-CN" kern="0" dirty="0">
                    <a:latin typeface="Helvetica Neue" charset="0"/>
                    <a:ea typeface="Helvetica Neue" charset="0"/>
                    <a:cs typeface="Helvetica Neue" charset="0"/>
                  </a:rPr>
                  <a:t>450M</a:t>
                </a:r>
                <a:r>
                  <a:rPr lang="zh-CN" altLang="en-US" kern="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kern="0" dirty="0">
                    <a:latin typeface="Helvetica Neue" charset="0"/>
                    <a:ea typeface="Helvetica Neue" charset="0"/>
                    <a:cs typeface="Helvetica Neue" charset="0"/>
                  </a:rPr>
                  <a:t>EEG</a:t>
                </a:r>
                <a:r>
                  <a:rPr lang="zh-CN" altLang="en-US" kern="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kern="0" dirty="0">
                    <a:latin typeface="Helvetica Neue" charset="0"/>
                    <a:ea typeface="Helvetica Neue" charset="0"/>
                    <a:cs typeface="Helvetica Neue" charset="0"/>
                  </a:rPr>
                  <a:t>segments</a:t>
                </a:r>
                <a:endParaRPr lang="en-US" kern="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grpSp>
          <p:nvGrpSpPr>
            <p:cNvPr id="94" name="Group 93">
              <a:extLst>
                <a:ext uri="{FF2B5EF4-FFF2-40B4-BE49-F238E27FC236}">
                  <a16:creationId xmlns:a16="http://schemas.microsoft.com/office/drawing/2014/main" xmlns="" id="{C793696E-6CBA-DD4D-98F1-C34E587BD5D4}"/>
                </a:ext>
              </a:extLst>
            </p:cNvPr>
            <p:cNvGrpSpPr/>
            <p:nvPr/>
          </p:nvGrpSpPr>
          <p:grpSpPr>
            <a:xfrm>
              <a:off x="9829800" y="2819400"/>
              <a:ext cx="2209105" cy="819927"/>
              <a:chOff x="4174605" y="3517425"/>
              <a:chExt cx="2209105" cy="819927"/>
            </a:xfrm>
          </p:grpSpPr>
          <p:sp>
            <p:nvSpPr>
              <p:cNvPr id="95" name="Rectangle 94">
                <a:extLst>
                  <a:ext uri="{FF2B5EF4-FFF2-40B4-BE49-F238E27FC236}">
                    <a16:creationId xmlns:a16="http://schemas.microsoft.com/office/drawing/2014/main" xmlns="" id="{98744782-DE98-FC47-9E68-8DC66B3CD1AD}"/>
                  </a:ext>
                </a:extLst>
              </p:cNvPr>
              <p:cNvSpPr/>
              <p:nvPr/>
            </p:nvSpPr>
            <p:spPr>
              <a:xfrm>
                <a:off x="4451421" y="3517425"/>
                <a:ext cx="1915695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Normal</a:t>
                </a:r>
                <a:r>
                  <a:rPr lang="zh-CN" altLang="en-US" sz="200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pattern</a:t>
                </a:r>
                <a:endParaRPr lang="en-US" sz="200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6" name="Rectangle: Rounded Corners 5">
                <a:extLst>
                  <a:ext uri="{FF2B5EF4-FFF2-40B4-BE49-F238E27FC236}">
                    <a16:creationId xmlns:a16="http://schemas.microsoft.com/office/drawing/2014/main" xmlns="" id="{F63FB773-4896-734B-B009-E0575E166312}"/>
                  </a:ext>
                </a:extLst>
              </p:cNvPr>
              <p:cNvSpPr/>
              <p:nvPr/>
            </p:nvSpPr>
            <p:spPr>
              <a:xfrm>
                <a:off x="4174605" y="3521792"/>
                <a:ext cx="2192510" cy="815560"/>
              </a:xfrm>
              <a:custGeom>
                <a:avLst/>
                <a:gdLst>
                  <a:gd name="connsiteX0" fmla="*/ 0 w 5019869"/>
                  <a:gd name="connsiteY0" fmla="*/ 317298 h 1903751"/>
                  <a:gd name="connsiteX1" fmla="*/ 317298 w 5019869"/>
                  <a:gd name="connsiteY1" fmla="*/ 0 h 1903751"/>
                  <a:gd name="connsiteX2" fmla="*/ 4702571 w 5019869"/>
                  <a:gd name="connsiteY2" fmla="*/ 0 h 1903751"/>
                  <a:gd name="connsiteX3" fmla="*/ 5019869 w 5019869"/>
                  <a:gd name="connsiteY3" fmla="*/ 317298 h 1903751"/>
                  <a:gd name="connsiteX4" fmla="*/ 5019869 w 5019869"/>
                  <a:gd name="connsiteY4" fmla="*/ 1586453 h 1903751"/>
                  <a:gd name="connsiteX5" fmla="*/ 4702571 w 5019869"/>
                  <a:gd name="connsiteY5" fmla="*/ 1903751 h 1903751"/>
                  <a:gd name="connsiteX6" fmla="*/ 317298 w 5019869"/>
                  <a:gd name="connsiteY6" fmla="*/ 1903751 h 1903751"/>
                  <a:gd name="connsiteX7" fmla="*/ 0 w 5019869"/>
                  <a:gd name="connsiteY7" fmla="*/ 1586453 h 1903751"/>
                  <a:gd name="connsiteX8" fmla="*/ 0 w 5019869"/>
                  <a:gd name="connsiteY8" fmla="*/ 317298 h 1903751"/>
                  <a:gd name="connsiteX0" fmla="*/ 2309 w 5022178"/>
                  <a:gd name="connsiteY0" fmla="*/ 323519 h 1909972"/>
                  <a:gd name="connsiteX1" fmla="*/ 145436 w 5022178"/>
                  <a:gd name="connsiteY1" fmla="*/ 0 h 1909972"/>
                  <a:gd name="connsiteX2" fmla="*/ 4704880 w 5022178"/>
                  <a:gd name="connsiteY2" fmla="*/ 6221 h 1909972"/>
                  <a:gd name="connsiteX3" fmla="*/ 5022178 w 5022178"/>
                  <a:gd name="connsiteY3" fmla="*/ 323519 h 1909972"/>
                  <a:gd name="connsiteX4" fmla="*/ 5022178 w 5022178"/>
                  <a:gd name="connsiteY4" fmla="*/ 1592674 h 1909972"/>
                  <a:gd name="connsiteX5" fmla="*/ 4704880 w 5022178"/>
                  <a:gd name="connsiteY5" fmla="*/ 1909972 h 1909972"/>
                  <a:gd name="connsiteX6" fmla="*/ 319607 w 5022178"/>
                  <a:gd name="connsiteY6" fmla="*/ 1909972 h 1909972"/>
                  <a:gd name="connsiteX7" fmla="*/ 2309 w 5022178"/>
                  <a:gd name="connsiteY7" fmla="*/ 1592674 h 1909972"/>
                  <a:gd name="connsiteX8" fmla="*/ 2309 w 5022178"/>
                  <a:gd name="connsiteY8" fmla="*/ 323519 h 1909972"/>
                  <a:gd name="connsiteX0" fmla="*/ 2309 w 5022178"/>
                  <a:gd name="connsiteY0" fmla="*/ 323519 h 1916193"/>
                  <a:gd name="connsiteX1" fmla="*/ 145436 w 5022178"/>
                  <a:gd name="connsiteY1" fmla="*/ 0 h 1916193"/>
                  <a:gd name="connsiteX2" fmla="*/ 4704880 w 5022178"/>
                  <a:gd name="connsiteY2" fmla="*/ 6221 h 1916193"/>
                  <a:gd name="connsiteX3" fmla="*/ 5022178 w 5022178"/>
                  <a:gd name="connsiteY3" fmla="*/ 323519 h 1916193"/>
                  <a:gd name="connsiteX4" fmla="*/ 5022178 w 5022178"/>
                  <a:gd name="connsiteY4" fmla="*/ 1592674 h 1916193"/>
                  <a:gd name="connsiteX5" fmla="*/ 4704880 w 5022178"/>
                  <a:gd name="connsiteY5" fmla="*/ 1909972 h 1916193"/>
                  <a:gd name="connsiteX6" fmla="*/ 151656 w 5022178"/>
                  <a:gd name="connsiteY6" fmla="*/ 1916193 h 1916193"/>
                  <a:gd name="connsiteX7" fmla="*/ 2309 w 5022178"/>
                  <a:gd name="connsiteY7" fmla="*/ 1592674 h 1916193"/>
                  <a:gd name="connsiteX8" fmla="*/ 2309 w 5022178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592674 h 1916193"/>
                  <a:gd name="connsiteX5" fmla="*/ 4704880 w 5023525"/>
                  <a:gd name="connsiteY5" fmla="*/ 190997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9012"/>
                  <a:gd name="connsiteY0" fmla="*/ 323519 h 1916193"/>
                  <a:gd name="connsiteX1" fmla="*/ 145436 w 5029012"/>
                  <a:gd name="connsiteY1" fmla="*/ 0 h 1916193"/>
                  <a:gd name="connsiteX2" fmla="*/ 4872831 w 5029012"/>
                  <a:gd name="connsiteY2" fmla="*/ 6221 h 1916193"/>
                  <a:gd name="connsiteX3" fmla="*/ 5022178 w 5029012"/>
                  <a:gd name="connsiteY3" fmla="*/ 323519 h 1916193"/>
                  <a:gd name="connsiteX4" fmla="*/ 5022178 w 5029012"/>
                  <a:gd name="connsiteY4" fmla="*/ 1592674 h 1916193"/>
                  <a:gd name="connsiteX5" fmla="*/ 4897713 w 5029012"/>
                  <a:gd name="connsiteY5" fmla="*/ 1916192 h 1916193"/>
                  <a:gd name="connsiteX6" fmla="*/ 151656 w 5029012"/>
                  <a:gd name="connsiteY6" fmla="*/ 1916193 h 1916193"/>
                  <a:gd name="connsiteX7" fmla="*/ 2309 w 5029012"/>
                  <a:gd name="connsiteY7" fmla="*/ 1592674 h 1916193"/>
                  <a:gd name="connsiteX8" fmla="*/ 2309 w 5029012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592674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617556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323519 h 1916193"/>
                  <a:gd name="connsiteX4" fmla="*/ 5022178 w 5023525"/>
                  <a:gd name="connsiteY4" fmla="*/ 1692201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2309 w 5023525"/>
                  <a:gd name="connsiteY0" fmla="*/ 323519 h 1916193"/>
                  <a:gd name="connsiteX1" fmla="*/ 145436 w 5023525"/>
                  <a:gd name="connsiteY1" fmla="*/ 0 h 1916193"/>
                  <a:gd name="connsiteX2" fmla="*/ 4872831 w 5023525"/>
                  <a:gd name="connsiteY2" fmla="*/ 6221 h 1916193"/>
                  <a:gd name="connsiteX3" fmla="*/ 5022178 w 5023525"/>
                  <a:gd name="connsiteY3" fmla="*/ 192891 h 1916193"/>
                  <a:gd name="connsiteX4" fmla="*/ 5022178 w 5023525"/>
                  <a:gd name="connsiteY4" fmla="*/ 1692201 h 1916193"/>
                  <a:gd name="connsiteX5" fmla="*/ 4866611 w 5023525"/>
                  <a:gd name="connsiteY5" fmla="*/ 1916192 h 1916193"/>
                  <a:gd name="connsiteX6" fmla="*/ 151656 w 5023525"/>
                  <a:gd name="connsiteY6" fmla="*/ 1916193 h 1916193"/>
                  <a:gd name="connsiteX7" fmla="*/ 2309 w 5023525"/>
                  <a:gd name="connsiteY7" fmla="*/ 1592674 h 1916193"/>
                  <a:gd name="connsiteX8" fmla="*/ 2309 w 5023525"/>
                  <a:gd name="connsiteY8" fmla="*/ 323519 h 1916193"/>
                  <a:gd name="connsiteX0" fmla="*/ 1347 w 5028783"/>
                  <a:gd name="connsiteY0" fmla="*/ 211552 h 1916193"/>
                  <a:gd name="connsiteX1" fmla="*/ 150694 w 5028783"/>
                  <a:gd name="connsiteY1" fmla="*/ 0 h 1916193"/>
                  <a:gd name="connsiteX2" fmla="*/ 4878089 w 5028783"/>
                  <a:gd name="connsiteY2" fmla="*/ 6221 h 1916193"/>
                  <a:gd name="connsiteX3" fmla="*/ 5027436 w 5028783"/>
                  <a:gd name="connsiteY3" fmla="*/ 192891 h 1916193"/>
                  <a:gd name="connsiteX4" fmla="*/ 5027436 w 5028783"/>
                  <a:gd name="connsiteY4" fmla="*/ 1692201 h 1916193"/>
                  <a:gd name="connsiteX5" fmla="*/ 4871869 w 5028783"/>
                  <a:gd name="connsiteY5" fmla="*/ 1916192 h 1916193"/>
                  <a:gd name="connsiteX6" fmla="*/ 156914 w 5028783"/>
                  <a:gd name="connsiteY6" fmla="*/ 1916193 h 1916193"/>
                  <a:gd name="connsiteX7" fmla="*/ 7567 w 5028783"/>
                  <a:gd name="connsiteY7" fmla="*/ 1592674 h 1916193"/>
                  <a:gd name="connsiteX8" fmla="*/ 1347 w 5028783"/>
                  <a:gd name="connsiteY8" fmla="*/ 211552 h 1916193"/>
                  <a:gd name="connsiteX0" fmla="*/ 1347 w 5028783"/>
                  <a:gd name="connsiteY0" fmla="*/ 186670 h 1916193"/>
                  <a:gd name="connsiteX1" fmla="*/ 150694 w 5028783"/>
                  <a:gd name="connsiteY1" fmla="*/ 0 h 1916193"/>
                  <a:gd name="connsiteX2" fmla="*/ 4878089 w 5028783"/>
                  <a:gd name="connsiteY2" fmla="*/ 6221 h 1916193"/>
                  <a:gd name="connsiteX3" fmla="*/ 5027436 w 5028783"/>
                  <a:gd name="connsiteY3" fmla="*/ 192891 h 1916193"/>
                  <a:gd name="connsiteX4" fmla="*/ 5027436 w 5028783"/>
                  <a:gd name="connsiteY4" fmla="*/ 1692201 h 1916193"/>
                  <a:gd name="connsiteX5" fmla="*/ 4871869 w 5028783"/>
                  <a:gd name="connsiteY5" fmla="*/ 1916192 h 1916193"/>
                  <a:gd name="connsiteX6" fmla="*/ 156914 w 5028783"/>
                  <a:gd name="connsiteY6" fmla="*/ 1916193 h 1916193"/>
                  <a:gd name="connsiteX7" fmla="*/ 7567 w 5028783"/>
                  <a:gd name="connsiteY7" fmla="*/ 1592674 h 1916193"/>
                  <a:gd name="connsiteX8" fmla="*/ 1347 w 5028783"/>
                  <a:gd name="connsiteY8" fmla="*/ 186670 h 1916193"/>
                  <a:gd name="connsiteX0" fmla="*/ 0 w 5027436"/>
                  <a:gd name="connsiteY0" fmla="*/ 186670 h 1916193"/>
                  <a:gd name="connsiteX1" fmla="*/ 180449 w 5027436"/>
                  <a:gd name="connsiteY1" fmla="*/ 0 h 1916193"/>
                  <a:gd name="connsiteX2" fmla="*/ 4876742 w 5027436"/>
                  <a:gd name="connsiteY2" fmla="*/ 6221 h 1916193"/>
                  <a:gd name="connsiteX3" fmla="*/ 5026089 w 5027436"/>
                  <a:gd name="connsiteY3" fmla="*/ 192891 h 1916193"/>
                  <a:gd name="connsiteX4" fmla="*/ 5026089 w 5027436"/>
                  <a:gd name="connsiteY4" fmla="*/ 1692201 h 1916193"/>
                  <a:gd name="connsiteX5" fmla="*/ 4870522 w 5027436"/>
                  <a:gd name="connsiteY5" fmla="*/ 1916192 h 1916193"/>
                  <a:gd name="connsiteX6" fmla="*/ 155567 w 5027436"/>
                  <a:gd name="connsiteY6" fmla="*/ 1916193 h 1916193"/>
                  <a:gd name="connsiteX7" fmla="*/ 6220 w 5027436"/>
                  <a:gd name="connsiteY7" fmla="*/ 1592674 h 1916193"/>
                  <a:gd name="connsiteX8" fmla="*/ 0 w 5027436"/>
                  <a:gd name="connsiteY8" fmla="*/ 186670 h 1916193"/>
                  <a:gd name="connsiteX0" fmla="*/ 0 w 5027436"/>
                  <a:gd name="connsiteY0" fmla="*/ 186670 h 1916193"/>
                  <a:gd name="connsiteX1" fmla="*/ 180449 w 5027436"/>
                  <a:gd name="connsiteY1" fmla="*/ 0 h 1916193"/>
                  <a:gd name="connsiteX2" fmla="*/ 4876742 w 5027436"/>
                  <a:gd name="connsiteY2" fmla="*/ 6221 h 1916193"/>
                  <a:gd name="connsiteX3" fmla="*/ 5026089 w 5027436"/>
                  <a:gd name="connsiteY3" fmla="*/ 192891 h 1916193"/>
                  <a:gd name="connsiteX4" fmla="*/ 5026089 w 5027436"/>
                  <a:gd name="connsiteY4" fmla="*/ 1692201 h 1916193"/>
                  <a:gd name="connsiteX5" fmla="*/ 4826979 w 5027436"/>
                  <a:gd name="connsiteY5" fmla="*/ 1916192 h 1916193"/>
                  <a:gd name="connsiteX6" fmla="*/ 155567 w 5027436"/>
                  <a:gd name="connsiteY6" fmla="*/ 1916193 h 1916193"/>
                  <a:gd name="connsiteX7" fmla="*/ 6220 w 5027436"/>
                  <a:gd name="connsiteY7" fmla="*/ 1592674 h 1916193"/>
                  <a:gd name="connsiteX8" fmla="*/ 0 w 5027436"/>
                  <a:gd name="connsiteY8" fmla="*/ 186670 h 191619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26089 w 5027436"/>
                  <a:gd name="connsiteY4" fmla="*/ 1692201 h 1922413"/>
                  <a:gd name="connsiteX5" fmla="*/ 4839419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592674 h 1922413"/>
                  <a:gd name="connsiteX8" fmla="*/ 0 w 5027436"/>
                  <a:gd name="connsiteY8" fmla="*/ 186670 h 192241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19868 w 5027436"/>
                  <a:gd name="connsiteY4" fmla="*/ 1729523 h 1922413"/>
                  <a:gd name="connsiteX5" fmla="*/ 4839419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592674 h 1922413"/>
                  <a:gd name="connsiteX8" fmla="*/ 0 w 5027436"/>
                  <a:gd name="connsiteY8" fmla="*/ 186670 h 192241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19868 w 5027436"/>
                  <a:gd name="connsiteY4" fmla="*/ 1729523 h 1922413"/>
                  <a:gd name="connsiteX5" fmla="*/ 4851860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592674 h 1922413"/>
                  <a:gd name="connsiteX8" fmla="*/ 0 w 5027436"/>
                  <a:gd name="connsiteY8" fmla="*/ 186670 h 1922413"/>
                  <a:gd name="connsiteX0" fmla="*/ 0 w 5027436"/>
                  <a:gd name="connsiteY0" fmla="*/ 186670 h 1922413"/>
                  <a:gd name="connsiteX1" fmla="*/ 180449 w 5027436"/>
                  <a:gd name="connsiteY1" fmla="*/ 0 h 1922413"/>
                  <a:gd name="connsiteX2" fmla="*/ 4876742 w 5027436"/>
                  <a:gd name="connsiteY2" fmla="*/ 6221 h 1922413"/>
                  <a:gd name="connsiteX3" fmla="*/ 5026089 w 5027436"/>
                  <a:gd name="connsiteY3" fmla="*/ 192891 h 1922413"/>
                  <a:gd name="connsiteX4" fmla="*/ 5019868 w 5027436"/>
                  <a:gd name="connsiteY4" fmla="*/ 1729523 h 1922413"/>
                  <a:gd name="connsiteX5" fmla="*/ 4851860 w 5027436"/>
                  <a:gd name="connsiteY5" fmla="*/ 1922413 h 1922413"/>
                  <a:gd name="connsiteX6" fmla="*/ 155567 w 5027436"/>
                  <a:gd name="connsiteY6" fmla="*/ 1916193 h 1922413"/>
                  <a:gd name="connsiteX7" fmla="*/ 6220 w 5027436"/>
                  <a:gd name="connsiteY7" fmla="*/ 1704641 h 1922413"/>
                  <a:gd name="connsiteX8" fmla="*/ 0 w 5027436"/>
                  <a:gd name="connsiteY8" fmla="*/ 186670 h 1922413"/>
                  <a:gd name="connsiteX0" fmla="*/ 0 w 5038708"/>
                  <a:gd name="connsiteY0" fmla="*/ 186670 h 1922413"/>
                  <a:gd name="connsiteX1" fmla="*/ 180449 w 5038708"/>
                  <a:gd name="connsiteY1" fmla="*/ 0 h 1922413"/>
                  <a:gd name="connsiteX2" fmla="*/ 4876742 w 5038708"/>
                  <a:gd name="connsiteY2" fmla="*/ 6221 h 1922413"/>
                  <a:gd name="connsiteX3" fmla="*/ 5026089 w 5038708"/>
                  <a:gd name="connsiteY3" fmla="*/ 192891 h 1922413"/>
                  <a:gd name="connsiteX4" fmla="*/ 5038529 w 5038708"/>
                  <a:gd name="connsiteY4" fmla="*/ 1747254 h 1922413"/>
                  <a:gd name="connsiteX5" fmla="*/ 4851860 w 5038708"/>
                  <a:gd name="connsiteY5" fmla="*/ 1922413 h 1922413"/>
                  <a:gd name="connsiteX6" fmla="*/ 155567 w 5038708"/>
                  <a:gd name="connsiteY6" fmla="*/ 1916193 h 1922413"/>
                  <a:gd name="connsiteX7" fmla="*/ 6220 w 5038708"/>
                  <a:gd name="connsiteY7" fmla="*/ 1704641 h 1922413"/>
                  <a:gd name="connsiteX8" fmla="*/ 0 w 5038708"/>
                  <a:gd name="connsiteY8" fmla="*/ 186670 h 1922413"/>
                  <a:gd name="connsiteX0" fmla="*/ 0 w 5038708"/>
                  <a:gd name="connsiteY0" fmla="*/ 186670 h 1922489"/>
                  <a:gd name="connsiteX1" fmla="*/ 180449 w 5038708"/>
                  <a:gd name="connsiteY1" fmla="*/ 0 h 1922489"/>
                  <a:gd name="connsiteX2" fmla="*/ 4876742 w 5038708"/>
                  <a:gd name="connsiteY2" fmla="*/ 6221 h 1922489"/>
                  <a:gd name="connsiteX3" fmla="*/ 5026089 w 5038708"/>
                  <a:gd name="connsiteY3" fmla="*/ 192891 h 1922489"/>
                  <a:gd name="connsiteX4" fmla="*/ 5038529 w 5038708"/>
                  <a:gd name="connsiteY4" fmla="*/ 1756120 h 1922489"/>
                  <a:gd name="connsiteX5" fmla="*/ 4851860 w 5038708"/>
                  <a:gd name="connsiteY5" fmla="*/ 1922413 h 1922489"/>
                  <a:gd name="connsiteX6" fmla="*/ 155567 w 5038708"/>
                  <a:gd name="connsiteY6" fmla="*/ 1916193 h 1922489"/>
                  <a:gd name="connsiteX7" fmla="*/ 6220 w 5038708"/>
                  <a:gd name="connsiteY7" fmla="*/ 1704641 h 1922489"/>
                  <a:gd name="connsiteX8" fmla="*/ 0 w 5038708"/>
                  <a:gd name="connsiteY8" fmla="*/ 186670 h 1922489"/>
                  <a:gd name="connsiteX0" fmla="*/ 0 w 5038708"/>
                  <a:gd name="connsiteY0" fmla="*/ 186670 h 1922423"/>
                  <a:gd name="connsiteX1" fmla="*/ 180449 w 5038708"/>
                  <a:gd name="connsiteY1" fmla="*/ 0 h 1922423"/>
                  <a:gd name="connsiteX2" fmla="*/ 4876742 w 5038708"/>
                  <a:gd name="connsiteY2" fmla="*/ 6221 h 1922423"/>
                  <a:gd name="connsiteX3" fmla="*/ 5026089 w 5038708"/>
                  <a:gd name="connsiteY3" fmla="*/ 192891 h 1922423"/>
                  <a:gd name="connsiteX4" fmla="*/ 5038529 w 5038708"/>
                  <a:gd name="connsiteY4" fmla="*/ 1751687 h 1922423"/>
                  <a:gd name="connsiteX5" fmla="*/ 4851860 w 5038708"/>
                  <a:gd name="connsiteY5" fmla="*/ 1922413 h 1922423"/>
                  <a:gd name="connsiteX6" fmla="*/ 155567 w 5038708"/>
                  <a:gd name="connsiteY6" fmla="*/ 1916193 h 1922423"/>
                  <a:gd name="connsiteX7" fmla="*/ 6220 w 5038708"/>
                  <a:gd name="connsiteY7" fmla="*/ 1704641 h 1922423"/>
                  <a:gd name="connsiteX8" fmla="*/ 0 w 5038708"/>
                  <a:gd name="connsiteY8" fmla="*/ 186670 h 1922423"/>
                  <a:gd name="connsiteX0" fmla="*/ 6496 w 5045204"/>
                  <a:gd name="connsiteY0" fmla="*/ 186670 h 1922423"/>
                  <a:gd name="connsiteX1" fmla="*/ 186945 w 5045204"/>
                  <a:gd name="connsiteY1" fmla="*/ 0 h 1922423"/>
                  <a:gd name="connsiteX2" fmla="*/ 4883238 w 5045204"/>
                  <a:gd name="connsiteY2" fmla="*/ 6221 h 1922423"/>
                  <a:gd name="connsiteX3" fmla="*/ 5032585 w 5045204"/>
                  <a:gd name="connsiteY3" fmla="*/ 192891 h 1922423"/>
                  <a:gd name="connsiteX4" fmla="*/ 5045025 w 5045204"/>
                  <a:gd name="connsiteY4" fmla="*/ 1751687 h 1922423"/>
                  <a:gd name="connsiteX5" fmla="*/ 4858356 w 5045204"/>
                  <a:gd name="connsiteY5" fmla="*/ 1922413 h 1922423"/>
                  <a:gd name="connsiteX6" fmla="*/ 162063 w 5045204"/>
                  <a:gd name="connsiteY6" fmla="*/ 1916193 h 1922423"/>
                  <a:gd name="connsiteX7" fmla="*/ 275 w 5045204"/>
                  <a:gd name="connsiteY7" fmla="*/ 1755619 h 1922423"/>
                  <a:gd name="connsiteX8" fmla="*/ 6496 w 5045204"/>
                  <a:gd name="connsiteY8" fmla="*/ 186670 h 192242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045204" h="1922423">
                    <a:moveTo>
                      <a:pt x="6496" y="186670"/>
                    </a:moveTo>
                    <a:cubicBezTo>
                      <a:pt x="6496" y="11431"/>
                      <a:pt x="11706" y="0"/>
                      <a:pt x="186945" y="0"/>
                    </a:cubicBezTo>
                    <a:lnTo>
                      <a:pt x="4883238" y="6221"/>
                    </a:lnTo>
                    <a:cubicBezTo>
                      <a:pt x="5058477" y="6221"/>
                      <a:pt x="5032585" y="17652"/>
                      <a:pt x="5032585" y="192891"/>
                    </a:cubicBezTo>
                    <a:cubicBezTo>
                      <a:pt x="5030511" y="705102"/>
                      <a:pt x="5047099" y="1239476"/>
                      <a:pt x="5045025" y="1751687"/>
                    </a:cubicBezTo>
                    <a:cubicBezTo>
                      <a:pt x="5045025" y="1926926"/>
                      <a:pt x="5033595" y="1922413"/>
                      <a:pt x="4858356" y="1922413"/>
                    </a:cubicBezTo>
                    <a:lnTo>
                      <a:pt x="162063" y="1916193"/>
                    </a:lnTo>
                    <a:cubicBezTo>
                      <a:pt x="-13176" y="1916193"/>
                      <a:pt x="275" y="1930858"/>
                      <a:pt x="275" y="1755619"/>
                    </a:cubicBezTo>
                    <a:cubicBezTo>
                      <a:pt x="-1798" y="1295245"/>
                      <a:pt x="8569" y="647044"/>
                      <a:pt x="6496" y="186670"/>
                    </a:cubicBezTo>
                    <a:close/>
                  </a:path>
                </a:pathLst>
              </a:custGeom>
              <a:noFill/>
              <a:ln w="38100"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7" name="Oval 96">
                <a:extLst>
                  <a:ext uri="{FF2B5EF4-FFF2-40B4-BE49-F238E27FC236}">
                    <a16:creationId xmlns:a16="http://schemas.microsoft.com/office/drawing/2014/main" xmlns="" id="{F1CD0023-70FD-0C4F-903D-D92C0739D1F8}"/>
                  </a:ext>
                </a:extLst>
              </p:cNvPr>
              <p:cNvSpPr/>
              <p:nvPr/>
            </p:nvSpPr>
            <p:spPr bwMode="auto">
              <a:xfrm>
                <a:off x="4263550" y="3657600"/>
                <a:ext cx="156050" cy="16565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8" name="Oval 97">
                <a:extLst>
                  <a:ext uri="{FF2B5EF4-FFF2-40B4-BE49-F238E27FC236}">
                    <a16:creationId xmlns:a16="http://schemas.microsoft.com/office/drawing/2014/main" xmlns="" id="{150AC8CA-6889-BA49-A46F-43C92D3AC26D}"/>
                  </a:ext>
                </a:extLst>
              </p:cNvPr>
              <p:cNvSpPr/>
              <p:nvPr/>
            </p:nvSpPr>
            <p:spPr bwMode="auto">
              <a:xfrm>
                <a:off x="4263550" y="4038600"/>
                <a:ext cx="156050" cy="165656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9" name="Rectangle 98">
                <a:extLst>
                  <a:ext uri="{FF2B5EF4-FFF2-40B4-BE49-F238E27FC236}">
                    <a16:creationId xmlns:a16="http://schemas.microsoft.com/office/drawing/2014/main" xmlns="" id="{5CD58391-A70D-4548-95EA-6178297A3C51}"/>
                  </a:ext>
                </a:extLst>
              </p:cNvPr>
              <p:cNvSpPr/>
              <p:nvPr/>
            </p:nvSpPr>
            <p:spPr>
              <a:xfrm>
                <a:off x="4442173" y="3925783"/>
                <a:ext cx="1941537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Seizure</a:t>
                </a:r>
                <a:r>
                  <a:rPr lang="zh-CN" altLang="en-US" sz="200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pattern</a:t>
                </a:r>
                <a:endParaRPr lang="en-US" sz="200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xmlns="" id="{1061158D-9500-644B-8050-9A2605AD5DE9}"/>
              </a:ext>
            </a:extLst>
          </p:cNvPr>
          <p:cNvGrpSpPr/>
          <p:nvPr/>
        </p:nvGrpSpPr>
        <p:grpSpPr>
          <a:xfrm>
            <a:off x="4102465" y="3824996"/>
            <a:ext cx="3640392" cy="1623627"/>
            <a:chOff x="4102465" y="3824996"/>
            <a:chExt cx="3640392" cy="1623627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xmlns="" id="{3403CE6F-2BF6-0D47-8B93-EC2694A2EA47}"/>
                </a:ext>
              </a:extLst>
            </p:cNvPr>
            <p:cNvCxnSpPr>
              <a:cxnSpLocks/>
              <a:stCxn id="38" idx="1"/>
              <a:endCxn id="49" idx="2"/>
            </p:cNvCxnSpPr>
            <p:nvPr/>
          </p:nvCxnSpPr>
          <p:spPr bwMode="auto">
            <a:xfrm flipH="1" flipV="1">
              <a:off x="5432787" y="3824996"/>
              <a:ext cx="2310070" cy="162362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149" name="Rounded Rectangle 148">
              <a:extLst>
                <a:ext uri="{FF2B5EF4-FFF2-40B4-BE49-F238E27FC236}">
                  <a16:creationId xmlns:a16="http://schemas.microsoft.com/office/drawing/2014/main" xmlns="" id="{37A9AF61-640D-5B4B-82AF-D0CB8753B8DD}"/>
                </a:ext>
              </a:extLst>
            </p:cNvPr>
            <p:cNvSpPr/>
            <p:nvPr/>
          </p:nvSpPr>
          <p:spPr>
            <a:xfrm>
              <a:off x="4102465" y="4667273"/>
              <a:ext cx="2603136" cy="775355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</a:t>
              </a:r>
              <a:r>
                <a:rPr 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eizure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patterns</a:t>
              </a:r>
            </a:p>
            <a:p>
              <a:pPr algn="ctr"/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(anomalies)</a:t>
              </a:r>
              <a:endParaRPr 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7AA5BCD6-654D-7A44-9A43-A0D30A6D7610}"/>
              </a:ext>
            </a:extLst>
          </p:cNvPr>
          <p:cNvCxnSpPr>
            <a:cxnSpLocks/>
          </p:cNvCxnSpPr>
          <p:nvPr/>
        </p:nvCxnSpPr>
        <p:spPr bwMode="auto">
          <a:xfrm flipH="1">
            <a:off x="5962128" y="2708101"/>
            <a:ext cx="145976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198445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0668000" cy="858837"/>
          </a:xfrm>
        </p:spPr>
        <p:txBody>
          <a:bodyPr/>
          <a:lstStyle/>
          <a:p>
            <a:r>
              <a:rPr lang="en-US" altLang="zh-CN" dirty="0"/>
              <a:t>Anomaly Detection Desiderata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7</a:t>
            </a:fld>
            <a:endParaRPr lang="en-US" altLang="x-none" dirty="0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356521BF-8991-5F44-8B0E-FDE1B650A300}"/>
              </a:ext>
            </a:extLst>
          </p:cNvPr>
          <p:cNvSpPr/>
          <p:nvPr/>
        </p:nvSpPr>
        <p:spPr bwMode="auto">
          <a:xfrm>
            <a:off x="2785587" y="930166"/>
            <a:ext cx="4114800" cy="4114800"/>
          </a:xfrm>
          <a:prstGeom prst="ellipse">
            <a:avLst/>
          </a:prstGeom>
          <a:solidFill>
            <a:srgbClr val="FFDC9D">
              <a:alpha val="60392"/>
            </a:srgbClr>
          </a:solidFill>
          <a:ln>
            <a:noFill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xmlns="" id="{33C515C0-23ED-4C4A-B9C7-61908023F273}"/>
              </a:ext>
            </a:extLst>
          </p:cNvPr>
          <p:cNvSpPr/>
          <p:nvPr/>
        </p:nvSpPr>
        <p:spPr bwMode="auto">
          <a:xfrm>
            <a:off x="5181600" y="914400"/>
            <a:ext cx="4114800" cy="4114800"/>
          </a:xfrm>
          <a:prstGeom prst="ellipse">
            <a:avLst/>
          </a:prstGeom>
          <a:solidFill>
            <a:srgbClr val="F89998">
              <a:alpha val="30000"/>
            </a:srgbClr>
          </a:solidFill>
          <a:ln>
            <a:noFill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8BEB07B0-FBC6-0549-9BB1-52EFE78D5477}"/>
              </a:ext>
            </a:extLst>
          </p:cNvPr>
          <p:cNvSpPr/>
          <p:nvPr/>
        </p:nvSpPr>
        <p:spPr bwMode="auto">
          <a:xfrm>
            <a:off x="4233387" y="2438400"/>
            <a:ext cx="4114800" cy="4114800"/>
          </a:xfrm>
          <a:prstGeom prst="ellipse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7FAADF04-7F1C-4B46-B601-A0B6806C1F35}"/>
              </a:ext>
            </a:extLst>
          </p:cNvPr>
          <p:cNvSpPr/>
          <p:nvPr/>
        </p:nvSpPr>
        <p:spPr>
          <a:xfrm>
            <a:off x="4842987" y="5029200"/>
            <a:ext cx="3015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Automatability</a:t>
            </a:r>
            <a:endParaRPr lang="en-US" sz="3200" b="1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xmlns="" id="{9088D961-64D5-3740-BA78-5F7B1C8A0484}"/>
              </a:ext>
            </a:extLst>
          </p:cNvPr>
          <p:cNvSpPr/>
          <p:nvPr/>
        </p:nvSpPr>
        <p:spPr>
          <a:xfrm>
            <a:off x="7107980" y="2237518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Scalability</a:t>
            </a:r>
            <a:endParaRPr lang="en-US" sz="3200" b="1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xmlns="" id="{65F88737-44D9-8646-ACB1-AC2E0C2C5580}"/>
              </a:ext>
            </a:extLst>
          </p:cNvPr>
          <p:cNvSpPr/>
          <p:nvPr/>
        </p:nvSpPr>
        <p:spPr>
          <a:xfrm>
            <a:off x="2861787" y="2204464"/>
            <a:ext cx="2488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Interactivity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xmlns="" id="{F53DF5FD-9210-AE4F-96B0-59E7C2119375}"/>
              </a:ext>
            </a:extLst>
          </p:cNvPr>
          <p:cNvSpPr/>
          <p:nvPr/>
        </p:nvSpPr>
        <p:spPr>
          <a:xfrm>
            <a:off x="5105653" y="2676152"/>
            <a:ext cx="20096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Ideal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System</a:t>
            </a:r>
            <a:endParaRPr lang="en-US" sz="3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53453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0058400" cy="858837"/>
          </a:xfrm>
        </p:spPr>
        <p:txBody>
          <a:bodyPr/>
          <a:lstStyle/>
          <a:p>
            <a:r>
              <a:rPr lang="en-US" altLang="zh-CN" dirty="0"/>
              <a:t>Scalability:</a:t>
            </a:r>
            <a:r>
              <a:rPr lang="zh-CN" altLang="en-US" dirty="0"/>
              <a:t> </a:t>
            </a:r>
            <a:r>
              <a:rPr lang="en-US" altLang="zh-CN" dirty="0"/>
              <a:t>My Previous</a:t>
            </a:r>
            <a:r>
              <a:rPr lang="zh-CN" altLang="en-US" dirty="0"/>
              <a:t> </a:t>
            </a:r>
            <a:r>
              <a:rPr lang="en-US" altLang="zh-CN" dirty="0"/>
              <a:t>Research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8</a:t>
            </a:fld>
            <a:endParaRPr lang="en-US" altLang="x-none" dirty="0"/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8BD47C93-65FB-4140-A72A-D2709F02C6DC}"/>
              </a:ext>
            </a:extLst>
          </p:cNvPr>
          <p:cNvSpPr txBox="1"/>
          <p:nvPr/>
        </p:nvSpPr>
        <p:spPr>
          <a:xfrm>
            <a:off x="96741" y="2689682"/>
            <a:ext cx="36254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Big</a:t>
            </a:r>
            <a:r>
              <a:rPr lang="zh-CN" altLang="en-US" sz="3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3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</a:t>
            </a:r>
            <a:r>
              <a:rPr lang="en-US" sz="3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pro</a:t>
            </a:r>
            <a:r>
              <a:rPr lang="en-US" altLang="zh-CN" sz="3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blem</a:t>
            </a:r>
            <a:endParaRPr lang="en-US" sz="3200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D9545CDC-8036-284E-B4BD-34F0E02DEEF5}"/>
              </a:ext>
            </a:extLst>
          </p:cNvPr>
          <p:cNvGrpSpPr/>
          <p:nvPr/>
        </p:nvGrpSpPr>
        <p:grpSpPr>
          <a:xfrm>
            <a:off x="3815954" y="1041997"/>
            <a:ext cx="6623446" cy="2691803"/>
            <a:chOff x="3815954" y="1041997"/>
            <a:chExt cx="6623446" cy="2691803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xmlns="" id="{E4A44DE6-CE60-5044-983F-661634E076AF}"/>
                </a:ext>
              </a:extLst>
            </p:cNvPr>
            <p:cNvGrpSpPr/>
            <p:nvPr/>
          </p:nvGrpSpPr>
          <p:grpSpPr>
            <a:xfrm>
              <a:off x="3815954" y="2381906"/>
              <a:ext cx="6623446" cy="1351894"/>
              <a:chOff x="2667000" y="3413373"/>
              <a:chExt cx="6623446" cy="1351894"/>
            </a:xfrm>
          </p:grpSpPr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xmlns="" id="{5E316B34-1EEB-184E-B6EC-C735E226D3D3}"/>
                  </a:ext>
                </a:extLst>
              </p:cNvPr>
              <p:cNvSpPr/>
              <p:nvPr/>
            </p:nvSpPr>
            <p:spPr>
              <a:xfrm>
                <a:off x="2854523" y="3413373"/>
                <a:ext cx="6435923" cy="1351894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xmlns="" id="{54E903F8-B590-6045-BFA1-7DF313E2A08C}"/>
                  </a:ext>
                </a:extLst>
              </p:cNvPr>
              <p:cNvSpPr txBox="1"/>
              <p:nvPr/>
            </p:nvSpPr>
            <p:spPr>
              <a:xfrm>
                <a:off x="2667000" y="3413373"/>
                <a:ext cx="6435923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30+ TB</a:t>
                </a: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CN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450M</a:t>
                </a:r>
                <a:r>
                  <a:rPr lang="zh-CN" altLang="en-US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EEG</a:t>
                </a:r>
                <a:r>
                  <a:rPr lang="zh-CN" altLang="en-US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segments</a:t>
                </a:r>
                <a:endParaRPr lang="en-US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  <a:p>
                <a:pPr marL="800100" lvl="1" indent="-342900">
                  <a:buFont typeface="Arial" panose="020B0604020202020204" pitchFamily="34" charset="0"/>
                  <a:buChar char="•"/>
                </a:pPr>
                <a:r>
                  <a:rPr lang="en-US" altLang="zh-CN" b="1" dirty="0">
                    <a:solidFill>
                      <a:schemeClr val="accent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largest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EEG dataset in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world</a:t>
                </a:r>
                <a:endParaRPr lang="en-US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p:grp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xmlns="" id="{70E5DBED-E3F1-A243-82E6-91AF36D29F1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215453" y="1041997"/>
              <a:ext cx="3636924" cy="1010257"/>
            </a:xfrm>
            <a:prstGeom prst="rect">
              <a:avLst/>
            </a:prstGeom>
          </p:spPr>
        </p:pic>
      </p:grpSp>
      <p:pic>
        <p:nvPicPr>
          <p:cNvPr id="46" name="Picture 45">
            <a:extLst>
              <a:ext uri="{FF2B5EF4-FFF2-40B4-BE49-F238E27FC236}">
                <a16:creationId xmlns:a16="http://schemas.microsoft.com/office/drawing/2014/main" xmlns="" id="{BCC92758-33BC-3A4C-B633-60837ACD154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2416" y="3748785"/>
            <a:ext cx="2562997" cy="1317541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F814A53C-0B2C-D44C-83FA-916A022BB2AC}"/>
              </a:ext>
            </a:extLst>
          </p:cNvPr>
          <p:cNvGrpSpPr/>
          <p:nvPr/>
        </p:nvGrpSpPr>
        <p:grpSpPr>
          <a:xfrm>
            <a:off x="3815952" y="5081312"/>
            <a:ext cx="6623448" cy="1276111"/>
            <a:chOff x="2666998" y="3413373"/>
            <a:chExt cx="6623448" cy="1276111"/>
          </a:xfrm>
        </p:grpSpPr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xmlns="" id="{956AC28E-6BAE-0646-8589-E3F4260173D6}"/>
                </a:ext>
              </a:extLst>
            </p:cNvPr>
            <p:cNvSpPr/>
            <p:nvPr/>
          </p:nvSpPr>
          <p:spPr>
            <a:xfrm>
              <a:off x="2854523" y="3413373"/>
              <a:ext cx="6435923" cy="10146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xmlns="" id="{A81F1001-89FB-B749-823F-4077E483C939}"/>
                </a:ext>
              </a:extLst>
            </p:cNvPr>
            <p:cNvSpPr txBox="1"/>
            <p:nvPr/>
          </p:nvSpPr>
          <p:spPr>
            <a:xfrm>
              <a:off x="2666998" y="3489155"/>
              <a:ext cx="6435923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5+ TB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r>
                <a:rPr lang="en-US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Billions of users</a:t>
              </a:r>
            </a:p>
            <a:p>
              <a:pPr marL="800100" lvl="1" indent="-342900">
                <a:buFont typeface="Arial" panose="020B0604020202020204" pitchFamily="34" charset="0"/>
                <a:buChar char="•"/>
              </a:pPr>
              <a:endPara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599676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9</a:t>
            </a:fld>
            <a:endParaRPr lang="en-US" altLang="x-none" dirty="0"/>
          </a:p>
        </p:txBody>
      </p:sp>
      <p:grpSp>
        <p:nvGrpSpPr>
          <p:cNvPr id="11" name="Group 10"/>
          <p:cNvGrpSpPr/>
          <p:nvPr/>
        </p:nvGrpSpPr>
        <p:grpSpPr>
          <a:xfrm>
            <a:off x="4622425" y="1371468"/>
            <a:ext cx="1672253" cy="1978062"/>
            <a:chOff x="43426" y="3332138"/>
            <a:chExt cx="1267287" cy="152344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xmlns="" id="{E1217A23-E886-D349-99F9-F72C06464F0C}"/>
                </a:ext>
              </a:extLst>
            </p:cNvPr>
            <p:cNvSpPr txBox="1"/>
            <p:nvPr/>
          </p:nvSpPr>
          <p:spPr>
            <a:xfrm>
              <a:off x="43426" y="4500021"/>
              <a:ext cx="1267287" cy="355561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lvl="0" algn="ctr" defTabSz="914363">
                <a:defRPr sz="1400" kern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Input</a:t>
              </a:r>
              <a:r>
                <a:rPr lang="zh-CN" altLang="en-US" sz="24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endParaRPr lang="en-US" sz="24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13" name="Group 12"/>
            <p:cNvGrpSpPr/>
            <p:nvPr/>
          </p:nvGrpSpPr>
          <p:grpSpPr>
            <a:xfrm>
              <a:off x="228600" y="3332138"/>
              <a:ext cx="923529" cy="1163662"/>
              <a:chOff x="4958692" y="3162627"/>
              <a:chExt cx="923529" cy="1163662"/>
            </a:xfrm>
          </p:grpSpPr>
          <p:sp>
            <p:nvSpPr>
              <p:cNvPr id="14" name="Can 13"/>
              <p:cNvSpPr/>
              <p:nvPr/>
            </p:nvSpPr>
            <p:spPr bwMode="auto">
              <a:xfrm>
                <a:off x="4958692" y="3162627"/>
                <a:ext cx="908708" cy="1163662"/>
              </a:xfrm>
              <a:prstGeom prst="can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5" name="Freeform 14"/>
              <p:cNvSpPr/>
              <p:nvPr/>
            </p:nvSpPr>
            <p:spPr bwMode="auto">
              <a:xfrm>
                <a:off x="4967821" y="3929466"/>
                <a:ext cx="914400" cy="98660"/>
              </a:xfrm>
              <a:custGeom>
                <a:avLst/>
                <a:gdLst>
                  <a:gd name="connsiteX0" fmla="*/ 0 w 904568"/>
                  <a:gd name="connsiteY0" fmla="*/ 9832 h 147512"/>
                  <a:gd name="connsiteX1" fmla="*/ 422787 w 904568"/>
                  <a:gd name="connsiteY1" fmla="*/ 147484 h 147512"/>
                  <a:gd name="connsiteX2" fmla="*/ 904568 w 904568"/>
                  <a:gd name="connsiteY2" fmla="*/ 0 h 147512"/>
                  <a:gd name="connsiteX3" fmla="*/ 904568 w 904568"/>
                  <a:gd name="connsiteY3" fmla="*/ 0 h 14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568" h="147512">
                    <a:moveTo>
                      <a:pt x="0" y="9832"/>
                    </a:moveTo>
                    <a:cubicBezTo>
                      <a:pt x="136013" y="79477"/>
                      <a:pt x="272026" y="149123"/>
                      <a:pt x="422787" y="147484"/>
                    </a:cubicBezTo>
                    <a:cubicBezTo>
                      <a:pt x="573548" y="145845"/>
                      <a:pt x="904568" y="0"/>
                      <a:pt x="904568" y="0"/>
                    </a:cubicBezTo>
                    <a:lnTo>
                      <a:pt x="904568" y="0"/>
                    </a:ln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6" name="Freeform 15"/>
              <p:cNvSpPr/>
              <p:nvPr/>
            </p:nvSpPr>
            <p:spPr bwMode="auto">
              <a:xfrm>
                <a:off x="4967821" y="3581400"/>
                <a:ext cx="914400" cy="98660"/>
              </a:xfrm>
              <a:custGeom>
                <a:avLst/>
                <a:gdLst>
                  <a:gd name="connsiteX0" fmla="*/ 0 w 904568"/>
                  <a:gd name="connsiteY0" fmla="*/ 9832 h 147512"/>
                  <a:gd name="connsiteX1" fmla="*/ 422787 w 904568"/>
                  <a:gd name="connsiteY1" fmla="*/ 147484 h 147512"/>
                  <a:gd name="connsiteX2" fmla="*/ 904568 w 904568"/>
                  <a:gd name="connsiteY2" fmla="*/ 0 h 147512"/>
                  <a:gd name="connsiteX3" fmla="*/ 904568 w 904568"/>
                  <a:gd name="connsiteY3" fmla="*/ 0 h 14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568" h="147512">
                    <a:moveTo>
                      <a:pt x="0" y="9832"/>
                    </a:moveTo>
                    <a:cubicBezTo>
                      <a:pt x="136013" y="79477"/>
                      <a:pt x="272026" y="149123"/>
                      <a:pt x="422787" y="147484"/>
                    </a:cubicBezTo>
                    <a:cubicBezTo>
                      <a:pt x="573548" y="145845"/>
                      <a:pt x="904568" y="0"/>
                      <a:pt x="904568" y="0"/>
                    </a:cubicBezTo>
                    <a:lnTo>
                      <a:pt x="904568" y="0"/>
                    </a:ln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</p:grpSp>
      <p:sp>
        <p:nvSpPr>
          <p:cNvPr id="41" name="Title 2"/>
          <p:cNvSpPr>
            <a:spLocks noGrp="1"/>
          </p:cNvSpPr>
          <p:nvPr>
            <p:ph type="title"/>
          </p:nvPr>
        </p:nvSpPr>
        <p:spPr>
          <a:xfrm>
            <a:off x="-1" y="55563"/>
            <a:ext cx="10134597" cy="858837"/>
          </a:xfrm>
        </p:spPr>
        <p:txBody>
          <a:bodyPr/>
          <a:lstStyle/>
          <a:p>
            <a:r>
              <a:rPr lang="en-US" altLang="zh-CN" dirty="0"/>
              <a:t>Automatability </a:t>
            </a:r>
            <a:r>
              <a:rPr lang="en-US" dirty="0"/>
              <a:t>: Tuning F</a:t>
            </a:r>
            <a:r>
              <a:rPr lang="en-US" altLang="zh-CN" dirty="0"/>
              <a:t>ree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Detection</a:t>
            </a:r>
            <a:endParaRPr lang="en-US" dirty="0"/>
          </a:p>
        </p:txBody>
      </p:sp>
      <p:grpSp>
        <p:nvGrpSpPr>
          <p:cNvPr id="68" name="Group 67"/>
          <p:cNvGrpSpPr/>
          <p:nvPr/>
        </p:nvGrpSpPr>
        <p:grpSpPr>
          <a:xfrm>
            <a:off x="6939713" y="4430637"/>
            <a:ext cx="2564086" cy="2172333"/>
            <a:chOff x="4201847" y="4112916"/>
            <a:chExt cx="2564086" cy="2172333"/>
          </a:xfrm>
        </p:grpSpPr>
        <p:grpSp>
          <p:nvGrpSpPr>
            <p:cNvPr id="59" name="Group 58"/>
            <p:cNvGrpSpPr/>
            <p:nvPr/>
          </p:nvGrpSpPr>
          <p:grpSpPr>
            <a:xfrm>
              <a:off x="4609165" y="4112916"/>
              <a:ext cx="1838352" cy="2172333"/>
              <a:chOff x="7305008" y="5456289"/>
              <a:chExt cx="1198050" cy="1419411"/>
            </a:xfrm>
          </p:grpSpPr>
          <p:sp>
            <p:nvSpPr>
              <p:cNvPr id="61" name="Shape 111">
                <a:extLst>
                  <a:ext uri="{FF2B5EF4-FFF2-40B4-BE49-F238E27FC236}">
                    <a16:creationId xmlns:a16="http://schemas.microsoft.com/office/drawing/2014/main" xmlns="" id="{8F7F7B76-928C-F347-BC9C-1528BC3FD225}"/>
                  </a:ext>
                </a:extLst>
              </p:cNvPr>
              <p:cNvSpPr/>
              <p:nvPr/>
            </p:nvSpPr>
            <p:spPr>
              <a:xfrm>
                <a:off x="7305008" y="5519268"/>
                <a:ext cx="1140113" cy="1356432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2" name="Right Triangle 61"/>
              <p:cNvSpPr/>
              <p:nvPr/>
            </p:nvSpPr>
            <p:spPr bwMode="auto">
              <a:xfrm>
                <a:off x="8076806" y="5489605"/>
                <a:ext cx="368315" cy="467427"/>
              </a:xfrm>
              <a:prstGeom prst="rtTriangle">
                <a:avLst/>
              </a:prstGeom>
              <a:solidFill>
                <a:schemeClr val="tx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  <p:sp>
            <p:nvSpPr>
              <p:cNvPr id="63" name="Right Triangle 62"/>
              <p:cNvSpPr/>
              <p:nvPr/>
            </p:nvSpPr>
            <p:spPr bwMode="auto">
              <a:xfrm rot="10800000">
                <a:off x="8018869" y="5456289"/>
                <a:ext cx="484189" cy="578537"/>
              </a:xfrm>
              <a:prstGeom prst="rtTriangle">
                <a:avLst/>
              </a:prstGeom>
              <a:solidFill>
                <a:schemeClr val="bg1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sp>
          <p:nvSpPr>
            <p:cNvPr id="64" name="Rectangle 63"/>
            <p:cNvSpPr/>
            <p:nvPr/>
          </p:nvSpPr>
          <p:spPr bwMode="auto">
            <a:xfrm>
              <a:off x="4707771" y="4608847"/>
              <a:ext cx="604041" cy="104446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65" name="Rectangle 64"/>
            <p:cNvSpPr/>
            <p:nvPr/>
          </p:nvSpPr>
          <p:spPr bwMode="auto">
            <a:xfrm>
              <a:off x="4707771" y="4804197"/>
              <a:ext cx="844619" cy="109450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66" name="Rectangle 65"/>
            <p:cNvSpPr/>
            <p:nvPr/>
          </p:nvSpPr>
          <p:spPr bwMode="auto">
            <a:xfrm>
              <a:off x="4707771" y="4989847"/>
              <a:ext cx="1085682" cy="143342"/>
            </a:xfrm>
            <a:prstGeom prst="rect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67" name="Rounded Rectangle 66">
              <a:extLst>
                <a:ext uri="{FF2B5EF4-FFF2-40B4-BE49-F238E27FC236}">
                  <a16:creationId xmlns:a16="http://schemas.microsoft.com/office/drawing/2014/main" xmlns="" id="{3E5A3CEF-F03E-D049-A567-C11AE4A2DE21}"/>
                </a:ext>
              </a:extLst>
            </p:cNvPr>
            <p:cNvSpPr/>
            <p:nvPr/>
          </p:nvSpPr>
          <p:spPr bwMode="auto">
            <a:xfrm>
              <a:off x="4201847" y="5254572"/>
              <a:ext cx="2564086" cy="731319"/>
            </a:xfrm>
            <a:prstGeom prst="roundRect">
              <a:avLst/>
            </a:prstGeom>
            <a:solidFill>
              <a:schemeClr val="bg1"/>
            </a:solidFill>
            <a:ln w="44450" cap="flat" cmpd="sng" algn="ctr">
              <a:solidFill>
                <a:sysClr val="windowText" lastClr="000000"/>
              </a:solidFill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eaLnBrk="1" hangingPunct="1"/>
              <a:r>
                <a:rPr lang="en-US" altLang="zh-CN" sz="2600" b="1" dirty="0">
                  <a:latin typeface="Helvetica Neue" charset="0"/>
                  <a:ea typeface="Helvetica Neue" charset="0"/>
                  <a:cs typeface="Helvetica Neue" charset="0"/>
                </a:rPr>
                <a:t>Default</a:t>
              </a:r>
              <a:r>
                <a:rPr lang="zh-CN" altLang="en-US" sz="2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600" b="1" dirty="0" err="1">
                  <a:latin typeface="Helvetica Neue" charset="0"/>
                  <a:ea typeface="Helvetica Neue" charset="0"/>
                  <a:cs typeface="Helvetica Neue" charset="0"/>
                </a:rPr>
                <a:t>Config</a:t>
              </a:r>
              <a:endParaRPr lang="en-US" sz="26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cxnSp>
        <p:nvCxnSpPr>
          <p:cNvPr id="81" name="Straight Arrow Connector 80"/>
          <p:cNvCxnSpPr>
            <a:cxnSpLocks/>
            <a:stCxn id="31" idx="2"/>
            <a:endCxn id="61" idx="0"/>
          </p:cNvCxnSpPr>
          <p:nvPr/>
        </p:nvCxnSpPr>
        <p:spPr bwMode="auto">
          <a:xfrm flipH="1">
            <a:off x="8221756" y="4058498"/>
            <a:ext cx="1" cy="468525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xmlns="" id="{C036BE8D-9B69-2B40-8D18-8081CA9B8605}"/>
              </a:ext>
            </a:extLst>
          </p:cNvPr>
          <p:cNvSpPr txBox="1"/>
          <p:nvPr/>
        </p:nvSpPr>
        <p:spPr>
          <a:xfrm>
            <a:off x="323321" y="2618878"/>
            <a:ext cx="3493264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Doctors</a:t>
            </a:r>
            <a:r>
              <a:rPr lang="zh-CN" altLang="en-US" sz="24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and</a:t>
            </a:r>
            <a:r>
              <a:rPr lang="zh-CN" altLang="en-US" sz="24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their</a:t>
            </a:r>
            <a:r>
              <a:rPr lang="zh-CN" altLang="en-US" sz="24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teams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xmlns="" id="{9629EE20-DD80-F448-AC72-E814F010A61B}"/>
              </a:ext>
            </a:extLst>
          </p:cNvPr>
          <p:cNvGrpSpPr/>
          <p:nvPr/>
        </p:nvGrpSpPr>
        <p:grpSpPr>
          <a:xfrm>
            <a:off x="704615" y="1447800"/>
            <a:ext cx="2724385" cy="982555"/>
            <a:chOff x="832806" y="1619530"/>
            <a:chExt cx="3345854" cy="1206689"/>
          </a:xfrm>
        </p:grpSpPr>
        <p:pic>
          <p:nvPicPr>
            <p:cNvPr id="49" name="Picture 48">
              <a:extLst>
                <a:ext uri="{FF2B5EF4-FFF2-40B4-BE49-F238E27FC236}">
                  <a16:creationId xmlns:a16="http://schemas.microsoft.com/office/drawing/2014/main" xmlns="" id="{99BE90A7-0151-EB40-9800-BE0099C07E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2806" y="1860893"/>
              <a:ext cx="1044302" cy="965325"/>
            </a:xfrm>
            <a:prstGeom prst="rect">
              <a:avLst/>
            </a:prstGeom>
          </p:spPr>
        </p:pic>
        <p:pic>
          <p:nvPicPr>
            <p:cNvPr id="50" name="Picture 49">
              <a:extLst>
                <a:ext uri="{FF2B5EF4-FFF2-40B4-BE49-F238E27FC236}">
                  <a16:creationId xmlns:a16="http://schemas.microsoft.com/office/drawing/2014/main" xmlns="" id="{9F2A6F8E-D9D9-7146-9F75-B76F7A14A9B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90143" y="1619530"/>
              <a:ext cx="1044302" cy="965325"/>
            </a:xfrm>
            <a:prstGeom prst="rect">
              <a:avLst/>
            </a:prstGeom>
          </p:spPr>
        </p:pic>
        <p:pic>
          <p:nvPicPr>
            <p:cNvPr id="51" name="Picture 50">
              <a:extLst>
                <a:ext uri="{FF2B5EF4-FFF2-40B4-BE49-F238E27FC236}">
                  <a16:creationId xmlns:a16="http://schemas.microsoft.com/office/drawing/2014/main" xmlns="" id="{DF2ECB83-BC83-8D4C-9F4B-67BA51D9F11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34358" y="1860894"/>
              <a:ext cx="1044302" cy="965325"/>
            </a:xfrm>
            <a:prstGeom prst="rect">
              <a:avLst/>
            </a:prstGeom>
          </p:spPr>
        </p:pic>
      </p:grp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xmlns="" id="{D4FADEA5-8387-7F43-AB34-55E35F42D681}"/>
              </a:ext>
            </a:extLst>
          </p:cNvPr>
          <p:cNvCxnSpPr>
            <a:cxnSpLocks/>
          </p:cNvCxnSpPr>
          <p:nvPr/>
        </p:nvCxnSpPr>
        <p:spPr>
          <a:xfrm flipV="1">
            <a:off x="4419600" y="1267742"/>
            <a:ext cx="0" cy="4737261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1" name="Group 70">
            <a:extLst>
              <a:ext uri="{FF2B5EF4-FFF2-40B4-BE49-F238E27FC236}">
                <a16:creationId xmlns:a16="http://schemas.microsoft.com/office/drawing/2014/main" xmlns="" id="{E7946590-C0C0-4640-B490-8D865D46467D}"/>
              </a:ext>
            </a:extLst>
          </p:cNvPr>
          <p:cNvGrpSpPr/>
          <p:nvPr/>
        </p:nvGrpSpPr>
        <p:grpSpPr>
          <a:xfrm>
            <a:off x="577977" y="4825520"/>
            <a:ext cx="3169335" cy="910550"/>
            <a:chOff x="5788138" y="4167259"/>
            <a:chExt cx="3169335" cy="910550"/>
          </a:xfrm>
        </p:grpSpPr>
        <p:sp>
          <p:nvSpPr>
            <p:cNvPr id="72" name="Rounded Rectangle 71">
              <a:extLst>
                <a:ext uri="{FF2B5EF4-FFF2-40B4-BE49-F238E27FC236}">
                  <a16:creationId xmlns:a16="http://schemas.microsoft.com/office/drawing/2014/main" xmlns="" id="{EF5D0E1C-5BEB-074D-BA57-E4068D68ABDD}"/>
                </a:ext>
              </a:extLst>
            </p:cNvPr>
            <p:cNvSpPr/>
            <p:nvPr/>
          </p:nvSpPr>
          <p:spPr>
            <a:xfrm>
              <a:off x="5788138" y="4167259"/>
              <a:ext cx="3136649" cy="910550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3" name="Rectangle 72">
              <a:extLst>
                <a:ext uri="{FF2B5EF4-FFF2-40B4-BE49-F238E27FC236}">
                  <a16:creationId xmlns:a16="http://schemas.microsoft.com/office/drawing/2014/main" xmlns="" id="{19F27270-09AD-7144-A2A3-8E580AF23297}"/>
                </a:ext>
              </a:extLst>
            </p:cNvPr>
            <p:cNvSpPr/>
            <p:nvPr/>
          </p:nvSpPr>
          <p:spPr>
            <a:xfrm>
              <a:off x="5940300" y="4167259"/>
              <a:ext cx="3017173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Anomaly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detection </a:t>
              </a:r>
            </a:p>
            <a:p>
              <a:pPr algn="ctr"/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techniques</a:t>
              </a:r>
              <a:endPara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35" name="Up Arrow 34">
            <a:extLst>
              <a:ext uri="{FF2B5EF4-FFF2-40B4-BE49-F238E27FC236}">
                <a16:creationId xmlns:a16="http://schemas.microsoft.com/office/drawing/2014/main" xmlns="" id="{79848CD1-381D-3C4A-9FF6-DD88EB033251}"/>
              </a:ext>
            </a:extLst>
          </p:cNvPr>
          <p:cNvSpPr/>
          <p:nvPr/>
        </p:nvSpPr>
        <p:spPr bwMode="auto">
          <a:xfrm>
            <a:off x="1826020" y="3349530"/>
            <a:ext cx="484632" cy="978408"/>
          </a:xfrm>
          <a:prstGeom prst="upArrow">
            <a:avLst/>
          </a:prstGeom>
          <a:solidFill>
            <a:schemeClr val="accent1">
              <a:lumMod val="9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6520C6C7-9F56-DC4C-B573-8C1BFD5C992D}"/>
              </a:ext>
            </a:extLst>
          </p:cNvPr>
          <p:cNvSpPr/>
          <p:nvPr/>
        </p:nvSpPr>
        <p:spPr>
          <a:xfrm>
            <a:off x="2314192" y="3316200"/>
            <a:ext cx="169097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Technically</a:t>
            </a:r>
          </a:p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Novice</a:t>
            </a:r>
          </a:p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Users</a:t>
            </a:r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CF449442-11B5-2044-98EC-D9711A4DC543}"/>
              </a:ext>
            </a:extLst>
          </p:cNvPr>
          <p:cNvGrpSpPr/>
          <p:nvPr/>
        </p:nvGrpSpPr>
        <p:grpSpPr>
          <a:xfrm>
            <a:off x="6065861" y="1079315"/>
            <a:ext cx="6049939" cy="2979183"/>
            <a:chOff x="6065861" y="1079315"/>
            <a:chExt cx="6049939" cy="2979183"/>
          </a:xfrm>
        </p:grpSpPr>
        <p:grpSp>
          <p:nvGrpSpPr>
            <p:cNvPr id="3" name="Group 2"/>
            <p:cNvGrpSpPr/>
            <p:nvPr/>
          </p:nvGrpSpPr>
          <p:grpSpPr>
            <a:xfrm>
              <a:off x="9308736" y="1142868"/>
              <a:ext cx="2807064" cy="2322516"/>
              <a:chOff x="7764086" y="1142868"/>
              <a:chExt cx="2807064" cy="2322516"/>
            </a:xfrm>
          </p:grpSpPr>
          <p:grpSp>
            <p:nvGrpSpPr>
              <p:cNvPr id="52" name="Group 51"/>
              <p:cNvGrpSpPr/>
              <p:nvPr/>
            </p:nvGrpSpPr>
            <p:grpSpPr>
              <a:xfrm>
                <a:off x="8911426" y="1142868"/>
                <a:ext cx="1659724" cy="2322516"/>
                <a:chOff x="7242908" y="1846973"/>
                <a:chExt cx="1029661" cy="1545883"/>
              </a:xfrm>
            </p:grpSpPr>
            <p:grpSp>
              <p:nvGrpSpPr>
                <p:cNvPr id="19" name="Group 18"/>
                <p:cNvGrpSpPr/>
                <p:nvPr/>
              </p:nvGrpSpPr>
              <p:grpSpPr>
                <a:xfrm>
                  <a:off x="7242908" y="1846973"/>
                  <a:ext cx="1029661" cy="1234023"/>
                  <a:chOff x="7498103" y="5436151"/>
                  <a:chExt cx="1029661" cy="1234023"/>
                </a:xfrm>
              </p:grpSpPr>
              <p:grpSp>
                <p:nvGrpSpPr>
                  <p:cNvPr id="20" name="Group 19"/>
                  <p:cNvGrpSpPr/>
                  <p:nvPr/>
                </p:nvGrpSpPr>
                <p:grpSpPr>
                  <a:xfrm>
                    <a:off x="7498103" y="5436151"/>
                    <a:ext cx="1029661" cy="1234023"/>
                    <a:chOff x="7498103" y="5436151"/>
                    <a:chExt cx="1029661" cy="1234023"/>
                  </a:xfrm>
                </p:grpSpPr>
                <p:sp>
                  <p:nvSpPr>
                    <p:cNvPr id="22" name="Shape 111">
                      <a:extLst>
                        <a:ext uri="{FF2B5EF4-FFF2-40B4-BE49-F238E27FC236}">
                          <a16:creationId xmlns:a16="http://schemas.microsoft.com/office/drawing/2014/main" xmlns="" id="{8F7F7B76-928C-F347-BC9C-1528BC3FD22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498103" y="5519268"/>
                      <a:ext cx="947018" cy="1150906"/>
                    </a:xfrm>
                    <a:prstGeom prst="rect">
                      <a:avLst/>
                    </a:prstGeom>
                    <a:noFill/>
                    <a:ln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endParaRPr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23" name="Right Triangle 22"/>
                    <p:cNvSpPr/>
                    <p:nvPr/>
                  </p:nvSpPr>
                  <p:spPr bwMode="auto">
                    <a:xfrm>
                      <a:off x="8088816" y="5514695"/>
                      <a:ext cx="356305" cy="395190"/>
                    </a:xfrm>
                    <a:prstGeom prst="rtTriangle">
                      <a:avLst/>
                    </a:prstGeom>
                    <a:noFill/>
                    <a:ln w="381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Geneva" charset="0"/>
                      </a:endParaRPr>
                    </a:p>
                  </p:txBody>
                </p:sp>
                <p:sp>
                  <p:nvSpPr>
                    <p:cNvPr id="24" name="Right Triangle 23"/>
                    <p:cNvSpPr/>
                    <p:nvPr/>
                  </p:nvSpPr>
                  <p:spPr bwMode="auto">
                    <a:xfrm rot="10800000">
                      <a:off x="8043575" y="5436151"/>
                      <a:ext cx="484189" cy="578537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" charset="0"/>
                        <a:ea typeface="Geneva" charset="0"/>
                      </a:endParaRPr>
                    </a:p>
                  </p:txBody>
                </p:sp>
              </p:grpSp>
              <p:sp>
                <p:nvSpPr>
                  <p:cNvPr id="21" name="Right Arrow 20"/>
                  <p:cNvSpPr/>
                  <p:nvPr/>
                </p:nvSpPr>
                <p:spPr bwMode="auto">
                  <a:xfrm>
                    <a:off x="7573903" y="5599478"/>
                    <a:ext cx="304800" cy="251884"/>
                  </a:xfrm>
                  <a:prstGeom prst="rightArrow">
                    <a:avLst/>
                  </a:prstGeom>
                  <a:solidFill>
                    <a:schemeClr val="tx1"/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Times" charset="0"/>
                      <a:ea typeface="Geneva" charset="0"/>
                    </a:endParaRPr>
                  </a:p>
                </p:txBody>
              </p:sp>
            </p:grpSp>
            <p:sp>
              <p:nvSpPr>
                <p:cNvPr id="26" name="TextBox 25">
                  <a:extLst>
                    <a:ext uri="{FF2B5EF4-FFF2-40B4-BE49-F238E27FC236}">
                      <a16:creationId xmlns:a16="http://schemas.microsoft.com/office/drawing/2014/main" xmlns="" id="{E1217A23-E886-D349-99F9-F72C06464F0C}"/>
                    </a:ext>
                  </a:extLst>
                </p:cNvPr>
                <p:cNvSpPr txBox="1"/>
                <p:nvPr/>
              </p:nvSpPr>
              <p:spPr>
                <a:xfrm>
                  <a:off x="7336961" y="3085569"/>
                  <a:ext cx="797766" cy="30728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>
                  <a:defPPr>
                    <a:defRPr lang="en-US"/>
                  </a:defPPr>
                  <a:lvl1pPr lvl="0" algn="ctr" defTabSz="914363">
                    <a:defRPr sz="1400" kern="0">
                      <a:solidFill>
                        <a:prstClr val="black"/>
                      </a:solidFill>
                      <a:latin typeface="Arial" charset="0"/>
                      <a:ea typeface="Arial" charset="0"/>
                      <a:cs typeface="Arial" charset="0"/>
                    </a:defRPr>
                  </a:lvl1pPr>
                </a:lstStyle>
                <a:p>
                  <a:r>
                    <a:rPr lang="en-US" sz="2400" b="1" dirty="0">
                      <a:latin typeface="Helvetica Neue" charset="0"/>
                      <a:ea typeface="Helvetica Neue" charset="0"/>
                      <a:cs typeface="Helvetica Neue" charset="0"/>
                    </a:rPr>
                    <a:t>Results</a:t>
                  </a:r>
                </a:p>
              </p:txBody>
            </p:sp>
          </p:grpSp>
          <p:cxnSp>
            <p:nvCxnSpPr>
              <p:cNvPr id="30" name="Straight Arrow Connector 29"/>
              <p:cNvCxnSpPr>
                <a:cxnSpLocks/>
                <a:stCxn id="69" idx="3"/>
                <a:endCxn id="22" idx="1"/>
              </p:cNvCxnSpPr>
              <p:nvPr/>
            </p:nvCxnSpPr>
            <p:spPr bwMode="auto">
              <a:xfrm flipV="1">
                <a:off x="7764086" y="2132296"/>
                <a:ext cx="1147340" cy="4630"/>
              </a:xfrm>
              <a:prstGeom prst="straightConnector1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triangle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  <p:grpSp>
          <p:nvGrpSpPr>
            <p:cNvPr id="76" name="Group 75"/>
            <p:cNvGrpSpPr/>
            <p:nvPr/>
          </p:nvGrpSpPr>
          <p:grpSpPr>
            <a:xfrm>
              <a:off x="6453089" y="1079315"/>
              <a:ext cx="3537335" cy="2979183"/>
              <a:chOff x="3573947" y="1447932"/>
              <a:chExt cx="3537335" cy="2979183"/>
            </a:xfrm>
          </p:grpSpPr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E1217A23-E886-D349-99F9-F72C06464F0C}"/>
                  </a:ext>
                </a:extLst>
              </p:cNvPr>
              <p:cNvSpPr txBox="1"/>
              <p:nvPr/>
            </p:nvSpPr>
            <p:spPr>
              <a:xfrm>
                <a:off x="3573947" y="3596118"/>
                <a:ext cx="3537335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>
                <a:defPPr>
                  <a:defRPr lang="en-US"/>
                </a:defPPr>
                <a:lvl1pPr lvl="0" algn="ctr" defTabSz="914363">
                  <a:defRPr sz="1400" kern="0">
                    <a:solidFill>
                      <a:prstClr val="black"/>
                    </a:solidFill>
                    <a:latin typeface="Arial" charset="0"/>
                    <a:ea typeface="Arial" charset="0"/>
                    <a:cs typeface="Arial" charset="0"/>
                  </a:defRPr>
                </a:lvl1pPr>
              </a:lstStyle>
              <a:p>
                <a:r>
                  <a:rPr lang="en-US" altLang="zh-CN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A</a:t>
                </a:r>
                <a:r>
                  <a:rPr lang="en-US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nomaly </a:t>
                </a:r>
                <a:r>
                  <a:rPr lang="en-US" altLang="zh-CN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detection</a:t>
                </a:r>
              </a:p>
              <a:p>
                <a:r>
                  <a:rPr lang="en-US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system</a:t>
                </a:r>
              </a:p>
            </p:txBody>
          </p:sp>
          <p:grpSp>
            <p:nvGrpSpPr>
              <p:cNvPr id="75" name="Group 74"/>
              <p:cNvGrpSpPr/>
              <p:nvPr/>
            </p:nvGrpSpPr>
            <p:grpSpPr>
              <a:xfrm>
                <a:off x="4286268" y="1447932"/>
                <a:ext cx="2143326" cy="2115221"/>
                <a:chOff x="7700109" y="3661022"/>
                <a:chExt cx="2143326" cy="2115221"/>
              </a:xfrm>
            </p:grpSpPr>
            <p:sp>
              <p:nvSpPr>
                <p:cNvPr id="45" name="Shape 111">
                  <a:extLst>
                    <a:ext uri="{FF2B5EF4-FFF2-40B4-BE49-F238E27FC236}">
                      <a16:creationId xmlns:a16="http://schemas.microsoft.com/office/drawing/2014/main" xmlns="" id="{8F7F7B76-928C-F347-BC9C-1528BC3FD225}"/>
                    </a:ext>
                  </a:extLst>
                </p:cNvPr>
                <p:cNvSpPr/>
                <p:nvPr/>
              </p:nvSpPr>
              <p:spPr>
                <a:xfrm>
                  <a:off x="7700109" y="3661022"/>
                  <a:ext cx="2143326" cy="2115221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pic>
              <p:nvPicPr>
                <p:cNvPr id="69" name="Picture 68"/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728214" y="3661022"/>
                  <a:ext cx="2115221" cy="2115221"/>
                </a:xfrm>
                <a:prstGeom prst="rect">
                  <a:avLst/>
                </a:prstGeom>
              </p:spPr>
            </p:pic>
          </p:grpSp>
        </p:grpSp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xmlns="" id="{C54E7A67-425E-5743-A4C6-A7F1948B82E7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6065861" y="2126926"/>
              <a:ext cx="1127654" cy="10000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83504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8E0D82A7-E94E-7941-856A-3B84187DBB9C}"/>
              </a:ext>
            </a:extLst>
          </p:cNvPr>
          <p:cNvSpPr/>
          <p:nvPr/>
        </p:nvSpPr>
        <p:spPr>
          <a:xfrm>
            <a:off x="-28868" y="6231997"/>
            <a:ext cx="12220868" cy="626003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FC4DA53D-03E8-AE4E-BB17-FF5C2169A11D}"/>
              </a:ext>
            </a:extLst>
          </p:cNvPr>
          <p:cNvSpPr/>
          <p:nvPr/>
        </p:nvSpPr>
        <p:spPr>
          <a:xfrm>
            <a:off x="0" y="5546197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algn="ctr" defTabSz="914099" eaLnBrk="1" hangingPunct="1">
              <a:defRPr/>
            </a:pPr>
            <a:r>
              <a:rPr lang="en-US" altLang="zh-CN" sz="2800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No method outperforms the others in all cases</a:t>
            </a:r>
            <a:endParaRPr lang="en-US" sz="2800" b="1" kern="0" dirty="0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5563"/>
            <a:ext cx="11430000" cy="858837"/>
          </a:xfrm>
        </p:spPr>
        <p:txBody>
          <a:bodyPr/>
          <a:lstStyle/>
          <a:p>
            <a:r>
              <a:rPr lang="en-US" altLang="zh-CN" dirty="0"/>
              <a:t>Challenge for Automatability: Method Selection</a:t>
            </a:r>
            <a:endParaRPr lang="en-US" dirty="0"/>
          </a:p>
        </p:txBody>
      </p:sp>
      <p:graphicFrame>
        <p:nvGraphicFramePr>
          <p:cNvPr id="5" name="Chart 4"/>
          <p:cNvGraphicFramePr/>
          <p:nvPr>
            <p:extLst>
              <p:ext uri="{D42A27DB-BD31-4B8C-83A1-F6EECF244321}">
                <p14:modId xmlns:p14="http://schemas.microsoft.com/office/powerpoint/2010/main" val="4151186279"/>
              </p:ext>
            </p:extLst>
          </p:nvPr>
        </p:nvGraphicFramePr>
        <p:xfrm>
          <a:off x="5105400" y="914400"/>
          <a:ext cx="6134100" cy="44841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811000" y="6477000"/>
            <a:ext cx="508000" cy="381000"/>
          </a:xfrm>
        </p:spPr>
        <p:txBody>
          <a:bodyPr/>
          <a:lstStyle/>
          <a:p>
            <a:pPr>
              <a:defRPr/>
            </a:pPr>
            <a:r>
              <a:rPr lang="en-US" altLang="zh-CN" dirty="0"/>
              <a:t>10</a:t>
            </a:r>
            <a:endParaRPr lang="en-US" altLang="x-none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A6D8ABD1-27C5-2B44-93F1-0C04CBE6CE4B}"/>
              </a:ext>
            </a:extLst>
          </p:cNvPr>
          <p:cNvSpPr/>
          <p:nvPr/>
        </p:nvSpPr>
        <p:spPr>
          <a:xfrm>
            <a:off x="533400" y="2200355"/>
            <a:ext cx="3657600" cy="1508802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 evaluation of the most popular anomaly detection methods on benchmark datasets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74092331-D8D8-144D-A8C2-122A3E2131A8}"/>
              </a:ext>
            </a:extLst>
          </p:cNvPr>
          <p:cNvSpPr txBox="1"/>
          <p:nvPr/>
        </p:nvSpPr>
        <p:spPr>
          <a:xfrm>
            <a:off x="-18783" y="6476688"/>
            <a:ext cx="118297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400" dirty="0">
                <a:solidFill>
                  <a:srgbClr val="222222"/>
                </a:solidFill>
                <a:latin typeface="Helvetica" pitchFamily="2" charset="0"/>
              </a:rPr>
              <a:t>[</a:t>
            </a:r>
            <a:r>
              <a:rPr lang="en-US" altLang="zh-CN" sz="1400" dirty="0">
                <a:solidFill>
                  <a:srgbClr val="222222"/>
                </a:solidFill>
                <a:latin typeface="Helvetica" pitchFamily="2" charset="0"/>
              </a:rPr>
              <a:t>3</a:t>
            </a:r>
            <a:r>
              <a:rPr lang="en-US" sz="1400" dirty="0">
                <a:solidFill>
                  <a:srgbClr val="222222"/>
                </a:solidFill>
                <a:latin typeface="Helvetica" pitchFamily="2" charset="0"/>
              </a:rPr>
              <a:t>] </a:t>
            </a:r>
            <a:r>
              <a:rPr lang="en-US" altLang="zh-CN" sz="1400" dirty="0" err="1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G.Campos</a:t>
            </a:r>
            <a:r>
              <a:rPr lang="en-US" sz="1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 et al. 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 the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valuation of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nsupervised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utlier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etection: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easures,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atasets, and an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mpirical </a:t>
            </a:r>
            <a:r>
              <a:rPr lang="en-US" altLang="zh-CN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US" sz="1400" i="1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tudy</a:t>
            </a:r>
            <a:r>
              <a:rPr lang="en-US" sz="1400" i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,</a:t>
            </a:r>
            <a:r>
              <a:rPr lang="zh-CN" altLang="en-US" sz="1400" i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charset="0"/>
                <a:cs typeface="Helvetica Neue" panose="02000503000000020004" pitchFamily="2" charset="0"/>
              </a:rPr>
              <a:t> </a:t>
            </a:r>
            <a:r>
              <a:rPr lang="en-US" altLang="zh-CN" sz="1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Min. </a:t>
            </a:r>
            <a:r>
              <a:rPr lang="en-US" altLang="zh-CN" sz="1400" dirty="0" err="1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Knowl</a:t>
            </a:r>
            <a:r>
              <a:rPr lang="en-US" altLang="zh-CN" sz="1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. Discov.</a:t>
            </a:r>
            <a:r>
              <a:rPr lang="en-US" sz="1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’</a:t>
            </a:r>
            <a:r>
              <a:rPr lang="en-US" altLang="zh-CN" sz="14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16</a:t>
            </a:r>
            <a:endParaRPr lang="en-US" sz="14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CB97C7A4-7838-5242-A420-6C4DEA469F5F}"/>
              </a:ext>
            </a:extLst>
          </p:cNvPr>
          <p:cNvSpPr txBox="1"/>
          <p:nvPr/>
        </p:nvSpPr>
        <p:spPr>
          <a:xfrm>
            <a:off x="-18783" y="6214646"/>
            <a:ext cx="93151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400" dirty="0">
                <a:latin typeface="Helvetica Neue" charset="0"/>
                <a:ea typeface="Helvetica Neue" charset="0"/>
                <a:cs typeface="Helvetica Neue" charset="0"/>
              </a:rPr>
              <a:t>[2] L</a:t>
            </a:r>
            <a:r>
              <a:rPr lang="en-US" sz="14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altLang="zh-CN" sz="1400" dirty="0">
                <a:latin typeface="Helvetica Neue" charset="0"/>
                <a:ea typeface="Helvetica Neue" charset="0"/>
                <a:cs typeface="Helvetica Neue" charset="0"/>
              </a:rPr>
              <a:t>Cao</a:t>
            </a:r>
            <a:r>
              <a:rPr lang="en-US" sz="14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4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Tuning free anomaly detection, </a:t>
            </a:r>
            <a:r>
              <a:rPr lang="en-US" altLang="zh-CN" sz="14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In submission</a:t>
            </a:r>
            <a:endParaRPr lang="en-US" sz="14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85844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5563"/>
            <a:ext cx="11430000" cy="858837"/>
          </a:xfrm>
        </p:spPr>
        <p:txBody>
          <a:bodyPr/>
          <a:lstStyle/>
          <a:p>
            <a:r>
              <a:rPr lang="en-US" altLang="zh-CN" dirty="0"/>
              <a:t>Challenge for Automatability: Parameter Tuning</a:t>
            </a:r>
            <a:endParaRPr lang="en-US" dirty="0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xmlns="" id="{99F0E2F3-BA95-4343-A961-9D26A9EB9765}"/>
              </a:ext>
            </a:extLst>
          </p:cNvPr>
          <p:cNvSpPr/>
          <p:nvPr/>
        </p:nvSpPr>
        <p:spPr>
          <a:xfrm>
            <a:off x="-28868" y="6399517"/>
            <a:ext cx="12220868" cy="458483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53" name="Slide Number Placeholder 3">
            <a:extLst>
              <a:ext uri="{FF2B5EF4-FFF2-40B4-BE49-F238E27FC236}">
                <a16:creationId xmlns:a16="http://schemas.microsoft.com/office/drawing/2014/main" xmlns="" id="{6461A873-DCC7-B848-89E7-465EB05DE20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94085" y="6500805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11</a:t>
            </a:fld>
            <a:endParaRPr lang="en-US" altLang="x-none" dirty="0"/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xmlns="" id="{AF91E426-66C2-274D-8B9C-7B969DF14CBC}"/>
              </a:ext>
            </a:extLst>
          </p:cNvPr>
          <p:cNvSpPr txBox="1"/>
          <p:nvPr/>
        </p:nvSpPr>
        <p:spPr>
          <a:xfrm>
            <a:off x="-18783" y="6476688"/>
            <a:ext cx="9315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[4] S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sz="1600" dirty="0" err="1">
                <a:latin typeface="Helvetica Neue" charset="0"/>
                <a:ea typeface="Helvetica Neue" charset="0"/>
                <a:cs typeface="Helvetica Neue" charset="0"/>
              </a:rPr>
              <a:t>Ramaswamy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Efficient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A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lgorithms for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M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ining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Ou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tliers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F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rom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La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rge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D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ata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S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ets</a:t>
            </a:r>
            <a:r>
              <a:rPr lang="en-US" sz="1600" i="1" dirty="0"/>
              <a:t> 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SIGMOD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00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xmlns="" id="{A61872C4-F6E0-484A-A8D8-D0628DB58D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16275" y="301863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6" name="Oval 55">
            <a:extLst>
              <a:ext uri="{FF2B5EF4-FFF2-40B4-BE49-F238E27FC236}">
                <a16:creationId xmlns:a16="http://schemas.microsoft.com/office/drawing/2014/main" xmlns="" id="{779C0C81-F570-264C-925B-2359C2D424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6575" y="371395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xmlns="" id="{A194CBC8-D9FA-E74C-9CA9-0E9BD189A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4025" y="3880643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xmlns="" id="{50929A64-2984-EB44-85A4-ACCB31A6A7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79775" y="331390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xmlns="" id="{D1B078D9-27B6-9342-B3B5-C885C7D2AB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0775" y="331390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62A26BEE-31E6-544B-8F2B-2EFAA9517A8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76650" y="386635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xmlns="" id="{D2A15753-9F7D-B441-B5BA-84E6AFF7AB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725" y="264715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xmlns="" id="{324A6732-3953-1A46-9DC2-DEDC160BA51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43200" y="243840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Arial" pitchFamily="34" charset="0"/>
              <a:ea typeface="宋体"/>
            </a:endParaRP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xmlns="" id="{A1B7F62B-E5F9-554D-9021-AEBABB1C0F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3075" y="453310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xmlns="" id="{5C0F8059-9D54-FA46-81C4-86CADFA5B8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51125" y="3613943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5" name="Oval 64">
            <a:extLst>
              <a:ext uri="{FF2B5EF4-FFF2-40B4-BE49-F238E27FC236}">
                <a16:creationId xmlns:a16="http://schemas.microsoft.com/office/drawing/2014/main" xmlns="" id="{9EDFF7FB-DD9C-954A-8083-DF292DC9BE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0700" y="283448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xmlns="" id="{8D527E0B-2C3D-504D-B235-9DAE1394BE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4375" y="218995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xmlns="" id="{74C02238-6AB1-444B-82F0-0ED76E89A7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421005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xmlns="" id="{D6C2C0FC-D5FA-4243-B95F-225D393A7F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89375" y="354250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xmlns="" id="{293B8BE2-1612-FF4A-BB8E-245829F7CF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71800" y="205740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0" name="Oval 69">
            <a:extLst>
              <a:ext uri="{FF2B5EF4-FFF2-40B4-BE49-F238E27FC236}">
                <a16:creationId xmlns:a16="http://schemas.microsoft.com/office/drawing/2014/main" xmlns="" id="{979E2812-1127-3B4C-A559-07DC7CD43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27350" y="292338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xmlns="" id="{37ACF12A-E096-8E4B-8D82-2CDD6FA922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89325" y="318055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xmlns="" id="{4AFE4379-615D-864F-B212-ADE02AD3BD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70375" y="205740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xmlns="" id="{EA7F6841-188D-6D41-942E-B037D0F5627B}"/>
              </a:ext>
            </a:extLst>
          </p:cNvPr>
          <p:cNvSpPr/>
          <p:nvPr/>
        </p:nvSpPr>
        <p:spPr>
          <a:xfrm>
            <a:off x="3399224" y="2035435"/>
            <a:ext cx="1344168" cy="1344168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xmlns="" id="{C501E9BC-151A-C647-AE14-AC95B2FC0051}"/>
              </a:ext>
            </a:extLst>
          </p:cNvPr>
          <p:cNvSpPr/>
          <p:nvPr/>
        </p:nvSpPr>
        <p:spPr>
          <a:xfrm>
            <a:off x="3582602" y="3482317"/>
            <a:ext cx="1536192" cy="1535905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2DF172A6-3DB1-274A-8346-8385B11E6A8E}"/>
              </a:ext>
            </a:extLst>
          </p:cNvPr>
          <p:cNvSpPr/>
          <p:nvPr/>
        </p:nvSpPr>
        <p:spPr>
          <a:xfrm>
            <a:off x="2286000" y="3213162"/>
            <a:ext cx="1463040" cy="1463040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6" name="Oval 75">
            <a:extLst>
              <a:ext uri="{FF2B5EF4-FFF2-40B4-BE49-F238E27FC236}">
                <a16:creationId xmlns:a16="http://schemas.microsoft.com/office/drawing/2014/main" xmlns="" id="{614C1C00-8AE4-F146-9A2B-53AF30E5A27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22775" y="2551905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7" name="Oval 76">
            <a:extLst>
              <a:ext uri="{FF2B5EF4-FFF2-40B4-BE49-F238E27FC236}">
                <a16:creationId xmlns:a16="http://schemas.microsoft.com/office/drawing/2014/main" xmlns="" id="{75F23364-1A7F-4D4E-9334-1CB86F2688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0" y="5353050"/>
            <a:ext cx="133350" cy="13335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1BA257C2-81B3-C745-A444-BC1774745F24}"/>
              </a:ext>
            </a:extLst>
          </p:cNvPr>
          <p:cNvSpPr/>
          <p:nvPr/>
        </p:nvSpPr>
        <p:spPr>
          <a:xfrm>
            <a:off x="5560802" y="1007748"/>
            <a:ext cx="6631198" cy="1677508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0421409B-DDBE-EF4E-9F0A-87AFB05CD54D}"/>
              </a:ext>
            </a:extLst>
          </p:cNvPr>
          <p:cNvSpPr/>
          <p:nvPr/>
        </p:nvSpPr>
        <p:spPr>
          <a:xfrm>
            <a:off x="5808278" y="1447800"/>
            <a:ext cx="628868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 distance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b="1" kern="0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nearest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neighbor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is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larger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distance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threshold</a:t>
            </a:r>
            <a:r>
              <a:rPr lang="zh-CN" altLang="en-US" kern="0" dirty="0">
                <a:solidFill>
                  <a:prstClr val="black"/>
                </a:solidFill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b="1" kern="0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Two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parameters: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k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</a:t>
            </a:r>
            <a:endParaRPr lang="en-US" b="1" dirty="0">
              <a:solidFill>
                <a:schemeClr val="accent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xmlns="" id="{CEFB6933-CF25-084E-B370-7D4968D3780C}"/>
              </a:ext>
            </a:extLst>
          </p:cNvPr>
          <p:cNvSpPr/>
          <p:nvPr/>
        </p:nvSpPr>
        <p:spPr>
          <a:xfrm>
            <a:off x="5628715" y="981502"/>
            <a:ext cx="389628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b="1" dirty="0">
                <a:solidFill>
                  <a:srgbClr val="24292E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Distance-based outliers</a:t>
            </a:r>
            <a:r>
              <a:rPr lang="en-US" altLang="zh-CN" baseline="30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[3]</a:t>
            </a:r>
            <a:endParaRPr lang="en-US" b="1" baseline="30000" dirty="0">
              <a:solidFill>
                <a:srgbClr val="24292E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893D12A7-1EBF-2E4A-8156-8FC0EA4C5005}"/>
              </a:ext>
            </a:extLst>
          </p:cNvPr>
          <p:cNvGrpSpPr/>
          <p:nvPr/>
        </p:nvGrpSpPr>
        <p:grpSpPr>
          <a:xfrm>
            <a:off x="302155" y="3086818"/>
            <a:ext cx="3017520" cy="3017520"/>
            <a:chOff x="302155" y="3086818"/>
            <a:chExt cx="3017520" cy="3017520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xmlns="" id="{81BC3CA4-9E7C-CF4E-8D93-CFA938B8397A}"/>
                </a:ext>
              </a:extLst>
            </p:cNvPr>
            <p:cNvSpPr/>
            <p:nvPr/>
          </p:nvSpPr>
          <p:spPr>
            <a:xfrm>
              <a:off x="302155" y="3086818"/>
              <a:ext cx="3017520" cy="3017520"/>
            </a:xfrm>
            <a:prstGeom prst="ellipse">
              <a:avLst/>
            </a:prstGeom>
            <a:noFill/>
            <a:ln w="34925" cap="flat" cmpd="sng" algn="ctr">
              <a:solidFill>
                <a:schemeClr val="accent2"/>
              </a:solidFill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cxnSp>
          <p:nvCxnSpPr>
            <p:cNvPr id="83" name="Straight Arrow Connector 82">
              <a:extLst>
                <a:ext uri="{FF2B5EF4-FFF2-40B4-BE49-F238E27FC236}">
                  <a16:creationId xmlns:a16="http://schemas.microsoft.com/office/drawing/2014/main" xmlns="" id="{56F13DCF-8EBB-3B4B-9ABF-72D7CBE70AE7}"/>
                </a:ext>
              </a:extLst>
            </p:cNvPr>
            <p:cNvCxnSpPr>
              <a:cxnSpLocks noChangeShapeType="1"/>
              <a:endCxn id="77" idx="1"/>
            </p:cNvCxnSpPr>
            <p:nvPr/>
          </p:nvCxnSpPr>
          <p:spPr bwMode="auto">
            <a:xfrm>
              <a:off x="1857375" y="4647405"/>
              <a:ext cx="1210154" cy="725174"/>
            </a:xfrm>
            <a:prstGeom prst="straightConnector1">
              <a:avLst/>
            </a:prstGeom>
            <a:noFill/>
            <a:ln w="34925">
              <a:solidFill>
                <a:schemeClr val="accent2"/>
              </a:solidFill>
              <a:prstDash val="sys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55E86FE5-2D7D-6544-B651-1E8B5D9B26CB}"/>
              </a:ext>
            </a:extLst>
          </p:cNvPr>
          <p:cNvGrpSpPr/>
          <p:nvPr/>
        </p:nvGrpSpPr>
        <p:grpSpPr>
          <a:xfrm>
            <a:off x="881327" y="1105670"/>
            <a:ext cx="2331720" cy="2331720"/>
            <a:chOff x="890905" y="1089342"/>
            <a:chExt cx="2331720" cy="2331720"/>
          </a:xfrm>
        </p:grpSpPr>
        <p:sp>
          <p:nvSpPr>
            <p:cNvPr id="85" name="Oval 84">
              <a:extLst>
                <a:ext uri="{FF2B5EF4-FFF2-40B4-BE49-F238E27FC236}">
                  <a16:creationId xmlns:a16="http://schemas.microsoft.com/office/drawing/2014/main" xmlns="" id="{6D6780CE-8F0A-2147-9FD2-240F59E03857}"/>
                </a:ext>
              </a:extLst>
            </p:cNvPr>
            <p:cNvSpPr/>
            <p:nvPr/>
          </p:nvSpPr>
          <p:spPr>
            <a:xfrm>
              <a:off x="890905" y="1089342"/>
              <a:ext cx="2331720" cy="2331720"/>
            </a:xfrm>
            <a:prstGeom prst="ellipse">
              <a:avLst/>
            </a:prstGeom>
            <a:noFill/>
            <a:ln w="34925" cap="flat" cmpd="sng" algn="ctr">
              <a:solidFill>
                <a:schemeClr val="accent2"/>
              </a:solidFill>
              <a:prstDash val="sysDash"/>
            </a:ln>
            <a:effectLst/>
          </p:spPr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cxnSp>
          <p:nvCxnSpPr>
            <p:cNvPr id="86" name="Straight Arrow Connector 85">
              <a:extLst>
                <a:ext uri="{FF2B5EF4-FFF2-40B4-BE49-F238E27FC236}">
                  <a16:creationId xmlns:a16="http://schemas.microsoft.com/office/drawing/2014/main" xmlns="" id="{847724F6-219A-134D-911D-A409D960CB1B}"/>
                </a:ext>
              </a:extLst>
            </p:cNvPr>
            <p:cNvCxnSpPr>
              <a:cxnSpLocks noChangeShapeType="1"/>
              <a:stCxn id="66" idx="5"/>
              <a:endCxn id="70" idx="1"/>
            </p:cNvCxnSpPr>
            <p:nvPr/>
          </p:nvCxnSpPr>
          <p:spPr bwMode="auto">
            <a:xfrm>
              <a:off x="2098196" y="2303776"/>
              <a:ext cx="848683" cy="639133"/>
            </a:xfrm>
            <a:prstGeom prst="straightConnector1">
              <a:avLst/>
            </a:prstGeom>
            <a:noFill/>
            <a:ln w="34925">
              <a:solidFill>
                <a:schemeClr val="accent2"/>
              </a:solidFill>
              <a:prstDash val="sysDash"/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87" name="TextBox 86">
            <a:extLst>
              <a:ext uri="{FF2B5EF4-FFF2-40B4-BE49-F238E27FC236}">
                <a16:creationId xmlns:a16="http://schemas.microsoft.com/office/drawing/2014/main" xmlns="" id="{E7C4139F-D94A-C141-9792-610C63E0A9EA}"/>
              </a:ext>
            </a:extLst>
          </p:cNvPr>
          <p:cNvSpPr txBox="1"/>
          <p:nvPr/>
        </p:nvSpPr>
        <p:spPr>
          <a:xfrm>
            <a:off x="5647940" y="3352800"/>
            <a:ext cx="3056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Tuning</a:t>
            </a:r>
            <a:r>
              <a:rPr lang="en-US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</a:t>
            </a:r>
            <a:r>
              <a:rPr lang="zh-CN" altLang="en-US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</a:t>
            </a:r>
            <a:r>
              <a:rPr lang="en-US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</a:p>
        </p:txBody>
      </p:sp>
      <p:grpSp>
        <p:nvGrpSpPr>
          <p:cNvPr id="88" name="Group 87">
            <a:extLst>
              <a:ext uri="{FF2B5EF4-FFF2-40B4-BE49-F238E27FC236}">
                <a16:creationId xmlns:a16="http://schemas.microsoft.com/office/drawing/2014/main" xmlns="" id="{FA0ED95D-40D3-B341-960B-5AF18EB7CE41}"/>
              </a:ext>
            </a:extLst>
          </p:cNvPr>
          <p:cNvGrpSpPr/>
          <p:nvPr/>
        </p:nvGrpSpPr>
        <p:grpSpPr>
          <a:xfrm>
            <a:off x="6189278" y="3977891"/>
            <a:ext cx="5393122" cy="461665"/>
            <a:chOff x="5808278" y="4021435"/>
            <a:chExt cx="5393122" cy="461665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xmlns="" id="{55D86BC3-7468-6849-BBD7-24F7A6068A56}"/>
                </a:ext>
              </a:extLst>
            </p:cNvPr>
            <p:cNvSpPr txBox="1"/>
            <p:nvPr/>
          </p:nvSpPr>
          <p:spPr>
            <a:xfrm>
              <a:off x="5808278" y="4021435"/>
              <a:ext cx="10054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b="1" dirty="0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Small</a:t>
              </a:r>
              <a:endPara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90" name="Rectangle 89">
              <a:extLst>
                <a:ext uri="{FF2B5EF4-FFF2-40B4-BE49-F238E27FC236}">
                  <a16:creationId xmlns:a16="http://schemas.microsoft.com/office/drawing/2014/main" xmlns="" id="{CC5D93A5-BA15-F243-B8E9-6B0E9A2D49EA}"/>
                </a:ext>
              </a:extLst>
            </p:cNvPr>
            <p:cNvSpPr/>
            <p:nvPr/>
          </p:nvSpPr>
          <p:spPr>
            <a:xfrm>
              <a:off x="6980621" y="4021435"/>
              <a:ext cx="422077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dirty="0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More</a:t>
              </a:r>
              <a:r>
                <a:rPr lang="zh-CN" altLang="en-US" dirty="0">
                  <a:solidFill>
                    <a:srgbClr val="000000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dirty="0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outliers,</a:t>
              </a:r>
              <a:r>
                <a:rPr lang="zh-CN" altLang="en-US" dirty="0">
                  <a:solidFill>
                    <a:srgbClr val="000000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low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precision</a:t>
              </a:r>
              <a:endPara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xmlns="" id="{B828FFF8-D802-ED4F-86A3-646F64F679D3}"/>
              </a:ext>
            </a:extLst>
          </p:cNvPr>
          <p:cNvGrpSpPr/>
          <p:nvPr/>
        </p:nvGrpSpPr>
        <p:grpSpPr>
          <a:xfrm>
            <a:off x="6189278" y="4680899"/>
            <a:ext cx="5621722" cy="468810"/>
            <a:chOff x="5808278" y="4724443"/>
            <a:chExt cx="5621722" cy="468810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xmlns="" id="{49970BB2-DFC4-7A4C-B96F-65934BDB7094}"/>
                </a:ext>
              </a:extLst>
            </p:cNvPr>
            <p:cNvSpPr txBox="1"/>
            <p:nvPr/>
          </p:nvSpPr>
          <p:spPr>
            <a:xfrm>
              <a:off x="5808278" y="4731588"/>
              <a:ext cx="102303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b="1" dirty="0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Large</a:t>
              </a:r>
              <a:endParaRPr 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sp>
          <p:nvSpPr>
            <p:cNvPr id="93" name="Rectangle 92">
              <a:extLst>
                <a:ext uri="{FF2B5EF4-FFF2-40B4-BE49-F238E27FC236}">
                  <a16:creationId xmlns:a16="http://schemas.microsoft.com/office/drawing/2014/main" xmlns="" id="{292D5387-E4CA-424C-A28B-B443A4D8EE07}"/>
                </a:ext>
              </a:extLst>
            </p:cNvPr>
            <p:cNvSpPr/>
            <p:nvPr/>
          </p:nvSpPr>
          <p:spPr>
            <a:xfrm>
              <a:off x="6980621" y="4724443"/>
              <a:ext cx="4449379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Fewer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outliers,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dirty="0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high</a:t>
              </a:r>
              <a:r>
                <a:rPr lang="zh-CN" altLang="en-US" dirty="0">
                  <a:solidFill>
                    <a:srgbClr val="000000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dirty="0">
                  <a:solidFill>
                    <a:srgbClr val="000000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precision</a:t>
              </a:r>
              <a:r>
                <a:rPr lang="zh-CN" altLang="en-US" dirty="0">
                  <a:solidFill>
                    <a:srgbClr val="000000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endPara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94" name="Rectangle 93">
            <a:extLst>
              <a:ext uri="{FF2B5EF4-FFF2-40B4-BE49-F238E27FC236}">
                <a16:creationId xmlns:a16="http://schemas.microsoft.com/office/drawing/2014/main" xmlns="" id="{C2AEF98F-21EE-9F40-9081-958DE97EA96C}"/>
              </a:ext>
            </a:extLst>
          </p:cNvPr>
          <p:cNvSpPr/>
          <p:nvPr/>
        </p:nvSpPr>
        <p:spPr>
          <a:xfrm>
            <a:off x="2994025" y="5361480"/>
            <a:ext cx="10070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00" b="1" dirty="0">
                <a:latin typeface="Helvetica Neue" charset="0"/>
                <a:ea typeface="Helvetica Neue" charset="0"/>
                <a:cs typeface="Helvetica Neue" charset="0"/>
              </a:rPr>
              <a:t>kth</a:t>
            </a:r>
            <a:r>
              <a:rPr lang="zh-CN" altLang="en-US" sz="18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1800" b="1" dirty="0">
                <a:latin typeface="Helvetica Neue" charset="0"/>
                <a:ea typeface="Helvetica Neue" charset="0"/>
                <a:cs typeface="Helvetica Neue" charset="0"/>
              </a:rPr>
              <a:t>NN </a:t>
            </a:r>
            <a:endParaRPr lang="en-US" sz="1800" dirty="0"/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xmlns="" id="{4CB467B2-3A51-7448-9D24-89772CA8EFEB}"/>
              </a:ext>
            </a:extLst>
          </p:cNvPr>
          <p:cNvGrpSpPr/>
          <p:nvPr/>
        </p:nvGrpSpPr>
        <p:grpSpPr>
          <a:xfrm>
            <a:off x="901005" y="3657600"/>
            <a:ext cx="1828800" cy="1828800"/>
            <a:chOff x="901005" y="3657600"/>
            <a:chExt cx="1828800" cy="1828800"/>
          </a:xfrm>
        </p:grpSpPr>
        <p:sp>
          <p:nvSpPr>
            <p:cNvPr id="96" name="Oval 95">
              <a:extLst>
                <a:ext uri="{FF2B5EF4-FFF2-40B4-BE49-F238E27FC236}">
                  <a16:creationId xmlns:a16="http://schemas.microsoft.com/office/drawing/2014/main" xmlns="" id="{7684BFA0-56B3-3449-903E-F2C1AAE71434}"/>
                </a:ext>
              </a:extLst>
            </p:cNvPr>
            <p:cNvSpPr/>
            <p:nvPr/>
          </p:nvSpPr>
          <p:spPr>
            <a:xfrm>
              <a:off x="901005" y="3657600"/>
              <a:ext cx="1828800" cy="1828800"/>
            </a:xfrm>
            <a:prstGeom prst="ellipse">
              <a:avLst/>
            </a:prstGeom>
            <a:noFill/>
            <a:ln w="38100">
              <a:solidFill>
                <a:schemeClr val="bg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xmlns="" id="{7F8499B1-93C3-5141-AAD5-7283457C3078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901005" y="4609433"/>
              <a:ext cx="842070" cy="0"/>
            </a:xfrm>
            <a:prstGeom prst="line">
              <a:avLst/>
            </a:prstGeom>
            <a:ln w="38100">
              <a:solidFill>
                <a:schemeClr val="bg2">
                  <a:lumMod val="60000"/>
                  <a:lumOff val="40000"/>
                </a:schemeClr>
              </a:solidFill>
              <a:prstDash val="solid"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Rectangle 97">
              <a:extLst>
                <a:ext uri="{FF2B5EF4-FFF2-40B4-BE49-F238E27FC236}">
                  <a16:creationId xmlns:a16="http://schemas.microsoft.com/office/drawing/2014/main" xmlns="" id="{8663FB7C-F893-F445-A3F8-6910CCACC980}"/>
                </a:ext>
              </a:extLst>
            </p:cNvPr>
            <p:cNvSpPr/>
            <p:nvPr/>
          </p:nvSpPr>
          <p:spPr>
            <a:xfrm>
              <a:off x="1262738" y="4500661"/>
              <a:ext cx="3898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Helvetica Neue" charset="0"/>
                  <a:ea typeface="Helvetica Neue" charset="0"/>
                  <a:cs typeface="Helvetica Neue" charset="0"/>
                </a:rPr>
                <a:t>r 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xmlns="" id="{A62246D2-0673-1B45-969E-300387CBD7C8}"/>
                  </a:ext>
                </a:extLst>
              </p:cNvPr>
              <p:cNvSpPr/>
              <p:nvPr/>
            </p:nvSpPr>
            <p:spPr bwMode="auto">
              <a:xfrm>
                <a:off x="112713" y="4900105"/>
                <a:ext cx="2365850" cy="3950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kNN-Dist(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Helvetica Neue" charset="0"/>
                            <a:cs typeface="Helvetica Neue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𝟏</m:t>
                        </m:r>
                      </m:sub>
                    </m:sSub>
                  </m:oMath>
                </a14:m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) &gt; r </a:t>
                </a:r>
                <a:endParaRPr lang="en-US" sz="20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99" name="Rounded Rectangle 98">
                <a:extLst>
                  <a:ext uri="{FF2B5EF4-FFF2-40B4-BE49-F238E27FC236}">
                    <a16:creationId xmlns:a16="http://schemas.microsoft.com/office/drawing/2014/main" id="{A62246D2-0673-1B45-969E-300387CBD7C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713" y="4900105"/>
                <a:ext cx="2365850" cy="395000"/>
              </a:xfrm>
              <a:prstGeom prst="roundRect">
                <a:avLst/>
              </a:prstGeom>
              <a:blipFill>
                <a:blip r:embed="rId3"/>
                <a:stretch>
                  <a:fillRect l="-1604" t="-3125" b="-28125"/>
                </a:stretch>
              </a:blip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00" name="Group 99">
            <a:extLst>
              <a:ext uri="{FF2B5EF4-FFF2-40B4-BE49-F238E27FC236}">
                <a16:creationId xmlns:a16="http://schemas.microsoft.com/office/drawing/2014/main" xmlns="" id="{DF2A7751-0730-2B43-86F1-2F1D5B955F81}"/>
              </a:ext>
            </a:extLst>
          </p:cNvPr>
          <p:cNvGrpSpPr/>
          <p:nvPr/>
        </p:nvGrpSpPr>
        <p:grpSpPr>
          <a:xfrm>
            <a:off x="1132787" y="1309227"/>
            <a:ext cx="1828800" cy="1828800"/>
            <a:chOff x="901005" y="3657600"/>
            <a:chExt cx="1828800" cy="1828800"/>
          </a:xfrm>
        </p:grpSpPr>
        <p:sp>
          <p:nvSpPr>
            <p:cNvPr id="114" name="Oval 113">
              <a:extLst>
                <a:ext uri="{FF2B5EF4-FFF2-40B4-BE49-F238E27FC236}">
                  <a16:creationId xmlns:a16="http://schemas.microsoft.com/office/drawing/2014/main" xmlns="" id="{72F2163B-96FB-1F49-B0D7-630E4DA07B91}"/>
                </a:ext>
              </a:extLst>
            </p:cNvPr>
            <p:cNvSpPr/>
            <p:nvPr/>
          </p:nvSpPr>
          <p:spPr>
            <a:xfrm>
              <a:off x="901005" y="3657600"/>
              <a:ext cx="1828800" cy="1828800"/>
            </a:xfrm>
            <a:prstGeom prst="ellipse">
              <a:avLst/>
            </a:prstGeom>
            <a:noFill/>
            <a:ln w="38100">
              <a:solidFill>
                <a:schemeClr val="bg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9EF93C1F-5D1C-394B-B104-3C6CCC7101DB}"/>
                </a:ext>
              </a:extLst>
            </p:cNvPr>
            <p:cNvCxnSpPr>
              <a:cxnSpLocks/>
            </p:cNvCxnSpPr>
            <p:nvPr/>
          </p:nvCxnSpPr>
          <p:spPr bwMode="auto">
            <a:xfrm flipH="1" flipV="1">
              <a:off x="901005" y="4609433"/>
              <a:ext cx="842070" cy="0"/>
            </a:xfrm>
            <a:prstGeom prst="line">
              <a:avLst/>
            </a:prstGeom>
            <a:ln w="38100">
              <a:solidFill>
                <a:schemeClr val="bg2">
                  <a:lumMod val="60000"/>
                  <a:lumOff val="40000"/>
                </a:schemeClr>
              </a:solidFill>
              <a:prstDash val="solid"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ectangle 115">
              <a:extLst>
                <a:ext uri="{FF2B5EF4-FFF2-40B4-BE49-F238E27FC236}">
                  <a16:creationId xmlns:a16="http://schemas.microsoft.com/office/drawing/2014/main" xmlns="" id="{8517D0E5-3853-EF42-BD9D-55F199A21F2D}"/>
                </a:ext>
              </a:extLst>
            </p:cNvPr>
            <p:cNvSpPr/>
            <p:nvPr/>
          </p:nvSpPr>
          <p:spPr>
            <a:xfrm>
              <a:off x="1226397" y="4247036"/>
              <a:ext cx="38985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Helvetica Neue" charset="0"/>
                  <a:ea typeface="Helvetica Neue" charset="0"/>
                  <a:cs typeface="Helvetica Neue" charset="0"/>
                </a:rPr>
                <a:t>r 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grpSp>
        <p:nvGrpSpPr>
          <p:cNvPr id="121" name="Group 120">
            <a:extLst>
              <a:ext uri="{FF2B5EF4-FFF2-40B4-BE49-F238E27FC236}">
                <a16:creationId xmlns:a16="http://schemas.microsoft.com/office/drawing/2014/main" xmlns="" id="{E984EE82-0424-3E4C-B2DF-AF9F0DE59223}"/>
              </a:ext>
            </a:extLst>
          </p:cNvPr>
          <p:cNvGrpSpPr/>
          <p:nvPr/>
        </p:nvGrpSpPr>
        <p:grpSpPr>
          <a:xfrm>
            <a:off x="3794125" y="3703320"/>
            <a:ext cx="1098054" cy="1097280"/>
            <a:chOff x="4891392" y="5120854"/>
            <a:chExt cx="1098054" cy="1097280"/>
          </a:xfrm>
        </p:grpSpPr>
        <p:sp>
          <p:nvSpPr>
            <p:cNvPr id="122" name="Oval 121">
              <a:extLst>
                <a:ext uri="{FF2B5EF4-FFF2-40B4-BE49-F238E27FC236}">
                  <a16:creationId xmlns:a16="http://schemas.microsoft.com/office/drawing/2014/main" xmlns="" id="{79141711-3275-1E4E-8483-63E8657C3CF9}"/>
                </a:ext>
              </a:extLst>
            </p:cNvPr>
            <p:cNvSpPr/>
            <p:nvPr/>
          </p:nvSpPr>
          <p:spPr>
            <a:xfrm>
              <a:off x="4892166" y="5120854"/>
              <a:ext cx="1097280" cy="1097280"/>
            </a:xfrm>
            <a:prstGeom prst="ellipse">
              <a:avLst/>
            </a:prstGeom>
            <a:noFill/>
            <a:ln w="38100">
              <a:solidFill>
                <a:schemeClr val="bg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cxnSp>
          <p:nvCxnSpPr>
            <p:cNvPr id="126" name="Straight Connector 125">
              <a:extLst>
                <a:ext uri="{FF2B5EF4-FFF2-40B4-BE49-F238E27FC236}">
                  <a16:creationId xmlns:a16="http://schemas.microsoft.com/office/drawing/2014/main" xmlns="" id="{81362F0D-33D5-6F47-89BE-C65E55D42CF5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4891392" y="5682825"/>
              <a:ext cx="530283" cy="0"/>
            </a:xfrm>
            <a:prstGeom prst="line">
              <a:avLst/>
            </a:prstGeom>
            <a:ln w="38100">
              <a:solidFill>
                <a:schemeClr val="bg2">
                  <a:lumMod val="60000"/>
                  <a:lumOff val="40000"/>
                </a:schemeClr>
              </a:solidFill>
              <a:prstDash val="solid"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8" name="Rectangle 127">
              <a:extLst>
                <a:ext uri="{FF2B5EF4-FFF2-40B4-BE49-F238E27FC236}">
                  <a16:creationId xmlns:a16="http://schemas.microsoft.com/office/drawing/2014/main" xmlns="" id="{A54E5370-34BD-5041-98E8-DB6B3B88354D}"/>
                </a:ext>
              </a:extLst>
            </p:cNvPr>
            <p:cNvSpPr/>
            <p:nvPr/>
          </p:nvSpPr>
          <p:spPr>
            <a:xfrm>
              <a:off x="5021859" y="5314241"/>
              <a:ext cx="38985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Helvetica Neue" charset="0"/>
                  <a:ea typeface="Helvetica Neue" charset="0"/>
                  <a:cs typeface="Helvetica Neue" charset="0"/>
                </a:rPr>
                <a:t>r’ 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32" name="Oval 131">
            <a:extLst>
              <a:ext uri="{FF2B5EF4-FFF2-40B4-BE49-F238E27FC236}">
                <a16:creationId xmlns:a16="http://schemas.microsoft.com/office/drawing/2014/main" xmlns="" id="{9D04A92B-8CC1-514F-8D5C-158FA63B8929}"/>
              </a:ext>
            </a:extLst>
          </p:cNvPr>
          <p:cNvSpPr/>
          <p:nvPr/>
        </p:nvSpPr>
        <p:spPr>
          <a:xfrm>
            <a:off x="3582602" y="3482317"/>
            <a:ext cx="1536192" cy="1535905"/>
          </a:xfrm>
          <a:prstGeom prst="ellipse">
            <a:avLst/>
          </a:prstGeom>
          <a:noFill/>
          <a:ln w="34925" cap="flat" cmpd="sng" algn="ctr">
            <a:solidFill>
              <a:schemeClr val="accent2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xmlns="" id="{678609FD-839C-CF4A-879D-8892C77395FA}"/>
              </a:ext>
            </a:extLst>
          </p:cNvPr>
          <p:cNvSpPr/>
          <p:nvPr/>
        </p:nvSpPr>
        <p:spPr>
          <a:xfrm>
            <a:off x="2287799" y="3213162"/>
            <a:ext cx="1463040" cy="1463040"/>
          </a:xfrm>
          <a:prstGeom prst="ellipse">
            <a:avLst/>
          </a:prstGeom>
          <a:noFill/>
          <a:ln w="34925" cap="flat" cmpd="sng" algn="ctr">
            <a:solidFill>
              <a:schemeClr val="accent2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xmlns="" id="{F8E2ECDE-EC7D-754F-9CAA-392C0DAABECA}"/>
              </a:ext>
            </a:extLst>
          </p:cNvPr>
          <p:cNvSpPr/>
          <p:nvPr/>
        </p:nvSpPr>
        <p:spPr>
          <a:xfrm>
            <a:off x="3399224" y="2038689"/>
            <a:ext cx="1344168" cy="1344168"/>
          </a:xfrm>
          <a:prstGeom prst="ellipse">
            <a:avLst/>
          </a:prstGeom>
          <a:noFill/>
          <a:ln w="34925" cap="flat" cmpd="sng" algn="ctr">
            <a:solidFill>
              <a:schemeClr val="accent2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35" name="Oval 134">
            <a:extLst>
              <a:ext uri="{FF2B5EF4-FFF2-40B4-BE49-F238E27FC236}">
                <a16:creationId xmlns:a16="http://schemas.microsoft.com/office/drawing/2014/main" xmlns="" id="{A887EA00-7CDE-0147-963F-66DD9FE72B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433" y="4210050"/>
            <a:ext cx="133350" cy="1333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36" name="Oval 135">
            <a:extLst>
              <a:ext uri="{FF2B5EF4-FFF2-40B4-BE49-F238E27FC236}">
                <a16:creationId xmlns:a16="http://schemas.microsoft.com/office/drawing/2014/main" xmlns="" id="{C2C6A3D4-77F0-1F48-BEBF-755800A2D5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0850" y="3886200"/>
            <a:ext cx="133350" cy="1333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38" name="Oval 137">
            <a:extLst>
              <a:ext uri="{FF2B5EF4-FFF2-40B4-BE49-F238E27FC236}">
                <a16:creationId xmlns:a16="http://schemas.microsoft.com/office/drawing/2014/main" xmlns="" id="{293497AF-CDE8-E649-8905-3FB62D480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0185" y="2662491"/>
            <a:ext cx="133350" cy="133350"/>
          </a:xfrm>
          <a:prstGeom prst="ellipse">
            <a:avLst/>
          </a:prstGeom>
          <a:solidFill>
            <a:schemeClr val="accent2"/>
          </a:solidFill>
          <a:ln w="9525">
            <a:solidFill>
              <a:schemeClr val="accent2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grpSp>
        <p:nvGrpSpPr>
          <p:cNvPr id="139" name="Group 138">
            <a:extLst>
              <a:ext uri="{FF2B5EF4-FFF2-40B4-BE49-F238E27FC236}">
                <a16:creationId xmlns:a16="http://schemas.microsoft.com/office/drawing/2014/main" xmlns="" id="{387FB2D2-5FFC-CF4B-BCD2-93ACA6BA9E98}"/>
              </a:ext>
            </a:extLst>
          </p:cNvPr>
          <p:cNvGrpSpPr/>
          <p:nvPr/>
        </p:nvGrpSpPr>
        <p:grpSpPr>
          <a:xfrm>
            <a:off x="3099668" y="3053734"/>
            <a:ext cx="2478311" cy="2468880"/>
            <a:chOff x="891574" y="3657600"/>
            <a:chExt cx="2478311" cy="2468880"/>
          </a:xfrm>
        </p:grpSpPr>
        <p:sp>
          <p:nvSpPr>
            <p:cNvPr id="141" name="Oval 140">
              <a:extLst>
                <a:ext uri="{FF2B5EF4-FFF2-40B4-BE49-F238E27FC236}">
                  <a16:creationId xmlns:a16="http://schemas.microsoft.com/office/drawing/2014/main" xmlns="" id="{60290EF3-F546-EE45-989A-5E5319F170D0}"/>
                </a:ext>
              </a:extLst>
            </p:cNvPr>
            <p:cNvSpPr/>
            <p:nvPr/>
          </p:nvSpPr>
          <p:spPr>
            <a:xfrm>
              <a:off x="901005" y="3657600"/>
              <a:ext cx="2468880" cy="2468880"/>
            </a:xfrm>
            <a:prstGeom prst="ellipse">
              <a:avLst/>
            </a:prstGeom>
            <a:noFill/>
            <a:ln w="38100">
              <a:solidFill>
                <a:schemeClr val="bg2">
                  <a:lumMod val="60000"/>
                  <a:lumOff val="40000"/>
                </a:schemeClr>
              </a:solidFill>
              <a:prstDash val="sysDot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kern="0">
                <a:solidFill>
                  <a:prstClr val="black"/>
                </a:solidFill>
                <a:latin typeface="Calibri"/>
                <a:ea typeface="宋体"/>
              </a:endParaRPr>
            </a:p>
          </p:txBody>
        </p: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xmlns="" id="{36529004-61B1-1F45-990F-7EDF63FAAA88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891574" y="4865044"/>
              <a:ext cx="1234440" cy="0"/>
            </a:xfrm>
            <a:prstGeom prst="line">
              <a:avLst/>
            </a:prstGeom>
            <a:ln w="38100">
              <a:solidFill>
                <a:schemeClr val="bg2">
                  <a:lumMod val="60000"/>
                  <a:lumOff val="40000"/>
                </a:schemeClr>
              </a:solidFill>
              <a:prstDash val="solid"/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8" name="Rectangle 147">
              <a:extLst>
                <a:ext uri="{FF2B5EF4-FFF2-40B4-BE49-F238E27FC236}">
                  <a16:creationId xmlns:a16="http://schemas.microsoft.com/office/drawing/2014/main" xmlns="" id="{3088CF56-7268-DE42-BCD3-BFF347F830F6}"/>
                </a:ext>
              </a:extLst>
            </p:cNvPr>
            <p:cNvSpPr/>
            <p:nvPr/>
          </p:nvSpPr>
          <p:spPr>
            <a:xfrm>
              <a:off x="1037138" y="4500573"/>
              <a:ext cx="5305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bg2">
                      <a:lumMod val="60000"/>
                      <a:lumOff val="40000"/>
                    </a:schemeClr>
                  </a:solidFill>
                  <a:latin typeface="Helvetica Neue" charset="0"/>
                  <a:ea typeface="Helvetica Neue" charset="0"/>
                  <a:cs typeface="Helvetica Neue" charset="0"/>
                </a:rPr>
                <a:t>r’’ </a:t>
              </a:r>
              <a:endParaRPr lang="en-US" dirty="0">
                <a:solidFill>
                  <a:schemeClr val="bg2">
                    <a:lumMod val="60000"/>
                    <a:lumOff val="40000"/>
                  </a:schemeClr>
                </a:solidFill>
              </a:endParaRPr>
            </a:p>
          </p:txBody>
        </p:sp>
      </p:grpSp>
      <p:sp>
        <p:nvSpPr>
          <p:cNvPr id="149" name="Oval 148">
            <a:extLst>
              <a:ext uri="{FF2B5EF4-FFF2-40B4-BE49-F238E27FC236}">
                <a16:creationId xmlns:a16="http://schemas.microsoft.com/office/drawing/2014/main" xmlns="" id="{5E2F1D99-8F57-9F44-980C-FEFD4206FE99}"/>
              </a:ext>
            </a:extLst>
          </p:cNvPr>
          <p:cNvSpPr/>
          <p:nvPr/>
        </p:nvSpPr>
        <p:spPr>
          <a:xfrm>
            <a:off x="3585276" y="3488294"/>
            <a:ext cx="1536192" cy="1535905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51" name="Oval 150">
            <a:extLst>
              <a:ext uri="{FF2B5EF4-FFF2-40B4-BE49-F238E27FC236}">
                <a16:creationId xmlns:a16="http://schemas.microsoft.com/office/drawing/2014/main" xmlns="" id="{60763D70-E9EB-5441-ADA4-29EFCF9149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67433" y="4205318"/>
            <a:ext cx="133350" cy="133350"/>
          </a:xfrm>
          <a:prstGeom prst="ellipse">
            <a:avLst/>
          </a:prstGeom>
          <a:solidFill>
            <a:srgbClr val="07744B"/>
          </a:solidFill>
          <a:ln w="9525">
            <a:solidFill>
              <a:srgbClr val="07744B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52" name="Oval 151">
            <a:extLst>
              <a:ext uri="{FF2B5EF4-FFF2-40B4-BE49-F238E27FC236}">
                <a16:creationId xmlns:a16="http://schemas.microsoft.com/office/drawing/2014/main" xmlns="" id="{4886737D-059A-904C-86E4-D1F56F22AC9B}"/>
              </a:ext>
            </a:extLst>
          </p:cNvPr>
          <p:cNvSpPr/>
          <p:nvPr/>
        </p:nvSpPr>
        <p:spPr>
          <a:xfrm>
            <a:off x="2291311" y="3210553"/>
            <a:ext cx="1463040" cy="1463040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53" name="Oval 152">
            <a:extLst>
              <a:ext uri="{FF2B5EF4-FFF2-40B4-BE49-F238E27FC236}">
                <a16:creationId xmlns:a16="http://schemas.microsoft.com/office/drawing/2014/main" xmlns="" id="{400DF08A-4D8D-F945-B5C0-4C5AA36413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92712" y="3887505"/>
            <a:ext cx="133350" cy="133350"/>
          </a:xfrm>
          <a:prstGeom prst="ellipse">
            <a:avLst/>
          </a:prstGeom>
          <a:solidFill>
            <a:srgbClr val="07744B"/>
          </a:solidFill>
          <a:ln w="9525">
            <a:solidFill>
              <a:srgbClr val="07744B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54" name="Oval 153">
            <a:extLst>
              <a:ext uri="{FF2B5EF4-FFF2-40B4-BE49-F238E27FC236}">
                <a16:creationId xmlns:a16="http://schemas.microsoft.com/office/drawing/2014/main" xmlns="" id="{EA647A60-3F86-EE47-8AA4-91A156D6FB99}"/>
              </a:ext>
            </a:extLst>
          </p:cNvPr>
          <p:cNvSpPr/>
          <p:nvPr/>
        </p:nvSpPr>
        <p:spPr>
          <a:xfrm>
            <a:off x="3397427" y="2043076"/>
            <a:ext cx="1344168" cy="1344168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58" name="Oval 157">
            <a:extLst>
              <a:ext uri="{FF2B5EF4-FFF2-40B4-BE49-F238E27FC236}">
                <a16:creationId xmlns:a16="http://schemas.microsoft.com/office/drawing/2014/main" xmlns="" id="{7E190E81-0B82-F04E-B13D-51A56BF5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2725" y="2659711"/>
            <a:ext cx="133350" cy="133350"/>
          </a:xfrm>
          <a:prstGeom prst="ellipse">
            <a:avLst/>
          </a:prstGeom>
          <a:solidFill>
            <a:srgbClr val="07744B"/>
          </a:solidFill>
          <a:ln w="9525">
            <a:solidFill>
              <a:srgbClr val="07744B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63" name="Oval 162">
            <a:extLst>
              <a:ext uri="{FF2B5EF4-FFF2-40B4-BE49-F238E27FC236}">
                <a16:creationId xmlns:a16="http://schemas.microsoft.com/office/drawing/2014/main" xmlns="" id="{7DC570B7-5C82-A84B-85CF-D5922E772D69}"/>
              </a:ext>
            </a:extLst>
          </p:cNvPr>
          <p:cNvSpPr/>
          <p:nvPr/>
        </p:nvSpPr>
        <p:spPr>
          <a:xfrm>
            <a:off x="880790" y="1110472"/>
            <a:ext cx="2331720" cy="2331720"/>
          </a:xfrm>
          <a:prstGeom prst="ellipse">
            <a:avLst/>
          </a:prstGeom>
          <a:noFill/>
          <a:ln w="34925" cap="flat" cmpd="sng" algn="ctr">
            <a:solidFill>
              <a:srgbClr val="07744B"/>
            </a:solidFill>
            <a:prstDash val="sysDash"/>
          </a:ln>
          <a:effectLst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>
              <a:solidFill>
                <a:prstClr val="black"/>
              </a:solidFill>
              <a:latin typeface="Calibri"/>
              <a:ea typeface="宋体"/>
            </a:endParaRPr>
          </a:p>
        </p:txBody>
      </p:sp>
      <p:sp>
        <p:nvSpPr>
          <p:cNvPr id="164" name="Oval 163">
            <a:extLst>
              <a:ext uri="{FF2B5EF4-FFF2-40B4-BE49-F238E27FC236}">
                <a16:creationId xmlns:a16="http://schemas.microsoft.com/office/drawing/2014/main" xmlns="" id="{A990A992-21CD-4142-90D9-03D9F17F4B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88734" y="2187726"/>
            <a:ext cx="133350" cy="133350"/>
          </a:xfrm>
          <a:prstGeom prst="ellipse">
            <a:avLst/>
          </a:prstGeom>
          <a:solidFill>
            <a:srgbClr val="07744B"/>
          </a:solidFill>
          <a:ln w="9525">
            <a:solidFill>
              <a:srgbClr val="07744B"/>
            </a:solidFill>
            <a:round/>
            <a:headEnd/>
            <a:tailEnd/>
          </a:ln>
          <a:effectLst>
            <a:outerShdw blurRad="40000" dist="20000" dir="5400000" rotWithShape="0">
              <a:srgbClr val="000000">
                <a:alpha val="37999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000" kern="0" dirty="0">
              <a:solidFill>
                <a:prstClr val="black"/>
              </a:solidFill>
              <a:latin typeface="Calibri"/>
              <a:ea typeface="宋体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xmlns="" id="{657DFFA0-0149-6A44-9F83-05AAA3A86DD9}"/>
                  </a:ext>
                </a:extLst>
              </p:cNvPr>
              <p:cNvSpPr/>
              <p:nvPr/>
            </p:nvSpPr>
            <p:spPr>
              <a:xfrm>
                <a:off x="1386624" y="4059011"/>
                <a:ext cx="558871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zh-CN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5" name="Rectangle 164">
                <a:extLst>
                  <a:ext uri="{FF2B5EF4-FFF2-40B4-BE49-F238E27FC236}">
                    <a16:creationId xmlns:a16="http://schemas.microsoft.com/office/drawing/2014/main" id="{657DFFA0-0149-6A44-9F83-05AAA3A86DD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86624" y="4059011"/>
                <a:ext cx="558871" cy="461665"/>
              </a:xfrm>
              <a:prstGeom prst="rect">
                <a:avLst/>
              </a:prstGeom>
              <a:blipFill>
                <a:blip r:embed="rId4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xmlns="" id="{2FF09C38-B528-E542-8CB1-52326F6B394A}"/>
                  </a:ext>
                </a:extLst>
              </p:cNvPr>
              <p:cNvSpPr/>
              <p:nvPr/>
            </p:nvSpPr>
            <p:spPr>
              <a:xfrm>
                <a:off x="1786503" y="1723035"/>
                <a:ext cx="56598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𝑝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2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66" name="Rectangle 165">
                <a:extLst>
                  <a:ext uri="{FF2B5EF4-FFF2-40B4-BE49-F238E27FC236}">
                    <a16:creationId xmlns:a16="http://schemas.microsoft.com/office/drawing/2014/main" id="{2FF09C38-B528-E542-8CB1-52326F6B394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86503" y="1723035"/>
                <a:ext cx="565989" cy="461665"/>
              </a:xfrm>
              <a:prstGeom prst="rect">
                <a:avLst/>
              </a:prstGeom>
              <a:blipFill>
                <a:blip r:embed="rId5"/>
                <a:stretch>
                  <a:fillRect b="-54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7" name="Rounded Rectangle 166">
                <a:extLst>
                  <a:ext uri="{FF2B5EF4-FFF2-40B4-BE49-F238E27FC236}">
                    <a16:creationId xmlns:a16="http://schemas.microsoft.com/office/drawing/2014/main" xmlns="" id="{8FDF69C9-50EF-DF41-B18C-9CC58FE89B28}"/>
                  </a:ext>
                </a:extLst>
              </p:cNvPr>
              <p:cNvSpPr/>
              <p:nvPr/>
            </p:nvSpPr>
            <p:spPr bwMode="auto">
              <a:xfrm>
                <a:off x="64832" y="2435415"/>
                <a:ext cx="2365850" cy="3950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kNN-Dist(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b="1" i="1">
                            <a:latin typeface="Cambria Math" panose="02040503050406030204" pitchFamily="18" charset="0"/>
                            <a:ea typeface="Helvetica Neue" charset="0"/>
                            <a:cs typeface="Helvetica Neue" charset="0"/>
                          </a:rPr>
                        </m:ctrlPr>
                      </m:sSubPr>
                      <m:e>
                        <m:r>
                          <a:rPr lang="en-US" altLang="zh-CN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𝒑</m:t>
                        </m:r>
                      </m:e>
                      <m:sub>
                        <m:r>
                          <a:rPr lang="en-US" altLang="zh-CN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𝟐</m:t>
                        </m:r>
                      </m:sub>
                    </m:sSub>
                  </m:oMath>
                </a14:m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) &gt; r </a:t>
                </a:r>
                <a:endParaRPr lang="en-US" sz="20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67" name="Rounded Rectangle 166">
                <a:extLst>
                  <a:ext uri="{FF2B5EF4-FFF2-40B4-BE49-F238E27FC236}">
                    <a16:creationId xmlns:a16="http://schemas.microsoft.com/office/drawing/2014/main" id="{8FDF69C9-50EF-DF41-B18C-9CC58FE89B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4832" y="2435415"/>
                <a:ext cx="2365850" cy="395000"/>
              </a:xfrm>
              <a:prstGeom prst="roundRect">
                <a:avLst/>
              </a:prstGeom>
              <a:blipFill>
                <a:blip r:embed="rId6"/>
                <a:stretch>
                  <a:fillRect l="-1604" t="-6452" b="-29032"/>
                </a:stretch>
              </a:blip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xmlns="" id="{EE559ACF-74D9-7E4C-B561-415EF1339A9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095030" y="2326917"/>
            <a:ext cx="848683" cy="639133"/>
          </a:xfrm>
          <a:prstGeom prst="straightConnector1">
            <a:avLst/>
          </a:prstGeom>
          <a:noFill/>
          <a:ln w="34925">
            <a:solidFill>
              <a:srgbClr val="07744B"/>
            </a:solidFill>
            <a:prstDash val="sysDash"/>
            <a:round/>
            <a:headEnd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322861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 tmFilter="0, 0; .2, .5; .8, .5; 1, 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" dur="250" autoRev="1" fill="hold"/>
                                        <p:tgtEl>
                                          <p:spTgt spid="6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000"/>
                            </p:stCondLst>
                            <p:childTnLst>
                              <p:par>
                                <p:cTn id="50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51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5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1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 tmFilter="0, 0; .2, .5; .8, .5; 1, 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2" dur="250" autoRev="1" fill="hold"/>
                                        <p:tgtEl>
                                          <p:spTgt spid="6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9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08F59"/>
                                      </p:to>
                                    </p:animClr>
                                    <p:animClr clrSpc="rgb" dir="cw">
                                      <p:cBhvr>
                                        <p:cTn id="6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8F59"/>
                                      </p:to>
                                    </p:animClr>
                                    <p:set>
                                      <p:cBhvr>
                                        <p:cTn id="6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08F59"/>
                                      </p:to>
                                    </p:animClr>
                                    <p:animClr clrSpc="rgb" dir="cw">
                                      <p:cBhvr>
                                        <p:cTn id="7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8F59"/>
                                      </p:to>
                                    </p:animClr>
                                    <p:set>
                                      <p:cBhvr>
                                        <p:cTn id="76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19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8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408F59"/>
                                      </p:to>
                                    </p:animClr>
                                    <p:animClr clrSpc="rgb" dir="cw">
                                      <p:cBhvr>
                                        <p:cTn id="8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408F59"/>
                                      </p:to>
                                    </p:animClr>
                                    <p:set>
                                      <p:cBhvr>
                                        <p:cTn id="8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5" dur="5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000"/>
                            </p:stCondLst>
                            <p:childTnLst>
                              <p:par>
                                <p:cTn id="10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1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6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4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9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7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000"/>
                            </p:stCondLst>
                            <p:childTnLst>
                              <p:par>
                                <p:cTn id="13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1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4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1500"/>
                            </p:stCondLst>
                            <p:childTnLst>
                              <p:par>
                                <p:cTn id="146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8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1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2000"/>
                            </p:stCondLst>
                            <p:childTnLst>
                              <p:par>
                                <p:cTn id="15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5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61" grpId="0" animBg="1"/>
      <p:bldP spid="63" grpId="0" animBg="1"/>
      <p:bldP spid="63" grpId="1" animBg="1"/>
      <p:bldP spid="66" grpId="0" animBg="1"/>
      <p:bldP spid="67" grpId="0" animBg="1"/>
      <p:bldP spid="67" grpId="1" animBg="1"/>
      <p:bldP spid="73" grpId="0" animBg="1"/>
      <p:bldP spid="74" grpId="0" animBg="1"/>
      <p:bldP spid="75" grpId="0" animBg="1"/>
      <p:bldP spid="87" grpId="0"/>
      <p:bldP spid="94" grpId="0"/>
      <p:bldP spid="99" grpId="0" animBg="1"/>
      <p:bldP spid="132" grpId="0" animBg="1"/>
      <p:bldP spid="133" grpId="0" animBg="1"/>
      <p:bldP spid="134" grpId="0" animBg="1"/>
      <p:bldP spid="135" grpId="0" animBg="1"/>
      <p:bldP spid="136" grpId="0" animBg="1"/>
      <p:bldP spid="138" grpId="0" animBg="1"/>
      <p:bldP spid="149" grpId="0" animBg="1"/>
      <p:bldP spid="151" grpId="0" animBg="1"/>
      <p:bldP spid="152" grpId="0" animBg="1"/>
      <p:bldP spid="153" grpId="0" animBg="1"/>
      <p:bldP spid="154" grpId="0" animBg="1"/>
      <p:bldP spid="158" grpId="0" animBg="1"/>
      <p:bldP spid="163" grpId="0" animBg="1"/>
      <p:bldP spid="164" grpId="0" animBg="1"/>
      <p:bldP spid="165" grpId="0"/>
      <p:bldP spid="166" grpId="0"/>
      <p:bldP spid="16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8598DD-5409-8E4D-8A15-483B4A29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Challenges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Contributions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4E42799-DE16-BB4B-A288-AB5B9D0E8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12</a:t>
            </a:fld>
            <a:endParaRPr lang="en-US" altLang="x-none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BB3399A3-4D78-464A-AD65-22E51AA77E9B}"/>
              </a:ext>
            </a:extLst>
          </p:cNvPr>
          <p:cNvSpPr/>
          <p:nvPr/>
        </p:nvSpPr>
        <p:spPr>
          <a:xfrm>
            <a:off x="274366" y="1638327"/>
            <a:ext cx="4869378" cy="1503354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avoid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manual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endParaRPr lang="en-US" altLang="zh-CN" dirty="0">
              <a:solidFill>
                <a:srgbClr val="000000"/>
              </a:solidFill>
              <a:latin typeface="Helvetica Neue" panose="02000503000000020004" pitchFamily="2" charset="0"/>
              <a:ea typeface=""/>
              <a:cs typeface="Helvetica Neue" panose="02000503000000020004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method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parameters?</a:t>
            </a: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87D7BEB-5F25-6D41-AA56-82AE0C7C11F1}"/>
              </a:ext>
            </a:extLst>
          </p:cNvPr>
          <p:cNvSpPr/>
          <p:nvPr/>
        </p:nvSpPr>
        <p:spPr>
          <a:xfrm>
            <a:off x="5181600" y="1063044"/>
            <a:ext cx="6781800" cy="50294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Contributions</a:t>
            </a:r>
            <a:endParaRPr lang="en-US" b="1" kern="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D209DC7-D60B-A24D-8553-238CA214F249}"/>
              </a:ext>
            </a:extLst>
          </p:cNvPr>
          <p:cNvSpPr/>
          <p:nvPr/>
        </p:nvSpPr>
        <p:spPr>
          <a:xfrm>
            <a:off x="274366" y="1066800"/>
            <a:ext cx="4869378" cy="50294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Challenges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1B184D36-1864-C148-B64A-8BA3DA402497}"/>
              </a:ext>
            </a:extLst>
          </p:cNvPr>
          <p:cNvSpPr/>
          <p:nvPr/>
        </p:nvSpPr>
        <p:spPr>
          <a:xfrm>
            <a:off x="5181600" y="1627725"/>
            <a:ext cx="6781800" cy="150335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A88FE7B-2C18-6546-ABA8-36045284AE7C}"/>
              </a:ext>
            </a:extLst>
          </p:cNvPr>
          <p:cNvSpPr txBox="1"/>
          <p:nvPr/>
        </p:nvSpPr>
        <p:spPr>
          <a:xfrm>
            <a:off x="5334000" y="1905000"/>
            <a:ext cx="15623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err="1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AutoAD</a:t>
            </a:r>
            <a:endParaRPr lang="en-US" altLang="zh-CN" sz="2800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[In Sub.]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56FC21A-C842-894D-9FE1-609A36C2DB75}"/>
              </a:ext>
            </a:extLst>
          </p:cNvPr>
          <p:cNvSpPr txBox="1"/>
          <p:nvPr/>
        </p:nvSpPr>
        <p:spPr>
          <a:xfrm>
            <a:off x="6705600" y="1724561"/>
            <a:ext cx="52578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</a:t>
            </a:r>
            <a:r>
              <a:rPr lang="zh-CN" altLang="en-US" sz="2000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approach</a:t>
            </a:r>
            <a:r>
              <a:rPr lang="zh-CN" altLang="en-US" sz="2000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tuning-free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anomaly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等线" charset="-122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More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accurate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any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individual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algorithm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with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ideal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</a:t>
            </a:r>
            <a:endParaRPr lang="en-US" sz="20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0450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7010400" cy="858837"/>
          </a:xfrm>
        </p:spPr>
        <p:txBody>
          <a:bodyPr/>
          <a:lstStyle/>
          <a:p>
            <a:r>
              <a:rPr lang="en-US" altLang="zh-CN" dirty="0"/>
              <a:t>Interactivity:</a:t>
            </a:r>
            <a:r>
              <a:rPr lang="zh-CN" altLang="en-US" dirty="0"/>
              <a:t> </a:t>
            </a:r>
            <a:r>
              <a:rPr lang="en-US" altLang="zh-CN" dirty="0"/>
              <a:t>Human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Loop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13</a:t>
            </a:fld>
            <a:endParaRPr lang="en-US" altLang="x-none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xmlns="" id="{E1217A23-E886-D349-99F9-F72C06464F0C}"/>
              </a:ext>
            </a:extLst>
          </p:cNvPr>
          <p:cNvSpPr txBox="1"/>
          <p:nvPr/>
        </p:nvSpPr>
        <p:spPr>
          <a:xfrm>
            <a:off x="9442427" y="2933061"/>
            <a:ext cx="1793759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Evaluation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38" name="Straight Connector 37">
            <a:extLst>
              <a:ext uri="{FF2B5EF4-FFF2-40B4-BE49-F238E27FC236}">
                <a16:creationId xmlns:a16="http://schemas.microsoft.com/office/drawing/2014/main" xmlns="" id="{69040BCF-1A68-3C44-BF94-8E71EB2B252E}"/>
              </a:ext>
            </a:extLst>
          </p:cNvPr>
          <p:cNvCxnSpPr>
            <a:cxnSpLocks/>
            <a:stCxn id="60" idx="3"/>
            <a:endCxn id="49" idx="1"/>
          </p:cNvCxnSpPr>
          <p:nvPr/>
        </p:nvCxnSpPr>
        <p:spPr bwMode="auto">
          <a:xfrm flipV="1">
            <a:off x="6009423" y="4500392"/>
            <a:ext cx="3027177" cy="782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pic>
        <p:nvPicPr>
          <p:cNvPr id="44" name="Graphic 27" descr="Teacher">
            <a:extLst>
              <a:ext uri="{FF2B5EF4-FFF2-40B4-BE49-F238E27FC236}">
                <a16:creationId xmlns:a16="http://schemas.microsoft.com/office/drawing/2014/main" xmlns="" id="{2983B007-2581-9943-8702-8A5B2535A5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8790973" y="1134404"/>
            <a:ext cx="1092401" cy="1151430"/>
          </a:xfrm>
          <a:prstGeom prst="rect">
            <a:avLst/>
          </a:prstGeom>
        </p:spPr>
      </p:pic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xmlns="" id="{B3DA66C7-73B8-3842-AB88-9673746008AC}"/>
              </a:ext>
            </a:extLst>
          </p:cNvPr>
          <p:cNvCxnSpPr>
            <a:cxnSpLocks/>
            <a:stCxn id="49" idx="0"/>
            <a:endCxn id="3" idx="2"/>
          </p:cNvCxnSpPr>
          <p:nvPr/>
        </p:nvCxnSpPr>
        <p:spPr bwMode="auto">
          <a:xfrm flipV="1">
            <a:off x="9510109" y="2408245"/>
            <a:ext cx="0" cy="151669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D17930CD-E209-7349-A6D6-91CB446B3202}"/>
              </a:ext>
            </a:extLst>
          </p:cNvPr>
          <p:cNvGrpSpPr/>
          <p:nvPr/>
        </p:nvGrpSpPr>
        <p:grpSpPr>
          <a:xfrm>
            <a:off x="8335510" y="3899849"/>
            <a:ext cx="2704520" cy="1662751"/>
            <a:chOff x="6400800" y="2777259"/>
            <a:chExt cx="2704520" cy="1662751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938A48C9-E0A6-8842-B264-80BA7AC38E9D}"/>
                </a:ext>
              </a:extLst>
            </p:cNvPr>
            <p:cNvSpPr txBox="1"/>
            <p:nvPr/>
          </p:nvSpPr>
          <p:spPr>
            <a:xfrm>
              <a:off x="6400800" y="3978345"/>
              <a:ext cx="270452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 algn="ctr" defTabSz="914363">
                <a:defRPr sz="1400" kern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altLang="zh-CN" sz="2400" dirty="0">
                  <a:latin typeface="Helvetica Neue" charset="0"/>
                  <a:ea typeface="Helvetica Neue" charset="0"/>
                  <a:cs typeface="Helvetica Neue" charset="0"/>
                </a:rPr>
                <a:t>Detection results</a:t>
              </a:r>
              <a:endParaRPr lang="en-US" sz="240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xmlns="" id="{25E08950-6F01-CF42-87D4-4085C3DB3855}"/>
                </a:ext>
              </a:extLst>
            </p:cNvPr>
            <p:cNvGrpSpPr/>
            <p:nvPr/>
          </p:nvGrpSpPr>
          <p:grpSpPr>
            <a:xfrm>
              <a:off x="7101890" y="2777259"/>
              <a:ext cx="1062892" cy="1175996"/>
              <a:chOff x="7498103" y="5494178"/>
              <a:chExt cx="1062892" cy="1175996"/>
            </a:xfrm>
          </p:grpSpPr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xmlns="" id="{23E25643-468B-FC43-A3DD-5A6BE2511482}"/>
                  </a:ext>
                </a:extLst>
              </p:cNvPr>
              <p:cNvGrpSpPr/>
              <p:nvPr/>
            </p:nvGrpSpPr>
            <p:grpSpPr>
              <a:xfrm>
                <a:off x="7498103" y="5494178"/>
                <a:ext cx="1062892" cy="1175996"/>
                <a:chOff x="7498103" y="5494178"/>
                <a:chExt cx="1062892" cy="1175996"/>
              </a:xfrm>
            </p:grpSpPr>
            <p:sp>
              <p:nvSpPr>
                <p:cNvPr id="49" name="Shape 111">
                  <a:extLst>
                    <a:ext uri="{FF2B5EF4-FFF2-40B4-BE49-F238E27FC236}">
                      <a16:creationId xmlns:a16="http://schemas.microsoft.com/office/drawing/2014/main" xmlns="" id="{B38F8807-B23C-FC4D-8B5C-D69FBB78DD3B}"/>
                    </a:ext>
                  </a:extLst>
                </p:cNvPr>
                <p:cNvSpPr/>
                <p:nvPr/>
              </p:nvSpPr>
              <p:spPr>
                <a:xfrm>
                  <a:off x="7498103" y="5519268"/>
                  <a:ext cx="947018" cy="1150906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2" name="Right Triangle 51">
                  <a:extLst>
                    <a:ext uri="{FF2B5EF4-FFF2-40B4-BE49-F238E27FC236}">
                      <a16:creationId xmlns:a16="http://schemas.microsoft.com/office/drawing/2014/main" xmlns="" id="{82481129-4083-CA41-AC73-C17BEF49A9D2}"/>
                    </a:ext>
                  </a:extLst>
                </p:cNvPr>
                <p:cNvSpPr/>
                <p:nvPr/>
              </p:nvSpPr>
              <p:spPr bwMode="auto">
                <a:xfrm>
                  <a:off x="8076806" y="5513506"/>
                  <a:ext cx="368315" cy="467427"/>
                </a:xfrm>
                <a:prstGeom prst="rtTriangle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Geneva" charset="0"/>
                  </a:endParaRPr>
                </a:p>
              </p:txBody>
            </p:sp>
            <p:sp>
              <p:nvSpPr>
                <p:cNvPr id="53" name="Right Triangle 52">
                  <a:extLst>
                    <a:ext uri="{FF2B5EF4-FFF2-40B4-BE49-F238E27FC236}">
                      <a16:creationId xmlns:a16="http://schemas.microsoft.com/office/drawing/2014/main" xmlns="" id="{C889465E-F58A-1148-9B68-F941E0B578CB}"/>
                    </a:ext>
                  </a:extLst>
                </p:cNvPr>
                <p:cNvSpPr/>
                <p:nvPr/>
              </p:nvSpPr>
              <p:spPr bwMode="auto">
                <a:xfrm rot="10800000">
                  <a:off x="8076806" y="5494178"/>
                  <a:ext cx="484189" cy="578537"/>
                </a:xfrm>
                <a:prstGeom prst="rtTriangle">
                  <a:avLst/>
                </a:prstGeom>
                <a:solidFill>
                  <a:schemeClr val="bg1"/>
                </a:solidFill>
                <a:ln w="381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Geneva" charset="0"/>
                  </a:endParaRPr>
                </a:p>
              </p:txBody>
            </p:sp>
          </p:grpSp>
          <p:sp>
            <p:nvSpPr>
              <p:cNvPr id="48" name="Right Arrow 47">
                <a:extLst>
                  <a:ext uri="{FF2B5EF4-FFF2-40B4-BE49-F238E27FC236}">
                    <a16:creationId xmlns:a16="http://schemas.microsoft.com/office/drawing/2014/main" xmlns="" id="{EA406C51-A01E-E645-9544-00C0A198569D}"/>
                  </a:ext>
                </a:extLst>
              </p:cNvPr>
              <p:cNvSpPr/>
              <p:nvPr/>
            </p:nvSpPr>
            <p:spPr bwMode="auto">
              <a:xfrm>
                <a:off x="7573903" y="5599478"/>
                <a:ext cx="304800" cy="251884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</p:grpSp>
      <p:sp>
        <p:nvSpPr>
          <p:cNvPr id="60" name="TextBox 59">
            <a:extLst>
              <a:ext uri="{FF2B5EF4-FFF2-40B4-BE49-F238E27FC236}">
                <a16:creationId xmlns:a16="http://schemas.microsoft.com/office/drawing/2014/main" xmlns="" id="{35DC3832-F6B1-614A-AA9E-86F1E091C83C}"/>
              </a:ext>
            </a:extLst>
          </p:cNvPr>
          <p:cNvSpPr txBox="1"/>
          <p:nvPr/>
        </p:nvSpPr>
        <p:spPr>
          <a:xfrm>
            <a:off x="4373756" y="4277380"/>
            <a:ext cx="1635667" cy="461665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 err="1">
                <a:latin typeface="Helvetica Neue" charset="0"/>
                <a:ea typeface="Helvetica Neue" charset="0"/>
                <a:cs typeface="Helvetica Neue" charset="0"/>
              </a:rPr>
              <a:t>AutoAD</a:t>
            </a:r>
            <a:endParaRPr lang="en-US" altLang="zh-CN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90E6E0DE-5266-AA4D-BD7D-3A36E5C4DE7D}"/>
              </a:ext>
            </a:extLst>
          </p:cNvPr>
          <p:cNvSpPr txBox="1"/>
          <p:nvPr/>
        </p:nvSpPr>
        <p:spPr>
          <a:xfrm>
            <a:off x="5352391" y="1897253"/>
            <a:ext cx="2346182" cy="46166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Domain</a:t>
            </a:r>
            <a:r>
              <a:rPr lang="zh-CN" altLang="en-US" sz="24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400" dirty="0">
                <a:latin typeface="Helvetica Neue" charset="0"/>
                <a:ea typeface="Helvetica Neue" charset="0"/>
                <a:cs typeface="Helvetica Neue" charset="0"/>
              </a:rPr>
              <a:t>related</a:t>
            </a:r>
            <a:r>
              <a:rPr lang="zh-CN" altLang="en-US" sz="24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61" name="Elbow Connector 60">
            <a:extLst>
              <a:ext uri="{FF2B5EF4-FFF2-40B4-BE49-F238E27FC236}">
                <a16:creationId xmlns:a16="http://schemas.microsoft.com/office/drawing/2014/main" xmlns="" id="{F42C9764-EACE-7240-85E5-BB4EEE538DBF}"/>
              </a:ext>
            </a:extLst>
          </p:cNvPr>
          <p:cNvCxnSpPr>
            <a:stCxn id="44" idx="1"/>
            <a:endCxn id="60" idx="0"/>
          </p:cNvCxnSpPr>
          <p:nvPr/>
        </p:nvCxnSpPr>
        <p:spPr bwMode="auto">
          <a:xfrm rot="10800000" flipV="1">
            <a:off x="5191591" y="1710118"/>
            <a:ext cx="3599383" cy="2567261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71" name="Rectangle 70">
            <a:extLst>
              <a:ext uri="{FF2B5EF4-FFF2-40B4-BE49-F238E27FC236}">
                <a16:creationId xmlns:a16="http://schemas.microsoft.com/office/drawing/2014/main" xmlns="" id="{90DF0E6A-8788-2A45-91F0-F85D22933255}"/>
              </a:ext>
            </a:extLst>
          </p:cNvPr>
          <p:cNvSpPr/>
          <p:nvPr/>
        </p:nvSpPr>
        <p:spPr>
          <a:xfrm>
            <a:off x="762000" y="1932140"/>
            <a:ext cx="3860892" cy="2030260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2" name="Rectangle 71">
            <a:extLst>
              <a:ext uri="{FF2B5EF4-FFF2-40B4-BE49-F238E27FC236}">
                <a16:creationId xmlns:a16="http://schemas.microsoft.com/office/drawing/2014/main" xmlns="" id="{39B46DC1-45C4-0742-B884-CE55CD8B4FE7}"/>
              </a:ext>
            </a:extLst>
          </p:cNvPr>
          <p:cNvSpPr/>
          <p:nvPr/>
        </p:nvSpPr>
        <p:spPr>
          <a:xfrm>
            <a:off x="862296" y="1936907"/>
            <a:ext cx="369054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Feedback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on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some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detected anomaly patterns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charset="0"/>
              <a:buChar char="•"/>
            </a:pP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Some</a:t>
            </a:r>
            <a:r>
              <a:rPr lang="zh-CN" alt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examples</a:t>
            </a:r>
            <a:r>
              <a:rPr lang="zh-CN" altLang="en-US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seizure</a:t>
            </a:r>
            <a:r>
              <a:rPr lang="zh-CN" alt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patterns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xmlns="" id="{F577B2E9-536C-1F47-BAB5-77046B2C5F60}"/>
              </a:ext>
            </a:extLst>
          </p:cNvPr>
          <p:cNvSpPr/>
          <p:nvPr/>
        </p:nvSpPr>
        <p:spPr>
          <a:xfrm>
            <a:off x="8332543" y="1946580"/>
            <a:ext cx="235513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Domain</a:t>
            </a:r>
            <a:r>
              <a:rPr lang="zh-CN" altLang="en-US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experts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5348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1811000" cy="858837"/>
          </a:xfrm>
        </p:spPr>
        <p:txBody>
          <a:bodyPr/>
          <a:lstStyle/>
          <a:p>
            <a:r>
              <a:rPr lang="en-US" altLang="zh-CN" sz="2800" dirty="0"/>
              <a:t>Challenge for Interactivity: How to Leverage</a:t>
            </a:r>
            <a:r>
              <a:rPr lang="zh-CN" altLang="en-US" sz="2800" dirty="0"/>
              <a:t> </a:t>
            </a:r>
            <a:r>
              <a:rPr lang="en-US" altLang="zh-CN" sz="2800" dirty="0"/>
              <a:t>Domain</a:t>
            </a:r>
            <a:r>
              <a:rPr lang="zh-CN" altLang="en-US" sz="2800" dirty="0"/>
              <a:t> </a:t>
            </a:r>
            <a:r>
              <a:rPr lang="en-US" altLang="zh-CN" sz="2800" dirty="0"/>
              <a:t>Related</a:t>
            </a:r>
            <a:r>
              <a:rPr lang="zh-CN" altLang="en-US" sz="2800" dirty="0"/>
              <a:t> </a:t>
            </a:r>
            <a:r>
              <a:rPr lang="en-US" altLang="zh-CN" sz="2800" dirty="0"/>
              <a:t>Input?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14</a:t>
            </a:fld>
            <a:endParaRPr lang="en-US" altLang="x-none" dirty="0"/>
          </a:p>
        </p:txBody>
      </p:sp>
      <p:grpSp>
        <p:nvGrpSpPr>
          <p:cNvPr id="16" name="Group 15"/>
          <p:cNvGrpSpPr/>
          <p:nvPr/>
        </p:nvGrpSpPr>
        <p:grpSpPr>
          <a:xfrm>
            <a:off x="1071826" y="1475111"/>
            <a:ext cx="1507874" cy="1420064"/>
            <a:chOff x="4431685" y="485078"/>
            <a:chExt cx="1808396" cy="161577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12B21F79-A0D5-4A98-BA60-6828A63F4501}"/>
                </a:ext>
              </a:extLst>
            </p:cNvPr>
            <p:cNvSpPr txBox="1"/>
            <p:nvPr/>
          </p:nvSpPr>
          <p:spPr>
            <a:xfrm>
              <a:off x="4431685" y="1645601"/>
              <a:ext cx="1808396" cy="45525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Helvetica Neue" charset="0"/>
                  <a:ea typeface="Helvetica Neue" charset="0"/>
                  <a:cs typeface="Helvetica Neue" charset="0"/>
                </a:rPr>
                <a:t>Users</a:t>
              </a:r>
            </a:p>
          </p:txBody>
        </p:sp>
        <p:pic>
          <p:nvPicPr>
            <p:cNvPr id="18" name="Graphic 27" descr="Teacher">
              <a:extLst>
                <a:ext uri="{FF2B5EF4-FFF2-40B4-BE49-F238E27FC236}">
                  <a16:creationId xmlns:a16="http://schemas.microsoft.com/office/drawing/2014/main" xmlns="" id="{C068140A-2F36-441A-B5A1-1248C3594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540172" y="485078"/>
              <a:ext cx="1310119" cy="1310119"/>
            </a:xfrm>
            <a:prstGeom prst="rect">
              <a:avLst/>
            </a:prstGeom>
          </p:spPr>
        </p:pic>
      </p:grpSp>
      <p:sp>
        <p:nvSpPr>
          <p:cNvPr id="20" name="Oval 19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2835811" y="1872455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xmlns="" id="{B898DA1F-C5BA-4441-99E1-AB717AA7CB33}"/>
              </a:ext>
            </a:extLst>
          </p:cNvPr>
          <p:cNvSpPr/>
          <p:nvPr/>
        </p:nvSpPr>
        <p:spPr bwMode="auto">
          <a:xfrm>
            <a:off x="2839251" y="1885684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2852406" y="1885684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2860995" y="1884439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61" name="Straight Arrow Connector 60"/>
          <p:cNvCxnSpPr>
            <a:cxnSpLocks/>
            <a:stCxn id="36" idx="3"/>
          </p:cNvCxnSpPr>
          <p:nvPr/>
        </p:nvCxnSpPr>
        <p:spPr bwMode="auto">
          <a:xfrm>
            <a:off x="6998955" y="1976364"/>
            <a:ext cx="2272413" cy="1144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40" name="Right Arrow 39"/>
          <p:cNvSpPr/>
          <p:nvPr/>
        </p:nvSpPr>
        <p:spPr bwMode="auto">
          <a:xfrm rot="5400000">
            <a:off x="5174842" y="3107956"/>
            <a:ext cx="1033220" cy="410104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b="1">
              <a:solidFill>
                <a:srgbClr val="005E1A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4" name="Shape 111">
            <a:extLst>
              <a:ext uri="{FF2B5EF4-FFF2-40B4-BE49-F238E27FC236}">
                <a16:creationId xmlns:a16="http://schemas.microsoft.com/office/drawing/2014/main" xmlns="" id="{8F7F7B76-928C-F347-BC9C-1528BC3FD225}"/>
              </a:ext>
            </a:extLst>
          </p:cNvPr>
          <p:cNvSpPr/>
          <p:nvPr/>
        </p:nvSpPr>
        <p:spPr>
          <a:xfrm>
            <a:off x="9271368" y="1165847"/>
            <a:ext cx="1544860" cy="1600845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4957" y="1142575"/>
            <a:ext cx="1721643" cy="160084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6858000" y="3531513"/>
            <a:ext cx="2090753" cy="1116687"/>
            <a:chOff x="6858000" y="3531513"/>
            <a:chExt cx="2090753" cy="1116687"/>
          </a:xfrm>
        </p:grpSpPr>
        <p:cxnSp>
          <p:nvCxnSpPr>
            <p:cNvPr id="75" name="Straight Arrow Connector 74"/>
            <p:cNvCxnSpPr>
              <a:cxnSpLocks/>
              <a:stCxn id="39" idx="3"/>
              <a:endCxn id="74" idx="1"/>
            </p:cNvCxnSpPr>
            <p:nvPr/>
          </p:nvCxnSpPr>
          <p:spPr bwMode="auto">
            <a:xfrm flipV="1">
              <a:off x="6952405" y="4090019"/>
              <a:ext cx="1996348" cy="52368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77" name="Rectangle 76"/>
            <p:cNvSpPr/>
            <p:nvPr/>
          </p:nvSpPr>
          <p:spPr>
            <a:xfrm>
              <a:off x="6858000" y="3531513"/>
              <a:ext cx="198137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099">
                <a:defRPr/>
              </a:pPr>
              <a:r>
                <a:rPr lang="en-US" altLang="zh-CN" sz="22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Not</a:t>
              </a:r>
              <a:r>
                <a:rPr lang="zh-CN" altLang="en-US" sz="22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sufficient</a:t>
              </a:r>
              <a:endParaRPr 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pic>
          <p:nvPicPr>
            <p:cNvPr id="81" name="Picture 80" descr="cross41.png">
              <a:extLst>
                <a:ext uri="{FF2B5EF4-FFF2-40B4-BE49-F238E27FC236}">
                  <a16:creationId xmlns:a16="http://schemas.microsoft.com/office/drawing/2014/main" xmlns="" id="{681A1AD0-B59A-2246-98EE-3E27109BA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6909" y="3933109"/>
              <a:ext cx="715091" cy="715091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9" name="Group 8"/>
          <p:cNvGrpSpPr/>
          <p:nvPr/>
        </p:nvGrpSpPr>
        <p:grpSpPr>
          <a:xfrm>
            <a:off x="6952405" y="4613702"/>
            <a:ext cx="1996348" cy="1151185"/>
            <a:chOff x="6952405" y="4613702"/>
            <a:chExt cx="1996348" cy="1151185"/>
          </a:xfrm>
        </p:grpSpPr>
        <p:cxnSp>
          <p:nvCxnSpPr>
            <p:cNvPr id="76" name="Straight Arrow Connector 75"/>
            <p:cNvCxnSpPr>
              <a:cxnSpLocks/>
              <a:stCxn id="39" idx="3"/>
              <a:endCxn id="73" idx="1"/>
            </p:cNvCxnSpPr>
            <p:nvPr/>
          </p:nvCxnSpPr>
          <p:spPr bwMode="auto">
            <a:xfrm>
              <a:off x="6952405" y="4613702"/>
              <a:ext cx="1996348" cy="820033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80" name="Rectangle 79"/>
            <p:cNvSpPr/>
            <p:nvPr/>
          </p:nvSpPr>
          <p:spPr>
            <a:xfrm>
              <a:off x="7130822" y="5334000"/>
              <a:ext cx="1632178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 defTabSz="914099">
                <a:defRPr/>
              </a:pPr>
              <a:r>
                <a:rPr lang="en-US" altLang="zh-CN" sz="22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Not</a:t>
              </a:r>
              <a:r>
                <a:rPr lang="zh-CN" altLang="en-US" sz="22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usable</a:t>
              </a:r>
              <a:endParaRPr 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pic>
          <p:nvPicPr>
            <p:cNvPr id="82" name="Picture 81" descr="cross41.png">
              <a:extLst>
                <a:ext uri="{FF2B5EF4-FFF2-40B4-BE49-F238E27FC236}">
                  <a16:creationId xmlns:a16="http://schemas.microsoft.com/office/drawing/2014/main" xmlns="" id="{8769B9C8-0FF8-014E-9F7F-C27BF40AA475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666909" y="4695109"/>
              <a:ext cx="715091" cy="715091"/>
            </a:xfrm>
            <a:prstGeom prst="rect">
              <a:avLst/>
            </a:prstGeom>
            <a:solidFill>
              <a:schemeClr val="bg1"/>
            </a:solidFill>
          </p:spPr>
        </p:pic>
      </p:grpSp>
      <p:grpSp>
        <p:nvGrpSpPr>
          <p:cNvPr id="7" name="Group 6"/>
          <p:cNvGrpSpPr/>
          <p:nvPr/>
        </p:nvGrpSpPr>
        <p:grpSpPr>
          <a:xfrm>
            <a:off x="8857191" y="2895176"/>
            <a:ext cx="2357174" cy="3124624"/>
            <a:chOff x="8857191" y="2895176"/>
            <a:chExt cx="2357174" cy="3124624"/>
          </a:xfrm>
        </p:grpSpPr>
        <p:sp>
          <p:nvSpPr>
            <p:cNvPr id="73" name="TextBox 72"/>
            <p:cNvSpPr txBox="1"/>
            <p:nvPr/>
          </p:nvSpPr>
          <p:spPr>
            <a:xfrm>
              <a:off x="8948753" y="5018236"/>
              <a:ext cx="2176447" cy="830997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49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099">
                <a:defRPr/>
              </a:pPr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Unsupervised methods</a:t>
              </a: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8948753" y="3674520"/>
              <a:ext cx="2176447" cy="830997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49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099">
                <a:defRPr/>
              </a:pPr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Supervised methods</a:t>
              </a:r>
            </a:p>
          </p:txBody>
        </p:sp>
        <p:sp>
          <p:nvSpPr>
            <p:cNvPr id="83" name="Rectangle 82"/>
            <p:cNvSpPr/>
            <p:nvPr/>
          </p:nvSpPr>
          <p:spPr bwMode="auto">
            <a:xfrm>
              <a:off x="8857191" y="3557152"/>
              <a:ext cx="2357174" cy="2462648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84" name="Right Arrow 83"/>
            <p:cNvSpPr/>
            <p:nvPr/>
          </p:nvSpPr>
          <p:spPr bwMode="auto">
            <a:xfrm rot="5400000">
              <a:off x="9754200" y="3003115"/>
              <a:ext cx="563154" cy="347275"/>
            </a:xfrm>
            <a:prstGeom prst="rightArrow">
              <a:avLst/>
            </a:prstGeom>
            <a:solidFill>
              <a:schemeClr val="accent1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solidFill>
                  <a:srgbClr val="005E1A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aphicFrame>
        <p:nvGraphicFramePr>
          <p:cNvPr id="36" name="Table 35">
            <a:extLst>
              <a:ext uri="{FF2B5EF4-FFF2-40B4-BE49-F238E27FC236}">
                <a16:creationId xmlns:a16="http://schemas.microsoft.com/office/drawing/2014/main" xmlns="" id="{0F616ECE-1EB1-8345-98EB-2B64FBB1BDD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1795863"/>
              </p:ext>
            </p:extLst>
          </p:nvPr>
        </p:nvGraphicFramePr>
        <p:xfrm>
          <a:off x="4571642" y="1546946"/>
          <a:ext cx="2427313" cy="85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58836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Domain related Input</a:t>
                      </a: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39" name="Table 38">
            <a:extLst>
              <a:ext uri="{FF2B5EF4-FFF2-40B4-BE49-F238E27FC236}">
                <a16:creationId xmlns:a16="http://schemas.microsoft.com/office/drawing/2014/main" xmlns="" id="{47F0D2C4-2469-4C4E-A82D-CBA120147ED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05770364"/>
              </p:ext>
            </p:extLst>
          </p:nvPr>
        </p:nvGraphicFramePr>
        <p:xfrm>
          <a:off x="4525092" y="4184284"/>
          <a:ext cx="2427313" cy="8588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27313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858836"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>
                          <a:solidFill>
                            <a:schemeClr val="tx1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Labeled data (small)</a:t>
                      </a: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37692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299 2.59259E-6 L 0.13412 0.004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9" y="208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648 -7.40741E-7 L 0.13386 0.00232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010" y="11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56 7.40741E-7 L 0.13204 0.00255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180" y="11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5429 -7.40741E-7 L 0.13269 0.00232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349" y="11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1" grpId="1" animBg="1"/>
      <p:bldP spid="26" grpId="0" animBg="1"/>
      <p:bldP spid="26" grpId="1" animBg="1"/>
      <p:bldP spid="27" grpId="0" animBg="1"/>
      <p:bldP spid="27" grpId="1" animBg="1"/>
      <p:bldP spid="4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8598DD-5409-8E4D-8A15-483B4A29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Challenges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Contributions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4E42799-DE16-BB4B-A288-AB5B9D0E8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15</a:t>
            </a:fld>
            <a:endParaRPr lang="en-US" alt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87D7BEB-5F25-6D41-AA56-82AE0C7C11F1}"/>
              </a:ext>
            </a:extLst>
          </p:cNvPr>
          <p:cNvSpPr/>
          <p:nvPr/>
        </p:nvSpPr>
        <p:spPr>
          <a:xfrm>
            <a:off x="5181600" y="1063044"/>
            <a:ext cx="6781800" cy="50294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Solutions</a:t>
            </a:r>
            <a:endParaRPr lang="en-US" b="1" kern="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D209DC7-D60B-A24D-8553-238CA214F249}"/>
              </a:ext>
            </a:extLst>
          </p:cNvPr>
          <p:cNvSpPr/>
          <p:nvPr/>
        </p:nvSpPr>
        <p:spPr>
          <a:xfrm>
            <a:off x="274366" y="1066800"/>
            <a:ext cx="4869378" cy="50294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Challenges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xmlns="" id="{1B184D36-1864-C148-B64A-8BA3DA402497}"/>
              </a:ext>
            </a:extLst>
          </p:cNvPr>
          <p:cNvSpPr/>
          <p:nvPr/>
        </p:nvSpPr>
        <p:spPr>
          <a:xfrm>
            <a:off x="5181600" y="1627725"/>
            <a:ext cx="6781800" cy="150335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EA88FE7B-2C18-6546-ABA8-36045284AE7C}"/>
              </a:ext>
            </a:extLst>
          </p:cNvPr>
          <p:cNvSpPr txBox="1"/>
          <p:nvPr/>
        </p:nvSpPr>
        <p:spPr>
          <a:xfrm>
            <a:off x="5154058" y="2055476"/>
            <a:ext cx="20665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err="1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AutoAD</a:t>
            </a:r>
            <a:endParaRPr lang="en-US" altLang="zh-CN" sz="2800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[In Sub.]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956FC21A-C842-894D-9FE1-609A36C2DB75}"/>
              </a:ext>
            </a:extLst>
          </p:cNvPr>
          <p:cNvSpPr txBox="1"/>
          <p:nvPr/>
        </p:nvSpPr>
        <p:spPr>
          <a:xfrm>
            <a:off x="6705600" y="1724561"/>
            <a:ext cx="5295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</a:t>
            </a:r>
            <a:r>
              <a:rPr lang="zh-CN" altLang="en-US" sz="2000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approach</a:t>
            </a:r>
            <a:r>
              <a:rPr lang="zh-CN" altLang="en-US" sz="2000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tuning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anomaly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等线" charset="-122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More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accurate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any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individual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algorithm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with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ideal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</a:t>
            </a:r>
            <a:endParaRPr lang="en-US" sz="20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6337A1C0-5E70-0F40-86F4-2B981F1C96E7}"/>
              </a:ext>
            </a:extLst>
          </p:cNvPr>
          <p:cNvSpPr/>
          <p:nvPr/>
        </p:nvSpPr>
        <p:spPr>
          <a:xfrm>
            <a:off x="274366" y="3221045"/>
            <a:ext cx="4869378" cy="1614665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leverage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amount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domain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related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input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improve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quality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anomaly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detection?</a:t>
            </a: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BFB5E869-6190-3A42-BFE1-A2E5210CBAEA}"/>
              </a:ext>
            </a:extLst>
          </p:cNvPr>
          <p:cNvGrpSpPr/>
          <p:nvPr/>
        </p:nvGrpSpPr>
        <p:grpSpPr>
          <a:xfrm>
            <a:off x="5143744" y="3124200"/>
            <a:ext cx="6819656" cy="1711511"/>
            <a:chOff x="5143744" y="3124200"/>
            <a:chExt cx="6819656" cy="171151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xmlns="" id="{56AC0817-52E6-184E-9F1D-740B7F89B272}"/>
                </a:ext>
              </a:extLst>
            </p:cNvPr>
            <p:cNvGrpSpPr/>
            <p:nvPr/>
          </p:nvGrpSpPr>
          <p:grpSpPr>
            <a:xfrm>
              <a:off x="5143744" y="3207274"/>
              <a:ext cx="6819656" cy="1628437"/>
              <a:chOff x="5143744" y="3207274"/>
              <a:chExt cx="6819656" cy="1628437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xmlns="" id="{AD3B1AE8-236C-AA4B-B334-40188BD7366C}"/>
                  </a:ext>
                </a:extLst>
              </p:cNvPr>
              <p:cNvSpPr/>
              <p:nvPr/>
            </p:nvSpPr>
            <p:spPr>
              <a:xfrm>
                <a:off x="5181600" y="3207274"/>
                <a:ext cx="6781800" cy="16284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xmlns="" id="{7E595129-45D4-C342-AFBE-24E4DED8E097}"/>
                  </a:ext>
                </a:extLst>
              </p:cNvPr>
              <p:cNvSpPr txBox="1"/>
              <p:nvPr/>
            </p:nvSpPr>
            <p:spPr>
              <a:xfrm>
                <a:off x="5143744" y="3610465"/>
                <a:ext cx="1790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800" b="1" dirty="0">
                    <a:solidFill>
                      <a:srgbClr val="A31E34"/>
                    </a:solidFill>
                    <a:latin typeface="Helvetica" pitchFamily="2" charset="0"/>
                    <a:ea typeface=""/>
                  </a:rPr>
                  <a:t>OASIS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[SIGMOD’20]</a:t>
                </a:r>
              </a:p>
            </p:txBody>
          </p:sp>
        </p:grp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xmlns="" id="{975C285E-6F06-0E42-B612-81E7B1F77DD1}"/>
                </a:ext>
              </a:extLst>
            </p:cNvPr>
            <p:cNvSpPr txBox="1"/>
            <p:nvPr/>
          </p:nvSpPr>
          <p:spPr>
            <a:xfrm>
              <a:off x="6705600" y="3124200"/>
              <a:ext cx="5212034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First</a:t>
              </a:r>
              <a:r>
                <a:rPr lang="zh-CN" altLang="en-US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approach</a:t>
              </a:r>
              <a:r>
                <a:rPr lang="zh-CN" altLang="en-US" sz="2000" b="1" dirty="0">
                  <a:solidFill>
                    <a:srgbClr val="A31E34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to</a:t>
              </a:r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continuously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adapt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data</a:t>
              </a:r>
              <a:r>
                <a:rPr lang="zh-CN" altLang="en-US" sz="20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representation</a:t>
              </a:r>
              <a:r>
                <a:rPr lang="zh-CN" altLang="en-US" sz="20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and</a:t>
              </a:r>
              <a:r>
                <a:rPr lang="zh-CN" altLang="en-US" sz="20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index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with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near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real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time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responsiveness</a:t>
              </a: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60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percent improvement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the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accuracy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of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anomaly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detection</a:t>
              </a:r>
              <a:endParaRPr lang="en-US" altLang="zh-CN" sz="2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CFEC00B-2B50-7144-A03D-00BF98AC61C2}"/>
              </a:ext>
            </a:extLst>
          </p:cNvPr>
          <p:cNvSpPr/>
          <p:nvPr/>
        </p:nvSpPr>
        <p:spPr>
          <a:xfrm>
            <a:off x="274366" y="1638327"/>
            <a:ext cx="4869378" cy="1503354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avoid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manual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endParaRPr lang="en-US" altLang="zh-CN" dirty="0">
              <a:solidFill>
                <a:srgbClr val="000000"/>
              </a:solidFill>
              <a:latin typeface="Helvetica Neue" panose="02000503000000020004" pitchFamily="2" charset="0"/>
              <a:ea typeface=""/>
              <a:cs typeface="Helvetica Neue" panose="02000503000000020004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method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parameters?</a:t>
            </a: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737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16</a:t>
            </a:fld>
            <a:endParaRPr lang="en-US" altLang="x-none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5563"/>
            <a:ext cx="10291657" cy="858837"/>
          </a:xfrm>
        </p:spPr>
        <p:txBody>
          <a:bodyPr/>
          <a:lstStyle/>
          <a:p>
            <a:r>
              <a:rPr lang="en-US" altLang="zh-CN" dirty="0"/>
              <a:t>Interactivity: E</a:t>
            </a:r>
            <a:r>
              <a:rPr lang="en-US" dirty="0"/>
              <a:t>valuate Large Result Sets</a:t>
            </a:r>
          </a:p>
        </p:txBody>
      </p:sp>
      <p:grpSp>
        <p:nvGrpSpPr>
          <p:cNvPr id="12" name="Group 4"/>
          <p:cNvGrpSpPr>
            <a:grpSpLocks/>
          </p:cNvGrpSpPr>
          <p:nvPr/>
        </p:nvGrpSpPr>
        <p:grpSpPr bwMode="auto">
          <a:xfrm>
            <a:off x="-48020" y="4560749"/>
            <a:ext cx="5335500" cy="2125315"/>
            <a:chOff x="5210088" y="1982849"/>
            <a:chExt cx="5339667" cy="2125147"/>
          </a:xfrm>
        </p:grpSpPr>
        <p:pic>
          <p:nvPicPr>
            <p:cNvPr id="14" name="Picture 5" descr="C:\Users\lcao\Desktop\IBMTalk\7483565-to-stop-the-time-of-day.jpg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6389" y="1982849"/>
              <a:ext cx="1765300" cy="17637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5" name="TextBox 10"/>
            <p:cNvSpPr txBox="1">
              <a:spLocks noChangeArrowheads="1"/>
            </p:cNvSpPr>
            <p:nvPr/>
          </p:nvSpPr>
          <p:spPr bwMode="auto">
            <a:xfrm>
              <a:off x="5210088" y="3646367"/>
              <a:ext cx="5339667" cy="4616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charset="2"/>
                <a:buChar char="n"/>
                <a:defRPr sz="32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charset="2"/>
                <a:buChar char="n"/>
                <a:defRPr sz="24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Take </a:t>
              </a:r>
              <a:r>
                <a:rPr lang="en-US" altLang="zh-CN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the</a:t>
              </a:r>
              <a:r>
                <a:rPr lang="zh-CN" altLang="en-US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human</a:t>
              </a:r>
              <a:r>
                <a:rPr lang="zh-CN" altLang="en-US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en-US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forever to </a:t>
              </a:r>
              <a:r>
                <a:rPr lang="en-US" altLang="zh-CN" sz="24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evaluate</a:t>
              </a:r>
              <a:endParaRPr lang="en-US" altLang="en-US" sz="24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59" name="Group 58"/>
          <p:cNvGrpSpPr/>
          <p:nvPr/>
        </p:nvGrpSpPr>
        <p:grpSpPr>
          <a:xfrm>
            <a:off x="709817" y="1107062"/>
            <a:ext cx="2693366" cy="2450223"/>
            <a:chOff x="6830548" y="1278776"/>
            <a:chExt cx="1913965" cy="1802220"/>
          </a:xfrm>
        </p:grpSpPr>
        <p:grpSp>
          <p:nvGrpSpPr>
            <p:cNvPr id="60" name="Group 59"/>
            <p:cNvGrpSpPr/>
            <p:nvPr/>
          </p:nvGrpSpPr>
          <p:grpSpPr>
            <a:xfrm>
              <a:off x="7242908" y="1846973"/>
              <a:ext cx="1029661" cy="1234023"/>
              <a:chOff x="7498103" y="5436151"/>
              <a:chExt cx="1029661" cy="1234023"/>
            </a:xfrm>
          </p:grpSpPr>
          <p:grpSp>
            <p:nvGrpSpPr>
              <p:cNvPr id="62" name="Group 61"/>
              <p:cNvGrpSpPr/>
              <p:nvPr/>
            </p:nvGrpSpPr>
            <p:grpSpPr>
              <a:xfrm>
                <a:off x="7498103" y="5436151"/>
                <a:ext cx="1029661" cy="1234023"/>
                <a:chOff x="7498103" y="5436151"/>
                <a:chExt cx="1029661" cy="1234023"/>
              </a:xfrm>
            </p:grpSpPr>
            <p:sp>
              <p:nvSpPr>
                <p:cNvPr id="65" name="Shape 111">
                  <a:extLst>
                    <a:ext uri="{FF2B5EF4-FFF2-40B4-BE49-F238E27FC236}">
                      <a16:creationId xmlns:a16="http://schemas.microsoft.com/office/drawing/2014/main" xmlns="" id="{8F7F7B76-928C-F347-BC9C-1528BC3FD225}"/>
                    </a:ext>
                  </a:extLst>
                </p:cNvPr>
                <p:cNvSpPr/>
                <p:nvPr/>
              </p:nvSpPr>
              <p:spPr>
                <a:xfrm>
                  <a:off x="7498103" y="5519268"/>
                  <a:ext cx="947018" cy="1150906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66" name="Right Triangle 65"/>
                <p:cNvSpPr/>
                <p:nvPr/>
              </p:nvSpPr>
              <p:spPr bwMode="auto">
                <a:xfrm>
                  <a:off x="8088816" y="5514695"/>
                  <a:ext cx="356305" cy="395190"/>
                </a:xfrm>
                <a:prstGeom prst="rtTriangle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Geneva" charset="0"/>
                  </a:endParaRPr>
                </a:p>
              </p:txBody>
            </p:sp>
            <p:sp>
              <p:nvSpPr>
                <p:cNvPr id="67" name="Right Triangle 66"/>
                <p:cNvSpPr/>
                <p:nvPr/>
              </p:nvSpPr>
              <p:spPr bwMode="auto">
                <a:xfrm rot="10800000">
                  <a:off x="8043575" y="5436151"/>
                  <a:ext cx="484189" cy="578537"/>
                </a:xfrm>
                <a:prstGeom prst="rtTriangle">
                  <a:avLst/>
                </a:prstGeom>
                <a:solidFill>
                  <a:schemeClr val="bg1"/>
                </a:solidFill>
                <a:ln w="381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Times" charset="0"/>
                    <a:ea typeface="Geneva" charset="0"/>
                  </a:endParaRPr>
                </a:p>
              </p:txBody>
            </p:sp>
          </p:grpSp>
          <p:sp>
            <p:nvSpPr>
              <p:cNvPr id="64" name="Right Arrow 63"/>
              <p:cNvSpPr/>
              <p:nvPr/>
            </p:nvSpPr>
            <p:spPr bwMode="auto">
              <a:xfrm>
                <a:off x="7573903" y="5599478"/>
                <a:ext cx="304800" cy="251884"/>
              </a:xfrm>
              <a:prstGeom prst="rightArrow">
                <a:avLst/>
              </a:prstGeom>
              <a:solidFill>
                <a:schemeClr val="tx1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xmlns="" id="{E1217A23-E886-D349-99F9-F72C06464F0C}"/>
                </a:ext>
              </a:extLst>
            </p:cNvPr>
            <p:cNvSpPr txBox="1"/>
            <p:nvPr/>
          </p:nvSpPr>
          <p:spPr>
            <a:xfrm>
              <a:off x="6830548" y="1278776"/>
              <a:ext cx="1913965" cy="611226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lvl="0" algn="ctr" defTabSz="914363">
                <a:defRPr sz="1400" kern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Detection</a:t>
              </a:r>
              <a:r>
                <a:rPr lang="zh-CN" altLang="en-US" sz="24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r</a:t>
              </a:r>
              <a:r>
                <a:rPr lang="en-US" sz="2400" b="1" dirty="0">
                  <a:latin typeface="Helvetica Neue" charset="0"/>
                  <a:ea typeface="Helvetica Neue" charset="0"/>
                  <a:cs typeface="Helvetica Neue" charset="0"/>
                </a:rPr>
                <a:t>esults</a:t>
              </a:r>
            </a:p>
            <a:p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(big)</a:t>
              </a:r>
              <a:endParaRPr lang="en-US" sz="24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68" name="Right Arrow 67"/>
          <p:cNvSpPr/>
          <p:nvPr/>
        </p:nvSpPr>
        <p:spPr bwMode="auto">
          <a:xfrm rot="5400000">
            <a:off x="1541913" y="3846957"/>
            <a:ext cx="741175" cy="415840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5E1A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7551515" y="1771993"/>
            <a:ext cx="4035582" cy="2723807"/>
            <a:chOff x="7775418" y="1828800"/>
            <a:chExt cx="4035582" cy="2723807"/>
          </a:xfrm>
        </p:grpSpPr>
        <p:grpSp>
          <p:nvGrpSpPr>
            <p:cNvPr id="88" name="Group 87"/>
            <p:cNvGrpSpPr/>
            <p:nvPr/>
          </p:nvGrpSpPr>
          <p:grpSpPr>
            <a:xfrm>
              <a:off x="9048901" y="2009621"/>
              <a:ext cx="2334959" cy="2125877"/>
              <a:chOff x="3025926" y="5680202"/>
              <a:chExt cx="1349114" cy="1057254"/>
            </a:xfrm>
          </p:grpSpPr>
          <p:sp>
            <p:nvSpPr>
              <p:cNvPr id="89" name="Oval 88"/>
              <p:cNvSpPr/>
              <p:nvPr/>
            </p:nvSpPr>
            <p:spPr bwMode="auto">
              <a:xfrm>
                <a:off x="4284876" y="5780440"/>
                <a:ext cx="90164" cy="82385"/>
              </a:xfrm>
              <a:prstGeom prst="ellipse">
                <a:avLst/>
              </a:prstGeom>
              <a:solidFill>
                <a:srgbClr val="993333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3" name="Oval 92"/>
              <p:cNvSpPr/>
              <p:nvPr/>
            </p:nvSpPr>
            <p:spPr bwMode="auto">
              <a:xfrm>
                <a:off x="3851934" y="5977969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5" name="Oval 94"/>
              <p:cNvSpPr/>
              <p:nvPr/>
            </p:nvSpPr>
            <p:spPr bwMode="auto">
              <a:xfrm>
                <a:off x="4029986" y="6019072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7" name="Oval 96"/>
              <p:cNvSpPr/>
              <p:nvPr/>
            </p:nvSpPr>
            <p:spPr bwMode="auto">
              <a:xfrm>
                <a:off x="4007676" y="5887963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9" name="Oval 98"/>
              <p:cNvSpPr/>
              <p:nvPr/>
            </p:nvSpPr>
            <p:spPr bwMode="auto">
              <a:xfrm>
                <a:off x="3949470" y="6130369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0" name="Oval 99"/>
              <p:cNvSpPr/>
              <p:nvPr/>
            </p:nvSpPr>
            <p:spPr bwMode="auto">
              <a:xfrm>
                <a:off x="4156734" y="6090745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1" name="Oval 100"/>
              <p:cNvSpPr/>
              <p:nvPr/>
            </p:nvSpPr>
            <p:spPr bwMode="auto">
              <a:xfrm>
                <a:off x="3787926" y="6060265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2" name="Oval 101"/>
              <p:cNvSpPr/>
              <p:nvPr/>
            </p:nvSpPr>
            <p:spPr bwMode="auto">
              <a:xfrm>
                <a:off x="3486174" y="5804233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3" name="Oval 102"/>
              <p:cNvSpPr/>
              <p:nvPr/>
            </p:nvSpPr>
            <p:spPr bwMode="auto">
              <a:xfrm>
                <a:off x="3254526" y="5865193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4" name="Oval 103"/>
              <p:cNvSpPr/>
              <p:nvPr/>
            </p:nvSpPr>
            <p:spPr bwMode="auto">
              <a:xfrm>
                <a:off x="3376446" y="5886529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5" name="Oval 104"/>
              <p:cNvSpPr/>
              <p:nvPr/>
            </p:nvSpPr>
            <p:spPr bwMode="auto">
              <a:xfrm>
                <a:off x="3312438" y="5758513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6" name="Oval 105"/>
              <p:cNvSpPr/>
              <p:nvPr/>
            </p:nvSpPr>
            <p:spPr bwMode="auto">
              <a:xfrm>
                <a:off x="3352062" y="6017593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7" name="Oval 106"/>
              <p:cNvSpPr/>
              <p:nvPr/>
            </p:nvSpPr>
            <p:spPr bwMode="auto">
              <a:xfrm>
                <a:off x="3559326" y="5977969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8" name="Oval 107"/>
              <p:cNvSpPr/>
              <p:nvPr/>
            </p:nvSpPr>
            <p:spPr bwMode="auto">
              <a:xfrm>
                <a:off x="3190518" y="5947489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9" name="Oval 108"/>
              <p:cNvSpPr/>
              <p:nvPr/>
            </p:nvSpPr>
            <p:spPr bwMode="auto">
              <a:xfrm>
                <a:off x="3556278" y="6377257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0" name="Oval 109"/>
              <p:cNvSpPr/>
              <p:nvPr/>
            </p:nvSpPr>
            <p:spPr bwMode="auto">
              <a:xfrm>
                <a:off x="3734330" y="6418360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1" name="Oval 110"/>
              <p:cNvSpPr/>
              <p:nvPr/>
            </p:nvSpPr>
            <p:spPr bwMode="auto">
              <a:xfrm>
                <a:off x="3730308" y="6552427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2" name="Oval 111"/>
              <p:cNvSpPr/>
              <p:nvPr/>
            </p:nvSpPr>
            <p:spPr bwMode="auto">
              <a:xfrm>
                <a:off x="3653814" y="6529657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3" name="Oval 112"/>
              <p:cNvSpPr/>
              <p:nvPr/>
            </p:nvSpPr>
            <p:spPr bwMode="auto">
              <a:xfrm>
                <a:off x="3504462" y="6526609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4" name="Oval 113"/>
              <p:cNvSpPr/>
              <p:nvPr/>
            </p:nvSpPr>
            <p:spPr bwMode="auto">
              <a:xfrm>
                <a:off x="3492270" y="6459553"/>
                <a:ext cx="90164" cy="82385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6" name="Oval 115"/>
              <p:cNvSpPr/>
              <p:nvPr/>
            </p:nvSpPr>
            <p:spPr bwMode="auto">
              <a:xfrm>
                <a:off x="3733062" y="5680202"/>
                <a:ext cx="90164" cy="82385"/>
              </a:xfrm>
              <a:prstGeom prst="ellipse">
                <a:avLst/>
              </a:prstGeom>
              <a:solidFill>
                <a:srgbClr val="993333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7" name="Oval 116"/>
              <p:cNvSpPr/>
              <p:nvPr/>
            </p:nvSpPr>
            <p:spPr bwMode="auto">
              <a:xfrm>
                <a:off x="4232839" y="6485899"/>
                <a:ext cx="90164" cy="82385"/>
              </a:xfrm>
              <a:prstGeom prst="ellipse">
                <a:avLst/>
              </a:prstGeom>
              <a:solidFill>
                <a:srgbClr val="993333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8" name="Oval 117"/>
              <p:cNvSpPr/>
              <p:nvPr/>
            </p:nvSpPr>
            <p:spPr bwMode="auto">
              <a:xfrm>
                <a:off x="3025926" y="6157801"/>
                <a:ext cx="90164" cy="82385"/>
              </a:xfrm>
              <a:prstGeom prst="ellipse">
                <a:avLst/>
              </a:prstGeom>
              <a:solidFill>
                <a:srgbClr val="993333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9" name="Oval 118"/>
              <p:cNvSpPr/>
              <p:nvPr/>
            </p:nvSpPr>
            <p:spPr bwMode="auto">
              <a:xfrm>
                <a:off x="3132151" y="5707894"/>
                <a:ext cx="573846" cy="465236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26F1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1" name="Oval 120"/>
              <p:cNvSpPr/>
              <p:nvPr/>
            </p:nvSpPr>
            <p:spPr bwMode="auto">
              <a:xfrm>
                <a:off x="3725397" y="5780440"/>
                <a:ext cx="588252" cy="494454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26F1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2" name="Oval 121"/>
              <p:cNvSpPr/>
              <p:nvPr/>
            </p:nvSpPr>
            <p:spPr bwMode="auto">
              <a:xfrm>
                <a:off x="3393841" y="6285857"/>
                <a:ext cx="555628" cy="451599"/>
              </a:xfrm>
              <a:prstGeom prst="ellipse">
                <a:avLst/>
              </a:prstGeom>
              <a:noFill/>
              <a:ln w="25400" cap="flat" cmpd="sng" algn="ctr">
                <a:solidFill>
                  <a:srgbClr val="426F1E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23" name="Rectangle 122"/>
            <p:cNvSpPr/>
            <p:nvPr/>
          </p:nvSpPr>
          <p:spPr bwMode="auto">
            <a:xfrm>
              <a:off x="7775418" y="1828800"/>
              <a:ext cx="4035582" cy="2723807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4" name="Rectangle 123"/>
            <p:cNvSpPr/>
            <p:nvPr/>
          </p:nvSpPr>
          <p:spPr>
            <a:xfrm>
              <a:off x="9655559" y="4114477"/>
              <a:ext cx="1215397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Cluster </a:t>
              </a:r>
              <a:r>
                <a:rPr lang="en-US" altLang="zh-CN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3</a:t>
              </a:r>
              <a:endParaRPr lang="en-US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6" name="Rectangle 125"/>
            <p:cNvSpPr/>
            <p:nvPr/>
          </p:nvSpPr>
          <p:spPr>
            <a:xfrm>
              <a:off x="10600412" y="3197355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Cluster </a:t>
              </a:r>
              <a:r>
                <a:rPr lang="en-US" altLang="zh-CN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2</a:t>
              </a:r>
              <a:endParaRPr lang="en-US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7" name="Rectangle 126"/>
            <p:cNvSpPr/>
            <p:nvPr/>
          </p:nvSpPr>
          <p:spPr>
            <a:xfrm>
              <a:off x="7831977" y="1975222"/>
              <a:ext cx="1210588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Cluster </a:t>
              </a:r>
              <a:r>
                <a:rPr lang="en-US" altLang="zh-CN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1</a:t>
              </a:r>
              <a:endParaRPr lang="en-US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267884" y="1984982"/>
            <a:ext cx="4695516" cy="3044218"/>
            <a:chOff x="7491787" y="2137382"/>
            <a:chExt cx="4695516" cy="3044218"/>
          </a:xfrm>
        </p:grpSpPr>
        <p:grpSp>
          <p:nvGrpSpPr>
            <p:cNvPr id="128" name="Group 127"/>
            <p:cNvGrpSpPr/>
            <p:nvPr/>
          </p:nvGrpSpPr>
          <p:grpSpPr>
            <a:xfrm>
              <a:off x="8244300" y="2137382"/>
              <a:ext cx="2470286" cy="1994753"/>
              <a:chOff x="243182" y="5035427"/>
              <a:chExt cx="2470286" cy="1994753"/>
            </a:xfrm>
          </p:grpSpPr>
          <p:sp>
            <p:nvSpPr>
              <p:cNvPr id="129" name="Oval 128"/>
              <p:cNvSpPr/>
              <p:nvPr/>
            </p:nvSpPr>
            <p:spPr bwMode="auto">
              <a:xfrm rot="20024728">
                <a:off x="572077" y="5035427"/>
                <a:ext cx="2141391" cy="910616"/>
              </a:xfrm>
              <a:prstGeom prst="ellipse">
                <a:avLst/>
              </a:prstGeom>
              <a:noFill/>
              <a:ln w="31750" cap="flat" cmpd="sng" algn="ctr">
                <a:solidFill>
                  <a:srgbClr val="C00000"/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pic>
            <p:nvPicPr>
              <p:cNvPr id="130" name="Picture 129"/>
              <p:cNvPicPr>
                <a:picLocks noChangeAspect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99462" y="6438029"/>
                <a:ext cx="353863" cy="592151"/>
              </a:xfrm>
              <a:prstGeom prst="rect">
                <a:avLst/>
              </a:prstGeom>
            </p:spPr>
          </p:pic>
          <p:sp>
            <p:nvSpPr>
              <p:cNvPr id="131" name="Rectangle 130"/>
              <p:cNvSpPr/>
              <p:nvPr/>
            </p:nvSpPr>
            <p:spPr>
              <a:xfrm>
                <a:off x="243182" y="6075744"/>
                <a:ext cx="123944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099">
                  <a:defRPr/>
                </a:pPr>
                <a:r>
                  <a:rPr lang="en-US" sz="2000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Cluster X</a:t>
                </a:r>
              </a:p>
            </p:txBody>
          </p:sp>
        </p:grpSp>
        <p:sp>
          <p:nvSpPr>
            <p:cNvPr id="132" name="TextBox 131">
              <a:extLst>
                <a:ext uri="{FF2B5EF4-FFF2-40B4-BE49-F238E27FC236}">
                  <a16:creationId xmlns:a16="http://schemas.microsoft.com/office/drawing/2014/main" xmlns="" id="{E1217A23-E886-D349-99F9-F72C06464F0C}"/>
                </a:ext>
              </a:extLst>
            </p:cNvPr>
            <p:cNvSpPr txBox="1"/>
            <p:nvPr/>
          </p:nvSpPr>
          <p:spPr>
            <a:xfrm>
              <a:off x="7491787" y="4719935"/>
              <a:ext cx="4695516" cy="461665"/>
            </a:xfrm>
            <a:prstGeom prst="rect">
              <a:avLst/>
            </a:prstGeom>
          </p:spPr>
          <p:txBody>
            <a:bodyPr wrap="none">
              <a:spAutoFit/>
            </a:bodyPr>
            <a:lstStyle>
              <a:defPPr>
                <a:defRPr lang="en-US"/>
              </a:defPPr>
              <a:lvl1pPr lvl="0" algn="ctr" defTabSz="914363">
                <a:defRPr sz="1400" kern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How</a:t>
              </a:r>
              <a:r>
                <a:rPr lang="zh-CN" altLang="en-US" sz="24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to</a:t>
              </a:r>
              <a:r>
                <a:rPr lang="zh-CN" altLang="en-US" sz="24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summarize</a:t>
              </a:r>
              <a:r>
                <a:rPr lang="zh-CN" altLang="en-US" sz="24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400" b="1" dirty="0">
                  <a:latin typeface="Helvetica Neue" charset="0"/>
                  <a:ea typeface="Helvetica Neue" charset="0"/>
                  <a:cs typeface="Helvetica Neue" charset="0"/>
                </a:rPr>
                <a:t>anomalies?</a:t>
              </a:r>
              <a:endParaRPr lang="en-US" sz="24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cxnSp>
        <p:nvCxnSpPr>
          <p:cNvPr id="133" name="Straight Connector 132">
            <a:extLst>
              <a:ext uri="{FF2B5EF4-FFF2-40B4-BE49-F238E27FC236}">
                <a16:creationId xmlns:a16="http://schemas.microsoft.com/office/drawing/2014/main" xmlns="" id="{0497CE9A-CC70-D046-A313-1650B7B219EA}"/>
              </a:ext>
            </a:extLst>
          </p:cNvPr>
          <p:cNvCxnSpPr>
            <a:cxnSpLocks/>
          </p:cNvCxnSpPr>
          <p:nvPr/>
        </p:nvCxnSpPr>
        <p:spPr>
          <a:xfrm flipV="1">
            <a:off x="7010400" y="1358739"/>
            <a:ext cx="0" cy="4737261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>
            <a:extLst>
              <a:ext uri="{FF2B5EF4-FFF2-40B4-BE49-F238E27FC236}">
                <a16:creationId xmlns:a16="http://schemas.microsoft.com/office/drawing/2014/main" xmlns="" id="{E3F72F39-6A34-BD44-B606-EAE78A40E41A}"/>
              </a:ext>
            </a:extLst>
          </p:cNvPr>
          <p:cNvSpPr/>
          <p:nvPr/>
        </p:nvSpPr>
        <p:spPr>
          <a:xfrm>
            <a:off x="7278673" y="1083977"/>
            <a:ext cx="496743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Challenge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diversity</a:t>
            </a:r>
            <a:r>
              <a:rPr lang="zh-CN" alt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 anomalies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CB9B018E-5875-8544-BD04-BF2E3DDF3AFE}"/>
              </a:ext>
            </a:extLst>
          </p:cNvPr>
          <p:cNvSpPr/>
          <p:nvPr/>
        </p:nvSpPr>
        <p:spPr>
          <a:xfrm>
            <a:off x="7731253" y="5192424"/>
            <a:ext cx="362849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xmlns="" id="{2D275294-6437-CC46-8CB6-F10A68C9A24A}"/>
              </a:ext>
            </a:extLst>
          </p:cNvPr>
          <p:cNvSpPr/>
          <p:nvPr/>
        </p:nvSpPr>
        <p:spPr>
          <a:xfrm>
            <a:off x="7787593" y="5257800"/>
            <a:ext cx="3790863" cy="811958"/>
          </a:xfrm>
          <a:prstGeom prst="rect">
            <a:avLst/>
          </a:prstGeom>
          <a:solidFill>
            <a:schemeClr val="bg2">
              <a:lumMod val="60000"/>
              <a:lumOff val="40000"/>
              <a:alpha val="28000"/>
            </a:scheme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Different</a:t>
            </a:r>
            <a:r>
              <a:rPr lang="zh-CN" altLang="en-US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patients</a:t>
            </a:r>
            <a:r>
              <a:rPr lang="zh-CN" altLang="en-US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show</a:t>
            </a:r>
            <a:r>
              <a:rPr lang="zh-CN" altLang="en-US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different</a:t>
            </a:r>
            <a:r>
              <a:rPr lang="zh-CN" altLang="en-US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seizure</a:t>
            </a:r>
            <a:r>
              <a:rPr lang="zh-CN" altLang="en-US" dirty="0">
                <a:latin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patterns</a:t>
            </a:r>
            <a:endParaRPr lang="en-US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xmlns="" id="{C59930E3-16DB-3443-8E25-1B09ABF65E58}"/>
              </a:ext>
            </a:extLst>
          </p:cNvPr>
          <p:cNvGrpSpPr/>
          <p:nvPr/>
        </p:nvGrpSpPr>
        <p:grpSpPr>
          <a:xfrm>
            <a:off x="2622757" y="854091"/>
            <a:ext cx="4185226" cy="3032109"/>
            <a:chOff x="2622505" y="121681"/>
            <a:chExt cx="4185226" cy="3032109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xmlns="" id="{B16F3C3D-8F95-7247-B602-38EB9004D23B}"/>
                </a:ext>
              </a:extLst>
            </p:cNvPr>
            <p:cNvGrpSpPr/>
            <p:nvPr/>
          </p:nvGrpSpPr>
          <p:grpSpPr>
            <a:xfrm>
              <a:off x="4034733" y="121681"/>
              <a:ext cx="2772998" cy="3032109"/>
              <a:chOff x="4034733" y="121681"/>
              <a:chExt cx="2772998" cy="3032109"/>
            </a:xfrm>
          </p:grpSpPr>
          <p:grpSp>
            <p:nvGrpSpPr>
              <p:cNvPr id="11" name="Group 10">
                <a:extLst>
                  <a:ext uri="{FF2B5EF4-FFF2-40B4-BE49-F238E27FC236}">
                    <a16:creationId xmlns:a16="http://schemas.microsoft.com/office/drawing/2014/main" xmlns="" id="{CF9B05F2-D2B7-6842-87B8-48C6A24DBBC5}"/>
                  </a:ext>
                </a:extLst>
              </p:cNvPr>
              <p:cNvGrpSpPr/>
              <p:nvPr/>
            </p:nvGrpSpPr>
            <p:grpSpPr>
              <a:xfrm>
                <a:off x="4034733" y="932579"/>
                <a:ext cx="2772998" cy="2221211"/>
                <a:chOff x="3782822" y="888009"/>
                <a:chExt cx="2772998" cy="2221211"/>
              </a:xfrm>
            </p:grpSpPr>
            <p:grpSp>
              <p:nvGrpSpPr>
                <p:cNvPr id="90" name="Group 89">
                  <a:extLst>
                    <a:ext uri="{FF2B5EF4-FFF2-40B4-BE49-F238E27FC236}">
                      <a16:creationId xmlns:a16="http://schemas.microsoft.com/office/drawing/2014/main" xmlns="" id="{0C6B64C4-DC36-C441-854B-8036E097B6B8}"/>
                    </a:ext>
                  </a:extLst>
                </p:cNvPr>
                <p:cNvGrpSpPr/>
                <p:nvPr/>
              </p:nvGrpSpPr>
              <p:grpSpPr>
                <a:xfrm>
                  <a:off x="4114800" y="990600"/>
                  <a:ext cx="2044861" cy="2070195"/>
                  <a:chOff x="3132151" y="5707894"/>
                  <a:chExt cx="1181498" cy="1029562"/>
                </a:xfrm>
              </p:grpSpPr>
              <p:sp>
                <p:nvSpPr>
                  <p:cNvPr id="115" name="Oval 114">
                    <a:extLst>
                      <a:ext uri="{FF2B5EF4-FFF2-40B4-BE49-F238E27FC236}">
                        <a16:creationId xmlns:a16="http://schemas.microsoft.com/office/drawing/2014/main" xmlns="" id="{978BCD1D-7544-5A4D-9609-C3E903DD198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851934" y="597796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0" name="Oval 119">
                    <a:extLst>
                      <a:ext uri="{FF2B5EF4-FFF2-40B4-BE49-F238E27FC236}">
                        <a16:creationId xmlns:a16="http://schemas.microsoft.com/office/drawing/2014/main" xmlns="" id="{325ACD62-DA43-EB4B-BCAD-F00B9B226570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29986" y="6019072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25" name="Oval 124">
                    <a:extLst>
                      <a:ext uri="{FF2B5EF4-FFF2-40B4-BE49-F238E27FC236}">
                        <a16:creationId xmlns:a16="http://schemas.microsoft.com/office/drawing/2014/main" xmlns="" id="{26B8F90C-1D1B-7A41-9698-FADC19F5A999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007676" y="588796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36" name="Oval 135">
                    <a:extLst>
                      <a:ext uri="{FF2B5EF4-FFF2-40B4-BE49-F238E27FC236}">
                        <a16:creationId xmlns:a16="http://schemas.microsoft.com/office/drawing/2014/main" xmlns="" id="{7B5CD4C8-3BFD-0749-BC7C-BC67F7AC43F7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949470" y="613036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37" name="Oval 136">
                    <a:extLst>
                      <a:ext uri="{FF2B5EF4-FFF2-40B4-BE49-F238E27FC236}">
                        <a16:creationId xmlns:a16="http://schemas.microsoft.com/office/drawing/2014/main" xmlns="" id="{52AFCE92-6F89-5C46-9B4F-DBA291707DC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4156734" y="6090745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38" name="Oval 137">
                    <a:extLst>
                      <a:ext uri="{FF2B5EF4-FFF2-40B4-BE49-F238E27FC236}">
                        <a16:creationId xmlns:a16="http://schemas.microsoft.com/office/drawing/2014/main" xmlns="" id="{9258156D-0D68-4041-94AD-D95DF11CF16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87926" y="6060265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39" name="Oval 138">
                    <a:extLst>
                      <a:ext uri="{FF2B5EF4-FFF2-40B4-BE49-F238E27FC236}">
                        <a16:creationId xmlns:a16="http://schemas.microsoft.com/office/drawing/2014/main" xmlns="" id="{C37193C6-B9A2-3A47-A961-EE5C111DCB3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86174" y="580423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0" name="Oval 139">
                    <a:extLst>
                      <a:ext uri="{FF2B5EF4-FFF2-40B4-BE49-F238E27FC236}">
                        <a16:creationId xmlns:a16="http://schemas.microsoft.com/office/drawing/2014/main" xmlns="" id="{23BBDD41-D48E-6249-8590-1E83A784388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54526" y="586519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1" name="Oval 140">
                    <a:extLst>
                      <a:ext uri="{FF2B5EF4-FFF2-40B4-BE49-F238E27FC236}">
                        <a16:creationId xmlns:a16="http://schemas.microsoft.com/office/drawing/2014/main" xmlns="" id="{F5EAC6A1-5AC3-E84A-B170-382D75B94FB8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76446" y="588652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2" name="Oval 141">
                    <a:extLst>
                      <a:ext uri="{FF2B5EF4-FFF2-40B4-BE49-F238E27FC236}">
                        <a16:creationId xmlns:a16="http://schemas.microsoft.com/office/drawing/2014/main" xmlns="" id="{F1B87EEB-8368-994B-92E7-FBE64BD2885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12438" y="575851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3" name="Oval 142">
                    <a:extLst>
                      <a:ext uri="{FF2B5EF4-FFF2-40B4-BE49-F238E27FC236}">
                        <a16:creationId xmlns:a16="http://schemas.microsoft.com/office/drawing/2014/main" xmlns="" id="{1E67ACDF-6CD8-D34C-B93B-EB3E4074375F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52062" y="601759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4" name="Oval 143">
                    <a:extLst>
                      <a:ext uri="{FF2B5EF4-FFF2-40B4-BE49-F238E27FC236}">
                        <a16:creationId xmlns:a16="http://schemas.microsoft.com/office/drawing/2014/main" xmlns="" id="{CB92FBFD-EE94-2140-BDF6-E5146C43186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59326" y="597796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5" name="Oval 144">
                    <a:extLst>
                      <a:ext uri="{FF2B5EF4-FFF2-40B4-BE49-F238E27FC236}">
                        <a16:creationId xmlns:a16="http://schemas.microsoft.com/office/drawing/2014/main" xmlns="" id="{94B32D9A-F038-5D41-A4E3-75F483212E0E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90518" y="594748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6" name="Oval 145">
                    <a:extLst>
                      <a:ext uri="{FF2B5EF4-FFF2-40B4-BE49-F238E27FC236}">
                        <a16:creationId xmlns:a16="http://schemas.microsoft.com/office/drawing/2014/main" xmlns="" id="{88AA7B2C-D681-6647-B0CD-61C22B795B4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56278" y="6377257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7" name="Oval 146">
                    <a:extLst>
                      <a:ext uri="{FF2B5EF4-FFF2-40B4-BE49-F238E27FC236}">
                        <a16:creationId xmlns:a16="http://schemas.microsoft.com/office/drawing/2014/main" xmlns="" id="{2FCABDF1-EFCD-284A-A3C1-A625C7E673CA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34330" y="6418360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8" name="Oval 147">
                    <a:extLst>
                      <a:ext uri="{FF2B5EF4-FFF2-40B4-BE49-F238E27FC236}">
                        <a16:creationId xmlns:a16="http://schemas.microsoft.com/office/drawing/2014/main" xmlns="" id="{00CD0F9E-88FF-3248-8ADB-66CE6ADD05C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30308" y="6552427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49" name="Oval 148">
                    <a:extLst>
                      <a:ext uri="{FF2B5EF4-FFF2-40B4-BE49-F238E27FC236}">
                        <a16:creationId xmlns:a16="http://schemas.microsoft.com/office/drawing/2014/main" xmlns="" id="{4529079A-AB5A-DB4A-B547-2537CC1A272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653814" y="6529657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50" name="Oval 149">
                    <a:extLst>
                      <a:ext uri="{FF2B5EF4-FFF2-40B4-BE49-F238E27FC236}">
                        <a16:creationId xmlns:a16="http://schemas.microsoft.com/office/drawing/2014/main" xmlns="" id="{252FC1E5-DA17-AE45-B1A7-5C7C6F081C81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504462" y="6526609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51" name="Oval 150">
                    <a:extLst>
                      <a:ext uri="{FF2B5EF4-FFF2-40B4-BE49-F238E27FC236}">
                        <a16:creationId xmlns:a16="http://schemas.microsoft.com/office/drawing/2014/main" xmlns="" id="{AEDC738F-0C86-7F4B-B7C2-9AE22E62759B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492270" y="6459553"/>
                    <a:ext cx="90164" cy="82385"/>
                  </a:xfrm>
                  <a:prstGeom prst="ellipse">
                    <a:avLst/>
                  </a:prstGeom>
                  <a:solidFill>
                    <a:srgbClr val="0C6F35"/>
                  </a:solidFill>
                  <a:ln w="12700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55" name="Oval 154">
                    <a:extLst>
                      <a:ext uri="{FF2B5EF4-FFF2-40B4-BE49-F238E27FC236}">
                        <a16:creationId xmlns:a16="http://schemas.microsoft.com/office/drawing/2014/main" xmlns="" id="{3255E210-C63E-C54E-8593-8A850A2E7502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132151" y="5707894"/>
                    <a:ext cx="573846" cy="465236"/>
                  </a:xfrm>
                  <a:prstGeom prst="ellipse">
                    <a:avLst/>
                  </a:prstGeom>
                  <a:noFill/>
                  <a:ln w="25400" cap="flat" cmpd="sng" algn="ctr">
                    <a:solidFill>
                      <a:srgbClr val="426F1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56" name="Oval 155">
                    <a:extLst>
                      <a:ext uri="{FF2B5EF4-FFF2-40B4-BE49-F238E27FC236}">
                        <a16:creationId xmlns:a16="http://schemas.microsoft.com/office/drawing/2014/main" xmlns="" id="{E1981657-463D-5A40-A01B-80EABEC7F76D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725397" y="5780440"/>
                    <a:ext cx="588252" cy="494454"/>
                  </a:xfrm>
                  <a:prstGeom prst="ellipse">
                    <a:avLst/>
                  </a:prstGeom>
                  <a:noFill/>
                  <a:ln w="25400" cap="flat" cmpd="sng" algn="ctr">
                    <a:solidFill>
                      <a:srgbClr val="426F1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57" name="Oval 156">
                    <a:extLst>
                      <a:ext uri="{FF2B5EF4-FFF2-40B4-BE49-F238E27FC236}">
                        <a16:creationId xmlns:a16="http://schemas.microsoft.com/office/drawing/2014/main" xmlns="" id="{C77F1598-66D7-AB4A-96D5-D060C74C549C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393841" y="6285857"/>
                    <a:ext cx="555628" cy="451599"/>
                  </a:xfrm>
                  <a:prstGeom prst="ellipse">
                    <a:avLst/>
                  </a:prstGeom>
                  <a:noFill/>
                  <a:ln w="25400" cap="flat" cmpd="sng" algn="ctr">
                    <a:solidFill>
                      <a:srgbClr val="426F1E"/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</a:pPr>
                    <a:endParaRPr lang="en-US" b="1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p:grpSp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xmlns="" id="{7C01CD77-3FA1-FC47-9838-E6A2D645214C}"/>
                    </a:ext>
                  </a:extLst>
                </p:cNvPr>
                <p:cNvSpPr/>
                <p:nvPr/>
              </p:nvSpPr>
              <p:spPr bwMode="auto">
                <a:xfrm>
                  <a:off x="3782822" y="888009"/>
                  <a:ext cx="2772998" cy="2221211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xmlns="" id="{37B385E1-42C6-1844-AB96-1F39E07F06A8}"/>
                    </a:ext>
                  </a:extLst>
                </p:cNvPr>
                <p:cNvSpPr/>
                <p:nvPr/>
              </p:nvSpPr>
              <p:spPr>
                <a:xfrm>
                  <a:off x="5436603" y="2551303"/>
                  <a:ext cx="111921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914099">
                    <a:defRPr/>
                  </a:pPr>
                  <a:r>
                    <a:rPr lang="en-US" sz="2000" kern="0" dirty="0">
                      <a:solidFill>
                        <a:prstClr val="black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Group </a:t>
                  </a:r>
                  <a:r>
                    <a:rPr lang="en-US" altLang="zh-CN" sz="2000" kern="0" dirty="0">
                      <a:solidFill>
                        <a:prstClr val="black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3</a:t>
                  </a:r>
                  <a:endParaRPr lang="en-US" sz="2000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94" name="Rectangle 93">
                  <a:extLst>
                    <a:ext uri="{FF2B5EF4-FFF2-40B4-BE49-F238E27FC236}">
                      <a16:creationId xmlns:a16="http://schemas.microsoft.com/office/drawing/2014/main" xmlns="" id="{EC42581D-C95E-CC41-A524-70AD1DAB0130}"/>
                    </a:ext>
                  </a:extLst>
                </p:cNvPr>
                <p:cNvSpPr/>
                <p:nvPr/>
              </p:nvSpPr>
              <p:spPr>
                <a:xfrm>
                  <a:off x="5406499" y="2054250"/>
                  <a:ext cx="111921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914099">
                    <a:defRPr/>
                  </a:pPr>
                  <a:r>
                    <a:rPr lang="en-US" altLang="zh-CN" sz="2000" kern="0" dirty="0">
                      <a:solidFill>
                        <a:prstClr val="black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Group 2</a:t>
                  </a:r>
                  <a:endParaRPr lang="en-US" sz="2000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xmlns="" id="{A8D4759B-F8CE-F74E-B308-877352DC71E8}"/>
                    </a:ext>
                  </a:extLst>
                </p:cNvPr>
                <p:cNvSpPr/>
                <p:nvPr/>
              </p:nvSpPr>
              <p:spPr>
                <a:xfrm>
                  <a:off x="3855964" y="1810788"/>
                  <a:ext cx="1119217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914099">
                    <a:defRPr/>
                  </a:pPr>
                  <a:r>
                    <a:rPr lang="en-US" sz="2000" kern="0" dirty="0">
                      <a:solidFill>
                        <a:prstClr val="black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Group </a:t>
                  </a:r>
                  <a:r>
                    <a:rPr lang="en-US" altLang="zh-CN" sz="2000" kern="0" dirty="0">
                      <a:solidFill>
                        <a:prstClr val="black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1</a:t>
                  </a:r>
                  <a:endParaRPr lang="en-US" sz="2000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158" name="TextBox 157">
                <a:extLst>
                  <a:ext uri="{FF2B5EF4-FFF2-40B4-BE49-F238E27FC236}">
                    <a16:creationId xmlns:a16="http://schemas.microsoft.com/office/drawing/2014/main" xmlns="" id="{77B558DE-D52A-C440-AB7C-9630C43007B5}"/>
                  </a:ext>
                </a:extLst>
              </p:cNvPr>
              <p:cNvSpPr txBox="1"/>
              <p:nvPr/>
            </p:nvSpPr>
            <p:spPr>
              <a:xfrm>
                <a:off x="4167238" y="121681"/>
                <a:ext cx="2483372" cy="83099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lvl="0" algn="ctr" defTabSz="914363">
                  <a:defRPr sz="1400" kern="0">
                    <a:solidFill>
                      <a:prstClr val="black"/>
                    </a:solidFill>
                    <a:latin typeface="Arial" charset="0"/>
                    <a:ea typeface="Arial" charset="0"/>
                    <a:cs typeface="Arial" charset="0"/>
                  </a:defRPr>
                </a:lvl1pPr>
              </a:lstStyle>
              <a:p>
                <a:r>
                  <a:rPr lang="en-US" altLang="zh-CN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Summarization</a:t>
                </a:r>
                <a:r>
                  <a:rPr lang="zh-CN" altLang="en-US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endParaRPr lang="en-US" altLang="zh-CN" sz="24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r>
                  <a:rPr lang="en-US" altLang="zh-CN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&amp;</a:t>
                </a:r>
                <a:r>
                  <a:rPr lang="zh-CN" altLang="en-US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sz="2400" b="1" dirty="0">
                    <a:latin typeface="Helvetica Neue" charset="0"/>
                    <a:ea typeface="Helvetica Neue" charset="0"/>
                    <a:cs typeface="Helvetica Neue" charset="0"/>
                  </a:rPr>
                  <a:t>interpretation</a:t>
                </a:r>
                <a:endParaRPr lang="en-US" sz="24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cxnSp>
          <p:nvCxnSpPr>
            <p:cNvPr id="159" name="Straight Arrow Connector 158">
              <a:extLst>
                <a:ext uri="{FF2B5EF4-FFF2-40B4-BE49-F238E27FC236}">
                  <a16:creationId xmlns:a16="http://schemas.microsoft.com/office/drawing/2014/main" xmlns="" id="{626B071B-9B19-9944-B9E6-C364925C5A31}"/>
                </a:ext>
              </a:extLst>
            </p:cNvPr>
            <p:cNvCxnSpPr>
              <a:cxnSpLocks/>
              <a:stCxn id="65" idx="3"/>
              <a:endCxn id="91" idx="1"/>
            </p:cNvCxnSpPr>
            <p:nvPr/>
          </p:nvCxnSpPr>
          <p:spPr bwMode="auto">
            <a:xfrm>
              <a:off x="2622505" y="2042513"/>
              <a:ext cx="1412228" cy="672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F0F90434-2600-ED48-94D8-4BB6D8C72A6A}"/>
              </a:ext>
            </a:extLst>
          </p:cNvPr>
          <p:cNvGrpSpPr/>
          <p:nvPr/>
        </p:nvGrpSpPr>
        <p:grpSpPr>
          <a:xfrm>
            <a:off x="2771380" y="3886200"/>
            <a:ext cx="2650105" cy="1556475"/>
            <a:chOff x="2771380" y="3886200"/>
            <a:chExt cx="2650105" cy="1556475"/>
          </a:xfrm>
        </p:grpSpPr>
        <p:sp>
          <p:nvSpPr>
            <p:cNvPr id="162" name="Rectangle 161">
              <a:extLst>
                <a:ext uri="{FF2B5EF4-FFF2-40B4-BE49-F238E27FC236}">
                  <a16:creationId xmlns:a16="http://schemas.microsoft.com/office/drawing/2014/main" xmlns="" id="{27283F03-23D9-1947-960E-E9B40E4A01F4}"/>
                </a:ext>
              </a:extLst>
            </p:cNvPr>
            <p:cNvSpPr/>
            <p:nvPr/>
          </p:nvSpPr>
          <p:spPr>
            <a:xfrm>
              <a:off x="3817752" y="4547374"/>
              <a:ext cx="1428638" cy="811958"/>
            </a:xfrm>
            <a:prstGeom prst="rect">
              <a:avLst/>
            </a:prstGeom>
            <a:solidFill>
              <a:schemeClr val="bg2">
                <a:lumMod val="60000"/>
                <a:lumOff val="40000"/>
                <a:alpha val="28000"/>
              </a:schemeClr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algn="ctr"/>
              <a:r>
                <a:rPr lang="en-US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Easier</a:t>
              </a:r>
            </a:p>
            <a:p>
              <a:pPr algn="ctr"/>
              <a:r>
                <a:rPr lang="en-US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Faster</a:t>
              </a:r>
            </a:p>
          </p:txBody>
        </p:sp>
        <p:cxnSp>
          <p:nvCxnSpPr>
            <p:cNvPr id="26" name="Elbow Connector 25">
              <a:extLst>
                <a:ext uri="{FF2B5EF4-FFF2-40B4-BE49-F238E27FC236}">
                  <a16:creationId xmlns:a16="http://schemas.microsoft.com/office/drawing/2014/main" xmlns="" id="{B8E9968F-924E-604E-B660-FF4282723FB7}"/>
                </a:ext>
              </a:extLst>
            </p:cNvPr>
            <p:cNvCxnSpPr>
              <a:stCxn id="91" idx="2"/>
              <a:endCxn id="14" idx="3"/>
            </p:cNvCxnSpPr>
            <p:nvPr/>
          </p:nvCxnSpPr>
          <p:spPr bwMode="auto">
            <a:xfrm rot="5400000">
              <a:off x="3318195" y="3339385"/>
              <a:ext cx="1556475" cy="2650105"/>
            </a:xfrm>
            <a:prstGeom prst="bentConnector2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111475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8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68598DD-5409-8E4D-8A15-483B4A29F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</a:t>
            </a:r>
            <a:r>
              <a:rPr lang="zh-CN" altLang="en-US" dirty="0"/>
              <a:t> </a:t>
            </a:r>
            <a:r>
              <a:rPr lang="en-US" altLang="zh-CN" dirty="0"/>
              <a:t>of</a:t>
            </a:r>
            <a:r>
              <a:rPr lang="zh-CN" altLang="en-US" dirty="0"/>
              <a:t> </a:t>
            </a:r>
            <a:r>
              <a:rPr lang="en-US" altLang="zh-CN" dirty="0"/>
              <a:t>Challenges</a:t>
            </a:r>
            <a:r>
              <a:rPr lang="zh-CN" altLang="en-US" dirty="0"/>
              <a:t> </a:t>
            </a:r>
            <a:r>
              <a:rPr lang="en-US" altLang="zh-CN" dirty="0"/>
              <a:t>&amp;</a:t>
            </a:r>
            <a:r>
              <a:rPr lang="zh-CN" altLang="en-US" dirty="0"/>
              <a:t> </a:t>
            </a:r>
            <a:r>
              <a:rPr lang="en-US" altLang="zh-CN" dirty="0"/>
              <a:t>Contributions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44E42799-DE16-BB4B-A288-AB5B9D0E879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17</a:t>
            </a:fld>
            <a:endParaRPr lang="en-US" altLang="x-none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E87D7BEB-5F25-6D41-AA56-82AE0C7C11F1}"/>
              </a:ext>
            </a:extLst>
          </p:cNvPr>
          <p:cNvSpPr/>
          <p:nvPr/>
        </p:nvSpPr>
        <p:spPr>
          <a:xfrm>
            <a:off x="5181600" y="1063044"/>
            <a:ext cx="6781800" cy="50294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Solutions</a:t>
            </a:r>
            <a:endParaRPr lang="en-US" b="1" kern="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xmlns="" id="{7D209DC7-D60B-A24D-8553-238CA214F249}"/>
              </a:ext>
            </a:extLst>
          </p:cNvPr>
          <p:cNvSpPr/>
          <p:nvPr/>
        </p:nvSpPr>
        <p:spPr>
          <a:xfrm>
            <a:off x="274366" y="1066800"/>
            <a:ext cx="4869378" cy="50294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zh-CN" b="1" kern="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Challenges</a:t>
            </a:r>
            <a:endParaRPr kumimoji="0" lang="en-US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EF351151-135C-BD44-A04F-6BEF8B52DE3C}"/>
              </a:ext>
            </a:extLst>
          </p:cNvPr>
          <p:cNvSpPr/>
          <p:nvPr/>
        </p:nvSpPr>
        <p:spPr>
          <a:xfrm>
            <a:off x="274366" y="4915074"/>
            <a:ext cx="4869378" cy="1503354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60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summarize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interpret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large anomaly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results?</a:t>
            </a:r>
            <a:endParaRPr lang="en-US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xmlns="" id="{59E4F848-A9DB-3A47-A1A7-ACF166F14F95}"/>
              </a:ext>
            </a:extLst>
          </p:cNvPr>
          <p:cNvGrpSpPr/>
          <p:nvPr/>
        </p:nvGrpSpPr>
        <p:grpSpPr>
          <a:xfrm>
            <a:off x="5143744" y="4897829"/>
            <a:ext cx="6819656" cy="1503354"/>
            <a:chOff x="5143744" y="4897829"/>
            <a:chExt cx="6819656" cy="1503354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xmlns="" id="{8DAEDF63-9CE6-9242-B15C-F2BFFD7BAFB8}"/>
                </a:ext>
              </a:extLst>
            </p:cNvPr>
            <p:cNvSpPr/>
            <p:nvPr/>
          </p:nvSpPr>
          <p:spPr>
            <a:xfrm>
              <a:off x="5181600" y="4897829"/>
              <a:ext cx="6781800" cy="1503354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xmlns="" id="{73C1F30C-B79B-9D4A-A1EF-CA8B85AAAFD8}"/>
                </a:ext>
              </a:extLst>
            </p:cNvPr>
            <p:cNvSpPr txBox="1"/>
            <p:nvPr/>
          </p:nvSpPr>
          <p:spPr>
            <a:xfrm>
              <a:off x="5143744" y="5265003"/>
              <a:ext cx="1790457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800" b="1" dirty="0">
                  <a:solidFill>
                    <a:srgbClr val="A31E34"/>
                  </a:solidFill>
                  <a:latin typeface="Helvetica" pitchFamily="2" charset="0"/>
                  <a:ea typeface=""/>
                </a:rPr>
                <a:t>HOD</a:t>
              </a:r>
            </a:p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[SIGMOD’20]</a:t>
              </a:r>
              <a:endParaRPr lang="en-US" sz="2000" b="1" dirty="0">
                <a:solidFill>
                  <a:srgbClr val="A31E34"/>
                </a:solidFill>
                <a:latin typeface="Helvetica" pitchFamily="2" charset="0"/>
                <a:ea typeface="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F1D8BA31-2C11-C842-B0E9-FF4BA0910BE6}"/>
                </a:ext>
              </a:extLst>
            </p:cNvPr>
            <p:cNvSpPr txBox="1"/>
            <p:nvPr/>
          </p:nvSpPr>
          <p:spPr>
            <a:xfrm>
              <a:off x="6705600" y="4953000"/>
              <a:ext cx="5212033" cy="140038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eaLnBrk="1" fontAlgn="auto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altLang="zh-CN" sz="2000" b="1" dirty="0">
                  <a:solidFill>
                    <a:srgbClr val="A31E34"/>
                  </a:solidFill>
                  <a:latin typeface="Helvetica" pitchFamily="2" charset="0"/>
                  <a:ea typeface=""/>
                </a:rPr>
                <a:t>First</a:t>
              </a:r>
              <a:r>
                <a:rPr lang="zh-CN" altLang="en-US" sz="2000" b="1" dirty="0">
                  <a:solidFill>
                    <a:srgbClr val="A31E34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b="1" dirty="0">
                  <a:solidFill>
                    <a:srgbClr val="A31E34"/>
                  </a:solidFill>
                  <a:latin typeface="Helvetica" pitchFamily="2" charset="0"/>
                  <a:ea typeface=""/>
                </a:rPr>
                <a:t>approach</a:t>
              </a:r>
              <a:r>
                <a:rPr lang="zh-CN" altLang="en-US" sz="2000" b="1" dirty="0">
                  <a:solidFill>
                    <a:srgbClr val="A31E34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for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summarizing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the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anomalies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with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human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interpretable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rules</a:t>
              </a:r>
              <a:endParaRPr lang="en-US" sz="2000" dirty="0">
                <a:solidFill>
                  <a:srgbClr val="000000"/>
                </a:solidFill>
                <a:latin typeface="Helvetica" pitchFamily="2" charset="0"/>
                <a:ea typeface=""/>
              </a:endParaRPr>
            </a:p>
            <a:p>
              <a:pPr marL="342900" indent="-342900" eaLnBrk="1" fontAlgn="auto" hangingPunct="1">
                <a:spcBef>
                  <a:spcPts val="600"/>
                </a:spcBef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One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rule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covers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hundreds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of</a:t>
              </a:r>
              <a:r>
                <a:rPr lang="zh-CN" altLang="en-US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 </a:t>
              </a:r>
              <a:r>
                <a:rPr lang="en-US" altLang="zh-CN" sz="2000" dirty="0">
                  <a:solidFill>
                    <a:srgbClr val="000000"/>
                  </a:solidFill>
                  <a:latin typeface="Helvetica" pitchFamily="2" charset="0"/>
                  <a:ea typeface=""/>
                </a:rPr>
                <a:t>objects; largely reduce human evaluation effort</a:t>
              </a:r>
              <a:endParaRPr lang="en-US" sz="2000" b="1" dirty="0">
                <a:solidFill>
                  <a:srgbClr val="A31E34"/>
                </a:solidFill>
                <a:latin typeface="Helvetica" pitchFamily="2" charset="0"/>
                <a:ea typeface=""/>
              </a:endParaRPr>
            </a:p>
          </p:txBody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xmlns="" id="{E2CA72C3-0526-8A48-8AF4-C41D615267D9}"/>
              </a:ext>
            </a:extLst>
          </p:cNvPr>
          <p:cNvSpPr/>
          <p:nvPr/>
        </p:nvSpPr>
        <p:spPr>
          <a:xfrm>
            <a:off x="5181600" y="1627725"/>
            <a:ext cx="6781800" cy="1503354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xmlns="" id="{53A846E4-55A1-544C-A1AE-3103AF1DED23}"/>
              </a:ext>
            </a:extLst>
          </p:cNvPr>
          <p:cNvSpPr txBox="1"/>
          <p:nvPr/>
        </p:nvSpPr>
        <p:spPr>
          <a:xfrm>
            <a:off x="5154058" y="2055476"/>
            <a:ext cx="2066581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err="1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AutoAD</a:t>
            </a:r>
            <a:endParaRPr lang="en-US" altLang="zh-CN" sz="2800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[In Sub.]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xmlns="" id="{2E068E9E-2E8A-F041-B31C-53F55C94D827}"/>
              </a:ext>
            </a:extLst>
          </p:cNvPr>
          <p:cNvSpPr txBox="1"/>
          <p:nvPr/>
        </p:nvSpPr>
        <p:spPr>
          <a:xfrm>
            <a:off x="6705600" y="1724561"/>
            <a:ext cx="529565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First</a:t>
            </a:r>
            <a:r>
              <a:rPr lang="zh-CN" altLang="en-US" sz="2000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approach</a:t>
            </a:r>
            <a:r>
              <a:rPr lang="zh-CN" altLang="en-US" sz="2000" b="1" dirty="0">
                <a:solidFill>
                  <a:srgbClr val="A31E34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for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tuning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free</a:t>
            </a:r>
            <a:r>
              <a:rPr lang="zh-CN" altLang="en-US" sz="2000" dirty="0"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anomaly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等线" charset="-122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</a:p>
          <a:p>
            <a:pPr marL="342900" indent="-3429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More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accurate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than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any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individual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algorithm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with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ideal</a:t>
            </a:r>
            <a:r>
              <a:rPr lang="zh-CN" altLang="en-US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20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</a:t>
            </a:r>
            <a:endParaRPr lang="en-US" sz="2000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xmlns="" id="{9B84BE08-283D-7041-B99A-5D4FC545E6D2}"/>
              </a:ext>
            </a:extLst>
          </p:cNvPr>
          <p:cNvSpPr/>
          <p:nvPr/>
        </p:nvSpPr>
        <p:spPr>
          <a:xfrm>
            <a:off x="274366" y="3221045"/>
            <a:ext cx="4869378" cy="1614665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leverage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small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amount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domain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related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input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improve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the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quality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anomaly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detection?</a:t>
            </a: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8EC50E80-2096-CE48-84D4-B2BBCC9C3089}"/>
              </a:ext>
            </a:extLst>
          </p:cNvPr>
          <p:cNvGrpSpPr/>
          <p:nvPr/>
        </p:nvGrpSpPr>
        <p:grpSpPr>
          <a:xfrm>
            <a:off x="5143744" y="3124200"/>
            <a:ext cx="6819656" cy="1711511"/>
            <a:chOff x="5143744" y="3124200"/>
            <a:chExt cx="6819656" cy="1711511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xmlns="" id="{6E5D3350-CCA9-6E43-91D1-8DB8E9899E7A}"/>
                </a:ext>
              </a:extLst>
            </p:cNvPr>
            <p:cNvGrpSpPr/>
            <p:nvPr/>
          </p:nvGrpSpPr>
          <p:grpSpPr>
            <a:xfrm>
              <a:off x="5143744" y="3207274"/>
              <a:ext cx="6819656" cy="1628437"/>
              <a:chOff x="5143744" y="3207274"/>
              <a:chExt cx="6819656" cy="1628437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xmlns="" id="{87BD4A56-30CD-8D4E-A965-647058A3F51E}"/>
                  </a:ext>
                </a:extLst>
              </p:cNvPr>
              <p:cNvSpPr/>
              <p:nvPr/>
            </p:nvSpPr>
            <p:spPr>
              <a:xfrm>
                <a:off x="5181600" y="3207274"/>
                <a:ext cx="6781800" cy="1628437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  <a:ln w="635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xmlns="" id="{2179195C-5418-4246-A8D6-4C103251B19A}"/>
                  </a:ext>
                </a:extLst>
              </p:cNvPr>
              <p:cNvSpPr txBox="1"/>
              <p:nvPr/>
            </p:nvSpPr>
            <p:spPr>
              <a:xfrm>
                <a:off x="5143744" y="3610465"/>
                <a:ext cx="1790456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altLang="zh-CN" sz="2800" b="1" dirty="0">
                    <a:solidFill>
                      <a:srgbClr val="A31E34"/>
                    </a:solidFill>
                    <a:latin typeface="Helvetica" pitchFamily="2" charset="0"/>
                    <a:ea typeface=""/>
                  </a:rPr>
                  <a:t>OASIS</a:t>
                </a:r>
              </a:p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sz="20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[SIGMOD’20]</a:t>
                </a:r>
              </a:p>
            </p:txBody>
          </p:sp>
        </p:grp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xmlns="" id="{5A419BBC-7990-2D44-821E-2C6AFB5AC002}"/>
                </a:ext>
              </a:extLst>
            </p:cNvPr>
            <p:cNvSpPr txBox="1"/>
            <p:nvPr/>
          </p:nvSpPr>
          <p:spPr>
            <a:xfrm>
              <a:off x="6705600" y="3124200"/>
              <a:ext cx="5212034" cy="17081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First</a:t>
              </a:r>
              <a:r>
                <a:rPr lang="zh-CN" altLang="en-US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approach</a:t>
              </a:r>
              <a:r>
                <a:rPr lang="zh-CN" altLang="en-US" sz="2000" b="1" dirty="0">
                  <a:solidFill>
                    <a:srgbClr val="A31E34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to</a:t>
              </a:r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continuously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adapt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data</a:t>
              </a:r>
              <a:r>
                <a:rPr lang="zh-CN" altLang="en-US" sz="20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representation</a:t>
              </a:r>
              <a:r>
                <a:rPr lang="zh-CN" altLang="en-US" sz="20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and</a:t>
              </a:r>
              <a:r>
                <a:rPr lang="zh-CN" altLang="en-US" sz="2000" dirty="0">
                  <a:latin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index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with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near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real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time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responsiveness</a:t>
              </a:r>
            </a:p>
            <a:p>
              <a:pPr marL="342900" indent="-34290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60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percent improvement</a:t>
              </a:r>
              <a:r>
                <a:rPr lang="zh-CN" altLang="en-US" sz="2000" dirty="0"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in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the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accuracy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of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anomaly</a:t>
              </a:r>
              <a:r>
                <a:rPr lang="zh-CN" alt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detection</a:t>
              </a:r>
              <a:endParaRPr lang="en-US" altLang="zh-CN" sz="2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EEA9FCD7-B01F-9E40-9463-19FA3C6BBD7A}"/>
              </a:ext>
            </a:extLst>
          </p:cNvPr>
          <p:cNvSpPr/>
          <p:nvPr/>
        </p:nvSpPr>
        <p:spPr>
          <a:xfrm>
            <a:off x="274366" y="1638327"/>
            <a:ext cx="4869378" cy="1503354"/>
          </a:xfrm>
          <a:prstGeom prst="rect">
            <a:avLst/>
          </a:prstGeom>
          <a:solidFill>
            <a:srgbClr val="FFFFFF">
              <a:lumMod val="9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How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to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avoid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manual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endParaRPr lang="en-US" altLang="zh-CN" dirty="0">
              <a:solidFill>
                <a:srgbClr val="000000"/>
              </a:solidFill>
              <a:latin typeface="Helvetica Neue" panose="02000503000000020004" pitchFamily="2" charset="0"/>
              <a:ea typeface=""/>
              <a:cs typeface="Helvetica Neue" panose="02000503000000020004" pitchFamily="2" charset="0"/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selection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of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detection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method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and</a:t>
            </a:r>
            <a:r>
              <a:rPr lang="zh-CN" altLang="en-US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parameters?</a:t>
            </a:r>
            <a:endParaRPr lang="en-US" dirty="0">
              <a:solidFill>
                <a:srgbClr val="000000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59416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E478DD-7A4A-4E4F-BAF6-684F817DAF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3"/>
            <a:ext cx="10210800" cy="858837"/>
          </a:xfrm>
        </p:spPr>
        <p:txBody>
          <a:bodyPr/>
          <a:lstStyle/>
          <a:p>
            <a:r>
              <a:rPr lang="en-US" sz="3200" dirty="0"/>
              <a:t>Integrated </a:t>
            </a:r>
            <a:r>
              <a:rPr lang="en-US" altLang="zh-CN" sz="3200" dirty="0"/>
              <a:t>A</a:t>
            </a:r>
            <a:r>
              <a:rPr lang="en-US" sz="3200" dirty="0"/>
              <a:t>nomaly </a:t>
            </a:r>
            <a:r>
              <a:rPr lang="en-US" altLang="zh-CN" sz="3200" dirty="0"/>
              <a:t>Discovery</a:t>
            </a:r>
            <a:r>
              <a:rPr lang="en-US" sz="3200" dirty="0"/>
              <a:t> </a:t>
            </a:r>
            <a:r>
              <a:rPr lang="en-US" altLang="zh-CN" sz="3200" dirty="0"/>
              <a:t>Solution</a:t>
            </a:r>
            <a:endParaRPr lang="en-US" sz="3200" dirty="0"/>
          </a:p>
        </p:txBody>
      </p:sp>
      <p:sp>
        <p:nvSpPr>
          <p:cNvPr id="51" name="Slide Number Placeholder 3">
            <a:extLst>
              <a:ext uri="{FF2B5EF4-FFF2-40B4-BE49-F238E27FC236}">
                <a16:creationId xmlns:a16="http://schemas.microsoft.com/office/drawing/2014/main" xmlns="" id="{8492B641-86D3-E446-867E-7D848898FE1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5824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18</a:t>
            </a:fld>
            <a:endParaRPr lang="en-US" altLang="x-none" dirty="0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2B63E24C-1794-6042-9113-F8B597C93E54}"/>
              </a:ext>
            </a:extLst>
          </p:cNvPr>
          <p:cNvSpPr/>
          <p:nvPr/>
        </p:nvSpPr>
        <p:spPr>
          <a:xfrm>
            <a:off x="4433136" y="4245656"/>
            <a:ext cx="3142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Distributed</a:t>
            </a:r>
            <a:r>
              <a:rPr lang="zh-CN" altLang="en-US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Platform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xmlns="" id="{15CEB9C8-9444-A649-A139-7C17A934B9C2}"/>
              </a:ext>
            </a:extLst>
          </p:cNvPr>
          <p:cNvSpPr txBox="1"/>
          <p:nvPr/>
        </p:nvSpPr>
        <p:spPr>
          <a:xfrm>
            <a:off x="9685473" y="4026579"/>
            <a:ext cx="2343911" cy="707886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000" b="1" dirty="0">
                <a:latin typeface="Helvetica Neue" charset="0"/>
                <a:ea typeface="Helvetica Neue" charset="0"/>
                <a:cs typeface="Helvetica Neue" charset="0"/>
              </a:rPr>
              <a:t>Summarization &amp; </a:t>
            </a:r>
          </a:p>
          <a:p>
            <a:r>
              <a:rPr lang="en-US" altLang="zh-CN" sz="2000" b="1" dirty="0">
                <a:latin typeface="Helvetica Neue" charset="0"/>
                <a:ea typeface="Helvetica Neue" charset="0"/>
                <a:cs typeface="Helvetica Neue" charset="0"/>
              </a:rPr>
              <a:t>interpretation</a:t>
            </a:r>
            <a:endParaRPr lang="en-US" sz="2000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xmlns="" id="{C57B0478-F36C-424C-91FF-D615D4DE345C}"/>
              </a:ext>
            </a:extLst>
          </p:cNvPr>
          <p:cNvCxnSpPr>
            <a:cxnSpLocks/>
            <a:endCxn id="92" idx="1"/>
          </p:cNvCxnSpPr>
          <p:nvPr/>
        </p:nvCxnSpPr>
        <p:spPr bwMode="auto">
          <a:xfrm flipV="1">
            <a:off x="4158383" y="3416474"/>
            <a:ext cx="947017" cy="683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DF9FEAF0-47F2-BF43-AE94-CE9B58273C95}"/>
              </a:ext>
            </a:extLst>
          </p:cNvPr>
          <p:cNvSpPr txBox="1"/>
          <p:nvPr/>
        </p:nvSpPr>
        <p:spPr>
          <a:xfrm>
            <a:off x="6609007" y="2671244"/>
            <a:ext cx="1315793" cy="70788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Detection </a:t>
            </a:r>
          </a:p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Results</a:t>
            </a:r>
            <a:endParaRPr lang="en-US" sz="2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xmlns="" id="{A15A27CE-BF38-E848-9E00-A514A6B632A4}"/>
              </a:ext>
            </a:extLst>
          </p:cNvPr>
          <p:cNvCxnSpPr>
            <a:cxnSpLocks/>
            <a:stCxn id="92" idx="3"/>
            <a:endCxn id="94" idx="1"/>
          </p:cNvCxnSpPr>
          <p:nvPr/>
        </p:nvCxnSpPr>
        <p:spPr bwMode="auto">
          <a:xfrm>
            <a:off x="6741067" y="3416474"/>
            <a:ext cx="1072066" cy="944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xmlns="" id="{BF39A59C-FD04-7544-951E-0F9E1735F4E0}"/>
              </a:ext>
            </a:extLst>
          </p:cNvPr>
          <p:cNvCxnSpPr>
            <a:cxnSpLocks/>
            <a:stCxn id="94" idx="3"/>
            <a:endCxn id="89" idx="1"/>
          </p:cNvCxnSpPr>
          <p:nvPr/>
        </p:nvCxnSpPr>
        <p:spPr bwMode="auto">
          <a:xfrm>
            <a:off x="9448800" y="3417418"/>
            <a:ext cx="762000" cy="5889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xmlns="" id="{37FB12C2-12D9-EC4A-86BE-7D247197B82A}"/>
              </a:ext>
            </a:extLst>
          </p:cNvPr>
          <p:cNvCxnSpPr/>
          <p:nvPr/>
        </p:nvCxnSpPr>
        <p:spPr bwMode="auto">
          <a:xfrm>
            <a:off x="2012500" y="4215307"/>
            <a:ext cx="7705091" cy="0"/>
          </a:xfrm>
          <a:prstGeom prst="line">
            <a:avLst/>
          </a:prstGeom>
          <a:solidFill>
            <a:schemeClr val="accent1"/>
          </a:solidFill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8" name="TextBox 67">
            <a:extLst>
              <a:ext uri="{FF2B5EF4-FFF2-40B4-BE49-F238E27FC236}">
                <a16:creationId xmlns:a16="http://schemas.microsoft.com/office/drawing/2014/main" xmlns="" id="{17597DB3-6250-4744-A5C4-89611F82C88A}"/>
              </a:ext>
            </a:extLst>
          </p:cNvPr>
          <p:cNvSpPr txBox="1"/>
          <p:nvPr/>
        </p:nvSpPr>
        <p:spPr>
          <a:xfrm>
            <a:off x="194232" y="3918857"/>
            <a:ext cx="1672253" cy="461665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400" b="1" dirty="0">
                <a:latin typeface="Helvetica Neue" charset="0"/>
                <a:ea typeface="Helvetica Neue" charset="0"/>
                <a:cs typeface="Helvetica Neue" charset="0"/>
              </a:rPr>
              <a:t>Input</a:t>
            </a:r>
            <a:r>
              <a:rPr lang="zh-CN" altLang="en-US" sz="24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400" b="1" dirty="0">
                <a:latin typeface="Helvetica Neue" charset="0"/>
                <a:ea typeface="Helvetica Neue" charset="0"/>
                <a:cs typeface="Helvetica Neue" charset="0"/>
              </a:rPr>
              <a:t>data</a:t>
            </a:r>
            <a:endParaRPr lang="en-US" sz="2400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xmlns="" id="{CD400E6D-ED77-8642-9264-85576FB2A853}"/>
              </a:ext>
            </a:extLst>
          </p:cNvPr>
          <p:cNvGrpSpPr/>
          <p:nvPr/>
        </p:nvGrpSpPr>
        <p:grpSpPr>
          <a:xfrm>
            <a:off x="474822" y="2529337"/>
            <a:ext cx="1129195" cy="1375029"/>
            <a:chOff x="4958692" y="3162627"/>
            <a:chExt cx="923529" cy="1163662"/>
          </a:xfrm>
        </p:grpSpPr>
        <p:sp>
          <p:nvSpPr>
            <p:cNvPr id="70" name="Can 69">
              <a:extLst>
                <a:ext uri="{FF2B5EF4-FFF2-40B4-BE49-F238E27FC236}">
                  <a16:creationId xmlns:a16="http://schemas.microsoft.com/office/drawing/2014/main" xmlns="" id="{D925553B-6388-4041-AF65-0255CD262DE2}"/>
                </a:ext>
              </a:extLst>
            </p:cNvPr>
            <p:cNvSpPr/>
            <p:nvPr/>
          </p:nvSpPr>
          <p:spPr bwMode="auto">
            <a:xfrm>
              <a:off x="4958692" y="3162627"/>
              <a:ext cx="908708" cy="1163662"/>
            </a:xfrm>
            <a:prstGeom prst="can">
              <a:avLst/>
            </a:prstGeom>
            <a:noFill/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1" name="Freeform 70">
              <a:extLst>
                <a:ext uri="{FF2B5EF4-FFF2-40B4-BE49-F238E27FC236}">
                  <a16:creationId xmlns:a16="http://schemas.microsoft.com/office/drawing/2014/main" xmlns="" id="{6AB1003F-7D7A-B240-81B1-85E1A362B12E}"/>
                </a:ext>
              </a:extLst>
            </p:cNvPr>
            <p:cNvSpPr/>
            <p:nvPr/>
          </p:nvSpPr>
          <p:spPr bwMode="auto">
            <a:xfrm>
              <a:off x="4967821" y="3929466"/>
              <a:ext cx="914400" cy="98660"/>
            </a:xfrm>
            <a:custGeom>
              <a:avLst/>
              <a:gdLst>
                <a:gd name="connsiteX0" fmla="*/ 0 w 904568"/>
                <a:gd name="connsiteY0" fmla="*/ 9832 h 147512"/>
                <a:gd name="connsiteX1" fmla="*/ 422787 w 904568"/>
                <a:gd name="connsiteY1" fmla="*/ 147484 h 147512"/>
                <a:gd name="connsiteX2" fmla="*/ 904568 w 904568"/>
                <a:gd name="connsiteY2" fmla="*/ 0 h 147512"/>
                <a:gd name="connsiteX3" fmla="*/ 904568 w 904568"/>
                <a:gd name="connsiteY3" fmla="*/ 0 h 14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568" h="147512">
                  <a:moveTo>
                    <a:pt x="0" y="9832"/>
                  </a:moveTo>
                  <a:cubicBezTo>
                    <a:pt x="136013" y="79477"/>
                    <a:pt x="272026" y="149123"/>
                    <a:pt x="422787" y="147484"/>
                  </a:cubicBezTo>
                  <a:cubicBezTo>
                    <a:pt x="573548" y="145845"/>
                    <a:pt x="904568" y="0"/>
                    <a:pt x="904568" y="0"/>
                  </a:cubicBezTo>
                  <a:lnTo>
                    <a:pt x="904568" y="0"/>
                  </a:lnTo>
                </a:path>
              </a:pathLst>
            </a:custGeom>
            <a:noFill/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2" name="Freeform 71">
              <a:extLst>
                <a:ext uri="{FF2B5EF4-FFF2-40B4-BE49-F238E27FC236}">
                  <a16:creationId xmlns:a16="http://schemas.microsoft.com/office/drawing/2014/main" xmlns="" id="{081CD06C-F741-D248-B130-DC428034986A}"/>
                </a:ext>
              </a:extLst>
            </p:cNvPr>
            <p:cNvSpPr/>
            <p:nvPr/>
          </p:nvSpPr>
          <p:spPr bwMode="auto">
            <a:xfrm>
              <a:off x="4967821" y="3581400"/>
              <a:ext cx="914400" cy="98660"/>
            </a:xfrm>
            <a:custGeom>
              <a:avLst/>
              <a:gdLst>
                <a:gd name="connsiteX0" fmla="*/ 0 w 904568"/>
                <a:gd name="connsiteY0" fmla="*/ 9832 h 147512"/>
                <a:gd name="connsiteX1" fmla="*/ 422787 w 904568"/>
                <a:gd name="connsiteY1" fmla="*/ 147484 h 147512"/>
                <a:gd name="connsiteX2" fmla="*/ 904568 w 904568"/>
                <a:gd name="connsiteY2" fmla="*/ 0 h 147512"/>
                <a:gd name="connsiteX3" fmla="*/ 904568 w 904568"/>
                <a:gd name="connsiteY3" fmla="*/ 0 h 14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568" h="147512">
                  <a:moveTo>
                    <a:pt x="0" y="9832"/>
                  </a:moveTo>
                  <a:cubicBezTo>
                    <a:pt x="136013" y="79477"/>
                    <a:pt x="272026" y="149123"/>
                    <a:pt x="422787" y="147484"/>
                  </a:cubicBezTo>
                  <a:cubicBezTo>
                    <a:pt x="573548" y="145845"/>
                    <a:pt x="904568" y="0"/>
                    <a:pt x="904568" y="0"/>
                  </a:cubicBezTo>
                  <a:lnTo>
                    <a:pt x="904568" y="0"/>
                  </a:lnTo>
                </a:path>
              </a:pathLst>
            </a:custGeom>
            <a:noFill/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cxnSp>
        <p:nvCxnSpPr>
          <p:cNvPr id="73" name="Straight Connector 72">
            <a:extLst>
              <a:ext uri="{FF2B5EF4-FFF2-40B4-BE49-F238E27FC236}">
                <a16:creationId xmlns:a16="http://schemas.microsoft.com/office/drawing/2014/main" xmlns="" id="{9598C90B-1338-4949-B16A-7659D6F3A10F}"/>
              </a:ext>
            </a:extLst>
          </p:cNvPr>
          <p:cNvCxnSpPr>
            <a:cxnSpLocks/>
            <a:stCxn id="70" idx="4"/>
            <a:endCxn id="116" idx="2"/>
          </p:cNvCxnSpPr>
          <p:nvPr/>
        </p:nvCxnSpPr>
        <p:spPr bwMode="auto">
          <a:xfrm>
            <a:off x="1585895" y="3216852"/>
            <a:ext cx="1095044" cy="0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A04D9C99-F466-9A43-B49D-E9A4E4CF0653}"/>
              </a:ext>
            </a:extLst>
          </p:cNvPr>
          <p:cNvSpPr txBox="1"/>
          <p:nvPr/>
        </p:nvSpPr>
        <p:spPr>
          <a:xfrm>
            <a:off x="2008550" y="3806105"/>
            <a:ext cx="2855270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Representation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&amp;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index</a:t>
            </a:r>
            <a:endParaRPr lang="en-US" sz="2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75" name="Straight Connector 74">
            <a:extLst>
              <a:ext uri="{FF2B5EF4-FFF2-40B4-BE49-F238E27FC236}">
                <a16:creationId xmlns:a16="http://schemas.microsoft.com/office/drawing/2014/main" xmlns="" id="{96F7D1B5-90E2-3E44-B769-97C36164A7D3}"/>
              </a:ext>
            </a:extLst>
          </p:cNvPr>
          <p:cNvCxnSpPr>
            <a:cxnSpLocks/>
            <a:stCxn id="82" idx="1"/>
            <a:endCxn id="129" idx="3"/>
          </p:cNvCxnSpPr>
          <p:nvPr/>
        </p:nvCxnSpPr>
        <p:spPr bwMode="auto">
          <a:xfrm flipH="1">
            <a:off x="6753767" y="1794915"/>
            <a:ext cx="3304633" cy="1614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76" name="Rectangle 75">
            <a:extLst>
              <a:ext uri="{FF2B5EF4-FFF2-40B4-BE49-F238E27FC236}">
                <a16:creationId xmlns:a16="http://schemas.microsoft.com/office/drawing/2014/main" xmlns="" id="{633AAE65-42C1-B646-8100-065AF0773C36}"/>
              </a:ext>
            </a:extLst>
          </p:cNvPr>
          <p:cNvSpPr/>
          <p:nvPr/>
        </p:nvSpPr>
        <p:spPr bwMode="auto">
          <a:xfrm>
            <a:off x="2037998" y="1301911"/>
            <a:ext cx="7679593" cy="3512597"/>
          </a:xfrm>
          <a:prstGeom prst="rect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xmlns="" id="{9D29C7BA-18A6-974D-BF7A-7FF73E5B75E0}"/>
              </a:ext>
            </a:extLst>
          </p:cNvPr>
          <p:cNvSpPr/>
          <p:nvPr/>
        </p:nvSpPr>
        <p:spPr>
          <a:xfrm>
            <a:off x="7817481" y="3738326"/>
            <a:ext cx="1707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>
              <a:defRPr/>
            </a:pP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[SIGMOD’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20</a:t>
            </a: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]</a:t>
            </a:r>
            <a:endParaRPr lang="en-US" sz="2000" b="1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xmlns="" id="{657A54EE-03DC-234B-81E2-AC6910B2473B}"/>
              </a:ext>
            </a:extLst>
          </p:cNvPr>
          <p:cNvSpPr/>
          <p:nvPr/>
        </p:nvSpPr>
        <p:spPr>
          <a:xfrm>
            <a:off x="5150481" y="2111614"/>
            <a:ext cx="170751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>
              <a:defRPr/>
            </a:pP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[SIGMOD’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20</a:t>
            </a: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]</a:t>
            </a:r>
            <a:endParaRPr lang="en-US" sz="2000" b="1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xmlns="" id="{5B5B4869-B6C3-AD43-B5C3-5DB199C6A066}"/>
              </a:ext>
            </a:extLst>
          </p:cNvPr>
          <p:cNvSpPr/>
          <p:nvPr/>
        </p:nvSpPr>
        <p:spPr>
          <a:xfrm>
            <a:off x="4970162" y="3681861"/>
            <a:ext cx="189346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>
              <a:defRPr/>
            </a:pP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[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In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submission</a:t>
            </a:r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]</a:t>
            </a:r>
            <a:endParaRPr lang="en-US" sz="2000" b="1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82" name="Graphic 27" descr="Teacher">
            <a:extLst>
              <a:ext uri="{FF2B5EF4-FFF2-40B4-BE49-F238E27FC236}">
                <a16:creationId xmlns:a16="http://schemas.microsoft.com/office/drawing/2014/main" xmlns="" id="{7091DECD-195A-0649-8697-E27F8B0AD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xmlns="" r:embed="rId4"/>
              </a:ext>
            </a:extLst>
          </a:blip>
          <a:stretch>
            <a:fillRect/>
          </a:stretch>
        </p:blipFill>
        <p:spPr>
          <a:xfrm>
            <a:off x="10058400" y="1219200"/>
            <a:ext cx="1092401" cy="1151430"/>
          </a:xfrm>
          <a:prstGeom prst="rect">
            <a:avLst/>
          </a:prstGeom>
        </p:spPr>
      </p:pic>
      <p:cxnSp>
        <p:nvCxnSpPr>
          <p:cNvPr id="83" name="Straight Connector 82">
            <a:extLst>
              <a:ext uri="{FF2B5EF4-FFF2-40B4-BE49-F238E27FC236}">
                <a16:creationId xmlns:a16="http://schemas.microsoft.com/office/drawing/2014/main" xmlns="" id="{89B0A400-7D85-DC4E-941C-BD07C96255BD}"/>
              </a:ext>
            </a:extLst>
          </p:cNvPr>
          <p:cNvCxnSpPr>
            <a:cxnSpLocks/>
            <a:stCxn id="89" idx="0"/>
          </p:cNvCxnSpPr>
          <p:nvPr/>
        </p:nvCxnSpPr>
        <p:spPr bwMode="auto">
          <a:xfrm flipV="1">
            <a:off x="10684309" y="2295631"/>
            <a:ext cx="0" cy="55222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grpSp>
        <p:nvGrpSpPr>
          <p:cNvPr id="84" name="Group 83">
            <a:extLst>
              <a:ext uri="{FF2B5EF4-FFF2-40B4-BE49-F238E27FC236}">
                <a16:creationId xmlns:a16="http://schemas.microsoft.com/office/drawing/2014/main" xmlns="" id="{960306B1-34E1-D64A-B295-7E084301B680}"/>
              </a:ext>
            </a:extLst>
          </p:cNvPr>
          <p:cNvGrpSpPr/>
          <p:nvPr/>
        </p:nvGrpSpPr>
        <p:grpSpPr>
          <a:xfrm>
            <a:off x="10210800" y="2822764"/>
            <a:ext cx="1062892" cy="1175996"/>
            <a:chOff x="7498103" y="5494178"/>
            <a:chExt cx="1062892" cy="1175996"/>
          </a:xfrm>
        </p:grpSpPr>
        <p:grpSp>
          <p:nvGrpSpPr>
            <p:cNvPr id="85" name="Group 84">
              <a:extLst>
                <a:ext uri="{FF2B5EF4-FFF2-40B4-BE49-F238E27FC236}">
                  <a16:creationId xmlns:a16="http://schemas.microsoft.com/office/drawing/2014/main" xmlns="" id="{2E70F93F-8BD4-7B45-B2CB-FBC35B80C296}"/>
                </a:ext>
              </a:extLst>
            </p:cNvPr>
            <p:cNvGrpSpPr/>
            <p:nvPr/>
          </p:nvGrpSpPr>
          <p:grpSpPr>
            <a:xfrm>
              <a:off x="7498103" y="5494178"/>
              <a:ext cx="1062892" cy="1175996"/>
              <a:chOff x="7498103" y="5494178"/>
              <a:chExt cx="1062892" cy="1175996"/>
            </a:xfrm>
          </p:grpSpPr>
          <p:sp>
            <p:nvSpPr>
              <p:cNvPr id="89" name="Shape 111">
                <a:extLst>
                  <a:ext uri="{FF2B5EF4-FFF2-40B4-BE49-F238E27FC236}">
                    <a16:creationId xmlns:a16="http://schemas.microsoft.com/office/drawing/2014/main" xmlns="" id="{C6C86F8B-480D-9549-8032-23DD5447F0D0}"/>
                  </a:ext>
                </a:extLst>
              </p:cNvPr>
              <p:cNvSpPr/>
              <p:nvPr/>
            </p:nvSpPr>
            <p:spPr>
              <a:xfrm>
                <a:off x="7498103" y="5519268"/>
                <a:ext cx="947018" cy="1150906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90" name="Right Triangle 89">
                <a:extLst>
                  <a:ext uri="{FF2B5EF4-FFF2-40B4-BE49-F238E27FC236}">
                    <a16:creationId xmlns:a16="http://schemas.microsoft.com/office/drawing/2014/main" xmlns="" id="{8764D74A-C617-3E4E-9961-D34348758C0E}"/>
                  </a:ext>
                </a:extLst>
              </p:cNvPr>
              <p:cNvSpPr/>
              <p:nvPr/>
            </p:nvSpPr>
            <p:spPr bwMode="auto">
              <a:xfrm>
                <a:off x="8076806" y="5513506"/>
                <a:ext cx="368315" cy="467427"/>
              </a:xfrm>
              <a:prstGeom prst="rtTriangle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  <p:sp>
            <p:nvSpPr>
              <p:cNvPr id="91" name="Right Triangle 90">
                <a:extLst>
                  <a:ext uri="{FF2B5EF4-FFF2-40B4-BE49-F238E27FC236}">
                    <a16:creationId xmlns:a16="http://schemas.microsoft.com/office/drawing/2014/main" xmlns="" id="{FA35911E-9C99-1F4E-BB82-70F1CAEFA0F5}"/>
                  </a:ext>
                </a:extLst>
              </p:cNvPr>
              <p:cNvSpPr/>
              <p:nvPr/>
            </p:nvSpPr>
            <p:spPr bwMode="auto">
              <a:xfrm rot="10800000">
                <a:off x="8076806" y="5494178"/>
                <a:ext cx="484189" cy="578537"/>
              </a:xfrm>
              <a:prstGeom prst="rtTriangle">
                <a:avLst/>
              </a:prstGeom>
              <a:solidFill>
                <a:schemeClr val="bg1"/>
              </a:solidFill>
              <a:ln w="381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sp>
          <p:nvSpPr>
            <p:cNvPr id="88" name="Right Arrow 87">
              <a:extLst>
                <a:ext uri="{FF2B5EF4-FFF2-40B4-BE49-F238E27FC236}">
                  <a16:creationId xmlns:a16="http://schemas.microsoft.com/office/drawing/2014/main" xmlns="" id="{60BC1DEC-3B87-9043-86FF-AC49AF35AF44}"/>
                </a:ext>
              </a:extLst>
            </p:cNvPr>
            <p:cNvSpPr/>
            <p:nvPr/>
          </p:nvSpPr>
          <p:spPr bwMode="auto">
            <a:xfrm>
              <a:off x="7573903" y="5599478"/>
              <a:ext cx="304800" cy="251884"/>
            </a:xfrm>
            <a:prstGeom prst="rightArrow">
              <a:avLst/>
            </a:prstGeom>
            <a:solidFill>
              <a:schemeClr val="tx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</p:grpSp>
      <p:sp>
        <p:nvSpPr>
          <p:cNvPr id="92" name="TextBox 91">
            <a:extLst>
              <a:ext uri="{FF2B5EF4-FFF2-40B4-BE49-F238E27FC236}">
                <a16:creationId xmlns:a16="http://schemas.microsoft.com/office/drawing/2014/main" xmlns="" id="{D9B84A20-EF8B-E240-9700-A92966C1CF1F}"/>
              </a:ext>
            </a:extLst>
          </p:cNvPr>
          <p:cNvSpPr txBox="1"/>
          <p:nvPr/>
        </p:nvSpPr>
        <p:spPr>
          <a:xfrm>
            <a:off x="5105400" y="3185641"/>
            <a:ext cx="1635667" cy="461665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 err="1">
                <a:latin typeface="Helvetica Neue" charset="0"/>
                <a:ea typeface="Helvetica Neue" charset="0"/>
                <a:cs typeface="Helvetica Neue" charset="0"/>
              </a:rPr>
              <a:t>AutoAD</a:t>
            </a:r>
            <a:endParaRPr lang="en-US" altLang="zh-CN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xmlns="" id="{90BDA7FC-9E5C-D149-8F5D-07F00951DD6A}"/>
              </a:ext>
            </a:extLst>
          </p:cNvPr>
          <p:cNvSpPr txBox="1"/>
          <p:nvPr/>
        </p:nvSpPr>
        <p:spPr>
          <a:xfrm>
            <a:off x="7813133" y="3186585"/>
            <a:ext cx="1635667" cy="461665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HOD</a:t>
            </a:r>
          </a:p>
        </p:txBody>
      </p:sp>
      <p:cxnSp>
        <p:nvCxnSpPr>
          <p:cNvPr id="95" name="Elbow Connector 94">
            <a:extLst>
              <a:ext uri="{FF2B5EF4-FFF2-40B4-BE49-F238E27FC236}">
                <a16:creationId xmlns:a16="http://schemas.microsoft.com/office/drawing/2014/main" xmlns="" id="{63C2A0C0-6C3F-CF4C-B52A-FBC5B82851E7}"/>
              </a:ext>
            </a:extLst>
          </p:cNvPr>
          <p:cNvCxnSpPr>
            <a:stCxn id="129" idx="1"/>
            <a:endCxn id="116" idx="1"/>
          </p:cNvCxnSpPr>
          <p:nvPr/>
        </p:nvCxnSpPr>
        <p:spPr bwMode="auto">
          <a:xfrm rot="10800000" flipV="1">
            <a:off x="3203182" y="1811056"/>
            <a:ext cx="1914918" cy="802889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96" name="Group 95">
            <a:extLst>
              <a:ext uri="{FF2B5EF4-FFF2-40B4-BE49-F238E27FC236}">
                <a16:creationId xmlns:a16="http://schemas.microsoft.com/office/drawing/2014/main" xmlns="" id="{52FC2EAD-164D-6A4D-97B9-8F79E4F5A010}"/>
              </a:ext>
            </a:extLst>
          </p:cNvPr>
          <p:cNvGrpSpPr/>
          <p:nvPr/>
        </p:nvGrpSpPr>
        <p:grpSpPr>
          <a:xfrm>
            <a:off x="2680939" y="2613946"/>
            <a:ext cx="1477444" cy="1296561"/>
            <a:chOff x="1576533" y="2694607"/>
            <a:chExt cx="1696132" cy="1624627"/>
          </a:xfrm>
        </p:grpSpPr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xmlns="" id="{F01125D7-2004-2042-9952-D83770326F3E}"/>
                </a:ext>
              </a:extLst>
            </p:cNvPr>
            <p:cNvGrpSpPr/>
            <p:nvPr/>
          </p:nvGrpSpPr>
          <p:grpSpPr>
            <a:xfrm>
              <a:off x="1576533" y="2694607"/>
              <a:ext cx="1218646" cy="1510916"/>
              <a:chOff x="4958692" y="3162627"/>
              <a:chExt cx="923529" cy="1163662"/>
            </a:xfrm>
          </p:grpSpPr>
          <p:sp>
            <p:nvSpPr>
              <p:cNvPr id="116" name="Can 115">
                <a:extLst>
                  <a:ext uri="{FF2B5EF4-FFF2-40B4-BE49-F238E27FC236}">
                    <a16:creationId xmlns:a16="http://schemas.microsoft.com/office/drawing/2014/main" xmlns="" id="{A58D152A-DDCE-7644-BFD8-47C001D66339}"/>
                  </a:ext>
                </a:extLst>
              </p:cNvPr>
              <p:cNvSpPr/>
              <p:nvPr/>
            </p:nvSpPr>
            <p:spPr bwMode="auto">
              <a:xfrm>
                <a:off x="4958692" y="3162627"/>
                <a:ext cx="908708" cy="1163662"/>
              </a:xfrm>
              <a:prstGeom prst="can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8" name="Freeform 117">
                <a:extLst>
                  <a:ext uri="{FF2B5EF4-FFF2-40B4-BE49-F238E27FC236}">
                    <a16:creationId xmlns:a16="http://schemas.microsoft.com/office/drawing/2014/main" xmlns="" id="{436042BD-919D-7A4C-AB17-C326121B3AE9}"/>
                  </a:ext>
                </a:extLst>
              </p:cNvPr>
              <p:cNvSpPr/>
              <p:nvPr/>
            </p:nvSpPr>
            <p:spPr bwMode="auto">
              <a:xfrm>
                <a:off x="4967821" y="3929466"/>
                <a:ext cx="914400" cy="87984"/>
              </a:xfrm>
              <a:custGeom>
                <a:avLst/>
                <a:gdLst>
                  <a:gd name="connsiteX0" fmla="*/ 0 w 904568"/>
                  <a:gd name="connsiteY0" fmla="*/ 9832 h 147512"/>
                  <a:gd name="connsiteX1" fmla="*/ 422787 w 904568"/>
                  <a:gd name="connsiteY1" fmla="*/ 147484 h 147512"/>
                  <a:gd name="connsiteX2" fmla="*/ 904568 w 904568"/>
                  <a:gd name="connsiteY2" fmla="*/ 0 h 147512"/>
                  <a:gd name="connsiteX3" fmla="*/ 904568 w 904568"/>
                  <a:gd name="connsiteY3" fmla="*/ 0 h 14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568" h="147512">
                    <a:moveTo>
                      <a:pt x="0" y="9832"/>
                    </a:moveTo>
                    <a:cubicBezTo>
                      <a:pt x="136013" y="79477"/>
                      <a:pt x="272026" y="149123"/>
                      <a:pt x="422787" y="147484"/>
                    </a:cubicBezTo>
                    <a:cubicBezTo>
                      <a:pt x="573548" y="145845"/>
                      <a:pt x="904568" y="0"/>
                      <a:pt x="904568" y="0"/>
                    </a:cubicBezTo>
                    <a:lnTo>
                      <a:pt x="904568" y="0"/>
                    </a:ln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3" name="Freeform 122">
                <a:extLst>
                  <a:ext uri="{FF2B5EF4-FFF2-40B4-BE49-F238E27FC236}">
                    <a16:creationId xmlns:a16="http://schemas.microsoft.com/office/drawing/2014/main" xmlns="" id="{12068851-FB48-2248-8AD3-7A097B19A500}"/>
                  </a:ext>
                </a:extLst>
              </p:cNvPr>
              <p:cNvSpPr/>
              <p:nvPr/>
            </p:nvSpPr>
            <p:spPr bwMode="auto">
              <a:xfrm>
                <a:off x="4967821" y="3581400"/>
                <a:ext cx="914400" cy="98660"/>
              </a:xfrm>
              <a:custGeom>
                <a:avLst/>
                <a:gdLst>
                  <a:gd name="connsiteX0" fmla="*/ 0 w 904568"/>
                  <a:gd name="connsiteY0" fmla="*/ 9832 h 147512"/>
                  <a:gd name="connsiteX1" fmla="*/ 422787 w 904568"/>
                  <a:gd name="connsiteY1" fmla="*/ 147484 h 147512"/>
                  <a:gd name="connsiteX2" fmla="*/ 904568 w 904568"/>
                  <a:gd name="connsiteY2" fmla="*/ 0 h 147512"/>
                  <a:gd name="connsiteX3" fmla="*/ 904568 w 904568"/>
                  <a:gd name="connsiteY3" fmla="*/ 0 h 14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568" h="147512">
                    <a:moveTo>
                      <a:pt x="0" y="9832"/>
                    </a:moveTo>
                    <a:cubicBezTo>
                      <a:pt x="136013" y="79477"/>
                      <a:pt x="272026" y="149123"/>
                      <a:pt x="422787" y="147484"/>
                    </a:cubicBezTo>
                    <a:cubicBezTo>
                      <a:pt x="573548" y="145845"/>
                      <a:pt x="904568" y="0"/>
                      <a:pt x="904568" y="0"/>
                    </a:cubicBezTo>
                    <a:lnTo>
                      <a:pt x="904568" y="0"/>
                    </a:ln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00" name="Oval 99">
              <a:extLst>
                <a:ext uri="{FF2B5EF4-FFF2-40B4-BE49-F238E27FC236}">
                  <a16:creationId xmlns:a16="http://schemas.microsoft.com/office/drawing/2014/main" xmlns="" id="{7AE6BF02-6A0C-744C-930A-C79F62D784C0}"/>
                </a:ext>
              </a:extLst>
            </p:cNvPr>
            <p:cNvSpPr/>
            <p:nvPr/>
          </p:nvSpPr>
          <p:spPr>
            <a:xfrm>
              <a:off x="2358265" y="3404834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08" name="Oval 107">
              <a:extLst>
                <a:ext uri="{FF2B5EF4-FFF2-40B4-BE49-F238E27FC236}">
                  <a16:creationId xmlns:a16="http://schemas.microsoft.com/office/drawing/2014/main" xmlns="" id="{BA304F4C-1F20-F349-A480-952F311544BC}"/>
                </a:ext>
              </a:extLst>
            </p:cNvPr>
            <p:cNvSpPr/>
            <p:nvPr/>
          </p:nvSpPr>
          <p:spPr>
            <a:xfrm>
              <a:off x="2724025" y="3532366"/>
              <a:ext cx="182880" cy="18288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2" name="Oval 111">
              <a:extLst>
                <a:ext uri="{FF2B5EF4-FFF2-40B4-BE49-F238E27FC236}">
                  <a16:creationId xmlns:a16="http://schemas.microsoft.com/office/drawing/2014/main" xmlns="" id="{94235088-CE5C-CB41-A4D1-EB0FCB475978}"/>
                </a:ext>
              </a:extLst>
            </p:cNvPr>
            <p:cNvSpPr/>
            <p:nvPr/>
          </p:nvSpPr>
          <p:spPr>
            <a:xfrm>
              <a:off x="2511081" y="3899986"/>
              <a:ext cx="182880" cy="18288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3" name="Oval 112">
              <a:extLst>
                <a:ext uri="{FF2B5EF4-FFF2-40B4-BE49-F238E27FC236}">
                  <a16:creationId xmlns:a16="http://schemas.microsoft.com/office/drawing/2014/main" xmlns="" id="{8FC15126-4721-3948-9491-DBD4DB932DA5}"/>
                </a:ext>
              </a:extLst>
            </p:cNvPr>
            <p:cNvSpPr/>
            <p:nvPr/>
          </p:nvSpPr>
          <p:spPr>
            <a:xfrm>
              <a:off x="2928438" y="3899986"/>
              <a:ext cx="182880" cy="18288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114" name="Straight Connector 113">
              <a:extLst>
                <a:ext uri="{FF2B5EF4-FFF2-40B4-BE49-F238E27FC236}">
                  <a16:creationId xmlns:a16="http://schemas.microsoft.com/office/drawing/2014/main" xmlns="" id="{FD6D213E-9768-A44E-9A07-873A7B674F27}"/>
                </a:ext>
              </a:extLst>
            </p:cNvPr>
            <p:cNvCxnSpPr/>
            <p:nvPr/>
          </p:nvCxnSpPr>
          <p:spPr>
            <a:xfrm>
              <a:off x="2693961" y="3991426"/>
              <a:ext cx="234477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15" name="Straight Connector 114">
              <a:extLst>
                <a:ext uri="{FF2B5EF4-FFF2-40B4-BE49-F238E27FC236}">
                  <a16:creationId xmlns:a16="http://schemas.microsoft.com/office/drawing/2014/main" xmlns="" id="{757F9D61-743B-A047-B806-ED68ACFB0700}"/>
                </a:ext>
              </a:extLst>
            </p:cNvPr>
            <p:cNvCxnSpPr>
              <a:cxnSpLocks/>
            </p:cNvCxnSpPr>
            <p:nvPr/>
          </p:nvCxnSpPr>
          <p:spPr>
            <a:xfrm>
              <a:off x="2815465" y="3715246"/>
              <a:ext cx="0" cy="27618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124" name="TextBox 123">
            <a:extLst>
              <a:ext uri="{FF2B5EF4-FFF2-40B4-BE49-F238E27FC236}">
                <a16:creationId xmlns:a16="http://schemas.microsoft.com/office/drawing/2014/main" xmlns="" id="{711F6B68-40AE-764B-BBB3-C255CE120402}"/>
              </a:ext>
            </a:extLst>
          </p:cNvPr>
          <p:cNvSpPr txBox="1"/>
          <p:nvPr/>
        </p:nvSpPr>
        <p:spPr>
          <a:xfrm>
            <a:off x="7007618" y="1394805"/>
            <a:ext cx="2574744" cy="400110"/>
          </a:xfrm>
          <a:prstGeom prst="rect">
            <a:avLst/>
          </a:prstGeom>
        </p:spPr>
        <p:txBody>
          <a:bodyPr wrap="none">
            <a:spAutoFit/>
          </a:bodyPr>
          <a:lstStyle>
            <a:defPPr>
              <a:defRPr lang="en-US"/>
            </a:defPPr>
            <a:lvl1pPr lvl="0" algn="ctr" defTabSz="914363">
              <a:defRPr sz="1400" kern="0">
                <a:solidFill>
                  <a:prstClr val="black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Domain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related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input</a:t>
            </a:r>
            <a:endParaRPr lang="en-US" sz="2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xmlns="" id="{24F3CCE9-D18A-C140-82C0-72BAF640B340}"/>
              </a:ext>
            </a:extLst>
          </p:cNvPr>
          <p:cNvSpPr txBox="1"/>
          <p:nvPr/>
        </p:nvSpPr>
        <p:spPr>
          <a:xfrm>
            <a:off x="5118100" y="1580224"/>
            <a:ext cx="1635667" cy="461665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OASIS</a:t>
            </a:r>
          </a:p>
        </p:txBody>
      </p:sp>
      <p:pic>
        <p:nvPicPr>
          <p:cNvPr id="54" name="Picture 53">
            <a:extLst>
              <a:ext uri="{FF2B5EF4-FFF2-40B4-BE49-F238E27FC236}">
                <a16:creationId xmlns:a16="http://schemas.microsoft.com/office/drawing/2014/main" xmlns="" id="{E98A0EAD-A8FD-4343-8C43-2DF513285D8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74159" y="5540459"/>
            <a:ext cx="2562997" cy="1317541"/>
          </a:xfrm>
          <a:prstGeom prst="rect">
            <a:avLst/>
          </a:prstGeom>
        </p:spPr>
      </p:pic>
      <p:pic>
        <p:nvPicPr>
          <p:cNvPr id="55" name="Picture 54">
            <a:extLst>
              <a:ext uri="{FF2B5EF4-FFF2-40B4-BE49-F238E27FC236}">
                <a16:creationId xmlns:a16="http://schemas.microsoft.com/office/drawing/2014/main" xmlns="" id="{99D2B281-10B2-E846-9788-1451ACA6E59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xmlns="" r:id="rId7"/>
              </a:ext>
            </a:extLst>
          </a:blip>
          <a:stretch>
            <a:fillRect/>
          </a:stretch>
        </p:blipFill>
        <p:spPr>
          <a:xfrm>
            <a:off x="6477001" y="5334000"/>
            <a:ext cx="1523999" cy="1523999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xmlns="" id="{308700C0-5F74-CE40-B103-4B1E0023591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52217" y="5638800"/>
            <a:ext cx="3074865" cy="854129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607F23D9-124B-7344-A059-AD5DF79EB9BF}"/>
              </a:ext>
            </a:extLst>
          </p:cNvPr>
          <p:cNvGrpSpPr/>
          <p:nvPr/>
        </p:nvGrpSpPr>
        <p:grpSpPr>
          <a:xfrm>
            <a:off x="3810000" y="5465048"/>
            <a:ext cx="1901715" cy="1392952"/>
            <a:chOff x="4961519" y="998761"/>
            <a:chExt cx="1901715" cy="1392952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xmlns="" id="{1821972C-F40C-474E-AB01-3967044EE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4529" y="998761"/>
              <a:ext cx="1131611" cy="1131611"/>
            </a:xfrm>
            <a:prstGeom prst="rect">
              <a:avLst/>
            </a:prstGeom>
          </p:spPr>
        </p:pic>
        <p:sp>
          <p:nvSpPr>
            <p:cNvPr id="63" name="Rectangle 62">
              <a:extLst>
                <a:ext uri="{FF2B5EF4-FFF2-40B4-BE49-F238E27FC236}">
                  <a16:creationId xmlns:a16="http://schemas.microsoft.com/office/drawing/2014/main" xmlns="" id="{4EEB93A0-432B-0746-8948-56D567C2FB88}"/>
                </a:ext>
              </a:extLst>
            </p:cNvPr>
            <p:cNvSpPr/>
            <p:nvPr/>
          </p:nvSpPr>
          <p:spPr>
            <a:xfrm>
              <a:off x="4961519" y="1991603"/>
              <a:ext cx="1901715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Philips lighting</a:t>
              </a:r>
            </a:p>
          </p:txBody>
        </p:sp>
      </p:grpSp>
      <p:cxnSp>
        <p:nvCxnSpPr>
          <p:cNvPr id="66" name="Straight Arrow Connector 65">
            <a:extLst>
              <a:ext uri="{FF2B5EF4-FFF2-40B4-BE49-F238E27FC236}">
                <a16:creationId xmlns:a16="http://schemas.microsoft.com/office/drawing/2014/main" xmlns="" id="{0B006089-E39E-7847-BA96-998A157C5707}"/>
              </a:ext>
            </a:extLst>
          </p:cNvPr>
          <p:cNvCxnSpPr>
            <a:cxnSpLocks/>
            <a:stCxn id="76" idx="2"/>
            <a:endCxn id="60" idx="0"/>
          </p:cNvCxnSpPr>
          <p:nvPr/>
        </p:nvCxnSpPr>
        <p:spPr bwMode="auto">
          <a:xfrm flipH="1">
            <a:off x="4798816" y="4814508"/>
            <a:ext cx="1078979" cy="65054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0" name="Straight Arrow Connector 79">
            <a:extLst>
              <a:ext uri="{FF2B5EF4-FFF2-40B4-BE49-F238E27FC236}">
                <a16:creationId xmlns:a16="http://schemas.microsoft.com/office/drawing/2014/main" xmlns="" id="{680EC9DC-7910-0144-B506-7ED0B27FEB4E}"/>
              </a:ext>
            </a:extLst>
          </p:cNvPr>
          <p:cNvCxnSpPr>
            <a:cxnSpLocks/>
            <a:stCxn id="76" idx="2"/>
            <a:endCxn id="55" idx="0"/>
          </p:cNvCxnSpPr>
          <p:nvPr/>
        </p:nvCxnSpPr>
        <p:spPr bwMode="auto">
          <a:xfrm>
            <a:off x="5877795" y="4814508"/>
            <a:ext cx="1361206" cy="5194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1" name="Straight Arrow Connector 80">
            <a:extLst>
              <a:ext uri="{FF2B5EF4-FFF2-40B4-BE49-F238E27FC236}">
                <a16:creationId xmlns:a16="http://schemas.microsoft.com/office/drawing/2014/main" xmlns="" id="{F57F4BD8-2839-9947-A5DD-7376E9E9F421}"/>
              </a:ext>
            </a:extLst>
          </p:cNvPr>
          <p:cNvCxnSpPr>
            <a:cxnSpLocks/>
            <a:stCxn id="76" idx="2"/>
            <a:endCxn id="56" idx="0"/>
          </p:cNvCxnSpPr>
          <p:nvPr/>
        </p:nvCxnSpPr>
        <p:spPr bwMode="auto">
          <a:xfrm flipH="1">
            <a:off x="2289650" y="4814508"/>
            <a:ext cx="3588145" cy="824292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86" name="Straight Arrow Connector 85">
            <a:extLst>
              <a:ext uri="{FF2B5EF4-FFF2-40B4-BE49-F238E27FC236}">
                <a16:creationId xmlns:a16="http://schemas.microsoft.com/office/drawing/2014/main" xmlns="" id="{A24CAA14-7E23-8B45-ACFF-FD166B64B3C3}"/>
              </a:ext>
            </a:extLst>
          </p:cNvPr>
          <p:cNvCxnSpPr>
            <a:cxnSpLocks/>
            <a:stCxn id="76" idx="2"/>
            <a:endCxn id="54" idx="0"/>
          </p:cNvCxnSpPr>
          <p:nvPr/>
        </p:nvCxnSpPr>
        <p:spPr bwMode="auto">
          <a:xfrm>
            <a:off x="5877795" y="4814508"/>
            <a:ext cx="4377863" cy="725951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</p:spTree>
    <p:extLst>
      <p:ext uri="{BB962C8B-B14F-4D97-AF65-F5344CB8AC3E}">
        <p14:creationId xmlns:p14="http://schemas.microsoft.com/office/powerpoint/2010/main" val="283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586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19</a:t>
            </a:fld>
            <a:endParaRPr lang="en-US" altLang="x-none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</a:t>
            </a: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E46064B5-5B3F-9845-89A2-2043C76E0AF2}"/>
              </a:ext>
            </a:extLst>
          </p:cNvPr>
          <p:cNvSpPr/>
          <p:nvPr/>
        </p:nvSpPr>
        <p:spPr bwMode="auto">
          <a:xfrm>
            <a:off x="2785587" y="930166"/>
            <a:ext cx="4114800" cy="4114800"/>
          </a:xfrm>
          <a:prstGeom prst="ellipse">
            <a:avLst/>
          </a:prstGeom>
          <a:solidFill>
            <a:srgbClr val="FFDC9D">
              <a:alpha val="60392"/>
            </a:srgbClr>
          </a:solidFill>
          <a:ln>
            <a:noFill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xmlns="" id="{5D760FC9-3BB2-564B-A36C-04EB97462175}"/>
              </a:ext>
            </a:extLst>
          </p:cNvPr>
          <p:cNvSpPr/>
          <p:nvPr/>
        </p:nvSpPr>
        <p:spPr bwMode="auto">
          <a:xfrm>
            <a:off x="5181600" y="914400"/>
            <a:ext cx="4114800" cy="4114800"/>
          </a:xfrm>
          <a:prstGeom prst="ellipse">
            <a:avLst/>
          </a:prstGeom>
          <a:solidFill>
            <a:srgbClr val="F89998">
              <a:alpha val="30000"/>
            </a:srgbClr>
          </a:solidFill>
          <a:ln>
            <a:noFill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xmlns="" id="{BB8DA0D4-E2DE-A943-A715-0F6717154A3E}"/>
              </a:ext>
            </a:extLst>
          </p:cNvPr>
          <p:cNvSpPr/>
          <p:nvPr/>
        </p:nvSpPr>
        <p:spPr bwMode="auto">
          <a:xfrm>
            <a:off x="4233387" y="2438400"/>
            <a:ext cx="4114800" cy="4114800"/>
          </a:xfrm>
          <a:prstGeom prst="ellipse">
            <a:avLst/>
          </a:prstGeom>
          <a:solidFill>
            <a:schemeClr val="accent3">
              <a:lumMod val="75000"/>
              <a:alpha val="60000"/>
            </a:schemeClr>
          </a:solidFill>
          <a:ln>
            <a:noFill/>
            <a:headEnd type="none" w="med" len="med"/>
            <a:tailEnd type="none" w="med" len="med"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xmlns="" id="{3B84FFD6-D309-B946-A0EB-44B94ABBC875}"/>
              </a:ext>
            </a:extLst>
          </p:cNvPr>
          <p:cNvSpPr/>
          <p:nvPr/>
        </p:nvSpPr>
        <p:spPr>
          <a:xfrm>
            <a:off x="4800600" y="4899763"/>
            <a:ext cx="3015569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Automatability</a:t>
            </a:r>
            <a:endParaRPr lang="en-US" sz="3200" b="1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xmlns="" id="{A708F51C-2D70-9145-86B7-10EE8269A535}"/>
              </a:ext>
            </a:extLst>
          </p:cNvPr>
          <p:cNvSpPr/>
          <p:nvPr/>
        </p:nvSpPr>
        <p:spPr>
          <a:xfrm>
            <a:off x="7107980" y="2237518"/>
            <a:ext cx="2188420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Scalability</a:t>
            </a:r>
            <a:endParaRPr lang="en-US" sz="3200" b="1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xmlns="" id="{9DDD70B1-DC02-8C4C-B238-CE1F57DBC8FC}"/>
              </a:ext>
            </a:extLst>
          </p:cNvPr>
          <p:cNvSpPr/>
          <p:nvPr/>
        </p:nvSpPr>
        <p:spPr>
          <a:xfrm>
            <a:off x="2861787" y="2204464"/>
            <a:ext cx="248818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b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Interactivity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xmlns="" id="{881EAF24-A62C-AA4C-9934-5D61CA99A87E}"/>
              </a:ext>
            </a:extLst>
          </p:cNvPr>
          <p:cNvSpPr txBox="1"/>
          <p:nvPr/>
        </p:nvSpPr>
        <p:spPr>
          <a:xfrm>
            <a:off x="6564528" y="1152607"/>
            <a:ext cx="17864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Previous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work</a:t>
            </a:r>
            <a:endParaRPr lang="en-US" sz="28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0" name="TextBox 69">
            <a:extLst>
              <a:ext uri="{FF2B5EF4-FFF2-40B4-BE49-F238E27FC236}">
                <a16:creationId xmlns:a16="http://schemas.microsoft.com/office/drawing/2014/main" xmlns="" id="{881EAF24-A62C-AA4C-9934-5D61CA99A87E}"/>
              </a:ext>
            </a:extLst>
          </p:cNvPr>
          <p:cNvSpPr txBox="1"/>
          <p:nvPr/>
        </p:nvSpPr>
        <p:spPr>
          <a:xfrm>
            <a:off x="5667642" y="5478242"/>
            <a:ext cx="15392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 err="1">
                <a:solidFill>
                  <a:srgbClr val="A31E34"/>
                </a:solidFill>
                <a:latin typeface="Helvetica Neue" charset="0"/>
                <a:ea typeface="Helvetica Neue" charset="0"/>
                <a:cs typeface="Helvetica Neue" charset="0"/>
              </a:rPr>
              <a:t>AutoAD</a:t>
            </a:r>
            <a:endParaRPr lang="en-US" altLang="zh-CN" sz="2800" b="1" dirty="0">
              <a:solidFill>
                <a:srgbClr val="A31E34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xmlns="" id="{D941C263-D117-7549-9854-F197F903461F}"/>
              </a:ext>
            </a:extLst>
          </p:cNvPr>
          <p:cNvSpPr txBox="1"/>
          <p:nvPr/>
        </p:nvSpPr>
        <p:spPr>
          <a:xfrm>
            <a:off x="3377112" y="2905780"/>
            <a:ext cx="10610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A31E34"/>
                </a:solidFill>
                <a:latin typeface="Helvetica Neue" charset="0"/>
                <a:ea typeface="Helvetica Neue" charset="0"/>
                <a:cs typeface="Helvetica Neue" charset="0"/>
              </a:rPr>
              <a:t>HOD</a:t>
            </a:r>
            <a:endParaRPr lang="en-US" sz="2800" b="1" dirty="0">
              <a:solidFill>
                <a:srgbClr val="A31E34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9E284AE6-F871-F74F-8BF4-F42911190B35}"/>
              </a:ext>
            </a:extLst>
          </p:cNvPr>
          <p:cNvSpPr/>
          <p:nvPr/>
        </p:nvSpPr>
        <p:spPr>
          <a:xfrm>
            <a:off x="3630415" y="1483222"/>
            <a:ext cx="137179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rgbClr val="A31E34"/>
                </a:solidFill>
                <a:latin typeface="Helvetica Neue" charset="0"/>
                <a:ea typeface="Helvetica Neue" charset="0"/>
                <a:cs typeface="Helvetica Neue" charset="0"/>
              </a:rPr>
              <a:t>OASIS</a:t>
            </a:r>
            <a:endParaRPr lang="en-US" b="1" dirty="0">
              <a:solidFill>
                <a:srgbClr val="A31E34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1BEF9F57-A60B-784F-8A14-DDBF4FF896CF}"/>
              </a:ext>
            </a:extLst>
          </p:cNvPr>
          <p:cNvSpPr/>
          <p:nvPr/>
        </p:nvSpPr>
        <p:spPr>
          <a:xfrm>
            <a:off x="5105653" y="2676152"/>
            <a:ext cx="2009615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Our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Solution</a:t>
            </a:r>
            <a:endParaRPr lang="en-US" sz="3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05921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70" grpId="0"/>
      <p:bldP spid="74" grpId="0"/>
      <p:bldP spid="10" grpId="0"/>
      <p:bldP spid="5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86B3C7C8-ACEB-FC49-9558-921468E424B2}"/>
              </a:ext>
            </a:extLst>
          </p:cNvPr>
          <p:cNvSpPr/>
          <p:nvPr/>
        </p:nvSpPr>
        <p:spPr>
          <a:xfrm>
            <a:off x="4277071" y="1314719"/>
            <a:ext cx="3481041" cy="50840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5ED3C318-7893-644B-8513-0F88BCBFAAD8}"/>
              </a:ext>
            </a:extLst>
          </p:cNvPr>
          <p:cNvSpPr/>
          <p:nvPr/>
        </p:nvSpPr>
        <p:spPr>
          <a:xfrm>
            <a:off x="8143792" y="1337605"/>
            <a:ext cx="3481041" cy="50840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D6BCBF4D-128F-8844-92BF-916A222E4733}"/>
              </a:ext>
            </a:extLst>
          </p:cNvPr>
          <p:cNvSpPr/>
          <p:nvPr/>
        </p:nvSpPr>
        <p:spPr>
          <a:xfrm>
            <a:off x="439993" y="1293189"/>
            <a:ext cx="3481041" cy="508403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F12E022-08DB-324C-8A04-187E14203453}"/>
              </a:ext>
            </a:extLst>
          </p:cNvPr>
          <p:cNvSpPr txBox="1"/>
          <p:nvPr/>
        </p:nvSpPr>
        <p:spPr>
          <a:xfrm>
            <a:off x="172730" y="1426453"/>
            <a:ext cx="39777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err="1">
                <a:solidFill>
                  <a:schemeClr val="accent6"/>
                </a:solidFill>
                <a:latin typeface="Arial" charset="0"/>
                <a:ea typeface="Arial" charset="0"/>
                <a:cs typeface="Arial" charset="0"/>
              </a:rPr>
              <a:t>AutoAD</a:t>
            </a:r>
            <a:endParaRPr lang="en-US" sz="3600" b="1" dirty="0">
              <a:solidFill>
                <a:schemeClr val="accent6"/>
              </a:solidFill>
              <a:latin typeface="Arial" charset="0"/>
              <a:ea typeface="Arial" charset="0"/>
              <a:cs typeface="Arial" charset="0"/>
            </a:endParaRPr>
          </a:p>
          <a:p>
            <a:pPr algn="ctr"/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Tuning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free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anomaly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detection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365A6BA-B0F8-9048-9293-36E6054777E4}"/>
              </a:ext>
            </a:extLst>
          </p:cNvPr>
          <p:cNvSpPr txBox="1"/>
          <p:nvPr/>
        </p:nvSpPr>
        <p:spPr>
          <a:xfrm>
            <a:off x="4236294" y="1496441"/>
            <a:ext cx="36161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2"/>
                </a:solidFill>
                <a:latin typeface="Helvetica" pitchFamily="2" charset="0"/>
              </a:rPr>
              <a:t>OASIS</a:t>
            </a:r>
            <a:endParaRPr lang="en-US" sz="3600" b="1" dirty="0">
              <a:solidFill>
                <a:schemeClr val="accent2"/>
              </a:solidFill>
              <a:latin typeface="Helvetica" pitchFamily="2" charset="0"/>
            </a:endParaRPr>
          </a:p>
          <a:p>
            <a:pPr algn="ctr"/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Effectively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leverage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domain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related</a:t>
            </a:r>
            <a:r>
              <a:rPr lang="zh-CN" altLang="en-US" sz="2800" dirty="0"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2800" dirty="0">
                <a:latin typeface="Arial" charset="0"/>
                <a:ea typeface="Arial" charset="0"/>
                <a:cs typeface="Arial" charset="0"/>
              </a:rPr>
              <a:t>input</a:t>
            </a:r>
            <a:endParaRPr lang="en-US" sz="2800" dirty="0">
              <a:latin typeface="Arial" charset="0"/>
              <a:ea typeface="Arial" charset="0"/>
              <a:cs typeface="Arial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AB40923-98E3-5A4B-AAFD-4331CAA73851}"/>
              </a:ext>
            </a:extLst>
          </p:cNvPr>
          <p:cNvSpPr txBox="1"/>
          <p:nvPr/>
        </p:nvSpPr>
        <p:spPr>
          <a:xfrm>
            <a:off x="8092019" y="1501202"/>
            <a:ext cx="36079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2"/>
                </a:solidFill>
                <a:latin typeface="Helvetica" pitchFamily="2" charset="0"/>
              </a:rPr>
              <a:t>HOD</a:t>
            </a:r>
            <a:r>
              <a:rPr lang="en-US" sz="3600" dirty="0">
                <a:latin typeface="Helvetica" pitchFamily="2" charset="0"/>
              </a:rPr>
              <a:t> </a:t>
            </a:r>
          </a:p>
          <a:p>
            <a:pPr algn="ctr"/>
            <a:r>
              <a:rPr lang="en-US" altLang="zh-CN" sz="2800" dirty="0">
                <a:latin typeface="Helvetica" pitchFamily="2" charset="0"/>
              </a:rPr>
              <a:t>Anomaly summarization</a:t>
            </a:r>
            <a:r>
              <a:rPr lang="zh-CN" altLang="en-US" sz="2800" dirty="0">
                <a:latin typeface="Helvetica" pitchFamily="2" charset="0"/>
              </a:rPr>
              <a:t> </a:t>
            </a:r>
            <a:r>
              <a:rPr lang="en-US" altLang="zh-CN" sz="2800" dirty="0">
                <a:latin typeface="Helvetica" pitchFamily="2" charset="0"/>
              </a:rPr>
              <a:t>&amp;</a:t>
            </a:r>
            <a:r>
              <a:rPr lang="zh-CN" altLang="en-US" sz="2800" dirty="0">
                <a:latin typeface="Helvetica" pitchFamily="2" charset="0"/>
              </a:rPr>
              <a:t> </a:t>
            </a:r>
            <a:r>
              <a:rPr lang="en-US" altLang="zh-CN" sz="2800" dirty="0">
                <a:latin typeface="Helvetica" pitchFamily="2" charset="0"/>
              </a:rPr>
              <a:t>interpretation</a:t>
            </a:r>
            <a:endParaRPr lang="en-US" sz="2800" dirty="0">
              <a:latin typeface="Helvetica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0541160-7860-594A-B276-C506D5F1E8F6}"/>
              </a:ext>
            </a:extLst>
          </p:cNvPr>
          <p:cNvSpPr/>
          <p:nvPr/>
        </p:nvSpPr>
        <p:spPr>
          <a:xfrm>
            <a:off x="443533" y="5859803"/>
            <a:ext cx="3555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Helvetica" pitchFamily="2" charset="0"/>
              </a:rPr>
              <a:t>Cao</a:t>
            </a:r>
            <a:r>
              <a:rPr lang="en-US" sz="2400" dirty="0">
                <a:latin typeface="Helvetica" pitchFamily="2" charset="0"/>
              </a:rPr>
              <a:t>, et al. </a:t>
            </a:r>
            <a:r>
              <a:rPr lang="en-US" altLang="zh-CN" dirty="0">
                <a:latin typeface="Helvetica" pitchFamily="2" charset="0"/>
              </a:rPr>
              <a:t>In</a:t>
            </a:r>
            <a:r>
              <a:rPr lang="zh-CN" altLang="en-US" dirty="0">
                <a:latin typeface="Helvetica" pitchFamily="2" charset="0"/>
              </a:rPr>
              <a:t> </a:t>
            </a:r>
            <a:r>
              <a:rPr lang="en-US" altLang="zh-CN" dirty="0">
                <a:latin typeface="Helvetica" pitchFamily="2" charset="0"/>
              </a:rPr>
              <a:t>submission</a:t>
            </a:r>
            <a:endParaRPr lang="en-US" sz="2400" dirty="0">
              <a:latin typeface="Helvetica" pitchFamily="2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1CBC24F8-D9B1-144B-8E8E-62B4A72F42A8}"/>
              </a:ext>
            </a:extLst>
          </p:cNvPr>
          <p:cNvSpPr/>
          <p:nvPr/>
        </p:nvSpPr>
        <p:spPr>
          <a:xfrm>
            <a:off x="4370669" y="5864557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Helvetica" pitchFamily="2" charset="0"/>
              </a:rPr>
              <a:t>Cao</a:t>
            </a:r>
            <a:r>
              <a:rPr lang="en-US" sz="2400" dirty="0">
                <a:latin typeface="Helvetica" pitchFamily="2" charset="0"/>
              </a:rPr>
              <a:t>, et al. </a:t>
            </a:r>
            <a:r>
              <a:rPr lang="en-US" sz="2400" b="1" dirty="0">
                <a:latin typeface="Helvetica" pitchFamily="2" charset="0"/>
              </a:rPr>
              <a:t>SIGMOD’</a:t>
            </a:r>
            <a:r>
              <a:rPr lang="en-US" altLang="zh-CN" sz="2400" b="1" dirty="0">
                <a:latin typeface="Helvetica" pitchFamily="2" charset="0"/>
              </a:rPr>
              <a:t>20</a:t>
            </a:r>
            <a:endParaRPr lang="en-US" sz="2400" dirty="0">
              <a:latin typeface="Helvetica" pitchFamily="2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C8A23372-8DA6-D543-8EA2-91065A7B7FC1}"/>
              </a:ext>
            </a:extLst>
          </p:cNvPr>
          <p:cNvSpPr/>
          <p:nvPr/>
        </p:nvSpPr>
        <p:spPr>
          <a:xfrm>
            <a:off x="8205752" y="5864557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Helvetica" pitchFamily="2" charset="0"/>
              </a:rPr>
              <a:t>Cao</a:t>
            </a:r>
            <a:r>
              <a:rPr lang="en-US" sz="2400" dirty="0">
                <a:latin typeface="Helvetica" pitchFamily="2" charset="0"/>
              </a:rPr>
              <a:t>, et al. </a:t>
            </a:r>
            <a:r>
              <a:rPr lang="en-US" altLang="zh-CN" b="1" dirty="0">
                <a:latin typeface="Helvetica" pitchFamily="2" charset="0"/>
              </a:rPr>
              <a:t>SIGMOD</a:t>
            </a:r>
            <a:r>
              <a:rPr lang="en-US" sz="2400" b="1" dirty="0">
                <a:latin typeface="Helvetica" pitchFamily="2" charset="0"/>
              </a:rPr>
              <a:t>’</a:t>
            </a:r>
            <a:r>
              <a:rPr lang="en-US" altLang="zh-CN" sz="2400" b="1" dirty="0">
                <a:latin typeface="Helvetica" pitchFamily="2" charset="0"/>
              </a:rPr>
              <a:t>20</a:t>
            </a:r>
            <a:endParaRPr lang="en-US" sz="2400" dirty="0">
              <a:latin typeface="Helvetica" pitchFamily="2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718970" y="3198794"/>
            <a:ext cx="2786230" cy="2516206"/>
            <a:chOff x="2728443" y="2742043"/>
            <a:chExt cx="2974539" cy="2896757"/>
          </a:xfrm>
        </p:grpSpPr>
        <p:sp>
          <p:nvSpPr>
            <p:cNvPr id="66" name="Preparation 65"/>
            <p:cNvSpPr/>
            <p:nvPr/>
          </p:nvSpPr>
          <p:spPr bwMode="auto">
            <a:xfrm rot="5400000">
              <a:off x="2767334" y="2703152"/>
              <a:ext cx="2896756" cy="2974537"/>
            </a:xfrm>
            <a:prstGeom prst="flowChartPreparation">
              <a:avLst/>
            </a:prstGeom>
            <a:solidFill>
              <a:srgbClr val="C1B314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6798" y="5187950"/>
              <a:ext cx="476429" cy="450850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4470" y="4962525"/>
              <a:ext cx="476429" cy="450850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493" y="4779963"/>
              <a:ext cx="476429" cy="450850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663" y="4573588"/>
              <a:ext cx="476429" cy="450850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628" y="4979989"/>
              <a:ext cx="476429" cy="450850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8707" y="4799013"/>
              <a:ext cx="476429" cy="450850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2537" y="4616451"/>
              <a:ext cx="476429" cy="450850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445" y="4154490"/>
              <a:ext cx="476429" cy="450850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6578" y="4437858"/>
              <a:ext cx="476429" cy="450850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549" y="4633120"/>
              <a:ext cx="476429" cy="450850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339" y="4355309"/>
              <a:ext cx="476429" cy="450850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208" y="4498976"/>
              <a:ext cx="476429" cy="450850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8971" y="4294983"/>
              <a:ext cx="476429" cy="450850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6553" y="4069558"/>
              <a:ext cx="476429" cy="450850"/>
            </a:xfrm>
            <a:prstGeom prst="rect">
              <a:avLst/>
            </a:prstGeom>
          </p:spPr>
        </p:pic>
        <p:sp>
          <p:nvSpPr>
            <p:cNvPr id="85" name="TextBox 22"/>
            <p:cNvSpPr txBox="1">
              <a:spLocks noChangeArrowheads="1"/>
            </p:cNvSpPr>
            <p:nvPr/>
          </p:nvSpPr>
          <p:spPr bwMode="auto">
            <a:xfrm>
              <a:off x="3389649" y="3571084"/>
              <a:ext cx="1710725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charset="2"/>
                <a:buChar char="n"/>
                <a:defRPr sz="32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charset="2"/>
                <a:buChar char="n"/>
                <a:defRPr sz="24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b="1" dirty="0" err="1">
                  <a:latin typeface="Arial" charset="0"/>
                </a:rPr>
                <a:t>Auto</a:t>
              </a:r>
              <a:r>
                <a:rPr lang="en-US" altLang="zh-CN" b="1" dirty="0" err="1">
                  <a:latin typeface="Arial" charset="0"/>
                </a:rPr>
                <a:t>AD</a:t>
              </a:r>
              <a:endParaRPr lang="en-US" altLang="en-US" b="1" dirty="0">
                <a:latin typeface="Arial" charset="0"/>
              </a:endParaRPr>
            </a:p>
          </p:txBody>
        </p:sp>
      </p:grpSp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846D3C4A-4F26-0340-8905-14CF7F2FACFC}"/>
              </a:ext>
            </a:extLst>
          </p:cNvPr>
          <p:cNvSpPr/>
          <p:nvPr/>
        </p:nvSpPr>
        <p:spPr>
          <a:xfrm>
            <a:off x="8108628" y="1280027"/>
            <a:ext cx="3642892" cy="5153416"/>
          </a:xfrm>
          <a:prstGeom prst="rect">
            <a:avLst/>
          </a:prstGeom>
          <a:solidFill>
            <a:schemeClr val="bg1">
              <a:alpha val="8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7847" y="3601601"/>
            <a:ext cx="3097804" cy="2376249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046" y="3661369"/>
            <a:ext cx="3453359" cy="166201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5563"/>
            <a:ext cx="10896600" cy="858837"/>
          </a:xfrm>
        </p:spPr>
        <p:txBody>
          <a:bodyPr/>
          <a:lstStyle/>
          <a:p>
            <a:r>
              <a:rPr lang="en-US" altLang="zh-CN" dirty="0"/>
              <a:t>Toward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en-US" dirty="0"/>
              <a:t>n end-to-end </a:t>
            </a:r>
            <a:r>
              <a:rPr lang="en-US" altLang="zh-CN" dirty="0"/>
              <a:t>A</a:t>
            </a:r>
            <a:r>
              <a:rPr lang="en-US" dirty="0"/>
              <a:t>nomaly </a:t>
            </a:r>
            <a:r>
              <a:rPr lang="en-US" altLang="zh-CN" dirty="0"/>
              <a:t>D</a:t>
            </a:r>
            <a:r>
              <a:rPr lang="en-US" dirty="0"/>
              <a:t>iscovery</a:t>
            </a:r>
            <a:r>
              <a:rPr lang="zh-CN" altLang="en-US" dirty="0"/>
              <a:t> </a:t>
            </a:r>
            <a:r>
              <a:rPr lang="en-US" altLang="zh-CN" dirty="0"/>
              <a:t>System</a:t>
            </a:r>
            <a:endParaRPr lang="en-US" dirty="0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A8EB11F6-1F88-0141-9DA5-DD9FCB1BC24B}"/>
              </a:ext>
            </a:extLst>
          </p:cNvPr>
          <p:cNvSpPr/>
          <p:nvPr/>
        </p:nvSpPr>
        <p:spPr>
          <a:xfrm>
            <a:off x="4200011" y="1247384"/>
            <a:ext cx="3642892" cy="51534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101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0210800" cy="858837"/>
          </a:xfrm>
        </p:spPr>
        <p:txBody>
          <a:bodyPr/>
          <a:lstStyle/>
          <a:p>
            <a:r>
              <a:rPr lang="en-US" dirty="0"/>
              <a:t>A </a:t>
            </a:r>
            <a:r>
              <a:rPr lang="en-US" altLang="zh-CN" dirty="0"/>
              <a:t>N</a:t>
            </a:r>
            <a:r>
              <a:rPr lang="en-US" dirty="0"/>
              <a:t>aive </a:t>
            </a:r>
            <a:r>
              <a:rPr lang="en-US" altLang="zh-CN" dirty="0"/>
              <a:t>A</a:t>
            </a:r>
            <a:r>
              <a:rPr lang="en-US" dirty="0"/>
              <a:t>pproach: </a:t>
            </a:r>
            <a:r>
              <a:rPr lang="en-US" altLang="zh-CN" dirty="0"/>
              <a:t>Ensemble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4" name="Table 8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5377878"/>
                  </p:ext>
                </p:extLst>
              </p:nvPr>
            </p:nvGraphicFramePr>
            <p:xfrm>
              <a:off x="7012981" y="1775043"/>
              <a:ext cx="572705" cy="27852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6420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𝟐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altLang="zh-CN" sz="20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4" name="Table 83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95377878"/>
                  </p:ext>
                </p:extLst>
              </p:nvPr>
            </p:nvGraphicFramePr>
            <p:xfrm>
              <a:off x="7012981" y="1775043"/>
              <a:ext cx="572705" cy="2785212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53" t="-1316" r="-4211" b="-505263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53" t="-100000" r="-4211" b="-39870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53" t="-302632" r="-4211" b="-203947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0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0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4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3"/>
                          <a:stretch>
                            <a:fillRect l="-1053" t="-503947" r="-4211" b="-263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85" name="Table 8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96127"/>
                  </p:ext>
                </p:extLst>
              </p:nvPr>
            </p:nvGraphicFramePr>
            <p:xfrm>
              <a:off x="8712422" y="1371600"/>
              <a:ext cx="450422" cy="396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1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𝑝</m:t>
                                </m:r>
                              </m:oMath>
                            </m:oMathPara>
                          </a14:m>
                          <a:endParaRPr lang="en-US" sz="20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2">
                            <a:lumMod val="60000"/>
                            <a:lumOff val="40000"/>
                            <a:alpha val="28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85" name="Table 84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1896127"/>
                  </p:ext>
                </p:extLst>
              </p:nvPr>
            </p:nvGraphicFramePr>
            <p:xfrm>
              <a:off x="8712422" y="1371600"/>
              <a:ext cx="450422" cy="39624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="" xmlns:a16="http://schemas.microsoft.com/office/drawing/2014/main" xmlns:a14="http://schemas.microsoft.com/office/drawing/2010/main" val="20000"/>
                        </a:ext>
                      </a:extLst>
                    </a:gridCol>
                  </a:tblGrid>
                  <a:tr h="39624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 rotWithShape="0">
                          <a:blip r:embed="rId4"/>
                          <a:stretch>
                            <a:fillRect l="-1333" t="-3077" r="-5333" b="-9231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="" xmlns:a16="http://schemas.microsoft.com/office/drawing/2014/main" xmlns:a14="http://schemas.microsoft.com/office/drawing/2010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88" name="Table 8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8502852"/>
              </p:ext>
            </p:extLst>
          </p:nvPr>
        </p:nvGraphicFramePr>
        <p:xfrm>
          <a:off x="8613359" y="1767840"/>
          <a:ext cx="648549" cy="2785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4854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46420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93333"/>
                          </a:solidFill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4642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005E1A"/>
                          </a:solidFill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4642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20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464202"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993333"/>
                          </a:solidFill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4642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20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20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6420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="1" dirty="0">
                          <a:solidFill>
                            <a:srgbClr val="993333"/>
                          </a:solidFill>
                        </a:rPr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</a:tbl>
          </a:graphicData>
        </a:graphic>
      </p:graphicFrame>
      <p:cxnSp>
        <p:nvCxnSpPr>
          <p:cNvPr id="91" name="Straight Connector 90"/>
          <p:cNvCxnSpPr>
            <a:cxnSpLocks/>
            <a:stCxn id="178" idx="3"/>
            <a:endCxn id="84" idx="1"/>
          </p:cNvCxnSpPr>
          <p:nvPr/>
        </p:nvCxnSpPr>
        <p:spPr bwMode="auto">
          <a:xfrm>
            <a:off x="5562600" y="1893673"/>
            <a:ext cx="1450381" cy="1273976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95" name="Rectangle 94"/>
          <p:cNvSpPr/>
          <p:nvPr/>
        </p:nvSpPr>
        <p:spPr>
          <a:xfrm>
            <a:off x="6577951" y="4529330"/>
            <a:ext cx="1521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Detectors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87919" y="2166756"/>
            <a:ext cx="2819400" cy="2512114"/>
            <a:chOff x="1361723" y="1610040"/>
            <a:chExt cx="2819400" cy="2512114"/>
          </a:xfrm>
        </p:grpSpPr>
        <p:sp>
          <p:nvSpPr>
            <p:cNvPr id="81" name="TextBox 80"/>
            <p:cNvSpPr txBox="1"/>
            <p:nvPr/>
          </p:nvSpPr>
          <p:spPr>
            <a:xfrm>
              <a:off x="2356406" y="2296229"/>
              <a:ext cx="34015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mr-IN" dirty="0">
                  <a:latin typeface="Helvetica Neue" charset="0"/>
                  <a:ea typeface="Helvetica Neue" charset="0"/>
                  <a:cs typeface="Helvetica Neue" charset="0"/>
                </a:rPr>
                <a:t>…</a:t>
              </a:r>
              <a:endParaRPr lang="en-US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93" name="Rectangle 92"/>
            <p:cNvSpPr/>
            <p:nvPr/>
          </p:nvSpPr>
          <p:spPr bwMode="auto">
            <a:xfrm>
              <a:off x="1965892" y="1610040"/>
              <a:ext cx="1432910" cy="1979791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02" name="Rectangle 101"/>
            <p:cNvSpPr/>
            <p:nvPr/>
          </p:nvSpPr>
          <p:spPr>
            <a:xfrm>
              <a:off x="1361723" y="3660489"/>
              <a:ext cx="2819400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Detection methods</a:t>
              </a:r>
              <a:endPara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3" name="Rounded Rectangle 152"/>
                <p:cNvSpPr/>
                <p:nvPr/>
              </p:nvSpPr>
              <p:spPr bwMode="auto">
                <a:xfrm>
                  <a:off x="2163703" y="1769845"/>
                  <a:ext cx="1060807" cy="342756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lvl="0" defTabSz="914099" eaLnBrk="1" hangingPunct="1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2000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53" name="Rounded Rectangle 15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63703" y="1769845"/>
                  <a:ext cx="1060807" cy="342756"/>
                </a:xfrm>
                <a:prstGeom prst="roundRect">
                  <a:avLst/>
                </a:prstGeom>
                <a:blipFill rotWithShape="0">
                  <a:blip r:embed="rId5"/>
                  <a:stretch>
                    <a:fillRect b="-14286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4" name="Rounded Rectangle 153"/>
                <p:cNvSpPr/>
                <p:nvPr/>
              </p:nvSpPr>
              <p:spPr bwMode="auto">
                <a:xfrm>
                  <a:off x="2131938" y="3086118"/>
                  <a:ext cx="1060807" cy="342756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lvl="0" defTabSz="914099" eaLnBrk="1" hangingPunct="1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000" i="1" kern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sz="2000" i="1" ker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𝑀</m:t>
                            </m:r>
                          </m:e>
                          <m:sub>
                            <m:r>
                              <a:rPr lang="en-US" sz="2000" b="0" i="1" kern="0" smtClean="0">
                                <a:solidFill>
                                  <a:prstClr val="black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sz="2000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54" name="Rounded Rectangle 1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2131938" y="3086118"/>
                  <a:ext cx="1060807" cy="342756"/>
                </a:xfrm>
                <a:prstGeom prst="roundRect">
                  <a:avLst/>
                </a:prstGeom>
                <a:blipFill rotWithShape="0">
                  <a:blip r:embed="rId6"/>
                  <a:stretch>
                    <a:fillRect b="-12500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cxnSp>
        <p:nvCxnSpPr>
          <p:cNvPr id="169" name="Straight Connector 168"/>
          <p:cNvCxnSpPr>
            <a:stCxn id="84" idx="3"/>
            <a:endCxn id="88" idx="1"/>
          </p:cNvCxnSpPr>
          <p:nvPr/>
        </p:nvCxnSpPr>
        <p:spPr bwMode="auto">
          <a:xfrm flipV="1">
            <a:off x="7585686" y="3160446"/>
            <a:ext cx="1027673" cy="7203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stealth" w="med" len="lg"/>
          </a:ln>
          <a:effectLst/>
        </p:spPr>
      </p:cxnSp>
      <p:cxnSp>
        <p:nvCxnSpPr>
          <p:cNvPr id="183" name="Straight Connector 182"/>
          <p:cNvCxnSpPr>
            <a:cxnSpLocks/>
            <a:stCxn id="39" idx="3"/>
            <a:endCxn id="84" idx="1"/>
          </p:cNvCxnSpPr>
          <p:nvPr/>
        </p:nvCxnSpPr>
        <p:spPr bwMode="auto">
          <a:xfrm flipV="1">
            <a:off x="5533713" y="3167649"/>
            <a:ext cx="1479268" cy="1324261"/>
          </a:xfrm>
          <a:prstGeom prst="line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grpSp>
        <p:nvGrpSpPr>
          <p:cNvPr id="5" name="Group 4"/>
          <p:cNvGrpSpPr/>
          <p:nvPr/>
        </p:nvGrpSpPr>
        <p:grpSpPr>
          <a:xfrm>
            <a:off x="9352929" y="1743475"/>
            <a:ext cx="2254871" cy="2785212"/>
            <a:chOff x="9352929" y="905275"/>
            <a:chExt cx="2254871" cy="2785212"/>
          </a:xfrm>
        </p:grpSpPr>
        <p:sp>
          <p:nvSpPr>
            <p:cNvPr id="189" name="Right Brace 188"/>
            <p:cNvSpPr/>
            <p:nvPr/>
          </p:nvSpPr>
          <p:spPr>
            <a:xfrm>
              <a:off x="9352929" y="905275"/>
              <a:ext cx="339196" cy="2785212"/>
            </a:xfrm>
            <a:prstGeom prst="rightBrace">
              <a:avLst>
                <a:gd name="adj1" fmla="val 31060"/>
                <a:gd name="adj2" fmla="val 50000"/>
              </a:avLst>
            </a:prstGeom>
            <a:noFill/>
            <a:ln w="38100" cap="flat" cmpd="sng" algn="ctr">
              <a:solidFill>
                <a:sysClr val="windowText" lastClr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363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90" name="Rectangle 189"/>
            <p:cNvSpPr/>
            <p:nvPr/>
          </p:nvSpPr>
          <p:spPr>
            <a:xfrm>
              <a:off x="9775745" y="1993064"/>
              <a:ext cx="699230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yes</a:t>
              </a:r>
            </a:p>
          </p:txBody>
        </p:sp>
        <p:sp>
          <p:nvSpPr>
            <p:cNvPr id="191" name="Rectangle 190"/>
            <p:cNvSpPr/>
            <p:nvPr/>
          </p:nvSpPr>
          <p:spPr>
            <a:xfrm>
              <a:off x="9647006" y="2506644"/>
              <a:ext cx="196079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363">
                <a:defRPr/>
              </a:pPr>
              <a:r>
                <a:rPr lang="en-US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Majority vote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xmlns="" id="{B4264B60-D83D-CB40-9EB6-C0D9770BBC8D}"/>
              </a:ext>
            </a:extLst>
          </p:cNvPr>
          <p:cNvGrpSpPr/>
          <p:nvPr/>
        </p:nvGrpSpPr>
        <p:grpSpPr>
          <a:xfrm>
            <a:off x="2518941" y="1051582"/>
            <a:ext cx="3923577" cy="4890674"/>
            <a:chOff x="2518941" y="1051582"/>
            <a:chExt cx="3923577" cy="4890674"/>
          </a:xfrm>
        </p:grpSpPr>
        <p:sp>
          <p:nvSpPr>
            <p:cNvPr id="177" name="Rectangle 176"/>
            <p:cNvSpPr/>
            <p:nvPr/>
          </p:nvSpPr>
          <p:spPr>
            <a:xfrm>
              <a:off x="2977394" y="5480591"/>
              <a:ext cx="3465124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en-US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Parameter settings</a:t>
              </a:r>
            </a:p>
          </p:txBody>
        </p:sp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xmlns="" id="{F2864840-B423-5843-8476-F5F42B7320D7}"/>
                </a:ext>
              </a:extLst>
            </p:cNvPr>
            <p:cNvGrpSpPr/>
            <p:nvPr/>
          </p:nvGrpSpPr>
          <p:grpSpPr>
            <a:xfrm>
              <a:off x="2518941" y="1051582"/>
              <a:ext cx="3043659" cy="4282418"/>
              <a:chOff x="2518941" y="1051582"/>
              <a:chExt cx="3043659" cy="4282418"/>
            </a:xfrm>
          </p:grpSpPr>
          <p:cxnSp>
            <p:nvCxnSpPr>
              <p:cNvPr id="83" name="Straight Connector 82"/>
              <p:cNvCxnSpPr>
                <a:cxnSpLocks/>
                <a:stCxn id="153" idx="3"/>
                <a:endCxn id="178" idx="1"/>
              </p:cNvCxnSpPr>
              <p:nvPr/>
            </p:nvCxnSpPr>
            <p:spPr bwMode="auto">
              <a:xfrm flipV="1">
                <a:off x="2550706" y="1893673"/>
                <a:ext cx="1364381" cy="604266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</p:cxnSp>
          <p:cxnSp>
            <p:nvCxnSpPr>
              <p:cNvPr id="172" name="Straight Connector 171"/>
              <p:cNvCxnSpPr>
                <a:cxnSpLocks/>
                <a:stCxn id="154" idx="3"/>
                <a:endCxn id="39" idx="1"/>
              </p:cNvCxnSpPr>
              <p:nvPr/>
            </p:nvCxnSpPr>
            <p:spPr bwMode="auto">
              <a:xfrm>
                <a:off x="2518941" y="3814212"/>
                <a:ext cx="1367259" cy="677698"/>
              </a:xfrm>
              <a:prstGeom prst="line">
                <a:avLst/>
              </a:prstGeom>
              <a:solidFill>
                <a:schemeClr val="accent1"/>
              </a:solidFill>
              <a:ln w="317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</p:cxnSp>
          <p:grpSp>
            <p:nvGrpSpPr>
              <p:cNvPr id="12" name="Group 11">
                <a:extLst>
                  <a:ext uri="{FF2B5EF4-FFF2-40B4-BE49-F238E27FC236}">
                    <a16:creationId xmlns:a16="http://schemas.microsoft.com/office/drawing/2014/main" xmlns="" id="{194EE062-93D4-964A-B8F5-B2549EAE075B}"/>
                  </a:ext>
                </a:extLst>
              </p:cNvPr>
              <p:cNvGrpSpPr/>
              <p:nvPr/>
            </p:nvGrpSpPr>
            <p:grpSpPr>
              <a:xfrm>
                <a:off x="3915087" y="1051582"/>
                <a:ext cx="1647513" cy="1684181"/>
                <a:chOff x="3915087" y="1051582"/>
                <a:chExt cx="1647513" cy="168418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65" name="Rounded Rectangle 164"/>
                    <p:cNvSpPr/>
                    <p:nvPr/>
                  </p:nvSpPr>
                  <p:spPr bwMode="auto">
                    <a:xfrm>
                      <a:off x="4141568" y="1140251"/>
                      <a:ext cx="1246739" cy="437249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36" tIns="45718" rIns="91436" bIns="45718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lvl="0" algn="ctr" defTabSz="91409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en-US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𝑠𝑒𝑡𝑡𝑖𝑛𝑔</m:t>
                                </m:r>
                              </m:e>
                              <m:sub>
                                <m:r>
                                  <a:rPr lang="en-US" altLang="zh-CN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1</m:t>
                                </m:r>
                              </m:sup>
                            </m:sSubSup>
                          </m:oMath>
                        </m:oMathPara>
                      </a14:m>
                      <a:endParaRPr lang="en-US" sz="2000" i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65" name="Rounded Rectangle 16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4141568" y="1140251"/>
                      <a:ext cx="1246739" cy="437249"/>
                    </a:xfrm>
                    <a:prstGeom prst="roundRect">
                      <a:avLst/>
                    </a:prstGeom>
                    <a:blipFill>
                      <a:blip r:embed="rId7"/>
                      <a:stretch>
                        <a:fillRect b="-17143"/>
                      </a:stretch>
                    </a:blip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178" name="Rectangle 177"/>
                <p:cNvSpPr/>
                <p:nvPr/>
              </p:nvSpPr>
              <p:spPr bwMode="auto">
                <a:xfrm>
                  <a:off x="3915087" y="1051582"/>
                  <a:ext cx="1647513" cy="1684181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2" name="Rounded Rectangle 31">
                      <a:extLst>
                        <a:ext uri="{FF2B5EF4-FFF2-40B4-BE49-F238E27FC236}">
                          <a16:creationId xmlns:a16="http://schemas.microsoft.com/office/drawing/2014/main" xmlns="" id="{C34C2274-4FA1-724F-A540-6C54A0BE5180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133931" y="1662567"/>
                      <a:ext cx="1246739" cy="437249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36" tIns="45718" rIns="91436" bIns="45718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lvl="0" algn="ctr" defTabSz="91409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en-US" sz="2000" i="1" kern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i="1" ker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𝑠𝑒𝑡𝑡𝑖𝑛𝑔</m:t>
                                </m:r>
                              </m:e>
                              <m:sub>
                                <m:r>
                                  <a:rPr lang="en-US" altLang="zh-CN" sz="2000" i="1" ker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altLang="zh-CN" sz="2000" b="0" i="1" kern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2</m:t>
                                </m:r>
                              </m:sup>
                            </m:sSubSup>
                          </m:oMath>
                        </m:oMathPara>
                      </a14:m>
                      <a:endParaRPr lang="en-US" sz="2000" i="1" kern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2" name="Rounded Rectangle 31">
                      <a:extLst>
                        <a:ext uri="{FF2B5EF4-FFF2-40B4-BE49-F238E27FC236}">
                          <a16:creationId xmlns:a16="http://schemas.microsoft.com/office/drawing/2014/main" id="{C34C2274-4FA1-724F-A540-6C54A0BE5180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4133931" y="1662567"/>
                      <a:ext cx="1246739" cy="437249"/>
                    </a:xfrm>
                    <a:prstGeom prst="roundRect">
                      <a:avLst/>
                    </a:prstGeom>
                    <a:blipFill>
                      <a:blip r:embed="rId8"/>
                      <a:stretch>
                        <a:fillRect b="-17143"/>
                      </a:stretch>
                    </a:blip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3" name="Rounded Rectangle 32">
                      <a:extLst>
                        <a:ext uri="{FF2B5EF4-FFF2-40B4-BE49-F238E27FC236}">
                          <a16:creationId xmlns:a16="http://schemas.microsoft.com/office/drawing/2014/main" xmlns="" id="{51D9BBD2-47A9-B344-8BFB-F0049C095071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118155" y="2196442"/>
                      <a:ext cx="1246739" cy="437249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36" tIns="45718" rIns="91436" bIns="45718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lvl="0" algn="ctr" defTabSz="91409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i="1" kern="0" smtClean="0">
                                <a:solidFill>
                                  <a:schemeClr val="tx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Neue" charset="0"/>
                              </a:rPr>
                              <m:t>⋯</m:t>
                            </m:r>
                          </m:oMath>
                        </m:oMathPara>
                      </a14:m>
                      <a:endParaRPr lang="en-US" sz="2000" i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3" name="Rounded Rectangle 32">
                      <a:extLst>
                        <a:ext uri="{FF2B5EF4-FFF2-40B4-BE49-F238E27FC236}">
                          <a16:creationId xmlns:a16="http://schemas.microsoft.com/office/drawing/2014/main" id="{51D9BBD2-47A9-B344-8BFB-F0049C095071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4118155" y="2196442"/>
                      <a:ext cx="1246739" cy="437249"/>
                    </a:xfrm>
                    <a:prstGeom prst="roundRect">
                      <a:avLst/>
                    </a:prstGeom>
                    <a:blipFill>
                      <a:blip r:embed="rId9"/>
                      <a:stretch>
                        <a:fillRect/>
                      </a:stretch>
                    </a:blip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xmlns="" id="{70B6FF6D-0CCE-CC44-AAD7-902DE0F7FF26}"/>
                  </a:ext>
                </a:extLst>
              </p:cNvPr>
              <p:cNvGrpSpPr/>
              <p:nvPr/>
            </p:nvGrpSpPr>
            <p:grpSpPr>
              <a:xfrm>
                <a:off x="3886200" y="3649819"/>
                <a:ext cx="1647513" cy="1684181"/>
                <a:chOff x="3915087" y="1051582"/>
                <a:chExt cx="1647513" cy="1684181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38" name="Rounded Rectangle 37">
                      <a:extLst>
                        <a:ext uri="{FF2B5EF4-FFF2-40B4-BE49-F238E27FC236}">
                          <a16:creationId xmlns:a16="http://schemas.microsoft.com/office/drawing/2014/main" xmlns="" id="{311FF8F8-553A-CA45-A7DB-B7C2F9C33238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141568" y="1140251"/>
                      <a:ext cx="1246739" cy="437249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36" tIns="45718" rIns="91436" bIns="45718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lvl="0" algn="ctr" defTabSz="91409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en-US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𝑠𝑒𝑡𝑡𝑖𝑛𝑔</m:t>
                                </m:r>
                              </m:e>
                              <m:sub>
                                <m:r>
                                  <a:rPr lang="en-US" altLang="zh-CN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en-US" altLang="zh-CN" sz="2000" b="0" i="1" kern="0" smtClean="0">
                                    <a:solidFill>
                                      <a:schemeClr val="tx1"/>
                                    </a:solidFill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1</m:t>
                                </m:r>
                              </m:sup>
                            </m:sSubSup>
                          </m:oMath>
                        </m:oMathPara>
                      </a14:m>
                      <a:endParaRPr lang="en-US" sz="2000" i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38" name="Rounded Rectangle 37">
                      <a:extLst>
                        <a:ext uri="{FF2B5EF4-FFF2-40B4-BE49-F238E27FC236}">
                          <a16:creationId xmlns:a16="http://schemas.microsoft.com/office/drawing/2014/main" id="{311FF8F8-553A-CA45-A7DB-B7C2F9C33238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4141568" y="1140251"/>
                      <a:ext cx="1246739" cy="437249"/>
                    </a:xfrm>
                    <a:prstGeom prst="roundRect">
                      <a:avLst/>
                    </a:prstGeom>
                    <a:blipFill>
                      <a:blip r:embed="rId10"/>
                      <a:stretch>
                        <a:fillRect b="-13889"/>
                      </a:stretch>
                    </a:blip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xmlns="" id="{76F0B31F-2487-1A48-B7FC-C35B5BF101FA}"/>
                    </a:ext>
                  </a:extLst>
                </p:cNvPr>
                <p:cNvSpPr/>
                <p:nvPr/>
              </p:nvSpPr>
              <p:spPr bwMode="auto">
                <a:xfrm>
                  <a:off x="3915087" y="1051582"/>
                  <a:ext cx="1647513" cy="1684181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1800" b="1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0" name="Rounded Rectangle 39">
                      <a:extLst>
                        <a:ext uri="{FF2B5EF4-FFF2-40B4-BE49-F238E27FC236}">
                          <a16:creationId xmlns:a16="http://schemas.microsoft.com/office/drawing/2014/main" xmlns="" id="{DC37D68B-24AC-D944-8D9E-301A0055021E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133931" y="1662567"/>
                      <a:ext cx="1246739" cy="437249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36" tIns="45718" rIns="91436" bIns="45718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lvl="0" algn="ctr" defTabSz="91409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Sup>
                              <m:sSubSupPr>
                                <m:ctrlPr>
                                  <a:rPr lang="en-US" sz="2000" i="1" kern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</m:ctrlPr>
                              </m:sSubSupPr>
                              <m:e>
                                <m:r>
                                  <a:rPr lang="en-US" altLang="zh-CN" sz="2000" i="1" ker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𝑠𝑒𝑡𝑡𝑖𝑛𝑔</m:t>
                                </m:r>
                              </m:e>
                              <m:sub>
                                <m:r>
                                  <a:rPr lang="en-US" altLang="zh-CN" sz="2000" b="0" i="1" kern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𝑡</m:t>
                                </m:r>
                              </m:sub>
                              <m:sup>
                                <m:r>
                                  <a:rPr lang="en-US" altLang="zh-CN" sz="2000" b="0" i="1" kern="0" smtClean="0">
                                    <a:effectLst>
                                      <a:outerShdw blurRad="38100" dist="38100" dir="2700000" algn="tl">
                                        <a:srgbClr val="000000">
                                          <a:alpha val="43137"/>
                                        </a:srgbClr>
                                      </a:outerShdw>
                                    </a:effectLst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2</m:t>
                                </m:r>
                              </m:sup>
                            </m:sSubSup>
                          </m:oMath>
                        </m:oMathPara>
                      </a14:m>
                      <a:endParaRPr lang="en-US" sz="2000" i="1" kern="0" dirty="0"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0" name="Rounded Rectangle 39">
                      <a:extLst>
                        <a:ext uri="{FF2B5EF4-FFF2-40B4-BE49-F238E27FC236}">
                          <a16:creationId xmlns:a16="http://schemas.microsoft.com/office/drawing/2014/main" id="{DC37D68B-24AC-D944-8D9E-301A0055021E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4133931" y="1662567"/>
                      <a:ext cx="1246739" cy="437249"/>
                    </a:xfrm>
                    <a:prstGeom prst="roundRect">
                      <a:avLst/>
                    </a:prstGeom>
                    <a:blipFill>
                      <a:blip r:embed="rId11"/>
                      <a:stretch>
                        <a:fillRect b="-13889"/>
                      </a:stretch>
                    </a:blip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41" name="Rounded Rectangle 40">
                      <a:extLst>
                        <a:ext uri="{FF2B5EF4-FFF2-40B4-BE49-F238E27FC236}">
                          <a16:creationId xmlns:a16="http://schemas.microsoft.com/office/drawing/2014/main" xmlns="" id="{044E7834-73BC-B94A-82A0-1EB1CAB4C9ED}"/>
                        </a:ext>
                      </a:extLst>
                    </p:cNvPr>
                    <p:cNvSpPr/>
                    <p:nvPr/>
                  </p:nvSpPr>
                  <p:spPr bwMode="auto">
                    <a:xfrm>
                      <a:off x="4118155" y="2196442"/>
                      <a:ext cx="1246739" cy="437249"/>
                    </a:xfrm>
                    <a:prstGeom prst="roundRect">
                      <a:avLst/>
                    </a:prstGeom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 vert="horz" wrap="square" lIns="91436" tIns="45718" rIns="91436" bIns="45718" numCol="1" rtlCol="0" anchor="ctr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lvl="0" algn="ctr" defTabSz="914099"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r>
                              <a:rPr lang="en-US" sz="2000" i="1" kern="0" smtClean="0">
                                <a:solidFill>
                                  <a:schemeClr val="tx1"/>
                                </a:solidFill>
                                <a:effectLst>
                                  <a:outerShdw blurRad="38100" dist="38100" dir="2700000" algn="tl">
                                    <a:srgbClr val="000000">
                                      <a:alpha val="43137"/>
                                    </a:srgbClr>
                                  </a:outerShdw>
                                </a:effectLst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Helvetica Neue" charset="0"/>
                              </a:rPr>
                              <m:t>⋯</m:t>
                            </m:r>
                          </m:oMath>
                        </m:oMathPara>
                      </a14:m>
                      <a:endParaRPr lang="en-US" sz="2000" i="1" kern="0" dirty="0"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41" name="Rounded Rectangle 40">
                      <a:extLst>
                        <a:ext uri="{FF2B5EF4-FFF2-40B4-BE49-F238E27FC236}">
                          <a16:creationId xmlns:a16="http://schemas.microsoft.com/office/drawing/2014/main" id="{044E7834-73BC-B94A-82A0-1EB1CAB4C9ED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 bwMode="auto">
                    <a:xfrm>
                      <a:off x="4118155" y="2196442"/>
                      <a:ext cx="1246739" cy="437249"/>
                    </a:xfrm>
                    <a:prstGeom prst="roundRect">
                      <a:avLst/>
                    </a:prstGeom>
                    <a:blipFill>
                      <a:blip r:embed="rId12"/>
                      <a:stretch>
                        <a:fillRect/>
                      </a:stretch>
                    </a:blipFill>
                    <a:ln w="25400" cap="flat" cmpd="sng" algn="ctr">
                      <a:noFill/>
                      <a:prstDash val="solid"/>
                      <a:headEnd type="none" w="med" len="med"/>
                      <a:tailEnd type="none" w="med" len="med"/>
                    </a:ln>
                    <a:effectLst/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xmlns="" id="{C410318B-ACBA-F54D-90DB-609E4B845244}"/>
                  </a:ext>
                </a:extLst>
              </p:cNvPr>
              <p:cNvSpPr txBox="1"/>
              <p:nvPr/>
            </p:nvSpPr>
            <p:spPr>
              <a:xfrm>
                <a:off x="4495800" y="2819400"/>
                <a:ext cx="340158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mr-IN" dirty="0">
                    <a:latin typeface="Helvetica Neue" charset="0"/>
                    <a:ea typeface="Helvetica Neue" charset="0"/>
                    <a:cs typeface="Helvetica Neue" charset="0"/>
                  </a:rPr>
                  <a:t>…</a:t>
                </a:r>
                <a:endParaRPr lang="en-US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4718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8E42AE3-B2A7-354A-83EA-65BA772DA1A6}"/>
              </a:ext>
            </a:extLst>
          </p:cNvPr>
          <p:cNvSpPr/>
          <p:nvPr/>
        </p:nvSpPr>
        <p:spPr>
          <a:xfrm>
            <a:off x="-28868" y="5447268"/>
            <a:ext cx="12220868" cy="916608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Ensemble Performance is</a:t>
            </a:r>
            <a:r>
              <a:rPr lang="zh-CN" altLang="en-US" dirty="0"/>
              <a:t> </a:t>
            </a:r>
            <a:r>
              <a:rPr lang="en-US" altLang="zh-CN" dirty="0"/>
              <a:t>Poor</a:t>
            </a:r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2C09C48-5BB6-9241-8B33-C46CC9408B92}"/>
              </a:ext>
            </a:extLst>
          </p:cNvPr>
          <p:cNvGrpSpPr/>
          <p:nvPr/>
        </p:nvGrpSpPr>
        <p:grpSpPr>
          <a:xfrm>
            <a:off x="1104168" y="4933890"/>
            <a:ext cx="9030432" cy="476310"/>
            <a:chOff x="1053919" y="5166746"/>
            <a:chExt cx="9030432" cy="476310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7309DD1B-C61C-4247-97AB-6962454CBD1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61168" y="5166746"/>
              <a:ext cx="8868990" cy="8809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06E709F7-C712-F34B-A445-970BA2C3C588}"/>
                </a:ext>
              </a:extLst>
            </p:cNvPr>
            <p:cNvSpPr/>
            <p:nvPr/>
          </p:nvSpPr>
          <p:spPr>
            <a:xfrm>
              <a:off x="1053919" y="5215234"/>
              <a:ext cx="8226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363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Small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F998B7C6-66CF-F541-9EDF-F689168E7EA0}"/>
                </a:ext>
              </a:extLst>
            </p:cNvPr>
            <p:cNvSpPr/>
            <p:nvPr/>
          </p:nvSpPr>
          <p:spPr>
            <a:xfrm>
              <a:off x="9248865" y="5242946"/>
              <a:ext cx="8354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363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Large</a:t>
              </a:r>
            </a:p>
          </p:txBody>
        </p:sp>
      </p:grpSp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xmlns="" id="{E50559F8-D475-1444-873A-88D6CB44D6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078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22</a:t>
            </a:fld>
            <a:endParaRPr lang="en-US" altLang="x-none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E6BA191A-2087-244D-9F05-0951ED94A1A5}"/>
              </a:ext>
            </a:extLst>
          </p:cNvPr>
          <p:cNvSpPr txBox="1"/>
          <p:nvPr/>
        </p:nvSpPr>
        <p:spPr>
          <a:xfrm>
            <a:off x="46197" y="5752068"/>
            <a:ext cx="5668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Dataset</a:t>
            </a: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s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10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enchmark data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sets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(with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ground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truth)</a:t>
            </a:r>
            <a:endParaRPr lang="en-US" sz="1800" b="1" dirty="0">
              <a:solidFill>
                <a:srgbClr val="A31E34"/>
              </a:solidFill>
              <a:latin typeface="Helvetica" pitchFamily="2" charset="0"/>
              <a:ea typeface="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xmlns="" id="{B8226040-F4E7-244C-BDB8-B10D500CF68F}"/>
              </a:ext>
            </a:extLst>
          </p:cNvPr>
          <p:cNvSpPr txBox="1"/>
          <p:nvPr/>
        </p:nvSpPr>
        <p:spPr>
          <a:xfrm>
            <a:off x="46197" y="6056868"/>
            <a:ext cx="46020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Method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Best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detector: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kern="0" dirty="0">
                <a:latin typeface="Helvetica Neue" charset="0"/>
                <a:ea typeface="Helvetica Neue" charset="0"/>
                <a:cs typeface="Helvetica Neue" charset="0"/>
              </a:rPr>
              <a:t>found</a:t>
            </a:r>
            <a:r>
              <a:rPr lang="zh-CN" altLang="en-US" sz="1800" kern="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1800" kern="0" dirty="0">
                <a:latin typeface="Helvetica Neue" charset="0"/>
                <a:ea typeface="Helvetica Neue" charset="0"/>
                <a:cs typeface="Helvetica Neue" charset="0"/>
              </a:rPr>
              <a:t>by</a:t>
            </a:r>
            <a:r>
              <a:rPr lang="zh-CN" altLang="en-US" sz="1800" kern="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1800" kern="0" dirty="0">
                <a:latin typeface="Helvetica Neue" charset="0"/>
                <a:ea typeface="Helvetica Neue" charset="0"/>
                <a:cs typeface="Helvetica Neue" charset="0"/>
              </a:rPr>
              <a:t>an</a:t>
            </a:r>
            <a:r>
              <a:rPr lang="zh-CN" altLang="en-US" sz="1800" kern="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1800" b="1" kern="0" dirty="0">
                <a:latin typeface="Helvetica Neue" charset="0"/>
                <a:ea typeface="Helvetica Neue" charset="0"/>
                <a:cs typeface="Helvetica Neue" charset="0"/>
              </a:rPr>
              <a:t>oracle</a:t>
            </a:r>
            <a:endParaRPr lang="en-US" sz="1800" b="1" dirty="0">
              <a:latin typeface="Helvetica" pitchFamily="2" charset="0"/>
              <a:ea typeface="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xmlns="" id="{C65E5538-0C08-464C-956E-5F5EA85845B6}"/>
              </a:ext>
            </a:extLst>
          </p:cNvPr>
          <p:cNvSpPr txBox="1"/>
          <p:nvPr/>
        </p:nvSpPr>
        <p:spPr>
          <a:xfrm>
            <a:off x="46195" y="5447268"/>
            <a:ext cx="2925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Settings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152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detectors</a:t>
            </a:r>
            <a:endParaRPr lang="en-US" sz="1800" b="1" dirty="0">
              <a:solidFill>
                <a:srgbClr val="A31E34"/>
              </a:solidFill>
              <a:latin typeface="Helvetica" pitchFamily="2" charset="0"/>
              <a:ea typeface="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C6B27E24-9C4D-4B4B-A131-3FF2B273636C}"/>
              </a:ext>
            </a:extLst>
          </p:cNvPr>
          <p:cNvSpPr/>
          <p:nvPr/>
        </p:nvSpPr>
        <p:spPr>
          <a:xfrm>
            <a:off x="-28868" y="6399517"/>
            <a:ext cx="12220868" cy="458483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F705559B-3E68-BD48-BAB2-BAA82A2ACD3A}"/>
              </a:ext>
            </a:extLst>
          </p:cNvPr>
          <p:cNvSpPr txBox="1"/>
          <p:nvPr/>
        </p:nvSpPr>
        <p:spPr>
          <a:xfrm>
            <a:off x="-18783" y="6476688"/>
            <a:ext cx="931518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[2] L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Cao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Tuning free anomaly detection,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In submission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18F19C13-6B5E-B047-9EDE-628E28708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164343"/>
              </p:ext>
            </p:extLst>
          </p:nvPr>
        </p:nvGraphicFramePr>
        <p:xfrm>
          <a:off x="-381000" y="762000"/>
          <a:ext cx="12115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9982200" y="2634085"/>
            <a:ext cx="2591663" cy="1709315"/>
            <a:chOff x="9886950" y="1876895"/>
            <a:chExt cx="2591663" cy="1709315"/>
          </a:xfrm>
        </p:grpSpPr>
        <p:sp>
          <p:nvSpPr>
            <p:cNvPr id="9" name="Up-Down Arrow 8">
              <a:extLst>
                <a:ext uri="{FF2B5EF4-FFF2-40B4-BE49-F238E27FC236}">
                  <a16:creationId xmlns:a16="http://schemas.microsoft.com/office/drawing/2014/main" xmlns="" id="{32D7D232-83D5-1543-A020-8F2D4E4425E8}"/>
                </a:ext>
              </a:extLst>
            </p:cNvPr>
            <p:cNvSpPr/>
            <p:nvPr/>
          </p:nvSpPr>
          <p:spPr>
            <a:xfrm>
              <a:off x="9886950" y="1876895"/>
              <a:ext cx="354179" cy="1709315"/>
            </a:xfrm>
            <a:prstGeom prst="upDownArrow">
              <a:avLst/>
            </a:prstGeom>
            <a:noFill/>
            <a:ln w="508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BA5F9AF-A793-694D-9EAA-C8E2EB58D9B4}"/>
                </a:ext>
              </a:extLst>
            </p:cNvPr>
            <p:cNvSpPr/>
            <p:nvPr/>
          </p:nvSpPr>
          <p:spPr>
            <a:xfrm>
              <a:off x="10210134" y="1976222"/>
              <a:ext cx="2268479" cy="95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55</a:t>
              </a:r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per</a:t>
              </a: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centage</a:t>
              </a: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endPara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points</a:t>
              </a: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lower</a:t>
              </a:r>
              <a:endPara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4313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FC4DA53D-03E8-AE4E-BB17-FF5C2169A11D}"/>
              </a:ext>
            </a:extLst>
          </p:cNvPr>
          <p:cNvSpPr/>
          <p:nvPr/>
        </p:nvSpPr>
        <p:spPr>
          <a:xfrm>
            <a:off x="0" y="6231997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defTabSz="914099" eaLnBrk="1" hangingPunct="1">
              <a:defRPr/>
            </a:pP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The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accuracies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of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most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detectors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are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low;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many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of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them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agree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with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each</a:t>
            </a:r>
            <a:r>
              <a:rPr lang="zh-CN" altLang="en-US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other</a:t>
            </a:r>
            <a:endParaRPr lang="en-US" b="1" kern="0" dirty="0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23</a:t>
            </a:fld>
            <a:endParaRPr lang="en-US" altLang="x-none" dirty="0"/>
          </a:p>
        </p:txBody>
      </p:sp>
      <p:cxnSp>
        <p:nvCxnSpPr>
          <p:cNvPr id="58" name="Shape 112">
            <a:extLst>
              <a:ext uri="{FF2B5EF4-FFF2-40B4-BE49-F238E27FC236}">
                <a16:creationId xmlns:a16="http://schemas.microsoft.com/office/drawing/2014/main" xmlns="" id="{18C663B3-659F-5E4E-A6B9-7DEEEE70B425}"/>
              </a:ext>
            </a:extLst>
          </p:cNvPr>
          <p:cNvCxnSpPr/>
          <p:nvPr/>
        </p:nvCxnSpPr>
        <p:spPr>
          <a:xfrm>
            <a:off x="3155349" y="5334000"/>
            <a:ext cx="6917610" cy="0"/>
          </a:xfrm>
          <a:prstGeom prst="straightConnector1">
            <a:avLst/>
          </a:prstGeom>
          <a:noFill/>
          <a:ln w="444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60" name="Shape 112">
            <a:extLst>
              <a:ext uri="{FF2B5EF4-FFF2-40B4-BE49-F238E27FC236}">
                <a16:creationId xmlns:a16="http://schemas.microsoft.com/office/drawing/2014/main" xmlns="" id="{18C663B3-659F-5E4E-A6B9-7DEEEE70B425}"/>
              </a:ext>
            </a:extLst>
          </p:cNvPr>
          <p:cNvCxnSpPr/>
          <p:nvPr/>
        </p:nvCxnSpPr>
        <p:spPr>
          <a:xfrm flipV="1">
            <a:off x="3170104" y="1219200"/>
            <a:ext cx="25295" cy="4114800"/>
          </a:xfrm>
          <a:prstGeom prst="straightConnector1">
            <a:avLst/>
          </a:prstGeom>
          <a:noFill/>
          <a:ln w="4445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68" name="Rectangle 67"/>
          <p:cNvSpPr/>
          <p:nvPr/>
        </p:nvSpPr>
        <p:spPr>
          <a:xfrm>
            <a:off x="8940800" y="5410413"/>
            <a:ext cx="14986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P</a:t>
            </a: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recision</a:t>
            </a:r>
            <a:endParaRPr lang="en-US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9" name="Rectangle 68"/>
          <p:cNvSpPr/>
          <p:nvPr/>
        </p:nvSpPr>
        <p:spPr>
          <a:xfrm>
            <a:off x="2047487" y="1276290"/>
            <a:ext cx="11840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63">
              <a:defRPr/>
            </a:pP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Recall</a:t>
            </a:r>
            <a:endParaRPr lang="en-US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3108896" y="2174891"/>
            <a:ext cx="6269095" cy="2813018"/>
            <a:chOff x="3103147" y="2174891"/>
            <a:chExt cx="6269095" cy="2813018"/>
          </a:xfrm>
        </p:grpSpPr>
        <p:sp>
          <p:nvSpPr>
            <p:cNvPr id="72" name="Left-Right Arrow 71">
              <a:extLst>
                <a:ext uri="{FF2B5EF4-FFF2-40B4-BE49-F238E27FC236}">
                  <a16:creationId xmlns:a16="http://schemas.microsoft.com/office/drawing/2014/main" xmlns="" id="{A8D7EBDE-D81A-0A4C-AB90-61A6C44AB031}"/>
                </a:ext>
              </a:extLst>
            </p:cNvPr>
            <p:cNvSpPr/>
            <p:nvPr/>
          </p:nvSpPr>
          <p:spPr>
            <a:xfrm rot="19819712">
              <a:off x="3103147" y="3215193"/>
              <a:ext cx="6269095" cy="820025"/>
            </a:xfrm>
            <a:prstGeom prst="leftRightArrow">
              <a:avLst/>
            </a:prstGeom>
            <a:gradFill>
              <a:gsLst>
                <a:gs pos="52000">
                  <a:srgbClr val="D9FFA0"/>
                </a:gs>
                <a:gs pos="0">
                  <a:schemeClr val="accent2"/>
                </a:gs>
                <a:gs pos="100000">
                  <a:srgbClr val="1B5E00"/>
                </a:gs>
              </a:gsLst>
              <a:lin ang="0" scaled="0"/>
            </a:gra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E7BE64A9-C36C-CA44-AFFA-589B25CB6724}"/>
                </a:ext>
              </a:extLst>
            </p:cNvPr>
            <p:cNvSpPr txBox="1"/>
            <p:nvPr/>
          </p:nvSpPr>
          <p:spPr>
            <a:xfrm rot="19611863">
              <a:off x="3831923" y="4464689"/>
              <a:ext cx="8643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Helvetica Neue" charset="0"/>
                  <a:ea typeface="Helvetica Neue" charset="0"/>
                  <a:cs typeface="Helvetica Neue" charset="0"/>
                </a:rPr>
                <a:t>Bad</a:t>
              </a:r>
              <a:endParaRPr lang="en-US" sz="2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xmlns="" id="{E7BE64A9-C36C-CA44-AFFA-589B25CB6724}"/>
                </a:ext>
              </a:extLst>
            </p:cNvPr>
            <p:cNvSpPr txBox="1"/>
            <p:nvPr/>
          </p:nvSpPr>
          <p:spPr>
            <a:xfrm rot="19611863">
              <a:off x="7798496" y="2174891"/>
              <a:ext cx="11224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b="1" dirty="0">
                  <a:latin typeface="Helvetica Neue" charset="0"/>
                  <a:ea typeface="Helvetica Neue" charset="0"/>
                  <a:cs typeface="Helvetica Neue" charset="0"/>
                </a:rPr>
                <a:t>Good</a:t>
              </a:r>
              <a:endParaRPr lang="en-US" sz="2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55" name="Title 1"/>
          <p:cNvSpPr txBox="1">
            <a:spLocks/>
          </p:cNvSpPr>
          <p:nvPr/>
        </p:nvSpPr>
        <p:spPr bwMode="auto">
          <a:xfrm>
            <a:off x="0" y="55563"/>
            <a:ext cx="10210800" cy="858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  <a:cs typeface="Geneva" charset="0"/>
              </a:defRPr>
            </a:lvl2pPr>
            <a:lvl3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  <a:cs typeface="Geneva" charset="0"/>
              </a:defRPr>
            </a:lvl3pPr>
            <a:lvl4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  <a:cs typeface="Geneva" charset="0"/>
              </a:defRPr>
            </a:lvl4pPr>
            <a:lvl5pPr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  <a:cs typeface="Geneva" charset="0"/>
              </a:defRPr>
            </a:lvl5pPr>
            <a:lvl6pPr marL="457200"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</a:defRPr>
            </a:lvl6pPr>
            <a:lvl7pPr marL="914400"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</a:defRPr>
            </a:lvl7pPr>
            <a:lvl8pPr marL="1371600"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</a:defRPr>
            </a:lvl8pPr>
            <a:lvl9pPr marL="1828800" algn="l" rtl="0" eaLnBrk="0" fontAlgn="base" hangingPunct="0">
              <a:lnSpc>
                <a:spcPts val="4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rgbClr val="993333"/>
                </a:solidFill>
                <a:latin typeface="Arial" charset="0"/>
                <a:ea typeface="Geneva" charset="0"/>
              </a:defRPr>
            </a:lvl9pPr>
          </a:lstStyle>
          <a:p>
            <a:r>
              <a:rPr lang="en-US" kern="0" dirty="0"/>
              <a:t>Why Do</a:t>
            </a:r>
            <a:r>
              <a:rPr lang="zh-CN" altLang="en-US" kern="0" dirty="0"/>
              <a:t> </a:t>
            </a:r>
            <a:r>
              <a:rPr lang="en-US" altLang="zh-CN" kern="0" dirty="0"/>
              <a:t>Ensembles</a:t>
            </a:r>
            <a:r>
              <a:rPr lang="en-US" kern="0" dirty="0"/>
              <a:t> </a:t>
            </a:r>
            <a:r>
              <a:rPr lang="en-US" altLang="zh-CN" kern="0" dirty="0"/>
              <a:t>N</a:t>
            </a:r>
            <a:r>
              <a:rPr lang="en-US" kern="0" dirty="0"/>
              <a:t>ot </a:t>
            </a:r>
            <a:r>
              <a:rPr lang="en-US" altLang="zh-CN" kern="0" dirty="0"/>
              <a:t>W</a:t>
            </a:r>
            <a:r>
              <a:rPr lang="en-US" kern="0" dirty="0"/>
              <a:t>ork?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xmlns="" id="{B5A44BB9-5E3C-FC41-9F64-E892E2BC4CC8}"/>
              </a:ext>
            </a:extLst>
          </p:cNvPr>
          <p:cNvSpPr/>
          <p:nvPr/>
        </p:nvSpPr>
        <p:spPr>
          <a:xfrm>
            <a:off x="6590780" y="5405735"/>
            <a:ext cx="1334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detector</a:t>
            </a:r>
          </a:p>
        </p:txBody>
      </p:sp>
      <p:sp>
        <p:nvSpPr>
          <p:cNvPr id="3" name="Triangle 2">
            <a:extLst>
              <a:ext uri="{FF2B5EF4-FFF2-40B4-BE49-F238E27FC236}">
                <a16:creationId xmlns:a16="http://schemas.microsoft.com/office/drawing/2014/main" xmlns="" id="{B2D1DB82-48CA-FC42-88C4-A0732532A020}"/>
              </a:ext>
            </a:extLst>
          </p:cNvPr>
          <p:cNvSpPr/>
          <p:nvPr/>
        </p:nvSpPr>
        <p:spPr bwMode="auto">
          <a:xfrm>
            <a:off x="6433787" y="5486401"/>
            <a:ext cx="228600" cy="290613"/>
          </a:xfrm>
          <a:prstGeom prst="triangle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7" name="Triangle 46">
            <a:extLst>
              <a:ext uri="{FF2B5EF4-FFF2-40B4-BE49-F238E27FC236}">
                <a16:creationId xmlns:a16="http://schemas.microsoft.com/office/drawing/2014/main" xmlns="" id="{CD24162C-1EFB-F74B-A65C-6036C0771E1B}"/>
              </a:ext>
            </a:extLst>
          </p:cNvPr>
          <p:cNvSpPr/>
          <p:nvPr/>
        </p:nvSpPr>
        <p:spPr bwMode="auto">
          <a:xfrm>
            <a:off x="3546865" y="3604320"/>
            <a:ext cx="228600" cy="29061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50" name="Triangle 49">
            <a:extLst>
              <a:ext uri="{FF2B5EF4-FFF2-40B4-BE49-F238E27FC236}">
                <a16:creationId xmlns:a16="http://schemas.microsoft.com/office/drawing/2014/main" xmlns="" id="{4C86004A-53E9-0849-9FC9-CA3BFD358258}"/>
              </a:ext>
            </a:extLst>
          </p:cNvPr>
          <p:cNvSpPr/>
          <p:nvPr/>
        </p:nvSpPr>
        <p:spPr bwMode="auto">
          <a:xfrm>
            <a:off x="3970558" y="3606337"/>
            <a:ext cx="228600" cy="29061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53" name="Triangle 52">
            <a:extLst>
              <a:ext uri="{FF2B5EF4-FFF2-40B4-BE49-F238E27FC236}">
                <a16:creationId xmlns:a16="http://schemas.microsoft.com/office/drawing/2014/main" xmlns="" id="{A9BBE770-17B4-9048-857C-A04536590406}"/>
              </a:ext>
            </a:extLst>
          </p:cNvPr>
          <p:cNvSpPr/>
          <p:nvPr/>
        </p:nvSpPr>
        <p:spPr bwMode="auto">
          <a:xfrm>
            <a:off x="3531756" y="3931596"/>
            <a:ext cx="228600" cy="29061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54" name="Triangle 53">
            <a:extLst>
              <a:ext uri="{FF2B5EF4-FFF2-40B4-BE49-F238E27FC236}">
                <a16:creationId xmlns:a16="http://schemas.microsoft.com/office/drawing/2014/main" xmlns="" id="{43191BD2-27E8-3840-B661-D3E3F91EEC88}"/>
              </a:ext>
            </a:extLst>
          </p:cNvPr>
          <p:cNvSpPr/>
          <p:nvPr/>
        </p:nvSpPr>
        <p:spPr bwMode="auto">
          <a:xfrm>
            <a:off x="3955449" y="3933613"/>
            <a:ext cx="228600" cy="290613"/>
          </a:xfrm>
          <a:prstGeom prst="triangle">
            <a:avLst/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56" name="Triangle 55">
            <a:extLst>
              <a:ext uri="{FF2B5EF4-FFF2-40B4-BE49-F238E27FC236}">
                <a16:creationId xmlns:a16="http://schemas.microsoft.com/office/drawing/2014/main" xmlns="" id="{46B6548C-DC08-D54F-8E90-B3268CBC88E9}"/>
              </a:ext>
            </a:extLst>
          </p:cNvPr>
          <p:cNvSpPr/>
          <p:nvPr/>
        </p:nvSpPr>
        <p:spPr bwMode="auto">
          <a:xfrm>
            <a:off x="3760356" y="1916081"/>
            <a:ext cx="228600" cy="290613"/>
          </a:xfrm>
          <a:prstGeom prst="triangle">
            <a:avLst/>
          </a:prstGeom>
          <a:solidFill>
            <a:srgbClr val="C6978E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7" name="Triangle 56">
            <a:extLst>
              <a:ext uri="{FF2B5EF4-FFF2-40B4-BE49-F238E27FC236}">
                <a16:creationId xmlns:a16="http://schemas.microsoft.com/office/drawing/2014/main" xmlns="" id="{2E384E35-70AE-4941-B09E-A4D27BBF97A5}"/>
              </a:ext>
            </a:extLst>
          </p:cNvPr>
          <p:cNvSpPr/>
          <p:nvPr/>
        </p:nvSpPr>
        <p:spPr bwMode="auto">
          <a:xfrm>
            <a:off x="4105492" y="1919514"/>
            <a:ext cx="228600" cy="290613"/>
          </a:xfrm>
          <a:prstGeom prst="triangle">
            <a:avLst/>
          </a:prstGeom>
          <a:solidFill>
            <a:srgbClr val="C6978E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1" name="Triangle 60">
            <a:extLst>
              <a:ext uri="{FF2B5EF4-FFF2-40B4-BE49-F238E27FC236}">
                <a16:creationId xmlns:a16="http://schemas.microsoft.com/office/drawing/2014/main" xmlns="" id="{7EF03AB2-8DFB-0247-83E3-7245A98A8226}"/>
              </a:ext>
            </a:extLst>
          </p:cNvPr>
          <p:cNvSpPr/>
          <p:nvPr/>
        </p:nvSpPr>
        <p:spPr bwMode="auto">
          <a:xfrm>
            <a:off x="4429891" y="1910272"/>
            <a:ext cx="228600" cy="290613"/>
          </a:xfrm>
          <a:prstGeom prst="triangle">
            <a:avLst/>
          </a:prstGeom>
          <a:solidFill>
            <a:srgbClr val="C6978E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2" name="Triangle 61">
            <a:extLst>
              <a:ext uri="{FF2B5EF4-FFF2-40B4-BE49-F238E27FC236}">
                <a16:creationId xmlns:a16="http://schemas.microsoft.com/office/drawing/2014/main" xmlns="" id="{E2A87D41-0628-0C4F-99D8-122D0BC66410}"/>
              </a:ext>
            </a:extLst>
          </p:cNvPr>
          <p:cNvSpPr/>
          <p:nvPr/>
        </p:nvSpPr>
        <p:spPr bwMode="auto">
          <a:xfrm>
            <a:off x="3747656" y="2296754"/>
            <a:ext cx="228600" cy="290613"/>
          </a:xfrm>
          <a:prstGeom prst="triangle">
            <a:avLst/>
          </a:prstGeom>
          <a:solidFill>
            <a:srgbClr val="C6978E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5" name="Triangle 64">
            <a:extLst>
              <a:ext uri="{FF2B5EF4-FFF2-40B4-BE49-F238E27FC236}">
                <a16:creationId xmlns:a16="http://schemas.microsoft.com/office/drawing/2014/main" xmlns="" id="{C385C55C-266D-134C-BF68-DE96DBC00219}"/>
              </a:ext>
            </a:extLst>
          </p:cNvPr>
          <p:cNvSpPr/>
          <p:nvPr/>
        </p:nvSpPr>
        <p:spPr bwMode="auto">
          <a:xfrm>
            <a:off x="4092792" y="2300187"/>
            <a:ext cx="228600" cy="290613"/>
          </a:xfrm>
          <a:prstGeom prst="triangle">
            <a:avLst/>
          </a:prstGeom>
          <a:solidFill>
            <a:srgbClr val="C6978E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6" name="Triangle 65">
            <a:extLst>
              <a:ext uri="{FF2B5EF4-FFF2-40B4-BE49-F238E27FC236}">
                <a16:creationId xmlns:a16="http://schemas.microsoft.com/office/drawing/2014/main" xmlns="" id="{FFB1F18E-37FE-3644-B54A-4A3D540713B0}"/>
              </a:ext>
            </a:extLst>
          </p:cNvPr>
          <p:cNvSpPr/>
          <p:nvPr/>
        </p:nvSpPr>
        <p:spPr bwMode="auto">
          <a:xfrm>
            <a:off x="4417191" y="2290945"/>
            <a:ext cx="228600" cy="290613"/>
          </a:xfrm>
          <a:prstGeom prst="triangle">
            <a:avLst/>
          </a:prstGeom>
          <a:solidFill>
            <a:srgbClr val="C6978E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lt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7" name="Triangle 66">
            <a:extLst>
              <a:ext uri="{FF2B5EF4-FFF2-40B4-BE49-F238E27FC236}">
                <a16:creationId xmlns:a16="http://schemas.microsoft.com/office/drawing/2014/main" xmlns="" id="{A99C38E4-728C-4A4C-966C-39A3A78E9AFD}"/>
              </a:ext>
            </a:extLst>
          </p:cNvPr>
          <p:cNvSpPr/>
          <p:nvPr/>
        </p:nvSpPr>
        <p:spPr bwMode="auto">
          <a:xfrm>
            <a:off x="5523558" y="2501712"/>
            <a:ext cx="228600" cy="290613"/>
          </a:xfrm>
          <a:prstGeom prst="triangle">
            <a:avLst/>
          </a:prstGeom>
          <a:solidFill>
            <a:srgbClr val="917828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0" name="Triangle 69">
            <a:extLst>
              <a:ext uri="{FF2B5EF4-FFF2-40B4-BE49-F238E27FC236}">
                <a16:creationId xmlns:a16="http://schemas.microsoft.com/office/drawing/2014/main" xmlns="" id="{E915B7DD-F0A1-4040-BA83-EE754D985E16}"/>
              </a:ext>
            </a:extLst>
          </p:cNvPr>
          <p:cNvSpPr/>
          <p:nvPr/>
        </p:nvSpPr>
        <p:spPr bwMode="auto">
          <a:xfrm>
            <a:off x="5523558" y="2805403"/>
            <a:ext cx="228600" cy="290613"/>
          </a:xfrm>
          <a:prstGeom prst="triangle">
            <a:avLst/>
          </a:prstGeom>
          <a:solidFill>
            <a:srgbClr val="917828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1" name="Triangle 70">
            <a:extLst>
              <a:ext uri="{FF2B5EF4-FFF2-40B4-BE49-F238E27FC236}">
                <a16:creationId xmlns:a16="http://schemas.microsoft.com/office/drawing/2014/main" xmlns="" id="{CC2BC445-5698-0545-9994-185644F3CBBC}"/>
              </a:ext>
            </a:extLst>
          </p:cNvPr>
          <p:cNvSpPr/>
          <p:nvPr/>
        </p:nvSpPr>
        <p:spPr bwMode="auto">
          <a:xfrm>
            <a:off x="5523558" y="3109094"/>
            <a:ext cx="228600" cy="290613"/>
          </a:xfrm>
          <a:prstGeom prst="triangle">
            <a:avLst/>
          </a:prstGeom>
          <a:solidFill>
            <a:srgbClr val="917828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3" name="Triangle 72">
            <a:extLst>
              <a:ext uri="{FF2B5EF4-FFF2-40B4-BE49-F238E27FC236}">
                <a16:creationId xmlns:a16="http://schemas.microsoft.com/office/drawing/2014/main" xmlns="" id="{D16A2084-EA53-B64F-B14E-D92EFA011D66}"/>
              </a:ext>
            </a:extLst>
          </p:cNvPr>
          <p:cNvSpPr/>
          <p:nvPr/>
        </p:nvSpPr>
        <p:spPr bwMode="auto">
          <a:xfrm>
            <a:off x="5791200" y="2486413"/>
            <a:ext cx="228600" cy="290613"/>
          </a:xfrm>
          <a:prstGeom prst="triangle">
            <a:avLst/>
          </a:prstGeom>
          <a:solidFill>
            <a:srgbClr val="917828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4" name="Triangle 73">
            <a:extLst>
              <a:ext uri="{FF2B5EF4-FFF2-40B4-BE49-F238E27FC236}">
                <a16:creationId xmlns:a16="http://schemas.microsoft.com/office/drawing/2014/main" xmlns="" id="{EAE784E7-5490-7D44-B8AF-41E6873E3D88}"/>
              </a:ext>
            </a:extLst>
          </p:cNvPr>
          <p:cNvSpPr/>
          <p:nvPr/>
        </p:nvSpPr>
        <p:spPr bwMode="auto">
          <a:xfrm>
            <a:off x="5791200" y="2790104"/>
            <a:ext cx="228600" cy="290613"/>
          </a:xfrm>
          <a:prstGeom prst="triangle">
            <a:avLst/>
          </a:prstGeom>
          <a:solidFill>
            <a:srgbClr val="917828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5" name="Triangle 74">
            <a:extLst>
              <a:ext uri="{FF2B5EF4-FFF2-40B4-BE49-F238E27FC236}">
                <a16:creationId xmlns:a16="http://schemas.microsoft.com/office/drawing/2014/main" xmlns="" id="{1EDC898B-B559-8E4F-821F-AC2221CAE61F}"/>
              </a:ext>
            </a:extLst>
          </p:cNvPr>
          <p:cNvSpPr/>
          <p:nvPr/>
        </p:nvSpPr>
        <p:spPr bwMode="auto">
          <a:xfrm>
            <a:off x="5791200" y="3093795"/>
            <a:ext cx="228600" cy="290613"/>
          </a:xfrm>
          <a:prstGeom prst="triangle">
            <a:avLst/>
          </a:prstGeom>
          <a:solidFill>
            <a:srgbClr val="917828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6" name="Triangle 75">
            <a:extLst>
              <a:ext uri="{FF2B5EF4-FFF2-40B4-BE49-F238E27FC236}">
                <a16:creationId xmlns:a16="http://schemas.microsoft.com/office/drawing/2014/main" xmlns="" id="{EC078D40-93F0-304A-AA7F-CBB945690A68}"/>
              </a:ext>
            </a:extLst>
          </p:cNvPr>
          <p:cNvSpPr/>
          <p:nvPr/>
        </p:nvSpPr>
        <p:spPr bwMode="auto">
          <a:xfrm>
            <a:off x="6833814" y="4200654"/>
            <a:ext cx="228600" cy="290613"/>
          </a:xfrm>
          <a:prstGeom prst="triangle">
            <a:avLst/>
          </a:prstGeom>
          <a:solidFill>
            <a:srgbClr val="E07F8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7" name="Triangle 76">
            <a:extLst>
              <a:ext uri="{FF2B5EF4-FFF2-40B4-BE49-F238E27FC236}">
                <a16:creationId xmlns:a16="http://schemas.microsoft.com/office/drawing/2014/main" xmlns="" id="{86BE31FA-D115-E948-925E-DABDB9D41242}"/>
              </a:ext>
            </a:extLst>
          </p:cNvPr>
          <p:cNvSpPr/>
          <p:nvPr/>
        </p:nvSpPr>
        <p:spPr bwMode="auto">
          <a:xfrm>
            <a:off x="7178950" y="4204087"/>
            <a:ext cx="228600" cy="290613"/>
          </a:xfrm>
          <a:prstGeom prst="triangle">
            <a:avLst/>
          </a:prstGeom>
          <a:solidFill>
            <a:srgbClr val="E07F8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0" name="Triangle 79">
            <a:extLst>
              <a:ext uri="{FF2B5EF4-FFF2-40B4-BE49-F238E27FC236}">
                <a16:creationId xmlns:a16="http://schemas.microsoft.com/office/drawing/2014/main" xmlns="" id="{3F30B9E5-4062-9644-BC38-8C4484CD4765}"/>
              </a:ext>
            </a:extLst>
          </p:cNvPr>
          <p:cNvSpPr/>
          <p:nvPr/>
        </p:nvSpPr>
        <p:spPr bwMode="auto">
          <a:xfrm>
            <a:off x="7503349" y="4194845"/>
            <a:ext cx="228600" cy="290613"/>
          </a:xfrm>
          <a:prstGeom prst="triangle">
            <a:avLst/>
          </a:prstGeom>
          <a:solidFill>
            <a:srgbClr val="E07F8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1" name="Triangle 80">
            <a:extLst>
              <a:ext uri="{FF2B5EF4-FFF2-40B4-BE49-F238E27FC236}">
                <a16:creationId xmlns:a16="http://schemas.microsoft.com/office/drawing/2014/main" xmlns="" id="{7E4FD59B-0573-B042-8A1E-E2DBA5FC952B}"/>
              </a:ext>
            </a:extLst>
          </p:cNvPr>
          <p:cNvSpPr/>
          <p:nvPr/>
        </p:nvSpPr>
        <p:spPr bwMode="auto">
          <a:xfrm>
            <a:off x="6821114" y="4581327"/>
            <a:ext cx="228600" cy="290613"/>
          </a:xfrm>
          <a:prstGeom prst="triangle">
            <a:avLst/>
          </a:prstGeom>
          <a:solidFill>
            <a:srgbClr val="E07F8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2" name="Triangle 81">
            <a:extLst>
              <a:ext uri="{FF2B5EF4-FFF2-40B4-BE49-F238E27FC236}">
                <a16:creationId xmlns:a16="http://schemas.microsoft.com/office/drawing/2014/main" xmlns="" id="{FEB571D3-5752-1C4F-B4DE-17F0DA598080}"/>
              </a:ext>
            </a:extLst>
          </p:cNvPr>
          <p:cNvSpPr/>
          <p:nvPr/>
        </p:nvSpPr>
        <p:spPr bwMode="auto">
          <a:xfrm>
            <a:off x="7166250" y="4584760"/>
            <a:ext cx="228600" cy="290613"/>
          </a:xfrm>
          <a:prstGeom prst="triangle">
            <a:avLst/>
          </a:prstGeom>
          <a:solidFill>
            <a:srgbClr val="E07F8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3" name="Triangle 82">
            <a:extLst>
              <a:ext uri="{FF2B5EF4-FFF2-40B4-BE49-F238E27FC236}">
                <a16:creationId xmlns:a16="http://schemas.microsoft.com/office/drawing/2014/main" xmlns="" id="{313E0DD4-CFBB-8D42-A1FF-7DC912DAD7E9}"/>
              </a:ext>
            </a:extLst>
          </p:cNvPr>
          <p:cNvSpPr/>
          <p:nvPr/>
        </p:nvSpPr>
        <p:spPr bwMode="auto">
          <a:xfrm>
            <a:off x="7490649" y="4575518"/>
            <a:ext cx="228600" cy="290613"/>
          </a:xfrm>
          <a:prstGeom prst="triangle">
            <a:avLst/>
          </a:prstGeom>
          <a:solidFill>
            <a:srgbClr val="E07F8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4" name="Triangle 83">
            <a:extLst>
              <a:ext uri="{FF2B5EF4-FFF2-40B4-BE49-F238E27FC236}">
                <a16:creationId xmlns:a16="http://schemas.microsoft.com/office/drawing/2014/main" xmlns="" id="{FCD18139-5A49-674F-B037-B5ADE19F1272}"/>
              </a:ext>
            </a:extLst>
          </p:cNvPr>
          <p:cNvSpPr/>
          <p:nvPr/>
        </p:nvSpPr>
        <p:spPr bwMode="auto">
          <a:xfrm>
            <a:off x="9144000" y="4250332"/>
            <a:ext cx="228600" cy="290613"/>
          </a:xfrm>
          <a:prstGeom prst="triangle">
            <a:avLst/>
          </a:prstGeom>
          <a:solidFill>
            <a:srgbClr val="D9A09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5" name="Triangle 84">
            <a:extLst>
              <a:ext uri="{FF2B5EF4-FFF2-40B4-BE49-F238E27FC236}">
                <a16:creationId xmlns:a16="http://schemas.microsoft.com/office/drawing/2014/main" xmlns="" id="{1B09D445-6E13-EF48-A689-00DDA9D6236A}"/>
              </a:ext>
            </a:extLst>
          </p:cNvPr>
          <p:cNvSpPr/>
          <p:nvPr/>
        </p:nvSpPr>
        <p:spPr bwMode="auto">
          <a:xfrm>
            <a:off x="9144000" y="4554023"/>
            <a:ext cx="228600" cy="290613"/>
          </a:xfrm>
          <a:prstGeom prst="triangle">
            <a:avLst/>
          </a:prstGeom>
          <a:solidFill>
            <a:srgbClr val="D9A09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6" name="Triangle 85">
            <a:extLst>
              <a:ext uri="{FF2B5EF4-FFF2-40B4-BE49-F238E27FC236}">
                <a16:creationId xmlns:a16="http://schemas.microsoft.com/office/drawing/2014/main" xmlns="" id="{7E43FE2B-DB5D-A649-90EF-382118237EFD}"/>
              </a:ext>
            </a:extLst>
          </p:cNvPr>
          <p:cNvSpPr/>
          <p:nvPr/>
        </p:nvSpPr>
        <p:spPr bwMode="auto">
          <a:xfrm>
            <a:off x="9144000" y="4857714"/>
            <a:ext cx="228600" cy="290613"/>
          </a:xfrm>
          <a:prstGeom prst="triangle">
            <a:avLst/>
          </a:prstGeom>
          <a:solidFill>
            <a:srgbClr val="D9A09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7" name="Triangle 86">
            <a:extLst>
              <a:ext uri="{FF2B5EF4-FFF2-40B4-BE49-F238E27FC236}">
                <a16:creationId xmlns:a16="http://schemas.microsoft.com/office/drawing/2014/main" xmlns="" id="{64EB244D-7A63-0E40-8B61-EA632341865A}"/>
              </a:ext>
            </a:extLst>
          </p:cNvPr>
          <p:cNvSpPr/>
          <p:nvPr/>
        </p:nvSpPr>
        <p:spPr bwMode="auto">
          <a:xfrm>
            <a:off x="9411642" y="4235033"/>
            <a:ext cx="228600" cy="290613"/>
          </a:xfrm>
          <a:prstGeom prst="triangle">
            <a:avLst/>
          </a:prstGeom>
          <a:solidFill>
            <a:srgbClr val="D9A09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8" name="Triangle 87">
            <a:extLst>
              <a:ext uri="{FF2B5EF4-FFF2-40B4-BE49-F238E27FC236}">
                <a16:creationId xmlns:a16="http://schemas.microsoft.com/office/drawing/2014/main" xmlns="" id="{8F0841A9-52E6-5640-A0A9-D6919F21D879}"/>
              </a:ext>
            </a:extLst>
          </p:cNvPr>
          <p:cNvSpPr/>
          <p:nvPr/>
        </p:nvSpPr>
        <p:spPr bwMode="auto">
          <a:xfrm>
            <a:off x="9411642" y="4538724"/>
            <a:ext cx="228600" cy="290613"/>
          </a:xfrm>
          <a:prstGeom prst="triangle">
            <a:avLst/>
          </a:prstGeom>
          <a:solidFill>
            <a:srgbClr val="D9A09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9" name="Triangle 88">
            <a:extLst>
              <a:ext uri="{FF2B5EF4-FFF2-40B4-BE49-F238E27FC236}">
                <a16:creationId xmlns:a16="http://schemas.microsoft.com/office/drawing/2014/main" xmlns="" id="{4705C1F2-E66C-524F-A550-9E018B5ED3D6}"/>
              </a:ext>
            </a:extLst>
          </p:cNvPr>
          <p:cNvSpPr/>
          <p:nvPr/>
        </p:nvSpPr>
        <p:spPr bwMode="auto">
          <a:xfrm>
            <a:off x="9411642" y="4842415"/>
            <a:ext cx="228600" cy="290613"/>
          </a:xfrm>
          <a:prstGeom prst="triangle">
            <a:avLst/>
          </a:prstGeom>
          <a:solidFill>
            <a:srgbClr val="D9A091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0" name="Triangle 89">
            <a:extLst>
              <a:ext uri="{FF2B5EF4-FFF2-40B4-BE49-F238E27FC236}">
                <a16:creationId xmlns:a16="http://schemas.microsoft.com/office/drawing/2014/main" xmlns="" id="{70912B1E-D0F9-344D-89B3-47F7CDFADFB7}"/>
              </a:ext>
            </a:extLst>
          </p:cNvPr>
          <p:cNvSpPr/>
          <p:nvPr/>
        </p:nvSpPr>
        <p:spPr bwMode="auto">
          <a:xfrm>
            <a:off x="8251156" y="1521783"/>
            <a:ext cx="228600" cy="290613"/>
          </a:xfrm>
          <a:prstGeom prst="triangle">
            <a:avLst/>
          </a:prstGeom>
          <a:solidFill>
            <a:srgbClr val="1B5E00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1" name="Triangle 90">
            <a:extLst>
              <a:ext uri="{FF2B5EF4-FFF2-40B4-BE49-F238E27FC236}">
                <a16:creationId xmlns:a16="http://schemas.microsoft.com/office/drawing/2014/main" xmlns="" id="{7984B467-4208-6A4B-83C1-AF4EBD2216FB}"/>
              </a:ext>
            </a:extLst>
          </p:cNvPr>
          <p:cNvSpPr/>
          <p:nvPr/>
        </p:nvSpPr>
        <p:spPr bwMode="auto">
          <a:xfrm>
            <a:off x="8906117" y="1641355"/>
            <a:ext cx="228600" cy="290613"/>
          </a:xfrm>
          <a:prstGeom prst="triangle">
            <a:avLst/>
          </a:prstGeom>
          <a:solidFill>
            <a:srgbClr val="1B5E00"/>
          </a:solidFill>
          <a:ln>
            <a:noFill/>
          </a:ln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68787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xmlns="" id="{059276E0-05A3-384A-AA15-DDD455DBC3E1}"/>
              </a:ext>
            </a:extLst>
          </p:cNvPr>
          <p:cNvSpPr/>
          <p:nvPr/>
        </p:nvSpPr>
        <p:spPr>
          <a:xfrm>
            <a:off x="0" y="6019801"/>
            <a:ext cx="12192000" cy="838200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The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best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detector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is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found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by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an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oracle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who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knows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the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ground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truth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beforehand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dirty="0"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In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reality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it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is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impossible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find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by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human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AutoAD</a:t>
            </a:r>
            <a:r>
              <a:rPr lang="en-US" altLang="zh-CN" dirty="0"/>
              <a:t>: Better Than the Best Detector</a:t>
            </a:r>
            <a:endParaRPr lang="en-US" dirty="0"/>
          </a:p>
        </p:txBody>
      </p:sp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xmlns="" id="{18F19C13-6B5E-B047-9EDE-628E2870847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14651602"/>
              </p:ext>
            </p:extLst>
          </p:nvPr>
        </p:nvGraphicFramePr>
        <p:xfrm>
          <a:off x="-533400" y="990600"/>
          <a:ext cx="12115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5" name="Group 24">
            <a:extLst>
              <a:ext uri="{FF2B5EF4-FFF2-40B4-BE49-F238E27FC236}">
                <a16:creationId xmlns:a16="http://schemas.microsoft.com/office/drawing/2014/main" xmlns="" id="{72C09C48-5BB6-9241-8B33-C46CC9408B92}"/>
              </a:ext>
            </a:extLst>
          </p:cNvPr>
          <p:cNvGrpSpPr/>
          <p:nvPr/>
        </p:nvGrpSpPr>
        <p:grpSpPr>
          <a:xfrm>
            <a:off x="901519" y="5166746"/>
            <a:ext cx="9030432" cy="513479"/>
            <a:chOff x="1053919" y="5166746"/>
            <a:chExt cx="9030432" cy="513479"/>
          </a:xfrm>
        </p:grpSpPr>
        <p:cxnSp>
          <p:nvCxnSpPr>
            <p:cNvPr id="7" name="Straight Arrow Connector 6">
              <a:extLst>
                <a:ext uri="{FF2B5EF4-FFF2-40B4-BE49-F238E27FC236}">
                  <a16:creationId xmlns:a16="http://schemas.microsoft.com/office/drawing/2014/main" xmlns="" id="{7309DD1B-C61C-4247-97AB-6962454CBD1D}"/>
                </a:ext>
              </a:extLst>
            </p:cNvPr>
            <p:cNvCxnSpPr>
              <a:cxnSpLocks/>
            </p:cNvCxnSpPr>
            <p:nvPr/>
          </p:nvCxnSpPr>
          <p:spPr bwMode="auto">
            <a:xfrm flipV="1">
              <a:off x="1161168" y="5166746"/>
              <a:ext cx="8868990" cy="8809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xmlns="" id="{06E709F7-C712-F34B-A445-970BA2C3C588}"/>
                </a:ext>
              </a:extLst>
            </p:cNvPr>
            <p:cNvSpPr/>
            <p:nvPr/>
          </p:nvSpPr>
          <p:spPr>
            <a:xfrm>
              <a:off x="1053919" y="5215234"/>
              <a:ext cx="822661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363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Small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F998B7C6-66CF-F541-9EDF-F689168E7EA0}"/>
                </a:ext>
              </a:extLst>
            </p:cNvPr>
            <p:cNvSpPr/>
            <p:nvPr/>
          </p:nvSpPr>
          <p:spPr>
            <a:xfrm>
              <a:off x="9248865" y="5280115"/>
              <a:ext cx="835486" cy="40011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363">
                <a:defRPr/>
              </a:pPr>
              <a:r>
                <a:rPr lang="en-US" sz="20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Large</a:t>
              </a:r>
            </a:p>
          </p:txBody>
        </p:sp>
      </p:grpSp>
      <p:graphicFrame>
        <p:nvGraphicFramePr>
          <p:cNvPr id="18" name="Chart 17">
            <a:extLst>
              <a:ext uri="{FF2B5EF4-FFF2-40B4-BE49-F238E27FC236}">
                <a16:creationId xmlns:a16="http://schemas.microsoft.com/office/drawing/2014/main" xmlns="" id="{1AEB2192-499F-FE49-8DA8-D9B01C812F5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6363343"/>
              </p:ext>
            </p:extLst>
          </p:nvPr>
        </p:nvGraphicFramePr>
        <p:xfrm>
          <a:off x="-533400" y="990600"/>
          <a:ext cx="12115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8" name="Slide Number Placeholder 3">
            <a:extLst>
              <a:ext uri="{FF2B5EF4-FFF2-40B4-BE49-F238E27FC236}">
                <a16:creationId xmlns:a16="http://schemas.microsoft.com/office/drawing/2014/main" xmlns="" id="{E50559F8-D475-1444-873A-88D6CB44D66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078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24</a:t>
            </a:fld>
            <a:endParaRPr lang="en-US" altLang="x-none" dirty="0"/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xmlns="" id="{70189DAA-AA1A-4640-A73B-1A7983B133D6}"/>
              </a:ext>
            </a:extLst>
          </p:cNvPr>
          <p:cNvGrpSpPr/>
          <p:nvPr/>
        </p:nvGrpSpPr>
        <p:grpSpPr>
          <a:xfrm>
            <a:off x="9805673" y="1689189"/>
            <a:ext cx="2691127" cy="1115568"/>
            <a:chOff x="9921542" y="2448395"/>
            <a:chExt cx="2691127" cy="1115568"/>
          </a:xfrm>
        </p:grpSpPr>
        <p:sp>
          <p:nvSpPr>
            <p:cNvPr id="24" name="Up-Down Arrow 23">
              <a:extLst>
                <a:ext uri="{FF2B5EF4-FFF2-40B4-BE49-F238E27FC236}">
                  <a16:creationId xmlns:a16="http://schemas.microsoft.com/office/drawing/2014/main" xmlns="" id="{2186A1DA-CA0C-8E45-90D7-909820405C20}"/>
                </a:ext>
              </a:extLst>
            </p:cNvPr>
            <p:cNvSpPr/>
            <p:nvPr/>
          </p:nvSpPr>
          <p:spPr>
            <a:xfrm>
              <a:off x="9921542" y="2448395"/>
              <a:ext cx="372363" cy="1115568"/>
            </a:xfrm>
            <a:prstGeom prst="upDownArrow">
              <a:avLst/>
            </a:prstGeom>
            <a:noFill/>
            <a:ln w="50800" cap="flat" cmpd="sng" algn="ctr">
              <a:solidFill>
                <a:schemeClr val="accent2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xmlns="" id="{E772FEB0-E03E-324F-B34F-26F81F15AD90}"/>
                </a:ext>
              </a:extLst>
            </p:cNvPr>
            <p:cNvSpPr/>
            <p:nvPr/>
          </p:nvSpPr>
          <p:spPr>
            <a:xfrm>
              <a:off x="10280798" y="2456144"/>
              <a:ext cx="2331871" cy="97103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40</a:t>
              </a:r>
              <a:r>
                <a:rPr lang="en-US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per</a:t>
              </a: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centage</a:t>
              </a:r>
              <a:r>
                <a:rPr lang="zh-CN" altLang="en-US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endParaRPr lang="en-US" altLang="zh-CN" sz="2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points</a:t>
              </a:r>
              <a:r>
                <a:rPr lang="zh-CN" altLang="en-US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higher</a:t>
              </a:r>
              <a:endParaRPr lang="en-US" sz="2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9829800" y="2895600"/>
            <a:ext cx="2591663" cy="1709315"/>
            <a:chOff x="9886950" y="1876895"/>
            <a:chExt cx="2591663" cy="1709315"/>
          </a:xfrm>
        </p:grpSpPr>
        <p:sp>
          <p:nvSpPr>
            <p:cNvPr id="9" name="Up-Down Arrow 8">
              <a:extLst>
                <a:ext uri="{FF2B5EF4-FFF2-40B4-BE49-F238E27FC236}">
                  <a16:creationId xmlns:a16="http://schemas.microsoft.com/office/drawing/2014/main" xmlns="" id="{32D7D232-83D5-1543-A020-8F2D4E4425E8}"/>
                </a:ext>
              </a:extLst>
            </p:cNvPr>
            <p:cNvSpPr/>
            <p:nvPr/>
          </p:nvSpPr>
          <p:spPr>
            <a:xfrm>
              <a:off x="9886950" y="1876895"/>
              <a:ext cx="354179" cy="1709315"/>
            </a:xfrm>
            <a:prstGeom prst="upDownArrow">
              <a:avLst/>
            </a:prstGeom>
            <a:noFill/>
            <a:ln w="508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xmlns="" id="{DBA5F9AF-A793-694D-9EAA-C8E2EB58D9B4}"/>
                </a:ext>
              </a:extLst>
            </p:cNvPr>
            <p:cNvSpPr/>
            <p:nvPr/>
          </p:nvSpPr>
          <p:spPr>
            <a:xfrm>
              <a:off x="10210134" y="1976222"/>
              <a:ext cx="2268479" cy="9562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55</a:t>
              </a:r>
              <a:r>
                <a:rPr 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per</a:t>
              </a: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centage</a:t>
              </a: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endParaRPr lang="en-US" altLang="zh-CN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points</a:t>
              </a:r>
              <a:r>
                <a:rPr lang="zh-CN" altLang="en-US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000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lower</a:t>
              </a:r>
              <a:endParaRPr lang="en-US" sz="2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169831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  <p:bldGraphic spid="18" grpId="0">
        <p:bldAsOne/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>
            <a:extLst>
              <a:ext uri="{FF2B5EF4-FFF2-40B4-BE49-F238E27FC236}">
                <a16:creationId xmlns:a16="http://schemas.microsoft.com/office/drawing/2014/main" xmlns="" id="{A2482F23-D326-C64A-85AD-9DD2C7788D1E}"/>
              </a:ext>
            </a:extLst>
          </p:cNvPr>
          <p:cNvSpPr/>
          <p:nvPr/>
        </p:nvSpPr>
        <p:spPr>
          <a:xfrm>
            <a:off x="0" y="6324600"/>
            <a:ext cx="12192000" cy="533400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lvl="0" defTabSz="914099" eaLnBrk="1" hangingPunct="1">
              <a:defRPr/>
            </a:pPr>
            <a:r>
              <a:rPr lang="en-US" altLang="zh-CN" sz="2200" b="1" kern="0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Insight: unify the merits of unsupervised anomaly detection and supervised classification</a:t>
            </a:r>
            <a:endParaRPr lang="en-US" sz="2200" b="1" kern="0" dirty="0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AutoAD</a:t>
            </a:r>
            <a:r>
              <a:rPr lang="en-US" altLang="zh-CN" dirty="0"/>
              <a:t>: Tuning</a:t>
            </a:r>
            <a:r>
              <a:rPr lang="zh-CN" altLang="en-US" dirty="0"/>
              <a:t> </a:t>
            </a:r>
            <a:r>
              <a:rPr lang="en-US" altLang="zh-CN" dirty="0"/>
              <a:t>Free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Detection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8364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25</a:t>
            </a:fld>
            <a:endParaRPr lang="en-US" altLang="x-none" dirty="0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xmlns="" id="{8652AA87-4B5E-1347-8A12-73E5DA50646A}"/>
              </a:ext>
            </a:extLst>
          </p:cNvPr>
          <p:cNvSpPr txBox="1"/>
          <p:nvPr/>
        </p:nvSpPr>
        <p:spPr>
          <a:xfrm>
            <a:off x="242251" y="2964209"/>
            <a:ext cx="1905000" cy="1107996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defTabSz="914363">
              <a:defRPr/>
            </a:pPr>
            <a:r>
              <a:rPr lang="en-US" altLang="zh-CN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Unsupervised</a:t>
            </a:r>
            <a:r>
              <a:rPr lang="zh-CN" altLang="en-US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anomaly</a:t>
            </a:r>
            <a:r>
              <a:rPr lang="zh-CN" altLang="en-US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detection</a:t>
            </a:r>
            <a:endParaRPr lang="en-US" sz="2200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7E7D4200-1794-C74B-B674-34CE1AABCBDA}"/>
              </a:ext>
            </a:extLst>
          </p:cNvPr>
          <p:cNvSpPr txBox="1"/>
          <p:nvPr/>
        </p:nvSpPr>
        <p:spPr>
          <a:xfrm>
            <a:off x="10058400" y="2964209"/>
            <a:ext cx="1905000" cy="1107996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defTabSz="914363">
              <a:defRPr/>
            </a:pPr>
            <a:r>
              <a:rPr lang="en-US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Supervised classifi</a:t>
            </a:r>
            <a:r>
              <a:rPr lang="en-US" altLang="zh-CN" sz="22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cation techniques</a:t>
            </a:r>
            <a:endParaRPr lang="en-US" sz="2200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81" name="Table 80">
            <a:extLst>
              <a:ext uri="{FF2B5EF4-FFF2-40B4-BE49-F238E27FC236}">
                <a16:creationId xmlns:a16="http://schemas.microsoft.com/office/drawing/2014/main" xmlns="" id="{1EEE3467-AF63-BE4F-90F6-1317B719DE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5595292"/>
              </p:ext>
            </p:extLst>
          </p:nvPr>
        </p:nvGraphicFramePr>
        <p:xfrm>
          <a:off x="5176042" y="944880"/>
          <a:ext cx="20574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5714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Label</a:t>
                      </a:r>
                      <a:r>
                        <a:rPr lang="zh-CN" altLang="en-US" sz="2400" b="1" dirty="0">
                          <a:solidFill>
                            <a:schemeClr val="accent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 </a:t>
                      </a:r>
                      <a:endParaRPr lang="en-US" sz="2400" b="1" dirty="0">
                        <a:solidFill>
                          <a:schemeClr val="accent2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  <a:p>
                      <a:pPr algn="ctr"/>
                      <a:r>
                        <a:rPr lang="en-US" altLang="zh-CN" sz="2400" b="1" dirty="0">
                          <a:solidFill>
                            <a:schemeClr val="accent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independent</a:t>
                      </a:r>
                      <a:endParaRPr lang="en-US" sz="2400" b="1" dirty="0">
                        <a:solidFill>
                          <a:schemeClr val="accent2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82" name="Table 81">
            <a:extLst>
              <a:ext uri="{FF2B5EF4-FFF2-40B4-BE49-F238E27FC236}">
                <a16:creationId xmlns:a16="http://schemas.microsoft.com/office/drawing/2014/main" xmlns="" id="{D055D69D-DF8A-FC43-8F43-7C050BF355E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3580339"/>
              </p:ext>
            </p:extLst>
          </p:nvPr>
        </p:nvGraphicFramePr>
        <p:xfrm>
          <a:off x="5252242" y="5196840"/>
          <a:ext cx="1905000" cy="822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757142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>
                          <a:solidFill>
                            <a:schemeClr val="accent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Highly</a:t>
                      </a:r>
                      <a:endParaRPr lang="en-US" sz="2400" b="1" dirty="0">
                        <a:solidFill>
                          <a:schemeClr val="accent2"/>
                        </a:solidFill>
                        <a:latin typeface="Helvetica Neue" panose="02000503000000020004" pitchFamily="2" charset="0"/>
                        <a:ea typeface="Helvetica Neue" panose="02000503000000020004" pitchFamily="2" charset="0"/>
                        <a:cs typeface="Helvetica Neue" panose="02000503000000020004" pitchFamily="2" charset="0"/>
                      </a:endParaRPr>
                    </a:p>
                    <a:p>
                      <a:pPr algn="ctr"/>
                      <a:r>
                        <a:rPr lang="en-US" sz="2400" b="1" dirty="0">
                          <a:solidFill>
                            <a:schemeClr val="accent2"/>
                          </a:solidFill>
                          <a:latin typeface="Helvetica Neue" panose="02000503000000020004" pitchFamily="2" charset="0"/>
                          <a:ea typeface="Helvetica Neue" panose="02000503000000020004" pitchFamily="2" charset="0"/>
                          <a:cs typeface="Helvetica Neue" panose="02000503000000020004" pitchFamily="2" charset="0"/>
                        </a:rPr>
                        <a:t>Accurate</a:t>
                      </a: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150" name="Group 149">
            <a:extLst>
              <a:ext uri="{FF2B5EF4-FFF2-40B4-BE49-F238E27FC236}">
                <a16:creationId xmlns:a16="http://schemas.microsoft.com/office/drawing/2014/main" xmlns="" id="{383BE0E6-9077-FA4B-B44D-6405E24F1D9F}"/>
              </a:ext>
            </a:extLst>
          </p:cNvPr>
          <p:cNvGrpSpPr/>
          <p:nvPr/>
        </p:nvGrpSpPr>
        <p:grpSpPr>
          <a:xfrm>
            <a:off x="7157242" y="3518207"/>
            <a:ext cx="2901158" cy="2090113"/>
            <a:chOff x="7157242" y="3518207"/>
            <a:chExt cx="2901158" cy="2090113"/>
          </a:xfrm>
        </p:grpSpPr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xmlns="" id="{0A9BBE44-E8EA-6147-A743-18CEA66DFEFB}"/>
                </a:ext>
              </a:extLst>
            </p:cNvPr>
            <p:cNvCxnSpPr>
              <a:cxnSpLocks/>
              <a:stCxn id="63" idx="1"/>
              <a:endCxn id="82" idx="3"/>
            </p:cNvCxnSpPr>
            <p:nvPr/>
          </p:nvCxnSpPr>
          <p:spPr bwMode="auto">
            <a:xfrm flipH="1">
              <a:off x="7157242" y="3518207"/>
              <a:ext cx="2901158" cy="209011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pic>
          <p:nvPicPr>
            <p:cNvPr id="94" name="Picture 93" descr="checked29.png">
              <a:extLst>
                <a:ext uri="{FF2B5EF4-FFF2-40B4-BE49-F238E27FC236}">
                  <a16:creationId xmlns:a16="http://schemas.microsoft.com/office/drawing/2014/main" xmlns="" id="{B1C1672D-65BD-3A4C-84FD-56DB034DEF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29600" y="4775352"/>
              <a:ext cx="711048" cy="711048"/>
            </a:xfrm>
            <a:prstGeom prst="rect">
              <a:avLst/>
            </a:prstGeom>
          </p:spPr>
        </p:pic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xmlns="" id="{02EF2A25-ABC5-BD47-B0BC-FAE742C1EBDE}"/>
              </a:ext>
            </a:extLst>
          </p:cNvPr>
          <p:cNvGrpSpPr/>
          <p:nvPr/>
        </p:nvGrpSpPr>
        <p:grpSpPr>
          <a:xfrm>
            <a:off x="7233442" y="1356360"/>
            <a:ext cx="2824958" cy="2161847"/>
            <a:chOff x="7233442" y="1356360"/>
            <a:chExt cx="2824958" cy="2161847"/>
          </a:xfrm>
        </p:grpSpPr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xmlns="" id="{2E7C4907-555C-4146-9F1F-3B7A25AA9F93}"/>
                </a:ext>
              </a:extLst>
            </p:cNvPr>
            <p:cNvCxnSpPr>
              <a:cxnSpLocks/>
              <a:stCxn id="63" idx="1"/>
              <a:endCxn id="81" idx="3"/>
            </p:cNvCxnSpPr>
            <p:nvPr/>
          </p:nvCxnSpPr>
          <p:spPr bwMode="auto">
            <a:xfrm flipH="1" flipV="1">
              <a:off x="7233442" y="1356360"/>
              <a:ext cx="2824958" cy="216184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pic>
          <p:nvPicPr>
            <p:cNvPr id="95" name="Picture 94" descr="cross41.png">
              <a:extLst>
                <a:ext uri="{FF2B5EF4-FFF2-40B4-BE49-F238E27FC236}">
                  <a16:creationId xmlns:a16="http://schemas.microsoft.com/office/drawing/2014/main" xmlns="" id="{53D6CF4B-51D3-8D4E-B652-18B1DD2333C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82000" y="1647109"/>
              <a:ext cx="715091" cy="715091"/>
            </a:xfrm>
            <a:prstGeom prst="rect">
              <a:avLst/>
            </a:prstGeom>
            <a:noFill/>
          </p:spPr>
        </p:pic>
      </p:grpSp>
      <p:grpSp>
        <p:nvGrpSpPr>
          <p:cNvPr id="147" name="Group 146">
            <a:extLst>
              <a:ext uri="{FF2B5EF4-FFF2-40B4-BE49-F238E27FC236}">
                <a16:creationId xmlns:a16="http://schemas.microsoft.com/office/drawing/2014/main" xmlns="" id="{E8294671-183A-D641-A01D-7B6A3074C763}"/>
              </a:ext>
            </a:extLst>
          </p:cNvPr>
          <p:cNvGrpSpPr/>
          <p:nvPr/>
        </p:nvGrpSpPr>
        <p:grpSpPr>
          <a:xfrm>
            <a:off x="2147251" y="1356360"/>
            <a:ext cx="3028791" cy="2161847"/>
            <a:chOff x="2147251" y="1356360"/>
            <a:chExt cx="3028791" cy="2161847"/>
          </a:xfrm>
        </p:grpSpPr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xmlns="" id="{5FDCA58A-7F45-1647-89A3-2FB2A016F41A}"/>
                </a:ext>
              </a:extLst>
            </p:cNvPr>
            <p:cNvCxnSpPr>
              <a:cxnSpLocks/>
              <a:stCxn id="62" idx="3"/>
              <a:endCxn id="81" idx="1"/>
            </p:cNvCxnSpPr>
            <p:nvPr/>
          </p:nvCxnSpPr>
          <p:spPr bwMode="auto">
            <a:xfrm flipV="1">
              <a:off x="2147251" y="1356360"/>
              <a:ext cx="3028791" cy="216184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pic>
          <p:nvPicPr>
            <p:cNvPr id="79" name="Picture 78" descr="checked29.png">
              <a:extLst>
                <a:ext uri="{FF2B5EF4-FFF2-40B4-BE49-F238E27FC236}">
                  <a16:creationId xmlns:a16="http://schemas.microsoft.com/office/drawing/2014/main" xmlns="" id="{86D63E6C-155B-E34E-A22E-E2CDE1644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76600" y="1600200"/>
              <a:ext cx="711048" cy="711048"/>
            </a:xfrm>
            <a:prstGeom prst="rect">
              <a:avLst/>
            </a:prstGeom>
          </p:spPr>
        </p:pic>
      </p:grpSp>
      <p:grpSp>
        <p:nvGrpSpPr>
          <p:cNvPr id="148" name="Group 147">
            <a:extLst>
              <a:ext uri="{FF2B5EF4-FFF2-40B4-BE49-F238E27FC236}">
                <a16:creationId xmlns:a16="http://schemas.microsoft.com/office/drawing/2014/main" xmlns="" id="{28C9A731-DA72-514B-B123-B17557B2DB10}"/>
              </a:ext>
            </a:extLst>
          </p:cNvPr>
          <p:cNvGrpSpPr/>
          <p:nvPr/>
        </p:nvGrpSpPr>
        <p:grpSpPr>
          <a:xfrm>
            <a:off x="2147251" y="3518207"/>
            <a:ext cx="3104991" cy="2090113"/>
            <a:chOff x="2147251" y="3518207"/>
            <a:chExt cx="3104991" cy="2090113"/>
          </a:xfrm>
        </p:grpSpPr>
        <p:cxnSp>
          <p:nvCxnSpPr>
            <p:cNvPr id="88" name="Straight Connector 87">
              <a:extLst>
                <a:ext uri="{FF2B5EF4-FFF2-40B4-BE49-F238E27FC236}">
                  <a16:creationId xmlns:a16="http://schemas.microsoft.com/office/drawing/2014/main" xmlns="" id="{47352997-108B-7F42-B5B4-D6509A6C070A}"/>
                </a:ext>
              </a:extLst>
            </p:cNvPr>
            <p:cNvCxnSpPr>
              <a:cxnSpLocks/>
              <a:stCxn id="62" idx="3"/>
              <a:endCxn id="82" idx="1"/>
            </p:cNvCxnSpPr>
            <p:nvPr/>
          </p:nvCxnSpPr>
          <p:spPr bwMode="auto">
            <a:xfrm>
              <a:off x="2147251" y="3518207"/>
              <a:ext cx="3104991" cy="209011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pic>
          <p:nvPicPr>
            <p:cNvPr id="80" name="Picture 79" descr="cross41.png">
              <a:extLst>
                <a:ext uri="{FF2B5EF4-FFF2-40B4-BE49-F238E27FC236}">
                  <a16:creationId xmlns:a16="http://schemas.microsoft.com/office/drawing/2014/main" xmlns="" id="{4645820C-67E8-C843-8CEC-9319E6000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35375" y="4724400"/>
              <a:ext cx="715091" cy="715091"/>
            </a:xfrm>
            <a:prstGeom prst="rect">
              <a:avLst/>
            </a:prstGeom>
            <a:noFill/>
          </p:spPr>
        </p:pic>
      </p:grpSp>
      <p:grpSp>
        <p:nvGrpSpPr>
          <p:cNvPr id="152" name="Group 151">
            <a:extLst>
              <a:ext uri="{FF2B5EF4-FFF2-40B4-BE49-F238E27FC236}">
                <a16:creationId xmlns:a16="http://schemas.microsoft.com/office/drawing/2014/main" xmlns="" id="{836DE73B-80DA-A643-8139-4292008F58C6}"/>
              </a:ext>
            </a:extLst>
          </p:cNvPr>
          <p:cNvGrpSpPr/>
          <p:nvPr/>
        </p:nvGrpSpPr>
        <p:grpSpPr>
          <a:xfrm>
            <a:off x="5398836" y="1767840"/>
            <a:ext cx="810025" cy="1519535"/>
            <a:chOff x="5398836" y="1767840"/>
            <a:chExt cx="810025" cy="1519535"/>
          </a:xfrm>
        </p:grpSpPr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xmlns="" id="{9330132F-027E-FA49-ABDA-EA86135B8E02}"/>
                </a:ext>
              </a:extLst>
            </p:cNvPr>
            <p:cNvCxnSpPr>
              <a:cxnSpLocks/>
              <a:stCxn id="107" idx="0"/>
              <a:endCxn id="81" idx="2"/>
            </p:cNvCxnSpPr>
            <p:nvPr/>
          </p:nvCxnSpPr>
          <p:spPr bwMode="auto">
            <a:xfrm flipH="1" flipV="1">
              <a:off x="6204742" y="1767840"/>
              <a:ext cx="4119" cy="151953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pic>
          <p:nvPicPr>
            <p:cNvPr id="124" name="Picture 123" descr="checked29.png">
              <a:extLst>
                <a:ext uri="{FF2B5EF4-FFF2-40B4-BE49-F238E27FC236}">
                  <a16:creationId xmlns:a16="http://schemas.microsoft.com/office/drawing/2014/main" xmlns="" id="{F12A63D3-35A7-4F46-BEC8-EE9029144E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98836" y="2310606"/>
              <a:ext cx="711048" cy="711048"/>
            </a:xfrm>
            <a:prstGeom prst="rect">
              <a:avLst/>
            </a:prstGeom>
          </p:spPr>
        </p:pic>
      </p:grpSp>
      <p:grpSp>
        <p:nvGrpSpPr>
          <p:cNvPr id="153" name="Group 152">
            <a:extLst>
              <a:ext uri="{FF2B5EF4-FFF2-40B4-BE49-F238E27FC236}">
                <a16:creationId xmlns:a16="http://schemas.microsoft.com/office/drawing/2014/main" xmlns="" id="{F1E1EC63-8570-1441-B81A-7FAB8AFB444D}"/>
              </a:ext>
            </a:extLst>
          </p:cNvPr>
          <p:cNvGrpSpPr/>
          <p:nvPr/>
        </p:nvGrpSpPr>
        <p:grpSpPr>
          <a:xfrm>
            <a:off x="5410200" y="3749040"/>
            <a:ext cx="798661" cy="1447800"/>
            <a:chOff x="5410200" y="4038600"/>
            <a:chExt cx="798661" cy="1447800"/>
          </a:xfrm>
        </p:grpSpPr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xmlns="" id="{B5CE5108-43C8-5646-894D-7AE79CB68F2D}"/>
                </a:ext>
              </a:extLst>
            </p:cNvPr>
            <p:cNvCxnSpPr>
              <a:cxnSpLocks/>
              <a:stCxn id="107" idx="2"/>
              <a:endCxn id="82" idx="0"/>
            </p:cNvCxnSpPr>
            <p:nvPr/>
          </p:nvCxnSpPr>
          <p:spPr bwMode="auto">
            <a:xfrm flipH="1">
              <a:off x="6204742" y="4038600"/>
              <a:ext cx="4119" cy="144780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pic>
          <p:nvPicPr>
            <p:cNvPr id="125" name="Picture 124" descr="checked29.png">
              <a:extLst>
                <a:ext uri="{FF2B5EF4-FFF2-40B4-BE49-F238E27FC236}">
                  <a16:creationId xmlns:a16="http://schemas.microsoft.com/office/drawing/2014/main" xmlns="" id="{5CD59B0C-D7DB-C84F-86BD-BD9829374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410200" y="4470552"/>
              <a:ext cx="711048" cy="711048"/>
            </a:xfrm>
            <a:prstGeom prst="rect">
              <a:avLst/>
            </a:prstGeom>
          </p:spPr>
        </p:pic>
      </p:grpSp>
      <p:sp>
        <p:nvSpPr>
          <p:cNvPr id="107" name="TextBox 106">
            <a:extLst>
              <a:ext uri="{FF2B5EF4-FFF2-40B4-BE49-F238E27FC236}">
                <a16:creationId xmlns:a16="http://schemas.microsoft.com/office/drawing/2014/main" xmlns="" id="{DFFC6E30-493A-FB4C-A011-2662713E523B}"/>
              </a:ext>
            </a:extLst>
          </p:cNvPr>
          <p:cNvSpPr txBox="1"/>
          <p:nvPr/>
        </p:nvSpPr>
        <p:spPr>
          <a:xfrm>
            <a:off x="5256361" y="3287375"/>
            <a:ext cx="1905000" cy="461665"/>
          </a:xfrm>
          <a:prstGeom prst="rect">
            <a:avLst/>
          </a:prstGeom>
          <a:solidFill>
            <a:schemeClr val="accent2"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lvl="0" algn="ctr" defTabSz="914363">
              <a:defRPr/>
            </a:pPr>
            <a:r>
              <a:rPr lang="en-US" altLang="zh-CN" b="1" kern="0" dirty="0" err="1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AutoAD</a:t>
            </a:r>
            <a:endParaRPr lang="en-US" b="1" kern="0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154" name="Group 153">
            <a:extLst>
              <a:ext uri="{FF2B5EF4-FFF2-40B4-BE49-F238E27FC236}">
                <a16:creationId xmlns:a16="http://schemas.microsoft.com/office/drawing/2014/main" xmlns="" id="{FB8FBA9E-30FD-0F4F-B654-D97C5E3D5363}"/>
              </a:ext>
            </a:extLst>
          </p:cNvPr>
          <p:cNvGrpSpPr/>
          <p:nvPr/>
        </p:nvGrpSpPr>
        <p:grpSpPr>
          <a:xfrm>
            <a:off x="2147251" y="2834640"/>
            <a:ext cx="3109110" cy="714048"/>
            <a:chOff x="2147251" y="3124200"/>
            <a:chExt cx="3109110" cy="714048"/>
          </a:xfrm>
        </p:grpSpPr>
        <p:cxnSp>
          <p:nvCxnSpPr>
            <p:cNvPr id="127" name="Straight Connector 126">
              <a:extLst>
                <a:ext uri="{FF2B5EF4-FFF2-40B4-BE49-F238E27FC236}">
                  <a16:creationId xmlns:a16="http://schemas.microsoft.com/office/drawing/2014/main" xmlns="" id="{94F05B95-409A-2548-81A6-4DC41A18447F}"/>
                </a:ext>
              </a:extLst>
            </p:cNvPr>
            <p:cNvCxnSpPr>
              <a:cxnSpLocks/>
              <a:stCxn id="62" idx="3"/>
              <a:endCxn id="107" idx="1"/>
            </p:cNvCxnSpPr>
            <p:nvPr/>
          </p:nvCxnSpPr>
          <p:spPr bwMode="auto">
            <a:xfrm>
              <a:off x="2147251" y="3838247"/>
              <a:ext cx="3109110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156" name="Rounded Rectangle 155">
              <a:extLst>
                <a:ext uri="{FF2B5EF4-FFF2-40B4-BE49-F238E27FC236}">
                  <a16:creationId xmlns:a16="http://schemas.microsoft.com/office/drawing/2014/main" xmlns="" id="{6AA25CB4-2D8B-6C48-ADFC-D6C287B55A1F}"/>
                </a:ext>
              </a:extLst>
            </p:cNvPr>
            <p:cNvSpPr/>
            <p:nvPr/>
          </p:nvSpPr>
          <p:spPr>
            <a:xfrm>
              <a:off x="3200400" y="3124200"/>
              <a:ext cx="1499777" cy="643239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Detection</a:t>
              </a:r>
            </a:p>
            <a:p>
              <a:pPr algn="ctr"/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results</a:t>
              </a:r>
              <a:endParaRPr 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155" name="Group 154">
            <a:extLst>
              <a:ext uri="{FF2B5EF4-FFF2-40B4-BE49-F238E27FC236}">
                <a16:creationId xmlns:a16="http://schemas.microsoft.com/office/drawing/2014/main" xmlns="" id="{40166E12-A342-8646-BF09-F1BD04E1C3F4}"/>
              </a:ext>
            </a:extLst>
          </p:cNvPr>
          <p:cNvGrpSpPr/>
          <p:nvPr/>
        </p:nvGrpSpPr>
        <p:grpSpPr>
          <a:xfrm>
            <a:off x="7161361" y="2817820"/>
            <a:ext cx="2897039" cy="700388"/>
            <a:chOff x="7161361" y="3107380"/>
            <a:chExt cx="2897039" cy="700388"/>
          </a:xfrm>
        </p:grpSpPr>
        <p:cxnSp>
          <p:nvCxnSpPr>
            <p:cNvPr id="142" name="Straight Connector 141">
              <a:extLst>
                <a:ext uri="{FF2B5EF4-FFF2-40B4-BE49-F238E27FC236}">
                  <a16:creationId xmlns:a16="http://schemas.microsoft.com/office/drawing/2014/main" xmlns="" id="{45D1AC1D-8527-2640-900C-6227408C950D}"/>
                </a:ext>
              </a:extLst>
            </p:cNvPr>
            <p:cNvCxnSpPr>
              <a:cxnSpLocks/>
              <a:stCxn id="107" idx="3"/>
              <a:endCxn id="63" idx="1"/>
            </p:cNvCxnSpPr>
            <p:nvPr/>
          </p:nvCxnSpPr>
          <p:spPr bwMode="auto">
            <a:xfrm flipV="1">
              <a:off x="7161361" y="3807767"/>
              <a:ext cx="2897039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157" name="Rounded Rectangle 156">
              <a:extLst>
                <a:ext uri="{FF2B5EF4-FFF2-40B4-BE49-F238E27FC236}">
                  <a16:creationId xmlns:a16="http://schemas.microsoft.com/office/drawing/2014/main" xmlns="" id="{F43AC9A8-1484-3645-BBF5-32D45BDEBC33}"/>
                </a:ext>
              </a:extLst>
            </p:cNvPr>
            <p:cNvSpPr/>
            <p:nvPr/>
          </p:nvSpPr>
          <p:spPr>
            <a:xfrm>
              <a:off x="7492300" y="3107380"/>
              <a:ext cx="1651700" cy="643239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High</a:t>
              </a:r>
              <a:r>
                <a:rPr lang="zh-CN" altLang="en-US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quality</a:t>
              </a:r>
              <a:r>
                <a:rPr lang="zh-CN" altLang="en-US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labels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085027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2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5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58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1A74A61-98F4-1240-A2C1-891589EE89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</a:t>
            </a:r>
            <a:r>
              <a:rPr lang="en-US" altLang="zh-CN" dirty="0" err="1"/>
              <a:t>AutoAD</a:t>
            </a:r>
            <a:r>
              <a:rPr lang="en-US" altLang="zh-CN" dirty="0"/>
              <a:t> Approach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8408541A-87BE-894F-BD02-059847925DE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26</a:t>
            </a:fld>
            <a:endParaRPr lang="en-US" altLang="x-none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xmlns="" id="{21076018-54E7-BF49-A9C1-CE08DE236F56}"/>
              </a:ext>
            </a:extLst>
          </p:cNvPr>
          <p:cNvSpPr/>
          <p:nvPr/>
        </p:nvSpPr>
        <p:spPr>
          <a:xfrm>
            <a:off x="1301235" y="838200"/>
            <a:ext cx="340029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altLang="zh-CN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Unsupervised</a:t>
            </a:r>
            <a:r>
              <a:rPr lang="zh-CN" altLang="en-US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</a:t>
            </a:r>
            <a:r>
              <a:rPr lang="en-US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etectors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24" name="Table 123">
                <a:extLst>
                  <a:ext uri="{FF2B5EF4-FFF2-40B4-BE49-F238E27FC236}">
                    <a16:creationId xmlns:a16="http://schemas.microsoft.com/office/drawing/2014/main" xmlns="" id="{11C2CD3B-2680-E54B-9B51-7D3463C878B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582215" y="1255323"/>
              <a:ext cx="2608785" cy="4616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175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</a:tblGrid>
                  <a:tr h="461665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𝒊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𝒅</m:t>
                                    </m:r>
                                  </m:e>
                                  <m:sub>
                                    <m:r>
                                      <a:rPr lang="en-US" altLang="zh-CN" sz="2400" b="1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𝒏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1" dirty="0"/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24" name="Table 123">
                <a:extLst>
                  <a:ext uri="{FF2B5EF4-FFF2-40B4-BE49-F238E27FC236}">
                    <a16:creationId xmlns:a16="http://schemas.microsoft.com/office/drawing/2014/main" id="{11C2CD3B-2680-E54B-9B51-7D3463C878B6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1582215" y="1255323"/>
              <a:ext cx="2608785" cy="46166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2175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521757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6166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439" t="-7895" r="-407317" b="-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197619" t="-7895" r="-200000" b="-2631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b="1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b="1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404878" t="-7895" r="-4878" b="-263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cxnSp>
        <p:nvCxnSpPr>
          <p:cNvPr id="141" name="Elbow Connector 140">
            <a:extLst>
              <a:ext uri="{FF2B5EF4-FFF2-40B4-BE49-F238E27FC236}">
                <a16:creationId xmlns:a16="http://schemas.microsoft.com/office/drawing/2014/main" xmlns="" id="{DFDEB345-45AD-2A4F-A837-4CB0B267B898}"/>
              </a:ext>
            </a:extLst>
          </p:cNvPr>
          <p:cNvCxnSpPr>
            <a:cxnSpLocks/>
            <a:stCxn id="258" idx="0"/>
            <a:endCxn id="124" idx="1"/>
          </p:cNvCxnSpPr>
          <p:nvPr/>
        </p:nvCxnSpPr>
        <p:spPr bwMode="auto">
          <a:xfrm rot="5400000" flipH="1" flipV="1">
            <a:off x="672854" y="1348606"/>
            <a:ext cx="771812" cy="1046910"/>
          </a:xfrm>
          <a:prstGeom prst="bentConnector2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grpSp>
        <p:nvGrpSpPr>
          <p:cNvPr id="36" name="Group 35">
            <a:extLst>
              <a:ext uri="{FF2B5EF4-FFF2-40B4-BE49-F238E27FC236}">
                <a16:creationId xmlns:a16="http://schemas.microsoft.com/office/drawing/2014/main" xmlns="" id="{53A72A3C-15C5-1040-B67F-DECAE51B6F59}"/>
              </a:ext>
            </a:extLst>
          </p:cNvPr>
          <p:cNvGrpSpPr/>
          <p:nvPr/>
        </p:nvGrpSpPr>
        <p:grpSpPr>
          <a:xfrm>
            <a:off x="10024336" y="1508609"/>
            <a:ext cx="1557882" cy="853591"/>
            <a:chOff x="10024518" y="1955134"/>
            <a:chExt cx="1557882" cy="853591"/>
          </a:xfrm>
        </p:grpSpPr>
        <p:grpSp>
          <p:nvGrpSpPr>
            <p:cNvPr id="363" name="Group 362">
              <a:extLst>
                <a:ext uri="{FF2B5EF4-FFF2-40B4-BE49-F238E27FC236}">
                  <a16:creationId xmlns:a16="http://schemas.microsoft.com/office/drawing/2014/main" xmlns="" id="{93AC01A6-8EDE-C34D-982B-3C9F1A233E57}"/>
                </a:ext>
              </a:extLst>
            </p:cNvPr>
            <p:cNvGrpSpPr/>
            <p:nvPr/>
          </p:nvGrpSpPr>
          <p:grpSpPr>
            <a:xfrm>
              <a:off x="11153832" y="1955134"/>
              <a:ext cx="428568" cy="853591"/>
              <a:chOff x="10997372" y="2077976"/>
              <a:chExt cx="428568" cy="853591"/>
            </a:xfrm>
          </p:grpSpPr>
          <p:sp>
            <p:nvSpPr>
              <p:cNvPr id="224" name="Oval 223">
                <a:extLst>
                  <a:ext uri="{FF2B5EF4-FFF2-40B4-BE49-F238E27FC236}">
                    <a16:creationId xmlns:a16="http://schemas.microsoft.com/office/drawing/2014/main" xmlns="" id="{324C2001-ED0E-F04B-8D36-6FA099D785CA}"/>
                  </a:ext>
                </a:extLst>
              </p:cNvPr>
              <p:cNvSpPr/>
              <p:nvPr/>
            </p:nvSpPr>
            <p:spPr bwMode="auto">
              <a:xfrm rot="5400000">
                <a:off x="11147648" y="2202895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5" name="Oval 224">
                <a:extLst>
                  <a:ext uri="{FF2B5EF4-FFF2-40B4-BE49-F238E27FC236}">
                    <a16:creationId xmlns:a16="http://schemas.microsoft.com/office/drawing/2014/main" xmlns="" id="{F36A3895-DD4C-1741-B667-B80FCAE16F19}"/>
                  </a:ext>
                </a:extLst>
              </p:cNvPr>
              <p:cNvSpPr/>
              <p:nvPr/>
            </p:nvSpPr>
            <p:spPr bwMode="auto">
              <a:xfrm rot="5400000">
                <a:off x="11147648" y="2385775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6" name="Oval 225">
                <a:extLst>
                  <a:ext uri="{FF2B5EF4-FFF2-40B4-BE49-F238E27FC236}">
                    <a16:creationId xmlns:a16="http://schemas.microsoft.com/office/drawing/2014/main" xmlns="" id="{1ED164C7-4C53-D34E-AF65-21C6DC23F7B0}"/>
                  </a:ext>
                </a:extLst>
              </p:cNvPr>
              <p:cNvSpPr/>
              <p:nvPr/>
            </p:nvSpPr>
            <p:spPr bwMode="auto">
              <a:xfrm rot="5400000">
                <a:off x="11154773" y="2702523"/>
                <a:ext cx="128016" cy="128016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8" name="Oval 227">
                <a:extLst>
                  <a:ext uri="{FF2B5EF4-FFF2-40B4-BE49-F238E27FC236}">
                    <a16:creationId xmlns:a16="http://schemas.microsoft.com/office/drawing/2014/main" xmlns="" id="{0F623FE0-0BE6-F442-A6ED-FD7836D0022D}"/>
                  </a:ext>
                </a:extLst>
              </p:cNvPr>
              <p:cNvSpPr/>
              <p:nvPr/>
            </p:nvSpPr>
            <p:spPr bwMode="auto">
              <a:xfrm rot="5400000">
                <a:off x="11154773" y="2549719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95" name="Rectangle 294">
                <a:extLst>
                  <a:ext uri="{FF2B5EF4-FFF2-40B4-BE49-F238E27FC236}">
                    <a16:creationId xmlns:a16="http://schemas.microsoft.com/office/drawing/2014/main" xmlns="" id="{C5BAA2E7-831D-3F4D-B758-E897E80AA764}"/>
                  </a:ext>
                </a:extLst>
              </p:cNvPr>
              <p:cNvSpPr/>
              <p:nvPr/>
            </p:nvSpPr>
            <p:spPr bwMode="auto">
              <a:xfrm>
                <a:off x="10997372" y="2077976"/>
                <a:ext cx="428568" cy="853591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cxnSp>
          <p:nvCxnSpPr>
            <p:cNvPr id="304" name="Shape 112">
              <a:extLst>
                <a:ext uri="{FF2B5EF4-FFF2-40B4-BE49-F238E27FC236}">
                  <a16:creationId xmlns:a16="http://schemas.microsoft.com/office/drawing/2014/main" xmlns="" id="{4C111200-2CB6-A048-BE56-75AD9DCBF105}"/>
                </a:ext>
              </a:extLst>
            </p:cNvPr>
            <p:cNvCxnSpPr>
              <a:cxnSpLocks/>
              <a:stCxn id="268" idx="3"/>
              <a:endCxn id="295" idx="1"/>
            </p:cNvCxnSpPr>
            <p:nvPr/>
          </p:nvCxnSpPr>
          <p:spPr>
            <a:xfrm>
              <a:off x="10024518" y="2365504"/>
              <a:ext cx="1129314" cy="16426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332" name="Group 331">
            <a:extLst>
              <a:ext uri="{FF2B5EF4-FFF2-40B4-BE49-F238E27FC236}">
                <a16:creationId xmlns:a16="http://schemas.microsoft.com/office/drawing/2014/main" xmlns="" id="{9FEB6213-5758-2844-A7CA-EA53DE0EF7EA}"/>
              </a:ext>
            </a:extLst>
          </p:cNvPr>
          <p:cNvGrpSpPr/>
          <p:nvPr/>
        </p:nvGrpSpPr>
        <p:grpSpPr>
          <a:xfrm>
            <a:off x="-33144" y="2257967"/>
            <a:ext cx="1548822" cy="2211287"/>
            <a:chOff x="-113617" y="2257967"/>
            <a:chExt cx="1548822" cy="2211287"/>
          </a:xfrm>
        </p:grpSpPr>
        <p:grpSp>
          <p:nvGrpSpPr>
            <p:cNvPr id="262" name="Group 261">
              <a:extLst>
                <a:ext uri="{FF2B5EF4-FFF2-40B4-BE49-F238E27FC236}">
                  <a16:creationId xmlns:a16="http://schemas.microsoft.com/office/drawing/2014/main" xmlns="" id="{0AF0BA13-FDAB-DA4E-A2D0-2BA4580EBBAE}"/>
                </a:ext>
              </a:extLst>
            </p:cNvPr>
            <p:cNvGrpSpPr/>
            <p:nvPr/>
          </p:nvGrpSpPr>
          <p:grpSpPr>
            <a:xfrm>
              <a:off x="240548" y="2257967"/>
              <a:ext cx="428568" cy="1526570"/>
              <a:chOff x="263246" y="2799965"/>
              <a:chExt cx="428568" cy="1526570"/>
            </a:xfrm>
          </p:grpSpPr>
          <p:grpSp>
            <p:nvGrpSpPr>
              <p:cNvPr id="61" name="Group 60">
                <a:extLst>
                  <a:ext uri="{FF2B5EF4-FFF2-40B4-BE49-F238E27FC236}">
                    <a16:creationId xmlns:a16="http://schemas.microsoft.com/office/drawing/2014/main" xmlns="" id="{8127F431-5EA9-EC4F-9756-104E0F3F81DD}"/>
                  </a:ext>
                </a:extLst>
              </p:cNvPr>
              <p:cNvGrpSpPr/>
              <p:nvPr/>
            </p:nvGrpSpPr>
            <p:grpSpPr>
              <a:xfrm rot="16200000">
                <a:off x="-202577" y="3494550"/>
                <a:ext cx="1353874" cy="128016"/>
                <a:chOff x="4465320" y="2310384"/>
                <a:chExt cx="1353874" cy="128016"/>
              </a:xfrm>
            </p:grpSpPr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xmlns="" id="{5FA62EA5-3EC7-A24D-AEF2-08F7DBA4C15F}"/>
                    </a:ext>
                  </a:extLst>
                </p:cNvPr>
                <p:cNvSpPr/>
                <p:nvPr/>
              </p:nvSpPr>
              <p:spPr bwMode="auto">
                <a:xfrm>
                  <a:off x="4465320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xmlns="" id="{9F2F8D1B-3C44-C04F-B697-3E2566A9473C}"/>
                    </a:ext>
                  </a:extLst>
                </p:cNvPr>
                <p:cNvSpPr/>
                <p:nvPr/>
              </p:nvSpPr>
              <p:spPr bwMode="auto">
                <a:xfrm>
                  <a:off x="4831080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xmlns="" id="{BE48A78F-EC99-454D-91EE-BFBA8C409758}"/>
                    </a:ext>
                  </a:extLst>
                </p:cNvPr>
                <p:cNvSpPr/>
                <p:nvPr/>
              </p:nvSpPr>
              <p:spPr bwMode="auto">
                <a:xfrm>
                  <a:off x="5013960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xmlns="" id="{52B867F3-A664-084E-B091-F86B1A3C4AF6}"/>
                    </a:ext>
                  </a:extLst>
                </p:cNvPr>
                <p:cNvSpPr/>
                <p:nvPr/>
              </p:nvSpPr>
              <p:spPr bwMode="auto">
                <a:xfrm>
                  <a:off x="4648200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xmlns="" id="{DECFBF29-23E4-0242-AB5B-EF62A6953B6D}"/>
                    </a:ext>
                  </a:extLst>
                </p:cNvPr>
                <p:cNvSpPr/>
                <p:nvPr/>
              </p:nvSpPr>
              <p:spPr bwMode="auto">
                <a:xfrm>
                  <a:off x="5196840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xmlns="" id="{071F2CD9-6822-124E-8765-00EDDFC6A161}"/>
                    </a:ext>
                  </a:extLst>
                </p:cNvPr>
                <p:cNvSpPr/>
                <p:nvPr/>
              </p:nvSpPr>
              <p:spPr bwMode="auto">
                <a:xfrm>
                  <a:off x="5538778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xmlns="" id="{36E6C009-8A68-2143-8A2C-AED6F7B7C974}"/>
                    </a:ext>
                  </a:extLst>
                </p:cNvPr>
                <p:cNvSpPr/>
                <p:nvPr/>
              </p:nvSpPr>
              <p:spPr bwMode="auto">
                <a:xfrm>
                  <a:off x="5691178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xmlns="" id="{21DAE106-884C-1D4C-A700-4A51FD6BA61F}"/>
                    </a:ext>
                  </a:extLst>
                </p:cNvPr>
                <p:cNvSpPr/>
                <p:nvPr/>
              </p:nvSpPr>
              <p:spPr bwMode="auto">
                <a:xfrm>
                  <a:off x="5360784" y="2310384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258" name="Rectangle 257">
                <a:extLst>
                  <a:ext uri="{FF2B5EF4-FFF2-40B4-BE49-F238E27FC236}">
                    <a16:creationId xmlns:a16="http://schemas.microsoft.com/office/drawing/2014/main" xmlns="" id="{99DBAD9C-E79B-374F-B615-B7AD14A7C9B0}"/>
                  </a:ext>
                </a:extLst>
              </p:cNvPr>
              <p:cNvSpPr/>
              <p:nvPr/>
            </p:nvSpPr>
            <p:spPr bwMode="auto">
              <a:xfrm>
                <a:off x="263246" y="2799965"/>
                <a:ext cx="428568" cy="1526570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sp>
          <p:nvSpPr>
            <p:cNvPr id="311" name="Rectangle 310">
              <a:extLst>
                <a:ext uri="{FF2B5EF4-FFF2-40B4-BE49-F238E27FC236}">
                  <a16:creationId xmlns:a16="http://schemas.microsoft.com/office/drawing/2014/main" xmlns="" id="{DAC7C2A9-ED20-C943-8770-AC496CF0A1AF}"/>
                </a:ext>
              </a:extLst>
            </p:cNvPr>
            <p:cNvSpPr/>
            <p:nvPr/>
          </p:nvSpPr>
          <p:spPr>
            <a:xfrm>
              <a:off x="-113617" y="4038367"/>
              <a:ext cx="1548822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Input</a:t>
              </a:r>
              <a:r>
                <a:rPr lang="zh-CN" altLang="en-US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endParaRPr lang="en-US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350" name="Group 349">
            <a:extLst>
              <a:ext uri="{FF2B5EF4-FFF2-40B4-BE49-F238E27FC236}">
                <a16:creationId xmlns:a16="http://schemas.microsoft.com/office/drawing/2014/main" xmlns="" id="{D0DC2144-2A9D-9548-91B2-BF4A5820B0A7}"/>
              </a:ext>
            </a:extLst>
          </p:cNvPr>
          <p:cNvGrpSpPr/>
          <p:nvPr/>
        </p:nvGrpSpPr>
        <p:grpSpPr>
          <a:xfrm>
            <a:off x="5765171" y="762000"/>
            <a:ext cx="2313455" cy="3429000"/>
            <a:chOff x="5765171" y="1367341"/>
            <a:chExt cx="2313455" cy="3429000"/>
          </a:xfrm>
        </p:grpSpPr>
        <p:cxnSp>
          <p:nvCxnSpPr>
            <p:cNvPr id="181" name="Shape 112">
              <a:extLst>
                <a:ext uri="{FF2B5EF4-FFF2-40B4-BE49-F238E27FC236}">
                  <a16:creationId xmlns:a16="http://schemas.microsoft.com/office/drawing/2014/main" xmlns="" id="{8A81426E-AAAC-2349-A081-D42F11F4EB30}"/>
                </a:ext>
              </a:extLst>
            </p:cNvPr>
            <p:cNvCxnSpPr>
              <a:cxnSpLocks/>
              <a:endCxn id="244" idx="1"/>
            </p:cNvCxnSpPr>
            <p:nvPr/>
          </p:nvCxnSpPr>
          <p:spPr>
            <a:xfrm>
              <a:off x="6303009" y="3694463"/>
              <a:ext cx="402591" cy="719732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grpSp>
          <p:nvGrpSpPr>
            <p:cNvPr id="266" name="Group 265">
              <a:extLst>
                <a:ext uri="{FF2B5EF4-FFF2-40B4-BE49-F238E27FC236}">
                  <a16:creationId xmlns:a16="http://schemas.microsoft.com/office/drawing/2014/main" xmlns="" id="{660E9869-2D53-904B-9F78-E55D693A118A}"/>
                </a:ext>
              </a:extLst>
            </p:cNvPr>
            <p:cNvGrpSpPr/>
            <p:nvPr/>
          </p:nvGrpSpPr>
          <p:grpSpPr>
            <a:xfrm>
              <a:off x="6705600" y="4032049"/>
              <a:ext cx="428568" cy="764292"/>
              <a:chOff x="7239000" y="4459149"/>
              <a:chExt cx="428568" cy="764292"/>
            </a:xfrm>
          </p:grpSpPr>
          <p:grpSp>
            <p:nvGrpSpPr>
              <p:cNvPr id="204" name="Group 203">
                <a:extLst>
                  <a:ext uri="{FF2B5EF4-FFF2-40B4-BE49-F238E27FC236}">
                    <a16:creationId xmlns:a16="http://schemas.microsoft.com/office/drawing/2014/main" xmlns="" id="{7EC7E86C-3933-5F48-8FE7-A172B6D8B73A}"/>
                  </a:ext>
                </a:extLst>
              </p:cNvPr>
              <p:cNvGrpSpPr/>
              <p:nvPr/>
            </p:nvGrpSpPr>
            <p:grpSpPr>
              <a:xfrm>
                <a:off x="7387013" y="4518926"/>
                <a:ext cx="128016" cy="589141"/>
                <a:chOff x="7968215" y="3875577"/>
                <a:chExt cx="128016" cy="589141"/>
              </a:xfrm>
            </p:grpSpPr>
            <p:sp>
              <p:nvSpPr>
                <p:cNvPr id="159" name="Oval 158">
                  <a:extLst>
                    <a:ext uri="{FF2B5EF4-FFF2-40B4-BE49-F238E27FC236}">
                      <a16:creationId xmlns:a16="http://schemas.microsoft.com/office/drawing/2014/main" xmlns="" id="{C5BAA465-8C23-034C-89B6-D02BE009EFE5}"/>
                    </a:ext>
                  </a:extLst>
                </p:cNvPr>
                <p:cNvSpPr/>
                <p:nvPr/>
              </p:nvSpPr>
              <p:spPr bwMode="auto">
                <a:xfrm rot="5400000">
                  <a:off x="7968215" y="3875577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0" name="Oval 159">
                  <a:extLst>
                    <a:ext uri="{FF2B5EF4-FFF2-40B4-BE49-F238E27FC236}">
                      <a16:creationId xmlns:a16="http://schemas.microsoft.com/office/drawing/2014/main" xmlns="" id="{D4C87D8D-3B59-2E4B-9245-3C591D38CB59}"/>
                    </a:ext>
                  </a:extLst>
                </p:cNvPr>
                <p:cNvSpPr/>
                <p:nvPr/>
              </p:nvSpPr>
              <p:spPr bwMode="auto">
                <a:xfrm rot="5400000">
                  <a:off x="7968215" y="4031269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2" name="Oval 161">
                  <a:extLst>
                    <a:ext uri="{FF2B5EF4-FFF2-40B4-BE49-F238E27FC236}">
                      <a16:creationId xmlns:a16="http://schemas.microsoft.com/office/drawing/2014/main" xmlns="" id="{96482DCB-418D-C642-A907-8A5EFF275833}"/>
                    </a:ext>
                  </a:extLst>
                </p:cNvPr>
                <p:cNvSpPr/>
                <p:nvPr/>
              </p:nvSpPr>
              <p:spPr bwMode="auto">
                <a:xfrm rot="5400000">
                  <a:off x="7968215" y="4184302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3" name="Oval 162">
                  <a:extLst>
                    <a:ext uri="{FF2B5EF4-FFF2-40B4-BE49-F238E27FC236}">
                      <a16:creationId xmlns:a16="http://schemas.microsoft.com/office/drawing/2014/main" xmlns="" id="{E2075D8A-3430-DE4D-866E-58698CCD292D}"/>
                    </a:ext>
                  </a:extLst>
                </p:cNvPr>
                <p:cNvSpPr/>
                <p:nvPr/>
              </p:nvSpPr>
              <p:spPr bwMode="auto">
                <a:xfrm rot="5400000">
                  <a:off x="7968215" y="4336702"/>
                  <a:ext cx="128016" cy="128016"/>
                </a:xfrm>
                <a:prstGeom prst="ellipse">
                  <a:avLst/>
                </a:prstGeom>
                <a:solidFill>
                  <a:srgbClr val="C00000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244" name="Rectangle 243">
                <a:extLst>
                  <a:ext uri="{FF2B5EF4-FFF2-40B4-BE49-F238E27FC236}">
                    <a16:creationId xmlns:a16="http://schemas.microsoft.com/office/drawing/2014/main" xmlns="" id="{C4466CC8-3E50-D64F-83C4-AD37334EE428}"/>
                  </a:ext>
                </a:extLst>
              </p:cNvPr>
              <p:cNvSpPr/>
              <p:nvPr/>
            </p:nvSpPr>
            <p:spPr bwMode="auto">
              <a:xfrm>
                <a:off x="7239000" y="4459149"/>
                <a:ext cx="428568" cy="764292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cxnSp>
          <p:nvCxnSpPr>
            <p:cNvPr id="251" name="Shape 112">
              <a:extLst>
                <a:ext uri="{FF2B5EF4-FFF2-40B4-BE49-F238E27FC236}">
                  <a16:creationId xmlns:a16="http://schemas.microsoft.com/office/drawing/2014/main" xmlns="" id="{7D19CE3A-F571-EB41-9401-E68732698D3D}"/>
                </a:ext>
              </a:extLst>
            </p:cNvPr>
            <p:cNvCxnSpPr>
              <a:cxnSpLocks/>
              <a:endCxn id="254" idx="1"/>
            </p:cNvCxnSpPr>
            <p:nvPr/>
          </p:nvCxnSpPr>
          <p:spPr>
            <a:xfrm flipV="1">
              <a:off x="6302579" y="2531831"/>
              <a:ext cx="403021" cy="1161810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grpSp>
          <p:nvGrpSpPr>
            <p:cNvPr id="265" name="Group 264">
              <a:extLst>
                <a:ext uri="{FF2B5EF4-FFF2-40B4-BE49-F238E27FC236}">
                  <a16:creationId xmlns:a16="http://schemas.microsoft.com/office/drawing/2014/main" xmlns="" id="{E8A27276-A8DD-C945-A859-2E280276AFFA}"/>
                </a:ext>
              </a:extLst>
            </p:cNvPr>
            <p:cNvGrpSpPr/>
            <p:nvPr/>
          </p:nvGrpSpPr>
          <p:grpSpPr>
            <a:xfrm>
              <a:off x="6705600" y="2113228"/>
              <a:ext cx="428568" cy="837205"/>
              <a:chOff x="7241397" y="2872809"/>
              <a:chExt cx="428568" cy="837205"/>
            </a:xfrm>
          </p:grpSpPr>
          <p:grpSp>
            <p:nvGrpSpPr>
              <p:cNvPr id="184" name="Group 183">
                <a:extLst>
                  <a:ext uri="{FF2B5EF4-FFF2-40B4-BE49-F238E27FC236}">
                    <a16:creationId xmlns:a16="http://schemas.microsoft.com/office/drawing/2014/main" xmlns="" id="{19FD9A92-8046-6F42-98A9-F94BC6B8C96E}"/>
                  </a:ext>
                </a:extLst>
              </p:cNvPr>
              <p:cNvGrpSpPr/>
              <p:nvPr/>
            </p:nvGrpSpPr>
            <p:grpSpPr>
              <a:xfrm>
                <a:off x="7384275" y="2969114"/>
                <a:ext cx="128016" cy="657720"/>
                <a:chOff x="8036037" y="4277768"/>
                <a:chExt cx="128016" cy="657720"/>
              </a:xfrm>
            </p:grpSpPr>
            <p:sp>
              <p:nvSpPr>
                <p:cNvPr id="164" name="Oval 163">
                  <a:extLst>
                    <a:ext uri="{FF2B5EF4-FFF2-40B4-BE49-F238E27FC236}">
                      <a16:creationId xmlns:a16="http://schemas.microsoft.com/office/drawing/2014/main" xmlns="" id="{F6B3D282-E8A9-234E-9114-C7D84069D6B0}"/>
                    </a:ext>
                  </a:extLst>
                </p:cNvPr>
                <p:cNvSpPr/>
                <p:nvPr/>
              </p:nvSpPr>
              <p:spPr bwMode="auto">
                <a:xfrm rot="5400000">
                  <a:off x="8036037" y="4277768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5" name="Oval 164">
                  <a:extLst>
                    <a:ext uri="{FF2B5EF4-FFF2-40B4-BE49-F238E27FC236}">
                      <a16:creationId xmlns:a16="http://schemas.microsoft.com/office/drawing/2014/main" xmlns="" id="{2C519A7B-F1D2-7A4A-88FE-B08F6FF875D0}"/>
                    </a:ext>
                  </a:extLst>
                </p:cNvPr>
                <p:cNvSpPr/>
                <p:nvPr/>
              </p:nvSpPr>
              <p:spPr bwMode="auto">
                <a:xfrm rot="5400000">
                  <a:off x="8036037" y="4460648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7" name="Oval 166">
                  <a:extLst>
                    <a:ext uri="{FF2B5EF4-FFF2-40B4-BE49-F238E27FC236}">
                      <a16:creationId xmlns:a16="http://schemas.microsoft.com/office/drawing/2014/main" xmlns="" id="{BED12597-7CBA-DD42-B554-06867974B28F}"/>
                    </a:ext>
                  </a:extLst>
                </p:cNvPr>
                <p:cNvSpPr/>
                <p:nvPr/>
              </p:nvSpPr>
              <p:spPr bwMode="auto">
                <a:xfrm rot="5400000">
                  <a:off x="8036037" y="4643528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70" name="Oval 169">
                  <a:extLst>
                    <a:ext uri="{FF2B5EF4-FFF2-40B4-BE49-F238E27FC236}">
                      <a16:creationId xmlns:a16="http://schemas.microsoft.com/office/drawing/2014/main" xmlns="" id="{109B40B5-A844-4344-8157-C102E9EE42B4}"/>
                    </a:ext>
                  </a:extLst>
                </p:cNvPr>
                <p:cNvSpPr/>
                <p:nvPr/>
              </p:nvSpPr>
              <p:spPr bwMode="auto">
                <a:xfrm rot="5400000">
                  <a:off x="8036037" y="4807472"/>
                  <a:ext cx="128016" cy="128016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254" name="Rectangle 253">
                <a:extLst>
                  <a:ext uri="{FF2B5EF4-FFF2-40B4-BE49-F238E27FC236}">
                    <a16:creationId xmlns:a16="http://schemas.microsoft.com/office/drawing/2014/main" xmlns="" id="{26941F36-2064-C843-AF8F-C71731BD19D3}"/>
                  </a:ext>
                </a:extLst>
              </p:cNvPr>
              <p:cNvSpPr/>
              <p:nvPr/>
            </p:nvSpPr>
            <p:spPr bwMode="auto">
              <a:xfrm>
                <a:off x="7241397" y="2872809"/>
                <a:ext cx="428568" cy="837205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sp>
          <p:nvSpPr>
            <p:cNvPr id="313" name="Rectangle 312">
              <a:extLst>
                <a:ext uri="{FF2B5EF4-FFF2-40B4-BE49-F238E27FC236}">
                  <a16:creationId xmlns:a16="http://schemas.microsoft.com/office/drawing/2014/main" xmlns="" id="{13045E5C-A855-7144-88E0-D3DD08A18A22}"/>
                </a:ext>
              </a:extLst>
            </p:cNvPr>
            <p:cNvSpPr/>
            <p:nvPr/>
          </p:nvSpPr>
          <p:spPr>
            <a:xfrm>
              <a:off x="6056042" y="3329492"/>
              <a:ext cx="1851174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sz="2200" b="1" kern="0" dirty="0">
                  <a:latin typeface="Helvetica Neue" charset="0"/>
                  <a:ea typeface="Helvetica Neue" charset="0"/>
                  <a:cs typeface="Helvetica Neue" charset="0"/>
                </a:rPr>
                <a:t>Reliable</a:t>
              </a:r>
              <a:r>
                <a:rPr lang="zh-CN" altLang="en-US" sz="2200" b="1" kern="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kern="0" dirty="0">
                  <a:latin typeface="Helvetica Neue" charset="0"/>
                  <a:ea typeface="Helvetica Neue" charset="0"/>
                  <a:cs typeface="Helvetica Neue" charset="0"/>
                </a:rPr>
                <a:t>labels</a:t>
              </a:r>
              <a:endParaRPr lang="en-US" sz="2200" b="1" kern="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314" name="Rectangle 313">
              <a:extLst>
                <a:ext uri="{FF2B5EF4-FFF2-40B4-BE49-F238E27FC236}">
                  <a16:creationId xmlns:a16="http://schemas.microsoft.com/office/drawing/2014/main" xmlns="" id="{CFBCD7DF-455B-2945-BD2C-0B8421099F3B}"/>
                </a:ext>
              </a:extLst>
            </p:cNvPr>
            <p:cNvSpPr/>
            <p:nvPr/>
          </p:nvSpPr>
          <p:spPr>
            <a:xfrm>
              <a:off x="5765171" y="1367341"/>
              <a:ext cx="2313455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sz="2200" b="1" kern="0" dirty="0">
                  <a:latin typeface="Helvetica Neue" charset="0"/>
                  <a:ea typeface="Helvetica Neue" charset="0"/>
                  <a:cs typeface="Helvetica Neue" charset="0"/>
                </a:rPr>
                <a:t>Uncertain labels</a:t>
              </a:r>
              <a:endParaRPr lang="en-US" sz="2200" b="1" kern="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325" name="Group 324">
            <a:extLst>
              <a:ext uri="{FF2B5EF4-FFF2-40B4-BE49-F238E27FC236}">
                <a16:creationId xmlns:a16="http://schemas.microsoft.com/office/drawing/2014/main" xmlns="" id="{9BA5C207-9CFC-8F45-94F2-9FCD6C0E0C19}"/>
              </a:ext>
            </a:extLst>
          </p:cNvPr>
          <p:cNvGrpSpPr/>
          <p:nvPr/>
        </p:nvGrpSpPr>
        <p:grpSpPr>
          <a:xfrm>
            <a:off x="1378942" y="1700187"/>
            <a:ext cx="2964458" cy="3134710"/>
            <a:chOff x="1295400" y="2177759"/>
            <a:chExt cx="2964458" cy="313471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xmlns="" id="{6E50FE08-5702-7140-A407-8463E91A42DA}"/>
                </a:ext>
              </a:extLst>
            </p:cNvPr>
            <p:cNvGrpSpPr/>
            <p:nvPr/>
          </p:nvGrpSpPr>
          <p:grpSpPr>
            <a:xfrm rot="5400000">
              <a:off x="2019576" y="3496609"/>
              <a:ext cx="1408176" cy="128016"/>
              <a:chOff x="2831040" y="3169214"/>
              <a:chExt cx="1408176" cy="128016"/>
            </a:xfrm>
          </p:grpSpPr>
          <p:sp>
            <p:nvSpPr>
              <p:cNvPr id="67" name="Oval 66">
                <a:extLst>
                  <a:ext uri="{FF2B5EF4-FFF2-40B4-BE49-F238E27FC236}">
                    <a16:creationId xmlns:a16="http://schemas.microsoft.com/office/drawing/2014/main" xmlns="" id="{B317C769-1887-2F4D-B2A2-CF25A3D92130}"/>
                  </a:ext>
                </a:extLst>
              </p:cNvPr>
              <p:cNvSpPr/>
              <p:nvPr/>
            </p:nvSpPr>
            <p:spPr bwMode="auto">
              <a:xfrm>
                <a:off x="2831040" y="3169214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8" name="Oval 67">
                <a:extLst>
                  <a:ext uri="{FF2B5EF4-FFF2-40B4-BE49-F238E27FC236}">
                    <a16:creationId xmlns:a16="http://schemas.microsoft.com/office/drawing/2014/main" xmlns="" id="{46C233AC-8EC6-8148-91B9-56DC626CC3B3}"/>
                  </a:ext>
                </a:extLst>
              </p:cNvPr>
              <p:cNvSpPr/>
              <p:nvPr/>
            </p:nvSpPr>
            <p:spPr bwMode="auto">
              <a:xfrm>
                <a:off x="3013920" y="3169214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9" name="Oval 68">
                <a:extLst>
                  <a:ext uri="{FF2B5EF4-FFF2-40B4-BE49-F238E27FC236}">
                    <a16:creationId xmlns:a16="http://schemas.microsoft.com/office/drawing/2014/main" xmlns="" id="{B78D679B-AE70-9541-9668-25D1E43EE8F7}"/>
                  </a:ext>
                </a:extLst>
              </p:cNvPr>
              <p:cNvSpPr/>
              <p:nvPr/>
            </p:nvSpPr>
            <p:spPr bwMode="auto">
              <a:xfrm>
                <a:off x="3196800" y="3169214"/>
                <a:ext cx="128016" cy="128016"/>
              </a:xfrm>
              <a:prstGeom prst="ellipse">
                <a:avLst/>
              </a:prstGeom>
              <a:solidFill>
                <a:srgbClr val="763B28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70" name="Oval 69">
                <a:extLst>
                  <a:ext uri="{FF2B5EF4-FFF2-40B4-BE49-F238E27FC236}">
                    <a16:creationId xmlns:a16="http://schemas.microsoft.com/office/drawing/2014/main" xmlns="" id="{343E24DD-E9A9-3548-846D-3C892CF8A55A}"/>
                  </a:ext>
                </a:extLst>
              </p:cNvPr>
              <p:cNvSpPr/>
              <p:nvPr/>
            </p:nvSpPr>
            <p:spPr bwMode="auto">
              <a:xfrm>
                <a:off x="3379680" y="3169214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71" name="Oval 70">
                <a:extLst>
                  <a:ext uri="{FF2B5EF4-FFF2-40B4-BE49-F238E27FC236}">
                    <a16:creationId xmlns:a16="http://schemas.microsoft.com/office/drawing/2014/main" xmlns="" id="{9EED8F0D-7D29-3E44-8F2A-9475A2F32E6B}"/>
                  </a:ext>
                </a:extLst>
              </p:cNvPr>
              <p:cNvSpPr/>
              <p:nvPr/>
            </p:nvSpPr>
            <p:spPr bwMode="auto">
              <a:xfrm>
                <a:off x="3562560" y="3169214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xmlns="" id="{FF287EC1-E2BE-8641-BE31-C4625C7A244F}"/>
                  </a:ext>
                </a:extLst>
              </p:cNvPr>
              <p:cNvSpPr/>
              <p:nvPr/>
            </p:nvSpPr>
            <p:spPr bwMode="auto">
              <a:xfrm>
                <a:off x="3928320" y="3169214"/>
                <a:ext cx="128016" cy="128016"/>
              </a:xfrm>
              <a:prstGeom prst="ellipse">
                <a:avLst/>
              </a:prstGeom>
              <a:solidFill>
                <a:srgbClr val="763B28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xmlns="" id="{17868775-2E76-4441-9F26-38A2F9D74C66}"/>
                  </a:ext>
                </a:extLst>
              </p:cNvPr>
              <p:cNvSpPr/>
              <p:nvPr/>
            </p:nvSpPr>
            <p:spPr bwMode="auto">
              <a:xfrm>
                <a:off x="4111200" y="3169214"/>
                <a:ext cx="128016" cy="128016"/>
              </a:xfrm>
              <a:prstGeom prst="ellipse">
                <a:avLst/>
              </a:prstGeom>
              <a:solidFill>
                <a:srgbClr val="6F67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74" name="Oval 73">
                <a:extLst>
                  <a:ext uri="{FF2B5EF4-FFF2-40B4-BE49-F238E27FC236}">
                    <a16:creationId xmlns:a16="http://schemas.microsoft.com/office/drawing/2014/main" xmlns="" id="{538BBE59-ACCD-0247-9B9C-90412182EF80}"/>
                  </a:ext>
                </a:extLst>
              </p:cNvPr>
              <p:cNvSpPr/>
              <p:nvPr/>
            </p:nvSpPr>
            <p:spPr bwMode="auto">
              <a:xfrm>
                <a:off x="3745440" y="3169214"/>
                <a:ext cx="128016" cy="128016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grpSp>
          <p:nvGrpSpPr>
            <p:cNvPr id="95" name="Group 94">
              <a:extLst>
                <a:ext uri="{FF2B5EF4-FFF2-40B4-BE49-F238E27FC236}">
                  <a16:creationId xmlns:a16="http://schemas.microsoft.com/office/drawing/2014/main" xmlns="" id="{338741E6-0574-0D43-8AD9-B56CFF272DE3}"/>
                </a:ext>
              </a:extLst>
            </p:cNvPr>
            <p:cNvGrpSpPr/>
            <p:nvPr/>
          </p:nvGrpSpPr>
          <p:grpSpPr>
            <a:xfrm rot="5400000">
              <a:off x="989458" y="3496609"/>
              <a:ext cx="1408176" cy="128016"/>
              <a:chOff x="2831038" y="4125776"/>
              <a:chExt cx="1408176" cy="128016"/>
            </a:xfrm>
          </p:grpSpPr>
          <p:sp>
            <p:nvSpPr>
              <p:cNvPr id="82" name="Oval 81">
                <a:extLst>
                  <a:ext uri="{FF2B5EF4-FFF2-40B4-BE49-F238E27FC236}">
                    <a16:creationId xmlns:a16="http://schemas.microsoft.com/office/drawing/2014/main" xmlns="" id="{30299EAF-29BE-5D40-89A1-A7250B234723}"/>
                  </a:ext>
                </a:extLst>
              </p:cNvPr>
              <p:cNvSpPr/>
              <p:nvPr/>
            </p:nvSpPr>
            <p:spPr bwMode="auto">
              <a:xfrm>
                <a:off x="2831038" y="4125776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3" name="Oval 82">
                <a:extLst>
                  <a:ext uri="{FF2B5EF4-FFF2-40B4-BE49-F238E27FC236}">
                    <a16:creationId xmlns:a16="http://schemas.microsoft.com/office/drawing/2014/main" xmlns="" id="{6BC3BF61-C110-AC48-9C45-EA1F117C0F7A}"/>
                  </a:ext>
                </a:extLst>
              </p:cNvPr>
              <p:cNvSpPr/>
              <p:nvPr/>
            </p:nvSpPr>
            <p:spPr bwMode="auto">
              <a:xfrm>
                <a:off x="3013918" y="4125776"/>
                <a:ext cx="128016" cy="128016"/>
              </a:xfrm>
              <a:prstGeom prst="ellipse">
                <a:avLst/>
              </a:prstGeom>
              <a:solidFill>
                <a:srgbClr val="6F67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4" name="Oval 83">
                <a:extLst>
                  <a:ext uri="{FF2B5EF4-FFF2-40B4-BE49-F238E27FC236}">
                    <a16:creationId xmlns:a16="http://schemas.microsoft.com/office/drawing/2014/main" xmlns="" id="{ABCD836D-F2B4-624C-89A5-9E5B31CB5166}"/>
                  </a:ext>
                </a:extLst>
              </p:cNvPr>
              <p:cNvSpPr/>
              <p:nvPr/>
            </p:nvSpPr>
            <p:spPr bwMode="auto">
              <a:xfrm>
                <a:off x="3196798" y="4125776"/>
                <a:ext cx="128016" cy="128016"/>
              </a:xfrm>
              <a:prstGeom prst="ellipse">
                <a:avLst/>
              </a:prstGeom>
              <a:solidFill>
                <a:srgbClr val="763B28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5" name="Oval 84">
                <a:extLst>
                  <a:ext uri="{FF2B5EF4-FFF2-40B4-BE49-F238E27FC236}">
                    <a16:creationId xmlns:a16="http://schemas.microsoft.com/office/drawing/2014/main" xmlns="" id="{65C80217-8F3C-8545-B08C-50BE919785CA}"/>
                  </a:ext>
                </a:extLst>
              </p:cNvPr>
              <p:cNvSpPr/>
              <p:nvPr/>
            </p:nvSpPr>
            <p:spPr bwMode="auto">
              <a:xfrm>
                <a:off x="3379678" y="4125776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6" name="Oval 85">
                <a:extLst>
                  <a:ext uri="{FF2B5EF4-FFF2-40B4-BE49-F238E27FC236}">
                    <a16:creationId xmlns:a16="http://schemas.microsoft.com/office/drawing/2014/main" xmlns="" id="{92B35634-D45B-EB4D-B9AF-AECC56DD9692}"/>
                  </a:ext>
                </a:extLst>
              </p:cNvPr>
              <p:cNvSpPr/>
              <p:nvPr/>
            </p:nvSpPr>
            <p:spPr bwMode="auto">
              <a:xfrm>
                <a:off x="3562558" y="4125776"/>
                <a:ext cx="128016" cy="128016"/>
              </a:xfrm>
              <a:prstGeom prst="ellipse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xmlns="" id="{720B2126-8679-8D4A-A8DE-C2280B4F4B87}"/>
                  </a:ext>
                </a:extLst>
              </p:cNvPr>
              <p:cNvSpPr/>
              <p:nvPr/>
            </p:nvSpPr>
            <p:spPr bwMode="auto">
              <a:xfrm>
                <a:off x="3928318" y="4125776"/>
                <a:ext cx="128016" cy="128016"/>
              </a:xfrm>
              <a:prstGeom prst="ellipse">
                <a:avLst/>
              </a:prstGeom>
              <a:solidFill>
                <a:srgbClr val="426F1E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8" name="Oval 87">
                <a:extLst>
                  <a:ext uri="{FF2B5EF4-FFF2-40B4-BE49-F238E27FC236}">
                    <a16:creationId xmlns:a16="http://schemas.microsoft.com/office/drawing/2014/main" xmlns="" id="{94D09D7C-BED7-A149-BE74-D2E648F1536E}"/>
                  </a:ext>
                </a:extLst>
              </p:cNvPr>
              <p:cNvSpPr/>
              <p:nvPr/>
            </p:nvSpPr>
            <p:spPr bwMode="auto">
              <a:xfrm>
                <a:off x="4111198" y="4125776"/>
                <a:ext cx="128016" cy="128016"/>
              </a:xfrm>
              <a:prstGeom prst="ellipse">
                <a:avLst/>
              </a:prstGeom>
              <a:solidFill>
                <a:srgbClr val="6F67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89" name="Oval 88">
                <a:extLst>
                  <a:ext uri="{FF2B5EF4-FFF2-40B4-BE49-F238E27FC236}">
                    <a16:creationId xmlns:a16="http://schemas.microsoft.com/office/drawing/2014/main" xmlns="" id="{AC534F4C-2E1F-E746-BB28-3D5695A63B3A}"/>
                  </a:ext>
                </a:extLst>
              </p:cNvPr>
              <p:cNvSpPr/>
              <p:nvPr/>
            </p:nvSpPr>
            <p:spPr bwMode="auto">
              <a:xfrm>
                <a:off x="3745438" y="4125776"/>
                <a:ext cx="128016" cy="128016"/>
              </a:xfrm>
              <a:prstGeom prst="ellipse">
                <a:avLst/>
              </a:prstGeom>
              <a:solidFill>
                <a:srgbClr val="0C6F35"/>
              </a:solidFill>
              <a:ln w="12700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cxnSp>
          <p:nvCxnSpPr>
            <p:cNvPr id="153" name="Shape 112">
              <a:extLst>
                <a:ext uri="{FF2B5EF4-FFF2-40B4-BE49-F238E27FC236}">
                  <a16:creationId xmlns:a16="http://schemas.microsoft.com/office/drawing/2014/main" xmlns="" id="{CF9A8C68-C67C-E742-BF60-FA17420E2AFB}"/>
                </a:ext>
              </a:extLst>
            </p:cNvPr>
            <p:cNvCxnSpPr>
              <a:cxnSpLocks/>
              <a:endCxn id="320" idx="0"/>
            </p:cNvCxnSpPr>
            <p:nvPr/>
          </p:nvCxnSpPr>
          <p:spPr>
            <a:xfrm>
              <a:off x="2723488" y="2177759"/>
              <a:ext cx="5968" cy="604808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154" name="Shape 112">
              <a:extLst>
                <a:ext uri="{FF2B5EF4-FFF2-40B4-BE49-F238E27FC236}">
                  <a16:creationId xmlns:a16="http://schemas.microsoft.com/office/drawing/2014/main" xmlns="" id="{2A4AEEEA-5DA1-314B-9C75-4358E9A80701}"/>
                </a:ext>
              </a:extLst>
            </p:cNvPr>
            <p:cNvCxnSpPr>
              <a:cxnSpLocks/>
              <a:endCxn id="316" idx="0"/>
            </p:cNvCxnSpPr>
            <p:nvPr/>
          </p:nvCxnSpPr>
          <p:spPr>
            <a:xfrm flipH="1">
              <a:off x="3861319" y="2182098"/>
              <a:ext cx="8184" cy="600468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157" name="Rectangle 156">
              <a:extLst>
                <a:ext uri="{FF2B5EF4-FFF2-40B4-BE49-F238E27FC236}">
                  <a16:creationId xmlns:a16="http://schemas.microsoft.com/office/drawing/2014/main" xmlns="" id="{53128C1F-F449-034C-8AC5-494CCCFFE36E}"/>
                </a:ext>
              </a:extLst>
            </p:cNvPr>
            <p:cNvSpPr/>
            <p:nvPr/>
          </p:nvSpPr>
          <p:spPr bwMode="auto">
            <a:xfrm>
              <a:off x="1295400" y="2579172"/>
              <a:ext cx="2964458" cy="1884622"/>
            </a:xfrm>
            <a:prstGeom prst="rect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174" name="Shape 112">
              <a:extLst>
                <a:ext uri="{FF2B5EF4-FFF2-40B4-BE49-F238E27FC236}">
                  <a16:creationId xmlns:a16="http://schemas.microsoft.com/office/drawing/2014/main" xmlns="" id="{24E9F4DB-CEB7-8248-8042-64DD51C010EA}"/>
                </a:ext>
              </a:extLst>
            </p:cNvPr>
            <p:cNvCxnSpPr>
              <a:cxnSpLocks/>
              <a:endCxn id="322" idx="0"/>
            </p:cNvCxnSpPr>
            <p:nvPr/>
          </p:nvCxnSpPr>
          <p:spPr>
            <a:xfrm flipH="1">
              <a:off x="1687761" y="2201755"/>
              <a:ext cx="1370" cy="582573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312" name="Rectangle 311">
              <a:extLst>
                <a:ext uri="{FF2B5EF4-FFF2-40B4-BE49-F238E27FC236}">
                  <a16:creationId xmlns:a16="http://schemas.microsoft.com/office/drawing/2014/main" xmlns="" id="{A6E8F827-8027-094B-873F-8F2426C2C1BF}"/>
                </a:ext>
              </a:extLst>
            </p:cNvPr>
            <p:cNvSpPr/>
            <p:nvPr/>
          </p:nvSpPr>
          <p:spPr>
            <a:xfrm>
              <a:off x="1677400" y="4543028"/>
              <a:ext cx="2125258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Detection</a:t>
              </a:r>
              <a:r>
                <a:rPr lang="zh-CN" altLang="en-US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results</a:t>
              </a:r>
              <a:endParaRPr lang="en-US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318" name="Group 317">
              <a:extLst>
                <a:ext uri="{FF2B5EF4-FFF2-40B4-BE49-F238E27FC236}">
                  <a16:creationId xmlns:a16="http://schemas.microsoft.com/office/drawing/2014/main" xmlns="" id="{974FE72E-A028-7D40-8EAD-BE90D7305373}"/>
                </a:ext>
              </a:extLst>
            </p:cNvPr>
            <p:cNvGrpSpPr/>
            <p:nvPr/>
          </p:nvGrpSpPr>
          <p:grpSpPr>
            <a:xfrm>
              <a:off x="3647035" y="2782566"/>
              <a:ext cx="428568" cy="1535241"/>
              <a:chOff x="3610535" y="2768687"/>
              <a:chExt cx="428568" cy="1535241"/>
            </a:xfrm>
          </p:grpSpPr>
          <p:grpSp>
            <p:nvGrpSpPr>
              <p:cNvPr id="65" name="Group 64">
                <a:extLst>
                  <a:ext uri="{FF2B5EF4-FFF2-40B4-BE49-F238E27FC236}">
                    <a16:creationId xmlns:a16="http://schemas.microsoft.com/office/drawing/2014/main" xmlns="" id="{EF44299C-08B1-F04B-8470-9BD7E750BF33}"/>
                  </a:ext>
                </a:extLst>
              </p:cNvPr>
              <p:cNvGrpSpPr/>
              <p:nvPr/>
            </p:nvGrpSpPr>
            <p:grpSpPr>
              <a:xfrm rot="5400000">
                <a:off x="3111317" y="3496609"/>
                <a:ext cx="1408176" cy="128016"/>
                <a:chOff x="3754476" y="1650073"/>
                <a:chExt cx="1408176" cy="128016"/>
              </a:xfrm>
            </p:grpSpPr>
            <p:sp>
              <p:nvSpPr>
                <p:cNvPr id="9" name="Oval 8">
                  <a:extLst>
                    <a:ext uri="{FF2B5EF4-FFF2-40B4-BE49-F238E27FC236}">
                      <a16:creationId xmlns:a16="http://schemas.microsoft.com/office/drawing/2014/main" xmlns="" id="{CF3A1AB4-BBE4-E44A-8E4C-180171628B80}"/>
                    </a:ext>
                  </a:extLst>
                </p:cNvPr>
                <p:cNvSpPr/>
                <p:nvPr/>
              </p:nvSpPr>
              <p:spPr bwMode="auto">
                <a:xfrm>
                  <a:off x="3754476" y="1650073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0" name="Oval 9">
                  <a:extLst>
                    <a:ext uri="{FF2B5EF4-FFF2-40B4-BE49-F238E27FC236}">
                      <a16:creationId xmlns:a16="http://schemas.microsoft.com/office/drawing/2014/main" xmlns="" id="{ABCB87AC-59B5-5146-9639-66C894B775A2}"/>
                    </a:ext>
                  </a:extLst>
                </p:cNvPr>
                <p:cNvSpPr/>
                <p:nvPr/>
              </p:nvSpPr>
              <p:spPr bwMode="auto">
                <a:xfrm>
                  <a:off x="3937356" y="1650073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1" name="Oval 10">
                  <a:extLst>
                    <a:ext uri="{FF2B5EF4-FFF2-40B4-BE49-F238E27FC236}">
                      <a16:creationId xmlns:a16="http://schemas.microsoft.com/office/drawing/2014/main" xmlns="" id="{1906F81F-618A-944F-A583-AD4E5DB960A7}"/>
                    </a:ext>
                  </a:extLst>
                </p:cNvPr>
                <p:cNvSpPr/>
                <p:nvPr/>
              </p:nvSpPr>
              <p:spPr bwMode="auto">
                <a:xfrm>
                  <a:off x="4120236" y="1650073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2" name="Oval 11">
                  <a:extLst>
                    <a:ext uri="{FF2B5EF4-FFF2-40B4-BE49-F238E27FC236}">
                      <a16:creationId xmlns:a16="http://schemas.microsoft.com/office/drawing/2014/main" xmlns="" id="{348E4209-E38D-FD40-8013-8D0EC594A25A}"/>
                    </a:ext>
                  </a:extLst>
                </p:cNvPr>
                <p:cNvSpPr/>
                <p:nvPr/>
              </p:nvSpPr>
              <p:spPr bwMode="auto">
                <a:xfrm>
                  <a:off x="4303116" y="1650073"/>
                  <a:ext cx="128016" cy="128016"/>
                </a:xfrm>
                <a:prstGeom prst="ellipse">
                  <a:avLst/>
                </a:prstGeom>
                <a:solidFill>
                  <a:srgbClr val="763B28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3" name="Oval 12">
                  <a:extLst>
                    <a:ext uri="{FF2B5EF4-FFF2-40B4-BE49-F238E27FC236}">
                      <a16:creationId xmlns:a16="http://schemas.microsoft.com/office/drawing/2014/main" xmlns="" id="{5B7DF7A5-4855-2944-B7B6-8AA107851434}"/>
                    </a:ext>
                  </a:extLst>
                </p:cNvPr>
                <p:cNvSpPr/>
                <p:nvPr/>
              </p:nvSpPr>
              <p:spPr bwMode="auto">
                <a:xfrm>
                  <a:off x="4485996" y="1650073"/>
                  <a:ext cx="128016" cy="128016"/>
                </a:xfrm>
                <a:prstGeom prst="ellipse">
                  <a:avLst/>
                </a:prstGeom>
                <a:solidFill>
                  <a:srgbClr val="6F67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4" name="Oval 13">
                  <a:extLst>
                    <a:ext uri="{FF2B5EF4-FFF2-40B4-BE49-F238E27FC236}">
                      <a16:creationId xmlns:a16="http://schemas.microsoft.com/office/drawing/2014/main" xmlns="" id="{F5B2D63D-B4C7-6042-9DAD-CFAAF4E84AAA}"/>
                    </a:ext>
                  </a:extLst>
                </p:cNvPr>
                <p:cNvSpPr/>
                <p:nvPr/>
              </p:nvSpPr>
              <p:spPr bwMode="auto">
                <a:xfrm>
                  <a:off x="4851756" y="1650073"/>
                  <a:ext cx="128016" cy="128016"/>
                </a:xfrm>
                <a:prstGeom prst="ellipse">
                  <a:avLst/>
                </a:prstGeom>
                <a:solidFill>
                  <a:srgbClr val="C00000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5" name="Oval 14">
                  <a:extLst>
                    <a:ext uri="{FF2B5EF4-FFF2-40B4-BE49-F238E27FC236}">
                      <a16:creationId xmlns:a16="http://schemas.microsoft.com/office/drawing/2014/main" xmlns="" id="{5E7D8B91-41C7-494D-B94E-89EB828F2BD9}"/>
                    </a:ext>
                  </a:extLst>
                </p:cNvPr>
                <p:cNvSpPr/>
                <p:nvPr/>
              </p:nvSpPr>
              <p:spPr bwMode="auto">
                <a:xfrm>
                  <a:off x="5034636" y="1650073"/>
                  <a:ext cx="128016" cy="128016"/>
                </a:xfrm>
                <a:prstGeom prst="ellipse">
                  <a:avLst/>
                </a:prstGeom>
                <a:solidFill>
                  <a:srgbClr val="C00000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6" name="Oval 15">
                  <a:extLst>
                    <a:ext uri="{FF2B5EF4-FFF2-40B4-BE49-F238E27FC236}">
                      <a16:creationId xmlns:a16="http://schemas.microsoft.com/office/drawing/2014/main" xmlns="" id="{5AB707D6-082B-844B-9287-760AF6B7FF14}"/>
                    </a:ext>
                  </a:extLst>
                </p:cNvPr>
                <p:cNvSpPr/>
                <p:nvPr/>
              </p:nvSpPr>
              <p:spPr bwMode="auto">
                <a:xfrm>
                  <a:off x="4668876" y="1650073"/>
                  <a:ext cx="128016" cy="128016"/>
                </a:xfrm>
                <a:prstGeom prst="ellipse">
                  <a:avLst/>
                </a:prstGeom>
                <a:solidFill>
                  <a:srgbClr val="0C6F35"/>
                </a:solidFill>
                <a:ln w="12700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316" name="Rectangle 315">
                <a:extLst>
                  <a:ext uri="{FF2B5EF4-FFF2-40B4-BE49-F238E27FC236}">
                    <a16:creationId xmlns:a16="http://schemas.microsoft.com/office/drawing/2014/main" xmlns="" id="{B2C961EF-8B50-E64C-B890-F10A3588F5CB}"/>
                  </a:ext>
                </a:extLst>
              </p:cNvPr>
              <p:cNvSpPr/>
              <p:nvPr/>
            </p:nvSpPr>
            <p:spPr bwMode="auto">
              <a:xfrm>
                <a:off x="3610535" y="2768687"/>
                <a:ext cx="428568" cy="1535241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ysDash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Times" charset="0"/>
                  <a:ea typeface="Geneva" charset="0"/>
                </a:endParaRPr>
              </a:p>
            </p:txBody>
          </p:sp>
        </p:grpSp>
        <p:sp>
          <p:nvSpPr>
            <p:cNvPr id="320" name="Rectangle 319">
              <a:extLst>
                <a:ext uri="{FF2B5EF4-FFF2-40B4-BE49-F238E27FC236}">
                  <a16:creationId xmlns:a16="http://schemas.microsoft.com/office/drawing/2014/main" xmlns="" id="{76B95D22-A17F-6B4F-86A8-EF9DE36C52DC}"/>
                </a:ext>
              </a:extLst>
            </p:cNvPr>
            <p:cNvSpPr/>
            <p:nvPr/>
          </p:nvSpPr>
          <p:spPr bwMode="auto">
            <a:xfrm>
              <a:off x="2515172" y="2782567"/>
              <a:ext cx="428568" cy="1535242"/>
            </a:xfrm>
            <a:prstGeom prst="rect">
              <a:avLst/>
            </a:pr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322" name="Rectangle 321">
              <a:extLst>
                <a:ext uri="{FF2B5EF4-FFF2-40B4-BE49-F238E27FC236}">
                  <a16:creationId xmlns:a16="http://schemas.microsoft.com/office/drawing/2014/main" xmlns="" id="{56DAF56B-D3C6-8A4B-A09F-77440585E5DA}"/>
                </a:ext>
              </a:extLst>
            </p:cNvPr>
            <p:cNvSpPr/>
            <p:nvPr/>
          </p:nvSpPr>
          <p:spPr bwMode="auto">
            <a:xfrm>
              <a:off x="1473477" y="2784328"/>
              <a:ext cx="428568" cy="1535241"/>
            </a:xfrm>
            <a:prstGeom prst="rect">
              <a:avLst/>
            </a:pr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</p:grpSp>
      <p:grpSp>
        <p:nvGrpSpPr>
          <p:cNvPr id="349" name="Group 348">
            <a:extLst>
              <a:ext uri="{FF2B5EF4-FFF2-40B4-BE49-F238E27FC236}">
                <a16:creationId xmlns:a16="http://schemas.microsoft.com/office/drawing/2014/main" xmlns="" id="{753E8409-27D1-A64F-AE15-52B5B91D5CFD}"/>
              </a:ext>
            </a:extLst>
          </p:cNvPr>
          <p:cNvGrpSpPr/>
          <p:nvPr/>
        </p:nvGrpSpPr>
        <p:grpSpPr>
          <a:xfrm>
            <a:off x="4343400" y="2814935"/>
            <a:ext cx="1959609" cy="461665"/>
            <a:chOff x="4240292" y="3159864"/>
            <a:chExt cx="1959609" cy="461665"/>
          </a:xfrm>
        </p:grpSpPr>
        <p:sp>
          <p:nvSpPr>
            <p:cNvPr id="109" name="TextBox 108">
              <a:extLst>
                <a:ext uri="{FF2B5EF4-FFF2-40B4-BE49-F238E27FC236}">
                  <a16:creationId xmlns:a16="http://schemas.microsoft.com/office/drawing/2014/main" xmlns="" id="{E7224441-CE84-F74E-B36A-C36C4B4FFA66}"/>
                </a:ext>
              </a:extLst>
            </p:cNvPr>
            <p:cNvSpPr txBox="1"/>
            <p:nvPr/>
          </p:nvSpPr>
          <p:spPr>
            <a:xfrm>
              <a:off x="4828301" y="3159864"/>
              <a:ext cx="1371600" cy="461665"/>
            </a:xfrm>
            <a:prstGeom prst="rect">
              <a:avLst/>
            </a:prstGeom>
            <a:solidFill>
              <a:schemeClr val="accent2">
                <a:alpha val="15000"/>
              </a:schemeClr>
            </a:solidFill>
            <a:ln w="349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b="1" kern="0" dirty="0" err="1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AutoAD</a:t>
              </a:r>
              <a:endParaRPr lang="en-US" b="1" kern="0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326" name="Shape 112">
              <a:extLst>
                <a:ext uri="{FF2B5EF4-FFF2-40B4-BE49-F238E27FC236}">
                  <a16:creationId xmlns:a16="http://schemas.microsoft.com/office/drawing/2014/main" xmlns="" id="{C3FB2C9D-1165-464E-B928-4072892567F8}"/>
                </a:ext>
              </a:extLst>
            </p:cNvPr>
            <p:cNvCxnSpPr>
              <a:cxnSpLocks/>
              <a:stCxn id="157" idx="3"/>
              <a:endCxn id="109" idx="1"/>
            </p:cNvCxnSpPr>
            <p:nvPr/>
          </p:nvCxnSpPr>
          <p:spPr>
            <a:xfrm>
              <a:off x="4240292" y="3388840"/>
              <a:ext cx="588009" cy="1857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cxnSp>
        <p:nvCxnSpPr>
          <p:cNvPr id="334" name="Shape 112">
            <a:extLst>
              <a:ext uri="{FF2B5EF4-FFF2-40B4-BE49-F238E27FC236}">
                <a16:creationId xmlns:a16="http://schemas.microsoft.com/office/drawing/2014/main" xmlns="" id="{EF1F0B71-F2A6-8844-A41F-B4E916A0F7FB}"/>
              </a:ext>
            </a:extLst>
          </p:cNvPr>
          <p:cNvCxnSpPr>
            <a:cxnSpLocks/>
            <a:stCxn id="315" idx="0"/>
            <a:endCxn id="268" idx="2"/>
          </p:cNvCxnSpPr>
          <p:nvPr/>
        </p:nvCxnSpPr>
        <p:spPr>
          <a:xfrm flipH="1" flipV="1">
            <a:off x="9679733" y="2351802"/>
            <a:ext cx="13541" cy="1038434"/>
          </a:xfrm>
          <a:prstGeom prst="straightConnector1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grpSp>
        <p:nvGrpSpPr>
          <p:cNvPr id="360" name="Group 359">
            <a:extLst>
              <a:ext uri="{FF2B5EF4-FFF2-40B4-BE49-F238E27FC236}">
                <a16:creationId xmlns:a16="http://schemas.microsoft.com/office/drawing/2014/main" xmlns="" id="{60CD41AF-3EB6-BA45-AD0A-B48F8D2CC648}"/>
              </a:ext>
            </a:extLst>
          </p:cNvPr>
          <p:cNvGrpSpPr/>
          <p:nvPr/>
        </p:nvGrpSpPr>
        <p:grpSpPr>
          <a:xfrm>
            <a:off x="8947598" y="992761"/>
            <a:ext cx="1527627" cy="1359041"/>
            <a:chOff x="8981662" y="1582435"/>
            <a:chExt cx="1527627" cy="1359041"/>
          </a:xfrm>
        </p:grpSpPr>
        <p:pic>
          <p:nvPicPr>
            <p:cNvPr id="268" name="Picture 15" descr="flhhgav0[1]">
              <a:extLst>
                <a:ext uri="{FF2B5EF4-FFF2-40B4-BE49-F238E27FC236}">
                  <a16:creationId xmlns:a16="http://schemas.microsoft.com/office/drawing/2014/main" xmlns="" id="{8E26666C-2B45-F947-8628-B5A883603853}"/>
                </a:ext>
              </a:extLst>
            </p:cNvPr>
            <p:cNvPicPr>
              <a:picLocks noChangeAspect="1" noChangeArrowheads="1" noCrop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9369193" y="2075829"/>
              <a:ext cx="689207" cy="86564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9" name="Rectangle 338">
              <a:extLst>
                <a:ext uri="{FF2B5EF4-FFF2-40B4-BE49-F238E27FC236}">
                  <a16:creationId xmlns:a16="http://schemas.microsoft.com/office/drawing/2014/main" xmlns="" id="{51A96135-BD77-E443-A108-255386F78B0B}"/>
                </a:ext>
              </a:extLst>
            </p:cNvPr>
            <p:cNvSpPr/>
            <p:nvPr/>
          </p:nvSpPr>
          <p:spPr>
            <a:xfrm>
              <a:off x="8981662" y="1582435"/>
              <a:ext cx="1527627" cy="43088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zh-CN" altLang="en-US" sz="2200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Classifier</a:t>
              </a:r>
              <a:endParaRPr lang="en-US" sz="2200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351" name="Group 350">
            <a:extLst>
              <a:ext uri="{FF2B5EF4-FFF2-40B4-BE49-F238E27FC236}">
                <a16:creationId xmlns:a16="http://schemas.microsoft.com/office/drawing/2014/main" xmlns="" id="{F75BDB2F-E069-9D4E-B79D-E8DC1E98FA9C}"/>
              </a:ext>
            </a:extLst>
          </p:cNvPr>
          <p:cNvGrpSpPr/>
          <p:nvPr/>
        </p:nvGrpSpPr>
        <p:grpSpPr>
          <a:xfrm>
            <a:off x="7134168" y="3009898"/>
            <a:ext cx="3435406" cy="1088224"/>
            <a:chOff x="7064420" y="3039529"/>
            <a:chExt cx="3435406" cy="1088224"/>
          </a:xfrm>
        </p:grpSpPr>
        <p:cxnSp>
          <p:nvCxnSpPr>
            <p:cNvPr id="205" name="Shape 112">
              <a:extLst>
                <a:ext uri="{FF2B5EF4-FFF2-40B4-BE49-F238E27FC236}">
                  <a16:creationId xmlns:a16="http://schemas.microsoft.com/office/drawing/2014/main" xmlns="" id="{E3A4F064-B105-E142-956C-3E5358C3E704}"/>
                </a:ext>
              </a:extLst>
            </p:cNvPr>
            <p:cNvCxnSpPr>
              <a:cxnSpLocks/>
              <a:stCxn id="244" idx="3"/>
              <a:endCxn id="315" idx="1"/>
            </p:cNvCxnSpPr>
            <p:nvPr/>
          </p:nvCxnSpPr>
          <p:spPr>
            <a:xfrm flipV="1">
              <a:off x="7064420" y="3834044"/>
              <a:ext cx="1682806" cy="444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315" name="TextBox 314">
              <a:extLst>
                <a:ext uri="{FF2B5EF4-FFF2-40B4-BE49-F238E27FC236}">
                  <a16:creationId xmlns:a16="http://schemas.microsoft.com/office/drawing/2014/main" xmlns="" id="{C2ADB73A-BEA2-B64E-8565-3B174A9C7A32}"/>
                </a:ext>
              </a:extLst>
            </p:cNvPr>
            <p:cNvSpPr txBox="1"/>
            <p:nvPr/>
          </p:nvSpPr>
          <p:spPr>
            <a:xfrm>
              <a:off x="8747226" y="3419867"/>
              <a:ext cx="1752600" cy="707886"/>
            </a:xfrm>
            <a:prstGeom prst="rect">
              <a:avLst/>
            </a:prstGeom>
            <a:solidFill>
              <a:schemeClr val="accent2">
                <a:alpha val="15000"/>
              </a:schemeClr>
            </a:solidFill>
            <a:ln w="349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sz="2000" kern="0" dirty="0">
                  <a:latin typeface="Helvetica Neue" charset="0"/>
                  <a:ea typeface="Helvetica Neue" charset="0"/>
                  <a:cs typeface="Helvetica Neue" charset="0"/>
                </a:rPr>
                <a:t>Classification</a:t>
              </a:r>
            </a:p>
            <a:p>
              <a:pPr lvl="0" algn="ctr" defTabSz="914363">
                <a:defRPr/>
              </a:pPr>
              <a:r>
                <a:rPr lang="en-US" altLang="zh-CN" sz="2000" kern="0" dirty="0">
                  <a:latin typeface="Helvetica Neue" charset="0"/>
                  <a:ea typeface="Helvetica Neue" charset="0"/>
                  <a:cs typeface="Helvetica Neue" charset="0"/>
                </a:rPr>
                <a:t>technique</a:t>
              </a:r>
              <a:endParaRPr lang="en-US" sz="2000" kern="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348" name="Rounded Rectangle 347">
              <a:extLst>
                <a:ext uri="{FF2B5EF4-FFF2-40B4-BE49-F238E27FC236}">
                  <a16:creationId xmlns:a16="http://schemas.microsoft.com/office/drawing/2014/main" xmlns="" id="{611A2EBA-A10D-884A-B2E5-6856EBD1661E}"/>
                </a:ext>
              </a:extLst>
            </p:cNvPr>
            <p:cNvSpPr/>
            <p:nvPr/>
          </p:nvSpPr>
          <p:spPr>
            <a:xfrm>
              <a:off x="7409229" y="3039529"/>
              <a:ext cx="1303329" cy="643239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Training</a:t>
              </a:r>
              <a:r>
                <a:rPr lang="zh-CN" alt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endPara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358" name="Group 357">
            <a:extLst>
              <a:ext uri="{FF2B5EF4-FFF2-40B4-BE49-F238E27FC236}">
                <a16:creationId xmlns:a16="http://schemas.microsoft.com/office/drawing/2014/main" xmlns="" id="{D113FBD5-135B-E84C-8823-69D348B36894}"/>
              </a:ext>
            </a:extLst>
          </p:cNvPr>
          <p:cNvGrpSpPr/>
          <p:nvPr/>
        </p:nvGrpSpPr>
        <p:grpSpPr>
          <a:xfrm>
            <a:off x="7134168" y="1227368"/>
            <a:ext cx="2200961" cy="699122"/>
            <a:chOff x="7134168" y="1637297"/>
            <a:chExt cx="2200961" cy="699122"/>
          </a:xfrm>
        </p:grpSpPr>
        <p:cxnSp>
          <p:nvCxnSpPr>
            <p:cNvPr id="297" name="Shape 112">
              <a:extLst>
                <a:ext uri="{FF2B5EF4-FFF2-40B4-BE49-F238E27FC236}">
                  <a16:creationId xmlns:a16="http://schemas.microsoft.com/office/drawing/2014/main" xmlns="" id="{6A130C13-997F-924E-B0E2-42317CD1AC10}"/>
                </a:ext>
              </a:extLst>
            </p:cNvPr>
            <p:cNvCxnSpPr>
              <a:cxnSpLocks/>
              <a:stCxn id="254" idx="3"/>
              <a:endCxn id="268" idx="1"/>
            </p:cNvCxnSpPr>
            <p:nvPr/>
          </p:nvCxnSpPr>
          <p:spPr>
            <a:xfrm flipV="1">
              <a:off x="7134168" y="2328908"/>
              <a:ext cx="2200961" cy="751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353" name="Rounded Rectangle 352">
              <a:extLst>
                <a:ext uri="{FF2B5EF4-FFF2-40B4-BE49-F238E27FC236}">
                  <a16:creationId xmlns:a16="http://schemas.microsoft.com/office/drawing/2014/main" xmlns="" id="{5AB79A5C-7974-4D4C-AF94-3F55CCB6DC49}"/>
                </a:ext>
              </a:extLst>
            </p:cNvPr>
            <p:cNvSpPr/>
            <p:nvPr/>
          </p:nvSpPr>
          <p:spPr>
            <a:xfrm>
              <a:off x="7840671" y="1637297"/>
              <a:ext cx="1303329" cy="643239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Testing</a:t>
              </a:r>
              <a:r>
                <a:rPr lang="zh-CN" altLang="en-US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endParaRPr 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114" name="Group 113">
            <a:extLst>
              <a:ext uri="{FF2B5EF4-FFF2-40B4-BE49-F238E27FC236}">
                <a16:creationId xmlns:a16="http://schemas.microsoft.com/office/drawing/2014/main" xmlns="" id="{4E214ED3-5421-4F43-803D-34D86AC2F8B2}"/>
              </a:ext>
            </a:extLst>
          </p:cNvPr>
          <p:cNvGrpSpPr/>
          <p:nvPr/>
        </p:nvGrpSpPr>
        <p:grpSpPr>
          <a:xfrm>
            <a:off x="102744" y="3276599"/>
            <a:ext cx="5514466" cy="3505201"/>
            <a:chOff x="102744" y="3276599"/>
            <a:chExt cx="5514466" cy="3505201"/>
          </a:xfrm>
        </p:grpSpPr>
        <p:grpSp>
          <p:nvGrpSpPr>
            <p:cNvPr id="367" name="Group 366">
              <a:extLst>
                <a:ext uri="{FF2B5EF4-FFF2-40B4-BE49-F238E27FC236}">
                  <a16:creationId xmlns:a16="http://schemas.microsoft.com/office/drawing/2014/main" xmlns="" id="{2F1D51C8-7F10-5846-894F-FBBACE22D458}"/>
                </a:ext>
              </a:extLst>
            </p:cNvPr>
            <p:cNvGrpSpPr/>
            <p:nvPr/>
          </p:nvGrpSpPr>
          <p:grpSpPr>
            <a:xfrm>
              <a:off x="102744" y="5196411"/>
              <a:ext cx="4926456" cy="1585389"/>
              <a:chOff x="-312584" y="6222075"/>
              <a:chExt cx="4926456" cy="1585389"/>
            </a:xfrm>
          </p:grpSpPr>
          <p:cxnSp>
            <p:nvCxnSpPr>
              <p:cNvPr id="368" name="Straight Connector 367">
                <a:extLst>
                  <a:ext uri="{FF2B5EF4-FFF2-40B4-BE49-F238E27FC236}">
                    <a16:creationId xmlns:a16="http://schemas.microsoft.com/office/drawing/2014/main" xmlns="" id="{1574EEB9-471E-7547-81CB-BD8899DCAE7E}"/>
                  </a:ext>
                </a:extLst>
              </p:cNvPr>
              <p:cNvCxnSpPr>
                <a:cxnSpLocks/>
                <a:stCxn id="369" idx="2"/>
                <a:endCxn id="370" idx="0"/>
              </p:cNvCxnSpPr>
              <p:nvPr/>
            </p:nvCxnSpPr>
            <p:spPr bwMode="auto">
              <a:xfrm>
                <a:off x="3292579" y="6926135"/>
                <a:ext cx="0" cy="414268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</p:cxnSp>
          <p:sp>
            <p:nvSpPr>
              <p:cNvPr id="369" name="Rounded Rectangle 368">
                <a:extLst>
                  <a:ext uri="{FF2B5EF4-FFF2-40B4-BE49-F238E27FC236}">
                    <a16:creationId xmlns:a16="http://schemas.microsoft.com/office/drawing/2014/main" xmlns="" id="{0865FCDD-D222-E243-B2BB-614B0410740E}"/>
                  </a:ext>
                </a:extLst>
              </p:cNvPr>
              <p:cNvSpPr/>
              <p:nvPr/>
            </p:nvSpPr>
            <p:spPr bwMode="auto">
              <a:xfrm>
                <a:off x="2177631" y="6291933"/>
                <a:ext cx="2229896" cy="634202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Initial:</a:t>
                </a:r>
                <a:r>
                  <a:rPr lang="zh-CN" altLang="en-US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s</a:t>
                </a:r>
                <a:r>
                  <a:rPr lang="en-US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mall but reliable</a:t>
                </a:r>
              </a:p>
            </p:txBody>
          </p:sp>
          <p:sp>
            <p:nvSpPr>
              <p:cNvPr id="370" name="TextBox 369">
                <a:extLst>
                  <a:ext uri="{FF2B5EF4-FFF2-40B4-BE49-F238E27FC236}">
                    <a16:creationId xmlns:a16="http://schemas.microsoft.com/office/drawing/2014/main" xmlns="" id="{3CFBFF69-A657-F44E-9B0F-6277D958A15D}"/>
                  </a:ext>
                </a:extLst>
              </p:cNvPr>
              <p:cNvSpPr txBox="1"/>
              <p:nvPr/>
            </p:nvSpPr>
            <p:spPr>
              <a:xfrm>
                <a:off x="2200299" y="7340403"/>
                <a:ext cx="2184560" cy="40011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34925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algn="ctr" defTabSz="914099">
                  <a:defRPr/>
                </a:pPr>
                <a:r>
                  <a:rPr lang="en-US" altLang="zh-CN" sz="20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Augmentation</a:t>
                </a:r>
              </a:p>
            </p:txBody>
          </p:sp>
          <p:sp>
            <p:nvSpPr>
              <p:cNvPr id="371" name="Rectangle 370">
                <a:extLst>
                  <a:ext uri="{FF2B5EF4-FFF2-40B4-BE49-F238E27FC236}">
                    <a16:creationId xmlns:a16="http://schemas.microsoft.com/office/drawing/2014/main" xmlns="" id="{AB7669F5-A967-5E43-8ED5-52C3E9C2DD22}"/>
                  </a:ext>
                </a:extLst>
              </p:cNvPr>
              <p:cNvSpPr/>
              <p:nvPr/>
            </p:nvSpPr>
            <p:spPr bwMode="auto">
              <a:xfrm>
                <a:off x="1905130" y="6222075"/>
                <a:ext cx="2708742" cy="1585389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372" name="Rectangle 371">
                <a:extLst>
                  <a:ext uri="{FF2B5EF4-FFF2-40B4-BE49-F238E27FC236}">
                    <a16:creationId xmlns:a16="http://schemas.microsoft.com/office/drawing/2014/main" xmlns="" id="{13CB92BD-9AEE-8140-8881-9CE6D47C3C9E}"/>
                  </a:ext>
                </a:extLst>
              </p:cNvPr>
              <p:cNvSpPr/>
              <p:nvPr/>
            </p:nvSpPr>
            <p:spPr>
              <a:xfrm>
                <a:off x="-312584" y="6606784"/>
                <a:ext cx="2154755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914363">
                  <a:defRPr/>
                </a:pPr>
                <a:r>
                  <a:rPr lang="en-US" sz="2000" b="1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Augmentation</a:t>
                </a:r>
                <a:r>
                  <a:rPr lang="en-US" altLang="zh-CN" sz="2000" b="1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-</a:t>
                </a:r>
                <a:endParaRPr lang="en-US" sz="20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  <a:p>
                <a:pPr lvl="0" algn="ctr" defTabSz="914363">
                  <a:defRPr/>
                </a:pPr>
                <a:r>
                  <a:rPr lang="en-US" sz="2000" b="1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based</a:t>
                </a:r>
                <a:r>
                  <a:rPr lang="zh-CN" altLang="en-US" sz="2000" b="1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sz="2000" b="1" kern="0" dirty="0">
                    <a:solidFill>
                      <a:prstClr val="black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method</a:t>
                </a:r>
                <a:endParaRPr lang="en-US" sz="2000" b="1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cxnSp>
          <p:nvCxnSpPr>
            <p:cNvPr id="171" name="Elbow Connector 170">
              <a:extLst>
                <a:ext uri="{FF2B5EF4-FFF2-40B4-BE49-F238E27FC236}">
                  <a16:creationId xmlns:a16="http://schemas.microsoft.com/office/drawing/2014/main" xmlns="" id="{6B94D578-0C5A-304D-A592-D535FE53C47C}"/>
                </a:ext>
              </a:extLst>
            </p:cNvPr>
            <p:cNvCxnSpPr>
              <a:cxnSpLocks/>
              <a:stCxn id="109" idx="2"/>
              <a:endCxn id="371" idx="0"/>
            </p:cNvCxnSpPr>
            <p:nvPr/>
          </p:nvCxnSpPr>
          <p:spPr bwMode="auto">
            <a:xfrm rot="5400000">
              <a:off x="3686114" y="3265315"/>
              <a:ext cx="1919811" cy="1942380"/>
            </a:xfrm>
            <a:prstGeom prst="bentConnector3">
              <a:avLst>
                <a:gd name="adj1" fmla="val 50000"/>
              </a:avLst>
            </a:prstGeom>
            <a:noFill/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115" name="Group 114">
            <a:extLst>
              <a:ext uri="{FF2B5EF4-FFF2-40B4-BE49-F238E27FC236}">
                <a16:creationId xmlns:a16="http://schemas.microsoft.com/office/drawing/2014/main" xmlns="" id="{F58BD191-839B-E84F-B286-37E3DE26D215}"/>
              </a:ext>
            </a:extLst>
          </p:cNvPr>
          <p:cNvGrpSpPr/>
          <p:nvPr/>
        </p:nvGrpSpPr>
        <p:grpSpPr>
          <a:xfrm>
            <a:off x="5617210" y="3276599"/>
            <a:ext cx="5203190" cy="3505201"/>
            <a:chOff x="5617210" y="3276599"/>
            <a:chExt cx="5203190" cy="3505201"/>
          </a:xfrm>
        </p:grpSpPr>
        <p:grpSp>
          <p:nvGrpSpPr>
            <p:cNvPr id="374" name="Group 373">
              <a:extLst>
                <a:ext uri="{FF2B5EF4-FFF2-40B4-BE49-F238E27FC236}">
                  <a16:creationId xmlns:a16="http://schemas.microsoft.com/office/drawing/2014/main" xmlns="" id="{3F962EB0-5C77-C444-BA05-ACD03BB64B44}"/>
                </a:ext>
              </a:extLst>
            </p:cNvPr>
            <p:cNvGrpSpPr/>
            <p:nvPr/>
          </p:nvGrpSpPr>
          <p:grpSpPr>
            <a:xfrm>
              <a:off x="6172200" y="5201393"/>
              <a:ext cx="4648200" cy="1580407"/>
              <a:chOff x="7575224" y="3962398"/>
              <a:chExt cx="4648200" cy="1580407"/>
            </a:xfrm>
          </p:grpSpPr>
          <p:sp>
            <p:nvSpPr>
              <p:cNvPr id="375" name="Rounded Rectangle 374">
                <a:extLst>
                  <a:ext uri="{FF2B5EF4-FFF2-40B4-BE49-F238E27FC236}">
                    <a16:creationId xmlns:a16="http://schemas.microsoft.com/office/drawing/2014/main" xmlns="" id="{92396B75-C281-8744-A04C-262119942473}"/>
                  </a:ext>
                </a:extLst>
              </p:cNvPr>
              <p:cNvSpPr/>
              <p:nvPr/>
            </p:nvSpPr>
            <p:spPr bwMode="auto">
              <a:xfrm>
                <a:off x="7835819" y="4062063"/>
                <a:ext cx="2184560" cy="60161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/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Initial:</a:t>
                </a:r>
                <a:r>
                  <a:rPr lang="zh-CN" altLang="en-US" sz="2000" b="1" dirty="0">
                    <a:latin typeface="Helvetica Neue" charset="0"/>
                    <a:cs typeface="Helvetica Neue" charset="0"/>
                  </a:rPr>
                  <a:t> </a:t>
                </a:r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l</a:t>
                </a:r>
                <a:r>
                  <a:rPr lang="en-US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arge but noisy</a:t>
                </a:r>
              </a:p>
            </p:txBody>
          </p:sp>
          <p:cxnSp>
            <p:nvCxnSpPr>
              <p:cNvPr id="376" name="Straight Connector 375">
                <a:extLst>
                  <a:ext uri="{FF2B5EF4-FFF2-40B4-BE49-F238E27FC236}">
                    <a16:creationId xmlns:a16="http://schemas.microsoft.com/office/drawing/2014/main" xmlns="" id="{9146C536-AFE3-BD44-96D4-CDF2E69C7A11}"/>
                  </a:ext>
                </a:extLst>
              </p:cNvPr>
              <p:cNvCxnSpPr>
                <a:cxnSpLocks/>
                <a:stCxn id="375" idx="2"/>
                <a:endCxn id="377" idx="0"/>
              </p:cNvCxnSpPr>
              <p:nvPr/>
            </p:nvCxnSpPr>
            <p:spPr bwMode="auto">
              <a:xfrm>
                <a:off x="8928099" y="4663673"/>
                <a:ext cx="0" cy="403627"/>
              </a:xfrm>
              <a:prstGeom prst="line">
                <a:avLst/>
              </a:prstGeom>
              <a:solidFill>
                <a:schemeClr val="accent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stealth" w="med" len="lg"/>
              </a:ln>
              <a:effectLst/>
            </p:spPr>
          </p:cxnSp>
          <p:sp>
            <p:nvSpPr>
              <p:cNvPr id="377" name="TextBox 376">
                <a:extLst>
                  <a:ext uri="{FF2B5EF4-FFF2-40B4-BE49-F238E27FC236}">
                    <a16:creationId xmlns:a16="http://schemas.microsoft.com/office/drawing/2014/main" xmlns="" id="{48DB3446-EDB6-5341-AA1A-307E01A6CD32}"/>
                  </a:ext>
                </a:extLst>
              </p:cNvPr>
              <p:cNvSpPr txBox="1"/>
              <p:nvPr/>
            </p:nvSpPr>
            <p:spPr>
              <a:xfrm>
                <a:off x="7835819" y="5067300"/>
                <a:ext cx="2184560" cy="400110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34925" cap="flat" cmpd="sng" algn="ctr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>
                <a:defPPr>
                  <a:defRPr lang="en-US"/>
                </a:defPPr>
                <a:lvl1pPr algn="ctr" defTabSz="914099">
                  <a:defRPr>
                    <a:latin typeface="Helvetica Neue" charset="0"/>
                    <a:ea typeface="Helvetica Neue" charset="0"/>
                    <a:cs typeface="Helvetica Neue" charset="0"/>
                  </a:defRPr>
                </a:lvl1pPr>
              </a:lstStyle>
              <a:p>
                <a:r>
                  <a:rPr lang="en-US" altLang="zh-CN" sz="2000" b="1" dirty="0">
                    <a:solidFill>
                      <a:schemeClr val="accent2"/>
                    </a:solidFill>
                  </a:rPr>
                  <a:t>Cleaning</a:t>
                </a:r>
              </a:p>
            </p:txBody>
          </p:sp>
          <p:sp>
            <p:nvSpPr>
              <p:cNvPr id="378" name="Rectangle 377">
                <a:extLst>
                  <a:ext uri="{FF2B5EF4-FFF2-40B4-BE49-F238E27FC236}">
                    <a16:creationId xmlns:a16="http://schemas.microsoft.com/office/drawing/2014/main" xmlns="" id="{FA88E550-45D2-354A-BA5F-D1FBC59A9C85}"/>
                  </a:ext>
                </a:extLst>
              </p:cNvPr>
              <p:cNvSpPr/>
              <p:nvPr/>
            </p:nvSpPr>
            <p:spPr bwMode="auto">
              <a:xfrm>
                <a:off x="7575224" y="3962398"/>
                <a:ext cx="2695162" cy="1580407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379" name="Rectangle 378">
                <a:extLst>
                  <a:ext uri="{FF2B5EF4-FFF2-40B4-BE49-F238E27FC236}">
                    <a16:creationId xmlns:a16="http://schemas.microsoft.com/office/drawing/2014/main" xmlns="" id="{11B0ED8B-5716-964C-84B0-1EFF3D662B0D}"/>
                  </a:ext>
                </a:extLst>
              </p:cNvPr>
              <p:cNvSpPr/>
              <p:nvPr/>
            </p:nvSpPr>
            <p:spPr>
              <a:xfrm>
                <a:off x="10216134" y="4379905"/>
                <a:ext cx="2007290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 algn="ctr" defTabSz="914363">
                  <a:defRPr/>
                </a:pPr>
                <a:r>
                  <a:rPr lang="en-US" sz="2000" b="1" kern="0" dirty="0">
                    <a:latin typeface="Helvetica Neue" charset="0"/>
                    <a:ea typeface="Helvetica Neue" charset="0"/>
                    <a:cs typeface="Helvetica Neue" charset="0"/>
                  </a:rPr>
                  <a:t>Cleaning-based </a:t>
                </a:r>
                <a:r>
                  <a:rPr lang="en-US" altLang="zh-CN" sz="2000" b="1" kern="0" dirty="0">
                    <a:latin typeface="Helvetica Neue" charset="0"/>
                    <a:ea typeface="Helvetica Neue" charset="0"/>
                    <a:cs typeface="Helvetica Neue" charset="0"/>
                  </a:rPr>
                  <a:t>method</a:t>
                </a:r>
                <a:endParaRPr lang="en-US" sz="2000" b="1" kern="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cxnSp>
          <p:nvCxnSpPr>
            <p:cNvPr id="172" name="Elbow Connector 171">
              <a:extLst>
                <a:ext uri="{FF2B5EF4-FFF2-40B4-BE49-F238E27FC236}">
                  <a16:creationId xmlns:a16="http://schemas.microsoft.com/office/drawing/2014/main" xmlns="" id="{5E7D4ACB-5F08-C240-932C-310D46B07F83}"/>
                </a:ext>
              </a:extLst>
            </p:cNvPr>
            <p:cNvCxnSpPr>
              <a:cxnSpLocks/>
              <a:stCxn id="109" idx="2"/>
              <a:endCxn id="378" idx="0"/>
            </p:cNvCxnSpPr>
            <p:nvPr/>
          </p:nvCxnSpPr>
          <p:spPr bwMode="auto">
            <a:xfrm rot="16200000" flipH="1">
              <a:off x="5606099" y="3287710"/>
              <a:ext cx="1924793" cy="1902572"/>
            </a:xfrm>
            <a:prstGeom prst="bentConnector3">
              <a:avLst>
                <a:gd name="adj1" fmla="val 50000"/>
              </a:avLst>
            </a:prstGeom>
            <a:noFill/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381" name="Rectangle 380">
            <a:extLst>
              <a:ext uri="{FF2B5EF4-FFF2-40B4-BE49-F238E27FC236}">
                <a16:creationId xmlns:a16="http://schemas.microsoft.com/office/drawing/2014/main" xmlns="" id="{3D5F38CF-55FC-F945-8B12-C7403ABB20A5}"/>
              </a:ext>
            </a:extLst>
          </p:cNvPr>
          <p:cNvSpPr/>
          <p:nvPr/>
        </p:nvSpPr>
        <p:spPr>
          <a:xfrm>
            <a:off x="5915135" y="4919644"/>
            <a:ext cx="4905265" cy="1889814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33342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381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Augmentation-based</a:t>
            </a:r>
            <a:r>
              <a:rPr lang="zh-CN" altLang="en-US" dirty="0"/>
              <a:t> </a:t>
            </a:r>
            <a:r>
              <a:rPr lang="en-US" altLang="zh-CN" dirty="0"/>
              <a:t>Method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27</a:t>
            </a:fld>
            <a:endParaRPr lang="en-US" altLang="x-none" dirty="0"/>
          </a:p>
        </p:txBody>
      </p:sp>
      <p:sp>
        <p:nvSpPr>
          <p:cNvPr id="95" name="Rectangle 94"/>
          <p:cNvSpPr/>
          <p:nvPr/>
        </p:nvSpPr>
        <p:spPr>
          <a:xfrm>
            <a:off x="4839491" y="914400"/>
            <a:ext cx="1521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Detectors</a:t>
            </a:r>
          </a:p>
        </p:txBody>
      </p:sp>
      <p:graphicFrame>
        <p:nvGraphicFramePr>
          <p:cNvPr id="44" name="Table 4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8298026"/>
              </p:ext>
            </p:extLst>
          </p:nvPr>
        </p:nvGraphicFramePr>
        <p:xfrm>
          <a:off x="1551398" y="4844422"/>
          <a:ext cx="172786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8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064"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solidFill>
                            <a:srgbClr val="993333"/>
                          </a:solidFill>
                          <a:latin typeface="+mn-lt"/>
                        </a:rPr>
                        <a:t>Stable</a:t>
                      </a:r>
                      <a:r>
                        <a:rPr lang="zh-CN" altLang="en-US" sz="2000" b="1" i="0" baseline="0" dirty="0">
                          <a:solidFill>
                            <a:srgbClr val="993333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zh-CN" sz="2000" b="1" i="0" baseline="0" dirty="0">
                          <a:solidFill>
                            <a:srgbClr val="993333"/>
                          </a:solidFill>
                          <a:latin typeface="+mn-lt"/>
                        </a:rPr>
                        <a:t>outlier</a:t>
                      </a:r>
                      <a:endParaRPr lang="en-US" sz="2000" b="1" dirty="0">
                        <a:solidFill>
                          <a:srgbClr val="993333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aphicFrame>
        <p:nvGraphicFramePr>
          <p:cNvPr id="52" name="Table 5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13826346"/>
              </p:ext>
            </p:extLst>
          </p:nvPr>
        </p:nvGraphicFramePr>
        <p:xfrm>
          <a:off x="1568861" y="5504118"/>
          <a:ext cx="171040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064"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solidFill>
                            <a:srgbClr val="005E1A"/>
                          </a:solidFill>
                          <a:latin typeface="+mn-lt"/>
                        </a:rPr>
                        <a:t>Stable</a:t>
                      </a:r>
                      <a:r>
                        <a:rPr lang="zh-CN" altLang="en-US" sz="2000" b="1" i="0" baseline="0" dirty="0">
                          <a:solidFill>
                            <a:srgbClr val="005E1A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zh-CN" sz="2000" b="1" i="0" baseline="0" dirty="0">
                          <a:solidFill>
                            <a:srgbClr val="005E1A"/>
                          </a:solidFill>
                          <a:latin typeface="+mn-lt"/>
                        </a:rPr>
                        <a:t>inlier</a:t>
                      </a:r>
                      <a:endParaRPr lang="en-US" sz="2000" b="1" dirty="0">
                        <a:solidFill>
                          <a:srgbClr val="005E1A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sp>
        <p:nvSpPr>
          <p:cNvPr id="33" name="Rectangle 32"/>
          <p:cNvSpPr/>
          <p:nvPr/>
        </p:nvSpPr>
        <p:spPr bwMode="auto">
          <a:xfrm>
            <a:off x="3395718" y="4661223"/>
            <a:ext cx="4148082" cy="1430312"/>
          </a:xfrm>
          <a:prstGeom prst="rect">
            <a:avLst/>
          </a:prstGeom>
          <a:noFill/>
          <a:ln w="38100" cap="flat" cmpd="sng" algn="ctr">
            <a:solidFill>
              <a:schemeClr val="accent4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99" name="Elbow Connector 98"/>
          <p:cNvCxnSpPr>
            <a:stCxn id="53" idx="2"/>
            <a:endCxn id="33" idx="1"/>
          </p:cNvCxnSpPr>
          <p:nvPr/>
        </p:nvCxnSpPr>
        <p:spPr bwMode="auto">
          <a:xfrm rot="16200000" flipH="1">
            <a:off x="723405" y="2704065"/>
            <a:ext cx="3395179" cy="1949447"/>
          </a:xfrm>
          <a:prstGeom prst="bentConnector2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xmlns="" id="{24F3CCE9-D18A-C140-82C0-72BAF640B340}"/>
              </a:ext>
            </a:extLst>
          </p:cNvPr>
          <p:cNvSpPr txBox="1"/>
          <p:nvPr/>
        </p:nvSpPr>
        <p:spPr>
          <a:xfrm>
            <a:off x="149341" y="1150203"/>
            <a:ext cx="2593859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solidFill>
                  <a:schemeClr val="accent6"/>
                </a:solidFill>
                <a:latin typeface="Helvetica Neue" charset="0"/>
                <a:ea typeface="Helvetica Neue" charset="0"/>
                <a:cs typeface="Helvetica Neue" charset="0"/>
              </a:rPr>
              <a:t>Discover</a:t>
            </a:r>
            <a:r>
              <a:rPr lang="zh-CN" altLang="en-US" b="1" dirty="0">
                <a:solidFill>
                  <a:schemeClr val="accent6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b="1" dirty="0">
              <a:solidFill>
                <a:schemeClr val="accent6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 defTabSz="914099">
              <a:defRPr/>
            </a:pPr>
            <a:r>
              <a:rPr lang="en-US" altLang="zh-CN" b="1" dirty="0">
                <a:solidFill>
                  <a:schemeClr val="accent6"/>
                </a:solidFill>
                <a:latin typeface="Helvetica Neue" charset="0"/>
                <a:ea typeface="Helvetica Neue" charset="0"/>
                <a:cs typeface="Helvetica Neue" charset="0"/>
              </a:rPr>
              <a:t>reliable  results</a:t>
            </a:r>
            <a:r>
              <a:rPr lang="zh-CN" altLang="en-US" b="1" dirty="0">
                <a:solidFill>
                  <a:schemeClr val="accent6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b="1" dirty="0">
              <a:solidFill>
                <a:schemeClr val="accent6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5769600"/>
                  </p:ext>
                </p:extLst>
              </p:nvPr>
            </p:nvGraphicFramePr>
            <p:xfrm>
              <a:off x="3461492" y="1511217"/>
              <a:ext cx="400171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695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666952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666952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66952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666952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666952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</a:tblGrid>
                  <a:tr h="297237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/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9" name="Table 8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865769600"/>
                  </p:ext>
                </p:extLst>
              </p:nvPr>
            </p:nvGraphicFramePr>
            <p:xfrm>
              <a:off x="3461492" y="1511217"/>
              <a:ext cx="400171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6952"/>
                    <a:gridCol w="666952"/>
                    <a:gridCol w="666952"/>
                    <a:gridCol w="666952"/>
                    <a:gridCol w="666952"/>
                    <a:gridCol w="666952"/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909" t="-9211" r="-501818" b="-30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101835" t="-9211" r="-406422" b="-30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 smtClean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300000" t="-9211" r="-202727" b="-3026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 smtClean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5"/>
                          <a:stretch>
                            <a:fillRect l="-499091" t="-9211" r="-3636" b="-30263"/>
                          </a:stretch>
                        </a:blipFill>
                      </a:tcPr>
                    </a:tc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0" name="Table 5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1776631"/>
                  </p:ext>
                </p:extLst>
              </p:nvPr>
            </p:nvGraphicFramePr>
            <p:xfrm>
              <a:off x="3462566" y="4855385"/>
              <a:ext cx="3982356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37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</a:tblGrid>
                  <a:tr h="1356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400" dirty="0" smtClean="0">
                                    <a:solidFill>
                                      <a:srgbClr val="C00000"/>
                                    </a:solidFill>
                                  </a:rPr>
                                  <m:t>yes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0" name="Table 5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931776631"/>
                  </p:ext>
                </p:extLst>
              </p:nvPr>
            </p:nvGraphicFramePr>
            <p:xfrm>
              <a:off x="3462566" y="4855385"/>
              <a:ext cx="3982356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3726"/>
                    <a:gridCol w="663726"/>
                    <a:gridCol w="663726"/>
                    <a:gridCol w="663726"/>
                    <a:gridCol w="663726"/>
                    <a:gridCol w="663726"/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 smtClean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  <a:endParaRPr lang="en-US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 rotWithShape="0">
                          <a:blip r:embed="rId6"/>
                          <a:stretch>
                            <a:fillRect l="-101835" t="-10526" r="-403670" b="-2894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 smtClean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 smtClean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 smtClean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 smtClean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</a:tr>
                </a:tbl>
              </a:graphicData>
            </a:graphic>
          </p:graphicFrame>
        </mc:Fallback>
      </mc:AlternateContent>
      <p:graphicFrame>
        <p:nvGraphicFramePr>
          <p:cNvPr id="65" name="Table 6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9083293"/>
              </p:ext>
            </p:extLst>
          </p:nvPr>
        </p:nvGraphicFramePr>
        <p:xfrm>
          <a:off x="3462566" y="5443158"/>
          <a:ext cx="4001712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669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666952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666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6952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666952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666952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</a:tblGrid>
              <a:tr h="135652"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400" b="1" kern="1200" dirty="0">
                          <a:solidFill>
                            <a:srgbClr val="005E1A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457200" rtl="0" eaLnBrk="1" latinLnBrk="0" hangingPunct="1"/>
                      <a:r>
                        <a:rPr lang="en-US" sz="2400" b="1" kern="1200" dirty="0">
                          <a:solidFill>
                            <a:srgbClr val="005E1A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24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5E1A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mr-IN" sz="2400" dirty="0">
                          <a:solidFill>
                            <a:schemeClr val="tx1"/>
                          </a:solidFill>
                        </a:rPr>
                        <a:t>…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b="1" kern="1200" dirty="0">
                          <a:solidFill>
                            <a:srgbClr val="005E1A"/>
                          </a:solidFill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>
                    <a:solidFill>
                      <a:schemeClr val="tx1">
                        <a:lumMod val="50000"/>
                        <a:lumOff val="50000"/>
                        <a:alpha val="1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grpSp>
        <p:nvGrpSpPr>
          <p:cNvPr id="116" name="Group 115"/>
          <p:cNvGrpSpPr/>
          <p:nvPr/>
        </p:nvGrpSpPr>
        <p:grpSpPr>
          <a:xfrm>
            <a:off x="5007994" y="2743200"/>
            <a:ext cx="923529" cy="1163662"/>
            <a:chOff x="4958692" y="3162627"/>
            <a:chExt cx="923529" cy="1163662"/>
          </a:xfrm>
        </p:grpSpPr>
        <p:sp>
          <p:nvSpPr>
            <p:cNvPr id="117" name="Can 116"/>
            <p:cNvSpPr/>
            <p:nvPr/>
          </p:nvSpPr>
          <p:spPr bwMode="auto">
            <a:xfrm>
              <a:off x="4958692" y="3162627"/>
              <a:ext cx="908708" cy="1163662"/>
            </a:xfrm>
            <a:prstGeom prst="can">
              <a:avLst/>
            </a:pr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8" name="Freeform 117"/>
            <p:cNvSpPr/>
            <p:nvPr/>
          </p:nvSpPr>
          <p:spPr bwMode="auto">
            <a:xfrm>
              <a:off x="4967821" y="3929466"/>
              <a:ext cx="914400" cy="98660"/>
            </a:xfrm>
            <a:custGeom>
              <a:avLst/>
              <a:gdLst>
                <a:gd name="connsiteX0" fmla="*/ 0 w 904568"/>
                <a:gd name="connsiteY0" fmla="*/ 9832 h 147512"/>
                <a:gd name="connsiteX1" fmla="*/ 422787 w 904568"/>
                <a:gd name="connsiteY1" fmla="*/ 147484 h 147512"/>
                <a:gd name="connsiteX2" fmla="*/ 904568 w 904568"/>
                <a:gd name="connsiteY2" fmla="*/ 0 h 147512"/>
                <a:gd name="connsiteX3" fmla="*/ 904568 w 904568"/>
                <a:gd name="connsiteY3" fmla="*/ 0 h 14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568" h="147512">
                  <a:moveTo>
                    <a:pt x="0" y="9832"/>
                  </a:moveTo>
                  <a:cubicBezTo>
                    <a:pt x="136013" y="79477"/>
                    <a:pt x="272026" y="149123"/>
                    <a:pt x="422787" y="147484"/>
                  </a:cubicBezTo>
                  <a:cubicBezTo>
                    <a:pt x="573548" y="145845"/>
                    <a:pt x="904568" y="0"/>
                    <a:pt x="904568" y="0"/>
                  </a:cubicBezTo>
                  <a:lnTo>
                    <a:pt x="904568" y="0"/>
                  </a:lnTo>
                </a:path>
              </a:pathLst>
            </a:cu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9" name="Freeform 118"/>
            <p:cNvSpPr/>
            <p:nvPr/>
          </p:nvSpPr>
          <p:spPr bwMode="auto">
            <a:xfrm>
              <a:off x="4967821" y="3581400"/>
              <a:ext cx="914400" cy="98660"/>
            </a:xfrm>
            <a:custGeom>
              <a:avLst/>
              <a:gdLst>
                <a:gd name="connsiteX0" fmla="*/ 0 w 904568"/>
                <a:gd name="connsiteY0" fmla="*/ 9832 h 147512"/>
                <a:gd name="connsiteX1" fmla="*/ 422787 w 904568"/>
                <a:gd name="connsiteY1" fmla="*/ 147484 h 147512"/>
                <a:gd name="connsiteX2" fmla="*/ 904568 w 904568"/>
                <a:gd name="connsiteY2" fmla="*/ 0 h 147512"/>
                <a:gd name="connsiteX3" fmla="*/ 904568 w 904568"/>
                <a:gd name="connsiteY3" fmla="*/ 0 h 14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568" h="147512">
                  <a:moveTo>
                    <a:pt x="0" y="9832"/>
                  </a:moveTo>
                  <a:cubicBezTo>
                    <a:pt x="136013" y="79477"/>
                    <a:pt x="272026" y="149123"/>
                    <a:pt x="422787" y="147484"/>
                  </a:cubicBezTo>
                  <a:cubicBezTo>
                    <a:pt x="573548" y="145845"/>
                    <a:pt x="904568" y="0"/>
                    <a:pt x="904568" y="0"/>
                  </a:cubicBezTo>
                  <a:lnTo>
                    <a:pt x="904568" y="0"/>
                  </a:lnTo>
                </a:path>
              </a:pathLst>
            </a:cu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120" name="Rectangle 119"/>
          <p:cNvSpPr/>
          <p:nvPr/>
        </p:nvSpPr>
        <p:spPr>
          <a:xfrm>
            <a:off x="3392973" y="3101187"/>
            <a:ext cx="1600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457200" eaLnBrk="1" hangingPunct="1">
              <a:defRPr/>
            </a:pPr>
            <a:r>
              <a:rPr lang="en-US" altLang="zh-CN" b="1" dirty="0">
                <a:latin typeface="+mn-lt"/>
                <a:ea typeface="+mn-ea"/>
              </a:rPr>
              <a:t>Input</a:t>
            </a:r>
            <a:r>
              <a:rPr lang="zh-CN" altLang="en-US" b="1" dirty="0">
                <a:latin typeface="+mn-lt"/>
                <a:ea typeface="+mn-ea"/>
              </a:rPr>
              <a:t> </a:t>
            </a:r>
            <a:r>
              <a:rPr lang="en-US" altLang="zh-CN" b="1" dirty="0">
                <a:latin typeface="+mn-lt"/>
                <a:ea typeface="+mn-ea"/>
              </a:rPr>
              <a:t>data</a:t>
            </a:r>
            <a:endParaRPr lang="en-US" b="1" dirty="0">
              <a:latin typeface="+mn-lt"/>
              <a:ea typeface="+mn-ea"/>
            </a:endParaRPr>
          </a:p>
        </p:txBody>
      </p:sp>
      <p:cxnSp>
        <p:nvCxnSpPr>
          <p:cNvPr id="121" name="Straight Connector 120"/>
          <p:cNvCxnSpPr>
            <a:stCxn id="9" idx="2"/>
            <a:endCxn id="117" idx="1"/>
          </p:cNvCxnSpPr>
          <p:nvPr/>
        </p:nvCxnSpPr>
        <p:spPr bwMode="auto">
          <a:xfrm>
            <a:off x="5462348" y="1968417"/>
            <a:ext cx="0" cy="774783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cxnSp>
        <p:nvCxnSpPr>
          <p:cNvPr id="126" name="Straight Connector 125"/>
          <p:cNvCxnSpPr>
            <a:stCxn id="117" idx="3"/>
          </p:cNvCxnSpPr>
          <p:nvPr/>
        </p:nvCxnSpPr>
        <p:spPr bwMode="auto">
          <a:xfrm flipH="1">
            <a:off x="5453744" y="3906862"/>
            <a:ext cx="8604" cy="75436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xmlns="" id="{24F3CCE9-D18A-C140-82C0-72BAF640B340}"/>
              </a:ext>
            </a:extLst>
          </p:cNvPr>
          <p:cNvSpPr txBox="1"/>
          <p:nvPr/>
        </p:nvSpPr>
        <p:spPr>
          <a:xfrm>
            <a:off x="9064741" y="1320062"/>
            <a:ext cx="2593859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Prune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 defTabSz="914099">
              <a:defRPr/>
            </a:pP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poor detectors</a:t>
            </a:r>
          </a:p>
        </p:txBody>
      </p:sp>
      <p:grpSp>
        <p:nvGrpSpPr>
          <p:cNvPr id="22" name="Group 21"/>
          <p:cNvGrpSpPr/>
          <p:nvPr/>
        </p:nvGrpSpPr>
        <p:grpSpPr>
          <a:xfrm>
            <a:off x="5329132" y="1219200"/>
            <a:ext cx="3735609" cy="1253433"/>
            <a:chOff x="5329132" y="1219200"/>
            <a:chExt cx="3735609" cy="1253433"/>
          </a:xfrm>
        </p:grpSpPr>
        <p:sp>
          <p:nvSpPr>
            <p:cNvPr id="155" name="Multiply 154"/>
            <p:cNvSpPr/>
            <p:nvPr/>
          </p:nvSpPr>
          <p:spPr bwMode="auto">
            <a:xfrm>
              <a:off x="5329132" y="1219200"/>
              <a:ext cx="819862" cy="1253433"/>
            </a:xfrm>
            <a:prstGeom prst="mathMultiply">
              <a:avLst>
                <a:gd name="adj1" fmla="val 13014"/>
              </a:avLst>
            </a:prstGeom>
            <a:solidFill>
              <a:schemeClr val="accent2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129" name="Straight Connector 128"/>
            <p:cNvCxnSpPr>
              <a:stCxn id="57" idx="1"/>
              <a:endCxn id="9" idx="3"/>
            </p:cNvCxnSpPr>
            <p:nvPr/>
          </p:nvCxnSpPr>
          <p:spPr bwMode="auto">
            <a:xfrm flipH="1">
              <a:off x="7463204" y="1735561"/>
              <a:ext cx="1601537" cy="4256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21" name="Group 20"/>
          <p:cNvGrpSpPr/>
          <p:nvPr/>
        </p:nvGrpSpPr>
        <p:grpSpPr>
          <a:xfrm>
            <a:off x="9029869" y="2151059"/>
            <a:ext cx="2663601" cy="2643488"/>
            <a:chOff x="9029869" y="2151059"/>
            <a:chExt cx="2663601" cy="2643488"/>
          </a:xfrm>
        </p:grpSpPr>
        <p:cxnSp>
          <p:nvCxnSpPr>
            <p:cNvPr id="86" name="Straight Connector 85"/>
            <p:cNvCxnSpPr>
              <a:endCxn id="156" idx="2"/>
            </p:cNvCxnSpPr>
            <p:nvPr/>
          </p:nvCxnSpPr>
          <p:spPr bwMode="auto">
            <a:xfrm flipV="1">
              <a:off x="10354258" y="3876940"/>
              <a:ext cx="7412" cy="91760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100" name="Straight Connector 99"/>
            <p:cNvCxnSpPr>
              <a:stCxn id="156" idx="0"/>
              <a:endCxn id="57" idx="2"/>
            </p:cNvCxnSpPr>
            <p:nvPr/>
          </p:nvCxnSpPr>
          <p:spPr bwMode="auto">
            <a:xfrm flipV="1">
              <a:off x="10361670" y="2151059"/>
              <a:ext cx="1" cy="96521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156" name="Rounded Rectangle 155"/>
            <p:cNvSpPr/>
            <p:nvPr/>
          </p:nvSpPr>
          <p:spPr bwMode="auto">
            <a:xfrm>
              <a:off x="9029869" y="3116276"/>
              <a:ext cx="2663601" cy="760664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Classification</a:t>
              </a:r>
              <a:r>
                <a:rPr lang="en-US" dirty="0">
                  <a:latin typeface="Helvetica Neue" charset="0"/>
                  <a:ea typeface="Helvetica Neue" charset="0"/>
                  <a:cs typeface="Helvetica Neue" charset="0"/>
                </a:rPr>
                <a:t> model</a:t>
              </a:r>
            </a:p>
          </p:txBody>
        </p:sp>
      </p:grpSp>
      <p:sp>
        <p:nvSpPr>
          <p:cNvPr id="48" name="Rectangle 47"/>
          <p:cNvSpPr/>
          <p:nvPr/>
        </p:nvSpPr>
        <p:spPr>
          <a:xfrm>
            <a:off x="3760123" y="4002752"/>
            <a:ext cx="147829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altLang="zh-CN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All</a:t>
            </a:r>
            <a:r>
              <a:rPr lang="zh-CN" altLang="en-US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agree</a:t>
            </a:r>
            <a:endParaRPr lang="en-US" b="1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5" name="Group 4"/>
          <p:cNvGrpSpPr/>
          <p:nvPr/>
        </p:nvGrpSpPr>
        <p:grpSpPr>
          <a:xfrm>
            <a:off x="6400800" y="2234902"/>
            <a:ext cx="2488252" cy="2079758"/>
            <a:chOff x="6324974" y="2255985"/>
            <a:chExt cx="2488252" cy="2079758"/>
          </a:xfrm>
        </p:grpSpPr>
        <p:sp>
          <p:nvSpPr>
            <p:cNvPr id="39" name="Arc 38">
              <a:extLst>
                <a:ext uri="{FF2B5EF4-FFF2-40B4-BE49-F238E27FC236}">
                  <a16:creationId xmlns:a16="http://schemas.microsoft.com/office/drawing/2014/main" xmlns="" id="{90DAC10B-1CD5-B540-9116-E79A4D284779}"/>
                </a:ext>
              </a:extLst>
            </p:cNvPr>
            <p:cNvSpPr/>
            <p:nvPr/>
          </p:nvSpPr>
          <p:spPr>
            <a:xfrm rot="5400000">
              <a:off x="6703707" y="2225588"/>
              <a:ext cx="2058464" cy="2160575"/>
            </a:xfrm>
            <a:prstGeom prst="arc">
              <a:avLst>
                <a:gd name="adj1" fmla="val 10561088"/>
                <a:gd name="adj2" fmla="val 416572"/>
              </a:avLst>
            </a:prstGeom>
            <a:noFill/>
            <a:ln w="63500" cap="flat" cmpd="sng" algn="ctr">
              <a:solidFill>
                <a:schemeClr val="accent2"/>
              </a:solidFill>
              <a:prstDash val="solid"/>
              <a:miter lim="800000"/>
              <a:headEnd type="arrow" w="sm" len="sm"/>
              <a:tailEnd type="none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  <p:sp>
          <p:nvSpPr>
            <p:cNvPr id="40" name="Arc 39">
              <a:extLst>
                <a:ext uri="{FF2B5EF4-FFF2-40B4-BE49-F238E27FC236}">
                  <a16:creationId xmlns:a16="http://schemas.microsoft.com/office/drawing/2014/main" xmlns="" id="{1936E80D-0B8A-EB4C-8009-C3EA4BD1055E}"/>
                </a:ext>
              </a:extLst>
            </p:cNvPr>
            <p:cNvSpPr/>
            <p:nvPr/>
          </p:nvSpPr>
          <p:spPr>
            <a:xfrm rot="16200000">
              <a:off x="6458992" y="2121967"/>
              <a:ext cx="2079758" cy="2347793"/>
            </a:xfrm>
            <a:prstGeom prst="arc">
              <a:avLst>
                <a:gd name="adj1" fmla="val 10660769"/>
                <a:gd name="adj2" fmla="val 184340"/>
              </a:avLst>
            </a:prstGeom>
            <a:noFill/>
            <a:ln w="63500" cap="flat" cmpd="sng" algn="ctr">
              <a:solidFill>
                <a:schemeClr val="accent2"/>
              </a:solidFill>
              <a:prstDash val="solid"/>
              <a:miter lim="800000"/>
              <a:headEnd type="arrow" w="sm" len="sm"/>
              <a:tailEnd type="none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/>
                <a:ea typeface=""/>
                <a:cs typeface="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xmlns="" id="{518F7A4C-3925-A440-A633-673200EE6B67}"/>
              </a:ext>
            </a:extLst>
          </p:cNvPr>
          <p:cNvGrpSpPr/>
          <p:nvPr/>
        </p:nvGrpSpPr>
        <p:grpSpPr>
          <a:xfrm>
            <a:off x="7543800" y="4794547"/>
            <a:ext cx="4014788" cy="1625327"/>
            <a:chOff x="7543800" y="4794547"/>
            <a:chExt cx="4014788" cy="1625327"/>
          </a:xfrm>
        </p:grpSpPr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xmlns="" id="{D8266715-22E2-1E45-9F8C-AC90D64B03CC}"/>
                </a:ext>
              </a:extLst>
            </p:cNvPr>
            <p:cNvCxnSpPr>
              <a:endCxn id="42" idx="2"/>
            </p:cNvCxnSpPr>
            <p:nvPr/>
          </p:nvCxnSpPr>
          <p:spPr bwMode="auto">
            <a:xfrm flipV="1">
              <a:off x="7543800" y="5376378"/>
              <a:ext cx="2356104" cy="1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42" name="Can 41">
              <a:extLst>
                <a:ext uri="{FF2B5EF4-FFF2-40B4-BE49-F238E27FC236}">
                  <a16:creationId xmlns:a16="http://schemas.microsoft.com/office/drawing/2014/main" xmlns="" id="{1CDAE36E-A0E1-8746-B118-D95D293F9A8F}"/>
                </a:ext>
              </a:extLst>
            </p:cNvPr>
            <p:cNvSpPr/>
            <p:nvPr/>
          </p:nvSpPr>
          <p:spPr bwMode="auto">
            <a:xfrm>
              <a:off x="9899904" y="4794547"/>
              <a:ext cx="908708" cy="1163662"/>
            </a:xfrm>
            <a:prstGeom prst="can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3" name="Freeform 42">
              <a:extLst>
                <a:ext uri="{FF2B5EF4-FFF2-40B4-BE49-F238E27FC236}">
                  <a16:creationId xmlns:a16="http://schemas.microsoft.com/office/drawing/2014/main" xmlns="" id="{A3282D8E-3DA6-7343-A13A-9511C462D6B7}"/>
                </a:ext>
              </a:extLst>
            </p:cNvPr>
            <p:cNvSpPr/>
            <p:nvPr/>
          </p:nvSpPr>
          <p:spPr bwMode="auto">
            <a:xfrm>
              <a:off x="9909033" y="5561386"/>
              <a:ext cx="914400" cy="98660"/>
            </a:xfrm>
            <a:custGeom>
              <a:avLst/>
              <a:gdLst>
                <a:gd name="connsiteX0" fmla="*/ 0 w 904568"/>
                <a:gd name="connsiteY0" fmla="*/ 9832 h 147512"/>
                <a:gd name="connsiteX1" fmla="*/ 422787 w 904568"/>
                <a:gd name="connsiteY1" fmla="*/ 147484 h 147512"/>
                <a:gd name="connsiteX2" fmla="*/ 904568 w 904568"/>
                <a:gd name="connsiteY2" fmla="*/ 0 h 147512"/>
                <a:gd name="connsiteX3" fmla="*/ 904568 w 904568"/>
                <a:gd name="connsiteY3" fmla="*/ 0 h 14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568" h="147512">
                  <a:moveTo>
                    <a:pt x="0" y="9832"/>
                  </a:moveTo>
                  <a:cubicBezTo>
                    <a:pt x="136013" y="79477"/>
                    <a:pt x="272026" y="149123"/>
                    <a:pt x="422787" y="147484"/>
                  </a:cubicBezTo>
                  <a:cubicBezTo>
                    <a:pt x="573548" y="145845"/>
                    <a:pt x="904568" y="0"/>
                    <a:pt x="904568" y="0"/>
                  </a:cubicBezTo>
                  <a:lnTo>
                    <a:pt x="904568" y="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5" name="Freeform 44">
              <a:extLst>
                <a:ext uri="{FF2B5EF4-FFF2-40B4-BE49-F238E27FC236}">
                  <a16:creationId xmlns:a16="http://schemas.microsoft.com/office/drawing/2014/main" xmlns="" id="{240524AA-FE94-0E4E-8F44-0CBE07889083}"/>
                </a:ext>
              </a:extLst>
            </p:cNvPr>
            <p:cNvSpPr/>
            <p:nvPr/>
          </p:nvSpPr>
          <p:spPr bwMode="auto">
            <a:xfrm>
              <a:off x="9909033" y="5213320"/>
              <a:ext cx="914400" cy="98660"/>
            </a:xfrm>
            <a:custGeom>
              <a:avLst/>
              <a:gdLst>
                <a:gd name="connsiteX0" fmla="*/ 0 w 904568"/>
                <a:gd name="connsiteY0" fmla="*/ 9832 h 147512"/>
                <a:gd name="connsiteX1" fmla="*/ 422787 w 904568"/>
                <a:gd name="connsiteY1" fmla="*/ 147484 h 147512"/>
                <a:gd name="connsiteX2" fmla="*/ 904568 w 904568"/>
                <a:gd name="connsiteY2" fmla="*/ 0 h 147512"/>
                <a:gd name="connsiteX3" fmla="*/ 904568 w 904568"/>
                <a:gd name="connsiteY3" fmla="*/ 0 h 147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04568" h="147512">
                  <a:moveTo>
                    <a:pt x="0" y="9832"/>
                  </a:moveTo>
                  <a:cubicBezTo>
                    <a:pt x="136013" y="79477"/>
                    <a:pt x="272026" y="149123"/>
                    <a:pt x="422787" y="147484"/>
                  </a:cubicBezTo>
                  <a:cubicBezTo>
                    <a:pt x="573548" y="145845"/>
                    <a:pt x="904568" y="0"/>
                    <a:pt x="904568" y="0"/>
                  </a:cubicBezTo>
                  <a:lnTo>
                    <a:pt x="904568" y="0"/>
                  </a:lnTo>
                </a:path>
              </a:pathLst>
            </a:cu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xmlns="" id="{467C7D97-2028-4D41-BD2D-F67BD6FFE927}"/>
                </a:ext>
              </a:extLst>
            </p:cNvPr>
            <p:cNvSpPr/>
            <p:nvPr/>
          </p:nvSpPr>
          <p:spPr>
            <a:xfrm>
              <a:off x="9388121" y="5958209"/>
              <a:ext cx="2170467" cy="46166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 defTabSz="914363">
                <a:defRPr/>
              </a:pPr>
              <a:r>
                <a:rPr lang="en-US" altLang="zh-CN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Training</a:t>
              </a:r>
              <a:r>
                <a:rPr lang="zh-CN" altLang="en-US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kern="0" dirty="0">
                  <a:solidFill>
                    <a:prstClr val="black"/>
                  </a:solidFill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endPara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47" name="Table 46">
                <a:extLst>
                  <a:ext uri="{FF2B5EF4-FFF2-40B4-BE49-F238E27FC236}">
                    <a16:creationId xmlns:a16="http://schemas.microsoft.com/office/drawing/2014/main" xmlns="" id="{628C3A98-5E93-AC47-AC16-44E893D093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8645517"/>
                  </p:ext>
                </p:extLst>
              </p:nvPr>
            </p:nvGraphicFramePr>
            <p:xfrm>
              <a:off x="3485244" y="6248400"/>
              <a:ext cx="3982356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3726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1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2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3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4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xmlns="" val="20005"/>
                        </a:ext>
                      </a:extLst>
                    </a:gridCol>
                  </a:tblGrid>
                  <a:tr h="13565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m:rPr>
                                    <m:nor/>
                                  </m:rPr>
                                  <a:rPr lang="en-US" sz="2400" dirty="0" smtClean="0">
                                    <a:solidFill>
                                      <a:srgbClr val="C00000"/>
                                    </a:solidFill>
                                  </a:rPr>
                                  <m:t>yes</m:t>
                                </m:r>
                              </m:oMath>
                            </m:oMathPara>
                          </a14:m>
                          <a:endParaRPr lang="en-US" sz="2400" dirty="0">
                            <a:solidFill>
                              <a:srgbClr val="C00000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kern="1200" dirty="0">
                              <a:solidFill>
                                <a:srgbClr val="005E1A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no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47" name="Table 46">
                <a:extLst>
                  <a:ext uri="{FF2B5EF4-FFF2-40B4-BE49-F238E27FC236}">
                    <a16:creationId xmlns:a16="http://schemas.microsoft.com/office/drawing/2014/main" id="{628C3A98-5E93-AC47-AC16-44E893D09301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18645517"/>
                  </p:ext>
                </p:extLst>
              </p:nvPr>
            </p:nvGraphicFramePr>
            <p:xfrm>
              <a:off x="3485244" y="6248400"/>
              <a:ext cx="3982356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63726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val="20001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val="20002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val="20003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val="20004"/>
                        </a:ext>
                      </a:extLst>
                    </a:gridCol>
                    <a:gridCol w="663726">
                      <a:extLst>
                        <a:ext uri="{9D8B030D-6E8A-4147-A177-3AD203B41FA5}">
                          <a16:colId xmlns:a16="http://schemas.microsoft.com/office/drawing/2014/main" val="20005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7"/>
                          <a:stretch>
                            <a:fillRect l="-100000" t="-11111" r="-398113" b="-30556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lvl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b="1" kern="1200" dirty="0">
                              <a:solidFill>
                                <a:srgbClr val="005E1A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no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indent="0" algn="ctr" defTabSz="4572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:r>
                            <a:rPr lang="en-US" sz="2400" dirty="0">
                              <a:solidFill>
                                <a:srgbClr val="C00000"/>
                              </a:solidFill>
                            </a:rPr>
                            <a:t>yes</a:t>
                          </a: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xmlns="" id="{B33CBEBB-1DAD-4745-812E-6AB52630A4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9356251"/>
              </p:ext>
            </p:extLst>
          </p:nvPr>
        </p:nvGraphicFramePr>
        <p:xfrm>
          <a:off x="1524000" y="6233160"/>
          <a:ext cx="1710404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1040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064">
                <a:tc>
                  <a:txBody>
                    <a:bodyPr/>
                    <a:lstStyle/>
                    <a:p>
                      <a:r>
                        <a:rPr lang="en-US" altLang="zh-CN" sz="2000" b="1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Unsure</a:t>
                      </a:r>
                      <a:r>
                        <a:rPr lang="zh-CN" altLang="en-US" sz="2000" b="1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zh-CN" sz="2000" b="1" i="0" baseline="0" dirty="0">
                          <a:solidFill>
                            <a:schemeClr val="tx1"/>
                          </a:solidFill>
                          <a:latin typeface="+mn-lt"/>
                        </a:rPr>
                        <a:t>result</a:t>
                      </a:r>
                      <a:endParaRPr lang="en-US" sz="2000" b="1" dirty="0">
                        <a:solidFill>
                          <a:schemeClr val="tx1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xmlns="" id="{35E68BD1-F20A-3C49-955A-33F6276B5BA2}"/>
              </a:ext>
            </a:extLst>
          </p:cNvPr>
          <p:cNvCxnSpPr>
            <a:cxnSpLocks/>
          </p:cNvCxnSpPr>
          <p:nvPr/>
        </p:nvCxnSpPr>
        <p:spPr bwMode="auto">
          <a:xfrm>
            <a:off x="5715000" y="4464417"/>
            <a:ext cx="0" cy="2241183"/>
          </a:xfrm>
          <a:prstGeom prst="line">
            <a:avLst/>
          </a:prstGeom>
          <a:solidFill>
            <a:schemeClr val="accent1"/>
          </a:solidFill>
          <a:ln w="571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aphicFrame>
        <p:nvGraphicFramePr>
          <p:cNvPr id="51" name="Table 50">
            <a:extLst>
              <a:ext uri="{FF2B5EF4-FFF2-40B4-BE49-F238E27FC236}">
                <a16:creationId xmlns:a16="http://schemas.microsoft.com/office/drawing/2014/main" xmlns="" id="{16740A36-336C-DA49-8E00-7D55FAF765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0902090"/>
              </p:ext>
            </p:extLst>
          </p:nvPr>
        </p:nvGraphicFramePr>
        <p:xfrm>
          <a:off x="1524000" y="6221754"/>
          <a:ext cx="1727868" cy="396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2786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371064">
                <a:tc>
                  <a:txBody>
                    <a:bodyPr/>
                    <a:lstStyle/>
                    <a:p>
                      <a:r>
                        <a:rPr lang="en-US" altLang="zh-CN" sz="2000" b="1" i="0" dirty="0">
                          <a:solidFill>
                            <a:srgbClr val="993333"/>
                          </a:solidFill>
                          <a:latin typeface="+mn-lt"/>
                        </a:rPr>
                        <a:t>Stable</a:t>
                      </a:r>
                      <a:r>
                        <a:rPr lang="zh-CN" altLang="en-US" sz="2000" b="1" i="0" baseline="0" dirty="0">
                          <a:solidFill>
                            <a:srgbClr val="993333"/>
                          </a:solidFill>
                          <a:latin typeface="+mn-lt"/>
                        </a:rPr>
                        <a:t> </a:t>
                      </a:r>
                      <a:r>
                        <a:rPr lang="en-US" altLang="zh-CN" sz="2000" b="1" i="0" baseline="0" dirty="0">
                          <a:solidFill>
                            <a:srgbClr val="993333"/>
                          </a:solidFill>
                          <a:latin typeface="+mn-lt"/>
                        </a:rPr>
                        <a:t>outlier</a:t>
                      </a:r>
                      <a:endParaRPr lang="en-US" sz="2000" b="1" dirty="0">
                        <a:solidFill>
                          <a:srgbClr val="993333"/>
                        </a:solidFill>
                      </a:endParaRPr>
                    </a:p>
                  </a:txBody>
                  <a:tcPr anchor="ctr">
                    <a:solidFill>
                      <a:schemeClr val="bg2">
                        <a:lumMod val="60000"/>
                        <a:lumOff val="40000"/>
                        <a:alpha val="28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9059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mph" presetSubtype="2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7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" grpId="0"/>
      <p:bldP spid="33" grpId="0" animBg="1"/>
      <p:bldP spid="120" grpId="0"/>
      <p:bldP spid="48" grpId="0"/>
      <p:bldP spid="48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28</a:t>
            </a:fld>
            <a:endParaRPr lang="en-US" altLang="x-none" dirty="0"/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78" name="Table 77"/>
              <p:cNvGraphicFramePr>
                <a:graphicFrameLocks noGrp="1"/>
              </p:cNvGraphicFramePr>
              <p:nvPr/>
            </p:nvGraphicFramePr>
            <p:xfrm>
              <a:off x="1007834" y="1675830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𝑑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78" name="Table 7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420619176"/>
                  </p:ext>
                </p:extLst>
              </p:nvPr>
            </p:nvGraphicFramePr>
            <p:xfrm>
              <a:off x="1007834" y="1675830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74" r="-2174" b="-522222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74" t="-97297" r="-2174" b="-4081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74" t="-297297" r="-2174" b="-208108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3"/>
                          <a:stretch>
                            <a:fillRect l="-2174" t="-460000" r="-21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grpSp>
        <p:nvGrpSpPr>
          <p:cNvPr id="81" name="Group 80"/>
          <p:cNvGrpSpPr/>
          <p:nvPr/>
        </p:nvGrpSpPr>
        <p:grpSpPr>
          <a:xfrm>
            <a:off x="7771859" y="1602713"/>
            <a:ext cx="969201" cy="2863112"/>
            <a:chOff x="1742414" y="1425122"/>
            <a:chExt cx="969201" cy="2863112"/>
          </a:xfrm>
        </p:grpSpPr>
        <p:grpSp>
          <p:nvGrpSpPr>
            <p:cNvPr id="82" name="Group 81"/>
            <p:cNvGrpSpPr/>
            <p:nvPr/>
          </p:nvGrpSpPr>
          <p:grpSpPr>
            <a:xfrm>
              <a:off x="1748466" y="1425122"/>
              <a:ext cx="963149" cy="2839595"/>
              <a:chOff x="449022" y="1675973"/>
              <a:chExt cx="963149" cy="2839595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4" name="Rectangle 83"/>
                  <p:cNvSpPr/>
                  <p:nvPr/>
                </p:nvSpPr>
                <p:spPr>
                  <a:xfrm>
                    <a:off x="449022" y="1675973"/>
                    <a:ext cx="918521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84" name="Rectangle 8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022" y="1675973"/>
                    <a:ext cx="918521" cy="461665"/>
                  </a:xfrm>
                  <a:prstGeom prst="rect">
                    <a:avLst/>
                  </a:prstGeom>
                  <a:blipFill rotWithShape="0">
                    <a:blip r:embed="rId4"/>
                    <a:stretch>
                      <a:fillRect b="-394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5" name="Rectangle 84"/>
                  <p:cNvSpPr/>
                  <p:nvPr/>
                </p:nvSpPr>
                <p:spPr>
                  <a:xfrm>
                    <a:off x="449022" y="2146260"/>
                    <a:ext cx="932756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2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85" name="Rectangle 8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022" y="2146260"/>
                    <a:ext cx="932756" cy="461665"/>
                  </a:xfrm>
                  <a:prstGeom prst="rect">
                    <a:avLst/>
                  </a:prstGeom>
                  <a:blipFill rotWithShape="0">
                    <a:blip r:embed="rId5"/>
                    <a:stretch>
                      <a:fillRect b="-4000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6" name="Rectangle 85"/>
                  <p:cNvSpPr/>
                  <p:nvPr/>
                </p:nvSpPr>
                <p:spPr>
                  <a:xfrm>
                    <a:off x="525222" y="3092996"/>
                    <a:ext cx="845552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𝑖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86" name="Rectangle 8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525222" y="3092996"/>
                    <a:ext cx="845552" cy="461665"/>
                  </a:xfrm>
                  <a:prstGeom prst="rect">
                    <a:avLst/>
                  </a:prstGeom>
                  <a:blipFill rotWithShape="0">
                    <a:blip r:embed="rId6"/>
                    <a:stretch>
                      <a:fillRect b="-5263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7" name="Rectangle 86"/>
                  <p:cNvSpPr/>
                  <p:nvPr/>
                </p:nvSpPr>
                <p:spPr>
                  <a:xfrm>
                    <a:off x="449022" y="4053903"/>
                    <a:ext cx="963149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𝑛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4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𝑛</m:t>
                              </m:r>
                            </m:sub>
                          </m:sSub>
                        </m:oMath>
                      </m:oMathPara>
                    </a14:m>
                    <a:endParaRPr lang="en-US" sz="24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87" name="Rectangle 86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449022" y="4053903"/>
                    <a:ext cx="963149" cy="461665"/>
                  </a:xfrm>
                  <a:prstGeom prst="rect">
                    <a:avLst/>
                  </a:prstGeom>
                  <a:blipFill rotWithShape="0">
                    <a:blip r:embed="rId7"/>
                    <a:stretch>
                      <a:fillRect b="-266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8" name="TextBox 87"/>
                  <p:cNvSpPr txBox="1"/>
                  <p:nvPr/>
                </p:nvSpPr>
                <p:spPr>
                  <a:xfrm>
                    <a:off x="760468" y="2057400"/>
                    <a:ext cx="211596" cy="246221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sz="1600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</m:t>
                          </m:r>
                        </m:oMath>
                      </m:oMathPara>
                    </a14:m>
                    <a:endParaRPr lang="en-US" sz="16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132" name="TextBox 131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60468" y="2057400"/>
                    <a:ext cx="214802" cy="243174"/>
                  </a:xfrm>
                  <a:prstGeom prst="rect">
                    <a:avLst/>
                  </a:prstGeom>
                  <a:blipFill rotWithShape="0">
                    <a:blip r:embed="rId8"/>
                    <a:stretch>
                      <a:fillRect l="-17143" r="-17143" b="-12821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4" name="Rectangle 93"/>
                  <p:cNvSpPr/>
                  <p:nvPr/>
                </p:nvSpPr>
                <p:spPr>
                  <a:xfrm>
                    <a:off x="641964" y="2444723"/>
                    <a:ext cx="42191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</m:t>
                          </m:r>
                        </m:oMath>
                      </m:oMathPara>
                    </a14:m>
                    <a:endParaRPr lang="en-US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133" name="Rectangle 1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41964" y="2444723"/>
                    <a:ext cx="426720" cy="364762"/>
                  </a:xfrm>
                  <a:prstGeom prst="rect">
                    <a:avLst/>
                  </a:prstGeom>
                  <a:blipFill rotWithShape="0">
                    <a:blip r:embed="rId9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6" name="Rectangle 95"/>
              <p:cNvSpPr/>
              <p:nvPr/>
            </p:nvSpPr>
            <p:spPr>
              <a:xfrm rot="5400000">
                <a:off x="720273" y="2685444"/>
                <a:ext cx="415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mr-IN" dirty="0">
                    <a:latin typeface="Helvetica Neue" charset="0"/>
                    <a:ea typeface="Helvetica Neue" charset="0"/>
                    <a:cs typeface="Helvetica Neue" charset="0"/>
                  </a:rPr>
                  <a:t>…</a:t>
                </a:r>
                <a:endParaRPr lang="en-US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7" name="Rectangle 96"/>
                  <p:cNvSpPr/>
                  <p:nvPr/>
                </p:nvSpPr>
                <p:spPr>
                  <a:xfrm>
                    <a:off x="639464" y="2898150"/>
                    <a:ext cx="42191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</m:t>
                          </m:r>
                        </m:oMath>
                      </m:oMathPara>
                    </a14:m>
                    <a:endParaRPr lang="en-US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135" name="Rectangle 1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9464" y="2898150"/>
                    <a:ext cx="426720" cy="364762"/>
                  </a:xfrm>
                  <a:prstGeom prst="rect">
                    <a:avLst/>
                  </a:prstGeom>
                  <a:blipFill rotWithShape="0">
                    <a:blip r:embed="rId10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98" name="Rectangle 97"/>
                  <p:cNvSpPr/>
                  <p:nvPr/>
                </p:nvSpPr>
                <p:spPr>
                  <a:xfrm>
                    <a:off x="639830" y="3419085"/>
                    <a:ext cx="42191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</m:t>
                          </m:r>
                        </m:oMath>
                      </m:oMathPara>
                    </a14:m>
                    <a:endParaRPr lang="en-US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136" name="Rectangle 135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9830" y="3419085"/>
                    <a:ext cx="426720" cy="364762"/>
                  </a:xfrm>
                  <a:prstGeom prst="rect">
                    <a:avLst/>
                  </a:prstGeom>
                  <a:blipFill rotWithShape="0">
                    <a:blip r:embed="rId11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99" name="Rectangle 98"/>
              <p:cNvSpPr/>
              <p:nvPr/>
            </p:nvSpPr>
            <p:spPr>
              <a:xfrm rot="5400000">
                <a:off x="711194" y="3599844"/>
                <a:ext cx="415498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mr-IN" dirty="0">
                    <a:latin typeface="Helvetica Neue" charset="0"/>
                    <a:ea typeface="Helvetica Neue" charset="0"/>
                    <a:cs typeface="Helvetica Neue" charset="0"/>
                  </a:rPr>
                  <a:t>…</a:t>
                </a:r>
                <a:endParaRPr lang="en-US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100" name="Rectangle 99"/>
                  <p:cNvSpPr/>
                  <p:nvPr/>
                </p:nvSpPr>
                <p:spPr>
                  <a:xfrm>
                    <a:off x="635384" y="3892523"/>
                    <a:ext cx="421910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>
                    <a:defPPr>
                      <a:defRPr lang="en-US"/>
                    </a:defPPr>
                    <a:lvl1pPr marL="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1pPr>
                    <a:lvl2pPr marL="457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2pPr>
                    <a:lvl3pPr marL="914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3pPr>
                    <a:lvl4pPr marL="1371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4pPr>
                    <a:lvl5pPr marL="18288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5pPr>
                    <a:lvl6pPr marL="22860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6pPr>
                    <a:lvl7pPr marL="27432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7pPr>
                    <a:lvl8pPr marL="32004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8pPr>
                    <a:lvl9pPr marL="3657600" algn="l" defTabSz="914400" rtl="0" eaLnBrk="1" latinLnBrk="0" hangingPunct="1">
                      <a:defRPr sz="1800" kern="120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lvl9pPr>
                  </a:lstStyle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</m:t>
                          </m:r>
                        </m:oMath>
                      </m:oMathPara>
                    </a14:m>
                    <a:endParaRPr lang="en-US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138" name="Rectangle 137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35384" y="3892523"/>
                    <a:ext cx="426720" cy="364762"/>
                  </a:xfrm>
                  <a:prstGeom prst="rect">
                    <a:avLst/>
                  </a:prstGeom>
                  <a:blipFill rotWithShape="0">
                    <a:blip r:embed="rId12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sp>
          <p:nvSpPr>
            <p:cNvPr id="83" name="Rectangle 82"/>
            <p:cNvSpPr/>
            <p:nvPr/>
          </p:nvSpPr>
          <p:spPr bwMode="auto">
            <a:xfrm>
              <a:off x="1742414" y="1443401"/>
              <a:ext cx="958952" cy="2844833"/>
            </a:xfrm>
            <a:prstGeom prst="rect">
              <a:avLst/>
            </a:prstGeom>
            <a:noFill/>
            <a:ln w="38100" cap="flat" cmpd="sng" algn="ctr">
              <a:solidFill>
                <a:schemeClr val="accent1">
                  <a:lumMod val="50000"/>
                </a:schemeClr>
              </a:solidFill>
              <a:prstDash val="dash"/>
              <a:headEnd type="none" w="med" len="med"/>
              <a:tailEnd type="none" w="med" len="med"/>
            </a:ln>
            <a:effectLst>
              <a:outerShdw blurRad="130000" dist="101600" dir="2700000" algn="tl" rotWithShape="0">
                <a:srgbClr val="000000">
                  <a:alpha val="35000"/>
                </a:srgbClr>
              </a:outerShdw>
            </a:effectLst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099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102" name="Rectangle 101"/>
          <p:cNvSpPr/>
          <p:nvPr/>
        </p:nvSpPr>
        <p:spPr>
          <a:xfrm>
            <a:off x="533400" y="4648333"/>
            <a:ext cx="152157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Detectors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10" name="Table 109"/>
              <p:cNvGraphicFramePr>
                <a:graphicFrameLocks noGrp="1"/>
              </p:cNvGraphicFramePr>
              <p:nvPr/>
            </p:nvGraphicFramePr>
            <p:xfrm>
              <a:off x="3283222" y="1032956"/>
              <a:ext cx="45042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1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2">
                            <a:lumMod val="60000"/>
                            <a:lumOff val="40000"/>
                            <a:alpha val="28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10" name="Table 109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05204965"/>
                  </p:ext>
                </p:extLst>
              </p:nvPr>
            </p:nvGraphicFramePr>
            <p:xfrm>
              <a:off x="3283222" y="1032956"/>
              <a:ext cx="45042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3"/>
                          <a:stretch>
                            <a:fillRect l="-2778" t="-2703" r="-5556" b="-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31" name="Table 130"/>
              <p:cNvGraphicFramePr>
                <a:graphicFrameLocks noGrp="1"/>
              </p:cNvGraphicFramePr>
              <p:nvPr/>
            </p:nvGraphicFramePr>
            <p:xfrm>
              <a:off x="8011233" y="1032956"/>
              <a:ext cx="653627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627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00309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𝑓</m:t>
                                </m:r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(</m:t>
                                </m:r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𝑥</m:t>
                                </m:r>
                                <m:r>
                                  <a:rPr lang="en-US" altLang="zh-CN" sz="24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)</m:t>
                                </m:r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2">
                            <a:lumMod val="60000"/>
                            <a:lumOff val="40000"/>
                            <a:alpha val="28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31" name="Table 130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213819520"/>
                  </p:ext>
                </p:extLst>
              </p:nvPr>
            </p:nvGraphicFramePr>
            <p:xfrm>
              <a:off x="8011233" y="1032956"/>
              <a:ext cx="653627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653627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14"/>
                          <a:stretch>
                            <a:fillRect t="-2703" r="-1887" b="-16216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62" name="Table 61"/>
              <p:cNvGraphicFramePr>
                <a:graphicFrameLocks noGrp="1"/>
              </p:cNvGraphicFramePr>
              <p:nvPr/>
            </p:nvGraphicFramePr>
            <p:xfrm>
              <a:off x="3231984" y="1665852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62" name="Table 61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3167152097"/>
                  </p:ext>
                </p:extLst>
              </p:nvPr>
            </p:nvGraphicFramePr>
            <p:xfrm>
              <a:off x="3231984" y="1665852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6"/>
                          <a:stretch>
                            <a:fillRect l="-2174" t="-2778" r="-2174" b="-519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6"/>
                          <a:stretch>
                            <a:fillRect l="-2174" t="-100000" r="-2174" b="-4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6"/>
                          <a:stretch>
                            <a:fillRect l="-2174" t="-308333" r="-2174" b="-21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6"/>
                          <a:stretch>
                            <a:fillRect l="-2174" t="-460000" r="-21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63" name="Rectangle 62"/>
          <p:cNvSpPr/>
          <p:nvPr/>
        </p:nvSpPr>
        <p:spPr>
          <a:xfrm>
            <a:off x="3198644" y="4664736"/>
            <a:ext cx="273493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63">
              <a:defRPr/>
            </a:pPr>
            <a:r>
              <a:rPr lang="en-US" altLang="zh-CN" kern="0" dirty="0" err="1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Outlierness</a:t>
            </a:r>
            <a:r>
              <a:rPr lang="zh-CN" alt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scores</a:t>
            </a:r>
            <a:endParaRPr lang="en-US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7523043" y="4579203"/>
            <a:ext cx="162095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Logistic</a:t>
            </a:r>
            <a:r>
              <a:rPr lang="zh-CN" alt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lvl="0" algn="ctr" defTabSz="914363">
              <a:defRPr/>
            </a:pP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regression</a:t>
            </a:r>
          </a:p>
        </p:txBody>
      </p:sp>
      <p:sp>
        <p:nvSpPr>
          <p:cNvPr id="10" name="Right Arrow 9"/>
          <p:cNvSpPr/>
          <p:nvPr/>
        </p:nvSpPr>
        <p:spPr bwMode="auto">
          <a:xfrm>
            <a:off x="6433838" y="2774266"/>
            <a:ext cx="1193967" cy="450065"/>
          </a:xfrm>
          <a:prstGeom prst="rightArrow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70" name="Right Arrow 69"/>
          <p:cNvSpPr/>
          <p:nvPr/>
        </p:nvSpPr>
        <p:spPr bwMode="auto">
          <a:xfrm>
            <a:off x="1854291" y="2769666"/>
            <a:ext cx="933809" cy="450065"/>
          </a:xfrm>
          <a:prstGeom prst="rightArrow">
            <a:avLst/>
          </a:prstGeom>
          <a:noFill/>
          <a:ln w="4445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5563"/>
            <a:ext cx="6553200" cy="858837"/>
          </a:xfrm>
        </p:spPr>
        <p:txBody>
          <a:bodyPr/>
          <a:lstStyle/>
          <a:p>
            <a:r>
              <a:rPr lang="en-US" dirty="0"/>
              <a:t>Prune </a:t>
            </a:r>
            <a:r>
              <a:rPr lang="en-US" altLang="zh-CN" dirty="0"/>
              <a:t>P</a:t>
            </a:r>
            <a:r>
              <a:rPr lang="en-US" dirty="0"/>
              <a:t>oor </a:t>
            </a:r>
            <a:r>
              <a:rPr lang="en-US" altLang="zh-CN" dirty="0"/>
              <a:t>D</a:t>
            </a:r>
            <a:r>
              <a:rPr lang="en-US" dirty="0"/>
              <a:t>etectors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8456469" y="1562278"/>
            <a:ext cx="3278331" cy="685800"/>
            <a:chOff x="8329333" y="2569409"/>
            <a:chExt cx="3278331" cy="685800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xmlns="" id="{A6D8ABD1-27C5-2B44-93F1-0C04CBE6CE4B}"/>
                    </a:ext>
                  </a:extLst>
                </p:cNvPr>
                <p:cNvSpPr/>
                <p:nvPr/>
              </p:nvSpPr>
              <p:spPr>
                <a:xfrm>
                  <a:off x="9216282" y="2569409"/>
                  <a:ext cx="2391382" cy="685800"/>
                </a:xfrm>
                <a:prstGeom prst="rect">
                  <a:avLst/>
                </a:prstGeom>
                <a:solidFill>
                  <a:srgbClr val="C6999E">
                    <a:lumMod val="20000"/>
                    <a:lumOff val="80000"/>
                  </a:srgbClr>
                </a:solid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:r>
                    <a:rPr kumimoji="0" lang="en-US" b="0" i="0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" pitchFamily="2" charset="0"/>
                      <a:ea typeface=""/>
                      <a:cs typeface=""/>
                    </a:rPr>
                    <a:t>Corresponding</a:t>
                  </a:r>
                  <a:r>
                    <a:rPr kumimoji="0" lang="en-US" b="0" i="0" u="none" strike="noStrike" kern="0" cap="none" spc="0" normalizeH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" pitchFamily="2" charset="0"/>
                      <a:ea typeface=""/>
                      <a:cs typeface=""/>
                    </a:rPr>
                    <a:t> to detector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charset="0"/>
                            </a:rPr>
                            <m:t>𝑑</m:t>
                          </m:r>
                        </m:e>
                        <m:sub>
                          <m:r>
                            <a:rPr lang="en-US" i="1">
                              <a:latin typeface="Cambria Math" charset="0"/>
                            </a:rPr>
                            <m:t>1</m:t>
                          </m:r>
                        </m:sub>
                      </m:sSub>
                    </m:oMath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A6D8ABD1-27C5-2B44-93F1-0C04CBE6CE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16282" y="2569409"/>
                  <a:ext cx="2391382" cy="685800"/>
                </a:xfrm>
                <a:prstGeom prst="rect">
                  <a:avLst/>
                </a:prstGeom>
                <a:blipFill>
                  <a:blip r:embed="rId17"/>
                  <a:stretch>
                    <a:fillRect t="-16364" b="-29091"/>
                  </a:stretch>
                </a:blipFill>
                <a:ln w="381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35" name="Straight Arrow Connector 34"/>
            <p:cNvCxnSpPr/>
            <p:nvPr/>
          </p:nvCxnSpPr>
          <p:spPr bwMode="auto">
            <a:xfrm flipV="1">
              <a:off x="8329333" y="2912309"/>
              <a:ext cx="886949" cy="43796"/>
            </a:xfrm>
            <a:prstGeom prst="straightConnector1">
              <a:avLst/>
            </a:prstGeom>
            <a:solidFill>
              <a:schemeClr val="accent1"/>
            </a:solidFill>
            <a:ln w="349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xmlns="" id="{C0D4737D-EB8C-A041-A21E-5E8DC89BE100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146167" y="1641311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6" name="Table 35">
                <a:extLst>
                  <a:ext uri="{FF2B5EF4-FFF2-40B4-BE49-F238E27FC236}">
                    <a16:creationId xmlns:a16="http://schemas.microsoft.com/office/drawing/2014/main" id="{C0D4737D-EB8C-A041-A21E-5E8DC89BE100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817613204"/>
                  </p:ext>
                </p:extLst>
              </p:nvPr>
            </p:nvGraphicFramePr>
            <p:xfrm>
              <a:off x="4146167" y="1641311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9"/>
                          <a:stretch>
                            <a:fillRect l="-2174" t="-2778" r="-2174" b="-519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9"/>
                          <a:stretch>
                            <a:fillRect l="-2174" t="-100000" r="-2174" b="-4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9"/>
                          <a:stretch>
                            <a:fillRect l="-2174" t="-308333" r="-2174" b="-21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19"/>
                          <a:stretch>
                            <a:fillRect l="-2174" t="-460000" r="-21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xmlns="" id="{8C191AE2-0562-2048-819E-3A07CBDE895A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365584" y="1641311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1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marL="0" marR="0" indent="0" algn="l" defTabSz="914400" rtl="0" eaLnBrk="1" fontAlgn="auto" latinLnBrk="0" hangingPunct="1">
                            <a:lnSpc>
                              <a:spcPct val="100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  <a:buClrTx/>
                            <a:buSzTx/>
                            <a:buFontTx/>
                            <a:buNone/>
                            <a:tabLst/>
                            <a:defRPr/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2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𝑖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𝑠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</a:rPr>
                                      <m:t>𝑛</m:t>
                                    </m:r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7" name="Table 36">
                <a:extLst>
                  <a:ext uri="{FF2B5EF4-FFF2-40B4-BE49-F238E27FC236}">
                    <a16:creationId xmlns:a16="http://schemas.microsoft.com/office/drawing/2014/main" id="{8C191AE2-0562-2048-819E-3A07CBDE895A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2694397706"/>
                  </p:ext>
                </p:extLst>
              </p:nvPr>
            </p:nvGraphicFramePr>
            <p:xfrm>
              <a:off x="5365584" y="1641311"/>
              <a:ext cx="572705" cy="2820645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572705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8445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174" t="-2778" r="-2174" b="-51944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174" t="-100000" r="-2174" b="-40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1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2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174" t="-308333" r="-2174" b="-213889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3"/>
                      </a:ext>
                    </a:extLst>
                  </a:tr>
                  <a:tr h="464202">
                    <a:tc>
                      <a:txBody>
                        <a:bodyPr/>
                        <a:lstStyle/>
                        <a:p>
                          <a:r>
                            <a:rPr lang="mr-IN" sz="2400" dirty="0">
                              <a:solidFill>
                                <a:schemeClr val="tx1"/>
                              </a:solidFill>
                            </a:rPr>
                            <a:t>…</a:t>
                          </a:r>
                          <a:endParaRPr lang="en-US" sz="240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>
                        <a:solidFill>
                          <a:schemeClr val="tx1">
                            <a:lumMod val="50000"/>
                            <a:lumOff val="50000"/>
                            <a:alpha val="15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4"/>
                      </a:ext>
                    </a:extLst>
                  </a:tr>
                  <a:tr h="505392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>
                        <a:blipFill>
                          <a:blip r:embed="rId20"/>
                          <a:stretch>
                            <a:fillRect l="-2174" t="-460000" r="-2174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5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8" name="Table 37">
                <a:extLst>
                  <a:ext uri="{FF2B5EF4-FFF2-40B4-BE49-F238E27FC236}">
                    <a16:creationId xmlns:a16="http://schemas.microsoft.com/office/drawing/2014/main" xmlns="" id="{E6B6A7E9-BF1A-0640-899E-644B7AE8F134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4226464" y="1032956"/>
              <a:ext cx="45042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1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2">
                            <a:lumMod val="60000"/>
                            <a:lumOff val="40000"/>
                            <a:alpha val="28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8" name="Table 37">
                <a:extLst>
                  <a:ext uri="{FF2B5EF4-FFF2-40B4-BE49-F238E27FC236}">
                    <a16:creationId xmlns:a16="http://schemas.microsoft.com/office/drawing/2014/main" id="{E6B6A7E9-BF1A-0640-899E-644B7AE8F134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456517585"/>
                  </p:ext>
                </p:extLst>
              </p:nvPr>
            </p:nvGraphicFramePr>
            <p:xfrm>
              <a:off x="4226464" y="1032956"/>
              <a:ext cx="45042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1"/>
                          <a:stretch>
                            <a:fillRect t="-2703" r="-2703" b="-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39" name="Table 38">
                <a:extLst>
                  <a:ext uri="{FF2B5EF4-FFF2-40B4-BE49-F238E27FC236}">
                    <a16:creationId xmlns:a16="http://schemas.microsoft.com/office/drawing/2014/main" xmlns="" id="{1F021401-12EA-7D47-93F5-43C8B5B26D82}"/>
                  </a:ext>
                </a:extLst>
              </p:cNvPr>
              <p:cNvGraphicFramePr>
                <a:graphicFrameLocks noGrp="1"/>
              </p:cNvGraphicFramePr>
              <p:nvPr/>
            </p:nvGraphicFramePr>
            <p:xfrm>
              <a:off x="5448562" y="1032956"/>
              <a:ext cx="45042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xmlns="" val="20000"/>
                        </a:ext>
                      </a:extLst>
                    </a:gridCol>
                  </a:tblGrid>
                  <a:tr h="371064">
                    <a:tc>
                      <a:txBody>
                        <a:bodyPr/>
                        <a:lstStyle/>
                        <a:p>
                          <a:pPr/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𝑝</m:t>
                                    </m:r>
                                  </m:e>
                                  <m:sub>
                                    <m:r>
                                      <a:rPr lang="en-US" altLang="zh-CN" sz="2400" b="0" i="1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𝑚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2400" b="0" dirty="0">
                            <a:solidFill>
                              <a:schemeClr val="tx1"/>
                            </a:solidFill>
                          </a:endParaRPr>
                        </a:p>
                      </a:txBody>
                      <a:tcPr anchor="ctr">
                        <a:solidFill>
                          <a:schemeClr val="bg2">
                            <a:lumMod val="60000"/>
                            <a:lumOff val="40000"/>
                            <a:alpha val="28000"/>
                          </a:schemeClr>
                        </a:solidFill>
                      </a:tcPr>
                    </a:tc>
                    <a:extLst>
                      <a:ext uri="{0D108BD9-81ED-4DB2-BD59-A6C34878D82A}">
                        <a16:rowId xmlns:a16="http://schemas.microsoft.com/office/drawing/2014/main" xmlns="" val="10000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39" name="Table 38">
                <a:extLst>
                  <a:ext uri="{FF2B5EF4-FFF2-40B4-BE49-F238E27FC236}">
                    <a16:creationId xmlns:a16="http://schemas.microsoft.com/office/drawing/2014/main" id="{1F021401-12EA-7D47-93F5-43C8B5B26D82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635360350"/>
                  </p:ext>
                </p:extLst>
              </p:nvPr>
            </p:nvGraphicFramePr>
            <p:xfrm>
              <a:off x="5448562" y="1032956"/>
              <a:ext cx="450422" cy="457200"/>
            </p:xfrm>
            <a:graphic>
              <a:graphicData uri="http://schemas.openxmlformats.org/drawingml/2006/table">
                <a:tbl>
                  <a:tblPr firstRow="1" bandRow="1">
                    <a:tableStyleId>{5C22544A-7EE6-4342-B048-85BDC9FD1C3A}</a:tableStyleId>
                  </a:tblPr>
                  <a:tblGrid>
                    <a:gridCol w="450422">
                      <a:extLst>
                        <a:ext uri="{9D8B030D-6E8A-4147-A177-3AD203B41FA5}">
                          <a16:colId xmlns:a16="http://schemas.microsoft.com/office/drawing/2014/main" val="20000"/>
                        </a:ext>
                      </a:extLst>
                    </a:gridCol>
                  </a:tblGrid>
                  <a:tr h="457200"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anchor="ctr">
                        <a:blipFill>
                          <a:blip r:embed="rId22"/>
                          <a:stretch>
                            <a:fillRect l="-2778" t="-2703" r="-2778" b="-5405"/>
                          </a:stretch>
                        </a:blipFill>
                      </a:tcPr>
                    </a:tc>
                    <a:extLst>
                      <a:ext uri="{0D108BD9-81ED-4DB2-BD59-A6C34878D82A}">
                        <a16:rowId xmlns:a16="http://schemas.microsoft.com/office/drawing/2014/main" val="10000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8" name="Rectangle 7">
            <a:extLst>
              <a:ext uri="{FF2B5EF4-FFF2-40B4-BE49-F238E27FC236}">
                <a16:creationId xmlns:a16="http://schemas.microsoft.com/office/drawing/2014/main" xmlns="" id="{4ECE3BA3-2C71-D84B-B080-2285AC81D0B3}"/>
              </a:ext>
            </a:extLst>
          </p:cNvPr>
          <p:cNvSpPr/>
          <p:nvPr/>
        </p:nvSpPr>
        <p:spPr>
          <a:xfrm>
            <a:off x="4788671" y="2555256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r-IN" dirty="0"/>
              <a:t>…</a:t>
            </a:r>
            <a:endParaRPr lang="en-US" dirty="0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xmlns="" id="{AA33E163-5F35-7044-BCFB-199E13B70872}"/>
              </a:ext>
            </a:extLst>
          </p:cNvPr>
          <p:cNvSpPr/>
          <p:nvPr/>
        </p:nvSpPr>
        <p:spPr bwMode="auto">
          <a:xfrm>
            <a:off x="3048000" y="1562277"/>
            <a:ext cx="3079584" cy="3117611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800" b="1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xmlns="" id="{90632912-64C5-224A-B17D-7BA512545B9F}"/>
                  </a:ext>
                </a:extLst>
              </p:cNvPr>
              <p:cNvSpPr/>
              <p:nvPr/>
            </p:nvSpPr>
            <p:spPr>
              <a:xfrm>
                <a:off x="2407593" y="5257800"/>
                <a:ext cx="4597961" cy="737909"/>
              </a:xfrm>
              <a:prstGeom prst="rect">
                <a:avLst/>
              </a:prstGeom>
              <a:solidFill>
                <a:srgbClr val="C6999E">
                  <a:lumMod val="20000"/>
                  <a:lumOff val="80000"/>
                </a:srgbClr>
              </a:solid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1" i="1" smtClean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b="1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𝒔</m:t>
                        </m:r>
                      </m:e>
                      <m:sub>
                        <m:r>
                          <a:rPr lang="en-US" b="1" i="1">
                            <a:solidFill>
                              <a:schemeClr val="accent2"/>
                            </a:solidFill>
                            <a:latin typeface="Cambria Math" charset="0"/>
                          </a:rPr>
                          <m:t>𝒊</m:t>
                        </m:r>
                        <m:r>
                          <a:rPr lang="en-US" altLang="zh-CN" b="1" i="1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𝒎</m:t>
                        </m:r>
                      </m:sub>
                    </m:sSub>
                  </m:oMath>
                </a14:m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: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 </a:t>
                </a:r>
                <a:r>
                  <a:rPr lang="en-US" altLang="zh-CN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the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 err="1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outlierness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score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of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object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altLang="zh-CN" sz="2200" i="1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</m:oMath>
                </a14:m>
                <a:r>
                  <a:rPr lang="zh-CN" altLang="en-US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produced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by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r>
                  <a:rPr lang="en-US" altLang="zh-CN" sz="2200" dirty="0">
                    <a:latin typeface="Helvetica Neue" panose="02000503000000020004" pitchFamily="2" charset="0"/>
                    <a:ea typeface="Helvetica Neue" panose="02000503000000020004" pitchFamily="2" charset="0"/>
                    <a:cs typeface="Helvetica Neue" panose="02000503000000020004" pitchFamily="2" charset="0"/>
                  </a:rPr>
                  <a:t>detector</a:t>
                </a:r>
                <a:r>
                  <a:rPr lang="zh-CN" altLang="en-US" sz="22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2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200" i="1">
                            <a:latin typeface="Cambria Math" charset="0"/>
                          </a:rPr>
                          <m:t>𝑑</m:t>
                        </m:r>
                      </m:e>
                      <m:sub>
                        <m:r>
                          <a:rPr lang="en-US" sz="2200" i="1">
                            <a:latin typeface="Cambria Math" charset="0"/>
                          </a:rPr>
                          <m:t>𝑖</m:t>
                        </m:r>
                      </m:sub>
                    </m:sSub>
                  </m:oMath>
                </a14:m>
                <a:r>
                  <a:rPr lang="zh-CN" altLang="en-US" sz="2000" dirty="0">
                    <a:latin typeface="Helvetica Neue" panose="02000503000000020004" pitchFamily="2" charset="0"/>
                    <a:cs typeface="Helvetica Neue" panose="02000503000000020004" pitchFamily="2" charset="0"/>
                  </a:rPr>
                  <a:t> </a:t>
                </a:r>
                <a:endPara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endParaRPr>
              </a:p>
            </p:txBody>
          </p:sp>
        </mc:Choice>
        <mc:Fallback xmlns=""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90632912-64C5-224A-B17D-7BA512545B9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07593" y="5257800"/>
                <a:ext cx="4597961" cy="737909"/>
              </a:xfrm>
              <a:prstGeom prst="rect">
                <a:avLst/>
              </a:prstGeom>
              <a:blipFill>
                <a:blip r:embed="rId23"/>
                <a:stretch>
                  <a:fillRect l="-1653" t="-6780" b="-18644"/>
                </a:stretch>
              </a:blipFill>
              <a:ln w="38100" cap="flat" cmpd="sng" algn="ctr">
                <a:noFill/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0" name="Rectangle 39">
            <a:extLst>
              <a:ext uri="{FF2B5EF4-FFF2-40B4-BE49-F238E27FC236}">
                <a16:creationId xmlns:a16="http://schemas.microsoft.com/office/drawing/2014/main" xmlns="" id="{48E8C5A4-4609-4443-BB61-E8C1936DA987}"/>
              </a:ext>
            </a:extLst>
          </p:cNvPr>
          <p:cNvSpPr/>
          <p:nvPr/>
        </p:nvSpPr>
        <p:spPr>
          <a:xfrm>
            <a:off x="6271638" y="2312768"/>
            <a:ext cx="144792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914363">
              <a:defRPr/>
            </a:pP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Training</a:t>
            </a:r>
            <a:endParaRPr lang="en-US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xmlns="" id="{4AC8D56F-C276-EE4E-BE4D-59834145DD26}"/>
              </a:ext>
            </a:extLst>
          </p:cNvPr>
          <p:cNvSpPr/>
          <p:nvPr/>
        </p:nvSpPr>
        <p:spPr>
          <a:xfrm>
            <a:off x="4788670" y="990600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mr-IN" dirty="0"/>
              <a:t>…</a:t>
            </a:r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xmlns="" id="{6F1E1B6C-2169-524A-A1C1-699095348694}"/>
              </a:ext>
            </a:extLst>
          </p:cNvPr>
          <p:cNvSpPr/>
          <p:nvPr/>
        </p:nvSpPr>
        <p:spPr>
          <a:xfrm>
            <a:off x="1845580" y="971490"/>
            <a:ext cx="12506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Objects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685800" y="3319603"/>
            <a:ext cx="9906000" cy="532753"/>
            <a:chOff x="1811566" y="3584769"/>
            <a:chExt cx="9906000" cy="532753"/>
          </a:xfrm>
        </p:grpSpPr>
        <p:cxnSp>
          <p:nvCxnSpPr>
            <p:cNvPr id="79" name="Straight Connector 78"/>
            <p:cNvCxnSpPr>
              <a:cxnSpLocks/>
            </p:cNvCxnSpPr>
            <p:nvPr/>
          </p:nvCxnSpPr>
          <p:spPr bwMode="auto">
            <a:xfrm flipV="1">
              <a:off x="1811566" y="3584769"/>
              <a:ext cx="8458200" cy="1"/>
            </a:xfrm>
            <a:prstGeom prst="line">
              <a:avLst/>
            </a:prstGeom>
            <a:solidFill>
              <a:schemeClr val="accent1"/>
            </a:solidFill>
            <a:ln w="571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82" name="Rounded Rectangle 181"/>
                <p:cNvSpPr/>
                <p:nvPr/>
              </p:nvSpPr>
              <p:spPr bwMode="auto">
                <a:xfrm>
                  <a:off x="10025031" y="3660648"/>
                  <a:ext cx="1692535" cy="456874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099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:r>
                    <a:rPr lang="en-US" altLang="zh-CN" b="1" dirty="0">
                      <a:solidFill>
                        <a:srgbClr val="993333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Small</a:t>
                  </a:r>
                  <a:r>
                    <a:rPr lang="zh-CN" altLang="en-US" b="1" dirty="0">
                      <a:solidFill>
                        <a:srgbClr val="993333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 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solidFill>
                                <a:srgbClr val="993333"/>
                              </a:solidFill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solidFill>
                                <a:srgbClr val="993333"/>
                              </a:solidFill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𝒘</m:t>
                          </m:r>
                        </m:e>
                        <m:sub>
                          <m:r>
                            <a:rPr lang="en-US" altLang="zh-CN" b="1" i="1" smtClean="0">
                              <a:solidFill>
                                <a:srgbClr val="993333"/>
                              </a:solidFill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𝒊</m:t>
                          </m:r>
                        </m:sub>
                      </m:sSub>
                    </m:oMath>
                  </a14:m>
                  <a:endParaRPr lang="en-US" b="1" dirty="0">
                    <a:solidFill>
                      <a:srgbClr val="993333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82" name="Rounded Rectangle 18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10025031" y="3660648"/>
                  <a:ext cx="1692535" cy="456874"/>
                </a:xfrm>
                <a:prstGeom prst="roundRect">
                  <a:avLst/>
                </a:prstGeom>
                <a:blipFill>
                  <a:blip r:embed="rId15"/>
                  <a:stretch>
                    <a:fillRect t="-13889" b="-27778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189596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7" grpId="0"/>
      <p:bldP spid="10" grpId="0" animBg="1"/>
      <p:bldP spid="70" grpId="0" animBg="1"/>
      <p:bldP spid="8" grpId="0"/>
      <p:bldP spid="44" grpId="0" animBg="1"/>
      <p:bldP spid="47" grpId="0" animBg="1"/>
      <p:bldP spid="40" grpId="0"/>
      <p:bldP spid="41" grpId="0"/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894E2B4-A844-FC42-829C-0F49B4057F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55563"/>
            <a:ext cx="12192000" cy="858837"/>
          </a:xfrm>
        </p:spPr>
        <p:txBody>
          <a:bodyPr/>
          <a:lstStyle/>
          <a:p>
            <a:r>
              <a:rPr lang="en-US" altLang="zh-CN" sz="3200" dirty="0"/>
              <a:t>Effectiveness</a:t>
            </a:r>
            <a:r>
              <a:rPr lang="zh-CN" altLang="en-US" sz="3200" dirty="0"/>
              <a:t> </a:t>
            </a:r>
            <a:r>
              <a:rPr lang="en-US" altLang="zh-CN" sz="3200" dirty="0"/>
              <a:t>of</a:t>
            </a:r>
            <a:r>
              <a:rPr lang="zh-CN" altLang="en-US" sz="3200" dirty="0"/>
              <a:t> </a:t>
            </a:r>
            <a:r>
              <a:rPr lang="en-US" altLang="zh-CN" sz="3200" dirty="0" err="1"/>
              <a:t>AutoAD</a:t>
            </a:r>
            <a:r>
              <a:rPr lang="en-US" altLang="zh-CN" sz="3200" dirty="0"/>
              <a:t>:</a:t>
            </a:r>
            <a:r>
              <a:rPr lang="zh-CN" altLang="en-US" sz="3200" dirty="0"/>
              <a:t> </a:t>
            </a:r>
            <a:r>
              <a:rPr lang="en-US" altLang="zh-CN" sz="3200" dirty="0"/>
              <a:t>Comparing</a:t>
            </a:r>
            <a:r>
              <a:rPr lang="zh-CN" altLang="en-US" sz="3200" dirty="0"/>
              <a:t> </a:t>
            </a:r>
            <a:r>
              <a:rPr lang="en-US" altLang="zh-CN" sz="3200" dirty="0"/>
              <a:t>Against</a:t>
            </a:r>
            <a:r>
              <a:rPr lang="zh-CN" altLang="en-US" sz="3200" dirty="0"/>
              <a:t> </a:t>
            </a:r>
            <a:r>
              <a:rPr lang="en-US" altLang="zh-CN" sz="3200" dirty="0"/>
              <a:t>State-of-the-art</a:t>
            </a:r>
            <a:endParaRPr lang="en-US" sz="32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7CB54E0A-D574-3040-90E8-C5B3845C0B1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29</a:t>
            </a:fld>
            <a:endParaRPr lang="en-US" altLang="x-none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xmlns="" id="{733BFEEC-6298-164E-A413-EF677E240808}"/>
              </a:ext>
            </a:extLst>
          </p:cNvPr>
          <p:cNvSpPr/>
          <p:nvPr/>
        </p:nvSpPr>
        <p:spPr>
          <a:xfrm>
            <a:off x="0" y="6258183"/>
            <a:ext cx="12220868" cy="59981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xmlns="" id="{0E5ED1CE-0AE3-1244-8214-E51A09935CE3}"/>
              </a:ext>
            </a:extLst>
          </p:cNvPr>
          <p:cNvSpPr/>
          <p:nvPr/>
        </p:nvSpPr>
        <p:spPr>
          <a:xfrm>
            <a:off x="-28868" y="5334000"/>
            <a:ext cx="12220868" cy="914400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1" name="Slide Number Placeholder 3">
            <a:extLst>
              <a:ext uri="{FF2B5EF4-FFF2-40B4-BE49-F238E27FC236}">
                <a16:creationId xmlns:a16="http://schemas.microsoft.com/office/drawing/2014/main" xmlns="" id="{09706247-2C67-3542-AD9C-8A626EA5FA88}"/>
              </a:ext>
            </a:extLst>
          </p:cNvPr>
          <p:cNvSpPr txBox="1">
            <a:spLocks/>
          </p:cNvSpPr>
          <p:nvPr/>
        </p:nvSpPr>
        <p:spPr bwMode="auto">
          <a:xfrm>
            <a:off x="11684000" y="6465970"/>
            <a:ext cx="508000" cy="381000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Times" charset="0"/>
                <a:ea typeface="Geneva" charset="0"/>
                <a:cs typeface="+mn-cs"/>
              </a:defRPr>
            </a:lvl9pPr>
          </a:lstStyle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29</a:t>
            </a:fld>
            <a:endParaRPr lang="en-US" altLang="x-none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xmlns="" id="{C5D1F140-BD17-5344-8B8C-BE4050E69570}"/>
              </a:ext>
            </a:extLst>
          </p:cNvPr>
          <p:cNvSpPr txBox="1"/>
          <p:nvPr/>
        </p:nvSpPr>
        <p:spPr>
          <a:xfrm>
            <a:off x="46195" y="5574268"/>
            <a:ext cx="55926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Dataset</a:t>
            </a: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s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10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b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enchmark data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sets (with ground truth)</a:t>
            </a:r>
            <a:endParaRPr lang="en-US" sz="1800" b="1" dirty="0">
              <a:solidFill>
                <a:srgbClr val="A31E34"/>
              </a:solidFill>
              <a:latin typeface="Helvetica" pitchFamily="2" charset="0"/>
              <a:ea typeface="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xmlns="" id="{895FCB58-A045-DF41-ACFA-DA9078969876}"/>
              </a:ext>
            </a:extLst>
          </p:cNvPr>
          <p:cNvSpPr txBox="1"/>
          <p:nvPr/>
        </p:nvSpPr>
        <p:spPr>
          <a:xfrm>
            <a:off x="46197" y="5879068"/>
            <a:ext cx="74214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Method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Snorkel: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weighting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the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detectors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based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on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the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agreement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rate</a:t>
            </a:r>
            <a:endParaRPr lang="en-US" sz="1800" b="1" dirty="0">
              <a:solidFill>
                <a:srgbClr val="A31E34"/>
              </a:solidFill>
              <a:latin typeface="Helvetica" pitchFamily="2" charset="0"/>
              <a:ea typeface="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xmlns="" id="{2AFC472F-66B6-3F44-94F4-EACCEA1F88F2}"/>
              </a:ext>
            </a:extLst>
          </p:cNvPr>
          <p:cNvSpPr txBox="1"/>
          <p:nvPr/>
        </p:nvSpPr>
        <p:spPr>
          <a:xfrm>
            <a:off x="46195" y="5322015"/>
            <a:ext cx="76500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Settings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152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detectors;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 err="1">
                <a:solidFill>
                  <a:srgbClr val="000000"/>
                </a:solidFill>
                <a:latin typeface="Helvetica" pitchFamily="2" charset="0"/>
                <a:ea typeface=""/>
              </a:rPr>
              <a:t>AutoAD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applies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the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default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config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to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all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datasets</a:t>
            </a:r>
            <a:endParaRPr lang="en-US" sz="1800" b="1" dirty="0">
              <a:solidFill>
                <a:srgbClr val="A31E34"/>
              </a:solidFill>
              <a:latin typeface="Helvetica" pitchFamily="2" charset="0"/>
              <a:ea typeface="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xmlns="" id="{BBC4CE73-7972-8244-A75B-0EA164A421F6}"/>
              </a:ext>
            </a:extLst>
          </p:cNvPr>
          <p:cNvSpPr txBox="1"/>
          <p:nvPr/>
        </p:nvSpPr>
        <p:spPr>
          <a:xfrm>
            <a:off x="76200" y="6248400"/>
            <a:ext cx="873413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[5] A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Ratner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Snorkel: Rapid Training Data Creation with Weak Supervision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PVLDB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17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0C29F811-6134-824C-B5F4-B051063DF026}"/>
              </a:ext>
            </a:extLst>
          </p:cNvPr>
          <p:cNvSpPr txBox="1"/>
          <p:nvPr/>
        </p:nvSpPr>
        <p:spPr>
          <a:xfrm>
            <a:off x="76201" y="6553200"/>
            <a:ext cx="82296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[6] A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Ratner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Training Complex Models with Multi-Task Weak Supervision,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AAAI’19</a:t>
            </a:r>
          </a:p>
        </p:txBody>
      </p:sp>
      <p:graphicFrame>
        <p:nvGraphicFramePr>
          <p:cNvPr id="27" name="Chart 26">
            <a:extLst>
              <a:ext uri="{FF2B5EF4-FFF2-40B4-BE49-F238E27FC236}">
                <a16:creationId xmlns:a16="http://schemas.microsoft.com/office/drawing/2014/main" xmlns="" id="{0F305BDE-C8E3-184B-A888-555E659A396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0845203"/>
              </p:ext>
            </p:extLst>
          </p:nvPr>
        </p:nvGraphicFramePr>
        <p:xfrm>
          <a:off x="-533400" y="990600"/>
          <a:ext cx="12115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8" name="Chart 27">
            <a:extLst>
              <a:ext uri="{FF2B5EF4-FFF2-40B4-BE49-F238E27FC236}">
                <a16:creationId xmlns:a16="http://schemas.microsoft.com/office/drawing/2014/main" xmlns="" id="{7A401EB4-2299-5A41-BA61-65ECA3BC514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4825842"/>
              </p:ext>
            </p:extLst>
          </p:nvPr>
        </p:nvGraphicFramePr>
        <p:xfrm>
          <a:off x="-533400" y="990600"/>
          <a:ext cx="12115800" cy="4343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pSp>
        <p:nvGrpSpPr>
          <p:cNvPr id="29" name="Group 28">
            <a:extLst>
              <a:ext uri="{FF2B5EF4-FFF2-40B4-BE49-F238E27FC236}">
                <a16:creationId xmlns:a16="http://schemas.microsoft.com/office/drawing/2014/main" xmlns="" id="{B3966ACB-CE01-7240-A794-4A9630E82339}"/>
              </a:ext>
            </a:extLst>
          </p:cNvPr>
          <p:cNvGrpSpPr/>
          <p:nvPr/>
        </p:nvGrpSpPr>
        <p:grpSpPr>
          <a:xfrm>
            <a:off x="9906000" y="1676400"/>
            <a:ext cx="2438400" cy="2971800"/>
            <a:chOff x="9448800" y="1676400"/>
            <a:chExt cx="2438400" cy="2971800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705BE7E4-E848-7146-A807-37A805B40576}"/>
                </a:ext>
              </a:extLst>
            </p:cNvPr>
            <p:cNvSpPr/>
            <p:nvPr/>
          </p:nvSpPr>
          <p:spPr>
            <a:xfrm>
              <a:off x="9694984" y="2638777"/>
              <a:ext cx="2192216" cy="104265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95</a:t>
              </a:r>
              <a:r>
                <a:rPr lang="en-US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per</a:t>
              </a:r>
              <a:r>
                <a:rPr lang="en-US" altLang="zh-CN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centage</a:t>
              </a:r>
              <a:r>
                <a:rPr lang="zh-CN" altLang="en-US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endParaRPr lang="en-US" altLang="zh-CN" sz="2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</a:pPr>
              <a:r>
                <a:rPr lang="en-US" altLang="zh-CN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points</a:t>
              </a:r>
              <a:r>
                <a:rPr lang="zh-CN" altLang="en-US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"/>
                  <a:cs typeface="Helvetica Neue" panose="02000503000000020004" pitchFamily="2" charset="0"/>
                </a:rPr>
                <a:t> </a:t>
              </a:r>
              <a:r>
                <a:rPr lang="en-US" altLang="zh-CN" sz="2200" b="1" dirty="0">
                  <a:solidFill>
                    <a:srgbClr val="A31E34"/>
                  </a:solidFill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high</a:t>
              </a:r>
              <a:endParaRPr lang="en-US" sz="2200" b="1" dirty="0">
                <a:solidFill>
                  <a:srgbClr val="A31E34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endParaRPr>
            </a:p>
          </p:txBody>
        </p:sp>
        <p:cxnSp>
          <p:nvCxnSpPr>
            <p:cNvPr id="31" name="Straight Arrow Connector 30">
              <a:extLst>
                <a:ext uri="{FF2B5EF4-FFF2-40B4-BE49-F238E27FC236}">
                  <a16:creationId xmlns:a16="http://schemas.microsoft.com/office/drawing/2014/main" xmlns="" id="{02302FEB-8AFD-5748-A718-AB43656640D0}"/>
                </a:ext>
              </a:extLst>
            </p:cNvPr>
            <p:cNvCxnSpPr/>
            <p:nvPr/>
          </p:nvCxnSpPr>
          <p:spPr bwMode="auto">
            <a:xfrm>
              <a:off x="9448800" y="1676400"/>
              <a:ext cx="0" cy="2971800"/>
            </a:xfrm>
            <a:prstGeom prst="straightConnector1">
              <a:avLst/>
            </a:prstGeom>
            <a:solidFill>
              <a:schemeClr val="accent1"/>
            </a:solidFill>
            <a:ln w="69850" cap="flat" cmpd="sng" algn="ctr">
              <a:solidFill>
                <a:schemeClr val="accent6"/>
              </a:solidFill>
              <a:prstDash val="solid"/>
              <a:round/>
              <a:headEnd type="arrow" w="sm" len="med"/>
              <a:tailEnd type="arrow" w="sm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2955086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7" grpId="0">
        <p:bldAsOne/>
      </p:bldGraphic>
      <p:bldGraphic spid="28" grpId="0">
        <p:bldAsOne/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xmlns="" id="{86B3C7C8-ACEB-FC49-9558-921468E424B2}"/>
              </a:ext>
            </a:extLst>
          </p:cNvPr>
          <p:cNvSpPr/>
          <p:nvPr/>
        </p:nvSpPr>
        <p:spPr>
          <a:xfrm>
            <a:off x="4277071" y="1314719"/>
            <a:ext cx="3481041" cy="50840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xmlns="" id="{5ED3C318-7893-644B-8513-0F88BCBFAAD8}"/>
              </a:ext>
            </a:extLst>
          </p:cNvPr>
          <p:cNvSpPr/>
          <p:nvPr/>
        </p:nvSpPr>
        <p:spPr>
          <a:xfrm>
            <a:off x="8143792" y="1337605"/>
            <a:ext cx="3481041" cy="5084033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xmlns="" id="{D6BCBF4D-128F-8844-92BF-916A222E4733}"/>
              </a:ext>
            </a:extLst>
          </p:cNvPr>
          <p:cNvSpPr/>
          <p:nvPr/>
        </p:nvSpPr>
        <p:spPr>
          <a:xfrm>
            <a:off x="439993" y="1293189"/>
            <a:ext cx="3481041" cy="5084033"/>
          </a:xfrm>
          <a:prstGeom prst="rect">
            <a:avLst/>
          </a:prstGeom>
          <a:solidFill>
            <a:schemeClr val="bg1">
              <a:lumMod val="95000"/>
            </a:schemeClr>
          </a:solidFill>
          <a:ln w="635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AF12E022-08DB-324C-8A04-187E14203453}"/>
              </a:ext>
            </a:extLst>
          </p:cNvPr>
          <p:cNvSpPr txBox="1"/>
          <p:nvPr/>
        </p:nvSpPr>
        <p:spPr>
          <a:xfrm>
            <a:off x="172730" y="1426453"/>
            <a:ext cx="3977756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 err="1">
                <a:solidFill>
                  <a:schemeClr val="accent6"/>
                </a:solidFill>
                <a:latin typeface="Helvetica Neue" charset="0"/>
                <a:ea typeface="Helvetica Neue" charset="0"/>
                <a:cs typeface="Helvetica Neue" charset="0"/>
              </a:rPr>
              <a:t>AutoAD</a:t>
            </a:r>
            <a:endParaRPr lang="en-US" sz="3600" b="1" dirty="0">
              <a:solidFill>
                <a:schemeClr val="accent6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/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Tuning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free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anomaly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detection</a:t>
            </a:r>
            <a:endParaRPr lang="en-US" sz="28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xmlns="" id="{2365A6BA-B0F8-9048-9293-36E6054777E4}"/>
              </a:ext>
            </a:extLst>
          </p:cNvPr>
          <p:cNvSpPr txBox="1"/>
          <p:nvPr/>
        </p:nvSpPr>
        <p:spPr>
          <a:xfrm>
            <a:off x="4236294" y="1496441"/>
            <a:ext cx="3616142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OASIS</a:t>
            </a:r>
            <a:endParaRPr lang="en-US" sz="36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/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Effectively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leverage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domain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related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input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sz="28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xmlns="" id="{9AB40923-98E3-5A4B-AAFD-4331CAA73851}"/>
              </a:ext>
            </a:extLst>
          </p:cNvPr>
          <p:cNvSpPr txBox="1"/>
          <p:nvPr/>
        </p:nvSpPr>
        <p:spPr>
          <a:xfrm>
            <a:off x="8092019" y="1501202"/>
            <a:ext cx="360796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HOD</a:t>
            </a:r>
            <a:r>
              <a:rPr lang="en-US" sz="36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</a:p>
          <a:p>
            <a:pPr algn="ctr"/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Anomaly summarization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&amp;</a:t>
            </a:r>
            <a:r>
              <a:rPr lang="zh-CN" altLang="en-US" sz="28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dirty="0">
                <a:latin typeface="Helvetica Neue" charset="0"/>
                <a:ea typeface="Helvetica Neue" charset="0"/>
                <a:cs typeface="Helvetica Neue" charset="0"/>
              </a:rPr>
              <a:t>interpretation</a:t>
            </a:r>
            <a:endParaRPr lang="en-US" sz="28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xmlns="" id="{F0541160-7860-594A-B276-C506D5F1E8F6}"/>
              </a:ext>
            </a:extLst>
          </p:cNvPr>
          <p:cNvSpPr/>
          <p:nvPr/>
        </p:nvSpPr>
        <p:spPr>
          <a:xfrm>
            <a:off x="443533" y="5859803"/>
            <a:ext cx="355578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Cao</a:t>
            </a: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In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submission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xmlns="" id="{1CBC24F8-D9B1-144B-8E8E-62B4A72F42A8}"/>
              </a:ext>
            </a:extLst>
          </p:cNvPr>
          <p:cNvSpPr/>
          <p:nvPr/>
        </p:nvSpPr>
        <p:spPr>
          <a:xfrm>
            <a:off x="4370669" y="5864557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Cao</a:t>
            </a: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2400" b="1" dirty="0">
                <a:latin typeface="Helvetica Neue" charset="0"/>
                <a:ea typeface="Helvetica Neue" charset="0"/>
                <a:cs typeface="Helvetica Neue" charset="0"/>
              </a:rPr>
              <a:t>SIGMOD’</a:t>
            </a:r>
            <a:r>
              <a:rPr lang="en-US" altLang="zh-CN" sz="2400" b="1" dirty="0">
                <a:latin typeface="Helvetica Neue" charset="0"/>
                <a:ea typeface="Helvetica Neue" charset="0"/>
                <a:cs typeface="Helvetica Neue" charset="0"/>
              </a:rPr>
              <a:t>20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C8A23372-8DA6-D543-8EA2-91065A7B7FC1}"/>
              </a:ext>
            </a:extLst>
          </p:cNvPr>
          <p:cNvSpPr/>
          <p:nvPr/>
        </p:nvSpPr>
        <p:spPr>
          <a:xfrm>
            <a:off x="8205752" y="5864557"/>
            <a:ext cx="334739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Cao</a:t>
            </a:r>
            <a:r>
              <a:rPr lang="en-US" sz="2400" dirty="0"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SIGMOD</a:t>
            </a:r>
            <a:r>
              <a:rPr lang="en-US" sz="2400" b="1" dirty="0"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2400" b="1" dirty="0">
                <a:latin typeface="Helvetica Neue" charset="0"/>
                <a:ea typeface="Helvetica Neue" charset="0"/>
                <a:cs typeface="Helvetica Neue" charset="0"/>
              </a:rPr>
              <a:t>20</a:t>
            </a:r>
            <a:endParaRPr lang="en-US" sz="24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718970" y="3198794"/>
            <a:ext cx="2786230" cy="2516206"/>
            <a:chOff x="2728443" y="2742043"/>
            <a:chExt cx="2974539" cy="2896757"/>
          </a:xfrm>
        </p:grpSpPr>
        <p:sp>
          <p:nvSpPr>
            <p:cNvPr id="66" name="Preparation 65"/>
            <p:cNvSpPr/>
            <p:nvPr/>
          </p:nvSpPr>
          <p:spPr bwMode="auto">
            <a:xfrm rot="5400000">
              <a:off x="2767334" y="2703152"/>
              <a:ext cx="2896756" cy="2974537"/>
            </a:xfrm>
            <a:prstGeom prst="flowChartPreparation">
              <a:avLst/>
            </a:prstGeom>
            <a:solidFill>
              <a:srgbClr val="C1B314">
                <a:alpha val="55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pic>
          <p:nvPicPr>
            <p:cNvPr id="71" name="Picture 7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06798" y="5187950"/>
              <a:ext cx="476429" cy="450850"/>
            </a:xfrm>
            <a:prstGeom prst="rect">
              <a:avLst/>
            </a:prstGeom>
          </p:spPr>
        </p:pic>
        <p:pic>
          <p:nvPicPr>
            <p:cNvPr id="72" name="Picture 7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84470" y="4962525"/>
              <a:ext cx="476429" cy="450850"/>
            </a:xfrm>
            <a:prstGeom prst="rect">
              <a:avLst/>
            </a:prstGeom>
          </p:spPr>
        </p:pic>
        <p:pic>
          <p:nvPicPr>
            <p:cNvPr id="73" name="Picture 7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85493" y="4779963"/>
              <a:ext cx="476429" cy="450850"/>
            </a:xfrm>
            <a:prstGeom prst="rect">
              <a:avLst/>
            </a:prstGeom>
          </p:spPr>
        </p:pic>
        <p:pic>
          <p:nvPicPr>
            <p:cNvPr id="74" name="Picture 7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663" y="4573588"/>
              <a:ext cx="476429" cy="450850"/>
            </a:xfrm>
            <a:prstGeom prst="rect">
              <a:avLst/>
            </a:prstGeom>
          </p:spPr>
        </p:pic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00628" y="4979989"/>
              <a:ext cx="476429" cy="450850"/>
            </a:xfrm>
            <a:prstGeom prst="rect">
              <a:avLst/>
            </a:prstGeom>
          </p:spPr>
        </p:pic>
        <p:pic>
          <p:nvPicPr>
            <p:cNvPr id="76" name="Picture 7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08707" y="4799013"/>
              <a:ext cx="476429" cy="450850"/>
            </a:xfrm>
            <a:prstGeom prst="rect">
              <a:avLst/>
            </a:prstGeom>
          </p:spPr>
        </p:pic>
        <p:pic>
          <p:nvPicPr>
            <p:cNvPr id="77" name="Picture 7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02537" y="4616451"/>
              <a:ext cx="476429" cy="450850"/>
            </a:xfrm>
            <a:prstGeom prst="rect">
              <a:avLst/>
            </a:prstGeom>
          </p:spPr>
        </p:pic>
        <p:pic>
          <p:nvPicPr>
            <p:cNvPr id="78" name="Picture 77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8445" y="4154490"/>
              <a:ext cx="476429" cy="450850"/>
            </a:xfrm>
            <a:prstGeom prst="rect">
              <a:avLst/>
            </a:prstGeom>
          </p:spPr>
        </p:pic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36578" y="4437858"/>
              <a:ext cx="476429" cy="450850"/>
            </a:xfrm>
            <a:prstGeom prst="rect">
              <a:avLst/>
            </a:prstGeom>
          </p:spPr>
        </p:pic>
        <p:pic>
          <p:nvPicPr>
            <p:cNvPr id="80" name="Picture 7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92549" y="4633120"/>
              <a:ext cx="476429" cy="450850"/>
            </a:xfrm>
            <a:prstGeom prst="rect">
              <a:avLst/>
            </a:prstGeom>
          </p:spPr>
        </p:pic>
        <p:pic>
          <p:nvPicPr>
            <p:cNvPr id="81" name="Picture 8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25339" y="4355309"/>
              <a:ext cx="476429" cy="450850"/>
            </a:xfrm>
            <a:prstGeom prst="rect">
              <a:avLst/>
            </a:prstGeom>
          </p:spPr>
        </p:pic>
        <p:pic>
          <p:nvPicPr>
            <p:cNvPr id="82" name="Picture 8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28208" y="4498976"/>
              <a:ext cx="476429" cy="450850"/>
            </a:xfrm>
            <a:prstGeom prst="rect">
              <a:avLst/>
            </a:prstGeom>
          </p:spPr>
        </p:pic>
        <p:pic>
          <p:nvPicPr>
            <p:cNvPr id="83" name="Picture 8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88971" y="4294983"/>
              <a:ext cx="476429" cy="450850"/>
            </a:xfrm>
            <a:prstGeom prst="rect">
              <a:avLst/>
            </a:prstGeom>
          </p:spPr>
        </p:pic>
        <p:pic>
          <p:nvPicPr>
            <p:cNvPr id="84" name="Picture 8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6553" y="4069558"/>
              <a:ext cx="476429" cy="450850"/>
            </a:xfrm>
            <a:prstGeom prst="rect">
              <a:avLst/>
            </a:prstGeom>
          </p:spPr>
        </p:pic>
        <p:sp>
          <p:nvSpPr>
            <p:cNvPr id="85" name="TextBox 22"/>
            <p:cNvSpPr txBox="1">
              <a:spLocks noChangeArrowheads="1"/>
            </p:cNvSpPr>
            <p:nvPr/>
          </p:nvSpPr>
          <p:spPr bwMode="auto">
            <a:xfrm>
              <a:off x="3389649" y="3571084"/>
              <a:ext cx="1802387" cy="673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lr>
                  <a:schemeClr val="folHlink"/>
                </a:buClr>
                <a:buSzPct val="60000"/>
                <a:buFont typeface="Wingdings" charset="2"/>
                <a:buChar char="n"/>
                <a:defRPr sz="32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1pPr>
              <a:lvl2pPr marL="742950" indent="-285750">
                <a:spcBef>
                  <a:spcPct val="20000"/>
                </a:spcBef>
                <a:buClr>
                  <a:schemeClr val="hlink"/>
                </a:buClr>
                <a:buSzPct val="55000"/>
                <a:buFont typeface="Wingdings" charset="2"/>
                <a:buChar char="n"/>
                <a:defRPr sz="28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2pPr>
              <a:lvl3pPr marL="1143000" indent="-228600">
                <a:spcBef>
                  <a:spcPct val="20000"/>
                </a:spcBef>
                <a:buClr>
                  <a:schemeClr val="folHlink"/>
                </a:buClr>
                <a:buSzPct val="50000"/>
                <a:buFont typeface="Wingdings" charset="2"/>
                <a:buChar char="n"/>
                <a:defRPr sz="24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3pPr>
              <a:lvl4pPr marL="1600200" indent="-228600">
                <a:spcBef>
                  <a:spcPct val="20000"/>
                </a:spcBef>
                <a:buClr>
                  <a:schemeClr val="accent2"/>
                </a:buClr>
                <a:buSzPct val="55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4pPr>
              <a:lvl5pPr marL="2057400" indent="-228600">
                <a:spcBef>
                  <a:spcPct val="20000"/>
                </a:spcBef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50000"/>
                <a:buFont typeface="Wingdings" charset="2"/>
                <a:buChar char="n"/>
                <a:defRPr sz="2000">
                  <a:solidFill>
                    <a:schemeClr val="tx1"/>
                  </a:solidFill>
                  <a:latin typeface="Tahoma" charset="0"/>
                  <a:ea typeface="Arial" charset="0"/>
                  <a:cs typeface="Arial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r>
                <a:rPr lang="en-US" altLang="en-US" b="1" dirty="0" err="1">
                  <a:latin typeface="Helvetica Neue" charset="0"/>
                  <a:ea typeface="Helvetica Neue" charset="0"/>
                  <a:cs typeface="Helvetica Neue" charset="0"/>
                </a:rPr>
                <a:t>Auto</a:t>
              </a:r>
              <a:r>
                <a:rPr lang="en-US" altLang="zh-CN" b="1" dirty="0" err="1">
                  <a:latin typeface="Helvetica Neue" charset="0"/>
                  <a:ea typeface="Helvetica Neue" charset="0"/>
                  <a:cs typeface="Helvetica Neue" charset="0"/>
                </a:rPr>
                <a:t>AD</a:t>
              </a:r>
              <a:endParaRPr lang="en-US" altLang="en-US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pic>
        <p:nvPicPr>
          <p:cNvPr id="87" name="Picture 8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8200" y="3663029"/>
            <a:ext cx="2743200" cy="2123774"/>
          </a:xfrm>
          <a:prstGeom prst="rect">
            <a:avLst/>
          </a:prstGeom>
        </p:spPr>
      </p:pic>
      <p:sp>
        <p:nvSpPr>
          <p:cNvPr id="88" name="Rectangle 87">
            <a:extLst>
              <a:ext uri="{FF2B5EF4-FFF2-40B4-BE49-F238E27FC236}">
                <a16:creationId xmlns:a16="http://schemas.microsoft.com/office/drawing/2014/main" xmlns="" id="{846D3C4A-4F26-0340-8905-14CF7F2FACFC}"/>
              </a:ext>
            </a:extLst>
          </p:cNvPr>
          <p:cNvSpPr/>
          <p:nvPr/>
        </p:nvSpPr>
        <p:spPr>
          <a:xfrm>
            <a:off x="8133371" y="1258497"/>
            <a:ext cx="3642892" cy="51534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xmlns="" id="{846D3C4A-4F26-0340-8905-14CF7F2FACFC}"/>
              </a:ext>
            </a:extLst>
          </p:cNvPr>
          <p:cNvSpPr/>
          <p:nvPr/>
        </p:nvSpPr>
        <p:spPr>
          <a:xfrm>
            <a:off x="319508" y="1314719"/>
            <a:ext cx="3642892" cy="5153416"/>
          </a:xfrm>
          <a:prstGeom prst="rect">
            <a:avLst/>
          </a:prstGeom>
          <a:solidFill>
            <a:schemeClr val="bg1">
              <a:alpha val="7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93046" y="3661369"/>
            <a:ext cx="3453359" cy="1662010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55563"/>
            <a:ext cx="10591800" cy="858837"/>
          </a:xfrm>
        </p:spPr>
        <p:txBody>
          <a:bodyPr/>
          <a:lstStyle/>
          <a:p>
            <a:r>
              <a:rPr lang="en-US" altLang="zh-CN" dirty="0"/>
              <a:t>Toward</a:t>
            </a:r>
            <a:r>
              <a:rPr lang="zh-CN" altLang="en-US" dirty="0"/>
              <a:t> </a:t>
            </a:r>
            <a:r>
              <a:rPr lang="en-US" altLang="zh-CN" dirty="0"/>
              <a:t>a</a:t>
            </a:r>
            <a:r>
              <a:rPr lang="en-US" dirty="0"/>
              <a:t>n </a:t>
            </a:r>
            <a:r>
              <a:rPr lang="en-US" altLang="zh-CN" dirty="0"/>
              <a:t>E</a:t>
            </a:r>
            <a:r>
              <a:rPr lang="en-US" dirty="0"/>
              <a:t>nd-to-end </a:t>
            </a:r>
            <a:r>
              <a:rPr lang="en-US" altLang="zh-CN" dirty="0"/>
              <a:t>A</a:t>
            </a:r>
            <a:r>
              <a:rPr lang="en-US" dirty="0"/>
              <a:t>nomaly </a:t>
            </a:r>
            <a:r>
              <a:rPr lang="en-US" altLang="zh-CN" dirty="0"/>
              <a:t>D</a:t>
            </a:r>
            <a:r>
              <a:rPr lang="en-US" dirty="0"/>
              <a:t>iscovery </a:t>
            </a:r>
            <a:r>
              <a:rPr lang="en-US" altLang="zh-CN" dirty="0"/>
              <a:t>System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7842022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xmlns="" id="{FC4DA53D-03E8-AE4E-BB17-FF5C2169A11D}"/>
              </a:ext>
            </a:extLst>
          </p:cNvPr>
          <p:cNvSpPr/>
          <p:nvPr/>
        </p:nvSpPr>
        <p:spPr>
          <a:xfrm>
            <a:off x="0" y="6247583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 representation that makes anomaly detection easier</a:t>
            </a:r>
            <a:endParaRPr lang="en-US" sz="3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OASIS: Learn a Good Representation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31</a:t>
            </a:fld>
            <a:endParaRPr lang="en-US" altLang="x-none" dirty="0"/>
          </a:p>
        </p:txBody>
      </p:sp>
      <p:cxnSp>
        <p:nvCxnSpPr>
          <p:cNvPr id="5" name="Straight Arrow Connector 4"/>
          <p:cNvCxnSpPr/>
          <p:nvPr/>
        </p:nvCxnSpPr>
        <p:spPr bwMode="auto">
          <a:xfrm flipV="1">
            <a:off x="6761411" y="1861109"/>
            <a:ext cx="2014553" cy="52368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6" name="TextBox 5"/>
          <p:cNvSpPr txBox="1"/>
          <p:nvPr/>
        </p:nvSpPr>
        <p:spPr>
          <a:xfrm>
            <a:off x="4475412" y="1969293"/>
            <a:ext cx="2285999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noFill/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Labeled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data (small)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775964" y="2789326"/>
            <a:ext cx="2176447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Unsupervised methods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775964" y="1445610"/>
            <a:ext cx="2176447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Supervised methods</a:t>
            </a:r>
          </a:p>
        </p:txBody>
      </p:sp>
      <p:cxnSp>
        <p:nvCxnSpPr>
          <p:cNvPr id="9" name="Straight Arrow Connector 8"/>
          <p:cNvCxnSpPr/>
          <p:nvPr/>
        </p:nvCxnSpPr>
        <p:spPr bwMode="auto">
          <a:xfrm>
            <a:off x="6761411" y="2384792"/>
            <a:ext cx="2014553" cy="820033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0" name="Rectangle 9"/>
          <p:cNvSpPr/>
          <p:nvPr/>
        </p:nvSpPr>
        <p:spPr>
          <a:xfrm>
            <a:off x="6685211" y="1302603"/>
            <a:ext cx="198137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>
              <a:defRPr/>
            </a:pP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Not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sufficient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6958033" y="3105090"/>
            <a:ext cx="1632178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>
              <a:defRPr/>
            </a:pP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Not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usable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pic>
        <p:nvPicPr>
          <p:cNvPr id="12" name="Picture 11" descr="cross41.png">
            <a:extLst>
              <a:ext uri="{FF2B5EF4-FFF2-40B4-BE49-F238E27FC236}">
                <a16:creationId xmlns:a16="http://schemas.microsoft.com/office/drawing/2014/main" xmlns="" id="{681A1AD0-B59A-2246-98EE-3E27109BAD0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120" y="1704199"/>
            <a:ext cx="715091" cy="715091"/>
          </a:xfrm>
          <a:prstGeom prst="rect">
            <a:avLst/>
          </a:prstGeom>
          <a:solidFill>
            <a:schemeClr val="bg1"/>
          </a:solidFill>
        </p:spPr>
      </p:pic>
      <p:pic>
        <p:nvPicPr>
          <p:cNvPr id="13" name="Picture 12" descr="cross41.png">
            <a:extLst>
              <a:ext uri="{FF2B5EF4-FFF2-40B4-BE49-F238E27FC236}">
                <a16:creationId xmlns:a16="http://schemas.microsoft.com/office/drawing/2014/main" xmlns="" id="{8769B9C8-0FF8-014E-9F7F-C27BF40AA47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4120" y="2466199"/>
            <a:ext cx="715091" cy="715091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14" name="Rectangle 13"/>
          <p:cNvSpPr/>
          <p:nvPr/>
        </p:nvSpPr>
        <p:spPr bwMode="auto">
          <a:xfrm>
            <a:off x="8684402" y="1328242"/>
            <a:ext cx="2357174" cy="23622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" charset="0"/>
              <a:ea typeface="Geneva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66800" y="1969292"/>
            <a:ext cx="2286000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noFill/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Domain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related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dirty="0">
              <a:latin typeface="Helvetica Neue" charset="0"/>
              <a:ea typeface="Helvetica Neue" charset="0"/>
              <a:cs typeface="Helvetica Neue" charset="0"/>
            </a:endParaRPr>
          </a:p>
          <a:p>
            <a:pPr algn="ctr" defTabSz="914099">
              <a:defRPr/>
            </a:pP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Input</a:t>
            </a:r>
          </a:p>
        </p:txBody>
      </p:sp>
      <p:sp>
        <p:nvSpPr>
          <p:cNvPr id="16" name="Right Arrow 15"/>
          <p:cNvSpPr/>
          <p:nvPr/>
        </p:nvSpPr>
        <p:spPr bwMode="auto">
          <a:xfrm>
            <a:off x="3397496" y="2239309"/>
            <a:ext cx="1033220" cy="344505"/>
          </a:xfrm>
          <a:prstGeom prst="rightArrow">
            <a:avLst/>
          </a:prstGeom>
          <a:solidFill>
            <a:schemeClr val="accent1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solidFill>
                <a:srgbClr val="005E1A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4398818" y="2800290"/>
            <a:ext cx="2438400" cy="2374741"/>
            <a:chOff x="4398818" y="2800290"/>
            <a:chExt cx="2438400" cy="2374741"/>
          </a:xfrm>
        </p:grpSpPr>
        <p:cxnSp>
          <p:nvCxnSpPr>
            <p:cNvPr id="17" name="Straight Arrow Connector 16"/>
            <p:cNvCxnSpPr>
              <a:stCxn id="6" idx="2"/>
              <a:endCxn id="20" idx="0"/>
            </p:cNvCxnSpPr>
            <p:nvPr/>
          </p:nvCxnSpPr>
          <p:spPr bwMode="auto">
            <a:xfrm flipH="1">
              <a:off x="5618018" y="2800290"/>
              <a:ext cx="394" cy="1543744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20" name="TextBox 19"/>
            <p:cNvSpPr txBox="1"/>
            <p:nvPr/>
          </p:nvSpPr>
          <p:spPr>
            <a:xfrm>
              <a:off x="4398818" y="4344034"/>
              <a:ext cx="2438400" cy="830997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4925"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 algn="ctr" defTabSz="914099">
                <a:defRPr/>
              </a:pPr>
              <a:r>
                <a:rPr lang="en-US" altLang="zh-CN" b="1" dirty="0">
                  <a:solidFill>
                    <a:schemeClr val="accent6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Representation</a:t>
              </a:r>
              <a:r>
                <a:rPr lang="zh-CN" altLang="en-US" b="1" dirty="0">
                  <a:solidFill>
                    <a:schemeClr val="accent6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b="1" dirty="0">
                  <a:solidFill>
                    <a:schemeClr val="accent6"/>
                  </a:solidFill>
                  <a:latin typeface="Helvetica Neue" charset="0"/>
                  <a:ea typeface="Helvetica Neue" charset="0"/>
                  <a:cs typeface="Helvetica Neue" charset="0"/>
                </a:rPr>
                <a:t>learning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17955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Rectangle 61">
            <a:extLst>
              <a:ext uri="{FF2B5EF4-FFF2-40B4-BE49-F238E27FC236}">
                <a16:creationId xmlns:a16="http://schemas.microsoft.com/office/drawing/2014/main" xmlns="" id="{0EB3CFE8-7CED-434F-82D7-B54AF3FC654D}"/>
              </a:ext>
            </a:extLst>
          </p:cNvPr>
          <p:cNvSpPr/>
          <p:nvPr/>
        </p:nvSpPr>
        <p:spPr>
          <a:xfrm>
            <a:off x="-28868" y="6208879"/>
            <a:ext cx="12220868" cy="649121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-10507" y="6234225"/>
            <a:ext cx="983665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[4] S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sz="1600" dirty="0" err="1">
                <a:latin typeface="Helvetica Neue" charset="0"/>
                <a:ea typeface="Helvetica Neue" charset="0"/>
                <a:cs typeface="Helvetica Neue" charset="0"/>
              </a:rPr>
              <a:t>Ramaswamy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Efficient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A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lgorithms for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M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ining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O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utliers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F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rom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L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arge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D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ata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S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ets</a:t>
            </a:r>
            <a:r>
              <a:rPr lang="en-US" sz="1600" i="1" dirty="0"/>
              <a:t> 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SIGMOD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00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Detection:</a:t>
            </a:r>
            <a:r>
              <a:rPr lang="zh-CN" altLang="en-US" dirty="0"/>
              <a:t> </a:t>
            </a:r>
            <a:r>
              <a:rPr lang="en-US" altLang="zh-CN" dirty="0"/>
              <a:t>Distance</a:t>
            </a:r>
            <a:r>
              <a:rPr lang="zh-CN" altLang="en-US" dirty="0"/>
              <a:t> </a:t>
            </a:r>
            <a:r>
              <a:rPr lang="en-US" altLang="zh-CN" dirty="0"/>
              <a:t>Matters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32</a:t>
            </a:fld>
            <a:endParaRPr lang="en-US" altLang="x-none" dirty="0"/>
          </a:p>
        </p:txBody>
      </p:sp>
      <p:sp>
        <p:nvSpPr>
          <p:cNvPr id="15" name="Oval 14"/>
          <p:cNvSpPr/>
          <p:nvPr/>
        </p:nvSpPr>
        <p:spPr bwMode="auto">
          <a:xfrm>
            <a:off x="7844950" y="17526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8755700" y="16764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9826150" y="12192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9902350" y="24251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" name="Oval 19"/>
          <p:cNvSpPr/>
          <p:nvPr/>
        </p:nvSpPr>
        <p:spPr bwMode="auto">
          <a:xfrm>
            <a:off x="7006750" y="16764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" name="Oval 20"/>
          <p:cNvSpPr/>
          <p:nvPr/>
        </p:nvSpPr>
        <p:spPr bwMode="auto">
          <a:xfrm>
            <a:off x="8835550" y="11430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3" name="Oval 22"/>
          <p:cNvSpPr/>
          <p:nvPr/>
        </p:nvSpPr>
        <p:spPr bwMode="auto">
          <a:xfrm>
            <a:off x="8835550" y="21965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4" name="Oval 23"/>
          <p:cNvSpPr/>
          <p:nvPr/>
        </p:nvSpPr>
        <p:spPr bwMode="auto">
          <a:xfrm>
            <a:off x="10130950" y="18288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5" name="Oval 24"/>
          <p:cNvSpPr/>
          <p:nvPr/>
        </p:nvSpPr>
        <p:spPr bwMode="auto">
          <a:xfrm>
            <a:off x="7620000" y="25013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6" name="Oval 25"/>
          <p:cNvSpPr/>
          <p:nvPr/>
        </p:nvSpPr>
        <p:spPr bwMode="auto">
          <a:xfrm>
            <a:off x="6705600" y="24384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7" name="Oval 26"/>
          <p:cNvSpPr/>
          <p:nvPr/>
        </p:nvSpPr>
        <p:spPr bwMode="auto">
          <a:xfrm>
            <a:off x="3120550" y="37338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8" name="Oval 27"/>
          <p:cNvSpPr/>
          <p:nvPr/>
        </p:nvSpPr>
        <p:spPr bwMode="auto">
          <a:xfrm>
            <a:off x="7768750" y="11430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9" name="Oval 28"/>
          <p:cNvSpPr/>
          <p:nvPr/>
        </p:nvSpPr>
        <p:spPr bwMode="auto">
          <a:xfrm>
            <a:off x="6629400" y="11430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0" name="Oval 29"/>
          <p:cNvSpPr/>
          <p:nvPr/>
        </p:nvSpPr>
        <p:spPr bwMode="auto">
          <a:xfrm>
            <a:off x="2667000" y="35814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1" name="Oval 30"/>
          <p:cNvSpPr/>
          <p:nvPr/>
        </p:nvSpPr>
        <p:spPr bwMode="auto">
          <a:xfrm>
            <a:off x="6096000" y="18288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2" name="Oval 31"/>
          <p:cNvSpPr/>
          <p:nvPr/>
        </p:nvSpPr>
        <p:spPr bwMode="auto">
          <a:xfrm>
            <a:off x="2133600" y="42539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3" name="Oval 32"/>
          <p:cNvSpPr/>
          <p:nvPr/>
        </p:nvSpPr>
        <p:spPr bwMode="auto">
          <a:xfrm>
            <a:off x="2819400" y="40386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4" name="Oval 33"/>
          <p:cNvSpPr/>
          <p:nvPr/>
        </p:nvSpPr>
        <p:spPr bwMode="auto">
          <a:xfrm>
            <a:off x="3272950" y="41148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5" name="Oval 34"/>
          <p:cNvSpPr/>
          <p:nvPr/>
        </p:nvSpPr>
        <p:spPr bwMode="auto">
          <a:xfrm>
            <a:off x="3196750" y="45587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6" name="Oval 35"/>
          <p:cNvSpPr/>
          <p:nvPr/>
        </p:nvSpPr>
        <p:spPr bwMode="auto">
          <a:xfrm>
            <a:off x="2590800" y="48768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7" name="Oval 36"/>
          <p:cNvSpPr/>
          <p:nvPr/>
        </p:nvSpPr>
        <p:spPr bwMode="auto">
          <a:xfrm>
            <a:off x="2286000" y="45587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8" name="Oval 37"/>
          <p:cNvSpPr/>
          <p:nvPr/>
        </p:nvSpPr>
        <p:spPr bwMode="auto">
          <a:xfrm>
            <a:off x="2739550" y="4482544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9" name="Oval 38"/>
          <p:cNvSpPr/>
          <p:nvPr/>
        </p:nvSpPr>
        <p:spPr bwMode="auto">
          <a:xfrm>
            <a:off x="8534400" y="4101544"/>
            <a:ext cx="156050" cy="165656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Rectangle 7"/>
          <p:cNvSpPr/>
          <p:nvPr/>
        </p:nvSpPr>
        <p:spPr bwMode="auto">
          <a:xfrm>
            <a:off x="1828800" y="914400"/>
            <a:ext cx="8686800" cy="4876800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5" name="Rectangle 54"/>
              <p:cNvSpPr/>
              <p:nvPr/>
            </p:nvSpPr>
            <p:spPr>
              <a:xfrm>
                <a:off x="8620370" y="3792279"/>
                <a:ext cx="561179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𝑜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US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55" name="Rectangle 5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20370" y="3792279"/>
                <a:ext cx="561179" cy="461665"/>
              </a:xfrm>
              <a:prstGeom prst="rect">
                <a:avLst/>
              </a:prstGeom>
              <a:blipFill rotWithShape="0">
                <a:blip r:embed="rId4"/>
                <a:stretch>
                  <a:fillRect b="-39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8" name="Oval 67"/>
          <p:cNvSpPr/>
          <p:nvPr/>
        </p:nvSpPr>
        <p:spPr bwMode="auto">
          <a:xfrm>
            <a:off x="2438400" y="3962400"/>
            <a:ext cx="156050" cy="165656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7698025" y="2667000"/>
            <a:ext cx="2763725" cy="2067368"/>
            <a:chOff x="7698025" y="2667000"/>
            <a:chExt cx="2763725" cy="2067368"/>
          </a:xfrm>
        </p:grpSpPr>
        <p:cxnSp>
          <p:nvCxnSpPr>
            <p:cNvPr id="51" name="Straight Connector 50"/>
            <p:cNvCxnSpPr>
              <a:stCxn id="39" idx="1"/>
              <a:endCxn id="25" idx="4"/>
            </p:cNvCxnSpPr>
            <p:nvPr/>
          </p:nvCxnSpPr>
          <p:spPr bwMode="auto">
            <a:xfrm flipH="1" flipV="1">
              <a:off x="7698025" y="2667000"/>
              <a:ext cx="859228" cy="145880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993333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sp>
          <p:nvSpPr>
            <p:cNvPr id="56" name="Rounded Rectangle 55"/>
            <p:cNvSpPr/>
            <p:nvPr/>
          </p:nvSpPr>
          <p:spPr bwMode="auto">
            <a:xfrm>
              <a:off x="8392436" y="4348529"/>
              <a:ext cx="1198327" cy="385839"/>
            </a:xfrm>
            <a:prstGeom prst="roundRect">
              <a:avLst/>
            </a:prstGeom>
            <a:solidFill>
              <a:schemeClr val="accent2">
                <a:alpha val="1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Outlier</a:t>
              </a:r>
              <a:endParaRPr lang="en-US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3" name="Rounded Rectangle 72"/>
                <p:cNvSpPr/>
                <p:nvPr/>
              </p:nvSpPr>
              <p:spPr bwMode="auto">
                <a:xfrm>
                  <a:off x="8069723" y="2919328"/>
                  <a:ext cx="2392027" cy="39500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r>
                    <a:rPr lang="en-US" altLang="zh-CN" sz="2000" dirty="0">
                      <a:latin typeface="Helvetica Neue" charset="0"/>
                      <a:ea typeface="Helvetica Neue" charset="0"/>
                      <a:cs typeface="Helvetica Neue" charset="0"/>
                    </a:rPr>
                    <a:t>Large </a:t>
                  </a:r>
                  <a:r>
                    <a:rPr lang="en-US" altLang="zh-CN" sz="2000" dirty="0" err="1">
                      <a:latin typeface="Helvetica Neue" charset="0"/>
                      <a:ea typeface="Helvetica Neue" charset="0"/>
                      <a:cs typeface="Helvetica Neue" charset="0"/>
                    </a:rPr>
                    <a:t>kNN-Dist</a:t>
                  </a:r>
                  <a:r>
                    <a:rPr lang="en-US" altLang="zh-CN" sz="2000" dirty="0">
                      <a:latin typeface="Helvetica Neue" charset="0"/>
                      <a:ea typeface="Helvetica Neue" charset="0"/>
                      <a:cs typeface="Helvetica Neue" charset="0"/>
                    </a:rPr>
                    <a:t>(</a:t>
                  </a:r>
                  <a14:m>
                    <m:oMath xmlns:m="http://schemas.openxmlformats.org/officeDocument/2006/math">
                      <m:sSub>
                        <m:sSubPr>
                          <m:ctrlPr>
                            <a:rPr lang="en-US" altLang="zh-CN" i="1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𝑜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1</m:t>
                          </m:r>
                        </m:sub>
                      </m:sSub>
                    </m:oMath>
                  </a14:m>
                  <a:r>
                    <a:rPr lang="en-US" altLang="zh-CN" sz="2000" dirty="0">
                      <a:latin typeface="Helvetica Neue" charset="0"/>
                      <a:ea typeface="Helvetica Neue" charset="0"/>
                      <a:cs typeface="Helvetica Neue" charset="0"/>
                    </a:rPr>
                    <a:t>)</a:t>
                  </a:r>
                  <a:endParaRPr lang="en-US" sz="20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73" name="Rounded Rectangle 7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069723" y="2919328"/>
                  <a:ext cx="2392027" cy="395000"/>
                </a:xfrm>
                <a:prstGeom prst="roundRect">
                  <a:avLst/>
                </a:prstGeom>
                <a:blipFill>
                  <a:blip r:embed="rId5"/>
                  <a:stretch>
                    <a:fillRect l="-1579" t="-3125" r="-1579" b="-28125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44" name="Group 43"/>
          <p:cNvGrpSpPr/>
          <p:nvPr/>
        </p:nvGrpSpPr>
        <p:grpSpPr>
          <a:xfrm>
            <a:off x="2377864" y="1707872"/>
            <a:ext cx="3740989" cy="1897788"/>
            <a:chOff x="2377864" y="1707872"/>
            <a:chExt cx="3740989" cy="1897788"/>
          </a:xfrm>
        </p:grpSpPr>
        <p:cxnSp>
          <p:nvCxnSpPr>
            <p:cNvPr id="43" name="Straight Connector 42"/>
            <p:cNvCxnSpPr>
              <a:stCxn id="40" idx="6"/>
              <a:endCxn id="31" idx="1"/>
            </p:cNvCxnSpPr>
            <p:nvPr/>
          </p:nvCxnSpPr>
          <p:spPr bwMode="auto">
            <a:xfrm>
              <a:off x="5356823" y="1707872"/>
              <a:ext cx="762030" cy="145188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993333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46" name="Straight Connector 45"/>
            <p:cNvCxnSpPr>
              <a:endCxn id="30" idx="1"/>
            </p:cNvCxnSpPr>
            <p:nvPr/>
          </p:nvCxnSpPr>
          <p:spPr bwMode="auto">
            <a:xfrm>
              <a:off x="2377864" y="3123116"/>
              <a:ext cx="311989" cy="482544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rgbClr val="993333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</p:grpSp>
      <p:pic>
        <p:nvPicPr>
          <p:cNvPr id="61" name="Picture 6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0935" y="2368902"/>
            <a:ext cx="524790" cy="878179"/>
          </a:xfrm>
          <a:prstGeom prst="rect">
            <a:avLst/>
          </a:prstGeom>
        </p:spPr>
      </p:pic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0" y="6526688"/>
            <a:ext cx="873166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[7] M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sz="1600" dirty="0" err="1">
                <a:latin typeface="Helvetica Neue" charset="0"/>
                <a:ea typeface="Helvetica Neue" charset="0"/>
                <a:cs typeface="Helvetica Neue" charset="0"/>
              </a:rPr>
              <a:t>Breunig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LOF: Identifying Density-Based Local Outliers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SIGMOD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00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>
            <a:off x="1954963" y="1143000"/>
            <a:ext cx="3401860" cy="2044144"/>
            <a:chOff x="1954963" y="1143000"/>
            <a:chExt cx="3401860" cy="2044144"/>
          </a:xfrm>
        </p:grpSpPr>
        <p:sp>
          <p:nvSpPr>
            <p:cNvPr id="40" name="Oval 39"/>
            <p:cNvSpPr/>
            <p:nvPr/>
          </p:nvSpPr>
          <p:spPr bwMode="auto">
            <a:xfrm>
              <a:off x="5200773" y="1625044"/>
              <a:ext cx="156050" cy="165656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42" name="Oval 41"/>
            <p:cNvSpPr/>
            <p:nvPr/>
          </p:nvSpPr>
          <p:spPr bwMode="auto">
            <a:xfrm>
              <a:off x="2273661" y="3021488"/>
              <a:ext cx="156050" cy="165656"/>
            </a:xfrm>
            <a:prstGeom prst="ellipse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b="1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xmlns="" id="{A6D8ABD1-27C5-2B44-93F1-0C04CBE6CE4B}"/>
                </a:ext>
              </a:extLst>
            </p:cNvPr>
            <p:cNvSpPr/>
            <p:nvPr/>
          </p:nvSpPr>
          <p:spPr>
            <a:xfrm>
              <a:off x="1954963" y="1143000"/>
              <a:ext cx="2192813" cy="723900"/>
            </a:xfrm>
            <a:prstGeom prst="rect">
              <a:avLst/>
            </a:prstGeom>
            <a:solidFill>
              <a:srgbClr val="C6999E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User</a:t>
              </a:r>
              <a:r>
                <a:rPr kumimoji="0" lang="zh-CN" altLang="en-US" b="0" i="0" u="none" strike="noStrike" kern="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 </a:t>
              </a:r>
              <a:r>
                <a:rPr kumimoji="0" lang="en-US" altLang="zh-CN" b="0" i="0" u="none" strike="noStrike" kern="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provided</a:t>
              </a:r>
              <a:r>
                <a:rPr kumimoji="0" lang="zh-CN" altLang="en-US" b="0" i="0" u="none" strike="noStrike" kern="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 </a:t>
              </a:r>
              <a:endParaRPr kumimoji="0" lang="en-US" altLang="zh-CN" b="0" i="0" u="none" strike="noStrike" kern="0" cap="none" spc="0" normalizeH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"/>
                <a:cs typeface="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b="0" i="0" u="none" strike="noStrike" kern="0" cap="none" spc="0" normalizeH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outliers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"/>
                <a:cs typeface=""/>
              </a:endParaRPr>
            </a:p>
          </p:txBody>
        </p:sp>
        <p:cxnSp>
          <p:nvCxnSpPr>
            <p:cNvPr id="11" name="Straight Arrow Connector 10"/>
            <p:cNvCxnSpPr>
              <a:cxnSpLocks/>
              <a:stCxn id="66" idx="2"/>
              <a:endCxn id="42" idx="1"/>
            </p:cNvCxnSpPr>
            <p:nvPr/>
          </p:nvCxnSpPr>
          <p:spPr bwMode="auto">
            <a:xfrm flipH="1">
              <a:off x="2296514" y="1866900"/>
              <a:ext cx="754856" cy="1178848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69" name="Straight Arrow Connector 68"/>
            <p:cNvCxnSpPr>
              <a:cxnSpLocks/>
              <a:stCxn id="66" idx="3"/>
              <a:endCxn id="40" idx="2"/>
            </p:cNvCxnSpPr>
            <p:nvPr/>
          </p:nvCxnSpPr>
          <p:spPr bwMode="auto">
            <a:xfrm>
              <a:off x="4147776" y="1504950"/>
              <a:ext cx="1052997" cy="202922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70" name="Rounded Rectangle 69"/>
          <p:cNvSpPr/>
          <p:nvPr/>
        </p:nvSpPr>
        <p:spPr bwMode="auto">
          <a:xfrm>
            <a:off x="2948357" y="2125551"/>
            <a:ext cx="2495723" cy="383644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Small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 err="1">
                <a:latin typeface="Helvetica Neue" charset="0"/>
                <a:ea typeface="Helvetica Neue" charset="0"/>
                <a:cs typeface="Helvetica Neue" charset="0"/>
              </a:rPr>
              <a:t>kNN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distance</a:t>
            </a:r>
            <a:endParaRPr lang="en-US" sz="2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995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" y="55563"/>
            <a:ext cx="11734801" cy="858837"/>
          </a:xfrm>
        </p:spPr>
        <p:txBody>
          <a:bodyPr/>
          <a:lstStyle/>
          <a:p>
            <a:r>
              <a:rPr lang="en-US" altLang="zh-CN" dirty="0"/>
              <a:t>A</a:t>
            </a:r>
            <a:r>
              <a:rPr lang="zh-CN" altLang="en-US" dirty="0"/>
              <a:t> </a:t>
            </a:r>
            <a:r>
              <a:rPr lang="en-US" altLang="zh-CN" dirty="0"/>
              <a:t>Better</a:t>
            </a:r>
            <a:r>
              <a:rPr lang="zh-CN" altLang="en-US" dirty="0"/>
              <a:t> </a:t>
            </a:r>
            <a:r>
              <a:rPr lang="en-US" altLang="zh-CN" dirty="0"/>
              <a:t>Representation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33</a:t>
            </a:fld>
            <a:endParaRPr lang="en-US" altLang="x-none" dirty="0"/>
          </a:p>
        </p:txBody>
      </p:sp>
      <p:sp>
        <p:nvSpPr>
          <p:cNvPr id="5" name="Rectangle: Rounded Corners 3">
            <a:extLst>
              <a:ext uri="{FF2B5EF4-FFF2-40B4-BE49-F238E27FC236}">
                <a16:creationId xmlns:a16="http://schemas.microsoft.com/office/drawing/2014/main" xmlns="" id="{57846A85-931B-4B52-942B-1A7899C88B84}"/>
              </a:ext>
            </a:extLst>
          </p:cNvPr>
          <p:cNvSpPr/>
          <p:nvPr/>
        </p:nvSpPr>
        <p:spPr>
          <a:xfrm>
            <a:off x="7316937" y="1143001"/>
            <a:ext cx="3808263" cy="4559214"/>
          </a:xfrm>
          <a:custGeom>
            <a:avLst/>
            <a:gdLst>
              <a:gd name="connsiteX0" fmla="*/ 0 w 5144278"/>
              <a:gd name="connsiteY0" fmla="*/ 857397 h 5510669"/>
              <a:gd name="connsiteX1" fmla="*/ 857397 w 5144278"/>
              <a:gd name="connsiteY1" fmla="*/ 0 h 5510669"/>
              <a:gd name="connsiteX2" fmla="*/ 4286881 w 5144278"/>
              <a:gd name="connsiteY2" fmla="*/ 0 h 5510669"/>
              <a:gd name="connsiteX3" fmla="*/ 5144278 w 5144278"/>
              <a:gd name="connsiteY3" fmla="*/ 857397 h 5510669"/>
              <a:gd name="connsiteX4" fmla="*/ 5144278 w 5144278"/>
              <a:gd name="connsiteY4" fmla="*/ 4653272 h 5510669"/>
              <a:gd name="connsiteX5" fmla="*/ 4286881 w 5144278"/>
              <a:gd name="connsiteY5" fmla="*/ 5510669 h 5510669"/>
              <a:gd name="connsiteX6" fmla="*/ 857397 w 5144278"/>
              <a:gd name="connsiteY6" fmla="*/ 5510669 h 5510669"/>
              <a:gd name="connsiteX7" fmla="*/ 0 w 5144278"/>
              <a:gd name="connsiteY7" fmla="*/ 4653272 h 5510669"/>
              <a:gd name="connsiteX8" fmla="*/ 0 w 5144278"/>
              <a:gd name="connsiteY8" fmla="*/ 857397 h 5510669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286881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566799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50499"/>
              <a:gd name="connsiteY0" fmla="*/ 857442 h 5553022"/>
              <a:gd name="connsiteX1" fmla="*/ 857397 w 5150499"/>
              <a:gd name="connsiteY1" fmla="*/ 45 h 5553022"/>
              <a:gd name="connsiteX2" fmla="*/ 4566799 w 5150499"/>
              <a:gd name="connsiteY2" fmla="*/ 45 h 5553022"/>
              <a:gd name="connsiteX3" fmla="*/ 5138057 w 5150499"/>
              <a:gd name="connsiteY3" fmla="*/ 459336 h 5553022"/>
              <a:gd name="connsiteX4" fmla="*/ 5150499 w 5150499"/>
              <a:gd name="connsiteY4" fmla="*/ 5238035 h 5553022"/>
              <a:gd name="connsiteX5" fmla="*/ 4286881 w 5150499"/>
              <a:gd name="connsiteY5" fmla="*/ 5510714 h 5553022"/>
              <a:gd name="connsiteX6" fmla="*/ 857397 w 5150499"/>
              <a:gd name="connsiteY6" fmla="*/ 5510714 h 5553022"/>
              <a:gd name="connsiteX7" fmla="*/ 0 w 5150499"/>
              <a:gd name="connsiteY7" fmla="*/ 4653317 h 5553022"/>
              <a:gd name="connsiteX8" fmla="*/ 0 w 5150499"/>
              <a:gd name="connsiteY8" fmla="*/ 857442 h 5553022"/>
              <a:gd name="connsiteX0" fmla="*/ 0 w 5150544"/>
              <a:gd name="connsiteY0" fmla="*/ 857442 h 5556550"/>
              <a:gd name="connsiteX1" fmla="*/ 857397 w 5150544"/>
              <a:gd name="connsiteY1" fmla="*/ 45 h 5556550"/>
              <a:gd name="connsiteX2" fmla="*/ 4566799 w 5150544"/>
              <a:gd name="connsiteY2" fmla="*/ 45 h 5556550"/>
              <a:gd name="connsiteX3" fmla="*/ 5138057 w 5150544"/>
              <a:gd name="connsiteY3" fmla="*/ 459336 h 5556550"/>
              <a:gd name="connsiteX4" fmla="*/ 5150499 w 5150544"/>
              <a:gd name="connsiteY4" fmla="*/ 5238035 h 5556550"/>
              <a:gd name="connsiteX5" fmla="*/ 4691207 w 5150544"/>
              <a:gd name="connsiteY5" fmla="*/ 5516934 h 5556550"/>
              <a:gd name="connsiteX6" fmla="*/ 857397 w 5150544"/>
              <a:gd name="connsiteY6" fmla="*/ 5510714 h 5556550"/>
              <a:gd name="connsiteX7" fmla="*/ 0 w 5150544"/>
              <a:gd name="connsiteY7" fmla="*/ 4653317 h 5556550"/>
              <a:gd name="connsiteX8" fmla="*/ 0 w 5150544"/>
              <a:gd name="connsiteY8" fmla="*/ 857442 h 5556550"/>
              <a:gd name="connsiteX0" fmla="*/ 0 w 5150499"/>
              <a:gd name="connsiteY0" fmla="*/ 857442 h 5566778"/>
              <a:gd name="connsiteX1" fmla="*/ 857397 w 5150499"/>
              <a:gd name="connsiteY1" fmla="*/ 45 h 5566778"/>
              <a:gd name="connsiteX2" fmla="*/ 4566799 w 5150499"/>
              <a:gd name="connsiteY2" fmla="*/ 45 h 5566778"/>
              <a:gd name="connsiteX3" fmla="*/ 5138057 w 5150499"/>
              <a:gd name="connsiteY3" fmla="*/ 459336 h 5566778"/>
              <a:gd name="connsiteX4" fmla="*/ 5150499 w 5150499"/>
              <a:gd name="connsiteY4" fmla="*/ 5238035 h 5566778"/>
              <a:gd name="connsiteX5" fmla="*/ 4691207 w 5150499"/>
              <a:gd name="connsiteY5" fmla="*/ 5516934 h 5566778"/>
              <a:gd name="connsiteX6" fmla="*/ 857397 w 5150499"/>
              <a:gd name="connsiteY6" fmla="*/ 5510714 h 5566778"/>
              <a:gd name="connsiteX7" fmla="*/ 0 w 5150499"/>
              <a:gd name="connsiteY7" fmla="*/ 4653317 h 5566778"/>
              <a:gd name="connsiteX8" fmla="*/ 0 w 5150499"/>
              <a:gd name="connsiteY8" fmla="*/ 857442 h 5566778"/>
              <a:gd name="connsiteX0" fmla="*/ 0 w 5169161"/>
              <a:gd name="connsiteY0" fmla="*/ 857442 h 5520647"/>
              <a:gd name="connsiteX1" fmla="*/ 857397 w 5169161"/>
              <a:gd name="connsiteY1" fmla="*/ 45 h 5520647"/>
              <a:gd name="connsiteX2" fmla="*/ 4566799 w 5169161"/>
              <a:gd name="connsiteY2" fmla="*/ 45 h 5520647"/>
              <a:gd name="connsiteX3" fmla="*/ 5138057 w 5169161"/>
              <a:gd name="connsiteY3" fmla="*/ 459336 h 5520647"/>
              <a:gd name="connsiteX4" fmla="*/ 5169161 w 5169161"/>
              <a:gd name="connsiteY4" fmla="*/ 4976778 h 5520647"/>
              <a:gd name="connsiteX5" fmla="*/ 4691207 w 5169161"/>
              <a:gd name="connsiteY5" fmla="*/ 5516934 h 5520647"/>
              <a:gd name="connsiteX6" fmla="*/ 857397 w 5169161"/>
              <a:gd name="connsiteY6" fmla="*/ 5510714 h 5520647"/>
              <a:gd name="connsiteX7" fmla="*/ 0 w 5169161"/>
              <a:gd name="connsiteY7" fmla="*/ 4653317 h 5520647"/>
              <a:gd name="connsiteX8" fmla="*/ 0 w 5169161"/>
              <a:gd name="connsiteY8" fmla="*/ 857442 h 5520647"/>
              <a:gd name="connsiteX0" fmla="*/ 786 w 5169947"/>
              <a:gd name="connsiteY0" fmla="*/ 86361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863618 h 5526823"/>
              <a:gd name="connsiteX0" fmla="*/ 786 w 5169947"/>
              <a:gd name="connsiteY0" fmla="*/ 55259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552598 h 5526823"/>
              <a:gd name="connsiteX0" fmla="*/ 0 w 5169161"/>
              <a:gd name="connsiteY0" fmla="*/ 552598 h 5526823"/>
              <a:gd name="connsiteX1" fmla="*/ 583699 w 5169161"/>
              <a:gd name="connsiteY1" fmla="*/ 0 h 5526823"/>
              <a:gd name="connsiteX2" fmla="*/ 4566799 w 5169161"/>
              <a:gd name="connsiteY2" fmla="*/ 6221 h 5526823"/>
              <a:gd name="connsiteX3" fmla="*/ 5138057 w 5169161"/>
              <a:gd name="connsiteY3" fmla="*/ 465512 h 5526823"/>
              <a:gd name="connsiteX4" fmla="*/ 5169161 w 5169161"/>
              <a:gd name="connsiteY4" fmla="*/ 4982954 h 5526823"/>
              <a:gd name="connsiteX5" fmla="*/ 4691207 w 5169161"/>
              <a:gd name="connsiteY5" fmla="*/ 5523110 h 5526823"/>
              <a:gd name="connsiteX6" fmla="*/ 857397 w 5169161"/>
              <a:gd name="connsiteY6" fmla="*/ 5516890 h 5526823"/>
              <a:gd name="connsiteX7" fmla="*/ 0 w 5169161"/>
              <a:gd name="connsiteY7" fmla="*/ 4659493 h 5526823"/>
              <a:gd name="connsiteX8" fmla="*/ 0 w 5169161"/>
              <a:gd name="connsiteY8" fmla="*/ 552598 h 5526823"/>
              <a:gd name="connsiteX0" fmla="*/ 12441 w 5169161"/>
              <a:gd name="connsiteY0" fmla="*/ 412426 h 5529720"/>
              <a:gd name="connsiteX1" fmla="*/ 583699 w 5169161"/>
              <a:gd name="connsiteY1" fmla="*/ 2897 h 5529720"/>
              <a:gd name="connsiteX2" fmla="*/ 4566799 w 5169161"/>
              <a:gd name="connsiteY2" fmla="*/ 9118 h 5529720"/>
              <a:gd name="connsiteX3" fmla="*/ 5138057 w 5169161"/>
              <a:gd name="connsiteY3" fmla="*/ 468409 h 5529720"/>
              <a:gd name="connsiteX4" fmla="*/ 5169161 w 5169161"/>
              <a:gd name="connsiteY4" fmla="*/ 4985851 h 5529720"/>
              <a:gd name="connsiteX5" fmla="*/ 4691207 w 5169161"/>
              <a:gd name="connsiteY5" fmla="*/ 5526007 h 5529720"/>
              <a:gd name="connsiteX6" fmla="*/ 857397 w 5169161"/>
              <a:gd name="connsiteY6" fmla="*/ 5519787 h 5529720"/>
              <a:gd name="connsiteX7" fmla="*/ 0 w 5169161"/>
              <a:gd name="connsiteY7" fmla="*/ 4662390 h 5529720"/>
              <a:gd name="connsiteX8" fmla="*/ 12441 w 5169161"/>
              <a:gd name="connsiteY8" fmla="*/ 412426 h 5529720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566799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697428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8662 w 5175382"/>
              <a:gd name="connsiteY0" fmla="*/ 403354 h 5520648"/>
              <a:gd name="connsiteX1" fmla="*/ 465512 w 5175382"/>
              <a:gd name="connsiteY1" fmla="*/ 6266 h 5520648"/>
              <a:gd name="connsiteX2" fmla="*/ 4703649 w 5175382"/>
              <a:gd name="connsiteY2" fmla="*/ 46 h 5520648"/>
              <a:gd name="connsiteX3" fmla="*/ 5144278 w 5175382"/>
              <a:gd name="connsiteY3" fmla="*/ 459337 h 5520648"/>
              <a:gd name="connsiteX4" fmla="*/ 5175382 w 5175382"/>
              <a:gd name="connsiteY4" fmla="*/ 4976779 h 5520648"/>
              <a:gd name="connsiteX5" fmla="*/ 4697428 w 5175382"/>
              <a:gd name="connsiteY5" fmla="*/ 5516935 h 5520648"/>
              <a:gd name="connsiteX6" fmla="*/ 863618 w 5175382"/>
              <a:gd name="connsiteY6" fmla="*/ 5510715 h 5520648"/>
              <a:gd name="connsiteX7" fmla="*/ 0 w 5175382"/>
              <a:gd name="connsiteY7" fmla="*/ 5076306 h 5520648"/>
              <a:gd name="connsiteX8" fmla="*/ 18662 w 5175382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45449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70330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076306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516936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31017"/>
              <a:gd name="connsiteX1" fmla="*/ 473020 w 5182890"/>
              <a:gd name="connsiteY1" fmla="*/ 6266 h 5531017"/>
              <a:gd name="connsiteX2" fmla="*/ 4711157 w 5182890"/>
              <a:gd name="connsiteY2" fmla="*/ 46 h 5531017"/>
              <a:gd name="connsiteX3" fmla="*/ 5176667 w 5182890"/>
              <a:gd name="connsiteY3" fmla="*/ 459337 h 5531017"/>
              <a:gd name="connsiteX4" fmla="*/ 5182890 w 5182890"/>
              <a:gd name="connsiteY4" fmla="*/ 5113628 h 5531017"/>
              <a:gd name="connsiteX5" fmla="*/ 4704936 w 5182890"/>
              <a:gd name="connsiteY5" fmla="*/ 5516935 h 5531017"/>
              <a:gd name="connsiteX6" fmla="*/ 435697 w 5182890"/>
              <a:gd name="connsiteY6" fmla="*/ 5516936 h 5531017"/>
              <a:gd name="connsiteX7" fmla="*/ 7508 w 5182890"/>
              <a:gd name="connsiteY7" fmla="*/ 5101187 h 5531017"/>
              <a:gd name="connsiteX8" fmla="*/ 1288 w 5182890"/>
              <a:gd name="connsiteY8" fmla="*/ 403354 h 5531017"/>
              <a:gd name="connsiteX0" fmla="*/ 1288 w 5189111"/>
              <a:gd name="connsiteY0" fmla="*/ 403354 h 5524957"/>
              <a:gd name="connsiteX1" fmla="*/ 473020 w 5189111"/>
              <a:gd name="connsiteY1" fmla="*/ 6266 h 5524957"/>
              <a:gd name="connsiteX2" fmla="*/ 4711157 w 5189111"/>
              <a:gd name="connsiteY2" fmla="*/ 46 h 5524957"/>
              <a:gd name="connsiteX3" fmla="*/ 5176667 w 5189111"/>
              <a:gd name="connsiteY3" fmla="*/ 459337 h 5524957"/>
              <a:gd name="connsiteX4" fmla="*/ 5189111 w 5189111"/>
              <a:gd name="connsiteY4" fmla="*/ 5063865 h 5524957"/>
              <a:gd name="connsiteX5" fmla="*/ 4704936 w 5189111"/>
              <a:gd name="connsiteY5" fmla="*/ 5516935 h 5524957"/>
              <a:gd name="connsiteX6" fmla="*/ 435697 w 5189111"/>
              <a:gd name="connsiteY6" fmla="*/ 5516936 h 5524957"/>
              <a:gd name="connsiteX7" fmla="*/ 7508 w 5189111"/>
              <a:gd name="connsiteY7" fmla="*/ 5101187 h 5524957"/>
              <a:gd name="connsiteX8" fmla="*/ 1288 w 5189111"/>
              <a:gd name="connsiteY8" fmla="*/ 403354 h 5524957"/>
              <a:gd name="connsiteX0" fmla="*/ 1288 w 5189705"/>
              <a:gd name="connsiteY0" fmla="*/ 403354 h 5524957"/>
              <a:gd name="connsiteX1" fmla="*/ 473020 w 5189705"/>
              <a:gd name="connsiteY1" fmla="*/ 6266 h 5524957"/>
              <a:gd name="connsiteX2" fmla="*/ 4711157 w 5189705"/>
              <a:gd name="connsiteY2" fmla="*/ 46 h 5524957"/>
              <a:gd name="connsiteX3" fmla="*/ 5176667 w 5189705"/>
              <a:gd name="connsiteY3" fmla="*/ 459337 h 5524957"/>
              <a:gd name="connsiteX4" fmla="*/ 5189111 w 5189705"/>
              <a:gd name="connsiteY4" fmla="*/ 5063865 h 5524957"/>
              <a:gd name="connsiteX5" fmla="*/ 4798242 w 5189705"/>
              <a:gd name="connsiteY5" fmla="*/ 5516935 h 5524957"/>
              <a:gd name="connsiteX6" fmla="*/ 435697 w 5189705"/>
              <a:gd name="connsiteY6" fmla="*/ 5516936 h 5524957"/>
              <a:gd name="connsiteX7" fmla="*/ 7508 w 5189705"/>
              <a:gd name="connsiteY7" fmla="*/ 5101187 h 5524957"/>
              <a:gd name="connsiteX8" fmla="*/ 1288 w 5189705"/>
              <a:gd name="connsiteY8" fmla="*/ 403354 h 5524957"/>
              <a:gd name="connsiteX0" fmla="*/ 1288 w 5183840"/>
              <a:gd name="connsiteY0" fmla="*/ 403354 h 5524957"/>
              <a:gd name="connsiteX1" fmla="*/ 473020 w 5183840"/>
              <a:gd name="connsiteY1" fmla="*/ 6266 h 5524957"/>
              <a:gd name="connsiteX2" fmla="*/ 4711157 w 5183840"/>
              <a:gd name="connsiteY2" fmla="*/ 46 h 5524957"/>
              <a:gd name="connsiteX3" fmla="*/ 5176667 w 5183840"/>
              <a:gd name="connsiteY3" fmla="*/ 459337 h 5524957"/>
              <a:gd name="connsiteX4" fmla="*/ 5182891 w 5183840"/>
              <a:gd name="connsiteY4" fmla="*/ 5063865 h 5524957"/>
              <a:gd name="connsiteX5" fmla="*/ 4798242 w 5183840"/>
              <a:gd name="connsiteY5" fmla="*/ 5516935 h 5524957"/>
              <a:gd name="connsiteX6" fmla="*/ 435697 w 5183840"/>
              <a:gd name="connsiteY6" fmla="*/ 5516936 h 5524957"/>
              <a:gd name="connsiteX7" fmla="*/ 7508 w 5183840"/>
              <a:gd name="connsiteY7" fmla="*/ 5101187 h 5524957"/>
              <a:gd name="connsiteX8" fmla="*/ 1288 w 5183840"/>
              <a:gd name="connsiteY8" fmla="*/ 403354 h 5524957"/>
              <a:gd name="connsiteX0" fmla="*/ 1288 w 5182891"/>
              <a:gd name="connsiteY0" fmla="*/ 403354 h 5522269"/>
              <a:gd name="connsiteX1" fmla="*/ 473020 w 5182891"/>
              <a:gd name="connsiteY1" fmla="*/ 6266 h 5522269"/>
              <a:gd name="connsiteX2" fmla="*/ 4711157 w 5182891"/>
              <a:gd name="connsiteY2" fmla="*/ 46 h 5522269"/>
              <a:gd name="connsiteX3" fmla="*/ 5176667 w 5182891"/>
              <a:gd name="connsiteY3" fmla="*/ 459337 h 5522269"/>
              <a:gd name="connsiteX4" fmla="*/ 5182891 w 5182891"/>
              <a:gd name="connsiteY4" fmla="*/ 5063865 h 5522269"/>
              <a:gd name="connsiteX5" fmla="*/ 4798242 w 5182891"/>
              <a:gd name="connsiteY5" fmla="*/ 5516935 h 5522269"/>
              <a:gd name="connsiteX6" fmla="*/ 435697 w 5182891"/>
              <a:gd name="connsiteY6" fmla="*/ 5516936 h 5522269"/>
              <a:gd name="connsiteX7" fmla="*/ 7508 w 5182891"/>
              <a:gd name="connsiteY7" fmla="*/ 5101187 h 5522269"/>
              <a:gd name="connsiteX8" fmla="*/ 1288 w 5182891"/>
              <a:gd name="connsiteY8" fmla="*/ 403354 h 5522269"/>
              <a:gd name="connsiteX0" fmla="*/ 1288 w 5185188"/>
              <a:gd name="connsiteY0" fmla="*/ 403354 h 5519159"/>
              <a:gd name="connsiteX1" fmla="*/ 473020 w 5185188"/>
              <a:gd name="connsiteY1" fmla="*/ 6266 h 5519159"/>
              <a:gd name="connsiteX2" fmla="*/ 4711157 w 5185188"/>
              <a:gd name="connsiteY2" fmla="*/ 46 h 5519159"/>
              <a:gd name="connsiteX3" fmla="*/ 5176667 w 5185188"/>
              <a:gd name="connsiteY3" fmla="*/ 459337 h 5519159"/>
              <a:gd name="connsiteX4" fmla="*/ 5182891 w 5185188"/>
              <a:gd name="connsiteY4" fmla="*/ 5063865 h 5519159"/>
              <a:gd name="connsiteX5" fmla="*/ 4848005 w 5185188"/>
              <a:gd name="connsiteY5" fmla="*/ 5510715 h 5519159"/>
              <a:gd name="connsiteX6" fmla="*/ 435697 w 5185188"/>
              <a:gd name="connsiteY6" fmla="*/ 5516936 h 5519159"/>
              <a:gd name="connsiteX7" fmla="*/ 7508 w 5185188"/>
              <a:gd name="connsiteY7" fmla="*/ 5101187 h 5519159"/>
              <a:gd name="connsiteX8" fmla="*/ 1288 w 5185188"/>
              <a:gd name="connsiteY8" fmla="*/ 403354 h 5519159"/>
              <a:gd name="connsiteX0" fmla="*/ 1288 w 5183164"/>
              <a:gd name="connsiteY0" fmla="*/ 403354 h 5519159"/>
              <a:gd name="connsiteX1" fmla="*/ 473020 w 5183164"/>
              <a:gd name="connsiteY1" fmla="*/ 6266 h 5519159"/>
              <a:gd name="connsiteX2" fmla="*/ 4711157 w 5183164"/>
              <a:gd name="connsiteY2" fmla="*/ 46 h 5519159"/>
              <a:gd name="connsiteX3" fmla="*/ 5176667 w 5183164"/>
              <a:gd name="connsiteY3" fmla="*/ 459337 h 5519159"/>
              <a:gd name="connsiteX4" fmla="*/ 5182891 w 5183164"/>
              <a:gd name="connsiteY4" fmla="*/ 5063865 h 5519159"/>
              <a:gd name="connsiteX5" fmla="*/ 4848005 w 5183164"/>
              <a:gd name="connsiteY5" fmla="*/ 5510715 h 5519159"/>
              <a:gd name="connsiteX6" fmla="*/ 435697 w 5183164"/>
              <a:gd name="connsiteY6" fmla="*/ 5516936 h 5519159"/>
              <a:gd name="connsiteX7" fmla="*/ 7508 w 5183164"/>
              <a:gd name="connsiteY7" fmla="*/ 5101187 h 5519159"/>
              <a:gd name="connsiteX8" fmla="*/ 1288 w 518316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  <a:gd name="connsiteX0" fmla="*/ 1288 w 5191034"/>
              <a:gd name="connsiteY0" fmla="*/ 403354 h 5519159"/>
              <a:gd name="connsiteX1" fmla="*/ 473020 w 5191034"/>
              <a:gd name="connsiteY1" fmla="*/ 6266 h 5519159"/>
              <a:gd name="connsiteX2" fmla="*/ 4711157 w 5191034"/>
              <a:gd name="connsiteY2" fmla="*/ 46 h 5519159"/>
              <a:gd name="connsiteX3" fmla="*/ 5176667 w 5191034"/>
              <a:gd name="connsiteY3" fmla="*/ 459337 h 5519159"/>
              <a:gd name="connsiteX4" fmla="*/ 5189111 w 5191034"/>
              <a:gd name="connsiteY4" fmla="*/ 5150951 h 5519159"/>
              <a:gd name="connsiteX5" fmla="*/ 4848005 w 5191034"/>
              <a:gd name="connsiteY5" fmla="*/ 5510715 h 5519159"/>
              <a:gd name="connsiteX6" fmla="*/ 435697 w 5191034"/>
              <a:gd name="connsiteY6" fmla="*/ 5516936 h 5519159"/>
              <a:gd name="connsiteX7" fmla="*/ 7508 w 5191034"/>
              <a:gd name="connsiteY7" fmla="*/ 5101187 h 5519159"/>
              <a:gd name="connsiteX8" fmla="*/ 1288 w 519103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9111" h="5519159">
                <a:moveTo>
                  <a:pt x="1288" y="403354"/>
                </a:moveTo>
                <a:cubicBezTo>
                  <a:pt x="1288" y="-70173"/>
                  <a:pt x="-507" y="6266"/>
                  <a:pt x="473020" y="6266"/>
                </a:cubicBezTo>
                <a:lnTo>
                  <a:pt x="4711157" y="46"/>
                </a:lnTo>
                <a:cubicBezTo>
                  <a:pt x="5184684" y="46"/>
                  <a:pt x="5176667" y="-14190"/>
                  <a:pt x="5176667" y="459337"/>
                </a:cubicBezTo>
                <a:cubicBezTo>
                  <a:pt x="5176667" y="1724629"/>
                  <a:pt x="5189111" y="3885659"/>
                  <a:pt x="5189111" y="5150951"/>
                </a:cubicBezTo>
                <a:cubicBezTo>
                  <a:pt x="5176670" y="5537392"/>
                  <a:pt x="5259327" y="5510715"/>
                  <a:pt x="4848005" y="5510715"/>
                </a:cubicBezTo>
                <a:lnTo>
                  <a:pt x="435697" y="5516936"/>
                </a:lnTo>
                <a:cubicBezTo>
                  <a:pt x="-37830" y="5516936"/>
                  <a:pt x="7508" y="5574714"/>
                  <a:pt x="7508" y="5101187"/>
                </a:cubicBezTo>
                <a:cubicBezTo>
                  <a:pt x="13729" y="3543536"/>
                  <a:pt x="-4933" y="1961005"/>
                  <a:pt x="1288" y="4033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" name="Rectangle: Rounded Corners 3">
            <a:extLst>
              <a:ext uri="{FF2B5EF4-FFF2-40B4-BE49-F238E27FC236}">
                <a16:creationId xmlns:a16="http://schemas.microsoft.com/office/drawing/2014/main" xmlns="" id="{57846A85-931B-4B52-942B-1A7899C88B84}"/>
              </a:ext>
            </a:extLst>
          </p:cNvPr>
          <p:cNvSpPr/>
          <p:nvPr/>
        </p:nvSpPr>
        <p:spPr>
          <a:xfrm>
            <a:off x="1752600" y="1143000"/>
            <a:ext cx="3923415" cy="4559214"/>
          </a:xfrm>
          <a:custGeom>
            <a:avLst/>
            <a:gdLst>
              <a:gd name="connsiteX0" fmla="*/ 0 w 5144278"/>
              <a:gd name="connsiteY0" fmla="*/ 857397 h 5510669"/>
              <a:gd name="connsiteX1" fmla="*/ 857397 w 5144278"/>
              <a:gd name="connsiteY1" fmla="*/ 0 h 5510669"/>
              <a:gd name="connsiteX2" fmla="*/ 4286881 w 5144278"/>
              <a:gd name="connsiteY2" fmla="*/ 0 h 5510669"/>
              <a:gd name="connsiteX3" fmla="*/ 5144278 w 5144278"/>
              <a:gd name="connsiteY3" fmla="*/ 857397 h 5510669"/>
              <a:gd name="connsiteX4" fmla="*/ 5144278 w 5144278"/>
              <a:gd name="connsiteY4" fmla="*/ 4653272 h 5510669"/>
              <a:gd name="connsiteX5" fmla="*/ 4286881 w 5144278"/>
              <a:gd name="connsiteY5" fmla="*/ 5510669 h 5510669"/>
              <a:gd name="connsiteX6" fmla="*/ 857397 w 5144278"/>
              <a:gd name="connsiteY6" fmla="*/ 5510669 h 5510669"/>
              <a:gd name="connsiteX7" fmla="*/ 0 w 5144278"/>
              <a:gd name="connsiteY7" fmla="*/ 4653272 h 5510669"/>
              <a:gd name="connsiteX8" fmla="*/ 0 w 5144278"/>
              <a:gd name="connsiteY8" fmla="*/ 857397 h 5510669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286881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566799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50499"/>
              <a:gd name="connsiteY0" fmla="*/ 857442 h 5553022"/>
              <a:gd name="connsiteX1" fmla="*/ 857397 w 5150499"/>
              <a:gd name="connsiteY1" fmla="*/ 45 h 5553022"/>
              <a:gd name="connsiteX2" fmla="*/ 4566799 w 5150499"/>
              <a:gd name="connsiteY2" fmla="*/ 45 h 5553022"/>
              <a:gd name="connsiteX3" fmla="*/ 5138057 w 5150499"/>
              <a:gd name="connsiteY3" fmla="*/ 459336 h 5553022"/>
              <a:gd name="connsiteX4" fmla="*/ 5150499 w 5150499"/>
              <a:gd name="connsiteY4" fmla="*/ 5238035 h 5553022"/>
              <a:gd name="connsiteX5" fmla="*/ 4286881 w 5150499"/>
              <a:gd name="connsiteY5" fmla="*/ 5510714 h 5553022"/>
              <a:gd name="connsiteX6" fmla="*/ 857397 w 5150499"/>
              <a:gd name="connsiteY6" fmla="*/ 5510714 h 5553022"/>
              <a:gd name="connsiteX7" fmla="*/ 0 w 5150499"/>
              <a:gd name="connsiteY7" fmla="*/ 4653317 h 5553022"/>
              <a:gd name="connsiteX8" fmla="*/ 0 w 5150499"/>
              <a:gd name="connsiteY8" fmla="*/ 857442 h 5553022"/>
              <a:gd name="connsiteX0" fmla="*/ 0 w 5150544"/>
              <a:gd name="connsiteY0" fmla="*/ 857442 h 5556550"/>
              <a:gd name="connsiteX1" fmla="*/ 857397 w 5150544"/>
              <a:gd name="connsiteY1" fmla="*/ 45 h 5556550"/>
              <a:gd name="connsiteX2" fmla="*/ 4566799 w 5150544"/>
              <a:gd name="connsiteY2" fmla="*/ 45 h 5556550"/>
              <a:gd name="connsiteX3" fmla="*/ 5138057 w 5150544"/>
              <a:gd name="connsiteY3" fmla="*/ 459336 h 5556550"/>
              <a:gd name="connsiteX4" fmla="*/ 5150499 w 5150544"/>
              <a:gd name="connsiteY4" fmla="*/ 5238035 h 5556550"/>
              <a:gd name="connsiteX5" fmla="*/ 4691207 w 5150544"/>
              <a:gd name="connsiteY5" fmla="*/ 5516934 h 5556550"/>
              <a:gd name="connsiteX6" fmla="*/ 857397 w 5150544"/>
              <a:gd name="connsiteY6" fmla="*/ 5510714 h 5556550"/>
              <a:gd name="connsiteX7" fmla="*/ 0 w 5150544"/>
              <a:gd name="connsiteY7" fmla="*/ 4653317 h 5556550"/>
              <a:gd name="connsiteX8" fmla="*/ 0 w 5150544"/>
              <a:gd name="connsiteY8" fmla="*/ 857442 h 5556550"/>
              <a:gd name="connsiteX0" fmla="*/ 0 w 5150499"/>
              <a:gd name="connsiteY0" fmla="*/ 857442 h 5566778"/>
              <a:gd name="connsiteX1" fmla="*/ 857397 w 5150499"/>
              <a:gd name="connsiteY1" fmla="*/ 45 h 5566778"/>
              <a:gd name="connsiteX2" fmla="*/ 4566799 w 5150499"/>
              <a:gd name="connsiteY2" fmla="*/ 45 h 5566778"/>
              <a:gd name="connsiteX3" fmla="*/ 5138057 w 5150499"/>
              <a:gd name="connsiteY3" fmla="*/ 459336 h 5566778"/>
              <a:gd name="connsiteX4" fmla="*/ 5150499 w 5150499"/>
              <a:gd name="connsiteY4" fmla="*/ 5238035 h 5566778"/>
              <a:gd name="connsiteX5" fmla="*/ 4691207 w 5150499"/>
              <a:gd name="connsiteY5" fmla="*/ 5516934 h 5566778"/>
              <a:gd name="connsiteX6" fmla="*/ 857397 w 5150499"/>
              <a:gd name="connsiteY6" fmla="*/ 5510714 h 5566778"/>
              <a:gd name="connsiteX7" fmla="*/ 0 w 5150499"/>
              <a:gd name="connsiteY7" fmla="*/ 4653317 h 5566778"/>
              <a:gd name="connsiteX8" fmla="*/ 0 w 5150499"/>
              <a:gd name="connsiteY8" fmla="*/ 857442 h 5566778"/>
              <a:gd name="connsiteX0" fmla="*/ 0 w 5169161"/>
              <a:gd name="connsiteY0" fmla="*/ 857442 h 5520647"/>
              <a:gd name="connsiteX1" fmla="*/ 857397 w 5169161"/>
              <a:gd name="connsiteY1" fmla="*/ 45 h 5520647"/>
              <a:gd name="connsiteX2" fmla="*/ 4566799 w 5169161"/>
              <a:gd name="connsiteY2" fmla="*/ 45 h 5520647"/>
              <a:gd name="connsiteX3" fmla="*/ 5138057 w 5169161"/>
              <a:gd name="connsiteY3" fmla="*/ 459336 h 5520647"/>
              <a:gd name="connsiteX4" fmla="*/ 5169161 w 5169161"/>
              <a:gd name="connsiteY4" fmla="*/ 4976778 h 5520647"/>
              <a:gd name="connsiteX5" fmla="*/ 4691207 w 5169161"/>
              <a:gd name="connsiteY5" fmla="*/ 5516934 h 5520647"/>
              <a:gd name="connsiteX6" fmla="*/ 857397 w 5169161"/>
              <a:gd name="connsiteY6" fmla="*/ 5510714 h 5520647"/>
              <a:gd name="connsiteX7" fmla="*/ 0 w 5169161"/>
              <a:gd name="connsiteY7" fmla="*/ 4653317 h 5520647"/>
              <a:gd name="connsiteX8" fmla="*/ 0 w 5169161"/>
              <a:gd name="connsiteY8" fmla="*/ 857442 h 5520647"/>
              <a:gd name="connsiteX0" fmla="*/ 786 w 5169947"/>
              <a:gd name="connsiteY0" fmla="*/ 86361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863618 h 5526823"/>
              <a:gd name="connsiteX0" fmla="*/ 786 w 5169947"/>
              <a:gd name="connsiteY0" fmla="*/ 55259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552598 h 5526823"/>
              <a:gd name="connsiteX0" fmla="*/ 0 w 5169161"/>
              <a:gd name="connsiteY0" fmla="*/ 552598 h 5526823"/>
              <a:gd name="connsiteX1" fmla="*/ 583699 w 5169161"/>
              <a:gd name="connsiteY1" fmla="*/ 0 h 5526823"/>
              <a:gd name="connsiteX2" fmla="*/ 4566799 w 5169161"/>
              <a:gd name="connsiteY2" fmla="*/ 6221 h 5526823"/>
              <a:gd name="connsiteX3" fmla="*/ 5138057 w 5169161"/>
              <a:gd name="connsiteY3" fmla="*/ 465512 h 5526823"/>
              <a:gd name="connsiteX4" fmla="*/ 5169161 w 5169161"/>
              <a:gd name="connsiteY4" fmla="*/ 4982954 h 5526823"/>
              <a:gd name="connsiteX5" fmla="*/ 4691207 w 5169161"/>
              <a:gd name="connsiteY5" fmla="*/ 5523110 h 5526823"/>
              <a:gd name="connsiteX6" fmla="*/ 857397 w 5169161"/>
              <a:gd name="connsiteY6" fmla="*/ 5516890 h 5526823"/>
              <a:gd name="connsiteX7" fmla="*/ 0 w 5169161"/>
              <a:gd name="connsiteY7" fmla="*/ 4659493 h 5526823"/>
              <a:gd name="connsiteX8" fmla="*/ 0 w 5169161"/>
              <a:gd name="connsiteY8" fmla="*/ 552598 h 5526823"/>
              <a:gd name="connsiteX0" fmla="*/ 12441 w 5169161"/>
              <a:gd name="connsiteY0" fmla="*/ 412426 h 5529720"/>
              <a:gd name="connsiteX1" fmla="*/ 583699 w 5169161"/>
              <a:gd name="connsiteY1" fmla="*/ 2897 h 5529720"/>
              <a:gd name="connsiteX2" fmla="*/ 4566799 w 5169161"/>
              <a:gd name="connsiteY2" fmla="*/ 9118 h 5529720"/>
              <a:gd name="connsiteX3" fmla="*/ 5138057 w 5169161"/>
              <a:gd name="connsiteY3" fmla="*/ 468409 h 5529720"/>
              <a:gd name="connsiteX4" fmla="*/ 5169161 w 5169161"/>
              <a:gd name="connsiteY4" fmla="*/ 4985851 h 5529720"/>
              <a:gd name="connsiteX5" fmla="*/ 4691207 w 5169161"/>
              <a:gd name="connsiteY5" fmla="*/ 5526007 h 5529720"/>
              <a:gd name="connsiteX6" fmla="*/ 857397 w 5169161"/>
              <a:gd name="connsiteY6" fmla="*/ 5519787 h 5529720"/>
              <a:gd name="connsiteX7" fmla="*/ 0 w 5169161"/>
              <a:gd name="connsiteY7" fmla="*/ 4662390 h 5529720"/>
              <a:gd name="connsiteX8" fmla="*/ 12441 w 5169161"/>
              <a:gd name="connsiteY8" fmla="*/ 412426 h 5529720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566799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697428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8662 w 5175382"/>
              <a:gd name="connsiteY0" fmla="*/ 403354 h 5520648"/>
              <a:gd name="connsiteX1" fmla="*/ 465512 w 5175382"/>
              <a:gd name="connsiteY1" fmla="*/ 6266 h 5520648"/>
              <a:gd name="connsiteX2" fmla="*/ 4703649 w 5175382"/>
              <a:gd name="connsiteY2" fmla="*/ 46 h 5520648"/>
              <a:gd name="connsiteX3" fmla="*/ 5144278 w 5175382"/>
              <a:gd name="connsiteY3" fmla="*/ 459337 h 5520648"/>
              <a:gd name="connsiteX4" fmla="*/ 5175382 w 5175382"/>
              <a:gd name="connsiteY4" fmla="*/ 4976779 h 5520648"/>
              <a:gd name="connsiteX5" fmla="*/ 4697428 w 5175382"/>
              <a:gd name="connsiteY5" fmla="*/ 5516935 h 5520648"/>
              <a:gd name="connsiteX6" fmla="*/ 863618 w 5175382"/>
              <a:gd name="connsiteY6" fmla="*/ 5510715 h 5520648"/>
              <a:gd name="connsiteX7" fmla="*/ 0 w 5175382"/>
              <a:gd name="connsiteY7" fmla="*/ 5076306 h 5520648"/>
              <a:gd name="connsiteX8" fmla="*/ 18662 w 5175382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45449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70330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076306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516936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31017"/>
              <a:gd name="connsiteX1" fmla="*/ 473020 w 5182890"/>
              <a:gd name="connsiteY1" fmla="*/ 6266 h 5531017"/>
              <a:gd name="connsiteX2" fmla="*/ 4711157 w 5182890"/>
              <a:gd name="connsiteY2" fmla="*/ 46 h 5531017"/>
              <a:gd name="connsiteX3" fmla="*/ 5176667 w 5182890"/>
              <a:gd name="connsiteY3" fmla="*/ 459337 h 5531017"/>
              <a:gd name="connsiteX4" fmla="*/ 5182890 w 5182890"/>
              <a:gd name="connsiteY4" fmla="*/ 5113628 h 5531017"/>
              <a:gd name="connsiteX5" fmla="*/ 4704936 w 5182890"/>
              <a:gd name="connsiteY5" fmla="*/ 5516935 h 5531017"/>
              <a:gd name="connsiteX6" fmla="*/ 435697 w 5182890"/>
              <a:gd name="connsiteY6" fmla="*/ 5516936 h 5531017"/>
              <a:gd name="connsiteX7" fmla="*/ 7508 w 5182890"/>
              <a:gd name="connsiteY7" fmla="*/ 5101187 h 5531017"/>
              <a:gd name="connsiteX8" fmla="*/ 1288 w 5182890"/>
              <a:gd name="connsiteY8" fmla="*/ 403354 h 5531017"/>
              <a:gd name="connsiteX0" fmla="*/ 1288 w 5189111"/>
              <a:gd name="connsiteY0" fmla="*/ 403354 h 5524957"/>
              <a:gd name="connsiteX1" fmla="*/ 473020 w 5189111"/>
              <a:gd name="connsiteY1" fmla="*/ 6266 h 5524957"/>
              <a:gd name="connsiteX2" fmla="*/ 4711157 w 5189111"/>
              <a:gd name="connsiteY2" fmla="*/ 46 h 5524957"/>
              <a:gd name="connsiteX3" fmla="*/ 5176667 w 5189111"/>
              <a:gd name="connsiteY3" fmla="*/ 459337 h 5524957"/>
              <a:gd name="connsiteX4" fmla="*/ 5189111 w 5189111"/>
              <a:gd name="connsiteY4" fmla="*/ 5063865 h 5524957"/>
              <a:gd name="connsiteX5" fmla="*/ 4704936 w 5189111"/>
              <a:gd name="connsiteY5" fmla="*/ 5516935 h 5524957"/>
              <a:gd name="connsiteX6" fmla="*/ 435697 w 5189111"/>
              <a:gd name="connsiteY6" fmla="*/ 5516936 h 5524957"/>
              <a:gd name="connsiteX7" fmla="*/ 7508 w 5189111"/>
              <a:gd name="connsiteY7" fmla="*/ 5101187 h 5524957"/>
              <a:gd name="connsiteX8" fmla="*/ 1288 w 5189111"/>
              <a:gd name="connsiteY8" fmla="*/ 403354 h 5524957"/>
              <a:gd name="connsiteX0" fmla="*/ 1288 w 5189705"/>
              <a:gd name="connsiteY0" fmla="*/ 403354 h 5524957"/>
              <a:gd name="connsiteX1" fmla="*/ 473020 w 5189705"/>
              <a:gd name="connsiteY1" fmla="*/ 6266 h 5524957"/>
              <a:gd name="connsiteX2" fmla="*/ 4711157 w 5189705"/>
              <a:gd name="connsiteY2" fmla="*/ 46 h 5524957"/>
              <a:gd name="connsiteX3" fmla="*/ 5176667 w 5189705"/>
              <a:gd name="connsiteY3" fmla="*/ 459337 h 5524957"/>
              <a:gd name="connsiteX4" fmla="*/ 5189111 w 5189705"/>
              <a:gd name="connsiteY4" fmla="*/ 5063865 h 5524957"/>
              <a:gd name="connsiteX5" fmla="*/ 4798242 w 5189705"/>
              <a:gd name="connsiteY5" fmla="*/ 5516935 h 5524957"/>
              <a:gd name="connsiteX6" fmla="*/ 435697 w 5189705"/>
              <a:gd name="connsiteY6" fmla="*/ 5516936 h 5524957"/>
              <a:gd name="connsiteX7" fmla="*/ 7508 w 5189705"/>
              <a:gd name="connsiteY7" fmla="*/ 5101187 h 5524957"/>
              <a:gd name="connsiteX8" fmla="*/ 1288 w 5189705"/>
              <a:gd name="connsiteY8" fmla="*/ 403354 h 5524957"/>
              <a:gd name="connsiteX0" fmla="*/ 1288 w 5183840"/>
              <a:gd name="connsiteY0" fmla="*/ 403354 h 5524957"/>
              <a:gd name="connsiteX1" fmla="*/ 473020 w 5183840"/>
              <a:gd name="connsiteY1" fmla="*/ 6266 h 5524957"/>
              <a:gd name="connsiteX2" fmla="*/ 4711157 w 5183840"/>
              <a:gd name="connsiteY2" fmla="*/ 46 h 5524957"/>
              <a:gd name="connsiteX3" fmla="*/ 5176667 w 5183840"/>
              <a:gd name="connsiteY3" fmla="*/ 459337 h 5524957"/>
              <a:gd name="connsiteX4" fmla="*/ 5182891 w 5183840"/>
              <a:gd name="connsiteY4" fmla="*/ 5063865 h 5524957"/>
              <a:gd name="connsiteX5" fmla="*/ 4798242 w 5183840"/>
              <a:gd name="connsiteY5" fmla="*/ 5516935 h 5524957"/>
              <a:gd name="connsiteX6" fmla="*/ 435697 w 5183840"/>
              <a:gd name="connsiteY6" fmla="*/ 5516936 h 5524957"/>
              <a:gd name="connsiteX7" fmla="*/ 7508 w 5183840"/>
              <a:gd name="connsiteY7" fmla="*/ 5101187 h 5524957"/>
              <a:gd name="connsiteX8" fmla="*/ 1288 w 5183840"/>
              <a:gd name="connsiteY8" fmla="*/ 403354 h 5524957"/>
              <a:gd name="connsiteX0" fmla="*/ 1288 w 5182891"/>
              <a:gd name="connsiteY0" fmla="*/ 403354 h 5522269"/>
              <a:gd name="connsiteX1" fmla="*/ 473020 w 5182891"/>
              <a:gd name="connsiteY1" fmla="*/ 6266 h 5522269"/>
              <a:gd name="connsiteX2" fmla="*/ 4711157 w 5182891"/>
              <a:gd name="connsiteY2" fmla="*/ 46 h 5522269"/>
              <a:gd name="connsiteX3" fmla="*/ 5176667 w 5182891"/>
              <a:gd name="connsiteY3" fmla="*/ 459337 h 5522269"/>
              <a:gd name="connsiteX4" fmla="*/ 5182891 w 5182891"/>
              <a:gd name="connsiteY4" fmla="*/ 5063865 h 5522269"/>
              <a:gd name="connsiteX5" fmla="*/ 4798242 w 5182891"/>
              <a:gd name="connsiteY5" fmla="*/ 5516935 h 5522269"/>
              <a:gd name="connsiteX6" fmla="*/ 435697 w 5182891"/>
              <a:gd name="connsiteY6" fmla="*/ 5516936 h 5522269"/>
              <a:gd name="connsiteX7" fmla="*/ 7508 w 5182891"/>
              <a:gd name="connsiteY7" fmla="*/ 5101187 h 5522269"/>
              <a:gd name="connsiteX8" fmla="*/ 1288 w 5182891"/>
              <a:gd name="connsiteY8" fmla="*/ 403354 h 5522269"/>
              <a:gd name="connsiteX0" fmla="*/ 1288 w 5185188"/>
              <a:gd name="connsiteY0" fmla="*/ 403354 h 5519159"/>
              <a:gd name="connsiteX1" fmla="*/ 473020 w 5185188"/>
              <a:gd name="connsiteY1" fmla="*/ 6266 h 5519159"/>
              <a:gd name="connsiteX2" fmla="*/ 4711157 w 5185188"/>
              <a:gd name="connsiteY2" fmla="*/ 46 h 5519159"/>
              <a:gd name="connsiteX3" fmla="*/ 5176667 w 5185188"/>
              <a:gd name="connsiteY3" fmla="*/ 459337 h 5519159"/>
              <a:gd name="connsiteX4" fmla="*/ 5182891 w 5185188"/>
              <a:gd name="connsiteY4" fmla="*/ 5063865 h 5519159"/>
              <a:gd name="connsiteX5" fmla="*/ 4848005 w 5185188"/>
              <a:gd name="connsiteY5" fmla="*/ 5510715 h 5519159"/>
              <a:gd name="connsiteX6" fmla="*/ 435697 w 5185188"/>
              <a:gd name="connsiteY6" fmla="*/ 5516936 h 5519159"/>
              <a:gd name="connsiteX7" fmla="*/ 7508 w 5185188"/>
              <a:gd name="connsiteY7" fmla="*/ 5101187 h 5519159"/>
              <a:gd name="connsiteX8" fmla="*/ 1288 w 5185188"/>
              <a:gd name="connsiteY8" fmla="*/ 403354 h 5519159"/>
              <a:gd name="connsiteX0" fmla="*/ 1288 w 5183164"/>
              <a:gd name="connsiteY0" fmla="*/ 403354 h 5519159"/>
              <a:gd name="connsiteX1" fmla="*/ 473020 w 5183164"/>
              <a:gd name="connsiteY1" fmla="*/ 6266 h 5519159"/>
              <a:gd name="connsiteX2" fmla="*/ 4711157 w 5183164"/>
              <a:gd name="connsiteY2" fmla="*/ 46 h 5519159"/>
              <a:gd name="connsiteX3" fmla="*/ 5176667 w 5183164"/>
              <a:gd name="connsiteY3" fmla="*/ 459337 h 5519159"/>
              <a:gd name="connsiteX4" fmla="*/ 5182891 w 5183164"/>
              <a:gd name="connsiteY4" fmla="*/ 5063865 h 5519159"/>
              <a:gd name="connsiteX5" fmla="*/ 4848005 w 5183164"/>
              <a:gd name="connsiteY5" fmla="*/ 5510715 h 5519159"/>
              <a:gd name="connsiteX6" fmla="*/ 435697 w 5183164"/>
              <a:gd name="connsiteY6" fmla="*/ 5516936 h 5519159"/>
              <a:gd name="connsiteX7" fmla="*/ 7508 w 5183164"/>
              <a:gd name="connsiteY7" fmla="*/ 5101187 h 5519159"/>
              <a:gd name="connsiteX8" fmla="*/ 1288 w 518316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  <a:gd name="connsiteX0" fmla="*/ 1288 w 5191034"/>
              <a:gd name="connsiteY0" fmla="*/ 403354 h 5519159"/>
              <a:gd name="connsiteX1" fmla="*/ 473020 w 5191034"/>
              <a:gd name="connsiteY1" fmla="*/ 6266 h 5519159"/>
              <a:gd name="connsiteX2" fmla="*/ 4711157 w 5191034"/>
              <a:gd name="connsiteY2" fmla="*/ 46 h 5519159"/>
              <a:gd name="connsiteX3" fmla="*/ 5176667 w 5191034"/>
              <a:gd name="connsiteY3" fmla="*/ 459337 h 5519159"/>
              <a:gd name="connsiteX4" fmla="*/ 5189111 w 5191034"/>
              <a:gd name="connsiteY4" fmla="*/ 5150951 h 5519159"/>
              <a:gd name="connsiteX5" fmla="*/ 4848005 w 5191034"/>
              <a:gd name="connsiteY5" fmla="*/ 5510715 h 5519159"/>
              <a:gd name="connsiteX6" fmla="*/ 435697 w 5191034"/>
              <a:gd name="connsiteY6" fmla="*/ 5516936 h 5519159"/>
              <a:gd name="connsiteX7" fmla="*/ 7508 w 5191034"/>
              <a:gd name="connsiteY7" fmla="*/ 5101187 h 5519159"/>
              <a:gd name="connsiteX8" fmla="*/ 1288 w 519103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9111" h="5519159">
                <a:moveTo>
                  <a:pt x="1288" y="403354"/>
                </a:moveTo>
                <a:cubicBezTo>
                  <a:pt x="1288" y="-70173"/>
                  <a:pt x="-507" y="6266"/>
                  <a:pt x="473020" y="6266"/>
                </a:cubicBezTo>
                <a:lnTo>
                  <a:pt x="4711157" y="46"/>
                </a:lnTo>
                <a:cubicBezTo>
                  <a:pt x="5184684" y="46"/>
                  <a:pt x="5176667" y="-14190"/>
                  <a:pt x="5176667" y="459337"/>
                </a:cubicBezTo>
                <a:cubicBezTo>
                  <a:pt x="5176667" y="1724629"/>
                  <a:pt x="5189111" y="3885659"/>
                  <a:pt x="5189111" y="5150951"/>
                </a:cubicBezTo>
                <a:cubicBezTo>
                  <a:pt x="5176670" y="5537392"/>
                  <a:pt x="5259327" y="5510715"/>
                  <a:pt x="4848005" y="5510715"/>
                </a:cubicBezTo>
                <a:lnTo>
                  <a:pt x="435697" y="5516936"/>
                </a:lnTo>
                <a:cubicBezTo>
                  <a:pt x="-37830" y="5516936"/>
                  <a:pt x="7508" y="5574714"/>
                  <a:pt x="7508" y="5101187"/>
                </a:cubicBezTo>
                <a:cubicBezTo>
                  <a:pt x="13729" y="3543536"/>
                  <a:pt x="-4933" y="1961005"/>
                  <a:pt x="1288" y="4033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xmlns="" id="{B1C75811-7A84-46EF-BF4B-A37F9CF2139E}"/>
              </a:ext>
            </a:extLst>
          </p:cNvPr>
          <p:cNvSpPr/>
          <p:nvPr/>
        </p:nvSpPr>
        <p:spPr>
          <a:xfrm>
            <a:off x="2028796" y="1809659"/>
            <a:ext cx="3439396" cy="3318584"/>
          </a:xfrm>
          <a:prstGeom prst="ellipse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xmlns="" id="{A52DDE4F-4ED2-4B7C-A68D-0FA69C78F686}"/>
              </a:ext>
            </a:extLst>
          </p:cNvPr>
          <p:cNvSpPr/>
          <p:nvPr/>
        </p:nvSpPr>
        <p:spPr>
          <a:xfrm>
            <a:off x="2578777" y="2425758"/>
            <a:ext cx="2432216" cy="2321485"/>
          </a:xfrm>
          <a:prstGeom prst="ellipse">
            <a:avLst/>
          </a:prstGeom>
          <a:noFill/>
          <a:ln w="57150">
            <a:solidFill>
              <a:schemeClr val="bg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xmlns="" id="{F6E269D0-55CF-47E3-8F35-8FA8687B6D0E}"/>
              </a:ext>
            </a:extLst>
          </p:cNvPr>
          <p:cNvSpPr/>
          <p:nvPr/>
        </p:nvSpPr>
        <p:spPr>
          <a:xfrm>
            <a:off x="3776116" y="3513418"/>
            <a:ext cx="320476" cy="319425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xmlns="" id="{97FB925B-99D3-4E8A-8B18-F6A06A48E7E9}"/>
              </a:ext>
            </a:extLst>
          </p:cNvPr>
          <p:cNvSpPr/>
          <p:nvPr/>
        </p:nvSpPr>
        <p:spPr>
          <a:xfrm>
            <a:off x="4875138" y="2166618"/>
            <a:ext cx="290875" cy="314482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xmlns="" id="{8C644711-D12A-419C-8BAB-3365FBF66830}"/>
              </a:ext>
            </a:extLst>
          </p:cNvPr>
          <p:cNvSpPr/>
          <p:nvPr/>
        </p:nvSpPr>
        <p:spPr>
          <a:xfrm>
            <a:off x="4204140" y="4169203"/>
            <a:ext cx="329918" cy="296765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xmlns="" id="{184FD795-2221-4579-8758-CCB120F03C89}"/>
              </a:ext>
            </a:extLst>
          </p:cNvPr>
          <p:cNvSpPr/>
          <p:nvPr/>
        </p:nvSpPr>
        <p:spPr>
          <a:xfrm>
            <a:off x="2581037" y="3373522"/>
            <a:ext cx="306586" cy="284357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xmlns="" id="{7CD27E05-CE6E-45AE-9B81-2EB907E8BD2E}"/>
              </a:ext>
            </a:extLst>
          </p:cNvPr>
          <p:cNvCxnSpPr>
            <a:cxnSpLocks/>
            <a:stCxn id="25" idx="0"/>
            <a:endCxn id="11" idx="4"/>
          </p:cNvCxnSpPr>
          <p:nvPr/>
        </p:nvCxnSpPr>
        <p:spPr>
          <a:xfrm flipH="1" flipV="1">
            <a:off x="4369099" y="4465968"/>
            <a:ext cx="94936" cy="627688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xmlns="" id="{F83BBB04-47A7-4FC1-97BA-F25DBCDFC703}"/>
              </a:ext>
            </a:extLst>
          </p:cNvPr>
          <p:cNvCxnSpPr>
            <a:cxnSpLocks/>
            <a:stCxn id="25" idx="0"/>
            <a:endCxn id="12" idx="5"/>
          </p:cNvCxnSpPr>
          <p:nvPr/>
        </p:nvCxnSpPr>
        <p:spPr>
          <a:xfrm flipH="1" flipV="1">
            <a:off x="2842725" y="3616236"/>
            <a:ext cx="1621310" cy="147742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xmlns="" id="{511A710B-E6D8-4661-992A-6995A099B93F}"/>
              </a:ext>
            </a:extLst>
          </p:cNvPr>
          <p:cNvCxnSpPr>
            <a:cxnSpLocks/>
            <a:stCxn id="25" idx="0"/>
            <a:endCxn id="10" idx="4"/>
          </p:cNvCxnSpPr>
          <p:nvPr/>
        </p:nvCxnSpPr>
        <p:spPr>
          <a:xfrm flipV="1">
            <a:off x="4464035" y="2481100"/>
            <a:ext cx="556541" cy="261255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xmlns="" id="{69DF0F31-F49D-4D0E-A2A3-691D7A83FF70}"/>
              </a:ext>
            </a:extLst>
          </p:cNvPr>
          <p:cNvSpPr txBox="1"/>
          <p:nvPr/>
        </p:nvSpPr>
        <p:spPr>
          <a:xfrm>
            <a:off x="2332234" y="1211165"/>
            <a:ext cx="28877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Original</a:t>
            </a:r>
            <a:r>
              <a:rPr lang="zh-CN" altLang="en-US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space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xmlns="" id="{223577D0-B411-4D34-BD8E-77D92AA2506D}"/>
                  </a:ext>
                </a:extLst>
              </p:cNvPr>
              <p:cNvSpPr txBox="1"/>
              <p:nvPr/>
            </p:nvSpPr>
            <p:spPr>
              <a:xfrm>
                <a:off x="3745411" y="3093320"/>
                <a:ext cx="34115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𝒑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23577D0-B411-4D34-BD8E-77D92AA25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45411" y="3093320"/>
                <a:ext cx="341153" cy="369332"/>
              </a:xfrm>
              <a:prstGeom prst="rect">
                <a:avLst/>
              </a:prstGeom>
              <a:blipFill rotWithShape="0">
                <a:blip r:embed="rId3"/>
                <a:stretch>
                  <a:fillRect l="-23214" r="-12500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Rounded Rectangle 24"/>
          <p:cNvSpPr/>
          <p:nvPr/>
        </p:nvSpPr>
        <p:spPr bwMode="auto">
          <a:xfrm>
            <a:off x="3289269" y="5093656"/>
            <a:ext cx="2349531" cy="499654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2200" b="1" dirty="0">
                <a:latin typeface="Helvetica Neue" charset="0"/>
                <a:ea typeface="Helvetica Neue" charset="0"/>
                <a:cs typeface="Helvetica Neue" charset="0"/>
              </a:rPr>
              <a:t>Inlier neighbors</a:t>
            </a: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xmlns="" id="{B1C75811-7A84-46EF-BF4B-A37F9CF2139E}"/>
              </a:ext>
            </a:extLst>
          </p:cNvPr>
          <p:cNvSpPr/>
          <p:nvPr/>
        </p:nvSpPr>
        <p:spPr>
          <a:xfrm>
            <a:off x="7597108" y="1781725"/>
            <a:ext cx="3295173" cy="3342658"/>
          </a:xfrm>
          <a:prstGeom prst="ellipse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xmlns="" id="{A52DDE4F-4ED2-4B7C-A68D-0FA69C78F686}"/>
              </a:ext>
            </a:extLst>
          </p:cNvPr>
          <p:cNvSpPr/>
          <p:nvPr/>
        </p:nvSpPr>
        <p:spPr>
          <a:xfrm>
            <a:off x="8104856" y="2405057"/>
            <a:ext cx="2330226" cy="2338326"/>
          </a:xfrm>
          <a:prstGeom prst="ellipse">
            <a:avLst/>
          </a:prstGeom>
          <a:noFill/>
          <a:ln w="57150">
            <a:solidFill>
              <a:schemeClr val="bg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xmlns="" id="{F6E269D0-55CF-47E3-8F35-8FA8687B6D0E}"/>
              </a:ext>
            </a:extLst>
          </p:cNvPr>
          <p:cNvSpPr/>
          <p:nvPr/>
        </p:nvSpPr>
        <p:spPr>
          <a:xfrm>
            <a:off x="9213644" y="3507242"/>
            <a:ext cx="307037" cy="321742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xmlns="" id="{69DF0F31-F49D-4D0E-A2A3-691D7A83FF70}"/>
              </a:ext>
            </a:extLst>
          </p:cNvPr>
          <p:cNvSpPr txBox="1"/>
          <p:nvPr/>
        </p:nvSpPr>
        <p:spPr>
          <a:xfrm>
            <a:off x="8382000" y="1173837"/>
            <a:ext cx="205308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New</a:t>
            </a:r>
            <a:r>
              <a:rPr lang="zh-CN" altLang="en-US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space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xmlns="" id="{223577D0-B411-4D34-BD8E-77D92AA2506D}"/>
                  </a:ext>
                </a:extLst>
              </p:cNvPr>
              <p:cNvSpPr txBox="1"/>
              <p:nvPr/>
            </p:nvSpPr>
            <p:spPr>
              <a:xfrm>
                <a:off x="9183806" y="3086306"/>
                <a:ext cx="32684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pt-BR" sz="2400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sz="2400" b="1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𝒑</m:t>
                          </m:r>
                        </m:e>
                        <m:sub>
                          <m:r>
                            <a:rPr lang="en-US" sz="2400" b="1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sz="24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223577D0-B411-4D34-BD8E-77D92AA250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3806" y="3086306"/>
                <a:ext cx="326847" cy="369332"/>
              </a:xfrm>
              <a:prstGeom prst="rect">
                <a:avLst/>
              </a:prstGeom>
              <a:blipFill rotWithShape="0">
                <a:blip r:embed="rId4"/>
                <a:stretch>
                  <a:fillRect l="-28302" r="-15094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Rounded Rectangle 31"/>
          <p:cNvSpPr/>
          <p:nvPr/>
        </p:nvSpPr>
        <p:spPr bwMode="auto">
          <a:xfrm>
            <a:off x="7493350" y="5253754"/>
            <a:ext cx="2941732" cy="461246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Local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sz="2200" b="1" dirty="0">
                <a:latin typeface="Helvetica Neue" charset="0"/>
                <a:ea typeface="Helvetica Neue" charset="0"/>
                <a:cs typeface="Helvetica Neue" charset="0"/>
              </a:rPr>
              <a:t>neighbor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hood</a:t>
            </a:r>
            <a:endParaRPr lang="en-US" sz="2200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xmlns="" id="{511A710B-E6D8-4661-992A-6995A099B93F}"/>
              </a:ext>
            </a:extLst>
          </p:cNvPr>
          <p:cNvCxnSpPr>
            <a:cxnSpLocks/>
            <a:stCxn id="32" idx="0"/>
            <a:endCxn id="28" idx="4"/>
          </p:cNvCxnSpPr>
          <p:nvPr/>
        </p:nvCxnSpPr>
        <p:spPr>
          <a:xfrm flipV="1">
            <a:off x="8964216" y="4743383"/>
            <a:ext cx="305753" cy="510371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xmlns="" id="{511A710B-E6D8-4661-992A-6995A099B93F}"/>
              </a:ext>
            </a:extLst>
          </p:cNvPr>
          <p:cNvCxnSpPr>
            <a:cxnSpLocks/>
            <a:stCxn id="32" idx="1"/>
            <a:endCxn id="8" idx="6"/>
          </p:cNvCxnSpPr>
          <p:nvPr/>
        </p:nvCxnSpPr>
        <p:spPr>
          <a:xfrm flipH="1" flipV="1">
            <a:off x="5010993" y="3586501"/>
            <a:ext cx="2482357" cy="1897876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>
            <a:extLst>
              <a:ext uri="{FF2B5EF4-FFF2-40B4-BE49-F238E27FC236}">
                <a16:creationId xmlns:a16="http://schemas.microsoft.com/office/drawing/2014/main" xmlns="" id="{A22641FB-EFD2-8349-8553-EC4467FE728A}"/>
              </a:ext>
            </a:extLst>
          </p:cNvPr>
          <p:cNvSpPr/>
          <p:nvPr/>
        </p:nvSpPr>
        <p:spPr>
          <a:xfrm>
            <a:off x="9228453" y="3511102"/>
            <a:ext cx="307037" cy="321742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xmlns="" id="{625A0A5F-62F6-5240-919A-C41976FB5AAF}"/>
              </a:ext>
            </a:extLst>
          </p:cNvPr>
          <p:cNvSpPr/>
          <p:nvPr/>
        </p:nvSpPr>
        <p:spPr>
          <a:xfrm>
            <a:off x="10363199" y="2166618"/>
            <a:ext cx="326031" cy="314482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xmlns="" id="{FDB3383D-5622-A740-BD10-C3EA9058E84C}"/>
              </a:ext>
            </a:extLst>
          </p:cNvPr>
          <p:cNvSpPr/>
          <p:nvPr/>
        </p:nvSpPr>
        <p:spPr>
          <a:xfrm>
            <a:off x="9656872" y="4167051"/>
            <a:ext cx="316084" cy="298917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xmlns="" id="{77B7777D-340A-F54B-94B7-89E98C575A96}"/>
              </a:ext>
            </a:extLst>
          </p:cNvPr>
          <p:cNvSpPr/>
          <p:nvPr/>
        </p:nvSpPr>
        <p:spPr>
          <a:xfrm>
            <a:off x="8088270" y="3371459"/>
            <a:ext cx="293730" cy="286420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xmlns="" id="{4F13E32D-3879-3C4B-90D2-76A075C53000}"/>
              </a:ext>
            </a:extLst>
          </p:cNvPr>
          <p:cNvSpPr/>
          <p:nvPr/>
        </p:nvSpPr>
        <p:spPr>
          <a:xfrm>
            <a:off x="3557030" y="2930228"/>
            <a:ext cx="306586" cy="284357"/>
          </a:xfrm>
          <a:prstGeom prst="ellipse">
            <a:avLst/>
          </a:prstGeom>
          <a:solidFill>
            <a:srgbClr val="99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0" name="Oval 79">
            <a:extLst>
              <a:ext uri="{FF2B5EF4-FFF2-40B4-BE49-F238E27FC236}">
                <a16:creationId xmlns:a16="http://schemas.microsoft.com/office/drawing/2014/main" xmlns="" id="{B4C46975-D8BA-0145-93FD-E1301432AC80}"/>
              </a:ext>
            </a:extLst>
          </p:cNvPr>
          <p:cNvSpPr/>
          <p:nvPr/>
        </p:nvSpPr>
        <p:spPr>
          <a:xfrm>
            <a:off x="3422466" y="3885502"/>
            <a:ext cx="306586" cy="284357"/>
          </a:xfrm>
          <a:prstGeom prst="ellipse">
            <a:avLst/>
          </a:prstGeom>
          <a:solidFill>
            <a:srgbClr val="99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E9B4B0C0-827C-614F-9EE0-BF16DC3555C0}"/>
              </a:ext>
            </a:extLst>
          </p:cNvPr>
          <p:cNvSpPr/>
          <p:nvPr/>
        </p:nvSpPr>
        <p:spPr>
          <a:xfrm>
            <a:off x="9021451" y="2921135"/>
            <a:ext cx="293730" cy="286420"/>
          </a:xfrm>
          <a:prstGeom prst="ellipse">
            <a:avLst/>
          </a:prstGeom>
          <a:solidFill>
            <a:srgbClr val="99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D84A3B79-E7AB-4148-B2B6-19B13E24A3D0}"/>
              </a:ext>
            </a:extLst>
          </p:cNvPr>
          <p:cNvSpPr/>
          <p:nvPr/>
        </p:nvSpPr>
        <p:spPr>
          <a:xfrm>
            <a:off x="8930461" y="3856395"/>
            <a:ext cx="293730" cy="286420"/>
          </a:xfrm>
          <a:prstGeom prst="ellipse">
            <a:avLst/>
          </a:prstGeom>
          <a:solidFill>
            <a:srgbClr val="99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48" name="Group 47"/>
          <p:cNvGrpSpPr/>
          <p:nvPr/>
        </p:nvGrpSpPr>
        <p:grpSpPr>
          <a:xfrm>
            <a:off x="1752599" y="5840678"/>
            <a:ext cx="3923415" cy="594644"/>
            <a:chOff x="1752599" y="5840678"/>
            <a:chExt cx="3923415" cy="594644"/>
          </a:xfrm>
        </p:grpSpPr>
        <p:sp>
          <p:nvSpPr>
            <p:cNvPr id="19" name="Rectangle: Rounded Corners 5">
              <a:extLst>
                <a:ext uri="{FF2B5EF4-FFF2-40B4-BE49-F238E27FC236}">
                  <a16:creationId xmlns:a16="http://schemas.microsoft.com/office/drawing/2014/main" xmlns="" id="{06118F50-05DE-4844-934F-1DCB00F4B1BB}"/>
                </a:ext>
              </a:extLst>
            </p:cNvPr>
            <p:cNvSpPr/>
            <p:nvPr/>
          </p:nvSpPr>
          <p:spPr>
            <a:xfrm>
              <a:off x="1752599" y="5840678"/>
              <a:ext cx="3923415" cy="594644"/>
            </a:xfrm>
            <a:custGeom>
              <a:avLst/>
              <a:gdLst>
                <a:gd name="connsiteX0" fmla="*/ 0 w 5019869"/>
                <a:gd name="connsiteY0" fmla="*/ 317298 h 1903751"/>
                <a:gd name="connsiteX1" fmla="*/ 317298 w 5019869"/>
                <a:gd name="connsiteY1" fmla="*/ 0 h 1903751"/>
                <a:gd name="connsiteX2" fmla="*/ 4702571 w 5019869"/>
                <a:gd name="connsiteY2" fmla="*/ 0 h 1903751"/>
                <a:gd name="connsiteX3" fmla="*/ 5019869 w 5019869"/>
                <a:gd name="connsiteY3" fmla="*/ 317298 h 1903751"/>
                <a:gd name="connsiteX4" fmla="*/ 5019869 w 5019869"/>
                <a:gd name="connsiteY4" fmla="*/ 1586453 h 1903751"/>
                <a:gd name="connsiteX5" fmla="*/ 4702571 w 5019869"/>
                <a:gd name="connsiteY5" fmla="*/ 1903751 h 1903751"/>
                <a:gd name="connsiteX6" fmla="*/ 317298 w 5019869"/>
                <a:gd name="connsiteY6" fmla="*/ 1903751 h 1903751"/>
                <a:gd name="connsiteX7" fmla="*/ 0 w 5019869"/>
                <a:gd name="connsiteY7" fmla="*/ 1586453 h 1903751"/>
                <a:gd name="connsiteX8" fmla="*/ 0 w 5019869"/>
                <a:gd name="connsiteY8" fmla="*/ 317298 h 1903751"/>
                <a:gd name="connsiteX0" fmla="*/ 2309 w 5022178"/>
                <a:gd name="connsiteY0" fmla="*/ 323519 h 1909972"/>
                <a:gd name="connsiteX1" fmla="*/ 145436 w 5022178"/>
                <a:gd name="connsiteY1" fmla="*/ 0 h 1909972"/>
                <a:gd name="connsiteX2" fmla="*/ 4704880 w 5022178"/>
                <a:gd name="connsiteY2" fmla="*/ 6221 h 1909972"/>
                <a:gd name="connsiteX3" fmla="*/ 5022178 w 5022178"/>
                <a:gd name="connsiteY3" fmla="*/ 323519 h 1909972"/>
                <a:gd name="connsiteX4" fmla="*/ 5022178 w 5022178"/>
                <a:gd name="connsiteY4" fmla="*/ 1592674 h 1909972"/>
                <a:gd name="connsiteX5" fmla="*/ 4704880 w 5022178"/>
                <a:gd name="connsiteY5" fmla="*/ 1909972 h 1909972"/>
                <a:gd name="connsiteX6" fmla="*/ 319607 w 5022178"/>
                <a:gd name="connsiteY6" fmla="*/ 1909972 h 1909972"/>
                <a:gd name="connsiteX7" fmla="*/ 2309 w 5022178"/>
                <a:gd name="connsiteY7" fmla="*/ 1592674 h 1909972"/>
                <a:gd name="connsiteX8" fmla="*/ 2309 w 5022178"/>
                <a:gd name="connsiteY8" fmla="*/ 323519 h 1909972"/>
                <a:gd name="connsiteX0" fmla="*/ 2309 w 5022178"/>
                <a:gd name="connsiteY0" fmla="*/ 323519 h 1916193"/>
                <a:gd name="connsiteX1" fmla="*/ 145436 w 5022178"/>
                <a:gd name="connsiteY1" fmla="*/ 0 h 1916193"/>
                <a:gd name="connsiteX2" fmla="*/ 4704880 w 5022178"/>
                <a:gd name="connsiteY2" fmla="*/ 6221 h 1916193"/>
                <a:gd name="connsiteX3" fmla="*/ 5022178 w 5022178"/>
                <a:gd name="connsiteY3" fmla="*/ 323519 h 1916193"/>
                <a:gd name="connsiteX4" fmla="*/ 5022178 w 5022178"/>
                <a:gd name="connsiteY4" fmla="*/ 1592674 h 1916193"/>
                <a:gd name="connsiteX5" fmla="*/ 4704880 w 5022178"/>
                <a:gd name="connsiteY5" fmla="*/ 1909972 h 1916193"/>
                <a:gd name="connsiteX6" fmla="*/ 151656 w 5022178"/>
                <a:gd name="connsiteY6" fmla="*/ 1916193 h 1916193"/>
                <a:gd name="connsiteX7" fmla="*/ 2309 w 5022178"/>
                <a:gd name="connsiteY7" fmla="*/ 1592674 h 1916193"/>
                <a:gd name="connsiteX8" fmla="*/ 2309 w 5022178"/>
                <a:gd name="connsiteY8" fmla="*/ 323519 h 1916193"/>
                <a:gd name="connsiteX0" fmla="*/ 2309 w 5023525"/>
                <a:gd name="connsiteY0" fmla="*/ 323519 h 1916193"/>
                <a:gd name="connsiteX1" fmla="*/ 145436 w 5023525"/>
                <a:gd name="connsiteY1" fmla="*/ 0 h 1916193"/>
                <a:gd name="connsiteX2" fmla="*/ 4872831 w 5023525"/>
                <a:gd name="connsiteY2" fmla="*/ 6221 h 1916193"/>
                <a:gd name="connsiteX3" fmla="*/ 5022178 w 5023525"/>
                <a:gd name="connsiteY3" fmla="*/ 323519 h 1916193"/>
                <a:gd name="connsiteX4" fmla="*/ 5022178 w 5023525"/>
                <a:gd name="connsiteY4" fmla="*/ 1592674 h 1916193"/>
                <a:gd name="connsiteX5" fmla="*/ 4704880 w 5023525"/>
                <a:gd name="connsiteY5" fmla="*/ 1909972 h 1916193"/>
                <a:gd name="connsiteX6" fmla="*/ 151656 w 5023525"/>
                <a:gd name="connsiteY6" fmla="*/ 1916193 h 1916193"/>
                <a:gd name="connsiteX7" fmla="*/ 2309 w 5023525"/>
                <a:gd name="connsiteY7" fmla="*/ 1592674 h 1916193"/>
                <a:gd name="connsiteX8" fmla="*/ 2309 w 5023525"/>
                <a:gd name="connsiteY8" fmla="*/ 323519 h 1916193"/>
                <a:gd name="connsiteX0" fmla="*/ 2309 w 5029012"/>
                <a:gd name="connsiteY0" fmla="*/ 323519 h 1916193"/>
                <a:gd name="connsiteX1" fmla="*/ 145436 w 5029012"/>
                <a:gd name="connsiteY1" fmla="*/ 0 h 1916193"/>
                <a:gd name="connsiteX2" fmla="*/ 4872831 w 5029012"/>
                <a:gd name="connsiteY2" fmla="*/ 6221 h 1916193"/>
                <a:gd name="connsiteX3" fmla="*/ 5022178 w 5029012"/>
                <a:gd name="connsiteY3" fmla="*/ 323519 h 1916193"/>
                <a:gd name="connsiteX4" fmla="*/ 5022178 w 5029012"/>
                <a:gd name="connsiteY4" fmla="*/ 1592674 h 1916193"/>
                <a:gd name="connsiteX5" fmla="*/ 4897713 w 5029012"/>
                <a:gd name="connsiteY5" fmla="*/ 1916192 h 1916193"/>
                <a:gd name="connsiteX6" fmla="*/ 151656 w 5029012"/>
                <a:gd name="connsiteY6" fmla="*/ 1916193 h 1916193"/>
                <a:gd name="connsiteX7" fmla="*/ 2309 w 5029012"/>
                <a:gd name="connsiteY7" fmla="*/ 1592674 h 1916193"/>
                <a:gd name="connsiteX8" fmla="*/ 2309 w 5029012"/>
                <a:gd name="connsiteY8" fmla="*/ 323519 h 1916193"/>
                <a:gd name="connsiteX0" fmla="*/ 2309 w 5023525"/>
                <a:gd name="connsiteY0" fmla="*/ 323519 h 1916193"/>
                <a:gd name="connsiteX1" fmla="*/ 145436 w 5023525"/>
                <a:gd name="connsiteY1" fmla="*/ 0 h 1916193"/>
                <a:gd name="connsiteX2" fmla="*/ 4872831 w 5023525"/>
                <a:gd name="connsiteY2" fmla="*/ 6221 h 1916193"/>
                <a:gd name="connsiteX3" fmla="*/ 5022178 w 5023525"/>
                <a:gd name="connsiteY3" fmla="*/ 323519 h 1916193"/>
                <a:gd name="connsiteX4" fmla="*/ 5022178 w 5023525"/>
                <a:gd name="connsiteY4" fmla="*/ 1592674 h 1916193"/>
                <a:gd name="connsiteX5" fmla="*/ 4866611 w 5023525"/>
                <a:gd name="connsiteY5" fmla="*/ 1916192 h 1916193"/>
                <a:gd name="connsiteX6" fmla="*/ 151656 w 5023525"/>
                <a:gd name="connsiteY6" fmla="*/ 1916193 h 1916193"/>
                <a:gd name="connsiteX7" fmla="*/ 2309 w 5023525"/>
                <a:gd name="connsiteY7" fmla="*/ 1592674 h 1916193"/>
                <a:gd name="connsiteX8" fmla="*/ 2309 w 5023525"/>
                <a:gd name="connsiteY8" fmla="*/ 323519 h 1916193"/>
                <a:gd name="connsiteX0" fmla="*/ 2309 w 5023525"/>
                <a:gd name="connsiteY0" fmla="*/ 323519 h 1916193"/>
                <a:gd name="connsiteX1" fmla="*/ 145436 w 5023525"/>
                <a:gd name="connsiteY1" fmla="*/ 0 h 1916193"/>
                <a:gd name="connsiteX2" fmla="*/ 4872831 w 5023525"/>
                <a:gd name="connsiteY2" fmla="*/ 6221 h 1916193"/>
                <a:gd name="connsiteX3" fmla="*/ 5022178 w 5023525"/>
                <a:gd name="connsiteY3" fmla="*/ 323519 h 1916193"/>
                <a:gd name="connsiteX4" fmla="*/ 5022178 w 5023525"/>
                <a:gd name="connsiteY4" fmla="*/ 1617556 h 1916193"/>
                <a:gd name="connsiteX5" fmla="*/ 4866611 w 5023525"/>
                <a:gd name="connsiteY5" fmla="*/ 1916192 h 1916193"/>
                <a:gd name="connsiteX6" fmla="*/ 151656 w 5023525"/>
                <a:gd name="connsiteY6" fmla="*/ 1916193 h 1916193"/>
                <a:gd name="connsiteX7" fmla="*/ 2309 w 5023525"/>
                <a:gd name="connsiteY7" fmla="*/ 1592674 h 1916193"/>
                <a:gd name="connsiteX8" fmla="*/ 2309 w 5023525"/>
                <a:gd name="connsiteY8" fmla="*/ 323519 h 1916193"/>
                <a:gd name="connsiteX0" fmla="*/ 2309 w 5023525"/>
                <a:gd name="connsiteY0" fmla="*/ 323519 h 1916193"/>
                <a:gd name="connsiteX1" fmla="*/ 145436 w 5023525"/>
                <a:gd name="connsiteY1" fmla="*/ 0 h 1916193"/>
                <a:gd name="connsiteX2" fmla="*/ 4872831 w 5023525"/>
                <a:gd name="connsiteY2" fmla="*/ 6221 h 1916193"/>
                <a:gd name="connsiteX3" fmla="*/ 5022178 w 5023525"/>
                <a:gd name="connsiteY3" fmla="*/ 323519 h 1916193"/>
                <a:gd name="connsiteX4" fmla="*/ 5022178 w 5023525"/>
                <a:gd name="connsiteY4" fmla="*/ 1692201 h 1916193"/>
                <a:gd name="connsiteX5" fmla="*/ 4866611 w 5023525"/>
                <a:gd name="connsiteY5" fmla="*/ 1916192 h 1916193"/>
                <a:gd name="connsiteX6" fmla="*/ 151656 w 5023525"/>
                <a:gd name="connsiteY6" fmla="*/ 1916193 h 1916193"/>
                <a:gd name="connsiteX7" fmla="*/ 2309 w 5023525"/>
                <a:gd name="connsiteY7" fmla="*/ 1592674 h 1916193"/>
                <a:gd name="connsiteX8" fmla="*/ 2309 w 5023525"/>
                <a:gd name="connsiteY8" fmla="*/ 323519 h 1916193"/>
                <a:gd name="connsiteX0" fmla="*/ 2309 w 5023525"/>
                <a:gd name="connsiteY0" fmla="*/ 323519 h 1916193"/>
                <a:gd name="connsiteX1" fmla="*/ 145436 w 5023525"/>
                <a:gd name="connsiteY1" fmla="*/ 0 h 1916193"/>
                <a:gd name="connsiteX2" fmla="*/ 4872831 w 5023525"/>
                <a:gd name="connsiteY2" fmla="*/ 6221 h 1916193"/>
                <a:gd name="connsiteX3" fmla="*/ 5022178 w 5023525"/>
                <a:gd name="connsiteY3" fmla="*/ 192891 h 1916193"/>
                <a:gd name="connsiteX4" fmla="*/ 5022178 w 5023525"/>
                <a:gd name="connsiteY4" fmla="*/ 1692201 h 1916193"/>
                <a:gd name="connsiteX5" fmla="*/ 4866611 w 5023525"/>
                <a:gd name="connsiteY5" fmla="*/ 1916192 h 1916193"/>
                <a:gd name="connsiteX6" fmla="*/ 151656 w 5023525"/>
                <a:gd name="connsiteY6" fmla="*/ 1916193 h 1916193"/>
                <a:gd name="connsiteX7" fmla="*/ 2309 w 5023525"/>
                <a:gd name="connsiteY7" fmla="*/ 1592674 h 1916193"/>
                <a:gd name="connsiteX8" fmla="*/ 2309 w 5023525"/>
                <a:gd name="connsiteY8" fmla="*/ 323519 h 1916193"/>
                <a:gd name="connsiteX0" fmla="*/ 1347 w 5028783"/>
                <a:gd name="connsiteY0" fmla="*/ 211552 h 1916193"/>
                <a:gd name="connsiteX1" fmla="*/ 150694 w 5028783"/>
                <a:gd name="connsiteY1" fmla="*/ 0 h 1916193"/>
                <a:gd name="connsiteX2" fmla="*/ 4878089 w 5028783"/>
                <a:gd name="connsiteY2" fmla="*/ 6221 h 1916193"/>
                <a:gd name="connsiteX3" fmla="*/ 5027436 w 5028783"/>
                <a:gd name="connsiteY3" fmla="*/ 192891 h 1916193"/>
                <a:gd name="connsiteX4" fmla="*/ 5027436 w 5028783"/>
                <a:gd name="connsiteY4" fmla="*/ 1692201 h 1916193"/>
                <a:gd name="connsiteX5" fmla="*/ 4871869 w 5028783"/>
                <a:gd name="connsiteY5" fmla="*/ 1916192 h 1916193"/>
                <a:gd name="connsiteX6" fmla="*/ 156914 w 5028783"/>
                <a:gd name="connsiteY6" fmla="*/ 1916193 h 1916193"/>
                <a:gd name="connsiteX7" fmla="*/ 7567 w 5028783"/>
                <a:gd name="connsiteY7" fmla="*/ 1592674 h 1916193"/>
                <a:gd name="connsiteX8" fmla="*/ 1347 w 5028783"/>
                <a:gd name="connsiteY8" fmla="*/ 211552 h 1916193"/>
                <a:gd name="connsiteX0" fmla="*/ 1347 w 5028783"/>
                <a:gd name="connsiteY0" fmla="*/ 186670 h 1916193"/>
                <a:gd name="connsiteX1" fmla="*/ 150694 w 5028783"/>
                <a:gd name="connsiteY1" fmla="*/ 0 h 1916193"/>
                <a:gd name="connsiteX2" fmla="*/ 4878089 w 5028783"/>
                <a:gd name="connsiteY2" fmla="*/ 6221 h 1916193"/>
                <a:gd name="connsiteX3" fmla="*/ 5027436 w 5028783"/>
                <a:gd name="connsiteY3" fmla="*/ 192891 h 1916193"/>
                <a:gd name="connsiteX4" fmla="*/ 5027436 w 5028783"/>
                <a:gd name="connsiteY4" fmla="*/ 1692201 h 1916193"/>
                <a:gd name="connsiteX5" fmla="*/ 4871869 w 5028783"/>
                <a:gd name="connsiteY5" fmla="*/ 1916192 h 1916193"/>
                <a:gd name="connsiteX6" fmla="*/ 156914 w 5028783"/>
                <a:gd name="connsiteY6" fmla="*/ 1916193 h 1916193"/>
                <a:gd name="connsiteX7" fmla="*/ 7567 w 5028783"/>
                <a:gd name="connsiteY7" fmla="*/ 1592674 h 1916193"/>
                <a:gd name="connsiteX8" fmla="*/ 1347 w 5028783"/>
                <a:gd name="connsiteY8" fmla="*/ 186670 h 1916193"/>
                <a:gd name="connsiteX0" fmla="*/ 0 w 5027436"/>
                <a:gd name="connsiteY0" fmla="*/ 186670 h 1916193"/>
                <a:gd name="connsiteX1" fmla="*/ 180449 w 5027436"/>
                <a:gd name="connsiteY1" fmla="*/ 0 h 1916193"/>
                <a:gd name="connsiteX2" fmla="*/ 4876742 w 5027436"/>
                <a:gd name="connsiteY2" fmla="*/ 6221 h 1916193"/>
                <a:gd name="connsiteX3" fmla="*/ 5026089 w 5027436"/>
                <a:gd name="connsiteY3" fmla="*/ 192891 h 1916193"/>
                <a:gd name="connsiteX4" fmla="*/ 5026089 w 5027436"/>
                <a:gd name="connsiteY4" fmla="*/ 1692201 h 1916193"/>
                <a:gd name="connsiteX5" fmla="*/ 4870522 w 5027436"/>
                <a:gd name="connsiteY5" fmla="*/ 1916192 h 1916193"/>
                <a:gd name="connsiteX6" fmla="*/ 155567 w 5027436"/>
                <a:gd name="connsiteY6" fmla="*/ 1916193 h 1916193"/>
                <a:gd name="connsiteX7" fmla="*/ 6220 w 5027436"/>
                <a:gd name="connsiteY7" fmla="*/ 1592674 h 1916193"/>
                <a:gd name="connsiteX8" fmla="*/ 0 w 5027436"/>
                <a:gd name="connsiteY8" fmla="*/ 186670 h 1916193"/>
                <a:gd name="connsiteX0" fmla="*/ 0 w 5027436"/>
                <a:gd name="connsiteY0" fmla="*/ 186670 h 1916193"/>
                <a:gd name="connsiteX1" fmla="*/ 180449 w 5027436"/>
                <a:gd name="connsiteY1" fmla="*/ 0 h 1916193"/>
                <a:gd name="connsiteX2" fmla="*/ 4876742 w 5027436"/>
                <a:gd name="connsiteY2" fmla="*/ 6221 h 1916193"/>
                <a:gd name="connsiteX3" fmla="*/ 5026089 w 5027436"/>
                <a:gd name="connsiteY3" fmla="*/ 192891 h 1916193"/>
                <a:gd name="connsiteX4" fmla="*/ 5026089 w 5027436"/>
                <a:gd name="connsiteY4" fmla="*/ 1692201 h 1916193"/>
                <a:gd name="connsiteX5" fmla="*/ 4826979 w 5027436"/>
                <a:gd name="connsiteY5" fmla="*/ 1916192 h 1916193"/>
                <a:gd name="connsiteX6" fmla="*/ 155567 w 5027436"/>
                <a:gd name="connsiteY6" fmla="*/ 1916193 h 1916193"/>
                <a:gd name="connsiteX7" fmla="*/ 6220 w 5027436"/>
                <a:gd name="connsiteY7" fmla="*/ 1592674 h 1916193"/>
                <a:gd name="connsiteX8" fmla="*/ 0 w 5027436"/>
                <a:gd name="connsiteY8" fmla="*/ 186670 h 1916193"/>
                <a:gd name="connsiteX0" fmla="*/ 0 w 5027436"/>
                <a:gd name="connsiteY0" fmla="*/ 186670 h 1922413"/>
                <a:gd name="connsiteX1" fmla="*/ 180449 w 5027436"/>
                <a:gd name="connsiteY1" fmla="*/ 0 h 1922413"/>
                <a:gd name="connsiteX2" fmla="*/ 4876742 w 5027436"/>
                <a:gd name="connsiteY2" fmla="*/ 6221 h 1922413"/>
                <a:gd name="connsiteX3" fmla="*/ 5026089 w 5027436"/>
                <a:gd name="connsiteY3" fmla="*/ 192891 h 1922413"/>
                <a:gd name="connsiteX4" fmla="*/ 5026089 w 5027436"/>
                <a:gd name="connsiteY4" fmla="*/ 1692201 h 1922413"/>
                <a:gd name="connsiteX5" fmla="*/ 4839419 w 5027436"/>
                <a:gd name="connsiteY5" fmla="*/ 1922413 h 1922413"/>
                <a:gd name="connsiteX6" fmla="*/ 155567 w 5027436"/>
                <a:gd name="connsiteY6" fmla="*/ 1916193 h 1922413"/>
                <a:gd name="connsiteX7" fmla="*/ 6220 w 5027436"/>
                <a:gd name="connsiteY7" fmla="*/ 1592674 h 1922413"/>
                <a:gd name="connsiteX8" fmla="*/ 0 w 5027436"/>
                <a:gd name="connsiteY8" fmla="*/ 186670 h 1922413"/>
                <a:gd name="connsiteX0" fmla="*/ 0 w 5027436"/>
                <a:gd name="connsiteY0" fmla="*/ 186670 h 1922413"/>
                <a:gd name="connsiteX1" fmla="*/ 180449 w 5027436"/>
                <a:gd name="connsiteY1" fmla="*/ 0 h 1922413"/>
                <a:gd name="connsiteX2" fmla="*/ 4876742 w 5027436"/>
                <a:gd name="connsiteY2" fmla="*/ 6221 h 1922413"/>
                <a:gd name="connsiteX3" fmla="*/ 5026089 w 5027436"/>
                <a:gd name="connsiteY3" fmla="*/ 192891 h 1922413"/>
                <a:gd name="connsiteX4" fmla="*/ 5019868 w 5027436"/>
                <a:gd name="connsiteY4" fmla="*/ 1729523 h 1922413"/>
                <a:gd name="connsiteX5" fmla="*/ 4839419 w 5027436"/>
                <a:gd name="connsiteY5" fmla="*/ 1922413 h 1922413"/>
                <a:gd name="connsiteX6" fmla="*/ 155567 w 5027436"/>
                <a:gd name="connsiteY6" fmla="*/ 1916193 h 1922413"/>
                <a:gd name="connsiteX7" fmla="*/ 6220 w 5027436"/>
                <a:gd name="connsiteY7" fmla="*/ 1592674 h 1922413"/>
                <a:gd name="connsiteX8" fmla="*/ 0 w 5027436"/>
                <a:gd name="connsiteY8" fmla="*/ 186670 h 1922413"/>
                <a:gd name="connsiteX0" fmla="*/ 0 w 5027436"/>
                <a:gd name="connsiteY0" fmla="*/ 186670 h 1922413"/>
                <a:gd name="connsiteX1" fmla="*/ 180449 w 5027436"/>
                <a:gd name="connsiteY1" fmla="*/ 0 h 1922413"/>
                <a:gd name="connsiteX2" fmla="*/ 4876742 w 5027436"/>
                <a:gd name="connsiteY2" fmla="*/ 6221 h 1922413"/>
                <a:gd name="connsiteX3" fmla="*/ 5026089 w 5027436"/>
                <a:gd name="connsiteY3" fmla="*/ 192891 h 1922413"/>
                <a:gd name="connsiteX4" fmla="*/ 5019868 w 5027436"/>
                <a:gd name="connsiteY4" fmla="*/ 1729523 h 1922413"/>
                <a:gd name="connsiteX5" fmla="*/ 4851860 w 5027436"/>
                <a:gd name="connsiteY5" fmla="*/ 1922413 h 1922413"/>
                <a:gd name="connsiteX6" fmla="*/ 155567 w 5027436"/>
                <a:gd name="connsiteY6" fmla="*/ 1916193 h 1922413"/>
                <a:gd name="connsiteX7" fmla="*/ 6220 w 5027436"/>
                <a:gd name="connsiteY7" fmla="*/ 1592674 h 1922413"/>
                <a:gd name="connsiteX8" fmla="*/ 0 w 5027436"/>
                <a:gd name="connsiteY8" fmla="*/ 186670 h 1922413"/>
                <a:gd name="connsiteX0" fmla="*/ 0 w 5027436"/>
                <a:gd name="connsiteY0" fmla="*/ 186670 h 1922413"/>
                <a:gd name="connsiteX1" fmla="*/ 180449 w 5027436"/>
                <a:gd name="connsiteY1" fmla="*/ 0 h 1922413"/>
                <a:gd name="connsiteX2" fmla="*/ 4876742 w 5027436"/>
                <a:gd name="connsiteY2" fmla="*/ 6221 h 1922413"/>
                <a:gd name="connsiteX3" fmla="*/ 5026089 w 5027436"/>
                <a:gd name="connsiteY3" fmla="*/ 192891 h 1922413"/>
                <a:gd name="connsiteX4" fmla="*/ 5019868 w 5027436"/>
                <a:gd name="connsiteY4" fmla="*/ 1729523 h 1922413"/>
                <a:gd name="connsiteX5" fmla="*/ 4851860 w 5027436"/>
                <a:gd name="connsiteY5" fmla="*/ 1922413 h 1922413"/>
                <a:gd name="connsiteX6" fmla="*/ 155567 w 5027436"/>
                <a:gd name="connsiteY6" fmla="*/ 1916193 h 1922413"/>
                <a:gd name="connsiteX7" fmla="*/ 6220 w 5027436"/>
                <a:gd name="connsiteY7" fmla="*/ 1704641 h 1922413"/>
                <a:gd name="connsiteX8" fmla="*/ 0 w 5027436"/>
                <a:gd name="connsiteY8" fmla="*/ 186670 h 1922413"/>
                <a:gd name="connsiteX0" fmla="*/ 0 w 5038708"/>
                <a:gd name="connsiteY0" fmla="*/ 186670 h 1922413"/>
                <a:gd name="connsiteX1" fmla="*/ 180449 w 5038708"/>
                <a:gd name="connsiteY1" fmla="*/ 0 h 1922413"/>
                <a:gd name="connsiteX2" fmla="*/ 4876742 w 5038708"/>
                <a:gd name="connsiteY2" fmla="*/ 6221 h 1922413"/>
                <a:gd name="connsiteX3" fmla="*/ 5026089 w 5038708"/>
                <a:gd name="connsiteY3" fmla="*/ 192891 h 1922413"/>
                <a:gd name="connsiteX4" fmla="*/ 5038529 w 5038708"/>
                <a:gd name="connsiteY4" fmla="*/ 1747254 h 1922413"/>
                <a:gd name="connsiteX5" fmla="*/ 4851860 w 5038708"/>
                <a:gd name="connsiteY5" fmla="*/ 1922413 h 1922413"/>
                <a:gd name="connsiteX6" fmla="*/ 155567 w 5038708"/>
                <a:gd name="connsiteY6" fmla="*/ 1916193 h 1922413"/>
                <a:gd name="connsiteX7" fmla="*/ 6220 w 5038708"/>
                <a:gd name="connsiteY7" fmla="*/ 1704641 h 1922413"/>
                <a:gd name="connsiteX8" fmla="*/ 0 w 5038708"/>
                <a:gd name="connsiteY8" fmla="*/ 186670 h 1922413"/>
                <a:gd name="connsiteX0" fmla="*/ 0 w 5038708"/>
                <a:gd name="connsiteY0" fmla="*/ 186670 h 1922489"/>
                <a:gd name="connsiteX1" fmla="*/ 180449 w 5038708"/>
                <a:gd name="connsiteY1" fmla="*/ 0 h 1922489"/>
                <a:gd name="connsiteX2" fmla="*/ 4876742 w 5038708"/>
                <a:gd name="connsiteY2" fmla="*/ 6221 h 1922489"/>
                <a:gd name="connsiteX3" fmla="*/ 5026089 w 5038708"/>
                <a:gd name="connsiteY3" fmla="*/ 192891 h 1922489"/>
                <a:gd name="connsiteX4" fmla="*/ 5038529 w 5038708"/>
                <a:gd name="connsiteY4" fmla="*/ 1756120 h 1922489"/>
                <a:gd name="connsiteX5" fmla="*/ 4851860 w 5038708"/>
                <a:gd name="connsiteY5" fmla="*/ 1922413 h 1922489"/>
                <a:gd name="connsiteX6" fmla="*/ 155567 w 5038708"/>
                <a:gd name="connsiteY6" fmla="*/ 1916193 h 1922489"/>
                <a:gd name="connsiteX7" fmla="*/ 6220 w 5038708"/>
                <a:gd name="connsiteY7" fmla="*/ 1704641 h 1922489"/>
                <a:gd name="connsiteX8" fmla="*/ 0 w 5038708"/>
                <a:gd name="connsiteY8" fmla="*/ 186670 h 1922489"/>
                <a:gd name="connsiteX0" fmla="*/ 0 w 5038708"/>
                <a:gd name="connsiteY0" fmla="*/ 186670 h 1922423"/>
                <a:gd name="connsiteX1" fmla="*/ 180449 w 5038708"/>
                <a:gd name="connsiteY1" fmla="*/ 0 h 1922423"/>
                <a:gd name="connsiteX2" fmla="*/ 4876742 w 5038708"/>
                <a:gd name="connsiteY2" fmla="*/ 6221 h 1922423"/>
                <a:gd name="connsiteX3" fmla="*/ 5026089 w 5038708"/>
                <a:gd name="connsiteY3" fmla="*/ 192891 h 1922423"/>
                <a:gd name="connsiteX4" fmla="*/ 5038529 w 5038708"/>
                <a:gd name="connsiteY4" fmla="*/ 1751687 h 1922423"/>
                <a:gd name="connsiteX5" fmla="*/ 4851860 w 5038708"/>
                <a:gd name="connsiteY5" fmla="*/ 1922413 h 1922423"/>
                <a:gd name="connsiteX6" fmla="*/ 155567 w 5038708"/>
                <a:gd name="connsiteY6" fmla="*/ 1916193 h 1922423"/>
                <a:gd name="connsiteX7" fmla="*/ 6220 w 5038708"/>
                <a:gd name="connsiteY7" fmla="*/ 1704641 h 1922423"/>
                <a:gd name="connsiteX8" fmla="*/ 0 w 5038708"/>
                <a:gd name="connsiteY8" fmla="*/ 186670 h 1922423"/>
                <a:gd name="connsiteX0" fmla="*/ 6496 w 5045204"/>
                <a:gd name="connsiteY0" fmla="*/ 186670 h 1922423"/>
                <a:gd name="connsiteX1" fmla="*/ 186945 w 5045204"/>
                <a:gd name="connsiteY1" fmla="*/ 0 h 1922423"/>
                <a:gd name="connsiteX2" fmla="*/ 4883238 w 5045204"/>
                <a:gd name="connsiteY2" fmla="*/ 6221 h 1922423"/>
                <a:gd name="connsiteX3" fmla="*/ 5032585 w 5045204"/>
                <a:gd name="connsiteY3" fmla="*/ 192891 h 1922423"/>
                <a:gd name="connsiteX4" fmla="*/ 5045025 w 5045204"/>
                <a:gd name="connsiteY4" fmla="*/ 1751687 h 1922423"/>
                <a:gd name="connsiteX5" fmla="*/ 4858356 w 5045204"/>
                <a:gd name="connsiteY5" fmla="*/ 1922413 h 1922423"/>
                <a:gd name="connsiteX6" fmla="*/ 162063 w 5045204"/>
                <a:gd name="connsiteY6" fmla="*/ 1916193 h 1922423"/>
                <a:gd name="connsiteX7" fmla="*/ 275 w 5045204"/>
                <a:gd name="connsiteY7" fmla="*/ 1755619 h 1922423"/>
                <a:gd name="connsiteX8" fmla="*/ 6496 w 5045204"/>
                <a:gd name="connsiteY8" fmla="*/ 186670 h 19224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045204" h="1922423">
                  <a:moveTo>
                    <a:pt x="6496" y="186670"/>
                  </a:moveTo>
                  <a:cubicBezTo>
                    <a:pt x="6496" y="11431"/>
                    <a:pt x="11706" y="0"/>
                    <a:pt x="186945" y="0"/>
                  </a:cubicBezTo>
                  <a:lnTo>
                    <a:pt x="4883238" y="6221"/>
                  </a:lnTo>
                  <a:cubicBezTo>
                    <a:pt x="5058477" y="6221"/>
                    <a:pt x="5032585" y="17652"/>
                    <a:pt x="5032585" y="192891"/>
                  </a:cubicBezTo>
                  <a:cubicBezTo>
                    <a:pt x="5030511" y="705102"/>
                    <a:pt x="5047099" y="1239476"/>
                    <a:pt x="5045025" y="1751687"/>
                  </a:cubicBezTo>
                  <a:cubicBezTo>
                    <a:pt x="5045025" y="1926926"/>
                    <a:pt x="5033595" y="1922413"/>
                    <a:pt x="4858356" y="1922413"/>
                  </a:cubicBezTo>
                  <a:lnTo>
                    <a:pt x="162063" y="1916193"/>
                  </a:lnTo>
                  <a:cubicBezTo>
                    <a:pt x="-13176" y="1916193"/>
                    <a:pt x="275" y="1930858"/>
                    <a:pt x="275" y="1755619"/>
                  </a:cubicBezTo>
                  <a:cubicBezTo>
                    <a:pt x="-1798" y="1295245"/>
                    <a:pt x="8569" y="647044"/>
                    <a:pt x="6496" y="186670"/>
                  </a:cubicBezTo>
                  <a:close/>
                </a:path>
              </a:pathLst>
            </a:custGeom>
            <a:noFill/>
            <a:ln w="381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xmlns="" id="{80F9B5CD-0B97-4320-AD8E-F61CAB3031FE}"/>
                </a:ext>
              </a:extLst>
            </p:cNvPr>
            <p:cNvSpPr txBox="1"/>
            <p:nvPr/>
          </p:nvSpPr>
          <p:spPr>
            <a:xfrm>
              <a:off x="2195346" y="5961354"/>
              <a:ext cx="827586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Inlier</a:t>
              </a:r>
              <a:endParaRPr lang="en-US" sz="200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xmlns="" id="{D39EC163-5D82-4F85-B2E3-B0F9CB7CEC84}"/>
                </a:ext>
              </a:extLst>
            </p:cNvPr>
            <p:cNvSpPr txBox="1"/>
            <p:nvPr/>
          </p:nvSpPr>
          <p:spPr>
            <a:xfrm>
              <a:off x="4692323" y="5961354"/>
              <a:ext cx="946477" cy="400110"/>
            </a:xfrm>
            <a:prstGeom prst="rect">
              <a:avLst/>
            </a:prstGeom>
            <a:solidFill>
              <a:schemeClr val="bg1"/>
            </a:solidFill>
            <a:ln w="38100"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Outlier</a:t>
              </a:r>
              <a:endParaRPr lang="en-US" sz="200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81" name="Oval 80">
              <a:extLst>
                <a:ext uri="{FF2B5EF4-FFF2-40B4-BE49-F238E27FC236}">
                  <a16:creationId xmlns:a16="http://schemas.microsoft.com/office/drawing/2014/main" xmlns="" id="{BE80A4E9-872E-2D45-9E69-511CA82CD1E9}"/>
                </a:ext>
              </a:extLst>
            </p:cNvPr>
            <p:cNvSpPr/>
            <p:nvPr/>
          </p:nvSpPr>
          <p:spPr>
            <a:xfrm>
              <a:off x="4434054" y="6024229"/>
              <a:ext cx="290346" cy="300371"/>
            </a:xfrm>
            <a:prstGeom prst="ellipse">
              <a:avLst/>
            </a:prstGeom>
            <a:solidFill>
              <a:srgbClr val="99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3" name="Oval 52">
              <a:extLst>
                <a:ext uri="{FF2B5EF4-FFF2-40B4-BE49-F238E27FC236}">
                  <a16:creationId xmlns:a16="http://schemas.microsoft.com/office/drawing/2014/main" xmlns="" id="{BE80A4E9-872E-2D45-9E69-511CA82CD1E9}"/>
                </a:ext>
              </a:extLst>
            </p:cNvPr>
            <p:cNvSpPr/>
            <p:nvPr/>
          </p:nvSpPr>
          <p:spPr>
            <a:xfrm>
              <a:off x="1905000" y="6024229"/>
              <a:ext cx="290346" cy="300371"/>
            </a:xfrm>
            <a:prstGeom prst="ellipse">
              <a:avLst/>
            </a:prstGeom>
            <a:solidFill>
              <a:srgbClr val="0774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33195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0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664 -0.00139 L -0.01055 -0.04931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59" y="-2407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-0.00185 L 0.05351 0.00926 " pathEditMode="relative" rAng="0" ptsTypes="AA">
                                      <p:cBhvr>
                                        <p:cTn id="36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556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6 0.00115 L -0.04414 -0.12709 " pathEditMode="relative" rAng="0" ptsTypes="AA">
                                      <p:cBhvr>
                                        <p:cTn id="38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-6412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2.59259E-6 L -0.06133 0.1493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73" y="7454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87 0.00116 L -0.08619 0.1338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453" y="662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7" grpId="0" animBg="1"/>
      <p:bldP spid="28" grpId="0" animBg="1"/>
      <p:bldP spid="29" grpId="0" animBg="1"/>
      <p:bldP spid="30" grpId="0"/>
      <p:bldP spid="31" grpId="0"/>
      <p:bldP spid="35" grpId="0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82" grpId="0" animBg="1"/>
      <p:bldP spid="82" grpId="1" animBg="1"/>
      <p:bldP spid="83" grpId="0" animBg="1"/>
      <p:bldP spid="83" grpId="1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Rectangle 58">
            <a:extLst>
              <a:ext uri="{FF2B5EF4-FFF2-40B4-BE49-F238E27FC236}">
                <a16:creationId xmlns:a16="http://schemas.microsoft.com/office/drawing/2014/main" xmlns="" id="{279633B0-408D-824A-A5FF-3A99DE8D1753}"/>
              </a:ext>
            </a:extLst>
          </p:cNvPr>
          <p:cNvSpPr/>
          <p:nvPr/>
        </p:nvSpPr>
        <p:spPr>
          <a:xfrm>
            <a:off x="0" y="6247583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Detector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agnostic: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no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change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the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detectors</a:t>
            </a:r>
            <a:endParaRPr lang="en-US" sz="3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1607800" cy="858837"/>
          </a:xfrm>
        </p:spPr>
        <p:txBody>
          <a:bodyPr/>
          <a:lstStyle/>
          <a:p>
            <a:r>
              <a:rPr lang="en-US" altLang="zh-CN" dirty="0"/>
              <a:t>OASIS:</a:t>
            </a:r>
            <a:r>
              <a:rPr lang="zh-CN" altLang="en-US" dirty="0"/>
              <a:t> </a:t>
            </a:r>
            <a:r>
              <a:rPr lang="en-US" altLang="zh-CN" dirty="0"/>
              <a:t>Anomaly</a:t>
            </a:r>
            <a:r>
              <a:rPr lang="zh-CN" altLang="en-US" dirty="0"/>
              <a:t> </a:t>
            </a:r>
            <a:r>
              <a:rPr lang="en-US" altLang="zh-CN" dirty="0"/>
              <a:t>Detection</a:t>
            </a:r>
            <a:r>
              <a:rPr lang="zh-CN" altLang="en-US" dirty="0"/>
              <a:t> </a:t>
            </a:r>
            <a:r>
              <a:rPr lang="en-US" altLang="zh-CN" dirty="0"/>
              <a:t>on</a:t>
            </a:r>
            <a:r>
              <a:rPr lang="zh-CN" altLang="en-US" dirty="0"/>
              <a:t> </a:t>
            </a:r>
            <a:r>
              <a:rPr lang="en-US" altLang="zh-CN" dirty="0"/>
              <a:t>Learned</a:t>
            </a:r>
            <a:r>
              <a:rPr lang="zh-CN" altLang="en-US" dirty="0"/>
              <a:t> </a:t>
            </a:r>
            <a:r>
              <a:rPr lang="en-US" altLang="zh-CN" dirty="0"/>
              <a:t>Representations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34</a:t>
            </a:fld>
            <a:endParaRPr lang="en-US" altLang="x-none" dirty="0"/>
          </a:p>
        </p:txBody>
      </p:sp>
      <p:grpSp>
        <p:nvGrpSpPr>
          <p:cNvPr id="26" name="Group 25"/>
          <p:cNvGrpSpPr/>
          <p:nvPr/>
        </p:nvGrpSpPr>
        <p:grpSpPr>
          <a:xfrm>
            <a:off x="2172270" y="3886200"/>
            <a:ext cx="6000417" cy="685800"/>
            <a:chOff x="4796252" y="4818290"/>
            <a:chExt cx="3830055" cy="685800"/>
          </a:xfrm>
        </p:grpSpPr>
        <p:sp>
          <p:nvSpPr>
            <p:cNvPr id="24" name="Rectangle 23"/>
            <p:cNvSpPr/>
            <p:nvPr/>
          </p:nvSpPr>
          <p:spPr bwMode="auto">
            <a:xfrm>
              <a:off x="4796252" y="4818290"/>
              <a:ext cx="3830055" cy="6858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18" name="Rounded Rectangle 17"/>
            <p:cNvSpPr/>
            <p:nvPr/>
          </p:nvSpPr>
          <p:spPr bwMode="auto">
            <a:xfrm>
              <a:off x="5562600" y="4881997"/>
              <a:ext cx="2209800" cy="540628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Index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2172270" y="4724400"/>
            <a:ext cx="6000417" cy="685800"/>
            <a:chOff x="4796252" y="3638339"/>
            <a:chExt cx="3830055" cy="685800"/>
          </a:xfrm>
        </p:grpSpPr>
        <p:sp>
          <p:nvSpPr>
            <p:cNvPr id="16" name="Rectangle 15"/>
            <p:cNvSpPr/>
            <p:nvPr/>
          </p:nvSpPr>
          <p:spPr bwMode="auto">
            <a:xfrm>
              <a:off x="4796252" y="3638339"/>
              <a:ext cx="3830055" cy="685800"/>
            </a:xfrm>
            <a:prstGeom prst="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19" name="Rounded Rectangle 18"/>
            <p:cNvSpPr/>
            <p:nvPr/>
          </p:nvSpPr>
          <p:spPr bwMode="auto">
            <a:xfrm>
              <a:off x="4869779" y="3720831"/>
              <a:ext cx="3657599" cy="538773"/>
            </a:xfrm>
            <a:prstGeom prst="roundRect">
              <a:avLst/>
            </a:prstGeom>
            <a:noFill/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/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Learned</a:t>
              </a:r>
              <a:r>
                <a:rPr lang="zh-CN" altLang="en-US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representation</a:t>
              </a:r>
            </a:p>
          </p:txBody>
        </p:sp>
      </p:grpSp>
      <p:sp>
        <p:nvSpPr>
          <p:cNvPr id="23" name="Rectangle 22"/>
          <p:cNvSpPr/>
          <p:nvPr/>
        </p:nvSpPr>
        <p:spPr bwMode="auto">
          <a:xfrm>
            <a:off x="2057400" y="3652288"/>
            <a:ext cx="6267687" cy="1986512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xmlns="" id="{69DF0F31-F49D-4D0E-A2A3-691D7A83FF70}"/>
              </a:ext>
            </a:extLst>
          </p:cNvPr>
          <p:cNvSpPr txBox="1"/>
          <p:nvPr/>
        </p:nvSpPr>
        <p:spPr>
          <a:xfrm>
            <a:off x="2895600" y="5677107"/>
            <a:ext cx="47635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800" b="1" dirty="0">
                <a:latin typeface="Helvetica Neue" charset="0"/>
                <a:ea typeface="Helvetica Neue" charset="0"/>
                <a:cs typeface="Helvetica Neue" charset="0"/>
              </a:rPr>
              <a:t>Representation</a:t>
            </a:r>
            <a:r>
              <a:rPr lang="zh-CN" altLang="en-US" sz="28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latin typeface="Helvetica Neue" charset="0"/>
                <a:ea typeface="Helvetica Neue" charset="0"/>
                <a:cs typeface="Helvetica Neue" charset="0"/>
              </a:rPr>
              <a:t>&amp;</a:t>
            </a:r>
            <a:r>
              <a:rPr lang="zh-CN" altLang="en-US" sz="28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latin typeface="Helvetica Neue" charset="0"/>
                <a:ea typeface="Helvetica Neue" charset="0"/>
                <a:cs typeface="Helvetica Neue" charset="0"/>
              </a:rPr>
              <a:t>indexing</a:t>
            </a:r>
            <a:endParaRPr lang="en-US" sz="2800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138" name="Group 137"/>
          <p:cNvGrpSpPr/>
          <p:nvPr/>
        </p:nvGrpSpPr>
        <p:grpSpPr>
          <a:xfrm>
            <a:off x="2057400" y="1066800"/>
            <a:ext cx="8459101" cy="2819402"/>
            <a:chOff x="2057400" y="1295400"/>
            <a:chExt cx="8459101" cy="2819402"/>
          </a:xfrm>
        </p:grpSpPr>
        <p:grpSp>
          <p:nvGrpSpPr>
            <p:cNvPr id="116" name="Group 115"/>
            <p:cNvGrpSpPr/>
            <p:nvPr/>
          </p:nvGrpSpPr>
          <p:grpSpPr>
            <a:xfrm>
              <a:off x="2057400" y="1295400"/>
              <a:ext cx="6267687" cy="1828800"/>
              <a:chOff x="2819400" y="1295400"/>
              <a:chExt cx="6267687" cy="182880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8" name="TextBox 77"/>
                  <p:cNvSpPr txBox="1"/>
                  <p:nvPr/>
                </p:nvSpPr>
                <p:spPr>
                  <a:xfrm>
                    <a:off x="6689850" y="1916519"/>
                    <a:ext cx="339837" cy="369332"/>
                  </a:xfrm>
                  <a:prstGeom prst="rect">
                    <a:avLst/>
                  </a:prstGeom>
                  <a:noFill/>
                </p:spPr>
                <p:txBody>
                  <a:bodyPr wrap="none" lIns="0" tIns="0" rIns="0" bIns="0" rtlCol="0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i="1" smtClean="0">
                              <a:latin typeface="Cambria Math" charset="0"/>
                              <a:ea typeface="Cambria Math" charset="0"/>
                              <a:cs typeface="Cambria Math" charset="0"/>
                            </a:rPr>
                            <m:t>⋯</m:t>
                          </m:r>
                        </m:oMath>
                      </m:oMathPara>
                    </a14:m>
                    <a:endParaRPr lang="en-US" dirty="0"/>
                  </a:p>
                </p:txBody>
              </p:sp>
            </mc:Choice>
            <mc:Fallback xmlns="">
              <p:sp>
                <p:nvSpPr>
                  <p:cNvPr id="78" name="TextBox 77"/>
                  <p:cNvSpPr txBox="1"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689850" y="1916519"/>
                    <a:ext cx="339837" cy="369332"/>
                  </a:xfrm>
                  <a:prstGeom prst="rect">
                    <a:avLst/>
                  </a:prstGeom>
                  <a:blipFill rotWithShape="0">
                    <a:blip r:embed="rId3"/>
                    <a:stretch>
                      <a:fillRect l="-3571" r="-5357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9" name="Rectangle 78"/>
              <p:cNvSpPr/>
              <p:nvPr/>
            </p:nvSpPr>
            <p:spPr bwMode="auto">
              <a:xfrm>
                <a:off x="2819400" y="1295400"/>
                <a:ext cx="6267687" cy="1828800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grpSp>
            <p:nvGrpSpPr>
              <p:cNvPr id="92" name="Group 91"/>
              <p:cNvGrpSpPr/>
              <p:nvPr/>
            </p:nvGrpSpPr>
            <p:grpSpPr>
              <a:xfrm>
                <a:off x="3029283" y="1357956"/>
                <a:ext cx="1390317" cy="1613844"/>
                <a:chOff x="898272" y="1241147"/>
                <a:chExt cx="1390317" cy="1613844"/>
              </a:xfrm>
            </p:grpSpPr>
            <p:grpSp>
              <p:nvGrpSpPr>
                <p:cNvPr id="31" name="Group 30"/>
                <p:cNvGrpSpPr/>
                <p:nvPr/>
              </p:nvGrpSpPr>
              <p:grpSpPr>
                <a:xfrm>
                  <a:off x="970378" y="1718189"/>
                  <a:ext cx="1177819" cy="920796"/>
                  <a:chOff x="448219" y="3559001"/>
                  <a:chExt cx="1824875" cy="1386780"/>
                </a:xfrm>
              </p:grpSpPr>
              <p:sp>
                <p:nvSpPr>
                  <p:cNvPr id="32" name="Donut 31"/>
                  <p:cNvSpPr/>
                  <p:nvPr/>
                </p:nvSpPr>
                <p:spPr bwMode="auto">
                  <a:xfrm>
                    <a:off x="448219" y="3559001"/>
                    <a:ext cx="1318115" cy="1316108"/>
                  </a:xfrm>
                  <a:prstGeom prst="donut">
                    <a:avLst>
                      <a:gd name="adj" fmla="val 10327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3" name="Rectangle 32"/>
                  <p:cNvSpPr/>
                  <p:nvPr/>
                </p:nvSpPr>
                <p:spPr bwMode="auto">
                  <a:xfrm rot="18154532">
                    <a:off x="1671432" y="4577115"/>
                    <a:ext cx="95698" cy="191960"/>
                  </a:xfrm>
                  <a:prstGeom prst="rect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4" name="Rectangle 33"/>
                  <p:cNvSpPr/>
                  <p:nvPr/>
                </p:nvSpPr>
                <p:spPr bwMode="auto">
                  <a:xfrm rot="18154532">
                    <a:off x="1957354" y="4630041"/>
                    <a:ext cx="141346" cy="490134"/>
                  </a:xfrm>
                  <a:prstGeom prst="rect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grpSp>
                <p:nvGrpSpPr>
                  <p:cNvPr id="35" name="Group 34"/>
                  <p:cNvGrpSpPr/>
                  <p:nvPr/>
                </p:nvGrpSpPr>
                <p:grpSpPr>
                  <a:xfrm>
                    <a:off x="777020" y="4426991"/>
                    <a:ext cx="603413" cy="201105"/>
                    <a:chOff x="3054187" y="6096875"/>
                    <a:chExt cx="603413" cy="201105"/>
                  </a:xfrm>
                </p:grpSpPr>
                <p:sp>
                  <p:nvSpPr>
                    <p:cNvPr id="42" name="Right Triangle 41"/>
                    <p:cNvSpPr/>
                    <p:nvPr/>
                  </p:nvSpPr>
                  <p:spPr bwMode="auto">
                    <a:xfrm>
                      <a:off x="3054187" y="6196325"/>
                      <a:ext cx="149071" cy="101655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40" name="Right Triangle 39"/>
                    <p:cNvSpPr/>
                    <p:nvPr/>
                  </p:nvSpPr>
                  <p:spPr bwMode="auto">
                    <a:xfrm rot="16200000">
                      <a:off x="3481124" y="6118639"/>
                      <a:ext cx="198239" cy="154712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p:grpSp>
            </p:grpSp>
            <p:sp>
              <p:nvSpPr>
                <p:cNvPr id="44" name="Rectangle 43"/>
                <p:cNvSpPr/>
                <p:nvPr/>
              </p:nvSpPr>
              <p:spPr bwMode="auto">
                <a:xfrm>
                  <a:off x="914642" y="1641112"/>
                  <a:ext cx="1244285" cy="1213879"/>
                </a:xfrm>
                <a:prstGeom prst="rect">
                  <a:avLst/>
                </a:prstGeom>
                <a:noFill/>
                <a:ln w="444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46" name="TextBox 45">
                  <a:extLst>
                    <a:ext uri="{FF2B5EF4-FFF2-40B4-BE49-F238E27FC236}">
                      <a16:creationId xmlns:a16="http://schemas.microsoft.com/office/drawing/2014/main" xmlns="" id="{69DF0F31-F49D-4D0E-A2A3-691D7A83FF70}"/>
                    </a:ext>
                  </a:extLst>
                </p:cNvPr>
                <p:cNvSpPr txBox="1"/>
                <p:nvPr/>
              </p:nvSpPr>
              <p:spPr>
                <a:xfrm>
                  <a:off x="898272" y="1241147"/>
                  <a:ext cx="13903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800" b="1" dirty="0">
                      <a:latin typeface="Helvetica Neue" charset="0"/>
                      <a:ea typeface="Helvetica Neue" charset="0"/>
                      <a:cs typeface="Helvetica Neue" charset="0"/>
                    </a:rPr>
                    <a:t>Detector 1</a:t>
                  </a:r>
                  <a:endParaRPr lang="en-US" sz="1800" b="1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pic>
              <p:nvPicPr>
                <p:cNvPr id="90" name="Picture 89">
                  <a:extLst>
                    <a:ext uri="{FF2B5EF4-FFF2-40B4-BE49-F238E27FC236}">
                      <a16:creationId xmlns:a16="http://schemas.microsoft.com/office/drawing/2014/main" xmlns="" id="{A407B054-E981-3E41-98DF-5B1D1F83C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1000" l="4600" r="946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7646" y="1702847"/>
                  <a:ext cx="694954" cy="694954"/>
                </a:xfrm>
                <a:prstGeom prst="rect">
                  <a:avLst/>
                </a:prstGeom>
              </p:spPr>
            </p:pic>
          </p:grpSp>
          <p:grpSp>
            <p:nvGrpSpPr>
              <p:cNvPr id="93" name="Group 92"/>
              <p:cNvGrpSpPr/>
              <p:nvPr/>
            </p:nvGrpSpPr>
            <p:grpSpPr>
              <a:xfrm>
                <a:off x="4705683" y="1345256"/>
                <a:ext cx="1390317" cy="1613844"/>
                <a:chOff x="898272" y="1241147"/>
                <a:chExt cx="1390317" cy="1613844"/>
              </a:xfrm>
            </p:grpSpPr>
            <p:grpSp>
              <p:nvGrpSpPr>
                <p:cNvPr id="94" name="Group 93"/>
                <p:cNvGrpSpPr/>
                <p:nvPr/>
              </p:nvGrpSpPr>
              <p:grpSpPr>
                <a:xfrm>
                  <a:off x="970378" y="1718189"/>
                  <a:ext cx="1177819" cy="920796"/>
                  <a:chOff x="448219" y="3559001"/>
                  <a:chExt cx="1824875" cy="1386780"/>
                </a:xfrm>
              </p:grpSpPr>
              <p:sp>
                <p:nvSpPr>
                  <p:cNvPr id="98" name="Donut 97"/>
                  <p:cNvSpPr/>
                  <p:nvPr/>
                </p:nvSpPr>
                <p:spPr bwMode="auto">
                  <a:xfrm>
                    <a:off x="448219" y="3559001"/>
                    <a:ext cx="1318115" cy="1316108"/>
                  </a:xfrm>
                  <a:prstGeom prst="donut">
                    <a:avLst>
                      <a:gd name="adj" fmla="val 10327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99" name="Rectangle 98"/>
                  <p:cNvSpPr/>
                  <p:nvPr/>
                </p:nvSpPr>
                <p:spPr bwMode="auto">
                  <a:xfrm rot="18154532">
                    <a:off x="1671432" y="4577115"/>
                    <a:ext cx="95698" cy="191960"/>
                  </a:xfrm>
                  <a:prstGeom prst="rect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00" name="Rectangle 99"/>
                  <p:cNvSpPr/>
                  <p:nvPr/>
                </p:nvSpPr>
                <p:spPr bwMode="auto">
                  <a:xfrm rot="18154532">
                    <a:off x="1957354" y="4630041"/>
                    <a:ext cx="141346" cy="490134"/>
                  </a:xfrm>
                  <a:prstGeom prst="rect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grpSp>
                <p:nvGrpSpPr>
                  <p:cNvPr id="101" name="Group 100"/>
                  <p:cNvGrpSpPr/>
                  <p:nvPr/>
                </p:nvGrpSpPr>
                <p:grpSpPr>
                  <a:xfrm>
                    <a:off x="777020" y="4426991"/>
                    <a:ext cx="603413" cy="201105"/>
                    <a:chOff x="3054187" y="6096875"/>
                    <a:chExt cx="603413" cy="201105"/>
                  </a:xfrm>
                </p:grpSpPr>
                <p:sp>
                  <p:nvSpPr>
                    <p:cNvPr id="102" name="Right Triangle 101"/>
                    <p:cNvSpPr/>
                    <p:nvPr/>
                  </p:nvSpPr>
                  <p:spPr bwMode="auto">
                    <a:xfrm>
                      <a:off x="3054187" y="6196325"/>
                      <a:ext cx="149071" cy="101655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03" name="Right Triangle 102"/>
                    <p:cNvSpPr/>
                    <p:nvPr/>
                  </p:nvSpPr>
                  <p:spPr bwMode="auto">
                    <a:xfrm rot="16200000">
                      <a:off x="3481124" y="6118639"/>
                      <a:ext cx="198239" cy="154712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p:grpSp>
            </p:grpSp>
            <p:sp>
              <p:nvSpPr>
                <p:cNvPr id="95" name="Rectangle 94"/>
                <p:cNvSpPr/>
                <p:nvPr/>
              </p:nvSpPr>
              <p:spPr bwMode="auto">
                <a:xfrm>
                  <a:off x="914642" y="1641112"/>
                  <a:ext cx="1244285" cy="1213879"/>
                </a:xfrm>
                <a:prstGeom prst="rect">
                  <a:avLst/>
                </a:prstGeom>
                <a:noFill/>
                <a:ln w="444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96" name="TextBox 95">
                  <a:extLst>
                    <a:ext uri="{FF2B5EF4-FFF2-40B4-BE49-F238E27FC236}">
                      <a16:creationId xmlns:a16="http://schemas.microsoft.com/office/drawing/2014/main" xmlns="" id="{69DF0F31-F49D-4D0E-A2A3-691D7A83FF70}"/>
                    </a:ext>
                  </a:extLst>
                </p:cNvPr>
                <p:cNvSpPr txBox="1"/>
                <p:nvPr/>
              </p:nvSpPr>
              <p:spPr>
                <a:xfrm>
                  <a:off x="898272" y="1241147"/>
                  <a:ext cx="13903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800" b="1" dirty="0">
                      <a:latin typeface="Helvetica Neue" charset="0"/>
                      <a:ea typeface="Helvetica Neue" charset="0"/>
                      <a:cs typeface="Helvetica Neue" charset="0"/>
                    </a:rPr>
                    <a:t>Detector 2</a:t>
                  </a:r>
                  <a:endParaRPr lang="en-US" sz="1800" b="1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pic>
              <p:nvPicPr>
                <p:cNvPr id="97" name="Picture 96">
                  <a:extLst>
                    <a:ext uri="{FF2B5EF4-FFF2-40B4-BE49-F238E27FC236}">
                      <a16:creationId xmlns:a16="http://schemas.microsoft.com/office/drawing/2014/main" xmlns="" id="{A407B054-E981-3E41-98DF-5B1D1F83C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1000" l="4600" r="946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7646" y="1702847"/>
                  <a:ext cx="694954" cy="694954"/>
                </a:xfrm>
                <a:prstGeom prst="rect">
                  <a:avLst/>
                </a:prstGeom>
              </p:spPr>
            </p:pic>
          </p:grpSp>
          <p:grpSp>
            <p:nvGrpSpPr>
              <p:cNvPr id="104" name="Group 103"/>
              <p:cNvGrpSpPr/>
              <p:nvPr/>
            </p:nvGrpSpPr>
            <p:grpSpPr>
              <a:xfrm>
                <a:off x="7610645" y="1333539"/>
                <a:ext cx="1390317" cy="1613844"/>
                <a:chOff x="898272" y="1241147"/>
                <a:chExt cx="1390317" cy="1613844"/>
              </a:xfrm>
            </p:grpSpPr>
            <p:grpSp>
              <p:nvGrpSpPr>
                <p:cNvPr id="105" name="Group 104"/>
                <p:cNvGrpSpPr/>
                <p:nvPr/>
              </p:nvGrpSpPr>
              <p:grpSpPr>
                <a:xfrm>
                  <a:off x="970378" y="1718189"/>
                  <a:ext cx="1177819" cy="920796"/>
                  <a:chOff x="448219" y="3559001"/>
                  <a:chExt cx="1824875" cy="1386780"/>
                </a:xfrm>
              </p:grpSpPr>
              <p:sp>
                <p:nvSpPr>
                  <p:cNvPr id="109" name="Donut 108"/>
                  <p:cNvSpPr/>
                  <p:nvPr/>
                </p:nvSpPr>
                <p:spPr bwMode="auto">
                  <a:xfrm>
                    <a:off x="448219" y="3559001"/>
                    <a:ext cx="1318115" cy="1316108"/>
                  </a:xfrm>
                  <a:prstGeom prst="donut">
                    <a:avLst>
                      <a:gd name="adj" fmla="val 10327"/>
                    </a:avLst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0" name="Rectangle 109"/>
                  <p:cNvSpPr/>
                  <p:nvPr/>
                </p:nvSpPr>
                <p:spPr bwMode="auto">
                  <a:xfrm rot="18154532">
                    <a:off x="1671432" y="4577115"/>
                    <a:ext cx="95698" cy="191960"/>
                  </a:xfrm>
                  <a:prstGeom prst="rect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11" name="Rectangle 110"/>
                  <p:cNvSpPr/>
                  <p:nvPr/>
                </p:nvSpPr>
                <p:spPr bwMode="auto">
                  <a:xfrm rot="18154532">
                    <a:off x="1957354" y="4630041"/>
                    <a:ext cx="141346" cy="490134"/>
                  </a:xfrm>
                  <a:prstGeom prst="rect">
                    <a:avLst/>
                  </a:prstGeom>
                  <a:solidFill>
                    <a:schemeClr val="accent5">
                      <a:lumMod val="50000"/>
                    </a:schemeClr>
                  </a:solidFill>
                  <a:ln w="9525" cap="flat" cmpd="sng" algn="ctr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  <a:extLst>
                    <a:ext uri="{AF507438-7753-43e0-B8FC-AC1667EBCBE1}">
                      <a14:hiddenEffects xmlns:a14="http://schemas.microsoft.com/office/drawing/2010/main" xmlns="">
                        <a:effectLst>
                          <a:outerShdw blurRad="63500" dist="38099" dir="2700000" algn="ctr" rotWithShape="0">
                            <a:schemeClr val="bg2">
                              <a:alpha val="74998"/>
                            </a:schemeClr>
                          </a:outerShdw>
                        </a:effectLst>
                      </a14:hiddenEffects>
                    </a:ext>
                  </a:extLst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pPr marL="0" marR="0" indent="0" algn="l" defTabSz="914400" rtl="0" eaLnBrk="0" fontAlgn="base" latinLnBrk="0" hangingPunct="0">
                      <a:lnSpc>
                        <a:spcPct val="100000"/>
                      </a:lnSpc>
                      <a:spcBef>
                        <a:spcPct val="0"/>
                      </a:spcBef>
                      <a:spcAft>
                        <a:spcPct val="0"/>
                      </a:spcAft>
                      <a:buClrTx/>
                      <a:buSzTx/>
                      <a:buFontTx/>
                      <a:buNone/>
                      <a:tabLst/>
                    </a:pPr>
                    <a:endParaRPr kumimoji="0" lang="en-US" sz="2400" b="0" i="0" u="none" strike="noStrike" cap="none" normalizeH="0" baseline="0">
                      <a:ln>
                        <a:noFill/>
                      </a:ln>
                      <a:solidFill>
                        <a:schemeClr val="tx1"/>
                      </a:solidFill>
                      <a:effectLst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grpSp>
                <p:nvGrpSpPr>
                  <p:cNvPr id="112" name="Group 111"/>
                  <p:cNvGrpSpPr/>
                  <p:nvPr/>
                </p:nvGrpSpPr>
                <p:grpSpPr>
                  <a:xfrm>
                    <a:off x="777020" y="4426991"/>
                    <a:ext cx="603413" cy="201105"/>
                    <a:chOff x="3054187" y="6096875"/>
                    <a:chExt cx="603413" cy="201105"/>
                  </a:xfrm>
                </p:grpSpPr>
                <p:sp>
                  <p:nvSpPr>
                    <p:cNvPr id="113" name="Right Triangle 112"/>
                    <p:cNvSpPr/>
                    <p:nvPr/>
                  </p:nvSpPr>
                  <p:spPr bwMode="auto">
                    <a:xfrm>
                      <a:off x="3054187" y="6196325"/>
                      <a:ext cx="149071" cy="101655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14" name="Right Triangle 113"/>
                    <p:cNvSpPr/>
                    <p:nvPr/>
                  </p:nvSpPr>
                  <p:spPr bwMode="auto">
                    <a:xfrm rot="16200000">
                      <a:off x="3481124" y="6118639"/>
                      <a:ext cx="198239" cy="154712"/>
                    </a:xfrm>
                    <a:prstGeom prst="rtTriangle">
                      <a:avLst/>
                    </a:prstGeom>
                    <a:solidFill>
                      <a:schemeClr val="bg1"/>
                    </a:solidFill>
                    <a:ln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>
                    <a:effectLst/>
                    <a:extLst>
                      <a:ext uri="{AF507438-7753-43e0-B8FC-AC1667EBCBE1}">
                        <a14:hiddenEffects xmlns:a14="http://schemas.microsoft.com/office/drawing/2010/main" xmlns="">
                          <a:effectLst>
                            <a:outerShdw blurRad="63500" dist="38099" dir="2700000" algn="ctr" rotWithShape="0">
                              <a:schemeClr val="bg2">
                                <a:alpha val="74998"/>
                              </a:schemeClr>
                            </a:outerShdw>
                          </a:effectLst>
                        </a14:hiddenEffects>
                      </a:ext>
                    </a:extLst>
                  </p:spPr>
                  <p:txBody>
                    <a:bodyPr vert="horz" wrap="square" lIns="91440" tIns="45720" rIns="91440" bIns="45720" numCol="1" rtlCol="0" anchor="t" anchorCtr="0" compatLnSpc="1">
                      <a:prstTxWarp prst="textNoShape">
                        <a:avLst/>
                      </a:prstTxWarp>
                    </a:bodyPr>
                    <a:lstStyle/>
                    <a:p>
                      <a:pPr marL="0" marR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p:grpSp>
            </p:grpSp>
            <p:sp>
              <p:nvSpPr>
                <p:cNvPr id="106" name="Rectangle 105"/>
                <p:cNvSpPr/>
                <p:nvPr/>
              </p:nvSpPr>
              <p:spPr bwMode="auto">
                <a:xfrm>
                  <a:off x="914642" y="1641112"/>
                  <a:ext cx="1244285" cy="1213879"/>
                </a:xfrm>
                <a:prstGeom prst="rect">
                  <a:avLst/>
                </a:prstGeom>
                <a:noFill/>
                <a:ln w="4445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eaLnBrk="0" fontAlgn="base" hangingPunct="0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b="1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07" name="TextBox 106">
                  <a:extLst>
                    <a:ext uri="{FF2B5EF4-FFF2-40B4-BE49-F238E27FC236}">
                      <a16:creationId xmlns:a16="http://schemas.microsoft.com/office/drawing/2014/main" xmlns="" id="{69DF0F31-F49D-4D0E-A2A3-691D7A83FF70}"/>
                    </a:ext>
                  </a:extLst>
                </p:cNvPr>
                <p:cNvSpPr txBox="1"/>
                <p:nvPr/>
              </p:nvSpPr>
              <p:spPr>
                <a:xfrm>
                  <a:off x="898272" y="1241147"/>
                  <a:ext cx="1390317" cy="3693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lang="en-US" altLang="zh-CN" sz="1800" b="1" dirty="0">
                      <a:latin typeface="Helvetica Neue" charset="0"/>
                      <a:ea typeface="Helvetica Neue" charset="0"/>
                      <a:cs typeface="Helvetica Neue" charset="0"/>
                    </a:rPr>
                    <a:t>Detector n</a:t>
                  </a:r>
                  <a:endParaRPr lang="en-US" sz="1800" b="1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pic>
              <p:nvPicPr>
                <p:cNvPr id="108" name="Picture 107">
                  <a:extLst>
                    <a:ext uri="{FF2B5EF4-FFF2-40B4-BE49-F238E27FC236}">
                      <a16:creationId xmlns:a16="http://schemas.microsoft.com/office/drawing/2014/main" xmlns="" id="{A407B054-E981-3E41-98DF-5B1D1F83C50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extLst>
                    <a:ext uri="{BEBA8EAE-BF5A-486C-A8C5-ECC9F3942E4B}">
                      <a14:imgProps xmlns:a14="http://schemas.microsoft.com/office/drawing/2010/main">
                        <a14:imgLayer r:embed="rId5">
                          <a14:imgEffect>
                            <a14:backgroundRemoval t="10000" b="91000" l="4600" r="94600"/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057646" y="1702847"/>
                  <a:ext cx="694954" cy="694954"/>
                </a:xfrm>
                <a:prstGeom prst="rect">
                  <a:avLst/>
                </a:prstGeom>
              </p:spPr>
            </p:pic>
          </p:grpSp>
        </p:grpSp>
        <p:sp>
          <p:nvSpPr>
            <p:cNvPr id="81" name="Right Arrow 80"/>
            <p:cNvSpPr/>
            <p:nvPr/>
          </p:nvSpPr>
          <p:spPr bwMode="auto">
            <a:xfrm rot="5400000">
              <a:off x="2329879" y="3396682"/>
              <a:ext cx="1143000" cy="293240"/>
            </a:xfrm>
            <a:prstGeom prst="rightArrow">
              <a:avLst/>
            </a:prstGeom>
            <a:solidFill>
              <a:schemeClr val="bg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84" name="Right Arrow 83"/>
            <p:cNvSpPr/>
            <p:nvPr/>
          </p:nvSpPr>
          <p:spPr bwMode="auto">
            <a:xfrm rot="5400000">
              <a:off x="3993007" y="3381741"/>
              <a:ext cx="1143000" cy="293240"/>
            </a:xfrm>
            <a:prstGeom prst="rightArrow">
              <a:avLst/>
            </a:prstGeom>
            <a:solidFill>
              <a:schemeClr val="bg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87" name="Right Arrow 86"/>
            <p:cNvSpPr/>
            <p:nvPr/>
          </p:nvSpPr>
          <p:spPr bwMode="auto">
            <a:xfrm rot="5400000">
              <a:off x="6953164" y="3381741"/>
              <a:ext cx="1143000" cy="293240"/>
            </a:xfrm>
            <a:prstGeom prst="rightArrow">
              <a:avLst/>
            </a:prstGeom>
            <a:solidFill>
              <a:schemeClr val="bg1"/>
            </a:solidFill>
            <a:ln w="444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  <p:sp>
          <p:nvSpPr>
            <p:cNvPr id="117" name="TextBox 116">
              <a:extLst>
                <a:ext uri="{FF2B5EF4-FFF2-40B4-BE49-F238E27FC236}">
                  <a16:creationId xmlns:a16="http://schemas.microsoft.com/office/drawing/2014/main" xmlns="" id="{69DF0F31-F49D-4D0E-A2A3-691D7A83FF70}"/>
                </a:ext>
              </a:extLst>
            </p:cNvPr>
            <p:cNvSpPr txBox="1"/>
            <p:nvPr/>
          </p:nvSpPr>
          <p:spPr>
            <a:xfrm>
              <a:off x="7810435" y="3236267"/>
              <a:ext cx="270606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Neighbor</a:t>
              </a:r>
              <a:r>
                <a:rPr lang="zh-CN" altLang="en-US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search</a:t>
              </a:r>
              <a:endParaRPr lang="en-US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8172687" y="3962400"/>
            <a:ext cx="3181113" cy="506981"/>
            <a:chOff x="8172687" y="4212154"/>
            <a:chExt cx="3181113" cy="506981"/>
          </a:xfrm>
        </p:grpSpPr>
        <p:sp>
          <p:nvSpPr>
            <p:cNvPr id="118" name="Rounded Rectangle 117"/>
            <p:cNvSpPr/>
            <p:nvPr/>
          </p:nvSpPr>
          <p:spPr bwMode="auto">
            <a:xfrm>
              <a:off x="9117721" y="4212154"/>
              <a:ext cx="2236079" cy="506981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algn="ctr" defTabSz="91409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Efficiency</a:t>
              </a:r>
            </a:p>
          </p:txBody>
        </p:sp>
        <p:cxnSp>
          <p:nvCxnSpPr>
            <p:cNvPr id="119" name="Straight Connector 118"/>
            <p:cNvCxnSpPr>
              <a:cxnSpLocks/>
              <a:stCxn id="24" idx="3"/>
              <a:endCxn id="118" idx="1"/>
            </p:cNvCxnSpPr>
            <p:nvPr/>
          </p:nvCxnSpPr>
          <p:spPr bwMode="auto">
            <a:xfrm flipV="1">
              <a:off x="8172687" y="4465645"/>
              <a:ext cx="945034" cy="13209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3" name="Group 2"/>
          <p:cNvGrpSpPr/>
          <p:nvPr/>
        </p:nvGrpSpPr>
        <p:grpSpPr>
          <a:xfrm>
            <a:off x="8172687" y="4806892"/>
            <a:ext cx="3181113" cy="506981"/>
            <a:chOff x="8172687" y="5035492"/>
            <a:chExt cx="3181113" cy="506981"/>
          </a:xfrm>
        </p:grpSpPr>
        <p:sp>
          <p:nvSpPr>
            <p:cNvPr id="126" name="Rounded Rectangle 125"/>
            <p:cNvSpPr/>
            <p:nvPr/>
          </p:nvSpPr>
          <p:spPr bwMode="auto">
            <a:xfrm>
              <a:off x="9117721" y="5035492"/>
              <a:ext cx="2236079" cy="506981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defTabSz="91409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b="1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Effectiveness</a:t>
              </a:r>
              <a:endPara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127" name="Straight Connector 126"/>
            <p:cNvCxnSpPr>
              <a:cxnSpLocks/>
              <a:stCxn id="16" idx="3"/>
              <a:endCxn id="126" idx="1"/>
            </p:cNvCxnSpPr>
            <p:nvPr/>
          </p:nvCxnSpPr>
          <p:spPr bwMode="auto">
            <a:xfrm flipV="1">
              <a:off x="8172687" y="5288983"/>
              <a:ext cx="945034" cy="691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ysDash"/>
              <a:round/>
              <a:headEnd type="none" w="med" len="med"/>
              <a:tailEnd type="stealth" w="med" len="lg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981655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20" name="Straight Connector 119"/>
          <p:cNvCxnSpPr/>
          <p:nvPr/>
        </p:nvCxnSpPr>
        <p:spPr bwMode="auto">
          <a:xfrm flipV="1">
            <a:off x="3361155" y="1676400"/>
            <a:ext cx="1902703" cy="94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stealth" w="med" len="lg"/>
          </a:ln>
          <a:effectLst/>
        </p:spPr>
      </p:cxn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687" y="0"/>
            <a:ext cx="9475788" cy="858837"/>
          </a:xfrm>
        </p:spPr>
        <p:txBody>
          <a:bodyPr/>
          <a:lstStyle/>
          <a:p>
            <a:r>
              <a:rPr lang="en-US" altLang="zh-CN" dirty="0"/>
              <a:t>Challenge: New</a:t>
            </a:r>
            <a:r>
              <a:rPr lang="zh-CN" altLang="en-US" dirty="0"/>
              <a:t> </a:t>
            </a:r>
            <a:r>
              <a:rPr lang="en-US" altLang="zh-CN" dirty="0"/>
              <a:t>Labels</a:t>
            </a:r>
            <a:r>
              <a:rPr lang="zh-CN" altLang="en-US" dirty="0"/>
              <a:t> </a:t>
            </a:r>
            <a:r>
              <a:rPr lang="en-US" altLang="zh-CN" dirty="0"/>
              <a:t>Continuously</a:t>
            </a:r>
            <a:r>
              <a:rPr lang="zh-CN" altLang="en-US" dirty="0"/>
              <a:t> </a:t>
            </a:r>
            <a:r>
              <a:rPr lang="en-US" altLang="zh-CN" dirty="0"/>
              <a:t>Arrive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35</a:t>
            </a:fld>
            <a:endParaRPr lang="en-US" altLang="x-none" dirty="0"/>
          </a:p>
        </p:txBody>
      </p:sp>
      <p:grpSp>
        <p:nvGrpSpPr>
          <p:cNvPr id="73" name="Group 72"/>
          <p:cNvGrpSpPr/>
          <p:nvPr/>
        </p:nvGrpSpPr>
        <p:grpSpPr>
          <a:xfrm>
            <a:off x="2286000" y="1213398"/>
            <a:ext cx="1103405" cy="1164935"/>
            <a:chOff x="4904649" y="880797"/>
            <a:chExt cx="1103405" cy="1164935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xmlns="" id="{12B21F79-A0D5-4A98-BA60-6828A63F4501}"/>
                </a:ext>
              </a:extLst>
            </p:cNvPr>
            <p:cNvSpPr txBox="1"/>
            <p:nvPr/>
          </p:nvSpPr>
          <p:spPr>
            <a:xfrm>
              <a:off x="4904649" y="1645622"/>
              <a:ext cx="1103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Helvetica Neue" charset="0"/>
                  <a:ea typeface="Helvetica Neue" charset="0"/>
                  <a:cs typeface="Helvetica Neue" charset="0"/>
                </a:rPr>
                <a:t>User</a:t>
              </a:r>
            </a:p>
          </p:txBody>
        </p:sp>
        <p:pic>
          <p:nvPicPr>
            <p:cNvPr id="75" name="Graphic 27" descr="Teacher">
              <a:extLst>
                <a:ext uri="{FF2B5EF4-FFF2-40B4-BE49-F238E27FC236}">
                  <a16:creationId xmlns:a16="http://schemas.microsoft.com/office/drawing/2014/main" xmlns="" id="{C068140A-2F36-441A-B5A1-1248C3594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929530" y="880797"/>
              <a:ext cx="914400" cy="914400"/>
            </a:xfrm>
            <a:prstGeom prst="rect">
              <a:avLst/>
            </a:prstGeom>
          </p:spPr>
        </p:pic>
      </p:grpSp>
      <p:sp>
        <p:nvSpPr>
          <p:cNvPr id="79" name="Rectangle 78"/>
          <p:cNvSpPr/>
          <p:nvPr/>
        </p:nvSpPr>
        <p:spPr>
          <a:xfrm>
            <a:off x="3341969" y="1161275"/>
            <a:ext cx="1875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altLang="zh-CN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New</a:t>
            </a:r>
            <a:r>
              <a:rPr lang="zh-CN" altLang="en-US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examples</a:t>
            </a:r>
            <a:endParaRPr lang="en-US" sz="2000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3224977" y="1600200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xmlns="" id="{B898DA1F-C5BA-4441-99E1-AB717AA7CB33}"/>
              </a:ext>
            </a:extLst>
          </p:cNvPr>
          <p:cNvSpPr/>
          <p:nvPr/>
        </p:nvSpPr>
        <p:spPr bwMode="auto">
          <a:xfrm>
            <a:off x="3228417" y="1613429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7" name="Shape 129">
            <a:extLst>
              <a:ext uri="{FF2B5EF4-FFF2-40B4-BE49-F238E27FC236}">
                <a16:creationId xmlns:a16="http://schemas.microsoft.com/office/drawing/2014/main" xmlns="" id="{3ED8D07E-612E-1042-9B7C-D12592F12445}"/>
              </a:ext>
            </a:extLst>
          </p:cNvPr>
          <p:cNvSpPr/>
          <p:nvPr/>
        </p:nvSpPr>
        <p:spPr>
          <a:xfrm>
            <a:off x="8037330" y="3311605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8" name="Shape 130">
            <a:extLst>
              <a:ext uri="{FF2B5EF4-FFF2-40B4-BE49-F238E27FC236}">
                <a16:creationId xmlns:a16="http://schemas.microsoft.com/office/drawing/2014/main" xmlns="" id="{CD9E86BD-0D83-994E-A853-404CB6B067B1}"/>
              </a:ext>
            </a:extLst>
          </p:cNvPr>
          <p:cNvSpPr/>
          <p:nvPr/>
        </p:nvSpPr>
        <p:spPr>
          <a:xfrm>
            <a:off x="8184500" y="3547705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9" name="Shape 131">
            <a:extLst>
              <a:ext uri="{FF2B5EF4-FFF2-40B4-BE49-F238E27FC236}">
                <a16:creationId xmlns:a16="http://schemas.microsoft.com/office/drawing/2014/main" xmlns="" id="{9171F2EC-E062-524B-A4DA-1E997854E747}"/>
              </a:ext>
            </a:extLst>
          </p:cNvPr>
          <p:cNvSpPr/>
          <p:nvPr/>
        </p:nvSpPr>
        <p:spPr>
          <a:xfrm>
            <a:off x="8498430" y="3623905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0" name="Shape 132">
            <a:extLst>
              <a:ext uri="{FF2B5EF4-FFF2-40B4-BE49-F238E27FC236}">
                <a16:creationId xmlns:a16="http://schemas.microsoft.com/office/drawing/2014/main" xmlns="" id="{0127AFAC-9BD1-E642-B5BB-EA0FC56A4C76}"/>
              </a:ext>
            </a:extLst>
          </p:cNvPr>
          <p:cNvSpPr/>
          <p:nvPr/>
        </p:nvSpPr>
        <p:spPr>
          <a:xfrm>
            <a:off x="8630288" y="3290564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1" name="Shape 133">
            <a:extLst>
              <a:ext uri="{FF2B5EF4-FFF2-40B4-BE49-F238E27FC236}">
                <a16:creationId xmlns:a16="http://schemas.microsoft.com/office/drawing/2014/main" xmlns="" id="{6109124B-B481-5243-8EC1-EF03446532B1}"/>
              </a:ext>
            </a:extLst>
          </p:cNvPr>
          <p:cNvSpPr/>
          <p:nvPr/>
        </p:nvSpPr>
        <p:spPr>
          <a:xfrm>
            <a:off x="8881825" y="2963014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2" name="Shape 134">
            <a:extLst>
              <a:ext uri="{FF2B5EF4-FFF2-40B4-BE49-F238E27FC236}">
                <a16:creationId xmlns:a16="http://schemas.microsoft.com/office/drawing/2014/main" xmlns="" id="{59DA475A-7FB1-8744-A6B8-A2D918F0656E}"/>
              </a:ext>
            </a:extLst>
          </p:cNvPr>
          <p:cNvSpPr/>
          <p:nvPr/>
        </p:nvSpPr>
        <p:spPr>
          <a:xfrm>
            <a:off x="9098950" y="3115364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3" name="Shape 135">
            <a:extLst>
              <a:ext uri="{FF2B5EF4-FFF2-40B4-BE49-F238E27FC236}">
                <a16:creationId xmlns:a16="http://schemas.microsoft.com/office/drawing/2014/main" xmlns="" id="{7B414420-1A50-0443-8013-23B69F7D93CD}"/>
              </a:ext>
            </a:extLst>
          </p:cNvPr>
          <p:cNvSpPr/>
          <p:nvPr/>
        </p:nvSpPr>
        <p:spPr>
          <a:xfrm>
            <a:off x="9411375" y="3267764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4" name="Shape 136">
            <a:extLst>
              <a:ext uri="{FF2B5EF4-FFF2-40B4-BE49-F238E27FC236}">
                <a16:creationId xmlns:a16="http://schemas.microsoft.com/office/drawing/2014/main" xmlns="" id="{778D1123-99E1-2D44-BD04-99EAD9695088}"/>
              </a:ext>
            </a:extLst>
          </p:cNvPr>
          <p:cNvSpPr/>
          <p:nvPr/>
        </p:nvSpPr>
        <p:spPr>
          <a:xfrm>
            <a:off x="9655175" y="3290564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6" name="Shape 138">
            <a:extLst>
              <a:ext uri="{FF2B5EF4-FFF2-40B4-BE49-F238E27FC236}">
                <a16:creationId xmlns:a16="http://schemas.microsoft.com/office/drawing/2014/main" xmlns="" id="{8D8DA8F2-D694-AC46-9656-29D989387DFC}"/>
              </a:ext>
            </a:extLst>
          </p:cNvPr>
          <p:cNvSpPr/>
          <p:nvPr/>
        </p:nvSpPr>
        <p:spPr>
          <a:xfrm>
            <a:off x="9918313" y="3311606"/>
            <a:ext cx="148500" cy="159900"/>
          </a:xfrm>
          <a:prstGeom prst="ellipse">
            <a:avLst/>
          </a:prstGeom>
          <a:solidFill>
            <a:schemeClr val="accent2"/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89" name="Oval 188">
            <a:extLst>
              <a:ext uri="{FF2B5EF4-FFF2-40B4-BE49-F238E27FC236}">
                <a16:creationId xmlns:a16="http://schemas.microsoft.com/office/drawing/2014/main" xmlns="" id="{A52DDE4F-4ED2-4B7C-A68D-0FA69C78F686}"/>
              </a:ext>
            </a:extLst>
          </p:cNvPr>
          <p:cNvSpPr/>
          <p:nvPr/>
        </p:nvSpPr>
        <p:spPr>
          <a:xfrm>
            <a:off x="9255753" y="2886911"/>
            <a:ext cx="936914" cy="944553"/>
          </a:xfrm>
          <a:prstGeom prst="ellipse">
            <a:avLst/>
          </a:prstGeom>
          <a:noFill/>
          <a:ln w="41275">
            <a:solidFill>
              <a:schemeClr val="bg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90" name="Rectangle: Rounded Corners 3">
            <a:extLst>
              <a:ext uri="{FF2B5EF4-FFF2-40B4-BE49-F238E27FC236}">
                <a16:creationId xmlns:a16="http://schemas.microsoft.com/office/drawing/2014/main" xmlns="" id="{57846A85-931B-4B52-942B-1A7899C88B84}"/>
              </a:ext>
            </a:extLst>
          </p:cNvPr>
          <p:cNvSpPr/>
          <p:nvPr/>
        </p:nvSpPr>
        <p:spPr>
          <a:xfrm>
            <a:off x="7988487" y="2785706"/>
            <a:ext cx="2844226" cy="1145206"/>
          </a:xfrm>
          <a:custGeom>
            <a:avLst/>
            <a:gdLst>
              <a:gd name="connsiteX0" fmla="*/ 0 w 5144278"/>
              <a:gd name="connsiteY0" fmla="*/ 857397 h 5510669"/>
              <a:gd name="connsiteX1" fmla="*/ 857397 w 5144278"/>
              <a:gd name="connsiteY1" fmla="*/ 0 h 5510669"/>
              <a:gd name="connsiteX2" fmla="*/ 4286881 w 5144278"/>
              <a:gd name="connsiteY2" fmla="*/ 0 h 5510669"/>
              <a:gd name="connsiteX3" fmla="*/ 5144278 w 5144278"/>
              <a:gd name="connsiteY3" fmla="*/ 857397 h 5510669"/>
              <a:gd name="connsiteX4" fmla="*/ 5144278 w 5144278"/>
              <a:gd name="connsiteY4" fmla="*/ 4653272 h 5510669"/>
              <a:gd name="connsiteX5" fmla="*/ 4286881 w 5144278"/>
              <a:gd name="connsiteY5" fmla="*/ 5510669 h 5510669"/>
              <a:gd name="connsiteX6" fmla="*/ 857397 w 5144278"/>
              <a:gd name="connsiteY6" fmla="*/ 5510669 h 5510669"/>
              <a:gd name="connsiteX7" fmla="*/ 0 w 5144278"/>
              <a:gd name="connsiteY7" fmla="*/ 4653272 h 5510669"/>
              <a:gd name="connsiteX8" fmla="*/ 0 w 5144278"/>
              <a:gd name="connsiteY8" fmla="*/ 857397 h 5510669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286881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566799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50499"/>
              <a:gd name="connsiteY0" fmla="*/ 857442 h 5553022"/>
              <a:gd name="connsiteX1" fmla="*/ 857397 w 5150499"/>
              <a:gd name="connsiteY1" fmla="*/ 45 h 5553022"/>
              <a:gd name="connsiteX2" fmla="*/ 4566799 w 5150499"/>
              <a:gd name="connsiteY2" fmla="*/ 45 h 5553022"/>
              <a:gd name="connsiteX3" fmla="*/ 5138057 w 5150499"/>
              <a:gd name="connsiteY3" fmla="*/ 459336 h 5553022"/>
              <a:gd name="connsiteX4" fmla="*/ 5150499 w 5150499"/>
              <a:gd name="connsiteY4" fmla="*/ 5238035 h 5553022"/>
              <a:gd name="connsiteX5" fmla="*/ 4286881 w 5150499"/>
              <a:gd name="connsiteY5" fmla="*/ 5510714 h 5553022"/>
              <a:gd name="connsiteX6" fmla="*/ 857397 w 5150499"/>
              <a:gd name="connsiteY6" fmla="*/ 5510714 h 5553022"/>
              <a:gd name="connsiteX7" fmla="*/ 0 w 5150499"/>
              <a:gd name="connsiteY7" fmla="*/ 4653317 h 5553022"/>
              <a:gd name="connsiteX8" fmla="*/ 0 w 5150499"/>
              <a:gd name="connsiteY8" fmla="*/ 857442 h 5553022"/>
              <a:gd name="connsiteX0" fmla="*/ 0 w 5150544"/>
              <a:gd name="connsiteY0" fmla="*/ 857442 h 5556550"/>
              <a:gd name="connsiteX1" fmla="*/ 857397 w 5150544"/>
              <a:gd name="connsiteY1" fmla="*/ 45 h 5556550"/>
              <a:gd name="connsiteX2" fmla="*/ 4566799 w 5150544"/>
              <a:gd name="connsiteY2" fmla="*/ 45 h 5556550"/>
              <a:gd name="connsiteX3" fmla="*/ 5138057 w 5150544"/>
              <a:gd name="connsiteY3" fmla="*/ 459336 h 5556550"/>
              <a:gd name="connsiteX4" fmla="*/ 5150499 w 5150544"/>
              <a:gd name="connsiteY4" fmla="*/ 5238035 h 5556550"/>
              <a:gd name="connsiteX5" fmla="*/ 4691207 w 5150544"/>
              <a:gd name="connsiteY5" fmla="*/ 5516934 h 5556550"/>
              <a:gd name="connsiteX6" fmla="*/ 857397 w 5150544"/>
              <a:gd name="connsiteY6" fmla="*/ 5510714 h 5556550"/>
              <a:gd name="connsiteX7" fmla="*/ 0 w 5150544"/>
              <a:gd name="connsiteY7" fmla="*/ 4653317 h 5556550"/>
              <a:gd name="connsiteX8" fmla="*/ 0 w 5150544"/>
              <a:gd name="connsiteY8" fmla="*/ 857442 h 5556550"/>
              <a:gd name="connsiteX0" fmla="*/ 0 w 5150499"/>
              <a:gd name="connsiteY0" fmla="*/ 857442 h 5566778"/>
              <a:gd name="connsiteX1" fmla="*/ 857397 w 5150499"/>
              <a:gd name="connsiteY1" fmla="*/ 45 h 5566778"/>
              <a:gd name="connsiteX2" fmla="*/ 4566799 w 5150499"/>
              <a:gd name="connsiteY2" fmla="*/ 45 h 5566778"/>
              <a:gd name="connsiteX3" fmla="*/ 5138057 w 5150499"/>
              <a:gd name="connsiteY3" fmla="*/ 459336 h 5566778"/>
              <a:gd name="connsiteX4" fmla="*/ 5150499 w 5150499"/>
              <a:gd name="connsiteY4" fmla="*/ 5238035 h 5566778"/>
              <a:gd name="connsiteX5" fmla="*/ 4691207 w 5150499"/>
              <a:gd name="connsiteY5" fmla="*/ 5516934 h 5566778"/>
              <a:gd name="connsiteX6" fmla="*/ 857397 w 5150499"/>
              <a:gd name="connsiteY6" fmla="*/ 5510714 h 5566778"/>
              <a:gd name="connsiteX7" fmla="*/ 0 w 5150499"/>
              <a:gd name="connsiteY7" fmla="*/ 4653317 h 5566778"/>
              <a:gd name="connsiteX8" fmla="*/ 0 w 5150499"/>
              <a:gd name="connsiteY8" fmla="*/ 857442 h 5566778"/>
              <a:gd name="connsiteX0" fmla="*/ 0 w 5169161"/>
              <a:gd name="connsiteY0" fmla="*/ 857442 h 5520647"/>
              <a:gd name="connsiteX1" fmla="*/ 857397 w 5169161"/>
              <a:gd name="connsiteY1" fmla="*/ 45 h 5520647"/>
              <a:gd name="connsiteX2" fmla="*/ 4566799 w 5169161"/>
              <a:gd name="connsiteY2" fmla="*/ 45 h 5520647"/>
              <a:gd name="connsiteX3" fmla="*/ 5138057 w 5169161"/>
              <a:gd name="connsiteY3" fmla="*/ 459336 h 5520647"/>
              <a:gd name="connsiteX4" fmla="*/ 5169161 w 5169161"/>
              <a:gd name="connsiteY4" fmla="*/ 4976778 h 5520647"/>
              <a:gd name="connsiteX5" fmla="*/ 4691207 w 5169161"/>
              <a:gd name="connsiteY5" fmla="*/ 5516934 h 5520647"/>
              <a:gd name="connsiteX6" fmla="*/ 857397 w 5169161"/>
              <a:gd name="connsiteY6" fmla="*/ 5510714 h 5520647"/>
              <a:gd name="connsiteX7" fmla="*/ 0 w 5169161"/>
              <a:gd name="connsiteY7" fmla="*/ 4653317 h 5520647"/>
              <a:gd name="connsiteX8" fmla="*/ 0 w 5169161"/>
              <a:gd name="connsiteY8" fmla="*/ 857442 h 5520647"/>
              <a:gd name="connsiteX0" fmla="*/ 786 w 5169947"/>
              <a:gd name="connsiteY0" fmla="*/ 86361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863618 h 5526823"/>
              <a:gd name="connsiteX0" fmla="*/ 786 w 5169947"/>
              <a:gd name="connsiteY0" fmla="*/ 55259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552598 h 5526823"/>
              <a:gd name="connsiteX0" fmla="*/ 0 w 5169161"/>
              <a:gd name="connsiteY0" fmla="*/ 552598 h 5526823"/>
              <a:gd name="connsiteX1" fmla="*/ 583699 w 5169161"/>
              <a:gd name="connsiteY1" fmla="*/ 0 h 5526823"/>
              <a:gd name="connsiteX2" fmla="*/ 4566799 w 5169161"/>
              <a:gd name="connsiteY2" fmla="*/ 6221 h 5526823"/>
              <a:gd name="connsiteX3" fmla="*/ 5138057 w 5169161"/>
              <a:gd name="connsiteY3" fmla="*/ 465512 h 5526823"/>
              <a:gd name="connsiteX4" fmla="*/ 5169161 w 5169161"/>
              <a:gd name="connsiteY4" fmla="*/ 4982954 h 5526823"/>
              <a:gd name="connsiteX5" fmla="*/ 4691207 w 5169161"/>
              <a:gd name="connsiteY5" fmla="*/ 5523110 h 5526823"/>
              <a:gd name="connsiteX6" fmla="*/ 857397 w 5169161"/>
              <a:gd name="connsiteY6" fmla="*/ 5516890 h 5526823"/>
              <a:gd name="connsiteX7" fmla="*/ 0 w 5169161"/>
              <a:gd name="connsiteY7" fmla="*/ 4659493 h 5526823"/>
              <a:gd name="connsiteX8" fmla="*/ 0 w 5169161"/>
              <a:gd name="connsiteY8" fmla="*/ 552598 h 5526823"/>
              <a:gd name="connsiteX0" fmla="*/ 12441 w 5169161"/>
              <a:gd name="connsiteY0" fmla="*/ 412426 h 5529720"/>
              <a:gd name="connsiteX1" fmla="*/ 583699 w 5169161"/>
              <a:gd name="connsiteY1" fmla="*/ 2897 h 5529720"/>
              <a:gd name="connsiteX2" fmla="*/ 4566799 w 5169161"/>
              <a:gd name="connsiteY2" fmla="*/ 9118 h 5529720"/>
              <a:gd name="connsiteX3" fmla="*/ 5138057 w 5169161"/>
              <a:gd name="connsiteY3" fmla="*/ 468409 h 5529720"/>
              <a:gd name="connsiteX4" fmla="*/ 5169161 w 5169161"/>
              <a:gd name="connsiteY4" fmla="*/ 4985851 h 5529720"/>
              <a:gd name="connsiteX5" fmla="*/ 4691207 w 5169161"/>
              <a:gd name="connsiteY5" fmla="*/ 5526007 h 5529720"/>
              <a:gd name="connsiteX6" fmla="*/ 857397 w 5169161"/>
              <a:gd name="connsiteY6" fmla="*/ 5519787 h 5529720"/>
              <a:gd name="connsiteX7" fmla="*/ 0 w 5169161"/>
              <a:gd name="connsiteY7" fmla="*/ 4662390 h 5529720"/>
              <a:gd name="connsiteX8" fmla="*/ 12441 w 5169161"/>
              <a:gd name="connsiteY8" fmla="*/ 412426 h 5529720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566799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697428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8662 w 5175382"/>
              <a:gd name="connsiteY0" fmla="*/ 403354 h 5520648"/>
              <a:gd name="connsiteX1" fmla="*/ 465512 w 5175382"/>
              <a:gd name="connsiteY1" fmla="*/ 6266 h 5520648"/>
              <a:gd name="connsiteX2" fmla="*/ 4703649 w 5175382"/>
              <a:gd name="connsiteY2" fmla="*/ 46 h 5520648"/>
              <a:gd name="connsiteX3" fmla="*/ 5144278 w 5175382"/>
              <a:gd name="connsiteY3" fmla="*/ 459337 h 5520648"/>
              <a:gd name="connsiteX4" fmla="*/ 5175382 w 5175382"/>
              <a:gd name="connsiteY4" fmla="*/ 4976779 h 5520648"/>
              <a:gd name="connsiteX5" fmla="*/ 4697428 w 5175382"/>
              <a:gd name="connsiteY5" fmla="*/ 5516935 h 5520648"/>
              <a:gd name="connsiteX6" fmla="*/ 863618 w 5175382"/>
              <a:gd name="connsiteY6" fmla="*/ 5510715 h 5520648"/>
              <a:gd name="connsiteX7" fmla="*/ 0 w 5175382"/>
              <a:gd name="connsiteY7" fmla="*/ 5076306 h 5520648"/>
              <a:gd name="connsiteX8" fmla="*/ 18662 w 5175382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45449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70330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076306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516936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31017"/>
              <a:gd name="connsiteX1" fmla="*/ 473020 w 5182890"/>
              <a:gd name="connsiteY1" fmla="*/ 6266 h 5531017"/>
              <a:gd name="connsiteX2" fmla="*/ 4711157 w 5182890"/>
              <a:gd name="connsiteY2" fmla="*/ 46 h 5531017"/>
              <a:gd name="connsiteX3" fmla="*/ 5176667 w 5182890"/>
              <a:gd name="connsiteY3" fmla="*/ 459337 h 5531017"/>
              <a:gd name="connsiteX4" fmla="*/ 5182890 w 5182890"/>
              <a:gd name="connsiteY4" fmla="*/ 5113628 h 5531017"/>
              <a:gd name="connsiteX5" fmla="*/ 4704936 w 5182890"/>
              <a:gd name="connsiteY5" fmla="*/ 5516935 h 5531017"/>
              <a:gd name="connsiteX6" fmla="*/ 435697 w 5182890"/>
              <a:gd name="connsiteY6" fmla="*/ 5516936 h 5531017"/>
              <a:gd name="connsiteX7" fmla="*/ 7508 w 5182890"/>
              <a:gd name="connsiteY7" fmla="*/ 5101187 h 5531017"/>
              <a:gd name="connsiteX8" fmla="*/ 1288 w 5182890"/>
              <a:gd name="connsiteY8" fmla="*/ 403354 h 5531017"/>
              <a:gd name="connsiteX0" fmla="*/ 1288 w 5189111"/>
              <a:gd name="connsiteY0" fmla="*/ 403354 h 5524957"/>
              <a:gd name="connsiteX1" fmla="*/ 473020 w 5189111"/>
              <a:gd name="connsiteY1" fmla="*/ 6266 h 5524957"/>
              <a:gd name="connsiteX2" fmla="*/ 4711157 w 5189111"/>
              <a:gd name="connsiteY2" fmla="*/ 46 h 5524957"/>
              <a:gd name="connsiteX3" fmla="*/ 5176667 w 5189111"/>
              <a:gd name="connsiteY3" fmla="*/ 459337 h 5524957"/>
              <a:gd name="connsiteX4" fmla="*/ 5189111 w 5189111"/>
              <a:gd name="connsiteY4" fmla="*/ 5063865 h 5524957"/>
              <a:gd name="connsiteX5" fmla="*/ 4704936 w 5189111"/>
              <a:gd name="connsiteY5" fmla="*/ 5516935 h 5524957"/>
              <a:gd name="connsiteX6" fmla="*/ 435697 w 5189111"/>
              <a:gd name="connsiteY6" fmla="*/ 5516936 h 5524957"/>
              <a:gd name="connsiteX7" fmla="*/ 7508 w 5189111"/>
              <a:gd name="connsiteY7" fmla="*/ 5101187 h 5524957"/>
              <a:gd name="connsiteX8" fmla="*/ 1288 w 5189111"/>
              <a:gd name="connsiteY8" fmla="*/ 403354 h 5524957"/>
              <a:gd name="connsiteX0" fmla="*/ 1288 w 5189705"/>
              <a:gd name="connsiteY0" fmla="*/ 403354 h 5524957"/>
              <a:gd name="connsiteX1" fmla="*/ 473020 w 5189705"/>
              <a:gd name="connsiteY1" fmla="*/ 6266 h 5524957"/>
              <a:gd name="connsiteX2" fmla="*/ 4711157 w 5189705"/>
              <a:gd name="connsiteY2" fmla="*/ 46 h 5524957"/>
              <a:gd name="connsiteX3" fmla="*/ 5176667 w 5189705"/>
              <a:gd name="connsiteY3" fmla="*/ 459337 h 5524957"/>
              <a:gd name="connsiteX4" fmla="*/ 5189111 w 5189705"/>
              <a:gd name="connsiteY4" fmla="*/ 5063865 h 5524957"/>
              <a:gd name="connsiteX5" fmla="*/ 4798242 w 5189705"/>
              <a:gd name="connsiteY5" fmla="*/ 5516935 h 5524957"/>
              <a:gd name="connsiteX6" fmla="*/ 435697 w 5189705"/>
              <a:gd name="connsiteY6" fmla="*/ 5516936 h 5524957"/>
              <a:gd name="connsiteX7" fmla="*/ 7508 w 5189705"/>
              <a:gd name="connsiteY7" fmla="*/ 5101187 h 5524957"/>
              <a:gd name="connsiteX8" fmla="*/ 1288 w 5189705"/>
              <a:gd name="connsiteY8" fmla="*/ 403354 h 5524957"/>
              <a:gd name="connsiteX0" fmla="*/ 1288 w 5183840"/>
              <a:gd name="connsiteY0" fmla="*/ 403354 h 5524957"/>
              <a:gd name="connsiteX1" fmla="*/ 473020 w 5183840"/>
              <a:gd name="connsiteY1" fmla="*/ 6266 h 5524957"/>
              <a:gd name="connsiteX2" fmla="*/ 4711157 w 5183840"/>
              <a:gd name="connsiteY2" fmla="*/ 46 h 5524957"/>
              <a:gd name="connsiteX3" fmla="*/ 5176667 w 5183840"/>
              <a:gd name="connsiteY3" fmla="*/ 459337 h 5524957"/>
              <a:gd name="connsiteX4" fmla="*/ 5182891 w 5183840"/>
              <a:gd name="connsiteY4" fmla="*/ 5063865 h 5524957"/>
              <a:gd name="connsiteX5" fmla="*/ 4798242 w 5183840"/>
              <a:gd name="connsiteY5" fmla="*/ 5516935 h 5524957"/>
              <a:gd name="connsiteX6" fmla="*/ 435697 w 5183840"/>
              <a:gd name="connsiteY6" fmla="*/ 5516936 h 5524957"/>
              <a:gd name="connsiteX7" fmla="*/ 7508 w 5183840"/>
              <a:gd name="connsiteY7" fmla="*/ 5101187 h 5524957"/>
              <a:gd name="connsiteX8" fmla="*/ 1288 w 5183840"/>
              <a:gd name="connsiteY8" fmla="*/ 403354 h 5524957"/>
              <a:gd name="connsiteX0" fmla="*/ 1288 w 5182891"/>
              <a:gd name="connsiteY0" fmla="*/ 403354 h 5522269"/>
              <a:gd name="connsiteX1" fmla="*/ 473020 w 5182891"/>
              <a:gd name="connsiteY1" fmla="*/ 6266 h 5522269"/>
              <a:gd name="connsiteX2" fmla="*/ 4711157 w 5182891"/>
              <a:gd name="connsiteY2" fmla="*/ 46 h 5522269"/>
              <a:gd name="connsiteX3" fmla="*/ 5176667 w 5182891"/>
              <a:gd name="connsiteY3" fmla="*/ 459337 h 5522269"/>
              <a:gd name="connsiteX4" fmla="*/ 5182891 w 5182891"/>
              <a:gd name="connsiteY4" fmla="*/ 5063865 h 5522269"/>
              <a:gd name="connsiteX5" fmla="*/ 4798242 w 5182891"/>
              <a:gd name="connsiteY5" fmla="*/ 5516935 h 5522269"/>
              <a:gd name="connsiteX6" fmla="*/ 435697 w 5182891"/>
              <a:gd name="connsiteY6" fmla="*/ 5516936 h 5522269"/>
              <a:gd name="connsiteX7" fmla="*/ 7508 w 5182891"/>
              <a:gd name="connsiteY7" fmla="*/ 5101187 h 5522269"/>
              <a:gd name="connsiteX8" fmla="*/ 1288 w 5182891"/>
              <a:gd name="connsiteY8" fmla="*/ 403354 h 5522269"/>
              <a:gd name="connsiteX0" fmla="*/ 1288 w 5185188"/>
              <a:gd name="connsiteY0" fmla="*/ 403354 h 5519159"/>
              <a:gd name="connsiteX1" fmla="*/ 473020 w 5185188"/>
              <a:gd name="connsiteY1" fmla="*/ 6266 h 5519159"/>
              <a:gd name="connsiteX2" fmla="*/ 4711157 w 5185188"/>
              <a:gd name="connsiteY2" fmla="*/ 46 h 5519159"/>
              <a:gd name="connsiteX3" fmla="*/ 5176667 w 5185188"/>
              <a:gd name="connsiteY3" fmla="*/ 459337 h 5519159"/>
              <a:gd name="connsiteX4" fmla="*/ 5182891 w 5185188"/>
              <a:gd name="connsiteY4" fmla="*/ 5063865 h 5519159"/>
              <a:gd name="connsiteX5" fmla="*/ 4848005 w 5185188"/>
              <a:gd name="connsiteY5" fmla="*/ 5510715 h 5519159"/>
              <a:gd name="connsiteX6" fmla="*/ 435697 w 5185188"/>
              <a:gd name="connsiteY6" fmla="*/ 5516936 h 5519159"/>
              <a:gd name="connsiteX7" fmla="*/ 7508 w 5185188"/>
              <a:gd name="connsiteY7" fmla="*/ 5101187 h 5519159"/>
              <a:gd name="connsiteX8" fmla="*/ 1288 w 5185188"/>
              <a:gd name="connsiteY8" fmla="*/ 403354 h 5519159"/>
              <a:gd name="connsiteX0" fmla="*/ 1288 w 5183164"/>
              <a:gd name="connsiteY0" fmla="*/ 403354 h 5519159"/>
              <a:gd name="connsiteX1" fmla="*/ 473020 w 5183164"/>
              <a:gd name="connsiteY1" fmla="*/ 6266 h 5519159"/>
              <a:gd name="connsiteX2" fmla="*/ 4711157 w 5183164"/>
              <a:gd name="connsiteY2" fmla="*/ 46 h 5519159"/>
              <a:gd name="connsiteX3" fmla="*/ 5176667 w 5183164"/>
              <a:gd name="connsiteY3" fmla="*/ 459337 h 5519159"/>
              <a:gd name="connsiteX4" fmla="*/ 5182891 w 5183164"/>
              <a:gd name="connsiteY4" fmla="*/ 5063865 h 5519159"/>
              <a:gd name="connsiteX5" fmla="*/ 4848005 w 5183164"/>
              <a:gd name="connsiteY5" fmla="*/ 5510715 h 5519159"/>
              <a:gd name="connsiteX6" fmla="*/ 435697 w 5183164"/>
              <a:gd name="connsiteY6" fmla="*/ 5516936 h 5519159"/>
              <a:gd name="connsiteX7" fmla="*/ 7508 w 5183164"/>
              <a:gd name="connsiteY7" fmla="*/ 5101187 h 5519159"/>
              <a:gd name="connsiteX8" fmla="*/ 1288 w 518316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  <a:gd name="connsiteX0" fmla="*/ 1288 w 5191034"/>
              <a:gd name="connsiteY0" fmla="*/ 403354 h 5519159"/>
              <a:gd name="connsiteX1" fmla="*/ 473020 w 5191034"/>
              <a:gd name="connsiteY1" fmla="*/ 6266 h 5519159"/>
              <a:gd name="connsiteX2" fmla="*/ 4711157 w 5191034"/>
              <a:gd name="connsiteY2" fmla="*/ 46 h 5519159"/>
              <a:gd name="connsiteX3" fmla="*/ 5176667 w 5191034"/>
              <a:gd name="connsiteY3" fmla="*/ 459337 h 5519159"/>
              <a:gd name="connsiteX4" fmla="*/ 5189111 w 5191034"/>
              <a:gd name="connsiteY4" fmla="*/ 5150951 h 5519159"/>
              <a:gd name="connsiteX5" fmla="*/ 4848005 w 5191034"/>
              <a:gd name="connsiteY5" fmla="*/ 5510715 h 5519159"/>
              <a:gd name="connsiteX6" fmla="*/ 435697 w 5191034"/>
              <a:gd name="connsiteY6" fmla="*/ 5516936 h 5519159"/>
              <a:gd name="connsiteX7" fmla="*/ 7508 w 5191034"/>
              <a:gd name="connsiteY7" fmla="*/ 5101187 h 5519159"/>
              <a:gd name="connsiteX8" fmla="*/ 1288 w 519103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9111" h="5519159">
                <a:moveTo>
                  <a:pt x="1288" y="403354"/>
                </a:moveTo>
                <a:cubicBezTo>
                  <a:pt x="1288" y="-70173"/>
                  <a:pt x="-507" y="6266"/>
                  <a:pt x="473020" y="6266"/>
                </a:cubicBezTo>
                <a:lnTo>
                  <a:pt x="4711157" y="46"/>
                </a:lnTo>
                <a:cubicBezTo>
                  <a:pt x="5184684" y="46"/>
                  <a:pt x="5176667" y="-14190"/>
                  <a:pt x="5176667" y="459337"/>
                </a:cubicBezTo>
                <a:cubicBezTo>
                  <a:pt x="5176667" y="1724629"/>
                  <a:pt x="5189111" y="3885659"/>
                  <a:pt x="5189111" y="5150951"/>
                </a:cubicBezTo>
                <a:cubicBezTo>
                  <a:pt x="5176670" y="5537392"/>
                  <a:pt x="5259327" y="5510715"/>
                  <a:pt x="4848005" y="5510715"/>
                </a:cubicBezTo>
                <a:lnTo>
                  <a:pt x="435697" y="5516936"/>
                </a:lnTo>
                <a:cubicBezTo>
                  <a:pt x="-37830" y="5516936"/>
                  <a:pt x="7508" y="5574714"/>
                  <a:pt x="7508" y="5101187"/>
                </a:cubicBezTo>
                <a:cubicBezTo>
                  <a:pt x="13729" y="3543536"/>
                  <a:pt x="-4933" y="1961005"/>
                  <a:pt x="1288" y="4033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1" name="Rectangle 200"/>
          <p:cNvSpPr/>
          <p:nvPr/>
        </p:nvSpPr>
        <p:spPr>
          <a:xfrm>
            <a:off x="635265" y="3143158"/>
            <a:ext cx="3267241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Update </a:t>
            </a: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representation</a:t>
            </a:r>
            <a:endParaRPr lang="en-US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203" name="Straight Connector 202"/>
          <p:cNvCxnSpPr>
            <a:cxnSpLocks/>
          </p:cNvCxnSpPr>
          <p:nvPr/>
        </p:nvCxnSpPr>
        <p:spPr bwMode="auto">
          <a:xfrm>
            <a:off x="635265" y="2602635"/>
            <a:ext cx="10835467" cy="1868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3" name="Group 2"/>
          <p:cNvGrpSpPr/>
          <p:nvPr/>
        </p:nvGrpSpPr>
        <p:grpSpPr>
          <a:xfrm>
            <a:off x="4114800" y="2790087"/>
            <a:ext cx="2844226" cy="1581390"/>
            <a:chOff x="4648200" y="2790087"/>
            <a:chExt cx="2844226" cy="1581390"/>
          </a:xfrm>
        </p:grpSpPr>
        <p:sp>
          <p:nvSpPr>
            <p:cNvPr id="111" name="Shape 129">
              <a:extLst>
                <a:ext uri="{FF2B5EF4-FFF2-40B4-BE49-F238E27FC236}">
                  <a16:creationId xmlns:a16="http://schemas.microsoft.com/office/drawing/2014/main" xmlns="" id="{3ED8D07E-612E-1042-9B7C-D12592F12445}"/>
                </a:ext>
              </a:extLst>
            </p:cNvPr>
            <p:cNvSpPr/>
            <p:nvPr/>
          </p:nvSpPr>
          <p:spPr>
            <a:xfrm>
              <a:off x="4697043" y="3315986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2" name="Shape 130">
              <a:extLst>
                <a:ext uri="{FF2B5EF4-FFF2-40B4-BE49-F238E27FC236}">
                  <a16:creationId xmlns:a16="http://schemas.microsoft.com/office/drawing/2014/main" xmlns="" id="{CD9E86BD-0D83-994E-A853-404CB6B067B1}"/>
                </a:ext>
              </a:extLst>
            </p:cNvPr>
            <p:cNvSpPr/>
            <p:nvPr/>
          </p:nvSpPr>
          <p:spPr>
            <a:xfrm>
              <a:off x="4844213" y="3552086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3" name="Shape 131">
              <a:extLst>
                <a:ext uri="{FF2B5EF4-FFF2-40B4-BE49-F238E27FC236}">
                  <a16:creationId xmlns:a16="http://schemas.microsoft.com/office/drawing/2014/main" xmlns="" id="{9171F2EC-E062-524B-A4DA-1E997854E747}"/>
                </a:ext>
              </a:extLst>
            </p:cNvPr>
            <p:cNvSpPr/>
            <p:nvPr/>
          </p:nvSpPr>
          <p:spPr>
            <a:xfrm>
              <a:off x="5158143" y="3628286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4" name="Shape 132">
              <a:extLst>
                <a:ext uri="{FF2B5EF4-FFF2-40B4-BE49-F238E27FC236}">
                  <a16:creationId xmlns:a16="http://schemas.microsoft.com/office/drawing/2014/main" xmlns="" id="{0127AFAC-9BD1-E642-B5BB-EA0FC56A4C76}"/>
                </a:ext>
              </a:extLst>
            </p:cNvPr>
            <p:cNvSpPr/>
            <p:nvPr/>
          </p:nvSpPr>
          <p:spPr>
            <a:xfrm>
              <a:off x="5290001" y="3294945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5" name="Shape 133">
              <a:extLst>
                <a:ext uri="{FF2B5EF4-FFF2-40B4-BE49-F238E27FC236}">
                  <a16:creationId xmlns:a16="http://schemas.microsoft.com/office/drawing/2014/main" xmlns="" id="{6109124B-B481-5243-8EC1-EF03446532B1}"/>
                </a:ext>
              </a:extLst>
            </p:cNvPr>
            <p:cNvSpPr/>
            <p:nvPr/>
          </p:nvSpPr>
          <p:spPr>
            <a:xfrm>
              <a:off x="5541538" y="2967395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6" name="Shape 134">
              <a:extLst>
                <a:ext uri="{FF2B5EF4-FFF2-40B4-BE49-F238E27FC236}">
                  <a16:creationId xmlns:a16="http://schemas.microsoft.com/office/drawing/2014/main" xmlns="" id="{59DA475A-7FB1-8744-A6B8-A2D918F0656E}"/>
                </a:ext>
              </a:extLst>
            </p:cNvPr>
            <p:cNvSpPr/>
            <p:nvPr/>
          </p:nvSpPr>
          <p:spPr>
            <a:xfrm>
              <a:off x="5758663" y="3119745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7" name="Shape 135">
              <a:extLst>
                <a:ext uri="{FF2B5EF4-FFF2-40B4-BE49-F238E27FC236}">
                  <a16:creationId xmlns:a16="http://schemas.microsoft.com/office/drawing/2014/main" xmlns="" id="{7B414420-1A50-0443-8013-23B69F7D93CD}"/>
                </a:ext>
              </a:extLst>
            </p:cNvPr>
            <p:cNvSpPr/>
            <p:nvPr/>
          </p:nvSpPr>
          <p:spPr>
            <a:xfrm>
              <a:off x="6071088" y="3272145"/>
              <a:ext cx="148500" cy="159900"/>
            </a:xfrm>
            <a:prstGeom prst="ellipse">
              <a:avLst/>
            </a:prstGeom>
            <a:solidFill>
              <a:schemeClr val="tx2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8" name="Shape 136">
              <a:extLst>
                <a:ext uri="{FF2B5EF4-FFF2-40B4-BE49-F238E27FC236}">
                  <a16:creationId xmlns:a16="http://schemas.microsoft.com/office/drawing/2014/main" xmlns="" id="{778D1123-99E1-2D44-BD04-99EAD9695088}"/>
                </a:ext>
              </a:extLst>
            </p:cNvPr>
            <p:cNvSpPr/>
            <p:nvPr/>
          </p:nvSpPr>
          <p:spPr>
            <a:xfrm>
              <a:off x="6314888" y="3294945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9" name="Shape 137">
              <a:extLst>
                <a:ext uri="{FF2B5EF4-FFF2-40B4-BE49-F238E27FC236}">
                  <a16:creationId xmlns:a16="http://schemas.microsoft.com/office/drawing/2014/main" xmlns="" id="{0E7CAD5F-BDD6-2A4A-8DEC-FB14B68D7800}"/>
                </a:ext>
              </a:extLst>
            </p:cNvPr>
            <p:cNvSpPr/>
            <p:nvPr/>
          </p:nvSpPr>
          <p:spPr>
            <a:xfrm>
              <a:off x="6567112" y="3315809"/>
              <a:ext cx="148500" cy="159900"/>
            </a:xfrm>
            <a:prstGeom prst="ellipse">
              <a:avLst/>
            </a:prstGeom>
            <a:solidFill>
              <a:schemeClr val="accent2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3" name="Oval 122">
              <a:extLst>
                <a:ext uri="{FF2B5EF4-FFF2-40B4-BE49-F238E27FC236}">
                  <a16:creationId xmlns:a16="http://schemas.microsoft.com/office/drawing/2014/main" xmlns="" id="{A52DDE4F-4ED2-4B7C-A68D-0FA69C78F686}"/>
                </a:ext>
              </a:extLst>
            </p:cNvPr>
            <p:cNvSpPr/>
            <p:nvPr/>
          </p:nvSpPr>
          <p:spPr>
            <a:xfrm>
              <a:off x="5915466" y="2891292"/>
              <a:ext cx="936914" cy="944553"/>
            </a:xfrm>
            <a:prstGeom prst="ellipse">
              <a:avLst/>
            </a:prstGeom>
            <a:noFill/>
            <a:ln w="41275">
              <a:solidFill>
                <a:schemeClr val="bg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4" name="Rectangle: Rounded Corners 3">
              <a:extLst>
                <a:ext uri="{FF2B5EF4-FFF2-40B4-BE49-F238E27FC236}">
                  <a16:creationId xmlns:a16="http://schemas.microsoft.com/office/drawing/2014/main" xmlns="" id="{57846A85-931B-4B52-942B-1A7899C88B84}"/>
                </a:ext>
              </a:extLst>
            </p:cNvPr>
            <p:cNvSpPr/>
            <p:nvPr/>
          </p:nvSpPr>
          <p:spPr>
            <a:xfrm>
              <a:off x="4648200" y="2790087"/>
              <a:ext cx="2844226" cy="1145206"/>
            </a:xfrm>
            <a:custGeom>
              <a:avLst/>
              <a:gdLst>
                <a:gd name="connsiteX0" fmla="*/ 0 w 5144278"/>
                <a:gd name="connsiteY0" fmla="*/ 857397 h 5510669"/>
                <a:gd name="connsiteX1" fmla="*/ 857397 w 5144278"/>
                <a:gd name="connsiteY1" fmla="*/ 0 h 5510669"/>
                <a:gd name="connsiteX2" fmla="*/ 4286881 w 5144278"/>
                <a:gd name="connsiteY2" fmla="*/ 0 h 5510669"/>
                <a:gd name="connsiteX3" fmla="*/ 5144278 w 5144278"/>
                <a:gd name="connsiteY3" fmla="*/ 857397 h 5510669"/>
                <a:gd name="connsiteX4" fmla="*/ 5144278 w 5144278"/>
                <a:gd name="connsiteY4" fmla="*/ 4653272 h 5510669"/>
                <a:gd name="connsiteX5" fmla="*/ 4286881 w 5144278"/>
                <a:gd name="connsiteY5" fmla="*/ 5510669 h 5510669"/>
                <a:gd name="connsiteX6" fmla="*/ 857397 w 5144278"/>
                <a:gd name="connsiteY6" fmla="*/ 5510669 h 5510669"/>
                <a:gd name="connsiteX7" fmla="*/ 0 w 5144278"/>
                <a:gd name="connsiteY7" fmla="*/ 4653272 h 5510669"/>
                <a:gd name="connsiteX8" fmla="*/ 0 w 5144278"/>
                <a:gd name="connsiteY8" fmla="*/ 857397 h 5510669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286881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566799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50499"/>
                <a:gd name="connsiteY0" fmla="*/ 857442 h 5553022"/>
                <a:gd name="connsiteX1" fmla="*/ 857397 w 5150499"/>
                <a:gd name="connsiteY1" fmla="*/ 45 h 5553022"/>
                <a:gd name="connsiteX2" fmla="*/ 4566799 w 5150499"/>
                <a:gd name="connsiteY2" fmla="*/ 45 h 5553022"/>
                <a:gd name="connsiteX3" fmla="*/ 5138057 w 5150499"/>
                <a:gd name="connsiteY3" fmla="*/ 459336 h 5553022"/>
                <a:gd name="connsiteX4" fmla="*/ 5150499 w 5150499"/>
                <a:gd name="connsiteY4" fmla="*/ 5238035 h 5553022"/>
                <a:gd name="connsiteX5" fmla="*/ 4286881 w 5150499"/>
                <a:gd name="connsiteY5" fmla="*/ 5510714 h 5553022"/>
                <a:gd name="connsiteX6" fmla="*/ 857397 w 5150499"/>
                <a:gd name="connsiteY6" fmla="*/ 5510714 h 5553022"/>
                <a:gd name="connsiteX7" fmla="*/ 0 w 5150499"/>
                <a:gd name="connsiteY7" fmla="*/ 4653317 h 5553022"/>
                <a:gd name="connsiteX8" fmla="*/ 0 w 5150499"/>
                <a:gd name="connsiteY8" fmla="*/ 857442 h 5553022"/>
                <a:gd name="connsiteX0" fmla="*/ 0 w 5150544"/>
                <a:gd name="connsiteY0" fmla="*/ 857442 h 5556550"/>
                <a:gd name="connsiteX1" fmla="*/ 857397 w 5150544"/>
                <a:gd name="connsiteY1" fmla="*/ 45 h 5556550"/>
                <a:gd name="connsiteX2" fmla="*/ 4566799 w 5150544"/>
                <a:gd name="connsiteY2" fmla="*/ 45 h 5556550"/>
                <a:gd name="connsiteX3" fmla="*/ 5138057 w 5150544"/>
                <a:gd name="connsiteY3" fmla="*/ 459336 h 5556550"/>
                <a:gd name="connsiteX4" fmla="*/ 5150499 w 5150544"/>
                <a:gd name="connsiteY4" fmla="*/ 5238035 h 5556550"/>
                <a:gd name="connsiteX5" fmla="*/ 4691207 w 5150544"/>
                <a:gd name="connsiteY5" fmla="*/ 5516934 h 5556550"/>
                <a:gd name="connsiteX6" fmla="*/ 857397 w 5150544"/>
                <a:gd name="connsiteY6" fmla="*/ 5510714 h 5556550"/>
                <a:gd name="connsiteX7" fmla="*/ 0 w 5150544"/>
                <a:gd name="connsiteY7" fmla="*/ 4653317 h 5556550"/>
                <a:gd name="connsiteX8" fmla="*/ 0 w 5150544"/>
                <a:gd name="connsiteY8" fmla="*/ 857442 h 5556550"/>
                <a:gd name="connsiteX0" fmla="*/ 0 w 5150499"/>
                <a:gd name="connsiteY0" fmla="*/ 857442 h 5566778"/>
                <a:gd name="connsiteX1" fmla="*/ 857397 w 5150499"/>
                <a:gd name="connsiteY1" fmla="*/ 45 h 5566778"/>
                <a:gd name="connsiteX2" fmla="*/ 4566799 w 5150499"/>
                <a:gd name="connsiteY2" fmla="*/ 45 h 5566778"/>
                <a:gd name="connsiteX3" fmla="*/ 5138057 w 5150499"/>
                <a:gd name="connsiteY3" fmla="*/ 459336 h 5566778"/>
                <a:gd name="connsiteX4" fmla="*/ 5150499 w 5150499"/>
                <a:gd name="connsiteY4" fmla="*/ 5238035 h 5566778"/>
                <a:gd name="connsiteX5" fmla="*/ 4691207 w 5150499"/>
                <a:gd name="connsiteY5" fmla="*/ 5516934 h 5566778"/>
                <a:gd name="connsiteX6" fmla="*/ 857397 w 5150499"/>
                <a:gd name="connsiteY6" fmla="*/ 5510714 h 5566778"/>
                <a:gd name="connsiteX7" fmla="*/ 0 w 5150499"/>
                <a:gd name="connsiteY7" fmla="*/ 4653317 h 5566778"/>
                <a:gd name="connsiteX8" fmla="*/ 0 w 5150499"/>
                <a:gd name="connsiteY8" fmla="*/ 857442 h 5566778"/>
                <a:gd name="connsiteX0" fmla="*/ 0 w 5169161"/>
                <a:gd name="connsiteY0" fmla="*/ 857442 h 5520647"/>
                <a:gd name="connsiteX1" fmla="*/ 857397 w 5169161"/>
                <a:gd name="connsiteY1" fmla="*/ 45 h 5520647"/>
                <a:gd name="connsiteX2" fmla="*/ 4566799 w 5169161"/>
                <a:gd name="connsiteY2" fmla="*/ 45 h 5520647"/>
                <a:gd name="connsiteX3" fmla="*/ 5138057 w 5169161"/>
                <a:gd name="connsiteY3" fmla="*/ 459336 h 5520647"/>
                <a:gd name="connsiteX4" fmla="*/ 5169161 w 5169161"/>
                <a:gd name="connsiteY4" fmla="*/ 4976778 h 5520647"/>
                <a:gd name="connsiteX5" fmla="*/ 4691207 w 5169161"/>
                <a:gd name="connsiteY5" fmla="*/ 5516934 h 5520647"/>
                <a:gd name="connsiteX6" fmla="*/ 857397 w 5169161"/>
                <a:gd name="connsiteY6" fmla="*/ 5510714 h 5520647"/>
                <a:gd name="connsiteX7" fmla="*/ 0 w 5169161"/>
                <a:gd name="connsiteY7" fmla="*/ 4653317 h 5520647"/>
                <a:gd name="connsiteX8" fmla="*/ 0 w 5169161"/>
                <a:gd name="connsiteY8" fmla="*/ 857442 h 5520647"/>
                <a:gd name="connsiteX0" fmla="*/ 786 w 5169947"/>
                <a:gd name="connsiteY0" fmla="*/ 86361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863618 h 5526823"/>
                <a:gd name="connsiteX0" fmla="*/ 786 w 5169947"/>
                <a:gd name="connsiteY0" fmla="*/ 55259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552598 h 5526823"/>
                <a:gd name="connsiteX0" fmla="*/ 0 w 5169161"/>
                <a:gd name="connsiteY0" fmla="*/ 552598 h 5526823"/>
                <a:gd name="connsiteX1" fmla="*/ 583699 w 5169161"/>
                <a:gd name="connsiteY1" fmla="*/ 0 h 5526823"/>
                <a:gd name="connsiteX2" fmla="*/ 4566799 w 5169161"/>
                <a:gd name="connsiteY2" fmla="*/ 6221 h 5526823"/>
                <a:gd name="connsiteX3" fmla="*/ 5138057 w 5169161"/>
                <a:gd name="connsiteY3" fmla="*/ 465512 h 5526823"/>
                <a:gd name="connsiteX4" fmla="*/ 5169161 w 5169161"/>
                <a:gd name="connsiteY4" fmla="*/ 4982954 h 5526823"/>
                <a:gd name="connsiteX5" fmla="*/ 4691207 w 5169161"/>
                <a:gd name="connsiteY5" fmla="*/ 5523110 h 5526823"/>
                <a:gd name="connsiteX6" fmla="*/ 857397 w 5169161"/>
                <a:gd name="connsiteY6" fmla="*/ 5516890 h 5526823"/>
                <a:gd name="connsiteX7" fmla="*/ 0 w 5169161"/>
                <a:gd name="connsiteY7" fmla="*/ 4659493 h 5526823"/>
                <a:gd name="connsiteX8" fmla="*/ 0 w 5169161"/>
                <a:gd name="connsiteY8" fmla="*/ 552598 h 5526823"/>
                <a:gd name="connsiteX0" fmla="*/ 12441 w 5169161"/>
                <a:gd name="connsiteY0" fmla="*/ 412426 h 5529720"/>
                <a:gd name="connsiteX1" fmla="*/ 583699 w 5169161"/>
                <a:gd name="connsiteY1" fmla="*/ 2897 h 5529720"/>
                <a:gd name="connsiteX2" fmla="*/ 4566799 w 5169161"/>
                <a:gd name="connsiteY2" fmla="*/ 9118 h 5529720"/>
                <a:gd name="connsiteX3" fmla="*/ 5138057 w 5169161"/>
                <a:gd name="connsiteY3" fmla="*/ 468409 h 5529720"/>
                <a:gd name="connsiteX4" fmla="*/ 5169161 w 5169161"/>
                <a:gd name="connsiteY4" fmla="*/ 4985851 h 5529720"/>
                <a:gd name="connsiteX5" fmla="*/ 4691207 w 5169161"/>
                <a:gd name="connsiteY5" fmla="*/ 5526007 h 5529720"/>
                <a:gd name="connsiteX6" fmla="*/ 857397 w 5169161"/>
                <a:gd name="connsiteY6" fmla="*/ 5519787 h 5529720"/>
                <a:gd name="connsiteX7" fmla="*/ 0 w 5169161"/>
                <a:gd name="connsiteY7" fmla="*/ 4662390 h 5529720"/>
                <a:gd name="connsiteX8" fmla="*/ 12441 w 5169161"/>
                <a:gd name="connsiteY8" fmla="*/ 412426 h 5529720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566799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697428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8662 w 5175382"/>
                <a:gd name="connsiteY0" fmla="*/ 403354 h 5520648"/>
                <a:gd name="connsiteX1" fmla="*/ 465512 w 5175382"/>
                <a:gd name="connsiteY1" fmla="*/ 6266 h 5520648"/>
                <a:gd name="connsiteX2" fmla="*/ 4703649 w 5175382"/>
                <a:gd name="connsiteY2" fmla="*/ 46 h 5520648"/>
                <a:gd name="connsiteX3" fmla="*/ 5144278 w 5175382"/>
                <a:gd name="connsiteY3" fmla="*/ 459337 h 5520648"/>
                <a:gd name="connsiteX4" fmla="*/ 5175382 w 5175382"/>
                <a:gd name="connsiteY4" fmla="*/ 4976779 h 5520648"/>
                <a:gd name="connsiteX5" fmla="*/ 4697428 w 5175382"/>
                <a:gd name="connsiteY5" fmla="*/ 5516935 h 5520648"/>
                <a:gd name="connsiteX6" fmla="*/ 863618 w 5175382"/>
                <a:gd name="connsiteY6" fmla="*/ 5510715 h 5520648"/>
                <a:gd name="connsiteX7" fmla="*/ 0 w 5175382"/>
                <a:gd name="connsiteY7" fmla="*/ 5076306 h 5520648"/>
                <a:gd name="connsiteX8" fmla="*/ 18662 w 5175382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45449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70330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076306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516936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31017"/>
                <a:gd name="connsiteX1" fmla="*/ 473020 w 5182890"/>
                <a:gd name="connsiteY1" fmla="*/ 6266 h 5531017"/>
                <a:gd name="connsiteX2" fmla="*/ 4711157 w 5182890"/>
                <a:gd name="connsiteY2" fmla="*/ 46 h 5531017"/>
                <a:gd name="connsiteX3" fmla="*/ 5176667 w 5182890"/>
                <a:gd name="connsiteY3" fmla="*/ 459337 h 5531017"/>
                <a:gd name="connsiteX4" fmla="*/ 5182890 w 5182890"/>
                <a:gd name="connsiteY4" fmla="*/ 5113628 h 5531017"/>
                <a:gd name="connsiteX5" fmla="*/ 4704936 w 5182890"/>
                <a:gd name="connsiteY5" fmla="*/ 5516935 h 5531017"/>
                <a:gd name="connsiteX6" fmla="*/ 435697 w 5182890"/>
                <a:gd name="connsiteY6" fmla="*/ 5516936 h 5531017"/>
                <a:gd name="connsiteX7" fmla="*/ 7508 w 5182890"/>
                <a:gd name="connsiteY7" fmla="*/ 5101187 h 5531017"/>
                <a:gd name="connsiteX8" fmla="*/ 1288 w 5182890"/>
                <a:gd name="connsiteY8" fmla="*/ 403354 h 5531017"/>
                <a:gd name="connsiteX0" fmla="*/ 1288 w 5189111"/>
                <a:gd name="connsiteY0" fmla="*/ 403354 h 5524957"/>
                <a:gd name="connsiteX1" fmla="*/ 473020 w 5189111"/>
                <a:gd name="connsiteY1" fmla="*/ 6266 h 5524957"/>
                <a:gd name="connsiteX2" fmla="*/ 4711157 w 5189111"/>
                <a:gd name="connsiteY2" fmla="*/ 46 h 5524957"/>
                <a:gd name="connsiteX3" fmla="*/ 5176667 w 5189111"/>
                <a:gd name="connsiteY3" fmla="*/ 459337 h 5524957"/>
                <a:gd name="connsiteX4" fmla="*/ 5189111 w 5189111"/>
                <a:gd name="connsiteY4" fmla="*/ 5063865 h 5524957"/>
                <a:gd name="connsiteX5" fmla="*/ 4704936 w 5189111"/>
                <a:gd name="connsiteY5" fmla="*/ 5516935 h 5524957"/>
                <a:gd name="connsiteX6" fmla="*/ 435697 w 5189111"/>
                <a:gd name="connsiteY6" fmla="*/ 5516936 h 5524957"/>
                <a:gd name="connsiteX7" fmla="*/ 7508 w 5189111"/>
                <a:gd name="connsiteY7" fmla="*/ 5101187 h 5524957"/>
                <a:gd name="connsiteX8" fmla="*/ 1288 w 5189111"/>
                <a:gd name="connsiteY8" fmla="*/ 403354 h 5524957"/>
                <a:gd name="connsiteX0" fmla="*/ 1288 w 5189705"/>
                <a:gd name="connsiteY0" fmla="*/ 403354 h 5524957"/>
                <a:gd name="connsiteX1" fmla="*/ 473020 w 5189705"/>
                <a:gd name="connsiteY1" fmla="*/ 6266 h 5524957"/>
                <a:gd name="connsiteX2" fmla="*/ 4711157 w 5189705"/>
                <a:gd name="connsiteY2" fmla="*/ 46 h 5524957"/>
                <a:gd name="connsiteX3" fmla="*/ 5176667 w 5189705"/>
                <a:gd name="connsiteY3" fmla="*/ 459337 h 5524957"/>
                <a:gd name="connsiteX4" fmla="*/ 5189111 w 5189705"/>
                <a:gd name="connsiteY4" fmla="*/ 5063865 h 5524957"/>
                <a:gd name="connsiteX5" fmla="*/ 4798242 w 5189705"/>
                <a:gd name="connsiteY5" fmla="*/ 5516935 h 5524957"/>
                <a:gd name="connsiteX6" fmla="*/ 435697 w 5189705"/>
                <a:gd name="connsiteY6" fmla="*/ 5516936 h 5524957"/>
                <a:gd name="connsiteX7" fmla="*/ 7508 w 5189705"/>
                <a:gd name="connsiteY7" fmla="*/ 5101187 h 5524957"/>
                <a:gd name="connsiteX8" fmla="*/ 1288 w 5189705"/>
                <a:gd name="connsiteY8" fmla="*/ 403354 h 5524957"/>
                <a:gd name="connsiteX0" fmla="*/ 1288 w 5183840"/>
                <a:gd name="connsiteY0" fmla="*/ 403354 h 5524957"/>
                <a:gd name="connsiteX1" fmla="*/ 473020 w 5183840"/>
                <a:gd name="connsiteY1" fmla="*/ 6266 h 5524957"/>
                <a:gd name="connsiteX2" fmla="*/ 4711157 w 5183840"/>
                <a:gd name="connsiteY2" fmla="*/ 46 h 5524957"/>
                <a:gd name="connsiteX3" fmla="*/ 5176667 w 5183840"/>
                <a:gd name="connsiteY3" fmla="*/ 459337 h 5524957"/>
                <a:gd name="connsiteX4" fmla="*/ 5182891 w 5183840"/>
                <a:gd name="connsiteY4" fmla="*/ 5063865 h 5524957"/>
                <a:gd name="connsiteX5" fmla="*/ 4798242 w 5183840"/>
                <a:gd name="connsiteY5" fmla="*/ 5516935 h 5524957"/>
                <a:gd name="connsiteX6" fmla="*/ 435697 w 5183840"/>
                <a:gd name="connsiteY6" fmla="*/ 5516936 h 5524957"/>
                <a:gd name="connsiteX7" fmla="*/ 7508 w 5183840"/>
                <a:gd name="connsiteY7" fmla="*/ 5101187 h 5524957"/>
                <a:gd name="connsiteX8" fmla="*/ 1288 w 5183840"/>
                <a:gd name="connsiteY8" fmla="*/ 403354 h 5524957"/>
                <a:gd name="connsiteX0" fmla="*/ 1288 w 5182891"/>
                <a:gd name="connsiteY0" fmla="*/ 403354 h 5522269"/>
                <a:gd name="connsiteX1" fmla="*/ 473020 w 5182891"/>
                <a:gd name="connsiteY1" fmla="*/ 6266 h 5522269"/>
                <a:gd name="connsiteX2" fmla="*/ 4711157 w 5182891"/>
                <a:gd name="connsiteY2" fmla="*/ 46 h 5522269"/>
                <a:gd name="connsiteX3" fmla="*/ 5176667 w 5182891"/>
                <a:gd name="connsiteY3" fmla="*/ 459337 h 5522269"/>
                <a:gd name="connsiteX4" fmla="*/ 5182891 w 5182891"/>
                <a:gd name="connsiteY4" fmla="*/ 5063865 h 5522269"/>
                <a:gd name="connsiteX5" fmla="*/ 4798242 w 5182891"/>
                <a:gd name="connsiteY5" fmla="*/ 5516935 h 5522269"/>
                <a:gd name="connsiteX6" fmla="*/ 435697 w 5182891"/>
                <a:gd name="connsiteY6" fmla="*/ 5516936 h 5522269"/>
                <a:gd name="connsiteX7" fmla="*/ 7508 w 5182891"/>
                <a:gd name="connsiteY7" fmla="*/ 5101187 h 5522269"/>
                <a:gd name="connsiteX8" fmla="*/ 1288 w 5182891"/>
                <a:gd name="connsiteY8" fmla="*/ 403354 h 5522269"/>
                <a:gd name="connsiteX0" fmla="*/ 1288 w 5185188"/>
                <a:gd name="connsiteY0" fmla="*/ 403354 h 5519159"/>
                <a:gd name="connsiteX1" fmla="*/ 473020 w 5185188"/>
                <a:gd name="connsiteY1" fmla="*/ 6266 h 5519159"/>
                <a:gd name="connsiteX2" fmla="*/ 4711157 w 5185188"/>
                <a:gd name="connsiteY2" fmla="*/ 46 h 5519159"/>
                <a:gd name="connsiteX3" fmla="*/ 5176667 w 5185188"/>
                <a:gd name="connsiteY3" fmla="*/ 459337 h 5519159"/>
                <a:gd name="connsiteX4" fmla="*/ 5182891 w 5185188"/>
                <a:gd name="connsiteY4" fmla="*/ 5063865 h 5519159"/>
                <a:gd name="connsiteX5" fmla="*/ 4848005 w 5185188"/>
                <a:gd name="connsiteY5" fmla="*/ 5510715 h 5519159"/>
                <a:gd name="connsiteX6" fmla="*/ 435697 w 5185188"/>
                <a:gd name="connsiteY6" fmla="*/ 5516936 h 5519159"/>
                <a:gd name="connsiteX7" fmla="*/ 7508 w 5185188"/>
                <a:gd name="connsiteY7" fmla="*/ 5101187 h 5519159"/>
                <a:gd name="connsiteX8" fmla="*/ 1288 w 5185188"/>
                <a:gd name="connsiteY8" fmla="*/ 403354 h 5519159"/>
                <a:gd name="connsiteX0" fmla="*/ 1288 w 5183164"/>
                <a:gd name="connsiteY0" fmla="*/ 403354 h 5519159"/>
                <a:gd name="connsiteX1" fmla="*/ 473020 w 5183164"/>
                <a:gd name="connsiteY1" fmla="*/ 6266 h 5519159"/>
                <a:gd name="connsiteX2" fmla="*/ 4711157 w 5183164"/>
                <a:gd name="connsiteY2" fmla="*/ 46 h 5519159"/>
                <a:gd name="connsiteX3" fmla="*/ 5176667 w 5183164"/>
                <a:gd name="connsiteY3" fmla="*/ 459337 h 5519159"/>
                <a:gd name="connsiteX4" fmla="*/ 5182891 w 5183164"/>
                <a:gd name="connsiteY4" fmla="*/ 5063865 h 5519159"/>
                <a:gd name="connsiteX5" fmla="*/ 4848005 w 5183164"/>
                <a:gd name="connsiteY5" fmla="*/ 5510715 h 5519159"/>
                <a:gd name="connsiteX6" fmla="*/ 435697 w 5183164"/>
                <a:gd name="connsiteY6" fmla="*/ 5516936 h 5519159"/>
                <a:gd name="connsiteX7" fmla="*/ 7508 w 5183164"/>
                <a:gd name="connsiteY7" fmla="*/ 5101187 h 5519159"/>
                <a:gd name="connsiteX8" fmla="*/ 1288 w 518316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  <a:gd name="connsiteX0" fmla="*/ 1288 w 5191034"/>
                <a:gd name="connsiteY0" fmla="*/ 403354 h 5519159"/>
                <a:gd name="connsiteX1" fmla="*/ 473020 w 5191034"/>
                <a:gd name="connsiteY1" fmla="*/ 6266 h 5519159"/>
                <a:gd name="connsiteX2" fmla="*/ 4711157 w 5191034"/>
                <a:gd name="connsiteY2" fmla="*/ 46 h 5519159"/>
                <a:gd name="connsiteX3" fmla="*/ 5176667 w 5191034"/>
                <a:gd name="connsiteY3" fmla="*/ 459337 h 5519159"/>
                <a:gd name="connsiteX4" fmla="*/ 5189111 w 5191034"/>
                <a:gd name="connsiteY4" fmla="*/ 5150951 h 5519159"/>
                <a:gd name="connsiteX5" fmla="*/ 4848005 w 5191034"/>
                <a:gd name="connsiteY5" fmla="*/ 5510715 h 5519159"/>
                <a:gd name="connsiteX6" fmla="*/ 435697 w 5191034"/>
                <a:gd name="connsiteY6" fmla="*/ 5516936 h 5519159"/>
                <a:gd name="connsiteX7" fmla="*/ 7508 w 5191034"/>
                <a:gd name="connsiteY7" fmla="*/ 5101187 h 5519159"/>
                <a:gd name="connsiteX8" fmla="*/ 1288 w 519103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9111" h="5519159">
                  <a:moveTo>
                    <a:pt x="1288" y="403354"/>
                  </a:moveTo>
                  <a:cubicBezTo>
                    <a:pt x="1288" y="-70173"/>
                    <a:pt x="-507" y="6266"/>
                    <a:pt x="473020" y="6266"/>
                  </a:cubicBezTo>
                  <a:lnTo>
                    <a:pt x="4711157" y="46"/>
                  </a:lnTo>
                  <a:cubicBezTo>
                    <a:pt x="5184684" y="46"/>
                    <a:pt x="5176667" y="-14190"/>
                    <a:pt x="5176667" y="459337"/>
                  </a:cubicBezTo>
                  <a:cubicBezTo>
                    <a:pt x="5176667" y="1724629"/>
                    <a:pt x="5189111" y="3885659"/>
                    <a:pt x="5189111" y="5150951"/>
                  </a:cubicBezTo>
                  <a:cubicBezTo>
                    <a:pt x="5176670" y="5537392"/>
                    <a:pt x="5259327" y="5510715"/>
                    <a:pt x="4848005" y="5510715"/>
                  </a:cubicBezTo>
                  <a:lnTo>
                    <a:pt x="435697" y="5516936"/>
                  </a:lnTo>
                  <a:cubicBezTo>
                    <a:pt x="-37830" y="5516936"/>
                    <a:pt x="7508" y="5574714"/>
                    <a:pt x="7508" y="5101187"/>
                  </a:cubicBezTo>
                  <a:cubicBezTo>
                    <a:pt x="13729" y="3543536"/>
                    <a:pt x="-4933" y="1961005"/>
                    <a:pt x="1288" y="403354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/>
                <p:cNvSpPr/>
                <p:nvPr/>
              </p:nvSpPr>
              <p:spPr>
                <a:xfrm>
                  <a:off x="5712391" y="3909812"/>
                  <a:ext cx="57810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914099"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𝑅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altLang="zh-CN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42" name="Rectangle 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2391" y="3909812"/>
                  <a:ext cx="578107" cy="461665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 b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05" name="Rectangle 204"/>
              <p:cNvSpPr/>
              <p:nvPr/>
            </p:nvSpPr>
            <p:spPr>
              <a:xfrm>
                <a:off x="9097868" y="3881120"/>
                <a:ext cx="871457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099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𝑡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altLang="zh-CN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05" name="Rectangle 20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97868" y="3881120"/>
                <a:ext cx="871457" cy="461665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06" name="Right Arrow 205">
            <a:extLst>
              <a:ext uri="{FF2B5EF4-FFF2-40B4-BE49-F238E27FC236}">
                <a16:creationId xmlns:a16="http://schemas.microsoft.com/office/drawing/2014/main" xmlns="" id="{AC055CA8-3849-674D-B265-8AC5574638F9}"/>
              </a:ext>
            </a:extLst>
          </p:cNvPr>
          <p:cNvSpPr/>
          <p:nvPr/>
        </p:nvSpPr>
        <p:spPr bwMode="auto">
          <a:xfrm>
            <a:off x="7091548" y="3210480"/>
            <a:ext cx="839948" cy="297128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3241572" y="1613429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3250161" y="1612184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107" name="Group 106">
            <a:extLst>
              <a:ext uri="{FF2B5EF4-FFF2-40B4-BE49-F238E27FC236}">
                <a16:creationId xmlns:a16="http://schemas.microsoft.com/office/drawing/2014/main" xmlns="" id="{F9E2009A-8885-1444-9887-4ACB7568EFC0}"/>
              </a:ext>
            </a:extLst>
          </p:cNvPr>
          <p:cNvGrpSpPr/>
          <p:nvPr/>
        </p:nvGrpSpPr>
        <p:grpSpPr>
          <a:xfrm>
            <a:off x="5257800" y="914400"/>
            <a:ext cx="4421873" cy="1517753"/>
            <a:chOff x="293497" y="1324761"/>
            <a:chExt cx="4421873" cy="1517753"/>
          </a:xfrm>
        </p:grpSpPr>
        <p:pic>
          <p:nvPicPr>
            <p:cNvPr id="110" name="Picture 109">
              <a:extLst>
                <a:ext uri="{FF2B5EF4-FFF2-40B4-BE49-F238E27FC236}">
                  <a16:creationId xmlns:a16="http://schemas.microsoft.com/office/drawing/2014/main" xmlns="" id="{CCA2D700-59DE-ED49-A643-B2B33A78A2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3497" y="1324761"/>
              <a:ext cx="1632281" cy="1517753"/>
            </a:xfrm>
            <a:prstGeom prst="rect">
              <a:avLst/>
            </a:prstGeom>
          </p:spPr>
        </p:pic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xmlns="" id="{8AFBDBF2-A1C6-0648-A16A-ACC037779C32}"/>
                </a:ext>
              </a:extLst>
            </p:cNvPr>
            <p:cNvSpPr txBox="1"/>
            <p:nvPr/>
          </p:nvSpPr>
          <p:spPr>
            <a:xfrm>
              <a:off x="1810623" y="1735312"/>
              <a:ext cx="2904747" cy="830997"/>
            </a:xfrm>
            <a:prstGeom prst="rect">
              <a:avLst/>
            </a:prstGeom>
          </p:spPr>
          <p:txBody>
            <a:bodyPr wrap="square">
              <a:spAutoFit/>
            </a:bodyPr>
            <a:lstStyle>
              <a:defPPr>
                <a:defRPr lang="en-US"/>
              </a:defPPr>
              <a:lvl1pPr lvl="0" algn="ctr" defTabSz="914363">
                <a:defRPr sz="1400" kern="0">
                  <a:solidFill>
                    <a:prstClr val="black"/>
                  </a:solidFill>
                  <a:latin typeface="Arial" charset="0"/>
                  <a:ea typeface="Arial" charset="0"/>
                  <a:cs typeface="Arial" charset="0"/>
                </a:defRPr>
              </a:lvl1pPr>
            </a:lstStyle>
            <a:p>
              <a:r>
                <a:rPr lang="en-US" altLang="zh-CN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A</a:t>
              </a:r>
              <a:r>
                <a: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nomaly detection </a:t>
              </a:r>
            </a:p>
            <a:p>
              <a:r>
                <a:rPr lang="en-US" sz="24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system</a:t>
              </a:r>
            </a:p>
          </p:txBody>
        </p:sp>
      </p:grpSp>
      <p:sp>
        <p:nvSpPr>
          <p:cNvPr id="87" name="Rectangle 86">
            <a:extLst>
              <a:ext uri="{FF2B5EF4-FFF2-40B4-BE49-F238E27FC236}">
                <a16:creationId xmlns:a16="http://schemas.microsoft.com/office/drawing/2014/main" xmlns="" id="{9C2D62E3-A655-7342-A3FD-2C17667FEBA4}"/>
              </a:ext>
            </a:extLst>
          </p:cNvPr>
          <p:cNvSpPr/>
          <p:nvPr/>
        </p:nvSpPr>
        <p:spPr>
          <a:xfrm>
            <a:off x="984239" y="5174729"/>
            <a:ext cx="204254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Update </a:t>
            </a: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Index</a:t>
            </a:r>
            <a:endParaRPr lang="en-US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88" name="Straight Connector 87">
            <a:extLst>
              <a:ext uri="{FF2B5EF4-FFF2-40B4-BE49-F238E27FC236}">
                <a16:creationId xmlns:a16="http://schemas.microsoft.com/office/drawing/2014/main" xmlns="" id="{1A5423EF-5235-B442-AF18-9CEB789BBEAA}"/>
              </a:ext>
            </a:extLst>
          </p:cNvPr>
          <p:cNvCxnSpPr>
            <a:cxnSpLocks/>
          </p:cNvCxnSpPr>
          <p:nvPr/>
        </p:nvCxnSpPr>
        <p:spPr bwMode="auto">
          <a:xfrm>
            <a:off x="609600" y="4533822"/>
            <a:ext cx="10820005" cy="27134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bg1">
                <a:lumMod val="50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89" name="Group 88">
            <a:extLst>
              <a:ext uri="{FF2B5EF4-FFF2-40B4-BE49-F238E27FC236}">
                <a16:creationId xmlns:a16="http://schemas.microsoft.com/office/drawing/2014/main" xmlns="" id="{2671169D-6436-D54C-851F-46F5314198F1}"/>
              </a:ext>
            </a:extLst>
          </p:cNvPr>
          <p:cNvGrpSpPr/>
          <p:nvPr/>
        </p:nvGrpSpPr>
        <p:grpSpPr>
          <a:xfrm>
            <a:off x="4114800" y="4800600"/>
            <a:ext cx="2834700" cy="1619264"/>
            <a:chOff x="4632900" y="4800600"/>
            <a:chExt cx="2834700" cy="1619264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xmlns="" id="{18A711E3-074F-5A4B-AB32-578720849406}"/>
                </a:ext>
              </a:extLst>
            </p:cNvPr>
            <p:cNvGrpSpPr/>
            <p:nvPr/>
          </p:nvGrpSpPr>
          <p:grpSpPr>
            <a:xfrm>
              <a:off x="4632900" y="4800600"/>
              <a:ext cx="2834700" cy="1132300"/>
              <a:chOff x="6980839" y="3886200"/>
              <a:chExt cx="2834700" cy="1132300"/>
            </a:xfrm>
          </p:grpSpPr>
          <p:sp>
            <p:nvSpPr>
              <p:cNvPr id="109" name="Shape 111">
                <a:extLst>
                  <a:ext uri="{FF2B5EF4-FFF2-40B4-BE49-F238E27FC236}">
                    <a16:creationId xmlns:a16="http://schemas.microsoft.com/office/drawing/2014/main" xmlns="" id="{1684DDEE-D7C7-3042-899A-BB920BBEB769}"/>
                  </a:ext>
                </a:extLst>
              </p:cNvPr>
              <p:cNvSpPr/>
              <p:nvPr/>
            </p:nvSpPr>
            <p:spPr>
              <a:xfrm>
                <a:off x="6980839" y="3886200"/>
                <a:ext cx="2834700" cy="1132300"/>
              </a:xfrm>
              <a:prstGeom prst="rect">
                <a:avLst/>
              </a:prstGeom>
              <a:noFill/>
              <a:ln w="381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cxnSp>
            <p:nvCxnSpPr>
              <p:cNvPr id="125" name="Shape 112">
                <a:extLst>
                  <a:ext uri="{FF2B5EF4-FFF2-40B4-BE49-F238E27FC236}">
                    <a16:creationId xmlns:a16="http://schemas.microsoft.com/office/drawing/2014/main" xmlns="" id="{B512C3E7-FD55-F644-8F4E-40D0E22E39E8}"/>
                  </a:ext>
                </a:extLst>
              </p:cNvPr>
              <p:cNvCxnSpPr/>
              <p:nvPr/>
            </p:nvCxnSpPr>
            <p:spPr>
              <a:xfrm>
                <a:off x="7678139" y="3886200"/>
                <a:ext cx="0" cy="1132300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6" name="Shape 113">
                <a:extLst>
                  <a:ext uri="{FF2B5EF4-FFF2-40B4-BE49-F238E27FC236}">
                    <a16:creationId xmlns:a16="http://schemas.microsoft.com/office/drawing/2014/main" xmlns="" id="{57A3C5C8-367D-4943-8F1B-A71501653C8C}"/>
                  </a:ext>
                </a:extLst>
              </p:cNvPr>
              <p:cNvCxnSpPr>
                <a:stCxn id="109" idx="0"/>
                <a:endCxn id="109" idx="2"/>
              </p:cNvCxnSpPr>
              <p:nvPr/>
            </p:nvCxnSpPr>
            <p:spPr>
              <a:xfrm>
                <a:off x="8398189" y="3886200"/>
                <a:ext cx="0" cy="1132300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7" name="Shape 114">
                <a:extLst>
                  <a:ext uri="{FF2B5EF4-FFF2-40B4-BE49-F238E27FC236}">
                    <a16:creationId xmlns:a16="http://schemas.microsoft.com/office/drawing/2014/main" xmlns="" id="{C7A9BF0F-489E-6143-856E-93E68A494772}"/>
                  </a:ext>
                </a:extLst>
              </p:cNvPr>
              <p:cNvCxnSpPr/>
              <p:nvPr/>
            </p:nvCxnSpPr>
            <p:spPr>
              <a:xfrm>
                <a:off x="9097189" y="3886200"/>
                <a:ext cx="0" cy="1132300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8" name="Shape 129">
                <a:extLst>
                  <a:ext uri="{FF2B5EF4-FFF2-40B4-BE49-F238E27FC236}">
                    <a16:creationId xmlns:a16="http://schemas.microsoft.com/office/drawing/2014/main" xmlns="" id="{28F8DCDD-58C5-0F4C-972C-236F99620E24}"/>
                  </a:ext>
                </a:extLst>
              </p:cNvPr>
              <p:cNvSpPr/>
              <p:nvPr/>
            </p:nvSpPr>
            <p:spPr>
              <a:xfrm>
                <a:off x="7026564" y="41910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2" name="Shape 130">
                <a:extLst>
                  <a:ext uri="{FF2B5EF4-FFF2-40B4-BE49-F238E27FC236}">
                    <a16:creationId xmlns:a16="http://schemas.microsoft.com/office/drawing/2014/main" xmlns="" id="{8E166F1E-8CED-D644-BC6A-625C92AAFE32}"/>
                  </a:ext>
                </a:extLst>
              </p:cNvPr>
              <p:cNvSpPr/>
              <p:nvPr/>
            </p:nvSpPr>
            <p:spPr>
              <a:xfrm>
                <a:off x="7266589" y="44958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3" name="Shape 131">
                <a:extLst>
                  <a:ext uri="{FF2B5EF4-FFF2-40B4-BE49-F238E27FC236}">
                    <a16:creationId xmlns:a16="http://schemas.microsoft.com/office/drawing/2014/main" xmlns="" id="{409DCBB4-304C-4446-8D56-271B9BB96B43}"/>
                  </a:ext>
                </a:extLst>
              </p:cNvPr>
              <p:cNvSpPr/>
              <p:nvPr/>
            </p:nvSpPr>
            <p:spPr>
              <a:xfrm>
                <a:off x="7533439" y="46482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3" name="Shape 132">
                <a:extLst>
                  <a:ext uri="{FF2B5EF4-FFF2-40B4-BE49-F238E27FC236}">
                    <a16:creationId xmlns:a16="http://schemas.microsoft.com/office/drawing/2014/main" xmlns="" id="{23F446E5-4C6C-D544-940A-EC8BAC0446D4}"/>
                  </a:ext>
                </a:extLst>
              </p:cNvPr>
              <p:cNvSpPr/>
              <p:nvPr/>
            </p:nvSpPr>
            <p:spPr>
              <a:xfrm>
                <a:off x="7712377" y="43755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4" name="Shape 133">
                <a:extLst>
                  <a:ext uri="{FF2B5EF4-FFF2-40B4-BE49-F238E27FC236}">
                    <a16:creationId xmlns:a16="http://schemas.microsoft.com/office/drawing/2014/main" xmlns="" id="{8ABF6633-67A1-AB45-A205-A15C8BAFBDC8}"/>
                  </a:ext>
                </a:extLst>
              </p:cNvPr>
              <p:cNvSpPr/>
              <p:nvPr/>
            </p:nvSpPr>
            <p:spPr>
              <a:xfrm>
                <a:off x="7963914" y="404795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5" name="Shape 134">
                <a:extLst>
                  <a:ext uri="{FF2B5EF4-FFF2-40B4-BE49-F238E27FC236}">
                    <a16:creationId xmlns:a16="http://schemas.microsoft.com/office/drawing/2014/main" xmlns="" id="{37516512-38C3-5B49-9EE8-9035A3767A8C}"/>
                  </a:ext>
                </a:extLst>
              </p:cNvPr>
              <p:cNvSpPr/>
              <p:nvPr/>
            </p:nvSpPr>
            <p:spPr>
              <a:xfrm>
                <a:off x="8181039" y="42003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6" name="Shape 135">
                <a:extLst>
                  <a:ext uri="{FF2B5EF4-FFF2-40B4-BE49-F238E27FC236}">
                    <a16:creationId xmlns:a16="http://schemas.microsoft.com/office/drawing/2014/main" xmlns="" id="{27DA1741-7965-2A48-A21A-C245832B49CE}"/>
                  </a:ext>
                </a:extLst>
              </p:cNvPr>
              <p:cNvSpPr/>
              <p:nvPr/>
            </p:nvSpPr>
            <p:spPr>
              <a:xfrm>
                <a:off x="8493464" y="43527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7" name="Shape 136">
                <a:extLst>
                  <a:ext uri="{FF2B5EF4-FFF2-40B4-BE49-F238E27FC236}">
                    <a16:creationId xmlns:a16="http://schemas.microsoft.com/office/drawing/2014/main" xmlns="" id="{363B9C7D-7B06-0242-AD0F-31780198A43A}"/>
                  </a:ext>
                </a:extLst>
              </p:cNvPr>
              <p:cNvSpPr/>
              <p:nvPr/>
            </p:nvSpPr>
            <p:spPr>
              <a:xfrm>
                <a:off x="8737264" y="4375500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8" name="Shape 137">
                <a:extLst>
                  <a:ext uri="{FF2B5EF4-FFF2-40B4-BE49-F238E27FC236}">
                    <a16:creationId xmlns:a16="http://schemas.microsoft.com/office/drawing/2014/main" xmlns="" id="{E97F4913-0095-5A43-A5C4-53734C00A2BC}"/>
                  </a:ext>
                </a:extLst>
              </p:cNvPr>
              <p:cNvSpPr/>
              <p:nvPr/>
            </p:nvSpPr>
            <p:spPr>
              <a:xfrm>
                <a:off x="8927752" y="4375500"/>
                <a:ext cx="148500" cy="159900"/>
              </a:xfrm>
              <a:prstGeom prst="ellipse">
                <a:avLst/>
              </a:prstGeom>
              <a:solidFill>
                <a:schemeClr val="accent2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51" name="Shape 155">
                <a:extLst>
                  <a:ext uri="{FF2B5EF4-FFF2-40B4-BE49-F238E27FC236}">
                    <a16:creationId xmlns:a16="http://schemas.microsoft.com/office/drawing/2014/main" xmlns="" id="{5D383124-EA13-8641-B0CF-A323B89C4C3E}"/>
                  </a:ext>
                </a:extLst>
              </p:cNvPr>
              <p:cNvSpPr/>
              <p:nvPr/>
            </p:nvSpPr>
            <p:spPr>
              <a:xfrm>
                <a:off x="8445903" y="3996290"/>
                <a:ext cx="630349" cy="891154"/>
              </a:xfrm>
              <a:prstGeom prst="ellipse">
                <a:avLst/>
              </a:prstGeom>
              <a:noFill/>
              <a:ln w="38100" cap="flat" cmpd="sng">
                <a:solidFill>
                  <a:schemeClr val="accent2">
                    <a:lumMod val="60000"/>
                    <a:lumOff val="40000"/>
                  </a:schemeClr>
                </a:solidFill>
                <a:prstDash val="sysDash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>
                  <a:solidFill>
                    <a:schemeClr val="accent1">
                      <a:lumMod val="75000"/>
                    </a:schemeClr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xmlns="" id="{D4D6F223-7318-7544-87D6-A22053EBB399}"/>
                    </a:ext>
                  </a:extLst>
                </p:cNvPr>
                <p:cNvSpPr/>
                <p:nvPr/>
              </p:nvSpPr>
              <p:spPr>
                <a:xfrm>
                  <a:off x="5680948" y="5958199"/>
                  <a:ext cx="90326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defTabSz="914099"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𝐼𝐷𝑋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𝑡</m:t>
                            </m:r>
                          </m:sub>
                        </m:sSub>
                      </m:oMath>
                    </m:oMathPara>
                  </a14:m>
                  <a:endParaRPr lang="en-US" altLang="zh-CN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207" name="Rectangle 20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80948" y="5958199"/>
                  <a:ext cx="903261" cy="461665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 b="-394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52" name="Right Arrow 151">
            <a:extLst>
              <a:ext uri="{FF2B5EF4-FFF2-40B4-BE49-F238E27FC236}">
                <a16:creationId xmlns:a16="http://schemas.microsoft.com/office/drawing/2014/main" xmlns="" id="{848BDBBF-A1FE-724F-9B11-5D3A4F954F04}"/>
              </a:ext>
            </a:extLst>
          </p:cNvPr>
          <p:cNvSpPr/>
          <p:nvPr/>
        </p:nvSpPr>
        <p:spPr bwMode="auto">
          <a:xfrm>
            <a:off x="7132388" y="5256998"/>
            <a:ext cx="839948" cy="29712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53" name="Shape 111">
            <a:extLst>
              <a:ext uri="{FF2B5EF4-FFF2-40B4-BE49-F238E27FC236}">
                <a16:creationId xmlns:a16="http://schemas.microsoft.com/office/drawing/2014/main" xmlns="" id="{2F0B4279-30DA-E340-B33D-4E9B5A4EFF50}"/>
              </a:ext>
            </a:extLst>
          </p:cNvPr>
          <p:cNvSpPr/>
          <p:nvPr/>
        </p:nvSpPr>
        <p:spPr>
          <a:xfrm>
            <a:off x="8016300" y="4800600"/>
            <a:ext cx="2834700" cy="1132300"/>
          </a:xfrm>
          <a:prstGeom prst="rect">
            <a:avLst/>
          </a:prstGeom>
          <a:noFill/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154" name="Shape 112">
            <a:extLst>
              <a:ext uri="{FF2B5EF4-FFF2-40B4-BE49-F238E27FC236}">
                <a16:creationId xmlns:a16="http://schemas.microsoft.com/office/drawing/2014/main" xmlns="" id="{0EE63B77-3635-DF46-A000-DD92D4E9A88D}"/>
              </a:ext>
            </a:extLst>
          </p:cNvPr>
          <p:cNvCxnSpPr/>
          <p:nvPr/>
        </p:nvCxnSpPr>
        <p:spPr>
          <a:xfrm>
            <a:off x="8713600" y="4800600"/>
            <a:ext cx="0" cy="1132300"/>
          </a:xfrm>
          <a:prstGeom prst="straightConnector1">
            <a:avLst/>
          </a:prstGeom>
          <a:noFill/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5" name="Shape 113">
            <a:extLst>
              <a:ext uri="{FF2B5EF4-FFF2-40B4-BE49-F238E27FC236}">
                <a16:creationId xmlns:a16="http://schemas.microsoft.com/office/drawing/2014/main" xmlns="" id="{EEC4C0F7-B8FA-2545-BE07-8A63AB4CEBB5}"/>
              </a:ext>
            </a:extLst>
          </p:cNvPr>
          <p:cNvCxnSpPr/>
          <p:nvPr/>
        </p:nvCxnSpPr>
        <p:spPr>
          <a:xfrm>
            <a:off x="9433650" y="4800600"/>
            <a:ext cx="0" cy="1132300"/>
          </a:xfrm>
          <a:prstGeom prst="straightConnector1">
            <a:avLst/>
          </a:prstGeom>
          <a:noFill/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56" name="Shape 114">
            <a:extLst>
              <a:ext uri="{FF2B5EF4-FFF2-40B4-BE49-F238E27FC236}">
                <a16:creationId xmlns:a16="http://schemas.microsoft.com/office/drawing/2014/main" xmlns="" id="{B8159C42-AE6B-6E48-8681-DBA0037A1AB0}"/>
              </a:ext>
            </a:extLst>
          </p:cNvPr>
          <p:cNvCxnSpPr/>
          <p:nvPr/>
        </p:nvCxnSpPr>
        <p:spPr>
          <a:xfrm>
            <a:off x="10132650" y="4800600"/>
            <a:ext cx="0" cy="1132300"/>
          </a:xfrm>
          <a:prstGeom prst="straightConnector1">
            <a:avLst/>
          </a:prstGeom>
          <a:noFill/>
          <a:ln w="38100" cap="flat" cmpd="sng" algn="ctr">
            <a:solidFill>
              <a:schemeClr val="accent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58" name="Shape 129">
            <a:extLst>
              <a:ext uri="{FF2B5EF4-FFF2-40B4-BE49-F238E27FC236}">
                <a16:creationId xmlns:a16="http://schemas.microsoft.com/office/drawing/2014/main" xmlns="" id="{8DD35BEE-E7D4-C241-BE1D-345E564ADA50}"/>
              </a:ext>
            </a:extLst>
          </p:cNvPr>
          <p:cNvSpPr/>
          <p:nvPr/>
        </p:nvSpPr>
        <p:spPr>
          <a:xfrm>
            <a:off x="8062025" y="51054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59" name="Shape 130">
            <a:extLst>
              <a:ext uri="{FF2B5EF4-FFF2-40B4-BE49-F238E27FC236}">
                <a16:creationId xmlns:a16="http://schemas.microsoft.com/office/drawing/2014/main" xmlns="" id="{F9BE3DF1-ABA2-A744-AEE9-B4C1471AD1C6}"/>
              </a:ext>
            </a:extLst>
          </p:cNvPr>
          <p:cNvSpPr/>
          <p:nvPr/>
        </p:nvSpPr>
        <p:spPr>
          <a:xfrm>
            <a:off x="8302050" y="54102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60" name="Shape 131">
            <a:extLst>
              <a:ext uri="{FF2B5EF4-FFF2-40B4-BE49-F238E27FC236}">
                <a16:creationId xmlns:a16="http://schemas.microsoft.com/office/drawing/2014/main" xmlns="" id="{066C545E-C693-CF4B-A916-080A5348094C}"/>
              </a:ext>
            </a:extLst>
          </p:cNvPr>
          <p:cNvSpPr/>
          <p:nvPr/>
        </p:nvSpPr>
        <p:spPr>
          <a:xfrm>
            <a:off x="8568900" y="55626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68" name="Shape 132">
            <a:extLst>
              <a:ext uri="{FF2B5EF4-FFF2-40B4-BE49-F238E27FC236}">
                <a16:creationId xmlns:a16="http://schemas.microsoft.com/office/drawing/2014/main" xmlns="" id="{987887C5-7D2E-D74C-8784-B4EE5BAD4211}"/>
              </a:ext>
            </a:extLst>
          </p:cNvPr>
          <p:cNvSpPr/>
          <p:nvPr/>
        </p:nvSpPr>
        <p:spPr>
          <a:xfrm>
            <a:off x="8747838" y="52899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69" name="Shape 133">
            <a:extLst>
              <a:ext uri="{FF2B5EF4-FFF2-40B4-BE49-F238E27FC236}">
                <a16:creationId xmlns:a16="http://schemas.microsoft.com/office/drawing/2014/main" xmlns="" id="{4D5417D6-0D9B-464E-9562-40A6F7CC82B9}"/>
              </a:ext>
            </a:extLst>
          </p:cNvPr>
          <p:cNvSpPr/>
          <p:nvPr/>
        </p:nvSpPr>
        <p:spPr>
          <a:xfrm>
            <a:off x="8999375" y="496235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0" name="Shape 134">
            <a:extLst>
              <a:ext uri="{FF2B5EF4-FFF2-40B4-BE49-F238E27FC236}">
                <a16:creationId xmlns:a16="http://schemas.microsoft.com/office/drawing/2014/main" xmlns="" id="{243F9DFF-FACA-B247-BCCB-75B4666D3467}"/>
              </a:ext>
            </a:extLst>
          </p:cNvPr>
          <p:cNvSpPr/>
          <p:nvPr/>
        </p:nvSpPr>
        <p:spPr>
          <a:xfrm>
            <a:off x="9216500" y="51147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1" name="Shape 135">
            <a:extLst>
              <a:ext uri="{FF2B5EF4-FFF2-40B4-BE49-F238E27FC236}">
                <a16:creationId xmlns:a16="http://schemas.microsoft.com/office/drawing/2014/main" xmlns="" id="{4A2FED4E-0248-3B4A-8E5E-F20A0472C09B}"/>
              </a:ext>
            </a:extLst>
          </p:cNvPr>
          <p:cNvSpPr/>
          <p:nvPr/>
        </p:nvSpPr>
        <p:spPr>
          <a:xfrm>
            <a:off x="9528925" y="52671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2" name="Shape 136">
            <a:extLst>
              <a:ext uri="{FF2B5EF4-FFF2-40B4-BE49-F238E27FC236}">
                <a16:creationId xmlns:a16="http://schemas.microsoft.com/office/drawing/2014/main" xmlns="" id="{9A5CA82D-10CB-DF48-BC3A-8BE7E23B5C4A}"/>
              </a:ext>
            </a:extLst>
          </p:cNvPr>
          <p:cNvSpPr/>
          <p:nvPr/>
        </p:nvSpPr>
        <p:spPr>
          <a:xfrm>
            <a:off x="9772725" y="5289900"/>
            <a:ext cx="148500" cy="159900"/>
          </a:xfrm>
          <a:prstGeom prst="ellipse">
            <a:avLst/>
          </a:prstGeom>
          <a:solidFill>
            <a:schemeClr val="tx1">
              <a:lumMod val="50000"/>
              <a:lumOff val="50000"/>
            </a:schemeClr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3" name="Shape 137">
            <a:extLst>
              <a:ext uri="{FF2B5EF4-FFF2-40B4-BE49-F238E27FC236}">
                <a16:creationId xmlns:a16="http://schemas.microsoft.com/office/drawing/2014/main" xmlns="" id="{5007640A-6EB3-B440-ACDA-0F2C1D16ADC2}"/>
              </a:ext>
            </a:extLst>
          </p:cNvPr>
          <p:cNvSpPr/>
          <p:nvPr/>
        </p:nvSpPr>
        <p:spPr>
          <a:xfrm>
            <a:off x="9963213" y="5289900"/>
            <a:ext cx="148500" cy="159900"/>
          </a:xfrm>
          <a:prstGeom prst="ellipse">
            <a:avLst/>
          </a:prstGeom>
          <a:solidFill>
            <a:schemeClr val="accent2"/>
          </a:solidFill>
          <a:ln w="41275" cap="sq">
            <a:noFill/>
            <a:round/>
            <a:headEnd type="none" w="sm" len="sm"/>
            <a:tailEnd type="none" w="sm" len="sm"/>
          </a:ln>
        </p:spPr>
        <p:txBody>
          <a:bodyPr/>
          <a:lstStyle/>
          <a:p>
            <a:endParaRPr sz="180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76" name="Shape 155">
            <a:extLst>
              <a:ext uri="{FF2B5EF4-FFF2-40B4-BE49-F238E27FC236}">
                <a16:creationId xmlns:a16="http://schemas.microsoft.com/office/drawing/2014/main" xmlns="" id="{3EB7D2FB-53B0-3445-A3B1-F48039354AA0}"/>
              </a:ext>
            </a:extLst>
          </p:cNvPr>
          <p:cNvSpPr/>
          <p:nvPr/>
        </p:nvSpPr>
        <p:spPr>
          <a:xfrm>
            <a:off x="9481364" y="4910690"/>
            <a:ext cx="630349" cy="891154"/>
          </a:xfrm>
          <a:prstGeom prst="ellipse">
            <a:avLst/>
          </a:prstGeom>
          <a:noFill/>
          <a:ln w="38100" cap="flat" cmpd="sng">
            <a:solidFill>
              <a:schemeClr val="accent2">
                <a:lumMod val="60000"/>
                <a:lumOff val="40000"/>
              </a:schemeClr>
            </a:solidFill>
            <a:prstDash val="sys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xmlns="" id="{453F74E1-DFAD-EF45-B320-72F0C4ED9D83}"/>
                  </a:ext>
                </a:extLst>
              </p:cNvPr>
              <p:cNvSpPr/>
              <p:nvPr/>
            </p:nvSpPr>
            <p:spPr>
              <a:xfrm>
                <a:off x="9064348" y="5958199"/>
                <a:ext cx="1196610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099">
                  <a:defRPr/>
                </a:pPr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𝐼𝐷𝑋</m:t>
                          </m:r>
                        </m:e>
                        <m:sub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𝑡</m:t>
                          </m:r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+1</m:t>
                          </m:r>
                        </m:sub>
                      </m:sSub>
                    </m:oMath>
                  </m:oMathPara>
                </a14:m>
                <a:endParaRPr lang="en-US" altLang="zh-CN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85" name="Rectangle 184">
                <a:extLst>
                  <a:ext uri="{FF2B5EF4-FFF2-40B4-BE49-F238E27FC236}">
                    <a16:creationId xmlns:a16="http://schemas.microsoft.com/office/drawing/2014/main" id="{453F74E1-DFAD-EF45-B320-72F0C4ED9D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64348" y="5958199"/>
                <a:ext cx="1196610" cy="461665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046668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9167E-6 0.00162 L 0.15977 0.00162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2.70833E-6 4.07407E-6 L 0.15925 0.0011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6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375E-6 4.07407E-6 L 0.15976 4.07407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58333E-6 4.07407E-6 L 0.15977 4.07407E-6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000"/>
                            </p:stCondLst>
                            <p:childTnLst>
                              <p:par>
                                <p:cTn id="5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"/>
                            </p:stCondLst>
                            <p:childTnLst>
                              <p:par>
                                <p:cTn id="55" presetID="1" presetClass="entr" presetSubtype="0" fill="hold" grpId="2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4.44444E-6 L 0.0293 -0.05486 " pathEditMode="relative" rAng="0" ptsTypes="AA">
                                      <p:cBhvr>
                                        <p:cTn id="69" dur="2000" fill="hold"/>
                                        <p:tgtEl>
                                          <p:spTgt spid="18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8" y="-275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1000"/>
                            </p:stCondLst>
                            <p:childTnLst>
                              <p:par>
                                <p:cTn id="8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0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-3.7037E-7 L 0.02982 -0.05393 " pathEditMode="relative" rAng="0" ptsTypes="AA">
                                      <p:cBhvr>
                                        <p:cTn id="117" dur="2000" fill="hold"/>
                                        <p:tgtEl>
                                          <p:spTgt spid="17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-270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60" grpId="0" animBg="1"/>
      <p:bldP spid="60" grpId="1" animBg="1"/>
      <p:bldP spid="177" grpId="0" animBg="1"/>
      <p:bldP spid="178" grpId="0" animBg="1"/>
      <p:bldP spid="179" grpId="0" animBg="1"/>
      <p:bldP spid="180" grpId="0" animBg="1"/>
      <p:bldP spid="181" grpId="0" animBg="1"/>
      <p:bldP spid="182" grpId="0" animBg="1"/>
      <p:bldP spid="183" grpId="0" animBg="1"/>
      <p:bldP spid="184" grpId="0" animBg="1"/>
      <p:bldP spid="186" grpId="1" animBg="1"/>
      <p:bldP spid="186" grpId="2" animBg="1"/>
      <p:bldP spid="189" grpId="0" animBg="1"/>
      <p:bldP spid="190" grpId="0" animBg="1"/>
      <p:bldP spid="201" grpId="0"/>
      <p:bldP spid="205" grpId="0"/>
      <p:bldP spid="206" grpId="0" animBg="1"/>
      <p:bldP spid="129" grpId="0" animBg="1"/>
      <p:bldP spid="129" grpId="1" animBg="1"/>
      <p:bldP spid="131" grpId="0" animBg="1"/>
      <p:bldP spid="131" grpId="1" animBg="1"/>
      <p:bldP spid="87" grpId="0"/>
      <p:bldP spid="152" grpId="0" animBg="1"/>
      <p:bldP spid="153" grpId="0" animBg="1"/>
      <p:bldP spid="158" grpId="0" animBg="1"/>
      <p:bldP spid="159" grpId="0" animBg="1"/>
      <p:bldP spid="160" grpId="0" animBg="1"/>
      <p:bldP spid="168" grpId="0" animBg="1"/>
      <p:bldP spid="169" grpId="0" animBg="1"/>
      <p:bldP spid="170" grpId="0" animBg="1"/>
      <p:bldP spid="171" grpId="0" animBg="1"/>
      <p:bldP spid="172" grpId="0" animBg="1"/>
      <p:bldP spid="173" grpId="0" animBg="1"/>
      <p:bldP spid="173" grpId="1" animBg="1"/>
      <p:bldP spid="176" grpId="0" animBg="1"/>
      <p:bldP spid="18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sz="2800" dirty="0"/>
              <a:t>OASIS:</a:t>
            </a:r>
            <a:r>
              <a:rPr lang="zh-CN" altLang="en-US" sz="2800" dirty="0"/>
              <a:t> </a:t>
            </a:r>
            <a:r>
              <a:rPr lang="en-US" altLang="zh-CN" sz="2800" dirty="0"/>
              <a:t>Continuous</a:t>
            </a:r>
            <a:r>
              <a:rPr lang="zh-CN" altLang="en-US" sz="2800" dirty="0"/>
              <a:t> </a:t>
            </a:r>
            <a:r>
              <a:rPr lang="en-US" altLang="zh-CN" sz="2800" dirty="0"/>
              <a:t>Adaptive</a:t>
            </a:r>
            <a:r>
              <a:rPr lang="zh-CN" altLang="en-US" sz="2800" dirty="0"/>
              <a:t> </a:t>
            </a:r>
            <a:r>
              <a:rPr lang="en-US" altLang="zh-CN" sz="2800" dirty="0"/>
              <a:t>Similarity</a:t>
            </a:r>
            <a:r>
              <a:rPr lang="zh-CN" altLang="en-US" sz="2800" dirty="0"/>
              <a:t> </a:t>
            </a:r>
            <a:r>
              <a:rPr lang="en-US" altLang="zh-CN" sz="2800" dirty="0"/>
              <a:t>Search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36</a:t>
            </a:fld>
            <a:endParaRPr lang="en-US" altLang="x-none" dirty="0"/>
          </a:p>
        </p:txBody>
      </p: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3147818" y="1144344"/>
            <a:ext cx="2254174" cy="733373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Update</a:t>
            </a:r>
            <a:r>
              <a:rPr lang="zh-CN" alt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representation</a:t>
            </a:r>
            <a:endParaRPr lang="en-US" sz="20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11" name="Straight Arrow Connector 10"/>
          <p:cNvCxnSpPr>
            <a:stCxn id="6" idx="3"/>
            <a:endCxn id="23" idx="1"/>
          </p:cNvCxnSpPr>
          <p:nvPr/>
        </p:nvCxnSpPr>
        <p:spPr>
          <a:xfrm>
            <a:off x="5401992" y="1511031"/>
            <a:ext cx="1501171" cy="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6903163" y="1144344"/>
            <a:ext cx="1859837" cy="733373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Update</a:t>
            </a:r>
            <a:r>
              <a:rPr lang="zh-CN" altLang="en-US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sz="20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  <a:p>
            <a:pPr algn="ctr"/>
            <a:r>
              <a:rPr lang="en-US" altLang="zh-CN" sz="20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index</a:t>
            </a:r>
            <a:endParaRPr lang="en-US" sz="2000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29" name="Straight Arrow Connector 28"/>
          <p:cNvCxnSpPr>
            <a:stCxn id="23" idx="3"/>
            <a:endCxn id="43" idx="2"/>
          </p:cNvCxnSpPr>
          <p:nvPr/>
        </p:nvCxnSpPr>
        <p:spPr>
          <a:xfrm>
            <a:off x="8763000" y="1511031"/>
            <a:ext cx="1524000" cy="7619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0" name="Group 79"/>
          <p:cNvGrpSpPr/>
          <p:nvPr/>
        </p:nvGrpSpPr>
        <p:grpSpPr>
          <a:xfrm>
            <a:off x="10287000" y="915744"/>
            <a:ext cx="1477444" cy="1598856"/>
            <a:chOff x="10443504" y="2058744"/>
            <a:chExt cx="1477444" cy="1598856"/>
          </a:xfrm>
        </p:grpSpPr>
        <p:sp>
          <p:nvSpPr>
            <p:cNvPr id="82" name="Rectangle 81"/>
            <p:cNvSpPr/>
            <p:nvPr/>
          </p:nvSpPr>
          <p:spPr>
            <a:xfrm>
              <a:off x="10648785" y="3288268"/>
              <a:ext cx="78579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Index</a:t>
              </a: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xmlns="" id="{52FC2EAD-164D-6A4D-97B9-8F79E4F5A010}"/>
                </a:ext>
              </a:extLst>
            </p:cNvPr>
            <p:cNvGrpSpPr/>
            <p:nvPr/>
          </p:nvGrpSpPr>
          <p:grpSpPr>
            <a:xfrm>
              <a:off x="10443504" y="2058744"/>
              <a:ext cx="1477444" cy="1296561"/>
              <a:chOff x="1576533" y="2694607"/>
              <a:chExt cx="1696132" cy="1624627"/>
            </a:xfrm>
          </p:grpSpPr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xmlns="" id="{F01125D7-2004-2042-9952-D83770326F3E}"/>
                  </a:ext>
                </a:extLst>
              </p:cNvPr>
              <p:cNvGrpSpPr/>
              <p:nvPr/>
            </p:nvGrpSpPr>
            <p:grpSpPr>
              <a:xfrm>
                <a:off x="1576533" y="2694607"/>
                <a:ext cx="1218646" cy="1510916"/>
                <a:chOff x="4958692" y="3162627"/>
                <a:chExt cx="923529" cy="1163662"/>
              </a:xfrm>
            </p:grpSpPr>
            <p:sp>
              <p:nvSpPr>
                <p:cNvPr id="43" name="Can 42">
                  <a:extLst>
                    <a:ext uri="{FF2B5EF4-FFF2-40B4-BE49-F238E27FC236}">
                      <a16:creationId xmlns:a16="http://schemas.microsoft.com/office/drawing/2014/main" xmlns="" id="{A58D152A-DDCE-7644-BFD8-47C001D66339}"/>
                    </a:ext>
                  </a:extLst>
                </p:cNvPr>
                <p:cNvSpPr/>
                <p:nvPr/>
              </p:nvSpPr>
              <p:spPr bwMode="auto">
                <a:xfrm>
                  <a:off x="4958692" y="3162627"/>
                  <a:ext cx="908708" cy="1163662"/>
                </a:xfrm>
                <a:prstGeom prst="can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44" name="Freeform 43">
                  <a:extLst>
                    <a:ext uri="{FF2B5EF4-FFF2-40B4-BE49-F238E27FC236}">
                      <a16:creationId xmlns:a16="http://schemas.microsoft.com/office/drawing/2014/main" xmlns="" id="{436042BD-919D-7A4C-AB17-C326121B3AE9}"/>
                    </a:ext>
                  </a:extLst>
                </p:cNvPr>
                <p:cNvSpPr/>
                <p:nvPr/>
              </p:nvSpPr>
              <p:spPr bwMode="auto">
                <a:xfrm>
                  <a:off x="4967821" y="3929466"/>
                  <a:ext cx="914400" cy="87984"/>
                </a:xfrm>
                <a:custGeom>
                  <a:avLst/>
                  <a:gdLst>
                    <a:gd name="connsiteX0" fmla="*/ 0 w 904568"/>
                    <a:gd name="connsiteY0" fmla="*/ 9832 h 147512"/>
                    <a:gd name="connsiteX1" fmla="*/ 422787 w 904568"/>
                    <a:gd name="connsiteY1" fmla="*/ 147484 h 147512"/>
                    <a:gd name="connsiteX2" fmla="*/ 904568 w 904568"/>
                    <a:gd name="connsiteY2" fmla="*/ 0 h 147512"/>
                    <a:gd name="connsiteX3" fmla="*/ 904568 w 904568"/>
                    <a:gd name="connsiteY3" fmla="*/ 0 h 147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4568" h="147512">
                      <a:moveTo>
                        <a:pt x="0" y="9832"/>
                      </a:moveTo>
                      <a:cubicBezTo>
                        <a:pt x="136013" y="79477"/>
                        <a:pt x="272026" y="149123"/>
                        <a:pt x="422787" y="147484"/>
                      </a:cubicBezTo>
                      <a:cubicBezTo>
                        <a:pt x="573548" y="145845"/>
                        <a:pt x="904568" y="0"/>
                        <a:pt x="904568" y="0"/>
                      </a:cubicBezTo>
                      <a:lnTo>
                        <a:pt x="904568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45" name="Freeform 44">
                  <a:extLst>
                    <a:ext uri="{FF2B5EF4-FFF2-40B4-BE49-F238E27FC236}">
                      <a16:creationId xmlns:a16="http://schemas.microsoft.com/office/drawing/2014/main" xmlns="" id="{12068851-FB48-2248-8AD3-7A097B19A500}"/>
                    </a:ext>
                  </a:extLst>
                </p:cNvPr>
                <p:cNvSpPr/>
                <p:nvPr/>
              </p:nvSpPr>
              <p:spPr bwMode="auto">
                <a:xfrm>
                  <a:off x="4967821" y="3581400"/>
                  <a:ext cx="914400" cy="98660"/>
                </a:xfrm>
                <a:custGeom>
                  <a:avLst/>
                  <a:gdLst>
                    <a:gd name="connsiteX0" fmla="*/ 0 w 904568"/>
                    <a:gd name="connsiteY0" fmla="*/ 9832 h 147512"/>
                    <a:gd name="connsiteX1" fmla="*/ 422787 w 904568"/>
                    <a:gd name="connsiteY1" fmla="*/ 147484 h 147512"/>
                    <a:gd name="connsiteX2" fmla="*/ 904568 w 904568"/>
                    <a:gd name="connsiteY2" fmla="*/ 0 h 147512"/>
                    <a:gd name="connsiteX3" fmla="*/ 904568 w 904568"/>
                    <a:gd name="connsiteY3" fmla="*/ 0 h 1475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</a:cxnLst>
                  <a:rect l="l" t="t" r="r" b="b"/>
                  <a:pathLst>
                    <a:path w="904568" h="147512">
                      <a:moveTo>
                        <a:pt x="0" y="9832"/>
                      </a:moveTo>
                      <a:cubicBezTo>
                        <a:pt x="136013" y="79477"/>
                        <a:pt x="272026" y="149123"/>
                        <a:pt x="422787" y="147484"/>
                      </a:cubicBezTo>
                      <a:cubicBezTo>
                        <a:pt x="573548" y="145845"/>
                        <a:pt x="904568" y="0"/>
                        <a:pt x="904568" y="0"/>
                      </a:cubicBezTo>
                      <a:lnTo>
                        <a:pt x="904568" y="0"/>
                      </a:lnTo>
                    </a:path>
                  </a:pathLst>
                </a:cu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37" name="Oval 36">
                <a:extLst>
                  <a:ext uri="{FF2B5EF4-FFF2-40B4-BE49-F238E27FC236}">
                    <a16:creationId xmlns:a16="http://schemas.microsoft.com/office/drawing/2014/main" xmlns="" id="{7AE6BF02-6A0C-744C-930A-C79F62D784C0}"/>
                  </a:ext>
                </a:extLst>
              </p:cNvPr>
              <p:cNvSpPr/>
              <p:nvPr/>
            </p:nvSpPr>
            <p:spPr>
              <a:xfrm>
                <a:off x="2358265" y="3404834"/>
                <a:ext cx="914400" cy="914400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38" name="Oval 37">
                <a:extLst>
                  <a:ext uri="{FF2B5EF4-FFF2-40B4-BE49-F238E27FC236}">
                    <a16:creationId xmlns:a16="http://schemas.microsoft.com/office/drawing/2014/main" xmlns="" id="{BA304F4C-1F20-F349-A480-952F311544BC}"/>
                  </a:ext>
                </a:extLst>
              </p:cNvPr>
              <p:cNvSpPr/>
              <p:nvPr/>
            </p:nvSpPr>
            <p:spPr>
              <a:xfrm>
                <a:off x="2724025" y="3532366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39" name="Oval 38">
                <a:extLst>
                  <a:ext uri="{FF2B5EF4-FFF2-40B4-BE49-F238E27FC236}">
                    <a16:creationId xmlns:a16="http://schemas.microsoft.com/office/drawing/2014/main" xmlns="" id="{94235088-CE5C-CB41-A4D1-EB0FCB475978}"/>
                  </a:ext>
                </a:extLst>
              </p:cNvPr>
              <p:cNvSpPr/>
              <p:nvPr/>
            </p:nvSpPr>
            <p:spPr>
              <a:xfrm>
                <a:off x="2511081" y="3899986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40" name="Oval 39">
                <a:extLst>
                  <a:ext uri="{FF2B5EF4-FFF2-40B4-BE49-F238E27FC236}">
                    <a16:creationId xmlns:a16="http://schemas.microsoft.com/office/drawing/2014/main" xmlns="" id="{8FC15126-4721-3948-9491-DBD4DB932DA5}"/>
                  </a:ext>
                </a:extLst>
              </p:cNvPr>
              <p:cNvSpPr/>
              <p:nvPr/>
            </p:nvSpPr>
            <p:spPr>
              <a:xfrm>
                <a:off x="2928438" y="3899986"/>
                <a:ext cx="182880" cy="182880"/>
              </a:xfrm>
              <a:prstGeom prst="ellips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eaLnBrk="0" fontAlgn="base" hangingPunct="0">
                  <a:spcBef>
                    <a:spcPct val="0"/>
                  </a:spcBef>
                  <a:spcAft>
                    <a:spcPct val="0"/>
                  </a:spcAft>
                </a:pPr>
                <a:endParaRPr lang="en-US" sz="240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cxnSp>
            <p:nvCxnSpPr>
              <p:cNvPr id="41" name="Straight Connector 40">
                <a:extLst>
                  <a:ext uri="{FF2B5EF4-FFF2-40B4-BE49-F238E27FC236}">
                    <a16:creationId xmlns:a16="http://schemas.microsoft.com/office/drawing/2014/main" xmlns="" id="{FD6D213E-9768-A44E-9A07-873A7B674F27}"/>
                  </a:ext>
                </a:extLst>
              </p:cNvPr>
              <p:cNvCxnSpPr/>
              <p:nvPr/>
            </p:nvCxnSpPr>
            <p:spPr>
              <a:xfrm>
                <a:off x="2693961" y="3991426"/>
                <a:ext cx="234477" cy="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42" name="Straight Connector 41">
                <a:extLst>
                  <a:ext uri="{FF2B5EF4-FFF2-40B4-BE49-F238E27FC236}">
                    <a16:creationId xmlns:a16="http://schemas.microsoft.com/office/drawing/2014/main" xmlns="" id="{757F9D61-743B-A047-B806-ED68ACFB0700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815465" y="3715246"/>
                <a:ext cx="0" cy="276180"/>
              </a:xfrm>
              <a:prstGeom prst="line">
                <a:avLst/>
              </a:prstGeom>
              <a:solidFill>
                <a:schemeClr val="bg1"/>
              </a:solidFill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14" name="Group 13"/>
          <p:cNvGrpSpPr/>
          <p:nvPr/>
        </p:nvGrpSpPr>
        <p:grpSpPr>
          <a:xfrm>
            <a:off x="533400" y="3153977"/>
            <a:ext cx="8094791" cy="960823"/>
            <a:chOff x="527848" y="789939"/>
            <a:chExt cx="8094791" cy="960823"/>
          </a:xfrm>
        </p:grpSpPr>
        <p:grpSp>
          <p:nvGrpSpPr>
            <p:cNvPr id="13" name="Group 12"/>
            <p:cNvGrpSpPr/>
            <p:nvPr/>
          </p:nvGrpSpPr>
          <p:grpSpPr>
            <a:xfrm>
              <a:off x="527848" y="1217362"/>
              <a:ext cx="8094791" cy="533400"/>
              <a:chOff x="527848" y="1217362"/>
              <a:chExt cx="8094791" cy="533400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9" name="Rounded Rectangle 68"/>
                  <p:cNvSpPr/>
                  <p:nvPr/>
                </p:nvSpPr>
                <p:spPr bwMode="auto">
                  <a:xfrm>
                    <a:off x="3196795" y="1217362"/>
                    <a:ext cx="1957582" cy="523000"/>
                  </a:xfrm>
                  <a:prstGeom prst="roundRect">
                    <a:avLst/>
                  </a:prstGeom>
                  <a:solidFill>
                    <a:schemeClr val="tx1">
                      <a:lumMod val="50000"/>
                      <a:lumOff val="50000"/>
                      <a:alpha val="15000"/>
                    </a:schemeClr>
                  </a:solidFill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36" tIns="45718" rIns="91436" bIns="45718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099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2000" b="0" dirty="0">
                        <a:ea typeface="Helvetica Neue" charset="0"/>
                        <a:cs typeface="Helvetica Neue" charset="0"/>
                      </a:rPr>
                      <a:t>Typically</a:t>
                    </a:r>
                    <a:r>
                      <a:rPr lang="zh-CN" altLang="en-US" sz="2000" b="0" dirty="0">
                        <a:ea typeface="Helvetica Neue" charset="0"/>
                        <a:cs typeface="Helvetica Neue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𝑂</m:t>
                        </m:r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(</m:t>
                        </m:r>
                        <m:sSup>
                          <m:sSupPr>
                            <m:ctrlPr>
                              <a:rPr lang="en-US" altLang="zh-CN" sz="2000" b="0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pPr>
                          <m:e>
                            <m:r>
                              <a:rPr lang="en-US" altLang="zh-CN" sz="20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𝑛</m:t>
                            </m:r>
                          </m:e>
                          <m:sup>
                            <m:r>
                              <a:rPr lang="en-US" altLang="zh-CN" sz="20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2</m:t>
                            </m:r>
                          </m:sup>
                        </m:sSup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)</m:t>
                        </m:r>
                      </m:oMath>
                    </a14:m>
                    <a:endParaRPr lang="en-US" altLang="zh-CN" sz="20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69" name="Rounded Rectangle 68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196795" y="1217362"/>
                    <a:ext cx="1957582" cy="523000"/>
                  </a:xfrm>
                  <a:prstGeom prst="roundRect">
                    <a:avLst/>
                  </a:prstGeom>
                  <a:blipFill>
                    <a:blip r:embed="rId3"/>
                    <a:stretch>
                      <a:fillRect l="-1948" b="-7143"/>
                    </a:stretch>
                  </a:blipFill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70" name="Rounded Rectangle 69"/>
                  <p:cNvSpPr/>
                  <p:nvPr/>
                </p:nvSpPr>
                <p:spPr bwMode="auto">
                  <a:xfrm>
                    <a:off x="7002077" y="1227762"/>
                    <a:ext cx="1620562" cy="523000"/>
                  </a:xfrm>
                  <a:prstGeom prst="roundRect">
                    <a:avLst/>
                  </a:prstGeom>
                  <a:solidFill>
                    <a:schemeClr val="tx1">
                      <a:lumMod val="50000"/>
                      <a:lumOff val="50000"/>
                      <a:alpha val="15000"/>
                    </a:schemeClr>
                  </a:solidFill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36" tIns="45718" rIns="91436" bIns="45718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099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:r>
                      <a:rPr lang="en-US" altLang="zh-CN" sz="2000" b="0" dirty="0">
                        <a:ea typeface="Helvetica Neue" charset="0"/>
                        <a:cs typeface="Helvetica Neue" charset="0"/>
                      </a:rPr>
                      <a:t>At</a:t>
                    </a:r>
                    <a:r>
                      <a:rPr lang="zh-CN" altLang="en-US" sz="2000" b="0" dirty="0">
                        <a:ea typeface="Helvetica Neue" charset="0"/>
                        <a:cs typeface="Helvetica Neue" charset="0"/>
                      </a:rPr>
                      <a:t> </a:t>
                    </a:r>
                    <a:r>
                      <a:rPr lang="en-US" altLang="zh-CN" sz="2000" b="0" dirty="0">
                        <a:ea typeface="Helvetica Neue" charset="0"/>
                        <a:cs typeface="Helvetica Neue" charset="0"/>
                      </a:rPr>
                      <a:t>least</a:t>
                    </a:r>
                    <a:r>
                      <a:rPr lang="zh-CN" altLang="en-US" sz="2000" b="0" dirty="0">
                        <a:ea typeface="Helvetica Neue" charset="0"/>
                        <a:cs typeface="Helvetica Neue" charset="0"/>
                      </a:rPr>
                      <a:t> </a:t>
                    </a:r>
                    <a14:m>
                      <m:oMath xmlns:m="http://schemas.openxmlformats.org/officeDocument/2006/math"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𝑂</m:t>
                        </m:r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(</m:t>
                        </m:r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𝑛</m:t>
                        </m:r>
                        <m:r>
                          <a:rPr lang="en-US" altLang="zh-CN" sz="2000" b="0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)</m:t>
                        </m:r>
                      </m:oMath>
                    </a14:m>
                    <a:endParaRPr lang="en-US" altLang="zh-CN" sz="20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70" name="Rounded Rectangle 69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7002077" y="1227762"/>
                    <a:ext cx="1620562" cy="523000"/>
                  </a:xfrm>
                  <a:prstGeom prst="roundRect">
                    <a:avLst/>
                  </a:prstGeom>
                  <a:blipFill>
                    <a:blip r:embed="rId4"/>
                    <a:stretch>
                      <a:fillRect l="-3150" b="-7143"/>
                    </a:stretch>
                  </a:blipFill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72" name="Rectangle 71"/>
              <p:cNvSpPr/>
              <p:nvPr/>
            </p:nvSpPr>
            <p:spPr>
              <a:xfrm>
                <a:off x="527848" y="1217362"/>
                <a:ext cx="24416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099">
                  <a:defRPr/>
                </a:pPr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Time</a:t>
                </a:r>
                <a:r>
                  <a:rPr lang="zh-CN" altLang="en-US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complexity</a:t>
                </a:r>
              </a:p>
            </p:txBody>
          </p:sp>
        </p:grpSp>
        <p:cxnSp>
          <p:nvCxnSpPr>
            <p:cNvPr id="73" name="Straight Connector 72"/>
            <p:cNvCxnSpPr>
              <a:cxnSpLocks/>
              <a:stCxn id="55" idx="2"/>
              <a:endCxn id="69" idx="0"/>
            </p:cNvCxnSpPr>
            <p:nvPr/>
          </p:nvCxnSpPr>
          <p:spPr bwMode="auto">
            <a:xfrm flipH="1">
              <a:off x="4175586" y="789939"/>
              <a:ext cx="2355" cy="427423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79" name="Straight Connector 78"/>
            <p:cNvCxnSpPr>
              <a:cxnSpLocks/>
              <a:stCxn id="56" idx="2"/>
              <a:endCxn id="70" idx="0"/>
            </p:cNvCxnSpPr>
            <p:nvPr/>
          </p:nvCxnSpPr>
          <p:spPr bwMode="auto">
            <a:xfrm flipH="1">
              <a:off x="7812358" y="789940"/>
              <a:ext cx="1" cy="43782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10" name="Group 9"/>
          <p:cNvGrpSpPr/>
          <p:nvPr/>
        </p:nvGrpSpPr>
        <p:grpSpPr>
          <a:xfrm>
            <a:off x="9242083" y="5765952"/>
            <a:ext cx="2873717" cy="711048"/>
            <a:chOff x="9067800" y="3962400"/>
            <a:chExt cx="2873717" cy="711048"/>
          </a:xfrm>
        </p:grpSpPr>
        <p:sp>
          <p:nvSpPr>
            <p:cNvPr id="108" name="Rectangle 107"/>
            <p:cNvSpPr/>
            <p:nvPr/>
          </p:nvSpPr>
          <p:spPr>
            <a:xfrm>
              <a:off x="9841968" y="4068980"/>
              <a:ext cx="209954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Near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real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time</a:t>
              </a:r>
            </a:p>
          </p:txBody>
        </p:sp>
        <p:pic>
          <p:nvPicPr>
            <p:cNvPr id="112" name="Picture 111" descr="checked29.png">
              <a:extLst>
                <a:ext uri="{FF2B5EF4-FFF2-40B4-BE49-F238E27FC236}">
                  <a16:creationId xmlns:a16="http://schemas.microsoft.com/office/drawing/2014/main" xmlns="" id="{1A25394C-03DF-2F4E-993F-536FAF9CE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67800" y="3962400"/>
              <a:ext cx="711048" cy="711048"/>
            </a:xfrm>
            <a:prstGeom prst="rect">
              <a:avLst/>
            </a:prstGeom>
          </p:spPr>
        </p:pic>
      </p:grpSp>
      <p:grpSp>
        <p:nvGrpSpPr>
          <p:cNvPr id="5" name="Group 4"/>
          <p:cNvGrpSpPr/>
          <p:nvPr/>
        </p:nvGrpSpPr>
        <p:grpSpPr>
          <a:xfrm>
            <a:off x="1158024" y="4572000"/>
            <a:ext cx="7757375" cy="1067429"/>
            <a:chOff x="1158024" y="3662176"/>
            <a:chExt cx="7757375" cy="1067429"/>
          </a:xfrm>
        </p:grpSpPr>
        <p:sp>
          <p:nvSpPr>
            <p:cNvPr id="83" name="Rectangle: Rounded Corners 13">
              <a:extLst>
                <a:ext uri="{FF2B5EF4-FFF2-40B4-BE49-F238E27FC236}">
                  <a16:creationId xmlns:a16="http://schemas.microsoft.com/office/drawing/2014/main" xmlns="" id="{93E9554F-4C3C-476F-A7E7-D21EEA1F9FDD}"/>
                </a:ext>
              </a:extLst>
            </p:cNvPr>
            <p:cNvSpPr/>
            <p:nvPr/>
          </p:nvSpPr>
          <p:spPr>
            <a:xfrm>
              <a:off x="3137325" y="3814576"/>
              <a:ext cx="2264667" cy="737755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Continuous</a:t>
              </a:r>
              <a:r>
                <a:rPr lang="zh-CN" altLang="en-US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learning</a:t>
              </a:r>
              <a:endParaRPr 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84" name="Straight Arrow Connector 83"/>
            <p:cNvCxnSpPr>
              <a:stCxn id="83" idx="3"/>
              <a:endCxn id="97" idx="1"/>
            </p:cNvCxnSpPr>
            <p:nvPr/>
          </p:nvCxnSpPr>
          <p:spPr>
            <a:xfrm>
              <a:off x="5401992" y="4183454"/>
              <a:ext cx="1501171" cy="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7" name="Rectangle: Rounded Corners 13">
              <a:extLst>
                <a:ext uri="{FF2B5EF4-FFF2-40B4-BE49-F238E27FC236}">
                  <a16:creationId xmlns:a16="http://schemas.microsoft.com/office/drawing/2014/main" xmlns="" id="{93E9554F-4C3C-476F-A7E7-D21EEA1F9FDD}"/>
                </a:ext>
              </a:extLst>
            </p:cNvPr>
            <p:cNvSpPr/>
            <p:nvPr/>
          </p:nvSpPr>
          <p:spPr>
            <a:xfrm>
              <a:off x="6903163" y="3814576"/>
              <a:ext cx="1859837" cy="737755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Incremental</a:t>
              </a:r>
              <a:r>
                <a:rPr lang="zh-CN" altLang="en-US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Update</a:t>
              </a:r>
              <a:endParaRPr 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4" name="Rectangle 73"/>
            <p:cNvSpPr/>
            <p:nvPr/>
          </p:nvSpPr>
          <p:spPr>
            <a:xfrm>
              <a:off x="1158024" y="4114800"/>
              <a:ext cx="120417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OASIS</a:t>
              </a:r>
              <a:r>
                <a:rPr lang="zh-CN" altLang="en-US" dirty="0"/>
                <a:t> </a:t>
              </a:r>
              <a:endParaRPr lang="en-US" dirty="0"/>
            </a:p>
          </p:txBody>
        </p:sp>
        <p:sp>
          <p:nvSpPr>
            <p:cNvPr id="115" name="Rectangle 114"/>
            <p:cNvSpPr/>
            <p:nvPr/>
          </p:nvSpPr>
          <p:spPr bwMode="auto">
            <a:xfrm>
              <a:off x="2969542" y="3662176"/>
              <a:ext cx="5945857" cy="1067429"/>
            </a:xfrm>
            <a:prstGeom prst="rect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3" name="Group 2"/>
          <p:cNvGrpSpPr/>
          <p:nvPr/>
        </p:nvGrpSpPr>
        <p:grpSpPr>
          <a:xfrm>
            <a:off x="9220200" y="3505200"/>
            <a:ext cx="2923603" cy="715091"/>
            <a:chOff x="9067800" y="1189909"/>
            <a:chExt cx="2923603" cy="715091"/>
          </a:xfrm>
        </p:grpSpPr>
        <p:pic>
          <p:nvPicPr>
            <p:cNvPr id="111" name="Picture 110" descr="cross41.png">
              <a:extLst>
                <a:ext uri="{FF2B5EF4-FFF2-40B4-BE49-F238E27FC236}">
                  <a16:creationId xmlns:a16="http://schemas.microsoft.com/office/drawing/2014/main" xmlns="" id="{681A1AD0-B59A-2246-98EE-3E27109BA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067800" y="1189909"/>
              <a:ext cx="715091" cy="715091"/>
            </a:xfrm>
            <a:prstGeom prst="rect">
              <a:avLst/>
            </a:prstGeom>
            <a:noFill/>
          </p:spPr>
        </p:pic>
        <p:sp>
          <p:nvSpPr>
            <p:cNvPr id="117" name="Rectangle 116"/>
            <p:cNvSpPr/>
            <p:nvPr/>
          </p:nvSpPr>
          <p:spPr>
            <a:xfrm>
              <a:off x="9841968" y="1297697"/>
              <a:ext cx="2149435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Too expensive</a:t>
              </a:r>
            </a:p>
          </p:txBody>
        </p:sp>
      </p:grpSp>
      <p:cxnSp>
        <p:nvCxnSpPr>
          <p:cNvPr id="46" name="Straight Connector 45"/>
          <p:cNvCxnSpPr/>
          <p:nvPr/>
        </p:nvCxnSpPr>
        <p:spPr bwMode="auto">
          <a:xfrm flipV="1">
            <a:off x="1259731" y="1524000"/>
            <a:ext cx="1902703" cy="9481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>
                <a:lumMod val="50000"/>
                <a:lumOff val="50000"/>
              </a:schemeClr>
            </a:solidFill>
            <a:prstDash val="sysDash"/>
            <a:round/>
            <a:headEnd type="none" w="med" len="med"/>
            <a:tailEnd type="stealth" w="med" len="lg"/>
          </a:ln>
          <a:effectLst/>
        </p:spPr>
      </p:cxnSp>
      <p:grpSp>
        <p:nvGrpSpPr>
          <p:cNvPr id="47" name="Group 46"/>
          <p:cNvGrpSpPr/>
          <p:nvPr/>
        </p:nvGrpSpPr>
        <p:grpSpPr>
          <a:xfrm>
            <a:off x="184576" y="1084557"/>
            <a:ext cx="1103405" cy="1164935"/>
            <a:chOff x="4904649" y="880797"/>
            <a:chExt cx="1103405" cy="1164935"/>
          </a:xfrm>
        </p:grpSpPr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xmlns="" id="{12B21F79-A0D5-4A98-BA60-6828A63F4501}"/>
                </a:ext>
              </a:extLst>
            </p:cNvPr>
            <p:cNvSpPr txBox="1"/>
            <p:nvPr/>
          </p:nvSpPr>
          <p:spPr>
            <a:xfrm>
              <a:off x="4904649" y="1645622"/>
              <a:ext cx="110340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latin typeface="Helvetica Neue" charset="0"/>
                  <a:ea typeface="Helvetica Neue" charset="0"/>
                  <a:cs typeface="Helvetica Neue" charset="0"/>
                </a:rPr>
                <a:t>User</a:t>
              </a:r>
            </a:p>
          </p:txBody>
        </p:sp>
        <p:pic>
          <p:nvPicPr>
            <p:cNvPr id="49" name="Graphic 27" descr="Teacher">
              <a:extLst>
                <a:ext uri="{FF2B5EF4-FFF2-40B4-BE49-F238E27FC236}">
                  <a16:creationId xmlns:a16="http://schemas.microsoft.com/office/drawing/2014/main" xmlns="" id="{C068140A-2F36-441A-B5A1-1248C3594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8"/>
                </a:ext>
              </a:extLst>
            </a:blip>
            <a:stretch>
              <a:fillRect/>
            </a:stretch>
          </p:blipFill>
          <p:spPr>
            <a:xfrm>
              <a:off x="4929530" y="880797"/>
              <a:ext cx="914400" cy="914400"/>
            </a:xfrm>
            <a:prstGeom prst="rect">
              <a:avLst/>
            </a:prstGeom>
          </p:spPr>
        </p:pic>
      </p:grpSp>
      <p:sp>
        <p:nvSpPr>
          <p:cNvPr id="50" name="Rectangle 49"/>
          <p:cNvSpPr/>
          <p:nvPr/>
        </p:nvSpPr>
        <p:spPr>
          <a:xfrm>
            <a:off x="1240545" y="1032434"/>
            <a:ext cx="187583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 defTabSz="914363">
              <a:defRPr/>
            </a:pPr>
            <a:r>
              <a:rPr lang="en-US" altLang="zh-CN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New</a:t>
            </a:r>
            <a:r>
              <a:rPr lang="zh-CN" altLang="en-US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examples</a:t>
            </a:r>
            <a:endParaRPr lang="en-US" sz="2000" kern="0" dirty="0">
              <a:solidFill>
                <a:prstClr val="black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1123553" y="1471359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B898DA1F-C5BA-4441-99E1-AB717AA7CB33}"/>
              </a:ext>
            </a:extLst>
          </p:cNvPr>
          <p:cNvSpPr/>
          <p:nvPr/>
        </p:nvSpPr>
        <p:spPr bwMode="auto">
          <a:xfrm>
            <a:off x="1126993" y="1484588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1140148" y="1484588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1148737" y="1483343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xmlns="" id="{CFB847D3-2179-C946-B29F-4147E1AB4B73}"/>
              </a:ext>
            </a:extLst>
          </p:cNvPr>
          <p:cNvGrpSpPr/>
          <p:nvPr/>
        </p:nvGrpSpPr>
        <p:grpSpPr>
          <a:xfrm>
            <a:off x="666657" y="2315539"/>
            <a:ext cx="8248741" cy="977494"/>
            <a:chOff x="666657" y="2315539"/>
            <a:chExt cx="8248741" cy="977494"/>
          </a:xfrm>
        </p:grpSpPr>
        <p:sp>
          <p:nvSpPr>
            <p:cNvPr id="55" name="Rectangle: Rounded Corners 13">
              <a:extLst>
                <a:ext uri="{FF2B5EF4-FFF2-40B4-BE49-F238E27FC236}">
                  <a16:creationId xmlns:a16="http://schemas.microsoft.com/office/drawing/2014/main" xmlns="" id="{3352B240-DBB9-AC43-A667-88F5B961C9C8}"/>
                </a:ext>
              </a:extLst>
            </p:cNvPr>
            <p:cNvSpPr/>
            <p:nvPr/>
          </p:nvSpPr>
          <p:spPr>
            <a:xfrm>
              <a:off x="3056406" y="2420604"/>
              <a:ext cx="2254174" cy="733373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Re-compute</a:t>
              </a:r>
              <a:r>
                <a:rPr lang="zh-CN" altLang="en-US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representation</a:t>
              </a:r>
              <a:endParaRPr 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6" name="Rectangle: Rounded Corners 13">
              <a:extLst>
                <a:ext uri="{FF2B5EF4-FFF2-40B4-BE49-F238E27FC236}">
                  <a16:creationId xmlns:a16="http://schemas.microsoft.com/office/drawing/2014/main" xmlns="" id="{EC38D84E-0C4C-CB42-BEFC-65FF506EFBC8}"/>
                </a:ext>
              </a:extLst>
            </p:cNvPr>
            <p:cNvSpPr/>
            <p:nvPr/>
          </p:nvSpPr>
          <p:spPr>
            <a:xfrm>
              <a:off x="6887992" y="2420605"/>
              <a:ext cx="1859837" cy="733373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Re-build</a:t>
              </a:r>
              <a:r>
                <a:rPr lang="zh-CN" altLang="en-US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index</a:t>
              </a:r>
              <a:endParaRPr 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xmlns="" id="{C06F52EA-E040-3B43-AAEF-4F9A6B91B3E9}"/>
                </a:ext>
              </a:extLst>
            </p:cNvPr>
            <p:cNvSpPr/>
            <p:nvPr/>
          </p:nvSpPr>
          <p:spPr bwMode="auto">
            <a:xfrm>
              <a:off x="2969541" y="2315539"/>
              <a:ext cx="5945857" cy="977494"/>
            </a:xfrm>
            <a:prstGeom prst="rect">
              <a:avLst/>
            </a:prstGeom>
            <a:noFill/>
            <a:ln w="38100" cap="flat" cmpd="sng" algn="ctr">
              <a:solidFill>
                <a:schemeClr val="accent4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xmlns="" id="{325FBF86-00E8-D342-BFDF-163329530323}"/>
                </a:ext>
              </a:extLst>
            </p:cNvPr>
            <p:cNvSpPr/>
            <p:nvPr/>
          </p:nvSpPr>
          <p:spPr>
            <a:xfrm>
              <a:off x="666657" y="2468753"/>
              <a:ext cx="2129109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Naïve</a:t>
              </a:r>
              <a:r>
                <a:rPr lang="zh-CN" altLang="en-US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solution</a:t>
              </a:r>
            </a:p>
          </p:txBody>
        </p:sp>
        <p:cxnSp>
          <p:nvCxnSpPr>
            <p:cNvPr id="59" name="Straight Arrow Connector 58">
              <a:extLst>
                <a:ext uri="{FF2B5EF4-FFF2-40B4-BE49-F238E27FC236}">
                  <a16:creationId xmlns:a16="http://schemas.microsoft.com/office/drawing/2014/main" xmlns="" id="{243A7DA2-3ABF-5247-BFE7-874C5027C6D8}"/>
                </a:ext>
              </a:extLst>
            </p:cNvPr>
            <p:cNvCxnSpPr>
              <a:cxnSpLocks/>
              <a:stCxn id="55" idx="3"/>
              <a:endCxn id="56" idx="1"/>
            </p:cNvCxnSpPr>
            <p:nvPr/>
          </p:nvCxnSpPr>
          <p:spPr>
            <a:xfrm>
              <a:off x="5310580" y="2787291"/>
              <a:ext cx="1577412" cy="1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xmlns="" id="{BFF238B1-3FBF-2B4E-B931-7483CE8D63DA}"/>
              </a:ext>
            </a:extLst>
          </p:cNvPr>
          <p:cNvGrpSpPr/>
          <p:nvPr/>
        </p:nvGrpSpPr>
        <p:grpSpPr>
          <a:xfrm>
            <a:off x="527847" y="5462155"/>
            <a:ext cx="8113197" cy="928245"/>
            <a:chOff x="509442" y="765694"/>
            <a:chExt cx="8113197" cy="928245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xmlns="" id="{A1EB2CF6-9C91-6747-BF29-44505F7AF10F}"/>
                </a:ext>
              </a:extLst>
            </p:cNvPr>
            <p:cNvGrpSpPr/>
            <p:nvPr/>
          </p:nvGrpSpPr>
          <p:grpSpPr>
            <a:xfrm>
              <a:off x="509442" y="1076982"/>
              <a:ext cx="8113197" cy="616957"/>
              <a:chOff x="509442" y="1076982"/>
              <a:chExt cx="8113197" cy="616957"/>
            </a:xfrm>
          </p:grpSpPr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81" name="Rounded Rectangle 80">
                    <a:extLst>
                      <a:ext uri="{FF2B5EF4-FFF2-40B4-BE49-F238E27FC236}">
                        <a16:creationId xmlns:a16="http://schemas.microsoft.com/office/drawing/2014/main" xmlns="" id="{31D2F6C4-6A45-2A47-B7D2-32494DFF6FF6}"/>
                      </a:ext>
                    </a:extLst>
                  </p:cNvPr>
                  <p:cNvSpPr/>
                  <p:nvPr/>
                </p:nvSpPr>
                <p:spPr bwMode="auto">
                  <a:xfrm>
                    <a:off x="3272462" y="1170939"/>
                    <a:ext cx="1957582" cy="523000"/>
                  </a:xfrm>
                  <a:prstGeom prst="roundRect">
                    <a:avLst/>
                  </a:prstGeom>
                  <a:solidFill>
                    <a:schemeClr val="tx1">
                      <a:lumMod val="50000"/>
                      <a:lumOff val="50000"/>
                      <a:alpha val="15000"/>
                    </a:schemeClr>
                  </a:solidFill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36" tIns="45718" rIns="91436" bIns="45718" numCol="1" rtlCol="0" anchor="ctr" anchorCtr="0" compatLnSpc="1">
                    <a:prstTxWarp prst="textNoShape">
                      <a:avLst/>
                    </a:prstTxWarp>
                  </a:bodyPr>
                  <a:lstStyle/>
                  <a:p>
                    <a:pPr defTabSz="914099" fontAlgn="base">
                      <a:spcBef>
                        <a:spcPct val="0"/>
                      </a:spcBef>
                      <a:spcAft>
                        <a:spcPct val="0"/>
                      </a:spcAft>
                      <a:defRPr/>
                    </a:pPr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r>
                            <a:rPr lang="en-US" altLang="zh-CN" sz="2000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𝑂</m:t>
                          </m:r>
                          <m:d>
                            <m:d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  <m:t>𝑑</m:t>
                                  </m:r>
                                </m:e>
                                <m:sup>
                                  <m:r>
                                    <a:rPr lang="en-US" altLang="zh-CN" sz="2000" b="0" i="1" smtClean="0"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d>
                        </m:oMath>
                      </m:oMathPara>
                    </a14:m>
                    <a:endParaRPr lang="en-US" altLang="zh-CN" sz="20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81" name="Rounded Rectangle 80">
                    <a:extLst>
                      <a:ext uri="{FF2B5EF4-FFF2-40B4-BE49-F238E27FC236}">
                        <a16:creationId xmlns:a16="http://schemas.microsoft.com/office/drawing/2014/main" id="{31D2F6C4-6A45-2A47-B7D2-32494DFF6FF6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 bwMode="auto">
                  <a:xfrm>
                    <a:off x="3272462" y="1170939"/>
                    <a:ext cx="1957582" cy="523000"/>
                  </a:xfrm>
                  <a:prstGeom prst="roundRect">
                    <a:avLst/>
                  </a:prstGeom>
                  <a:blipFill>
                    <a:blip r:embed="rId9"/>
                    <a:stretch>
                      <a:fillRect/>
                    </a:stretch>
                  </a:blipFill>
                  <a:ln w="25400" cap="flat" cmpd="sng" algn="ctr">
                    <a:noFill/>
                    <a:prstDash val="solid"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p:sp>
            <p:nvSpPr>
              <p:cNvPr id="85" name="Rounded Rectangle 84">
                <a:extLst>
                  <a:ext uri="{FF2B5EF4-FFF2-40B4-BE49-F238E27FC236}">
                    <a16:creationId xmlns:a16="http://schemas.microsoft.com/office/drawing/2014/main" xmlns="" id="{0410EB3C-380B-D142-A26A-3EA930036281}"/>
                  </a:ext>
                </a:extLst>
              </p:cNvPr>
              <p:cNvSpPr/>
              <p:nvPr/>
            </p:nvSpPr>
            <p:spPr bwMode="auto">
              <a:xfrm>
                <a:off x="7002077" y="1170939"/>
                <a:ext cx="1620562" cy="523000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 fontAlgn="base">
                  <a:spcBef>
                    <a:spcPct val="0"/>
                  </a:spcBef>
                  <a:spcAft>
                    <a:spcPct val="0"/>
                  </a:spcAft>
                  <a:defRPr/>
                </a:pPr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Sub-linear</a:t>
                </a:r>
              </a:p>
            </p:txBody>
          </p:sp>
          <p:sp>
            <p:nvSpPr>
              <p:cNvPr id="86" name="Rectangle 85">
                <a:extLst>
                  <a:ext uri="{FF2B5EF4-FFF2-40B4-BE49-F238E27FC236}">
                    <a16:creationId xmlns:a16="http://schemas.microsoft.com/office/drawing/2014/main" xmlns="" id="{A3D4EDE7-965E-AC41-A96B-550AE1E6508E}"/>
                  </a:ext>
                </a:extLst>
              </p:cNvPr>
              <p:cNvSpPr/>
              <p:nvPr/>
            </p:nvSpPr>
            <p:spPr>
              <a:xfrm>
                <a:off x="509442" y="1076982"/>
                <a:ext cx="2441694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099">
                  <a:defRPr/>
                </a:pPr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Time</a:t>
                </a:r>
                <a:r>
                  <a:rPr lang="zh-CN" altLang="en-US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complexity</a:t>
                </a:r>
              </a:p>
            </p:txBody>
          </p:sp>
        </p:grpSp>
        <p:cxnSp>
          <p:nvCxnSpPr>
            <p:cNvPr id="77" name="Straight Connector 76">
              <a:extLst>
                <a:ext uri="{FF2B5EF4-FFF2-40B4-BE49-F238E27FC236}">
                  <a16:creationId xmlns:a16="http://schemas.microsoft.com/office/drawing/2014/main" xmlns="" id="{0D4742C1-7A46-0545-8825-91DDDF4016FA}"/>
                </a:ext>
              </a:extLst>
            </p:cNvPr>
            <p:cNvCxnSpPr>
              <a:cxnSpLocks/>
              <a:stCxn id="83" idx="2"/>
              <a:endCxn id="81" idx="0"/>
            </p:cNvCxnSpPr>
            <p:nvPr/>
          </p:nvCxnSpPr>
          <p:spPr bwMode="auto">
            <a:xfrm flipH="1">
              <a:off x="4251253" y="765694"/>
              <a:ext cx="1" cy="40524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78" name="Straight Connector 77">
              <a:extLst>
                <a:ext uri="{FF2B5EF4-FFF2-40B4-BE49-F238E27FC236}">
                  <a16:creationId xmlns:a16="http://schemas.microsoft.com/office/drawing/2014/main" xmlns="" id="{02802CA3-BD74-BA43-A602-F451722B6A88}"/>
                </a:ext>
              </a:extLst>
            </p:cNvPr>
            <p:cNvCxnSpPr>
              <a:cxnSpLocks/>
              <a:stCxn id="97" idx="2"/>
              <a:endCxn id="85" idx="0"/>
            </p:cNvCxnSpPr>
            <p:nvPr/>
          </p:nvCxnSpPr>
          <p:spPr bwMode="auto">
            <a:xfrm flipH="1">
              <a:off x="7812358" y="765694"/>
              <a:ext cx="2319" cy="405245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1966170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07407E-6 L 0.15976 -4.07407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1667E-6 -0.00371 L 0.15924 -0.00255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6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08333E-7 -4.44444E-6 L 0.15977 -4.44444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1.25E-6 -0.00371 L 0.15976 -0.0037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>
            <a:extLst>
              <a:ext uri="{FF2B5EF4-FFF2-40B4-BE49-F238E27FC236}">
                <a16:creationId xmlns:a16="http://schemas.microsoft.com/office/drawing/2014/main" xmlns="" id="{0EB3CFE8-7CED-434F-82D7-B54AF3FC654D}"/>
              </a:ext>
            </a:extLst>
          </p:cNvPr>
          <p:cNvSpPr/>
          <p:nvPr/>
        </p:nvSpPr>
        <p:spPr>
          <a:xfrm>
            <a:off x="-28868" y="6231932"/>
            <a:ext cx="12220868" cy="626068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01" name="TextBox 200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-4961" y="6248400"/>
            <a:ext cx="100789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[8] K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Weinberger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Distance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M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etric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L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earning for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L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arge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M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argin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N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earest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N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eighbor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C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lassification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JLMR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09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1658600" cy="858837"/>
          </a:xfrm>
        </p:spPr>
        <p:txBody>
          <a:bodyPr/>
          <a:lstStyle/>
          <a:p>
            <a:r>
              <a:rPr lang="en-US" altLang="zh-CN" dirty="0"/>
              <a:t>Learning</a:t>
            </a:r>
            <a:r>
              <a:rPr lang="zh-CN" altLang="en-US" dirty="0"/>
              <a:t> </a:t>
            </a:r>
            <a:r>
              <a:rPr lang="en-US" altLang="zh-CN" dirty="0"/>
              <a:t>the</a:t>
            </a:r>
            <a:r>
              <a:rPr lang="zh-CN" altLang="en-US" dirty="0"/>
              <a:t> </a:t>
            </a:r>
            <a:r>
              <a:rPr lang="en-US" altLang="zh-CN" dirty="0"/>
              <a:t>Representation:</a:t>
            </a:r>
            <a:r>
              <a:rPr lang="zh-CN" altLang="en-US" dirty="0"/>
              <a:t> </a:t>
            </a:r>
            <a:r>
              <a:rPr lang="en-US" altLang="zh-CN" dirty="0"/>
              <a:t>Distance</a:t>
            </a:r>
            <a:r>
              <a:rPr lang="zh-CN" altLang="en-US" dirty="0"/>
              <a:t> </a:t>
            </a:r>
            <a:r>
              <a:rPr lang="en-US" altLang="zh-CN" dirty="0"/>
              <a:t>Metric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37</a:t>
            </a:fld>
            <a:endParaRPr lang="en-US" altLang="x-none" dirty="0"/>
          </a:p>
        </p:txBody>
      </p:sp>
      <p:sp>
        <p:nvSpPr>
          <p:cNvPr id="206" name="TextBox 205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-19650" y="6531666"/>
            <a:ext cx="7036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[</a:t>
            </a: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9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] P. Jain, et al. 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Online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M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etric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L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earning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and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Fast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Similarity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Search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NIPS’08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3E7F4A6D-97F9-3247-BBBE-8A80368F8FDE}"/>
              </a:ext>
            </a:extLst>
          </p:cNvPr>
          <p:cNvGrpSpPr/>
          <p:nvPr/>
        </p:nvGrpSpPr>
        <p:grpSpPr>
          <a:xfrm>
            <a:off x="-13815" y="914400"/>
            <a:ext cx="10529415" cy="2061159"/>
            <a:chOff x="-3519015" y="1066800"/>
            <a:chExt cx="10529415" cy="2061159"/>
          </a:xfrm>
        </p:grpSpPr>
        <p:grpSp>
          <p:nvGrpSpPr>
            <p:cNvPr id="199" name="Group 198"/>
            <p:cNvGrpSpPr/>
            <p:nvPr/>
          </p:nvGrpSpPr>
          <p:grpSpPr>
            <a:xfrm>
              <a:off x="152400" y="1066800"/>
              <a:ext cx="2048242" cy="1984306"/>
              <a:chOff x="1455384" y="1179953"/>
              <a:chExt cx="2915513" cy="2771840"/>
            </a:xfrm>
          </p:grpSpPr>
          <p:grpSp>
            <p:nvGrpSpPr>
              <p:cNvPr id="135" name="Group 134">
                <a:extLst>
                  <a:ext uri="{FF2B5EF4-FFF2-40B4-BE49-F238E27FC236}">
                    <a16:creationId xmlns:a16="http://schemas.microsoft.com/office/drawing/2014/main" xmlns="" id="{B062EBC5-9A92-A444-BA66-6E43ECFD6444}"/>
                  </a:ext>
                </a:extLst>
              </p:cNvPr>
              <p:cNvGrpSpPr/>
              <p:nvPr/>
            </p:nvGrpSpPr>
            <p:grpSpPr>
              <a:xfrm>
                <a:off x="1455384" y="1179953"/>
                <a:ext cx="2915513" cy="2771840"/>
                <a:chOff x="2057545" y="2341519"/>
                <a:chExt cx="2915513" cy="2771840"/>
              </a:xfrm>
            </p:grpSpPr>
            <p:grpSp>
              <p:nvGrpSpPr>
                <p:cNvPr id="141" name="Group 140">
                  <a:extLst>
                    <a:ext uri="{FF2B5EF4-FFF2-40B4-BE49-F238E27FC236}">
                      <a16:creationId xmlns:a16="http://schemas.microsoft.com/office/drawing/2014/main" xmlns="" id="{0A2D9AFF-16C7-2A40-842F-F8649D99674B}"/>
                    </a:ext>
                  </a:extLst>
                </p:cNvPr>
                <p:cNvGrpSpPr/>
                <p:nvPr/>
              </p:nvGrpSpPr>
              <p:grpSpPr>
                <a:xfrm>
                  <a:off x="2464885" y="4497856"/>
                  <a:ext cx="2508173" cy="615503"/>
                  <a:chOff x="2464885" y="4497856"/>
                  <a:chExt cx="2508173" cy="615503"/>
                </a:xfrm>
              </p:grpSpPr>
              <p:cxnSp>
                <p:nvCxnSpPr>
                  <p:cNvPr id="154" name="Straight Connector 153">
                    <a:extLst>
                      <a:ext uri="{FF2B5EF4-FFF2-40B4-BE49-F238E27FC236}">
                        <a16:creationId xmlns:a16="http://schemas.microsoft.com/office/drawing/2014/main" xmlns="" id="{13A1466A-D7F8-FE4E-9847-4D7D354B879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464885" y="4663441"/>
                    <a:ext cx="2032974" cy="7032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55" name="Straight Connector 154">
                    <a:extLst>
                      <a:ext uri="{FF2B5EF4-FFF2-40B4-BE49-F238E27FC236}">
                        <a16:creationId xmlns:a16="http://schemas.microsoft.com/office/drawing/2014/main" xmlns="" id="{A06203BB-8C9E-9B44-ADF3-E5627960C7ED}"/>
                      </a:ext>
                    </a:extLst>
                  </p:cNvPr>
                  <p:cNvCxnSpPr/>
                  <p:nvPr/>
                </p:nvCxnSpPr>
                <p:spPr>
                  <a:xfrm>
                    <a:off x="29260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56" name="Straight Connector 155">
                    <a:extLst>
                      <a:ext uri="{FF2B5EF4-FFF2-40B4-BE49-F238E27FC236}">
                        <a16:creationId xmlns:a16="http://schemas.microsoft.com/office/drawing/2014/main" xmlns="" id="{0CCDF9DC-ADAE-6149-88A2-ACEC9FCC81BB}"/>
                      </a:ext>
                    </a:extLst>
                  </p:cNvPr>
                  <p:cNvCxnSpPr/>
                  <p:nvPr/>
                </p:nvCxnSpPr>
                <p:spPr>
                  <a:xfrm>
                    <a:off x="33832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57" name="Straight Connector 156">
                    <a:extLst>
                      <a:ext uri="{FF2B5EF4-FFF2-40B4-BE49-F238E27FC236}">
                        <a16:creationId xmlns:a16="http://schemas.microsoft.com/office/drawing/2014/main" xmlns="" id="{EC8895AF-5EA2-044E-90F4-A90871347C8A}"/>
                      </a:ext>
                    </a:extLst>
                  </p:cNvPr>
                  <p:cNvCxnSpPr/>
                  <p:nvPr/>
                </p:nvCxnSpPr>
                <p:spPr>
                  <a:xfrm>
                    <a:off x="38404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58" name="Straight Connector 157">
                    <a:extLst>
                      <a:ext uri="{FF2B5EF4-FFF2-40B4-BE49-F238E27FC236}">
                        <a16:creationId xmlns:a16="http://schemas.microsoft.com/office/drawing/2014/main" xmlns="" id="{2224D532-3198-FC4C-A73F-8D130C74EA56}"/>
                      </a:ext>
                    </a:extLst>
                  </p:cNvPr>
                  <p:cNvCxnSpPr/>
                  <p:nvPr/>
                </p:nvCxnSpPr>
                <p:spPr>
                  <a:xfrm>
                    <a:off x="42976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159" name="TextBox 158">
                    <a:extLst>
                      <a:ext uri="{FF2B5EF4-FFF2-40B4-BE49-F238E27FC236}">
                        <a16:creationId xmlns:a16="http://schemas.microsoft.com/office/drawing/2014/main" xmlns="" id="{4004CF82-7E45-B24D-93D3-F80358A1E0CC}"/>
                      </a:ext>
                    </a:extLst>
                  </p:cNvPr>
                  <p:cNvSpPr txBox="1"/>
                  <p:nvPr/>
                </p:nvSpPr>
                <p:spPr>
                  <a:xfrm>
                    <a:off x="2736857" y="4662301"/>
                    <a:ext cx="382817" cy="451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1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60" name="TextBox 159">
                    <a:extLst>
                      <a:ext uri="{FF2B5EF4-FFF2-40B4-BE49-F238E27FC236}">
                        <a16:creationId xmlns:a16="http://schemas.microsoft.com/office/drawing/2014/main" xmlns="" id="{A1B70086-BF30-BD43-AA9C-9214253BB690}"/>
                      </a:ext>
                    </a:extLst>
                  </p:cNvPr>
                  <p:cNvSpPr txBox="1"/>
                  <p:nvPr/>
                </p:nvSpPr>
                <p:spPr>
                  <a:xfrm>
                    <a:off x="3209803" y="4662301"/>
                    <a:ext cx="382817" cy="451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2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61" name="TextBox 160">
                    <a:extLst>
                      <a:ext uri="{FF2B5EF4-FFF2-40B4-BE49-F238E27FC236}">
                        <a16:creationId xmlns:a16="http://schemas.microsoft.com/office/drawing/2014/main" xmlns="" id="{5CAC8360-2885-C449-8ADB-2242CADD3A62}"/>
                      </a:ext>
                    </a:extLst>
                  </p:cNvPr>
                  <p:cNvSpPr txBox="1"/>
                  <p:nvPr/>
                </p:nvSpPr>
                <p:spPr>
                  <a:xfrm>
                    <a:off x="3646866" y="4662301"/>
                    <a:ext cx="382817" cy="451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3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62" name="TextBox 161">
                    <a:extLst>
                      <a:ext uri="{FF2B5EF4-FFF2-40B4-BE49-F238E27FC236}">
                        <a16:creationId xmlns:a16="http://schemas.microsoft.com/office/drawing/2014/main" xmlns="" id="{C8FECC37-23DF-B84D-999D-15D59A88BDDA}"/>
                      </a:ext>
                    </a:extLst>
                  </p:cNvPr>
                  <p:cNvSpPr txBox="1"/>
                  <p:nvPr/>
                </p:nvSpPr>
                <p:spPr>
                  <a:xfrm>
                    <a:off x="4117974" y="4662301"/>
                    <a:ext cx="382817" cy="451058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4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63" name="TextBox 162">
                    <a:extLst>
                      <a:ext uri="{FF2B5EF4-FFF2-40B4-BE49-F238E27FC236}">
                        <a16:creationId xmlns:a16="http://schemas.microsoft.com/office/drawing/2014/main" xmlns="" id="{5D6C908D-0096-8D4B-A077-BC9E578F4085}"/>
                      </a:ext>
                    </a:extLst>
                  </p:cNvPr>
                  <p:cNvSpPr txBox="1"/>
                  <p:nvPr/>
                </p:nvSpPr>
                <p:spPr>
                  <a:xfrm>
                    <a:off x="4584356" y="4497856"/>
                    <a:ext cx="388702" cy="48864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x</a:t>
                    </a:r>
                  </a:p>
                </p:txBody>
              </p:sp>
            </p:grpSp>
            <p:grpSp>
              <p:nvGrpSpPr>
                <p:cNvPr id="142" name="Group 141">
                  <a:extLst>
                    <a:ext uri="{FF2B5EF4-FFF2-40B4-BE49-F238E27FC236}">
                      <a16:creationId xmlns:a16="http://schemas.microsoft.com/office/drawing/2014/main" xmlns="" id="{33A292BD-B12F-C144-9905-07992AB41E72}"/>
                    </a:ext>
                  </a:extLst>
                </p:cNvPr>
                <p:cNvGrpSpPr/>
                <p:nvPr/>
              </p:nvGrpSpPr>
              <p:grpSpPr>
                <a:xfrm>
                  <a:off x="2057545" y="2341519"/>
                  <a:ext cx="858160" cy="2328954"/>
                  <a:chOff x="2057545" y="2341519"/>
                  <a:chExt cx="858160" cy="2328954"/>
                </a:xfrm>
              </p:grpSpPr>
              <p:grpSp>
                <p:nvGrpSpPr>
                  <p:cNvPr id="143" name="Group 142">
                    <a:extLst>
                      <a:ext uri="{FF2B5EF4-FFF2-40B4-BE49-F238E27FC236}">
                        <a16:creationId xmlns:a16="http://schemas.microsoft.com/office/drawing/2014/main" xmlns="" id="{75BC4003-4A61-7847-8B3D-948CB9B965B8}"/>
                      </a:ext>
                    </a:extLst>
                  </p:cNvPr>
                  <p:cNvGrpSpPr/>
                  <p:nvPr/>
                </p:nvGrpSpPr>
                <p:grpSpPr>
                  <a:xfrm>
                    <a:off x="2057545" y="2499360"/>
                    <a:ext cx="484205" cy="2171113"/>
                    <a:chOff x="2057545" y="2499360"/>
                    <a:chExt cx="484205" cy="2171113"/>
                  </a:xfrm>
                </p:grpSpPr>
                <p:cxnSp>
                  <p:nvCxnSpPr>
                    <p:cNvPr id="145" name="Straight Connector 144">
                      <a:extLst>
                        <a:ext uri="{FF2B5EF4-FFF2-40B4-BE49-F238E27FC236}">
                          <a16:creationId xmlns:a16="http://schemas.microsoft.com/office/drawing/2014/main" xmlns="" id="{898FE8D1-8DF6-FE4C-9AA5-83D3EC1A160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68880" y="2499360"/>
                      <a:ext cx="11187" cy="2171113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6" name="Straight Connector 145">
                      <a:extLst>
                        <a:ext uri="{FF2B5EF4-FFF2-40B4-BE49-F238E27FC236}">
                          <a16:creationId xmlns:a16="http://schemas.microsoft.com/office/drawing/2014/main" xmlns="" id="{5423896A-8470-BB47-89AD-D22F6D21A7C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4590" y="42062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7" name="Straight Connector 146">
                      <a:extLst>
                        <a:ext uri="{FF2B5EF4-FFF2-40B4-BE49-F238E27FC236}">
                          <a16:creationId xmlns:a16="http://schemas.microsoft.com/office/drawing/2014/main" xmlns="" id="{A93D1147-66AA-F447-B394-01EB5555E83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4590" y="37490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8" name="Straight Connector 147">
                      <a:extLst>
                        <a:ext uri="{FF2B5EF4-FFF2-40B4-BE49-F238E27FC236}">
                          <a16:creationId xmlns:a16="http://schemas.microsoft.com/office/drawing/2014/main" xmlns="" id="{711D7721-F195-9441-A4E1-8E36F675FFC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4590" y="32918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49" name="Straight Connector 148">
                      <a:extLst>
                        <a:ext uri="{FF2B5EF4-FFF2-40B4-BE49-F238E27FC236}">
                          <a16:creationId xmlns:a16="http://schemas.microsoft.com/office/drawing/2014/main" xmlns="" id="{4A8D6704-BEA7-5248-B7D7-4D1220FE5A1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0300" y="28346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150" name="TextBox 149">
                      <a:extLst>
                        <a:ext uri="{FF2B5EF4-FFF2-40B4-BE49-F238E27FC236}">
                          <a16:creationId xmlns:a16="http://schemas.microsoft.com/office/drawing/2014/main" xmlns="" id="{5334CE19-F2F4-8D4A-97ED-DB238890B4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7545" y="3969636"/>
                      <a:ext cx="382818" cy="45105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1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51" name="TextBox 150">
                      <a:extLst>
                        <a:ext uri="{FF2B5EF4-FFF2-40B4-BE49-F238E27FC236}">
                          <a16:creationId xmlns:a16="http://schemas.microsoft.com/office/drawing/2014/main" xmlns="" id="{49C5D85A-62CB-B046-B75C-1409CF12A1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7545" y="3515730"/>
                      <a:ext cx="382818" cy="45105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2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52" name="TextBox 151">
                      <a:extLst>
                        <a:ext uri="{FF2B5EF4-FFF2-40B4-BE49-F238E27FC236}">
                          <a16:creationId xmlns:a16="http://schemas.microsoft.com/office/drawing/2014/main" xmlns="" id="{0FC254FC-C3B7-EB42-99CA-E90633A9FA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7545" y="3065118"/>
                      <a:ext cx="382818" cy="45105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3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53" name="TextBox 152">
                      <a:extLst>
                        <a:ext uri="{FF2B5EF4-FFF2-40B4-BE49-F238E27FC236}">
                          <a16:creationId xmlns:a16="http://schemas.microsoft.com/office/drawing/2014/main" xmlns="" id="{52A6E024-C17A-9348-8C04-01A5274AD2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057545" y="2609484"/>
                      <a:ext cx="382818" cy="451058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4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p:grpSp>
              <p:sp>
                <p:nvSpPr>
                  <p:cNvPr id="144" name="TextBox 143">
                    <a:extLst>
                      <a:ext uri="{FF2B5EF4-FFF2-40B4-BE49-F238E27FC236}">
                        <a16:creationId xmlns:a16="http://schemas.microsoft.com/office/drawing/2014/main" xmlns="" id="{35EF5D06-EFA9-C943-9466-86AA803298C8}"/>
                      </a:ext>
                    </a:extLst>
                  </p:cNvPr>
                  <p:cNvSpPr txBox="1"/>
                  <p:nvPr/>
                </p:nvSpPr>
                <p:spPr>
                  <a:xfrm>
                    <a:off x="2532888" y="2341519"/>
                    <a:ext cx="382817" cy="488647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0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y</a:t>
                    </a:r>
                  </a:p>
                </p:txBody>
              </p:sp>
            </p:grpSp>
          </p:grpSp>
          <p:sp>
            <p:nvSpPr>
              <p:cNvPr id="136" name="Rectangle 135">
                <a:extLst>
                  <a:ext uri="{FF2B5EF4-FFF2-40B4-BE49-F238E27FC236}">
                    <a16:creationId xmlns:a16="http://schemas.microsoft.com/office/drawing/2014/main" xmlns="" id="{FFC54242-BF9D-634C-B451-24C8FC8A36AD}"/>
                  </a:ext>
                </a:extLst>
              </p:cNvPr>
              <p:cNvSpPr/>
              <p:nvPr/>
            </p:nvSpPr>
            <p:spPr>
              <a:xfrm>
                <a:off x="1862724" y="2580439"/>
                <a:ext cx="465415" cy="457199"/>
              </a:xfrm>
              <a:prstGeom prst="rect">
                <a:avLst/>
              </a:prstGeom>
              <a:solidFill>
                <a:srgbClr val="4472C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7" name="Rectangle 136">
                <a:extLst>
                  <a:ext uri="{FF2B5EF4-FFF2-40B4-BE49-F238E27FC236}">
                    <a16:creationId xmlns:a16="http://schemas.microsoft.com/office/drawing/2014/main" xmlns="" id="{93BA391C-CF7C-E349-A7D5-8827F64B8DB1}"/>
                  </a:ext>
                </a:extLst>
              </p:cNvPr>
              <p:cNvSpPr/>
              <p:nvPr/>
            </p:nvSpPr>
            <p:spPr>
              <a:xfrm>
                <a:off x="2328140" y="2580439"/>
                <a:ext cx="444634" cy="457745"/>
              </a:xfrm>
              <a:prstGeom prst="rect">
                <a:avLst/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8" name="Rectangle 137">
                <a:extLst>
                  <a:ext uri="{FF2B5EF4-FFF2-40B4-BE49-F238E27FC236}">
                    <a16:creationId xmlns:a16="http://schemas.microsoft.com/office/drawing/2014/main" xmlns="" id="{E8E8299E-B606-744F-9EE2-CE0F7F5E2A09}"/>
                  </a:ext>
                </a:extLst>
              </p:cNvPr>
              <p:cNvSpPr/>
              <p:nvPr/>
            </p:nvSpPr>
            <p:spPr>
              <a:xfrm>
                <a:off x="1866717" y="3037639"/>
                <a:ext cx="477273" cy="471268"/>
              </a:xfrm>
              <a:prstGeom prst="rect">
                <a:avLst/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9" name="Rectangle 138">
                <a:extLst>
                  <a:ext uri="{FF2B5EF4-FFF2-40B4-BE49-F238E27FC236}">
                    <a16:creationId xmlns:a16="http://schemas.microsoft.com/office/drawing/2014/main" xmlns="" id="{37941997-B3A1-0345-B345-FC5742DADB65}"/>
                  </a:ext>
                </a:extLst>
              </p:cNvPr>
              <p:cNvSpPr/>
              <p:nvPr/>
            </p:nvSpPr>
            <p:spPr>
              <a:xfrm>
                <a:off x="2328140" y="3037640"/>
                <a:ext cx="444633" cy="471268"/>
              </a:xfrm>
              <a:prstGeom prst="rect">
                <a:avLst/>
              </a:prstGeom>
              <a:solidFill>
                <a:srgbClr val="70AD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0" name="Rectangle 139">
                <a:extLst>
                  <a:ext uri="{FF2B5EF4-FFF2-40B4-BE49-F238E27FC236}">
                    <a16:creationId xmlns:a16="http://schemas.microsoft.com/office/drawing/2014/main" xmlns="" id="{657715E2-9BEF-3A46-AE35-68B06FCD4E16}"/>
                  </a:ext>
                </a:extLst>
              </p:cNvPr>
              <p:cNvSpPr/>
              <p:nvPr/>
            </p:nvSpPr>
            <p:spPr>
              <a:xfrm>
                <a:off x="1866835" y="2573403"/>
                <a:ext cx="922271" cy="935504"/>
              </a:xfrm>
              <a:prstGeom prst="rect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164" name="Freeform 163">
              <a:extLst>
                <a:ext uri="{FF2B5EF4-FFF2-40B4-BE49-F238E27FC236}">
                  <a16:creationId xmlns:a16="http://schemas.microsoft.com/office/drawing/2014/main" xmlns="" id="{CF69B030-9DE9-4548-A126-AAE6B6CB610E}"/>
                </a:ext>
              </a:extLst>
            </p:cNvPr>
            <p:cNvSpPr/>
            <p:nvPr/>
          </p:nvSpPr>
          <p:spPr>
            <a:xfrm>
              <a:off x="2002390" y="1769750"/>
              <a:ext cx="2417210" cy="387245"/>
            </a:xfrm>
            <a:custGeom>
              <a:avLst/>
              <a:gdLst>
                <a:gd name="connsiteX0" fmla="*/ 0 w 1439693"/>
                <a:gd name="connsiteY0" fmla="*/ 233481 h 233481"/>
                <a:gd name="connsiteX1" fmla="*/ 710119 w 1439693"/>
                <a:gd name="connsiteY1" fmla="*/ 17 h 233481"/>
                <a:gd name="connsiteX2" fmla="*/ 1439693 w 1439693"/>
                <a:gd name="connsiteY2" fmla="*/ 223753 h 23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439693" h="233481">
                  <a:moveTo>
                    <a:pt x="0" y="233481"/>
                  </a:moveTo>
                  <a:cubicBezTo>
                    <a:pt x="235085" y="117559"/>
                    <a:pt x="470170" y="1638"/>
                    <a:pt x="710119" y="17"/>
                  </a:cubicBezTo>
                  <a:cubicBezTo>
                    <a:pt x="950068" y="-1604"/>
                    <a:pt x="1194880" y="111074"/>
                    <a:pt x="1439693" y="223753"/>
                  </a:cubicBezTo>
                </a:path>
              </a:pathLst>
            </a:custGeom>
            <a:noFill/>
            <a:ln w="34925" cap="flat" cmpd="sng" algn="ctr">
              <a:solidFill>
                <a:sysClr val="windowText" lastClr="000000"/>
              </a:solidFill>
              <a:prstDash val="solid"/>
              <a:miter lim="800000"/>
              <a:tailEnd type="stealth" w="lg" len="lg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xmlns="" id="{72429EED-21CB-D949-99D7-310A15B3F070}"/>
                    </a:ext>
                  </a:extLst>
                </p:cNvPr>
                <p:cNvSpPr txBox="1"/>
                <p:nvPr/>
              </p:nvSpPr>
              <p:spPr>
                <a:xfrm>
                  <a:off x="2246788" y="1150436"/>
                  <a:ext cx="1868012" cy="583814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sty m:val="p"/>
                          </m:rPr>
                          <a:rPr lang="en-US" altLang="zh-CN" sz="2200" i="1" smtClean="0">
                            <a:solidFill>
                              <a:prstClr val="black"/>
                            </a:solidFill>
                            <a:latin typeface="Cambria Math" charset="0"/>
                            <a:ea typeface="等线" charset="-122"/>
                          </a:rPr>
                          <m:t>F</m:t>
                        </m:r>
                        <m:d>
                          <m:dPr>
                            <m:ctrlPr>
                              <a:rPr lang="en-US" altLang="zh-CN" sz="2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等线" charset="-122"/>
                              </a:rPr>
                            </m:ctrlPr>
                          </m:dPr>
                          <m:e>
                            <m:r>
                              <a:rPr lang="en-US" altLang="zh-CN" sz="2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等线" charset="-122"/>
                              </a:rPr>
                              <m:t>𝑥</m:t>
                            </m:r>
                            <m:r>
                              <a:rPr lang="en-US" altLang="zh-CN" sz="2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等线" charset="-122"/>
                              </a:rPr>
                              <m:t>,</m:t>
                            </m:r>
                            <m:r>
                              <a:rPr lang="en-US" altLang="zh-CN" sz="220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等线" charset="-122"/>
                              </a:rPr>
                              <m:t>𝑦</m:t>
                            </m:r>
                          </m:e>
                        </m:d>
                        <m:r>
                          <a:rPr lang="en-US" altLang="zh-CN" sz="22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等线" charset="-122"/>
                          </a:rPr>
                          <m:t>=</m:t>
                        </m:r>
                        <m:r>
                          <a:rPr lang="en-US" altLang="zh-CN" i="1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𝐿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uk-UA" altLang="zh-CN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uk-UA" altLang="zh-CN" i="1"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  <m:t>𝑥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altLang="zh-CN" b="0" i="1" smtClean="0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  <m:t>𝑦</m:t>
                                  </m:r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sz="2200" dirty="0">
                    <a:solidFill>
                      <a:prstClr val="black"/>
                    </a:solidFill>
                    <a:latin typeface="Calibri" panose="020F0502020204030204"/>
                    <a:ea typeface=""/>
                  </a:endParaRPr>
                </a:p>
              </p:txBody>
            </p:sp>
          </mc:Choice>
          <mc:Fallback xmlns="">
            <p:sp>
              <p:nvSpPr>
                <p:cNvPr id="165" name="TextBox 164">
                  <a:extLst>
                    <a:ext uri="{FF2B5EF4-FFF2-40B4-BE49-F238E27FC236}">
                      <a16:creationId xmlns:a16="http://schemas.microsoft.com/office/drawing/2014/main" id="{72429EED-21CB-D949-99D7-310A15B3F07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46788" y="1150436"/>
                  <a:ext cx="1868012" cy="583814"/>
                </a:xfrm>
                <a:prstGeom prst="rect">
                  <a:avLst/>
                </a:prstGeom>
                <a:blipFill>
                  <a:blip r:embed="rId4"/>
                  <a:stretch>
                    <a:fillRect l="-2703" b="-148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grpSp>
          <p:nvGrpSpPr>
            <p:cNvPr id="200" name="Group 199"/>
            <p:cNvGrpSpPr/>
            <p:nvPr/>
          </p:nvGrpSpPr>
          <p:grpSpPr>
            <a:xfrm>
              <a:off x="4731246" y="1162128"/>
              <a:ext cx="2279154" cy="1965831"/>
              <a:chOff x="6679040" y="1447800"/>
              <a:chExt cx="3030597" cy="2780216"/>
            </a:xfrm>
          </p:grpSpPr>
          <p:grpSp>
            <p:nvGrpSpPr>
              <p:cNvPr id="167" name="Group 166">
                <a:extLst>
                  <a:ext uri="{FF2B5EF4-FFF2-40B4-BE49-F238E27FC236}">
                    <a16:creationId xmlns:a16="http://schemas.microsoft.com/office/drawing/2014/main" xmlns="" id="{B062EBC5-9A92-A444-BA66-6E43ECFD6444}"/>
                  </a:ext>
                </a:extLst>
              </p:cNvPr>
              <p:cNvGrpSpPr/>
              <p:nvPr/>
            </p:nvGrpSpPr>
            <p:grpSpPr>
              <a:xfrm>
                <a:off x="6679040" y="1447800"/>
                <a:ext cx="3030597" cy="2780216"/>
                <a:chOff x="2126161" y="2341519"/>
                <a:chExt cx="3030597" cy="2780216"/>
              </a:xfrm>
            </p:grpSpPr>
            <p:grpSp>
              <p:nvGrpSpPr>
                <p:cNvPr id="175" name="Group 174">
                  <a:extLst>
                    <a:ext uri="{FF2B5EF4-FFF2-40B4-BE49-F238E27FC236}">
                      <a16:creationId xmlns:a16="http://schemas.microsoft.com/office/drawing/2014/main" xmlns="" id="{0A2D9AFF-16C7-2A40-842F-F8649D99674B}"/>
                    </a:ext>
                  </a:extLst>
                </p:cNvPr>
                <p:cNvGrpSpPr/>
                <p:nvPr/>
              </p:nvGrpSpPr>
              <p:grpSpPr>
                <a:xfrm>
                  <a:off x="2464885" y="4497856"/>
                  <a:ext cx="2691873" cy="623879"/>
                  <a:chOff x="2464885" y="4497856"/>
                  <a:chExt cx="2691873" cy="623879"/>
                </a:xfrm>
              </p:grpSpPr>
              <p:cxnSp>
                <p:nvCxnSpPr>
                  <p:cNvPr id="188" name="Straight Connector 187">
                    <a:extLst>
                      <a:ext uri="{FF2B5EF4-FFF2-40B4-BE49-F238E27FC236}">
                        <a16:creationId xmlns:a16="http://schemas.microsoft.com/office/drawing/2014/main" xmlns="" id="{13A1466A-D7F8-FE4E-9847-4D7D354B8790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flipV="1">
                    <a:off x="2464885" y="4663441"/>
                    <a:ext cx="2032974" cy="7032"/>
                  </a:xfrm>
                  <a:prstGeom prst="line">
                    <a:avLst/>
                  </a:prstGeom>
                  <a:noFill/>
                  <a:ln w="38100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89" name="Straight Connector 188">
                    <a:extLst>
                      <a:ext uri="{FF2B5EF4-FFF2-40B4-BE49-F238E27FC236}">
                        <a16:creationId xmlns:a16="http://schemas.microsoft.com/office/drawing/2014/main" xmlns="" id="{A06203BB-8C9E-9B44-ADF3-E5627960C7ED}"/>
                      </a:ext>
                    </a:extLst>
                  </p:cNvPr>
                  <p:cNvCxnSpPr/>
                  <p:nvPr/>
                </p:nvCxnSpPr>
                <p:spPr>
                  <a:xfrm>
                    <a:off x="29260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90" name="Straight Connector 189">
                    <a:extLst>
                      <a:ext uri="{FF2B5EF4-FFF2-40B4-BE49-F238E27FC236}">
                        <a16:creationId xmlns:a16="http://schemas.microsoft.com/office/drawing/2014/main" xmlns="" id="{0CCDF9DC-ADAE-6149-88A2-ACEC9FCC81BB}"/>
                      </a:ext>
                    </a:extLst>
                  </p:cNvPr>
                  <p:cNvCxnSpPr/>
                  <p:nvPr/>
                </p:nvCxnSpPr>
                <p:spPr>
                  <a:xfrm>
                    <a:off x="33832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91" name="Straight Connector 190">
                    <a:extLst>
                      <a:ext uri="{FF2B5EF4-FFF2-40B4-BE49-F238E27FC236}">
                        <a16:creationId xmlns:a16="http://schemas.microsoft.com/office/drawing/2014/main" xmlns="" id="{EC8895AF-5EA2-044E-90F4-A90871347C8A}"/>
                      </a:ext>
                    </a:extLst>
                  </p:cNvPr>
                  <p:cNvCxnSpPr/>
                  <p:nvPr/>
                </p:nvCxnSpPr>
                <p:spPr>
                  <a:xfrm>
                    <a:off x="38404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cxnSp>
                <p:nvCxnSpPr>
                  <p:cNvPr id="192" name="Straight Connector 191">
                    <a:extLst>
                      <a:ext uri="{FF2B5EF4-FFF2-40B4-BE49-F238E27FC236}">
                        <a16:creationId xmlns:a16="http://schemas.microsoft.com/office/drawing/2014/main" xmlns="" id="{2224D532-3198-FC4C-A73F-8D130C74EA56}"/>
                      </a:ext>
                    </a:extLst>
                  </p:cNvPr>
                  <p:cNvCxnSpPr/>
                  <p:nvPr/>
                </p:nvCxnSpPr>
                <p:spPr>
                  <a:xfrm>
                    <a:off x="4297680" y="4578277"/>
                    <a:ext cx="0" cy="137160"/>
                  </a:xfrm>
                  <a:prstGeom prst="line">
                    <a:avLst/>
                  </a:prstGeom>
                  <a:noFill/>
                  <a:ln w="22225" cap="flat" cmpd="sng" algn="ctr">
                    <a:solidFill>
                      <a:sysClr val="windowText" lastClr="000000"/>
                    </a:solidFill>
                    <a:prstDash val="solid"/>
                    <a:miter lim="800000"/>
                  </a:ln>
                  <a:effectLst/>
                </p:spPr>
              </p:cxnSp>
              <p:sp>
                <p:nvSpPr>
                  <p:cNvPr id="193" name="TextBox 192">
                    <a:extLst>
                      <a:ext uri="{FF2B5EF4-FFF2-40B4-BE49-F238E27FC236}">
                        <a16:creationId xmlns:a16="http://schemas.microsoft.com/office/drawing/2014/main" xmlns="" id="{4004CF82-7E45-B24D-93D3-F80358A1E0CC}"/>
                      </a:ext>
                    </a:extLst>
                  </p:cNvPr>
                  <p:cNvSpPr txBox="1"/>
                  <p:nvPr/>
                </p:nvSpPr>
                <p:spPr>
                  <a:xfrm>
                    <a:off x="2762256" y="4662300"/>
                    <a:ext cx="370468" cy="4594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1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94" name="TextBox 193">
                    <a:extLst>
                      <a:ext uri="{FF2B5EF4-FFF2-40B4-BE49-F238E27FC236}">
                        <a16:creationId xmlns:a16="http://schemas.microsoft.com/office/drawing/2014/main" xmlns="" id="{A1B70086-BF30-BD43-AA9C-9214253BB690}"/>
                      </a:ext>
                    </a:extLst>
                  </p:cNvPr>
                  <p:cNvSpPr txBox="1"/>
                  <p:nvPr/>
                </p:nvSpPr>
                <p:spPr>
                  <a:xfrm>
                    <a:off x="3209804" y="4662300"/>
                    <a:ext cx="370468" cy="4594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2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95" name="TextBox 194">
                    <a:extLst>
                      <a:ext uri="{FF2B5EF4-FFF2-40B4-BE49-F238E27FC236}">
                        <a16:creationId xmlns:a16="http://schemas.microsoft.com/office/drawing/2014/main" xmlns="" id="{5CAC8360-2885-C449-8ADB-2242CADD3A62}"/>
                      </a:ext>
                    </a:extLst>
                  </p:cNvPr>
                  <p:cNvSpPr txBox="1"/>
                  <p:nvPr/>
                </p:nvSpPr>
                <p:spPr>
                  <a:xfrm>
                    <a:off x="3646866" y="4662300"/>
                    <a:ext cx="370468" cy="4594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3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196" name="TextBox 195">
                    <a:extLst>
                      <a:ext uri="{FF2B5EF4-FFF2-40B4-BE49-F238E27FC236}">
                        <a16:creationId xmlns:a16="http://schemas.microsoft.com/office/drawing/2014/main" xmlns="" id="{C8FECC37-23DF-B84D-999D-15D59A88BDDA}"/>
                      </a:ext>
                    </a:extLst>
                  </p:cNvPr>
                  <p:cNvSpPr txBox="1"/>
                  <p:nvPr/>
                </p:nvSpPr>
                <p:spPr>
                  <a:xfrm>
                    <a:off x="4117974" y="4662300"/>
                    <a:ext cx="370468" cy="45943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altLang="zh-CN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4</a:t>
                    </a: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97" name="TextBox 196">
                        <a:extLst>
                          <a:ext uri="{FF2B5EF4-FFF2-40B4-BE49-F238E27FC236}">
                            <a16:creationId xmlns:a16="http://schemas.microsoft.com/office/drawing/2014/main" xmlns="" id="{5D6C908D-0096-8D4B-A077-BC9E578F408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584354" y="4497856"/>
                        <a:ext cx="572404" cy="49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l-GR" sz="20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kumimoji="0" lang="en-US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97" name="TextBox 196">
                        <a:extLst>
                          <a:ext uri="{FF2B5EF4-FFF2-40B4-BE49-F238E27FC236}">
                            <a16:creationId xmlns:a16="http://schemas.microsoft.com/office/drawing/2014/main" xmlns="" id="{5D6C908D-0096-8D4B-A077-BC9E578F4085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584354" y="4497856"/>
                        <a:ext cx="572404" cy="497722"/>
                      </a:xfrm>
                      <a:prstGeom prst="rect">
                        <a:avLst/>
                      </a:prstGeom>
                      <a:blipFill rotWithShape="0">
                        <a:blip r:embed="rId5"/>
                        <a:stretch>
                          <a:fillRect b="-3509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  <p:grpSp>
              <p:nvGrpSpPr>
                <p:cNvPr id="176" name="Group 175">
                  <a:extLst>
                    <a:ext uri="{FF2B5EF4-FFF2-40B4-BE49-F238E27FC236}">
                      <a16:creationId xmlns:a16="http://schemas.microsoft.com/office/drawing/2014/main" xmlns="" id="{33A292BD-B12F-C144-9905-07992AB41E72}"/>
                    </a:ext>
                  </a:extLst>
                </p:cNvPr>
                <p:cNvGrpSpPr/>
                <p:nvPr/>
              </p:nvGrpSpPr>
              <p:grpSpPr>
                <a:xfrm>
                  <a:off x="2126161" y="2341519"/>
                  <a:ext cx="986798" cy="2328954"/>
                  <a:chOff x="2126161" y="2341519"/>
                  <a:chExt cx="986798" cy="2328954"/>
                </a:xfrm>
              </p:grpSpPr>
              <p:grpSp>
                <p:nvGrpSpPr>
                  <p:cNvPr id="177" name="Group 176">
                    <a:extLst>
                      <a:ext uri="{FF2B5EF4-FFF2-40B4-BE49-F238E27FC236}">
                        <a16:creationId xmlns:a16="http://schemas.microsoft.com/office/drawing/2014/main" xmlns="" id="{75BC4003-4A61-7847-8B3D-948CB9B965B8}"/>
                      </a:ext>
                    </a:extLst>
                  </p:cNvPr>
                  <p:cNvGrpSpPr/>
                  <p:nvPr/>
                </p:nvGrpSpPr>
                <p:grpSpPr>
                  <a:xfrm>
                    <a:off x="2126161" y="2499360"/>
                    <a:ext cx="415589" cy="2171113"/>
                    <a:chOff x="2126161" y="2499360"/>
                    <a:chExt cx="415589" cy="2171113"/>
                  </a:xfrm>
                </p:grpSpPr>
                <p:cxnSp>
                  <p:nvCxnSpPr>
                    <p:cNvPr id="179" name="Straight Connector 178">
                      <a:extLst>
                        <a:ext uri="{FF2B5EF4-FFF2-40B4-BE49-F238E27FC236}">
                          <a16:creationId xmlns:a16="http://schemas.microsoft.com/office/drawing/2014/main" xmlns="" id="{898FE8D1-8DF6-FE4C-9AA5-83D3EC1A1602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68880" y="2499360"/>
                      <a:ext cx="11187" cy="2171113"/>
                    </a:xfrm>
                    <a:prstGeom prst="line">
                      <a:avLst/>
                    </a:prstGeom>
                    <a:noFill/>
                    <a:ln w="38100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0" name="Straight Connector 179">
                      <a:extLst>
                        <a:ext uri="{FF2B5EF4-FFF2-40B4-BE49-F238E27FC236}">
                          <a16:creationId xmlns:a16="http://schemas.microsoft.com/office/drawing/2014/main" xmlns="" id="{5423896A-8470-BB47-89AD-D22F6D21A7C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4590" y="42062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1" name="Straight Connector 180">
                      <a:extLst>
                        <a:ext uri="{FF2B5EF4-FFF2-40B4-BE49-F238E27FC236}">
                          <a16:creationId xmlns:a16="http://schemas.microsoft.com/office/drawing/2014/main" xmlns="" id="{A93D1147-66AA-F447-B394-01EB5555E835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4590" y="37490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2" name="Straight Connector 181">
                      <a:extLst>
                        <a:ext uri="{FF2B5EF4-FFF2-40B4-BE49-F238E27FC236}">
                          <a16:creationId xmlns:a16="http://schemas.microsoft.com/office/drawing/2014/main" xmlns="" id="{711D7721-F195-9441-A4E1-8E36F675FFC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4590" y="32918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183" name="Straight Connector 182">
                      <a:extLst>
                        <a:ext uri="{FF2B5EF4-FFF2-40B4-BE49-F238E27FC236}">
                          <a16:creationId xmlns:a16="http://schemas.microsoft.com/office/drawing/2014/main" xmlns="" id="{4A8D6704-BEA7-5248-B7D7-4D1220FE5A11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>
                      <a:off x="2400300" y="2834640"/>
                      <a:ext cx="137160" cy="0"/>
                    </a:xfrm>
                    <a:prstGeom prst="line">
                      <a:avLst/>
                    </a:prstGeom>
                    <a:noFill/>
                    <a:ln w="22225" cap="flat" cmpd="sng" algn="ctr">
                      <a:solidFill>
                        <a:sysClr val="windowText" lastClr="000000"/>
                      </a:solidFill>
                      <a:prstDash val="solid"/>
                      <a:miter lim="800000"/>
                    </a:ln>
                    <a:effectLst/>
                  </p:spPr>
                </p:cxnSp>
                <p:sp>
                  <p:nvSpPr>
                    <p:cNvPr id="184" name="TextBox 183">
                      <a:extLst>
                        <a:ext uri="{FF2B5EF4-FFF2-40B4-BE49-F238E27FC236}">
                          <a16:creationId xmlns:a16="http://schemas.microsoft.com/office/drawing/2014/main" xmlns="" id="{5334CE19-F2F4-8D4A-97ED-DB238890B4F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1045" y="3982336"/>
                      <a:ext cx="370468" cy="4594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1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85" name="TextBox 184">
                      <a:extLst>
                        <a:ext uri="{FF2B5EF4-FFF2-40B4-BE49-F238E27FC236}">
                          <a16:creationId xmlns:a16="http://schemas.microsoft.com/office/drawing/2014/main" xmlns="" id="{49C5D85A-62CB-B046-B75C-1409CF12A1E6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1045" y="3528430"/>
                      <a:ext cx="370468" cy="4594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2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86" name="TextBox 185">
                      <a:extLst>
                        <a:ext uri="{FF2B5EF4-FFF2-40B4-BE49-F238E27FC236}">
                          <a16:creationId xmlns:a16="http://schemas.microsoft.com/office/drawing/2014/main" xmlns="" id="{0FC254FC-C3B7-EB42-99CA-E90633A9FAA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31045" y="3077818"/>
                      <a:ext cx="370468" cy="4594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3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  <p:sp>
                  <p:nvSpPr>
                    <p:cNvPr id="187" name="TextBox 186">
                      <a:extLst>
                        <a:ext uri="{FF2B5EF4-FFF2-40B4-BE49-F238E27FC236}">
                          <a16:creationId xmlns:a16="http://schemas.microsoft.com/office/drawing/2014/main" xmlns="" id="{52A6E024-C17A-9348-8C04-01A5274AD268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2126161" y="2622184"/>
                      <a:ext cx="370468" cy="459435"/>
                    </a:xfrm>
                    <a:prstGeom prst="rect">
                      <a:avLst/>
                    </a:prstGeom>
                    <a:noFill/>
                  </p:spPr>
                  <p:txBody>
                    <a:bodyPr wrap="none" rtlCol="0">
                      <a:spAutoFit/>
                    </a:bodyPr>
                    <a:lstStyle/>
                    <a:p>
                      <a:pPr marL="0" marR="0" lvl="0" indent="0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CN" sz="18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4</a:t>
                      </a:r>
                      <a:endParaRPr kumimoji="0" lang="en-US" sz="18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p:txBody>
                </p:sp>
              </p:grp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78" name="TextBox 177">
                        <a:extLst>
                          <a:ext uri="{FF2B5EF4-FFF2-40B4-BE49-F238E27FC236}">
                            <a16:creationId xmlns:a16="http://schemas.microsoft.com/office/drawing/2014/main" xmlns="" id="{35EF5D06-EFA9-C943-9466-86AA803298C8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2532889" y="2341519"/>
                        <a:ext cx="580070" cy="49772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rtlCol="0">
                        <a:spAutoFit/>
                      </a:bodyPr>
                      <a:lstStyle/>
                      <a:p>
                        <a:pPr marL="0" marR="0" lvl="0" indent="0" defTabSz="914400" eaLnBrk="1" fontAlgn="auto" latinLnBrk="0" hangingPunct="1">
                          <a:lnSpc>
                            <a:spcPct val="100000"/>
                          </a:lnSpc>
                          <a:spcBef>
                            <a:spcPts val="0"/>
                          </a:spcBef>
                          <a:spcAft>
                            <a:spcPts val="0"/>
                          </a:spcAft>
                          <a:buClrTx/>
                          <a:buSzTx/>
                          <a:buFontTx/>
                          <a:buNone/>
                          <a:tabLst/>
                          <a:defRPr/>
                        </a:pPr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sSup>
                                <m:sSupPr>
                                  <m:ctrlPr>
                                    <a:rPr kumimoji="0" lang="en-US" sz="20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</m:ctrlPr>
                                </m:sSupPr>
                                <m:e>
                                  <m:r>
                                    <a:rPr kumimoji="0" lang="en-US" sz="20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𝑦</m:t>
                                  </m:r>
                                </m:e>
                                <m:sup>
                                  <m:r>
                                    <a:rPr kumimoji="0" lang="en-US" sz="2000" b="0" i="1" u="none" strike="noStrike" kern="0" cap="none" spc="0" normalizeH="0" baseline="0" noProof="0" smtClean="0">
                                      <a:ln>
                                        <a:noFill/>
                                      </a:ln>
                                      <a:solidFill>
                                        <a:prstClr val="black"/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′</m:t>
                                  </m:r>
                                </m:sup>
                              </m:sSup>
                            </m:oMath>
                          </m:oMathPara>
                        </a14:m>
                        <a:endParaRPr kumimoji="0" lang="en-US" sz="20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Helvetica Neue" charset="0"/>
                          <a:ea typeface="Helvetica Neue" charset="0"/>
                          <a:cs typeface="Helvetica Neue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78" name="TextBox 177">
                        <a:extLst>
                          <a:ext uri="{FF2B5EF4-FFF2-40B4-BE49-F238E27FC236}">
                            <a16:creationId xmlns:a16="http://schemas.microsoft.com/office/drawing/2014/main" xmlns="" id="{35EF5D06-EFA9-C943-9466-86AA803298C8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2532889" y="2341519"/>
                        <a:ext cx="580070" cy="497722"/>
                      </a:xfrm>
                      <a:prstGeom prst="rect">
                        <a:avLst/>
                      </a:prstGeom>
                      <a:blipFill rotWithShape="0">
                        <a:blip r:embed="rId6"/>
                        <a:stretch>
                          <a:fillRect b="-25862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</p:grpSp>
          </p:grpSp>
          <p:sp>
            <p:nvSpPr>
              <p:cNvPr id="168" name="Parallelogram 167"/>
              <p:cNvSpPr/>
              <p:nvPr/>
            </p:nvSpPr>
            <p:spPr>
              <a:xfrm>
                <a:off x="7465355" y="1905011"/>
                <a:ext cx="883992" cy="955648"/>
              </a:xfrm>
              <a:prstGeom prst="parallelogram">
                <a:avLst>
                  <a:gd name="adj" fmla="val 49981"/>
                </a:avLst>
              </a:prstGeom>
              <a:solidFill>
                <a:srgbClr val="4472C4"/>
              </a:solidFill>
              <a:ln w="12700" cap="flat" cmpd="sng" algn="ctr">
                <a:solidFill>
                  <a:srgbClr val="4472C4">
                    <a:shade val="50000"/>
                  </a:srgbClr>
                </a:solidFill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69" name="Parallelogram 168"/>
              <p:cNvSpPr/>
              <p:nvPr/>
            </p:nvSpPr>
            <p:spPr>
              <a:xfrm>
                <a:off x="7032946" y="2819644"/>
                <a:ext cx="883992" cy="955648"/>
              </a:xfrm>
              <a:prstGeom prst="parallelogram">
                <a:avLst>
                  <a:gd name="adj" fmla="val 49981"/>
                </a:avLst>
              </a:prstGeom>
              <a:solidFill>
                <a:srgbClr val="C00000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70" name="Parallelogram 169"/>
              <p:cNvSpPr/>
              <p:nvPr/>
            </p:nvSpPr>
            <p:spPr>
              <a:xfrm>
                <a:off x="7465355" y="2816289"/>
                <a:ext cx="883992" cy="955648"/>
              </a:xfrm>
              <a:prstGeom prst="parallelogram">
                <a:avLst>
                  <a:gd name="adj" fmla="val 49981"/>
                </a:avLst>
              </a:prstGeom>
              <a:solidFill>
                <a:srgbClr val="70AD47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71" name="Parallelogram 170"/>
              <p:cNvSpPr/>
              <p:nvPr/>
            </p:nvSpPr>
            <p:spPr>
              <a:xfrm>
                <a:off x="7897764" y="1903695"/>
                <a:ext cx="883992" cy="955648"/>
              </a:xfrm>
              <a:prstGeom prst="parallelogram">
                <a:avLst>
                  <a:gd name="adj" fmla="val 49981"/>
                </a:avLst>
              </a:prstGeom>
              <a:solidFill>
                <a:srgbClr val="ED7D3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cxnSp>
            <p:nvCxnSpPr>
              <p:cNvPr id="172" name="Straight Connector 171"/>
              <p:cNvCxnSpPr/>
              <p:nvPr/>
            </p:nvCxnSpPr>
            <p:spPr>
              <a:xfrm flipH="1">
                <a:off x="7036515" y="1903695"/>
                <a:ext cx="880112" cy="1860070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73" name="Straight Connector 172"/>
              <p:cNvCxnSpPr/>
              <p:nvPr/>
            </p:nvCxnSpPr>
            <p:spPr>
              <a:xfrm flipH="1">
                <a:off x="7899704" y="1905011"/>
                <a:ext cx="906842" cy="1885025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  <p:cxnSp>
            <p:nvCxnSpPr>
              <p:cNvPr id="174" name="Straight Connector 173"/>
              <p:cNvCxnSpPr/>
              <p:nvPr/>
            </p:nvCxnSpPr>
            <p:spPr>
              <a:xfrm flipH="1" flipV="1">
                <a:off x="7894919" y="1908369"/>
                <a:ext cx="911627" cy="20273"/>
              </a:xfrm>
              <a:prstGeom prst="line">
                <a:avLst/>
              </a:prstGeom>
              <a:noFill/>
              <a:ln w="38100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</p:cxnSp>
        </p:grpSp>
        <p:sp>
          <p:nvSpPr>
            <p:cNvPr id="208" name="Rectangle 207"/>
            <p:cNvSpPr/>
            <p:nvPr/>
          </p:nvSpPr>
          <p:spPr>
            <a:xfrm>
              <a:off x="-3519015" y="1703124"/>
              <a:ext cx="351320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defTabSz="914099">
                <a:defRPr/>
              </a:pP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Distance metric learning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xmlns="" id="{A3602CB1-67A2-F94C-91CB-BF4D46CE0333}"/>
              </a:ext>
            </a:extLst>
          </p:cNvPr>
          <p:cNvGrpSpPr/>
          <p:nvPr/>
        </p:nvGrpSpPr>
        <p:grpSpPr>
          <a:xfrm>
            <a:off x="4203088" y="5465138"/>
            <a:ext cx="4138875" cy="617801"/>
            <a:chOff x="520136" y="5048457"/>
            <a:chExt cx="3815717" cy="617801"/>
          </a:xfrm>
        </p:grpSpPr>
        <p:sp>
          <p:nvSpPr>
            <p:cNvPr id="213" name="Rectangle 212"/>
            <p:cNvSpPr/>
            <p:nvPr/>
          </p:nvSpPr>
          <p:spPr>
            <a:xfrm>
              <a:off x="1248240" y="5190685"/>
              <a:ext cx="3087613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099">
                <a:defRPr/>
              </a:pP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Widely used in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the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literature</a:t>
              </a:r>
            </a:p>
          </p:txBody>
        </p:sp>
        <p:pic>
          <p:nvPicPr>
            <p:cNvPr id="111" name="Picture 110" descr="checked29.png">
              <a:extLst>
                <a:ext uri="{FF2B5EF4-FFF2-40B4-BE49-F238E27FC236}">
                  <a16:creationId xmlns:a16="http://schemas.microsoft.com/office/drawing/2014/main" xmlns="" id="{7CFF973B-3A65-0A4C-B1F0-6FA09DB73C6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20136" y="5048457"/>
              <a:ext cx="617801" cy="61780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xmlns="" id="{79B7F38B-50A9-0E44-91C3-9A459A872E35}"/>
              </a:ext>
            </a:extLst>
          </p:cNvPr>
          <p:cNvGrpSpPr/>
          <p:nvPr/>
        </p:nvGrpSpPr>
        <p:grpSpPr>
          <a:xfrm>
            <a:off x="5881663" y="1694211"/>
            <a:ext cx="2195537" cy="1156206"/>
            <a:chOff x="2133600" y="1684639"/>
            <a:chExt cx="2195537" cy="1156206"/>
          </a:xfrm>
        </p:grpSpPr>
        <p:cxnSp>
          <p:nvCxnSpPr>
            <p:cNvPr id="112" name="Straight Connector 111">
              <a:extLst>
                <a:ext uri="{FF2B5EF4-FFF2-40B4-BE49-F238E27FC236}">
                  <a16:creationId xmlns:a16="http://schemas.microsoft.com/office/drawing/2014/main" xmlns="" id="{0E4E2E54-5D47-064A-89FB-E06939218866}"/>
                </a:ext>
              </a:extLst>
            </p:cNvPr>
            <p:cNvCxnSpPr>
              <a:cxnSpLocks/>
            </p:cNvCxnSpPr>
            <p:nvPr/>
          </p:nvCxnSpPr>
          <p:spPr bwMode="auto">
            <a:xfrm>
              <a:off x="3184924" y="1684639"/>
              <a:ext cx="2834" cy="453692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xmlns="" id="{0AA539A2-5654-9F48-83F5-3F9E384ECCBB}"/>
                    </a:ext>
                  </a:extLst>
                </p:cNvPr>
                <p:cNvSpPr/>
                <p:nvPr/>
              </p:nvSpPr>
              <p:spPr>
                <a:xfrm>
                  <a:off x="2133600" y="2133600"/>
                  <a:ext cx="2195537" cy="70724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等线" charset="-122"/>
                          </a:rPr>
                          <m:t>𝐿</m:t>
                        </m:r>
                        <m:r>
                          <a:rPr lang="en-US" altLang="zh-CN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ea typeface="等线" charset="-122"/>
                          </a:rPr>
                          <m:t>=</m:t>
                        </m:r>
                        <m:d>
                          <m:dPr>
                            <m:begChr m:val="["/>
                            <m:endChr m:val="]"/>
                            <m:ctrlPr>
                              <a:rPr lang="en-US" altLang="zh-CN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ea typeface="等线" charset="-122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altLang="zh-CN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ea typeface="等线" charset="-122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等线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11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等线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等线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21</m:t>
                                      </m:r>
                                    </m:sub>
                                  </m:sSub>
                                </m:e>
                                <m:e>
                                  <m:sSub>
                                    <m:sSubPr>
                                      <m:ctrlP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panose="02040503050406030204" pitchFamily="18" charset="0"/>
                                          <a:ea typeface="等线" charset="-122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𝑒</m:t>
                                      </m:r>
                                    </m:e>
                                    <m:sub>
                                      <m:r>
                                        <a:rPr lang="en-US" altLang="zh-CN" i="1">
                                          <a:solidFill>
                                            <a:prstClr val="black"/>
                                          </a:solidFill>
                                          <a:latin typeface="Cambria Math" charset="0"/>
                                          <a:ea typeface="等线" charset="-122"/>
                                        </a:rPr>
                                        <m:t>22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d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0AA539A2-5654-9F48-83F5-3F9E384ECC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33600" y="2133600"/>
                  <a:ext cx="2195537" cy="707245"/>
                </a:xfrm>
                <a:prstGeom prst="rect">
                  <a:avLst/>
                </a:prstGeom>
                <a:blipFill>
                  <a:blip r:embed="rId8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34" name="Group 133">
            <a:extLst>
              <a:ext uri="{FF2B5EF4-FFF2-40B4-BE49-F238E27FC236}">
                <a16:creationId xmlns:a16="http://schemas.microsoft.com/office/drawing/2014/main" xmlns="" id="{7174A436-8CF6-024E-8EEE-6E58F527EC7C}"/>
              </a:ext>
            </a:extLst>
          </p:cNvPr>
          <p:cNvGrpSpPr/>
          <p:nvPr/>
        </p:nvGrpSpPr>
        <p:grpSpPr>
          <a:xfrm>
            <a:off x="609601" y="3048000"/>
            <a:ext cx="2895599" cy="2976265"/>
            <a:chOff x="1752600" y="1342250"/>
            <a:chExt cx="3923415" cy="4008671"/>
          </a:xfrm>
        </p:grpSpPr>
        <p:sp>
          <p:nvSpPr>
            <p:cNvPr id="202" name="Rectangle: Rounded Corners 3">
              <a:extLst>
                <a:ext uri="{FF2B5EF4-FFF2-40B4-BE49-F238E27FC236}">
                  <a16:creationId xmlns:a16="http://schemas.microsoft.com/office/drawing/2014/main" xmlns="" id="{30632D66-CF8A-9542-8C9A-7DDF95A9BD07}"/>
                </a:ext>
              </a:extLst>
            </p:cNvPr>
            <p:cNvSpPr/>
            <p:nvPr/>
          </p:nvSpPr>
          <p:spPr>
            <a:xfrm>
              <a:off x="1752600" y="1342250"/>
              <a:ext cx="3923415" cy="4008671"/>
            </a:xfrm>
            <a:custGeom>
              <a:avLst/>
              <a:gdLst>
                <a:gd name="connsiteX0" fmla="*/ 0 w 5144278"/>
                <a:gd name="connsiteY0" fmla="*/ 857397 h 5510669"/>
                <a:gd name="connsiteX1" fmla="*/ 857397 w 5144278"/>
                <a:gd name="connsiteY1" fmla="*/ 0 h 5510669"/>
                <a:gd name="connsiteX2" fmla="*/ 4286881 w 5144278"/>
                <a:gd name="connsiteY2" fmla="*/ 0 h 5510669"/>
                <a:gd name="connsiteX3" fmla="*/ 5144278 w 5144278"/>
                <a:gd name="connsiteY3" fmla="*/ 857397 h 5510669"/>
                <a:gd name="connsiteX4" fmla="*/ 5144278 w 5144278"/>
                <a:gd name="connsiteY4" fmla="*/ 4653272 h 5510669"/>
                <a:gd name="connsiteX5" fmla="*/ 4286881 w 5144278"/>
                <a:gd name="connsiteY5" fmla="*/ 5510669 h 5510669"/>
                <a:gd name="connsiteX6" fmla="*/ 857397 w 5144278"/>
                <a:gd name="connsiteY6" fmla="*/ 5510669 h 5510669"/>
                <a:gd name="connsiteX7" fmla="*/ 0 w 5144278"/>
                <a:gd name="connsiteY7" fmla="*/ 4653272 h 5510669"/>
                <a:gd name="connsiteX8" fmla="*/ 0 w 5144278"/>
                <a:gd name="connsiteY8" fmla="*/ 857397 h 5510669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286881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566799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50499"/>
                <a:gd name="connsiteY0" fmla="*/ 857442 h 5553022"/>
                <a:gd name="connsiteX1" fmla="*/ 857397 w 5150499"/>
                <a:gd name="connsiteY1" fmla="*/ 45 h 5553022"/>
                <a:gd name="connsiteX2" fmla="*/ 4566799 w 5150499"/>
                <a:gd name="connsiteY2" fmla="*/ 45 h 5553022"/>
                <a:gd name="connsiteX3" fmla="*/ 5138057 w 5150499"/>
                <a:gd name="connsiteY3" fmla="*/ 459336 h 5553022"/>
                <a:gd name="connsiteX4" fmla="*/ 5150499 w 5150499"/>
                <a:gd name="connsiteY4" fmla="*/ 5238035 h 5553022"/>
                <a:gd name="connsiteX5" fmla="*/ 4286881 w 5150499"/>
                <a:gd name="connsiteY5" fmla="*/ 5510714 h 5553022"/>
                <a:gd name="connsiteX6" fmla="*/ 857397 w 5150499"/>
                <a:gd name="connsiteY6" fmla="*/ 5510714 h 5553022"/>
                <a:gd name="connsiteX7" fmla="*/ 0 w 5150499"/>
                <a:gd name="connsiteY7" fmla="*/ 4653317 h 5553022"/>
                <a:gd name="connsiteX8" fmla="*/ 0 w 5150499"/>
                <a:gd name="connsiteY8" fmla="*/ 857442 h 5553022"/>
                <a:gd name="connsiteX0" fmla="*/ 0 w 5150544"/>
                <a:gd name="connsiteY0" fmla="*/ 857442 h 5556550"/>
                <a:gd name="connsiteX1" fmla="*/ 857397 w 5150544"/>
                <a:gd name="connsiteY1" fmla="*/ 45 h 5556550"/>
                <a:gd name="connsiteX2" fmla="*/ 4566799 w 5150544"/>
                <a:gd name="connsiteY2" fmla="*/ 45 h 5556550"/>
                <a:gd name="connsiteX3" fmla="*/ 5138057 w 5150544"/>
                <a:gd name="connsiteY3" fmla="*/ 459336 h 5556550"/>
                <a:gd name="connsiteX4" fmla="*/ 5150499 w 5150544"/>
                <a:gd name="connsiteY4" fmla="*/ 5238035 h 5556550"/>
                <a:gd name="connsiteX5" fmla="*/ 4691207 w 5150544"/>
                <a:gd name="connsiteY5" fmla="*/ 5516934 h 5556550"/>
                <a:gd name="connsiteX6" fmla="*/ 857397 w 5150544"/>
                <a:gd name="connsiteY6" fmla="*/ 5510714 h 5556550"/>
                <a:gd name="connsiteX7" fmla="*/ 0 w 5150544"/>
                <a:gd name="connsiteY7" fmla="*/ 4653317 h 5556550"/>
                <a:gd name="connsiteX8" fmla="*/ 0 w 5150544"/>
                <a:gd name="connsiteY8" fmla="*/ 857442 h 5556550"/>
                <a:gd name="connsiteX0" fmla="*/ 0 w 5150499"/>
                <a:gd name="connsiteY0" fmla="*/ 857442 h 5566778"/>
                <a:gd name="connsiteX1" fmla="*/ 857397 w 5150499"/>
                <a:gd name="connsiteY1" fmla="*/ 45 h 5566778"/>
                <a:gd name="connsiteX2" fmla="*/ 4566799 w 5150499"/>
                <a:gd name="connsiteY2" fmla="*/ 45 h 5566778"/>
                <a:gd name="connsiteX3" fmla="*/ 5138057 w 5150499"/>
                <a:gd name="connsiteY3" fmla="*/ 459336 h 5566778"/>
                <a:gd name="connsiteX4" fmla="*/ 5150499 w 5150499"/>
                <a:gd name="connsiteY4" fmla="*/ 5238035 h 5566778"/>
                <a:gd name="connsiteX5" fmla="*/ 4691207 w 5150499"/>
                <a:gd name="connsiteY5" fmla="*/ 5516934 h 5566778"/>
                <a:gd name="connsiteX6" fmla="*/ 857397 w 5150499"/>
                <a:gd name="connsiteY6" fmla="*/ 5510714 h 5566778"/>
                <a:gd name="connsiteX7" fmla="*/ 0 w 5150499"/>
                <a:gd name="connsiteY7" fmla="*/ 4653317 h 5566778"/>
                <a:gd name="connsiteX8" fmla="*/ 0 w 5150499"/>
                <a:gd name="connsiteY8" fmla="*/ 857442 h 5566778"/>
                <a:gd name="connsiteX0" fmla="*/ 0 w 5169161"/>
                <a:gd name="connsiteY0" fmla="*/ 857442 h 5520647"/>
                <a:gd name="connsiteX1" fmla="*/ 857397 w 5169161"/>
                <a:gd name="connsiteY1" fmla="*/ 45 h 5520647"/>
                <a:gd name="connsiteX2" fmla="*/ 4566799 w 5169161"/>
                <a:gd name="connsiteY2" fmla="*/ 45 h 5520647"/>
                <a:gd name="connsiteX3" fmla="*/ 5138057 w 5169161"/>
                <a:gd name="connsiteY3" fmla="*/ 459336 h 5520647"/>
                <a:gd name="connsiteX4" fmla="*/ 5169161 w 5169161"/>
                <a:gd name="connsiteY4" fmla="*/ 4976778 h 5520647"/>
                <a:gd name="connsiteX5" fmla="*/ 4691207 w 5169161"/>
                <a:gd name="connsiteY5" fmla="*/ 5516934 h 5520647"/>
                <a:gd name="connsiteX6" fmla="*/ 857397 w 5169161"/>
                <a:gd name="connsiteY6" fmla="*/ 5510714 h 5520647"/>
                <a:gd name="connsiteX7" fmla="*/ 0 w 5169161"/>
                <a:gd name="connsiteY7" fmla="*/ 4653317 h 5520647"/>
                <a:gd name="connsiteX8" fmla="*/ 0 w 5169161"/>
                <a:gd name="connsiteY8" fmla="*/ 857442 h 5520647"/>
                <a:gd name="connsiteX0" fmla="*/ 786 w 5169947"/>
                <a:gd name="connsiteY0" fmla="*/ 86361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863618 h 5526823"/>
                <a:gd name="connsiteX0" fmla="*/ 786 w 5169947"/>
                <a:gd name="connsiteY0" fmla="*/ 55259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552598 h 5526823"/>
                <a:gd name="connsiteX0" fmla="*/ 0 w 5169161"/>
                <a:gd name="connsiteY0" fmla="*/ 552598 h 5526823"/>
                <a:gd name="connsiteX1" fmla="*/ 583699 w 5169161"/>
                <a:gd name="connsiteY1" fmla="*/ 0 h 5526823"/>
                <a:gd name="connsiteX2" fmla="*/ 4566799 w 5169161"/>
                <a:gd name="connsiteY2" fmla="*/ 6221 h 5526823"/>
                <a:gd name="connsiteX3" fmla="*/ 5138057 w 5169161"/>
                <a:gd name="connsiteY3" fmla="*/ 465512 h 5526823"/>
                <a:gd name="connsiteX4" fmla="*/ 5169161 w 5169161"/>
                <a:gd name="connsiteY4" fmla="*/ 4982954 h 5526823"/>
                <a:gd name="connsiteX5" fmla="*/ 4691207 w 5169161"/>
                <a:gd name="connsiteY5" fmla="*/ 5523110 h 5526823"/>
                <a:gd name="connsiteX6" fmla="*/ 857397 w 5169161"/>
                <a:gd name="connsiteY6" fmla="*/ 5516890 h 5526823"/>
                <a:gd name="connsiteX7" fmla="*/ 0 w 5169161"/>
                <a:gd name="connsiteY7" fmla="*/ 4659493 h 5526823"/>
                <a:gd name="connsiteX8" fmla="*/ 0 w 5169161"/>
                <a:gd name="connsiteY8" fmla="*/ 552598 h 5526823"/>
                <a:gd name="connsiteX0" fmla="*/ 12441 w 5169161"/>
                <a:gd name="connsiteY0" fmla="*/ 412426 h 5529720"/>
                <a:gd name="connsiteX1" fmla="*/ 583699 w 5169161"/>
                <a:gd name="connsiteY1" fmla="*/ 2897 h 5529720"/>
                <a:gd name="connsiteX2" fmla="*/ 4566799 w 5169161"/>
                <a:gd name="connsiteY2" fmla="*/ 9118 h 5529720"/>
                <a:gd name="connsiteX3" fmla="*/ 5138057 w 5169161"/>
                <a:gd name="connsiteY3" fmla="*/ 468409 h 5529720"/>
                <a:gd name="connsiteX4" fmla="*/ 5169161 w 5169161"/>
                <a:gd name="connsiteY4" fmla="*/ 4985851 h 5529720"/>
                <a:gd name="connsiteX5" fmla="*/ 4691207 w 5169161"/>
                <a:gd name="connsiteY5" fmla="*/ 5526007 h 5529720"/>
                <a:gd name="connsiteX6" fmla="*/ 857397 w 5169161"/>
                <a:gd name="connsiteY6" fmla="*/ 5519787 h 5529720"/>
                <a:gd name="connsiteX7" fmla="*/ 0 w 5169161"/>
                <a:gd name="connsiteY7" fmla="*/ 4662390 h 5529720"/>
                <a:gd name="connsiteX8" fmla="*/ 12441 w 5169161"/>
                <a:gd name="connsiteY8" fmla="*/ 412426 h 5529720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566799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697428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8662 w 5175382"/>
                <a:gd name="connsiteY0" fmla="*/ 403354 h 5520648"/>
                <a:gd name="connsiteX1" fmla="*/ 465512 w 5175382"/>
                <a:gd name="connsiteY1" fmla="*/ 6266 h 5520648"/>
                <a:gd name="connsiteX2" fmla="*/ 4703649 w 5175382"/>
                <a:gd name="connsiteY2" fmla="*/ 46 h 5520648"/>
                <a:gd name="connsiteX3" fmla="*/ 5144278 w 5175382"/>
                <a:gd name="connsiteY3" fmla="*/ 459337 h 5520648"/>
                <a:gd name="connsiteX4" fmla="*/ 5175382 w 5175382"/>
                <a:gd name="connsiteY4" fmla="*/ 4976779 h 5520648"/>
                <a:gd name="connsiteX5" fmla="*/ 4697428 w 5175382"/>
                <a:gd name="connsiteY5" fmla="*/ 5516935 h 5520648"/>
                <a:gd name="connsiteX6" fmla="*/ 863618 w 5175382"/>
                <a:gd name="connsiteY6" fmla="*/ 5510715 h 5520648"/>
                <a:gd name="connsiteX7" fmla="*/ 0 w 5175382"/>
                <a:gd name="connsiteY7" fmla="*/ 5076306 h 5520648"/>
                <a:gd name="connsiteX8" fmla="*/ 18662 w 5175382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45449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70330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076306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516936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31017"/>
                <a:gd name="connsiteX1" fmla="*/ 473020 w 5182890"/>
                <a:gd name="connsiteY1" fmla="*/ 6266 h 5531017"/>
                <a:gd name="connsiteX2" fmla="*/ 4711157 w 5182890"/>
                <a:gd name="connsiteY2" fmla="*/ 46 h 5531017"/>
                <a:gd name="connsiteX3" fmla="*/ 5176667 w 5182890"/>
                <a:gd name="connsiteY3" fmla="*/ 459337 h 5531017"/>
                <a:gd name="connsiteX4" fmla="*/ 5182890 w 5182890"/>
                <a:gd name="connsiteY4" fmla="*/ 5113628 h 5531017"/>
                <a:gd name="connsiteX5" fmla="*/ 4704936 w 5182890"/>
                <a:gd name="connsiteY5" fmla="*/ 5516935 h 5531017"/>
                <a:gd name="connsiteX6" fmla="*/ 435697 w 5182890"/>
                <a:gd name="connsiteY6" fmla="*/ 5516936 h 5531017"/>
                <a:gd name="connsiteX7" fmla="*/ 7508 w 5182890"/>
                <a:gd name="connsiteY7" fmla="*/ 5101187 h 5531017"/>
                <a:gd name="connsiteX8" fmla="*/ 1288 w 5182890"/>
                <a:gd name="connsiteY8" fmla="*/ 403354 h 5531017"/>
                <a:gd name="connsiteX0" fmla="*/ 1288 w 5189111"/>
                <a:gd name="connsiteY0" fmla="*/ 403354 h 5524957"/>
                <a:gd name="connsiteX1" fmla="*/ 473020 w 5189111"/>
                <a:gd name="connsiteY1" fmla="*/ 6266 h 5524957"/>
                <a:gd name="connsiteX2" fmla="*/ 4711157 w 5189111"/>
                <a:gd name="connsiteY2" fmla="*/ 46 h 5524957"/>
                <a:gd name="connsiteX3" fmla="*/ 5176667 w 5189111"/>
                <a:gd name="connsiteY3" fmla="*/ 459337 h 5524957"/>
                <a:gd name="connsiteX4" fmla="*/ 5189111 w 5189111"/>
                <a:gd name="connsiteY4" fmla="*/ 5063865 h 5524957"/>
                <a:gd name="connsiteX5" fmla="*/ 4704936 w 5189111"/>
                <a:gd name="connsiteY5" fmla="*/ 5516935 h 5524957"/>
                <a:gd name="connsiteX6" fmla="*/ 435697 w 5189111"/>
                <a:gd name="connsiteY6" fmla="*/ 5516936 h 5524957"/>
                <a:gd name="connsiteX7" fmla="*/ 7508 w 5189111"/>
                <a:gd name="connsiteY7" fmla="*/ 5101187 h 5524957"/>
                <a:gd name="connsiteX8" fmla="*/ 1288 w 5189111"/>
                <a:gd name="connsiteY8" fmla="*/ 403354 h 5524957"/>
                <a:gd name="connsiteX0" fmla="*/ 1288 w 5189705"/>
                <a:gd name="connsiteY0" fmla="*/ 403354 h 5524957"/>
                <a:gd name="connsiteX1" fmla="*/ 473020 w 5189705"/>
                <a:gd name="connsiteY1" fmla="*/ 6266 h 5524957"/>
                <a:gd name="connsiteX2" fmla="*/ 4711157 w 5189705"/>
                <a:gd name="connsiteY2" fmla="*/ 46 h 5524957"/>
                <a:gd name="connsiteX3" fmla="*/ 5176667 w 5189705"/>
                <a:gd name="connsiteY3" fmla="*/ 459337 h 5524957"/>
                <a:gd name="connsiteX4" fmla="*/ 5189111 w 5189705"/>
                <a:gd name="connsiteY4" fmla="*/ 5063865 h 5524957"/>
                <a:gd name="connsiteX5" fmla="*/ 4798242 w 5189705"/>
                <a:gd name="connsiteY5" fmla="*/ 5516935 h 5524957"/>
                <a:gd name="connsiteX6" fmla="*/ 435697 w 5189705"/>
                <a:gd name="connsiteY6" fmla="*/ 5516936 h 5524957"/>
                <a:gd name="connsiteX7" fmla="*/ 7508 w 5189705"/>
                <a:gd name="connsiteY7" fmla="*/ 5101187 h 5524957"/>
                <a:gd name="connsiteX8" fmla="*/ 1288 w 5189705"/>
                <a:gd name="connsiteY8" fmla="*/ 403354 h 5524957"/>
                <a:gd name="connsiteX0" fmla="*/ 1288 w 5183840"/>
                <a:gd name="connsiteY0" fmla="*/ 403354 h 5524957"/>
                <a:gd name="connsiteX1" fmla="*/ 473020 w 5183840"/>
                <a:gd name="connsiteY1" fmla="*/ 6266 h 5524957"/>
                <a:gd name="connsiteX2" fmla="*/ 4711157 w 5183840"/>
                <a:gd name="connsiteY2" fmla="*/ 46 h 5524957"/>
                <a:gd name="connsiteX3" fmla="*/ 5176667 w 5183840"/>
                <a:gd name="connsiteY3" fmla="*/ 459337 h 5524957"/>
                <a:gd name="connsiteX4" fmla="*/ 5182891 w 5183840"/>
                <a:gd name="connsiteY4" fmla="*/ 5063865 h 5524957"/>
                <a:gd name="connsiteX5" fmla="*/ 4798242 w 5183840"/>
                <a:gd name="connsiteY5" fmla="*/ 5516935 h 5524957"/>
                <a:gd name="connsiteX6" fmla="*/ 435697 w 5183840"/>
                <a:gd name="connsiteY6" fmla="*/ 5516936 h 5524957"/>
                <a:gd name="connsiteX7" fmla="*/ 7508 w 5183840"/>
                <a:gd name="connsiteY7" fmla="*/ 5101187 h 5524957"/>
                <a:gd name="connsiteX8" fmla="*/ 1288 w 5183840"/>
                <a:gd name="connsiteY8" fmla="*/ 403354 h 5524957"/>
                <a:gd name="connsiteX0" fmla="*/ 1288 w 5182891"/>
                <a:gd name="connsiteY0" fmla="*/ 403354 h 5522269"/>
                <a:gd name="connsiteX1" fmla="*/ 473020 w 5182891"/>
                <a:gd name="connsiteY1" fmla="*/ 6266 h 5522269"/>
                <a:gd name="connsiteX2" fmla="*/ 4711157 w 5182891"/>
                <a:gd name="connsiteY2" fmla="*/ 46 h 5522269"/>
                <a:gd name="connsiteX3" fmla="*/ 5176667 w 5182891"/>
                <a:gd name="connsiteY3" fmla="*/ 459337 h 5522269"/>
                <a:gd name="connsiteX4" fmla="*/ 5182891 w 5182891"/>
                <a:gd name="connsiteY4" fmla="*/ 5063865 h 5522269"/>
                <a:gd name="connsiteX5" fmla="*/ 4798242 w 5182891"/>
                <a:gd name="connsiteY5" fmla="*/ 5516935 h 5522269"/>
                <a:gd name="connsiteX6" fmla="*/ 435697 w 5182891"/>
                <a:gd name="connsiteY6" fmla="*/ 5516936 h 5522269"/>
                <a:gd name="connsiteX7" fmla="*/ 7508 w 5182891"/>
                <a:gd name="connsiteY7" fmla="*/ 5101187 h 5522269"/>
                <a:gd name="connsiteX8" fmla="*/ 1288 w 5182891"/>
                <a:gd name="connsiteY8" fmla="*/ 403354 h 5522269"/>
                <a:gd name="connsiteX0" fmla="*/ 1288 w 5185188"/>
                <a:gd name="connsiteY0" fmla="*/ 403354 h 5519159"/>
                <a:gd name="connsiteX1" fmla="*/ 473020 w 5185188"/>
                <a:gd name="connsiteY1" fmla="*/ 6266 h 5519159"/>
                <a:gd name="connsiteX2" fmla="*/ 4711157 w 5185188"/>
                <a:gd name="connsiteY2" fmla="*/ 46 h 5519159"/>
                <a:gd name="connsiteX3" fmla="*/ 5176667 w 5185188"/>
                <a:gd name="connsiteY3" fmla="*/ 459337 h 5519159"/>
                <a:gd name="connsiteX4" fmla="*/ 5182891 w 5185188"/>
                <a:gd name="connsiteY4" fmla="*/ 5063865 h 5519159"/>
                <a:gd name="connsiteX5" fmla="*/ 4848005 w 5185188"/>
                <a:gd name="connsiteY5" fmla="*/ 5510715 h 5519159"/>
                <a:gd name="connsiteX6" fmla="*/ 435697 w 5185188"/>
                <a:gd name="connsiteY6" fmla="*/ 5516936 h 5519159"/>
                <a:gd name="connsiteX7" fmla="*/ 7508 w 5185188"/>
                <a:gd name="connsiteY7" fmla="*/ 5101187 h 5519159"/>
                <a:gd name="connsiteX8" fmla="*/ 1288 w 5185188"/>
                <a:gd name="connsiteY8" fmla="*/ 403354 h 5519159"/>
                <a:gd name="connsiteX0" fmla="*/ 1288 w 5183164"/>
                <a:gd name="connsiteY0" fmla="*/ 403354 h 5519159"/>
                <a:gd name="connsiteX1" fmla="*/ 473020 w 5183164"/>
                <a:gd name="connsiteY1" fmla="*/ 6266 h 5519159"/>
                <a:gd name="connsiteX2" fmla="*/ 4711157 w 5183164"/>
                <a:gd name="connsiteY2" fmla="*/ 46 h 5519159"/>
                <a:gd name="connsiteX3" fmla="*/ 5176667 w 5183164"/>
                <a:gd name="connsiteY3" fmla="*/ 459337 h 5519159"/>
                <a:gd name="connsiteX4" fmla="*/ 5182891 w 5183164"/>
                <a:gd name="connsiteY4" fmla="*/ 5063865 h 5519159"/>
                <a:gd name="connsiteX5" fmla="*/ 4848005 w 5183164"/>
                <a:gd name="connsiteY5" fmla="*/ 5510715 h 5519159"/>
                <a:gd name="connsiteX6" fmla="*/ 435697 w 5183164"/>
                <a:gd name="connsiteY6" fmla="*/ 5516936 h 5519159"/>
                <a:gd name="connsiteX7" fmla="*/ 7508 w 5183164"/>
                <a:gd name="connsiteY7" fmla="*/ 5101187 h 5519159"/>
                <a:gd name="connsiteX8" fmla="*/ 1288 w 518316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  <a:gd name="connsiteX0" fmla="*/ 1288 w 5191034"/>
                <a:gd name="connsiteY0" fmla="*/ 403354 h 5519159"/>
                <a:gd name="connsiteX1" fmla="*/ 473020 w 5191034"/>
                <a:gd name="connsiteY1" fmla="*/ 6266 h 5519159"/>
                <a:gd name="connsiteX2" fmla="*/ 4711157 w 5191034"/>
                <a:gd name="connsiteY2" fmla="*/ 46 h 5519159"/>
                <a:gd name="connsiteX3" fmla="*/ 5176667 w 5191034"/>
                <a:gd name="connsiteY3" fmla="*/ 459337 h 5519159"/>
                <a:gd name="connsiteX4" fmla="*/ 5189111 w 5191034"/>
                <a:gd name="connsiteY4" fmla="*/ 5150951 h 5519159"/>
                <a:gd name="connsiteX5" fmla="*/ 4848005 w 5191034"/>
                <a:gd name="connsiteY5" fmla="*/ 5510715 h 5519159"/>
                <a:gd name="connsiteX6" fmla="*/ 435697 w 5191034"/>
                <a:gd name="connsiteY6" fmla="*/ 5516936 h 5519159"/>
                <a:gd name="connsiteX7" fmla="*/ 7508 w 5191034"/>
                <a:gd name="connsiteY7" fmla="*/ 5101187 h 5519159"/>
                <a:gd name="connsiteX8" fmla="*/ 1288 w 519103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9111" h="5519159">
                  <a:moveTo>
                    <a:pt x="1288" y="403354"/>
                  </a:moveTo>
                  <a:cubicBezTo>
                    <a:pt x="1288" y="-70173"/>
                    <a:pt x="-507" y="6266"/>
                    <a:pt x="473020" y="6266"/>
                  </a:cubicBezTo>
                  <a:lnTo>
                    <a:pt x="4711157" y="46"/>
                  </a:lnTo>
                  <a:cubicBezTo>
                    <a:pt x="5184684" y="46"/>
                    <a:pt x="5176667" y="-14190"/>
                    <a:pt x="5176667" y="459337"/>
                  </a:cubicBezTo>
                  <a:cubicBezTo>
                    <a:pt x="5176667" y="1724629"/>
                    <a:pt x="5189111" y="3885659"/>
                    <a:pt x="5189111" y="5150951"/>
                  </a:cubicBezTo>
                  <a:cubicBezTo>
                    <a:pt x="5176670" y="5537392"/>
                    <a:pt x="5259327" y="5510715"/>
                    <a:pt x="4848005" y="5510715"/>
                  </a:cubicBezTo>
                  <a:lnTo>
                    <a:pt x="435697" y="5516936"/>
                  </a:lnTo>
                  <a:cubicBezTo>
                    <a:pt x="-37830" y="5516936"/>
                    <a:pt x="7508" y="5574714"/>
                    <a:pt x="7508" y="5101187"/>
                  </a:cubicBezTo>
                  <a:cubicBezTo>
                    <a:pt x="13729" y="3543536"/>
                    <a:pt x="-4933" y="1961005"/>
                    <a:pt x="1288" y="403354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3" name="Oval 202">
              <a:extLst>
                <a:ext uri="{FF2B5EF4-FFF2-40B4-BE49-F238E27FC236}">
                  <a16:creationId xmlns:a16="http://schemas.microsoft.com/office/drawing/2014/main" xmlns="" id="{1CD1C7AA-8B98-1347-8549-7A081D9AA870}"/>
                </a:ext>
              </a:extLst>
            </p:cNvPr>
            <p:cNvSpPr/>
            <p:nvPr/>
          </p:nvSpPr>
          <p:spPr>
            <a:xfrm>
              <a:off x="2047306" y="1914945"/>
              <a:ext cx="3439396" cy="3318584"/>
            </a:xfrm>
            <a:prstGeom prst="ellipse">
              <a:avLst/>
            </a:prstGeom>
            <a:noFill/>
            <a:ln w="38100">
              <a:solidFill>
                <a:schemeClr val="bg2">
                  <a:lumMod val="40000"/>
                  <a:lumOff val="6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4" name="Oval 203">
              <a:extLst>
                <a:ext uri="{FF2B5EF4-FFF2-40B4-BE49-F238E27FC236}">
                  <a16:creationId xmlns:a16="http://schemas.microsoft.com/office/drawing/2014/main" xmlns="" id="{4034F687-1D88-E442-B99E-6F44677F183B}"/>
                </a:ext>
              </a:extLst>
            </p:cNvPr>
            <p:cNvSpPr/>
            <p:nvPr/>
          </p:nvSpPr>
          <p:spPr>
            <a:xfrm>
              <a:off x="2578777" y="2425758"/>
              <a:ext cx="2432216" cy="2321485"/>
            </a:xfrm>
            <a:prstGeom prst="ellipse">
              <a:avLst/>
            </a:prstGeom>
            <a:noFill/>
            <a:ln w="57150">
              <a:solidFill>
                <a:schemeClr val="bg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5" name="Oval 204">
              <a:extLst>
                <a:ext uri="{FF2B5EF4-FFF2-40B4-BE49-F238E27FC236}">
                  <a16:creationId xmlns:a16="http://schemas.microsoft.com/office/drawing/2014/main" xmlns="" id="{F3452D3F-55AB-D540-8576-F3969EDD77F6}"/>
                </a:ext>
              </a:extLst>
            </p:cNvPr>
            <p:cNvSpPr/>
            <p:nvPr/>
          </p:nvSpPr>
          <p:spPr>
            <a:xfrm>
              <a:off x="3776116" y="3513418"/>
              <a:ext cx="320476" cy="319425"/>
            </a:xfrm>
            <a:prstGeom prst="ellipse">
              <a:avLst/>
            </a:prstGeom>
            <a:solidFill>
              <a:srgbClr val="005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7" name="Oval 206">
              <a:extLst>
                <a:ext uri="{FF2B5EF4-FFF2-40B4-BE49-F238E27FC236}">
                  <a16:creationId xmlns:a16="http://schemas.microsoft.com/office/drawing/2014/main" xmlns="" id="{E865F0D9-8B83-D549-9E24-72991275A8FF}"/>
                </a:ext>
              </a:extLst>
            </p:cNvPr>
            <p:cNvSpPr/>
            <p:nvPr/>
          </p:nvSpPr>
          <p:spPr>
            <a:xfrm>
              <a:off x="4875139" y="2275915"/>
              <a:ext cx="290876" cy="314482"/>
            </a:xfrm>
            <a:prstGeom prst="ellipse">
              <a:avLst/>
            </a:prstGeom>
            <a:solidFill>
              <a:srgbClr val="005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9" name="Oval 208">
              <a:extLst>
                <a:ext uri="{FF2B5EF4-FFF2-40B4-BE49-F238E27FC236}">
                  <a16:creationId xmlns:a16="http://schemas.microsoft.com/office/drawing/2014/main" xmlns="" id="{D395F7CD-73C5-A54E-A2FE-A31DC7BE9443}"/>
                </a:ext>
              </a:extLst>
            </p:cNvPr>
            <p:cNvSpPr/>
            <p:nvPr/>
          </p:nvSpPr>
          <p:spPr>
            <a:xfrm>
              <a:off x="4204140" y="4169203"/>
              <a:ext cx="329918" cy="296765"/>
            </a:xfrm>
            <a:prstGeom prst="ellipse">
              <a:avLst/>
            </a:prstGeom>
            <a:solidFill>
              <a:srgbClr val="005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10" name="Oval 209">
              <a:extLst>
                <a:ext uri="{FF2B5EF4-FFF2-40B4-BE49-F238E27FC236}">
                  <a16:creationId xmlns:a16="http://schemas.microsoft.com/office/drawing/2014/main" xmlns="" id="{059858BA-33BB-624A-A164-9AB368C68ECF}"/>
                </a:ext>
              </a:extLst>
            </p:cNvPr>
            <p:cNvSpPr/>
            <p:nvPr/>
          </p:nvSpPr>
          <p:spPr>
            <a:xfrm>
              <a:off x="2581037" y="3373522"/>
              <a:ext cx="306586" cy="284357"/>
            </a:xfrm>
            <a:prstGeom prst="ellipse">
              <a:avLst/>
            </a:prstGeom>
            <a:solidFill>
              <a:srgbClr val="005E1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11" name="TextBox 210">
              <a:extLst>
                <a:ext uri="{FF2B5EF4-FFF2-40B4-BE49-F238E27FC236}">
                  <a16:creationId xmlns:a16="http://schemas.microsoft.com/office/drawing/2014/main" xmlns="" id="{DD38EC52-846C-3B48-871D-8364C83E8FFD}"/>
                </a:ext>
              </a:extLst>
            </p:cNvPr>
            <p:cNvSpPr txBox="1"/>
            <p:nvPr/>
          </p:nvSpPr>
          <p:spPr>
            <a:xfrm>
              <a:off x="1921594" y="1342250"/>
              <a:ext cx="3651173" cy="62180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Original</a:t>
              </a:r>
              <a:r>
                <a:rPr lang="zh-CN" altLang="en-US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space</a:t>
              </a:r>
              <a:endParaRPr lang="en-US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12" name="Oval 211">
              <a:extLst>
                <a:ext uri="{FF2B5EF4-FFF2-40B4-BE49-F238E27FC236}">
                  <a16:creationId xmlns:a16="http://schemas.microsoft.com/office/drawing/2014/main" xmlns="" id="{9E47C6F8-F290-C340-9EC3-992160F6BDEA}"/>
                </a:ext>
              </a:extLst>
            </p:cNvPr>
            <p:cNvSpPr/>
            <p:nvPr/>
          </p:nvSpPr>
          <p:spPr>
            <a:xfrm>
              <a:off x="3557030" y="2930228"/>
              <a:ext cx="306586" cy="284357"/>
            </a:xfrm>
            <a:prstGeom prst="ellipse">
              <a:avLst/>
            </a:prstGeom>
            <a:solidFill>
              <a:srgbClr val="99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14" name="Oval 213">
              <a:extLst>
                <a:ext uri="{FF2B5EF4-FFF2-40B4-BE49-F238E27FC236}">
                  <a16:creationId xmlns:a16="http://schemas.microsoft.com/office/drawing/2014/main" xmlns="" id="{836CD0BF-5B89-904D-B297-7BCA5AFA4F75}"/>
                </a:ext>
              </a:extLst>
            </p:cNvPr>
            <p:cNvSpPr/>
            <p:nvPr/>
          </p:nvSpPr>
          <p:spPr>
            <a:xfrm>
              <a:off x="3422466" y="3885502"/>
              <a:ext cx="306586" cy="284357"/>
            </a:xfrm>
            <a:prstGeom prst="ellipse">
              <a:avLst/>
            </a:prstGeom>
            <a:solidFill>
              <a:srgbClr val="99333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216" name="Rectangle: Rounded Corners 3">
            <a:extLst>
              <a:ext uri="{FF2B5EF4-FFF2-40B4-BE49-F238E27FC236}">
                <a16:creationId xmlns:a16="http://schemas.microsoft.com/office/drawing/2014/main" xmlns="" id="{A9F84D2A-875E-AE43-8A13-EA89D9223FE2}"/>
              </a:ext>
            </a:extLst>
          </p:cNvPr>
          <p:cNvSpPr/>
          <p:nvPr/>
        </p:nvSpPr>
        <p:spPr>
          <a:xfrm>
            <a:off x="8610601" y="3124200"/>
            <a:ext cx="2895599" cy="2976265"/>
          </a:xfrm>
          <a:custGeom>
            <a:avLst/>
            <a:gdLst>
              <a:gd name="connsiteX0" fmla="*/ 0 w 5144278"/>
              <a:gd name="connsiteY0" fmla="*/ 857397 h 5510669"/>
              <a:gd name="connsiteX1" fmla="*/ 857397 w 5144278"/>
              <a:gd name="connsiteY1" fmla="*/ 0 h 5510669"/>
              <a:gd name="connsiteX2" fmla="*/ 4286881 w 5144278"/>
              <a:gd name="connsiteY2" fmla="*/ 0 h 5510669"/>
              <a:gd name="connsiteX3" fmla="*/ 5144278 w 5144278"/>
              <a:gd name="connsiteY3" fmla="*/ 857397 h 5510669"/>
              <a:gd name="connsiteX4" fmla="*/ 5144278 w 5144278"/>
              <a:gd name="connsiteY4" fmla="*/ 4653272 h 5510669"/>
              <a:gd name="connsiteX5" fmla="*/ 4286881 w 5144278"/>
              <a:gd name="connsiteY5" fmla="*/ 5510669 h 5510669"/>
              <a:gd name="connsiteX6" fmla="*/ 857397 w 5144278"/>
              <a:gd name="connsiteY6" fmla="*/ 5510669 h 5510669"/>
              <a:gd name="connsiteX7" fmla="*/ 0 w 5144278"/>
              <a:gd name="connsiteY7" fmla="*/ 4653272 h 5510669"/>
              <a:gd name="connsiteX8" fmla="*/ 0 w 5144278"/>
              <a:gd name="connsiteY8" fmla="*/ 857397 h 5510669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286881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44278"/>
              <a:gd name="connsiteY0" fmla="*/ 857442 h 5510714"/>
              <a:gd name="connsiteX1" fmla="*/ 857397 w 5144278"/>
              <a:gd name="connsiteY1" fmla="*/ 45 h 5510714"/>
              <a:gd name="connsiteX2" fmla="*/ 4566799 w 5144278"/>
              <a:gd name="connsiteY2" fmla="*/ 45 h 5510714"/>
              <a:gd name="connsiteX3" fmla="*/ 5138057 w 5144278"/>
              <a:gd name="connsiteY3" fmla="*/ 459336 h 5510714"/>
              <a:gd name="connsiteX4" fmla="*/ 5144278 w 5144278"/>
              <a:gd name="connsiteY4" fmla="*/ 4653317 h 5510714"/>
              <a:gd name="connsiteX5" fmla="*/ 4286881 w 5144278"/>
              <a:gd name="connsiteY5" fmla="*/ 5510714 h 5510714"/>
              <a:gd name="connsiteX6" fmla="*/ 857397 w 5144278"/>
              <a:gd name="connsiteY6" fmla="*/ 5510714 h 5510714"/>
              <a:gd name="connsiteX7" fmla="*/ 0 w 5144278"/>
              <a:gd name="connsiteY7" fmla="*/ 4653317 h 5510714"/>
              <a:gd name="connsiteX8" fmla="*/ 0 w 5144278"/>
              <a:gd name="connsiteY8" fmla="*/ 857442 h 5510714"/>
              <a:gd name="connsiteX0" fmla="*/ 0 w 5150499"/>
              <a:gd name="connsiteY0" fmla="*/ 857442 h 5553022"/>
              <a:gd name="connsiteX1" fmla="*/ 857397 w 5150499"/>
              <a:gd name="connsiteY1" fmla="*/ 45 h 5553022"/>
              <a:gd name="connsiteX2" fmla="*/ 4566799 w 5150499"/>
              <a:gd name="connsiteY2" fmla="*/ 45 h 5553022"/>
              <a:gd name="connsiteX3" fmla="*/ 5138057 w 5150499"/>
              <a:gd name="connsiteY3" fmla="*/ 459336 h 5553022"/>
              <a:gd name="connsiteX4" fmla="*/ 5150499 w 5150499"/>
              <a:gd name="connsiteY4" fmla="*/ 5238035 h 5553022"/>
              <a:gd name="connsiteX5" fmla="*/ 4286881 w 5150499"/>
              <a:gd name="connsiteY5" fmla="*/ 5510714 h 5553022"/>
              <a:gd name="connsiteX6" fmla="*/ 857397 w 5150499"/>
              <a:gd name="connsiteY6" fmla="*/ 5510714 h 5553022"/>
              <a:gd name="connsiteX7" fmla="*/ 0 w 5150499"/>
              <a:gd name="connsiteY7" fmla="*/ 4653317 h 5553022"/>
              <a:gd name="connsiteX8" fmla="*/ 0 w 5150499"/>
              <a:gd name="connsiteY8" fmla="*/ 857442 h 5553022"/>
              <a:gd name="connsiteX0" fmla="*/ 0 w 5150544"/>
              <a:gd name="connsiteY0" fmla="*/ 857442 h 5556550"/>
              <a:gd name="connsiteX1" fmla="*/ 857397 w 5150544"/>
              <a:gd name="connsiteY1" fmla="*/ 45 h 5556550"/>
              <a:gd name="connsiteX2" fmla="*/ 4566799 w 5150544"/>
              <a:gd name="connsiteY2" fmla="*/ 45 h 5556550"/>
              <a:gd name="connsiteX3" fmla="*/ 5138057 w 5150544"/>
              <a:gd name="connsiteY3" fmla="*/ 459336 h 5556550"/>
              <a:gd name="connsiteX4" fmla="*/ 5150499 w 5150544"/>
              <a:gd name="connsiteY4" fmla="*/ 5238035 h 5556550"/>
              <a:gd name="connsiteX5" fmla="*/ 4691207 w 5150544"/>
              <a:gd name="connsiteY5" fmla="*/ 5516934 h 5556550"/>
              <a:gd name="connsiteX6" fmla="*/ 857397 w 5150544"/>
              <a:gd name="connsiteY6" fmla="*/ 5510714 h 5556550"/>
              <a:gd name="connsiteX7" fmla="*/ 0 w 5150544"/>
              <a:gd name="connsiteY7" fmla="*/ 4653317 h 5556550"/>
              <a:gd name="connsiteX8" fmla="*/ 0 w 5150544"/>
              <a:gd name="connsiteY8" fmla="*/ 857442 h 5556550"/>
              <a:gd name="connsiteX0" fmla="*/ 0 w 5150499"/>
              <a:gd name="connsiteY0" fmla="*/ 857442 h 5566778"/>
              <a:gd name="connsiteX1" fmla="*/ 857397 w 5150499"/>
              <a:gd name="connsiteY1" fmla="*/ 45 h 5566778"/>
              <a:gd name="connsiteX2" fmla="*/ 4566799 w 5150499"/>
              <a:gd name="connsiteY2" fmla="*/ 45 h 5566778"/>
              <a:gd name="connsiteX3" fmla="*/ 5138057 w 5150499"/>
              <a:gd name="connsiteY3" fmla="*/ 459336 h 5566778"/>
              <a:gd name="connsiteX4" fmla="*/ 5150499 w 5150499"/>
              <a:gd name="connsiteY4" fmla="*/ 5238035 h 5566778"/>
              <a:gd name="connsiteX5" fmla="*/ 4691207 w 5150499"/>
              <a:gd name="connsiteY5" fmla="*/ 5516934 h 5566778"/>
              <a:gd name="connsiteX6" fmla="*/ 857397 w 5150499"/>
              <a:gd name="connsiteY6" fmla="*/ 5510714 h 5566778"/>
              <a:gd name="connsiteX7" fmla="*/ 0 w 5150499"/>
              <a:gd name="connsiteY7" fmla="*/ 4653317 h 5566778"/>
              <a:gd name="connsiteX8" fmla="*/ 0 w 5150499"/>
              <a:gd name="connsiteY8" fmla="*/ 857442 h 5566778"/>
              <a:gd name="connsiteX0" fmla="*/ 0 w 5169161"/>
              <a:gd name="connsiteY0" fmla="*/ 857442 h 5520647"/>
              <a:gd name="connsiteX1" fmla="*/ 857397 w 5169161"/>
              <a:gd name="connsiteY1" fmla="*/ 45 h 5520647"/>
              <a:gd name="connsiteX2" fmla="*/ 4566799 w 5169161"/>
              <a:gd name="connsiteY2" fmla="*/ 45 h 5520647"/>
              <a:gd name="connsiteX3" fmla="*/ 5138057 w 5169161"/>
              <a:gd name="connsiteY3" fmla="*/ 459336 h 5520647"/>
              <a:gd name="connsiteX4" fmla="*/ 5169161 w 5169161"/>
              <a:gd name="connsiteY4" fmla="*/ 4976778 h 5520647"/>
              <a:gd name="connsiteX5" fmla="*/ 4691207 w 5169161"/>
              <a:gd name="connsiteY5" fmla="*/ 5516934 h 5520647"/>
              <a:gd name="connsiteX6" fmla="*/ 857397 w 5169161"/>
              <a:gd name="connsiteY6" fmla="*/ 5510714 h 5520647"/>
              <a:gd name="connsiteX7" fmla="*/ 0 w 5169161"/>
              <a:gd name="connsiteY7" fmla="*/ 4653317 h 5520647"/>
              <a:gd name="connsiteX8" fmla="*/ 0 w 5169161"/>
              <a:gd name="connsiteY8" fmla="*/ 857442 h 5520647"/>
              <a:gd name="connsiteX0" fmla="*/ 786 w 5169947"/>
              <a:gd name="connsiteY0" fmla="*/ 86361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863618 h 5526823"/>
              <a:gd name="connsiteX0" fmla="*/ 786 w 5169947"/>
              <a:gd name="connsiteY0" fmla="*/ 552598 h 5526823"/>
              <a:gd name="connsiteX1" fmla="*/ 435195 w 5169947"/>
              <a:gd name="connsiteY1" fmla="*/ 0 h 5526823"/>
              <a:gd name="connsiteX2" fmla="*/ 4567585 w 5169947"/>
              <a:gd name="connsiteY2" fmla="*/ 6221 h 5526823"/>
              <a:gd name="connsiteX3" fmla="*/ 5138843 w 5169947"/>
              <a:gd name="connsiteY3" fmla="*/ 465512 h 5526823"/>
              <a:gd name="connsiteX4" fmla="*/ 5169947 w 5169947"/>
              <a:gd name="connsiteY4" fmla="*/ 4982954 h 5526823"/>
              <a:gd name="connsiteX5" fmla="*/ 4691993 w 5169947"/>
              <a:gd name="connsiteY5" fmla="*/ 5523110 h 5526823"/>
              <a:gd name="connsiteX6" fmla="*/ 858183 w 5169947"/>
              <a:gd name="connsiteY6" fmla="*/ 5516890 h 5526823"/>
              <a:gd name="connsiteX7" fmla="*/ 786 w 5169947"/>
              <a:gd name="connsiteY7" fmla="*/ 4659493 h 5526823"/>
              <a:gd name="connsiteX8" fmla="*/ 786 w 5169947"/>
              <a:gd name="connsiteY8" fmla="*/ 552598 h 5526823"/>
              <a:gd name="connsiteX0" fmla="*/ 0 w 5169161"/>
              <a:gd name="connsiteY0" fmla="*/ 552598 h 5526823"/>
              <a:gd name="connsiteX1" fmla="*/ 583699 w 5169161"/>
              <a:gd name="connsiteY1" fmla="*/ 0 h 5526823"/>
              <a:gd name="connsiteX2" fmla="*/ 4566799 w 5169161"/>
              <a:gd name="connsiteY2" fmla="*/ 6221 h 5526823"/>
              <a:gd name="connsiteX3" fmla="*/ 5138057 w 5169161"/>
              <a:gd name="connsiteY3" fmla="*/ 465512 h 5526823"/>
              <a:gd name="connsiteX4" fmla="*/ 5169161 w 5169161"/>
              <a:gd name="connsiteY4" fmla="*/ 4982954 h 5526823"/>
              <a:gd name="connsiteX5" fmla="*/ 4691207 w 5169161"/>
              <a:gd name="connsiteY5" fmla="*/ 5523110 h 5526823"/>
              <a:gd name="connsiteX6" fmla="*/ 857397 w 5169161"/>
              <a:gd name="connsiteY6" fmla="*/ 5516890 h 5526823"/>
              <a:gd name="connsiteX7" fmla="*/ 0 w 5169161"/>
              <a:gd name="connsiteY7" fmla="*/ 4659493 h 5526823"/>
              <a:gd name="connsiteX8" fmla="*/ 0 w 5169161"/>
              <a:gd name="connsiteY8" fmla="*/ 552598 h 5526823"/>
              <a:gd name="connsiteX0" fmla="*/ 12441 w 5169161"/>
              <a:gd name="connsiteY0" fmla="*/ 412426 h 5529720"/>
              <a:gd name="connsiteX1" fmla="*/ 583699 w 5169161"/>
              <a:gd name="connsiteY1" fmla="*/ 2897 h 5529720"/>
              <a:gd name="connsiteX2" fmla="*/ 4566799 w 5169161"/>
              <a:gd name="connsiteY2" fmla="*/ 9118 h 5529720"/>
              <a:gd name="connsiteX3" fmla="*/ 5138057 w 5169161"/>
              <a:gd name="connsiteY3" fmla="*/ 468409 h 5529720"/>
              <a:gd name="connsiteX4" fmla="*/ 5169161 w 5169161"/>
              <a:gd name="connsiteY4" fmla="*/ 4985851 h 5529720"/>
              <a:gd name="connsiteX5" fmla="*/ 4691207 w 5169161"/>
              <a:gd name="connsiteY5" fmla="*/ 5526007 h 5529720"/>
              <a:gd name="connsiteX6" fmla="*/ 857397 w 5169161"/>
              <a:gd name="connsiteY6" fmla="*/ 5519787 h 5529720"/>
              <a:gd name="connsiteX7" fmla="*/ 0 w 5169161"/>
              <a:gd name="connsiteY7" fmla="*/ 4662390 h 5529720"/>
              <a:gd name="connsiteX8" fmla="*/ 12441 w 5169161"/>
              <a:gd name="connsiteY8" fmla="*/ 412426 h 5529720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566799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2441 w 5169161"/>
              <a:gd name="connsiteY0" fmla="*/ 403354 h 5520648"/>
              <a:gd name="connsiteX1" fmla="*/ 459291 w 5169161"/>
              <a:gd name="connsiteY1" fmla="*/ 6266 h 5520648"/>
              <a:gd name="connsiteX2" fmla="*/ 4697428 w 5169161"/>
              <a:gd name="connsiteY2" fmla="*/ 46 h 5520648"/>
              <a:gd name="connsiteX3" fmla="*/ 5138057 w 5169161"/>
              <a:gd name="connsiteY3" fmla="*/ 459337 h 5520648"/>
              <a:gd name="connsiteX4" fmla="*/ 5169161 w 5169161"/>
              <a:gd name="connsiteY4" fmla="*/ 4976779 h 5520648"/>
              <a:gd name="connsiteX5" fmla="*/ 4691207 w 5169161"/>
              <a:gd name="connsiteY5" fmla="*/ 5516935 h 5520648"/>
              <a:gd name="connsiteX6" fmla="*/ 857397 w 5169161"/>
              <a:gd name="connsiteY6" fmla="*/ 5510715 h 5520648"/>
              <a:gd name="connsiteX7" fmla="*/ 0 w 5169161"/>
              <a:gd name="connsiteY7" fmla="*/ 4653318 h 5520648"/>
              <a:gd name="connsiteX8" fmla="*/ 12441 w 5169161"/>
              <a:gd name="connsiteY8" fmla="*/ 403354 h 5520648"/>
              <a:gd name="connsiteX0" fmla="*/ 18662 w 5175382"/>
              <a:gd name="connsiteY0" fmla="*/ 403354 h 5520648"/>
              <a:gd name="connsiteX1" fmla="*/ 465512 w 5175382"/>
              <a:gd name="connsiteY1" fmla="*/ 6266 h 5520648"/>
              <a:gd name="connsiteX2" fmla="*/ 4703649 w 5175382"/>
              <a:gd name="connsiteY2" fmla="*/ 46 h 5520648"/>
              <a:gd name="connsiteX3" fmla="*/ 5144278 w 5175382"/>
              <a:gd name="connsiteY3" fmla="*/ 459337 h 5520648"/>
              <a:gd name="connsiteX4" fmla="*/ 5175382 w 5175382"/>
              <a:gd name="connsiteY4" fmla="*/ 4976779 h 5520648"/>
              <a:gd name="connsiteX5" fmla="*/ 4697428 w 5175382"/>
              <a:gd name="connsiteY5" fmla="*/ 5516935 h 5520648"/>
              <a:gd name="connsiteX6" fmla="*/ 863618 w 5175382"/>
              <a:gd name="connsiteY6" fmla="*/ 5510715 h 5520648"/>
              <a:gd name="connsiteX7" fmla="*/ 0 w 5175382"/>
              <a:gd name="connsiteY7" fmla="*/ 5076306 h 5520648"/>
              <a:gd name="connsiteX8" fmla="*/ 18662 w 5175382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45449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9833 w 5176553"/>
              <a:gd name="connsiteY0" fmla="*/ 403354 h 5520648"/>
              <a:gd name="connsiteX1" fmla="*/ 466683 w 5176553"/>
              <a:gd name="connsiteY1" fmla="*/ 6266 h 5520648"/>
              <a:gd name="connsiteX2" fmla="*/ 4704820 w 5176553"/>
              <a:gd name="connsiteY2" fmla="*/ 46 h 5520648"/>
              <a:gd name="connsiteX3" fmla="*/ 5170330 w 5176553"/>
              <a:gd name="connsiteY3" fmla="*/ 459337 h 5520648"/>
              <a:gd name="connsiteX4" fmla="*/ 5176553 w 5176553"/>
              <a:gd name="connsiteY4" fmla="*/ 4976779 h 5520648"/>
              <a:gd name="connsiteX5" fmla="*/ 4698599 w 5176553"/>
              <a:gd name="connsiteY5" fmla="*/ 5516935 h 5520648"/>
              <a:gd name="connsiteX6" fmla="*/ 429360 w 5176553"/>
              <a:gd name="connsiteY6" fmla="*/ 5498275 h 5520648"/>
              <a:gd name="connsiteX7" fmla="*/ 1171 w 5176553"/>
              <a:gd name="connsiteY7" fmla="*/ 5076306 h 5520648"/>
              <a:gd name="connsiteX8" fmla="*/ 19833 w 5176553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076306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498275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20648"/>
              <a:gd name="connsiteX1" fmla="*/ 473020 w 5182890"/>
              <a:gd name="connsiteY1" fmla="*/ 6266 h 5520648"/>
              <a:gd name="connsiteX2" fmla="*/ 4711157 w 5182890"/>
              <a:gd name="connsiteY2" fmla="*/ 46 h 5520648"/>
              <a:gd name="connsiteX3" fmla="*/ 5176667 w 5182890"/>
              <a:gd name="connsiteY3" fmla="*/ 459337 h 5520648"/>
              <a:gd name="connsiteX4" fmla="*/ 5182890 w 5182890"/>
              <a:gd name="connsiteY4" fmla="*/ 4976779 h 5520648"/>
              <a:gd name="connsiteX5" fmla="*/ 4704936 w 5182890"/>
              <a:gd name="connsiteY5" fmla="*/ 5516935 h 5520648"/>
              <a:gd name="connsiteX6" fmla="*/ 435697 w 5182890"/>
              <a:gd name="connsiteY6" fmla="*/ 5516936 h 5520648"/>
              <a:gd name="connsiteX7" fmla="*/ 7508 w 5182890"/>
              <a:gd name="connsiteY7" fmla="*/ 5101187 h 5520648"/>
              <a:gd name="connsiteX8" fmla="*/ 1288 w 5182890"/>
              <a:gd name="connsiteY8" fmla="*/ 403354 h 5520648"/>
              <a:gd name="connsiteX0" fmla="*/ 1288 w 5182890"/>
              <a:gd name="connsiteY0" fmla="*/ 403354 h 5531017"/>
              <a:gd name="connsiteX1" fmla="*/ 473020 w 5182890"/>
              <a:gd name="connsiteY1" fmla="*/ 6266 h 5531017"/>
              <a:gd name="connsiteX2" fmla="*/ 4711157 w 5182890"/>
              <a:gd name="connsiteY2" fmla="*/ 46 h 5531017"/>
              <a:gd name="connsiteX3" fmla="*/ 5176667 w 5182890"/>
              <a:gd name="connsiteY3" fmla="*/ 459337 h 5531017"/>
              <a:gd name="connsiteX4" fmla="*/ 5182890 w 5182890"/>
              <a:gd name="connsiteY4" fmla="*/ 5113628 h 5531017"/>
              <a:gd name="connsiteX5" fmla="*/ 4704936 w 5182890"/>
              <a:gd name="connsiteY5" fmla="*/ 5516935 h 5531017"/>
              <a:gd name="connsiteX6" fmla="*/ 435697 w 5182890"/>
              <a:gd name="connsiteY6" fmla="*/ 5516936 h 5531017"/>
              <a:gd name="connsiteX7" fmla="*/ 7508 w 5182890"/>
              <a:gd name="connsiteY7" fmla="*/ 5101187 h 5531017"/>
              <a:gd name="connsiteX8" fmla="*/ 1288 w 5182890"/>
              <a:gd name="connsiteY8" fmla="*/ 403354 h 5531017"/>
              <a:gd name="connsiteX0" fmla="*/ 1288 w 5189111"/>
              <a:gd name="connsiteY0" fmla="*/ 403354 h 5524957"/>
              <a:gd name="connsiteX1" fmla="*/ 473020 w 5189111"/>
              <a:gd name="connsiteY1" fmla="*/ 6266 h 5524957"/>
              <a:gd name="connsiteX2" fmla="*/ 4711157 w 5189111"/>
              <a:gd name="connsiteY2" fmla="*/ 46 h 5524957"/>
              <a:gd name="connsiteX3" fmla="*/ 5176667 w 5189111"/>
              <a:gd name="connsiteY3" fmla="*/ 459337 h 5524957"/>
              <a:gd name="connsiteX4" fmla="*/ 5189111 w 5189111"/>
              <a:gd name="connsiteY4" fmla="*/ 5063865 h 5524957"/>
              <a:gd name="connsiteX5" fmla="*/ 4704936 w 5189111"/>
              <a:gd name="connsiteY5" fmla="*/ 5516935 h 5524957"/>
              <a:gd name="connsiteX6" fmla="*/ 435697 w 5189111"/>
              <a:gd name="connsiteY6" fmla="*/ 5516936 h 5524957"/>
              <a:gd name="connsiteX7" fmla="*/ 7508 w 5189111"/>
              <a:gd name="connsiteY7" fmla="*/ 5101187 h 5524957"/>
              <a:gd name="connsiteX8" fmla="*/ 1288 w 5189111"/>
              <a:gd name="connsiteY8" fmla="*/ 403354 h 5524957"/>
              <a:gd name="connsiteX0" fmla="*/ 1288 w 5189705"/>
              <a:gd name="connsiteY0" fmla="*/ 403354 h 5524957"/>
              <a:gd name="connsiteX1" fmla="*/ 473020 w 5189705"/>
              <a:gd name="connsiteY1" fmla="*/ 6266 h 5524957"/>
              <a:gd name="connsiteX2" fmla="*/ 4711157 w 5189705"/>
              <a:gd name="connsiteY2" fmla="*/ 46 h 5524957"/>
              <a:gd name="connsiteX3" fmla="*/ 5176667 w 5189705"/>
              <a:gd name="connsiteY3" fmla="*/ 459337 h 5524957"/>
              <a:gd name="connsiteX4" fmla="*/ 5189111 w 5189705"/>
              <a:gd name="connsiteY4" fmla="*/ 5063865 h 5524957"/>
              <a:gd name="connsiteX5" fmla="*/ 4798242 w 5189705"/>
              <a:gd name="connsiteY5" fmla="*/ 5516935 h 5524957"/>
              <a:gd name="connsiteX6" fmla="*/ 435697 w 5189705"/>
              <a:gd name="connsiteY6" fmla="*/ 5516936 h 5524957"/>
              <a:gd name="connsiteX7" fmla="*/ 7508 w 5189705"/>
              <a:gd name="connsiteY7" fmla="*/ 5101187 h 5524957"/>
              <a:gd name="connsiteX8" fmla="*/ 1288 w 5189705"/>
              <a:gd name="connsiteY8" fmla="*/ 403354 h 5524957"/>
              <a:gd name="connsiteX0" fmla="*/ 1288 w 5183840"/>
              <a:gd name="connsiteY0" fmla="*/ 403354 h 5524957"/>
              <a:gd name="connsiteX1" fmla="*/ 473020 w 5183840"/>
              <a:gd name="connsiteY1" fmla="*/ 6266 h 5524957"/>
              <a:gd name="connsiteX2" fmla="*/ 4711157 w 5183840"/>
              <a:gd name="connsiteY2" fmla="*/ 46 h 5524957"/>
              <a:gd name="connsiteX3" fmla="*/ 5176667 w 5183840"/>
              <a:gd name="connsiteY3" fmla="*/ 459337 h 5524957"/>
              <a:gd name="connsiteX4" fmla="*/ 5182891 w 5183840"/>
              <a:gd name="connsiteY4" fmla="*/ 5063865 h 5524957"/>
              <a:gd name="connsiteX5" fmla="*/ 4798242 w 5183840"/>
              <a:gd name="connsiteY5" fmla="*/ 5516935 h 5524957"/>
              <a:gd name="connsiteX6" fmla="*/ 435697 w 5183840"/>
              <a:gd name="connsiteY6" fmla="*/ 5516936 h 5524957"/>
              <a:gd name="connsiteX7" fmla="*/ 7508 w 5183840"/>
              <a:gd name="connsiteY7" fmla="*/ 5101187 h 5524957"/>
              <a:gd name="connsiteX8" fmla="*/ 1288 w 5183840"/>
              <a:gd name="connsiteY8" fmla="*/ 403354 h 5524957"/>
              <a:gd name="connsiteX0" fmla="*/ 1288 w 5182891"/>
              <a:gd name="connsiteY0" fmla="*/ 403354 h 5522269"/>
              <a:gd name="connsiteX1" fmla="*/ 473020 w 5182891"/>
              <a:gd name="connsiteY1" fmla="*/ 6266 h 5522269"/>
              <a:gd name="connsiteX2" fmla="*/ 4711157 w 5182891"/>
              <a:gd name="connsiteY2" fmla="*/ 46 h 5522269"/>
              <a:gd name="connsiteX3" fmla="*/ 5176667 w 5182891"/>
              <a:gd name="connsiteY3" fmla="*/ 459337 h 5522269"/>
              <a:gd name="connsiteX4" fmla="*/ 5182891 w 5182891"/>
              <a:gd name="connsiteY4" fmla="*/ 5063865 h 5522269"/>
              <a:gd name="connsiteX5" fmla="*/ 4798242 w 5182891"/>
              <a:gd name="connsiteY5" fmla="*/ 5516935 h 5522269"/>
              <a:gd name="connsiteX6" fmla="*/ 435697 w 5182891"/>
              <a:gd name="connsiteY6" fmla="*/ 5516936 h 5522269"/>
              <a:gd name="connsiteX7" fmla="*/ 7508 w 5182891"/>
              <a:gd name="connsiteY7" fmla="*/ 5101187 h 5522269"/>
              <a:gd name="connsiteX8" fmla="*/ 1288 w 5182891"/>
              <a:gd name="connsiteY8" fmla="*/ 403354 h 5522269"/>
              <a:gd name="connsiteX0" fmla="*/ 1288 w 5185188"/>
              <a:gd name="connsiteY0" fmla="*/ 403354 h 5519159"/>
              <a:gd name="connsiteX1" fmla="*/ 473020 w 5185188"/>
              <a:gd name="connsiteY1" fmla="*/ 6266 h 5519159"/>
              <a:gd name="connsiteX2" fmla="*/ 4711157 w 5185188"/>
              <a:gd name="connsiteY2" fmla="*/ 46 h 5519159"/>
              <a:gd name="connsiteX3" fmla="*/ 5176667 w 5185188"/>
              <a:gd name="connsiteY3" fmla="*/ 459337 h 5519159"/>
              <a:gd name="connsiteX4" fmla="*/ 5182891 w 5185188"/>
              <a:gd name="connsiteY4" fmla="*/ 5063865 h 5519159"/>
              <a:gd name="connsiteX5" fmla="*/ 4848005 w 5185188"/>
              <a:gd name="connsiteY5" fmla="*/ 5510715 h 5519159"/>
              <a:gd name="connsiteX6" fmla="*/ 435697 w 5185188"/>
              <a:gd name="connsiteY6" fmla="*/ 5516936 h 5519159"/>
              <a:gd name="connsiteX7" fmla="*/ 7508 w 5185188"/>
              <a:gd name="connsiteY7" fmla="*/ 5101187 h 5519159"/>
              <a:gd name="connsiteX8" fmla="*/ 1288 w 5185188"/>
              <a:gd name="connsiteY8" fmla="*/ 403354 h 5519159"/>
              <a:gd name="connsiteX0" fmla="*/ 1288 w 5183164"/>
              <a:gd name="connsiteY0" fmla="*/ 403354 h 5519159"/>
              <a:gd name="connsiteX1" fmla="*/ 473020 w 5183164"/>
              <a:gd name="connsiteY1" fmla="*/ 6266 h 5519159"/>
              <a:gd name="connsiteX2" fmla="*/ 4711157 w 5183164"/>
              <a:gd name="connsiteY2" fmla="*/ 46 h 5519159"/>
              <a:gd name="connsiteX3" fmla="*/ 5176667 w 5183164"/>
              <a:gd name="connsiteY3" fmla="*/ 459337 h 5519159"/>
              <a:gd name="connsiteX4" fmla="*/ 5182891 w 5183164"/>
              <a:gd name="connsiteY4" fmla="*/ 5063865 h 5519159"/>
              <a:gd name="connsiteX5" fmla="*/ 4848005 w 5183164"/>
              <a:gd name="connsiteY5" fmla="*/ 5510715 h 5519159"/>
              <a:gd name="connsiteX6" fmla="*/ 435697 w 5183164"/>
              <a:gd name="connsiteY6" fmla="*/ 5516936 h 5519159"/>
              <a:gd name="connsiteX7" fmla="*/ 7508 w 5183164"/>
              <a:gd name="connsiteY7" fmla="*/ 5101187 h 5519159"/>
              <a:gd name="connsiteX8" fmla="*/ 1288 w 518316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  <a:gd name="connsiteX0" fmla="*/ 1288 w 5191034"/>
              <a:gd name="connsiteY0" fmla="*/ 403354 h 5519159"/>
              <a:gd name="connsiteX1" fmla="*/ 473020 w 5191034"/>
              <a:gd name="connsiteY1" fmla="*/ 6266 h 5519159"/>
              <a:gd name="connsiteX2" fmla="*/ 4711157 w 5191034"/>
              <a:gd name="connsiteY2" fmla="*/ 46 h 5519159"/>
              <a:gd name="connsiteX3" fmla="*/ 5176667 w 5191034"/>
              <a:gd name="connsiteY3" fmla="*/ 459337 h 5519159"/>
              <a:gd name="connsiteX4" fmla="*/ 5189111 w 5191034"/>
              <a:gd name="connsiteY4" fmla="*/ 5150951 h 5519159"/>
              <a:gd name="connsiteX5" fmla="*/ 4848005 w 5191034"/>
              <a:gd name="connsiteY5" fmla="*/ 5510715 h 5519159"/>
              <a:gd name="connsiteX6" fmla="*/ 435697 w 5191034"/>
              <a:gd name="connsiteY6" fmla="*/ 5516936 h 5519159"/>
              <a:gd name="connsiteX7" fmla="*/ 7508 w 5191034"/>
              <a:gd name="connsiteY7" fmla="*/ 5101187 h 5519159"/>
              <a:gd name="connsiteX8" fmla="*/ 1288 w 5191034"/>
              <a:gd name="connsiteY8" fmla="*/ 403354 h 5519159"/>
              <a:gd name="connsiteX0" fmla="*/ 1288 w 5189111"/>
              <a:gd name="connsiteY0" fmla="*/ 403354 h 5519159"/>
              <a:gd name="connsiteX1" fmla="*/ 473020 w 5189111"/>
              <a:gd name="connsiteY1" fmla="*/ 6266 h 5519159"/>
              <a:gd name="connsiteX2" fmla="*/ 4711157 w 5189111"/>
              <a:gd name="connsiteY2" fmla="*/ 46 h 5519159"/>
              <a:gd name="connsiteX3" fmla="*/ 5176667 w 5189111"/>
              <a:gd name="connsiteY3" fmla="*/ 459337 h 5519159"/>
              <a:gd name="connsiteX4" fmla="*/ 5189111 w 5189111"/>
              <a:gd name="connsiteY4" fmla="*/ 5150951 h 5519159"/>
              <a:gd name="connsiteX5" fmla="*/ 4848005 w 5189111"/>
              <a:gd name="connsiteY5" fmla="*/ 5510715 h 5519159"/>
              <a:gd name="connsiteX6" fmla="*/ 435697 w 5189111"/>
              <a:gd name="connsiteY6" fmla="*/ 5516936 h 5519159"/>
              <a:gd name="connsiteX7" fmla="*/ 7508 w 5189111"/>
              <a:gd name="connsiteY7" fmla="*/ 5101187 h 5519159"/>
              <a:gd name="connsiteX8" fmla="*/ 1288 w 5189111"/>
              <a:gd name="connsiteY8" fmla="*/ 403354 h 55191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5189111" h="5519159">
                <a:moveTo>
                  <a:pt x="1288" y="403354"/>
                </a:moveTo>
                <a:cubicBezTo>
                  <a:pt x="1288" y="-70173"/>
                  <a:pt x="-507" y="6266"/>
                  <a:pt x="473020" y="6266"/>
                </a:cubicBezTo>
                <a:lnTo>
                  <a:pt x="4711157" y="46"/>
                </a:lnTo>
                <a:cubicBezTo>
                  <a:pt x="5184684" y="46"/>
                  <a:pt x="5176667" y="-14190"/>
                  <a:pt x="5176667" y="459337"/>
                </a:cubicBezTo>
                <a:cubicBezTo>
                  <a:pt x="5176667" y="1724629"/>
                  <a:pt x="5189111" y="3885659"/>
                  <a:pt x="5189111" y="5150951"/>
                </a:cubicBezTo>
                <a:cubicBezTo>
                  <a:pt x="5176670" y="5537392"/>
                  <a:pt x="5259327" y="5510715"/>
                  <a:pt x="4848005" y="5510715"/>
                </a:cubicBezTo>
                <a:lnTo>
                  <a:pt x="435697" y="5516936"/>
                </a:lnTo>
                <a:cubicBezTo>
                  <a:pt x="-37830" y="5516936"/>
                  <a:pt x="7508" y="5574714"/>
                  <a:pt x="7508" y="5101187"/>
                </a:cubicBezTo>
                <a:cubicBezTo>
                  <a:pt x="13729" y="3543536"/>
                  <a:pt x="-4933" y="1961005"/>
                  <a:pt x="1288" y="403354"/>
                </a:cubicBezTo>
                <a:close/>
              </a:path>
            </a:pathLst>
          </a:cu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7" name="Oval 216">
            <a:extLst>
              <a:ext uri="{FF2B5EF4-FFF2-40B4-BE49-F238E27FC236}">
                <a16:creationId xmlns:a16="http://schemas.microsoft.com/office/drawing/2014/main" xmlns="" id="{38708469-CCC2-CF45-9619-15788CE48095}"/>
              </a:ext>
            </a:extLst>
          </p:cNvPr>
          <p:cNvSpPr/>
          <p:nvPr/>
        </p:nvSpPr>
        <p:spPr>
          <a:xfrm>
            <a:off x="8828103" y="3549401"/>
            <a:ext cx="2538378" cy="2463905"/>
          </a:xfrm>
          <a:prstGeom prst="ellipse">
            <a:avLst/>
          </a:prstGeom>
          <a:noFill/>
          <a:ln w="38100">
            <a:solidFill>
              <a:schemeClr val="bg2">
                <a:lumMod val="40000"/>
                <a:lumOff val="60000"/>
              </a:schemeClr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xmlns="" id="{FCC7409E-E004-404B-B399-03A3487183FF}"/>
              </a:ext>
            </a:extLst>
          </p:cNvPr>
          <p:cNvSpPr/>
          <p:nvPr/>
        </p:nvSpPr>
        <p:spPr>
          <a:xfrm>
            <a:off x="9220345" y="3928658"/>
            <a:ext cx="1795049" cy="1723602"/>
          </a:xfrm>
          <a:prstGeom prst="ellipse">
            <a:avLst/>
          </a:prstGeom>
          <a:noFill/>
          <a:ln w="57150">
            <a:solidFill>
              <a:schemeClr val="bg2">
                <a:lumMod val="40000"/>
                <a:lumOff val="60000"/>
              </a:schemeClr>
            </a:solidFill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9" name="Oval 218">
            <a:extLst>
              <a:ext uri="{FF2B5EF4-FFF2-40B4-BE49-F238E27FC236}">
                <a16:creationId xmlns:a16="http://schemas.microsoft.com/office/drawing/2014/main" xmlns="" id="{F0D8F08C-E5C7-5C41-ABD3-F7FE88D2A98B}"/>
              </a:ext>
            </a:extLst>
          </p:cNvPr>
          <p:cNvSpPr/>
          <p:nvPr/>
        </p:nvSpPr>
        <p:spPr>
          <a:xfrm>
            <a:off x="10104017" y="4736198"/>
            <a:ext cx="236521" cy="237159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0" name="Oval 219">
            <a:extLst>
              <a:ext uri="{FF2B5EF4-FFF2-40B4-BE49-F238E27FC236}">
                <a16:creationId xmlns:a16="http://schemas.microsoft.com/office/drawing/2014/main" xmlns="" id="{5ADF6CC6-4B86-7148-A18B-375FCF2E960A}"/>
              </a:ext>
            </a:extLst>
          </p:cNvPr>
          <p:cNvSpPr/>
          <p:nvPr/>
        </p:nvSpPr>
        <p:spPr>
          <a:xfrm>
            <a:off x="10915129" y="3817406"/>
            <a:ext cx="214675" cy="233489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1" name="Oval 220">
            <a:extLst>
              <a:ext uri="{FF2B5EF4-FFF2-40B4-BE49-F238E27FC236}">
                <a16:creationId xmlns:a16="http://schemas.microsoft.com/office/drawing/2014/main" xmlns="" id="{FB255DA3-2830-0D4E-860D-2725651A421E}"/>
              </a:ext>
            </a:extLst>
          </p:cNvPr>
          <p:cNvSpPr/>
          <p:nvPr/>
        </p:nvSpPr>
        <p:spPr>
          <a:xfrm>
            <a:off x="10419912" y="5223090"/>
            <a:ext cx="243489" cy="220335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2" name="Oval 221">
            <a:extLst>
              <a:ext uri="{FF2B5EF4-FFF2-40B4-BE49-F238E27FC236}">
                <a16:creationId xmlns:a16="http://schemas.microsoft.com/office/drawing/2014/main" xmlns="" id="{43F7F732-5A7C-1A4D-A57D-FF52D0D31956}"/>
              </a:ext>
            </a:extLst>
          </p:cNvPr>
          <p:cNvSpPr/>
          <p:nvPr/>
        </p:nvSpPr>
        <p:spPr>
          <a:xfrm>
            <a:off x="9222013" y="4632332"/>
            <a:ext cx="226270" cy="211123"/>
          </a:xfrm>
          <a:prstGeom prst="ellipse">
            <a:avLst/>
          </a:prstGeom>
          <a:solidFill>
            <a:srgbClr val="005E1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3" name="TextBox 222">
            <a:extLst>
              <a:ext uri="{FF2B5EF4-FFF2-40B4-BE49-F238E27FC236}">
                <a16:creationId xmlns:a16="http://schemas.microsoft.com/office/drawing/2014/main" xmlns="" id="{71142924-97C1-864A-A187-84B1E755A730}"/>
              </a:ext>
            </a:extLst>
          </p:cNvPr>
          <p:cNvSpPr txBox="1"/>
          <p:nvPr/>
        </p:nvSpPr>
        <p:spPr>
          <a:xfrm>
            <a:off x="8735324" y="3124200"/>
            <a:ext cx="26946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New</a:t>
            </a:r>
            <a:r>
              <a:rPr lang="zh-CN" altLang="en-US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space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4" name="Oval 223">
            <a:extLst>
              <a:ext uri="{FF2B5EF4-FFF2-40B4-BE49-F238E27FC236}">
                <a16:creationId xmlns:a16="http://schemas.microsoft.com/office/drawing/2014/main" xmlns="" id="{145C3D3A-DBC6-4349-A03A-FAB6AF8EB058}"/>
              </a:ext>
            </a:extLst>
          </p:cNvPr>
          <p:cNvSpPr/>
          <p:nvPr/>
        </p:nvSpPr>
        <p:spPr>
          <a:xfrm>
            <a:off x="9942325" y="4303205"/>
            <a:ext cx="226270" cy="211123"/>
          </a:xfrm>
          <a:prstGeom prst="ellipse">
            <a:avLst/>
          </a:prstGeom>
          <a:solidFill>
            <a:srgbClr val="99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25" name="Oval 224">
            <a:extLst>
              <a:ext uri="{FF2B5EF4-FFF2-40B4-BE49-F238E27FC236}">
                <a16:creationId xmlns:a16="http://schemas.microsoft.com/office/drawing/2014/main" xmlns="" id="{BDF6597A-8B73-1749-8432-C4DCDC7230FD}"/>
              </a:ext>
            </a:extLst>
          </p:cNvPr>
          <p:cNvSpPr/>
          <p:nvPr/>
        </p:nvSpPr>
        <p:spPr>
          <a:xfrm>
            <a:off x="9843013" y="5012455"/>
            <a:ext cx="226270" cy="211123"/>
          </a:xfrm>
          <a:prstGeom prst="ellipse">
            <a:avLst/>
          </a:prstGeom>
          <a:solidFill>
            <a:srgbClr val="9933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xmlns="" id="{62539695-39A7-9749-BB9F-5F1FFF87D10F}"/>
              </a:ext>
            </a:extLst>
          </p:cNvPr>
          <p:cNvGrpSpPr/>
          <p:nvPr/>
        </p:nvGrpSpPr>
        <p:grpSpPr>
          <a:xfrm>
            <a:off x="3499391" y="4351571"/>
            <a:ext cx="4030042" cy="737755"/>
            <a:chOff x="3499391" y="4351571"/>
            <a:chExt cx="4030042" cy="73775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2" name="Rounded Rectangle 241"/>
                <p:cNvSpPr/>
                <p:nvPr/>
              </p:nvSpPr>
              <p:spPr bwMode="auto">
                <a:xfrm>
                  <a:off x="6934200" y="4466995"/>
                  <a:ext cx="595233" cy="506981"/>
                </a:xfrm>
                <a:prstGeom prst="roundRect">
                  <a:avLst/>
                </a:prstGeom>
                <a:solidFill>
                  <a:schemeClr val="accent2"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defTabSz="914099" fontAlgn="base">
                    <a:spcBef>
                      <a:spcPct val="0"/>
                    </a:spcBef>
                    <a:spcAft>
                      <a:spcPct val="0"/>
                    </a:spcAft>
                    <a:defRPr/>
                  </a:pPr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r>
                          <a:rPr lang="en-US" altLang="zh-CN" sz="2000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𝑳</m:t>
                        </m:r>
                      </m:oMath>
                    </m:oMathPara>
                  </a14:m>
                  <a:endPara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242" name="Rounded Rectangle 241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6934200" y="4466995"/>
                  <a:ext cx="595233" cy="506981"/>
                </a:xfrm>
                <a:prstGeom prst="round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26" name="Rectangle: Rounded Corners 13">
              <a:extLst>
                <a:ext uri="{FF2B5EF4-FFF2-40B4-BE49-F238E27FC236}">
                  <a16:creationId xmlns:a16="http://schemas.microsoft.com/office/drawing/2014/main" xmlns="" id="{2656704F-E535-C743-B6F8-27C921E14413}"/>
                </a:ext>
              </a:extLst>
            </p:cNvPr>
            <p:cNvSpPr/>
            <p:nvPr/>
          </p:nvSpPr>
          <p:spPr>
            <a:xfrm>
              <a:off x="4495800" y="4351571"/>
              <a:ext cx="1347475" cy="737755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Learning</a:t>
              </a:r>
            </a:p>
            <a:p>
              <a:pPr algn="ctr"/>
              <a:r>
                <a:rPr lang="en-US" altLang="zh-CN" sz="20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Process</a:t>
              </a:r>
              <a:endParaRPr 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227" name="Straight Connector 226">
              <a:extLst>
                <a:ext uri="{FF2B5EF4-FFF2-40B4-BE49-F238E27FC236}">
                  <a16:creationId xmlns:a16="http://schemas.microsoft.com/office/drawing/2014/main" xmlns="" id="{7D06581F-C0B6-EF45-8963-F803379F04C4}"/>
                </a:ext>
              </a:extLst>
            </p:cNvPr>
            <p:cNvCxnSpPr>
              <a:cxnSpLocks/>
              <a:endCxn id="226" idx="1"/>
            </p:cNvCxnSpPr>
            <p:nvPr/>
          </p:nvCxnSpPr>
          <p:spPr bwMode="auto">
            <a:xfrm>
              <a:off x="3499391" y="4720449"/>
              <a:ext cx="996409" cy="0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228" name="Straight Connector 227">
              <a:extLst>
                <a:ext uri="{FF2B5EF4-FFF2-40B4-BE49-F238E27FC236}">
                  <a16:creationId xmlns:a16="http://schemas.microsoft.com/office/drawing/2014/main" xmlns="" id="{14696A11-0DCE-2F4A-A397-1698E7923ED8}"/>
                </a:ext>
              </a:extLst>
            </p:cNvPr>
            <p:cNvCxnSpPr>
              <a:cxnSpLocks/>
              <a:stCxn id="226" idx="3"/>
              <a:endCxn id="242" idx="1"/>
            </p:cNvCxnSpPr>
            <p:nvPr/>
          </p:nvCxnSpPr>
          <p:spPr bwMode="auto">
            <a:xfrm>
              <a:off x="5843275" y="4720449"/>
              <a:ext cx="1090925" cy="37"/>
            </a:xfrm>
            <a:prstGeom prst="line">
              <a:avLst/>
            </a:prstGeom>
            <a:solidFill>
              <a:schemeClr val="accent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cxnSp>
        <p:nvCxnSpPr>
          <p:cNvPr id="230" name="Straight Connector 229">
            <a:extLst>
              <a:ext uri="{FF2B5EF4-FFF2-40B4-BE49-F238E27FC236}">
                <a16:creationId xmlns:a16="http://schemas.microsoft.com/office/drawing/2014/main" xmlns="" id="{4F35A8C2-1BE5-A949-A704-A6D25C90B044}"/>
              </a:ext>
            </a:extLst>
          </p:cNvPr>
          <p:cNvCxnSpPr>
            <a:cxnSpLocks/>
          </p:cNvCxnSpPr>
          <p:nvPr/>
        </p:nvCxnSpPr>
        <p:spPr bwMode="auto">
          <a:xfrm>
            <a:off x="7529433" y="4720486"/>
            <a:ext cx="1081168" cy="15712"/>
          </a:xfrm>
          <a:prstGeom prst="line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med" len="lg"/>
          </a:ln>
          <a:effectLst/>
        </p:spPr>
      </p:cxnSp>
    </p:spTree>
    <p:extLst>
      <p:ext uri="{BB962C8B-B14F-4D97-AF65-F5344CB8AC3E}">
        <p14:creationId xmlns:p14="http://schemas.microsoft.com/office/powerpoint/2010/main" val="36481450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-7.40741E-7 L 0.03803 0.0155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01" y="76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7 -4.07407E-6 L -0.03477 -0.07777 " pathEditMode="relative" rAng="0" ptsTypes="AA">
                                      <p:cBhvr>
                                        <p:cTn id="52" dur="20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745" y="-3889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4.81481E-6 L -0.06029 0.11019 " pathEditMode="relative" rAng="0" ptsTypes="AA">
                                      <p:cBhvr>
                                        <p:cTn id="54" dur="20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021" y="5509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54167E-6 -1.11111E-6 L -0.04935 0.10695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74" y="5347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42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3333E-6 3.7037E-6 L -0.00989 -0.04676 " pathEditMode="relative" rAng="0" ptsTypes="AA">
                                      <p:cBhvr>
                                        <p:cTn id="58" dur="2000" fill="hold"/>
                                        <p:tgtEl>
                                          <p:spTgt spid="2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95" y="-233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6" grpId="0" animBg="1"/>
      <p:bldP spid="217" grpId="0" animBg="1"/>
      <p:bldP spid="218" grpId="0" animBg="1"/>
      <p:bldP spid="219" grpId="0" animBg="1"/>
      <p:bldP spid="220" grpId="0" animBg="1"/>
      <p:bldP spid="220" grpId="1" animBg="1"/>
      <p:bldP spid="221" grpId="0" animBg="1"/>
      <p:bldP spid="221" grpId="1" animBg="1"/>
      <p:bldP spid="222" grpId="0" animBg="1"/>
      <p:bldP spid="222" grpId="1" animBg="1"/>
      <p:bldP spid="223" grpId="0"/>
      <p:bldP spid="224" grpId="0" animBg="1"/>
      <p:bldP spid="224" grpId="1" animBg="1"/>
      <p:bldP spid="225" grpId="0" animBg="1"/>
      <p:bldP spid="225" grpId="1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Rectangle 165">
            <a:extLst>
              <a:ext uri="{FF2B5EF4-FFF2-40B4-BE49-F238E27FC236}">
                <a16:creationId xmlns:a16="http://schemas.microsoft.com/office/drawing/2014/main" xmlns="" id="{0EB3CFE8-7CED-434F-82D7-B54AF3FC654D}"/>
              </a:ext>
            </a:extLst>
          </p:cNvPr>
          <p:cNvSpPr/>
          <p:nvPr/>
        </p:nvSpPr>
        <p:spPr>
          <a:xfrm>
            <a:off x="-28868" y="6348162"/>
            <a:ext cx="12220868" cy="509838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98" name="TextBox 197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-15587" y="6401037"/>
            <a:ext cx="90872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latin typeface="Helvetica Neue" charset="0"/>
                <a:ea typeface="Helvetica Neue" charset="0"/>
                <a:cs typeface="Helvetica Neue" charset="0"/>
              </a:rPr>
              <a:t>[10] M</a:t>
            </a:r>
            <a:r>
              <a:rPr lang="en-US" sz="1600" dirty="0">
                <a:latin typeface="Helvetica Neue" charset="0"/>
                <a:ea typeface="Helvetica Neue" charset="0"/>
                <a:cs typeface="Helvetica Neue" charset="0"/>
              </a:rPr>
              <a:t>. </a:t>
            </a:r>
            <a:r>
              <a:rPr lang="en-US" altLang="zh-CN" sz="1600" dirty="0" err="1">
                <a:latin typeface="Helvetica Neue" charset="0"/>
                <a:ea typeface="Helvetica Neue" charset="0"/>
                <a:cs typeface="Helvetica Neue" charset="0"/>
              </a:rPr>
              <a:t>Datar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et al. 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Locality-sensitive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H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ashing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S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cheme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B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ased on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P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-stable </a:t>
            </a:r>
            <a:r>
              <a:rPr lang="en-US" altLang="zh-CN" sz="1600" i="1" dirty="0">
                <a:latin typeface="Helvetica Neue" charset="0"/>
                <a:ea typeface="Helvetica Neue" charset="0"/>
                <a:cs typeface="Helvetica Neue" charset="0"/>
              </a:rPr>
              <a:t>D</a:t>
            </a:r>
            <a:r>
              <a:rPr lang="en-US" sz="1600" i="1" dirty="0">
                <a:latin typeface="Helvetica Neue" charset="0"/>
                <a:ea typeface="Helvetica Neue" charset="0"/>
                <a:cs typeface="Helvetica Neue" charset="0"/>
              </a:rPr>
              <a:t>istributions</a:t>
            </a:r>
            <a:r>
              <a:rPr lang="en-US" sz="1600" i="1" dirty="0"/>
              <a:t> </a:t>
            </a:r>
            <a:r>
              <a:rPr lang="en-US" sz="1600" i="1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SOCG</a:t>
            </a:r>
            <a:r>
              <a:rPr lang="en-US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 Neue" charset="0"/>
                <a:ea typeface="Helvetica Neue" charset="0"/>
                <a:cs typeface="Helvetica Neue" charset="0"/>
              </a:rPr>
              <a:t>04</a:t>
            </a:r>
            <a:endParaRPr lang="en-US" sz="1600" dirty="0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1658600" cy="858837"/>
          </a:xfrm>
        </p:spPr>
        <p:txBody>
          <a:bodyPr/>
          <a:lstStyle/>
          <a:p>
            <a:r>
              <a:rPr lang="en-US" altLang="zh-CN" dirty="0"/>
              <a:t>Index:</a:t>
            </a:r>
            <a:r>
              <a:rPr lang="zh-CN" altLang="en-US" dirty="0"/>
              <a:t> </a:t>
            </a:r>
            <a:r>
              <a:rPr lang="en-US" altLang="zh-CN" dirty="0"/>
              <a:t>Locality</a:t>
            </a:r>
            <a:r>
              <a:rPr lang="zh-CN" altLang="en-US" dirty="0"/>
              <a:t> </a:t>
            </a:r>
            <a:r>
              <a:rPr lang="en-US" altLang="zh-CN" dirty="0"/>
              <a:t>Sensitive</a:t>
            </a:r>
            <a:r>
              <a:rPr lang="zh-CN" altLang="en-US" dirty="0"/>
              <a:t> </a:t>
            </a:r>
            <a:r>
              <a:rPr lang="en-US" altLang="zh-CN" dirty="0"/>
              <a:t>Hashing (LSH)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38</a:t>
            </a:fld>
            <a:endParaRPr lang="en-US" altLang="x-none" dirty="0"/>
          </a:p>
        </p:txBody>
      </p:sp>
      <p:grpSp>
        <p:nvGrpSpPr>
          <p:cNvPr id="338" name="Group 337"/>
          <p:cNvGrpSpPr/>
          <p:nvPr/>
        </p:nvGrpSpPr>
        <p:grpSpPr>
          <a:xfrm>
            <a:off x="914400" y="1483054"/>
            <a:ext cx="3049283" cy="1564946"/>
            <a:chOff x="684954" y="4213850"/>
            <a:chExt cx="3049283" cy="1564946"/>
          </a:xfrm>
        </p:grpSpPr>
        <p:sp>
          <p:nvSpPr>
            <p:cNvPr id="218" name="Shape 129">
              <a:extLst>
                <a:ext uri="{FF2B5EF4-FFF2-40B4-BE49-F238E27FC236}">
                  <a16:creationId xmlns:a16="http://schemas.microsoft.com/office/drawing/2014/main" xmlns="" id="{3ED8D07E-612E-1042-9B7C-D12592F12445}"/>
                </a:ext>
              </a:extLst>
            </p:cNvPr>
            <p:cNvSpPr/>
            <p:nvPr/>
          </p:nvSpPr>
          <p:spPr>
            <a:xfrm>
              <a:off x="762000" y="4572000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19" name="Shape 130">
              <a:extLst>
                <a:ext uri="{FF2B5EF4-FFF2-40B4-BE49-F238E27FC236}">
                  <a16:creationId xmlns:a16="http://schemas.microsoft.com/office/drawing/2014/main" xmlns="" id="{CD9E86BD-0D83-994E-A853-404CB6B067B1}"/>
                </a:ext>
              </a:extLst>
            </p:cNvPr>
            <p:cNvSpPr/>
            <p:nvPr/>
          </p:nvSpPr>
          <p:spPr>
            <a:xfrm>
              <a:off x="838200" y="4876800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0" name="Shape 131">
              <a:extLst>
                <a:ext uri="{FF2B5EF4-FFF2-40B4-BE49-F238E27FC236}">
                  <a16:creationId xmlns:a16="http://schemas.microsoft.com/office/drawing/2014/main" xmlns="" id="{9171F2EC-E062-524B-A4DA-1E997854E747}"/>
                </a:ext>
              </a:extLst>
            </p:cNvPr>
            <p:cNvSpPr/>
            <p:nvPr/>
          </p:nvSpPr>
          <p:spPr>
            <a:xfrm>
              <a:off x="1143000" y="5029200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1" name="Shape 132">
              <a:extLst>
                <a:ext uri="{FF2B5EF4-FFF2-40B4-BE49-F238E27FC236}">
                  <a16:creationId xmlns:a16="http://schemas.microsoft.com/office/drawing/2014/main" xmlns="" id="{0127AFAC-9BD1-E642-B5BB-EA0FC56A4C76}"/>
                </a:ext>
              </a:extLst>
            </p:cNvPr>
            <p:cNvSpPr/>
            <p:nvPr/>
          </p:nvSpPr>
          <p:spPr>
            <a:xfrm>
              <a:off x="1531812" y="4699591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2" name="Shape 133">
              <a:extLst>
                <a:ext uri="{FF2B5EF4-FFF2-40B4-BE49-F238E27FC236}">
                  <a16:creationId xmlns:a16="http://schemas.microsoft.com/office/drawing/2014/main" xmlns="" id="{6109124B-B481-5243-8EC1-EF03446532B1}"/>
                </a:ext>
              </a:extLst>
            </p:cNvPr>
            <p:cNvSpPr/>
            <p:nvPr/>
          </p:nvSpPr>
          <p:spPr>
            <a:xfrm>
              <a:off x="1783349" y="4372041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3" name="Shape 134">
              <a:extLst>
                <a:ext uri="{FF2B5EF4-FFF2-40B4-BE49-F238E27FC236}">
                  <a16:creationId xmlns:a16="http://schemas.microsoft.com/office/drawing/2014/main" xmlns="" id="{59DA475A-7FB1-8744-A6B8-A2D918F0656E}"/>
                </a:ext>
              </a:extLst>
            </p:cNvPr>
            <p:cNvSpPr/>
            <p:nvPr/>
          </p:nvSpPr>
          <p:spPr>
            <a:xfrm>
              <a:off x="2000474" y="4524391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4" name="Shape 135">
              <a:extLst>
                <a:ext uri="{FF2B5EF4-FFF2-40B4-BE49-F238E27FC236}">
                  <a16:creationId xmlns:a16="http://schemas.microsoft.com/office/drawing/2014/main" xmlns="" id="{7B414420-1A50-0443-8013-23B69F7D93CD}"/>
                </a:ext>
              </a:extLst>
            </p:cNvPr>
            <p:cNvSpPr/>
            <p:nvPr/>
          </p:nvSpPr>
          <p:spPr>
            <a:xfrm>
              <a:off x="2312899" y="4676791"/>
              <a:ext cx="148500" cy="159900"/>
            </a:xfrm>
            <a:prstGeom prst="ellipse">
              <a:avLst/>
            </a:prstGeom>
            <a:solidFill>
              <a:srgbClr val="005E1A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5" name="Shape 136">
              <a:extLst>
                <a:ext uri="{FF2B5EF4-FFF2-40B4-BE49-F238E27FC236}">
                  <a16:creationId xmlns:a16="http://schemas.microsoft.com/office/drawing/2014/main" xmlns="" id="{778D1123-99E1-2D44-BD04-99EAD9695088}"/>
                </a:ext>
              </a:extLst>
            </p:cNvPr>
            <p:cNvSpPr/>
            <p:nvPr/>
          </p:nvSpPr>
          <p:spPr>
            <a:xfrm>
              <a:off x="2556699" y="4699591"/>
              <a:ext cx="148500" cy="159900"/>
            </a:xfrm>
            <a:prstGeom prst="ellipse">
              <a:avLst/>
            </a:prstGeom>
            <a:solidFill>
              <a:srgbClr val="005E1A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6" name="Shape 137">
              <a:extLst>
                <a:ext uri="{FF2B5EF4-FFF2-40B4-BE49-F238E27FC236}">
                  <a16:creationId xmlns:a16="http://schemas.microsoft.com/office/drawing/2014/main" xmlns="" id="{0E7CAD5F-BDD6-2A4A-8DEC-FB14B68D7800}"/>
                </a:ext>
              </a:extLst>
            </p:cNvPr>
            <p:cNvSpPr/>
            <p:nvPr/>
          </p:nvSpPr>
          <p:spPr>
            <a:xfrm>
              <a:off x="2747187" y="4699591"/>
              <a:ext cx="148500" cy="159900"/>
            </a:xfrm>
            <a:prstGeom prst="ellipse">
              <a:avLst/>
            </a:prstGeom>
            <a:solidFill>
              <a:srgbClr val="993333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7" name="Shape 138">
              <a:extLst>
                <a:ext uri="{FF2B5EF4-FFF2-40B4-BE49-F238E27FC236}">
                  <a16:creationId xmlns:a16="http://schemas.microsoft.com/office/drawing/2014/main" xmlns="" id="{8D8DA8F2-D694-AC46-9656-29D989387DFC}"/>
                </a:ext>
              </a:extLst>
            </p:cNvPr>
            <p:cNvSpPr/>
            <p:nvPr/>
          </p:nvSpPr>
          <p:spPr>
            <a:xfrm>
              <a:off x="3357137" y="4330996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8" name="Shape 139">
              <a:extLst>
                <a:ext uri="{FF2B5EF4-FFF2-40B4-BE49-F238E27FC236}">
                  <a16:creationId xmlns:a16="http://schemas.microsoft.com/office/drawing/2014/main" xmlns="" id="{F6764465-40BE-894A-95F0-B06DDD88734D}"/>
                </a:ext>
              </a:extLst>
            </p:cNvPr>
            <p:cNvSpPr/>
            <p:nvPr/>
          </p:nvSpPr>
          <p:spPr>
            <a:xfrm>
              <a:off x="3280937" y="4856896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29" name="Shape 140">
              <a:extLst>
                <a:ext uri="{FF2B5EF4-FFF2-40B4-BE49-F238E27FC236}">
                  <a16:creationId xmlns:a16="http://schemas.microsoft.com/office/drawing/2014/main" xmlns="" id="{9ED3D9CE-DE57-A248-8678-F053FF5DB498}"/>
                </a:ext>
              </a:extLst>
            </p:cNvPr>
            <p:cNvSpPr/>
            <p:nvPr/>
          </p:nvSpPr>
          <p:spPr>
            <a:xfrm>
              <a:off x="3509537" y="4628296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32" name="TextBox 231">
              <a:extLst>
                <a:ext uri="{FF2B5EF4-FFF2-40B4-BE49-F238E27FC236}">
                  <a16:creationId xmlns:a16="http://schemas.microsoft.com/office/drawing/2014/main" xmlns="" id="{71678217-27BF-B448-AB8B-2B7431232232}"/>
                </a:ext>
              </a:extLst>
            </p:cNvPr>
            <p:cNvSpPr txBox="1"/>
            <p:nvPr/>
          </p:nvSpPr>
          <p:spPr>
            <a:xfrm>
              <a:off x="1600256" y="5378686"/>
              <a:ext cx="1067921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>
                <a:defRPr sz="2000">
                  <a:latin typeface="+mj-lt"/>
                </a:defRPr>
              </a:lvl1pPr>
            </a:lstStyle>
            <a:p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Dataset</a:t>
              </a:r>
              <a:endParaRPr lang="en-US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33" name="Oval 232">
              <a:extLst>
                <a:ext uri="{FF2B5EF4-FFF2-40B4-BE49-F238E27FC236}">
                  <a16:creationId xmlns:a16="http://schemas.microsoft.com/office/drawing/2014/main" xmlns="" id="{A52DDE4F-4ED2-4B7C-A68D-0FA69C78F686}"/>
                </a:ext>
              </a:extLst>
            </p:cNvPr>
            <p:cNvSpPr/>
            <p:nvPr/>
          </p:nvSpPr>
          <p:spPr>
            <a:xfrm>
              <a:off x="2157277" y="4295938"/>
              <a:ext cx="936914" cy="944553"/>
            </a:xfrm>
            <a:prstGeom prst="ellipse">
              <a:avLst/>
            </a:prstGeom>
            <a:noFill/>
            <a:ln w="41275">
              <a:solidFill>
                <a:schemeClr val="bg2">
                  <a:lumMod val="40000"/>
                  <a:lumOff val="60000"/>
                </a:schemeClr>
              </a:solidFill>
              <a:prstDash val="solid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34" name="Rectangle: Rounded Corners 3">
              <a:extLst>
                <a:ext uri="{FF2B5EF4-FFF2-40B4-BE49-F238E27FC236}">
                  <a16:creationId xmlns:a16="http://schemas.microsoft.com/office/drawing/2014/main" xmlns="" id="{57846A85-931B-4B52-942B-1A7899C88B84}"/>
                </a:ext>
              </a:extLst>
            </p:cNvPr>
            <p:cNvSpPr/>
            <p:nvPr/>
          </p:nvSpPr>
          <p:spPr>
            <a:xfrm>
              <a:off x="684954" y="4213850"/>
              <a:ext cx="3049283" cy="1125141"/>
            </a:xfrm>
            <a:custGeom>
              <a:avLst/>
              <a:gdLst>
                <a:gd name="connsiteX0" fmla="*/ 0 w 5144278"/>
                <a:gd name="connsiteY0" fmla="*/ 857397 h 5510669"/>
                <a:gd name="connsiteX1" fmla="*/ 857397 w 5144278"/>
                <a:gd name="connsiteY1" fmla="*/ 0 h 5510669"/>
                <a:gd name="connsiteX2" fmla="*/ 4286881 w 5144278"/>
                <a:gd name="connsiteY2" fmla="*/ 0 h 5510669"/>
                <a:gd name="connsiteX3" fmla="*/ 5144278 w 5144278"/>
                <a:gd name="connsiteY3" fmla="*/ 857397 h 5510669"/>
                <a:gd name="connsiteX4" fmla="*/ 5144278 w 5144278"/>
                <a:gd name="connsiteY4" fmla="*/ 4653272 h 5510669"/>
                <a:gd name="connsiteX5" fmla="*/ 4286881 w 5144278"/>
                <a:gd name="connsiteY5" fmla="*/ 5510669 h 5510669"/>
                <a:gd name="connsiteX6" fmla="*/ 857397 w 5144278"/>
                <a:gd name="connsiteY6" fmla="*/ 5510669 h 5510669"/>
                <a:gd name="connsiteX7" fmla="*/ 0 w 5144278"/>
                <a:gd name="connsiteY7" fmla="*/ 4653272 h 5510669"/>
                <a:gd name="connsiteX8" fmla="*/ 0 w 5144278"/>
                <a:gd name="connsiteY8" fmla="*/ 857397 h 5510669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286881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566799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50499"/>
                <a:gd name="connsiteY0" fmla="*/ 857442 h 5553022"/>
                <a:gd name="connsiteX1" fmla="*/ 857397 w 5150499"/>
                <a:gd name="connsiteY1" fmla="*/ 45 h 5553022"/>
                <a:gd name="connsiteX2" fmla="*/ 4566799 w 5150499"/>
                <a:gd name="connsiteY2" fmla="*/ 45 h 5553022"/>
                <a:gd name="connsiteX3" fmla="*/ 5138057 w 5150499"/>
                <a:gd name="connsiteY3" fmla="*/ 459336 h 5553022"/>
                <a:gd name="connsiteX4" fmla="*/ 5150499 w 5150499"/>
                <a:gd name="connsiteY4" fmla="*/ 5238035 h 5553022"/>
                <a:gd name="connsiteX5" fmla="*/ 4286881 w 5150499"/>
                <a:gd name="connsiteY5" fmla="*/ 5510714 h 5553022"/>
                <a:gd name="connsiteX6" fmla="*/ 857397 w 5150499"/>
                <a:gd name="connsiteY6" fmla="*/ 5510714 h 5553022"/>
                <a:gd name="connsiteX7" fmla="*/ 0 w 5150499"/>
                <a:gd name="connsiteY7" fmla="*/ 4653317 h 5553022"/>
                <a:gd name="connsiteX8" fmla="*/ 0 w 5150499"/>
                <a:gd name="connsiteY8" fmla="*/ 857442 h 5553022"/>
                <a:gd name="connsiteX0" fmla="*/ 0 w 5150544"/>
                <a:gd name="connsiteY0" fmla="*/ 857442 h 5556550"/>
                <a:gd name="connsiteX1" fmla="*/ 857397 w 5150544"/>
                <a:gd name="connsiteY1" fmla="*/ 45 h 5556550"/>
                <a:gd name="connsiteX2" fmla="*/ 4566799 w 5150544"/>
                <a:gd name="connsiteY2" fmla="*/ 45 h 5556550"/>
                <a:gd name="connsiteX3" fmla="*/ 5138057 w 5150544"/>
                <a:gd name="connsiteY3" fmla="*/ 459336 h 5556550"/>
                <a:gd name="connsiteX4" fmla="*/ 5150499 w 5150544"/>
                <a:gd name="connsiteY4" fmla="*/ 5238035 h 5556550"/>
                <a:gd name="connsiteX5" fmla="*/ 4691207 w 5150544"/>
                <a:gd name="connsiteY5" fmla="*/ 5516934 h 5556550"/>
                <a:gd name="connsiteX6" fmla="*/ 857397 w 5150544"/>
                <a:gd name="connsiteY6" fmla="*/ 5510714 h 5556550"/>
                <a:gd name="connsiteX7" fmla="*/ 0 w 5150544"/>
                <a:gd name="connsiteY7" fmla="*/ 4653317 h 5556550"/>
                <a:gd name="connsiteX8" fmla="*/ 0 w 5150544"/>
                <a:gd name="connsiteY8" fmla="*/ 857442 h 5556550"/>
                <a:gd name="connsiteX0" fmla="*/ 0 w 5150499"/>
                <a:gd name="connsiteY0" fmla="*/ 857442 h 5566778"/>
                <a:gd name="connsiteX1" fmla="*/ 857397 w 5150499"/>
                <a:gd name="connsiteY1" fmla="*/ 45 h 5566778"/>
                <a:gd name="connsiteX2" fmla="*/ 4566799 w 5150499"/>
                <a:gd name="connsiteY2" fmla="*/ 45 h 5566778"/>
                <a:gd name="connsiteX3" fmla="*/ 5138057 w 5150499"/>
                <a:gd name="connsiteY3" fmla="*/ 459336 h 5566778"/>
                <a:gd name="connsiteX4" fmla="*/ 5150499 w 5150499"/>
                <a:gd name="connsiteY4" fmla="*/ 5238035 h 5566778"/>
                <a:gd name="connsiteX5" fmla="*/ 4691207 w 5150499"/>
                <a:gd name="connsiteY5" fmla="*/ 5516934 h 5566778"/>
                <a:gd name="connsiteX6" fmla="*/ 857397 w 5150499"/>
                <a:gd name="connsiteY6" fmla="*/ 5510714 h 5566778"/>
                <a:gd name="connsiteX7" fmla="*/ 0 w 5150499"/>
                <a:gd name="connsiteY7" fmla="*/ 4653317 h 5566778"/>
                <a:gd name="connsiteX8" fmla="*/ 0 w 5150499"/>
                <a:gd name="connsiteY8" fmla="*/ 857442 h 5566778"/>
                <a:gd name="connsiteX0" fmla="*/ 0 w 5169161"/>
                <a:gd name="connsiteY0" fmla="*/ 857442 h 5520647"/>
                <a:gd name="connsiteX1" fmla="*/ 857397 w 5169161"/>
                <a:gd name="connsiteY1" fmla="*/ 45 h 5520647"/>
                <a:gd name="connsiteX2" fmla="*/ 4566799 w 5169161"/>
                <a:gd name="connsiteY2" fmla="*/ 45 h 5520647"/>
                <a:gd name="connsiteX3" fmla="*/ 5138057 w 5169161"/>
                <a:gd name="connsiteY3" fmla="*/ 459336 h 5520647"/>
                <a:gd name="connsiteX4" fmla="*/ 5169161 w 5169161"/>
                <a:gd name="connsiteY4" fmla="*/ 4976778 h 5520647"/>
                <a:gd name="connsiteX5" fmla="*/ 4691207 w 5169161"/>
                <a:gd name="connsiteY5" fmla="*/ 5516934 h 5520647"/>
                <a:gd name="connsiteX6" fmla="*/ 857397 w 5169161"/>
                <a:gd name="connsiteY6" fmla="*/ 5510714 h 5520647"/>
                <a:gd name="connsiteX7" fmla="*/ 0 w 5169161"/>
                <a:gd name="connsiteY7" fmla="*/ 4653317 h 5520647"/>
                <a:gd name="connsiteX8" fmla="*/ 0 w 5169161"/>
                <a:gd name="connsiteY8" fmla="*/ 857442 h 5520647"/>
                <a:gd name="connsiteX0" fmla="*/ 786 w 5169947"/>
                <a:gd name="connsiteY0" fmla="*/ 86361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863618 h 5526823"/>
                <a:gd name="connsiteX0" fmla="*/ 786 w 5169947"/>
                <a:gd name="connsiteY0" fmla="*/ 55259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552598 h 5526823"/>
                <a:gd name="connsiteX0" fmla="*/ 0 w 5169161"/>
                <a:gd name="connsiteY0" fmla="*/ 552598 h 5526823"/>
                <a:gd name="connsiteX1" fmla="*/ 583699 w 5169161"/>
                <a:gd name="connsiteY1" fmla="*/ 0 h 5526823"/>
                <a:gd name="connsiteX2" fmla="*/ 4566799 w 5169161"/>
                <a:gd name="connsiteY2" fmla="*/ 6221 h 5526823"/>
                <a:gd name="connsiteX3" fmla="*/ 5138057 w 5169161"/>
                <a:gd name="connsiteY3" fmla="*/ 465512 h 5526823"/>
                <a:gd name="connsiteX4" fmla="*/ 5169161 w 5169161"/>
                <a:gd name="connsiteY4" fmla="*/ 4982954 h 5526823"/>
                <a:gd name="connsiteX5" fmla="*/ 4691207 w 5169161"/>
                <a:gd name="connsiteY5" fmla="*/ 5523110 h 5526823"/>
                <a:gd name="connsiteX6" fmla="*/ 857397 w 5169161"/>
                <a:gd name="connsiteY6" fmla="*/ 5516890 h 5526823"/>
                <a:gd name="connsiteX7" fmla="*/ 0 w 5169161"/>
                <a:gd name="connsiteY7" fmla="*/ 4659493 h 5526823"/>
                <a:gd name="connsiteX8" fmla="*/ 0 w 5169161"/>
                <a:gd name="connsiteY8" fmla="*/ 552598 h 5526823"/>
                <a:gd name="connsiteX0" fmla="*/ 12441 w 5169161"/>
                <a:gd name="connsiteY0" fmla="*/ 412426 h 5529720"/>
                <a:gd name="connsiteX1" fmla="*/ 583699 w 5169161"/>
                <a:gd name="connsiteY1" fmla="*/ 2897 h 5529720"/>
                <a:gd name="connsiteX2" fmla="*/ 4566799 w 5169161"/>
                <a:gd name="connsiteY2" fmla="*/ 9118 h 5529720"/>
                <a:gd name="connsiteX3" fmla="*/ 5138057 w 5169161"/>
                <a:gd name="connsiteY3" fmla="*/ 468409 h 5529720"/>
                <a:gd name="connsiteX4" fmla="*/ 5169161 w 5169161"/>
                <a:gd name="connsiteY4" fmla="*/ 4985851 h 5529720"/>
                <a:gd name="connsiteX5" fmla="*/ 4691207 w 5169161"/>
                <a:gd name="connsiteY5" fmla="*/ 5526007 h 5529720"/>
                <a:gd name="connsiteX6" fmla="*/ 857397 w 5169161"/>
                <a:gd name="connsiteY6" fmla="*/ 5519787 h 5529720"/>
                <a:gd name="connsiteX7" fmla="*/ 0 w 5169161"/>
                <a:gd name="connsiteY7" fmla="*/ 4662390 h 5529720"/>
                <a:gd name="connsiteX8" fmla="*/ 12441 w 5169161"/>
                <a:gd name="connsiteY8" fmla="*/ 412426 h 5529720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566799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697428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8662 w 5175382"/>
                <a:gd name="connsiteY0" fmla="*/ 403354 h 5520648"/>
                <a:gd name="connsiteX1" fmla="*/ 465512 w 5175382"/>
                <a:gd name="connsiteY1" fmla="*/ 6266 h 5520648"/>
                <a:gd name="connsiteX2" fmla="*/ 4703649 w 5175382"/>
                <a:gd name="connsiteY2" fmla="*/ 46 h 5520648"/>
                <a:gd name="connsiteX3" fmla="*/ 5144278 w 5175382"/>
                <a:gd name="connsiteY3" fmla="*/ 459337 h 5520648"/>
                <a:gd name="connsiteX4" fmla="*/ 5175382 w 5175382"/>
                <a:gd name="connsiteY4" fmla="*/ 4976779 h 5520648"/>
                <a:gd name="connsiteX5" fmla="*/ 4697428 w 5175382"/>
                <a:gd name="connsiteY5" fmla="*/ 5516935 h 5520648"/>
                <a:gd name="connsiteX6" fmla="*/ 863618 w 5175382"/>
                <a:gd name="connsiteY6" fmla="*/ 5510715 h 5520648"/>
                <a:gd name="connsiteX7" fmla="*/ 0 w 5175382"/>
                <a:gd name="connsiteY7" fmla="*/ 5076306 h 5520648"/>
                <a:gd name="connsiteX8" fmla="*/ 18662 w 5175382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45449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70330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076306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516936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31017"/>
                <a:gd name="connsiteX1" fmla="*/ 473020 w 5182890"/>
                <a:gd name="connsiteY1" fmla="*/ 6266 h 5531017"/>
                <a:gd name="connsiteX2" fmla="*/ 4711157 w 5182890"/>
                <a:gd name="connsiteY2" fmla="*/ 46 h 5531017"/>
                <a:gd name="connsiteX3" fmla="*/ 5176667 w 5182890"/>
                <a:gd name="connsiteY3" fmla="*/ 459337 h 5531017"/>
                <a:gd name="connsiteX4" fmla="*/ 5182890 w 5182890"/>
                <a:gd name="connsiteY4" fmla="*/ 5113628 h 5531017"/>
                <a:gd name="connsiteX5" fmla="*/ 4704936 w 5182890"/>
                <a:gd name="connsiteY5" fmla="*/ 5516935 h 5531017"/>
                <a:gd name="connsiteX6" fmla="*/ 435697 w 5182890"/>
                <a:gd name="connsiteY6" fmla="*/ 5516936 h 5531017"/>
                <a:gd name="connsiteX7" fmla="*/ 7508 w 5182890"/>
                <a:gd name="connsiteY7" fmla="*/ 5101187 h 5531017"/>
                <a:gd name="connsiteX8" fmla="*/ 1288 w 5182890"/>
                <a:gd name="connsiteY8" fmla="*/ 403354 h 5531017"/>
                <a:gd name="connsiteX0" fmla="*/ 1288 w 5189111"/>
                <a:gd name="connsiteY0" fmla="*/ 403354 h 5524957"/>
                <a:gd name="connsiteX1" fmla="*/ 473020 w 5189111"/>
                <a:gd name="connsiteY1" fmla="*/ 6266 h 5524957"/>
                <a:gd name="connsiteX2" fmla="*/ 4711157 w 5189111"/>
                <a:gd name="connsiteY2" fmla="*/ 46 h 5524957"/>
                <a:gd name="connsiteX3" fmla="*/ 5176667 w 5189111"/>
                <a:gd name="connsiteY3" fmla="*/ 459337 h 5524957"/>
                <a:gd name="connsiteX4" fmla="*/ 5189111 w 5189111"/>
                <a:gd name="connsiteY4" fmla="*/ 5063865 h 5524957"/>
                <a:gd name="connsiteX5" fmla="*/ 4704936 w 5189111"/>
                <a:gd name="connsiteY5" fmla="*/ 5516935 h 5524957"/>
                <a:gd name="connsiteX6" fmla="*/ 435697 w 5189111"/>
                <a:gd name="connsiteY6" fmla="*/ 5516936 h 5524957"/>
                <a:gd name="connsiteX7" fmla="*/ 7508 w 5189111"/>
                <a:gd name="connsiteY7" fmla="*/ 5101187 h 5524957"/>
                <a:gd name="connsiteX8" fmla="*/ 1288 w 5189111"/>
                <a:gd name="connsiteY8" fmla="*/ 403354 h 5524957"/>
                <a:gd name="connsiteX0" fmla="*/ 1288 w 5189705"/>
                <a:gd name="connsiteY0" fmla="*/ 403354 h 5524957"/>
                <a:gd name="connsiteX1" fmla="*/ 473020 w 5189705"/>
                <a:gd name="connsiteY1" fmla="*/ 6266 h 5524957"/>
                <a:gd name="connsiteX2" fmla="*/ 4711157 w 5189705"/>
                <a:gd name="connsiteY2" fmla="*/ 46 h 5524957"/>
                <a:gd name="connsiteX3" fmla="*/ 5176667 w 5189705"/>
                <a:gd name="connsiteY3" fmla="*/ 459337 h 5524957"/>
                <a:gd name="connsiteX4" fmla="*/ 5189111 w 5189705"/>
                <a:gd name="connsiteY4" fmla="*/ 5063865 h 5524957"/>
                <a:gd name="connsiteX5" fmla="*/ 4798242 w 5189705"/>
                <a:gd name="connsiteY5" fmla="*/ 5516935 h 5524957"/>
                <a:gd name="connsiteX6" fmla="*/ 435697 w 5189705"/>
                <a:gd name="connsiteY6" fmla="*/ 5516936 h 5524957"/>
                <a:gd name="connsiteX7" fmla="*/ 7508 w 5189705"/>
                <a:gd name="connsiteY7" fmla="*/ 5101187 h 5524957"/>
                <a:gd name="connsiteX8" fmla="*/ 1288 w 5189705"/>
                <a:gd name="connsiteY8" fmla="*/ 403354 h 5524957"/>
                <a:gd name="connsiteX0" fmla="*/ 1288 w 5183840"/>
                <a:gd name="connsiteY0" fmla="*/ 403354 h 5524957"/>
                <a:gd name="connsiteX1" fmla="*/ 473020 w 5183840"/>
                <a:gd name="connsiteY1" fmla="*/ 6266 h 5524957"/>
                <a:gd name="connsiteX2" fmla="*/ 4711157 w 5183840"/>
                <a:gd name="connsiteY2" fmla="*/ 46 h 5524957"/>
                <a:gd name="connsiteX3" fmla="*/ 5176667 w 5183840"/>
                <a:gd name="connsiteY3" fmla="*/ 459337 h 5524957"/>
                <a:gd name="connsiteX4" fmla="*/ 5182891 w 5183840"/>
                <a:gd name="connsiteY4" fmla="*/ 5063865 h 5524957"/>
                <a:gd name="connsiteX5" fmla="*/ 4798242 w 5183840"/>
                <a:gd name="connsiteY5" fmla="*/ 5516935 h 5524957"/>
                <a:gd name="connsiteX6" fmla="*/ 435697 w 5183840"/>
                <a:gd name="connsiteY6" fmla="*/ 5516936 h 5524957"/>
                <a:gd name="connsiteX7" fmla="*/ 7508 w 5183840"/>
                <a:gd name="connsiteY7" fmla="*/ 5101187 h 5524957"/>
                <a:gd name="connsiteX8" fmla="*/ 1288 w 5183840"/>
                <a:gd name="connsiteY8" fmla="*/ 403354 h 5524957"/>
                <a:gd name="connsiteX0" fmla="*/ 1288 w 5182891"/>
                <a:gd name="connsiteY0" fmla="*/ 403354 h 5522269"/>
                <a:gd name="connsiteX1" fmla="*/ 473020 w 5182891"/>
                <a:gd name="connsiteY1" fmla="*/ 6266 h 5522269"/>
                <a:gd name="connsiteX2" fmla="*/ 4711157 w 5182891"/>
                <a:gd name="connsiteY2" fmla="*/ 46 h 5522269"/>
                <a:gd name="connsiteX3" fmla="*/ 5176667 w 5182891"/>
                <a:gd name="connsiteY3" fmla="*/ 459337 h 5522269"/>
                <a:gd name="connsiteX4" fmla="*/ 5182891 w 5182891"/>
                <a:gd name="connsiteY4" fmla="*/ 5063865 h 5522269"/>
                <a:gd name="connsiteX5" fmla="*/ 4798242 w 5182891"/>
                <a:gd name="connsiteY5" fmla="*/ 5516935 h 5522269"/>
                <a:gd name="connsiteX6" fmla="*/ 435697 w 5182891"/>
                <a:gd name="connsiteY6" fmla="*/ 5516936 h 5522269"/>
                <a:gd name="connsiteX7" fmla="*/ 7508 w 5182891"/>
                <a:gd name="connsiteY7" fmla="*/ 5101187 h 5522269"/>
                <a:gd name="connsiteX8" fmla="*/ 1288 w 5182891"/>
                <a:gd name="connsiteY8" fmla="*/ 403354 h 5522269"/>
                <a:gd name="connsiteX0" fmla="*/ 1288 w 5185188"/>
                <a:gd name="connsiteY0" fmla="*/ 403354 h 5519159"/>
                <a:gd name="connsiteX1" fmla="*/ 473020 w 5185188"/>
                <a:gd name="connsiteY1" fmla="*/ 6266 h 5519159"/>
                <a:gd name="connsiteX2" fmla="*/ 4711157 w 5185188"/>
                <a:gd name="connsiteY2" fmla="*/ 46 h 5519159"/>
                <a:gd name="connsiteX3" fmla="*/ 5176667 w 5185188"/>
                <a:gd name="connsiteY3" fmla="*/ 459337 h 5519159"/>
                <a:gd name="connsiteX4" fmla="*/ 5182891 w 5185188"/>
                <a:gd name="connsiteY4" fmla="*/ 5063865 h 5519159"/>
                <a:gd name="connsiteX5" fmla="*/ 4848005 w 5185188"/>
                <a:gd name="connsiteY5" fmla="*/ 5510715 h 5519159"/>
                <a:gd name="connsiteX6" fmla="*/ 435697 w 5185188"/>
                <a:gd name="connsiteY6" fmla="*/ 5516936 h 5519159"/>
                <a:gd name="connsiteX7" fmla="*/ 7508 w 5185188"/>
                <a:gd name="connsiteY7" fmla="*/ 5101187 h 5519159"/>
                <a:gd name="connsiteX8" fmla="*/ 1288 w 5185188"/>
                <a:gd name="connsiteY8" fmla="*/ 403354 h 5519159"/>
                <a:gd name="connsiteX0" fmla="*/ 1288 w 5183164"/>
                <a:gd name="connsiteY0" fmla="*/ 403354 h 5519159"/>
                <a:gd name="connsiteX1" fmla="*/ 473020 w 5183164"/>
                <a:gd name="connsiteY1" fmla="*/ 6266 h 5519159"/>
                <a:gd name="connsiteX2" fmla="*/ 4711157 w 5183164"/>
                <a:gd name="connsiteY2" fmla="*/ 46 h 5519159"/>
                <a:gd name="connsiteX3" fmla="*/ 5176667 w 5183164"/>
                <a:gd name="connsiteY3" fmla="*/ 459337 h 5519159"/>
                <a:gd name="connsiteX4" fmla="*/ 5182891 w 5183164"/>
                <a:gd name="connsiteY4" fmla="*/ 5063865 h 5519159"/>
                <a:gd name="connsiteX5" fmla="*/ 4848005 w 5183164"/>
                <a:gd name="connsiteY5" fmla="*/ 5510715 h 5519159"/>
                <a:gd name="connsiteX6" fmla="*/ 435697 w 5183164"/>
                <a:gd name="connsiteY6" fmla="*/ 5516936 h 5519159"/>
                <a:gd name="connsiteX7" fmla="*/ 7508 w 5183164"/>
                <a:gd name="connsiteY7" fmla="*/ 5101187 h 5519159"/>
                <a:gd name="connsiteX8" fmla="*/ 1288 w 518316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  <a:gd name="connsiteX0" fmla="*/ 1288 w 5191034"/>
                <a:gd name="connsiteY0" fmla="*/ 403354 h 5519159"/>
                <a:gd name="connsiteX1" fmla="*/ 473020 w 5191034"/>
                <a:gd name="connsiteY1" fmla="*/ 6266 h 5519159"/>
                <a:gd name="connsiteX2" fmla="*/ 4711157 w 5191034"/>
                <a:gd name="connsiteY2" fmla="*/ 46 h 5519159"/>
                <a:gd name="connsiteX3" fmla="*/ 5176667 w 5191034"/>
                <a:gd name="connsiteY3" fmla="*/ 459337 h 5519159"/>
                <a:gd name="connsiteX4" fmla="*/ 5189111 w 5191034"/>
                <a:gd name="connsiteY4" fmla="*/ 5150951 h 5519159"/>
                <a:gd name="connsiteX5" fmla="*/ 4848005 w 5191034"/>
                <a:gd name="connsiteY5" fmla="*/ 5510715 h 5519159"/>
                <a:gd name="connsiteX6" fmla="*/ 435697 w 5191034"/>
                <a:gd name="connsiteY6" fmla="*/ 5516936 h 5519159"/>
                <a:gd name="connsiteX7" fmla="*/ 7508 w 5191034"/>
                <a:gd name="connsiteY7" fmla="*/ 5101187 h 5519159"/>
                <a:gd name="connsiteX8" fmla="*/ 1288 w 519103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9111" h="5519159">
                  <a:moveTo>
                    <a:pt x="1288" y="403354"/>
                  </a:moveTo>
                  <a:cubicBezTo>
                    <a:pt x="1288" y="-70173"/>
                    <a:pt x="-507" y="6266"/>
                    <a:pt x="473020" y="6266"/>
                  </a:cubicBezTo>
                  <a:lnTo>
                    <a:pt x="4711157" y="46"/>
                  </a:lnTo>
                  <a:cubicBezTo>
                    <a:pt x="5184684" y="46"/>
                    <a:pt x="5176667" y="-14190"/>
                    <a:pt x="5176667" y="459337"/>
                  </a:cubicBezTo>
                  <a:cubicBezTo>
                    <a:pt x="5176667" y="1724629"/>
                    <a:pt x="5189111" y="3885659"/>
                    <a:pt x="5189111" y="5150951"/>
                  </a:cubicBezTo>
                  <a:cubicBezTo>
                    <a:pt x="5176670" y="5537392"/>
                    <a:pt x="5259327" y="5510715"/>
                    <a:pt x="4848005" y="5510715"/>
                  </a:cubicBezTo>
                  <a:lnTo>
                    <a:pt x="435697" y="5516936"/>
                  </a:lnTo>
                  <a:cubicBezTo>
                    <a:pt x="-37830" y="5516936"/>
                    <a:pt x="7508" y="5574714"/>
                    <a:pt x="7508" y="5101187"/>
                  </a:cubicBezTo>
                  <a:cubicBezTo>
                    <a:pt x="13729" y="3543536"/>
                    <a:pt x="-4933" y="1961005"/>
                    <a:pt x="1288" y="403354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251" name="Group 250"/>
          <p:cNvGrpSpPr/>
          <p:nvPr/>
        </p:nvGrpSpPr>
        <p:grpSpPr>
          <a:xfrm>
            <a:off x="4343400" y="3429000"/>
            <a:ext cx="2642047" cy="1734895"/>
            <a:chOff x="3524417" y="4256247"/>
            <a:chExt cx="3036150" cy="1968875"/>
          </a:xfrm>
        </p:grpSpPr>
        <p:cxnSp>
          <p:nvCxnSpPr>
            <p:cNvPr id="252" name="Shape 112">
              <a:extLst>
                <a:ext uri="{FF2B5EF4-FFF2-40B4-BE49-F238E27FC236}">
                  <a16:creationId xmlns:a16="http://schemas.microsoft.com/office/drawing/2014/main" xmlns="" id="{18C663B3-659F-5E4E-A6B9-7DEEEE70B425}"/>
                </a:ext>
              </a:extLst>
            </p:cNvPr>
            <p:cNvCxnSpPr/>
            <p:nvPr/>
          </p:nvCxnSpPr>
          <p:spPr>
            <a:xfrm>
              <a:off x="3524417" y="5780393"/>
              <a:ext cx="3036150" cy="0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p:cxnSp>
          <p:nvCxnSpPr>
            <p:cNvPr id="253" name="Shape 112">
              <a:extLst>
                <a:ext uri="{FF2B5EF4-FFF2-40B4-BE49-F238E27FC236}">
                  <a16:creationId xmlns:a16="http://schemas.microsoft.com/office/drawing/2014/main" xmlns="" id="{18C663B3-659F-5E4E-A6B9-7DEEEE70B425}"/>
                </a:ext>
              </a:extLst>
            </p:cNvPr>
            <p:cNvCxnSpPr/>
            <p:nvPr/>
          </p:nvCxnSpPr>
          <p:spPr>
            <a:xfrm flipV="1">
              <a:off x="3524417" y="4322631"/>
              <a:ext cx="1452426" cy="1457762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4" name="Rectangle 253"/>
                <p:cNvSpPr/>
                <p:nvPr/>
              </p:nvSpPr>
              <p:spPr>
                <a:xfrm>
                  <a:off x="5962659" y="5244595"/>
                  <a:ext cx="46038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⃗"/>
                            <m:ctrlPr>
                              <a:rPr lang="en-US" altLang="zh-CN" b="1" i="1" smtClean="0">
                                <a:solidFill>
                                  <a:schemeClr val="accent2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accPr>
                          <m:e>
                            <m:r>
                              <a:rPr lang="en-US" altLang="zh-CN" b="1" i="1">
                                <a:solidFill>
                                  <a:schemeClr val="accent2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𝒂</m:t>
                            </m:r>
                          </m:e>
                        </m:acc>
                      </m:oMath>
                    </m:oMathPara>
                  </a14:m>
                  <a:endParaRPr lang="en-US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254" name="Rectangle 25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962659" y="5244595"/>
                  <a:ext cx="460382" cy="461665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 b="-44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255" name="Shape 112">
              <a:extLst>
                <a:ext uri="{FF2B5EF4-FFF2-40B4-BE49-F238E27FC236}">
                  <a16:creationId xmlns:a16="http://schemas.microsoft.com/office/drawing/2014/main" xmlns="" id="{18C663B3-659F-5E4E-A6B9-7DEEEE70B425}"/>
                </a:ext>
              </a:extLst>
            </p:cNvPr>
            <p:cNvCxnSpPr/>
            <p:nvPr/>
          </p:nvCxnSpPr>
          <p:spPr>
            <a:xfrm>
              <a:off x="4358700" y="5666616"/>
              <a:ext cx="0" cy="112974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6" name="Shape 112">
              <a:extLst>
                <a:ext uri="{FF2B5EF4-FFF2-40B4-BE49-F238E27FC236}">
                  <a16:creationId xmlns:a16="http://schemas.microsoft.com/office/drawing/2014/main" xmlns="" id="{18C663B3-659F-5E4E-A6B9-7DEEEE70B425}"/>
                </a:ext>
              </a:extLst>
            </p:cNvPr>
            <p:cNvCxnSpPr/>
            <p:nvPr/>
          </p:nvCxnSpPr>
          <p:spPr>
            <a:xfrm>
              <a:off x="5196900" y="5666616"/>
              <a:ext cx="0" cy="112974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7" name="Shape 112">
              <a:extLst>
                <a:ext uri="{FF2B5EF4-FFF2-40B4-BE49-F238E27FC236}">
                  <a16:creationId xmlns:a16="http://schemas.microsoft.com/office/drawing/2014/main" xmlns="" id="{18C663B3-659F-5E4E-A6B9-7DEEEE70B425}"/>
                </a:ext>
              </a:extLst>
            </p:cNvPr>
            <p:cNvCxnSpPr/>
            <p:nvPr/>
          </p:nvCxnSpPr>
          <p:spPr>
            <a:xfrm>
              <a:off x="5958900" y="5666616"/>
              <a:ext cx="0" cy="112974"/>
            </a:xfrm>
            <a:prstGeom prst="straightConnector1">
              <a:avLst/>
            </a:prstGeom>
            <a:noFill/>
            <a:ln w="3810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58" name="Shape 112">
              <a:extLst>
                <a:ext uri="{FF2B5EF4-FFF2-40B4-BE49-F238E27FC236}">
                  <a16:creationId xmlns:a16="http://schemas.microsoft.com/office/drawing/2014/main" xmlns="" id="{18C663B3-659F-5E4E-A6B9-7DEEEE70B425}"/>
                </a:ext>
              </a:extLst>
            </p:cNvPr>
            <p:cNvCxnSpPr/>
            <p:nvPr/>
          </p:nvCxnSpPr>
          <p:spPr>
            <a:xfrm flipV="1">
              <a:off x="4966799" y="4332351"/>
              <a:ext cx="20569" cy="1447239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  <a:headEnd type="none" w="med" len="med"/>
              <a:tailEnd type="none" w="med" len="sm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59" name="Rectangle 258"/>
                <p:cNvSpPr/>
                <p:nvPr/>
              </p:nvSpPr>
              <p:spPr>
                <a:xfrm>
                  <a:off x="4147757" y="5821550"/>
                  <a:ext cx="47743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800" i="1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𝑊</m:t>
                        </m:r>
                      </m:oMath>
                    </m:oMathPara>
                  </a14:m>
                  <a:endParaRPr lang="en-US" sz="18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77" name="Rectangle 7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47757" y="5821550"/>
                  <a:ext cx="477438" cy="369332"/>
                </a:xfrm>
                <a:prstGeom prst="rect">
                  <a:avLst/>
                </a:prstGeom>
                <a:blipFill rotWithShape="0"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0" name="Rectangle 259"/>
                <p:cNvSpPr/>
                <p:nvPr/>
              </p:nvSpPr>
              <p:spPr>
                <a:xfrm>
                  <a:off x="4948343" y="5821550"/>
                  <a:ext cx="60567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800" b="0" i="0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2</m:t>
                        </m:r>
                        <m:r>
                          <a:rPr lang="en-US" altLang="zh-CN" sz="1800" i="1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𝑊</m:t>
                        </m:r>
                      </m:oMath>
                    </m:oMathPara>
                  </a14:m>
                  <a:endParaRPr lang="en-US" sz="18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83" name="Rectangle 82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48343" y="5821550"/>
                  <a:ext cx="605679" cy="369332"/>
                </a:xfrm>
                <a:prstGeom prst="rect">
                  <a:avLst/>
                </a:prstGeom>
                <a:blipFill rotWithShape="0"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1" name="Rectangle 260"/>
                <p:cNvSpPr/>
                <p:nvPr/>
              </p:nvSpPr>
              <p:spPr>
                <a:xfrm>
                  <a:off x="5710343" y="5855790"/>
                  <a:ext cx="605679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180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3</m:t>
                        </m:r>
                        <m:r>
                          <a:rPr lang="en-US" altLang="zh-CN" sz="1800" i="1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𝑊</m:t>
                        </m:r>
                      </m:oMath>
                    </m:oMathPara>
                  </a14:m>
                  <a:endParaRPr lang="en-US" sz="18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84" name="Rectangle 8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10343" y="5855790"/>
                  <a:ext cx="605679" cy="369332"/>
                </a:xfrm>
                <a:prstGeom prst="rect">
                  <a:avLst/>
                </a:prstGeom>
                <a:blipFill rotWithShape="0"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2" name="Rectangle 261"/>
                <p:cNvSpPr/>
                <p:nvPr/>
              </p:nvSpPr>
              <p:spPr>
                <a:xfrm>
                  <a:off x="3805909" y="5411062"/>
                  <a:ext cx="49186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sz="18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0</m:t>
                            </m:r>
                          </m:sub>
                        </m:sSub>
                      </m:oMath>
                    </m:oMathPara>
                  </a14:m>
                  <a:endParaRPr lang="en-US" sz="18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78" name="Rectangle 7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05909" y="5411062"/>
                  <a:ext cx="491865" cy="369332"/>
                </a:xfrm>
                <a:prstGeom prst="rect">
                  <a:avLst/>
                </a:prstGeom>
                <a:blipFill rotWithShape="0"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3" name="Rectangle 262"/>
                <p:cNvSpPr/>
                <p:nvPr/>
              </p:nvSpPr>
              <p:spPr>
                <a:xfrm>
                  <a:off x="4467391" y="5411062"/>
                  <a:ext cx="493468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sz="18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lang="en-US" sz="18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85" name="Rectangle 8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67391" y="5411062"/>
                  <a:ext cx="486543" cy="369332"/>
                </a:xfrm>
                <a:prstGeom prst="rect">
                  <a:avLst/>
                </a:prstGeom>
                <a:blipFill rotWithShape="0"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4" name="Rectangle 263"/>
                <p:cNvSpPr/>
                <p:nvPr/>
              </p:nvSpPr>
              <p:spPr>
                <a:xfrm>
                  <a:off x="5360304" y="5431640"/>
                  <a:ext cx="491865" cy="36933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1800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sz="18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𝐵</m:t>
                            </m:r>
                          </m:e>
                          <m:sub>
                            <m:r>
                              <a:rPr lang="en-US" altLang="zh-CN" sz="1800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lang="en-US" sz="1800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86" name="Rectangle 8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60304" y="5431640"/>
                  <a:ext cx="491865" cy="369332"/>
                </a:xfrm>
                <a:prstGeom prst="rect">
                  <a:avLst/>
                </a:prstGeom>
                <a:blipFill rotWithShape="0"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5" name="Rectangle 264"/>
                <p:cNvSpPr/>
                <p:nvPr/>
              </p:nvSpPr>
              <p:spPr>
                <a:xfrm>
                  <a:off x="5076098" y="4256247"/>
                  <a:ext cx="52238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265" name="Rectangle 264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076098" y="4256247"/>
                  <a:ext cx="522387" cy="461665"/>
                </a:xfrm>
                <a:prstGeom prst="rect">
                  <a:avLst/>
                </a:prstGeom>
                <a:blipFill rotWithShape="0">
                  <a:blip r:embed="rId16"/>
                  <a:stretch>
                    <a:fillRect l="-1333" b="-2575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" name="Group 9"/>
          <p:cNvGrpSpPr/>
          <p:nvPr/>
        </p:nvGrpSpPr>
        <p:grpSpPr>
          <a:xfrm>
            <a:off x="9230081" y="1371002"/>
            <a:ext cx="2809519" cy="707886"/>
            <a:chOff x="9230081" y="3123602"/>
            <a:chExt cx="2809519" cy="707886"/>
          </a:xfrm>
        </p:grpSpPr>
        <p:sp>
          <p:nvSpPr>
            <p:cNvPr id="216" name="Shape 154">
              <a:extLst>
                <a:ext uri="{FF2B5EF4-FFF2-40B4-BE49-F238E27FC236}">
                  <a16:creationId xmlns:a16="http://schemas.microsoft.com/office/drawing/2014/main" xmlns="" id="{9A858A69-FBCD-9C4C-9869-08AB65BE35B7}"/>
                </a:ext>
              </a:extLst>
            </p:cNvPr>
            <p:cNvSpPr txBox="1"/>
            <p:nvPr/>
          </p:nvSpPr>
          <p:spPr>
            <a:xfrm>
              <a:off x="10267417" y="3123602"/>
              <a:ext cx="1772183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2000">
                  <a:latin typeface="+mj-lt"/>
                </a:defRPr>
              </a:lvl1pPr>
            </a:lstStyle>
            <a:p>
              <a:pPr algn="ctr"/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Query object </a:t>
              </a:r>
            </a:p>
            <a:p>
              <a:pPr algn="ctr"/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q</a:t>
              </a:r>
              <a:endParaRPr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324" name="Shape 153">
              <a:extLst>
                <a:ext uri="{FF2B5EF4-FFF2-40B4-BE49-F238E27FC236}">
                  <a16:creationId xmlns:a16="http://schemas.microsoft.com/office/drawing/2014/main" xmlns="" id="{2B43802A-0433-2F41-998C-8EDA4AA7AAAD}"/>
                </a:ext>
              </a:extLst>
            </p:cNvPr>
            <p:cNvCxnSpPr>
              <a:cxnSpLocks/>
              <a:stCxn id="216" idx="1"/>
            </p:cNvCxnSpPr>
            <p:nvPr/>
          </p:nvCxnSpPr>
          <p:spPr>
            <a:xfrm flipH="1">
              <a:off x="9230081" y="3477545"/>
              <a:ext cx="1037336" cy="226769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ysDash"/>
              <a:round/>
              <a:headEnd type="none" w="med" len="med"/>
              <a:tailEnd type="arrow" w="sm" len="lg"/>
            </a:ln>
            <a:effectLst/>
          </p:spPr>
        </p:cxn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17" name="TextBox 216">
                <a:extLst>
                  <a:ext uri="{FF2B5EF4-FFF2-40B4-BE49-F238E27FC236}">
                    <a16:creationId xmlns:a16="http://schemas.microsoft.com/office/drawing/2014/main" xmlns="" id="{347D6670-0675-304D-8112-011AC799A135}"/>
                  </a:ext>
                </a:extLst>
              </p:cNvPr>
              <p:cNvSpPr txBox="1"/>
              <p:nvPr/>
            </p:nvSpPr>
            <p:spPr>
              <a:xfrm>
                <a:off x="4331874" y="2058285"/>
                <a:ext cx="2367892" cy="777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𝑖</m:t>
                              </m:r>
                            </m:sub>
                          </m:sSub>
                        </m:e>
                      </m:d>
                      <m:r>
                        <a:rPr lang="en-US" altLang="zh-CN" sz="2000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b="0" i="1" smtClean="0"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∙</m:t>
                              </m:r>
                              <m:sSub>
                                <m:sSubPr>
                                  <m:ctrlPr>
                                    <a:rPr lang="en-US" altLang="zh-CN" sz="2000" i="1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altLang="zh-CN" sz="2000" i="1"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𝑝</m:t>
                                  </m:r>
                                </m:e>
                                <m:sub>
                                  <m:r>
                                    <a:rPr lang="en-US" altLang="zh-CN" sz="2000" i="1"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𝑖</m:t>
                                  </m:r>
                                </m:sub>
                              </m:sSub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+</m:t>
                              </m:r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𝑊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217" name="TextBox 216">
                <a:extLst>
                  <a:ext uri="{FF2B5EF4-FFF2-40B4-BE49-F238E27FC236}">
                    <a16:creationId xmlns="" xmlns:a16="http://schemas.microsoft.com/office/drawing/2014/main" xmlns:a14="http://schemas.microsoft.com/office/drawing/2010/main" id="{347D6670-0675-304D-8112-011AC799A1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1874" y="2058285"/>
                <a:ext cx="2367892" cy="777136"/>
              </a:xfrm>
              <a:prstGeom prst="rect">
                <a:avLst/>
              </a:prstGeom>
              <a:blipFill rotWithShape="0"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0" name="Right Arrow 229">
            <a:extLst>
              <a:ext uri="{FF2B5EF4-FFF2-40B4-BE49-F238E27FC236}">
                <a16:creationId xmlns:a16="http://schemas.microsoft.com/office/drawing/2014/main" xmlns="" id="{AC055CA8-3849-674D-B265-8AC5574638F9}"/>
              </a:ext>
            </a:extLst>
          </p:cNvPr>
          <p:cNvSpPr/>
          <p:nvPr/>
        </p:nvSpPr>
        <p:spPr bwMode="auto">
          <a:xfrm>
            <a:off x="4171612" y="1752600"/>
            <a:ext cx="2685542" cy="334286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31" name="TextBox 230">
            <a:extLst>
              <a:ext uri="{FF2B5EF4-FFF2-40B4-BE49-F238E27FC236}">
                <a16:creationId xmlns:a16="http://schemas.microsoft.com/office/drawing/2014/main" xmlns="" id="{4E093EAA-DC35-5346-AA39-6BA6ED10E186}"/>
              </a:ext>
            </a:extLst>
          </p:cNvPr>
          <p:cNvSpPr txBox="1"/>
          <p:nvPr/>
        </p:nvSpPr>
        <p:spPr>
          <a:xfrm>
            <a:off x="4540737" y="1295400"/>
            <a:ext cx="17764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Hash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function</a:t>
            </a:r>
            <a:endParaRPr lang="en-US" sz="2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19" name="Shape 155">
            <a:extLst>
              <a:ext uri="{FF2B5EF4-FFF2-40B4-BE49-F238E27FC236}">
                <a16:creationId xmlns:a16="http://schemas.microsoft.com/office/drawing/2014/main" xmlns="" id="{D32952BC-47D5-1F4D-8ECE-7088087F2090}"/>
              </a:ext>
            </a:extLst>
          </p:cNvPr>
          <p:cNvSpPr/>
          <p:nvPr/>
        </p:nvSpPr>
        <p:spPr>
          <a:xfrm>
            <a:off x="8594780" y="1600200"/>
            <a:ext cx="699000" cy="741302"/>
          </a:xfrm>
          <a:prstGeom prst="ellipse">
            <a:avLst/>
          </a:prstGeom>
          <a:noFill/>
          <a:ln w="38100" cap="flat" cmpd="sng">
            <a:solidFill>
              <a:schemeClr val="accent1">
                <a:lumMod val="75000"/>
              </a:schemeClr>
            </a:solidFill>
            <a:prstDash val="sys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chemeClr val="accent1">
                  <a:lumMod val="75000"/>
                </a:schemeClr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351" name="Group 350"/>
          <p:cNvGrpSpPr/>
          <p:nvPr/>
        </p:nvGrpSpPr>
        <p:grpSpPr>
          <a:xfrm>
            <a:off x="7126918" y="1371600"/>
            <a:ext cx="2834700" cy="1365580"/>
            <a:chOff x="7126918" y="3728152"/>
            <a:chExt cx="2834700" cy="1365580"/>
          </a:xfrm>
        </p:grpSpPr>
        <p:grpSp>
          <p:nvGrpSpPr>
            <p:cNvPr id="339" name="Group 338"/>
            <p:cNvGrpSpPr/>
            <p:nvPr/>
          </p:nvGrpSpPr>
          <p:grpSpPr>
            <a:xfrm>
              <a:off x="7126918" y="3733800"/>
              <a:ext cx="2834700" cy="1359932"/>
              <a:chOff x="7126918" y="3733800"/>
              <a:chExt cx="2834700" cy="1359932"/>
            </a:xfrm>
          </p:grpSpPr>
          <p:grpSp>
            <p:nvGrpSpPr>
              <p:cNvPr id="318" name="Group 317"/>
              <p:cNvGrpSpPr/>
              <p:nvPr/>
            </p:nvGrpSpPr>
            <p:grpSpPr>
              <a:xfrm>
                <a:off x="7126918" y="3733800"/>
                <a:ext cx="2834700" cy="1317236"/>
                <a:chOff x="7126918" y="3721638"/>
                <a:chExt cx="2834700" cy="1317236"/>
              </a:xfrm>
            </p:grpSpPr>
            <p:grpSp>
              <p:nvGrpSpPr>
                <p:cNvPr id="299" name="Group 298"/>
                <p:cNvGrpSpPr/>
                <p:nvPr/>
              </p:nvGrpSpPr>
              <p:grpSpPr>
                <a:xfrm>
                  <a:off x="7126918" y="3732764"/>
                  <a:ext cx="2834700" cy="1306110"/>
                  <a:chOff x="3729107" y="2501471"/>
                  <a:chExt cx="2834700" cy="1306110"/>
                </a:xfrm>
              </p:grpSpPr>
              <p:sp>
                <p:nvSpPr>
                  <p:cNvPr id="302" name="Shape 111">
                    <a:extLst>
                      <a:ext uri="{FF2B5EF4-FFF2-40B4-BE49-F238E27FC236}">
                        <a16:creationId xmlns:a16="http://schemas.microsoft.com/office/drawing/2014/main" xmlns="" id="{8F7F7B76-928C-F347-BC9C-1528BC3FD225}"/>
                      </a:ext>
                    </a:extLst>
                  </p:cNvPr>
                  <p:cNvSpPr/>
                  <p:nvPr/>
                </p:nvSpPr>
                <p:spPr>
                  <a:xfrm>
                    <a:off x="3729107" y="2501472"/>
                    <a:ext cx="2834700" cy="1306109"/>
                  </a:xfrm>
                  <a:prstGeom prst="rect">
                    <a:avLst/>
                  </a:prstGeom>
                  <a:noFill/>
                  <a:ln w="38100" cap="flat" cmpd="sng" algn="ctr">
                    <a:solidFill>
                      <a:schemeClr val="tx1">
                        <a:lumMod val="50000"/>
                        <a:lumOff val="5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 vert="horz" wrap="square" lIns="91440" tIns="45720" rIns="91440" bIns="45720" numCol="1" rtlCol="0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cxnSp>
                <p:nvCxnSpPr>
                  <p:cNvPr id="303" name="Shape 113">
                    <a:extLst>
                      <a:ext uri="{FF2B5EF4-FFF2-40B4-BE49-F238E27FC236}">
                        <a16:creationId xmlns:a16="http://schemas.microsoft.com/office/drawing/2014/main" xmlns="" id="{D3E4A684-E8C9-474A-A559-C6ADF44DAD17}"/>
                      </a:ext>
                    </a:extLst>
                  </p:cNvPr>
                  <p:cNvCxnSpPr>
                    <a:endCxn id="302" idx="2"/>
                  </p:cNvCxnSpPr>
                  <p:nvPr/>
                </p:nvCxnSpPr>
                <p:spPr>
                  <a:xfrm>
                    <a:off x="5146457" y="2501471"/>
                    <a:ext cx="0" cy="1306110"/>
                  </a:xfrm>
                  <a:prstGeom prst="straightConnector1">
                    <a:avLst/>
                  </a:prstGeom>
                  <a:noFill/>
                  <a:ln w="38100" cap="flat" cmpd="sng" algn="ctr">
                    <a:solidFill>
                      <a:schemeClr val="tx1">
                        <a:lumMod val="50000"/>
                        <a:lumOff val="50000"/>
                      </a:scheme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</p:cxnSp>
              <p:sp>
                <p:nvSpPr>
                  <p:cNvPr id="304" name="Shape 129">
                    <a:extLst>
                      <a:ext uri="{FF2B5EF4-FFF2-40B4-BE49-F238E27FC236}">
                        <a16:creationId xmlns:a16="http://schemas.microsoft.com/office/drawing/2014/main" xmlns="" id="{023EDD89-4C07-A644-88FD-D68E7EF3FA81}"/>
                      </a:ext>
                    </a:extLst>
                  </p:cNvPr>
                  <p:cNvSpPr/>
                  <p:nvPr/>
                </p:nvSpPr>
                <p:spPr>
                  <a:xfrm>
                    <a:off x="3774832" y="26427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05" name="Shape 132">
                    <a:extLst>
                      <a:ext uri="{FF2B5EF4-FFF2-40B4-BE49-F238E27FC236}">
                        <a16:creationId xmlns:a16="http://schemas.microsoft.com/office/drawing/2014/main" xmlns="" id="{6F7746FA-FA56-144A-B23C-146455ED1D15}"/>
                      </a:ext>
                    </a:extLst>
                  </p:cNvPr>
                  <p:cNvSpPr/>
                  <p:nvPr/>
                </p:nvSpPr>
                <p:spPr>
                  <a:xfrm>
                    <a:off x="4460645" y="29475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06" name="Shape 133">
                    <a:extLst>
                      <a:ext uri="{FF2B5EF4-FFF2-40B4-BE49-F238E27FC236}">
                        <a16:creationId xmlns:a16="http://schemas.microsoft.com/office/drawing/2014/main" xmlns="" id="{4A49F07B-AE88-6942-9A62-C48633F1A727}"/>
                      </a:ext>
                    </a:extLst>
                  </p:cNvPr>
                  <p:cNvSpPr/>
                  <p:nvPr/>
                </p:nvSpPr>
                <p:spPr>
                  <a:xfrm>
                    <a:off x="4712182" y="26427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07" name="Shape 134">
                    <a:extLst>
                      <a:ext uri="{FF2B5EF4-FFF2-40B4-BE49-F238E27FC236}">
                        <a16:creationId xmlns:a16="http://schemas.microsoft.com/office/drawing/2014/main" xmlns="" id="{C5640726-1184-9C44-AFB7-56CF05A8E9E7}"/>
                      </a:ext>
                    </a:extLst>
                  </p:cNvPr>
                  <p:cNvSpPr/>
                  <p:nvPr/>
                </p:nvSpPr>
                <p:spPr>
                  <a:xfrm>
                    <a:off x="4929307" y="28638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08" name="Shape 135">
                    <a:extLst>
                      <a:ext uri="{FF2B5EF4-FFF2-40B4-BE49-F238E27FC236}">
                        <a16:creationId xmlns:a16="http://schemas.microsoft.com/office/drawing/2014/main" xmlns="" id="{26EA8506-7DF0-0C4D-899C-BCC58F9047D3}"/>
                      </a:ext>
                    </a:extLst>
                  </p:cNvPr>
                  <p:cNvSpPr/>
                  <p:nvPr/>
                </p:nvSpPr>
                <p:spPr>
                  <a:xfrm>
                    <a:off x="5216689" y="3023745"/>
                    <a:ext cx="148500" cy="159900"/>
                  </a:xfrm>
                  <a:prstGeom prst="ellipse">
                    <a:avLst/>
                  </a:prstGeom>
                  <a:solidFill>
                    <a:srgbClr val="005E1A"/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09" name="Shape 136">
                    <a:extLst>
                      <a:ext uri="{FF2B5EF4-FFF2-40B4-BE49-F238E27FC236}">
                        <a16:creationId xmlns:a16="http://schemas.microsoft.com/office/drawing/2014/main" xmlns="" id="{14EE5283-D84E-E642-9372-4E5E22F40467}"/>
                      </a:ext>
                    </a:extLst>
                  </p:cNvPr>
                  <p:cNvSpPr/>
                  <p:nvPr/>
                </p:nvSpPr>
                <p:spPr>
                  <a:xfrm>
                    <a:off x="5441389" y="3023745"/>
                    <a:ext cx="148500" cy="159900"/>
                  </a:xfrm>
                  <a:prstGeom prst="ellipse">
                    <a:avLst/>
                  </a:prstGeom>
                  <a:solidFill>
                    <a:srgbClr val="005E1A"/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10" name="Shape 137">
                    <a:extLst>
                      <a:ext uri="{FF2B5EF4-FFF2-40B4-BE49-F238E27FC236}">
                        <a16:creationId xmlns:a16="http://schemas.microsoft.com/office/drawing/2014/main" xmlns="" id="{8F16918E-7FC4-F945-A6F2-6F8971F5A78D}"/>
                      </a:ext>
                    </a:extLst>
                  </p:cNvPr>
                  <p:cNvSpPr/>
                  <p:nvPr/>
                </p:nvSpPr>
                <p:spPr>
                  <a:xfrm>
                    <a:off x="5673889" y="3016245"/>
                    <a:ext cx="148500" cy="159900"/>
                  </a:xfrm>
                  <a:prstGeom prst="ellipse">
                    <a:avLst/>
                  </a:prstGeom>
                  <a:solidFill>
                    <a:srgbClr val="993333"/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11" name="Shape 139">
                    <a:extLst>
                      <a:ext uri="{FF2B5EF4-FFF2-40B4-BE49-F238E27FC236}">
                        <a16:creationId xmlns:a16="http://schemas.microsoft.com/office/drawing/2014/main" xmlns="" id="{6CB6626B-5439-D84D-B358-09AF7FF16BDB}"/>
                      </a:ext>
                    </a:extLst>
                  </p:cNvPr>
                  <p:cNvSpPr/>
                  <p:nvPr/>
                </p:nvSpPr>
                <p:spPr>
                  <a:xfrm>
                    <a:off x="6114170" y="30999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12" name="Shape 140">
                    <a:extLst>
                      <a:ext uri="{FF2B5EF4-FFF2-40B4-BE49-F238E27FC236}">
                        <a16:creationId xmlns:a16="http://schemas.microsoft.com/office/drawing/2014/main" xmlns="" id="{2F0858EA-4080-5448-A07C-B3ABF66B6A29}"/>
                      </a:ext>
                    </a:extLst>
                  </p:cNvPr>
                  <p:cNvSpPr/>
                  <p:nvPr/>
                </p:nvSpPr>
                <p:spPr>
                  <a:xfrm>
                    <a:off x="6365695" y="27189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13" name="Shape 130">
                    <a:extLst>
                      <a:ext uri="{FF2B5EF4-FFF2-40B4-BE49-F238E27FC236}">
                        <a16:creationId xmlns:a16="http://schemas.microsoft.com/office/drawing/2014/main" xmlns="" id="{12318D9B-CEFE-B84F-9361-F10C3BDB47C6}"/>
                      </a:ext>
                    </a:extLst>
                  </p:cNvPr>
                  <p:cNvSpPr/>
                  <p:nvPr/>
                </p:nvSpPr>
                <p:spPr>
                  <a:xfrm>
                    <a:off x="3849390" y="30237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14" name="Shape 131">
                    <a:extLst>
                      <a:ext uri="{FF2B5EF4-FFF2-40B4-BE49-F238E27FC236}">
                        <a16:creationId xmlns:a16="http://schemas.microsoft.com/office/drawing/2014/main" xmlns="" id="{84E774B3-4DF2-C14B-924B-DE6FDEC49467}"/>
                      </a:ext>
                    </a:extLst>
                  </p:cNvPr>
                  <p:cNvSpPr/>
                  <p:nvPr/>
                </p:nvSpPr>
                <p:spPr>
                  <a:xfrm>
                    <a:off x="4112440" y="31686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  <p:sp>
                <p:nvSpPr>
                  <p:cNvPr id="315" name="Shape 140">
                    <a:extLst>
                      <a:ext uri="{FF2B5EF4-FFF2-40B4-BE49-F238E27FC236}">
                        <a16:creationId xmlns:a16="http://schemas.microsoft.com/office/drawing/2014/main" xmlns="" id="{2F0858EA-4080-5448-A07C-B3ABF66B6A29}"/>
                      </a:ext>
                    </a:extLst>
                  </p:cNvPr>
                  <p:cNvSpPr/>
                  <p:nvPr/>
                </p:nvSpPr>
                <p:spPr>
                  <a:xfrm>
                    <a:off x="6096000" y="2642745"/>
                    <a:ext cx="148500" cy="159900"/>
                  </a:xfrm>
                  <a:prstGeom prst="ellipse">
                    <a:avLst/>
                  </a:prstGeom>
                  <a:solidFill>
                    <a:schemeClr val="tx1">
                      <a:lumMod val="50000"/>
                      <a:lumOff val="50000"/>
                    </a:schemeClr>
                  </a:solidFill>
                  <a:ln w="41275" cap="sq">
                    <a:noFill/>
                    <a:round/>
                    <a:headEnd type="none" w="sm" len="sm"/>
                    <a:tailEnd type="none" w="sm" len="sm"/>
                  </a:ln>
                </p:spPr>
                <p:txBody>
                  <a:bodyPr/>
                  <a:lstStyle/>
                  <a:p>
                    <a:endParaRPr sz="180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p:grpSp>
            <p:cxnSp>
              <p:nvCxnSpPr>
                <p:cNvPr id="300" name="Shape 113">
                  <a:extLst>
                    <a:ext uri="{FF2B5EF4-FFF2-40B4-BE49-F238E27FC236}">
                      <a16:creationId xmlns:a16="http://schemas.microsoft.com/office/drawing/2014/main" xmlns="" id="{D3E4A684-E8C9-474A-A559-C6ADF44DAD17}"/>
                    </a:ext>
                  </a:extLst>
                </p:cNvPr>
                <p:cNvCxnSpPr/>
                <p:nvPr/>
              </p:nvCxnSpPr>
              <p:spPr>
                <a:xfrm>
                  <a:off x="7852844" y="3721638"/>
                  <a:ext cx="5612" cy="1317236"/>
                </a:xfrm>
                <a:prstGeom prst="straightConnector1">
                  <a:avLst/>
                </a:prstGeom>
                <a:noFill/>
                <a:ln w="381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</p:cxnSp>
          </p:grp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2" name="Rectangle 331"/>
                  <p:cNvSpPr/>
                  <p:nvPr/>
                </p:nvSpPr>
                <p:spPr>
                  <a:xfrm>
                    <a:off x="7283549" y="4724400"/>
                    <a:ext cx="49186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8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0</m:t>
                              </m:r>
                            </m:sub>
                          </m:sSub>
                        </m:oMath>
                      </m:oMathPara>
                    </a14:m>
                    <a:endParaRPr lang="en-US" sz="18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332" name="Rectangle 331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283549" y="4724400"/>
                    <a:ext cx="491865" cy="369332"/>
                  </a:xfrm>
                  <a:prstGeom prst="rect">
                    <a:avLst/>
                  </a:prstGeom>
                  <a:blipFill rotWithShape="0">
                    <a:blip r:embed="rId18"/>
                    <a:stretch>
                      <a:fillRect b="-163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3" name="Rectangle 332"/>
                  <p:cNvSpPr/>
                  <p:nvPr/>
                </p:nvSpPr>
                <p:spPr>
                  <a:xfrm>
                    <a:off x="7963389" y="4724400"/>
                    <a:ext cx="492955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8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1</m:t>
                              </m:r>
                            </m:sub>
                          </m:sSub>
                        </m:oMath>
                      </m:oMathPara>
                    </a14:m>
                    <a:endParaRPr lang="en-US" sz="18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333" name="Rectangle 332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7963389" y="4724400"/>
                    <a:ext cx="492955" cy="369332"/>
                  </a:xfrm>
                  <a:prstGeom prst="rect">
                    <a:avLst/>
                  </a:prstGeom>
                  <a:blipFill rotWithShape="0">
                    <a:blip r:embed="rId19"/>
                    <a:stretch>
                      <a:fillRect b="-163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4" name="Rectangle 333"/>
                  <p:cNvSpPr/>
                  <p:nvPr/>
                </p:nvSpPr>
                <p:spPr>
                  <a:xfrm>
                    <a:off x="8696492" y="4724400"/>
                    <a:ext cx="49827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8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2</m:t>
                              </m:r>
                            </m:sub>
                          </m:sSub>
                        </m:oMath>
                      </m:oMathPara>
                    </a14:m>
                    <a:endParaRPr lang="en-US" sz="18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334" name="Rectangle 333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8696492" y="4724400"/>
                    <a:ext cx="498277" cy="369332"/>
                  </a:xfrm>
                  <a:prstGeom prst="rect">
                    <a:avLst/>
                  </a:prstGeom>
                  <a:blipFill rotWithShape="0">
                    <a:blip r:embed="rId20"/>
                    <a:stretch>
                      <a:fillRect b="-163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335" name="Rectangle 334"/>
                  <p:cNvSpPr/>
                  <p:nvPr/>
                </p:nvSpPr>
                <p:spPr>
                  <a:xfrm>
                    <a:off x="9396476" y="4702326"/>
                    <a:ext cx="498277" cy="369332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180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𝐵</m:t>
                              </m:r>
                            </m:e>
                            <m:sub>
                              <m:r>
                                <a:rPr lang="en-US" altLang="zh-CN" sz="18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3</m:t>
                              </m:r>
                            </m:sub>
                          </m:sSub>
                        </m:oMath>
                      </m:oMathPara>
                    </a14:m>
                    <a:endParaRPr lang="en-US" sz="1800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335" name="Rectangle 334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9396476" y="4702326"/>
                    <a:ext cx="498277" cy="369332"/>
                  </a:xfrm>
                  <a:prstGeom prst="rect">
                    <a:avLst/>
                  </a:prstGeom>
                  <a:blipFill rotWithShape="0">
                    <a:blip r:embed="rId21"/>
                    <a:stretch>
                      <a:fillRect b="-1639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  <p:cxnSp>
          <p:nvCxnSpPr>
            <p:cNvPr id="349" name="Shape 113">
              <a:extLst>
                <a:ext uri="{FF2B5EF4-FFF2-40B4-BE49-F238E27FC236}">
                  <a16:creationId xmlns:a16="http://schemas.microsoft.com/office/drawing/2014/main" xmlns="" id="{D3E4A684-E8C9-474A-A559-C6ADF44DAD17}"/>
                </a:ext>
              </a:extLst>
            </p:cNvPr>
            <p:cNvCxnSpPr/>
            <p:nvPr/>
          </p:nvCxnSpPr>
          <p:spPr>
            <a:xfrm>
              <a:off x="9302721" y="3728152"/>
              <a:ext cx="5612" cy="1317236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12" name="Group 11"/>
          <p:cNvGrpSpPr/>
          <p:nvPr/>
        </p:nvGrpSpPr>
        <p:grpSpPr>
          <a:xfrm>
            <a:off x="743143" y="3926079"/>
            <a:ext cx="3284801" cy="617801"/>
            <a:chOff x="1210999" y="4724400"/>
            <a:chExt cx="3284801" cy="617801"/>
          </a:xfrm>
        </p:grpSpPr>
        <p:sp>
          <p:nvSpPr>
            <p:cNvPr id="357" name="Rectangle 356"/>
            <p:cNvSpPr/>
            <p:nvPr/>
          </p:nvSpPr>
          <p:spPr>
            <a:xfrm>
              <a:off x="1888293" y="4800600"/>
              <a:ext cx="26075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099">
                <a:defRPr/>
              </a:pP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Amenable to update</a:t>
              </a:r>
            </a:p>
          </p:txBody>
        </p:sp>
        <p:pic>
          <p:nvPicPr>
            <p:cNvPr id="361" name="Picture 360" descr="checked29.png">
              <a:extLst>
                <a:ext uri="{FF2B5EF4-FFF2-40B4-BE49-F238E27FC236}">
                  <a16:creationId xmlns:a16="http://schemas.microsoft.com/office/drawing/2014/main" xmlns="" id="{1A25394C-03DF-2F4E-993F-536FAF9CE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0999" y="4724400"/>
              <a:ext cx="617801" cy="617801"/>
            </a:xfrm>
            <a:prstGeom prst="rect">
              <a:avLst/>
            </a:prstGeom>
          </p:spPr>
        </p:pic>
      </p:grpSp>
      <p:grpSp>
        <p:nvGrpSpPr>
          <p:cNvPr id="13" name="Group 12"/>
          <p:cNvGrpSpPr/>
          <p:nvPr/>
        </p:nvGrpSpPr>
        <p:grpSpPr>
          <a:xfrm>
            <a:off x="743143" y="4611879"/>
            <a:ext cx="3301508" cy="617801"/>
            <a:chOff x="1210999" y="5410200"/>
            <a:chExt cx="3301508" cy="617801"/>
          </a:xfrm>
        </p:grpSpPr>
        <p:sp>
          <p:nvSpPr>
            <p:cNvPr id="359" name="Rectangle 358"/>
            <p:cNvSpPr/>
            <p:nvPr/>
          </p:nvSpPr>
          <p:spPr>
            <a:xfrm>
              <a:off x="1905000" y="5486400"/>
              <a:ext cx="2607507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099">
                <a:defRPr/>
              </a:pP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Scalable to big data</a:t>
              </a:r>
            </a:p>
          </p:txBody>
        </p:sp>
        <p:pic>
          <p:nvPicPr>
            <p:cNvPr id="371" name="Picture 370" descr="checked29.png">
              <a:extLst>
                <a:ext uri="{FF2B5EF4-FFF2-40B4-BE49-F238E27FC236}">
                  <a16:creationId xmlns:a16="http://schemas.microsoft.com/office/drawing/2014/main" xmlns="" id="{1A25394C-03DF-2F4E-993F-536FAF9CE4AA}"/>
                </a:ext>
              </a:extLst>
            </p:cNvPr>
            <p:cNvPicPr>
              <a:picLocks noChangeAspect="1"/>
            </p:cNvPicPr>
            <p:nvPr/>
          </p:nvPicPr>
          <p:blipFill>
            <a:blip r:embed="rId2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10999" y="5410200"/>
              <a:ext cx="617801" cy="617801"/>
            </a:xfrm>
            <a:prstGeom prst="rect">
              <a:avLst/>
            </a:prstGeom>
          </p:spPr>
        </p:pic>
      </p:grpSp>
      <p:grpSp>
        <p:nvGrpSpPr>
          <p:cNvPr id="11" name="Group 10"/>
          <p:cNvGrpSpPr/>
          <p:nvPr/>
        </p:nvGrpSpPr>
        <p:grpSpPr>
          <a:xfrm>
            <a:off x="6865773" y="3419774"/>
            <a:ext cx="3710821" cy="2089547"/>
            <a:chOff x="6865773" y="4486574"/>
            <a:chExt cx="3710821" cy="2089547"/>
          </a:xfrm>
        </p:grpSpPr>
        <p:grpSp>
          <p:nvGrpSpPr>
            <p:cNvPr id="270" name="Group 269"/>
            <p:cNvGrpSpPr/>
            <p:nvPr/>
          </p:nvGrpSpPr>
          <p:grpSpPr>
            <a:xfrm>
              <a:off x="7510251" y="4486574"/>
              <a:ext cx="3066343" cy="2089547"/>
              <a:chOff x="7381850" y="2948866"/>
              <a:chExt cx="3719070" cy="2725589"/>
            </a:xfrm>
          </p:grpSpPr>
          <p:graphicFrame>
            <p:nvGraphicFramePr>
              <p:cNvPr id="271" name="Chart 270">
                <a:extLst>
                  <a:ext uri="{FF2B5EF4-FFF2-40B4-BE49-F238E27FC236}">
                    <a16:creationId xmlns:a16="http://schemas.microsoft.com/office/drawing/2014/main" xmlns="" id="{5695381D-8DB6-334F-894E-8381813C9407}"/>
                  </a:ext>
                </a:extLst>
              </p:cNvPr>
              <p:cNvGraphicFramePr>
                <a:graphicFrameLocks/>
              </p:cNvGraphicFramePr>
              <p:nvPr/>
            </p:nvGraphicFramePr>
            <p:xfrm>
              <a:off x="7792223" y="2948866"/>
              <a:ext cx="2755402" cy="219871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23"/>
              </a:graphicData>
            </a:graphic>
          </p:graphicFrame>
          <p:sp>
            <p:nvSpPr>
              <p:cNvPr id="272" name="TextBox 271">
                <a:extLst>
                  <a:ext uri="{FF2B5EF4-FFF2-40B4-BE49-F238E27FC236}">
                    <a16:creationId xmlns:a16="http://schemas.microsoft.com/office/drawing/2014/main" xmlns="" id="{4E093EAA-DC35-5346-AA39-6BA6ED10E186}"/>
                  </a:ext>
                </a:extLst>
              </p:cNvPr>
              <p:cNvSpPr txBox="1"/>
              <p:nvPr/>
            </p:nvSpPr>
            <p:spPr>
              <a:xfrm>
                <a:off x="7381850" y="5072263"/>
                <a:ext cx="3719070" cy="6021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Normal</a:t>
                </a:r>
                <a:r>
                  <a:rPr lang="zh-CN" altLang="en-US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distribution</a:t>
                </a:r>
                <a:endParaRPr 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cxnSp>
          <p:nvCxnSpPr>
            <p:cNvPr id="373" name="Shape 153">
              <a:extLst>
                <a:ext uri="{FF2B5EF4-FFF2-40B4-BE49-F238E27FC236}">
                  <a16:creationId xmlns:a16="http://schemas.microsoft.com/office/drawing/2014/main" xmlns="" id="{2B43802A-0433-2F41-998C-8EDA4AA7AAAD}"/>
                </a:ext>
              </a:extLst>
            </p:cNvPr>
            <p:cNvCxnSpPr>
              <a:cxnSpLocks/>
              <a:stCxn id="254" idx="3"/>
              <a:endCxn id="271" idx="1"/>
            </p:cNvCxnSpPr>
            <p:nvPr/>
          </p:nvCxnSpPr>
          <p:spPr>
            <a:xfrm flipV="1">
              <a:off x="6865773" y="5329387"/>
              <a:ext cx="982827" cy="240707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arrow" w="med" len="sm"/>
            </a:ln>
            <a:effectLst/>
          </p:spPr>
        </p:cxnSp>
      </p:grpSp>
    </p:spTree>
    <p:extLst>
      <p:ext uri="{BB962C8B-B14F-4D97-AF65-F5344CB8AC3E}">
        <p14:creationId xmlns:p14="http://schemas.microsoft.com/office/powerpoint/2010/main" val="15194841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ectangle 44">
            <a:extLst>
              <a:ext uri="{FF2B5EF4-FFF2-40B4-BE49-F238E27FC236}">
                <a16:creationId xmlns:a16="http://schemas.microsoft.com/office/drawing/2014/main" xmlns="" id="{FC4DA53D-03E8-AE4E-BB17-FF5C2169A11D}"/>
              </a:ext>
            </a:extLst>
          </p:cNvPr>
          <p:cNvSpPr/>
          <p:nvPr/>
        </p:nvSpPr>
        <p:spPr>
          <a:xfrm>
            <a:off x="0" y="6231997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An example of new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DB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problems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introduced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by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machine</a:t>
            </a:r>
            <a:r>
              <a:rPr lang="zh-CN" altLang="en-US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learning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OASIS Overview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73634" y="6386623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39</a:t>
            </a:fld>
            <a:endParaRPr lang="en-US" altLang="x-none" dirty="0"/>
          </a:p>
        </p:txBody>
      </p:sp>
      <p:cxnSp>
        <p:nvCxnSpPr>
          <p:cNvPr id="11" name="Straight Arrow Connector 10"/>
          <p:cNvCxnSpPr>
            <a:cxnSpLocks/>
            <a:stCxn id="6" idx="3"/>
            <a:endCxn id="23" idx="1"/>
          </p:cNvCxnSpPr>
          <p:nvPr/>
        </p:nvCxnSpPr>
        <p:spPr>
          <a:xfrm>
            <a:off x="5600642" y="2622303"/>
            <a:ext cx="1692902" cy="1221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7293544" y="2179434"/>
            <a:ext cx="2536256" cy="910157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Locality sensitive hashing </a:t>
            </a:r>
            <a:r>
              <a:rPr lang="zh-CN" alt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update</a:t>
            </a:r>
            <a:endParaRPr lang="en-US" sz="2000" b="1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29" name="Straight Arrow Connector 28"/>
          <p:cNvCxnSpPr>
            <a:cxnSpLocks/>
            <a:stCxn id="23" idx="3"/>
            <a:endCxn id="66" idx="2"/>
          </p:cNvCxnSpPr>
          <p:nvPr/>
        </p:nvCxnSpPr>
        <p:spPr>
          <a:xfrm>
            <a:off x="9829800" y="2634513"/>
            <a:ext cx="808556" cy="7900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/>
          <p:cNvSpPr/>
          <p:nvPr/>
        </p:nvSpPr>
        <p:spPr>
          <a:xfrm>
            <a:off x="10287000" y="3333690"/>
            <a:ext cx="196239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000" b="1" dirty="0">
                <a:latin typeface="Helvetica Neue" charset="0"/>
                <a:ea typeface="Helvetica Neue" charset="0"/>
                <a:cs typeface="Helvetica Neue" charset="0"/>
              </a:rPr>
              <a:t>Updated index</a:t>
            </a:r>
          </a:p>
        </p:txBody>
      </p:sp>
      <p:sp>
        <p:nvSpPr>
          <p:cNvPr id="96" name="Rounded Rectangle 95"/>
          <p:cNvSpPr/>
          <p:nvPr/>
        </p:nvSpPr>
        <p:spPr bwMode="auto">
          <a:xfrm>
            <a:off x="5715000" y="1905000"/>
            <a:ext cx="1480138" cy="652271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Transform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matrix L</a:t>
            </a:r>
            <a:endParaRPr lang="en-US" altLang="zh-CN" sz="2000" b="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20" name="Rounded Rectangle 119"/>
          <p:cNvSpPr/>
          <p:nvPr/>
        </p:nvSpPr>
        <p:spPr bwMode="auto">
          <a:xfrm>
            <a:off x="7076324" y="4066089"/>
            <a:ext cx="3576350" cy="699131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defTabSz="914099">
              <a:defRPr/>
            </a:pP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Discuss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in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more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detail</a:t>
            </a:r>
          </a:p>
        </p:txBody>
      </p:sp>
      <p:sp>
        <p:nvSpPr>
          <p:cNvPr id="124" name="Right Arrow 123">
            <a:extLst>
              <a:ext uri="{FF2B5EF4-FFF2-40B4-BE49-F238E27FC236}">
                <a16:creationId xmlns:a16="http://schemas.microsoft.com/office/drawing/2014/main" xmlns="" id="{AC055CA8-3849-674D-B265-8AC5574638F9}"/>
              </a:ext>
            </a:extLst>
          </p:cNvPr>
          <p:cNvSpPr/>
          <p:nvPr/>
        </p:nvSpPr>
        <p:spPr bwMode="auto">
          <a:xfrm rot="5400000">
            <a:off x="8256010" y="3424260"/>
            <a:ext cx="885318" cy="331659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35" name="Group 34"/>
          <p:cNvGrpSpPr/>
          <p:nvPr/>
        </p:nvGrpSpPr>
        <p:grpSpPr>
          <a:xfrm>
            <a:off x="167959" y="2164298"/>
            <a:ext cx="914400" cy="1164935"/>
            <a:chOff x="4929530" y="880797"/>
            <a:chExt cx="914400" cy="1164935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12B21F79-A0D5-4A98-BA60-6828A63F4501}"/>
                </a:ext>
              </a:extLst>
            </p:cNvPr>
            <p:cNvSpPr txBox="1"/>
            <p:nvPr/>
          </p:nvSpPr>
          <p:spPr>
            <a:xfrm>
              <a:off x="4929530" y="1645622"/>
              <a:ext cx="9144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b="1" dirty="0">
                  <a:latin typeface="Helvetica Neue" charset="0"/>
                  <a:ea typeface="Helvetica Neue" charset="0"/>
                  <a:cs typeface="Helvetica Neue" charset="0"/>
                </a:rPr>
                <a:t>User</a:t>
              </a:r>
              <a:endParaRPr lang="en-US" sz="20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pic>
          <p:nvPicPr>
            <p:cNvPr id="37" name="Graphic 27" descr="Teacher">
              <a:extLst>
                <a:ext uri="{FF2B5EF4-FFF2-40B4-BE49-F238E27FC236}">
                  <a16:creationId xmlns:a16="http://schemas.microsoft.com/office/drawing/2014/main" xmlns="" id="{C068140A-2F36-441A-B5A1-1248C3594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4929530" y="880797"/>
              <a:ext cx="914400" cy="914400"/>
            </a:xfrm>
            <a:prstGeom prst="rect">
              <a:avLst/>
            </a:prstGeom>
          </p:spPr>
        </p:pic>
      </p:grpSp>
      <p:cxnSp>
        <p:nvCxnSpPr>
          <p:cNvPr id="38" name="Straight Arrow Connector 37"/>
          <p:cNvCxnSpPr>
            <a:cxnSpLocks/>
            <a:stCxn id="37" idx="3"/>
            <a:endCxn id="6" idx="1"/>
          </p:cNvCxnSpPr>
          <p:nvPr/>
        </p:nvCxnSpPr>
        <p:spPr>
          <a:xfrm>
            <a:off x="1082359" y="2621498"/>
            <a:ext cx="1737040" cy="805"/>
          </a:xfrm>
          <a:prstGeom prst="straightConnector1">
            <a:avLst/>
          </a:prstGeom>
          <a:ln w="38100">
            <a:solidFill>
              <a:schemeClr val="tx1"/>
            </a:solidFill>
            <a:prstDash val="sysDash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ounded Rectangle 38"/>
          <p:cNvSpPr/>
          <p:nvPr/>
        </p:nvSpPr>
        <p:spPr bwMode="auto">
          <a:xfrm>
            <a:off x="1307105" y="1910299"/>
            <a:ext cx="1341289" cy="652271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0" dirty="0">
                <a:latin typeface="Helvetica Neue" charset="0"/>
                <a:ea typeface="Helvetica Neue" charset="0"/>
                <a:cs typeface="Helvetica Neue" charset="0"/>
              </a:rPr>
              <a:t>New</a:t>
            </a:r>
            <a:r>
              <a:rPr lang="zh-CN" altLang="en-US" sz="2000" b="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example</a:t>
            </a:r>
            <a:endParaRPr lang="en-US" altLang="zh-CN" sz="2000" b="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1055536" y="2557271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xmlns="" id="{B898DA1F-C5BA-4441-99E1-AB717AA7CB33}"/>
              </a:ext>
            </a:extLst>
          </p:cNvPr>
          <p:cNvSpPr/>
          <p:nvPr/>
        </p:nvSpPr>
        <p:spPr bwMode="auto">
          <a:xfrm>
            <a:off x="1058976" y="2570500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1072131" y="2570500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1080720" y="2569255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xmlns="" id="{52FC2EAD-164D-6A4D-97B9-8F79E4F5A010}"/>
              </a:ext>
            </a:extLst>
          </p:cNvPr>
          <p:cNvGrpSpPr/>
          <p:nvPr/>
        </p:nvGrpSpPr>
        <p:grpSpPr>
          <a:xfrm>
            <a:off x="10638356" y="2039507"/>
            <a:ext cx="1477444" cy="1296561"/>
            <a:chOff x="1576533" y="2694607"/>
            <a:chExt cx="1696132" cy="1624627"/>
          </a:xfrm>
        </p:grpSpPr>
        <p:grpSp>
          <p:nvGrpSpPr>
            <p:cNvPr id="59" name="Group 58">
              <a:extLst>
                <a:ext uri="{FF2B5EF4-FFF2-40B4-BE49-F238E27FC236}">
                  <a16:creationId xmlns:a16="http://schemas.microsoft.com/office/drawing/2014/main" xmlns="" id="{F01125D7-2004-2042-9952-D83770326F3E}"/>
                </a:ext>
              </a:extLst>
            </p:cNvPr>
            <p:cNvGrpSpPr/>
            <p:nvPr/>
          </p:nvGrpSpPr>
          <p:grpSpPr>
            <a:xfrm>
              <a:off x="1576533" y="2694607"/>
              <a:ext cx="1218646" cy="1510916"/>
              <a:chOff x="4958692" y="3162627"/>
              <a:chExt cx="923529" cy="1163662"/>
            </a:xfrm>
          </p:grpSpPr>
          <p:sp>
            <p:nvSpPr>
              <p:cNvPr id="66" name="Can 65">
                <a:extLst>
                  <a:ext uri="{FF2B5EF4-FFF2-40B4-BE49-F238E27FC236}">
                    <a16:creationId xmlns:a16="http://schemas.microsoft.com/office/drawing/2014/main" xmlns="" id="{A58D152A-DDCE-7644-BFD8-47C001D66339}"/>
                  </a:ext>
                </a:extLst>
              </p:cNvPr>
              <p:cNvSpPr/>
              <p:nvPr/>
            </p:nvSpPr>
            <p:spPr bwMode="auto">
              <a:xfrm>
                <a:off x="4958692" y="3162627"/>
                <a:ext cx="908708" cy="1163662"/>
              </a:xfrm>
              <a:prstGeom prst="can">
                <a:avLst/>
              </a:pr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7" name="Freeform 66">
                <a:extLst>
                  <a:ext uri="{FF2B5EF4-FFF2-40B4-BE49-F238E27FC236}">
                    <a16:creationId xmlns:a16="http://schemas.microsoft.com/office/drawing/2014/main" xmlns="" id="{436042BD-919D-7A4C-AB17-C326121B3AE9}"/>
                  </a:ext>
                </a:extLst>
              </p:cNvPr>
              <p:cNvSpPr/>
              <p:nvPr/>
            </p:nvSpPr>
            <p:spPr bwMode="auto">
              <a:xfrm>
                <a:off x="4967821" y="3929466"/>
                <a:ext cx="914400" cy="87984"/>
              </a:xfrm>
              <a:custGeom>
                <a:avLst/>
                <a:gdLst>
                  <a:gd name="connsiteX0" fmla="*/ 0 w 904568"/>
                  <a:gd name="connsiteY0" fmla="*/ 9832 h 147512"/>
                  <a:gd name="connsiteX1" fmla="*/ 422787 w 904568"/>
                  <a:gd name="connsiteY1" fmla="*/ 147484 h 147512"/>
                  <a:gd name="connsiteX2" fmla="*/ 904568 w 904568"/>
                  <a:gd name="connsiteY2" fmla="*/ 0 h 147512"/>
                  <a:gd name="connsiteX3" fmla="*/ 904568 w 904568"/>
                  <a:gd name="connsiteY3" fmla="*/ 0 h 14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568" h="147512">
                    <a:moveTo>
                      <a:pt x="0" y="9832"/>
                    </a:moveTo>
                    <a:cubicBezTo>
                      <a:pt x="136013" y="79477"/>
                      <a:pt x="272026" y="149123"/>
                      <a:pt x="422787" y="147484"/>
                    </a:cubicBezTo>
                    <a:cubicBezTo>
                      <a:pt x="573548" y="145845"/>
                      <a:pt x="904568" y="0"/>
                      <a:pt x="904568" y="0"/>
                    </a:cubicBezTo>
                    <a:lnTo>
                      <a:pt x="904568" y="0"/>
                    </a:ln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8" name="Freeform 67">
                <a:extLst>
                  <a:ext uri="{FF2B5EF4-FFF2-40B4-BE49-F238E27FC236}">
                    <a16:creationId xmlns:a16="http://schemas.microsoft.com/office/drawing/2014/main" xmlns="" id="{12068851-FB48-2248-8AD3-7A097B19A500}"/>
                  </a:ext>
                </a:extLst>
              </p:cNvPr>
              <p:cNvSpPr/>
              <p:nvPr/>
            </p:nvSpPr>
            <p:spPr bwMode="auto">
              <a:xfrm>
                <a:off x="4967821" y="3581400"/>
                <a:ext cx="914400" cy="98660"/>
              </a:xfrm>
              <a:custGeom>
                <a:avLst/>
                <a:gdLst>
                  <a:gd name="connsiteX0" fmla="*/ 0 w 904568"/>
                  <a:gd name="connsiteY0" fmla="*/ 9832 h 147512"/>
                  <a:gd name="connsiteX1" fmla="*/ 422787 w 904568"/>
                  <a:gd name="connsiteY1" fmla="*/ 147484 h 147512"/>
                  <a:gd name="connsiteX2" fmla="*/ 904568 w 904568"/>
                  <a:gd name="connsiteY2" fmla="*/ 0 h 147512"/>
                  <a:gd name="connsiteX3" fmla="*/ 904568 w 904568"/>
                  <a:gd name="connsiteY3" fmla="*/ 0 h 14751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904568" h="147512">
                    <a:moveTo>
                      <a:pt x="0" y="9832"/>
                    </a:moveTo>
                    <a:cubicBezTo>
                      <a:pt x="136013" y="79477"/>
                      <a:pt x="272026" y="149123"/>
                      <a:pt x="422787" y="147484"/>
                    </a:cubicBezTo>
                    <a:cubicBezTo>
                      <a:pt x="573548" y="145845"/>
                      <a:pt x="904568" y="0"/>
                      <a:pt x="904568" y="0"/>
                    </a:cubicBezTo>
                    <a:lnTo>
                      <a:pt x="904568" y="0"/>
                    </a:lnTo>
                  </a:path>
                </a:pathLst>
              </a:custGeom>
              <a:noFill/>
              <a:ln w="3810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60" name="Oval 59">
              <a:extLst>
                <a:ext uri="{FF2B5EF4-FFF2-40B4-BE49-F238E27FC236}">
                  <a16:creationId xmlns:a16="http://schemas.microsoft.com/office/drawing/2014/main" xmlns="" id="{7AE6BF02-6A0C-744C-930A-C79F62D784C0}"/>
                </a:ext>
              </a:extLst>
            </p:cNvPr>
            <p:cNvSpPr/>
            <p:nvPr/>
          </p:nvSpPr>
          <p:spPr>
            <a:xfrm>
              <a:off x="2358265" y="3404834"/>
              <a:ext cx="914400" cy="91440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61" name="Oval 60">
              <a:extLst>
                <a:ext uri="{FF2B5EF4-FFF2-40B4-BE49-F238E27FC236}">
                  <a16:creationId xmlns:a16="http://schemas.microsoft.com/office/drawing/2014/main" xmlns="" id="{BA304F4C-1F20-F349-A480-952F311544BC}"/>
                </a:ext>
              </a:extLst>
            </p:cNvPr>
            <p:cNvSpPr/>
            <p:nvPr/>
          </p:nvSpPr>
          <p:spPr>
            <a:xfrm>
              <a:off x="2724025" y="3532366"/>
              <a:ext cx="182880" cy="18288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xmlns="" id="{94235088-CE5C-CB41-A4D1-EB0FCB475978}"/>
                </a:ext>
              </a:extLst>
            </p:cNvPr>
            <p:cNvSpPr/>
            <p:nvPr/>
          </p:nvSpPr>
          <p:spPr>
            <a:xfrm>
              <a:off x="2511081" y="3899986"/>
              <a:ext cx="182880" cy="18288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63" name="Oval 62">
              <a:extLst>
                <a:ext uri="{FF2B5EF4-FFF2-40B4-BE49-F238E27FC236}">
                  <a16:creationId xmlns:a16="http://schemas.microsoft.com/office/drawing/2014/main" xmlns="" id="{8FC15126-4721-3948-9491-DBD4DB932DA5}"/>
                </a:ext>
              </a:extLst>
            </p:cNvPr>
            <p:cNvSpPr/>
            <p:nvPr/>
          </p:nvSpPr>
          <p:spPr>
            <a:xfrm>
              <a:off x="2928438" y="3899986"/>
              <a:ext cx="182880" cy="182880"/>
            </a:xfrm>
            <a:prstGeom prst="ellips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xmlns="" id="{FD6D213E-9768-A44E-9A07-873A7B674F27}"/>
                </a:ext>
              </a:extLst>
            </p:cNvPr>
            <p:cNvCxnSpPr/>
            <p:nvPr/>
          </p:nvCxnSpPr>
          <p:spPr>
            <a:xfrm>
              <a:off x="2693961" y="3991426"/>
              <a:ext cx="234477" cy="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xmlns="" id="{757F9D61-743B-A047-B806-ED68ACFB0700}"/>
                </a:ext>
              </a:extLst>
            </p:cNvPr>
            <p:cNvCxnSpPr>
              <a:cxnSpLocks/>
            </p:cNvCxnSpPr>
            <p:nvPr/>
          </p:nvCxnSpPr>
          <p:spPr>
            <a:xfrm>
              <a:off x="2815465" y="3715246"/>
              <a:ext cx="0" cy="276180"/>
            </a:xfrm>
            <a:prstGeom prst="line">
              <a:avLst/>
            </a:prstGeom>
            <a:solidFill>
              <a:schemeClr val="bg1"/>
            </a:solidFill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sp>
        <p:nvSpPr>
          <p:cNvPr id="6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2819399" y="2164298"/>
            <a:ext cx="2781243" cy="916010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Continuous</a:t>
            </a:r>
            <a:r>
              <a:rPr lang="zh-CN" alt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distance</a:t>
            </a:r>
            <a:r>
              <a:rPr lang="zh-CN" alt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metric</a:t>
            </a:r>
            <a:r>
              <a:rPr lang="zh-CN" altLang="en-US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rPr>
              <a:t>learning</a:t>
            </a:r>
            <a:endParaRPr lang="en-US" sz="2000" b="1" dirty="0">
              <a:solidFill>
                <a:schemeClr val="tx1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4347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9167E-6 2.59259E-6 L 0.15976 2.59259E-6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7.40741E-7 L 0.15924 0.00116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56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8.33333E-7 2.22222E-6 L 0.15977 2.22222E-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2.08333E-7 7.40741E-7 L 0.15977 7.40741E-7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82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120" grpId="0" animBg="1"/>
      <p:bldP spid="124" grpId="0" animBg="1"/>
      <p:bldP spid="51" grpId="0" animBg="1"/>
      <p:bldP spid="52" grpId="0" animBg="1"/>
      <p:bldP spid="52" grpId="1" animBg="1"/>
      <p:bldP spid="53" grpId="0" animBg="1"/>
      <p:bldP spid="53" grpId="1" animBg="1"/>
      <p:bldP spid="54" grpId="0" animBg="1"/>
      <p:bldP spid="54" grpId="1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40</a:t>
            </a:fld>
            <a:endParaRPr lang="en-US" altLang="x-none" dirty="0"/>
          </a:p>
        </p:txBody>
      </p:sp>
      <p:sp>
        <p:nvSpPr>
          <p:cNvPr id="18" name="TextBox 17"/>
          <p:cNvSpPr txBox="1"/>
          <p:nvPr/>
        </p:nvSpPr>
        <p:spPr>
          <a:xfrm>
            <a:off x="3232675" y="1732548"/>
            <a:ext cx="19969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latin typeface="Helvetica Neue" charset="0"/>
                <a:ea typeface="Helvetica Neue" charset="0"/>
                <a:cs typeface="Helvetica Neue" charset="0"/>
              </a:rPr>
              <a:t>LSH Update</a:t>
            </a:r>
          </a:p>
        </p:txBody>
      </p:sp>
      <p:sp>
        <p:nvSpPr>
          <p:cNvPr id="20" name="Rectangle: Rounded Corners 18">
            <a:extLst>
              <a:ext uri="{FF2B5EF4-FFF2-40B4-BE49-F238E27FC236}">
                <a16:creationId xmlns:a16="http://schemas.microsoft.com/office/drawing/2014/main" xmlns="" id="{E476F673-83BD-41C8-84BC-D25D0AEA5B02}"/>
              </a:ext>
            </a:extLst>
          </p:cNvPr>
          <p:cNvSpPr/>
          <p:nvPr/>
        </p:nvSpPr>
        <p:spPr>
          <a:xfrm>
            <a:off x="3124200" y="4584701"/>
            <a:ext cx="2213904" cy="673099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Update strategy</a:t>
            </a:r>
          </a:p>
        </p:txBody>
      </p:sp>
      <p:cxnSp>
        <p:nvCxnSpPr>
          <p:cNvPr id="21" name="Straight Arrow Connector 20"/>
          <p:cNvCxnSpPr>
            <a:cxnSpLocks/>
            <a:stCxn id="23" idx="2"/>
            <a:endCxn id="20" idx="0"/>
          </p:cNvCxnSpPr>
          <p:nvPr/>
        </p:nvCxnSpPr>
        <p:spPr>
          <a:xfrm>
            <a:off x="4231152" y="3020466"/>
            <a:ext cx="0" cy="1564235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3124200" y="2362200"/>
            <a:ext cx="2213904" cy="658266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Have</a:t>
            </a:r>
            <a:r>
              <a:rPr lang="zh-CN" alt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update?</a:t>
            </a:r>
            <a:endParaRPr lang="en-US" sz="20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54" name="Rounded Rectangle 53"/>
          <p:cNvSpPr/>
          <p:nvPr/>
        </p:nvSpPr>
        <p:spPr bwMode="auto">
          <a:xfrm>
            <a:off x="2848427" y="2223443"/>
            <a:ext cx="2790373" cy="3339155"/>
          </a:xfrm>
          <a:prstGeom prst="roundRect">
            <a:avLst/>
          </a:prstGeom>
          <a:noFill/>
          <a:ln w="381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97" name="Rounded Rectangle 96"/>
          <p:cNvSpPr/>
          <p:nvPr/>
        </p:nvSpPr>
        <p:spPr bwMode="auto">
          <a:xfrm>
            <a:off x="3249980" y="3299521"/>
            <a:ext cx="746918" cy="458927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defTabSz="9140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latin typeface="Helvetica Neue" charset="0"/>
                <a:ea typeface="Helvetica Neue" charset="0"/>
                <a:cs typeface="Helvetica Neue" charset="0"/>
              </a:rPr>
              <a:t>Yes</a:t>
            </a:r>
          </a:p>
        </p:txBody>
      </p:sp>
      <p:cxnSp>
        <p:nvCxnSpPr>
          <p:cNvPr id="127" name="Straight Arrow Connector 126"/>
          <p:cNvCxnSpPr>
            <a:cxnSpLocks/>
            <a:endCxn id="54" idx="1"/>
          </p:cNvCxnSpPr>
          <p:nvPr/>
        </p:nvCxnSpPr>
        <p:spPr>
          <a:xfrm>
            <a:off x="192553" y="3878068"/>
            <a:ext cx="2655874" cy="14953"/>
          </a:xfrm>
          <a:prstGeom prst="straightConnector1">
            <a:avLst/>
          </a:prstGeom>
          <a:ln w="38100">
            <a:solidFill>
              <a:schemeClr val="tx1"/>
            </a:solidFill>
            <a:prstDash val="solid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9" name="Rounded Rectangle 18"/>
              <p:cNvSpPr/>
              <p:nvPr/>
            </p:nvSpPr>
            <p:spPr bwMode="auto">
              <a:xfrm>
                <a:off x="112843" y="3319791"/>
                <a:ext cx="2655874" cy="418386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defTabSz="914099">
                  <a:defRPr/>
                </a:pPr>
                <a:r>
                  <a:rPr lang="en-US" altLang="zh-CN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Transform matrix</a:t>
                </a:r>
                <a:r>
                  <a:rPr lang="zh-CN" altLang="en-US" sz="20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altLang="zh-CN" sz="2000" b="1" i="1" smtClean="0">
                            <a:latin typeface="Cambria Math" panose="02040503050406030204" pitchFamily="18" charset="0"/>
                            <a:ea typeface="Helvetica Neue" charset="0"/>
                            <a:cs typeface="Helvetica Neue" charset="0"/>
                          </a:rPr>
                        </m:ctrlPr>
                      </m:sSubPr>
                      <m:e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Helvetica Neue" charset="0"/>
                            <a:cs typeface="Helvetica Neue" charset="0"/>
                          </a:rPr>
                          <m:t>𝑳</m:t>
                        </m:r>
                      </m:e>
                      <m:sub>
                        <m:r>
                          <a:rPr lang="en-US" altLang="zh-CN" sz="2000" b="1" i="1" smtClean="0">
                            <a:latin typeface="Cambria Math" panose="02040503050406030204" pitchFamily="18" charset="0"/>
                            <a:ea typeface="Helvetica Neue" charset="0"/>
                            <a:cs typeface="Helvetica Neue" charset="0"/>
                          </a:rPr>
                          <m:t>𝒕</m:t>
                        </m:r>
                      </m:sub>
                    </m:sSub>
                  </m:oMath>
                </a14:m>
                <a:endParaRPr lang="en-US" altLang="zh-CN" sz="20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9" name="Rounded Rectangle 18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2843" y="3319791"/>
                <a:ext cx="2655874" cy="418386"/>
              </a:xfrm>
              <a:prstGeom prst="roundRect">
                <a:avLst/>
              </a:prstGeom>
              <a:blipFill>
                <a:blip r:embed="rId3"/>
                <a:stretch>
                  <a:fillRect l="-1429" t="-2941" b="-20588"/>
                </a:stretch>
              </a:blip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4" name="Group 13">
            <a:extLst>
              <a:ext uri="{FF2B5EF4-FFF2-40B4-BE49-F238E27FC236}">
                <a16:creationId xmlns:a16="http://schemas.microsoft.com/office/drawing/2014/main" xmlns="" id="{36AEE0D3-C757-0C48-863A-C6183EDF9457}"/>
              </a:ext>
            </a:extLst>
          </p:cNvPr>
          <p:cNvGrpSpPr/>
          <p:nvPr/>
        </p:nvGrpSpPr>
        <p:grpSpPr>
          <a:xfrm>
            <a:off x="5338104" y="2099489"/>
            <a:ext cx="6661769" cy="1183688"/>
            <a:chOff x="5338104" y="2099489"/>
            <a:chExt cx="6661769" cy="1183688"/>
          </a:xfrm>
        </p:grpSpPr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xmlns="" id="{580F08D8-9D12-BC40-964D-04E7C5A10BB9}"/>
                </a:ext>
              </a:extLst>
            </p:cNvPr>
            <p:cNvSpPr/>
            <p:nvPr/>
          </p:nvSpPr>
          <p:spPr>
            <a:xfrm>
              <a:off x="6284873" y="2099489"/>
              <a:ext cx="5715000" cy="1183688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Invariance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endPara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property</a:t>
              </a:r>
              <a:endParaRPr 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xmlns="" id="{2DDD14A1-67AF-1D49-9FBD-512D0DAF6A19}"/>
                </a:ext>
              </a:extLst>
            </p:cNvPr>
            <p:cNvSpPr txBox="1"/>
            <p:nvPr/>
          </p:nvSpPr>
          <p:spPr>
            <a:xfrm>
              <a:off x="8153400" y="2262477"/>
              <a:ext cx="3389273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914099">
                <a:buFont typeface="Arial" panose="020B0604020202020204" pitchFamily="34" charset="0"/>
                <a:buChar char="•"/>
                <a:defRPr/>
              </a:pPr>
              <a:r>
                <a:rPr lang="en-US" altLang="zh-CN" sz="2200" b="1" dirty="0">
                  <a:solidFill>
                    <a:srgbClr val="C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Do</a:t>
              </a:r>
              <a:r>
                <a:rPr lang="zh-CN" altLang="en-US" sz="2200" b="1" dirty="0">
                  <a:solidFill>
                    <a:srgbClr val="C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b="1" dirty="0">
                  <a:solidFill>
                    <a:srgbClr val="C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not</a:t>
              </a:r>
              <a:r>
                <a:rPr lang="zh-CN" altLang="en-US" sz="2200" b="1" dirty="0">
                  <a:solidFill>
                    <a:srgbClr val="C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have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to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update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LSH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in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most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cases</a:t>
              </a:r>
            </a:p>
          </p:txBody>
        </p:sp>
        <p:cxnSp>
          <p:nvCxnSpPr>
            <p:cNvPr id="28" name="Straight Arrow Connector 27">
              <a:extLst>
                <a:ext uri="{FF2B5EF4-FFF2-40B4-BE49-F238E27FC236}">
                  <a16:creationId xmlns:a16="http://schemas.microsoft.com/office/drawing/2014/main" xmlns="" id="{1093D162-68FD-9241-B56A-5DDDF2F17717}"/>
                </a:ext>
              </a:extLst>
            </p:cNvPr>
            <p:cNvCxnSpPr>
              <a:cxnSpLocks/>
              <a:stCxn id="23" idx="3"/>
              <a:endCxn id="22" idx="1"/>
            </p:cNvCxnSpPr>
            <p:nvPr/>
          </p:nvCxnSpPr>
          <p:spPr>
            <a:xfrm>
              <a:off x="5338104" y="2691333"/>
              <a:ext cx="946769" cy="0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xmlns="" id="{96726A16-15E6-7742-BCA1-AD8F54079D94}"/>
              </a:ext>
            </a:extLst>
          </p:cNvPr>
          <p:cNvGrpSpPr/>
          <p:nvPr/>
        </p:nvGrpSpPr>
        <p:grpSpPr>
          <a:xfrm>
            <a:off x="5338104" y="4220843"/>
            <a:ext cx="6704829" cy="1400813"/>
            <a:chOff x="5338104" y="4220843"/>
            <a:chExt cx="6704829" cy="1400813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xmlns="" id="{8A42F63D-F700-474E-A31E-0B6122C3DB10}"/>
                </a:ext>
              </a:extLst>
            </p:cNvPr>
            <p:cNvSpPr/>
            <p:nvPr/>
          </p:nvSpPr>
          <p:spPr>
            <a:xfrm>
              <a:off x="6284873" y="4220843"/>
              <a:ext cx="5715000" cy="1400813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Incremental </a:t>
              </a:r>
            </a:p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update</a:t>
              </a:r>
              <a:endParaRPr 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xmlns="" id="{2AF31C42-5328-A948-ABCC-54F0DECB6120}"/>
                </a:ext>
              </a:extLst>
            </p:cNvPr>
            <p:cNvSpPr txBox="1"/>
            <p:nvPr/>
          </p:nvSpPr>
          <p:spPr>
            <a:xfrm>
              <a:off x="8169007" y="4384088"/>
              <a:ext cx="387392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914099">
                <a:buFont typeface="Arial" panose="020B0604020202020204" pitchFamily="34" charset="0"/>
                <a:buChar char="•"/>
                <a:defRPr/>
              </a:pP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Only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rehash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the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objects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that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most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likely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would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move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to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different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buckets</a:t>
              </a:r>
            </a:p>
          </p:txBody>
        </p:sp>
        <p:cxnSp>
          <p:nvCxnSpPr>
            <p:cNvPr id="33" name="Straight Arrow Connector 32">
              <a:extLst>
                <a:ext uri="{FF2B5EF4-FFF2-40B4-BE49-F238E27FC236}">
                  <a16:creationId xmlns:a16="http://schemas.microsoft.com/office/drawing/2014/main" xmlns="" id="{E36772F5-70D8-0C4A-97B1-C69DD1B8D7C9}"/>
                </a:ext>
              </a:extLst>
            </p:cNvPr>
            <p:cNvCxnSpPr>
              <a:cxnSpLocks/>
              <a:stCxn id="20" idx="3"/>
              <a:endCxn id="30" idx="1"/>
            </p:cNvCxnSpPr>
            <p:nvPr/>
          </p:nvCxnSpPr>
          <p:spPr>
            <a:xfrm flipV="1">
              <a:off x="5338104" y="4921250"/>
              <a:ext cx="946769" cy="1"/>
            </a:xfrm>
            <a:prstGeom prst="straightConnector1">
              <a:avLst/>
            </a:prstGeom>
            <a:ln w="38100">
              <a:solidFill>
                <a:schemeClr val="tx1"/>
              </a:solidFill>
              <a:prstDash val="solid"/>
              <a:tailEnd type="stealth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3DAC6343-7466-C449-9C33-BB1C0838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LSH</a:t>
            </a:r>
            <a:r>
              <a:rPr lang="zh-CN" altLang="en-US" dirty="0"/>
              <a:t> </a:t>
            </a:r>
            <a:r>
              <a:rPr lang="en-US" altLang="zh-CN" dirty="0"/>
              <a:t>Update</a:t>
            </a:r>
            <a:r>
              <a:rPr lang="zh-CN" altLang="en-US" dirty="0"/>
              <a:t> </a:t>
            </a:r>
            <a:r>
              <a:rPr lang="en-US" altLang="zh-CN" dirty="0"/>
              <a:t>Strategy</a:t>
            </a:r>
            <a:r>
              <a:rPr lang="zh-CN" altLang="en-US" dirty="0"/>
              <a:t> </a:t>
            </a:r>
            <a:r>
              <a:rPr lang="en-US" altLang="zh-CN" dirty="0"/>
              <a:t>in</a:t>
            </a:r>
            <a:r>
              <a:rPr lang="zh-CN" altLang="en-US" dirty="0"/>
              <a:t> </a:t>
            </a:r>
            <a:r>
              <a:rPr lang="en-US" altLang="zh-CN" dirty="0"/>
              <a:t>OASIS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734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Rectangle 65">
            <a:extLst>
              <a:ext uri="{FF2B5EF4-FFF2-40B4-BE49-F238E27FC236}">
                <a16:creationId xmlns:a16="http://schemas.microsoft.com/office/drawing/2014/main" xmlns="" id="{3F25E44B-C6FE-0F4C-9A2A-D425DC000BC9}"/>
              </a:ext>
            </a:extLst>
          </p:cNvPr>
          <p:cNvSpPr/>
          <p:nvPr/>
        </p:nvSpPr>
        <p:spPr>
          <a:xfrm>
            <a:off x="-28868" y="6400303"/>
            <a:ext cx="12220868" cy="45769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70" name="Rectangle 169">
            <a:extLst>
              <a:ext uri="{FF2B5EF4-FFF2-40B4-BE49-F238E27FC236}">
                <a16:creationId xmlns:a16="http://schemas.microsoft.com/office/drawing/2014/main" xmlns="" id="{EA367F88-F29B-8047-8E6D-2E6E4E19C743}"/>
              </a:ext>
            </a:extLst>
          </p:cNvPr>
          <p:cNvSpPr/>
          <p:nvPr/>
        </p:nvSpPr>
        <p:spPr>
          <a:xfrm>
            <a:off x="0" y="5739908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/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Do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not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have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update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in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most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cases</a:t>
            </a:r>
            <a:endParaRPr lang="en-US" sz="3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766204" y="64770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41</a:t>
            </a:fld>
            <a:endParaRPr lang="en-US" altLang="x-none" dirty="0"/>
          </a:p>
        </p:txBody>
      </p:sp>
      <p:sp>
        <p:nvSpPr>
          <p:cNvPr id="90" name="Rounded Rectangle 89">
            <a:extLst>
              <a:ext uri="{FF2B5EF4-FFF2-40B4-BE49-F238E27FC236}">
                <a16:creationId xmlns:a16="http://schemas.microsoft.com/office/drawing/2014/main" xmlns="" id="{B0EEF7F9-7601-EB41-852F-051323BFBE29}"/>
              </a:ext>
            </a:extLst>
          </p:cNvPr>
          <p:cNvSpPr/>
          <p:nvPr/>
        </p:nvSpPr>
        <p:spPr bwMode="auto">
          <a:xfrm>
            <a:off x="662629" y="2362200"/>
            <a:ext cx="1699571" cy="392369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 cap="flat" cmpd="sng" algn="ctr">
            <a:noFill/>
            <a:prstDash val="solid"/>
            <a:headEnd type="none" w="med" len="med"/>
            <a:tailEnd type="none" w="med" len="med"/>
          </a:ln>
          <a:effectLst/>
        </p:spPr>
        <p:txBody>
          <a:bodyPr vert="horz" wrap="square" lIns="91436" tIns="45718" rIns="91436" bIns="45718" numCol="1" rtlCol="0" anchor="ctr" anchorCtr="0" compatLnSpc="1">
            <a:prstTxWarp prst="textNoShape">
              <a:avLst/>
            </a:prstTxWarp>
          </a:bodyPr>
          <a:lstStyle/>
          <a:p>
            <a:pPr algn="ctr" defTabSz="914099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New</a:t>
            </a:r>
            <a:r>
              <a:rPr lang="zh-CN" altLang="en-US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0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space</a:t>
            </a:r>
            <a:r>
              <a:rPr lang="zh-CN" altLang="en-US" sz="20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sz="2000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xmlns="" id="{0C39C79D-6F78-B143-B4C7-32F55B2A86D4}"/>
                  </a:ext>
                </a:extLst>
              </p:cNvPr>
              <p:cNvSpPr/>
              <p:nvPr/>
            </p:nvSpPr>
            <p:spPr>
              <a:xfrm>
                <a:off x="2438400" y="2286000"/>
                <a:ext cx="1850600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defTabSz="914099">
                  <a:defRPr/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𝒊</m:t>
                          </m:r>
                        </m:sub>
                      </m:sSub>
                      <m:r>
                        <a:rPr lang="en-US" altLang="zh-CN" b="1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′</m:t>
                      </m:r>
                      <m:r>
                        <a:rPr lang="el-GR" altLang="zh-CN" b="1" i="1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sSub>
                        <m:sSubPr>
                          <m:ctrlPr>
                            <a:rPr lang="el-GR" altLang="zh-CN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  <m:t>𝑳</m:t>
                          </m:r>
                        </m:e>
                        <m:sub>
                          <m:r>
                            <a:rPr lang="en-US" altLang="zh-CN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  <m:t>𝒕</m:t>
                          </m:r>
                        </m:sub>
                      </m:sSub>
                      <m:sSub>
                        <m:sSubPr>
                          <m:ctrlPr>
                            <a:rPr lang="en-US" altLang="zh-CN" b="1" i="1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sSubPr>
                        <m:e>
                          <m:r>
                            <a:rPr lang="en-US" altLang="zh-CN" b="1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𝒑</m:t>
                          </m:r>
                        </m:e>
                        <m:sub>
                          <m:r>
                            <a:rPr lang="en-US" altLang="zh-CN" b="1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𝒊</m:t>
                          </m:r>
                        </m:sub>
                      </m:sSub>
                    </m:oMath>
                  </m:oMathPara>
                </a14:m>
                <a:endParaRPr lang="en-US" altLang="zh-CN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91" name="Rectangle 90">
                <a:extLst>
                  <a:ext uri="{FF2B5EF4-FFF2-40B4-BE49-F238E27FC236}">
                    <a16:creationId xmlns:a16="http://schemas.microsoft.com/office/drawing/2014/main" id="{0C39C79D-6F78-B143-B4C7-32F55B2A86D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38400" y="2286000"/>
                <a:ext cx="1850600" cy="461665"/>
              </a:xfrm>
              <a:prstGeom prst="rect">
                <a:avLst/>
              </a:prstGeom>
              <a:blipFill>
                <a:blip r:embed="rId3"/>
                <a:stretch>
                  <a:fillRect l="-1370" b="-1111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28" name="Group 127">
            <a:extLst>
              <a:ext uri="{FF2B5EF4-FFF2-40B4-BE49-F238E27FC236}">
                <a16:creationId xmlns:a16="http://schemas.microsoft.com/office/drawing/2014/main" xmlns="" id="{2354F591-1C1B-8A4A-8694-E45506D4923D}"/>
              </a:ext>
            </a:extLst>
          </p:cNvPr>
          <p:cNvGrpSpPr/>
          <p:nvPr/>
        </p:nvGrpSpPr>
        <p:grpSpPr>
          <a:xfrm>
            <a:off x="381000" y="1143000"/>
            <a:ext cx="2171929" cy="1145206"/>
            <a:chOff x="2295715" y="4699791"/>
            <a:chExt cx="2171929" cy="1145206"/>
          </a:xfrm>
        </p:grpSpPr>
        <p:sp>
          <p:nvSpPr>
            <p:cNvPr id="132" name="Shape 132">
              <a:extLst>
                <a:ext uri="{FF2B5EF4-FFF2-40B4-BE49-F238E27FC236}">
                  <a16:creationId xmlns:a16="http://schemas.microsoft.com/office/drawing/2014/main" xmlns="" id="{FBB1B990-B19A-A246-BA5C-3F0467633BDE}"/>
                </a:ext>
              </a:extLst>
            </p:cNvPr>
            <p:cNvSpPr/>
            <p:nvPr/>
          </p:nvSpPr>
          <p:spPr>
            <a:xfrm>
              <a:off x="2452015" y="5080791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3" name="Shape 133">
              <a:extLst>
                <a:ext uri="{FF2B5EF4-FFF2-40B4-BE49-F238E27FC236}">
                  <a16:creationId xmlns:a16="http://schemas.microsoft.com/office/drawing/2014/main" xmlns="" id="{3A323D0D-B0F3-C246-80CD-C553FF8CA369}"/>
                </a:ext>
              </a:extLst>
            </p:cNvPr>
            <p:cNvSpPr/>
            <p:nvPr/>
          </p:nvSpPr>
          <p:spPr>
            <a:xfrm>
              <a:off x="2600515" y="4877099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4" name="Shape 134">
              <a:extLst>
                <a:ext uri="{FF2B5EF4-FFF2-40B4-BE49-F238E27FC236}">
                  <a16:creationId xmlns:a16="http://schemas.microsoft.com/office/drawing/2014/main" xmlns="" id="{2C30BE2A-93AA-CC4E-BF50-95D74443D5CF}"/>
                </a:ext>
              </a:extLst>
            </p:cNvPr>
            <p:cNvSpPr/>
            <p:nvPr/>
          </p:nvSpPr>
          <p:spPr>
            <a:xfrm>
              <a:off x="2829115" y="5004591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5" name="Shape 135">
              <a:extLst>
                <a:ext uri="{FF2B5EF4-FFF2-40B4-BE49-F238E27FC236}">
                  <a16:creationId xmlns:a16="http://schemas.microsoft.com/office/drawing/2014/main" xmlns="" id="{8D94FDC3-7810-B144-8473-AE6C59771A98}"/>
                </a:ext>
              </a:extLst>
            </p:cNvPr>
            <p:cNvSpPr/>
            <p:nvPr/>
          </p:nvSpPr>
          <p:spPr>
            <a:xfrm>
              <a:off x="3286315" y="5378091"/>
              <a:ext cx="148500" cy="159900"/>
            </a:xfrm>
            <a:prstGeom prst="ellipse">
              <a:avLst/>
            </a:prstGeom>
            <a:solidFill>
              <a:srgbClr val="005E1A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6" name="Shape 136">
              <a:extLst>
                <a:ext uri="{FF2B5EF4-FFF2-40B4-BE49-F238E27FC236}">
                  <a16:creationId xmlns:a16="http://schemas.microsoft.com/office/drawing/2014/main" xmlns="" id="{0DC5C0F6-244C-B847-9F4B-3E72D16E3228}"/>
                </a:ext>
              </a:extLst>
            </p:cNvPr>
            <p:cNvSpPr/>
            <p:nvPr/>
          </p:nvSpPr>
          <p:spPr>
            <a:xfrm>
              <a:off x="3537862" y="5319459"/>
              <a:ext cx="148500" cy="159900"/>
            </a:xfrm>
            <a:prstGeom prst="ellipse">
              <a:avLst/>
            </a:prstGeom>
            <a:solidFill>
              <a:srgbClr val="005E1A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7" name="Shape 137">
              <a:extLst>
                <a:ext uri="{FF2B5EF4-FFF2-40B4-BE49-F238E27FC236}">
                  <a16:creationId xmlns:a16="http://schemas.microsoft.com/office/drawing/2014/main" xmlns="" id="{E902EC45-191A-3042-A8C1-EAF07CC58EFE}"/>
                </a:ext>
              </a:extLst>
            </p:cNvPr>
            <p:cNvSpPr/>
            <p:nvPr/>
          </p:nvSpPr>
          <p:spPr>
            <a:xfrm>
              <a:off x="3309262" y="4862259"/>
              <a:ext cx="148500" cy="159900"/>
            </a:xfrm>
            <a:prstGeom prst="ellipse">
              <a:avLst/>
            </a:prstGeom>
            <a:solidFill>
              <a:srgbClr val="C00000"/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8" name="Shape 138">
              <a:extLst>
                <a:ext uri="{FF2B5EF4-FFF2-40B4-BE49-F238E27FC236}">
                  <a16:creationId xmlns:a16="http://schemas.microsoft.com/office/drawing/2014/main" xmlns="" id="{E121AE5D-64B5-2346-BF94-9E0F3A5CEC6E}"/>
                </a:ext>
              </a:extLst>
            </p:cNvPr>
            <p:cNvSpPr/>
            <p:nvPr/>
          </p:nvSpPr>
          <p:spPr>
            <a:xfrm>
              <a:off x="3972115" y="4922650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39" name="Shape 139">
              <a:extLst>
                <a:ext uri="{FF2B5EF4-FFF2-40B4-BE49-F238E27FC236}">
                  <a16:creationId xmlns:a16="http://schemas.microsoft.com/office/drawing/2014/main" xmlns="" id="{0510E01D-08B7-7D48-8BA6-817CB8078163}"/>
                </a:ext>
              </a:extLst>
            </p:cNvPr>
            <p:cNvSpPr/>
            <p:nvPr/>
          </p:nvSpPr>
          <p:spPr>
            <a:xfrm>
              <a:off x="3972115" y="5204649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0" name="Shape 140">
              <a:extLst>
                <a:ext uri="{FF2B5EF4-FFF2-40B4-BE49-F238E27FC236}">
                  <a16:creationId xmlns:a16="http://schemas.microsoft.com/office/drawing/2014/main" xmlns="" id="{B16734FD-F374-294C-9B5A-5E73486E253E}"/>
                </a:ext>
              </a:extLst>
            </p:cNvPr>
            <p:cNvSpPr/>
            <p:nvPr/>
          </p:nvSpPr>
          <p:spPr>
            <a:xfrm>
              <a:off x="4200715" y="5036999"/>
              <a:ext cx="148500" cy="159900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 w="41275" cap="sq">
              <a:noFill/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sz="18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2" name="Rectangle: Rounded Corners 3">
              <a:extLst>
                <a:ext uri="{FF2B5EF4-FFF2-40B4-BE49-F238E27FC236}">
                  <a16:creationId xmlns:a16="http://schemas.microsoft.com/office/drawing/2014/main" xmlns="" id="{1C9D2791-677C-7D46-850D-3A3F61EA82FB}"/>
                </a:ext>
              </a:extLst>
            </p:cNvPr>
            <p:cNvSpPr/>
            <p:nvPr/>
          </p:nvSpPr>
          <p:spPr>
            <a:xfrm>
              <a:off x="2295715" y="4699791"/>
              <a:ext cx="2171929" cy="1145206"/>
            </a:xfrm>
            <a:custGeom>
              <a:avLst/>
              <a:gdLst>
                <a:gd name="connsiteX0" fmla="*/ 0 w 5144278"/>
                <a:gd name="connsiteY0" fmla="*/ 857397 h 5510669"/>
                <a:gd name="connsiteX1" fmla="*/ 857397 w 5144278"/>
                <a:gd name="connsiteY1" fmla="*/ 0 h 5510669"/>
                <a:gd name="connsiteX2" fmla="*/ 4286881 w 5144278"/>
                <a:gd name="connsiteY2" fmla="*/ 0 h 5510669"/>
                <a:gd name="connsiteX3" fmla="*/ 5144278 w 5144278"/>
                <a:gd name="connsiteY3" fmla="*/ 857397 h 5510669"/>
                <a:gd name="connsiteX4" fmla="*/ 5144278 w 5144278"/>
                <a:gd name="connsiteY4" fmla="*/ 4653272 h 5510669"/>
                <a:gd name="connsiteX5" fmla="*/ 4286881 w 5144278"/>
                <a:gd name="connsiteY5" fmla="*/ 5510669 h 5510669"/>
                <a:gd name="connsiteX6" fmla="*/ 857397 w 5144278"/>
                <a:gd name="connsiteY6" fmla="*/ 5510669 h 5510669"/>
                <a:gd name="connsiteX7" fmla="*/ 0 w 5144278"/>
                <a:gd name="connsiteY7" fmla="*/ 4653272 h 5510669"/>
                <a:gd name="connsiteX8" fmla="*/ 0 w 5144278"/>
                <a:gd name="connsiteY8" fmla="*/ 857397 h 5510669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286881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566799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50499"/>
                <a:gd name="connsiteY0" fmla="*/ 857442 h 5553022"/>
                <a:gd name="connsiteX1" fmla="*/ 857397 w 5150499"/>
                <a:gd name="connsiteY1" fmla="*/ 45 h 5553022"/>
                <a:gd name="connsiteX2" fmla="*/ 4566799 w 5150499"/>
                <a:gd name="connsiteY2" fmla="*/ 45 h 5553022"/>
                <a:gd name="connsiteX3" fmla="*/ 5138057 w 5150499"/>
                <a:gd name="connsiteY3" fmla="*/ 459336 h 5553022"/>
                <a:gd name="connsiteX4" fmla="*/ 5150499 w 5150499"/>
                <a:gd name="connsiteY4" fmla="*/ 5238035 h 5553022"/>
                <a:gd name="connsiteX5" fmla="*/ 4286881 w 5150499"/>
                <a:gd name="connsiteY5" fmla="*/ 5510714 h 5553022"/>
                <a:gd name="connsiteX6" fmla="*/ 857397 w 5150499"/>
                <a:gd name="connsiteY6" fmla="*/ 5510714 h 5553022"/>
                <a:gd name="connsiteX7" fmla="*/ 0 w 5150499"/>
                <a:gd name="connsiteY7" fmla="*/ 4653317 h 5553022"/>
                <a:gd name="connsiteX8" fmla="*/ 0 w 5150499"/>
                <a:gd name="connsiteY8" fmla="*/ 857442 h 5553022"/>
                <a:gd name="connsiteX0" fmla="*/ 0 w 5150544"/>
                <a:gd name="connsiteY0" fmla="*/ 857442 h 5556550"/>
                <a:gd name="connsiteX1" fmla="*/ 857397 w 5150544"/>
                <a:gd name="connsiteY1" fmla="*/ 45 h 5556550"/>
                <a:gd name="connsiteX2" fmla="*/ 4566799 w 5150544"/>
                <a:gd name="connsiteY2" fmla="*/ 45 h 5556550"/>
                <a:gd name="connsiteX3" fmla="*/ 5138057 w 5150544"/>
                <a:gd name="connsiteY3" fmla="*/ 459336 h 5556550"/>
                <a:gd name="connsiteX4" fmla="*/ 5150499 w 5150544"/>
                <a:gd name="connsiteY4" fmla="*/ 5238035 h 5556550"/>
                <a:gd name="connsiteX5" fmla="*/ 4691207 w 5150544"/>
                <a:gd name="connsiteY5" fmla="*/ 5516934 h 5556550"/>
                <a:gd name="connsiteX6" fmla="*/ 857397 w 5150544"/>
                <a:gd name="connsiteY6" fmla="*/ 5510714 h 5556550"/>
                <a:gd name="connsiteX7" fmla="*/ 0 w 5150544"/>
                <a:gd name="connsiteY7" fmla="*/ 4653317 h 5556550"/>
                <a:gd name="connsiteX8" fmla="*/ 0 w 5150544"/>
                <a:gd name="connsiteY8" fmla="*/ 857442 h 5556550"/>
                <a:gd name="connsiteX0" fmla="*/ 0 w 5150499"/>
                <a:gd name="connsiteY0" fmla="*/ 857442 h 5566778"/>
                <a:gd name="connsiteX1" fmla="*/ 857397 w 5150499"/>
                <a:gd name="connsiteY1" fmla="*/ 45 h 5566778"/>
                <a:gd name="connsiteX2" fmla="*/ 4566799 w 5150499"/>
                <a:gd name="connsiteY2" fmla="*/ 45 h 5566778"/>
                <a:gd name="connsiteX3" fmla="*/ 5138057 w 5150499"/>
                <a:gd name="connsiteY3" fmla="*/ 459336 h 5566778"/>
                <a:gd name="connsiteX4" fmla="*/ 5150499 w 5150499"/>
                <a:gd name="connsiteY4" fmla="*/ 5238035 h 5566778"/>
                <a:gd name="connsiteX5" fmla="*/ 4691207 w 5150499"/>
                <a:gd name="connsiteY5" fmla="*/ 5516934 h 5566778"/>
                <a:gd name="connsiteX6" fmla="*/ 857397 w 5150499"/>
                <a:gd name="connsiteY6" fmla="*/ 5510714 h 5566778"/>
                <a:gd name="connsiteX7" fmla="*/ 0 w 5150499"/>
                <a:gd name="connsiteY7" fmla="*/ 4653317 h 5566778"/>
                <a:gd name="connsiteX8" fmla="*/ 0 w 5150499"/>
                <a:gd name="connsiteY8" fmla="*/ 857442 h 5566778"/>
                <a:gd name="connsiteX0" fmla="*/ 0 w 5169161"/>
                <a:gd name="connsiteY0" fmla="*/ 857442 h 5520647"/>
                <a:gd name="connsiteX1" fmla="*/ 857397 w 5169161"/>
                <a:gd name="connsiteY1" fmla="*/ 45 h 5520647"/>
                <a:gd name="connsiteX2" fmla="*/ 4566799 w 5169161"/>
                <a:gd name="connsiteY2" fmla="*/ 45 h 5520647"/>
                <a:gd name="connsiteX3" fmla="*/ 5138057 w 5169161"/>
                <a:gd name="connsiteY3" fmla="*/ 459336 h 5520647"/>
                <a:gd name="connsiteX4" fmla="*/ 5169161 w 5169161"/>
                <a:gd name="connsiteY4" fmla="*/ 4976778 h 5520647"/>
                <a:gd name="connsiteX5" fmla="*/ 4691207 w 5169161"/>
                <a:gd name="connsiteY5" fmla="*/ 5516934 h 5520647"/>
                <a:gd name="connsiteX6" fmla="*/ 857397 w 5169161"/>
                <a:gd name="connsiteY6" fmla="*/ 5510714 h 5520647"/>
                <a:gd name="connsiteX7" fmla="*/ 0 w 5169161"/>
                <a:gd name="connsiteY7" fmla="*/ 4653317 h 5520647"/>
                <a:gd name="connsiteX8" fmla="*/ 0 w 5169161"/>
                <a:gd name="connsiteY8" fmla="*/ 857442 h 5520647"/>
                <a:gd name="connsiteX0" fmla="*/ 786 w 5169947"/>
                <a:gd name="connsiteY0" fmla="*/ 86361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863618 h 5526823"/>
                <a:gd name="connsiteX0" fmla="*/ 786 w 5169947"/>
                <a:gd name="connsiteY0" fmla="*/ 55259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552598 h 5526823"/>
                <a:gd name="connsiteX0" fmla="*/ 0 w 5169161"/>
                <a:gd name="connsiteY0" fmla="*/ 552598 h 5526823"/>
                <a:gd name="connsiteX1" fmla="*/ 583699 w 5169161"/>
                <a:gd name="connsiteY1" fmla="*/ 0 h 5526823"/>
                <a:gd name="connsiteX2" fmla="*/ 4566799 w 5169161"/>
                <a:gd name="connsiteY2" fmla="*/ 6221 h 5526823"/>
                <a:gd name="connsiteX3" fmla="*/ 5138057 w 5169161"/>
                <a:gd name="connsiteY3" fmla="*/ 465512 h 5526823"/>
                <a:gd name="connsiteX4" fmla="*/ 5169161 w 5169161"/>
                <a:gd name="connsiteY4" fmla="*/ 4982954 h 5526823"/>
                <a:gd name="connsiteX5" fmla="*/ 4691207 w 5169161"/>
                <a:gd name="connsiteY5" fmla="*/ 5523110 h 5526823"/>
                <a:gd name="connsiteX6" fmla="*/ 857397 w 5169161"/>
                <a:gd name="connsiteY6" fmla="*/ 5516890 h 5526823"/>
                <a:gd name="connsiteX7" fmla="*/ 0 w 5169161"/>
                <a:gd name="connsiteY7" fmla="*/ 4659493 h 5526823"/>
                <a:gd name="connsiteX8" fmla="*/ 0 w 5169161"/>
                <a:gd name="connsiteY8" fmla="*/ 552598 h 5526823"/>
                <a:gd name="connsiteX0" fmla="*/ 12441 w 5169161"/>
                <a:gd name="connsiteY0" fmla="*/ 412426 h 5529720"/>
                <a:gd name="connsiteX1" fmla="*/ 583699 w 5169161"/>
                <a:gd name="connsiteY1" fmla="*/ 2897 h 5529720"/>
                <a:gd name="connsiteX2" fmla="*/ 4566799 w 5169161"/>
                <a:gd name="connsiteY2" fmla="*/ 9118 h 5529720"/>
                <a:gd name="connsiteX3" fmla="*/ 5138057 w 5169161"/>
                <a:gd name="connsiteY3" fmla="*/ 468409 h 5529720"/>
                <a:gd name="connsiteX4" fmla="*/ 5169161 w 5169161"/>
                <a:gd name="connsiteY4" fmla="*/ 4985851 h 5529720"/>
                <a:gd name="connsiteX5" fmla="*/ 4691207 w 5169161"/>
                <a:gd name="connsiteY5" fmla="*/ 5526007 h 5529720"/>
                <a:gd name="connsiteX6" fmla="*/ 857397 w 5169161"/>
                <a:gd name="connsiteY6" fmla="*/ 5519787 h 5529720"/>
                <a:gd name="connsiteX7" fmla="*/ 0 w 5169161"/>
                <a:gd name="connsiteY7" fmla="*/ 4662390 h 5529720"/>
                <a:gd name="connsiteX8" fmla="*/ 12441 w 5169161"/>
                <a:gd name="connsiteY8" fmla="*/ 412426 h 5529720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566799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697428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8662 w 5175382"/>
                <a:gd name="connsiteY0" fmla="*/ 403354 h 5520648"/>
                <a:gd name="connsiteX1" fmla="*/ 465512 w 5175382"/>
                <a:gd name="connsiteY1" fmla="*/ 6266 h 5520648"/>
                <a:gd name="connsiteX2" fmla="*/ 4703649 w 5175382"/>
                <a:gd name="connsiteY2" fmla="*/ 46 h 5520648"/>
                <a:gd name="connsiteX3" fmla="*/ 5144278 w 5175382"/>
                <a:gd name="connsiteY3" fmla="*/ 459337 h 5520648"/>
                <a:gd name="connsiteX4" fmla="*/ 5175382 w 5175382"/>
                <a:gd name="connsiteY4" fmla="*/ 4976779 h 5520648"/>
                <a:gd name="connsiteX5" fmla="*/ 4697428 w 5175382"/>
                <a:gd name="connsiteY5" fmla="*/ 5516935 h 5520648"/>
                <a:gd name="connsiteX6" fmla="*/ 863618 w 5175382"/>
                <a:gd name="connsiteY6" fmla="*/ 5510715 h 5520648"/>
                <a:gd name="connsiteX7" fmla="*/ 0 w 5175382"/>
                <a:gd name="connsiteY7" fmla="*/ 5076306 h 5520648"/>
                <a:gd name="connsiteX8" fmla="*/ 18662 w 5175382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45449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70330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076306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516936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31017"/>
                <a:gd name="connsiteX1" fmla="*/ 473020 w 5182890"/>
                <a:gd name="connsiteY1" fmla="*/ 6266 h 5531017"/>
                <a:gd name="connsiteX2" fmla="*/ 4711157 w 5182890"/>
                <a:gd name="connsiteY2" fmla="*/ 46 h 5531017"/>
                <a:gd name="connsiteX3" fmla="*/ 5176667 w 5182890"/>
                <a:gd name="connsiteY3" fmla="*/ 459337 h 5531017"/>
                <a:gd name="connsiteX4" fmla="*/ 5182890 w 5182890"/>
                <a:gd name="connsiteY4" fmla="*/ 5113628 h 5531017"/>
                <a:gd name="connsiteX5" fmla="*/ 4704936 w 5182890"/>
                <a:gd name="connsiteY5" fmla="*/ 5516935 h 5531017"/>
                <a:gd name="connsiteX6" fmla="*/ 435697 w 5182890"/>
                <a:gd name="connsiteY6" fmla="*/ 5516936 h 5531017"/>
                <a:gd name="connsiteX7" fmla="*/ 7508 w 5182890"/>
                <a:gd name="connsiteY7" fmla="*/ 5101187 h 5531017"/>
                <a:gd name="connsiteX8" fmla="*/ 1288 w 5182890"/>
                <a:gd name="connsiteY8" fmla="*/ 403354 h 5531017"/>
                <a:gd name="connsiteX0" fmla="*/ 1288 w 5189111"/>
                <a:gd name="connsiteY0" fmla="*/ 403354 h 5524957"/>
                <a:gd name="connsiteX1" fmla="*/ 473020 w 5189111"/>
                <a:gd name="connsiteY1" fmla="*/ 6266 h 5524957"/>
                <a:gd name="connsiteX2" fmla="*/ 4711157 w 5189111"/>
                <a:gd name="connsiteY2" fmla="*/ 46 h 5524957"/>
                <a:gd name="connsiteX3" fmla="*/ 5176667 w 5189111"/>
                <a:gd name="connsiteY3" fmla="*/ 459337 h 5524957"/>
                <a:gd name="connsiteX4" fmla="*/ 5189111 w 5189111"/>
                <a:gd name="connsiteY4" fmla="*/ 5063865 h 5524957"/>
                <a:gd name="connsiteX5" fmla="*/ 4704936 w 5189111"/>
                <a:gd name="connsiteY5" fmla="*/ 5516935 h 5524957"/>
                <a:gd name="connsiteX6" fmla="*/ 435697 w 5189111"/>
                <a:gd name="connsiteY6" fmla="*/ 5516936 h 5524957"/>
                <a:gd name="connsiteX7" fmla="*/ 7508 w 5189111"/>
                <a:gd name="connsiteY7" fmla="*/ 5101187 h 5524957"/>
                <a:gd name="connsiteX8" fmla="*/ 1288 w 5189111"/>
                <a:gd name="connsiteY8" fmla="*/ 403354 h 5524957"/>
                <a:gd name="connsiteX0" fmla="*/ 1288 w 5189705"/>
                <a:gd name="connsiteY0" fmla="*/ 403354 h 5524957"/>
                <a:gd name="connsiteX1" fmla="*/ 473020 w 5189705"/>
                <a:gd name="connsiteY1" fmla="*/ 6266 h 5524957"/>
                <a:gd name="connsiteX2" fmla="*/ 4711157 w 5189705"/>
                <a:gd name="connsiteY2" fmla="*/ 46 h 5524957"/>
                <a:gd name="connsiteX3" fmla="*/ 5176667 w 5189705"/>
                <a:gd name="connsiteY3" fmla="*/ 459337 h 5524957"/>
                <a:gd name="connsiteX4" fmla="*/ 5189111 w 5189705"/>
                <a:gd name="connsiteY4" fmla="*/ 5063865 h 5524957"/>
                <a:gd name="connsiteX5" fmla="*/ 4798242 w 5189705"/>
                <a:gd name="connsiteY5" fmla="*/ 5516935 h 5524957"/>
                <a:gd name="connsiteX6" fmla="*/ 435697 w 5189705"/>
                <a:gd name="connsiteY6" fmla="*/ 5516936 h 5524957"/>
                <a:gd name="connsiteX7" fmla="*/ 7508 w 5189705"/>
                <a:gd name="connsiteY7" fmla="*/ 5101187 h 5524957"/>
                <a:gd name="connsiteX8" fmla="*/ 1288 w 5189705"/>
                <a:gd name="connsiteY8" fmla="*/ 403354 h 5524957"/>
                <a:gd name="connsiteX0" fmla="*/ 1288 w 5183840"/>
                <a:gd name="connsiteY0" fmla="*/ 403354 h 5524957"/>
                <a:gd name="connsiteX1" fmla="*/ 473020 w 5183840"/>
                <a:gd name="connsiteY1" fmla="*/ 6266 h 5524957"/>
                <a:gd name="connsiteX2" fmla="*/ 4711157 w 5183840"/>
                <a:gd name="connsiteY2" fmla="*/ 46 h 5524957"/>
                <a:gd name="connsiteX3" fmla="*/ 5176667 w 5183840"/>
                <a:gd name="connsiteY3" fmla="*/ 459337 h 5524957"/>
                <a:gd name="connsiteX4" fmla="*/ 5182891 w 5183840"/>
                <a:gd name="connsiteY4" fmla="*/ 5063865 h 5524957"/>
                <a:gd name="connsiteX5" fmla="*/ 4798242 w 5183840"/>
                <a:gd name="connsiteY5" fmla="*/ 5516935 h 5524957"/>
                <a:gd name="connsiteX6" fmla="*/ 435697 w 5183840"/>
                <a:gd name="connsiteY6" fmla="*/ 5516936 h 5524957"/>
                <a:gd name="connsiteX7" fmla="*/ 7508 w 5183840"/>
                <a:gd name="connsiteY7" fmla="*/ 5101187 h 5524957"/>
                <a:gd name="connsiteX8" fmla="*/ 1288 w 5183840"/>
                <a:gd name="connsiteY8" fmla="*/ 403354 h 5524957"/>
                <a:gd name="connsiteX0" fmla="*/ 1288 w 5182891"/>
                <a:gd name="connsiteY0" fmla="*/ 403354 h 5522269"/>
                <a:gd name="connsiteX1" fmla="*/ 473020 w 5182891"/>
                <a:gd name="connsiteY1" fmla="*/ 6266 h 5522269"/>
                <a:gd name="connsiteX2" fmla="*/ 4711157 w 5182891"/>
                <a:gd name="connsiteY2" fmla="*/ 46 h 5522269"/>
                <a:gd name="connsiteX3" fmla="*/ 5176667 w 5182891"/>
                <a:gd name="connsiteY3" fmla="*/ 459337 h 5522269"/>
                <a:gd name="connsiteX4" fmla="*/ 5182891 w 5182891"/>
                <a:gd name="connsiteY4" fmla="*/ 5063865 h 5522269"/>
                <a:gd name="connsiteX5" fmla="*/ 4798242 w 5182891"/>
                <a:gd name="connsiteY5" fmla="*/ 5516935 h 5522269"/>
                <a:gd name="connsiteX6" fmla="*/ 435697 w 5182891"/>
                <a:gd name="connsiteY6" fmla="*/ 5516936 h 5522269"/>
                <a:gd name="connsiteX7" fmla="*/ 7508 w 5182891"/>
                <a:gd name="connsiteY7" fmla="*/ 5101187 h 5522269"/>
                <a:gd name="connsiteX8" fmla="*/ 1288 w 5182891"/>
                <a:gd name="connsiteY8" fmla="*/ 403354 h 5522269"/>
                <a:gd name="connsiteX0" fmla="*/ 1288 w 5185188"/>
                <a:gd name="connsiteY0" fmla="*/ 403354 h 5519159"/>
                <a:gd name="connsiteX1" fmla="*/ 473020 w 5185188"/>
                <a:gd name="connsiteY1" fmla="*/ 6266 h 5519159"/>
                <a:gd name="connsiteX2" fmla="*/ 4711157 w 5185188"/>
                <a:gd name="connsiteY2" fmla="*/ 46 h 5519159"/>
                <a:gd name="connsiteX3" fmla="*/ 5176667 w 5185188"/>
                <a:gd name="connsiteY3" fmla="*/ 459337 h 5519159"/>
                <a:gd name="connsiteX4" fmla="*/ 5182891 w 5185188"/>
                <a:gd name="connsiteY4" fmla="*/ 5063865 h 5519159"/>
                <a:gd name="connsiteX5" fmla="*/ 4848005 w 5185188"/>
                <a:gd name="connsiteY5" fmla="*/ 5510715 h 5519159"/>
                <a:gd name="connsiteX6" fmla="*/ 435697 w 5185188"/>
                <a:gd name="connsiteY6" fmla="*/ 5516936 h 5519159"/>
                <a:gd name="connsiteX7" fmla="*/ 7508 w 5185188"/>
                <a:gd name="connsiteY7" fmla="*/ 5101187 h 5519159"/>
                <a:gd name="connsiteX8" fmla="*/ 1288 w 5185188"/>
                <a:gd name="connsiteY8" fmla="*/ 403354 h 5519159"/>
                <a:gd name="connsiteX0" fmla="*/ 1288 w 5183164"/>
                <a:gd name="connsiteY0" fmla="*/ 403354 h 5519159"/>
                <a:gd name="connsiteX1" fmla="*/ 473020 w 5183164"/>
                <a:gd name="connsiteY1" fmla="*/ 6266 h 5519159"/>
                <a:gd name="connsiteX2" fmla="*/ 4711157 w 5183164"/>
                <a:gd name="connsiteY2" fmla="*/ 46 h 5519159"/>
                <a:gd name="connsiteX3" fmla="*/ 5176667 w 5183164"/>
                <a:gd name="connsiteY3" fmla="*/ 459337 h 5519159"/>
                <a:gd name="connsiteX4" fmla="*/ 5182891 w 5183164"/>
                <a:gd name="connsiteY4" fmla="*/ 5063865 h 5519159"/>
                <a:gd name="connsiteX5" fmla="*/ 4848005 w 5183164"/>
                <a:gd name="connsiteY5" fmla="*/ 5510715 h 5519159"/>
                <a:gd name="connsiteX6" fmla="*/ 435697 w 5183164"/>
                <a:gd name="connsiteY6" fmla="*/ 5516936 h 5519159"/>
                <a:gd name="connsiteX7" fmla="*/ 7508 w 5183164"/>
                <a:gd name="connsiteY7" fmla="*/ 5101187 h 5519159"/>
                <a:gd name="connsiteX8" fmla="*/ 1288 w 518316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  <a:gd name="connsiteX0" fmla="*/ 1288 w 5191034"/>
                <a:gd name="connsiteY0" fmla="*/ 403354 h 5519159"/>
                <a:gd name="connsiteX1" fmla="*/ 473020 w 5191034"/>
                <a:gd name="connsiteY1" fmla="*/ 6266 h 5519159"/>
                <a:gd name="connsiteX2" fmla="*/ 4711157 w 5191034"/>
                <a:gd name="connsiteY2" fmla="*/ 46 h 5519159"/>
                <a:gd name="connsiteX3" fmla="*/ 5176667 w 5191034"/>
                <a:gd name="connsiteY3" fmla="*/ 459337 h 5519159"/>
                <a:gd name="connsiteX4" fmla="*/ 5189111 w 5191034"/>
                <a:gd name="connsiteY4" fmla="*/ 5150951 h 5519159"/>
                <a:gd name="connsiteX5" fmla="*/ 4848005 w 5191034"/>
                <a:gd name="connsiteY5" fmla="*/ 5510715 h 5519159"/>
                <a:gd name="connsiteX6" fmla="*/ 435697 w 5191034"/>
                <a:gd name="connsiteY6" fmla="*/ 5516936 h 5519159"/>
                <a:gd name="connsiteX7" fmla="*/ 7508 w 5191034"/>
                <a:gd name="connsiteY7" fmla="*/ 5101187 h 5519159"/>
                <a:gd name="connsiteX8" fmla="*/ 1288 w 519103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9111" h="5519159">
                  <a:moveTo>
                    <a:pt x="1288" y="403354"/>
                  </a:moveTo>
                  <a:cubicBezTo>
                    <a:pt x="1288" y="-70173"/>
                    <a:pt x="-507" y="6266"/>
                    <a:pt x="473020" y="6266"/>
                  </a:cubicBezTo>
                  <a:lnTo>
                    <a:pt x="4711157" y="46"/>
                  </a:lnTo>
                  <a:cubicBezTo>
                    <a:pt x="5184684" y="46"/>
                    <a:pt x="5176667" y="-14190"/>
                    <a:pt x="5176667" y="459337"/>
                  </a:cubicBezTo>
                  <a:cubicBezTo>
                    <a:pt x="5176667" y="1724629"/>
                    <a:pt x="5189111" y="3885659"/>
                    <a:pt x="5189111" y="5150951"/>
                  </a:cubicBezTo>
                  <a:cubicBezTo>
                    <a:pt x="5176670" y="5537392"/>
                    <a:pt x="5259327" y="5510715"/>
                    <a:pt x="4848005" y="5510715"/>
                  </a:cubicBezTo>
                  <a:lnTo>
                    <a:pt x="435697" y="5516936"/>
                  </a:lnTo>
                  <a:cubicBezTo>
                    <a:pt x="-37830" y="5516936"/>
                    <a:pt x="7508" y="5574714"/>
                    <a:pt x="7508" y="5101187"/>
                  </a:cubicBezTo>
                  <a:cubicBezTo>
                    <a:pt x="13729" y="3543536"/>
                    <a:pt x="-4933" y="1961005"/>
                    <a:pt x="1288" y="403354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143" name="Group 142">
            <a:extLst>
              <a:ext uri="{FF2B5EF4-FFF2-40B4-BE49-F238E27FC236}">
                <a16:creationId xmlns:a16="http://schemas.microsoft.com/office/drawing/2014/main" xmlns="" id="{DD93F5BA-2E34-7142-8CA4-4FBECAC75870}"/>
              </a:ext>
            </a:extLst>
          </p:cNvPr>
          <p:cNvGrpSpPr/>
          <p:nvPr/>
        </p:nvGrpSpPr>
        <p:grpSpPr>
          <a:xfrm>
            <a:off x="228602" y="3686558"/>
            <a:ext cx="3733798" cy="1559574"/>
            <a:chOff x="7909324" y="1920240"/>
            <a:chExt cx="3733798" cy="1559574"/>
          </a:xfrm>
        </p:grpSpPr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xmlns="" id="{C11CD46F-4B60-C645-B86F-74C741B946F5}"/>
                </a:ext>
              </a:extLst>
            </p:cNvPr>
            <p:cNvCxnSpPr/>
            <p:nvPr/>
          </p:nvCxnSpPr>
          <p:spPr>
            <a:xfrm>
              <a:off x="8991600" y="2377440"/>
              <a:ext cx="0" cy="137160"/>
            </a:xfrm>
            <a:prstGeom prst="line">
              <a:avLst/>
            </a:prstGeom>
            <a:ln w="34925">
              <a:solidFill>
                <a:schemeClr val="accent2"/>
              </a:solidFill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6" name="Rectangle 145">
                  <a:extLst>
                    <a:ext uri="{FF2B5EF4-FFF2-40B4-BE49-F238E27FC236}">
                      <a16:creationId xmlns:a16="http://schemas.microsoft.com/office/drawing/2014/main" xmlns="" id="{39AF958F-58A3-4944-AC3A-F838D81C0C2A}"/>
                    </a:ext>
                  </a:extLst>
                </p:cNvPr>
                <p:cNvSpPr/>
                <p:nvPr/>
              </p:nvSpPr>
              <p:spPr>
                <a:xfrm>
                  <a:off x="8580699" y="1920240"/>
                  <a:ext cx="73443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1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𝒆𝒈</m:t>
                            </m:r>
                          </m:e>
                          <m:sub>
                            <m:r>
                              <a:rPr lang="en-US" altLang="zh-CN" b="1" i="1" smtClean="0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𝒊</m:t>
                            </m:r>
                          </m:sub>
                        </m:sSub>
                      </m:oMath>
                    </m:oMathPara>
                  </a14:m>
                  <a:endParaRPr lang="en-US" b="1" dirty="0"/>
                </a:p>
              </p:txBody>
            </p:sp>
          </mc:Choice>
          <mc:Fallback xmlns="">
            <p:sp>
              <p:nvSpPr>
                <p:cNvPr id="34" name="Rectangle 33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80699" y="1920240"/>
                  <a:ext cx="734432" cy="461665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 b="-12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7" name="Rounded Rectangle 146">
                  <a:extLst>
                    <a:ext uri="{FF2B5EF4-FFF2-40B4-BE49-F238E27FC236}">
                      <a16:creationId xmlns:a16="http://schemas.microsoft.com/office/drawing/2014/main" xmlns="" id="{CA3CF9C9-ECFA-E34F-A560-E14FB27CE893}"/>
                    </a:ext>
                  </a:extLst>
                </p:cNvPr>
                <p:cNvSpPr/>
                <p:nvPr/>
              </p:nvSpPr>
              <p:spPr bwMode="auto">
                <a:xfrm>
                  <a:off x="7909324" y="3026194"/>
                  <a:ext cx="3733798" cy="453620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𝒆𝒈</m:t>
                            </m:r>
                          </m:e>
                          <m:sub>
                            <m:r>
                              <a:rPr lang="en-US" altLang="zh-CN" sz="2000" b="1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𝒊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chemeClr val="accent6"/>
                            </a:solidFill>
                            <a:latin typeface="Helvetica Neue" charset="0"/>
                            <a:ea typeface="Helvetica Neue" charset="0"/>
                            <a:cs typeface="Helvetica Neue" charset="0"/>
                          </a:rPr>
                          <m:t>: </m:t>
                        </m:r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chemeClr val="accent6"/>
                            </a:solidFill>
                            <a:latin typeface="Helvetica Neue" charset="0"/>
                            <a:ea typeface="Helvetica Neue" charset="0"/>
                            <a:cs typeface="Helvetica Neue" charset="0"/>
                          </a:rPr>
                          <m:t>eigenvalue</m:t>
                        </m:r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chemeClr val="accent6"/>
                            </a:solidFill>
                            <a:latin typeface="Helvetica Neue" charset="0"/>
                            <a:ea typeface="Helvetica Neue" charset="0"/>
                            <a:cs typeface="Helvetica Neue" charset="0"/>
                          </a:rPr>
                          <m:t> </m:t>
                        </m:r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chemeClr val="accent6"/>
                            </a:solidFill>
                            <a:latin typeface="Helvetica Neue" charset="0"/>
                            <a:ea typeface="Helvetica Neue" charset="0"/>
                            <a:cs typeface="Helvetica Neue" charset="0"/>
                          </a:rPr>
                          <m:t>of</m:t>
                        </m:r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chemeClr val="accent6"/>
                            </a:solidFill>
                            <a:latin typeface="Helvetica Neue" charset="0"/>
                            <a:ea typeface="Helvetica Neue" charset="0"/>
                            <a:cs typeface="Helvetica Neue" charset="0"/>
                          </a:rPr>
                          <m:t> </m:t>
                        </m:r>
                        <m:r>
                          <a:rPr lang="en-US" altLang="zh-CN" sz="2000" b="1" i="1">
                            <a:solidFill>
                              <a:schemeClr val="accent6"/>
                            </a:solidFill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𝑴</m:t>
                        </m:r>
                        <m:r>
                          <a:rPr lang="en-US" altLang="zh-CN" sz="2000" b="1" i="1">
                            <a:solidFill>
                              <a:schemeClr val="accent6"/>
                            </a:solidFill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=</m:t>
                        </m:r>
                        <m:sSup>
                          <m:sSupPr>
                            <m:ctrlPr>
                              <a:rPr lang="en-US" altLang="zh-CN" sz="2000" b="1" i="1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sz="2000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000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𝑳</m:t>
                                </m:r>
                              </m:e>
                              <m:sub>
                                <m:r>
                                  <a:rPr lang="en-US" altLang="zh-CN" sz="2000" b="1" i="1" smtClean="0">
                                    <a:solidFill>
                                      <a:schemeClr val="accent6"/>
                                    </a:solidFill>
                                    <a:latin typeface="Cambria Math" panose="02040503050406030204" pitchFamily="18" charset="0"/>
                                    <a:ea typeface="Helvetica Neue" charset="0"/>
                                    <a:cs typeface="Helvetica Neue" charset="0"/>
                                  </a:rPr>
                                  <m:t>𝒕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sz="2000" b="1" i="1">
                                <a:solidFill>
                                  <a:schemeClr val="accent6"/>
                                </a:solidFill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𝑻</m:t>
                            </m:r>
                          </m:sup>
                        </m:sSup>
                        <m:sSub>
                          <m:sSubPr>
                            <m:ctrlPr>
                              <a:rPr lang="en-US" altLang="zh-CN" sz="20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sz="20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sz="2000" b="1" i="1" smtClean="0">
                                <a:solidFill>
                                  <a:schemeClr val="accent6"/>
                                </a:solidFill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  <m:t>𝒕</m:t>
                            </m:r>
                          </m:sub>
                        </m:sSub>
                        <m:r>
                          <m:rPr>
                            <m:nor/>
                          </m:rPr>
                          <a:rPr lang="en-US" sz="2000" b="1" dirty="0">
                            <a:solidFill>
                              <a:schemeClr val="accent6"/>
                            </a:solidFill>
                            <a:latin typeface="Helvetica Neue" charset="0"/>
                            <a:ea typeface="Helvetica Neue" charset="0"/>
                            <a:cs typeface="Helvetica Neue" charset="0"/>
                          </a:rPr>
                          <m:t> </m:t>
                        </m:r>
                      </m:oMath>
                    </m:oMathPara>
                  </a14:m>
                  <a:endParaRPr lang="en-US" sz="2000" b="1" dirty="0">
                    <a:solidFill>
                      <a:schemeClr val="accent6"/>
                    </a:solidFill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47" name="Rounded Rectangle 146">
                  <a:extLst>
                    <a:ext uri="{FF2B5EF4-FFF2-40B4-BE49-F238E27FC236}">
                      <a16:creationId xmlns:a16="http://schemas.microsoft.com/office/drawing/2014/main" id="{CA3CF9C9-ECFA-E34F-A560-E14FB27CE8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909324" y="3026194"/>
                  <a:ext cx="3733798" cy="453620"/>
                </a:xfrm>
                <a:prstGeom prst="roundRect">
                  <a:avLst/>
                </a:prstGeom>
                <a:blipFill>
                  <a:blip r:embed="rId7"/>
                  <a:stretch>
                    <a:fillRect b="-13514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49" name="Group 148">
            <a:extLst>
              <a:ext uri="{FF2B5EF4-FFF2-40B4-BE49-F238E27FC236}">
                <a16:creationId xmlns:a16="http://schemas.microsoft.com/office/drawing/2014/main" xmlns="" id="{5AD33608-67E8-0E49-B3B3-535B699191D6}"/>
              </a:ext>
            </a:extLst>
          </p:cNvPr>
          <p:cNvGrpSpPr/>
          <p:nvPr/>
        </p:nvGrpSpPr>
        <p:grpSpPr>
          <a:xfrm>
            <a:off x="152400" y="3516784"/>
            <a:ext cx="3886200" cy="2198216"/>
            <a:chOff x="7467601" y="1600200"/>
            <a:chExt cx="3886200" cy="2198216"/>
          </a:xfrm>
        </p:grpSpPr>
        <p:grpSp>
          <p:nvGrpSpPr>
            <p:cNvPr id="150" name="Group 149">
              <a:extLst>
                <a:ext uri="{FF2B5EF4-FFF2-40B4-BE49-F238E27FC236}">
                  <a16:creationId xmlns:a16="http://schemas.microsoft.com/office/drawing/2014/main" xmlns="" id="{FF2788A2-497A-8E4B-B140-BF2B603CDC63}"/>
                </a:ext>
              </a:extLst>
            </p:cNvPr>
            <p:cNvGrpSpPr/>
            <p:nvPr/>
          </p:nvGrpSpPr>
          <p:grpSpPr>
            <a:xfrm>
              <a:off x="7467601" y="1600200"/>
              <a:ext cx="3886200" cy="1747199"/>
              <a:chOff x="7467601" y="1834200"/>
              <a:chExt cx="3886200" cy="1747199"/>
            </a:xfrm>
          </p:grpSpPr>
          <p:sp>
            <p:nvSpPr>
              <p:cNvPr id="152" name="TextBox 151">
                <a:extLst>
                  <a:ext uri="{FF2B5EF4-FFF2-40B4-BE49-F238E27FC236}">
                    <a16:creationId xmlns:a16="http://schemas.microsoft.com/office/drawing/2014/main" xmlns="" id="{335E8C22-B39F-3840-9484-93DC3873B841}"/>
                  </a:ext>
                </a:extLst>
              </p:cNvPr>
              <p:cNvSpPr txBox="1"/>
              <p:nvPr/>
            </p:nvSpPr>
            <p:spPr>
              <a:xfrm>
                <a:off x="7608084" y="2133600"/>
                <a:ext cx="470259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dirty="0">
                    <a:latin typeface="Helvetica Neue" charset="0"/>
                    <a:ea typeface="Helvetica Neue" charset="0"/>
                    <a:cs typeface="Helvetica Neue" charset="0"/>
                  </a:rPr>
                  <a:t>0</a:t>
                </a:r>
                <a:endParaRPr lang="en-US" sz="240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grpSp>
            <p:nvGrpSpPr>
              <p:cNvPr id="153" name="Group 152">
                <a:extLst>
                  <a:ext uri="{FF2B5EF4-FFF2-40B4-BE49-F238E27FC236}">
                    <a16:creationId xmlns:a16="http://schemas.microsoft.com/office/drawing/2014/main" xmlns="" id="{96F05304-1628-CC4C-86FE-E61C1D64A3BD}"/>
                  </a:ext>
                </a:extLst>
              </p:cNvPr>
              <p:cNvGrpSpPr/>
              <p:nvPr/>
            </p:nvGrpSpPr>
            <p:grpSpPr>
              <a:xfrm>
                <a:off x="7467601" y="1834200"/>
                <a:ext cx="3886200" cy="1747199"/>
                <a:chOff x="7467601" y="1380856"/>
                <a:chExt cx="3886200" cy="1747199"/>
              </a:xfrm>
            </p:grpSpPr>
            <p:grpSp>
              <p:nvGrpSpPr>
                <p:cNvPr id="154" name="Group 153">
                  <a:extLst>
                    <a:ext uri="{FF2B5EF4-FFF2-40B4-BE49-F238E27FC236}">
                      <a16:creationId xmlns:a16="http://schemas.microsoft.com/office/drawing/2014/main" xmlns="" id="{2712ABDA-8F7C-744C-9BA2-2F27329C34BC}"/>
                    </a:ext>
                  </a:extLst>
                </p:cNvPr>
                <p:cNvGrpSpPr/>
                <p:nvPr/>
              </p:nvGrpSpPr>
              <p:grpSpPr>
                <a:xfrm>
                  <a:off x="7890434" y="1848696"/>
                  <a:ext cx="3027341" cy="605589"/>
                  <a:chOff x="7890434" y="1848696"/>
                  <a:chExt cx="3027341" cy="605589"/>
                </a:xfrm>
              </p:grpSpPr>
              <p:cxnSp>
                <p:nvCxnSpPr>
                  <p:cNvPr id="156" name="Shape 112">
                    <a:extLst>
                      <a:ext uri="{FF2B5EF4-FFF2-40B4-BE49-F238E27FC236}">
                        <a16:creationId xmlns:a16="http://schemas.microsoft.com/office/drawing/2014/main" xmlns="" id="{0B791B61-A88B-0D43-B457-EAE6BF45C782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>
                    <a:off x="7890434" y="2052525"/>
                    <a:ext cx="2853766" cy="20054"/>
                  </a:xfrm>
                  <a:prstGeom prst="straightConnector1">
                    <a:avLst/>
                  </a:prstGeom>
                  <a:noFill/>
                  <a:ln w="38100" cap="flat" cmpd="sng" algn="ctr">
                    <a:solidFill>
                      <a:schemeClr val="tx1"/>
                    </a:solidFill>
                    <a:prstDash val="solid"/>
                    <a:round/>
                    <a:headEnd type="none" w="med" len="med"/>
                    <a:tailEnd type="stealth" w="med" len="lg"/>
                  </a:ln>
                  <a:effectLst/>
                </p:spPr>
              </p:cxnSp>
              <p:sp>
                <p:nvSpPr>
                  <p:cNvPr id="157" name="TextBox 156">
                    <a:extLst>
                      <a:ext uri="{FF2B5EF4-FFF2-40B4-BE49-F238E27FC236}">
                        <a16:creationId xmlns:a16="http://schemas.microsoft.com/office/drawing/2014/main" xmlns="" id="{EC5655EC-BCB0-0646-916B-2E0BACFDB90C}"/>
                      </a:ext>
                    </a:extLst>
                  </p:cNvPr>
                  <p:cNvSpPr txBox="1"/>
                  <p:nvPr/>
                </p:nvSpPr>
                <p:spPr>
                  <a:xfrm>
                    <a:off x="10574411" y="1992620"/>
                    <a:ext cx="343364" cy="461665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r>
                      <a:rPr lang="en-US" sz="2400" dirty="0">
                        <a:latin typeface="Helvetica Neue" charset="0"/>
                        <a:ea typeface="Helvetica Neue" charset="0"/>
                        <a:cs typeface="Helvetica Neue" charset="0"/>
                      </a:rPr>
                      <a:t>x</a:t>
                    </a:r>
                  </a:p>
                </p:txBody>
              </p:sp>
              <p:cxnSp>
                <p:nvCxnSpPr>
                  <p:cNvPr id="158" name="Straight Connector 157">
                    <a:extLst>
                      <a:ext uri="{FF2B5EF4-FFF2-40B4-BE49-F238E27FC236}">
                        <a16:creationId xmlns:a16="http://schemas.microsoft.com/office/drawing/2014/main" xmlns="" id="{6DCA49CD-4CF4-DF41-841C-7B9F6393452D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8184083" y="1859669"/>
                    <a:ext cx="1250" cy="212910"/>
                  </a:xfrm>
                  <a:prstGeom prst="line">
                    <a:avLst/>
                  </a:prstGeom>
                  <a:ln w="47625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59" name="TextBox 158">
                        <a:extLst>
                          <a:ext uri="{FF2B5EF4-FFF2-40B4-BE49-F238E27FC236}">
                            <a16:creationId xmlns:a16="http://schemas.microsoft.com/office/drawing/2014/main" xmlns="" id="{583BECE6-5F74-014A-8DF4-90ABEBBD34D6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8061168" y="2014154"/>
                        <a:ext cx="283732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𝜶</m:t>
                              </m:r>
                            </m:oMath>
                          </m:oMathPara>
                        </a14:m>
                        <a:endParaRPr lang="en-US" b="1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26" name="TextBox 25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8061168" y="2014154"/>
                        <a:ext cx="283732" cy="369332"/>
                      </a:xfrm>
                      <a:prstGeom prst="rect">
                        <a:avLst/>
                      </a:prstGeom>
                      <a:blipFill rotWithShape="0">
                        <a:blip r:embed="rId8"/>
                        <a:stretch>
                          <a:fillRect l="-14894" r="-12766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160" name="TextBox 159">
                        <a:extLst>
                          <a:ext uri="{FF2B5EF4-FFF2-40B4-BE49-F238E27FC236}">
                            <a16:creationId xmlns:a16="http://schemas.microsoft.com/office/drawing/2014/main" xmlns="" id="{1569AF53-08CB-754C-98E7-532E4EC0FB8B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9525000" y="2014154"/>
                        <a:ext cx="285335" cy="36933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none" lIns="0" tIns="0" rIns="0" bIns="0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b="1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Cambria Math" charset="0"/>
                                  <a:cs typeface="Cambria Math" charset="0"/>
                                </a:rPr>
                                <m:t>𝜷</m:t>
                              </m:r>
                            </m:oMath>
                          </m:oMathPara>
                        </a14:m>
                        <a:endParaRPr lang="en-US" b="1" dirty="0">
                          <a:solidFill>
                            <a:schemeClr val="tx1"/>
                          </a:solidFill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160" name="TextBox 159">
                        <a:extLst>
                          <a:ext uri="{FF2B5EF4-FFF2-40B4-BE49-F238E27FC236}">
                            <a16:creationId xmlns:a16="http://schemas.microsoft.com/office/drawing/2014/main" id="{1569AF53-08CB-754C-98E7-532E4EC0FB8B}"/>
                          </a:ext>
                        </a:extLst>
                      </p:cNvPr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9525000" y="2014154"/>
                        <a:ext cx="285335" cy="369332"/>
                      </a:xfrm>
                      <a:prstGeom prst="rect">
                        <a:avLst/>
                      </a:prstGeom>
                      <a:blipFill>
                        <a:blip r:embed="rId9"/>
                        <a:stretch>
                          <a:fillRect l="-34783" r="-34783" b="-30000"/>
                        </a:stretch>
                      </a:blipFill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161" name="Straight Connector 160">
                    <a:extLst>
                      <a:ext uri="{FF2B5EF4-FFF2-40B4-BE49-F238E27FC236}">
                        <a16:creationId xmlns:a16="http://schemas.microsoft.com/office/drawing/2014/main" xmlns="" id="{301066CA-FB05-9E4B-B205-4CBB49719425}"/>
                      </a:ext>
                    </a:extLst>
                  </p:cNvPr>
                  <p:cNvCxnSpPr/>
                  <p:nvPr/>
                </p:nvCxnSpPr>
                <p:spPr>
                  <a:xfrm flipH="1">
                    <a:off x="9676150" y="1848696"/>
                    <a:ext cx="1250" cy="212910"/>
                  </a:xfrm>
                  <a:prstGeom prst="line">
                    <a:avLst/>
                  </a:prstGeom>
                  <a:ln w="47625">
                    <a:solidFill>
                      <a:schemeClr val="tx1"/>
                    </a:solidFill>
                  </a:ln>
                </p:spPr>
                <p:style>
                  <a:lnRef idx="1">
                    <a:schemeClr val="dk1"/>
                  </a:lnRef>
                  <a:fillRef idx="0">
                    <a:schemeClr val="dk1"/>
                  </a:fillRef>
                  <a:effectRef idx="0">
                    <a:schemeClr val="dk1"/>
                  </a:effectRef>
                  <a:fontRef idx="minor">
                    <a:schemeClr val="tx1"/>
                  </a:fontRef>
                </p:style>
              </p:cxnSp>
            </p:grpSp>
            <p:sp>
              <p:nvSpPr>
                <p:cNvPr id="155" name="Shape 111">
                  <a:extLst>
                    <a:ext uri="{FF2B5EF4-FFF2-40B4-BE49-F238E27FC236}">
                      <a16:creationId xmlns:a16="http://schemas.microsoft.com/office/drawing/2014/main" xmlns="" id="{A9A2D267-96FF-BC4C-A1D7-4C0D2E15C015}"/>
                    </a:ext>
                  </a:extLst>
                </p:cNvPr>
                <p:cNvSpPr/>
                <p:nvPr/>
              </p:nvSpPr>
              <p:spPr>
                <a:xfrm>
                  <a:off x="7467601" y="1380856"/>
                  <a:ext cx="3886200" cy="1747199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</p:grpSp>
        <p:sp>
          <p:nvSpPr>
            <p:cNvPr id="151" name="Rectangle 150">
              <a:extLst>
                <a:ext uri="{FF2B5EF4-FFF2-40B4-BE49-F238E27FC236}">
                  <a16:creationId xmlns:a16="http://schemas.microsoft.com/office/drawing/2014/main" xmlns="" id="{E32F2DDF-23DB-1B4E-BF88-350BE3CBBE7C}"/>
                </a:ext>
              </a:extLst>
            </p:cNvPr>
            <p:cNvSpPr/>
            <p:nvPr/>
          </p:nvSpPr>
          <p:spPr>
            <a:xfrm>
              <a:off x="8534401" y="3336751"/>
              <a:ext cx="1519968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Condition</a:t>
              </a:r>
              <a:endParaRPr lang="en-US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C3E64B83-F7A0-E94E-8C75-4AB6FF43E843}"/>
              </a:ext>
            </a:extLst>
          </p:cNvPr>
          <p:cNvGrpSpPr/>
          <p:nvPr/>
        </p:nvGrpSpPr>
        <p:grpSpPr>
          <a:xfrm>
            <a:off x="4508832" y="1142999"/>
            <a:ext cx="2196767" cy="1601747"/>
            <a:chOff x="5514732" y="1219199"/>
            <a:chExt cx="2196767" cy="1601747"/>
          </a:xfrm>
        </p:grpSpPr>
        <p:sp>
          <p:nvSpPr>
            <p:cNvPr id="92" name="Rounded Rectangle 91">
              <a:extLst>
                <a:ext uri="{FF2B5EF4-FFF2-40B4-BE49-F238E27FC236}">
                  <a16:creationId xmlns:a16="http://schemas.microsoft.com/office/drawing/2014/main" xmlns="" id="{46749E78-71C2-A447-ACBB-8809F784B8BE}"/>
                </a:ext>
              </a:extLst>
            </p:cNvPr>
            <p:cNvSpPr/>
            <p:nvPr/>
          </p:nvSpPr>
          <p:spPr bwMode="auto">
            <a:xfrm>
              <a:off x="6031882" y="2472451"/>
              <a:ext cx="1334604" cy="348495"/>
            </a:xfrm>
            <a:prstGeom prst="roundRect">
              <a:avLst/>
            </a:prstGeom>
            <a:solidFill>
              <a:schemeClr val="tx1">
                <a:lumMod val="50000"/>
                <a:lumOff val="50000"/>
                <a:alpha val="15000"/>
              </a:schemeClr>
            </a:solidFill>
            <a:ln w="25400" cap="flat" cmpd="sng" algn="ctr">
              <a:noFill/>
              <a:prstDash val="solid"/>
              <a:headEnd type="none" w="med" len="med"/>
              <a:tailEnd type="none" w="med" len="med"/>
            </a:ln>
            <a:effectLst/>
          </p:spPr>
          <p:txBody>
            <a:bodyPr vert="horz" wrap="square" lIns="91436" tIns="45718" rIns="91436" bIns="45718" numCol="1" rtlCol="0" anchor="ctr" anchorCtr="0" compatLnSpc="1">
              <a:prstTxWarp prst="textNoShape">
                <a:avLst/>
              </a:prstTxWarp>
            </a:bodyPr>
            <a:lstStyle/>
            <a:p>
              <a:pPr defTabSz="914099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altLang="zh-CN" sz="2000" b="1" dirty="0">
                  <a:latin typeface="Helvetica Neue" charset="0"/>
                  <a:ea typeface="Helvetica Neue" charset="0"/>
                  <a:cs typeface="Helvetica Neue" charset="0"/>
                </a:rPr>
                <a:t>Old</a:t>
              </a:r>
              <a:r>
                <a:rPr lang="zh-CN" altLang="en-US" sz="20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b="1" dirty="0">
                  <a:latin typeface="Helvetica Neue" charset="0"/>
                  <a:ea typeface="Helvetica Neue" charset="0"/>
                  <a:cs typeface="Helvetica Neue" charset="0"/>
                </a:rPr>
                <a:t>LSH</a:t>
              </a:r>
            </a:p>
          </p:txBody>
        </p:sp>
        <p:grpSp>
          <p:nvGrpSpPr>
            <p:cNvPr id="108" name="Group 107">
              <a:extLst>
                <a:ext uri="{FF2B5EF4-FFF2-40B4-BE49-F238E27FC236}">
                  <a16:creationId xmlns:a16="http://schemas.microsoft.com/office/drawing/2014/main" xmlns="" id="{3FE79ACB-178D-D64E-9244-10A250ED28AD}"/>
                </a:ext>
              </a:extLst>
            </p:cNvPr>
            <p:cNvGrpSpPr/>
            <p:nvPr/>
          </p:nvGrpSpPr>
          <p:grpSpPr>
            <a:xfrm>
              <a:off x="5514732" y="1219199"/>
              <a:ext cx="2196767" cy="1145207"/>
              <a:chOff x="2832432" y="4252699"/>
              <a:chExt cx="2196767" cy="1145207"/>
            </a:xfrm>
          </p:grpSpPr>
          <p:grpSp>
            <p:nvGrpSpPr>
              <p:cNvPr id="109" name="Group 108">
                <a:extLst>
                  <a:ext uri="{FF2B5EF4-FFF2-40B4-BE49-F238E27FC236}">
                    <a16:creationId xmlns:a16="http://schemas.microsoft.com/office/drawing/2014/main" xmlns="" id="{EEEF731B-7160-0E4A-9228-0567818359AA}"/>
                  </a:ext>
                </a:extLst>
              </p:cNvPr>
              <p:cNvGrpSpPr/>
              <p:nvPr/>
            </p:nvGrpSpPr>
            <p:grpSpPr>
              <a:xfrm>
                <a:off x="2832432" y="4252699"/>
                <a:ext cx="2196767" cy="1145207"/>
                <a:chOff x="4367039" y="2795144"/>
                <a:chExt cx="2196767" cy="1145207"/>
              </a:xfrm>
            </p:grpSpPr>
            <p:sp>
              <p:nvSpPr>
                <p:cNvPr id="112" name="Shape 111">
                  <a:extLst>
                    <a:ext uri="{FF2B5EF4-FFF2-40B4-BE49-F238E27FC236}">
                      <a16:creationId xmlns:a16="http://schemas.microsoft.com/office/drawing/2014/main" xmlns="" id="{9396A78B-7E42-7840-87AE-3A77BCA35A4B}"/>
                    </a:ext>
                  </a:extLst>
                </p:cNvPr>
                <p:cNvSpPr/>
                <p:nvPr/>
              </p:nvSpPr>
              <p:spPr>
                <a:xfrm>
                  <a:off x="4367039" y="2795144"/>
                  <a:ext cx="2196767" cy="1145207"/>
                </a:xfrm>
                <a:prstGeom prst="rect">
                  <a:avLst/>
                </a:prstGeom>
                <a:noFill/>
                <a:ln w="38100" cap="flat" cmpd="sng" algn="ctr">
                  <a:solidFill>
                    <a:schemeClr val="tx1">
                      <a:lumMod val="50000"/>
                      <a:lumOff val="50000"/>
                    </a:schemeClr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endParaRPr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15" name="Shape 132">
                  <a:extLst>
                    <a:ext uri="{FF2B5EF4-FFF2-40B4-BE49-F238E27FC236}">
                      <a16:creationId xmlns:a16="http://schemas.microsoft.com/office/drawing/2014/main" xmlns="" id="{62EA430D-C0E8-B14C-A590-7F3F2C276A2D}"/>
                    </a:ext>
                  </a:extLst>
                </p:cNvPr>
                <p:cNvSpPr/>
                <p:nvPr/>
              </p:nvSpPr>
              <p:spPr>
                <a:xfrm>
                  <a:off x="4460645" y="3244845"/>
                  <a:ext cx="148500" cy="1599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16" name="Shape 133">
                  <a:extLst>
                    <a:ext uri="{FF2B5EF4-FFF2-40B4-BE49-F238E27FC236}">
                      <a16:creationId xmlns:a16="http://schemas.microsoft.com/office/drawing/2014/main" xmlns="" id="{A66E2E51-C70D-5640-86F8-DAD7FD24F388}"/>
                    </a:ext>
                  </a:extLst>
                </p:cNvPr>
                <p:cNvSpPr/>
                <p:nvPr/>
              </p:nvSpPr>
              <p:spPr>
                <a:xfrm>
                  <a:off x="4712182" y="3016245"/>
                  <a:ext cx="148500" cy="1599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17" name="Shape 134">
                  <a:extLst>
                    <a:ext uri="{FF2B5EF4-FFF2-40B4-BE49-F238E27FC236}">
                      <a16:creationId xmlns:a16="http://schemas.microsoft.com/office/drawing/2014/main" xmlns="" id="{BF9417F7-A134-AD40-A6D5-BC9BCDEA5546}"/>
                    </a:ext>
                  </a:extLst>
                </p:cNvPr>
                <p:cNvSpPr/>
                <p:nvPr/>
              </p:nvSpPr>
              <p:spPr>
                <a:xfrm>
                  <a:off x="4929307" y="3168645"/>
                  <a:ext cx="148500" cy="1599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18" name="Shape 135">
                  <a:extLst>
                    <a:ext uri="{FF2B5EF4-FFF2-40B4-BE49-F238E27FC236}">
                      <a16:creationId xmlns:a16="http://schemas.microsoft.com/office/drawing/2014/main" xmlns="" id="{0A99DD89-E409-FA4F-83FC-403D44AC5872}"/>
                    </a:ext>
                  </a:extLst>
                </p:cNvPr>
                <p:cNvSpPr/>
                <p:nvPr/>
              </p:nvSpPr>
              <p:spPr>
                <a:xfrm>
                  <a:off x="5344607" y="3328545"/>
                  <a:ext cx="148500" cy="159900"/>
                </a:xfrm>
                <a:prstGeom prst="ellipse">
                  <a:avLst/>
                </a:prstGeom>
                <a:solidFill>
                  <a:srgbClr val="005E1A"/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19" name="Shape 136">
                  <a:extLst>
                    <a:ext uri="{FF2B5EF4-FFF2-40B4-BE49-F238E27FC236}">
                      <a16:creationId xmlns:a16="http://schemas.microsoft.com/office/drawing/2014/main" xmlns="" id="{387E66F9-D57F-784D-A2F1-260FEC82B018}"/>
                    </a:ext>
                  </a:extLst>
                </p:cNvPr>
                <p:cNvSpPr/>
                <p:nvPr/>
              </p:nvSpPr>
              <p:spPr>
                <a:xfrm>
                  <a:off x="5714207" y="3200400"/>
                  <a:ext cx="148500" cy="159900"/>
                </a:xfrm>
                <a:prstGeom prst="ellipse">
                  <a:avLst/>
                </a:prstGeom>
                <a:solidFill>
                  <a:srgbClr val="005E1A"/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20" name="Shape 137">
                  <a:extLst>
                    <a:ext uri="{FF2B5EF4-FFF2-40B4-BE49-F238E27FC236}">
                      <a16:creationId xmlns:a16="http://schemas.microsoft.com/office/drawing/2014/main" xmlns="" id="{A7167D75-EB61-3D42-98A5-5CC66EFB9663}"/>
                    </a:ext>
                  </a:extLst>
                </p:cNvPr>
                <p:cNvSpPr/>
                <p:nvPr/>
              </p:nvSpPr>
              <p:spPr>
                <a:xfrm>
                  <a:off x="5382492" y="3016245"/>
                  <a:ext cx="148500" cy="159900"/>
                </a:xfrm>
                <a:prstGeom prst="ellipse">
                  <a:avLst/>
                </a:prstGeom>
                <a:solidFill>
                  <a:srgbClr val="993333"/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21" name="Shape 139">
                  <a:extLst>
                    <a:ext uri="{FF2B5EF4-FFF2-40B4-BE49-F238E27FC236}">
                      <a16:creationId xmlns:a16="http://schemas.microsoft.com/office/drawing/2014/main" xmlns="" id="{EF6CBC58-C320-5A49-8BBE-F2D85E4DA5E7}"/>
                    </a:ext>
                  </a:extLst>
                </p:cNvPr>
                <p:cNvSpPr/>
                <p:nvPr/>
              </p:nvSpPr>
              <p:spPr>
                <a:xfrm>
                  <a:off x="6114170" y="3321045"/>
                  <a:ext cx="148500" cy="1599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22" name="Shape 140">
                  <a:extLst>
                    <a:ext uri="{FF2B5EF4-FFF2-40B4-BE49-F238E27FC236}">
                      <a16:creationId xmlns:a16="http://schemas.microsoft.com/office/drawing/2014/main" xmlns="" id="{A2D669DE-D7CA-754A-8210-9528DFA51FD1}"/>
                    </a:ext>
                  </a:extLst>
                </p:cNvPr>
                <p:cNvSpPr/>
                <p:nvPr/>
              </p:nvSpPr>
              <p:spPr>
                <a:xfrm>
                  <a:off x="6365695" y="3168645"/>
                  <a:ext cx="148500" cy="1599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25" name="Shape 140">
                  <a:extLst>
                    <a:ext uri="{FF2B5EF4-FFF2-40B4-BE49-F238E27FC236}">
                      <a16:creationId xmlns:a16="http://schemas.microsoft.com/office/drawing/2014/main" xmlns="" id="{5821B651-71C6-D849-B854-B4915E902CA0}"/>
                    </a:ext>
                  </a:extLst>
                </p:cNvPr>
                <p:cNvSpPr/>
                <p:nvPr/>
              </p:nvSpPr>
              <p:spPr>
                <a:xfrm>
                  <a:off x="6096000" y="3016245"/>
                  <a:ext cx="148500" cy="159900"/>
                </a:xfrm>
                <a:prstGeom prst="ellipse">
                  <a:avLst/>
                </a:prstGeom>
                <a:solidFill>
                  <a:schemeClr val="tx1">
                    <a:lumMod val="50000"/>
                    <a:lumOff val="50000"/>
                  </a:schemeClr>
                </a:solidFill>
                <a:ln w="41275" cap="sq">
                  <a:noFill/>
                  <a:round/>
                  <a:headEnd type="none" w="sm" len="sm"/>
                  <a:tailEnd type="none" w="sm" len="sm"/>
                </a:ln>
              </p:spPr>
              <p:txBody>
                <a:bodyPr/>
                <a:lstStyle/>
                <a:p>
                  <a:endParaRPr sz="180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cxnSp>
            <p:nvCxnSpPr>
              <p:cNvPr id="110" name="Shape 113">
                <a:extLst>
                  <a:ext uri="{FF2B5EF4-FFF2-40B4-BE49-F238E27FC236}">
                    <a16:creationId xmlns:a16="http://schemas.microsoft.com/office/drawing/2014/main" xmlns="" id="{82339283-333B-6445-A4F5-FDAA8C7B9C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81400" y="4259081"/>
                <a:ext cx="0" cy="1138825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11" name="Shape 113">
                <a:extLst>
                  <a:ext uri="{FF2B5EF4-FFF2-40B4-BE49-F238E27FC236}">
                    <a16:creationId xmlns:a16="http://schemas.microsoft.com/office/drawing/2014/main" xmlns="" id="{4F453B9E-91E1-CD4B-AECD-2C9A1361410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4343400" y="4259081"/>
                <a:ext cx="0" cy="1138825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</p:grp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xmlns="" id="{D75A358D-2BCB-3B41-AEFF-7DF82BBFA28C}"/>
              </a:ext>
            </a:extLst>
          </p:cNvPr>
          <p:cNvGrpSpPr/>
          <p:nvPr/>
        </p:nvGrpSpPr>
        <p:grpSpPr>
          <a:xfrm>
            <a:off x="2547134" y="862515"/>
            <a:ext cx="1961698" cy="830997"/>
            <a:chOff x="2787312" y="875052"/>
            <a:chExt cx="1961698" cy="830997"/>
          </a:xfrm>
        </p:grpSpPr>
        <p:sp>
          <p:nvSpPr>
            <p:cNvPr id="164" name="Rectangle 163">
              <a:extLst>
                <a:ext uri="{FF2B5EF4-FFF2-40B4-BE49-F238E27FC236}">
                  <a16:creationId xmlns:a16="http://schemas.microsoft.com/office/drawing/2014/main" xmlns="" id="{5D525D51-B1B1-0945-8354-A98562F6B67E}"/>
                </a:ext>
              </a:extLst>
            </p:cNvPr>
            <p:cNvSpPr/>
            <p:nvPr/>
          </p:nvSpPr>
          <p:spPr>
            <a:xfrm>
              <a:off x="2983378" y="875052"/>
              <a:ext cx="1735668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Locality </a:t>
              </a:r>
            </a:p>
            <a:p>
              <a:r>
                <a:rPr 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preserving</a:t>
              </a:r>
            </a:p>
          </p:txBody>
        </p:sp>
        <p:cxnSp>
          <p:nvCxnSpPr>
            <p:cNvPr id="21" name="Straight Arrow Connector 20">
              <a:extLst>
                <a:ext uri="{FF2B5EF4-FFF2-40B4-BE49-F238E27FC236}">
                  <a16:creationId xmlns:a16="http://schemas.microsoft.com/office/drawing/2014/main" xmlns="" id="{8651CD20-DEA8-4D44-8159-C70827708399}"/>
                </a:ext>
              </a:extLst>
            </p:cNvPr>
            <p:cNvCxnSpPr>
              <a:cxnSpLocks/>
            </p:cNvCxnSpPr>
            <p:nvPr/>
          </p:nvCxnSpPr>
          <p:spPr bwMode="auto">
            <a:xfrm flipH="1">
              <a:off x="2787312" y="1662341"/>
              <a:ext cx="1961698" cy="26596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arrow" w="med" len="lg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67" name="Right Arrow 166">
            <a:extLst>
              <a:ext uri="{FF2B5EF4-FFF2-40B4-BE49-F238E27FC236}">
                <a16:creationId xmlns:a16="http://schemas.microsoft.com/office/drawing/2014/main" xmlns="" id="{8375F85A-66E2-0D4C-AD23-88C93CE65FAA}"/>
              </a:ext>
            </a:extLst>
          </p:cNvPr>
          <p:cNvSpPr/>
          <p:nvPr/>
        </p:nvSpPr>
        <p:spPr bwMode="auto">
          <a:xfrm rot="5400000">
            <a:off x="1227998" y="2968436"/>
            <a:ext cx="609601" cy="311531"/>
          </a:xfrm>
          <a:prstGeom prst="rightArrow">
            <a:avLst/>
          </a:prstGeom>
          <a:solidFill>
            <a:schemeClr val="accent5">
              <a:lumMod val="75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400" b="1">
              <a:solidFill>
                <a:srgbClr val="993333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168" name="Straight Connector 167">
            <a:extLst>
              <a:ext uri="{FF2B5EF4-FFF2-40B4-BE49-F238E27FC236}">
                <a16:creationId xmlns:a16="http://schemas.microsoft.com/office/drawing/2014/main" xmlns="" id="{8FA5D180-4AA2-E542-A93D-7F03194397FD}"/>
              </a:ext>
            </a:extLst>
          </p:cNvPr>
          <p:cNvCxnSpPr>
            <a:cxnSpLocks/>
          </p:cNvCxnSpPr>
          <p:nvPr/>
        </p:nvCxnSpPr>
        <p:spPr>
          <a:xfrm flipV="1">
            <a:off x="6934200" y="1066801"/>
            <a:ext cx="0" cy="4495799"/>
          </a:xfrm>
          <a:prstGeom prst="line">
            <a:avLst/>
          </a:prstGeom>
          <a:ln w="12700" cmpd="sng">
            <a:solidFill>
              <a:schemeClr val="bg1">
                <a:lumMod val="50000"/>
              </a:schemeClr>
            </a:solidFill>
            <a:prstDash val="dash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69" name="Chart 168">
            <a:extLst>
              <a:ext uri="{FF2B5EF4-FFF2-40B4-BE49-F238E27FC236}">
                <a16:creationId xmlns:a16="http://schemas.microsoft.com/office/drawing/2014/main" xmlns="" id="{FA25DE9D-D6BF-0D4C-A700-2CECDE6BDB6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49938918"/>
              </p:ext>
            </p:extLst>
          </p:nvPr>
        </p:nvGraphicFramePr>
        <p:xfrm>
          <a:off x="7435153" y="785237"/>
          <a:ext cx="3615515" cy="3073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  <p:grpSp>
        <p:nvGrpSpPr>
          <p:cNvPr id="171" name="Group 170">
            <a:extLst>
              <a:ext uri="{FF2B5EF4-FFF2-40B4-BE49-F238E27FC236}">
                <a16:creationId xmlns:a16="http://schemas.microsoft.com/office/drawing/2014/main" xmlns="" id="{02E1A1D4-E127-3F4F-8B98-CA0F9D32B5D0}"/>
              </a:ext>
            </a:extLst>
          </p:cNvPr>
          <p:cNvGrpSpPr/>
          <p:nvPr/>
        </p:nvGrpSpPr>
        <p:grpSpPr>
          <a:xfrm>
            <a:off x="7162800" y="4201789"/>
            <a:ext cx="4792644" cy="1208411"/>
            <a:chOff x="6111430" y="4090562"/>
            <a:chExt cx="4792644" cy="1208411"/>
          </a:xfrm>
        </p:grpSpPr>
        <p:sp>
          <p:nvSpPr>
            <p:cNvPr id="172" name="Rectangle 171">
              <a:extLst>
                <a:ext uri="{FF2B5EF4-FFF2-40B4-BE49-F238E27FC236}">
                  <a16:creationId xmlns:a16="http://schemas.microsoft.com/office/drawing/2014/main" xmlns="" id="{73CA6DB5-A5C3-8847-84EF-CA0349243367}"/>
                </a:ext>
              </a:extLst>
            </p:cNvPr>
            <p:cNvSpPr/>
            <p:nvPr/>
          </p:nvSpPr>
          <p:spPr>
            <a:xfrm>
              <a:off x="6111430" y="4090562"/>
              <a:ext cx="4792644" cy="12084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Reason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：</a:t>
              </a:r>
              <a:endPara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xmlns="" id="{B206BE29-BFD5-554D-AFB0-240D58713388}"/>
                </a:ext>
              </a:extLst>
            </p:cNvPr>
            <p:cNvSpPr txBox="1"/>
            <p:nvPr/>
          </p:nvSpPr>
          <p:spPr>
            <a:xfrm>
              <a:off x="7308889" y="4161970"/>
              <a:ext cx="3569126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914099">
                <a:buFont typeface="Arial" panose="020B0604020202020204" pitchFamily="34" charset="0"/>
                <a:buChar char="•"/>
                <a:defRPr/>
              </a:pP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The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transformation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is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not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too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skewed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to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avoid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overfitting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the</a:t>
              </a:r>
              <a:r>
                <a:rPr lang="zh-CN" altLang="en-US" sz="22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examples</a:t>
              </a:r>
            </a:p>
          </p:txBody>
        </p:sp>
      </p:grpSp>
      <p:sp>
        <p:nvSpPr>
          <p:cNvPr id="3" name="Title 2">
            <a:extLst>
              <a:ext uri="{FF2B5EF4-FFF2-40B4-BE49-F238E27FC236}">
                <a16:creationId xmlns:a16="http://schemas.microsoft.com/office/drawing/2014/main" xmlns="" id="{20EBDF77-B6CF-5B45-B820-7DDED2EAB1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Invariance</a:t>
            </a:r>
            <a:r>
              <a:rPr lang="zh-CN" altLang="en-US" dirty="0"/>
              <a:t> </a:t>
            </a:r>
            <a:r>
              <a:rPr lang="en-US" altLang="zh-CN" dirty="0"/>
              <a:t>Property</a:t>
            </a:r>
            <a:endParaRPr lang="en-US" dirty="0"/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xmlns="" id="{EF8A56BC-313C-1C46-8227-75832C8DD1FE}"/>
              </a:ext>
            </a:extLst>
          </p:cNvPr>
          <p:cNvSpPr txBox="1"/>
          <p:nvPr/>
        </p:nvSpPr>
        <p:spPr>
          <a:xfrm>
            <a:off x="24888" y="6453286"/>
            <a:ext cx="665118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[11] L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. </a:t>
            </a: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Cao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, et al.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Continuously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Adaptive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Similarity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Search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, </a:t>
            </a: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SIGMOD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’</a:t>
            </a: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20</a:t>
            </a:r>
            <a:endParaRPr lang="en-US" sz="1600" dirty="0">
              <a:solidFill>
                <a:srgbClr val="000000"/>
              </a:solidFill>
              <a:latin typeface="Helvetica" pitchFamily="2" charset="0"/>
              <a:ea typeface=""/>
              <a:cs typeface="Geeza Pro" panose="02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55766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0" grpId="0" animBg="1"/>
      <p:bldP spid="167" grpId="0" animBg="1"/>
      <p:bldGraphic spid="169" grpId="0">
        <p:bldAsOne/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Rectangle 118">
            <a:extLst>
              <a:ext uri="{FF2B5EF4-FFF2-40B4-BE49-F238E27FC236}">
                <a16:creationId xmlns:a16="http://schemas.microsoft.com/office/drawing/2014/main" xmlns="" id="{E063FA79-E995-7041-89ED-8EBA6313D005}"/>
              </a:ext>
            </a:extLst>
          </p:cNvPr>
          <p:cNvSpPr/>
          <p:nvPr/>
        </p:nvSpPr>
        <p:spPr>
          <a:xfrm>
            <a:off x="989772" y="897313"/>
            <a:ext cx="10211628" cy="830974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099">
              <a:defRPr/>
            </a:pPr>
            <a:r>
              <a:rPr lang="en-US" b="1" dirty="0">
                <a:solidFill>
                  <a:srgbClr val="A31E34"/>
                </a:solidFill>
                <a:latin typeface="Helvetica" pitchFamily="2" charset="0"/>
              </a:rPr>
              <a:t>Key</a:t>
            </a:r>
            <a:r>
              <a:rPr lang="zh-CN" altLang="en-US" b="1" dirty="0">
                <a:solidFill>
                  <a:srgbClr val="A31E34"/>
                </a:solidFill>
                <a:latin typeface="Helvetica" pitchFamily="2" charset="0"/>
              </a:rPr>
              <a:t> </a:t>
            </a:r>
            <a:r>
              <a:rPr lang="en-US" altLang="zh-CN" b="1" dirty="0">
                <a:solidFill>
                  <a:srgbClr val="A31E34"/>
                </a:solidFill>
                <a:latin typeface="Helvetica" pitchFamily="2" charset="0"/>
              </a:rPr>
              <a:t>insight</a:t>
            </a:r>
            <a:r>
              <a:rPr lang="en-US" dirty="0">
                <a:solidFill>
                  <a:srgbClr val="000000"/>
                </a:solidFill>
                <a:latin typeface="Helvetica" pitchFamily="2" charset="0"/>
              </a:rPr>
              <a:t>:</a:t>
            </a:r>
            <a:endParaRPr lang="en-US" altLang="zh-CN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xmlns="" id="{ED8AB0C9-81FA-3B4A-BB8E-596B3331171F}"/>
              </a:ext>
            </a:extLst>
          </p:cNvPr>
          <p:cNvSpPr/>
          <p:nvPr/>
        </p:nvSpPr>
        <p:spPr>
          <a:xfrm>
            <a:off x="0" y="6247583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Only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rehash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the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objects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that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most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likely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would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move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different</a:t>
            </a:r>
            <a:r>
              <a:rPr lang="zh-CN" altLang="en-US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6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buckets</a:t>
            </a:r>
            <a:endParaRPr lang="en-US" sz="26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42</a:t>
            </a:fld>
            <a:endParaRPr lang="en-US" altLang="x-none" dirty="0"/>
          </a:p>
        </p:txBody>
      </p:sp>
      <p:grpSp>
        <p:nvGrpSpPr>
          <p:cNvPr id="15" name="Group 14"/>
          <p:cNvGrpSpPr/>
          <p:nvPr/>
        </p:nvGrpSpPr>
        <p:grpSpPr>
          <a:xfrm>
            <a:off x="3182938" y="4426203"/>
            <a:ext cx="2525546" cy="461665"/>
            <a:chOff x="4964039" y="5059379"/>
            <a:chExt cx="2525546" cy="461665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TextBox 15"/>
                <p:cNvSpPr txBox="1"/>
                <p:nvPr/>
              </p:nvSpPr>
              <p:spPr>
                <a:xfrm>
                  <a:off x="5754775" y="5059379"/>
                  <a:ext cx="1734810" cy="461665"/>
                </a:xfrm>
                <a:prstGeom prst="rect">
                  <a:avLst/>
                </a:prstGeom>
                <a:solidFill>
                  <a:schemeClr val="accent2"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r>
                          <a:rPr lang="en-US" b="1" i="1" dirty="0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𝒒</m:t>
                        </m:r>
                        <m:r>
                          <a:rPr lang="en-US" b="1" i="1" dirty="0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=</m:t>
                        </m:r>
                        <m:acc>
                          <m:accPr>
                            <m:chr m:val="⃗"/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accPr>
                          <m:e>
                            <m:r>
                              <a:rPr lang="en-US" altLang="zh-CN" b="1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𝒂</m:t>
                            </m:r>
                          </m:e>
                        </m:acc>
                        <m:sSub>
                          <m:sSub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𝒅𝒆𝒍𝒕𝒂</m:t>
                            </m:r>
                          </m:sub>
                        </m:sSub>
                      </m:oMath>
                    </m:oMathPara>
                  </a14:m>
                  <a:endParaRPr lang="en-US" altLang="zh-CN" b="1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6" name="TextBox 1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754775" y="5059379"/>
                  <a:ext cx="1734810" cy="461665"/>
                </a:xfrm>
                <a:prstGeom prst="rect">
                  <a:avLst/>
                </a:prstGeom>
                <a:blipFill>
                  <a:blip r:embed="rId3"/>
                  <a:stretch>
                    <a:fillRect b="-7692"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41" name="Right Arrow 140">
              <a:extLst>
                <a:ext uri="{FF2B5EF4-FFF2-40B4-BE49-F238E27FC236}">
                  <a16:creationId xmlns:a16="http://schemas.microsoft.com/office/drawing/2014/main" xmlns="" id="{AC055CA8-3849-674D-B265-8AC5574638F9}"/>
                </a:ext>
              </a:extLst>
            </p:cNvPr>
            <p:cNvSpPr/>
            <p:nvPr/>
          </p:nvSpPr>
          <p:spPr bwMode="auto">
            <a:xfrm>
              <a:off x="4964039" y="5173189"/>
              <a:ext cx="794141" cy="297129"/>
            </a:xfrm>
            <a:prstGeom prst="rightArrow">
              <a:avLst/>
            </a:prstGeom>
            <a:solidFill>
              <a:schemeClr val="accent5">
                <a:lumMod val="50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400" b="1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xmlns="" id="{BDF1D402-291E-994B-9639-3B9CFEFC1591}"/>
              </a:ext>
            </a:extLst>
          </p:cNvPr>
          <p:cNvGrpSpPr/>
          <p:nvPr/>
        </p:nvGrpSpPr>
        <p:grpSpPr>
          <a:xfrm>
            <a:off x="525214" y="1828800"/>
            <a:ext cx="5255947" cy="2238527"/>
            <a:chOff x="990600" y="1212597"/>
            <a:chExt cx="5255947" cy="2238527"/>
          </a:xfrm>
        </p:grpSpPr>
        <p:grpSp>
          <p:nvGrpSpPr>
            <p:cNvPr id="10" name="Group 9"/>
            <p:cNvGrpSpPr/>
            <p:nvPr/>
          </p:nvGrpSpPr>
          <p:grpSpPr>
            <a:xfrm>
              <a:off x="3457047" y="2664485"/>
              <a:ext cx="2789500" cy="786639"/>
              <a:chOff x="1582665" y="4654370"/>
              <a:chExt cx="2789500" cy="786639"/>
            </a:xfrm>
          </p:grpSpPr>
          <p:grpSp>
            <p:nvGrpSpPr>
              <p:cNvPr id="3" name="Group 2"/>
              <p:cNvGrpSpPr/>
              <p:nvPr/>
            </p:nvGrpSpPr>
            <p:grpSpPr>
              <a:xfrm>
                <a:off x="1582665" y="4654370"/>
                <a:ext cx="2789500" cy="786639"/>
                <a:chOff x="806828" y="5442067"/>
                <a:chExt cx="2789500" cy="786639"/>
              </a:xfrm>
            </p:grpSpPr>
            <p:sp>
              <p:nvSpPr>
                <p:cNvPr id="44" name="Rectangle: Rounded Corners 5">
                  <a:extLst>
                    <a:ext uri="{FF2B5EF4-FFF2-40B4-BE49-F238E27FC236}">
                      <a16:creationId xmlns:a16="http://schemas.microsoft.com/office/drawing/2014/main" xmlns="" id="{06118F50-05DE-4844-934F-1DCB00F4B1BB}"/>
                    </a:ext>
                  </a:extLst>
                </p:cNvPr>
                <p:cNvSpPr/>
                <p:nvPr/>
              </p:nvSpPr>
              <p:spPr>
                <a:xfrm>
                  <a:off x="806828" y="5442067"/>
                  <a:ext cx="2789500" cy="786639"/>
                </a:xfrm>
                <a:custGeom>
                  <a:avLst/>
                  <a:gdLst>
                    <a:gd name="connsiteX0" fmla="*/ 0 w 5019869"/>
                    <a:gd name="connsiteY0" fmla="*/ 317298 h 1903751"/>
                    <a:gd name="connsiteX1" fmla="*/ 317298 w 5019869"/>
                    <a:gd name="connsiteY1" fmla="*/ 0 h 1903751"/>
                    <a:gd name="connsiteX2" fmla="*/ 4702571 w 5019869"/>
                    <a:gd name="connsiteY2" fmla="*/ 0 h 1903751"/>
                    <a:gd name="connsiteX3" fmla="*/ 5019869 w 5019869"/>
                    <a:gd name="connsiteY3" fmla="*/ 317298 h 1903751"/>
                    <a:gd name="connsiteX4" fmla="*/ 5019869 w 5019869"/>
                    <a:gd name="connsiteY4" fmla="*/ 1586453 h 1903751"/>
                    <a:gd name="connsiteX5" fmla="*/ 4702571 w 5019869"/>
                    <a:gd name="connsiteY5" fmla="*/ 1903751 h 1903751"/>
                    <a:gd name="connsiteX6" fmla="*/ 317298 w 5019869"/>
                    <a:gd name="connsiteY6" fmla="*/ 1903751 h 1903751"/>
                    <a:gd name="connsiteX7" fmla="*/ 0 w 5019869"/>
                    <a:gd name="connsiteY7" fmla="*/ 1586453 h 1903751"/>
                    <a:gd name="connsiteX8" fmla="*/ 0 w 5019869"/>
                    <a:gd name="connsiteY8" fmla="*/ 317298 h 1903751"/>
                    <a:gd name="connsiteX0" fmla="*/ 2309 w 5022178"/>
                    <a:gd name="connsiteY0" fmla="*/ 323519 h 1909972"/>
                    <a:gd name="connsiteX1" fmla="*/ 145436 w 5022178"/>
                    <a:gd name="connsiteY1" fmla="*/ 0 h 1909972"/>
                    <a:gd name="connsiteX2" fmla="*/ 4704880 w 5022178"/>
                    <a:gd name="connsiteY2" fmla="*/ 6221 h 1909972"/>
                    <a:gd name="connsiteX3" fmla="*/ 5022178 w 5022178"/>
                    <a:gd name="connsiteY3" fmla="*/ 323519 h 1909972"/>
                    <a:gd name="connsiteX4" fmla="*/ 5022178 w 5022178"/>
                    <a:gd name="connsiteY4" fmla="*/ 1592674 h 1909972"/>
                    <a:gd name="connsiteX5" fmla="*/ 4704880 w 5022178"/>
                    <a:gd name="connsiteY5" fmla="*/ 1909972 h 1909972"/>
                    <a:gd name="connsiteX6" fmla="*/ 319607 w 5022178"/>
                    <a:gd name="connsiteY6" fmla="*/ 1909972 h 1909972"/>
                    <a:gd name="connsiteX7" fmla="*/ 2309 w 5022178"/>
                    <a:gd name="connsiteY7" fmla="*/ 1592674 h 1909972"/>
                    <a:gd name="connsiteX8" fmla="*/ 2309 w 5022178"/>
                    <a:gd name="connsiteY8" fmla="*/ 323519 h 1909972"/>
                    <a:gd name="connsiteX0" fmla="*/ 2309 w 5022178"/>
                    <a:gd name="connsiteY0" fmla="*/ 323519 h 1916193"/>
                    <a:gd name="connsiteX1" fmla="*/ 145436 w 5022178"/>
                    <a:gd name="connsiteY1" fmla="*/ 0 h 1916193"/>
                    <a:gd name="connsiteX2" fmla="*/ 4704880 w 5022178"/>
                    <a:gd name="connsiteY2" fmla="*/ 6221 h 1916193"/>
                    <a:gd name="connsiteX3" fmla="*/ 5022178 w 5022178"/>
                    <a:gd name="connsiteY3" fmla="*/ 323519 h 1916193"/>
                    <a:gd name="connsiteX4" fmla="*/ 5022178 w 5022178"/>
                    <a:gd name="connsiteY4" fmla="*/ 1592674 h 1916193"/>
                    <a:gd name="connsiteX5" fmla="*/ 4704880 w 5022178"/>
                    <a:gd name="connsiteY5" fmla="*/ 1909972 h 1916193"/>
                    <a:gd name="connsiteX6" fmla="*/ 151656 w 5022178"/>
                    <a:gd name="connsiteY6" fmla="*/ 1916193 h 1916193"/>
                    <a:gd name="connsiteX7" fmla="*/ 2309 w 5022178"/>
                    <a:gd name="connsiteY7" fmla="*/ 1592674 h 1916193"/>
                    <a:gd name="connsiteX8" fmla="*/ 2309 w 5022178"/>
                    <a:gd name="connsiteY8" fmla="*/ 323519 h 1916193"/>
                    <a:gd name="connsiteX0" fmla="*/ 2309 w 5023525"/>
                    <a:gd name="connsiteY0" fmla="*/ 323519 h 1916193"/>
                    <a:gd name="connsiteX1" fmla="*/ 145436 w 5023525"/>
                    <a:gd name="connsiteY1" fmla="*/ 0 h 1916193"/>
                    <a:gd name="connsiteX2" fmla="*/ 4872831 w 5023525"/>
                    <a:gd name="connsiteY2" fmla="*/ 6221 h 1916193"/>
                    <a:gd name="connsiteX3" fmla="*/ 5022178 w 5023525"/>
                    <a:gd name="connsiteY3" fmla="*/ 323519 h 1916193"/>
                    <a:gd name="connsiteX4" fmla="*/ 5022178 w 5023525"/>
                    <a:gd name="connsiteY4" fmla="*/ 1592674 h 1916193"/>
                    <a:gd name="connsiteX5" fmla="*/ 4704880 w 5023525"/>
                    <a:gd name="connsiteY5" fmla="*/ 1909972 h 1916193"/>
                    <a:gd name="connsiteX6" fmla="*/ 151656 w 5023525"/>
                    <a:gd name="connsiteY6" fmla="*/ 1916193 h 1916193"/>
                    <a:gd name="connsiteX7" fmla="*/ 2309 w 5023525"/>
                    <a:gd name="connsiteY7" fmla="*/ 1592674 h 1916193"/>
                    <a:gd name="connsiteX8" fmla="*/ 2309 w 5023525"/>
                    <a:gd name="connsiteY8" fmla="*/ 323519 h 1916193"/>
                    <a:gd name="connsiteX0" fmla="*/ 2309 w 5029012"/>
                    <a:gd name="connsiteY0" fmla="*/ 323519 h 1916193"/>
                    <a:gd name="connsiteX1" fmla="*/ 145436 w 5029012"/>
                    <a:gd name="connsiteY1" fmla="*/ 0 h 1916193"/>
                    <a:gd name="connsiteX2" fmla="*/ 4872831 w 5029012"/>
                    <a:gd name="connsiteY2" fmla="*/ 6221 h 1916193"/>
                    <a:gd name="connsiteX3" fmla="*/ 5022178 w 5029012"/>
                    <a:gd name="connsiteY3" fmla="*/ 323519 h 1916193"/>
                    <a:gd name="connsiteX4" fmla="*/ 5022178 w 5029012"/>
                    <a:gd name="connsiteY4" fmla="*/ 1592674 h 1916193"/>
                    <a:gd name="connsiteX5" fmla="*/ 4897713 w 5029012"/>
                    <a:gd name="connsiteY5" fmla="*/ 1916192 h 1916193"/>
                    <a:gd name="connsiteX6" fmla="*/ 151656 w 5029012"/>
                    <a:gd name="connsiteY6" fmla="*/ 1916193 h 1916193"/>
                    <a:gd name="connsiteX7" fmla="*/ 2309 w 5029012"/>
                    <a:gd name="connsiteY7" fmla="*/ 1592674 h 1916193"/>
                    <a:gd name="connsiteX8" fmla="*/ 2309 w 5029012"/>
                    <a:gd name="connsiteY8" fmla="*/ 323519 h 1916193"/>
                    <a:gd name="connsiteX0" fmla="*/ 2309 w 5023525"/>
                    <a:gd name="connsiteY0" fmla="*/ 323519 h 1916193"/>
                    <a:gd name="connsiteX1" fmla="*/ 145436 w 5023525"/>
                    <a:gd name="connsiteY1" fmla="*/ 0 h 1916193"/>
                    <a:gd name="connsiteX2" fmla="*/ 4872831 w 5023525"/>
                    <a:gd name="connsiteY2" fmla="*/ 6221 h 1916193"/>
                    <a:gd name="connsiteX3" fmla="*/ 5022178 w 5023525"/>
                    <a:gd name="connsiteY3" fmla="*/ 323519 h 1916193"/>
                    <a:gd name="connsiteX4" fmla="*/ 5022178 w 5023525"/>
                    <a:gd name="connsiteY4" fmla="*/ 1592674 h 1916193"/>
                    <a:gd name="connsiteX5" fmla="*/ 4866611 w 5023525"/>
                    <a:gd name="connsiteY5" fmla="*/ 1916192 h 1916193"/>
                    <a:gd name="connsiteX6" fmla="*/ 151656 w 5023525"/>
                    <a:gd name="connsiteY6" fmla="*/ 1916193 h 1916193"/>
                    <a:gd name="connsiteX7" fmla="*/ 2309 w 5023525"/>
                    <a:gd name="connsiteY7" fmla="*/ 1592674 h 1916193"/>
                    <a:gd name="connsiteX8" fmla="*/ 2309 w 5023525"/>
                    <a:gd name="connsiteY8" fmla="*/ 323519 h 1916193"/>
                    <a:gd name="connsiteX0" fmla="*/ 2309 w 5023525"/>
                    <a:gd name="connsiteY0" fmla="*/ 323519 h 1916193"/>
                    <a:gd name="connsiteX1" fmla="*/ 145436 w 5023525"/>
                    <a:gd name="connsiteY1" fmla="*/ 0 h 1916193"/>
                    <a:gd name="connsiteX2" fmla="*/ 4872831 w 5023525"/>
                    <a:gd name="connsiteY2" fmla="*/ 6221 h 1916193"/>
                    <a:gd name="connsiteX3" fmla="*/ 5022178 w 5023525"/>
                    <a:gd name="connsiteY3" fmla="*/ 323519 h 1916193"/>
                    <a:gd name="connsiteX4" fmla="*/ 5022178 w 5023525"/>
                    <a:gd name="connsiteY4" fmla="*/ 1617556 h 1916193"/>
                    <a:gd name="connsiteX5" fmla="*/ 4866611 w 5023525"/>
                    <a:gd name="connsiteY5" fmla="*/ 1916192 h 1916193"/>
                    <a:gd name="connsiteX6" fmla="*/ 151656 w 5023525"/>
                    <a:gd name="connsiteY6" fmla="*/ 1916193 h 1916193"/>
                    <a:gd name="connsiteX7" fmla="*/ 2309 w 5023525"/>
                    <a:gd name="connsiteY7" fmla="*/ 1592674 h 1916193"/>
                    <a:gd name="connsiteX8" fmla="*/ 2309 w 5023525"/>
                    <a:gd name="connsiteY8" fmla="*/ 323519 h 1916193"/>
                    <a:gd name="connsiteX0" fmla="*/ 2309 w 5023525"/>
                    <a:gd name="connsiteY0" fmla="*/ 323519 h 1916193"/>
                    <a:gd name="connsiteX1" fmla="*/ 145436 w 5023525"/>
                    <a:gd name="connsiteY1" fmla="*/ 0 h 1916193"/>
                    <a:gd name="connsiteX2" fmla="*/ 4872831 w 5023525"/>
                    <a:gd name="connsiteY2" fmla="*/ 6221 h 1916193"/>
                    <a:gd name="connsiteX3" fmla="*/ 5022178 w 5023525"/>
                    <a:gd name="connsiteY3" fmla="*/ 323519 h 1916193"/>
                    <a:gd name="connsiteX4" fmla="*/ 5022178 w 5023525"/>
                    <a:gd name="connsiteY4" fmla="*/ 1692201 h 1916193"/>
                    <a:gd name="connsiteX5" fmla="*/ 4866611 w 5023525"/>
                    <a:gd name="connsiteY5" fmla="*/ 1916192 h 1916193"/>
                    <a:gd name="connsiteX6" fmla="*/ 151656 w 5023525"/>
                    <a:gd name="connsiteY6" fmla="*/ 1916193 h 1916193"/>
                    <a:gd name="connsiteX7" fmla="*/ 2309 w 5023525"/>
                    <a:gd name="connsiteY7" fmla="*/ 1592674 h 1916193"/>
                    <a:gd name="connsiteX8" fmla="*/ 2309 w 5023525"/>
                    <a:gd name="connsiteY8" fmla="*/ 323519 h 1916193"/>
                    <a:gd name="connsiteX0" fmla="*/ 2309 w 5023525"/>
                    <a:gd name="connsiteY0" fmla="*/ 323519 h 1916193"/>
                    <a:gd name="connsiteX1" fmla="*/ 145436 w 5023525"/>
                    <a:gd name="connsiteY1" fmla="*/ 0 h 1916193"/>
                    <a:gd name="connsiteX2" fmla="*/ 4872831 w 5023525"/>
                    <a:gd name="connsiteY2" fmla="*/ 6221 h 1916193"/>
                    <a:gd name="connsiteX3" fmla="*/ 5022178 w 5023525"/>
                    <a:gd name="connsiteY3" fmla="*/ 192891 h 1916193"/>
                    <a:gd name="connsiteX4" fmla="*/ 5022178 w 5023525"/>
                    <a:gd name="connsiteY4" fmla="*/ 1692201 h 1916193"/>
                    <a:gd name="connsiteX5" fmla="*/ 4866611 w 5023525"/>
                    <a:gd name="connsiteY5" fmla="*/ 1916192 h 1916193"/>
                    <a:gd name="connsiteX6" fmla="*/ 151656 w 5023525"/>
                    <a:gd name="connsiteY6" fmla="*/ 1916193 h 1916193"/>
                    <a:gd name="connsiteX7" fmla="*/ 2309 w 5023525"/>
                    <a:gd name="connsiteY7" fmla="*/ 1592674 h 1916193"/>
                    <a:gd name="connsiteX8" fmla="*/ 2309 w 5023525"/>
                    <a:gd name="connsiteY8" fmla="*/ 323519 h 1916193"/>
                    <a:gd name="connsiteX0" fmla="*/ 1347 w 5028783"/>
                    <a:gd name="connsiteY0" fmla="*/ 211552 h 1916193"/>
                    <a:gd name="connsiteX1" fmla="*/ 150694 w 5028783"/>
                    <a:gd name="connsiteY1" fmla="*/ 0 h 1916193"/>
                    <a:gd name="connsiteX2" fmla="*/ 4878089 w 5028783"/>
                    <a:gd name="connsiteY2" fmla="*/ 6221 h 1916193"/>
                    <a:gd name="connsiteX3" fmla="*/ 5027436 w 5028783"/>
                    <a:gd name="connsiteY3" fmla="*/ 192891 h 1916193"/>
                    <a:gd name="connsiteX4" fmla="*/ 5027436 w 5028783"/>
                    <a:gd name="connsiteY4" fmla="*/ 1692201 h 1916193"/>
                    <a:gd name="connsiteX5" fmla="*/ 4871869 w 5028783"/>
                    <a:gd name="connsiteY5" fmla="*/ 1916192 h 1916193"/>
                    <a:gd name="connsiteX6" fmla="*/ 156914 w 5028783"/>
                    <a:gd name="connsiteY6" fmla="*/ 1916193 h 1916193"/>
                    <a:gd name="connsiteX7" fmla="*/ 7567 w 5028783"/>
                    <a:gd name="connsiteY7" fmla="*/ 1592674 h 1916193"/>
                    <a:gd name="connsiteX8" fmla="*/ 1347 w 5028783"/>
                    <a:gd name="connsiteY8" fmla="*/ 211552 h 1916193"/>
                    <a:gd name="connsiteX0" fmla="*/ 1347 w 5028783"/>
                    <a:gd name="connsiteY0" fmla="*/ 186670 h 1916193"/>
                    <a:gd name="connsiteX1" fmla="*/ 150694 w 5028783"/>
                    <a:gd name="connsiteY1" fmla="*/ 0 h 1916193"/>
                    <a:gd name="connsiteX2" fmla="*/ 4878089 w 5028783"/>
                    <a:gd name="connsiteY2" fmla="*/ 6221 h 1916193"/>
                    <a:gd name="connsiteX3" fmla="*/ 5027436 w 5028783"/>
                    <a:gd name="connsiteY3" fmla="*/ 192891 h 1916193"/>
                    <a:gd name="connsiteX4" fmla="*/ 5027436 w 5028783"/>
                    <a:gd name="connsiteY4" fmla="*/ 1692201 h 1916193"/>
                    <a:gd name="connsiteX5" fmla="*/ 4871869 w 5028783"/>
                    <a:gd name="connsiteY5" fmla="*/ 1916192 h 1916193"/>
                    <a:gd name="connsiteX6" fmla="*/ 156914 w 5028783"/>
                    <a:gd name="connsiteY6" fmla="*/ 1916193 h 1916193"/>
                    <a:gd name="connsiteX7" fmla="*/ 7567 w 5028783"/>
                    <a:gd name="connsiteY7" fmla="*/ 1592674 h 1916193"/>
                    <a:gd name="connsiteX8" fmla="*/ 1347 w 5028783"/>
                    <a:gd name="connsiteY8" fmla="*/ 186670 h 1916193"/>
                    <a:gd name="connsiteX0" fmla="*/ 0 w 5027436"/>
                    <a:gd name="connsiteY0" fmla="*/ 186670 h 1916193"/>
                    <a:gd name="connsiteX1" fmla="*/ 180449 w 5027436"/>
                    <a:gd name="connsiteY1" fmla="*/ 0 h 1916193"/>
                    <a:gd name="connsiteX2" fmla="*/ 4876742 w 5027436"/>
                    <a:gd name="connsiteY2" fmla="*/ 6221 h 1916193"/>
                    <a:gd name="connsiteX3" fmla="*/ 5026089 w 5027436"/>
                    <a:gd name="connsiteY3" fmla="*/ 192891 h 1916193"/>
                    <a:gd name="connsiteX4" fmla="*/ 5026089 w 5027436"/>
                    <a:gd name="connsiteY4" fmla="*/ 1692201 h 1916193"/>
                    <a:gd name="connsiteX5" fmla="*/ 4870522 w 5027436"/>
                    <a:gd name="connsiteY5" fmla="*/ 1916192 h 1916193"/>
                    <a:gd name="connsiteX6" fmla="*/ 155567 w 5027436"/>
                    <a:gd name="connsiteY6" fmla="*/ 1916193 h 1916193"/>
                    <a:gd name="connsiteX7" fmla="*/ 6220 w 5027436"/>
                    <a:gd name="connsiteY7" fmla="*/ 1592674 h 1916193"/>
                    <a:gd name="connsiteX8" fmla="*/ 0 w 5027436"/>
                    <a:gd name="connsiteY8" fmla="*/ 186670 h 1916193"/>
                    <a:gd name="connsiteX0" fmla="*/ 0 w 5027436"/>
                    <a:gd name="connsiteY0" fmla="*/ 186670 h 1916193"/>
                    <a:gd name="connsiteX1" fmla="*/ 180449 w 5027436"/>
                    <a:gd name="connsiteY1" fmla="*/ 0 h 1916193"/>
                    <a:gd name="connsiteX2" fmla="*/ 4876742 w 5027436"/>
                    <a:gd name="connsiteY2" fmla="*/ 6221 h 1916193"/>
                    <a:gd name="connsiteX3" fmla="*/ 5026089 w 5027436"/>
                    <a:gd name="connsiteY3" fmla="*/ 192891 h 1916193"/>
                    <a:gd name="connsiteX4" fmla="*/ 5026089 w 5027436"/>
                    <a:gd name="connsiteY4" fmla="*/ 1692201 h 1916193"/>
                    <a:gd name="connsiteX5" fmla="*/ 4826979 w 5027436"/>
                    <a:gd name="connsiteY5" fmla="*/ 1916192 h 1916193"/>
                    <a:gd name="connsiteX6" fmla="*/ 155567 w 5027436"/>
                    <a:gd name="connsiteY6" fmla="*/ 1916193 h 1916193"/>
                    <a:gd name="connsiteX7" fmla="*/ 6220 w 5027436"/>
                    <a:gd name="connsiteY7" fmla="*/ 1592674 h 1916193"/>
                    <a:gd name="connsiteX8" fmla="*/ 0 w 5027436"/>
                    <a:gd name="connsiteY8" fmla="*/ 186670 h 1916193"/>
                    <a:gd name="connsiteX0" fmla="*/ 0 w 5027436"/>
                    <a:gd name="connsiteY0" fmla="*/ 186670 h 1922413"/>
                    <a:gd name="connsiteX1" fmla="*/ 180449 w 5027436"/>
                    <a:gd name="connsiteY1" fmla="*/ 0 h 1922413"/>
                    <a:gd name="connsiteX2" fmla="*/ 4876742 w 5027436"/>
                    <a:gd name="connsiteY2" fmla="*/ 6221 h 1922413"/>
                    <a:gd name="connsiteX3" fmla="*/ 5026089 w 5027436"/>
                    <a:gd name="connsiteY3" fmla="*/ 192891 h 1922413"/>
                    <a:gd name="connsiteX4" fmla="*/ 5026089 w 5027436"/>
                    <a:gd name="connsiteY4" fmla="*/ 1692201 h 1922413"/>
                    <a:gd name="connsiteX5" fmla="*/ 4839419 w 5027436"/>
                    <a:gd name="connsiteY5" fmla="*/ 1922413 h 1922413"/>
                    <a:gd name="connsiteX6" fmla="*/ 155567 w 5027436"/>
                    <a:gd name="connsiteY6" fmla="*/ 1916193 h 1922413"/>
                    <a:gd name="connsiteX7" fmla="*/ 6220 w 5027436"/>
                    <a:gd name="connsiteY7" fmla="*/ 1592674 h 1922413"/>
                    <a:gd name="connsiteX8" fmla="*/ 0 w 5027436"/>
                    <a:gd name="connsiteY8" fmla="*/ 186670 h 1922413"/>
                    <a:gd name="connsiteX0" fmla="*/ 0 w 5027436"/>
                    <a:gd name="connsiteY0" fmla="*/ 186670 h 1922413"/>
                    <a:gd name="connsiteX1" fmla="*/ 180449 w 5027436"/>
                    <a:gd name="connsiteY1" fmla="*/ 0 h 1922413"/>
                    <a:gd name="connsiteX2" fmla="*/ 4876742 w 5027436"/>
                    <a:gd name="connsiteY2" fmla="*/ 6221 h 1922413"/>
                    <a:gd name="connsiteX3" fmla="*/ 5026089 w 5027436"/>
                    <a:gd name="connsiteY3" fmla="*/ 192891 h 1922413"/>
                    <a:gd name="connsiteX4" fmla="*/ 5019868 w 5027436"/>
                    <a:gd name="connsiteY4" fmla="*/ 1729523 h 1922413"/>
                    <a:gd name="connsiteX5" fmla="*/ 4839419 w 5027436"/>
                    <a:gd name="connsiteY5" fmla="*/ 1922413 h 1922413"/>
                    <a:gd name="connsiteX6" fmla="*/ 155567 w 5027436"/>
                    <a:gd name="connsiteY6" fmla="*/ 1916193 h 1922413"/>
                    <a:gd name="connsiteX7" fmla="*/ 6220 w 5027436"/>
                    <a:gd name="connsiteY7" fmla="*/ 1592674 h 1922413"/>
                    <a:gd name="connsiteX8" fmla="*/ 0 w 5027436"/>
                    <a:gd name="connsiteY8" fmla="*/ 186670 h 1922413"/>
                    <a:gd name="connsiteX0" fmla="*/ 0 w 5027436"/>
                    <a:gd name="connsiteY0" fmla="*/ 186670 h 1922413"/>
                    <a:gd name="connsiteX1" fmla="*/ 180449 w 5027436"/>
                    <a:gd name="connsiteY1" fmla="*/ 0 h 1922413"/>
                    <a:gd name="connsiteX2" fmla="*/ 4876742 w 5027436"/>
                    <a:gd name="connsiteY2" fmla="*/ 6221 h 1922413"/>
                    <a:gd name="connsiteX3" fmla="*/ 5026089 w 5027436"/>
                    <a:gd name="connsiteY3" fmla="*/ 192891 h 1922413"/>
                    <a:gd name="connsiteX4" fmla="*/ 5019868 w 5027436"/>
                    <a:gd name="connsiteY4" fmla="*/ 1729523 h 1922413"/>
                    <a:gd name="connsiteX5" fmla="*/ 4851860 w 5027436"/>
                    <a:gd name="connsiteY5" fmla="*/ 1922413 h 1922413"/>
                    <a:gd name="connsiteX6" fmla="*/ 155567 w 5027436"/>
                    <a:gd name="connsiteY6" fmla="*/ 1916193 h 1922413"/>
                    <a:gd name="connsiteX7" fmla="*/ 6220 w 5027436"/>
                    <a:gd name="connsiteY7" fmla="*/ 1592674 h 1922413"/>
                    <a:gd name="connsiteX8" fmla="*/ 0 w 5027436"/>
                    <a:gd name="connsiteY8" fmla="*/ 186670 h 1922413"/>
                    <a:gd name="connsiteX0" fmla="*/ 0 w 5027436"/>
                    <a:gd name="connsiteY0" fmla="*/ 186670 h 1922413"/>
                    <a:gd name="connsiteX1" fmla="*/ 180449 w 5027436"/>
                    <a:gd name="connsiteY1" fmla="*/ 0 h 1922413"/>
                    <a:gd name="connsiteX2" fmla="*/ 4876742 w 5027436"/>
                    <a:gd name="connsiteY2" fmla="*/ 6221 h 1922413"/>
                    <a:gd name="connsiteX3" fmla="*/ 5026089 w 5027436"/>
                    <a:gd name="connsiteY3" fmla="*/ 192891 h 1922413"/>
                    <a:gd name="connsiteX4" fmla="*/ 5019868 w 5027436"/>
                    <a:gd name="connsiteY4" fmla="*/ 1729523 h 1922413"/>
                    <a:gd name="connsiteX5" fmla="*/ 4851860 w 5027436"/>
                    <a:gd name="connsiteY5" fmla="*/ 1922413 h 1922413"/>
                    <a:gd name="connsiteX6" fmla="*/ 155567 w 5027436"/>
                    <a:gd name="connsiteY6" fmla="*/ 1916193 h 1922413"/>
                    <a:gd name="connsiteX7" fmla="*/ 6220 w 5027436"/>
                    <a:gd name="connsiteY7" fmla="*/ 1704641 h 1922413"/>
                    <a:gd name="connsiteX8" fmla="*/ 0 w 5027436"/>
                    <a:gd name="connsiteY8" fmla="*/ 186670 h 1922413"/>
                    <a:gd name="connsiteX0" fmla="*/ 0 w 5038708"/>
                    <a:gd name="connsiteY0" fmla="*/ 186670 h 1922413"/>
                    <a:gd name="connsiteX1" fmla="*/ 180449 w 5038708"/>
                    <a:gd name="connsiteY1" fmla="*/ 0 h 1922413"/>
                    <a:gd name="connsiteX2" fmla="*/ 4876742 w 5038708"/>
                    <a:gd name="connsiteY2" fmla="*/ 6221 h 1922413"/>
                    <a:gd name="connsiteX3" fmla="*/ 5026089 w 5038708"/>
                    <a:gd name="connsiteY3" fmla="*/ 192891 h 1922413"/>
                    <a:gd name="connsiteX4" fmla="*/ 5038529 w 5038708"/>
                    <a:gd name="connsiteY4" fmla="*/ 1747254 h 1922413"/>
                    <a:gd name="connsiteX5" fmla="*/ 4851860 w 5038708"/>
                    <a:gd name="connsiteY5" fmla="*/ 1922413 h 1922413"/>
                    <a:gd name="connsiteX6" fmla="*/ 155567 w 5038708"/>
                    <a:gd name="connsiteY6" fmla="*/ 1916193 h 1922413"/>
                    <a:gd name="connsiteX7" fmla="*/ 6220 w 5038708"/>
                    <a:gd name="connsiteY7" fmla="*/ 1704641 h 1922413"/>
                    <a:gd name="connsiteX8" fmla="*/ 0 w 5038708"/>
                    <a:gd name="connsiteY8" fmla="*/ 186670 h 1922413"/>
                    <a:gd name="connsiteX0" fmla="*/ 0 w 5038708"/>
                    <a:gd name="connsiteY0" fmla="*/ 186670 h 1922489"/>
                    <a:gd name="connsiteX1" fmla="*/ 180449 w 5038708"/>
                    <a:gd name="connsiteY1" fmla="*/ 0 h 1922489"/>
                    <a:gd name="connsiteX2" fmla="*/ 4876742 w 5038708"/>
                    <a:gd name="connsiteY2" fmla="*/ 6221 h 1922489"/>
                    <a:gd name="connsiteX3" fmla="*/ 5026089 w 5038708"/>
                    <a:gd name="connsiteY3" fmla="*/ 192891 h 1922489"/>
                    <a:gd name="connsiteX4" fmla="*/ 5038529 w 5038708"/>
                    <a:gd name="connsiteY4" fmla="*/ 1756120 h 1922489"/>
                    <a:gd name="connsiteX5" fmla="*/ 4851860 w 5038708"/>
                    <a:gd name="connsiteY5" fmla="*/ 1922413 h 1922489"/>
                    <a:gd name="connsiteX6" fmla="*/ 155567 w 5038708"/>
                    <a:gd name="connsiteY6" fmla="*/ 1916193 h 1922489"/>
                    <a:gd name="connsiteX7" fmla="*/ 6220 w 5038708"/>
                    <a:gd name="connsiteY7" fmla="*/ 1704641 h 1922489"/>
                    <a:gd name="connsiteX8" fmla="*/ 0 w 5038708"/>
                    <a:gd name="connsiteY8" fmla="*/ 186670 h 1922489"/>
                    <a:gd name="connsiteX0" fmla="*/ 0 w 5038708"/>
                    <a:gd name="connsiteY0" fmla="*/ 186670 h 1922423"/>
                    <a:gd name="connsiteX1" fmla="*/ 180449 w 5038708"/>
                    <a:gd name="connsiteY1" fmla="*/ 0 h 1922423"/>
                    <a:gd name="connsiteX2" fmla="*/ 4876742 w 5038708"/>
                    <a:gd name="connsiteY2" fmla="*/ 6221 h 1922423"/>
                    <a:gd name="connsiteX3" fmla="*/ 5026089 w 5038708"/>
                    <a:gd name="connsiteY3" fmla="*/ 192891 h 1922423"/>
                    <a:gd name="connsiteX4" fmla="*/ 5038529 w 5038708"/>
                    <a:gd name="connsiteY4" fmla="*/ 1751687 h 1922423"/>
                    <a:gd name="connsiteX5" fmla="*/ 4851860 w 5038708"/>
                    <a:gd name="connsiteY5" fmla="*/ 1922413 h 1922423"/>
                    <a:gd name="connsiteX6" fmla="*/ 155567 w 5038708"/>
                    <a:gd name="connsiteY6" fmla="*/ 1916193 h 1922423"/>
                    <a:gd name="connsiteX7" fmla="*/ 6220 w 5038708"/>
                    <a:gd name="connsiteY7" fmla="*/ 1704641 h 1922423"/>
                    <a:gd name="connsiteX8" fmla="*/ 0 w 5038708"/>
                    <a:gd name="connsiteY8" fmla="*/ 186670 h 1922423"/>
                    <a:gd name="connsiteX0" fmla="*/ 6496 w 5045204"/>
                    <a:gd name="connsiteY0" fmla="*/ 186670 h 1922423"/>
                    <a:gd name="connsiteX1" fmla="*/ 186945 w 5045204"/>
                    <a:gd name="connsiteY1" fmla="*/ 0 h 1922423"/>
                    <a:gd name="connsiteX2" fmla="*/ 4883238 w 5045204"/>
                    <a:gd name="connsiteY2" fmla="*/ 6221 h 1922423"/>
                    <a:gd name="connsiteX3" fmla="*/ 5032585 w 5045204"/>
                    <a:gd name="connsiteY3" fmla="*/ 192891 h 1922423"/>
                    <a:gd name="connsiteX4" fmla="*/ 5045025 w 5045204"/>
                    <a:gd name="connsiteY4" fmla="*/ 1751687 h 1922423"/>
                    <a:gd name="connsiteX5" fmla="*/ 4858356 w 5045204"/>
                    <a:gd name="connsiteY5" fmla="*/ 1922413 h 1922423"/>
                    <a:gd name="connsiteX6" fmla="*/ 162063 w 5045204"/>
                    <a:gd name="connsiteY6" fmla="*/ 1916193 h 1922423"/>
                    <a:gd name="connsiteX7" fmla="*/ 275 w 5045204"/>
                    <a:gd name="connsiteY7" fmla="*/ 1755619 h 1922423"/>
                    <a:gd name="connsiteX8" fmla="*/ 6496 w 5045204"/>
                    <a:gd name="connsiteY8" fmla="*/ 186670 h 1922423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5045204" h="1922423">
                      <a:moveTo>
                        <a:pt x="6496" y="186670"/>
                      </a:moveTo>
                      <a:cubicBezTo>
                        <a:pt x="6496" y="11431"/>
                        <a:pt x="11706" y="0"/>
                        <a:pt x="186945" y="0"/>
                      </a:cubicBezTo>
                      <a:lnTo>
                        <a:pt x="4883238" y="6221"/>
                      </a:lnTo>
                      <a:cubicBezTo>
                        <a:pt x="5058477" y="6221"/>
                        <a:pt x="5032585" y="17652"/>
                        <a:pt x="5032585" y="192891"/>
                      </a:cubicBezTo>
                      <a:cubicBezTo>
                        <a:pt x="5030511" y="705102"/>
                        <a:pt x="5047099" y="1239476"/>
                        <a:pt x="5045025" y="1751687"/>
                      </a:cubicBezTo>
                      <a:cubicBezTo>
                        <a:pt x="5045025" y="1926926"/>
                        <a:pt x="5033595" y="1922413"/>
                        <a:pt x="4858356" y="1922413"/>
                      </a:cubicBezTo>
                      <a:lnTo>
                        <a:pt x="162063" y="1916193"/>
                      </a:lnTo>
                      <a:cubicBezTo>
                        <a:pt x="-13176" y="1916193"/>
                        <a:pt x="275" y="1930858"/>
                        <a:pt x="275" y="1755619"/>
                      </a:cubicBezTo>
                      <a:cubicBezTo>
                        <a:pt x="-1798" y="1295245"/>
                        <a:pt x="8569" y="647044"/>
                        <a:pt x="6496" y="186670"/>
                      </a:cubicBezTo>
                      <a:close/>
                    </a:path>
                  </a:pathLst>
                </a:custGeom>
                <a:noFill/>
                <a:ln w="38100"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xmlns="" id="{ECF1B2F5-BB87-426B-8C40-AABD6C0C0D2E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77917" y="5803957"/>
                      <a:ext cx="2518411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New location (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𝑡</m:t>
                              </m:r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+1</m:t>
                              </m:r>
                            </m:sub>
                          </m:sSub>
                        </m:oMath>
                      </a14:m>
                      <a:r>
                        <a:rPr lang="en-US" sz="2000" dirty="0"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51" name="TextBox 50">
                      <a:extLst>
                        <a:ext uri="{FF2B5EF4-FFF2-40B4-BE49-F238E27FC236}">
                          <a16:creationId xmlns:a16="http://schemas.microsoft.com/office/drawing/2014/main" id="{ECF1B2F5-BB87-426B-8C40-AABD6C0C0D2E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77917" y="5803957"/>
                      <a:ext cx="2518411" cy="400110"/>
                    </a:xfrm>
                    <a:prstGeom prst="rect">
                      <a:avLst/>
                    </a:prstGeom>
                    <a:blipFill>
                      <a:blip r:embed="rId4"/>
                      <a:stretch>
                        <a:fillRect l="-2010" t="-6061" b="-24242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xmlns="" id="{CDD5745B-1DF0-48BC-B97A-5958557BAB4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1061681" y="5442067"/>
                      <a:ext cx="2077447" cy="400110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r>
                        <a:rPr lang="en-US" sz="2000" dirty="0"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Old location (</a:t>
                      </a:r>
                      <a14:m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sz="2000" i="1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000" i="1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𝐿</m:t>
                              </m:r>
                            </m:e>
                            <m:sub>
                              <m:r>
                                <a:rPr lang="en-US" altLang="zh-CN" sz="2000" i="1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𝑡</m:t>
                              </m:r>
                            </m:sub>
                          </m:sSub>
                        </m:oMath>
                      </a14:m>
                      <a:r>
                        <a:rPr lang="en-US" sz="2000" dirty="0">
                          <a:latin typeface="Helvetica Neue" charset="0"/>
                          <a:ea typeface="Helvetica Neue" charset="0"/>
                          <a:cs typeface="Helvetica Neue" charset="0"/>
                        </a:rPr>
                        <a:t>)</a:t>
                      </a:r>
                    </a:p>
                  </p:txBody>
                </p:sp>
              </mc:Choice>
              <mc:Fallback xmlns="">
                <p:sp>
                  <p:nvSpPr>
                    <p:cNvPr id="52" name="TextBox 51">
                      <a:extLst>
                        <a:ext uri="{FF2B5EF4-FFF2-40B4-BE49-F238E27FC236}">
                          <a16:creationId xmlns:a16="http://schemas.microsoft.com/office/drawing/2014/main" id="{CDD5745B-1DF0-48BC-B97A-5958557BAB47}"/>
                        </a:ext>
                      </a:extLst>
                    </p:cNvPr>
                    <p:cNvSpPr txBox="1"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1061681" y="5442067"/>
                      <a:ext cx="2077447" cy="400110"/>
                    </a:xfrm>
                    <a:prstGeom prst="rect">
                      <a:avLst/>
                    </a:prstGeom>
                    <a:blipFill>
                      <a:blip r:embed="rId5"/>
                      <a:stretch>
                        <a:fillRect l="-3049" t="-6250" b="-25000"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  <p:sp>
            <p:nvSpPr>
              <p:cNvPr id="58" name="Oval 57"/>
              <p:cNvSpPr/>
              <p:nvPr/>
            </p:nvSpPr>
            <p:spPr>
              <a:xfrm>
                <a:off x="1651384" y="4730570"/>
                <a:ext cx="202780" cy="20314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67" name="Oval 66"/>
              <p:cNvSpPr/>
              <p:nvPr/>
            </p:nvSpPr>
            <p:spPr>
              <a:xfrm>
                <a:off x="1651384" y="5111570"/>
                <a:ext cx="202780" cy="20314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sp>
          <p:nvSpPr>
            <p:cNvPr id="6" name="Rectangle 5"/>
            <p:cNvSpPr/>
            <p:nvPr/>
          </p:nvSpPr>
          <p:spPr bwMode="auto">
            <a:xfrm>
              <a:off x="990600" y="1343772"/>
              <a:ext cx="2352418" cy="2085228"/>
            </a:xfrm>
            <a:prstGeom prst="rect">
              <a:avLst/>
            </a:prstGeom>
            <a:noFill/>
            <a:ln w="254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xmlns="" id="{18C0BA34-413C-426A-BFDF-65BE2D09AB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557112" y="1343772"/>
              <a:ext cx="0" cy="2085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/>
                <p:cNvSpPr/>
                <p:nvPr/>
              </p:nvSpPr>
              <p:spPr>
                <a:xfrm>
                  <a:off x="1025387" y="1212597"/>
                  <a:ext cx="52238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36" name="Rectangle 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5387" y="1212597"/>
                  <a:ext cx="522387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789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xmlns="" id="{18C0BA34-413C-426A-BFDF-65BE2D09ABD2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1778269" y="1343772"/>
              <a:ext cx="0" cy="2085228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Oval 56"/>
            <p:cNvSpPr/>
            <p:nvPr/>
          </p:nvSpPr>
          <p:spPr>
            <a:xfrm>
              <a:off x="1172366" y="1696717"/>
              <a:ext cx="202780" cy="203145"/>
            </a:xfrm>
            <a:prstGeom prst="ellipse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59" name="Oval 58"/>
            <p:cNvSpPr/>
            <p:nvPr/>
          </p:nvSpPr>
          <p:spPr>
            <a:xfrm>
              <a:off x="2735332" y="2926508"/>
              <a:ext cx="202780" cy="20314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60" name="Straight Arrow Connector 59"/>
            <p:cNvCxnSpPr>
              <a:cxnSpLocks/>
              <a:stCxn id="57" idx="5"/>
              <a:endCxn id="59" idx="1"/>
            </p:cNvCxnSpPr>
            <p:nvPr/>
          </p:nvCxnSpPr>
          <p:spPr>
            <a:xfrm>
              <a:off x="1345450" y="1870112"/>
              <a:ext cx="1419578" cy="1086146"/>
            </a:xfrm>
            <a:prstGeom prst="straightConnector1">
              <a:avLst/>
            </a:prstGeom>
            <a:ln w="34925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arrow" w="med" len="lg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/>
            </a:fontRef>
          </p:style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/>
                <p:cNvSpPr/>
                <p:nvPr/>
              </p:nvSpPr>
              <p:spPr>
                <a:xfrm>
                  <a:off x="2686815" y="2374765"/>
                  <a:ext cx="540854" cy="461921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Sup>
                          <m:sSubSup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SupPr>
                          <m:e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𝑖</m:t>
                            </m:r>
                          </m:sub>
                          <m:sup>
                            <m:r>
                              <a:rPr lang="en-US" altLang="zh-CN" b="0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′</m:t>
                            </m:r>
                          </m:sup>
                        </m:sSubSup>
                      </m:oMath>
                    </m:oMathPara>
                  </a14:m>
                  <a:endParaRPr lang="en-US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56" name="Rectangle 5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686815" y="2374765"/>
                  <a:ext cx="540854" cy="461921"/>
                </a:xfrm>
                <a:prstGeom prst="rect">
                  <a:avLst/>
                </a:prstGeom>
                <a:blipFill>
                  <a:blip r:embed="rId7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xmlns="" id="{C598FDF9-4274-7C4A-973F-3C77BE3DBAD0}"/>
              </a:ext>
            </a:extLst>
          </p:cNvPr>
          <p:cNvGrpSpPr/>
          <p:nvPr/>
        </p:nvGrpSpPr>
        <p:grpSpPr>
          <a:xfrm>
            <a:off x="-8186" y="2445003"/>
            <a:ext cx="3011645" cy="2997453"/>
            <a:chOff x="381000" y="1899862"/>
            <a:chExt cx="3011645" cy="2997453"/>
          </a:xfrm>
        </p:grpSpPr>
        <p:grpSp>
          <p:nvGrpSpPr>
            <p:cNvPr id="27" name="Group 26">
              <a:extLst>
                <a:ext uri="{FF2B5EF4-FFF2-40B4-BE49-F238E27FC236}">
                  <a16:creationId xmlns:a16="http://schemas.microsoft.com/office/drawing/2014/main" xmlns="" id="{FEDC0373-CC48-824E-8FDE-2E836541F5CB}"/>
                </a:ext>
              </a:extLst>
            </p:cNvPr>
            <p:cNvGrpSpPr/>
            <p:nvPr/>
          </p:nvGrpSpPr>
          <p:grpSpPr>
            <a:xfrm>
              <a:off x="903387" y="1899862"/>
              <a:ext cx="2489258" cy="2997453"/>
              <a:chOff x="903387" y="1899862"/>
              <a:chExt cx="2489258" cy="2997453"/>
            </a:xfrm>
          </p:grpSpPr>
          <p:cxnSp>
            <p:nvCxnSpPr>
              <p:cNvPr id="61" name="Straight Connector 60">
                <a:extLst>
                  <a:ext uri="{FF2B5EF4-FFF2-40B4-BE49-F238E27FC236}">
                    <a16:creationId xmlns:a16="http://schemas.microsoft.com/office/drawing/2014/main" xmlns="" id="{2C65FD7B-188E-4891-8B45-8EF148918A1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1217601" y="1899862"/>
                <a:ext cx="1599" cy="1262782"/>
              </a:xfrm>
              <a:prstGeom prst="line">
                <a:avLst/>
              </a:prstGeom>
              <a:ln w="34925">
                <a:solidFill>
                  <a:schemeClr val="accent2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8" name="Group 7"/>
              <p:cNvGrpSpPr/>
              <p:nvPr/>
            </p:nvGrpSpPr>
            <p:grpSpPr>
              <a:xfrm>
                <a:off x="903387" y="3200400"/>
                <a:ext cx="2489258" cy="1696915"/>
                <a:chOff x="2984575" y="3481348"/>
                <a:chExt cx="2489258" cy="1696915"/>
              </a:xfrm>
            </p:grpSpPr>
            <p:sp>
              <p:nvSpPr>
                <p:cNvPr id="132" name="Right Brace 131"/>
                <p:cNvSpPr/>
                <p:nvPr/>
              </p:nvSpPr>
              <p:spPr>
                <a:xfrm rot="5400000">
                  <a:off x="4074088" y="3534836"/>
                  <a:ext cx="194187" cy="2373213"/>
                </a:xfrm>
                <a:prstGeom prst="rightBrace">
                  <a:avLst>
                    <a:gd name="adj1" fmla="val 31060"/>
                    <a:gd name="adj2" fmla="val 50000"/>
                  </a:avLst>
                </a:prstGeom>
                <a:noFill/>
                <a:ln w="38100" cap="flat" cmpd="sng" algn="ctr">
                  <a:solidFill>
                    <a:schemeClr val="accent2"/>
                  </a:solidFill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363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33" name="Rectangle 132"/>
                <p:cNvSpPr/>
                <p:nvPr/>
              </p:nvSpPr>
              <p:spPr>
                <a:xfrm>
                  <a:off x="3128507" y="4778153"/>
                  <a:ext cx="1842171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ctr" defTabSz="914363">
                    <a:defRPr/>
                  </a:pPr>
                  <a:r>
                    <a:rPr lang="en-US" altLang="zh-CN" sz="2000" b="1" kern="0" dirty="0">
                      <a:solidFill>
                        <a:srgbClr val="993333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Inner</a:t>
                  </a:r>
                  <a:r>
                    <a:rPr lang="zh-CN" altLang="en-US" sz="2000" b="1" kern="0" dirty="0">
                      <a:solidFill>
                        <a:srgbClr val="993333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 </a:t>
                  </a:r>
                  <a:r>
                    <a:rPr lang="en-US" altLang="zh-CN" sz="2000" b="1" kern="0" dirty="0">
                      <a:solidFill>
                        <a:srgbClr val="993333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product</a:t>
                  </a:r>
                </a:p>
              </p:txBody>
            </p:sp>
            <p:grpSp>
              <p:nvGrpSpPr>
                <p:cNvPr id="2" name="Group 1"/>
                <p:cNvGrpSpPr/>
                <p:nvPr/>
              </p:nvGrpSpPr>
              <p:grpSpPr>
                <a:xfrm>
                  <a:off x="3096960" y="3481348"/>
                  <a:ext cx="2376873" cy="1140829"/>
                  <a:chOff x="3096960" y="3481348"/>
                  <a:chExt cx="2376873" cy="1140829"/>
                </a:xfrm>
              </p:grpSpPr>
              <mc:AlternateContent xmlns:mc="http://schemas.openxmlformats.org/markup-compatibility/2006" xmlns:a14="http://schemas.microsoft.com/office/drawing/2010/main">
                <mc:Choice Requires="a14">
                  <p:sp>
                    <p:nvSpPr>
                      <p:cNvPr id="79" name="TextBox 78"/>
                      <p:cNvSpPr txBox="1"/>
                      <p:nvPr/>
                    </p:nvSpPr>
                    <p:spPr>
                      <a:xfrm>
                        <a:off x="4931094" y="4160512"/>
                        <a:ext cx="542739" cy="461665"/>
                      </a:xfrm>
                      <a:prstGeom prst="rect">
                        <a:avLst/>
                      </a:prstGeom>
                      <a:solidFill>
                        <a:schemeClr val="accent2">
                          <a:alpha val="15000"/>
                        </a:schemeClr>
                      </a:solidFill>
                      <a:ln w="25400">
                        <a:solidFill>
                          <a:schemeClr val="tx1"/>
                        </a:solidFill>
                      </a:ln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/>
                        <a14:m>
                          <m:oMathPara xmlns:m="http://schemas.openxmlformats.org/officeDocument/2006/math">
                            <m:oMathParaPr>
                              <m:jc m:val="centerGroup"/>
                            </m:oMathParaPr>
                            <m:oMath xmlns:m="http://schemas.openxmlformats.org/officeDocument/2006/math">
                              <m:r>
                                <a:rPr lang="en-US" altLang="zh-CN" b="1" i="1" smtClean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𝒒</m:t>
                              </m:r>
                            </m:oMath>
                          </m:oMathPara>
                        </a14:m>
                        <a:endParaRPr lang="en-US" sz="2400" b="1" dirty="0">
                          <a:solidFill>
                            <a:schemeClr val="tx1"/>
                          </a:solidFill>
                          <a:latin typeface="Helvetica Neue" charset="0"/>
                          <a:ea typeface="Helvetica Neue" charset="0"/>
                          <a:cs typeface="Helvetica Neue" charset="0"/>
                        </a:endParaRPr>
                      </a:p>
                    </p:txBody>
                  </p:sp>
                </mc:Choice>
                <mc:Fallback xmlns="">
                  <p:sp>
                    <p:nvSpPr>
                      <p:cNvPr id="79" name="TextBox 78"/>
                      <p:cNvSpPr txBox="1">
                        <a:spLocks noRot="1" noChangeAspect="1" noMove="1" noResize="1" noEditPoints="1" noAdjustHandles="1" noChangeArrowheads="1" noChangeShapeType="1" noTextEdit="1"/>
                      </p:cNvSpPr>
                      <p:nvPr/>
                    </p:nvSpPr>
                    <p:spPr>
                      <a:xfrm>
                        <a:off x="4931094" y="4160512"/>
                        <a:ext cx="542739" cy="461665"/>
                      </a:xfrm>
                      <a:prstGeom prst="rect">
                        <a:avLst/>
                      </a:prstGeom>
                      <a:blipFill>
                        <a:blip r:embed="rId8"/>
                        <a:stretch>
                          <a:fillRect b="-7692"/>
                        </a:stretch>
                      </a:blipFill>
                      <a:ln w="25400">
                        <a:solidFill>
                          <a:schemeClr val="tx1"/>
                        </a:solidFill>
                      </a:ln>
                    </p:spPr>
                    <p:txBody>
                      <a:bodyPr/>
                      <a:lstStyle/>
                      <a:p>
                        <a:r>
                          <a:rPr lang="en-US">
                            <a:noFill/>
                          </a:rPr>
                          <a:t> </a:t>
                        </a:r>
                      </a:p>
                    </p:txBody>
                  </p:sp>
                </mc:Fallback>
              </mc:AlternateContent>
              <p:cxnSp>
                <p:nvCxnSpPr>
                  <p:cNvPr id="83" name="Straight Arrow Connector 82"/>
                  <p:cNvCxnSpPr>
                    <a:cxnSpLocks/>
                    <a:endCxn id="79" idx="0"/>
                  </p:cNvCxnSpPr>
                  <p:nvPr/>
                </p:nvCxnSpPr>
                <p:spPr>
                  <a:xfrm>
                    <a:off x="4054347" y="3742334"/>
                    <a:ext cx="1148117" cy="418178"/>
                  </a:xfrm>
                  <a:prstGeom prst="straightConnector1">
                    <a:avLst/>
                  </a:prstGeom>
                  <a:ln w="34925" cap="flat" cmpd="sng" algn="ctr">
                    <a:solidFill>
                      <a:schemeClr val="accent2"/>
                    </a:solidFill>
                    <a:prstDash val="sysDash"/>
                    <a:round/>
                    <a:headEnd type="none" w="med" len="med"/>
                    <a:tailEnd type="arrow" w="med" len="lg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cxnSp>
                <p:nvCxnSpPr>
                  <p:cNvPr id="92" name="Straight Arrow Connector 91"/>
                  <p:cNvCxnSpPr>
                    <a:cxnSpLocks/>
                    <a:stCxn id="135" idx="1"/>
                    <a:endCxn id="62" idx="7"/>
                  </p:cNvCxnSpPr>
                  <p:nvPr/>
                </p:nvCxnSpPr>
                <p:spPr>
                  <a:xfrm flipH="1">
                    <a:off x="3096960" y="3733800"/>
                    <a:ext cx="965211" cy="561178"/>
                  </a:xfrm>
                  <a:prstGeom prst="straightConnector1">
                    <a:avLst/>
                  </a:prstGeom>
                  <a:ln w="34925" cap="flat" cmpd="sng" algn="ctr">
                    <a:solidFill>
                      <a:schemeClr val="accent2"/>
                    </a:solidFill>
                    <a:prstDash val="sysDash"/>
                    <a:round/>
                    <a:headEnd type="none" w="med" len="med"/>
                    <a:tailEnd type="arrow" w="med" len="lg"/>
                  </a:ln>
                </p:spPr>
                <p:style>
                  <a:lnRef idx="0">
                    <a:scrgbClr r="0" g="0" b="0"/>
                  </a:lnRef>
                  <a:fillRef idx="0">
                    <a:scrgbClr r="0" g="0" b="0"/>
                  </a:fillRef>
                  <a:effectRef idx="0">
                    <a:scrgbClr r="0" g="0" b="0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135" name="Right Brace 134"/>
                  <p:cNvSpPr/>
                  <p:nvPr/>
                </p:nvSpPr>
                <p:spPr>
                  <a:xfrm rot="5400000">
                    <a:off x="3935945" y="2832448"/>
                    <a:ext cx="252452" cy="1550251"/>
                  </a:xfrm>
                  <a:prstGeom prst="rightBrace">
                    <a:avLst>
                      <a:gd name="adj1" fmla="val 31060"/>
                      <a:gd name="adj2" fmla="val 50000"/>
                    </a:avLst>
                  </a:prstGeom>
                  <a:noFill/>
                  <a:ln w="38100" cap="flat" cmpd="sng" algn="ctr">
                    <a:solidFill>
                      <a:schemeClr val="accent2"/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363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p:grpSp>
          </p:grpSp>
        </p:grpSp>
        <p:grpSp>
          <p:nvGrpSpPr>
            <p:cNvPr id="23" name="Group 22">
              <a:extLst>
                <a:ext uri="{FF2B5EF4-FFF2-40B4-BE49-F238E27FC236}">
                  <a16:creationId xmlns:a16="http://schemas.microsoft.com/office/drawing/2014/main" xmlns="" id="{FA4ABD0E-FDA0-6F48-8426-E6C5E2557613}"/>
                </a:ext>
              </a:extLst>
            </p:cNvPr>
            <p:cNvGrpSpPr/>
            <p:nvPr/>
          </p:nvGrpSpPr>
          <p:grpSpPr>
            <a:xfrm>
              <a:off x="381000" y="3810000"/>
              <a:ext cx="664468" cy="461665"/>
              <a:chOff x="605112" y="3711920"/>
              <a:chExt cx="664468" cy="461665"/>
            </a:xfrm>
          </p:grpSpPr>
          <p:sp>
            <p:nvSpPr>
              <p:cNvPr id="62" name="Oval 61">
                <a:extLst>
                  <a:ext uri="{FF2B5EF4-FFF2-40B4-BE49-F238E27FC236}">
                    <a16:creationId xmlns:a16="http://schemas.microsoft.com/office/drawing/2014/main" xmlns="" id="{576171BD-7FAF-E541-AA90-13808C43A8B2}"/>
                  </a:ext>
                </a:extLst>
              </p:cNvPr>
              <p:cNvSpPr/>
              <p:nvPr/>
            </p:nvSpPr>
            <p:spPr>
              <a:xfrm>
                <a:off x="1066800" y="3886200"/>
                <a:ext cx="202780" cy="203145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4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mc:AlternateContent xmlns:mc="http://schemas.openxmlformats.org/markup-compatibility/2006" xmlns:a14="http://schemas.microsoft.com/office/drawing/2010/main">
            <mc:Choice Requires="a14"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xmlns="" id="{54AFAD52-17DA-9F42-93CD-C5B9F464D854}"/>
                      </a:ext>
                    </a:extLst>
                  </p:cNvPr>
                  <p:cNvSpPr/>
                  <p:nvPr/>
                </p:nvSpPr>
                <p:spPr>
                  <a:xfrm>
                    <a:off x="605112" y="3711920"/>
                    <a:ext cx="522387" cy="461665"/>
                  </a:xfrm>
                  <a:prstGeom prst="rect">
                    <a:avLst/>
                  </a:prstGeom>
                </p:spPr>
                <p:txBody>
                  <a:bodyPr wrap="none">
                    <a:spAutoFit/>
                  </a:bodyPr>
                  <a:lstStyle/>
                  <a:p>
                    <a:pPr/>
                    <a14:m>
                      <m:oMathPara xmlns:m="http://schemas.openxmlformats.org/officeDocument/2006/math">
                        <m:oMathParaPr>
                          <m:jc m:val="centerGroup"/>
                        </m:oMathParaPr>
                        <m:oMath xmlns:m="http://schemas.openxmlformats.org/officeDocument/2006/math">
                          <m:sSub>
                            <m:sSub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sSub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𝑖</m:t>
                              </m:r>
                            </m:sub>
                          </m:sSub>
                        </m:oMath>
                      </m:oMathPara>
                    </a14:m>
                    <a:endParaRPr lang="en-US" dirty="0"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mc:Choice>
            <mc:Fallback xmlns="">
              <p:sp>
                <p:nvSpPr>
                  <p:cNvPr id="63" name="Rectangle 62">
                    <a:extLst>
                      <a:ext uri="{FF2B5EF4-FFF2-40B4-BE49-F238E27FC236}">
                        <a16:creationId xmlns:a16="http://schemas.microsoft.com/office/drawing/2014/main" id="{54AFAD52-17DA-9F42-93CD-C5B9F464D854}"/>
                      </a:ext>
                    </a:extLst>
                  </p:cNvPr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05112" y="3711920"/>
                    <a:ext cx="522387" cy="461665"/>
                  </a:xfrm>
                  <a:prstGeom prst="rect">
                    <a:avLst/>
                  </a:prstGeom>
                  <a:blipFill>
                    <a:blip r:embed="rId9"/>
                    <a:stretch>
                      <a:fillRect b="-7895"/>
                    </a:stretch>
                  </a:blipFill>
                </p:spPr>
                <p:txBody>
                  <a:bodyPr/>
                  <a:lstStyle/>
                  <a:p>
                    <a:r>
                      <a:rPr lang="en-US">
                        <a:noFill/>
                      </a:rPr>
                      <a:t> </a:t>
                    </a:r>
                  </a:p>
                </p:txBody>
              </p:sp>
            </mc:Fallback>
          </mc:AlternateContent>
        </p:grp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xmlns="" id="{8FA39A3A-04BB-C342-9319-077D9E651235}"/>
              </a:ext>
            </a:extLst>
          </p:cNvPr>
          <p:cNvGrpSpPr/>
          <p:nvPr/>
        </p:nvGrpSpPr>
        <p:grpSpPr>
          <a:xfrm>
            <a:off x="4841079" y="4887868"/>
            <a:ext cx="2809427" cy="1131932"/>
            <a:chOff x="3021201" y="4835386"/>
            <a:chExt cx="2809427" cy="113193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TextBox 41"/>
                <p:cNvSpPr txBox="1"/>
                <p:nvPr/>
              </p:nvSpPr>
              <p:spPr>
                <a:xfrm>
                  <a:off x="3209322" y="5505653"/>
                  <a:ext cx="2621306" cy="461665"/>
                </a:xfrm>
                <a:prstGeom prst="rect">
                  <a:avLst/>
                </a:prstGeom>
                <a:solidFill>
                  <a:schemeClr val="accent2"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left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b="1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𝒅𝒆𝒍𝒕𝒂</m:t>
                            </m:r>
                          </m:sub>
                        </m:sSub>
                        <m:r>
                          <a:rPr lang="en-US" altLang="zh-CN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=</m:t>
                        </m:r>
                        <m:sSub>
                          <m:sSub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𝒕</m:t>
                            </m:r>
                            <m:r>
                              <a:rPr lang="en-US" altLang="zh-CN" b="1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+</m:t>
                            </m:r>
                            <m:r>
                              <a:rPr lang="en-US" altLang="zh-CN" b="1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𝟏</m:t>
                            </m:r>
                          </m:sub>
                        </m:sSub>
                        <m:r>
                          <a:rPr lang="en-US" altLang="zh-CN" b="1" i="1" smtClean="0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−</m:t>
                        </m:r>
                        <m:sSub>
                          <m:sSubPr>
                            <m:ctrlPr>
                              <a:rPr lang="en-US" altLang="zh-CN" b="1" i="1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b="1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en-US" altLang="zh-CN" b="1" i="1" smtClean="0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𝒕</m:t>
                            </m:r>
                          </m:sub>
                        </m:sSub>
                      </m:oMath>
                    </m:oMathPara>
                  </a14:m>
                  <a:endParaRPr lang="en-US" b="1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42" name="TextBox 41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9322" y="5505653"/>
                  <a:ext cx="2621306" cy="461665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75" name="Shape 112">
              <a:extLst>
                <a:ext uri="{FF2B5EF4-FFF2-40B4-BE49-F238E27FC236}">
                  <a16:creationId xmlns:a16="http://schemas.microsoft.com/office/drawing/2014/main" xmlns="" id="{A111462E-2A85-C942-8169-29C802666A4F}"/>
                </a:ext>
              </a:extLst>
            </p:cNvPr>
            <p:cNvCxnSpPr>
              <a:cxnSpLocks/>
              <a:stCxn id="16" idx="2"/>
              <a:endCxn id="42" idx="0"/>
            </p:cNvCxnSpPr>
            <p:nvPr/>
          </p:nvCxnSpPr>
          <p:spPr>
            <a:xfrm>
              <a:off x="3021201" y="4835386"/>
              <a:ext cx="1498774" cy="670267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xmlns="" id="{BBEB8916-2578-3745-99BE-47F898DB159F}"/>
              </a:ext>
            </a:extLst>
          </p:cNvPr>
          <p:cNvGrpSpPr/>
          <p:nvPr/>
        </p:nvGrpSpPr>
        <p:grpSpPr>
          <a:xfrm>
            <a:off x="2438400" y="4887868"/>
            <a:ext cx="2402679" cy="1136397"/>
            <a:chOff x="700294" y="4787316"/>
            <a:chExt cx="2402679" cy="1136397"/>
          </a:xfrm>
        </p:grpSpPr>
        <p:cxnSp>
          <p:nvCxnSpPr>
            <p:cNvPr id="71" name="Shape 112">
              <a:extLst>
                <a:ext uri="{FF2B5EF4-FFF2-40B4-BE49-F238E27FC236}">
                  <a16:creationId xmlns:a16="http://schemas.microsoft.com/office/drawing/2014/main" xmlns="" id="{C6A1FB75-9893-D84A-A5F6-7CFC3D0B3E23}"/>
                </a:ext>
              </a:extLst>
            </p:cNvPr>
            <p:cNvCxnSpPr>
              <a:cxnSpLocks/>
              <a:stCxn id="16" idx="2"/>
              <a:endCxn id="81" idx="0"/>
            </p:cNvCxnSpPr>
            <p:nvPr/>
          </p:nvCxnSpPr>
          <p:spPr>
            <a:xfrm flipH="1">
              <a:off x="1886901" y="4787316"/>
              <a:ext cx="1216072" cy="674732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xmlns="" id="{03EA3CA5-0E61-EB40-A1BC-42842D27B148}"/>
                    </a:ext>
                  </a:extLst>
                </p:cNvPr>
                <p:cNvSpPr txBox="1"/>
                <p:nvPr/>
              </p:nvSpPr>
              <p:spPr>
                <a:xfrm>
                  <a:off x="700294" y="5462048"/>
                  <a:ext cx="2373213" cy="461665"/>
                </a:xfrm>
                <a:prstGeom prst="rect">
                  <a:avLst/>
                </a:prstGeom>
                <a:solidFill>
                  <a:schemeClr val="accent2"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14:m>
                    <m:oMath xmlns:m="http://schemas.openxmlformats.org/officeDocument/2006/math">
                      <m:acc>
                        <m:accPr>
                          <m:chr m:val="⃗"/>
                          <m:ctrlPr>
                            <a:rPr lang="en-US" altLang="zh-CN" b="1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accPr>
                        <m:e>
                          <m:r>
                            <a:rPr lang="en-US" altLang="zh-CN" b="1" i="1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𝒂</m:t>
                          </m:r>
                        </m:e>
                      </m:acc>
                      <m:r>
                        <a:rPr lang="en-US" altLang="zh-CN" b="1" i="0" smtClean="0">
                          <a:latin typeface="Cambria Math" panose="02040503050406030204" pitchFamily="18" charset="0"/>
                          <a:ea typeface="Helvetica Neue" charset="0"/>
                          <a:cs typeface="Helvetica Neue" charset="0"/>
                        </a:rPr>
                        <m:t>:</m:t>
                      </m:r>
                    </m:oMath>
                  </a14:m>
                  <a:r>
                    <a:rPr lang="en-US" b="1" dirty="0">
                      <a:latin typeface="Helvetica Neue" charset="0"/>
                      <a:ea typeface="Helvetica Neue" charset="0"/>
                      <a:cs typeface="Helvetica Neue" charset="0"/>
                    </a:rPr>
                    <a:t> hash vector</a:t>
                  </a:r>
                </a:p>
              </p:txBody>
            </p:sp>
          </mc:Choice>
          <mc:Fallback xmlns=""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03EA3CA5-0E61-EB40-A1BC-42842D27B14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00294" y="5462048"/>
                  <a:ext cx="2373213" cy="461665"/>
                </a:xfrm>
                <a:prstGeom prst="rect">
                  <a:avLst/>
                </a:prstGeom>
                <a:blipFill>
                  <a:blip r:embed="rId11"/>
                  <a:stretch>
                    <a:fillRect t="-10256" b="-23077"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xmlns="" id="{B0B60AE7-2369-7145-863F-9AD302BBB5F2}"/>
                  </a:ext>
                </a:extLst>
              </p:cNvPr>
              <p:cNvSpPr txBox="1"/>
              <p:nvPr/>
            </p:nvSpPr>
            <p:spPr>
              <a:xfrm>
                <a:off x="3262750" y="1858241"/>
                <a:ext cx="2221313" cy="77713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sz="2000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𝑓</m:t>
                      </m:r>
                      <m:d>
                        <m:dPr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dPr>
                        <m:e>
                          <m:r>
                            <a:rPr lang="en-US" altLang="zh-CN" sz="2000" b="0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  <m:t>𝑥</m:t>
                          </m:r>
                        </m:e>
                      </m:d>
                      <m:r>
                        <a:rPr lang="en-US" altLang="zh-CN" sz="2000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=</m:t>
                      </m:r>
                      <m:d>
                        <m:dPr>
                          <m:begChr m:val="⌊"/>
                          <m:endChr m:val="⌋"/>
                          <m:ctrlPr>
                            <a:rPr lang="en-US" altLang="zh-CN" sz="2000" b="0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fPr>
                            <m:num>
                              <m:acc>
                                <m:accPr>
                                  <m:chr m:val="⃗"/>
                                  <m:ctrlPr>
                                    <a:rPr lang="en-US" altLang="zh-CN" sz="2000" b="0" i="1" smtClean="0">
                                      <a:latin typeface="Cambria Math" panose="02040503050406030204" pitchFamily="18" charset="0"/>
                                      <a:ea typeface="Helvetica Neue" charset="0"/>
                                      <a:cs typeface="Helvetica Neue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altLang="zh-CN" sz="2000" b="0" i="1" smtClean="0">
                                      <a:latin typeface="Cambria Math" charset="0"/>
                                      <a:ea typeface="Helvetica Neue" charset="0"/>
                                      <a:cs typeface="Helvetica Neue" charset="0"/>
                                    </a:rPr>
                                    <m:t>𝑎</m:t>
                                  </m:r>
                                </m:e>
                              </m:acc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∙</m:t>
                              </m:r>
                              <m:r>
                                <a:rPr lang="en-US" altLang="zh-CN" sz="2000" b="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  <m:t>𝑥</m:t>
                              </m:r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+</m:t>
                              </m:r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𝑏</m:t>
                              </m:r>
                            </m:num>
                            <m:den>
                              <m:r>
                                <a:rPr lang="en-US" altLang="zh-CN" sz="2000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𝑊</m:t>
                              </m:r>
                            </m:den>
                          </m:f>
                        </m:e>
                      </m:d>
                    </m:oMath>
                  </m:oMathPara>
                </a14:m>
                <a:endParaRPr lang="en-US" sz="200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103" name="TextBox 102">
                <a:extLst>
                  <a:ext uri="{FF2B5EF4-FFF2-40B4-BE49-F238E27FC236}">
                    <a16:creationId xmlns:a16="http://schemas.microsoft.com/office/drawing/2014/main" id="{B0B60AE7-2369-7145-863F-9AD302BBB5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2750" y="1858241"/>
                <a:ext cx="2221313" cy="777136"/>
              </a:xfrm>
              <a:prstGeom prst="rect">
                <a:avLst/>
              </a:prstGeom>
              <a:blipFill>
                <a:blip r:embed="rId12"/>
                <a:stretch>
                  <a:fillRect t="-793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1" name="Rectangle 100">
            <a:extLst>
              <a:ext uri="{FF2B5EF4-FFF2-40B4-BE49-F238E27FC236}">
                <a16:creationId xmlns:a16="http://schemas.microsoft.com/office/drawing/2014/main" xmlns="" id="{5A9FFAA6-D6F1-7F47-8B0D-22B32811C62B}"/>
              </a:ext>
            </a:extLst>
          </p:cNvPr>
          <p:cNvSpPr/>
          <p:nvPr/>
        </p:nvSpPr>
        <p:spPr>
          <a:xfrm>
            <a:off x="2882730" y="914400"/>
            <a:ext cx="839487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the object most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likely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move to a different bucket can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be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found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via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inner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product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similarity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search</a:t>
            </a:r>
          </a:p>
        </p:txBody>
      </p:sp>
      <p:grpSp>
        <p:nvGrpSpPr>
          <p:cNvPr id="120" name="Group 119">
            <a:extLst>
              <a:ext uri="{FF2B5EF4-FFF2-40B4-BE49-F238E27FC236}">
                <a16:creationId xmlns:a16="http://schemas.microsoft.com/office/drawing/2014/main" xmlns="" id="{98DD3388-CE1C-AB4C-A4E2-8FD6094FE170}"/>
              </a:ext>
            </a:extLst>
          </p:cNvPr>
          <p:cNvGrpSpPr/>
          <p:nvPr/>
        </p:nvGrpSpPr>
        <p:grpSpPr>
          <a:xfrm>
            <a:off x="7807663" y="2494349"/>
            <a:ext cx="3870396" cy="2306251"/>
            <a:chOff x="7807663" y="1828800"/>
            <a:chExt cx="3870396" cy="2306251"/>
          </a:xfrm>
        </p:grpSpPr>
        <p:sp>
          <p:nvSpPr>
            <p:cNvPr id="117" name="Rectangle 116">
              <a:extLst>
                <a:ext uri="{FF2B5EF4-FFF2-40B4-BE49-F238E27FC236}">
                  <a16:creationId xmlns:a16="http://schemas.microsoft.com/office/drawing/2014/main" xmlns="" id="{DE8D7712-2343-344B-9C77-27D3529A56C5}"/>
                </a:ext>
              </a:extLst>
            </p:cNvPr>
            <p:cNvSpPr/>
            <p:nvPr/>
          </p:nvSpPr>
          <p:spPr>
            <a:xfrm>
              <a:off x="7807663" y="1828800"/>
              <a:ext cx="3870395" cy="777135"/>
            </a:xfrm>
            <a:prstGeom prst="rect">
              <a:avLst/>
            </a:prstGeom>
            <a:solidFill>
              <a:srgbClr val="C6999E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 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Large inner</a:t>
              </a: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 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product</a:t>
              </a: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 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similarity</a:t>
              </a:r>
              <a:r>
                <a:rPr kumimoji="0" lang="zh-CN" altLang="en-US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 </a:t>
              </a:r>
              <a:r>
                <a:rPr kumimoji="0" lang="en-US" altLang="zh-CN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with</a:t>
              </a:r>
              <a:r>
                <a:rPr lang="zh-CN" altLang="en-US" kern="0" dirty="0">
                  <a:solidFill>
                    <a:srgbClr val="000000"/>
                  </a:solidFill>
                  <a:latin typeface="Helvetica" pitchFamily="2" charset="0"/>
                  <a:ea typeface=""/>
                  <a:cs typeface=""/>
                </a:rPr>
                <a:t> </a:t>
              </a:r>
              <a:r>
                <a:rPr kumimoji="0" lang="en-US" altLang="zh-CN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Helvetica" pitchFamily="2" charset="0"/>
                  <a:ea typeface=""/>
                  <a:cs typeface=""/>
                </a:rPr>
                <a:t>q</a:t>
              </a:r>
              <a:endParaRPr kumimoji="0" lang="en-US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Helvetica" pitchFamily="2" charset="0"/>
                <a:ea typeface=""/>
                <a:cs typeface=""/>
              </a:endParaRPr>
            </a:p>
          </p:txBody>
        </p:sp>
        <p:sp>
          <p:nvSpPr>
            <p:cNvPr id="123" name="Rectangle 122">
              <a:extLst>
                <a:ext uri="{FF2B5EF4-FFF2-40B4-BE49-F238E27FC236}">
                  <a16:creationId xmlns:a16="http://schemas.microsoft.com/office/drawing/2014/main" xmlns="" id="{8BEA478B-C612-794D-A581-B4E78D0BC79D}"/>
                </a:ext>
              </a:extLst>
            </p:cNvPr>
            <p:cNvSpPr/>
            <p:nvPr/>
          </p:nvSpPr>
          <p:spPr>
            <a:xfrm>
              <a:off x="7825106" y="3429000"/>
              <a:ext cx="3852953" cy="706051"/>
            </a:xfrm>
            <a:prstGeom prst="rect">
              <a:avLst/>
            </a:prstGeom>
            <a:solidFill>
              <a:srgbClr val="C6999E">
                <a:lumMod val="20000"/>
                <a:lumOff val="80000"/>
              </a:srgbClr>
            </a:solidFill>
            <a:ln w="381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kern="0" dirty="0">
                  <a:solidFill>
                    <a:srgbClr val="000000"/>
                  </a:solidFill>
                  <a:latin typeface="Helvetica" pitchFamily="2" charset="0"/>
                  <a:ea typeface=""/>
                  <a:cs typeface=""/>
                </a:rPr>
                <a:t>Moving to a different bucket with high probability</a:t>
              </a:r>
              <a:endParaRPr kumimoji="0" lang="en-US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Helvetica" pitchFamily="2" charset="0"/>
                <a:ea typeface=""/>
                <a:cs typeface=""/>
              </a:endParaRPr>
            </a:p>
          </p:txBody>
        </p:sp>
        <p:sp>
          <p:nvSpPr>
            <p:cNvPr id="118" name="Right Arrow 117">
              <a:extLst>
                <a:ext uri="{FF2B5EF4-FFF2-40B4-BE49-F238E27FC236}">
                  <a16:creationId xmlns:a16="http://schemas.microsoft.com/office/drawing/2014/main" xmlns="" id="{475557C9-58A2-6E4C-A439-6652B4ECCABE}"/>
                </a:ext>
              </a:extLst>
            </p:cNvPr>
            <p:cNvSpPr/>
            <p:nvPr/>
          </p:nvSpPr>
          <p:spPr bwMode="auto">
            <a:xfrm rot="5400000">
              <a:off x="9354292" y="2806035"/>
              <a:ext cx="777136" cy="426132"/>
            </a:xfrm>
            <a:prstGeom prst="rightArrow">
              <a:avLst/>
            </a:prstGeom>
            <a:noFill/>
            <a:ln w="4127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Times" charset="0"/>
                <a:ea typeface="Geneva" charset="0"/>
              </a:endParaRPr>
            </a:p>
          </p:txBody>
        </p:sp>
      </p:grpSp>
      <p:sp>
        <p:nvSpPr>
          <p:cNvPr id="121" name="Title 120">
            <a:extLst>
              <a:ext uri="{FF2B5EF4-FFF2-40B4-BE49-F238E27FC236}">
                <a16:creationId xmlns:a16="http://schemas.microsoft.com/office/drawing/2014/main" xmlns="" id="{652D28CD-364D-7142-B412-D9ADC08A4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" y="55563"/>
            <a:ext cx="11201401" cy="858837"/>
          </a:xfrm>
        </p:spPr>
        <p:txBody>
          <a:bodyPr/>
          <a:lstStyle/>
          <a:p>
            <a:r>
              <a:rPr lang="en-US" altLang="zh-CN" dirty="0"/>
              <a:t>LSH Update Strategy:</a:t>
            </a:r>
            <a:r>
              <a:rPr lang="zh-CN" altLang="en-US" dirty="0"/>
              <a:t> </a:t>
            </a:r>
            <a:r>
              <a:rPr lang="en-US" altLang="zh-CN" dirty="0"/>
              <a:t>Inner</a:t>
            </a:r>
            <a:r>
              <a:rPr lang="zh-CN" altLang="en-US" dirty="0"/>
              <a:t> </a:t>
            </a:r>
            <a:r>
              <a:rPr lang="en-US" altLang="zh-CN" dirty="0"/>
              <a:t>Product</a:t>
            </a:r>
            <a:r>
              <a:rPr lang="zh-CN" altLang="en-US" dirty="0"/>
              <a:t> </a:t>
            </a:r>
            <a:r>
              <a:rPr lang="en-US" altLang="zh-CN" dirty="0"/>
              <a:t>Similarity</a:t>
            </a:r>
            <a:r>
              <a:rPr lang="zh-CN" altLang="en-US" dirty="0"/>
              <a:t> </a:t>
            </a:r>
            <a:r>
              <a:rPr lang="en-US" altLang="zh-CN" dirty="0"/>
              <a:t>Search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91300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Rectangle 68">
            <a:extLst>
              <a:ext uri="{FF2B5EF4-FFF2-40B4-BE49-F238E27FC236}">
                <a16:creationId xmlns:a16="http://schemas.microsoft.com/office/drawing/2014/main" xmlns="" id="{0EB3CFE8-7CED-434F-82D7-B54AF3FC654D}"/>
              </a:ext>
            </a:extLst>
          </p:cNvPr>
          <p:cNvSpPr/>
          <p:nvPr/>
        </p:nvSpPr>
        <p:spPr>
          <a:xfrm>
            <a:off x="-28868" y="6400303"/>
            <a:ext cx="12220868" cy="45769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24888" y="6453286"/>
            <a:ext cx="719780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[12] A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. </a:t>
            </a:r>
            <a:r>
              <a:rPr lang="en-US" sz="1600" dirty="0" err="1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Andoni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, et al. 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Practical and Optimal LSH for Angular Distance, 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NIPS’</a:t>
            </a: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15</a:t>
            </a:r>
            <a:endParaRPr lang="en-US" sz="1600" dirty="0">
              <a:solidFill>
                <a:srgbClr val="000000"/>
              </a:solidFill>
              <a:latin typeface="Helvetica" pitchFamily="2" charset="0"/>
              <a:ea typeface=""/>
              <a:cs typeface="Geeza Pro" panose="02000400000000000000" pitchFamily="2" charset="-78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AD60CA75-C09D-1544-BB10-AD71DA142E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07800" y="64770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43</a:t>
            </a:fld>
            <a:endParaRPr lang="en-US" altLang="x-none" dirty="0"/>
          </a:p>
        </p:txBody>
      </p:sp>
      <p:sp>
        <p:nvSpPr>
          <p:cNvPr id="64" name="TextBox 63"/>
          <p:cNvSpPr txBox="1"/>
          <p:nvPr/>
        </p:nvSpPr>
        <p:spPr>
          <a:xfrm>
            <a:off x="2743435" y="893785"/>
            <a:ext cx="3341292" cy="461665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Inner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product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similarity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8" name="Rounded Rectangle 67"/>
              <p:cNvSpPr/>
              <p:nvPr/>
            </p:nvSpPr>
            <p:spPr bwMode="auto">
              <a:xfrm>
                <a:off x="304800" y="1562566"/>
                <a:ext cx="3895177" cy="459255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  <a:alpha val="15000"/>
                </a:schemeClr>
              </a:solid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 vert="horz" wrap="square" lIns="91436" tIns="45718" rIns="91436" bIns="45718" numCol="1" rtlCol="0" anchor="ctr" anchorCtr="0" compatLnSpc="1">
                <a:prstTxWarp prst="textNoShape">
                  <a:avLst/>
                </a:prstTxWarp>
              </a:bodyPr>
              <a:lstStyle/>
              <a:p>
                <a:pPr algn="ctr" defTabSz="914099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altLang="zh-CN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𝑖𝑛𝑛𝑒𝑟</m:t>
                      </m:r>
                      <m:r>
                        <a:rPr lang="en-US" altLang="zh-CN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(</m:t>
                      </m:r>
                      <m:r>
                        <a:rPr lang="en-US" altLang="zh-CN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𝑞</m:t>
                      </m:r>
                      <m:r>
                        <a:rPr lang="en-US" altLang="zh-CN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,</m:t>
                      </m:r>
                      <m:r>
                        <a:rPr lang="en-US" altLang="zh-CN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𝑝</m:t>
                      </m:r>
                      <m:r>
                        <a:rPr lang="en-US" altLang="zh-CN" b="0" i="1" smtClean="0">
                          <a:latin typeface="Cambria Math" charset="0"/>
                          <a:ea typeface="Helvetica Neue" charset="0"/>
                          <a:cs typeface="Helvetica Neue" charset="0"/>
                        </a:rPr>
                        <m:t>)=</m:t>
                      </m:r>
                      <m:func>
                        <m:funcPr>
                          <m:ctrlPr>
                            <a:rPr lang="en-US" altLang="zh-CN" b="0" i="1" smtClean="0">
                              <a:latin typeface="Cambria Math" panose="02040503050406030204" pitchFamily="18" charset="0"/>
                              <a:ea typeface="Helvetica Neue" charset="0"/>
                              <a:cs typeface="Helvetica Neue" charset="0"/>
                            </a:rPr>
                          </m:ctrlPr>
                        </m:funcPr>
                        <m:fName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b="0" i="1" smtClean="0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𝑞</m:t>
                              </m:r>
                            </m:e>
                          </m:d>
                          <m:d>
                            <m:dPr>
                              <m:begChr m:val="‖"/>
                              <m:endChr m:val="‖"/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Helvetica Neue" charset="0"/>
                                  <a:cs typeface="Helvetica Neue" charset="0"/>
                                </a:rPr>
                              </m:ctrlPr>
                            </m:dPr>
                            <m:e>
                              <m:r>
                                <a:rPr lang="en-US" altLang="zh-CN" b="0" i="1" smtClean="0">
                                  <a:latin typeface="Cambria Math" charset="0"/>
                                  <a:ea typeface="Helvetica Neue" charset="0"/>
                                  <a:cs typeface="Helvetica Neue" charset="0"/>
                                </a:rPr>
                                <m:t>𝑝</m:t>
                              </m:r>
                            </m:e>
                          </m:d>
                          <m:r>
                            <m:rPr>
                              <m:sty m:val="p"/>
                            </m:rPr>
                            <a:rPr lang="en-US" altLang="zh-CN" b="0" i="0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cos</m:t>
                          </m:r>
                        </m:fName>
                        <m:e>
                          <m:r>
                            <a:rPr lang="en-US" altLang="zh-CN" b="0" i="1" smtClean="0">
                              <a:latin typeface="Cambria Math" charset="0"/>
                              <a:ea typeface="Helvetica Neue" charset="0"/>
                              <a:cs typeface="Helvetica Neue" charset="0"/>
                            </a:rPr>
                            <m:t>𝜃</m:t>
                          </m:r>
                        </m:e>
                      </m:func>
                    </m:oMath>
                  </m:oMathPara>
                </a14:m>
                <a:endParaRPr lang="en-US" altLang="zh-CN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mc:Choice>
        <mc:Fallback xmlns="">
          <p:sp>
            <p:nvSpPr>
              <p:cNvPr id="68" name="Rounded Rectangle 67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04800" y="1562566"/>
                <a:ext cx="3895177" cy="459255"/>
              </a:xfrm>
              <a:prstGeom prst="roundRect">
                <a:avLst/>
              </a:prstGeom>
              <a:blipFill>
                <a:blip r:embed="rId3"/>
                <a:stretch>
                  <a:fillRect b="-18919"/>
                </a:stretch>
              </a:blipFill>
              <a:ln w="25400" cap="flat" cmpd="sng" algn="ctr">
                <a:noFill/>
                <a:prstDash val="solid"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Left-Right Arrow 2"/>
          <p:cNvSpPr/>
          <p:nvPr/>
        </p:nvSpPr>
        <p:spPr bwMode="auto">
          <a:xfrm rot="16200000">
            <a:off x="3975191" y="1612791"/>
            <a:ext cx="950809" cy="395607"/>
          </a:xfrm>
          <a:prstGeom prst="leftRightArrow">
            <a:avLst/>
          </a:prstGeom>
          <a:solidFill>
            <a:schemeClr val="accent5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xmlns="" id="{4E093EAA-DC35-5346-AA39-6BA6ED10E186}"/>
              </a:ext>
            </a:extLst>
          </p:cNvPr>
          <p:cNvSpPr txBox="1"/>
          <p:nvPr/>
        </p:nvSpPr>
        <p:spPr>
          <a:xfrm>
            <a:off x="7460718" y="2950406"/>
            <a:ext cx="48310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Cosine</a:t>
            </a:r>
            <a:r>
              <a:rPr lang="zh-CN" altLang="en-US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similarity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-</a:t>
            </a:r>
            <a:r>
              <a:rPr lang="en-US" dirty="0">
                <a:latin typeface="Helvetica Neue" charset="0"/>
                <a:ea typeface="Helvetica Neue" charset="0"/>
                <a:cs typeface="Helvetica Neue" charset="0"/>
              </a:rPr>
              <a:t>based </a:t>
            </a:r>
            <a:r>
              <a:rPr lang="en-US" altLang="zh-CN" dirty="0">
                <a:latin typeface="Helvetica Neue" charset="0"/>
                <a:ea typeface="Helvetica Neue" charset="0"/>
                <a:cs typeface="Helvetica Neue" charset="0"/>
              </a:rPr>
              <a:t>LSH</a:t>
            </a:r>
            <a:r>
              <a:rPr lang="en-US" altLang="zh-CN" baseline="300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[12]</a:t>
            </a:r>
            <a:endParaRPr lang="en-US" baseline="30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2760035" y="2287469"/>
            <a:ext cx="3324691" cy="461665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Cosine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similarity</a:t>
            </a:r>
          </a:p>
        </p:txBody>
      </p:sp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-1" y="55563"/>
            <a:ext cx="12220868" cy="858837"/>
          </a:xfrm>
        </p:spPr>
        <p:txBody>
          <a:bodyPr/>
          <a:lstStyle/>
          <a:p>
            <a:r>
              <a:rPr lang="en-US" altLang="zh-CN" dirty="0"/>
              <a:t>Efficient</a:t>
            </a:r>
            <a:r>
              <a:rPr lang="zh-CN" altLang="en-US" dirty="0"/>
              <a:t> </a:t>
            </a:r>
            <a:r>
              <a:rPr lang="en-US" altLang="zh-CN" dirty="0"/>
              <a:t>Inner</a:t>
            </a:r>
            <a:r>
              <a:rPr lang="zh-CN" altLang="en-US" dirty="0"/>
              <a:t> </a:t>
            </a:r>
            <a:r>
              <a:rPr lang="en-US" altLang="zh-CN" dirty="0"/>
              <a:t>Product</a:t>
            </a:r>
            <a:r>
              <a:rPr lang="zh-CN" altLang="en-US" dirty="0"/>
              <a:t> </a:t>
            </a:r>
            <a:r>
              <a:rPr lang="en-US" altLang="zh-CN" dirty="0"/>
              <a:t>Similarity</a:t>
            </a:r>
            <a:r>
              <a:rPr lang="zh-CN" altLang="en-US" dirty="0"/>
              <a:t> </a:t>
            </a:r>
            <a:r>
              <a:rPr lang="en-US" altLang="zh-CN" dirty="0"/>
              <a:t>Search</a:t>
            </a:r>
            <a:endParaRPr lang="en-US" dirty="0"/>
          </a:p>
        </p:txBody>
      </p:sp>
      <p:cxnSp>
        <p:nvCxnSpPr>
          <p:cNvPr id="108" name="Straight Connector 107"/>
          <p:cNvCxnSpPr>
            <a:cxnSpLocks/>
          </p:cNvCxnSpPr>
          <p:nvPr/>
        </p:nvCxnSpPr>
        <p:spPr bwMode="auto">
          <a:xfrm>
            <a:off x="609600" y="3505200"/>
            <a:ext cx="1079995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9" name="Group 8"/>
          <p:cNvGrpSpPr/>
          <p:nvPr/>
        </p:nvGrpSpPr>
        <p:grpSpPr>
          <a:xfrm>
            <a:off x="8686800" y="1288442"/>
            <a:ext cx="2103162" cy="1607158"/>
            <a:chOff x="7589538" y="1905000"/>
            <a:chExt cx="2103162" cy="1607158"/>
          </a:xfrm>
        </p:grpSpPr>
        <p:grpSp>
          <p:nvGrpSpPr>
            <p:cNvPr id="89" name="Group 88"/>
            <p:cNvGrpSpPr/>
            <p:nvPr/>
          </p:nvGrpSpPr>
          <p:grpSpPr>
            <a:xfrm>
              <a:off x="7589538" y="1905000"/>
              <a:ext cx="2103162" cy="1607158"/>
              <a:chOff x="8200705" y="1834942"/>
              <a:chExt cx="2103162" cy="1607158"/>
            </a:xfrm>
          </p:grpSpPr>
          <p:sp>
            <p:nvSpPr>
              <p:cNvPr id="5" name="Shape 111">
                <a:extLst>
                  <a:ext uri="{FF2B5EF4-FFF2-40B4-BE49-F238E27FC236}">
                    <a16:creationId xmlns:a16="http://schemas.microsoft.com/office/drawing/2014/main" xmlns="" id="{8F7F7B76-928C-F347-BC9C-1528BC3FD225}"/>
                  </a:ext>
                </a:extLst>
              </p:cNvPr>
              <p:cNvSpPr/>
              <p:nvPr/>
            </p:nvSpPr>
            <p:spPr>
              <a:xfrm>
                <a:off x="8200705" y="1834942"/>
                <a:ext cx="2103162" cy="1607158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2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cxnSp>
            <p:nvCxnSpPr>
              <p:cNvPr id="7" name="Shape 113">
                <a:extLst>
                  <a:ext uri="{FF2B5EF4-FFF2-40B4-BE49-F238E27FC236}">
                    <a16:creationId xmlns:a16="http://schemas.microsoft.com/office/drawing/2014/main" xmlns="" id="{D3E4A684-E8C9-474A-A559-C6ADF44DAD1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6517" y="1846367"/>
                <a:ext cx="0" cy="1595733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8" name="Shape 114">
                <a:extLst>
                  <a:ext uri="{FF2B5EF4-FFF2-40B4-BE49-F238E27FC236}">
                    <a16:creationId xmlns:a16="http://schemas.microsoft.com/office/drawing/2014/main" xmlns="" id="{1F90C6A2-C807-064C-B347-A3B9D2A1A0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6567" y="1846367"/>
                <a:ext cx="0" cy="1595733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3" name="Shape 132">
                <a:extLst>
                  <a:ext uri="{FF2B5EF4-FFF2-40B4-BE49-F238E27FC236}">
                    <a16:creationId xmlns:a16="http://schemas.microsoft.com/office/drawing/2014/main" xmlns="" id="{6F7746FA-FA56-144A-B23C-146455ED1D15}"/>
                  </a:ext>
                </a:extLst>
              </p:cNvPr>
              <p:cNvSpPr/>
              <p:nvPr/>
            </p:nvSpPr>
            <p:spPr>
              <a:xfrm>
                <a:off x="8200705" y="295514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4" name="Shape 133">
                <a:extLst>
                  <a:ext uri="{FF2B5EF4-FFF2-40B4-BE49-F238E27FC236}">
                    <a16:creationId xmlns:a16="http://schemas.microsoft.com/office/drawing/2014/main" xmlns="" id="{4A49F07B-AE88-6942-9A62-C48633F1A727}"/>
                  </a:ext>
                </a:extLst>
              </p:cNvPr>
              <p:cNvSpPr/>
              <p:nvPr/>
            </p:nvSpPr>
            <p:spPr>
              <a:xfrm>
                <a:off x="8452242" y="262759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5" name="Shape 134">
                <a:extLst>
                  <a:ext uri="{FF2B5EF4-FFF2-40B4-BE49-F238E27FC236}">
                    <a16:creationId xmlns:a16="http://schemas.microsoft.com/office/drawing/2014/main" xmlns="" id="{C5640726-1184-9C44-AFB7-56CF05A8E9E7}"/>
                  </a:ext>
                </a:extLst>
              </p:cNvPr>
              <p:cNvSpPr/>
              <p:nvPr/>
            </p:nvSpPr>
            <p:spPr>
              <a:xfrm>
                <a:off x="8669367" y="277994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6" name="Shape 135">
                <a:extLst>
                  <a:ext uri="{FF2B5EF4-FFF2-40B4-BE49-F238E27FC236}">
                    <a16:creationId xmlns:a16="http://schemas.microsoft.com/office/drawing/2014/main" xmlns="" id="{26EA8506-7DF0-0C4D-899C-BCC58F9047D3}"/>
                  </a:ext>
                </a:extLst>
              </p:cNvPr>
              <p:cNvSpPr/>
              <p:nvPr/>
            </p:nvSpPr>
            <p:spPr>
              <a:xfrm>
                <a:off x="9832800" y="2491140"/>
                <a:ext cx="148500" cy="159900"/>
              </a:xfrm>
              <a:prstGeom prst="ellipse">
                <a:avLst/>
              </a:prstGeom>
              <a:solidFill>
                <a:srgbClr val="005E1A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8" name="Shape 137">
                <a:extLst>
                  <a:ext uri="{FF2B5EF4-FFF2-40B4-BE49-F238E27FC236}">
                    <a16:creationId xmlns:a16="http://schemas.microsoft.com/office/drawing/2014/main" xmlns="" id="{8F16918E-7FC4-F945-A6F2-6F8971F5A78D}"/>
                  </a:ext>
                </a:extLst>
              </p:cNvPr>
              <p:cNvSpPr/>
              <p:nvPr/>
            </p:nvSpPr>
            <p:spPr>
              <a:xfrm>
                <a:off x="9145567" y="3199042"/>
                <a:ext cx="148500" cy="159900"/>
              </a:xfrm>
              <a:prstGeom prst="ellipse">
                <a:avLst/>
              </a:prstGeom>
              <a:solidFill>
                <a:srgbClr val="005E1A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9" name="Shape 138">
                <a:extLst>
                  <a:ext uri="{FF2B5EF4-FFF2-40B4-BE49-F238E27FC236}">
                    <a16:creationId xmlns:a16="http://schemas.microsoft.com/office/drawing/2014/main" xmlns="" id="{7224E070-15BD-344A-B6C2-27611F6FB69D}"/>
                  </a:ext>
                </a:extLst>
              </p:cNvPr>
              <p:cNvSpPr/>
              <p:nvPr/>
            </p:nvSpPr>
            <p:spPr>
              <a:xfrm>
                <a:off x="9008206" y="2520742"/>
                <a:ext cx="148500" cy="159900"/>
              </a:xfrm>
              <a:prstGeom prst="ellipse">
                <a:avLst/>
              </a:prstGeom>
              <a:solidFill>
                <a:schemeClr val="accent2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0" name="Shape 139">
                <a:extLst>
                  <a:ext uri="{FF2B5EF4-FFF2-40B4-BE49-F238E27FC236}">
                    <a16:creationId xmlns:a16="http://schemas.microsoft.com/office/drawing/2014/main" xmlns="" id="{6CB6626B-5439-D84D-B358-09AF7FF16BDB}"/>
                  </a:ext>
                </a:extLst>
              </p:cNvPr>
              <p:cNvSpPr/>
              <p:nvPr/>
            </p:nvSpPr>
            <p:spPr>
              <a:xfrm>
                <a:off x="9854230" y="295514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1" name="Shape 140">
                <a:extLst>
                  <a:ext uri="{FF2B5EF4-FFF2-40B4-BE49-F238E27FC236}">
                    <a16:creationId xmlns:a16="http://schemas.microsoft.com/office/drawing/2014/main" xmlns="" id="{2F0858EA-4080-5448-A07C-B3ABF66B6A29}"/>
                  </a:ext>
                </a:extLst>
              </p:cNvPr>
              <p:cNvSpPr/>
              <p:nvPr/>
            </p:nvSpPr>
            <p:spPr>
              <a:xfrm>
                <a:off x="10105755" y="278749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6" name="Rectangle 135"/>
                <p:cNvSpPr/>
                <p:nvPr/>
              </p:nvSpPr>
              <p:spPr>
                <a:xfrm>
                  <a:off x="8174475" y="2985298"/>
                  <a:ext cx="444031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i="1">
                            <a:latin typeface="Cambria Math" charset="0"/>
                            <a:ea typeface="Helvetica Neue" charset="0"/>
                            <a:cs typeface="Helvetica Neue" charset="0"/>
                          </a:rPr>
                          <m:t>𝑞</m:t>
                        </m:r>
                      </m:oMath>
                    </m:oMathPara>
                  </a14:m>
                  <a:endParaRPr lang="en-US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36" name="Rectangle 13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174475" y="2985298"/>
                  <a:ext cx="444031" cy="461665"/>
                </a:xfrm>
                <a:prstGeom prst="rect">
                  <a:avLst/>
                </a:prstGeom>
                <a:blipFill>
                  <a:blip r:embed="rId4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8" name="Rectangle 137"/>
                <p:cNvSpPr/>
                <p:nvPr/>
              </p:nvSpPr>
              <p:spPr>
                <a:xfrm>
                  <a:off x="8223573" y="2114177"/>
                  <a:ext cx="555408" cy="4914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  <m:t>𝑗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38" name="Rectangle 13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3573" y="2114177"/>
                  <a:ext cx="555408" cy="491417"/>
                </a:xfrm>
                <a:prstGeom prst="rect">
                  <a:avLst/>
                </a:prstGeom>
                <a:blipFill>
                  <a:blip r:embed="rId5"/>
                  <a:stretch>
                    <a:fillRect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9" name="Rectangle 138"/>
                <p:cNvSpPr/>
                <p:nvPr/>
              </p:nvSpPr>
              <p:spPr>
                <a:xfrm>
                  <a:off x="9087055" y="2034325"/>
                  <a:ext cx="530402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altLang="zh-CN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</m:ctrlPr>
                          </m:sSubPr>
                          <m:e>
                            <m:r>
                              <a:rPr lang="en-US" altLang="zh-CN" i="1">
                                <a:latin typeface="Cambria Math" charset="0"/>
                                <a:ea typeface="Helvetica Neue" charset="0"/>
                                <a:cs typeface="Helvetica Neue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altLang="zh-CN" b="0" i="1" smtClean="0">
                                <a:latin typeface="Cambria Math" panose="02040503050406030204" pitchFamily="18" charset="0"/>
                                <a:ea typeface="Helvetica Neue" charset="0"/>
                                <a:cs typeface="Helvetica Neue" charset="0"/>
                              </a:rPr>
                              <m:t>𝑖</m:t>
                            </m:r>
                          </m:sub>
                        </m:sSub>
                      </m:oMath>
                    </m:oMathPara>
                  </a14:m>
                  <a:endParaRPr lang="en-US" dirty="0"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mc:Choice>
          <mc:Fallback xmlns="">
            <p:sp>
              <p:nvSpPr>
                <p:cNvPr id="139" name="Rectangle 13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7055" y="2034325"/>
                  <a:ext cx="530402" cy="461665"/>
                </a:xfrm>
                <a:prstGeom prst="rect">
                  <a:avLst/>
                </a:prstGeom>
                <a:blipFill>
                  <a:blip r:embed="rId6"/>
                  <a:stretch>
                    <a:fillRect b="-81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pic>
        <p:nvPicPr>
          <p:cNvPr id="74" name="Picture 73" descr="checked29.png">
            <a:extLst>
              <a:ext uri="{FF2B5EF4-FFF2-40B4-BE49-F238E27FC236}">
                <a16:creationId xmlns:a16="http://schemas.microsoft.com/office/drawing/2014/main" xmlns="" id="{87654B44-5759-8040-8A61-CCAE0432719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49799" y="1591999"/>
            <a:ext cx="617801" cy="617801"/>
          </a:xfrm>
          <a:prstGeom prst="rect">
            <a:avLst/>
          </a:prstGeom>
        </p:spPr>
      </p:pic>
      <p:cxnSp>
        <p:nvCxnSpPr>
          <p:cNvPr id="84" name="Curved Connector 83"/>
          <p:cNvCxnSpPr>
            <a:cxnSpLocks/>
            <a:stCxn id="64" idx="3"/>
            <a:endCxn id="5" idx="1"/>
          </p:cNvCxnSpPr>
          <p:nvPr/>
        </p:nvCxnSpPr>
        <p:spPr bwMode="auto">
          <a:xfrm>
            <a:off x="6084727" y="1124618"/>
            <a:ext cx="2602073" cy="967403"/>
          </a:xfrm>
          <a:prstGeom prst="curvedConnector3">
            <a:avLst>
              <a:gd name="adj1" fmla="val 50000"/>
            </a:avLst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pic>
        <p:nvPicPr>
          <p:cNvPr id="75" name="Picture 74" descr="cross41.png">
            <a:extLst>
              <a:ext uri="{FF2B5EF4-FFF2-40B4-BE49-F238E27FC236}">
                <a16:creationId xmlns:a16="http://schemas.microsoft.com/office/drawing/2014/main" xmlns="" id="{0D3EF387-1C44-9346-88BE-5BFBAA3B030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000" y="1113709"/>
            <a:ext cx="715091" cy="715091"/>
          </a:xfrm>
          <a:prstGeom prst="rect">
            <a:avLst/>
          </a:prstGeom>
          <a:noFill/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xmlns="" id="{7B296C89-D24A-D84E-B7E2-70C8D6FECE91}"/>
              </a:ext>
            </a:extLst>
          </p:cNvPr>
          <p:cNvGrpSpPr/>
          <p:nvPr/>
        </p:nvGrpSpPr>
        <p:grpSpPr>
          <a:xfrm>
            <a:off x="2338967" y="3915274"/>
            <a:ext cx="1623433" cy="1571126"/>
            <a:chOff x="874078" y="1104585"/>
            <a:chExt cx="1623433" cy="1571126"/>
          </a:xfrm>
        </p:grpSpPr>
        <p:sp>
          <p:nvSpPr>
            <p:cNvPr id="78" name="Rectangle: Rounded Corners 3">
              <a:extLst>
                <a:ext uri="{FF2B5EF4-FFF2-40B4-BE49-F238E27FC236}">
                  <a16:creationId xmlns:a16="http://schemas.microsoft.com/office/drawing/2014/main" xmlns="" id="{0B21C453-55F3-6F4F-BFAF-3C48046A606C}"/>
                </a:ext>
              </a:extLst>
            </p:cNvPr>
            <p:cNvSpPr/>
            <p:nvPr/>
          </p:nvSpPr>
          <p:spPr>
            <a:xfrm>
              <a:off x="874078" y="1104585"/>
              <a:ext cx="1623433" cy="1571126"/>
            </a:xfrm>
            <a:custGeom>
              <a:avLst/>
              <a:gdLst>
                <a:gd name="connsiteX0" fmla="*/ 0 w 5144278"/>
                <a:gd name="connsiteY0" fmla="*/ 857397 h 5510669"/>
                <a:gd name="connsiteX1" fmla="*/ 857397 w 5144278"/>
                <a:gd name="connsiteY1" fmla="*/ 0 h 5510669"/>
                <a:gd name="connsiteX2" fmla="*/ 4286881 w 5144278"/>
                <a:gd name="connsiteY2" fmla="*/ 0 h 5510669"/>
                <a:gd name="connsiteX3" fmla="*/ 5144278 w 5144278"/>
                <a:gd name="connsiteY3" fmla="*/ 857397 h 5510669"/>
                <a:gd name="connsiteX4" fmla="*/ 5144278 w 5144278"/>
                <a:gd name="connsiteY4" fmla="*/ 4653272 h 5510669"/>
                <a:gd name="connsiteX5" fmla="*/ 4286881 w 5144278"/>
                <a:gd name="connsiteY5" fmla="*/ 5510669 h 5510669"/>
                <a:gd name="connsiteX6" fmla="*/ 857397 w 5144278"/>
                <a:gd name="connsiteY6" fmla="*/ 5510669 h 5510669"/>
                <a:gd name="connsiteX7" fmla="*/ 0 w 5144278"/>
                <a:gd name="connsiteY7" fmla="*/ 4653272 h 5510669"/>
                <a:gd name="connsiteX8" fmla="*/ 0 w 5144278"/>
                <a:gd name="connsiteY8" fmla="*/ 857397 h 5510669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286881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566799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50499"/>
                <a:gd name="connsiteY0" fmla="*/ 857442 h 5553022"/>
                <a:gd name="connsiteX1" fmla="*/ 857397 w 5150499"/>
                <a:gd name="connsiteY1" fmla="*/ 45 h 5553022"/>
                <a:gd name="connsiteX2" fmla="*/ 4566799 w 5150499"/>
                <a:gd name="connsiteY2" fmla="*/ 45 h 5553022"/>
                <a:gd name="connsiteX3" fmla="*/ 5138057 w 5150499"/>
                <a:gd name="connsiteY3" fmla="*/ 459336 h 5553022"/>
                <a:gd name="connsiteX4" fmla="*/ 5150499 w 5150499"/>
                <a:gd name="connsiteY4" fmla="*/ 5238035 h 5553022"/>
                <a:gd name="connsiteX5" fmla="*/ 4286881 w 5150499"/>
                <a:gd name="connsiteY5" fmla="*/ 5510714 h 5553022"/>
                <a:gd name="connsiteX6" fmla="*/ 857397 w 5150499"/>
                <a:gd name="connsiteY6" fmla="*/ 5510714 h 5553022"/>
                <a:gd name="connsiteX7" fmla="*/ 0 w 5150499"/>
                <a:gd name="connsiteY7" fmla="*/ 4653317 h 5553022"/>
                <a:gd name="connsiteX8" fmla="*/ 0 w 5150499"/>
                <a:gd name="connsiteY8" fmla="*/ 857442 h 5553022"/>
                <a:gd name="connsiteX0" fmla="*/ 0 w 5150544"/>
                <a:gd name="connsiteY0" fmla="*/ 857442 h 5556550"/>
                <a:gd name="connsiteX1" fmla="*/ 857397 w 5150544"/>
                <a:gd name="connsiteY1" fmla="*/ 45 h 5556550"/>
                <a:gd name="connsiteX2" fmla="*/ 4566799 w 5150544"/>
                <a:gd name="connsiteY2" fmla="*/ 45 h 5556550"/>
                <a:gd name="connsiteX3" fmla="*/ 5138057 w 5150544"/>
                <a:gd name="connsiteY3" fmla="*/ 459336 h 5556550"/>
                <a:gd name="connsiteX4" fmla="*/ 5150499 w 5150544"/>
                <a:gd name="connsiteY4" fmla="*/ 5238035 h 5556550"/>
                <a:gd name="connsiteX5" fmla="*/ 4691207 w 5150544"/>
                <a:gd name="connsiteY5" fmla="*/ 5516934 h 5556550"/>
                <a:gd name="connsiteX6" fmla="*/ 857397 w 5150544"/>
                <a:gd name="connsiteY6" fmla="*/ 5510714 h 5556550"/>
                <a:gd name="connsiteX7" fmla="*/ 0 w 5150544"/>
                <a:gd name="connsiteY7" fmla="*/ 4653317 h 5556550"/>
                <a:gd name="connsiteX8" fmla="*/ 0 w 5150544"/>
                <a:gd name="connsiteY8" fmla="*/ 857442 h 5556550"/>
                <a:gd name="connsiteX0" fmla="*/ 0 w 5150499"/>
                <a:gd name="connsiteY0" fmla="*/ 857442 h 5566778"/>
                <a:gd name="connsiteX1" fmla="*/ 857397 w 5150499"/>
                <a:gd name="connsiteY1" fmla="*/ 45 h 5566778"/>
                <a:gd name="connsiteX2" fmla="*/ 4566799 w 5150499"/>
                <a:gd name="connsiteY2" fmla="*/ 45 h 5566778"/>
                <a:gd name="connsiteX3" fmla="*/ 5138057 w 5150499"/>
                <a:gd name="connsiteY3" fmla="*/ 459336 h 5566778"/>
                <a:gd name="connsiteX4" fmla="*/ 5150499 w 5150499"/>
                <a:gd name="connsiteY4" fmla="*/ 5238035 h 5566778"/>
                <a:gd name="connsiteX5" fmla="*/ 4691207 w 5150499"/>
                <a:gd name="connsiteY5" fmla="*/ 5516934 h 5566778"/>
                <a:gd name="connsiteX6" fmla="*/ 857397 w 5150499"/>
                <a:gd name="connsiteY6" fmla="*/ 5510714 h 5566778"/>
                <a:gd name="connsiteX7" fmla="*/ 0 w 5150499"/>
                <a:gd name="connsiteY7" fmla="*/ 4653317 h 5566778"/>
                <a:gd name="connsiteX8" fmla="*/ 0 w 5150499"/>
                <a:gd name="connsiteY8" fmla="*/ 857442 h 5566778"/>
                <a:gd name="connsiteX0" fmla="*/ 0 w 5169161"/>
                <a:gd name="connsiteY0" fmla="*/ 857442 h 5520647"/>
                <a:gd name="connsiteX1" fmla="*/ 857397 w 5169161"/>
                <a:gd name="connsiteY1" fmla="*/ 45 h 5520647"/>
                <a:gd name="connsiteX2" fmla="*/ 4566799 w 5169161"/>
                <a:gd name="connsiteY2" fmla="*/ 45 h 5520647"/>
                <a:gd name="connsiteX3" fmla="*/ 5138057 w 5169161"/>
                <a:gd name="connsiteY3" fmla="*/ 459336 h 5520647"/>
                <a:gd name="connsiteX4" fmla="*/ 5169161 w 5169161"/>
                <a:gd name="connsiteY4" fmla="*/ 4976778 h 5520647"/>
                <a:gd name="connsiteX5" fmla="*/ 4691207 w 5169161"/>
                <a:gd name="connsiteY5" fmla="*/ 5516934 h 5520647"/>
                <a:gd name="connsiteX6" fmla="*/ 857397 w 5169161"/>
                <a:gd name="connsiteY6" fmla="*/ 5510714 h 5520647"/>
                <a:gd name="connsiteX7" fmla="*/ 0 w 5169161"/>
                <a:gd name="connsiteY7" fmla="*/ 4653317 h 5520647"/>
                <a:gd name="connsiteX8" fmla="*/ 0 w 5169161"/>
                <a:gd name="connsiteY8" fmla="*/ 857442 h 5520647"/>
                <a:gd name="connsiteX0" fmla="*/ 786 w 5169947"/>
                <a:gd name="connsiteY0" fmla="*/ 86361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863618 h 5526823"/>
                <a:gd name="connsiteX0" fmla="*/ 786 w 5169947"/>
                <a:gd name="connsiteY0" fmla="*/ 55259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552598 h 5526823"/>
                <a:gd name="connsiteX0" fmla="*/ 0 w 5169161"/>
                <a:gd name="connsiteY0" fmla="*/ 552598 h 5526823"/>
                <a:gd name="connsiteX1" fmla="*/ 583699 w 5169161"/>
                <a:gd name="connsiteY1" fmla="*/ 0 h 5526823"/>
                <a:gd name="connsiteX2" fmla="*/ 4566799 w 5169161"/>
                <a:gd name="connsiteY2" fmla="*/ 6221 h 5526823"/>
                <a:gd name="connsiteX3" fmla="*/ 5138057 w 5169161"/>
                <a:gd name="connsiteY3" fmla="*/ 465512 h 5526823"/>
                <a:gd name="connsiteX4" fmla="*/ 5169161 w 5169161"/>
                <a:gd name="connsiteY4" fmla="*/ 4982954 h 5526823"/>
                <a:gd name="connsiteX5" fmla="*/ 4691207 w 5169161"/>
                <a:gd name="connsiteY5" fmla="*/ 5523110 h 5526823"/>
                <a:gd name="connsiteX6" fmla="*/ 857397 w 5169161"/>
                <a:gd name="connsiteY6" fmla="*/ 5516890 h 5526823"/>
                <a:gd name="connsiteX7" fmla="*/ 0 w 5169161"/>
                <a:gd name="connsiteY7" fmla="*/ 4659493 h 5526823"/>
                <a:gd name="connsiteX8" fmla="*/ 0 w 5169161"/>
                <a:gd name="connsiteY8" fmla="*/ 552598 h 5526823"/>
                <a:gd name="connsiteX0" fmla="*/ 12441 w 5169161"/>
                <a:gd name="connsiteY0" fmla="*/ 412426 h 5529720"/>
                <a:gd name="connsiteX1" fmla="*/ 583699 w 5169161"/>
                <a:gd name="connsiteY1" fmla="*/ 2897 h 5529720"/>
                <a:gd name="connsiteX2" fmla="*/ 4566799 w 5169161"/>
                <a:gd name="connsiteY2" fmla="*/ 9118 h 5529720"/>
                <a:gd name="connsiteX3" fmla="*/ 5138057 w 5169161"/>
                <a:gd name="connsiteY3" fmla="*/ 468409 h 5529720"/>
                <a:gd name="connsiteX4" fmla="*/ 5169161 w 5169161"/>
                <a:gd name="connsiteY4" fmla="*/ 4985851 h 5529720"/>
                <a:gd name="connsiteX5" fmla="*/ 4691207 w 5169161"/>
                <a:gd name="connsiteY5" fmla="*/ 5526007 h 5529720"/>
                <a:gd name="connsiteX6" fmla="*/ 857397 w 5169161"/>
                <a:gd name="connsiteY6" fmla="*/ 5519787 h 5529720"/>
                <a:gd name="connsiteX7" fmla="*/ 0 w 5169161"/>
                <a:gd name="connsiteY7" fmla="*/ 4662390 h 5529720"/>
                <a:gd name="connsiteX8" fmla="*/ 12441 w 5169161"/>
                <a:gd name="connsiteY8" fmla="*/ 412426 h 5529720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566799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697428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8662 w 5175382"/>
                <a:gd name="connsiteY0" fmla="*/ 403354 h 5520648"/>
                <a:gd name="connsiteX1" fmla="*/ 465512 w 5175382"/>
                <a:gd name="connsiteY1" fmla="*/ 6266 h 5520648"/>
                <a:gd name="connsiteX2" fmla="*/ 4703649 w 5175382"/>
                <a:gd name="connsiteY2" fmla="*/ 46 h 5520648"/>
                <a:gd name="connsiteX3" fmla="*/ 5144278 w 5175382"/>
                <a:gd name="connsiteY3" fmla="*/ 459337 h 5520648"/>
                <a:gd name="connsiteX4" fmla="*/ 5175382 w 5175382"/>
                <a:gd name="connsiteY4" fmla="*/ 4976779 h 5520648"/>
                <a:gd name="connsiteX5" fmla="*/ 4697428 w 5175382"/>
                <a:gd name="connsiteY5" fmla="*/ 5516935 h 5520648"/>
                <a:gd name="connsiteX6" fmla="*/ 863618 w 5175382"/>
                <a:gd name="connsiteY6" fmla="*/ 5510715 h 5520648"/>
                <a:gd name="connsiteX7" fmla="*/ 0 w 5175382"/>
                <a:gd name="connsiteY7" fmla="*/ 5076306 h 5520648"/>
                <a:gd name="connsiteX8" fmla="*/ 18662 w 5175382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45449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70330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076306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516936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31017"/>
                <a:gd name="connsiteX1" fmla="*/ 473020 w 5182890"/>
                <a:gd name="connsiteY1" fmla="*/ 6266 h 5531017"/>
                <a:gd name="connsiteX2" fmla="*/ 4711157 w 5182890"/>
                <a:gd name="connsiteY2" fmla="*/ 46 h 5531017"/>
                <a:gd name="connsiteX3" fmla="*/ 5176667 w 5182890"/>
                <a:gd name="connsiteY3" fmla="*/ 459337 h 5531017"/>
                <a:gd name="connsiteX4" fmla="*/ 5182890 w 5182890"/>
                <a:gd name="connsiteY4" fmla="*/ 5113628 h 5531017"/>
                <a:gd name="connsiteX5" fmla="*/ 4704936 w 5182890"/>
                <a:gd name="connsiteY5" fmla="*/ 5516935 h 5531017"/>
                <a:gd name="connsiteX6" fmla="*/ 435697 w 5182890"/>
                <a:gd name="connsiteY6" fmla="*/ 5516936 h 5531017"/>
                <a:gd name="connsiteX7" fmla="*/ 7508 w 5182890"/>
                <a:gd name="connsiteY7" fmla="*/ 5101187 h 5531017"/>
                <a:gd name="connsiteX8" fmla="*/ 1288 w 5182890"/>
                <a:gd name="connsiteY8" fmla="*/ 403354 h 5531017"/>
                <a:gd name="connsiteX0" fmla="*/ 1288 w 5189111"/>
                <a:gd name="connsiteY0" fmla="*/ 403354 h 5524957"/>
                <a:gd name="connsiteX1" fmla="*/ 473020 w 5189111"/>
                <a:gd name="connsiteY1" fmla="*/ 6266 h 5524957"/>
                <a:gd name="connsiteX2" fmla="*/ 4711157 w 5189111"/>
                <a:gd name="connsiteY2" fmla="*/ 46 h 5524957"/>
                <a:gd name="connsiteX3" fmla="*/ 5176667 w 5189111"/>
                <a:gd name="connsiteY3" fmla="*/ 459337 h 5524957"/>
                <a:gd name="connsiteX4" fmla="*/ 5189111 w 5189111"/>
                <a:gd name="connsiteY4" fmla="*/ 5063865 h 5524957"/>
                <a:gd name="connsiteX5" fmla="*/ 4704936 w 5189111"/>
                <a:gd name="connsiteY5" fmla="*/ 5516935 h 5524957"/>
                <a:gd name="connsiteX6" fmla="*/ 435697 w 5189111"/>
                <a:gd name="connsiteY6" fmla="*/ 5516936 h 5524957"/>
                <a:gd name="connsiteX7" fmla="*/ 7508 w 5189111"/>
                <a:gd name="connsiteY7" fmla="*/ 5101187 h 5524957"/>
                <a:gd name="connsiteX8" fmla="*/ 1288 w 5189111"/>
                <a:gd name="connsiteY8" fmla="*/ 403354 h 5524957"/>
                <a:gd name="connsiteX0" fmla="*/ 1288 w 5189705"/>
                <a:gd name="connsiteY0" fmla="*/ 403354 h 5524957"/>
                <a:gd name="connsiteX1" fmla="*/ 473020 w 5189705"/>
                <a:gd name="connsiteY1" fmla="*/ 6266 h 5524957"/>
                <a:gd name="connsiteX2" fmla="*/ 4711157 w 5189705"/>
                <a:gd name="connsiteY2" fmla="*/ 46 h 5524957"/>
                <a:gd name="connsiteX3" fmla="*/ 5176667 w 5189705"/>
                <a:gd name="connsiteY3" fmla="*/ 459337 h 5524957"/>
                <a:gd name="connsiteX4" fmla="*/ 5189111 w 5189705"/>
                <a:gd name="connsiteY4" fmla="*/ 5063865 h 5524957"/>
                <a:gd name="connsiteX5" fmla="*/ 4798242 w 5189705"/>
                <a:gd name="connsiteY5" fmla="*/ 5516935 h 5524957"/>
                <a:gd name="connsiteX6" fmla="*/ 435697 w 5189705"/>
                <a:gd name="connsiteY6" fmla="*/ 5516936 h 5524957"/>
                <a:gd name="connsiteX7" fmla="*/ 7508 w 5189705"/>
                <a:gd name="connsiteY7" fmla="*/ 5101187 h 5524957"/>
                <a:gd name="connsiteX8" fmla="*/ 1288 w 5189705"/>
                <a:gd name="connsiteY8" fmla="*/ 403354 h 5524957"/>
                <a:gd name="connsiteX0" fmla="*/ 1288 w 5183840"/>
                <a:gd name="connsiteY0" fmla="*/ 403354 h 5524957"/>
                <a:gd name="connsiteX1" fmla="*/ 473020 w 5183840"/>
                <a:gd name="connsiteY1" fmla="*/ 6266 h 5524957"/>
                <a:gd name="connsiteX2" fmla="*/ 4711157 w 5183840"/>
                <a:gd name="connsiteY2" fmla="*/ 46 h 5524957"/>
                <a:gd name="connsiteX3" fmla="*/ 5176667 w 5183840"/>
                <a:gd name="connsiteY3" fmla="*/ 459337 h 5524957"/>
                <a:gd name="connsiteX4" fmla="*/ 5182891 w 5183840"/>
                <a:gd name="connsiteY4" fmla="*/ 5063865 h 5524957"/>
                <a:gd name="connsiteX5" fmla="*/ 4798242 w 5183840"/>
                <a:gd name="connsiteY5" fmla="*/ 5516935 h 5524957"/>
                <a:gd name="connsiteX6" fmla="*/ 435697 w 5183840"/>
                <a:gd name="connsiteY6" fmla="*/ 5516936 h 5524957"/>
                <a:gd name="connsiteX7" fmla="*/ 7508 w 5183840"/>
                <a:gd name="connsiteY7" fmla="*/ 5101187 h 5524957"/>
                <a:gd name="connsiteX8" fmla="*/ 1288 w 5183840"/>
                <a:gd name="connsiteY8" fmla="*/ 403354 h 5524957"/>
                <a:gd name="connsiteX0" fmla="*/ 1288 w 5182891"/>
                <a:gd name="connsiteY0" fmla="*/ 403354 h 5522269"/>
                <a:gd name="connsiteX1" fmla="*/ 473020 w 5182891"/>
                <a:gd name="connsiteY1" fmla="*/ 6266 h 5522269"/>
                <a:gd name="connsiteX2" fmla="*/ 4711157 w 5182891"/>
                <a:gd name="connsiteY2" fmla="*/ 46 h 5522269"/>
                <a:gd name="connsiteX3" fmla="*/ 5176667 w 5182891"/>
                <a:gd name="connsiteY3" fmla="*/ 459337 h 5522269"/>
                <a:gd name="connsiteX4" fmla="*/ 5182891 w 5182891"/>
                <a:gd name="connsiteY4" fmla="*/ 5063865 h 5522269"/>
                <a:gd name="connsiteX5" fmla="*/ 4798242 w 5182891"/>
                <a:gd name="connsiteY5" fmla="*/ 5516935 h 5522269"/>
                <a:gd name="connsiteX6" fmla="*/ 435697 w 5182891"/>
                <a:gd name="connsiteY6" fmla="*/ 5516936 h 5522269"/>
                <a:gd name="connsiteX7" fmla="*/ 7508 w 5182891"/>
                <a:gd name="connsiteY7" fmla="*/ 5101187 h 5522269"/>
                <a:gd name="connsiteX8" fmla="*/ 1288 w 5182891"/>
                <a:gd name="connsiteY8" fmla="*/ 403354 h 5522269"/>
                <a:gd name="connsiteX0" fmla="*/ 1288 w 5185188"/>
                <a:gd name="connsiteY0" fmla="*/ 403354 h 5519159"/>
                <a:gd name="connsiteX1" fmla="*/ 473020 w 5185188"/>
                <a:gd name="connsiteY1" fmla="*/ 6266 h 5519159"/>
                <a:gd name="connsiteX2" fmla="*/ 4711157 w 5185188"/>
                <a:gd name="connsiteY2" fmla="*/ 46 h 5519159"/>
                <a:gd name="connsiteX3" fmla="*/ 5176667 w 5185188"/>
                <a:gd name="connsiteY3" fmla="*/ 459337 h 5519159"/>
                <a:gd name="connsiteX4" fmla="*/ 5182891 w 5185188"/>
                <a:gd name="connsiteY4" fmla="*/ 5063865 h 5519159"/>
                <a:gd name="connsiteX5" fmla="*/ 4848005 w 5185188"/>
                <a:gd name="connsiteY5" fmla="*/ 5510715 h 5519159"/>
                <a:gd name="connsiteX6" fmla="*/ 435697 w 5185188"/>
                <a:gd name="connsiteY6" fmla="*/ 5516936 h 5519159"/>
                <a:gd name="connsiteX7" fmla="*/ 7508 w 5185188"/>
                <a:gd name="connsiteY7" fmla="*/ 5101187 h 5519159"/>
                <a:gd name="connsiteX8" fmla="*/ 1288 w 5185188"/>
                <a:gd name="connsiteY8" fmla="*/ 403354 h 5519159"/>
                <a:gd name="connsiteX0" fmla="*/ 1288 w 5183164"/>
                <a:gd name="connsiteY0" fmla="*/ 403354 h 5519159"/>
                <a:gd name="connsiteX1" fmla="*/ 473020 w 5183164"/>
                <a:gd name="connsiteY1" fmla="*/ 6266 h 5519159"/>
                <a:gd name="connsiteX2" fmla="*/ 4711157 w 5183164"/>
                <a:gd name="connsiteY2" fmla="*/ 46 h 5519159"/>
                <a:gd name="connsiteX3" fmla="*/ 5176667 w 5183164"/>
                <a:gd name="connsiteY3" fmla="*/ 459337 h 5519159"/>
                <a:gd name="connsiteX4" fmla="*/ 5182891 w 5183164"/>
                <a:gd name="connsiteY4" fmla="*/ 5063865 h 5519159"/>
                <a:gd name="connsiteX5" fmla="*/ 4848005 w 5183164"/>
                <a:gd name="connsiteY5" fmla="*/ 5510715 h 5519159"/>
                <a:gd name="connsiteX6" fmla="*/ 435697 w 5183164"/>
                <a:gd name="connsiteY6" fmla="*/ 5516936 h 5519159"/>
                <a:gd name="connsiteX7" fmla="*/ 7508 w 5183164"/>
                <a:gd name="connsiteY7" fmla="*/ 5101187 h 5519159"/>
                <a:gd name="connsiteX8" fmla="*/ 1288 w 518316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  <a:gd name="connsiteX0" fmla="*/ 1288 w 5191034"/>
                <a:gd name="connsiteY0" fmla="*/ 403354 h 5519159"/>
                <a:gd name="connsiteX1" fmla="*/ 473020 w 5191034"/>
                <a:gd name="connsiteY1" fmla="*/ 6266 h 5519159"/>
                <a:gd name="connsiteX2" fmla="*/ 4711157 w 5191034"/>
                <a:gd name="connsiteY2" fmla="*/ 46 h 5519159"/>
                <a:gd name="connsiteX3" fmla="*/ 5176667 w 5191034"/>
                <a:gd name="connsiteY3" fmla="*/ 459337 h 5519159"/>
                <a:gd name="connsiteX4" fmla="*/ 5189111 w 5191034"/>
                <a:gd name="connsiteY4" fmla="*/ 5150951 h 5519159"/>
                <a:gd name="connsiteX5" fmla="*/ 4848005 w 5191034"/>
                <a:gd name="connsiteY5" fmla="*/ 5510715 h 5519159"/>
                <a:gd name="connsiteX6" fmla="*/ 435697 w 5191034"/>
                <a:gd name="connsiteY6" fmla="*/ 5516936 h 5519159"/>
                <a:gd name="connsiteX7" fmla="*/ 7508 w 5191034"/>
                <a:gd name="connsiteY7" fmla="*/ 5101187 h 5519159"/>
                <a:gd name="connsiteX8" fmla="*/ 1288 w 519103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9111" h="5519159">
                  <a:moveTo>
                    <a:pt x="1288" y="403354"/>
                  </a:moveTo>
                  <a:cubicBezTo>
                    <a:pt x="1288" y="-70173"/>
                    <a:pt x="-507" y="6266"/>
                    <a:pt x="473020" y="6266"/>
                  </a:cubicBezTo>
                  <a:lnTo>
                    <a:pt x="4711157" y="46"/>
                  </a:lnTo>
                  <a:cubicBezTo>
                    <a:pt x="5184684" y="46"/>
                    <a:pt x="5176667" y="-14190"/>
                    <a:pt x="5176667" y="459337"/>
                  </a:cubicBezTo>
                  <a:cubicBezTo>
                    <a:pt x="5176667" y="1724629"/>
                    <a:pt x="5189111" y="3885659"/>
                    <a:pt x="5189111" y="5150951"/>
                  </a:cubicBezTo>
                  <a:cubicBezTo>
                    <a:pt x="5176670" y="5537392"/>
                    <a:pt x="5259327" y="5510715"/>
                    <a:pt x="4848005" y="5510715"/>
                  </a:cubicBezTo>
                  <a:lnTo>
                    <a:pt x="435697" y="5516936"/>
                  </a:lnTo>
                  <a:cubicBezTo>
                    <a:pt x="-37830" y="5516936"/>
                    <a:pt x="7508" y="5574714"/>
                    <a:pt x="7508" y="5101187"/>
                  </a:cubicBezTo>
                  <a:cubicBezTo>
                    <a:pt x="13729" y="3543536"/>
                    <a:pt x="-4933" y="1961005"/>
                    <a:pt x="1288" y="403354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xmlns="" id="{78976E57-C3E7-8B48-BE3E-552D1DE01349}"/>
                    </a:ext>
                  </a:extLst>
                </p:cNvPr>
                <p:cNvSpPr txBox="1"/>
                <p:nvPr/>
              </p:nvSpPr>
              <p:spPr>
                <a:xfrm>
                  <a:off x="1168045" y="2090730"/>
                  <a:ext cx="1044386" cy="461665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 defTabSz="914099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𝒒</m:t>
                        </m:r>
                      </m:oMath>
                    </m:oMathPara>
                  </a14:m>
                  <a:endParaRPr lang="en-US" altLang="zh-CN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79" name="TextBox 78">
                  <a:extLst>
                    <a:ext uri="{FF2B5EF4-FFF2-40B4-BE49-F238E27FC236}">
                      <a16:creationId xmlns:a16="http://schemas.microsoft.com/office/drawing/2014/main" id="{78976E57-C3E7-8B48-BE3E-552D1DE01349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68045" y="2090730"/>
                  <a:ext cx="1044386" cy="461665"/>
                </a:xfrm>
                <a:prstGeom prst="rect">
                  <a:avLst/>
                </a:prstGeom>
                <a:blipFill>
                  <a:blip r:embed="rId9"/>
                  <a:stretch>
                    <a:fillRect b="-7692"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xmlns="" id="{42F5D0A9-30BF-9E4A-84A9-9DCEB30D2C78}"/>
                    </a:ext>
                  </a:extLst>
                </p:cNvPr>
                <p:cNvSpPr txBox="1"/>
                <p:nvPr/>
              </p:nvSpPr>
              <p:spPr>
                <a:xfrm>
                  <a:off x="1150922" y="1264647"/>
                  <a:ext cx="1081273" cy="461665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 algn="ctr" defTabSz="914099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b="1" i="1" smtClean="0">
                            <a:latin typeface="Cambria Math" charset="0"/>
                            <a:ea typeface="Arial" charset="0"/>
                            <a:cs typeface="Arial" charset="0"/>
                          </a:rPr>
                          <m:t>𝒑</m:t>
                        </m:r>
                      </m:oMath>
                    </m:oMathPara>
                  </a14:m>
                  <a:endParaRPr lang="en-US" altLang="zh-CN" b="1" dirty="0"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42F5D0A9-30BF-9E4A-84A9-9DCEB30D2C78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50922" y="1264647"/>
                  <a:ext cx="1081273" cy="461665"/>
                </a:xfrm>
                <a:prstGeom prst="rect">
                  <a:avLst/>
                </a:prstGeom>
                <a:blipFill>
                  <a:blip r:embed="rId10"/>
                  <a:stretch>
                    <a:fillRect b="-7692"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xmlns="" id="{7B089C0F-C2A9-5349-B15B-E40EBA551ABF}"/>
              </a:ext>
            </a:extLst>
          </p:cNvPr>
          <p:cNvGrpSpPr/>
          <p:nvPr/>
        </p:nvGrpSpPr>
        <p:grpSpPr>
          <a:xfrm>
            <a:off x="3973928" y="3905781"/>
            <a:ext cx="4255672" cy="1571126"/>
            <a:chOff x="2291177" y="1105449"/>
            <a:chExt cx="4255672" cy="1571126"/>
          </a:xfrm>
        </p:grpSpPr>
        <p:sp>
          <p:nvSpPr>
            <p:cNvPr id="82" name="Right Arrow 81">
              <a:extLst>
                <a:ext uri="{FF2B5EF4-FFF2-40B4-BE49-F238E27FC236}">
                  <a16:creationId xmlns:a16="http://schemas.microsoft.com/office/drawing/2014/main" xmlns="" id="{486B7CAA-092F-8D48-8499-1365FD734AF0}"/>
                </a:ext>
              </a:extLst>
            </p:cNvPr>
            <p:cNvSpPr/>
            <p:nvPr/>
          </p:nvSpPr>
          <p:spPr bwMode="auto">
            <a:xfrm>
              <a:off x="2291177" y="1698136"/>
              <a:ext cx="902872" cy="381270"/>
            </a:xfrm>
            <a:prstGeom prst="rightArrow">
              <a:avLst/>
            </a:prstGeom>
            <a:solidFill>
              <a:schemeClr val="accent5">
                <a:lumMod val="75000"/>
              </a:schemeClr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=""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400" b="1">
                <a:solidFill>
                  <a:srgbClr val="993333"/>
                </a:solidFill>
                <a:latin typeface="Arial" charset="0"/>
                <a:cs typeface="Arial" charset="0"/>
              </a:endParaRPr>
            </a:p>
          </p:txBody>
        </p:sp>
        <p:sp>
          <p:nvSpPr>
            <p:cNvPr id="85" name="Rectangle: Rounded Corners 3">
              <a:extLst>
                <a:ext uri="{FF2B5EF4-FFF2-40B4-BE49-F238E27FC236}">
                  <a16:creationId xmlns:a16="http://schemas.microsoft.com/office/drawing/2014/main" xmlns="" id="{0C9DD9F2-9C3E-324C-B58A-8B361125C975}"/>
                </a:ext>
              </a:extLst>
            </p:cNvPr>
            <p:cNvSpPr/>
            <p:nvPr/>
          </p:nvSpPr>
          <p:spPr>
            <a:xfrm>
              <a:off x="3200400" y="1105449"/>
              <a:ext cx="3346449" cy="1571126"/>
            </a:xfrm>
            <a:custGeom>
              <a:avLst/>
              <a:gdLst>
                <a:gd name="connsiteX0" fmla="*/ 0 w 5144278"/>
                <a:gd name="connsiteY0" fmla="*/ 857397 h 5510669"/>
                <a:gd name="connsiteX1" fmla="*/ 857397 w 5144278"/>
                <a:gd name="connsiteY1" fmla="*/ 0 h 5510669"/>
                <a:gd name="connsiteX2" fmla="*/ 4286881 w 5144278"/>
                <a:gd name="connsiteY2" fmla="*/ 0 h 5510669"/>
                <a:gd name="connsiteX3" fmla="*/ 5144278 w 5144278"/>
                <a:gd name="connsiteY3" fmla="*/ 857397 h 5510669"/>
                <a:gd name="connsiteX4" fmla="*/ 5144278 w 5144278"/>
                <a:gd name="connsiteY4" fmla="*/ 4653272 h 5510669"/>
                <a:gd name="connsiteX5" fmla="*/ 4286881 w 5144278"/>
                <a:gd name="connsiteY5" fmla="*/ 5510669 h 5510669"/>
                <a:gd name="connsiteX6" fmla="*/ 857397 w 5144278"/>
                <a:gd name="connsiteY6" fmla="*/ 5510669 h 5510669"/>
                <a:gd name="connsiteX7" fmla="*/ 0 w 5144278"/>
                <a:gd name="connsiteY7" fmla="*/ 4653272 h 5510669"/>
                <a:gd name="connsiteX8" fmla="*/ 0 w 5144278"/>
                <a:gd name="connsiteY8" fmla="*/ 857397 h 5510669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286881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44278"/>
                <a:gd name="connsiteY0" fmla="*/ 857442 h 5510714"/>
                <a:gd name="connsiteX1" fmla="*/ 857397 w 5144278"/>
                <a:gd name="connsiteY1" fmla="*/ 45 h 5510714"/>
                <a:gd name="connsiteX2" fmla="*/ 4566799 w 5144278"/>
                <a:gd name="connsiteY2" fmla="*/ 45 h 5510714"/>
                <a:gd name="connsiteX3" fmla="*/ 5138057 w 5144278"/>
                <a:gd name="connsiteY3" fmla="*/ 459336 h 5510714"/>
                <a:gd name="connsiteX4" fmla="*/ 5144278 w 5144278"/>
                <a:gd name="connsiteY4" fmla="*/ 4653317 h 5510714"/>
                <a:gd name="connsiteX5" fmla="*/ 4286881 w 5144278"/>
                <a:gd name="connsiteY5" fmla="*/ 5510714 h 5510714"/>
                <a:gd name="connsiteX6" fmla="*/ 857397 w 5144278"/>
                <a:gd name="connsiteY6" fmla="*/ 5510714 h 5510714"/>
                <a:gd name="connsiteX7" fmla="*/ 0 w 5144278"/>
                <a:gd name="connsiteY7" fmla="*/ 4653317 h 5510714"/>
                <a:gd name="connsiteX8" fmla="*/ 0 w 5144278"/>
                <a:gd name="connsiteY8" fmla="*/ 857442 h 5510714"/>
                <a:gd name="connsiteX0" fmla="*/ 0 w 5150499"/>
                <a:gd name="connsiteY0" fmla="*/ 857442 h 5553022"/>
                <a:gd name="connsiteX1" fmla="*/ 857397 w 5150499"/>
                <a:gd name="connsiteY1" fmla="*/ 45 h 5553022"/>
                <a:gd name="connsiteX2" fmla="*/ 4566799 w 5150499"/>
                <a:gd name="connsiteY2" fmla="*/ 45 h 5553022"/>
                <a:gd name="connsiteX3" fmla="*/ 5138057 w 5150499"/>
                <a:gd name="connsiteY3" fmla="*/ 459336 h 5553022"/>
                <a:gd name="connsiteX4" fmla="*/ 5150499 w 5150499"/>
                <a:gd name="connsiteY4" fmla="*/ 5238035 h 5553022"/>
                <a:gd name="connsiteX5" fmla="*/ 4286881 w 5150499"/>
                <a:gd name="connsiteY5" fmla="*/ 5510714 h 5553022"/>
                <a:gd name="connsiteX6" fmla="*/ 857397 w 5150499"/>
                <a:gd name="connsiteY6" fmla="*/ 5510714 h 5553022"/>
                <a:gd name="connsiteX7" fmla="*/ 0 w 5150499"/>
                <a:gd name="connsiteY7" fmla="*/ 4653317 h 5553022"/>
                <a:gd name="connsiteX8" fmla="*/ 0 w 5150499"/>
                <a:gd name="connsiteY8" fmla="*/ 857442 h 5553022"/>
                <a:gd name="connsiteX0" fmla="*/ 0 w 5150544"/>
                <a:gd name="connsiteY0" fmla="*/ 857442 h 5556550"/>
                <a:gd name="connsiteX1" fmla="*/ 857397 w 5150544"/>
                <a:gd name="connsiteY1" fmla="*/ 45 h 5556550"/>
                <a:gd name="connsiteX2" fmla="*/ 4566799 w 5150544"/>
                <a:gd name="connsiteY2" fmla="*/ 45 h 5556550"/>
                <a:gd name="connsiteX3" fmla="*/ 5138057 w 5150544"/>
                <a:gd name="connsiteY3" fmla="*/ 459336 h 5556550"/>
                <a:gd name="connsiteX4" fmla="*/ 5150499 w 5150544"/>
                <a:gd name="connsiteY4" fmla="*/ 5238035 h 5556550"/>
                <a:gd name="connsiteX5" fmla="*/ 4691207 w 5150544"/>
                <a:gd name="connsiteY5" fmla="*/ 5516934 h 5556550"/>
                <a:gd name="connsiteX6" fmla="*/ 857397 w 5150544"/>
                <a:gd name="connsiteY6" fmla="*/ 5510714 h 5556550"/>
                <a:gd name="connsiteX7" fmla="*/ 0 w 5150544"/>
                <a:gd name="connsiteY7" fmla="*/ 4653317 h 5556550"/>
                <a:gd name="connsiteX8" fmla="*/ 0 w 5150544"/>
                <a:gd name="connsiteY8" fmla="*/ 857442 h 5556550"/>
                <a:gd name="connsiteX0" fmla="*/ 0 w 5150499"/>
                <a:gd name="connsiteY0" fmla="*/ 857442 h 5566778"/>
                <a:gd name="connsiteX1" fmla="*/ 857397 w 5150499"/>
                <a:gd name="connsiteY1" fmla="*/ 45 h 5566778"/>
                <a:gd name="connsiteX2" fmla="*/ 4566799 w 5150499"/>
                <a:gd name="connsiteY2" fmla="*/ 45 h 5566778"/>
                <a:gd name="connsiteX3" fmla="*/ 5138057 w 5150499"/>
                <a:gd name="connsiteY3" fmla="*/ 459336 h 5566778"/>
                <a:gd name="connsiteX4" fmla="*/ 5150499 w 5150499"/>
                <a:gd name="connsiteY4" fmla="*/ 5238035 h 5566778"/>
                <a:gd name="connsiteX5" fmla="*/ 4691207 w 5150499"/>
                <a:gd name="connsiteY5" fmla="*/ 5516934 h 5566778"/>
                <a:gd name="connsiteX6" fmla="*/ 857397 w 5150499"/>
                <a:gd name="connsiteY6" fmla="*/ 5510714 h 5566778"/>
                <a:gd name="connsiteX7" fmla="*/ 0 w 5150499"/>
                <a:gd name="connsiteY7" fmla="*/ 4653317 h 5566778"/>
                <a:gd name="connsiteX8" fmla="*/ 0 w 5150499"/>
                <a:gd name="connsiteY8" fmla="*/ 857442 h 5566778"/>
                <a:gd name="connsiteX0" fmla="*/ 0 w 5169161"/>
                <a:gd name="connsiteY0" fmla="*/ 857442 h 5520647"/>
                <a:gd name="connsiteX1" fmla="*/ 857397 w 5169161"/>
                <a:gd name="connsiteY1" fmla="*/ 45 h 5520647"/>
                <a:gd name="connsiteX2" fmla="*/ 4566799 w 5169161"/>
                <a:gd name="connsiteY2" fmla="*/ 45 h 5520647"/>
                <a:gd name="connsiteX3" fmla="*/ 5138057 w 5169161"/>
                <a:gd name="connsiteY3" fmla="*/ 459336 h 5520647"/>
                <a:gd name="connsiteX4" fmla="*/ 5169161 w 5169161"/>
                <a:gd name="connsiteY4" fmla="*/ 4976778 h 5520647"/>
                <a:gd name="connsiteX5" fmla="*/ 4691207 w 5169161"/>
                <a:gd name="connsiteY5" fmla="*/ 5516934 h 5520647"/>
                <a:gd name="connsiteX6" fmla="*/ 857397 w 5169161"/>
                <a:gd name="connsiteY6" fmla="*/ 5510714 h 5520647"/>
                <a:gd name="connsiteX7" fmla="*/ 0 w 5169161"/>
                <a:gd name="connsiteY7" fmla="*/ 4653317 h 5520647"/>
                <a:gd name="connsiteX8" fmla="*/ 0 w 5169161"/>
                <a:gd name="connsiteY8" fmla="*/ 857442 h 5520647"/>
                <a:gd name="connsiteX0" fmla="*/ 786 w 5169947"/>
                <a:gd name="connsiteY0" fmla="*/ 86361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863618 h 5526823"/>
                <a:gd name="connsiteX0" fmla="*/ 786 w 5169947"/>
                <a:gd name="connsiteY0" fmla="*/ 552598 h 5526823"/>
                <a:gd name="connsiteX1" fmla="*/ 435195 w 5169947"/>
                <a:gd name="connsiteY1" fmla="*/ 0 h 5526823"/>
                <a:gd name="connsiteX2" fmla="*/ 4567585 w 5169947"/>
                <a:gd name="connsiteY2" fmla="*/ 6221 h 5526823"/>
                <a:gd name="connsiteX3" fmla="*/ 5138843 w 5169947"/>
                <a:gd name="connsiteY3" fmla="*/ 465512 h 5526823"/>
                <a:gd name="connsiteX4" fmla="*/ 5169947 w 5169947"/>
                <a:gd name="connsiteY4" fmla="*/ 4982954 h 5526823"/>
                <a:gd name="connsiteX5" fmla="*/ 4691993 w 5169947"/>
                <a:gd name="connsiteY5" fmla="*/ 5523110 h 5526823"/>
                <a:gd name="connsiteX6" fmla="*/ 858183 w 5169947"/>
                <a:gd name="connsiteY6" fmla="*/ 5516890 h 5526823"/>
                <a:gd name="connsiteX7" fmla="*/ 786 w 5169947"/>
                <a:gd name="connsiteY7" fmla="*/ 4659493 h 5526823"/>
                <a:gd name="connsiteX8" fmla="*/ 786 w 5169947"/>
                <a:gd name="connsiteY8" fmla="*/ 552598 h 5526823"/>
                <a:gd name="connsiteX0" fmla="*/ 0 w 5169161"/>
                <a:gd name="connsiteY0" fmla="*/ 552598 h 5526823"/>
                <a:gd name="connsiteX1" fmla="*/ 583699 w 5169161"/>
                <a:gd name="connsiteY1" fmla="*/ 0 h 5526823"/>
                <a:gd name="connsiteX2" fmla="*/ 4566799 w 5169161"/>
                <a:gd name="connsiteY2" fmla="*/ 6221 h 5526823"/>
                <a:gd name="connsiteX3" fmla="*/ 5138057 w 5169161"/>
                <a:gd name="connsiteY3" fmla="*/ 465512 h 5526823"/>
                <a:gd name="connsiteX4" fmla="*/ 5169161 w 5169161"/>
                <a:gd name="connsiteY4" fmla="*/ 4982954 h 5526823"/>
                <a:gd name="connsiteX5" fmla="*/ 4691207 w 5169161"/>
                <a:gd name="connsiteY5" fmla="*/ 5523110 h 5526823"/>
                <a:gd name="connsiteX6" fmla="*/ 857397 w 5169161"/>
                <a:gd name="connsiteY6" fmla="*/ 5516890 h 5526823"/>
                <a:gd name="connsiteX7" fmla="*/ 0 w 5169161"/>
                <a:gd name="connsiteY7" fmla="*/ 4659493 h 5526823"/>
                <a:gd name="connsiteX8" fmla="*/ 0 w 5169161"/>
                <a:gd name="connsiteY8" fmla="*/ 552598 h 5526823"/>
                <a:gd name="connsiteX0" fmla="*/ 12441 w 5169161"/>
                <a:gd name="connsiteY0" fmla="*/ 412426 h 5529720"/>
                <a:gd name="connsiteX1" fmla="*/ 583699 w 5169161"/>
                <a:gd name="connsiteY1" fmla="*/ 2897 h 5529720"/>
                <a:gd name="connsiteX2" fmla="*/ 4566799 w 5169161"/>
                <a:gd name="connsiteY2" fmla="*/ 9118 h 5529720"/>
                <a:gd name="connsiteX3" fmla="*/ 5138057 w 5169161"/>
                <a:gd name="connsiteY3" fmla="*/ 468409 h 5529720"/>
                <a:gd name="connsiteX4" fmla="*/ 5169161 w 5169161"/>
                <a:gd name="connsiteY4" fmla="*/ 4985851 h 5529720"/>
                <a:gd name="connsiteX5" fmla="*/ 4691207 w 5169161"/>
                <a:gd name="connsiteY5" fmla="*/ 5526007 h 5529720"/>
                <a:gd name="connsiteX6" fmla="*/ 857397 w 5169161"/>
                <a:gd name="connsiteY6" fmla="*/ 5519787 h 5529720"/>
                <a:gd name="connsiteX7" fmla="*/ 0 w 5169161"/>
                <a:gd name="connsiteY7" fmla="*/ 4662390 h 5529720"/>
                <a:gd name="connsiteX8" fmla="*/ 12441 w 5169161"/>
                <a:gd name="connsiteY8" fmla="*/ 412426 h 5529720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566799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2441 w 5169161"/>
                <a:gd name="connsiteY0" fmla="*/ 403354 h 5520648"/>
                <a:gd name="connsiteX1" fmla="*/ 459291 w 5169161"/>
                <a:gd name="connsiteY1" fmla="*/ 6266 h 5520648"/>
                <a:gd name="connsiteX2" fmla="*/ 4697428 w 5169161"/>
                <a:gd name="connsiteY2" fmla="*/ 46 h 5520648"/>
                <a:gd name="connsiteX3" fmla="*/ 5138057 w 5169161"/>
                <a:gd name="connsiteY3" fmla="*/ 459337 h 5520648"/>
                <a:gd name="connsiteX4" fmla="*/ 5169161 w 5169161"/>
                <a:gd name="connsiteY4" fmla="*/ 4976779 h 5520648"/>
                <a:gd name="connsiteX5" fmla="*/ 4691207 w 5169161"/>
                <a:gd name="connsiteY5" fmla="*/ 5516935 h 5520648"/>
                <a:gd name="connsiteX6" fmla="*/ 857397 w 5169161"/>
                <a:gd name="connsiteY6" fmla="*/ 5510715 h 5520648"/>
                <a:gd name="connsiteX7" fmla="*/ 0 w 5169161"/>
                <a:gd name="connsiteY7" fmla="*/ 4653318 h 5520648"/>
                <a:gd name="connsiteX8" fmla="*/ 12441 w 5169161"/>
                <a:gd name="connsiteY8" fmla="*/ 403354 h 5520648"/>
                <a:gd name="connsiteX0" fmla="*/ 18662 w 5175382"/>
                <a:gd name="connsiteY0" fmla="*/ 403354 h 5520648"/>
                <a:gd name="connsiteX1" fmla="*/ 465512 w 5175382"/>
                <a:gd name="connsiteY1" fmla="*/ 6266 h 5520648"/>
                <a:gd name="connsiteX2" fmla="*/ 4703649 w 5175382"/>
                <a:gd name="connsiteY2" fmla="*/ 46 h 5520648"/>
                <a:gd name="connsiteX3" fmla="*/ 5144278 w 5175382"/>
                <a:gd name="connsiteY3" fmla="*/ 459337 h 5520648"/>
                <a:gd name="connsiteX4" fmla="*/ 5175382 w 5175382"/>
                <a:gd name="connsiteY4" fmla="*/ 4976779 h 5520648"/>
                <a:gd name="connsiteX5" fmla="*/ 4697428 w 5175382"/>
                <a:gd name="connsiteY5" fmla="*/ 5516935 h 5520648"/>
                <a:gd name="connsiteX6" fmla="*/ 863618 w 5175382"/>
                <a:gd name="connsiteY6" fmla="*/ 5510715 h 5520648"/>
                <a:gd name="connsiteX7" fmla="*/ 0 w 5175382"/>
                <a:gd name="connsiteY7" fmla="*/ 5076306 h 5520648"/>
                <a:gd name="connsiteX8" fmla="*/ 18662 w 5175382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45449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9833 w 5176553"/>
                <a:gd name="connsiteY0" fmla="*/ 403354 h 5520648"/>
                <a:gd name="connsiteX1" fmla="*/ 466683 w 5176553"/>
                <a:gd name="connsiteY1" fmla="*/ 6266 h 5520648"/>
                <a:gd name="connsiteX2" fmla="*/ 4704820 w 5176553"/>
                <a:gd name="connsiteY2" fmla="*/ 46 h 5520648"/>
                <a:gd name="connsiteX3" fmla="*/ 5170330 w 5176553"/>
                <a:gd name="connsiteY3" fmla="*/ 459337 h 5520648"/>
                <a:gd name="connsiteX4" fmla="*/ 5176553 w 5176553"/>
                <a:gd name="connsiteY4" fmla="*/ 4976779 h 5520648"/>
                <a:gd name="connsiteX5" fmla="*/ 4698599 w 5176553"/>
                <a:gd name="connsiteY5" fmla="*/ 5516935 h 5520648"/>
                <a:gd name="connsiteX6" fmla="*/ 429360 w 5176553"/>
                <a:gd name="connsiteY6" fmla="*/ 5498275 h 5520648"/>
                <a:gd name="connsiteX7" fmla="*/ 1171 w 5176553"/>
                <a:gd name="connsiteY7" fmla="*/ 5076306 h 5520648"/>
                <a:gd name="connsiteX8" fmla="*/ 19833 w 5176553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076306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498275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20648"/>
                <a:gd name="connsiteX1" fmla="*/ 473020 w 5182890"/>
                <a:gd name="connsiteY1" fmla="*/ 6266 h 5520648"/>
                <a:gd name="connsiteX2" fmla="*/ 4711157 w 5182890"/>
                <a:gd name="connsiteY2" fmla="*/ 46 h 5520648"/>
                <a:gd name="connsiteX3" fmla="*/ 5176667 w 5182890"/>
                <a:gd name="connsiteY3" fmla="*/ 459337 h 5520648"/>
                <a:gd name="connsiteX4" fmla="*/ 5182890 w 5182890"/>
                <a:gd name="connsiteY4" fmla="*/ 4976779 h 5520648"/>
                <a:gd name="connsiteX5" fmla="*/ 4704936 w 5182890"/>
                <a:gd name="connsiteY5" fmla="*/ 5516935 h 5520648"/>
                <a:gd name="connsiteX6" fmla="*/ 435697 w 5182890"/>
                <a:gd name="connsiteY6" fmla="*/ 5516936 h 5520648"/>
                <a:gd name="connsiteX7" fmla="*/ 7508 w 5182890"/>
                <a:gd name="connsiteY7" fmla="*/ 5101187 h 5520648"/>
                <a:gd name="connsiteX8" fmla="*/ 1288 w 5182890"/>
                <a:gd name="connsiteY8" fmla="*/ 403354 h 5520648"/>
                <a:gd name="connsiteX0" fmla="*/ 1288 w 5182890"/>
                <a:gd name="connsiteY0" fmla="*/ 403354 h 5531017"/>
                <a:gd name="connsiteX1" fmla="*/ 473020 w 5182890"/>
                <a:gd name="connsiteY1" fmla="*/ 6266 h 5531017"/>
                <a:gd name="connsiteX2" fmla="*/ 4711157 w 5182890"/>
                <a:gd name="connsiteY2" fmla="*/ 46 h 5531017"/>
                <a:gd name="connsiteX3" fmla="*/ 5176667 w 5182890"/>
                <a:gd name="connsiteY3" fmla="*/ 459337 h 5531017"/>
                <a:gd name="connsiteX4" fmla="*/ 5182890 w 5182890"/>
                <a:gd name="connsiteY4" fmla="*/ 5113628 h 5531017"/>
                <a:gd name="connsiteX5" fmla="*/ 4704936 w 5182890"/>
                <a:gd name="connsiteY5" fmla="*/ 5516935 h 5531017"/>
                <a:gd name="connsiteX6" fmla="*/ 435697 w 5182890"/>
                <a:gd name="connsiteY6" fmla="*/ 5516936 h 5531017"/>
                <a:gd name="connsiteX7" fmla="*/ 7508 w 5182890"/>
                <a:gd name="connsiteY7" fmla="*/ 5101187 h 5531017"/>
                <a:gd name="connsiteX8" fmla="*/ 1288 w 5182890"/>
                <a:gd name="connsiteY8" fmla="*/ 403354 h 5531017"/>
                <a:gd name="connsiteX0" fmla="*/ 1288 w 5189111"/>
                <a:gd name="connsiteY0" fmla="*/ 403354 h 5524957"/>
                <a:gd name="connsiteX1" fmla="*/ 473020 w 5189111"/>
                <a:gd name="connsiteY1" fmla="*/ 6266 h 5524957"/>
                <a:gd name="connsiteX2" fmla="*/ 4711157 w 5189111"/>
                <a:gd name="connsiteY2" fmla="*/ 46 h 5524957"/>
                <a:gd name="connsiteX3" fmla="*/ 5176667 w 5189111"/>
                <a:gd name="connsiteY3" fmla="*/ 459337 h 5524957"/>
                <a:gd name="connsiteX4" fmla="*/ 5189111 w 5189111"/>
                <a:gd name="connsiteY4" fmla="*/ 5063865 h 5524957"/>
                <a:gd name="connsiteX5" fmla="*/ 4704936 w 5189111"/>
                <a:gd name="connsiteY5" fmla="*/ 5516935 h 5524957"/>
                <a:gd name="connsiteX6" fmla="*/ 435697 w 5189111"/>
                <a:gd name="connsiteY6" fmla="*/ 5516936 h 5524957"/>
                <a:gd name="connsiteX7" fmla="*/ 7508 w 5189111"/>
                <a:gd name="connsiteY7" fmla="*/ 5101187 h 5524957"/>
                <a:gd name="connsiteX8" fmla="*/ 1288 w 5189111"/>
                <a:gd name="connsiteY8" fmla="*/ 403354 h 5524957"/>
                <a:gd name="connsiteX0" fmla="*/ 1288 w 5189705"/>
                <a:gd name="connsiteY0" fmla="*/ 403354 h 5524957"/>
                <a:gd name="connsiteX1" fmla="*/ 473020 w 5189705"/>
                <a:gd name="connsiteY1" fmla="*/ 6266 h 5524957"/>
                <a:gd name="connsiteX2" fmla="*/ 4711157 w 5189705"/>
                <a:gd name="connsiteY2" fmla="*/ 46 h 5524957"/>
                <a:gd name="connsiteX3" fmla="*/ 5176667 w 5189705"/>
                <a:gd name="connsiteY3" fmla="*/ 459337 h 5524957"/>
                <a:gd name="connsiteX4" fmla="*/ 5189111 w 5189705"/>
                <a:gd name="connsiteY4" fmla="*/ 5063865 h 5524957"/>
                <a:gd name="connsiteX5" fmla="*/ 4798242 w 5189705"/>
                <a:gd name="connsiteY5" fmla="*/ 5516935 h 5524957"/>
                <a:gd name="connsiteX6" fmla="*/ 435697 w 5189705"/>
                <a:gd name="connsiteY6" fmla="*/ 5516936 h 5524957"/>
                <a:gd name="connsiteX7" fmla="*/ 7508 w 5189705"/>
                <a:gd name="connsiteY7" fmla="*/ 5101187 h 5524957"/>
                <a:gd name="connsiteX8" fmla="*/ 1288 w 5189705"/>
                <a:gd name="connsiteY8" fmla="*/ 403354 h 5524957"/>
                <a:gd name="connsiteX0" fmla="*/ 1288 w 5183840"/>
                <a:gd name="connsiteY0" fmla="*/ 403354 h 5524957"/>
                <a:gd name="connsiteX1" fmla="*/ 473020 w 5183840"/>
                <a:gd name="connsiteY1" fmla="*/ 6266 h 5524957"/>
                <a:gd name="connsiteX2" fmla="*/ 4711157 w 5183840"/>
                <a:gd name="connsiteY2" fmla="*/ 46 h 5524957"/>
                <a:gd name="connsiteX3" fmla="*/ 5176667 w 5183840"/>
                <a:gd name="connsiteY3" fmla="*/ 459337 h 5524957"/>
                <a:gd name="connsiteX4" fmla="*/ 5182891 w 5183840"/>
                <a:gd name="connsiteY4" fmla="*/ 5063865 h 5524957"/>
                <a:gd name="connsiteX5" fmla="*/ 4798242 w 5183840"/>
                <a:gd name="connsiteY5" fmla="*/ 5516935 h 5524957"/>
                <a:gd name="connsiteX6" fmla="*/ 435697 w 5183840"/>
                <a:gd name="connsiteY6" fmla="*/ 5516936 h 5524957"/>
                <a:gd name="connsiteX7" fmla="*/ 7508 w 5183840"/>
                <a:gd name="connsiteY7" fmla="*/ 5101187 h 5524957"/>
                <a:gd name="connsiteX8" fmla="*/ 1288 w 5183840"/>
                <a:gd name="connsiteY8" fmla="*/ 403354 h 5524957"/>
                <a:gd name="connsiteX0" fmla="*/ 1288 w 5182891"/>
                <a:gd name="connsiteY0" fmla="*/ 403354 h 5522269"/>
                <a:gd name="connsiteX1" fmla="*/ 473020 w 5182891"/>
                <a:gd name="connsiteY1" fmla="*/ 6266 h 5522269"/>
                <a:gd name="connsiteX2" fmla="*/ 4711157 w 5182891"/>
                <a:gd name="connsiteY2" fmla="*/ 46 h 5522269"/>
                <a:gd name="connsiteX3" fmla="*/ 5176667 w 5182891"/>
                <a:gd name="connsiteY3" fmla="*/ 459337 h 5522269"/>
                <a:gd name="connsiteX4" fmla="*/ 5182891 w 5182891"/>
                <a:gd name="connsiteY4" fmla="*/ 5063865 h 5522269"/>
                <a:gd name="connsiteX5" fmla="*/ 4798242 w 5182891"/>
                <a:gd name="connsiteY5" fmla="*/ 5516935 h 5522269"/>
                <a:gd name="connsiteX6" fmla="*/ 435697 w 5182891"/>
                <a:gd name="connsiteY6" fmla="*/ 5516936 h 5522269"/>
                <a:gd name="connsiteX7" fmla="*/ 7508 w 5182891"/>
                <a:gd name="connsiteY7" fmla="*/ 5101187 h 5522269"/>
                <a:gd name="connsiteX8" fmla="*/ 1288 w 5182891"/>
                <a:gd name="connsiteY8" fmla="*/ 403354 h 5522269"/>
                <a:gd name="connsiteX0" fmla="*/ 1288 w 5185188"/>
                <a:gd name="connsiteY0" fmla="*/ 403354 h 5519159"/>
                <a:gd name="connsiteX1" fmla="*/ 473020 w 5185188"/>
                <a:gd name="connsiteY1" fmla="*/ 6266 h 5519159"/>
                <a:gd name="connsiteX2" fmla="*/ 4711157 w 5185188"/>
                <a:gd name="connsiteY2" fmla="*/ 46 h 5519159"/>
                <a:gd name="connsiteX3" fmla="*/ 5176667 w 5185188"/>
                <a:gd name="connsiteY3" fmla="*/ 459337 h 5519159"/>
                <a:gd name="connsiteX4" fmla="*/ 5182891 w 5185188"/>
                <a:gd name="connsiteY4" fmla="*/ 5063865 h 5519159"/>
                <a:gd name="connsiteX5" fmla="*/ 4848005 w 5185188"/>
                <a:gd name="connsiteY5" fmla="*/ 5510715 h 5519159"/>
                <a:gd name="connsiteX6" fmla="*/ 435697 w 5185188"/>
                <a:gd name="connsiteY6" fmla="*/ 5516936 h 5519159"/>
                <a:gd name="connsiteX7" fmla="*/ 7508 w 5185188"/>
                <a:gd name="connsiteY7" fmla="*/ 5101187 h 5519159"/>
                <a:gd name="connsiteX8" fmla="*/ 1288 w 5185188"/>
                <a:gd name="connsiteY8" fmla="*/ 403354 h 5519159"/>
                <a:gd name="connsiteX0" fmla="*/ 1288 w 5183164"/>
                <a:gd name="connsiteY0" fmla="*/ 403354 h 5519159"/>
                <a:gd name="connsiteX1" fmla="*/ 473020 w 5183164"/>
                <a:gd name="connsiteY1" fmla="*/ 6266 h 5519159"/>
                <a:gd name="connsiteX2" fmla="*/ 4711157 w 5183164"/>
                <a:gd name="connsiteY2" fmla="*/ 46 h 5519159"/>
                <a:gd name="connsiteX3" fmla="*/ 5176667 w 5183164"/>
                <a:gd name="connsiteY3" fmla="*/ 459337 h 5519159"/>
                <a:gd name="connsiteX4" fmla="*/ 5182891 w 5183164"/>
                <a:gd name="connsiteY4" fmla="*/ 5063865 h 5519159"/>
                <a:gd name="connsiteX5" fmla="*/ 4848005 w 5183164"/>
                <a:gd name="connsiteY5" fmla="*/ 5510715 h 5519159"/>
                <a:gd name="connsiteX6" fmla="*/ 435697 w 5183164"/>
                <a:gd name="connsiteY6" fmla="*/ 5516936 h 5519159"/>
                <a:gd name="connsiteX7" fmla="*/ 7508 w 5183164"/>
                <a:gd name="connsiteY7" fmla="*/ 5101187 h 5519159"/>
                <a:gd name="connsiteX8" fmla="*/ 1288 w 518316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  <a:gd name="connsiteX0" fmla="*/ 1288 w 5191034"/>
                <a:gd name="connsiteY0" fmla="*/ 403354 h 5519159"/>
                <a:gd name="connsiteX1" fmla="*/ 473020 w 5191034"/>
                <a:gd name="connsiteY1" fmla="*/ 6266 h 5519159"/>
                <a:gd name="connsiteX2" fmla="*/ 4711157 w 5191034"/>
                <a:gd name="connsiteY2" fmla="*/ 46 h 5519159"/>
                <a:gd name="connsiteX3" fmla="*/ 5176667 w 5191034"/>
                <a:gd name="connsiteY3" fmla="*/ 459337 h 5519159"/>
                <a:gd name="connsiteX4" fmla="*/ 5189111 w 5191034"/>
                <a:gd name="connsiteY4" fmla="*/ 5150951 h 5519159"/>
                <a:gd name="connsiteX5" fmla="*/ 4848005 w 5191034"/>
                <a:gd name="connsiteY5" fmla="*/ 5510715 h 5519159"/>
                <a:gd name="connsiteX6" fmla="*/ 435697 w 5191034"/>
                <a:gd name="connsiteY6" fmla="*/ 5516936 h 5519159"/>
                <a:gd name="connsiteX7" fmla="*/ 7508 w 5191034"/>
                <a:gd name="connsiteY7" fmla="*/ 5101187 h 5519159"/>
                <a:gd name="connsiteX8" fmla="*/ 1288 w 5191034"/>
                <a:gd name="connsiteY8" fmla="*/ 403354 h 5519159"/>
                <a:gd name="connsiteX0" fmla="*/ 1288 w 5189111"/>
                <a:gd name="connsiteY0" fmla="*/ 403354 h 5519159"/>
                <a:gd name="connsiteX1" fmla="*/ 473020 w 5189111"/>
                <a:gd name="connsiteY1" fmla="*/ 6266 h 5519159"/>
                <a:gd name="connsiteX2" fmla="*/ 4711157 w 5189111"/>
                <a:gd name="connsiteY2" fmla="*/ 46 h 5519159"/>
                <a:gd name="connsiteX3" fmla="*/ 5176667 w 5189111"/>
                <a:gd name="connsiteY3" fmla="*/ 459337 h 5519159"/>
                <a:gd name="connsiteX4" fmla="*/ 5189111 w 5189111"/>
                <a:gd name="connsiteY4" fmla="*/ 5150951 h 5519159"/>
                <a:gd name="connsiteX5" fmla="*/ 4848005 w 5189111"/>
                <a:gd name="connsiteY5" fmla="*/ 5510715 h 5519159"/>
                <a:gd name="connsiteX6" fmla="*/ 435697 w 5189111"/>
                <a:gd name="connsiteY6" fmla="*/ 5516936 h 5519159"/>
                <a:gd name="connsiteX7" fmla="*/ 7508 w 5189111"/>
                <a:gd name="connsiteY7" fmla="*/ 5101187 h 5519159"/>
                <a:gd name="connsiteX8" fmla="*/ 1288 w 5189111"/>
                <a:gd name="connsiteY8" fmla="*/ 403354 h 55191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5189111" h="5519159">
                  <a:moveTo>
                    <a:pt x="1288" y="403354"/>
                  </a:moveTo>
                  <a:cubicBezTo>
                    <a:pt x="1288" y="-70173"/>
                    <a:pt x="-507" y="6266"/>
                    <a:pt x="473020" y="6266"/>
                  </a:cubicBezTo>
                  <a:lnTo>
                    <a:pt x="4711157" y="46"/>
                  </a:lnTo>
                  <a:cubicBezTo>
                    <a:pt x="5184684" y="46"/>
                    <a:pt x="5176667" y="-14190"/>
                    <a:pt x="5176667" y="459337"/>
                  </a:cubicBezTo>
                  <a:cubicBezTo>
                    <a:pt x="5176667" y="1724629"/>
                    <a:pt x="5189111" y="3885659"/>
                    <a:pt x="5189111" y="5150951"/>
                  </a:cubicBezTo>
                  <a:cubicBezTo>
                    <a:pt x="5176670" y="5537392"/>
                    <a:pt x="5259327" y="5510715"/>
                    <a:pt x="4848005" y="5510715"/>
                  </a:cubicBezTo>
                  <a:lnTo>
                    <a:pt x="435697" y="5516936"/>
                  </a:lnTo>
                  <a:cubicBezTo>
                    <a:pt x="-37830" y="5516936"/>
                    <a:pt x="7508" y="5574714"/>
                    <a:pt x="7508" y="5101187"/>
                  </a:cubicBezTo>
                  <a:cubicBezTo>
                    <a:pt x="13729" y="3543536"/>
                    <a:pt x="-4933" y="1961005"/>
                    <a:pt x="1288" y="403354"/>
                  </a:cubicBezTo>
                  <a:close/>
                </a:path>
              </a:pathLst>
            </a:cu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xmlns="" id="{64E39A13-9A38-2544-9CAF-3C080BF9B6D1}"/>
                    </a:ext>
                  </a:extLst>
                </p:cNvPr>
                <p:cNvSpPr txBox="1"/>
                <p:nvPr/>
              </p:nvSpPr>
              <p:spPr>
                <a:xfrm>
                  <a:off x="4474411" y="2103131"/>
                  <a:ext cx="1824652" cy="461665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𝒒</m:t>
                            </m:r>
                          </m:e>
                          <m:sup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=[</m:t>
                        </m:r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𝒒</m:t>
                        </m:r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𝟎</m:t>
                        </m:r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]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2" name="TextBox 101">
                  <a:extLst>
                    <a:ext uri="{FF2B5EF4-FFF2-40B4-BE49-F238E27FC236}">
                      <a16:creationId xmlns:a16="http://schemas.microsoft.com/office/drawing/2014/main" id="{64E39A13-9A38-2544-9CAF-3C080BF9B6D1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4411" y="2103131"/>
                  <a:ext cx="1824652" cy="461665"/>
                </a:xfrm>
                <a:prstGeom prst="rect">
                  <a:avLst/>
                </a:prstGeom>
                <a:blipFill>
                  <a:blip r:embed="rId11"/>
                  <a:stretch>
                    <a:fillRect b="-12821"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xmlns="" id="{BAEAE005-4CC3-DC49-AA4F-99350B12275A}"/>
                    </a:ext>
                  </a:extLst>
                </p:cNvPr>
                <p:cNvSpPr txBox="1"/>
                <p:nvPr/>
              </p:nvSpPr>
              <p:spPr>
                <a:xfrm>
                  <a:off x="3360143" y="1264683"/>
                  <a:ext cx="3002618" cy="542071"/>
                </a:xfrm>
                <a:prstGeom prst="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>
                  <a:solidFill>
                    <a:schemeClr val="tx1"/>
                  </a:solidFill>
                </a:ln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b="1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𝒑</m:t>
                            </m:r>
                          </m:e>
                          <m:sup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p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=[</m:t>
                        </m:r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𝒑</m:t>
                        </m:r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,</m:t>
                        </m:r>
                        <m:rad>
                          <m:radPr>
                            <m:degHide m:val="on"/>
                            <m:ctrlP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𝟏</m:t>
                            </m:r>
                            <m:r>
                              <a:rPr lang="zh-CN" altLang="en-US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r>
                              <a:rPr lang="en-US" altLang="zh-CN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r>
                              <a:rPr lang="zh-CN" altLang="en-US" b="1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  <m:sSup>
                              <m:sSupPr>
                                <m:ctrlPr>
                                  <a:rPr lang="is-IS" altLang="zh-CN" b="1" i="1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begChr m:val="‖"/>
                                    <m:endChr m:val="‖"/>
                                    <m:ctrlPr>
                                      <a:rPr lang="is-IS" altLang="zh-CN" b="1" i="1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  <a:cs typeface="Cambria Math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altLang="zh-CN" b="1" i="1">
                                        <a:solidFill>
                                          <a:schemeClr val="tx1"/>
                                        </a:solidFill>
                                        <a:latin typeface="Cambria Math" charset="0"/>
                                        <a:ea typeface="Cambria Math" charset="0"/>
                                        <a:cs typeface="Cambria Math" charset="0"/>
                                      </a:rPr>
                                      <m:t>𝒑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is-IS" altLang="zh-CN" b="1" i="1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Cambria Math" charset="0"/>
                                    <a:cs typeface="Cambria Math" charset="0"/>
                                  </a:rPr>
                                  <m:t>𝟐</m:t>
                                </m:r>
                              </m:sup>
                            </m:sSup>
                          </m:e>
                        </m:rad>
                        <m:r>
                          <a:rPr lang="en-US" altLang="zh-CN" b="1" i="1">
                            <a:solidFill>
                              <a:schemeClr val="tx1"/>
                            </a:solidFill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]</m:t>
                        </m:r>
                      </m:oMath>
                    </m:oMathPara>
                  </a14:m>
                  <a:endParaRPr lang="en-US" b="1" dirty="0">
                    <a:solidFill>
                      <a:schemeClr val="tx1"/>
                    </a:solidFill>
                  </a:endParaRPr>
                </a:p>
              </p:txBody>
            </p:sp>
          </mc:Choice>
          <mc:Fallback xmlns="">
            <p:sp>
              <p:nvSpPr>
                <p:cNvPr id="104" name="TextBox 103">
                  <a:extLst>
                    <a:ext uri="{FF2B5EF4-FFF2-40B4-BE49-F238E27FC236}">
                      <a16:creationId xmlns:a16="http://schemas.microsoft.com/office/drawing/2014/main" id="{BAEAE005-4CC3-DC49-AA4F-99350B12275A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143" y="1264683"/>
                  <a:ext cx="3002618" cy="542071"/>
                </a:xfrm>
                <a:prstGeom prst="rect">
                  <a:avLst/>
                </a:prstGeom>
                <a:blipFill>
                  <a:blip r:embed="rId12"/>
                  <a:stretch>
                    <a:fillRect b="-10870"/>
                  </a:stretch>
                </a:blipFill>
                <a:ln w="25400">
                  <a:solidFill>
                    <a:schemeClr val="tx1"/>
                  </a:solidFill>
                </a:ln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07" name="Group 106">
            <a:extLst>
              <a:ext uri="{FF2B5EF4-FFF2-40B4-BE49-F238E27FC236}">
                <a16:creationId xmlns:a16="http://schemas.microsoft.com/office/drawing/2014/main" xmlns="" id="{1DF2738B-9F3B-DF46-AFFA-794C9782C62D}"/>
              </a:ext>
            </a:extLst>
          </p:cNvPr>
          <p:cNvGrpSpPr/>
          <p:nvPr/>
        </p:nvGrpSpPr>
        <p:grpSpPr>
          <a:xfrm>
            <a:off x="8045512" y="4093754"/>
            <a:ext cx="3079688" cy="507956"/>
            <a:chOff x="6643155" y="1305411"/>
            <a:chExt cx="3079688" cy="507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ounded Rectangle 108">
                  <a:extLst>
                    <a:ext uri="{FF2B5EF4-FFF2-40B4-BE49-F238E27FC236}">
                      <a16:creationId xmlns:a16="http://schemas.microsoft.com/office/drawing/2014/main" xmlns="" id="{3721D91D-8486-0043-8EB0-59026C0202F5}"/>
                    </a:ext>
                  </a:extLst>
                </p:cNvPr>
                <p:cNvSpPr/>
                <p:nvPr/>
              </p:nvSpPr>
              <p:spPr bwMode="auto">
                <a:xfrm>
                  <a:off x="7463494" y="1305411"/>
                  <a:ext cx="2259349" cy="507956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14:m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is-IS" altLang="zh-CN" b="1" i="1" smtClean="0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Arial" charset="0"/>
                                  <a:cs typeface="Arial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𝑖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a14:m>
                  <a:r>
                    <a:rPr lang="zh-CN" altLang="en-US" dirty="0"/>
                    <a:t> </a:t>
                  </a:r>
                  <a:r>
                    <a:rPr lang="en-US" altLang="zh-CN" dirty="0"/>
                    <a:t>=</a:t>
                  </a:r>
                  <a:r>
                    <a:rPr lang="zh-CN" altLang="en-US" dirty="0"/>
                    <a:t> </a:t>
                  </a:r>
                  <a14:m>
                    <m:oMath xmlns:m="http://schemas.openxmlformats.org/officeDocument/2006/math">
                      <m:d>
                        <m:dPr>
                          <m:begChr m:val="‖"/>
                          <m:endChr m:val="‖"/>
                          <m:ctrlPr>
                            <a:rPr lang="is-IS" altLang="zh-CN" b="1" i="1">
                              <a:latin typeface="Cambria Math" panose="02040503050406030204" pitchFamily="18" charset="0"/>
                              <a:ea typeface="Cambria Math" charset="0"/>
                              <a:cs typeface="Cambria Math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altLang="zh-CN" i="1">
                                  <a:latin typeface="Cambria Math" panose="02040503050406030204" pitchFamily="18" charset="0"/>
                                  <a:ea typeface="Arial" charset="0"/>
                                  <a:cs typeface="Arial" charset="0"/>
                                </a:rPr>
                              </m:ctrlPr>
                            </m:sSubSupPr>
                            <m:e>
                              <m:r>
                                <a:rPr lang="en-US" altLang="zh-CN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en-US" altLang="zh-CN" b="0" i="1" smtClean="0">
                                  <a:latin typeface="Cambria Math" panose="02040503050406030204" pitchFamily="18" charset="0"/>
                                  <a:ea typeface="Arial" charset="0"/>
                                  <a:cs typeface="Arial" charset="0"/>
                                </a:rPr>
                                <m:t>𝑗</m:t>
                              </m:r>
                            </m:sub>
                            <m:sup>
                              <m:r>
                                <a:rPr lang="en-US" altLang="zh-CN" i="1">
                                  <a:latin typeface="Cambria Math" charset="0"/>
                                  <a:ea typeface="Arial" charset="0"/>
                                  <a:cs typeface="Arial" charset="0"/>
                                </a:rPr>
                                <m:t>′</m:t>
                              </m:r>
                            </m:sup>
                          </m:sSubSup>
                        </m:e>
                      </m:d>
                    </m:oMath>
                  </a14:m>
                  <a:r>
                    <a:rPr lang="zh-CN" altLang="en-US" dirty="0"/>
                    <a:t> </a:t>
                  </a:r>
                  <a:r>
                    <a:rPr lang="en-US" altLang="zh-CN" dirty="0"/>
                    <a:t>=</a:t>
                  </a:r>
                  <a:r>
                    <a:rPr lang="zh-CN" altLang="en-US" dirty="0"/>
                    <a:t> </a:t>
                  </a:r>
                  <a:r>
                    <a:rPr lang="en-US" altLang="zh-CN" dirty="0"/>
                    <a:t>1</a:t>
                  </a:r>
                  <a:r>
                    <a:rPr lang="zh-CN" altLang="en-US" dirty="0"/>
                    <a:t> </a:t>
                  </a:r>
                  <a:endParaRPr lang="en-US" dirty="0"/>
                </a:p>
              </p:txBody>
            </p:sp>
          </mc:Choice>
          <mc:Fallback xmlns="">
            <p:sp>
              <p:nvSpPr>
                <p:cNvPr id="109" name="Rounded Rectangle 108">
                  <a:extLst>
                    <a:ext uri="{FF2B5EF4-FFF2-40B4-BE49-F238E27FC236}">
                      <a16:creationId xmlns:a16="http://schemas.microsoft.com/office/drawing/2014/main" id="{3721D91D-8486-0043-8EB0-59026C0202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7463494" y="1305411"/>
                  <a:ext cx="2259349" cy="507956"/>
                </a:xfrm>
                <a:prstGeom prst="roundRect">
                  <a:avLst/>
                </a:prstGeom>
                <a:blipFill>
                  <a:blip r:embed="rId13"/>
                  <a:stretch>
                    <a:fillRect t="-2439" r="-1676" b="-24390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0" name="Shape 112">
              <a:extLst>
                <a:ext uri="{FF2B5EF4-FFF2-40B4-BE49-F238E27FC236}">
                  <a16:creationId xmlns:a16="http://schemas.microsoft.com/office/drawing/2014/main" xmlns="" id="{95F98CB5-3A05-5F49-A230-EC855B15CB43}"/>
                </a:ext>
              </a:extLst>
            </p:cNvPr>
            <p:cNvCxnSpPr>
              <a:cxnSpLocks/>
              <a:stCxn id="104" idx="3"/>
              <a:endCxn id="109" idx="1"/>
            </p:cNvCxnSpPr>
            <p:nvPr/>
          </p:nvCxnSpPr>
          <p:spPr>
            <a:xfrm>
              <a:off x="6643155" y="1547708"/>
              <a:ext cx="820339" cy="11681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111" name="Group 110">
            <a:extLst>
              <a:ext uri="{FF2B5EF4-FFF2-40B4-BE49-F238E27FC236}">
                <a16:creationId xmlns:a16="http://schemas.microsoft.com/office/drawing/2014/main" xmlns="" id="{654FBD5D-9EDD-8E4E-9C8B-20D3B752C726}"/>
              </a:ext>
            </a:extLst>
          </p:cNvPr>
          <p:cNvGrpSpPr/>
          <p:nvPr/>
        </p:nvGrpSpPr>
        <p:grpSpPr>
          <a:xfrm>
            <a:off x="7981814" y="4878273"/>
            <a:ext cx="4080163" cy="507956"/>
            <a:chOff x="7595995" y="2080498"/>
            <a:chExt cx="4080163" cy="507956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ounded Rectangle 111">
                  <a:extLst>
                    <a:ext uri="{FF2B5EF4-FFF2-40B4-BE49-F238E27FC236}">
                      <a16:creationId xmlns:a16="http://schemas.microsoft.com/office/drawing/2014/main" xmlns="" id="{6694689D-6925-0346-9DA6-15A9373EC611}"/>
                    </a:ext>
                  </a:extLst>
                </p:cNvPr>
                <p:cNvSpPr/>
                <p:nvPr/>
              </p:nvSpPr>
              <p:spPr bwMode="auto">
                <a:xfrm>
                  <a:off x="8453381" y="2080498"/>
                  <a:ext cx="3222777" cy="507956"/>
                </a:xfrm>
                <a:prstGeom prst="roundRect">
                  <a:avLst/>
                </a:prstGeom>
                <a:solidFill>
                  <a:schemeClr val="tx1">
                    <a:lumMod val="50000"/>
                    <a:lumOff val="50000"/>
                    <a:alpha val="15000"/>
                  </a:schemeClr>
                </a:solid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 vert="horz" wrap="square" lIns="91436" tIns="45718" rIns="91436" bIns="45718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algn="ctr" defTabSz="914099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charset="0"/>
                            <a:ea typeface="Arial" charset="0"/>
                            <a:cs typeface="Arial" charset="0"/>
                          </a:rPr>
                          <m:t>𝑖𝑛𝑛𝑒𝑟</m:t>
                        </m:r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Arial" charset="0"/>
                                <a:cs typeface="Arial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altLang="zh-CN" sz="20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Arial" charset="0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Arial" charset="0"/>
                                    <a:cs typeface="Arial" charset="0"/>
                                  </a:rPr>
                                  <m:t>𝑞</m:t>
                                </m:r>
                              </m:e>
                              <m:sup>
                                <m:r>
                                  <a:rPr lang="en-US" altLang="zh-CN" sz="20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  <a:ea typeface="Arial" charset="0"/>
                                    <a:cs typeface="Arial" charset="0"/>
                                  </a:rPr>
                                  <m:t>′</m:t>
                                </m:r>
                              </m:sup>
                            </m:sSup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Arial" charset="0"/>
                                <a:cs typeface="Arial" charset="0"/>
                              </a:rPr>
                              <m:t>,</m:t>
                            </m:r>
                            <m:sSup>
                              <m:sSupPr>
                                <m:ctrlPr>
                                  <a:rPr lang="en-US" altLang="zh-CN" sz="2000" i="1">
                                    <a:latin typeface="Cambria Math" panose="02040503050406030204" pitchFamily="18" charset="0"/>
                                    <a:ea typeface="Arial" charset="0"/>
                                    <a:cs typeface="Arial" charset="0"/>
                                  </a:rPr>
                                </m:ctrlPr>
                              </m:sSupPr>
                              <m:e>
                                <m:r>
                                  <a:rPr lang="en-US" altLang="zh-CN" sz="2000" b="0" i="1" smtClean="0">
                                    <a:latin typeface="Cambria Math" panose="02040503050406030204" pitchFamily="18" charset="0"/>
                                    <a:ea typeface="Arial" charset="0"/>
                                    <a:cs typeface="Arial" charset="0"/>
                                  </a:rPr>
                                  <m:t>𝑝</m:t>
                                </m:r>
                              </m:e>
                              <m:sup>
                                <m:r>
                                  <a:rPr lang="en-US" altLang="zh-CN" sz="2000" i="1">
                                    <a:latin typeface="Cambria Math" charset="0"/>
                                    <a:ea typeface="Arial" charset="0"/>
                                    <a:cs typeface="Arial" charset="0"/>
                                  </a:rPr>
                                  <m:t>′</m:t>
                                </m:r>
                              </m:sup>
                            </m:sSup>
                          </m:e>
                        </m:d>
                        <m:r>
                          <a:rPr lang="en-US" altLang="zh-CN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Arial" charset="0"/>
                            <a:cs typeface="Arial" charset="0"/>
                          </a:rPr>
                          <m:t>=</m:t>
                        </m:r>
                        <m:r>
                          <a:rPr lang="en-US" altLang="zh-CN" sz="2000" b="0" i="1">
                            <a:solidFill>
                              <a:schemeClr val="tx1"/>
                            </a:solidFill>
                            <a:latin typeface="Cambria Math" charset="0"/>
                            <a:ea typeface="Arial" charset="0"/>
                            <a:cs typeface="Arial" charset="0"/>
                          </a:rPr>
                          <m:t>𝑖𝑛𝑛𝑒𝑟</m:t>
                        </m:r>
                        <m:d>
                          <m:dPr>
                            <m:ctrlPr>
                              <a:rPr lang="en-US" altLang="zh-CN" sz="20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Arial" charset="0"/>
                                <a:cs typeface="Arial" charset="0"/>
                              </a:rPr>
                            </m:ctrlPr>
                          </m:dPr>
                          <m:e>
                            <m:r>
                              <a:rPr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Arial" charset="0"/>
                                <a:cs typeface="Arial" charset="0"/>
                              </a:rPr>
                              <m:t>𝑞</m:t>
                            </m:r>
                            <m:r>
                              <a:rPr lang="en-US" altLang="zh-CN" sz="2000" b="0" i="1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Arial" charset="0"/>
                                <a:cs typeface="Arial" charset="0"/>
                              </a:rPr>
                              <m:t>,</m:t>
                            </m:r>
                            <m:r>
                              <a:rPr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Arial" charset="0"/>
                                <a:cs typeface="Arial" charset="0"/>
                              </a:rPr>
                              <m:t>𝑝</m:t>
                            </m:r>
                            <m:r>
                              <a:rPr lang="en-US" altLang="zh-CN" sz="2000" b="0" i="1" smtClean="0">
                                <a:solidFill>
                                  <a:schemeClr val="tx1"/>
                                </a:solidFill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</m:t>
                            </m:r>
                          </m:e>
                        </m:d>
                      </m:oMath>
                    </m:oMathPara>
                  </a14:m>
                  <a:endParaRPr lang="en-US" altLang="zh-CN" sz="2000" dirty="0">
                    <a:solidFill>
                      <a:schemeClr val="accent2"/>
                    </a:solidFill>
                    <a:latin typeface="Arial" charset="0"/>
                    <a:ea typeface="Arial" charset="0"/>
                    <a:cs typeface="Arial" charset="0"/>
                  </a:endParaRPr>
                </a:p>
              </p:txBody>
            </p:sp>
          </mc:Choice>
          <mc:Fallback xmlns="">
            <p:sp>
              <p:nvSpPr>
                <p:cNvPr id="112" name="Rounded Rectangle 111">
                  <a:extLst>
                    <a:ext uri="{FF2B5EF4-FFF2-40B4-BE49-F238E27FC236}">
                      <a16:creationId xmlns:a16="http://schemas.microsoft.com/office/drawing/2014/main" id="{6694689D-6925-0346-9DA6-15A9373EC6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 bwMode="auto">
                <a:xfrm>
                  <a:off x="8453381" y="2080498"/>
                  <a:ext cx="3222777" cy="507956"/>
                </a:xfrm>
                <a:prstGeom prst="roundRect">
                  <a:avLst/>
                </a:prstGeom>
                <a:blipFill>
                  <a:blip r:embed="rId14"/>
                  <a:stretch>
                    <a:fillRect b="-2500"/>
                  </a:stretch>
                </a:blipFill>
                <a:ln w="25400" cap="flat" cmpd="sng" algn="ctr">
                  <a:noFill/>
                  <a:prstDash val="solid"/>
                  <a:headEnd type="none" w="med" len="med"/>
                  <a:tailEnd type="none" w="med" len="me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cxnSp>
          <p:nvCxnSpPr>
            <p:cNvPr id="113" name="Shape 112">
              <a:extLst>
                <a:ext uri="{FF2B5EF4-FFF2-40B4-BE49-F238E27FC236}">
                  <a16:creationId xmlns:a16="http://schemas.microsoft.com/office/drawing/2014/main" xmlns="" id="{55E125E4-B16A-904A-8BE6-7C309166266C}"/>
                </a:ext>
              </a:extLst>
            </p:cNvPr>
            <p:cNvCxnSpPr>
              <a:cxnSpLocks/>
              <a:stCxn id="102" idx="3"/>
              <a:endCxn id="112" idx="1"/>
            </p:cNvCxnSpPr>
            <p:nvPr/>
          </p:nvCxnSpPr>
          <p:spPr>
            <a:xfrm flipV="1">
              <a:off x="7595995" y="2334476"/>
              <a:ext cx="857386" cy="2045"/>
            </a:xfrm>
            <a:prstGeom prst="straightConnector1">
              <a:avLst/>
            </a:prstGeom>
            <a:noFill/>
            <a:ln w="381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med" len="lg"/>
            </a:ln>
            <a:effectLst/>
          </p:spPr>
        </p:cxn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xmlns="" id="{52425BD0-B428-9F46-B092-56FBACCB7CC8}"/>
              </a:ext>
            </a:extLst>
          </p:cNvPr>
          <p:cNvGrpSpPr/>
          <p:nvPr/>
        </p:nvGrpSpPr>
        <p:grpSpPr>
          <a:xfrm>
            <a:off x="8686800" y="1295400"/>
            <a:ext cx="2137820" cy="1607158"/>
            <a:chOff x="7589538" y="1905000"/>
            <a:chExt cx="2137820" cy="1607158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xmlns="" id="{CAC41801-0A4D-D94F-83AF-7855116753B2}"/>
                </a:ext>
              </a:extLst>
            </p:cNvPr>
            <p:cNvGrpSpPr/>
            <p:nvPr/>
          </p:nvGrpSpPr>
          <p:grpSpPr>
            <a:xfrm>
              <a:off x="7589538" y="1905000"/>
              <a:ext cx="2103162" cy="1607158"/>
              <a:chOff x="8200705" y="1834942"/>
              <a:chExt cx="2103162" cy="1607158"/>
            </a:xfrm>
          </p:grpSpPr>
          <p:sp>
            <p:nvSpPr>
              <p:cNvPr id="121" name="Shape 111">
                <a:extLst>
                  <a:ext uri="{FF2B5EF4-FFF2-40B4-BE49-F238E27FC236}">
                    <a16:creationId xmlns:a16="http://schemas.microsoft.com/office/drawing/2014/main" xmlns="" id="{249A5841-6DEA-F14B-9612-E0B0B56FA180}"/>
                  </a:ext>
                </a:extLst>
              </p:cNvPr>
              <p:cNvSpPr/>
              <p:nvPr/>
            </p:nvSpPr>
            <p:spPr>
              <a:xfrm>
                <a:off x="8200705" y="1834942"/>
                <a:ext cx="2103162" cy="1607158"/>
              </a:xfrm>
              <a:prstGeom prst="rect">
                <a:avLst/>
              </a:prstGeom>
              <a:noFill/>
              <a:ln w="38100" cap="flat" cmpd="sng" algn="ctr">
                <a:solidFill>
                  <a:schemeClr val="tx2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cxnSp>
            <p:nvCxnSpPr>
              <p:cNvPr id="122" name="Shape 113">
                <a:extLst>
                  <a:ext uri="{FF2B5EF4-FFF2-40B4-BE49-F238E27FC236}">
                    <a16:creationId xmlns:a16="http://schemas.microsoft.com/office/drawing/2014/main" xmlns="" id="{6D0126BF-E6A7-7C44-BC14-D21C602638D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886517" y="1846367"/>
                <a:ext cx="0" cy="1595733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cxnSp>
            <p:nvCxnSpPr>
              <p:cNvPr id="123" name="Shape 114">
                <a:extLst>
                  <a:ext uri="{FF2B5EF4-FFF2-40B4-BE49-F238E27FC236}">
                    <a16:creationId xmlns:a16="http://schemas.microsoft.com/office/drawing/2014/main" xmlns="" id="{B09F721F-5726-964C-94A7-46541E7C5C84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606567" y="1846367"/>
                <a:ext cx="0" cy="1595733"/>
              </a:xfrm>
              <a:prstGeom prst="straightConnector1">
                <a:avLst/>
              </a:prstGeom>
              <a:noFill/>
              <a:ln w="38100" cap="flat" cmpd="sng" algn="ctr">
                <a:solidFill>
                  <a:schemeClr val="tx1">
                    <a:lumMod val="50000"/>
                    <a:lumOff val="5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</p:cxnSp>
          <p:sp>
            <p:nvSpPr>
              <p:cNvPr id="124" name="Shape 132">
                <a:extLst>
                  <a:ext uri="{FF2B5EF4-FFF2-40B4-BE49-F238E27FC236}">
                    <a16:creationId xmlns:a16="http://schemas.microsoft.com/office/drawing/2014/main" xmlns="" id="{C8AC20FB-0110-C743-BA18-F04E0BEC7EFA}"/>
                  </a:ext>
                </a:extLst>
              </p:cNvPr>
              <p:cNvSpPr/>
              <p:nvPr/>
            </p:nvSpPr>
            <p:spPr>
              <a:xfrm>
                <a:off x="8200705" y="295514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5" name="Shape 133">
                <a:extLst>
                  <a:ext uri="{FF2B5EF4-FFF2-40B4-BE49-F238E27FC236}">
                    <a16:creationId xmlns:a16="http://schemas.microsoft.com/office/drawing/2014/main" xmlns="" id="{C6267379-9C23-B343-A4AF-82967473C53C}"/>
                  </a:ext>
                </a:extLst>
              </p:cNvPr>
              <p:cNvSpPr/>
              <p:nvPr/>
            </p:nvSpPr>
            <p:spPr>
              <a:xfrm>
                <a:off x="8452242" y="262759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6" name="Shape 134">
                <a:extLst>
                  <a:ext uri="{FF2B5EF4-FFF2-40B4-BE49-F238E27FC236}">
                    <a16:creationId xmlns:a16="http://schemas.microsoft.com/office/drawing/2014/main" xmlns="" id="{3F9F4EF1-98B3-F24A-8A6B-81AA479269B3}"/>
                  </a:ext>
                </a:extLst>
              </p:cNvPr>
              <p:cNvSpPr/>
              <p:nvPr/>
            </p:nvSpPr>
            <p:spPr>
              <a:xfrm>
                <a:off x="8669367" y="277994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7" name="Shape 135">
                <a:extLst>
                  <a:ext uri="{FF2B5EF4-FFF2-40B4-BE49-F238E27FC236}">
                    <a16:creationId xmlns:a16="http://schemas.microsoft.com/office/drawing/2014/main" xmlns="" id="{15A42E10-FFEA-4D49-8B46-F8BF11B77E0A}"/>
                  </a:ext>
                </a:extLst>
              </p:cNvPr>
              <p:cNvSpPr/>
              <p:nvPr/>
            </p:nvSpPr>
            <p:spPr>
              <a:xfrm>
                <a:off x="9832800" y="2491140"/>
                <a:ext cx="148500" cy="159900"/>
              </a:xfrm>
              <a:prstGeom prst="ellipse">
                <a:avLst/>
              </a:prstGeom>
              <a:solidFill>
                <a:schemeClr val="accent2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8" name="Shape 137">
                <a:extLst>
                  <a:ext uri="{FF2B5EF4-FFF2-40B4-BE49-F238E27FC236}">
                    <a16:creationId xmlns:a16="http://schemas.microsoft.com/office/drawing/2014/main" xmlns="" id="{2FEBF48C-7CD2-F54F-B68C-7654A3E89C73}"/>
                  </a:ext>
                </a:extLst>
              </p:cNvPr>
              <p:cNvSpPr/>
              <p:nvPr/>
            </p:nvSpPr>
            <p:spPr>
              <a:xfrm>
                <a:off x="9145567" y="3199042"/>
                <a:ext cx="148500" cy="159900"/>
              </a:xfrm>
              <a:prstGeom prst="ellipse">
                <a:avLst/>
              </a:prstGeom>
              <a:solidFill>
                <a:srgbClr val="005E1A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29" name="Shape 138">
                <a:extLst>
                  <a:ext uri="{FF2B5EF4-FFF2-40B4-BE49-F238E27FC236}">
                    <a16:creationId xmlns:a16="http://schemas.microsoft.com/office/drawing/2014/main" xmlns="" id="{28B901F7-78E6-4F45-B2DB-E5C677E3F3EB}"/>
                  </a:ext>
                </a:extLst>
              </p:cNvPr>
              <p:cNvSpPr/>
              <p:nvPr/>
            </p:nvSpPr>
            <p:spPr>
              <a:xfrm>
                <a:off x="9008206" y="2520742"/>
                <a:ext cx="148500" cy="159900"/>
              </a:xfrm>
              <a:prstGeom prst="ellipse">
                <a:avLst/>
              </a:prstGeom>
              <a:solidFill>
                <a:srgbClr val="005E1A"/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0" name="Shape 139">
                <a:extLst>
                  <a:ext uri="{FF2B5EF4-FFF2-40B4-BE49-F238E27FC236}">
                    <a16:creationId xmlns:a16="http://schemas.microsoft.com/office/drawing/2014/main" xmlns="" id="{9EDFC8AA-6FD5-2B47-82AB-B77A8A3A2A8F}"/>
                  </a:ext>
                </a:extLst>
              </p:cNvPr>
              <p:cNvSpPr/>
              <p:nvPr/>
            </p:nvSpPr>
            <p:spPr>
              <a:xfrm>
                <a:off x="9854230" y="295514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31" name="Shape 140">
                <a:extLst>
                  <a:ext uri="{FF2B5EF4-FFF2-40B4-BE49-F238E27FC236}">
                    <a16:creationId xmlns:a16="http://schemas.microsoft.com/office/drawing/2014/main" xmlns="" id="{A27989EB-0383-D248-B4FF-C7F97E991D6C}"/>
                  </a:ext>
                </a:extLst>
              </p:cNvPr>
              <p:cNvSpPr/>
              <p:nvPr/>
            </p:nvSpPr>
            <p:spPr>
              <a:xfrm>
                <a:off x="10105755" y="2787492"/>
                <a:ext cx="148500" cy="159900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41275" cap="sq">
                <a:noFill/>
                <a:round/>
                <a:headEnd type="none" w="sm" len="sm"/>
                <a:tailEnd type="none" w="sm" len="sm"/>
              </a:ln>
            </p:spPr>
            <p:txBody>
              <a:bodyPr/>
              <a:lstStyle/>
              <a:p>
                <a:endParaRPr sz="180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xmlns="" id="{E2C8CD2D-0C98-9446-A22A-3AE429E3BC30}"/>
                    </a:ext>
                  </a:extLst>
                </p:cNvPr>
                <p:cNvSpPr/>
                <p:nvPr/>
              </p:nvSpPr>
              <p:spPr>
                <a:xfrm>
                  <a:off x="8525795" y="2818026"/>
                  <a:ext cx="52892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altLang="zh-CN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8" name="Rectangle 117">
                  <a:extLst>
                    <a:ext uri="{FF2B5EF4-FFF2-40B4-BE49-F238E27FC236}">
                      <a16:creationId xmlns:a16="http://schemas.microsoft.com/office/drawing/2014/main" id="{E2C8CD2D-0C98-9446-A22A-3AE429E3BC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25795" y="2818026"/>
                  <a:ext cx="528927" cy="461665"/>
                </a:xfrm>
                <a:prstGeom prst="rect">
                  <a:avLst/>
                </a:prstGeom>
                <a:blipFill>
                  <a:blip r:embed="rId15"/>
                  <a:stretch>
                    <a:fillRect b="-540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xmlns="" id="{5B39E355-59A2-DE42-B163-B8A8EB2DFFC7}"/>
                    </a:ext>
                  </a:extLst>
                </p:cNvPr>
                <p:cNvSpPr/>
                <p:nvPr/>
              </p:nvSpPr>
              <p:spPr>
                <a:xfrm>
                  <a:off x="8223573" y="2114177"/>
                  <a:ext cx="615297" cy="461665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𝑖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i="1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19" name="Rectangle 118">
                  <a:extLst>
                    <a:ext uri="{FF2B5EF4-FFF2-40B4-BE49-F238E27FC236}">
                      <a16:creationId xmlns:a16="http://schemas.microsoft.com/office/drawing/2014/main" id="{5B39E355-59A2-DE42-B163-B8A8EB2DFF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23573" y="2114177"/>
                  <a:ext cx="615297" cy="461665"/>
                </a:xfrm>
                <a:prstGeom prst="rect">
                  <a:avLst/>
                </a:prstGeom>
                <a:blipFill>
                  <a:blip r:embed="rId16"/>
                  <a:stretch>
                    <a:fillRect b="-526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xmlns="" id="{F149D1B3-4E1C-E848-A84E-9DA2115B63C3}"/>
                    </a:ext>
                  </a:extLst>
                </p:cNvPr>
                <p:cNvSpPr/>
                <p:nvPr/>
              </p:nvSpPr>
              <p:spPr>
                <a:xfrm>
                  <a:off x="9087055" y="2034325"/>
                  <a:ext cx="640303" cy="491417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p>
                          <m:sSupPr>
                            <m:ctrlPr>
                              <a:rPr lang="en-US" altLang="zh-CN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en-US" altLang="zh-CN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en-US" altLang="zh-CN" i="1">
                                    <a:latin typeface="Cambria Math" charset="0"/>
                                  </a:rPr>
                                  <m:t>𝑗</m:t>
                                </m:r>
                              </m:sub>
                            </m:sSub>
                          </m:e>
                          <m:sup>
                            <m:r>
                              <a:rPr lang="en-US" altLang="zh-CN" i="1">
                                <a:latin typeface="Cambria Math" charset="0"/>
                              </a:rPr>
                              <m:t>′</m:t>
                            </m:r>
                          </m:sup>
                        </m:sSup>
                      </m:oMath>
                    </m:oMathPara>
                  </a14:m>
                  <a:endParaRPr lang="en-US" dirty="0"/>
                </a:p>
              </p:txBody>
            </p:sp>
          </mc:Choice>
          <mc:Fallback xmlns="">
            <p:sp>
              <p:nvSpPr>
                <p:cNvPr id="120" name="Rectangle 119">
                  <a:extLst>
                    <a:ext uri="{FF2B5EF4-FFF2-40B4-BE49-F238E27FC236}">
                      <a16:creationId xmlns:a16="http://schemas.microsoft.com/office/drawing/2014/main" id="{F149D1B3-4E1C-E848-A84E-9DA2115B63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87055" y="2034325"/>
                  <a:ext cx="640303" cy="491417"/>
                </a:xfrm>
                <a:prstGeom prst="rect">
                  <a:avLst/>
                </a:prstGeom>
                <a:blipFill>
                  <a:blip r:embed="rId17"/>
                  <a:stretch>
                    <a:fillRect b="-125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137" name="Rectangle 136">
            <a:extLst>
              <a:ext uri="{FF2B5EF4-FFF2-40B4-BE49-F238E27FC236}">
                <a16:creationId xmlns:a16="http://schemas.microsoft.com/office/drawing/2014/main" xmlns="" id="{174F20AB-AE5A-6046-8DCE-02E9EF893CB6}"/>
              </a:ext>
            </a:extLst>
          </p:cNvPr>
          <p:cNvSpPr/>
          <p:nvPr/>
        </p:nvSpPr>
        <p:spPr>
          <a:xfrm>
            <a:off x="0" y="5751672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Leverage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popular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Cosine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similarity-based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LSH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support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inner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product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similarity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search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xmlns="" id="{128283F4-F828-E345-8748-A254B4276315}"/>
              </a:ext>
            </a:extLst>
          </p:cNvPr>
          <p:cNvSpPr/>
          <p:nvPr/>
        </p:nvSpPr>
        <p:spPr>
          <a:xfrm>
            <a:off x="71932" y="4155189"/>
            <a:ext cx="221406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 </a:t>
            </a:r>
          </a:p>
          <a:p>
            <a:r>
              <a:rPr lang="en-US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augmentation</a:t>
            </a:r>
          </a:p>
        </p:txBody>
      </p:sp>
    </p:spTree>
    <p:extLst>
      <p:ext uri="{BB962C8B-B14F-4D97-AF65-F5344CB8AC3E}">
        <p14:creationId xmlns:p14="http://schemas.microsoft.com/office/powerpoint/2010/main" val="560422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5" grpId="0"/>
      <p:bldP spid="13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0EB3CFE8-7CED-434F-82D7-B54AF3FC654D}"/>
              </a:ext>
            </a:extLst>
          </p:cNvPr>
          <p:cNvSpPr/>
          <p:nvPr/>
        </p:nvSpPr>
        <p:spPr>
          <a:xfrm>
            <a:off x="-28868" y="6400303"/>
            <a:ext cx="12220868" cy="457697"/>
          </a:xfrm>
          <a:prstGeom prst="rect">
            <a:avLst/>
          </a:prstGeom>
          <a:solidFill>
            <a:srgbClr val="C6999E">
              <a:lumMod val="40000"/>
              <a:lumOff val="60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0896600" cy="858837"/>
          </a:xfrm>
        </p:spPr>
        <p:txBody>
          <a:bodyPr/>
          <a:lstStyle/>
          <a:p>
            <a:r>
              <a:rPr lang="en-US" altLang="zh-CN" dirty="0"/>
              <a:t>Experiments:</a:t>
            </a:r>
            <a:r>
              <a:rPr lang="zh-CN" altLang="en-US" dirty="0"/>
              <a:t> </a:t>
            </a:r>
            <a:r>
              <a:rPr lang="en-US" altLang="zh-CN" dirty="0"/>
              <a:t>Continuous</a:t>
            </a:r>
            <a:r>
              <a:rPr lang="zh-CN" altLang="en-US" dirty="0"/>
              <a:t> </a:t>
            </a:r>
            <a:r>
              <a:rPr lang="en-US" altLang="zh-CN" dirty="0"/>
              <a:t>Distance</a:t>
            </a:r>
            <a:r>
              <a:rPr lang="zh-CN" altLang="en-US" dirty="0"/>
              <a:t> </a:t>
            </a:r>
            <a:r>
              <a:rPr lang="en-US" altLang="zh-CN" dirty="0"/>
              <a:t>Metric</a:t>
            </a:r>
            <a:r>
              <a:rPr lang="zh-CN" altLang="en-US" dirty="0"/>
              <a:t> </a:t>
            </a:r>
            <a:r>
              <a:rPr lang="en-US" altLang="zh-CN" dirty="0"/>
              <a:t>Learning</a:t>
            </a:r>
            <a:r>
              <a:rPr lang="zh-CN" altLang="en-US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44</a:t>
            </a:fld>
            <a:endParaRPr lang="en-US" altLang="x-none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xmlns="" id="{4EA0B3A5-A7DA-824F-BCE3-5417D2942933}"/>
              </a:ext>
            </a:extLst>
          </p:cNvPr>
          <p:cNvSpPr/>
          <p:nvPr/>
        </p:nvSpPr>
        <p:spPr>
          <a:xfrm>
            <a:off x="-22441" y="5687865"/>
            <a:ext cx="12220868" cy="687534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14AB6E0B-E16F-F648-A07E-5F1941B2BE44}"/>
              </a:ext>
            </a:extLst>
          </p:cNvPr>
          <p:cNvSpPr txBox="1"/>
          <p:nvPr/>
        </p:nvSpPr>
        <p:spPr>
          <a:xfrm>
            <a:off x="52624" y="5721452"/>
            <a:ext cx="122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Dataset</a:t>
            </a:r>
            <a:r>
              <a:rPr lang="en-US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Benchmark data (KDD9</a:t>
            </a:r>
            <a:r>
              <a:rPr lang="en-US" altLang="zh-CN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9; network</a:t>
            </a:r>
            <a:r>
              <a:rPr lang="zh-CN" altLang="en-US" sz="1800" dirty="0">
                <a:solidFill>
                  <a:srgbClr val="000000"/>
                </a:solidFill>
                <a:latin typeface="Helvetica Neue" panose="02000503000000020004" pitchFamily="2" charset="0"/>
                <a:ea typeface=""/>
                <a:cs typeface="Helvetica Neue" panose="02000503000000020004" pitchFamily="2" charset="0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intrusion</a:t>
            </a:r>
            <a:r>
              <a:rPr lang="en-US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)</a:t>
            </a:r>
            <a:endParaRPr lang="en-US" sz="1800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14AB6E0B-E16F-F648-A07E-5F1941B2BE44}"/>
              </a:ext>
            </a:extLst>
          </p:cNvPr>
          <p:cNvSpPr txBox="1"/>
          <p:nvPr/>
        </p:nvSpPr>
        <p:spPr>
          <a:xfrm>
            <a:off x="39924" y="6040152"/>
            <a:ext cx="122824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Metric</a:t>
            </a:r>
            <a:r>
              <a:rPr lang="en-US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: CPU time, F1 score</a:t>
            </a:r>
            <a:r>
              <a:rPr lang="zh-CN" altLang="en-US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(accuracy)</a:t>
            </a:r>
            <a:endParaRPr lang="en-US" sz="1800" b="1" dirty="0">
              <a:solidFill>
                <a:srgbClr val="A31E34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xmlns="" id="{B1B71C26-1659-2247-BBC9-7BFFEFC19A4A}"/>
              </a:ext>
            </a:extLst>
          </p:cNvPr>
          <p:cNvSpPr txBox="1"/>
          <p:nvPr/>
        </p:nvSpPr>
        <p:spPr>
          <a:xfrm>
            <a:off x="24888" y="6453286"/>
            <a:ext cx="703667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altLang="zh-CN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[9]</a:t>
            </a:r>
            <a:r>
              <a:rPr lang="zh-CN" alt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P. Jain, et al. 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Online Metric Learning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and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Fast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Similarity</a:t>
            </a:r>
            <a:r>
              <a:rPr lang="zh-CN" alt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 </a:t>
            </a:r>
            <a:r>
              <a:rPr lang="en-US" altLang="zh-CN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Search</a:t>
            </a:r>
            <a:r>
              <a:rPr lang="en-US" sz="1600" i="1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, </a:t>
            </a:r>
            <a:r>
              <a:rPr lang="en-US" sz="1600" dirty="0">
                <a:solidFill>
                  <a:srgbClr val="000000"/>
                </a:solidFill>
                <a:latin typeface="Helvetica" pitchFamily="2" charset="0"/>
                <a:ea typeface=""/>
                <a:cs typeface="Geeza Pro" panose="02000400000000000000" pitchFamily="2" charset="-78"/>
              </a:rPr>
              <a:t>NIPS’08</a:t>
            </a:r>
          </a:p>
        </p:txBody>
      </p:sp>
      <p:graphicFrame>
        <p:nvGraphicFramePr>
          <p:cNvPr id="13" name="Content Placeholder 4">
            <a:extLst>
              <a:ext uri="{FF2B5EF4-FFF2-40B4-BE49-F238E27FC236}">
                <a16:creationId xmlns:a16="http://schemas.microsoft.com/office/drawing/2014/main" xmlns="" id="{8994C2B5-D8C7-424A-A27D-058CC86A3B2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36161"/>
              </p:ext>
            </p:extLst>
          </p:nvPr>
        </p:nvGraphicFramePr>
        <p:xfrm>
          <a:off x="304800" y="1143000"/>
          <a:ext cx="5325822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4" name="Content Placeholder 4">
            <a:extLst>
              <a:ext uri="{FF2B5EF4-FFF2-40B4-BE49-F238E27FC236}">
                <a16:creationId xmlns:a16="http://schemas.microsoft.com/office/drawing/2014/main" xmlns="" id="{57C7017A-B581-ED4F-B3AD-C7EBEA90F03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9446420"/>
              </p:ext>
            </p:extLst>
          </p:nvPr>
        </p:nvGraphicFramePr>
        <p:xfrm>
          <a:off x="6543323" y="1143000"/>
          <a:ext cx="5325822" cy="3505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FA456260-4137-1E4B-9A9B-E4E1297F0981}"/>
              </a:ext>
            </a:extLst>
          </p:cNvPr>
          <p:cNvSpPr/>
          <p:nvPr/>
        </p:nvSpPr>
        <p:spPr>
          <a:xfrm>
            <a:off x="172362" y="4814494"/>
            <a:ext cx="5590698" cy="444066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60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percentage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points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higher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in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accuracy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2CD577DA-A0A4-9440-9B6C-D59DBA68EB9A}"/>
              </a:ext>
            </a:extLst>
          </p:cNvPr>
          <p:cNvSpPr/>
          <p:nvPr/>
        </p:nvSpPr>
        <p:spPr>
          <a:xfrm>
            <a:off x="6898500" y="4814494"/>
            <a:ext cx="4615468" cy="444066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3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4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orders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of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magnitude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faster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88303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4" grpId="0">
        <p:bldAsOne/>
      </p:bldGraphic>
      <p:bldP spid="16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xmlns="" id="{4EA0B3A5-A7DA-824F-BCE3-5417D2942933}"/>
              </a:ext>
            </a:extLst>
          </p:cNvPr>
          <p:cNvSpPr/>
          <p:nvPr/>
        </p:nvSpPr>
        <p:spPr>
          <a:xfrm>
            <a:off x="0" y="6396334"/>
            <a:ext cx="12220868" cy="461665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"/>
              <a:cs typeface="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55563"/>
            <a:ext cx="10515600" cy="858837"/>
          </a:xfrm>
        </p:spPr>
        <p:txBody>
          <a:bodyPr/>
          <a:lstStyle/>
          <a:p>
            <a:r>
              <a:rPr lang="en-US" altLang="zh-CN" dirty="0"/>
              <a:t>Experiments:</a:t>
            </a:r>
            <a:r>
              <a:rPr lang="zh-CN" altLang="en-US" dirty="0"/>
              <a:t> </a:t>
            </a:r>
            <a:r>
              <a:rPr lang="en-US" altLang="zh-CN" dirty="0"/>
              <a:t>LSH</a:t>
            </a:r>
            <a:r>
              <a:rPr lang="zh-CN" altLang="en-US" dirty="0"/>
              <a:t> </a:t>
            </a:r>
            <a:r>
              <a:rPr lang="en-US" altLang="zh-CN" dirty="0"/>
              <a:t>U</a:t>
            </a:r>
            <a:r>
              <a:rPr lang="en-US" altLang="zh-CN"/>
              <a:t>pdate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84000" y="64770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45</a:t>
            </a:fld>
            <a:endParaRPr lang="en-US" altLang="x-none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xmlns="" id="{14AB6E0B-E16F-F648-A07E-5F1941B2BE44}"/>
              </a:ext>
            </a:extLst>
          </p:cNvPr>
          <p:cNvSpPr txBox="1"/>
          <p:nvPr/>
        </p:nvSpPr>
        <p:spPr>
          <a:xfrm>
            <a:off x="0" y="6412468"/>
            <a:ext cx="1143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Dataset</a:t>
            </a: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s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 Real data, large synthetic data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;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Metric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 CPU time,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accuracy;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b="1" dirty="0">
                <a:solidFill>
                  <a:srgbClr val="000000"/>
                </a:solidFill>
                <a:latin typeface="Helvetica" pitchFamily="2" charset="0"/>
                <a:ea typeface=""/>
              </a:rPr>
              <a:t>Setting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: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100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queries</a:t>
            </a:r>
            <a:r>
              <a:rPr 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,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100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matrix</a:t>
            </a:r>
            <a:r>
              <a:rPr lang="zh-CN" altLang="en-US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 </a:t>
            </a:r>
            <a:r>
              <a:rPr lang="en-US" altLang="zh-CN" sz="1800" dirty="0">
                <a:solidFill>
                  <a:srgbClr val="000000"/>
                </a:solidFill>
                <a:latin typeface="Helvetica" pitchFamily="2" charset="0"/>
                <a:ea typeface=""/>
              </a:rPr>
              <a:t>update</a:t>
            </a:r>
            <a:endParaRPr lang="en-US" sz="1800" b="1" dirty="0">
              <a:solidFill>
                <a:srgbClr val="A31E34"/>
              </a:solidFill>
              <a:latin typeface="Helvetica" pitchFamily="2" charset="0"/>
              <a:ea typeface="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52400" y="1829680"/>
            <a:ext cx="15744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Real data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-9821" y="4343400"/>
            <a:ext cx="229582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Synthetic</a:t>
            </a:r>
            <a:r>
              <a:rPr lang="zh-CN" altLang="en-US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data</a:t>
            </a:r>
            <a:endParaRPr lang="en-US" b="1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aphicFrame>
        <p:nvGraphicFramePr>
          <p:cNvPr id="16" name="Content Placeholder 4">
            <a:extLst>
              <a:ext uri="{FF2B5EF4-FFF2-40B4-BE49-F238E27FC236}">
                <a16:creationId xmlns:a16="http://schemas.microsoft.com/office/drawing/2014/main" xmlns="" id="{4D6089C0-9994-3349-9EE9-96D7ADDEA8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73860179"/>
              </p:ext>
            </p:extLst>
          </p:nvPr>
        </p:nvGraphicFramePr>
        <p:xfrm>
          <a:off x="2286001" y="838201"/>
          <a:ext cx="4648198" cy="2463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20" name="Content Placeholder 4">
            <a:extLst>
              <a:ext uri="{FF2B5EF4-FFF2-40B4-BE49-F238E27FC236}">
                <a16:creationId xmlns:a16="http://schemas.microsoft.com/office/drawing/2014/main" xmlns="" id="{F79413EA-7D46-2446-8A37-C33C8A95B6ED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80751651"/>
              </p:ext>
            </p:extLst>
          </p:nvPr>
        </p:nvGraphicFramePr>
        <p:xfrm>
          <a:off x="7486430" y="838201"/>
          <a:ext cx="4476970" cy="2463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3" name="Content Placeholder 4">
            <a:extLst>
              <a:ext uri="{FF2B5EF4-FFF2-40B4-BE49-F238E27FC236}">
                <a16:creationId xmlns:a16="http://schemas.microsoft.com/office/drawing/2014/main" xmlns="" id="{EAC7AF71-BE53-004A-8088-F17DF9D813B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25507796"/>
              </p:ext>
            </p:extLst>
          </p:nvPr>
        </p:nvGraphicFramePr>
        <p:xfrm>
          <a:off x="2286000" y="3352800"/>
          <a:ext cx="4648199" cy="24636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4" name="Content Placeholder 4">
            <a:extLst>
              <a:ext uri="{FF2B5EF4-FFF2-40B4-BE49-F238E27FC236}">
                <a16:creationId xmlns:a16="http://schemas.microsoft.com/office/drawing/2014/main" xmlns="" id="{C4DFB3EF-0621-CB4F-9335-C8513F6686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18080214"/>
              </p:ext>
            </p:extLst>
          </p:nvPr>
        </p:nvGraphicFramePr>
        <p:xfrm>
          <a:off x="7486430" y="3352800"/>
          <a:ext cx="4476970" cy="246367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4" name="Rectangle 13">
            <a:extLst>
              <a:ext uri="{FF2B5EF4-FFF2-40B4-BE49-F238E27FC236}">
                <a16:creationId xmlns:a16="http://schemas.microsoft.com/office/drawing/2014/main" xmlns="" id="{643669BB-82F3-2A43-A0D8-4B3F7142A4D1}"/>
              </a:ext>
            </a:extLst>
          </p:cNvPr>
          <p:cNvSpPr/>
          <p:nvPr/>
        </p:nvSpPr>
        <p:spPr>
          <a:xfrm>
            <a:off x="7334030" y="5867400"/>
            <a:ext cx="4781770" cy="444066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Similar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accuracy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rebuilding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LSH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5B257399-9B1C-BE41-B7CF-9FC58CA9BBB0}"/>
              </a:ext>
            </a:extLst>
          </p:cNvPr>
          <p:cNvSpPr/>
          <p:nvPr/>
        </p:nvSpPr>
        <p:spPr>
          <a:xfrm>
            <a:off x="2286000" y="5880534"/>
            <a:ext cx="4615468" cy="444066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4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to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5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orders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of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magnitude</a:t>
            </a:r>
            <a:r>
              <a:rPr lang="zh-CN" altLang="en-US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faster</a:t>
            </a:r>
            <a:endParaRPr lang="en-US" sz="2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46020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6" grpId="0">
        <p:bldAsOne/>
      </p:bldGraphic>
      <p:bldGraphic spid="20" grpId="0">
        <p:bldAsOne/>
      </p:bldGraphic>
      <p:bldGraphic spid="23" grpId="0">
        <p:bldAsOne/>
      </p:bldGraphic>
      <p:bldGraphic spid="24" grpId="0">
        <p:bldAsOne/>
      </p:bldGraphic>
      <p:bldP spid="14" grpId="0" animBg="1"/>
      <p:bldP spid="15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Future Work:</a:t>
            </a:r>
            <a:r>
              <a:rPr lang="zh-CN" altLang="en-US" dirty="0"/>
              <a:t> </a:t>
            </a:r>
            <a:r>
              <a:rPr lang="en-US" altLang="zh-CN" dirty="0"/>
              <a:t>Overall</a:t>
            </a:r>
            <a:r>
              <a:rPr lang="zh-CN" altLang="en-US" dirty="0"/>
              <a:t> </a:t>
            </a:r>
            <a:r>
              <a:rPr lang="en-US" altLang="zh-CN" dirty="0"/>
              <a:t>Scope</a:t>
            </a:r>
            <a:endParaRPr lang="en-US" dirty="0"/>
          </a:p>
        </p:txBody>
      </p:sp>
      <p:sp>
        <p:nvSpPr>
          <p:cNvPr id="25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2678148" y="3525796"/>
            <a:ext cx="2213904" cy="569996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63"/>
            <a:r>
              <a:rPr lang="en-US" sz="2000" b="1" dirty="0">
                <a:ln w="50800"/>
                <a:solidFill>
                  <a:prstClr val="black">
                    <a:shade val="50000"/>
                  </a:prstClr>
                </a:solidFill>
                <a:latin typeface="Helvetica Neue" charset="0"/>
                <a:ea typeface="Helvetica Neue" charset="0"/>
                <a:cs typeface="Helvetica Neue" charset="0"/>
              </a:rPr>
              <a:t>Data Systems</a:t>
            </a:r>
          </a:p>
        </p:txBody>
      </p:sp>
      <p:sp>
        <p:nvSpPr>
          <p:cNvPr id="26" name="Rectangle: Rounded Corners 13">
            <a:extLst>
              <a:ext uri="{FF2B5EF4-FFF2-40B4-BE49-F238E27FC236}">
                <a16:creationId xmlns:a16="http://schemas.microsoft.com/office/drawing/2014/main" xmlns="" id="{93E9554F-4C3C-476F-A7E7-D21EEA1F9FDD}"/>
              </a:ext>
            </a:extLst>
          </p:cNvPr>
          <p:cNvSpPr/>
          <p:nvPr/>
        </p:nvSpPr>
        <p:spPr>
          <a:xfrm>
            <a:off x="7180298" y="3519446"/>
            <a:ext cx="2427252" cy="569996"/>
          </a:xfrm>
          <a:prstGeom prst="round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254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defTabSz="914363"/>
            <a:r>
              <a:rPr lang="en-US" sz="2000" b="1" dirty="0">
                <a:ln w="50800"/>
                <a:solidFill>
                  <a:prstClr val="black">
                    <a:shade val="50000"/>
                  </a:prstClr>
                </a:solidFill>
                <a:latin typeface="Helvetica Neue" charset="0"/>
                <a:ea typeface="Helvetica Neue" charset="0"/>
                <a:cs typeface="Helvetica Neue" charset="0"/>
              </a:rPr>
              <a:t>Machine Learning</a:t>
            </a:r>
          </a:p>
        </p:txBody>
      </p:sp>
      <p:cxnSp>
        <p:nvCxnSpPr>
          <p:cNvPr id="12" name="Elbow Connector 11"/>
          <p:cNvCxnSpPr>
            <a:stCxn id="25" idx="0"/>
            <a:endCxn id="26" idx="0"/>
          </p:cNvCxnSpPr>
          <p:nvPr/>
        </p:nvCxnSpPr>
        <p:spPr bwMode="auto">
          <a:xfrm rot="5400000" flipH="1" flipV="1">
            <a:off x="6086337" y="1218209"/>
            <a:ext cx="6350" cy="4608824"/>
          </a:xfrm>
          <a:prstGeom prst="bentConnector3">
            <a:avLst>
              <a:gd name="adj1" fmla="val 17700000"/>
            </a:avLst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9" name="Rectangle 18"/>
          <p:cNvSpPr/>
          <p:nvPr/>
        </p:nvSpPr>
        <p:spPr>
          <a:xfrm>
            <a:off x="3507461" y="1831334"/>
            <a:ext cx="535255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914099">
              <a:defRPr/>
            </a:pPr>
            <a:r>
              <a:rPr lang="en-US" altLang="zh-CN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Systems</a:t>
            </a:r>
            <a:r>
              <a:rPr lang="zh-CN" altLang="en-US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for</a:t>
            </a:r>
            <a:r>
              <a:rPr lang="zh-CN" altLang="en-US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machine</a:t>
            </a:r>
            <a:r>
              <a:rPr lang="zh-CN" altLang="en-US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800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learning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3507461" y="4089442"/>
            <a:ext cx="5223401" cy="1854158"/>
            <a:chOff x="3507461" y="4089442"/>
            <a:chExt cx="5223401" cy="1854158"/>
          </a:xfrm>
        </p:grpSpPr>
        <p:cxnSp>
          <p:nvCxnSpPr>
            <p:cNvPr id="41" name="Elbow Connector 40"/>
            <p:cNvCxnSpPr>
              <a:endCxn id="25" idx="2"/>
            </p:cNvCxnSpPr>
            <p:nvPr/>
          </p:nvCxnSpPr>
          <p:spPr bwMode="auto">
            <a:xfrm rot="5400000">
              <a:off x="6086337" y="1794555"/>
              <a:ext cx="12700" cy="4602474"/>
            </a:xfrm>
            <a:prstGeom prst="bentConnector3">
              <a:avLst>
                <a:gd name="adj1" fmla="val 9700000"/>
              </a:avLst>
            </a:prstGeom>
            <a:solidFill>
              <a:schemeClr val="accent1"/>
            </a:solidFill>
            <a:ln w="5080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sp>
          <p:nvSpPr>
            <p:cNvPr id="42" name="Rectangle 41"/>
            <p:cNvSpPr/>
            <p:nvPr/>
          </p:nvSpPr>
          <p:spPr>
            <a:xfrm>
              <a:off x="3507461" y="5420380"/>
              <a:ext cx="522340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defTabSz="914099">
                <a:defRPr/>
              </a:pPr>
              <a:r>
                <a:rPr lang="en-US" altLang="zh-CN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Machine</a:t>
              </a:r>
              <a:r>
                <a:rPr lang="zh-CN" altLang="en-US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learning</a:t>
              </a:r>
              <a:r>
                <a:rPr lang="zh-CN" altLang="en-US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for</a:t>
              </a:r>
              <a:r>
                <a:rPr lang="zh-CN" altLang="en-US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800" b="1" dirty="0">
                  <a:solidFill>
                    <a:srgbClr val="993333"/>
                  </a:solidFill>
                  <a:latin typeface="Helvetica Neue" charset="0"/>
                  <a:ea typeface="Helvetica Neue" charset="0"/>
                  <a:cs typeface="Helvetica Neue" charset="0"/>
                </a:rPr>
                <a:t>systems</a:t>
              </a:r>
            </a:p>
          </p:txBody>
        </p:sp>
      </p:grpSp>
      <p:sp>
        <p:nvSpPr>
          <p:cNvPr id="15" name="Rectangle 14">
            <a:extLst>
              <a:ext uri="{FF2B5EF4-FFF2-40B4-BE49-F238E27FC236}">
                <a16:creationId xmlns:a16="http://schemas.microsoft.com/office/drawing/2014/main" xmlns="" id="{4EA0B3A5-A7DA-824F-BCE3-5417D2942933}"/>
              </a:ext>
            </a:extLst>
          </p:cNvPr>
          <p:cNvSpPr/>
          <p:nvPr/>
        </p:nvSpPr>
        <p:spPr>
          <a:xfrm>
            <a:off x="0" y="6035141"/>
            <a:ext cx="6295732" cy="822859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099" eaLnBrk="1" hangingPunct="1">
              <a:defRPr/>
            </a:pP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Leverage machine learning to improve the quality and automation of the data systems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xmlns="" id="{4EA0B3A5-A7DA-824F-BCE3-5417D2942933}"/>
              </a:ext>
            </a:extLst>
          </p:cNvPr>
          <p:cNvSpPr/>
          <p:nvPr/>
        </p:nvSpPr>
        <p:spPr>
          <a:xfrm>
            <a:off x="6295732" y="1005941"/>
            <a:ext cx="5896268" cy="822859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099" eaLnBrk="1" hangingPunct="1">
              <a:defRPr/>
            </a:pPr>
            <a:r>
              <a:rPr lang="en-US" altLang="zh-CN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M</a:t>
            </a:r>
            <a:r>
              <a:rPr lang="en-US" kern="0" dirty="0">
                <a:solidFill>
                  <a:prstClr val="black"/>
                </a:solidFill>
                <a:latin typeface="Helvetica Neue" charset="0"/>
                <a:ea typeface="Helvetica Neue" charset="0"/>
                <a:cs typeface="Helvetica Neue" charset="0"/>
              </a:rPr>
              <a:t>ake machine learning scalable and easy to tune for users</a:t>
            </a:r>
          </a:p>
        </p:txBody>
      </p:sp>
    </p:spTree>
    <p:extLst>
      <p:ext uri="{BB962C8B-B14F-4D97-AF65-F5344CB8AC3E}">
        <p14:creationId xmlns:p14="http://schemas.microsoft.com/office/powerpoint/2010/main" val="13988997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5" grpId="0" animBg="1"/>
      <p:bldP spid="1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xmlns="" id="{FC4DA53D-03E8-AE4E-BB17-FF5C2169A11D}"/>
              </a:ext>
            </a:extLst>
          </p:cNvPr>
          <p:cNvSpPr/>
          <p:nvPr/>
        </p:nvSpPr>
        <p:spPr>
          <a:xfrm>
            <a:off x="0" y="6229029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Produce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sufficient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labels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with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minimal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human</a:t>
            </a:r>
            <a:r>
              <a:rPr lang="zh-CN" alt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efforts</a:t>
            </a:r>
            <a:endParaRPr lang="en-US" sz="3200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-1" y="55563"/>
            <a:ext cx="10500449" cy="858837"/>
          </a:xfrm>
        </p:spPr>
        <p:txBody>
          <a:bodyPr/>
          <a:lstStyle/>
          <a:p>
            <a:r>
              <a:rPr lang="en-US" altLang="zh-CN" dirty="0"/>
              <a:t>Systems</a:t>
            </a:r>
            <a:r>
              <a:rPr lang="zh-CN" altLang="en-US" dirty="0"/>
              <a:t> </a:t>
            </a:r>
            <a:r>
              <a:rPr lang="en-US" altLang="zh-CN" dirty="0"/>
              <a:t>for</a:t>
            </a:r>
            <a:r>
              <a:rPr lang="zh-CN" altLang="en-US" dirty="0"/>
              <a:t> </a:t>
            </a:r>
            <a:r>
              <a:rPr lang="en-US" altLang="zh-CN" dirty="0"/>
              <a:t>ML:</a:t>
            </a:r>
            <a:r>
              <a:rPr lang="zh-CN" altLang="en-US" dirty="0"/>
              <a:t> </a:t>
            </a:r>
            <a:r>
              <a:rPr lang="en-US" altLang="zh-CN" dirty="0"/>
              <a:t>Labeling</a:t>
            </a:r>
            <a:r>
              <a:rPr lang="zh-CN" altLang="en-US" dirty="0"/>
              <a:t> </a:t>
            </a:r>
            <a:r>
              <a:rPr lang="en-US" altLang="zh-CN" dirty="0"/>
              <a:t>Complex</a:t>
            </a:r>
            <a:r>
              <a:rPr lang="zh-CN" altLang="en-US" dirty="0"/>
              <a:t> </a:t>
            </a:r>
            <a:r>
              <a:rPr lang="en-US" altLang="zh-CN" dirty="0"/>
              <a:t>Data</a:t>
            </a:r>
            <a:r>
              <a:rPr lang="zh-CN" altLang="en-US" dirty="0"/>
              <a:t> </a:t>
            </a:r>
            <a:r>
              <a:rPr lang="en-US" altLang="zh-CN" dirty="0"/>
              <a:t>at</a:t>
            </a:r>
            <a:r>
              <a:rPr lang="zh-CN" altLang="en-US" dirty="0"/>
              <a:t> </a:t>
            </a:r>
            <a:r>
              <a:rPr lang="en-US" altLang="zh-CN" dirty="0"/>
              <a:t>Scale</a:t>
            </a:r>
            <a:endParaRPr lang="en-US" dirty="0"/>
          </a:p>
        </p:txBody>
      </p:sp>
      <p:sp>
        <p:nvSpPr>
          <p:cNvPr id="39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116078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47</a:t>
            </a:fld>
            <a:endParaRPr lang="en-US" altLang="x-none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xmlns="" id="{3E5AD192-EF7D-0641-A761-5877F27BE6F5}"/>
              </a:ext>
            </a:extLst>
          </p:cNvPr>
          <p:cNvGrpSpPr/>
          <p:nvPr/>
        </p:nvGrpSpPr>
        <p:grpSpPr>
          <a:xfrm>
            <a:off x="0" y="3210634"/>
            <a:ext cx="1822282" cy="1077162"/>
            <a:chOff x="2894623" y="1507687"/>
            <a:chExt cx="2883261" cy="1696508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xmlns="" id="{52291337-BBA9-924B-92AC-1BB437C6D9B1}"/>
                </a:ext>
              </a:extLst>
            </p:cNvPr>
            <p:cNvSpPr txBox="1"/>
            <p:nvPr/>
          </p:nvSpPr>
          <p:spPr>
            <a:xfrm>
              <a:off x="3410694" y="2089289"/>
              <a:ext cx="2367190" cy="111490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endParaRPr lang="en-US" altLang="zh-CN" sz="2000" dirty="0">
                <a:latin typeface="Helvetica Neue" charset="0"/>
                <a:ea typeface="Helvetica Neue" charset="0"/>
                <a:cs typeface="Helvetica Neue" charset="0"/>
              </a:endParaRPr>
            </a:p>
            <a:p>
              <a:pPr algn="ctr"/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preparation</a:t>
              </a:r>
              <a:endParaRPr lang="en-US" sz="200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xmlns="" id="{DC81EC11-5FEC-864F-88E9-918B9936206B}"/>
                </a:ext>
              </a:extLst>
            </p:cNvPr>
            <p:cNvGrpSpPr/>
            <p:nvPr/>
          </p:nvGrpSpPr>
          <p:grpSpPr>
            <a:xfrm>
              <a:off x="2894623" y="1507687"/>
              <a:ext cx="1158145" cy="1500508"/>
              <a:chOff x="401272" y="3459773"/>
              <a:chExt cx="1639707" cy="2119581"/>
            </a:xfrm>
          </p:grpSpPr>
          <p:grpSp>
            <p:nvGrpSpPr>
              <p:cNvPr id="43" name="Group 42">
                <a:extLst>
                  <a:ext uri="{FF2B5EF4-FFF2-40B4-BE49-F238E27FC236}">
                    <a16:creationId xmlns:a16="http://schemas.microsoft.com/office/drawing/2014/main" xmlns="" id="{4AF0C8A8-7C88-7F49-A925-3595755A88C8}"/>
                  </a:ext>
                </a:extLst>
              </p:cNvPr>
              <p:cNvGrpSpPr/>
              <p:nvPr/>
            </p:nvGrpSpPr>
            <p:grpSpPr>
              <a:xfrm>
                <a:off x="401272" y="3459773"/>
                <a:ext cx="1639707" cy="792186"/>
                <a:chOff x="210657" y="3365192"/>
                <a:chExt cx="2155259" cy="869317"/>
              </a:xfrm>
            </p:grpSpPr>
            <p:pic>
              <p:nvPicPr>
                <p:cNvPr id="52" name="Picture 51">
                  <a:extLst>
                    <a:ext uri="{FF2B5EF4-FFF2-40B4-BE49-F238E27FC236}">
                      <a16:creationId xmlns:a16="http://schemas.microsoft.com/office/drawing/2014/main" xmlns="" id="{391C968D-6424-034D-B321-30B54672A7C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4889" b="95556" l="9778" r="88889">
                              <a14:foregroundMark x1="39111" y1="22667" x2="56889" y2="22667"/>
                              <a14:foregroundMark x1="37778" y1="36000" x2="56000" y2="35556"/>
                              <a14:foregroundMark x1="44444" y1="79556" x2="44444" y2="7955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657" y="3365192"/>
                  <a:ext cx="869317" cy="869317"/>
                </a:xfrm>
                <a:prstGeom prst="rect">
                  <a:avLst/>
                </a:prstGeom>
              </p:spPr>
            </p:pic>
            <p:pic>
              <p:nvPicPr>
                <p:cNvPr id="53" name="Picture 52">
                  <a:extLst>
                    <a:ext uri="{FF2B5EF4-FFF2-40B4-BE49-F238E27FC236}">
                      <a16:creationId xmlns:a16="http://schemas.microsoft.com/office/drawing/2014/main" xmlns="" id="{4CC63862-8205-D049-80D2-DA0CCD1C672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4889" b="95556" l="9778" r="88889">
                              <a14:foregroundMark x1="39111" y1="22667" x2="56889" y2="22667"/>
                              <a14:foregroundMark x1="37778" y1="36000" x2="56000" y2="35556"/>
                              <a14:foregroundMark x1="44444" y1="79556" x2="44444" y2="7955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7845" y="3365192"/>
                  <a:ext cx="869317" cy="869317"/>
                </a:xfrm>
                <a:prstGeom prst="rect">
                  <a:avLst/>
                </a:prstGeom>
              </p:spPr>
            </p:pic>
            <p:pic>
              <p:nvPicPr>
                <p:cNvPr id="54" name="Picture 53">
                  <a:extLst>
                    <a:ext uri="{FF2B5EF4-FFF2-40B4-BE49-F238E27FC236}">
                      <a16:creationId xmlns:a16="http://schemas.microsoft.com/office/drawing/2014/main" xmlns="" id="{DFD361CF-F67F-CC4C-B818-3558CADF45A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4889" b="95556" l="9778" r="88889">
                              <a14:foregroundMark x1="39111" y1="22667" x2="56889" y2="22667"/>
                              <a14:foregroundMark x1="37778" y1="36000" x2="56000" y2="35556"/>
                              <a14:foregroundMark x1="44444" y1="79556" x2="44444" y2="7955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96599" y="3365192"/>
                  <a:ext cx="869317" cy="869317"/>
                </a:xfrm>
                <a:prstGeom prst="rect">
                  <a:avLst/>
                </a:prstGeom>
              </p:spPr>
            </p:pic>
          </p:grpSp>
          <p:grpSp>
            <p:nvGrpSpPr>
              <p:cNvPr id="44" name="Group 43">
                <a:extLst>
                  <a:ext uri="{FF2B5EF4-FFF2-40B4-BE49-F238E27FC236}">
                    <a16:creationId xmlns:a16="http://schemas.microsoft.com/office/drawing/2014/main" xmlns="" id="{7BE97D16-BE21-634E-AC49-FE18E03603A4}"/>
                  </a:ext>
                </a:extLst>
              </p:cNvPr>
              <p:cNvGrpSpPr/>
              <p:nvPr/>
            </p:nvGrpSpPr>
            <p:grpSpPr>
              <a:xfrm>
                <a:off x="505917" y="4282789"/>
                <a:ext cx="1356084" cy="1296565"/>
                <a:chOff x="375872" y="4341788"/>
                <a:chExt cx="1757728" cy="1578635"/>
              </a:xfrm>
            </p:grpSpPr>
            <p:cxnSp>
              <p:nvCxnSpPr>
                <p:cNvPr id="46" name="Straight Connector 45">
                  <a:extLst>
                    <a:ext uri="{FF2B5EF4-FFF2-40B4-BE49-F238E27FC236}">
                      <a16:creationId xmlns:a16="http://schemas.microsoft.com/office/drawing/2014/main" xmlns="" id="{71B9D57C-C675-2541-B79A-8F4B1871B34F}"/>
                    </a:ext>
                  </a:extLst>
                </p:cNvPr>
                <p:cNvCxnSpPr/>
                <p:nvPr/>
              </p:nvCxnSpPr>
              <p:spPr bwMode="auto">
                <a:xfrm>
                  <a:off x="381000" y="4359172"/>
                  <a:ext cx="1752600" cy="0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7" name="Straight Connector 46">
                  <a:extLst>
                    <a:ext uri="{FF2B5EF4-FFF2-40B4-BE49-F238E27FC236}">
                      <a16:creationId xmlns:a16="http://schemas.microsoft.com/office/drawing/2014/main" xmlns="" id="{810918EF-557E-5B41-AE0A-3F5BABE26DDF}"/>
                    </a:ext>
                  </a:extLst>
                </p:cNvPr>
                <p:cNvCxnSpPr/>
                <p:nvPr/>
              </p:nvCxnSpPr>
              <p:spPr bwMode="auto">
                <a:xfrm>
                  <a:off x="375872" y="4341788"/>
                  <a:ext cx="739055" cy="877124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8" name="Straight Connector 47">
                  <a:extLst>
                    <a:ext uri="{FF2B5EF4-FFF2-40B4-BE49-F238E27FC236}">
                      <a16:creationId xmlns:a16="http://schemas.microsoft.com/office/drawing/2014/main" xmlns="" id="{1453BCB8-154C-C84D-BA7C-B690E00079EC}"/>
                    </a:ext>
                  </a:extLst>
                </p:cNvPr>
                <p:cNvCxnSpPr/>
                <p:nvPr/>
              </p:nvCxnSpPr>
              <p:spPr bwMode="auto">
                <a:xfrm flipH="1">
                  <a:off x="1391417" y="4352089"/>
                  <a:ext cx="727320" cy="834757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49" name="Straight Connector 48">
                  <a:extLst>
                    <a:ext uri="{FF2B5EF4-FFF2-40B4-BE49-F238E27FC236}">
                      <a16:creationId xmlns:a16="http://schemas.microsoft.com/office/drawing/2014/main" xmlns="" id="{3EE26694-05FA-4243-BEAF-58CB61E516D7}"/>
                    </a:ext>
                  </a:extLst>
                </p:cNvPr>
                <p:cNvCxnSpPr/>
                <p:nvPr/>
              </p:nvCxnSpPr>
              <p:spPr bwMode="auto">
                <a:xfrm>
                  <a:off x="1114927" y="5186846"/>
                  <a:ext cx="0" cy="733577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0" name="Straight Connector 49">
                  <a:extLst>
                    <a:ext uri="{FF2B5EF4-FFF2-40B4-BE49-F238E27FC236}">
                      <a16:creationId xmlns:a16="http://schemas.microsoft.com/office/drawing/2014/main" xmlns="" id="{86A2A572-347D-E242-AB29-DABE8BFC9C66}"/>
                    </a:ext>
                  </a:extLst>
                </p:cNvPr>
                <p:cNvCxnSpPr/>
                <p:nvPr/>
              </p:nvCxnSpPr>
              <p:spPr bwMode="auto">
                <a:xfrm>
                  <a:off x="1391417" y="5160940"/>
                  <a:ext cx="0" cy="427725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1" name="Straight Connector 50">
                  <a:extLst>
                    <a:ext uri="{FF2B5EF4-FFF2-40B4-BE49-F238E27FC236}">
                      <a16:creationId xmlns:a16="http://schemas.microsoft.com/office/drawing/2014/main" xmlns="" id="{39B56AEF-D64D-EB4C-B753-C7CD5B06A8E6}"/>
                    </a:ext>
                  </a:extLst>
                </p:cNvPr>
                <p:cNvCxnSpPr/>
                <p:nvPr/>
              </p:nvCxnSpPr>
              <p:spPr bwMode="auto">
                <a:xfrm flipH="1">
                  <a:off x="1128485" y="5568026"/>
                  <a:ext cx="262932" cy="352397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45" name="Down Arrow 44">
                <a:extLst>
                  <a:ext uri="{FF2B5EF4-FFF2-40B4-BE49-F238E27FC236}">
                    <a16:creationId xmlns:a16="http://schemas.microsoft.com/office/drawing/2014/main" xmlns="" id="{BDDA0CFC-240A-F24A-8B77-C2D19A37D419}"/>
                  </a:ext>
                </a:extLst>
              </p:cNvPr>
              <p:cNvSpPr/>
              <p:nvPr/>
            </p:nvSpPr>
            <p:spPr bwMode="auto">
              <a:xfrm>
                <a:off x="1045855" y="4380388"/>
                <a:ext cx="208389" cy="422926"/>
              </a:xfrm>
              <a:prstGeom prst="downArrow">
                <a:avLst/>
              </a:prstGeom>
              <a:solidFill>
                <a:srgbClr val="38952E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</p:grpSp>
      <p:grpSp>
        <p:nvGrpSpPr>
          <p:cNvPr id="4" name="Group 3">
            <a:extLst>
              <a:ext uri="{FF2B5EF4-FFF2-40B4-BE49-F238E27FC236}">
                <a16:creationId xmlns:a16="http://schemas.microsoft.com/office/drawing/2014/main" xmlns="" id="{1BE19A15-770C-D04F-9940-B050EE5536D5}"/>
              </a:ext>
            </a:extLst>
          </p:cNvPr>
          <p:cNvGrpSpPr/>
          <p:nvPr/>
        </p:nvGrpSpPr>
        <p:grpSpPr>
          <a:xfrm>
            <a:off x="1066800" y="4191000"/>
            <a:ext cx="1739705" cy="990600"/>
            <a:chOff x="7957343" y="2854704"/>
            <a:chExt cx="2905543" cy="2061109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xmlns="" id="{2A79134E-AB40-C04B-B01D-DB596834FF72}"/>
                </a:ext>
              </a:extLst>
            </p:cNvPr>
            <p:cNvSpPr txBox="1"/>
            <p:nvPr/>
          </p:nvSpPr>
          <p:spPr>
            <a:xfrm>
              <a:off x="7957343" y="4083317"/>
              <a:ext cx="2905543" cy="8324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ML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modeling</a:t>
              </a:r>
              <a:r>
                <a:rPr 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</a:p>
          </p:txBody>
        </p:sp>
        <p:grpSp>
          <p:nvGrpSpPr>
            <p:cNvPr id="106" name="Group 105">
              <a:extLst>
                <a:ext uri="{FF2B5EF4-FFF2-40B4-BE49-F238E27FC236}">
                  <a16:creationId xmlns:a16="http://schemas.microsoft.com/office/drawing/2014/main" xmlns="" id="{0B99E8EB-D2B8-C942-B8F1-9A4E74E46756}"/>
                </a:ext>
              </a:extLst>
            </p:cNvPr>
            <p:cNvGrpSpPr/>
            <p:nvPr/>
          </p:nvGrpSpPr>
          <p:grpSpPr>
            <a:xfrm>
              <a:off x="8674226" y="2854704"/>
              <a:ext cx="1231774" cy="1281282"/>
              <a:chOff x="5851719" y="4775512"/>
              <a:chExt cx="1857893" cy="1625288"/>
            </a:xfrm>
          </p:grpSpPr>
          <p:sp>
            <p:nvSpPr>
              <p:cNvPr id="107" name="Rounded Rectangle 106">
                <a:extLst>
                  <a:ext uri="{FF2B5EF4-FFF2-40B4-BE49-F238E27FC236}">
                    <a16:creationId xmlns:a16="http://schemas.microsoft.com/office/drawing/2014/main" xmlns="" id="{B6348DCA-E2BA-6F4E-9A11-F05F18FAD852}"/>
                  </a:ext>
                </a:extLst>
              </p:cNvPr>
              <p:cNvSpPr/>
              <p:nvPr/>
            </p:nvSpPr>
            <p:spPr bwMode="auto">
              <a:xfrm>
                <a:off x="5851719" y="6287773"/>
                <a:ext cx="1857893" cy="113027"/>
              </a:xfrm>
              <a:prstGeom prst="round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8" name="Frame 107">
                <a:extLst>
                  <a:ext uri="{FF2B5EF4-FFF2-40B4-BE49-F238E27FC236}">
                    <a16:creationId xmlns:a16="http://schemas.microsoft.com/office/drawing/2014/main" xmlns="" id="{1F6A7CDD-487D-BF4B-8ABA-BD47C21DB02A}"/>
                  </a:ext>
                </a:extLst>
              </p:cNvPr>
              <p:cNvSpPr/>
              <p:nvPr/>
            </p:nvSpPr>
            <p:spPr bwMode="auto">
              <a:xfrm>
                <a:off x="5982149" y="5952993"/>
                <a:ext cx="282671" cy="406601"/>
              </a:xfrm>
              <a:prstGeom prst="frame">
                <a:avLst>
                  <a:gd name="adj1" fmla="val 28002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09" name="Donut 108">
                <a:extLst>
                  <a:ext uri="{FF2B5EF4-FFF2-40B4-BE49-F238E27FC236}">
                    <a16:creationId xmlns:a16="http://schemas.microsoft.com/office/drawing/2014/main" xmlns="" id="{D77DF932-658C-C342-8E7C-64E065774C60}"/>
                  </a:ext>
                </a:extLst>
              </p:cNvPr>
              <p:cNvSpPr/>
              <p:nvPr/>
            </p:nvSpPr>
            <p:spPr bwMode="auto">
              <a:xfrm>
                <a:off x="6861345" y="5293400"/>
                <a:ext cx="229875" cy="222282"/>
              </a:xfrm>
              <a:prstGeom prst="donu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0" name="Frame 109">
                <a:extLst>
                  <a:ext uri="{FF2B5EF4-FFF2-40B4-BE49-F238E27FC236}">
                    <a16:creationId xmlns:a16="http://schemas.microsoft.com/office/drawing/2014/main" xmlns="" id="{381A31AD-B7D5-3444-83DD-21050FCD052B}"/>
                  </a:ext>
                </a:extLst>
              </p:cNvPr>
              <p:cNvSpPr/>
              <p:nvPr/>
            </p:nvSpPr>
            <p:spPr bwMode="auto">
              <a:xfrm>
                <a:off x="6407190" y="5560391"/>
                <a:ext cx="282671" cy="774731"/>
              </a:xfrm>
              <a:prstGeom prst="frame">
                <a:avLst>
                  <a:gd name="adj1" fmla="val 28002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1" name="Frame 110">
                <a:extLst>
                  <a:ext uri="{FF2B5EF4-FFF2-40B4-BE49-F238E27FC236}">
                    <a16:creationId xmlns:a16="http://schemas.microsoft.com/office/drawing/2014/main" xmlns="" id="{18D18DC4-CB4A-854D-8E8E-55A6D4A57BDB}"/>
                  </a:ext>
                </a:extLst>
              </p:cNvPr>
              <p:cNvSpPr/>
              <p:nvPr/>
            </p:nvSpPr>
            <p:spPr bwMode="auto">
              <a:xfrm>
                <a:off x="6840116" y="5730255"/>
                <a:ext cx="282671" cy="604866"/>
              </a:xfrm>
              <a:prstGeom prst="frame">
                <a:avLst>
                  <a:gd name="adj1" fmla="val 28002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2" name="Frame 111">
                <a:extLst>
                  <a:ext uri="{FF2B5EF4-FFF2-40B4-BE49-F238E27FC236}">
                    <a16:creationId xmlns:a16="http://schemas.microsoft.com/office/drawing/2014/main" xmlns="" id="{48074B36-F1D0-6B40-AE48-66A4E6729C6F}"/>
                  </a:ext>
                </a:extLst>
              </p:cNvPr>
              <p:cNvSpPr/>
              <p:nvPr/>
            </p:nvSpPr>
            <p:spPr bwMode="auto">
              <a:xfrm>
                <a:off x="7299794" y="5225387"/>
                <a:ext cx="297444" cy="1095034"/>
              </a:xfrm>
              <a:prstGeom prst="frame">
                <a:avLst>
                  <a:gd name="adj1" fmla="val 28002"/>
                </a:avLst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3" name="Donut 112">
                <a:extLst>
                  <a:ext uri="{FF2B5EF4-FFF2-40B4-BE49-F238E27FC236}">
                    <a16:creationId xmlns:a16="http://schemas.microsoft.com/office/drawing/2014/main" xmlns="" id="{112C094D-4B95-2146-9443-2D63BE9347A2}"/>
                  </a:ext>
                </a:extLst>
              </p:cNvPr>
              <p:cNvSpPr/>
              <p:nvPr/>
            </p:nvSpPr>
            <p:spPr bwMode="auto">
              <a:xfrm>
                <a:off x="7339589" y="4775512"/>
                <a:ext cx="229875" cy="222282"/>
              </a:xfrm>
              <a:prstGeom prst="donut">
                <a:avLst/>
              </a:prstGeom>
              <a:solidFill>
                <a:schemeClr val="accent6">
                  <a:lumMod val="40000"/>
                  <a:lumOff val="6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4" name="Donut 113">
                <a:extLst>
                  <a:ext uri="{FF2B5EF4-FFF2-40B4-BE49-F238E27FC236}">
                    <a16:creationId xmlns:a16="http://schemas.microsoft.com/office/drawing/2014/main" xmlns="" id="{E07BB5C3-0C2C-044F-82BE-DF7D7A70CDC6}"/>
                  </a:ext>
                </a:extLst>
              </p:cNvPr>
              <p:cNvSpPr/>
              <p:nvPr/>
            </p:nvSpPr>
            <p:spPr bwMode="auto">
              <a:xfrm>
                <a:off x="6436239" y="5134792"/>
                <a:ext cx="229875" cy="222282"/>
              </a:xfrm>
              <a:prstGeom prst="donu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15" name="Donut 114">
                <a:extLst>
                  <a:ext uri="{FF2B5EF4-FFF2-40B4-BE49-F238E27FC236}">
                    <a16:creationId xmlns:a16="http://schemas.microsoft.com/office/drawing/2014/main" xmlns="" id="{0494B14F-C9A2-B348-B297-7EADAFE8DB1D}"/>
                  </a:ext>
                </a:extLst>
              </p:cNvPr>
              <p:cNvSpPr/>
              <p:nvPr/>
            </p:nvSpPr>
            <p:spPr bwMode="auto">
              <a:xfrm>
                <a:off x="6011134" y="5504878"/>
                <a:ext cx="229875" cy="222282"/>
              </a:xfrm>
              <a:prstGeom prst="donu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cxnSp>
            <p:nvCxnSpPr>
              <p:cNvPr id="116" name="Straight Connector 115">
                <a:extLst>
                  <a:ext uri="{FF2B5EF4-FFF2-40B4-BE49-F238E27FC236}">
                    <a16:creationId xmlns:a16="http://schemas.microsoft.com/office/drawing/2014/main" xmlns="" id="{5A2084E8-8EF2-1545-87C3-F4B8B8F76D05}"/>
                  </a:ext>
                </a:extLst>
              </p:cNvPr>
              <p:cNvCxnSpPr>
                <a:stCxn id="113" idx="3"/>
                <a:endCxn id="109" idx="7"/>
              </p:cNvCxnSpPr>
              <p:nvPr/>
            </p:nvCxnSpPr>
            <p:spPr bwMode="auto">
              <a:xfrm flipH="1">
                <a:off x="7057555" y="4965241"/>
                <a:ext cx="315698" cy="360712"/>
              </a:xfrm>
              <a:prstGeom prst="line">
                <a:avLst/>
              </a:prstGeom>
              <a:solidFill>
                <a:schemeClr val="accent1"/>
              </a:solidFill>
              <a:ln w="104775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7" name="Straight Connector 116">
                <a:extLst>
                  <a:ext uri="{FF2B5EF4-FFF2-40B4-BE49-F238E27FC236}">
                    <a16:creationId xmlns:a16="http://schemas.microsoft.com/office/drawing/2014/main" xmlns="" id="{C4D30DFE-0306-9447-8D87-F4DC83461AFE}"/>
                  </a:ext>
                </a:extLst>
              </p:cNvPr>
              <p:cNvCxnSpPr>
                <a:stCxn id="114" idx="6"/>
                <a:endCxn id="109" idx="1"/>
              </p:cNvCxnSpPr>
              <p:nvPr/>
            </p:nvCxnSpPr>
            <p:spPr bwMode="auto">
              <a:xfrm>
                <a:off x="6666114" y="5245934"/>
                <a:ext cx="228895" cy="80019"/>
              </a:xfrm>
              <a:prstGeom prst="line">
                <a:avLst/>
              </a:prstGeom>
              <a:solidFill>
                <a:schemeClr val="accent1"/>
              </a:solidFill>
              <a:ln w="104775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  <p:cxnSp>
            <p:nvCxnSpPr>
              <p:cNvPr id="118" name="Straight Connector 117">
                <a:extLst>
                  <a:ext uri="{FF2B5EF4-FFF2-40B4-BE49-F238E27FC236}">
                    <a16:creationId xmlns:a16="http://schemas.microsoft.com/office/drawing/2014/main" xmlns="" id="{1A326D5D-3C5C-C140-8FE4-FAA884BFA0BE}"/>
                  </a:ext>
                </a:extLst>
              </p:cNvPr>
              <p:cNvCxnSpPr>
                <a:stCxn id="115" idx="7"/>
                <a:endCxn id="114" idx="3"/>
              </p:cNvCxnSpPr>
              <p:nvPr/>
            </p:nvCxnSpPr>
            <p:spPr bwMode="auto">
              <a:xfrm flipV="1">
                <a:off x="6207344" y="5324522"/>
                <a:ext cx="262560" cy="212909"/>
              </a:xfrm>
              <a:prstGeom prst="line">
                <a:avLst/>
              </a:prstGeom>
              <a:solidFill>
                <a:schemeClr val="accent1"/>
              </a:solidFill>
              <a:ln w="104775" cap="flat" cmpd="sng" algn="ctr">
                <a:solidFill>
                  <a:schemeClr val="accent2">
                    <a:lumMod val="60000"/>
                    <a:lumOff val="4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</p:cxnSp>
        </p:grp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xmlns="" id="{B0455F98-E504-C149-BAA6-880B03D20E81}"/>
              </a:ext>
            </a:extLst>
          </p:cNvPr>
          <p:cNvGrpSpPr/>
          <p:nvPr/>
        </p:nvGrpSpPr>
        <p:grpSpPr>
          <a:xfrm>
            <a:off x="2682155" y="3301448"/>
            <a:ext cx="1432645" cy="889552"/>
            <a:chOff x="774276" y="2000273"/>
            <a:chExt cx="1966252" cy="1730579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xmlns="" id="{2D2E0E58-AAF0-194F-A76C-97B5C38A0665}"/>
                </a:ext>
              </a:extLst>
            </p:cNvPr>
            <p:cNvSpPr txBox="1"/>
            <p:nvPr/>
          </p:nvSpPr>
          <p:spPr>
            <a:xfrm>
              <a:off x="774276" y="3013876"/>
              <a:ext cx="1966252" cy="71697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Vi</a:t>
              </a:r>
              <a:r>
                <a:rPr lang="en-US" altLang="zh-CN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z</a:t>
              </a:r>
              <a:r>
                <a:rPr lang="en-US" sz="2000" dirty="0">
                  <a:latin typeface="Helvetica Neue" panose="02000503000000020004" pitchFamily="2" charset="0"/>
                  <a:ea typeface="Helvetica Neue" panose="02000503000000020004" pitchFamily="2" charset="0"/>
                  <a:cs typeface="Helvetica Neue" panose="02000503000000020004" pitchFamily="2" charset="0"/>
                </a:rPr>
                <a:t> system</a:t>
              </a:r>
            </a:p>
          </p:txBody>
        </p:sp>
        <p:pic>
          <p:nvPicPr>
            <p:cNvPr id="121" name="Picture 120">
              <a:extLst>
                <a:ext uri="{FF2B5EF4-FFF2-40B4-BE49-F238E27FC236}">
                  <a16:creationId xmlns:a16="http://schemas.microsoft.com/office/drawing/2014/main" xmlns="" id="{57D9360C-236A-CD42-A39C-B2463DF145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7967"/>
            <a:stretch/>
          </p:blipFill>
          <p:spPr>
            <a:xfrm>
              <a:off x="837873" y="2000273"/>
              <a:ext cx="1529380" cy="987687"/>
            </a:xfrm>
            <a:prstGeom prst="rect">
              <a:avLst/>
            </a:prstGeom>
          </p:spPr>
        </p:pic>
      </p:grp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xmlns="" id="{E5D307F0-8EE5-B74D-979D-11C0BF212012}"/>
              </a:ext>
            </a:extLst>
          </p:cNvPr>
          <p:cNvCxnSpPr>
            <a:cxnSpLocks/>
          </p:cNvCxnSpPr>
          <p:nvPr/>
        </p:nvCxnSpPr>
        <p:spPr bwMode="auto">
          <a:xfrm>
            <a:off x="540548" y="2286000"/>
            <a:ext cx="10799952" cy="0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pic>
        <p:nvPicPr>
          <p:cNvPr id="124" name="Picture 123">
            <a:extLst>
              <a:ext uri="{FF2B5EF4-FFF2-40B4-BE49-F238E27FC236}">
                <a16:creationId xmlns:a16="http://schemas.microsoft.com/office/drawing/2014/main" xmlns="" id="{8CABFAA1-FF79-D540-847A-E96190B78C6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71985" y="979659"/>
            <a:ext cx="1648415" cy="1099592"/>
          </a:xfrm>
          <a:prstGeom prst="rect">
            <a:avLst/>
          </a:prstGeom>
        </p:spPr>
      </p:pic>
      <p:pic>
        <p:nvPicPr>
          <p:cNvPr id="125" name="Picture 124">
            <a:extLst>
              <a:ext uri="{FF2B5EF4-FFF2-40B4-BE49-F238E27FC236}">
                <a16:creationId xmlns:a16="http://schemas.microsoft.com/office/drawing/2014/main" xmlns="" id="{9317C756-3379-4F46-8281-079F4857A0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1418" y="971230"/>
            <a:ext cx="1903982" cy="1108022"/>
          </a:xfrm>
          <a:prstGeom prst="rect">
            <a:avLst/>
          </a:prstGeom>
        </p:spPr>
      </p:pic>
      <p:cxnSp>
        <p:nvCxnSpPr>
          <p:cNvPr id="126" name="Curved Connector 125">
            <a:extLst>
              <a:ext uri="{FF2B5EF4-FFF2-40B4-BE49-F238E27FC236}">
                <a16:creationId xmlns:a16="http://schemas.microsoft.com/office/drawing/2014/main" xmlns="" id="{9A452AF7-0601-B949-9F51-D3C1C5FA775D}"/>
              </a:ext>
            </a:extLst>
          </p:cNvPr>
          <p:cNvCxnSpPr>
            <a:cxnSpLocks/>
            <a:stCxn id="54" idx="0"/>
          </p:cNvCxnSpPr>
          <p:nvPr/>
        </p:nvCxnSpPr>
        <p:spPr bwMode="auto">
          <a:xfrm rot="5400000" flipH="1" flipV="1">
            <a:off x="794716" y="2449403"/>
            <a:ext cx="550869" cy="971594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7" name="Curved Connector 126">
            <a:extLst>
              <a:ext uri="{FF2B5EF4-FFF2-40B4-BE49-F238E27FC236}">
                <a16:creationId xmlns:a16="http://schemas.microsoft.com/office/drawing/2014/main" xmlns="" id="{BFC89F05-D949-004D-A059-F94F899A7002}"/>
              </a:ext>
            </a:extLst>
          </p:cNvPr>
          <p:cNvCxnSpPr>
            <a:cxnSpLocks/>
            <a:endCxn id="121" idx="0"/>
          </p:cNvCxnSpPr>
          <p:nvPr/>
        </p:nvCxnSpPr>
        <p:spPr bwMode="auto">
          <a:xfrm>
            <a:off x="2228937" y="2659765"/>
            <a:ext cx="1056723" cy="641683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8" name="Curved Connector 127">
            <a:extLst>
              <a:ext uri="{FF2B5EF4-FFF2-40B4-BE49-F238E27FC236}">
                <a16:creationId xmlns:a16="http://schemas.microsoft.com/office/drawing/2014/main" xmlns="" id="{B0E0D426-ED4A-FB45-ABE8-9EDBF6A2812B}"/>
              </a:ext>
            </a:extLst>
          </p:cNvPr>
          <p:cNvCxnSpPr>
            <a:cxnSpLocks/>
            <a:stCxn id="120" idx="2"/>
            <a:endCxn id="105" idx="3"/>
          </p:cNvCxnSpPr>
          <p:nvPr/>
        </p:nvCxnSpPr>
        <p:spPr bwMode="auto">
          <a:xfrm rot="5400000">
            <a:off x="2707220" y="4290286"/>
            <a:ext cx="790545" cy="591973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129" name="Curved Connector 128">
            <a:extLst>
              <a:ext uri="{FF2B5EF4-FFF2-40B4-BE49-F238E27FC236}">
                <a16:creationId xmlns:a16="http://schemas.microsoft.com/office/drawing/2014/main" xmlns="" id="{37AA3275-1A55-474F-88C5-1B457525DB25}"/>
              </a:ext>
            </a:extLst>
          </p:cNvPr>
          <p:cNvCxnSpPr>
            <a:cxnSpLocks/>
            <a:stCxn id="105" idx="1"/>
          </p:cNvCxnSpPr>
          <p:nvPr/>
        </p:nvCxnSpPr>
        <p:spPr bwMode="auto">
          <a:xfrm rot="10800000">
            <a:off x="394598" y="4230159"/>
            <a:ext cx="672202" cy="751387"/>
          </a:xfrm>
          <a:prstGeom prst="curvedConnector2">
            <a:avLst/>
          </a:prstGeom>
          <a:solidFill>
            <a:schemeClr val="accent1"/>
          </a:solid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34" name="Rectangle 133">
            <a:extLst>
              <a:ext uri="{FF2B5EF4-FFF2-40B4-BE49-F238E27FC236}">
                <a16:creationId xmlns:a16="http://schemas.microsoft.com/office/drawing/2014/main" xmlns="" id="{DA73B9F4-2822-CA48-920A-520D21782F74}"/>
              </a:ext>
            </a:extLst>
          </p:cNvPr>
          <p:cNvSpPr/>
          <p:nvPr/>
        </p:nvSpPr>
        <p:spPr>
          <a:xfrm>
            <a:off x="-38646" y="5308730"/>
            <a:ext cx="4153446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099">
              <a:defRPr/>
            </a:pP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An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end-to-end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data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science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sz="2200" b="1" dirty="0">
              <a:latin typeface="Helvetica Neue" charset="0"/>
              <a:ea typeface="Helvetica Neue" charset="0"/>
              <a:cs typeface="Helvetica Neue" charset="0"/>
            </a:endParaRPr>
          </a:p>
          <a:p>
            <a:pPr algn="ctr" defTabSz="914099">
              <a:defRPr/>
            </a:pP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platform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for effective labeling</a:t>
            </a:r>
          </a:p>
        </p:txBody>
      </p:sp>
      <p:grpSp>
        <p:nvGrpSpPr>
          <p:cNvPr id="135" name="Group 134">
            <a:extLst>
              <a:ext uri="{FF2B5EF4-FFF2-40B4-BE49-F238E27FC236}">
                <a16:creationId xmlns:a16="http://schemas.microsoft.com/office/drawing/2014/main" xmlns="" id="{28F7121B-4843-4340-8220-F518665928BC}"/>
              </a:ext>
            </a:extLst>
          </p:cNvPr>
          <p:cNvGrpSpPr/>
          <p:nvPr/>
        </p:nvGrpSpPr>
        <p:grpSpPr>
          <a:xfrm>
            <a:off x="496111" y="951369"/>
            <a:ext cx="2724385" cy="982555"/>
            <a:chOff x="832806" y="1619530"/>
            <a:chExt cx="3345854" cy="1206689"/>
          </a:xfrm>
        </p:grpSpPr>
        <p:pic>
          <p:nvPicPr>
            <p:cNvPr id="136" name="Picture 135">
              <a:extLst>
                <a:ext uri="{FF2B5EF4-FFF2-40B4-BE49-F238E27FC236}">
                  <a16:creationId xmlns:a16="http://schemas.microsoft.com/office/drawing/2014/main" xmlns="" id="{CE641F9C-26CC-444B-941F-2EF997C8854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832806" y="1860893"/>
              <a:ext cx="1044302" cy="965325"/>
            </a:xfrm>
            <a:prstGeom prst="rect">
              <a:avLst/>
            </a:prstGeom>
          </p:spPr>
        </p:pic>
        <p:pic>
          <p:nvPicPr>
            <p:cNvPr id="137" name="Picture 136">
              <a:extLst>
                <a:ext uri="{FF2B5EF4-FFF2-40B4-BE49-F238E27FC236}">
                  <a16:creationId xmlns:a16="http://schemas.microsoft.com/office/drawing/2014/main" xmlns="" id="{330B4142-D779-DA4B-B189-AC8838E66E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990143" y="1619530"/>
              <a:ext cx="1044302" cy="965325"/>
            </a:xfrm>
            <a:prstGeom prst="rect">
              <a:avLst/>
            </a:prstGeom>
          </p:spPr>
        </p:pic>
        <p:pic>
          <p:nvPicPr>
            <p:cNvPr id="138" name="Picture 137">
              <a:extLst>
                <a:ext uri="{FF2B5EF4-FFF2-40B4-BE49-F238E27FC236}">
                  <a16:creationId xmlns:a16="http://schemas.microsoft.com/office/drawing/2014/main" xmlns="" id="{E16F72EC-D104-2A4B-96D6-9B499DD048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34358" y="1860894"/>
              <a:ext cx="1044302" cy="965325"/>
            </a:xfrm>
            <a:prstGeom prst="rect">
              <a:avLst/>
            </a:prstGeom>
          </p:spPr>
        </p:pic>
      </p:grpSp>
      <p:sp>
        <p:nvSpPr>
          <p:cNvPr id="139" name="Rounded Rectangle 138">
            <a:extLst>
              <a:ext uri="{FF2B5EF4-FFF2-40B4-BE49-F238E27FC236}">
                <a16:creationId xmlns:a16="http://schemas.microsoft.com/office/drawing/2014/main" xmlns="" id="{21400D91-7CEA-C14A-B8C8-0DEA83DD69E2}"/>
              </a:ext>
            </a:extLst>
          </p:cNvPr>
          <p:cNvSpPr/>
          <p:nvPr/>
        </p:nvSpPr>
        <p:spPr>
          <a:xfrm>
            <a:off x="4299890" y="1111494"/>
            <a:ext cx="1518927" cy="858836"/>
          </a:xfrm>
          <a:prstGeom prst="roundRect">
            <a:avLst>
              <a:gd name="adj" fmla="val 6149"/>
            </a:avLst>
          </a:prstGeom>
          <a:solidFill>
            <a:schemeClr val="bg1">
              <a:lumMod val="95000"/>
            </a:schemeClr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Millions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of</a:t>
            </a:r>
            <a:r>
              <a:rPr lang="zh-CN" alt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labels</a:t>
            </a:r>
            <a:endParaRPr lang="en-US" b="1" dirty="0">
              <a:solidFill>
                <a:schemeClr val="accent2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xmlns="" id="{D8961E95-2DF5-5646-A3D3-D777C5CF381E}"/>
              </a:ext>
            </a:extLst>
          </p:cNvPr>
          <p:cNvCxnSpPr>
            <a:cxnSpLocks/>
            <a:stCxn id="138" idx="3"/>
            <a:endCxn id="139" idx="1"/>
          </p:cNvCxnSpPr>
          <p:nvPr/>
        </p:nvCxnSpPr>
        <p:spPr bwMode="auto">
          <a:xfrm flipV="1">
            <a:off x="3220496" y="1540912"/>
            <a:ext cx="1079394" cy="1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xmlns="" id="{54154EE4-5989-AA4E-9032-5F22D541458B}"/>
              </a:ext>
            </a:extLst>
          </p:cNvPr>
          <p:cNvCxnSpPr>
            <a:cxnSpLocks/>
            <a:stCxn id="139" idx="3"/>
            <a:endCxn id="147" idx="1"/>
          </p:cNvCxnSpPr>
          <p:nvPr/>
        </p:nvCxnSpPr>
        <p:spPr bwMode="auto">
          <a:xfrm>
            <a:off x="5818817" y="1540912"/>
            <a:ext cx="1088404" cy="0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sp>
        <p:nvSpPr>
          <p:cNvPr id="147" name="Rectangle 146">
            <a:extLst>
              <a:ext uri="{FF2B5EF4-FFF2-40B4-BE49-F238E27FC236}">
                <a16:creationId xmlns:a16="http://schemas.microsoft.com/office/drawing/2014/main" xmlns="" id="{2E2867E1-0EC7-5141-951A-FBEFEFC5EA86}"/>
              </a:ext>
            </a:extLst>
          </p:cNvPr>
          <p:cNvSpPr/>
          <p:nvPr/>
        </p:nvSpPr>
        <p:spPr bwMode="auto">
          <a:xfrm>
            <a:off x="6907221" y="899554"/>
            <a:ext cx="4651773" cy="1282715"/>
          </a:xfrm>
          <a:prstGeom prst="rect">
            <a:avLst/>
          </a:prstGeom>
          <a:noFill/>
          <a:ln w="34925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xmlns="" id="{29A5AE11-D2DA-1041-A3D6-741DBB53ECE1}"/>
              </a:ext>
            </a:extLst>
          </p:cNvPr>
          <p:cNvSpPr/>
          <p:nvPr/>
        </p:nvSpPr>
        <p:spPr>
          <a:xfrm>
            <a:off x="10848057" y="1219201"/>
            <a:ext cx="49244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4572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mr-IN" dirty="0"/>
              <a:t>…</a:t>
            </a:r>
            <a:endParaRPr lang="en-US" dirty="0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xmlns="" id="{296C78F9-6CF4-F04C-A142-BB281FD56171}"/>
              </a:ext>
            </a:extLst>
          </p:cNvPr>
          <p:cNvSpPr/>
          <p:nvPr/>
        </p:nvSpPr>
        <p:spPr>
          <a:xfrm>
            <a:off x="4236552" y="3200400"/>
            <a:ext cx="1819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99">
              <a:defRPr/>
            </a:pPr>
            <a:r>
              <a:rPr lang="en-US" altLang="zh-CN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Challenges</a:t>
            </a:r>
          </a:p>
        </p:txBody>
      </p:sp>
      <p:grpSp>
        <p:nvGrpSpPr>
          <p:cNvPr id="141" name="Group 140">
            <a:extLst>
              <a:ext uri="{FF2B5EF4-FFF2-40B4-BE49-F238E27FC236}">
                <a16:creationId xmlns:a16="http://schemas.microsoft.com/office/drawing/2014/main" xmlns="" id="{8589DE28-B093-D44E-8858-0F2973CF82B6}"/>
              </a:ext>
            </a:extLst>
          </p:cNvPr>
          <p:cNvGrpSpPr/>
          <p:nvPr/>
        </p:nvGrpSpPr>
        <p:grpSpPr>
          <a:xfrm>
            <a:off x="4085133" y="3657600"/>
            <a:ext cx="2239467" cy="1208411"/>
            <a:chOff x="6111430" y="4090562"/>
            <a:chExt cx="2761051" cy="1208411"/>
          </a:xfrm>
        </p:grpSpPr>
        <p:sp>
          <p:nvSpPr>
            <p:cNvPr id="142" name="Rectangle 141">
              <a:extLst>
                <a:ext uri="{FF2B5EF4-FFF2-40B4-BE49-F238E27FC236}">
                  <a16:creationId xmlns:a16="http://schemas.microsoft.com/office/drawing/2014/main" xmlns="" id="{C6A8BF28-092F-8A4F-A829-2452D91E1DA5}"/>
                </a:ext>
              </a:extLst>
            </p:cNvPr>
            <p:cNvSpPr/>
            <p:nvPr/>
          </p:nvSpPr>
          <p:spPr>
            <a:xfrm>
              <a:off x="6111430" y="4090562"/>
              <a:ext cx="2576682" cy="12084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3" name="TextBox 142">
              <a:extLst>
                <a:ext uri="{FF2B5EF4-FFF2-40B4-BE49-F238E27FC236}">
                  <a16:creationId xmlns:a16="http://schemas.microsoft.com/office/drawing/2014/main" xmlns="" id="{1D9B958C-FA8B-CF4F-A88A-3FBED88F7ED1}"/>
                </a:ext>
              </a:extLst>
            </p:cNvPr>
            <p:cNvSpPr txBox="1"/>
            <p:nvPr/>
          </p:nvSpPr>
          <p:spPr>
            <a:xfrm>
              <a:off x="6151202" y="4161970"/>
              <a:ext cx="27212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defTabSz="914099">
                <a:defRPr/>
              </a:pP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Make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this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process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scalable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and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automatic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xmlns="" id="{F2C650A3-00BB-144E-AF85-1DBD7B8A0892}"/>
              </a:ext>
            </a:extLst>
          </p:cNvPr>
          <p:cNvGrpSpPr/>
          <p:nvPr/>
        </p:nvGrpSpPr>
        <p:grpSpPr>
          <a:xfrm>
            <a:off x="958529" y="2209800"/>
            <a:ext cx="1895812" cy="1193369"/>
            <a:chOff x="8561939" y="3441781"/>
            <a:chExt cx="1895812" cy="1193369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xmlns="" id="{22D6236B-2B28-DA45-9C36-57B9605E6082}"/>
                </a:ext>
              </a:extLst>
            </p:cNvPr>
            <p:cNvGrpSpPr/>
            <p:nvPr/>
          </p:nvGrpSpPr>
          <p:grpSpPr>
            <a:xfrm>
              <a:off x="8561939" y="4042751"/>
              <a:ext cx="1895812" cy="592399"/>
              <a:chOff x="6247119" y="2363984"/>
              <a:chExt cx="3013369" cy="1034988"/>
            </a:xfrm>
          </p:grpSpPr>
          <p:grpSp>
            <p:nvGrpSpPr>
              <p:cNvPr id="59" name="Group 58">
                <a:extLst>
                  <a:ext uri="{FF2B5EF4-FFF2-40B4-BE49-F238E27FC236}">
                    <a16:creationId xmlns:a16="http://schemas.microsoft.com/office/drawing/2014/main" xmlns="" id="{66CE417A-375A-4544-B4C4-CBF5E45E1469}"/>
                  </a:ext>
                </a:extLst>
              </p:cNvPr>
              <p:cNvGrpSpPr/>
              <p:nvPr/>
            </p:nvGrpSpPr>
            <p:grpSpPr>
              <a:xfrm>
                <a:off x="7397963" y="2363984"/>
                <a:ext cx="489696" cy="168427"/>
                <a:chOff x="3054187" y="6096876"/>
                <a:chExt cx="603412" cy="201104"/>
              </a:xfrm>
            </p:grpSpPr>
            <p:sp>
              <p:nvSpPr>
                <p:cNvPr id="66" name="Right Triangle 65">
                  <a:extLst>
                    <a:ext uri="{FF2B5EF4-FFF2-40B4-BE49-F238E27FC236}">
                      <a16:creationId xmlns:a16="http://schemas.microsoft.com/office/drawing/2014/main" xmlns="" id="{D0CB9AE5-FD8E-7E43-B1B5-75FF0EB7ADA1}"/>
                    </a:ext>
                  </a:extLst>
                </p:cNvPr>
                <p:cNvSpPr/>
                <p:nvPr/>
              </p:nvSpPr>
              <p:spPr bwMode="auto">
                <a:xfrm>
                  <a:off x="3054187" y="6196326"/>
                  <a:ext cx="149071" cy="101654"/>
                </a:xfrm>
                <a:prstGeom prst="rtTriangle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64" name="Right Triangle 63">
                  <a:extLst>
                    <a:ext uri="{FF2B5EF4-FFF2-40B4-BE49-F238E27FC236}">
                      <a16:creationId xmlns:a16="http://schemas.microsoft.com/office/drawing/2014/main" xmlns="" id="{161010DE-C027-9A43-89C8-8DAB38CB9DFB}"/>
                    </a:ext>
                  </a:extLst>
                </p:cNvPr>
                <p:cNvSpPr/>
                <p:nvPr/>
              </p:nvSpPr>
              <p:spPr bwMode="auto">
                <a:xfrm rot="16200000">
                  <a:off x="3481124" y="6118640"/>
                  <a:ext cx="198239" cy="154711"/>
                </a:xfrm>
                <a:prstGeom prst="rtTriangle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xmlns="" id="{95781BC9-DE54-A445-A22B-EF4788C6E830}"/>
                  </a:ext>
                </a:extLst>
              </p:cNvPr>
              <p:cNvSpPr txBox="1"/>
              <p:nvPr/>
            </p:nvSpPr>
            <p:spPr>
              <a:xfrm>
                <a:off x="6247119" y="2699935"/>
                <a:ext cx="3013369" cy="69903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Active</a:t>
                </a:r>
                <a:r>
                  <a:rPr lang="zh-CN" altLang="en-US" sz="200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altLang="zh-CN" sz="2000" dirty="0">
                    <a:latin typeface="Helvetica Neue" charset="0"/>
                    <a:ea typeface="Helvetica Neue" charset="0"/>
                    <a:cs typeface="Helvetica Neue" charset="0"/>
                  </a:rPr>
                  <a:t>learning</a:t>
                </a:r>
                <a:endParaRPr lang="en-US" sz="2000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xmlns="" id="{AF0F4677-6F5A-274C-A8BA-4A6146BA7FE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9054935" y="3441781"/>
              <a:ext cx="957198" cy="957198"/>
            </a:xfrm>
            <a:prstGeom prst="rect">
              <a:avLst/>
            </a:prstGeom>
          </p:spPr>
        </p:pic>
      </p:grp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xmlns="" id="{9A68531A-C3FD-B949-A2F3-BE4B18C54A22}"/>
              </a:ext>
            </a:extLst>
          </p:cNvPr>
          <p:cNvCxnSpPr>
            <a:cxnSpLocks/>
          </p:cNvCxnSpPr>
          <p:nvPr/>
        </p:nvCxnSpPr>
        <p:spPr bwMode="auto">
          <a:xfrm flipV="1">
            <a:off x="6231334" y="2672984"/>
            <a:ext cx="17066" cy="2965816"/>
          </a:xfrm>
          <a:prstGeom prst="line">
            <a:avLst/>
          </a:prstGeom>
          <a:solidFill>
            <a:schemeClr val="accent1"/>
          </a:solidFill>
          <a:ln w="12700" cap="flat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sp>
        <p:nvSpPr>
          <p:cNvPr id="132" name="Rectangle 131">
            <a:extLst>
              <a:ext uri="{FF2B5EF4-FFF2-40B4-BE49-F238E27FC236}">
                <a16:creationId xmlns:a16="http://schemas.microsoft.com/office/drawing/2014/main" xmlns="" id="{2F705AC0-74FF-5B4B-8039-8F4EECC39985}"/>
              </a:ext>
            </a:extLst>
          </p:cNvPr>
          <p:cNvSpPr/>
          <p:nvPr/>
        </p:nvSpPr>
        <p:spPr>
          <a:xfrm>
            <a:off x="6475894" y="5397034"/>
            <a:ext cx="226738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914099">
              <a:defRPr/>
            </a:pP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Automatic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label</a:t>
            </a:r>
            <a:r>
              <a:rPr lang="zh-CN" altLang="en-US" sz="2200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sz="2200" b="1" dirty="0">
                <a:latin typeface="Helvetica Neue" charset="0"/>
                <a:ea typeface="Helvetica Neue" charset="0"/>
                <a:cs typeface="Helvetica Neue" charset="0"/>
              </a:rPr>
              <a:t>generation</a:t>
            </a:r>
          </a:p>
        </p:txBody>
      </p:sp>
      <p:grpSp>
        <p:nvGrpSpPr>
          <p:cNvPr id="133" name="Group 132">
            <a:extLst>
              <a:ext uri="{FF2B5EF4-FFF2-40B4-BE49-F238E27FC236}">
                <a16:creationId xmlns:a16="http://schemas.microsoft.com/office/drawing/2014/main" xmlns="" id="{FFBCC455-659F-834D-A646-15D04013A03D}"/>
              </a:ext>
            </a:extLst>
          </p:cNvPr>
          <p:cNvGrpSpPr/>
          <p:nvPr/>
        </p:nvGrpSpPr>
        <p:grpSpPr>
          <a:xfrm>
            <a:off x="8920092" y="2408375"/>
            <a:ext cx="3241073" cy="1014656"/>
            <a:chOff x="9100387" y="887825"/>
            <a:chExt cx="3241073" cy="1014656"/>
          </a:xfrm>
        </p:grpSpPr>
        <p:pic>
          <p:nvPicPr>
            <p:cNvPr id="195" name="Picture 194">
              <a:extLst>
                <a:ext uri="{FF2B5EF4-FFF2-40B4-BE49-F238E27FC236}">
                  <a16:creationId xmlns:a16="http://schemas.microsoft.com/office/drawing/2014/main" xmlns="" id="{B97F3E20-EB04-6541-80E6-80D63620ED3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772095" y="888986"/>
              <a:ext cx="1569365" cy="976561"/>
            </a:xfrm>
            <a:prstGeom prst="rect">
              <a:avLst/>
            </a:prstGeom>
          </p:spPr>
        </p:pic>
        <p:pic>
          <p:nvPicPr>
            <p:cNvPr id="196" name="Picture 195">
              <a:extLst>
                <a:ext uri="{FF2B5EF4-FFF2-40B4-BE49-F238E27FC236}">
                  <a16:creationId xmlns:a16="http://schemas.microsoft.com/office/drawing/2014/main" xmlns="" id="{4598504D-FBC9-6C48-9158-8F4C8845BCA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00387" y="887825"/>
              <a:ext cx="1580357" cy="1014656"/>
            </a:xfrm>
            <a:prstGeom prst="rect">
              <a:avLst/>
            </a:prstGeom>
          </p:spPr>
        </p:pic>
      </p:grpSp>
      <p:sp>
        <p:nvSpPr>
          <p:cNvPr id="197" name="Oval 119">
            <a:extLst>
              <a:ext uri="{FF2B5EF4-FFF2-40B4-BE49-F238E27FC236}">
                <a16:creationId xmlns:a16="http://schemas.microsoft.com/office/drawing/2014/main" xmlns="" id="{8C8BD6C5-D267-AD49-8966-2E8F4F270D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91903" y="2468794"/>
            <a:ext cx="978518" cy="958556"/>
          </a:xfrm>
          <a:prstGeom prst="ellips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98" name="Oval 88">
            <a:extLst>
              <a:ext uri="{FF2B5EF4-FFF2-40B4-BE49-F238E27FC236}">
                <a16:creationId xmlns:a16="http://schemas.microsoft.com/office/drawing/2014/main" xmlns="" id="{8AFD2620-2EE7-6947-B797-7FCA410BF9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00397" y="2612920"/>
            <a:ext cx="206256" cy="208376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199" name="Oval 98">
            <a:extLst>
              <a:ext uri="{FF2B5EF4-FFF2-40B4-BE49-F238E27FC236}">
                <a16:creationId xmlns:a16="http://schemas.microsoft.com/office/drawing/2014/main" xmlns="" id="{115EBC55-7C0B-3B4E-ABEA-0867002420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3081" y="3097250"/>
            <a:ext cx="204364" cy="208376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0" name="Oval 103">
            <a:extLst>
              <a:ext uri="{FF2B5EF4-FFF2-40B4-BE49-F238E27FC236}">
                <a16:creationId xmlns:a16="http://schemas.microsoft.com/office/drawing/2014/main" xmlns="" id="{60F56249-C922-CD4E-B1C4-6808D1862B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5621" y="2868189"/>
            <a:ext cx="204364" cy="208374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1" name="Oval 106">
            <a:extLst>
              <a:ext uri="{FF2B5EF4-FFF2-40B4-BE49-F238E27FC236}">
                <a16:creationId xmlns:a16="http://schemas.microsoft.com/office/drawing/2014/main" xmlns="" id="{B1A7A4E5-CC13-A54E-A881-C2E3BB834C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3197" y="2723918"/>
            <a:ext cx="206256" cy="208376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2" name="Oval 102">
            <a:extLst>
              <a:ext uri="{FF2B5EF4-FFF2-40B4-BE49-F238E27FC236}">
                <a16:creationId xmlns:a16="http://schemas.microsoft.com/office/drawing/2014/main" xmlns="" id="{641147C3-A5F3-F14A-8632-0DE4686127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47997" y="3051723"/>
            <a:ext cx="206257" cy="208376"/>
          </a:xfrm>
          <a:prstGeom prst="ellipse">
            <a:avLst/>
          </a:prstGeom>
          <a:solidFill>
            <a:srgbClr val="0C6F35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3" name="Oval 75">
            <a:extLst>
              <a:ext uri="{FF2B5EF4-FFF2-40B4-BE49-F238E27FC236}">
                <a16:creationId xmlns:a16="http://schemas.microsoft.com/office/drawing/2014/main" xmlns="" id="{E9290121-40C2-A44F-B815-5E615CDCCF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5621" y="3928636"/>
            <a:ext cx="202712" cy="207593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4" name="Oval 76">
            <a:extLst>
              <a:ext uri="{FF2B5EF4-FFF2-40B4-BE49-F238E27FC236}">
                <a16:creationId xmlns:a16="http://schemas.microsoft.com/office/drawing/2014/main" xmlns="" id="{466DC03C-5EAC-C646-A9B4-0254E94935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8673" y="4129261"/>
            <a:ext cx="202712" cy="207593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5" name="Oval 77">
            <a:extLst>
              <a:ext uri="{FF2B5EF4-FFF2-40B4-BE49-F238E27FC236}">
                <a16:creationId xmlns:a16="http://schemas.microsoft.com/office/drawing/2014/main" xmlns="" id="{205EB3E2-5F88-6A4E-AA14-B01014D036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60821" y="3794258"/>
            <a:ext cx="204589" cy="207593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6" name="Oval 93">
            <a:extLst>
              <a:ext uri="{FF2B5EF4-FFF2-40B4-BE49-F238E27FC236}">
                <a16:creationId xmlns:a16="http://schemas.microsoft.com/office/drawing/2014/main" xmlns="" id="{739C584E-2D2A-4847-98AC-36615B4D1A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26787" y="4171713"/>
            <a:ext cx="204588" cy="207591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7" name="Oval 102">
            <a:extLst>
              <a:ext uri="{FF2B5EF4-FFF2-40B4-BE49-F238E27FC236}">
                <a16:creationId xmlns:a16="http://schemas.microsoft.com/office/drawing/2014/main" xmlns="" id="{475E2FC5-D919-2F43-843F-B86DCB25D4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85218" y="4439498"/>
            <a:ext cx="204589" cy="207593"/>
          </a:xfrm>
          <a:prstGeom prst="ellipse">
            <a:avLst/>
          </a:prstGeom>
          <a:solidFill>
            <a:srgbClr val="8E6917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8" name="Oval 107">
            <a:extLst>
              <a:ext uri="{FF2B5EF4-FFF2-40B4-BE49-F238E27FC236}">
                <a16:creationId xmlns:a16="http://schemas.microsoft.com/office/drawing/2014/main" xmlns="" id="{4F29678A-54EC-1E41-ADEF-C58F83CE98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8621" y="2937661"/>
            <a:ext cx="201890" cy="20904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09" name="Oval 108">
            <a:extLst>
              <a:ext uri="{FF2B5EF4-FFF2-40B4-BE49-F238E27FC236}">
                <a16:creationId xmlns:a16="http://schemas.microsoft.com/office/drawing/2014/main" xmlns="" id="{382F7D2C-6B70-9D41-BA18-86575C0945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0021" y="2693358"/>
            <a:ext cx="203759" cy="209042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0" name="Oval 109">
            <a:extLst>
              <a:ext uri="{FF2B5EF4-FFF2-40B4-BE49-F238E27FC236}">
                <a16:creationId xmlns:a16="http://schemas.microsoft.com/office/drawing/2014/main" xmlns="" id="{3E68E487-7C82-6B45-84BE-31918ED45F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34483" y="2989928"/>
            <a:ext cx="203759" cy="209043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1" name="Oval 102">
            <a:extLst>
              <a:ext uri="{FF2B5EF4-FFF2-40B4-BE49-F238E27FC236}">
                <a16:creationId xmlns:a16="http://schemas.microsoft.com/office/drawing/2014/main" xmlns="" id="{DF2BFC6F-63D4-FD47-936E-EE58389E15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6787" y="2994052"/>
            <a:ext cx="203760" cy="209043"/>
          </a:xfrm>
          <a:prstGeom prst="ellipse">
            <a:avLst/>
          </a:prstGeom>
          <a:solidFill>
            <a:srgbClr val="0A6BC0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xmlns="" id="{6BA2306B-9778-7844-9B21-CCDFB252696D}"/>
              </a:ext>
            </a:extLst>
          </p:cNvPr>
          <p:cNvSpPr/>
          <p:nvPr/>
        </p:nvSpPr>
        <p:spPr bwMode="auto">
          <a:xfrm>
            <a:off x="6391166" y="2351603"/>
            <a:ext cx="2413678" cy="2360006"/>
          </a:xfrm>
          <a:prstGeom prst="rect">
            <a:avLst/>
          </a:pr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endParaRPr lang="en-US" sz="1800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3" name="Oval 78">
            <a:extLst>
              <a:ext uri="{FF2B5EF4-FFF2-40B4-BE49-F238E27FC236}">
                <a16:creationId xmlns:a16="http://schemas.microsoft.com/office/drawing/2014/main" xmlns="" id="{68D17A40-1D23-0343-9D05-40A909EE8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57325" y="3802714"/>
            <a:ext cx="203306" cy="209561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4" name="Oval 89">
            <a:extLst>
              <a:ext uri="{FF2B5EF4-FFF2-40B4-BE49-F238E27FC236}">
                <a16:creationId xmlns:a16="http://schemas.microsoft.com/office/drawing/2014/main" xmlns="" id="{A94544A2-063F-BF46-A560-3391FB235A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5925" y="4259914"/>
            <a:ext cx="203306" cy="209561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5" name="Oval 99">
            <a:extLst>
              <a:ext uri="{FF2B5EF4-FFF2-40B4-BE49-F238E27FC236}">
                <a16:creationId xmlns:a16="http://schemas.microsoft.com/office/drawing/2014/main" xmlns="" id="{7AE772FC-871D-4C4F-A98E-E2251572A1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01621" y="4031314"/>
            <a:ext cx="203304" cy="209560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6" name="Oval 101">
            <a:extLst>
              <a:ext uri="{FF2B5EF4-FFF2-40B4-BE49-F238E27FC236}">
                <a16:creationId xmlns:a16="http://schemas.microsoft.com/office/drawing/2014/main" xmlns="" id="{BA1282AD-7171-5D41-8BE8-F90503B387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81125" y="4107514"/>
            <a:ext cx="201440" cy="209561"/>
          </a:xfrm>
          <a:prstGeom prst="ellipse">
            <a:avLst/>
          </a:prstGeom>
          <a:solidFill>
            <a:schemeClr val="tx1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7" name="Oval 102">
            <a:extLst>
              <a:ext uri="{FF2B5EF4-FFF2-40B4-BE49-F238E27FC236}">
                <a16:creationId xmlns:a16="http://schemas.microsoft.com/office/drawing/2014/main" xmlns="" id="{6CCEA8DD-24AA-BB4D-BCD5-0F0256DEE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092102" y="4417561"/>
            <a:ext cx="203306" cy="209561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8" name="Oval 217">
            <a:extLst>
              <a:ext uri="{FF2B5EF4-FFF2-40B4-BE49-F238E27FC236}">
                <a16:creationId xmlns:a16="http://schemas.microsoft.com/office/drawing/2014/main" xmlns="" id="{5BBE76E9-CF32-D440-98D6-2696CC99F3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35019" y="4050353"/>
            <a:ext cx="203306" cy="209561"/>
          </a:xfrm>
          <a:prstGeom prst="ellips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19" name="Group 218">
            <a:extLst>
              <a:ext uri="{FF2B5EF4-FFF2-40B4-BE49-F238E27FC236}">
                <a16:creationId xmlns:a16="http://schemas.microsoft.com/office/drawing/2014/main" xmlns="" id="{B9F337E7-3B7B-2448-A1CB-8069C1A9483B}"/>
              </a:ext>
            </a:extLst>
          </p:cNvPr>
          <p:cNvGrpSpPr/>
          <p:nvPr/>
        </p:nvGrpSpPr>
        <p:grpSpPr>
          <a:xfrm>
            <a:off x="6391167" y="4781916"/>
            <a:ext cx="2413678" cy="678262"/>
            <a:chOff x="4196947" y="2543073"/>
            <a:chExt cx="2886202" cy="697409"/>
          </a:xfrm>
        </p:grpSpPr>
        <p:grpSp>
          <p:nvGrpSpPr>
            <p:cNvPr id="220" name="Group 219">
              <a:extLst>
                <a:ext uri="{FF2B5EF4-FFF2-40B4-BE49-F238E27FC236}">
                  <a16:creationId xmlns:a16="http://schemas.microsoft.com/office/drawing/2014/main" xmlns="" id="{526FCE4B-B76E-194C-BA5F-3874F6C19FF7}"/>
                </a:ext>
              </a:extLst>
            </p:cNvPr>
            <p:cNvGrpSpPr/>
            <p:nvPr/>
          </p:nvGrpSpPr>
          <p:grpSpPr>
            <a:xfrm>
              <a:off x="4283190" y="2543088"/>
              <a:ext cx="2799958" cy="697394"/>
              <a:chOff x="2798522" y="4863895"/>
              <a:chExt cx="2239161" cy="513369"/>
            </a:xfrm>
          </p:grpSpPr>
          <p:sp>
            <p:nvSpPr>
              <p:cNvPr id="222" name="Oval 102">
                <a:extLst>
                  <a:ext uri="{FF2B5EF4-FFF2-40B4-BE49-F238E27FC236}">
                    <a16:creationId xmlns:a16="http://schemas.microsoft.com/office/drawing/2014/main" xmlns="" id="{7F0D9992-2D00-704A-8155-0B72E8902B8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06311" y="4935374"/>
                <a:ext cx="173038" cy="144463"/>
              </a:xfrm>
              <a:prstGeom prst="ellipse">
                <a:avLst/>
              </a:prstGeom>
              <a:solidFill>
                <a:srgbClr val="8E6917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 sz="1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3" name="Oval 102">
                <a:extLst>
                  <a:ext uri="{FF2B5EF4-FFF2-40B4-BE49-F238E27FC236}">
                    <a16:creationId xmlns:a16="http://schemas.microsoft.com/office/drawing/2014/main" xmlns="" id="{FBF13528-B34E-494A-9594-A2D6EE3D317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6527" y="4951418"/>
                <a:ext cx="173038" cy="144463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 sz="1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4" name="Oval 102">
                <a:extLst>
                  <a:ext uri="{FF2B5EF4-FFF2-40B4-BE49-F238E27FC236}">
                    <a16:creationId xmlns:a16="http://schemas.microsoft.com/office/drawing/2014/main" xmlns="" id="{5A54509D-35F5-8041-BEE4-5611D50676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37324" y="5162368"/>
                <a:ext cx="173038" cy="144463"/>
              </a:xfrm>
              <a:prstGeom prst="ellipse">
                <a:avLst/>
              </a:prstGeom>
              <a:solidFill>
                <a:srgbClr val="0A6BC0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 sz="1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5" name="Oval 102">
                <a:extLst>
                  <a:ext uri="{FF2B5EF4-FFF2-40B4-BE49-F238E27FC236}">
                    <a16:creationId xmlns:a16="http://schemas.microsoft.com/office/drawing/2014/main" xmlns="" id="{88351542-6D99-F942-A7C4-9624A1A3167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798522" y="5162369"/>
                <a:ext cx="180827" cy="144463"/>
              </a:xfrm>
              <a:prstGeom prst="ellipse">
                <a:avLst/>
              </a:prstGeom>
              <a:solidFill>
                <a:srgbClr val="0C6F35"/>
              </a:solidFill>
              <a:ln w="9525">
                <a:noFill/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1pPr>
                <a:lvl2pPr marL="742950" indent="-28575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2pPr>
                <a:lvl3pPr marL="11430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3pPr>
                <a:lvl4pPr marL="16002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4pPr>
                <a:lvl5pPr marL="2057400" indent="-228600"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Arial" charset="0"/>
                    <a:ea typeface="ＭＳ Ｐゴシック" charset="-128"/>
                  </a:defRPr>
                </a:lvl9pPr>
              </a:lstStyle>
              <a:p>
                <a:pPr eaLnBrk="1" hangingPunct="1"/>
                <a:endParaRPr lang="x-none" altLang="x-none" sz="1400" b="1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226" name="TextBox 225">
                <a:extLst>
                  <a:ext uri="{FF2B5EF4-FFF2-40B4-BE49-F238E27FC236}">
                    <a16:creationId xmlns:a16="http://schemas.microsoft.com/office/drawing/2014/main" xmlns="" id="{8C8ECCFE-512A-B14C-9281-01910815F5FF}"/>
                  </a:ext>
                </a:extLst>
              </p:cNvPr>
              <p:cNvSpPr txBox="1"/>
              <p:nvPr/>
            </p:nvSpPr>
            <p:spPr>
              <a:xfrm>
                <a:off x="3050021" y="4863895"/>
                <a:ext cx="929517" cy="2795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latin typeface="Helvetica Neue" charset="0"/>
                    <a:ea typeface="Helvetica Neue" charset="0"/>
                    <a:cs typeface="Helvetica Neue" charset="0"/>
                  </a:rPr>
                  <a:t>Class 1</a:t>
                </a:r>
              </a:p>
            </p:txBody>
          </p:sp>
          <p:sp>
            <p:nvSpPr>
              <p:cNvPr id="227" name="TextBox 226">
                <a:extLst>
                  <a:ext uri="{FF2B5EF4-FFF2-40B4-BE49-F238E27FC236}">
                    <a16:creationId xmlns:a16="http://schemas.microsoft.com/office/drawing/2014/main" xmlns="" id="{C265C511-4AB6-6448-A545-C6F503E0FC7D}"/>
                  </a:ext>
                </a:extLst>
              </p:cNvPr>
              <p:cNvSpPr txBox="1"/>
              <p:nvPr/>
            </p:nvSpPr>
            <p:spPr>
              <a:xfrm>
                <a:off x="3037337" y="5076499"/>
                <a:ext cx="869333" cy="296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Helvetica Neue" charset="0"/>
                    <a:ea typeface="Helvetica Neue" charset="0"/>
                    <a:cs typeface="Helvetica Neue" charset="0"/>
                  </a:rPr>
                  <a:t>Class 2</a:t>
                </a:r>
              </a:p>
            </p:txBody>
          </p:sp>
          <p:sp>
            <p:nvSpPr>
              <p:cNvPr id="228" name="TextBox 227">
                <a:extLst>
                  <a:ext uri="{FF2B5EF4-FFF2-40B4-BE49-F238E27FC236}">
                    <a16:creationId xmlns:a16="http://schemas.microsoft.com/office/drawing/2014/main" xmlns="" id="{573D1D25-4450-E945-829C-CA172D05349E}"/>
                  </a:ext>
                </a:extLst>
              </p:cNvPr>
              <p:cNvSpPr txBox="1"/>
              <p:nvPr/>
            </p:nvSpPr>
            <p:spPr>
              <a:xfrm>
                <a:off x="4168350" y="4873737"/>
                <a:ext cx="869333" cy="296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Helvetica Neue" charset="0"/>
                    <a:ea typeface="Helvetica Neue" charset="0"/>
                    <a:cs typeface="Helvetica Neue" charset="0"/>
                  </a:rPr>
                  <a:t>Class 3</a:t>
                </a:r>
              </a:p>
            </p:txBody>
          </p:sp>
          <p:sp>
            <p:nvSpPr>
              <p:cNvPr id="229" name="TextBox 228">
                <a:extLst>
                  <a:ext uri="{FF2B5EF4-FFF2-40B4-BE49-F238E27FC236}">
                    <a16:creationId xmlns:a16="http://schemas.microsoft.com/office/drawing/2014/main" xmlns="" id="{A67DEDA1-74DF-DD4F-A789-A5A9CBFFAC6D}"/>
                  </a:ext>
                </a:extLst>
              </p:cNvPr>
              <p:cNvSpPr txBox="1"/>
              <p:nvPr/>
            </p:nvSpPr>
            <p:spPr>
              <a:xfrm>
                <a:off x="4168350" y="5080691"/>
                <a:ext cx="869333" cy="2965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800" dirty="0">
                    <a:latin typeface="Helvetica Neue" charset="0"/>
                    <a:ea typeface="Helvetica Neue" charset="0"/>
                    <a:cs typeface="Helvetica Neue" charset="0"/>
                  </a:rPr>
                  <a:t>Class 4</a:t>
                </a:r>
              </a:p>
            </p:txBody>
          </p:sp>
        </p:grpSp>
        <p:sp>
          <p:nvSpPr>
            <p:cNvPr id="221" name="Rectangle 220">
              <a:extLst>
                <a:ext uri="{FF2B5EF4-FFF2-40B4-BE49-F238E27FC236}">
                  <a16:creationId xmlns:a16="http://schemas.microsoft.com/office/drawing/2014/main" xmlns="" id="{5C7A1234-B308-A94F-9ECA-5E6BA583829C}"/>
                </a:ext>
              </a:extLst>
            </p:cNvPr>
            <p:cNvSpPr/>
            <p:nvPr/>
          </p:nvSpPr>
          <p:spPr bwMode="auto">
            <a:xfrm>
              <a:off x="4196947" y="2543073"/>
              <a:ext cx="2886202" cy="658388"/>
            </a:xfrm>
            <a:prstGeom prst="rect">
              <a:avLst/>
            </a:prstGeom>
            <a:noFill/>
            <a:ln w="34925" cap="flat" cmpd="sng" algn="ctr">
              <a:solidFill>
                <a:schemeClr val="tx1">
                  <a:lumMod val="50000"/>
                  <a:lumOff val="5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endParaRPr lang="en-US" sz="1800" b="1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230" name="Oval 119">
            <a:extLst>
              <a:ext uri="{FF2B5EF4-FFF2-40B4-BE49-F238E27FC236}">
                <a16:creationId xmlns:a16="http://schemas.microsoft.com/office/drawing/2014/main" xmlns="" id="{4723920E-1C10-CF46-A547-2ED951558DD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634903" y="2487838"/>
            <a:ext cx="978518" cy="966308"/>
          </a:xfrm>
          <a:prstGeom prst="ellips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31" name="Oval 119">
            <a:extLst>
              <a:ext uri="{FF2B5EF4-FFF2-40B4-BE49-F238E27FC236}">
                <a16:creationId xmlns:a16="http://schemas.microsoft.com/office/drawing/2014/main" xmlns="" id="{53ECED45-BFD5-5947-B824-3C8F77BDAA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70477" y="3682746"/>
            <a:ext cx="999944" cy="958556"/>
          </a:xfrm>
          <a:prstGeom prst="ellips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32" name="Oval 231">
            <a:extLst>
              <a:ext uri="{FF2B5EF4-FFF2-40B4-BE49-F238E27FC236}">
                <a16:creationId xmlns:a16="http://schemas.microsoft.com/office/drawing/2014/main" xmlns="" id="{B47D70CE-EFDD-6746-936C-AD112823AA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11103" y="3682746"/>
            <a:ext cx="978518" cy="966309"/>
          </a:xfrm>
          <a:prstGeom prst="ellipse">
            <a:avLst/>
          </a:prstGeom>
          <a:noFill/>
          <a:ln w="34925">
            <a:solidFill>
              <a:schemeClr val="tx1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eaLnBrk="1" hangingPunct="1"/>
            <a:endParaRPr lang="x-none" altLang="x-none" sz="1400" b="1">
              <a:solidFill>
                <a:srgbClr val="000000"/>
              </a:solidFill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33" name="Group 232">
            <a:extLst>
              <a:ext uri="{FF2B5EF4-FFF2-40B4-BE49-F238E27FC236}">
                <a16:creationId xmlns:a16="http://schemas.microsoft.com/office/drawing/2014/main" xmlns="" id="{36AD39AC-F465-CA4E-ABC0-E40DEF8EA3FF}"/>
              </a:ext>
            </a:extLst>
          </p:cNvPr>
          <p:cNvGrpSpPr/>
          <p:nvPr/>
        </p:nvGrpSpPr>
        <p:grpSpPr>
          <a:xfrm>
            <a:off x="9220200" y="3386097"/>
            <a:ext cx="2792574" cy="706892"/>
            <a:chOff x="9065530" y="3360951"/>
            <a:chExt cx="2792574" cy="706892"/>
          </a:xfrm>
        </p:grpSpPr>
        <p:sp>
          <p:nvSpPr>
            <p:cNvPr id="234" name="Rounded Rectangle 233">
              <a:extLst>
                <a:ext uri="{FF2B5EF4-FFF2-40B4-BE49-F238E27FC236}">
                  <a16:creationId xmlns:a16="http://schemas.microsoft.com/office/drawing/2014/main" xmlns="" id="{7077C421-468A-D54C-B6CE-526CC9B6C1EC}"/>
                </a:ext>
              </a:extLst>
            </p:cNvPr>
            <p:cNvSpPr/>
            <p:nvPr/>
          </p:nvSpPr>
          <p:spPr>
            <a:xfrm>
              <a:off x="9065530" y="3636956"/>
              <a:ext cx="2792574" cy="430887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The same class?</a:t>
              </a:r>
              <a:endParaRPr lang="en-US" sz="22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235" name="Straight Arrow Connector 234">
              <a:extLst>
                <a:ext uri="{FF2B5EF4-FFF2-40B4-BE49-F238E27FC236}">
                  <a16:creationId xmlns:a16="http://schemas.microsoft.com/office/drawing/2014/main" xmlns="" id="{390366A3-DFFA-BA43-9075-34BA365E60DD}"/>
                </a:ext>
              </a:extLst>
            </p:cNvPr>
            <p:cNvCxnSpPr>
              <a:cxnSpLocks/>
              <a:stCxn id="196" idx="2"/>
              <a:endCxn id="234" idx="0"/>
            </p:cNvCxnSpPr>
            <p:nvPr/>
          </p:nvCxnSpPr>
          <p:spPr bwMode="auto">
            <a:xfrm>
              <a:off x="9555601" y="3397885"/>
              <a:ext cx="906216" cy="239071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</p:cxnSp>
        <p:cxnSp>
          <p:nvCxnSpPr>
            <p:cNvPr id="236" name="Straight Arrow Connector 235">
              <a:extLst>
                <a:ext uri="{FF2B5EF4-FFF2-40B4-BE49-F238E27FC236}">
                  <a16:creationId xmlns:a16="http://schemas.microsoft.com/office/drawing/2014/main" xmlns="" id="{93AC099F-4DB0-A146-8794-A3B6D16C7444}"/>
                </a:ext>
              </a:extLst>
            </p:cNvPr>
            <p:cNvCxnSpPr>
              <a:cxnSpLocks/>
              <a:stCxn id="195" idx="2"/>
              <a:endCxn id="234" idx="0"/>
            </p:cNvCxnSpPr>
            <p:nvPr/>
          </p:nvCxnSpPr>
          <p:spPr bwMode="auto">
            <a:xfrm flipH="1">
              <a:off x="10461817" y="3360951"/>
              <a:ext cx="759996" cy="27600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</p:cxnSp>
      </p:grpSp>
      <p:grpSp>
        <p:nvGrpSpPr>
          <p:cNvPr id="237" name="Group 236">
            <a:extLst>
              <a:ext uri="{FF2B5EF4-FFF2-40B4-BE49-F238E27FC236}">
                <a16:creationId xmlns:a16="http://schemas.microsoft.com/office/drawing/2014/main" xmlns="" id="{7200F7CD-44C5-1A42-A189-99D197132D1A}"/>
              </a:ext>
            </a:extLst>
          </p:cNvPr>
          <p:cNvGrpSpPr/>
          <p:nvPr/>
        </p:nvGrpSpPr>
        <p:grpSpPr>
          <a:xfrm>
            <a:off x="8988693" y="4785835"/>
            <a:ext cx="3173263" cy="1208411"/>
            <a:chOff x="6111430" y="4090562"/>
            <a:chExt cx="3173263" cy="1208411"/>
          </a:xfrm>
        </p:grpSpPr>
        <p:sp>
          <p:nvSpPr>
            <p:cNvPr id="238" name="Rectangle 237">
              <a:extLst>
                <a:ext uri="{FF2B5EF4-FFF2-40B4-BE49-F238E27FC236}">
                  <a16:creationId xmlns:a16="http://schemas.microsoft.com/office/drawing/2014/main" xmlns="" id="{D65084F9-AF4F-C44C-985A-06857BBFFD03}"/>
                </a:ext>
              </a:extLst>
            </p:cNvPr>
            <p:cNvSpPr/>
            <p:nvPr/>
          </p:nvSpPr>
          <p:spPr>
            <a:xfrm>
              <a:off x="6111430" y="4090562"/>
              <a:ext cx="3173263" cy="1208411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CN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39" name="TextBox 238">
              <a:extLst>
                <a:ext uri="{FF2B5EF4-FFF2-40B4-BE49-F238E27FC236}">
                  <a16:creationId xmlns:a16="http://schemas.microsoft.com/office/drawing/2014/main" xmlns="" id="{3D95D915-75BC-4747-A77C-33672C445145}"/>
                </a:ext>
              </a:extLst>
            </p:cNvPr>
            <p:cNvSpPr txBox="1"/>
            <p:nvPr/>
          </p:nvSpPr>
          <p:spPr>
            <a:xfrm>
              <a:off x="6151202" y="4161970"/>
              <a:ext cx="313349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 defTabSz="914099">
                <a:buFont typeface="Arial" panose="020B0604020202020204" pitchFamily="34" charset="0"/>
                <a:buChar char="•"/>
                <a:defRPr/>
              </a:pP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Feature embedding</a:t>
              </a:r>
            </a:p>
            <a:p>
              <a:pPr marL="342900" indent="-342900" defTabSz="914099">
                <a:buFont typeface="Arial" panose="020B0604020202020204" pitchFamily="34" charset="0"/>
                <a:buChar char="•"/>
                <a:defRPr/>
              </a:pP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Distance function</a:t>
              </a:r>
            </a:p>
            <a:p>
              <a:pPr marL="342900" indent="-342900" defTabSz="914099">
                <a:buFont typeface="Arial" panose="020B0604020202020204" pitchFamily="34" charset="0"/>
                <a:buChar char="•"/>
                <a:defRPr/>
              </a:pPr>
              <a:r>
                <a:rPr lang="en-US" altLang="zh-CN" sz="2200" dirty="0">
                  <a:latin typeface="Helvetica Neue" charset="0"/>
                  <a:ea typeface="Helvetica Neue" charset="0"/>
                  <a:cs typeface="Helvetica Neue" charset="0"/>
                </a:rPr>
                <a:t>Similarity threshold</a:t>
              </a:r>
            </a:p>
          </p:txBody>
        </p:sp>
      </p:grpSp>
      <p:sp>
        <p:nvSpPr>
          <p:cNvPr id="240" name="Rectangle 239">
            <a:extLst>
              <a:ext uri="{FF2B5EF4-FFF2-40B4-BE49-F238E27FC236}">
                <a16:creationId xmlns:a16="http://schemas.microsoft.com/office/drawing/2014/main" xmlns="" id="{C2C2CCE1-9DD2-2B45-923B-AF553673846F}"/>
              </a:ext>
            </a:extLst>
          </p:cNvPr>
          <p:cNvSpPr/>
          <p:nvPr/>
        </p:nvSpPr>
        <p:spPr>
          <a:xfrm>
            <a:off x="9673229" y="4338935"/>
            <a:ext cx="181972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14099">
              <a:defRPr/>
            </a:pPr>
            <a:r>
              <a:rPr lang="en-US" altLang="zh-CN" b="1" dirty="0">
                <a:solidFill>
                  <a:srgbClr val="993333"/>
                </a:solidFill>
                <a:latin typeface="Helvetica Neue" charset="0"/>
                <a:ea typeface="Helvetica Neue" charset="0"/>
                <a:cs typeface="Helvetica Neue" charset="0"/>
              </a:rPr>
              <a:t>Challenges</a:t>
            </a:r>
          </a:p>
        </p:txBody>
      </p:sp>
    </p:spTree>
    <p:extLst>
      <p:ext uri="{BB962C8B-B14F-4D97-AF65-F5344CB8AC3E}">
        <p14:creationId xmlns:p14="http://schemas.microsoft.com/office/powerpoint/2010/main" val="2765776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2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1" presetClass="emph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5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047"/>
                                      </p:to>
                                    </p:animClr>
                                    <p:set>
                                      <p:cBhvr>
                                        <p:cTn id="106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2000" fill="hold"/>
                                        <p:tgtEl>
                                          <p:spTgt spid="20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047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19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3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047"/>
                                      </p:to>
                                    </p:animClr>
                                    <p:set>
                                      <p:cBhvr>
                                        <p:cTn id="114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5" dur="1000" fill="hold"/>
                                        <p:tgtEl>
                                          <p:spTgt spid="20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6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7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9047"/>
                                      </p:to>
                                    </p:animClr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9" dur="1000" fill="hold"/>
                                        <p:tgtEl>
                                          <p:spTgt spid="19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2000"/>
                            </p:stCondLst>
                            <p:childTnLst>
                              <p:par>
                                <p:cTn id="121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2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69D7"/>
                                      </p:to>
                                    </p:animClr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4" dur="1000" fill="hold"/>
                                        <p:tgtEl>
                                          <p:spTgt spid="2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6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69D7"/>
                                      </p:to>
                                    </p:animClr>
                                    <p:set>
                                      <p:cBhvr>
                                        <p:cTn id="127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8" dur="1000" fill="hold"/>
                                        <p:tgtEl>
                                          <p:spTgt spid="2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0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3F69D7"/>
                                      </p:to>
                                    </p:animClr>
                                    <p:set>
                                      <p:cBhvr>
                                        <p:cTn id="131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2" dur="1000" fill="hold"/>
                                        <p:tgtEl>
                                          <p:spTgt spid="2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4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C6C54"/>
                                      </p:to>
                                    </p:animClr>
                                    <p:set>
                                      <p:cBhvr>
                                        <p:cTn id="135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6" dur="1000" fill="hold"/>
                                        <p:tgtEl>
                                          <p:spTgt spid="20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38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C6C54"/>
                                      </p:to>
                                    </p:animClr>
                                    <p:set>
                                      <p:cBhvr>
                                        <p:cTn id="139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0" dur="1000" fill="hold"/>
                                        <p:tgtEl>
                                          <p:spTgt spid="20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2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C6C54"/>
                                      </p:to>
                                    </p:animClr>
                                    <p:set>
                                      <p:cBhvr>
                                        <p:cTn id="143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4" dur="1000" fill="hold"/>
                                        <p:tgtEl>
                                          <p:spTgt spid="20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46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8C6C54"/>
                                      </p:to>
                                    </p:animClr>
                                    <p:set>
                                      <p:cBhvr>
                                        <p:cTn id="147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3000"/>
                            </p:stCondLst>
                            <p:childTnLst>
                              <p:par>
                                <p:cTn id="150" presetID="1" presetClass="emph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1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2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3" dur="1000" fill="hold"/>
                                        <p:tgtEl>
                                          <p:spTgt spid="2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5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56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1000" fill="hold"/>
                                        <p:tgtEl>
                                          <p:spTgt spid="2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59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60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1" dur="1000" fill="hold"/>
                                        <p:tgtEl>
                                          <p:spTgt spid="2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8" dur="500"/>
                                        <p:tgtEl>
                                          <p:spTgt spid="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3" dur="500"/>
                                        <p:tgtEl>
                                          <p:spTgt spid="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4" grpId="0"/>
      <p:bldP spid="130" grpId="0"/>
      <p:bldP spid="132" grpId="0"/>
      <p:bldP spid="197" grpId="0" animBg="1"/>
      <p:bldP spid="198" grpId="0" animBg="1"/>
      <p:bldP spid="199" grpId="0" animBg="1"/>
      <p:bldP spid="200" grpId="0" animBg="1"/>
      <p:bldP spid="201" grpId="0" animBg="1"/>
      <p:bldP spid="202" grpId="0" animBg="1"/>
      <p:bldP spid="203" grpId="0" animBg="1"/>
      <p:bldP spid="204" grpId="0" animBg="1"/>
      <p:bldP spid="205" grpId="0" animBg="1"/>
      <p:bldP spid="206" grpId="0" animBg="1"/>
      <p:bldP spid="207" grpId="0" animBg="1"/>
      <p:bldP spid="208" grpId="0" animBg="1"/>
      <p:bldP spid="209" grpId="0" animBg="1"/>
      <p:bldP spid="210" grpId="0" animBg="1"/>
      <p:bldP spid="211" grpId="0" animBg="1"/>
      <p:bldP spid="212" grpId="0" animBg="1"/>
      <p:bldP spid="213" grpId="0" animBg="1"/>
      <p:bldP spid="214" grpId="0" animBg="1"/>
      <p:bldP spid="215" grpId="0" animBg="1"/>
      <p:bldP spid="216" grpId="0" animBg="1"/>
      <p:bldP spid="217" grpId="0" animBg="1"/>
      <p:bldP spid="218" grpId="0" animBg="1"/>
      <p:bldP spid="230" grpId="0" animBg="1"/>
      <p:bldP spid="231" grpId="0" animBg="1"/>
      <p:bldP spid="232" grpId="0" animBg="1"/>
      <p:bldP spid="240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Rectangle 102">
            <a:extLst>
              <a:ext uri="{FF2B5EF4-FFF2-40B4-BE49-F238E27FC236}">
                <a16:creationId xmlns:a16="http://schemas.microsoft.com/office/drawing/2014/main" xmlns="" id="{91C2B1BA-B0FC-5940-B54D-F08A016A3225}"/>
              </a:ext>
            </a:extLst>
          </p:cNvPr>
          <p:cNvSpPr/>
          <p:nvPr/>
        </p:nvSpPr>
        <p:spPr>
          <a:xfrm>
            <a:off x="0" y="6229029"/>
            <a:ext cx="12192000" cy="626003"/>
          </a:xfrm>
          <a:prstGeom prst="rect">
            <a:avLst/>
          </a:prstGeom>
          <a:solidFill>
            <a:srgbClr val="FFFFFF">
              <a:lumMod val="85000"/>
            </a:srgb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algn="ctr" defTabSz="914363">
              <a:lnSpc>
                <a:spcPct val="90000"/>
              </a:lnSpc>
              <a:defRPr/>
            </a:pPr>
            <a:r>
              <a:rPr lang="en-US" sz="3200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rPr>
              <a:t>Continuously automatic tuning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ML for </a:t>
            </a:r>
            <a:r>
              <a:rPr lang="en-US" altLang="zh-CN" dirty="0"/>
              <a:t>S</a:t>
            </a:r>
            <a:r>
              <a:rPr lang="en-US" dirty="0"/>
              <a:t>ystems: </a:t>
            </a:r>
            <a:r>
              <a:rPr lang="en-US" altLang="zh-CN" dirty="0"/>
              <a:t>D</a:t>
            </a:r>
            <a:r>
              <a:rPr lang="en-US" dirty="0"/>
              <a:t>istributed OLTP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48</a:t>
            </a:fld>
            <a:endParaRPr lang="en-US" altLang="x-none" dirty="0"/>
          </a:p>
        </p:txBody>
      </p:sp>
      <p:sp>
        <p:nvSpPr>
          <p:cNvPr id="77" name="TextBox 76"/>
          <p:cNvSpPr txBox="1"/>
          <p:nvPr/>
        </p:nvSpPr>
        <p:spPr>
          <a:xfrm>
            <a:off x="3086960" y="1255721"/>
            <a:ext cx="1791464" cy="830997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Machine</a:t>
            </a:r>
            <a:r>
              <a:rPr lang="zh-CN" altLang="en-US" b="1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Learning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715000" y="905952"/>
            <a:ext cx="2038344" cy="1642431"/>
            <a:chOff x="4953000" y="1310868"/>
            <a:chExt cx="2038344" cy="1642431"/>
          </a:xfrm>
        </p:grpSpPr>
        <p:pic>
          <p:nvPicPr>
            <p:cNvPr id="76" name="Graphic 27" descr="Teacher">
              <a:extLst>
                <a:ext uri="{FF2B5EF4-FFF2-40B4-BE49-F238E27FC236}">
                  <a16:creationId xmlns:a16="http://schemas.microsoft.com/office/drawing/2014/main" xmlns="" id="{C068140A-2F36-441A-B5A1-1248C3594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p:blipFill>
          <p:spPr>
            <a:xfrm>
              <a:off x="5079415" y="1310868"/>
              <a:ext cx="1515369" cy="1536072"/>
            </a:xfrm>
            <a:prstGeom prst="rect">
              <a:avLst/>
            </a:prstGeom>
          </p:spPr>
        </p:pic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xmlns="" id="{4E093EAA-DC35-5346-AA39-6BA6ED10E186}"/>
                </a:ext>
              </a:extLst>
            </p:cNvPr>
            <p:cNvSpPr txBox="1"/>
            <p:nvPr/>
          </p:nvSpPr>
          <p:spPr>
            <a:xfrm>
              <a:off x="4953000" y="2491634"/>
              <a:ext cx="20383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Virtual</a:t>
              </a:r>
              <a:r>
                <a:rPr lang="zh-CN" altLang="en-US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DBA</a:t>
              </a:r>
              <a:endParaRPr lang="en-US" b="1" dirty="0">
                <a:solidFill>
                  <a:schemeClr val="accent2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sp>
        <p:nvSpPr>
          <p:cNvPr id="82" name="Oval 81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2121571" y="1608854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3" name="Oval 82">
            <a:extLst>
              <a:ext uri="{FF2B5EF4-FFF2-40B4-BE49-F238E27FC236}">
                <a16:creationId xmlns:a16="http://schemas.microsoft.com/office/drawing/2014/main" xmlns="" id="{B898DA1F-C5BA-4441-99E1-AB717AA7CB33}"/>
              </a:ext>
            </a:extLst>
          </p:cNvPr>
          <p:cNvSpPr/>
          <p:nvPr/>
        </p:nvSpPr>
        <p:spPr bwMode="auto">
          <a:xfrm>
            <a:off x="2125011" y="1622083"/>
            <a:ext cx="139245" cy="130517"/>
          </a:xfrm>
          <a:prstGeom prst="ellipse">
            <a:avLst/>
          </a:prstGeom>
          <a:solidFill>
            <a:srgbClr val="0C6F35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4" name="Oval 83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2138166" y="1622083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85" name="Oval 84">
            <a:extLst>
              <a:ext uri="{FF2B5EF4-FFF2-40B4-BE49-F238E27FC236}">
                <a16:creationId xmlns:a16="http://schemas.microsoft.com/office/drawing/2014/main" xmlns="" id="{AF396916-8083-F04B-B82F-5F8A6ADA4055}"/>
              </a:ext>
            </a:extLst>
          </p:cNvPr>
          <p:cNvSpPr/>
          <p:nvPr/>
        </p:nvSpPr>
        <p:spPr bwMode="auto">
          <a:xfrm>
            <a:off x="2146755" y="1620838"/>
            <a:ext cx="139245" cy="130517"/>
          </a:xfrm>
          <a:prstGeom prst="ellipse">
            <a:avLst/>
          </a:prstGeom>
          <a:solidFill>
            <a:srgbClr val="993333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b="1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91" name="Group 90"/>
          <p:cNvGrpSpPr/>
          <p:nvPr/>
        </p:nvGrpSpPr>
        <p:grpSpPr>
          <a:xfrm>
            <a:off x="26996" y="872671"/>
            <a:ext cx="1767797" cy="2037547"/>
            <a:chOff x="46567" y="1043965"/>
            <a:chExt cx="1767797" cy="2037547"/>
          </a:xfrm>
        </p:grpSpPr>
        <p:grpSp>
          <p:nvGrpSpPr>
            <p:cNvPr id="8" name="Group 7"/>
            <p:cNvGrpSpPr/>
            <p:nvPr/>
          </p:nvGrpSpPr>
          <p:grpSpPr>
            <a:xfrm>
              <a:off x="46567" y="1043965"/>
              <a:ext cx="1767797" cy="1604599"/>
              <a:chOff x="46567" y="1043965"/>
              <a:chExt cx="1767797" cy="1604599"/>
            </a:xfrm>
          </p:grpSpPr>
          <p:sp>
            <p:nvSpPr>
              <p:cNvPr id="73" name="Rectangle 72"/>
              <p:cNvSpPr/>
              <p:nvPr/>
            </p:nvSpPr>
            <p:spPr bwMode="auto">
              <a:xfrm>
                <a:off x="115005" y="1077869"/>
                <a:ext cx="1699359" cy="1570695"/>
              </a:xfrm>
              <a:prstGeom prst="rect">
                <a:avLst/>
              </a:prstGeom>
              <a:noFill/>
              <a:ln w="44450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endParaRPr lang="en-US" sz="1800" b="1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grpSp>
            <p:nvGrpSpPr>
              <p:cNvPr id="86" name="Group 85">
                <a:extLst>
                  <a:ext uri="{FF2B5EF4-FFF2-40B4-BE49-F238E27FC236}">
                    <a16:creationId xmlns:a16="http://schemas.microsoft.com/office/drawing/2014/main" xmlns="" id="{E9069F21-1E6F-3441-AE00-B356D2DAF58F}"/>
                  </a:ext>
                </a:extLst>
              </p:cNvPr>
              <p:cNvGrpSpPr/>
              <p:nvPr/>
            </p:nvGrpSpPr>
            <p:grpSpPr>
              <a:xfrm>
                <a:off x="46567" y="1043965"/>
                <a:ext cx="1705438" cy="1528509"/>
                <a:chOff x="6332654" y="2289561"/>
                <a:chExt cx="2649251" cy="2374406"/>
              </a:xfrm>
            </p:grpSpPr>
            <p:pic>
              <p:nvPicPr>
                <p:cNvPr id="87" name="Picture 86">
                  <a:extLst>
                    <a:ext uri="{FF2B5EF4-FFF2-40B4-BE49-F238E27FC236}">
                      <a16:creationId xmlns:a16="http://schemas.microsoft.com/office/drawing/2014/main" xmlns="" id="{D79DE404-D28A-934B-8722-BA5B788F58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5">
                  <a:clrChange>
                    <a:clrFrom>
                      <a:srgbClr val="FAFAFC"/>
                    </a:clrFrom>
                    <a:clrTo>
                      <a:srgbClr val="FAFAFC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>
                  <a:off x="6332654" y="2337790"/>
                  <a:ext cx="1526361" cy="1009810"/>
                </a:xfrm>
                <a:prstGeom prst="rect">
                  <a:avLst/>
                </a:prstGeom>
              </p:spPr>
            </p:pic>
            <p:pic>
              <p:nvPicPr>
                <p:cNvPr id="88" name="Picture 87">
                  <a:extLst>
                    <a:ext uri="{FF2B5EF4-FFF2-40B4-BE49-F238E27FC236}">
                      <a16:creationId xmlns:a16="http://schemas.microsoft.com/office/drawing/2014/main" xmlns="" id="{7F740DA7-0B1F-1740-BA46-9BEFB6BF6CB9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805109" y="2289561"/>
                  <a:ext cx="1176796" cy="1176796"/>
                </a:xfrm>
                <a:prstGeom prst="rect">
                  <a:avLst/>
                </a:prstGeom>
              </p:spPr>
            </p:pic>
            <p:pic>
              <p:nvPicPr>
                <p:cNvPr id="89" name="Picture 88">
                  <a:extLst>
                    <a:ext uri="{FF2B5EF4-FFF2-40B4-BE49-F238E27FC236}">
                      <a16:creationId xmlns:a16="http://schemas.microsoft.com/office/drawing/2014/main" xmlns="" id="{B4BAFCBB-3862-8E4D-9D00-41B00134B17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/>
                    </a:ext>
                  </a:extLst>
                </a:blip>
                <a:srcRect/>
                <a:stretch/>
              </p:blipFill>
              <p:spPr>
                <a:xfrm flipH="1">
                  <a:off x="6788179" y="3654258"/>
                  <a:ext cx="1520200" cy="1009709"/>
                </a:xfrm>
                <a:prstGeom prst="rect">
                  <a:avLst/>
                </a:prstGeom>
              </p:spPr>
            </p:pic>
          </p:grpSp>
        </p:grp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xmlns="" id="{4E093EAA-DC35-5346-AA39-6BA6ED10E186}"/>
                </a:ext>
              </a:extLst>
            </p:cNvPr>
            <p:cNvSpPr txBox="1"/>
            <p:nvPr/>
          </p:nvSpPr>
          <p:spPr>
            <a:xfrm>
              <a:off x="560632" y="2619847"/>
              <a:ext cx="93703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b="1" dirty="0">
                  <a:latin typeface="Helvetica Neue" charset="0"/>
                  <a:ea typeface="Helvetica Neue" charset="0"/>
                  <a:cs typeface="Helvetica Neue" charset="0"/>
                </a:rPr>
                <a:t>App.</a:t>
              </a:r>
              <a:endParaRPr lang="en-US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cxnSp>
        <p:nvCxnSpPr>
          <p:cNvPr id="92" name="Straight Arrow Connector 91"/>
          <p:cNvCxnSpPr>
            <a:cxnSpLocks/>
          </p:cNvCxnSpPr>
          <p:nvPr/>
        </p:nvCxnSpPr>
        <p:spPr bwMode="auto">
          <a:xfrm flipV="1">
            <a:off x="1794793" y="1671220"/>
            <a:ext cx="1292167" cy="20703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ysDash"/>
            <a:round/>
            <a:headEnd type="none" w="med" len="med"/>
            <a:tailEnd type="stealth" w="lg" len="med"/>
          </a:ln>
          <a:effectLst/>
        </p:spPr>
      </p:cxnSp>
      <p:cxnSp>
        <p:nvCxnSpPr>
          <p:cNvPr id="96" name="Straight Arrow Connector 95"/>
          <p:cNvCxnSpPr>
            <a:cxnSpLocks/>
            <a:stCxn id="77" idx="3"/>
            <a:endCxn id="76" idx="1"/>
          </p:cNvCxnSpPr>
          <p:nvPr/>
        </p:nvCxnSpPr>
        <p:spPr bwMode="auto">
          <a:xfrm>
            <a:off x="4878424" y="1671220"/>
            <a:ext cx="962991" cy="2768"/>
          </a:xfrm>
          <a:prstGeom prst="straightConnector1">
            <a:avLst/>
          </a:prstGeom>
          <a:solidFill>
            <a:schemeClr val="accent1"/>
          </a:solidFill>
          <a:ln w="31750" cap="flat" cmpd="sng" algn="ctr">
            <a:solidFill>
              <a:schemeClr val="tx1"/>
            </a:solidFill>
            <a:prstDash val="solid"/>
            <a:round/>
            <a:headEnd type="none" w="med" len="med"/>
            <a:tailEnd type="stealth" w="lg" len="med"/>
          </a:ln>
          <a:effectLst/>
        </p:spPr>
      </p:cxnSp>
      <p:grpSp>
        <p:nvGrpSpPr>
          <p:cNvPr id="212" name="Group 211"/>
          <p:cNvGrpSpPr/>
          <p:nvPr/>
        </p:nvGrpSpPr>
        <p:grpSpPr>
          <a:xfrm>
            <a:off x="688601" y="2548383"/>
            <a:ext cx="6045571" cy="2395963"/>
            <a:chOff x="688601" y="2785637"/>
            <a:chExt cx="6045571" cy="2395963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xmlns="" id="{4E093EAA-DC35-5346-AA39-6BA6ED10E186}"/>
                </a:ext>
              </a:extLst>
            </p:cNvPr>
            <p:cNvSpPr txBox="1"/>
            <p:nvPr/>
          </p:nvSpPr>
          <p:spPr>
            <a:xfrm>
              <a:off x="1077870" y="3356989"/>
              <a:ext cx="245035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" charset="0"/>
                  <a:ea typeface="Helvetica Neue" charset="0"/>
                  <a:cs typeface="Helvetica Neue" charset="0"/>
                </a:rPr>
                <a:t>Data partitioning</a:t>
              </a:r>
            </a:p>
          </p:txBody>
        </p: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xmlns="" id="{F04197D1-8469-FB45-9D85-3559293A8B30}"/>
                </a:ext>
              </a:extLst>
            </p:cNvPr>
            <p:cNvGrpSpPr/>
            <p:nvPr/>
          </p:nvGrpSpPr>
          <p:grpSpPr>
            <a:xfrm>
              <a:off x="688601" y="3910012"/>
              <a:ext cx="3349999" cy="1271588"/>
              <a:chOff x="6377064" y="2394000"/>
              <a:chExt cx="2986232" cy="1133510"/>
            </a:xfrm>
            <a:solidFill>
              <a:srgbClr val="FFFFFF">
                <a:lumMod val="95000"/>
              </a:srgbClr>
            </a:solidFill>
          </p:grpSpPr>
          <p:pic>
            <p:nvPicPr>
              <p:cNvPr id="45" name="Picture 44">
                <a:extLst>
                  <a:ext uri="{FF2B5EF4-FFF2-40B4-BE49-F238E27FC236}">
                    <a16:creationId xmlns:a16="http://schemas.microsoft.com/office/drawing/2014/main" xmlns="" id="{5DDE606B-A11D-0347-9B6A-F0CDB53F0A0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889" b="95556" l="9778" r="88889">
                            <a14:foregroundMark x1="39111" y1="22667" x2="56889" y2="22667"/>
                            <a14:foregroundMark x1="37778" y1="36000" x2="56000" y2="35556"/>
                            <a14:foregroundMark x1="44444" y1="79556" x2="44444" y2="7955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6377064" y="2724954"/>
                <a:ext cx="736238" cy="736238"/>
              </a:xfrm>
              <a:prstGeom prst="rect">
                <a:avLst/>
              </a:prstGeom>
              <a:grpFill/>
            </p:spPr>
          </p:pic>
          <p:grpSp>
            <p:nvGrpSpPr>
              <p:cNvPr id="46" name="Group 45">
                <a:extLst>
                  <a:ext uri="{FF2B5EF4-FFF2-40B4-BE49-F238E27FC236}">
                    <a16:creationId xmlns:a16="http://schemas.microsoft.com/office/drawing/2014/main" xmlns="" id="{39E83483-6A4F-DB4D-99BA-F96DDB1EE2DC}"/>
                  </a:ext>
                </a:extLst>
              </p:cNvPr>
              <p:cNvGrpSpPr/>
              <p:nvPr/>
            </p:nvGrpSpPr>
            <p:grpSpPr>
              <a:xfrm>
                <a:off x="6708142" y="3116539"/>
                <a:ext cx="386497" cy="410971"/>
                <a:chOff x="1092536" y="4700087"/>
                <a:chExt cx="772559" cy="821479"/>
              </a:xfrm>
              <a:grpFill/>
            </p:grpSpPr>
            <p:sp>
              <p:nvSpPr>
                <p:cNvPr id="71" name="Can 70">
                  <a:extLst>
                    <a:ext uri="{FF2B5EF4-FFF2-40B4-BE49-F238E27FC236}">
                      <a16:creationId xmlns:a16="http://schemas.microsoft.com/office/drawing/2014/main" xmlns="" id="{01B97964-C1EC-C247-911A-B7246B46A5BC}"/>
                    </a:ext>
                  </a:extLst>
                </p:cNvPr>
                <p:cNvSpPr/>
                <p:nvPr/>
              </p:nvSpPr>
              <p:spPr>
                <a:xfrm>
                  <a:off x="1092536" y="4700087"/>
                  <a:ext cx="772559" cy="821479"/>
                </a:xfrm>
                <a:prstGeom prst="can">
                  <a:avLst>
                    <a:gd name="adj" fmla="val 4296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"/>
                    <a:cs typeface=""/>
                  </a:endParaRPr>
                </a:p>
              </p:txBody>
            </p:sp>
            <p:pic>
              <p:nvPicPr>
                <p:cNvPr id="72" name="Picture 71">
                  <a:extLst>
                    <a:ext uri="{FF2B5EF4-FFF2-40B4-BE49-F238E27FC236}">
                      <a16:creationId xmlns:a16="http://schemas.microsoft.com/office/drawing/2014/main" xmlns="" id="{795F71CA-A675-EF46-8CAB-0C43F9668B83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27254" y="4731534"/>
                  <a:ext cx="710625" cy="74666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grpSp>
            <p:nvGrpSpPr>
              <p:cNvPr id="47" name="Group 46">
                <a:extLst>
                  <a:ext uri="{FF2B5EF4-FFF2-40B4-BE49-F238E27FC236}">
                    <a16:creationId xmlns:a16="http://schemas.microsoft.com/office/drawing/2014/main" xmlns="" id="{99547DDC-67A6-DB4E-849B-199C96B1555D}"/>
                  </a:ext>
                </a:extLst>
              </p:cNvPr>
              <p:cNvGrpSpPr/>
              <p:nvPr/>
            </p:nvGrpSpPr>
            <p:grpSpPr>
              <a:xfrm>
                <a:off x="6658872" y="2394000"/>
                <a:ext cx="2379855" cy="274493"/>
                <a:chOff x="7486964" y="2218613"/>
                <a:chExt cx="2617840" cy="301942"/>
              </a:xfrm>
              <a:grpFill/>
            </p:grpSpPr>
            <p:grpSp>
              <p:nvGrpSpPr>
                <p:cNvPr id="60" name="Group 59">
                  <a:extLst>
                    <a:ext uri="{FF2B5EF4-FFF2-40B4-BE49-F238E27FC236}">
                      <a16:creationId xmlns:a16="http://schemas.microsoft.com/office/drawing/2014/main" xmlns="" id="{9AE0BF44-DCEB-8640-B7F7-2E977C46C586}"/>
                    </a:ext>
                  </a:extLst>
                </p:cNvPr>
                <p:cNvGrpSpPr/>
                <p:nvPr/>
              </p:nvGrpSpPr>
              <p:grpSpPr>
                <a:xfrm>
                  <a:off x="7558675" y="2329805"/>
                  <a:ext cx="2471229" cy="190750"/>
                  <a:chOff x="7253436" y="2356709"/>
                  <a:chExt cx="2471229" cy="307206"/>
                </a:xfrm>
                <a:grpFill/>
              </p:grpSpPr>
              <p:grpSp>
                <p:nvGrpSpPr>
                  <p:cNvPr id="66" name="Group 65">
                    <a:extLst>
                      <a:ext uri="{FF2B5EF4-FFF2-40B4-BE49-F238E27FC236}">
                        <a16:creationId xmlns:a16="http://schemas.microsoft.com/office/drawing/2014/main" xmlns="" id="{C2F2801A-1327-2B4E-A692-331BEFD2F3AA}"/>
                      </a:ext>
                    </a:extLst>
                  </p:cNvPr>
                  <p:cNvGrpSpPr/>
                  <p:nvPr/>
                </p:nvGrpSpPr>
                <p:grpSpPr>
                  <a:xfrm rot="10800000">
                    <a:off x="8101212" y="2356709"/>
                    <a:ext cx="1623453" cy="307206"/>
                    <a:chOff x="9205708" y="5530601"/>
                    <a:chExt cx="1449822" cy="293537"/>
                  </a:xfrm>
                  <a:grpFill/>
                </p:grpSpPr>
                <p:cxnSp>
                  <p:nvCxnSpPr>
                    <p:cNvPr id="68" name="Straight Connector 67">
                      <a:extLst>
                        <a:ext uri="{FF2B5EF4-FFF2-40B4-BE49-F238E27FC236}">
                          <a16:creationId xmlns:a16="http://schemas.microsoft.com/office/drawing/2014/main" xmlns="" id="{D4CD416C-B0B1-3E48-9C20-B4C3F45359A3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939486" y="5530601"/>
                      <a:ext cx="0" cy="291388"/>
                    </a:xfrm>
                    <a:prstGeom prst="line">
                      <a:avLst/>
                    </a:prstGeom>
                    <a:grpFill/>
                    <a:ln w="25400" cap="flat" cmpd="sng" algn="ctr">
                      <a:solidFill>
                        <a:srgbClr val="000000">
                          <a:lumMod val="95000"/>
                          <a:lumOff val="5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69" name="Straight Connector 68">
                      <a:extLst>
                        <a:ext uri="{FF2B5EF4-FFF2-40B4-BE49-F238E27FC236}">
                          <a16:creationId xmlns:a16="http://schemas.microsoft.com/office/drawing/2014/main" xmlns="" id="{0DAF5442-494F-0046-A7DC-E44DAC1D6467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9205708" y="5532750"/>
                      <a:ext cx="0" cy="291388"/>
                    </a:xfrm>
                    <a:prstGeom prst="line">
                      <a:avLst/>
                    </a:prstGeom>
                    <a:grpFill/>
                    <a:ln w="25400" cap="flat" cmpd="sng" algn="ctr">
                      <a:solidFill>
                        <a:srgbClr val="000000">
                          <a:lumMod val="95000"/>
                          <a:lumOff val="5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</p:cxnSp>
                <p:cxnSp>
                  <p:nvCxnSpPr>
                    <p:cNvPr id="70" name="Straight Connector 69">
                      <a:extLst>
                        <a:ext uri="{FF2B5EF4-FFF2-40B4-BE49-F238E27FC236}">
                          <a16:creationId xmlns:a16="http://schemas.microsoft.com/office/drawing/2014/main" xmlns="" id="{7F4A464D-6DC6-9A42-95E1-EC64D170A12C}"/>
                        </a:ext>
                      </a:extLst>
                    </p:cNvPr>
                    <p:cNvCxnSpPr>
                      <a:cxnSpLocks/>
                    </p:cNvCxnSpPr>
                    <p:nvPr/>
                  </p:nvCxnSpPr>
                  <p:spPr>
                    <a:xfrm flipV="1">
                      <a:off x="10655530" y="5530601"/>
                      <a:ext cx="0" cy="291388"/>
                    </a:xfrm>
                    <a:prstGeom prst="line">
                      <a:avLst/>
                    </a:prstGeom>
                    <a:grpFill/>
                    <a:ln w="25400" cap="flat" cmpd="sng" algn="ctr">
                      <a:solidFill>
                        <a:srgbClr val="000000">
                          <a:lumMod val="95000"/>
                          <a:lumOff val="5000"/>
                        </a:srgbClr>
                      </a:solidFill>
                      <a:prstDash val="solid"/>
                      <a:miter lim="800000"/>
                    </a:ln>
                    <a:effectLst/>
                  </p:spPr>
                </p:cxnSp>
              </p:grpSp>
              <p:cxnSp>
                <p:nvCxnSpPr>
                  <p:cNvPr id="67" name="Straight Connector 66">
                    <a:extLst>
                      <a:ext uri="{FF2B5EF4-FFF2-40B4-BE49-F238E27FC236}">
                        <a16:creationId xmlns:a16="http://schemas.microsoft.com/office/drawing/2014/main" xmlns="" id="{0274C252-1B92-E44C-9C36-1B0E1990B561}"/>
                      </a:ext>
                    </a:extLst>
                  </p:cNvPr>
                  <p:cNvCxnSpPr>
                    <a:cxnSpLocks/>
                  </p:cNvCxnSpPr>
                  <p:nvPr/>
                </p:nvCxnSpPr>
                <p:spPr>
                  <a:xfrm rot="10800000" flipV="1">
                    <a:off x="7253436" y="2358958"/>
                    <a:ext cx="0" cy="304957"/>
                  </a:xfrm>
                  <a:prstGeom prst="line">
                    <a:avLst/>
                  </a:prstGeom>
                  <a:grpFill/>
                  <a:ln w="25400" cap="flat" cmpd="sng" algn="ctr">
                    <a:solidFill>
                      <a:srgbClr val="000000">
                        <a:lumMod val="95000"/>
                        <a:lumOff val="5000"/>
                      </a:srgbClr>
                    </a:solidFill>
                    <a:prstDash val="solid"/>
                    <a:miter lim="800000"/>
                  </a:ln>
                  <a:effectLst/>
                </p:spPr>
              </p:cxnSp>
            </p:grpSp>
            <p:cxnSp>
              <p:nvCxnSpPr>
                <p:cNvPr id="61" name="Straight Connector 60">
                  <a:extLst>
                    <a:ext uri="{FF2B5EF4-FFF2-40B4-BE49-F238E27FC236}">
                      <a16:creationId xmlns:a16="http://schemas.microsoft.com/office/drawing/2014/main" xmlns="" id="{FC4F33BA-011B-7E41-9DE2-D943D2493CF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 rot="10800000">
                  <a:off x="7546319" y="2284748"/>
                  <a:ext cx="2502803" cy="0"/>
                </a:xfrm>
                <a:prstGeom prst="line">
                  <a:avLst/>
                </a:prstGeom>
                <a:grpFill/>
                <a:ln w="25400" cap="flat" cmpd="sng" algn="ctr">
                  <a:solidFill>
                    <a:srgbClr val="000000">
                      <a:lumMod val="95000"/>
                      <a:lumOff val="5000"/>
                    </a:srgbClr>
                  </a:solidFill>
                  <a:prstDash val="solid"/>
                  <a:miter lim="800000"/>
                </a:ln>
                <a:effectLst/>
              </p:spPr>
            </p:cxn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xmlns="" id="{4007D131-CBA9-1944-85E3-6E3DBCF5D868}"/>
                    </a:ext>
                  </a:extLst>
                </p:cNvPr>
                <p:cNvSpPr/>
                <p:nvPr/>
              </p:nvSpPr>
              <p:spPr>
                <a:xfrm rot="10800000">
                  <a:off x="9961381" y="2218613"/>
                  <a:ext cx="143423" cy="143423"/>
                </a:xfrm>
                <a:prstGeom prst="ellipse">
                  <a:avLst/>
                </a:prstGeom>
                <a:grpFill/>
                <a:ln w="25400" cap="flat" cmpd="sng" algn="ctr">
                  <a:solidFill>
                    <a:srgbClr val="000000">
                      <a:lumMod val="95000"/>
                      <a:lumOff val="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itchFamily="2" charset="0"/>
                    <a:ea typeface=""/>
                    <a:cs typeface=""/>
                  </a:endParaRPr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xmlns="" id="{D1F68FFB-C6B4-0146-880C-3E21CD6D1EBB}"/>
                    </a:ext>
                  </a:extLst>
                </p:cNvPr>
                <p:cNvSpPr/>
                <p:nvPr/>
              </p:nvSpPr>
              <p:spPr>
                <a:xfrm rot="10800000">
                  <a:off x="9131881" y="2221956"/>
                  <a:ext cx="143423" cy="143423"/>
                </a:xfrm>
                <a:prstGeom prst="ellipse">
                  <a:avLst/>
                </a:prstGeom>
                <a:grpFill/>
                <a:ln w="25400" cap="flat" cmpd="sng" algn="ctr">
                  <a:solidFill>
                    <a:srgbClr val="000000">
                      <a:lumMod val="95000"/>
                      <a:lumOff val="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itchFamily="2" charset="0"/>
                    <a:ea typeface=""/>
                    <a:cs typeface=""/>
                  </a:endParaRPr>
                </a:p>
              </p:txBody>
            </p:sp>
            <p:sp>
              <p:nvSpPr>
                <p:cNvPr id="64" name="Oval 63">
                  <a:extLst>
                    <a:ext uri="{FF2B5EF4-FFF2-40B4-BE49-F238E27FC236}">
                      <a16:creationId xmlns:a16="http://schemas.microsoft.com/office/drawing/2014/main" xmlns="" id="{A731F4C2-FE65-7345-9990-6F73A86C38D7}"/>
                    </a:ext>
                  </a:extLst>
                </p:cNvPr>
                <p:cNvSpPr/>
                <p:nvPr/>
              </p:nvSpPr>
              <p:spPr>
                <a:xfrm rot="10800000">
                  <a:off x="8328678" y="2221956"/>
                  <a:ext cx="143423" cy="143423"/>
                </a:xfrm>
                <a:prstGeom prst="ellipse">
                  <a:avLst/>
                </a:prstGeom>
                <a:grpFill/>
                <a:ln w="25400" cap="flat" cmpd="sng" algn="ctr">
                  <a:solidFill>
                    <a:srgbClr val="000000">
                      <a:lumMod val="95000"/>
                      <a:lumOff val="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itchFamily="2" charset="0"/>
                    <a:ea typeface=""/>
                    <a:cs typeface=""/>
                  </a:endParaRPr>
                </a:p>
              </p:txBody>
            </p:sp>
            <p:sp>
              <p:nvSpPr>
                <p:cNvPr id="65" name="Oval 64">
                  <a:extLst>
                    <a:ext uri="{FF2B5EF4-FFF2-40B4-BE49-F238E27FC236}">
                      <a16:creationId xmlns:a16="http://schemas.microsoft.com/office/drawing/2014/main" xmlns="" id="{442E2F6E-0358-0946-B7B7-3F495490CBA6}"/>
                    </a:ext>
                  </a:extLst>
                </p:cNvPr>
                <p:cNvSpPr/>
                <p:nvPr/>
              </p:nvSpPr>
              <p:spPr>
                <a:xfrm rot="10800000">
                  <a:off x="7486964" y="2221956"/>
                  <a:ext cx="143423" cy="143423"/>
                </a:xfrm>
                <a:prstGeom prst="ellipse">
                  <a:avLst/>
                </a:prstGeom>
                <a:grpFill/>
                <a:ln w="25400" cap="flat" cmpd="sng" algn="ctr">
                  <a:solidFill>
                    <a:srgbClr val="000000">
                      <a:lumMod val="95000"/>
                      <a:lumOff val="5000"/>
                    </a:srgbClr>
                  </a:solidFill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Helvetica" pitchFamily="2" charset="0"/>
                    <a:ea typeface=""/>
                    <a:cs typeface=""/>
                  </a:endParaRPr>
                </a:p>
              </p:txBody>
            </p:sp>
          </p:grpSp>
          <p:pic>
            <p:nvPicPr>
              <p:cNvPr id="48" name="Picture 47">
                <a:extLst>
                  <a:ext uri="{FF2B5EF4-FFF2-40B4-BE49-F238E27FC236}">
                    <a16:creationId xmlns:a16="http://schemas.microsoft.com/office/drawing/2014/main" xmlns="" id="{594AD09C-2207-234C-800D-7E4D434714A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889" b="95556" l="9778" r="88889">
                            <a14:foregroundMark x1="39111" y1="22667" x2="56889" y2="22667"/>
                            <a14:foregroundMark x1="37778" y1="36000" x2="56000" y2="35556"/>
                            <a14:foregroundMark x1="44444" y1="79556" x2="44444" y2="7955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132781" y="2724954"/>
                <a:ext cx="736238" cy="736238"/>
              </a:xfrm>
              <a:prstGeom prst="rect">
                <a:avLst/>
              </a:prstGeom>
              <a:grpFill/>
            </p:spPr>
          </p:pic>
          <p:grpSp>
            <p:nvGrpSpPr>
              <p:cNvPr id="49" name="Group 48">
                <a:extLst>
                  <a:ext uri="{FF2B5EF4-FFF2-40B4-BE49-F238E27FC236}">
                    <a16:creationId xmlns:a16="http://schemas.microsoft.com/office/drawing/2014/main" xmlns="" id="{AA5A7A8C-A9A8-0440-A924-9771BBB27544}"/>
                  </a:ext>
                </a:extLst>
              </p:cNvPr>
              <p:cNvGrpSpPr/>
              <p:nvPr/>
            </p:nvGrpSpPr>
            <p:grpSpPr>
              <a:xfrm>
                <a:off x="7463859" y="3116539"/>
                <a:ext cx="386497" cy="410971"/>
                <a:chOff x="1092536" y="4700087"/>
                <a:chExt cx="772559" cy="821479"/>
              </a:xfrm>
              <a:grpFill/>
            </p:grpSpPr>
            <p:sp>
              <p:nvSpPr>
                <p:cNvPr id="58" name="Can 57">
                  <a:extLst>
                    <a:ext uri="{FF2B5EF4-FFF2-40B4-BE49-F238E27FC236}">
                      <a16:creationId xmlns:a16="http://schemas.microsoft.com/office/drawing/2014/main" xmlns="" id="{D04615A0-B539-CD4D-9803-A31B6DEA1892}"/>
                    </a:ext>
                  </a:extLst>
                </p:cNvPr>
                <p:cNvSpPr/>
                <p:nvPr/>
              </p:nvSpPr>
              <p:spPr>
                <a:xfrm>
                  <a:off x="1092536" y="4700087"/>
                  <a:ext cx="772559" cy="821479"/>
                </a:xfrm>
                <a:prstGeom prst="can">
                  <a:avLst>
                    <a:gd name="adj" fmla="val 4296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"/>
                    <a:cs typeface=""/>
                  </a:endParaRPr>
                </a:p>
              </p:txBody>
            </p:sp>
            <p:pic>
              <p:nvPicPr>
                <p:cNvPr id="59" name="Picture 58">
                  <a:extLst>
                    <a:ext uri="{FF2B5EF4-FFF2-40B4-BE49-F238E27FC236}">
                      <a16:creationId xmlns:a16="http://schemas.microsoft.com/office/drawing/2014/main" xmlns="" id="{799DFD09-FE76-014C-80FC-BD1E158048D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27254" y="4731534"/>
                  <a:ext cx="710625" cy="74666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50" name="Picture 49">
                <a:extLst>
                  <a:ext uri="{FF2B5EF4-FFF2-40B4-BE49-F238E27FC236}">
                    <a16:creationId xmlns:a16="http://schemas.microsoft.com/office/drawing/2014/main" xmlns="" id="{CD4D8EDA-7AF4-154B-BF05-2CDA26B125C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889" b="95556" l="9778" r="88889">
                            <a14:foregroundMark x1="39111" y1="22667" x2="56889" y2="22667"/>
                            <a14:foregroundMark x1="37778" y1="36000" x2="56000" y2="35556"/>
                            <a14:foregroundMark x1="44444" y1="79556" x2="44444" y2="7955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7880805" y="2724954"/>
                <a:ext cx="736238" cy="736238"/>
              </a:xfrm>
              <a:prstGeom prst="rect">
                <a:avLst/>
              </a:prstGeom>
              <a:grpFill/>
            </p:spPr>
          </p:pic>
          <p:grpSp>
            <p:nvGrpSpPr>
              <p:cNvPr id="51" name="Group 50">
                <a:extLst>
                  <a:ext uri="{FF2B5EF4-FFF2-40B4-BE49-F238E27FC236}">
                    <a16:creationId xmlns:a16="http://schemas.microsoft.com/office/drawing/2014/main" xmlns="" id="{CCB319CC-FF4F-7940-834B-B83F45D306CF}"/>
                  </a:ext>
                </a:extLst>
              </p:cNvPr>
              <p:cNvGrpSpPr/>
              <p:nvPr/>
            </p:nvGrpSpPr>
            <p:grpSpPr>
              <a:xfrm>
                <a:off x="8211883" y="3116539"/>
                <a:ext cx="386497" cy="410971"/>
                <a:chOff x="1092536" y="4700087"/>
                <a:chExt cx="772559" cy="821479"/>
              </a:xfrm>
              <a:grpFill/>
            </p:grpSpPr>
            <p:sp>
              <p:nvSpPr>
                <p:cNvPr id="56" name="Can 55">
                  <a:extLst>
                    <a:ext uri="{FF2B5EF4-FFF2-40B4-BE49-F238E27FC236}">
                      <a16:creationId xmlns:a16="http://schemas.microsoft.com/office/drawing/2014/main" xmlns="" id="{E8A92458-6BD0-3841-B887-DFFF331F67AF}"/>
                    </a:ext>
                  </a:extLst>
                </p:cNvPr>
                <p:cNvSpPr/>
                <p:nvPr/>
              </p:nvSpPr>
              <p:spPr>
                <a:xfrm>
                  <a:off x="1092536" y="4700087"/>
                  <a:ext cx="772559" cy="821479"/>
                </a:xfrm>
                <a:prstGeom prst="can">
                  <a:avLst>
                    <a:gd name="adj" fmla="val 4296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"/>
                    <a:cs typeface=""/>
                  </a:endParaRPr>
                </a:p>
              </p:txBody>
            </p:sp>
            <p:pic>
              <p:nvPicPr>
                <p:cNvPr id="57" name="Picture 56">
                  <a:extLst>
                    <a:ext uri="{FF2B5EF4-FFF2-40B4-BE49-F238E27FC236}">
                      <a16:creationId xmlns:a16="http://schemas.microsoft.com/office/drawing/2014/main" xmlns="" id="{4550BFFA-248A-414C-9904-E332FC0BFF4D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27254" y="4731534"/>
                  <a:ext cx="710625" cy="74666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  <p:pic>
            <p:nvPicPr>
              <p:cNvPr id="52" name="Picture 51">
                <a:extLst>
                  <a:ext uri="{FF2B5EF4-FFF2-40B4-BE49-F238E27FC236}">
                    <a16:creationId xmlns:a16="http://schemas.microsoft.com/office/drawing/2014/main" xmlns="" id="{92FA8730-39DB-1145-BC90-51F9D4998B9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>
                <a:extLst>
                  <a:ext uri="{BEBA8EAE-BF5A-486C-A8C5-ECC9F3942E4B}">
                    <a14:imgProps xmlns:a14="http://schemas.microsoft.com/office/drawing/2010/main">
                      <a14:imgLayer r:embed="rId9">
                        <a14:imgEffect>
                          <a14:backgroundRemoval t="4889" b="95556" l="9778" r="88889">
                            <a14:foregroundMark x1="39111" y1="22667" x2="56889" y2="22667"/>
                            <a14:foregroundMark x1="37778" y1="36000" x2="56000" y2="35556"/>
                            <a14:foregroundMark x1="44444" y1="79556" x2="44444" y2="79556"/>
                          </a14:backgroundRemoval>
                        </a14:imgEffect>
                      </a14:imgLayer>
                    </a14:imgProps>
                  </a:ext>
                </a:extLst>
              </a:blip>
              <a:stretch>
                <a:fillRect/>
              </a:stretch>
            </p:blipFill>
            <p:spPr>
              <a:xfrm>
                <a:off x="8627058" y="2724954"/>
                <a:ext cx="736238" cy="736238"/>
              </a:xfrm>
              <a:prstGeom prst="rect">
                <a:avLst/>
              </a:prstGeom>
              <a:grpFill/>
            </p:spPr>
          </p:pic>
          <p:grpSp>
            <p:nvGrpSpPr>
              <p:cNvPr id="53" name="Group 52">
                <a:extLst>
                  <a:ext uri="{FF2B5EF4-FFF2-40B4-BE49-F238E27FC236}">
                    <a16:creationId xmlns:a16="http://schemas.microsoft.com/office/drawing/2014/main" xmlns="" id="{E9DFE001-EAEE-E24C-906F-C98DF28D42B2}"/>
                  </a:ext>
                </a:extLst>
              </p:cNvPr>
              <p:cNvGrpSpPr/>
              <p:nvPr/>
            </p:nvGrpSpPr>
            <p:grpSpPr>
              <a:xfrm>
                <a:off x="8958136" y="3116539"/>
                <a:ext cx="386497" cy="410971"/>
                <a:chOff x="1092536" y="4700087"/>
                <a:chExt cx="772559" cy="821479"/>
              </a:xfrm>
              <a:grpFill/>
            </p:grpSpPr>
            <p:sp>
              <p:nvSpPr>
                <p:cNvPr id="54" name="Can 53">
                  <a:extLst>
                    <a:ext uri="{FF2B5EF4-FFF2-40B4-BE49-F238E27FC236}">
                      <a16:creationId xmlns:a16="http://schemas.microsoft.com/office/drawing/2014/main" xmlns="" id="{38A16057-4AA4-F24D-BAFB-5CE0DADF5ACF}"/>
                    </a:ext>
                  </a:extLst>
                </p:cNvPr>
                <p:cNvSpPr/>
                <p:nvPr/>
              </p:nvSpPr>
              <p:spPr>
                <a:xfrm>
                  <a:off x="1092536" y="4700087"/>
                  <a:ext cx="772559" cy="821479"/>
                </a:xfrm>
                <a:prstGeom prst="can">
                  <a:avLst>
                    <a:gd name="adj" fmla="val 42961"/>
                  </a:avLst>
                </a:prstGeom>
                <a:grpFill/>
                <a:ln w="12700" cap="flat" cmpd="sng" algn="ctr">
                  <a:noFill/>
                  <a:prstDash val="solid"/>
                  <a:miter lim="800000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Calibri" panose="020F0502020204030204"/>
                    <a:ea typeface=""/>
                    <a:cs typeface=""/>
                  </a:endParaRPr>
                </a:p>
              </p:txBody>
            </p:sp>
            <p:pic>
              <p:nvPicPr>
                <p:cNvPr id="55" name="Picture 54">
                  <a:extLst>
                    <a:ext uri="{FF2B5EF4-FFF2-40B4-BE49-F238E27FC236}">
                      <a16:creationId xmlns:a16="http://schemas.microsoft.com/office/drawing/2014/main" xmlns="" id="{52C56E0E-382D-364D-B7BC-07B252B1730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1127254" y="4731534"/>
                  <a:ext cx="710625" cy="746669"/>
                </a:xfrm>
                <a:prstGeom prst="rect">
                  <a:avLst/>
                </a:prstGeom>
                <a:grpFill/>
                <a:ln>
                  <a:noFill/>
                </a:ln>
              </p:spPr>
            </p:pic>
          </p:grpSp>
        </p:grpSp>
        <p:cxnSp>
          <p:nvCxnSpPr>
            <p:cNvPr id="102" name="Elbow Connector 101"/>
            <p:cNvCxnSpPr>
              <a:stCxn id="78" idx="2"/>
              <a:endCxn id="9" idx="0"/>
            </p:cNvCxnSpPr>
            <p:nvPr/>
          </p:nvCxnSpPr>
          <p:spPr bwMode="auto">
            <a:xfrm rot="5400000">
              <a:off x="4232934" y="855751"/>
              <a:ext cx="571352" cy="4431124"/>
            </a:xfrm>
            <a:prstGeom prst="bentConnector3">
              <a:avLst>
                <a:gd name="adj1" fmla="val 50000"/>
              </a:avLst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13" name="Group 212"/>
          <p:cNvGrpSpPr/>
          <p:nvPr/>
        </p:nvGrpSpPr>
        <p:grpSpPr>
          <a:xfrm>
            <a:off x="1200159" y="4920010"/>
            <a:ext cx="1876013" cy="1252190"/>
            <a:chOff x="1200159" y="5135340"/>
            <a:chExt cx="1876013" cy="1252190"/>
          </a:xfrm>
        </p:grpSpPr>
        <p:cxnSp>
          <p:nvCxnSpPr>
            <p:cNvPr id="105" name="Straight Arrow Connector 104"/>
            <p:cNvCxnSpPr>
              <a:cxnSpLocks/>
              <a:stCxn id="139" idx="0"/>
              <a:endCxn id="71" idx="3"/>
            </p:cNvCxnSpPr>
            <p:nvPr/>
          </p:nvCxnSpPr>
          <p:spPr bwMode="auto">
            <a:xfrm flipH="1" flipV="1">
              <a:off x="1276798" y="5159676"/>
              <a:ext cx="861368" cy="782779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</p:cxnSp>
        <p:cxnSp>
          <p:nvCxnSpPr>
            <p:cNvPr id="108" name="Straight Arrow Connector 107"/>
            <p:cNvCxnSpPr>
              <a:cxnSpLocks/>
              <a:stCxn id="139" idx="0"/>
              <a:endCxn id="58" idx="3"/>
            </p:cNvCxnSpPr>
            <p:nvPr/>
          </p:nvCxnSpPr>
          <p:spPr bwMode="auto">
            <a:xfrm flipH="1" flipV="1">
              <a:off x="2124573" y="5159676"/>
              <a:ext cx="13593" cy="782779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</p:cxnSp>
        <p:cxnSp>
          <p:nvCxnSpPr>
            <p:cNvPr id="111" name="Straight Arrow Connector 110"/>
            <p:cNvCxnSpPr>
              <a:cxnSpLocks/>
              <a:stCxn id="139" idx="0"/>
              <a:endCxn id="57" idx="2"/>
            </p:cNvCxnSpPr>
            <p:nvPr/>
          </p:nvCxnSpPr>
          <p:spPr bwMode="auto">
            <a:xfrm flipV="1">
              <a:off x="2138166" y="5135340"/>
              <a:ext cx="827657" cy="80711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stealth" w="lg" len="med"/>
            </a:ln>
            <a:effectLst/>
          </p:spPr>
        </p:cxnSp>
        <p:sp>
          <p:nvSpPr>
            <p:cNvPr id="139" name="Rectangle 138">
              <a:extLst>
                <a:ext uri="{FF2B5EF4-FFF2-40B4-BE49-F238E27FC236}">
                  <a16:creationId xmlns:a16="http://schemas.microsoft.com/office/drawing/2014/main" xmlns="" id="{CC3CE87B-0F0B-0C48-88C9-D0BC076A88E5}"/>
                </a:ext>
              </a:extLst>
            </p:cNvPr>
            <p:cNvSpPr/>
            <p:nvPr/>
          </p:nvSpPr>
          <p:spPr>
            <a:xfrm>
              <a:off x="1200159" y="5942455"/>
              <a:ext cx="1876013" cy="445075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CN" dirty="0">
                  <a:solidFill>
                    <a:schemeClr val="tx1"/>
                  </a:solidFill>
                  <a:latin typeface="Helvetica Neue" charset="0"/>
                  <a:ea typeface="Helvetica Neue" charset="0"/>
                  <a:cs typeface="Helvetica Neue" charset="0"/>
                </a:rPr>
                <a:t>Transaction</a:t>
              </a:r>
              <a:endParaRPr lang="en-US" sz="2400" dirty="0">
                <a:solidFill>
                  <a:schemeClr val="tx1"/>
                </a:solidFill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</p:grpSp>
      <p:grpSp>
        <p:nvGrpSpPr>
          <p:cNvPr id="164" name="Group 163"/>
          <p:cNvGrpSpPr/>
          <p:nvPr/>
        </p:nvGrpSpPr>
        <p:grpSpPr>
          <a:xfrm>
            <a:off x="6200051" y="4415786"/>
            <a:ext cx="1483909" cy="1302685"/>
            <a:chOff x="6352449" y="4653040"/>
            <a:chExt cx="1465972" cy="1302685"/>
          </a:xfrm>
        </p:grpSpPr>
        <p:cxnSp>
          <p:nvCxnSpPr>
            <p:cNvPr id="158" name="Straight Arrow Connector 157"/>
            <p:cNvCxnSpPr>
              <a:stCxn id="149" idx="0"/>
              <a:endCxn id="136" idx="2"/>
            </p:cNvCxnSpPr>
            <p:nvPr/>
          </p:nvCxnSpPr>
          <p:spPr bwMode="auto">
            <a:xfrm flipH="1" flipV="1">
              <a:off x="6352449" y="4653040"/>
              <a:ext cx="79602" cy="130268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</p:cxnSp>
        <p:cxnSp>
          <p:nvCxnSpPr>
            <p:cNvPr id="161" name="Straight Arrow Connector 160"/>
            <p:cNvCxnSpPr>
              <a:stCxn id="155" idx="0"/>
              <a:endCxn id="136" idx="2"/>
            </p:cNvCxnSpPr>
            <p:nvPr/>
          </p:nvCxnSpPr>
          <p:spPr bwMode="auto">
            <a:xfrm flipH="1" flipV="1">
              <a:off x="6352449" y="4653040"/>
              <a:ext cx="1465972" cy="1294391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</p:cxnSp>
      </p:grpSp>
      <p:grpSp>
        <p:nvGrpSpPr>
          <p:cNvPr id="211" name="Group 210"/>
          <p:cNvGrpSpPr/>
          <p:nvPr/>
        </p:nvGrpSpPr>
        <p:grpSpPr>
          <a:xfrm>
            <a:off x="6279653" y="4430806"/>
            <a:ext cx="1422463" cy="1287665"/>
            <a:chOff x="6279653" y="4668060"/>
            <a:chExt cx="1422463" cy="1287665"/>
          </a:xfrm>
        </p:grpSpPr>
        <p:cxnSp>
          <p:nvCxnSpPr>
            <p:cNvPr id="166" name="Straight Arrow Connector 165"/>
            <p:cNvCxnSpPr>
              <a:stCxn id="149" idx="0"/>
              <a:endCxn id="151" idx="2"/>
            </p:cNvCxnSpPr>
            <p:nvPr/>
          </p:nvCxnSpPr>
          <p:spPr bwMode="auto">
            <a:xfrm flipV="1">
              <a:off x="6279653" y="4668060"/>
              <a:ext cx="1422463" cy="1287665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</p:cxnSp>
        <p:cxnSp>
          <p:nvCxnSpPr>
            <p:cNvPr id="167" name="Straight Arrow Connector 166"/>
            <p:cNvCxnSpPr>
              <a:stCxn id="155" idx="0"/>
              <a:endCxn id="151" idx="2"/>
            </p:cNvCxnSpPr>
            <p:nvPr/>
          </p:nvCxnSpPr>
          <p:spPr bwMode="auto">
            <a:xfrm flipV="1">
              <a:off x="7683960" y="4668060"/>
              <a:ext cx="18156" cy="1279371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</p:cxnSp>
      </p:grpSp>
      <p:grpSp>
        <p:nvGrpSpPr>
          <p:cNvPr id="214" name="Group 213"/>
          <p:cNvGrpSpPr/>
          <p:nvPr/>
        </p:nvGrpSpPr>
        <p:grpSpPr>
          <a:xfrm>
            <a:off x="6096000" y="2548383"/>
            <a:ext cx="1738462" cy="1013914"/>
            <a:chOff x="6096000" y="2785637"/>
            <a:chExt cx="1738462" cy="1013914"/>
          </a:xfrm>
        </p:grpSpPr>
        <p:sp>
          <p:nvSpPr>
            <p:cNvPr id="10" name="TextBox 9">
              <a:extLst>
                <a:ext uri="{FF2B5EF4-FFF2-40B4-BE49-F238E27FC236}">
                  <a16:creationId xmlns:a16="http://schemas.microsoft.com/office/drawing/2014/main" xmlns="" id="{4E093EAA-DC35-5346-AA39-6BA6ED10E186}"/>
                </a:ext>
              </a:extLst>
            </p:cNvPr>
            <p:cNvSpPr txBox="1"/>
            <p:nvPr/>
          </p:nvSpPr>
          <p:spPr>
            <a:xfrm>
              <a:off x="6096000" y="3337886"/>
              <a:ext cx="173846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" charset="0"/>
                  <a:ea typeface="Helvetica Neue" charset="0"/>
                  <a:cs typeface="Helvetica Neue" charset="0"/>
                </a:rPr>
                <a:t>Scheduling</a:t>
              </a:r>
            </a:p>
          </p:txBody>
        </p:sp>
        <p:cxnSp>
          <p:nvCxnSpPr>
            <p:cNvPr id="178" name="Straight Arrow Connector 177"/>
            <p:cNvCxnSpPr>
              <a:cxnSpLocks/>
              <a:stCxn id="78" idx="2"/>
            </p:cNvCxnSpPr>
            <p:nvPr/>
          </p:nvCxnSpPr>
          <p:spPr bwMode="auto">
            <a:xfrm>
              <a:off x="6734172" y="2785637"/>
              <a:ext cx="0" cy="720073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 w="med" len="med"/>
            </a:ln>
            <a:effectLst/>
          </p:spPr>
        </p:cxnSp>
      </p:grpSp>
      <p:sp>
        <p:nvSpPr>
          <p:cNvPr id="189" name="TextBox 188"/>
          <p:cNvSpPr txBox="1"/>
          <p:nvPr/>
        </p:nvSpPr>
        <p:spPr>
          <a:xfrm>
            <a:off x="9475788" y="3625991"/>
            <a:ext cx="1801812" cy="461665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4925">
            <a:noFill/>
          </a:ln>
        </p:spPr>
        <p:txBody>
          <a:bodyPr wrap="square" rtlCol="0">
            <a:spAutoFit/>
          </a:bodyPr>
          <a:lstStyle/>
          <a:p>
            <a:pPr algn="ctr" defTabSz="914099">
              <a:defRPr/>
            </a:pPr>
            <a:r>
              <a:rPr lang="en-US" altLang="zh-CN" b="1" dirty="0">
                <a:latin typeface="Helvetica Neue" charset="0"/>
                <a:ea typeface="Helvetica Neue" charset="0"/>
                <a:cs typeface="Helvetica Neue" charset="0"/>
              </a:rPr>
              <a:t>Workload</a:t>
            </a:r>
          </a:p>
        </p:txBody>
      </p:sp>
      <p:grpSp>
        <p:nvGrpSpPr>
          <p:cNvPr id="222" name="Group 221"/>
          <p:cNvGrpSpPr/>
          <p:nvPr/>
        </p:nvGrpSpPr>
        <p:grpSpPr>
          <a:xfrm>
            <a:off x="8344181" y="4087656"/>
            <a:ext cx="2032513" cy="2084544"/>
            <a:chOff x="8344181" y="4087656"/>
            <a:chExt cx="2032513" cy="2084544"/>
          </a:xfrm>
        </p:grpSpPr>
        <p:sp>
          <p:nvSpPr>
            <p:cNvPr id="185" name="Rectangle 184">
              <a:extLst>
                <a:ext uri="{FF2B5EF4-FFF2-40B4-BE49-F238E27FC236}">
                  <a16:creationId xmlns:a16="http://schemas.microsoft.com/office/drawing/2014/main" xmlns="" id="{29DC0FF4-DBB5-6C4D-9D1B-411FBA045A47}"/>
                </a:ext>
              </a:extLst>
            </p:cNvPr>
            <p:cNvSpPr/>
            <p:nvPr/>
          </p:nvSpPr>
          <p:spPr>
            <a:xfrm>
              <a:off x="8639746" y="5633960"/>
              <a:ext cx="1500844" cy="538240"/>
            </a:xfrm>
            <a:prstGeom prst="rect">
              <a:avLst/>
            </a:prstGeom>
            <a:solidFill>
              <a:srgbClr val="ECF3E4">
                <a:lumMod val="90000"/>
              </a:srgbClr>
            </a:solidFill>
            <a:ln w="38100" cap="flat" cmpd="sng" algn="ctr">
              <a:solidFill>
                <a:srgbClr val="000000">
                  <a:lumMod val="85000"/>
                  <a:lumOff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rPr>
                <a:t>Optimistic</a:t>
              </a:r>
            </a:p>
          </p:txBody>
        </p:sp>
        <p:cxnSp>
          <p:nvCxnSpPr>
            <p:cNvPr id="197" name="Straight Arrow Connector 196"/>
            <p:cNvCxnSpPr>
              <a:stCxn id="189" idx="2"/>
              <a:endCxn id="185" idx="0"/>
            </p:cNvCxnSpPr>
            <p:nvPr/>
          </p:nvCxnSpPr>
          <p:spPr bwMode="auto">
            <a:xfrm flipH="1">
              <a:off x="9390168" y="4087656"/>
              <a:ext cx="986526" cy="154630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rgbClr val="88B565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</p:cxn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xmlns="" id="{0964D8B0-1B9D-A84D-BAB4-DDE7FE200040}"/>
                </a:ext>
              </a:extLst>
            </p:cNvPr>
            <p:cNvSpPr txBox="1"/>
            <p:nvPr/>
          </p:nvSpPr>
          <p:spPr>
            <a:xfrm>
              <a:off x="8344181" y="4549321"/>
              <a:ext cx="1646606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Low conflict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rate</a:t>
              </a:r>
            </a:p>
          </p:txBody>
        </p:sp>
      </p:grpSp>
      <p:grpSp>
        <p:nvGrpSpPr>
          <p:cNvPr id="223" name="Group 222"/>
          <p:cNvGrpSpPr/>
          <p:nvPr/>
        </p:nvGrpSpPr>
        <p:grpSpPr>
          <a:xfrm>
            <a:off x="10376694" y="4087656"/>
            <a:ext cx="1952456" cy="2084544"/>
            <a:chOff x="10376694" y="4087656"/>
            <a:chExt cx="1952456" cy="2084544"/>
          </a:xfrm>
        </p:grpSpPr>
        <p:sp>
          <p:nvSpPr>
            <p:cNvPr id="187" name="Rectangle 186">
              <a:extLst>
                <a:ext uri="{FF2B5EF4-FFF2-40B4-BE49-F238E27FC236}">
                  <a16:creationId xmlns:a16="http://schemas.microsoft.com/office/drawing/2014/main" xmlns="" id="{F5B3A365-8B85-7D40-A6DA-54D3D5F9CFED}"/>
                </a:ext>
              </a:extLst>
            </p:cNvPr>
            <p:cNvSpPr/>
            <p:nvPr/>
          </p:nvSpPr>
          <p:spPr>
            <a:xfrm>
              <a:off x="10474536" y="5633960"/>
              <a:ext cx="1606127" cy="538240"/>
            </a:xfrm>
            <a:prstGeom prst="rect">
              <a:avLst/>
            </a:prstGeom>
            <a:solidFill>
              <a:srgbClr val="C6999E">
                <a:lumMod val="20000"/>
                <a:lumOff val="80000"/>
              </a:srgbClr>
            </a:solidFill>
            <a:ln w="38100" cap="flat" cmpd="sng" algn="ctr">
              <a:solidFill>
                <a:srgbClr val="000000">
                  <a:lumMod val="85000"/>
                  <a:lumOff val="15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Helvetica Neue" charset="0"/>
                  <a:ea typeface="Helvetica Neue" charset="0"/>
                  <a:cs typeface="Helvetica Neue" charset="0"/>
                </a:rPr>
                <a:t>Pessimistic</a:t>
              </a:r>
            </a:p>
          </p:txBody>
        </p:sp>
        <p:cxnSp>
          <p:nvCxnSpPr>
            <p:cNvPr id="201" name="Straight Arrow Connector 200"/>
            <p:cNvCxnSpPr>
              <a:stCxn id="189" idx="2"/>
              <a:endCxn id="187" idx="0"/>
            </p:cNvCxnSpPr>
            <p:nvPr/>
          </p:nvCxnSpPr>
          <p:spPr bwMode="auto">
            <a:xfrm>
              <a:off x="10376694" y="4087656"/>
              <a:ext cx="900906" cy="1546304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arrow" w="sm" len="lg"/>
            </a:ln>
            <a:effectLst/>
          </p:spPr>
        </p:cxnSp>
        <p:sp>
          <p:nvSpPr>
            <p:cNvPr id="206" name="TextBox 205">
              <a:extLst>
                <a:ext uri="{FF2B5EF4-FFF2-40B4-BE49-F238E27FC236}">
                  <a16:creationId xmlns:a16="http://schemas.microsoft.com/office/drawing/2014/main" xmlns="" id="{0964D8B0-1B9D-A84D-BAB4-DDE7FE200040}"/>
                </a:ext>
              </a:extLst>
            </p:cNvPr>
            <p:cNvSpPr txBox="1"/>
            <p:nvPr/>
          </p:nvSpPr>
          <p:spPr>
            <a:xfrm>
              <a:off x="10632852" y="4431110"/>
              <a:ext cx="1696298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High conflict </a:t>
              </a:r>
            </a:p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2000" dirty="0">
                  <a:solidFill>
                    <a:srgbClr val="000000"/>
                  </a:solidFill>
                  <a:latin typeface="Helvetica Neue" charset="0"/>
                  <a:ea typeface="Helvetica Neue" charset="0"/>
                  <a:cs typeface="Helvetica Neue" charset="0"/>
                </a:rPr>
                <a:t>rate</a:t>
              </a:r>
            </a:p>
          </p:txBody>
        </p:sp>
      </p:grpSp>
      <p:grpSp>
        <p:nvGrpSpPr>
          <p:cNvPr id="220" name="Group 219"/>
          <p:cNvGrpSpPr/>
          <p:nvPr/>
        </p:nvGrpSpPr>
        <p:grpSpPr>
          <a:xfrm>
            <a:off x="6749093" y="2829320"/>
            <a:ext cx="5331566" cy="732976"/>
            <a:chOff x="6749093" y="3066574"/>
            <a:chExt cx="5331566" cy="732976"/>
          </a:xfrm>
        </p:grpSpPr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xmlns="" id="{4E093EAA-DC35-5346-AA39-6BA6ED10E186}"/>
                </a:ext>
              </a:extLst>
            </p:cNvPr>
            <p:cNvSpPr txBox="1"/>
            <p:nvPr/>
          </p:nvSpPr>
          <p:spPr>
            <a:xfrm>
              <a:off x="8936940" y="3337885"/>
              <a:ext cx="314371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latin typeface="Helvetica Neue" charset="0"/>
                  <a:ea typeface="Helvetica Neue" charset="0"/>
                  <a:cs typeface="Helvetica Neue" charset="0"/>
                </a:rPr>
                <a:t>Concurren</a:t>
              </a:r>
              <a:r>
                <a:rPr lang="en-US" altLang="zh-CN" dirty="0">
                  <a:latin typeface="Helvetica Neue" charset="0"/>
                  <a:ea typeface="Helvetica Neue" charset="0"/>
                  <a:cs typeface="Helvetica Neue" charset="0"/>
                </a:rPr>
                <a:t>cy</a:t>
              </a:r>
              <a:r>
                <a:rPr lang="en-US" dirty="0">
                  <a:latin typeface="Helvetica Neue" charset="0"/>
                  <a:ea typeface="Helvetica Neue" charset="0"/>
                  <a:cs typeface="Helvetica Neue" charset="0"/>
                </a:rPr>
                <a:t> control</a:t>
              </a:r>
            </a:p>
          </p:txBody>
        </p:sp>
        <p:cxnSp>
          <p:nvCxnSpPr>
            <p:cNvPr id="207" name="Elbow Connector 206"/>
            <p:cNvCxnSpPr>
              <a:cxnSpLocks/>
              <a:endCxn id="11" idx="0"/>
            </p:cNvCxnSpPr>
            <p:nvPr/>
          </p:nvCxnSpPr>
          <p:spPr bwMode="auto">
            <a:xfrm>
              <a:off x="6749093" y="3066574"/>
              <a:ext cx="3759707" cy="271311"/>
            </a:xfrm>
            <a:prstGeom prst="bentConnector2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30" name="Multiply 129"/>
          <p:cNvSpPr/>
          <p:nvPr/>
        </p:nvSpPr>
        <p:spPr bwMode="auto">
          <a:xfrm>
            <a:off x="1618032" y="4549321"/>
            <a:ext cx="1062530" cy="1468349"/>
          </a:xfrm>
          <a:prstGeom prst="mathMultiply">
            <a:avLst>
              <a:gd name="adj1" fmla="val 13014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16" name="Multiply 215"/>
          <p:cNvSpPr/>
          <p:nvPr/>
        </p:nvSpPr>
        <p:spPr bwMode="auto">
          <a:xfrm>
            <a:off x="6264268" y="4188523"/>
            <a:ext cx="1276428" cy="1908575"/>
          </a:xfrm>
          <a:prstGeom prst="mathMultiply">
            <a:avLst>
              <a:gd name="adj1" fmla="val 13014"/>
            </a:avLst>
          </a:prstGeom>
          <a:solidFill>
            <a:schemeClr val="accent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18" name="Group 217"/>
          <p:cNvGrpSpPr/>
          <p:nvPr/>
        </p:nvGrpSpPr>
        <p:grpSpPr>
          <a:xfrm>
            <a:off x="3772582" y="3877546"/>
            <a:ext cx="4380818" cy="2286000"/>
            <a:chOff x="3772582" y="4114800"/>
            <a:chExt cx="4380818" cy="2286000"/>
          </a:xfrm>
        </p:grpSpPr>
        <p:grpSp>
          <p:nvGrpSpPr>
            <p:cNvPr id="215" name="Group 214"/>
            <p:cNvGrpSpPr/>
            <p:nvPr/>
          </p:nvGrpSpPr>
          <p:grpSpPr>
            <a:xfrm>
              <a:off x="4661068" y="4114800"/>
              <a:ext cx="3492332" cy="2286000"/>
              <a:chOff x="4661068" y="4114800"/>
              <a:chExt cx="3492332" cy="2286000"/>
            </a:xfrm>
          </p:grpSpPr>
          <p:sp>
            <p:nvSpPr>
              <p:cNvPr id="138" name="TextBox 137">
                <a:extLst>
                  <a:ext uri="{FF2B5EF4-FFF2-40B4-BE49-F238E27FC236}">
                    <a16:creationId xmlns:a16="http://schemas.microsoft.com/office/drawing/2014/main" xmlns="" id="{0964D8B0-1B9D-A84D-BAB4-DDE7FE200040}"/>
                  </a:ext>
                </a:extLst>
              </p:cNvPr>
              <p:cNvSpPr txBox="1"/>
              <p:nvPr/>
            </p:nvSpPr>
            <p:spPr>
              <a:xfrm>
                <a:off x="4661068" y="4168107"/>
                <a:ext cx="1178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</a:pPr>
                <a:r>
                  <a:rPr lang="en-US" dirty="0">
                    <a:solidFill>
                      <a:srgbClr val="000000"/>
                    </a:solidFill>
                    <a:latin typeface="Helvetica" pitchFamily="2" charset="0"/>
                    <a:ea typeface=""/>
                  </a:rPr>
                  <a:t>Record</a:t>
                </a:r>
              </a:p>
            </p:txBody>
          </p:sp>
          <p:grpSp>
            <p:nvGrpSpPr>
              <p:cNvPr id="157" name="Group 156"/>
              <p:cNvGrpSpPr/>
              <p:nvPr/>
            </p:nvGrpSpPr>
            <p:grpSpPr>
              <a:xfrm>
                <a:off x="5901166" y="4114800"/>
                <a:ext cx="2099834" cy="553260"/>
                <a:chOff x="6229930" y="5942455"/>
                <a:chExt cx="2099834" cy="553260"/>
              </a:xfrm>
            </p:grpSpPr>
            <p:grpSp>
              <p:nvGrpSpPr>
                <p:cNvPr id="135" name="Group 134">
                  <a:extLst>
                    <a:ext uri="{FF2B5EF4-FFF2-40B4-BE49-F238E27FC236}">
                      <a16:creationId xmlns:a16="http://schemas.microsoft.com/office/drawing/2014/main" xmlns="" id="{6D2BA876-F52D-034E-B76F-A2493ED36A54}"/>
                    </a:ext>
                  </a:extLst>
                </p:cNvPr>
                <p:cNvGrpSpPr/>
                <p:nvPr/>
              </p:nvGrpSpPr>
              <p:grpSpPr>
                <a:xfrm>
                  <a:off x="6229930" y="5942455"/>
                  <a:ext cx="597769" cy="538240"/>
                  <a:chOff x="1773956" y="3211644"/>
                  <a:chExt cx="597769" cy="538240"/>
                </a:xfrm>
              </p:grpSpPr>
              <p:sp>
                <p:nvSpPr>
                  <p:cNvPr id="136" name="Rectangle 135">
                    <a:extLst>
                      <a:ext uri="{FF2B5EF4-FFF2-40B4-BE49-F238E27FC236}">
                        <a16:creationId xmlns:a16="http://schemas.microsoft.com/office/drawing/2014/main" xmlns="" id="{29DC0FF4-DBB5-6C4D-9D1B-411FBA045A47}"/>
                      </a:ext>
                    </a:extLst>
                  </p:cNvPr>
                  <p:cNvSpPr/>
                  <p:nvPr/>
                </p:nvSpPr>
                <p:spPr>
                  <a:xfrm>
                    <a:off x="1773956" y="3211644"/>
                    <a:ext cx="597769" cy="538240"/>
                  </a:xfrm>
                  <a:prstGeom prst="rect">
                    <a:avLst/>
                  </a:prstGeom>
                  <a:solidFill>
                    <a:srgbClr val="ECF3E4">
                      <a:lumMod val="90000"/>
                    </a:srgbClr>
                  </a:solidFill>
                  <a:ln w="38100" cap="flat" cmpd="sng" algn="ctr">
                    <a:solidFill>
                      <a:srgbClr val="000000">
                        <a:lumMod val="85000"/>
                        <a:lumOff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 pitchFamily="2" charset="0"/>
                      <a:ea typeface=""/>
                      <a:cs typeface="Helvetica" panose="020B0604020202020204" pitchFamily="34" charset="0"/>
                    </a:endParaRPr>
                  </a:p>
                </p:txBody>
              </p:sp>
              <p:sp>
                <p:nvSpPr>
                  <p:cNvPr id="137" name="TextBox 136">
                    <a:extLst>
                      <a:ext uri="{FF2B5EF4-FFF2-40B4-BE49-F238E27FC236}">
                        <a16:creationId xmlns:a16="http://schemas.microsoft.com/office/drawing/2014/main" xmlns="" id="{D9FB48A6-8881-DF45-8EB8-ED07833F3A7C}"/>
                      </a:ext>
                    </a:extLst>
                  </p:cNvPr>
                  <p:cNvSpPr txBox="1"/>
                  <p:nvPr/>
                </p:nvSpPr>
                <p:spPr>
                  <a:xfrm>
                    <a:off x="1889971" y="3226664"/>
                    <a:ext cx="364202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kumimoji="0" lang="en-US" sz="2800" b="0" i="1" u="none" strike="noStrike" kern="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Helvetica Neue" charset="0"/>
                        <a:ea typeface="Helvetica Neue" charset="0"/>
                        <a:cs typeface="Helvetica Neue" charset="0"/>
                      </a:rPr>
                      <a:t>x</a:t>
                    </a:r>
                  </a:p>
                </p:txBody>
              </p:sp>
            </p:grpSp>
            <p:grpSp>
              <p:nvGrpSpPr>
                <p:cNvPr id="150" name="Group 149">
                  <a:extLst>
                    <a:ext uri="{FF2B5EF4-FFF2-40B4-BE49-F238E27FC236}">
                      <a16:creationId xmlns:a16="http://schemas.microsoft.com/office/drawing/2014/main" xmlns="" id="{6D2BA876-F52D-034E-B76F-A2493ED36A54}"/>
                    </a:ext>
                  </a:extLst>
                </p:cNvPr>
                <p:cNvGrpSpPr/>
                <p:nvPr/>
              </p:nvGrpSpPr>
              <p:grpSpPr>
                <a:xfrm>
                  <a:off x="7731995" y="5957475"/>
                  <a:ext cx="597769" cy="538240"/>
                  <a:chOff x="2002556" y="3211644"/>
                  <a:chExt cx="597769" cy="538240"/>
                </a:xfrm>
              </p:grpSpPr>
              <p:sp>
                <p:nvSpPr>
                  <p:cNvPr id="151" name="Rectangle 150">
                    <a:extLst>
                      <a:ext uri="{FF2B5EF4-FFF2-40B4-BE49-F238E27FC236}">
                        <a16:creationId xmlns:a16="http://schemas.microsoft.com/office/drawing/2014/main" xmlns="" id="{29DC0FF4-DBB5-6C4D-9D1B-411FBA045A47}"/>
                      </a:ext>
                    </a:extLst>
                  </p:cNvPr>
                  <p:cNvSpPr/>
                  <p:nvPr/>
                </p:nvSpPr>
                <p:spPr>
                  <a:xfrm>
                    <a:off x="2002556" y="3211644"/>
                    <a:ext cx="597769" cy="538240"/>
                  </a:xfrm>
                  <a:prstGeom prst="rect">
                    <a:avLst/>
                  </a:prstGeom>
                  <a:solidFill>
                    <a:srgbClr val="ECF3E4">
                      <a:lumMod val="90000"/>
                    </a:srgbClr>
                  </a:solidFill>
                  <a:ln w="38100" cap="flat" cmpd="sng" algn="ctr">
                    <a:solidFill>
                      <a:srgbClr val="000000">
                        <a:lumMod val="85000"/>
                        <a:lumOff val="15000"/>
                      </a:srgbClr>
                    </a:solidFill>
                    <a:prstDash val="solid"/>
                    <a:miter lim="800000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Helvetica" pitchFamily="2" charset="0"/>
                      <a:ea typeface=""/>
                      <a:cs typeface="Helvetica" panose="020B0604020202020204" pitchFamily="34" charset="0"/>
                    </a:endParaRPr>
                  </a:p>
                </p:txBody>
              </p:sp>
              <p:sp>
                <p:nvSpPr>
                  <p:cNvPr id="152" name="TextBox 151">
                    <a:extLst>
                      <a:ext uri="{FF2B5EF4-FFF2-40B4-BE49-F238E27FC236}">
                        <a16:creationId xmlns:a16="http://schemas.microsoft.com/office/drawing/2014/main" xmlns="" id="{D9FB48A6-8881-DF45-8EB8-ED07833F3A7C}"/>
                      </a:ext>
                    </a:extLst>
                  </p:cNvPr>
                  <p:cNvSpPr txBox="1"/>
                  <p:nvPr/>
                </p:nvSpPr>
                <p:spPr>
                  <a:xfrm>
                    <a:off x="2119847" y="3226664"/>
                    <a:ext cx="404278" cy="523220"/>
                  </a:xfrm>
                  <a:prstGeom prst="rect">
                    <a:avLst/>
                  </a:prstGeom>
                  <a:noFill/>
                </p:spPr>
                <p:txBody>
                  <a:bodyPr wrap="none" rtlCol="0">
                    <a:spAutoFit/>
                  </a:bodyPr>
                  <a:lstStyle/>
                  <a:p>
                    <a:pPr marL="0" marR="0" lvl="0" indent="0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r>
                      <a:rPr lang="en-US" altLang="zh-CN" sz="2800" i="1" kern="0" dirty="0">
                        <a:solidFill>
                          <a:srgbClr val="000000"/>
                        </a:solidFill>
                        <a:latin typeface="Helvetica Neue" charset="0"/>
                        <a:ea typeface="Helvetica Neue" charset="0"/>
                        <a:cs typeface="Helvetica Neue" charset="0"/>
                      </a:rPr>
                      <a:t>Y</a:t>
                    </a:r>
                    <a:endParaRPr kumimoji="0" lang="en-US" sz="2800" b="0" i="1" u="none" strike="noStrike" kern="0" cap="none" spc="0" normalizeH="0" baseline="0" noProof="0" dirty="0">
                      <a:ln>
                        <a:noFill/>
                      </a:ln>
                      <a:solidFill>
                        <a:srgbClr val="000000"/>
                      </a:solidFill>
                      <a:effectLst/>
                      <a:uLnTx/>
                      <a:uFillTx/>
                      <a:latin typeface="Helvetica Neue" charset="0"/>
                      <a:ea typeface="Helvetica Neue" charset="0"/>
                      <a:cs typeface="Helvetica Neue" charset="0"/>
                    </a:endParaRPr>
                  </a:p>
                </p:txBody>
              </p:sp>
            </p:grpSp>
          </p:grpSp>
          <p:grpSp>
            <p:nvGrpSpPr>
              <p:cNvPr id="156" name="Group 155"/>
              <p:cNvGrpSpPr/>
              <p:nvPr/>
            </p:nvGrpSpPr>
            <p:grpSpPr>
              <a:xfrm>
                <a:off x="5810213" y="5947431"/>
                <a:ext cx="2343187" cy="453369"/>
                <a:chOff x="6358259" y="5254892"/>
                <a:chExt cx="2343187" cy="453369"/>
              </a:xfrm>
            </p:grpSpPr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xmlns="" id="{CC3CE87B-0F0B-0C48-88C9-D0BC076A88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6358259" y="5263186"/>
                      <a:ext cx="938880" cy="445075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381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𝐴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80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49" name="Rectangle 148">
                      <a:extLst>
                        <a:ext uri="{FF2B5EF4-FFF2-40B4-BE49-F238E27FC236}">
                          <a16:creationId xmlns:a16="http://schemas.microsoft.com/office/drawing/2014/main" xmlns="" id="{CC3CE87B-0F0B-0C48-88C9-D0BC076A88E5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6358259" y="5263186"/>
                      <a:ext cx="938880" cy="445075"/>
                    </a:xfrm>
                    <a:prstGeom prst="rect">
                      <a:avLst/>
                    </a:prstGeom>
                    <a:blipFill rotWithShape="0">
                      <a:blip r:embed="rId12"/>
                      <a:stretch>
                        <a:fillRect/>
                      </a:stretch>
                    </a:blipFill>
                    <a:ln w="381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  <mc:AlternateContent xmlns:mc="http://schemas.openxmlformats.org/markup-compatibility/2006" xmlns:a14="http://schemas.microsoft.com/office/drawing/2010/main">
              <mc:Choice Requires="a14">
                <p:sp>
                  <p:nvSpPr>
                    <p:cNvPr id="155" name="Rectangle 154">
                      <a:extLst>
                        <a:ext uri="{FF2B5EF4-FFF2-40B4-BE49-F238E27FC236}">
                          <a16:creationId xmlns:a16="http://schemas.microsoft.com/office/drawing/2014/main" xmlns="" id="{CC3CE87B-0F0B-0C48-88C9-D0BC076A88E5}"/>
                        </a:ext>
                      </a:extLst>
                    </p:cNvPr>
                    <p:cNvSpPr/>
                    <p:nvPr/>
                  </p:nvSpPr>
                  <p:spPr>
                    <a:xfrm>
                      <a:off x="7762566" y="5254892"/>
                      <a:ext cx="938880" cy="445075"/>
                    </a:xfrm>
                    <a:prstGeom prst="rect">
                      <a:avLst/>
                    </a:prstGeom>
                    <a:solidFill>
                      <a:schemeClr val="bg1">
                        <a:lumMod val="85000"/>
                      </a:schemeClr>
                    </a:solidFill>
                    <a:ln w="38100">
                      <a:noFill/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pPr/>
                      <a14:m>
                        <m:oMathPara xmlns:m="http://schemas.openxmlformats.org/officeDocument/2006/math">
                          <m:oMathParaPr>
                            <m:jc m:val="centerGroup"/>
                          </m:oMathParaPr>
                          <m:oMath xmlns:m="http://schemas.openxmlformats.org/officeDocument/2006/math">
                            <m:sSub>
                              <m:sSubPr>
                                <m:ctrlPr>
                                  <a:rPr lang="en-US" sz="280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altLang="zh-CN" sz="2800" b="0" i="1" smtClean="0">
                                    <a:solidFill>
                                      <a:schemeClr val="tx1"/>
                                    </a:solidFill>
                                    <a:latin typeface="Cambria Math" charset="0"/>
                                  </a:rPr>
                                  <m:t>𝐵</m:t>
                                </m:r>
                              </m:sub>
                            </m:sSub>
                          </m:oMath>
                        </m:oMathPara>
                      </a14:m>
                      <a:endParaRPr lang="en-US" sz="2800" dirty="0">
                        <a:solidFill>
                          <a:schemeClr val="tx1"/>
                        </a:solidFill>
                        <a:latin typeface="Helvetica" pitchFamily="2" charset="0"/>
                      </a:endParaRPr>
                    </a:p>
                  </p:txBody>
                </p:sp>
              </mc:Choice>
              <mc:Fallback xmlns="">
                <p:sp>
                  <p:nvSpPr>
                    <p:cNvPr id="155" name="Rectangle 154">
                      <a:extLst>
                        <a:ext uri="{FF2B5EF4-FFF2-40B4-BE49-F238E27FC236}">
                          <a16:creationId xmlns:a16="http://schemas.microsoft.com/office/drawing/2014/main" xmlns="" id="{CC3CE87B-0F0B-0C48-88C9-D0BC076A88E5}"/>
                        </a:ext>
                      </a:extLst>
                    </p:cNvPr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762566" y="5254892"/>
                      <a:ext cx="938880" cy="445075"/>
                    </a:xfrm>
                    <a:prstGeom prst="rect">
                      <a:avLst/>
                    </a:prstGeom>
                    <a:blipFill rotWithShape="0">
                      <a:blip r:embed="rId13"/>
                      <a:stretch>
                        <a:fillRect/>
                      </a:stretch>
                    </a:blipFill>
                    <a:ln w="38100">
                      <a:noFill/>
                    </a:ln>
                  </p:spPr>
                  <p:txBody>
                    <a:bodyPr/>
                    <a:lstStyle/>
                    <a:p>
                      <a:r>
                        <a:rPr lang="en-US">
                          <a:noFill/>
                        </a:rPr>
                        <a:t> </a:t>
                      </a:r>
                    </a:p>
                  </p:txBody>
                </p:sp>
              </mc:Fallback>
            </mc:AlternateContent>
          </p:grpSp>
        </p:grpSp>
        <p:sp>
          <p:nvSpPr>
            <p:cNvPr id="217" name="Rectangle 216"/>
            <p:cNvSpPr/>
            <p:nvPr/>
          </p:nvSpPr>
          <p:spPr>
            <a:xfrm>
              <a:off x="3772582" y="5925865"/>
              <a:ext cx="193687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altLang="zh-CN" dirty="0">
                  <a:latin typeface="Helvetica" pitchFamily="2" charset="0"/>
                </a:rPr>
                <a:t>Transactions</a:t>
              </a:r>
              <a:endParaRPr lang="en-US" dirty="0">
                <a:latin typeface="Helvetica" pitchFamily="2" charset="0"/>
              </a:endParaRPr>
            </a:p>
          </p:txBody>
        </p:sp>
      </p:grpSp>
      <p:sp>
        <p:nvSpPr>
          <p:cNvPr id="219" name="Rectangle 218"/>
          <p:cNvSpPr/>
          <p:nvPr/>
        </p:nvSpPr>
        <p:spPr>
          <a:xfrm>
            <a:off x="4425120" y="4855165"/>
            <a:ext cx="136608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Helvetica" pitchFamily="2" charset="0"/>
              </a:rPr>
              <a:t>Conflicts</a:t>
            </a:r>
          </a:p>
        </p:txBody>
      </p:sp>
      <p:pic>
        <p:nvPicPr>
          <p:cNvPr id="224" name="Picture 15" descr="flhhgav0[1]"/>
          <p:cNvPicPr>
            <a:picLocks noChangeAspect="1" noChangeArrowheads="1" noCrop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5095543" y="842814"/>
            <a:ext cx="503237" cy="604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" name="Rectangle 103">
            <a:extLst>
              <a:ext uri="{FF2B5EF4-FFF2-40B4-BE49-F238E27FC236}">
                <a16:creationId xmlns:a16="http://schemas.microsoft.com/office/drawing/2014/main" xmlns="" id="{1DB0F72E-5BB5-3547-B97A-BE398A17BAC9}"/>
              </a:ext>
            </a:extLst>
          </p:cNvPr>
          <p:cNvSpPr/>
          <p:nvPr/>
        </p:nvSpPr>
        <p:spPr>
          <a:xfrm>
            <a:off x="7731660" y="1170636"/>
            <a:ext cx="4349003" cy="995700"/>
          </a:xfrm>
          <a:prstGeom prst="rect">
            <a:avLst/>
          </a:prstGeom>
          <a:solidFill>
            <a:schemeClr val="tx1">
              <a:lumMod val="50000"/>
              <a:lumOff val="50000"/>
              <a:alpha val="15000"/>
            </a:schemeClr>
          </a:solidFill>
          <a:ln w="381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defTabSz="914099" eaLnBrk="1" hangingPunct="1">
              <a:defRPr/>
            </a:pPr>
            <a:r>
              <a:rPr lang="en-US" altLang="zh-CN" sz="2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</a:t>
            </a:r>
            <a:r>
              <a:rPr lang="en-US" sz="2000" b="1" dirty="0">
                <a:solidFill>
                  <a:schemeClr val="accent2"/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atisfy the latency and throughput requirements with minimal labor costs and computing resources</a:t>
            </a:r>
            <a:endParaRPr lang="en-US" sz="2000" b="1" kern="0" dirty="0">
              <a:solidFill>
                <a:schemeClr val="accent2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643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844 0.00301 L 0.10117 0.0027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4" y="-2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0" presetClass="path" presetSubtype="0" repeatCount="indefinite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0.04649 -4.81481E-6 L 0.09752 0.0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1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5156 -3.33333E-6 L 0.0957 0.00116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57" y="4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0.0543 -4.81481E-6 L 0.09635 0.00093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526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9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2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0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3" grpId="1" animBg="1"/>
      <p:bldP spid="84" grpId="0" animBg="1"/>
      <p:bldP spid="84" grpId="1" animBg="1"/>
      <p:bldP spid="85" grpId="0" animBg="1"/>
      <p:bldP spid="85" grpId="1" animBg="1"/>
      <p:bldP spid="189" grpId="0" animBg="1"/>
      <p:bldP spid="130" grpId="0" animBg="1"/>
      <p:bldP spid="216" grpId="0" animBg="1"/>
      <p:bldP spid="219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1BCEE19-AD12-F745-A99A-79355FCDB1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D509D991-F80D-D343-BF37-5E1E94CF8C52}"/>
              </a:ext>
            </a:extLst>
          </p:cNvPr>
          <p:cNvPicPr>
            <a:picLocks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41568" y="1137496"/>
            <a:ext cx="1508760" cy="150876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xmlns="" id="{D7079415-71D2-9948-87A6-F6C0F6AE52AC}"/>
              </a:ext>
            </a:extLst>
          </p:cNvPr>
          <p:cNvSpPr txBox="1"/>
          <p:nvPr/>
        </p:nvSpPr>
        <p:spPr>
          <a:xfrm>
            <a:off x="230378" y="6070468"/>
            <a:ext cx="118604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dirty="0">
                <a:latin typeface="Arial" charset="0"/>
                <a:ea typeface="Arial" charset="0"/>
                <a:cs typeface="Arial" charset="0"/>
              </a:rPr>
              <a:t>Thanks to collaborators from </a:t>
            </a:r>
            <a:r>
              <a:rPr 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MIT,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WPI,</a:t>
            </a:r>
            <a:r>
              <a:rPr lang="zh-CN" alt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WISC</a:t>
            </a:r>
            <a:r>
              <a:rPr 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, UMD, UIUC,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UMICH</a:t>
            </a:r>
            <a:r>
              <a:rPr 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, TUFTS, THU,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IBM,</a:t>
            </a:r>
            <a:r>
              <a:rPr lang="zh-CN" alt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MGH, QCRI,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FACEBOOK,</a:t>
            </a:r>
            <a:r>
              <a:rPr lang="zh-CN" alt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Google,</a:t>
            </a:r>
            <a:r>
              <a:rPr lang="zh-CN" altLang="en-US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 </a:t>
            </a:r>
            <a:r>
              <a:rPr lang="en-US" altLang="zh-CN" sz="1600" b="1" dirty="0">
                <a:solidFill>
                  <a:srgbClr val="993333"/>
                </a:solidFill>
                <a:latin typeface="Arial" charset="0"/>
                <a:ea typeface="Arial" charset="0"/>
                <a:cs typeface="Arial" charset="0"/>
              </a:rPr>
              <a:t>MS</a:t>
            </a:r>
            <a:endParaRPr lang="en-US" sz="1600" b="1" dirty="0">
              <a:solidFill>
                <a:srgbClr val="993333"/>
              </a:solidFill>
              <a:latin typeface="Arial" charset="0"/>
              <a:ea typeface="Arial" charset="0"/>
              <a:cs typeface="Arial" charset="0"/>
            </a:endParaRPr>
          </a:p>
        </p:txBody>
      </p:sp>
      <p:pic>
        <p:nvPicPr>
          <p:cNvPr id="4" name="Picture 3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3580" y="1160008"/>
            <a:ext cx="1457337" cy="1497001"/>
          </a:xfrm>
          <a:prstGeom prst="rect">
            <a:avLst/>
          </a:prstGeom>
        </p:spPr>
      </p:pic>
      <p:pic>
        <p:nvPicPr>
          <p:cNvPr id="9" name="Picture 8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4697" y="1137496"/>
            <a:ext cx="1504893" cy="1504893"/>
          </a:xfrm>
          <a:prstGeom prst="rect">
            <a:avLst/>
          </a:prstGeom>
        </p:spPr>
      </p:pic>
      <p:pic>
        <p:nvPicPr>
          <p:cNvPr id="10" name="Picture 9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237" y="2763459"/>
            <a:ext cx="1520874" cy="1520874"/>
          </a:xfrm>
          <a:prstGeom prst="rect">
            <a:avLst/>
          </a:prstGeom>
        </p:spPr>
      </p:pic>
      <p:pic>
        <p:nvPicPr>
          <p:cNvPr id="33" name="Picture 32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0997" y="2764042"/>
            <a:ext cx="1510556" cy="1519707"/>
          </a:xfrm>
          <a:prstGeom prst="rect">
            <a:avLst/>
          </a:prstGeom>
        </p:spPr>
      </p:pic>
      <p:pic>
        <p:nvPicPr>
          <p:cNvPr id="37" name="Picture 36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41" y="2763799"/>
            <a:ext cx="1505849" cy="1519707"/>
          </a:xfrm>
          <a:prstGeom prst="rect">
            <a:avLst/>
          </a:prstGeom>
        </p:spPr>
      </p:pic>
      <p:pic>
        <p:nvPicPr>
          <p:cNvPr id="38" name="Picture 37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5301" y="2763798"/>
            <a:ext cx="1500655" cy="1519707"/>
          </a:xfrm>
          <a:prstGeom prst="rect">
            <a:avLst/>
          </a:prstGeom>
        </p:spPr>
      </p:pic>
      <p:pic>
        <p:nvPicPr>
          <p:cNvPr id="42" name="Picture 41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3587" y="2763459"/>
            <a:ext cx="1521310" cy="1519707"/>
          </a:xfrm>
          <a:prstGeom prst="rect">
            <a:avLst/>
          </a:prstGeom>
        </p:spPr>
      </p:pic>
      <p:pic>
        <p:nvPicPr>
          <p:cNvPr id="46" name="Picture 45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13741" y="4453150"/>
            <a:ext cx="1505849" cy="1508760"/>
          </a:xfrm>
          <a:prstGeom prst="rect">
            <a:avLst/>
          </a:prstGeom>
        </p:spPr>
      </p:pic>
      <p:pic>
        <p:nvPicPr>
          <p:cNvPr id="47" name="Picture 46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7092" y="4449956"/>
            <a:ext cx="1500656" cy="1508760"/>
          </a:xfrm>
          <a:prstGeom prst="rect">
            <a:avLst/>
          </a:prstGeom>
        </p:spPr>
      </p:pic>
      <p:pic>
        <p:nvPicPr>
          <p:cNvPr id="48" name="Picture 47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1577" y="2763458"/>
            <a:ext cx="1469339" cy="1519707"/>
          </a:xfrm>
          <a:prstGeom prst="rect">
            <a:avLst/>
          </a:prstGeom>
        </p:spPr>
      </p:pic>
      <p:pic>
        <p:nvPicPr>
          <p:cNvPr id="49" name="Picture 48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1814" y="4449955"/>
            <a:ext cx="1497908" cy="1508761"/>
          </a:xfrm>
          <a:prstGeom prst="rect">
            <a:avLst/>
          </a:prstGeom>
        </p:spPr>
      </p:pic>
      <p:pic>
        <p:nvPicPr>
          <p:cNvPr id="50" name="Picture 49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439" y="1163160"/>
            <a:ext cx="1501672" cy="1494140"/>
          </a:xfrm>
          <a:prstGeom prst="rect">
            <a:avLst/>
          </a:prstGeom>
        </p:spPr>
      </p:pic>
      <p:pic>
        <p:nvPicPr>
          <p:cNvPr id="52" name="Picture 51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3105" y="2763458"/>
            <a:ext cx="1489170" cy="151970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6508A948-685F-924A-A19B-3902870926E5}"/>
              </a:ext>
            </a:extLst>
          </p:cNvPr>
          <p:cNvPicPr>
            <a:picLocks/>
          </p:cNvPicPr>
          <p:nvPr/>
        </p:nvPicPr>
        <p:blipFill>
          <a:blip r:embed="rId17"/>
          <a:stretch>
            <a:fillRect/>
          </a:stretch>
        </p:blipFill>
        <p:spPr>
          <a:xfrm>
            <a:off x="3621509" y="4456139"/>
            <a:ext cx="1528424" cy="1502577"/>
          </a:xfrm>
          <a:prstGeom prst="rect">
            <a:avLst/>
          </a:prstGeom>
        </p:spPr>
      </p:pic>
      <p:sp>
        <p:nvSpPr>
          <p:cNvPr id="26" name="Slide Number Placeholder 3">
            <a:extLst>
              <a:ext uri="{FF2B5EF4-FFF2-40B4-BE49-F238E27FC236}">
                <a16:creationId xmlns:a16="http://schemas.microsoft.com/office/drawing/2014/main" xmlns="" id="{06AA6B57-6E16-5D4B-9B1B-74B2144BF3E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607800" y="6400800"/>
            <a:ext cx="508000" cy="381000"/>
          </a:xfrm>
        </p:spPr>
        <p:txBody>
          <a:bodyPr/>
          <a:lstStyle/>
          <a:p>
            <a:pPr>
              <a:defRPr/>
            </a:pPr>
            <a:fld id="{732894DE-C783-504C-9B3C-33C3EECE5183}" type="slidenum">
              <a:rPr lang="en-US" altLang="x-none" smtClean="0"/>
              <a:pPr>
                <a:defRPr/>
              </a:pPr>
              <a:t>49</a:t>
            </a:fld>
            <a:endParaRPr lang="en-US" altLang="x-none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xmlns="" id="{243EE51A-3178-A349-85D9-42C858A06E4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0443587" y="1140354"/>
            <a:ext cx="1521310" cy="154199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xmlns="" id="{31DEEE12-6A6C-8546-8AD3-BCA6DA931EE9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319927" y="1130517"/>
            <a:ext cx="1487821" cy="1524572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xmlns="" id="{E02F45DB-B336-F745-9636-045F796A530F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1971576" y="4456139"/>
            <a:ext cx="1469340" cy="1505184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xmlns="" id="{25183C88-F1F8-EB4D-A310-CA945F6D711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8715301" y="1133629"/>
            <a:ext cx="1497908" cy="150876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xmlns="" id="{49A7598E-A4A8-1949-A87F-31A9E16FD383}"/>
              </a:ext>
            </a:extLst>
          </p:cNvPr>
          <p:cNvPicPr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062" y="4449956"/>
            <a:ext cx="1528425" cy="150876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xmlns="" id="{1F18BDA8-3045-EC4E-880A-6EB6883C733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0438145" y="4447836"/>
            <a:ext cx="1528425" cy="15134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829209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xmlns="" id="{B5A90791-3938-7648-B572-B1D932C9C7BC}"/>
              </a:ext>
            </a:extLst>
          </p:cNvPr>
          <p:cNvSpPr/>
          <p:nvPr/>
        </p:nvSpPr>
        <p:spPr>
          <a:xfrm rot="20714870">
            <a:off x="3244823" y="1127143"/>
            <a:ext cx="4439002" cy="3009691"/>
          </a:xfrm>
          <a:prstGeom prst="ellipse">
            <a:avLst/>
          </a:prstGeom>
          <a:noFill/>
          <a:ln w="762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>
          <a:xfrm>
            <a:off x="11546024" y="6419216"/>
            <a:ext cx="558800" cy="381000"/>
          </a:xfrm>
        </p:spPr>
        <p:txBody>
          <a:bodyPr/>
          <a:lstStyle/>
          <a:p>
            <a:pPr>
              <a:defRPr/>
            </a:pPr>
            <a:fld id="{63D3B316-91FB-DF48-AE98-FE3F466B0504}" type="slidenum">
              <a:rPr lang="en-US" altLang="x-none" smtClean="0"/>
              <a:pPr>
                <a:defRPr/>
              </a:pPr>
              <a:t>50</a:t>
            </a:fld>
            <a:endParaRPr lang="en-US" altLang="x-none" dirty="0"/>
          </a:p>
        </p:txBody>
      </p:sp>
      <p:sp>
        <p:nvSpPr>
          <p:cNvPr id="80" name="Rounded Rectangle 79">
            <a:extLst>
              <a:ext uri="{FF2B5EF4-FFF2-40B4-BE49-F238E27FC236}">
                <a16:creationId xmlns:a16="http://schemas.microsoft.com/office/drawing/2014/main" xmlns="" id="{6E8CFA07-5825-9344-852D-57A8EA216F04}"/>
              </a:ext>
            </a:extLst>
          </p:cNvPr>
          <p:cNvSpPr/>
          <p:nvPr/>
        </p:nvSpPr>
        <p:spPr>
          <a:xfrm>
            <a:off x="4815395" y="224203"/>
            <a:ext cx="1423118" cy="1284953"/>
          </a:xfrm>
          <a:prstGeom prst="roundRect">
            <a:avLst>
              <a:gd name="adj" fmla="val 10077"/>
            </a:avLst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xmlns="" id="{47AA83CA-ACD4-054E-9422-290D62B16FE2}"/>
              </a:ext>
            </a:extLst>
          </p:cNvPr>
          <p:cNvSpPr/>
          <p:nvPr/>
        </p:nvSpPr>
        <p:spPr>
          <a:xfrm>
            <a:off x="2549501" y="1524000"/>
            <a:ext cx="1717699" cy="1447118"/>
          </a:xfrm>
          <a:prstGeom prst="roundRect">
            <a:avLst>
              <a:gd name="adj" fmla="val 10077"/>
            </a:avLst>
          </a:prstGeom>
          <a:solidFill>
            <a:schemeClr val="bg1"/>
          </a:solidFill>
          <a:ln>
            <a:noFill/>
          </a:ln>
          <a:effectLst>
            <a:softEdge rad="2032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11" name="Group 210"/>
          <p:cNvGrpSpPr/>
          <p:nvPr/>
        </p:nvGrpSpPr>
        <p:grpSpPr>
          <a:xfrm>
            <a:off x="5555960" y="3291188"/>
            <a:ext cx="2531463" cy="1347729"/>
            <a:chOff x="5968634" y="3291188"/>
            <a:chExt cx="2531463" cy="1347729"/>
          </a:xfrm>
        </p:grpSpPr>
        <p:sp>
          <p:nvSpPr>
            <p:cNvPr id="5" name="Rounded Rectangle 4">
              <a:extLst>
                <a:ext uri="{FF2B5EF4-FFF2-40B4-BE49-F238E27FC236}">
                  <a16:creationId xmlns:a16="http://schemas.microsoft.com/office/drawing/2014/main" xmlns="" id="{7A88E730-6CE7-544E-9D5C-28F99096A816}"/>
                </a:ext>
              </a:extLst>
            </p:cNvPr>
            <p:cNvSpPr/>
            <p:nvPr/>
          </p:nvSpPr>
          <p:spPr>
            <a:xfrm>
              <a:off x="6345625" y="3291188"/>
              <a:ext cx="1567427" cy="1079453"/>
            </a:xfrm>
            <a:prstGeom prst="roundRect">
              <a:avLst>
                <a:gd name="adj" fmla="val 10077"/>
              </a:avLst>
            </a:prstGeom>
            <a:solidFill>
              <a:schemeClr val="bg1"/>
            </a:solidFill>
            <a:ln>
              <a:noFill/>
            </a:ln>
            <a:effectLst>
              <a:softEdge rad="1143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xmlns="" id="{937F3F4C-E76F-F745-852C-F9A2B14D8301}"/>
                </a:ext>
              </a:extLst>
            </p:cNvPr>
            <p:cNvSpPr txBox="1"/>
            <p:nvPr/>
          </p:nvSpPr>
          <p:spPr>
            <a:xfrm>
              <a:off x="5968634" y="4238807"/>
              <a:ext cx="253146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2000" dirty="0">
                  <a:latin typeface="Helvetica Neue" charset="0"/>
                  <a:ea typeface="Helvetica Neue" charset="0"/>
                  <a:cs typeface="Helvetica Neue" charset="0"/>
                </a:rPr>
                <a:t>Domain specific ML </a:t>
              </a:r>
            </a:p>
          </p:txBody>
        </p:sp>
      </p:grp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F27307C6-583E-0B4D-BFC8-3219A696A04E}"/>
              </a:ext>
            </a:extLst>
          </p:cNvPr>
          <p:cNvSpPr txBox="1"/>
          <p:nvPr/>
        </p:nvSpPr>
        <p:spPr>
          <a:xfrm>
            <a:off x="3653052" y="2351741"/>
            <a:ext cx="36599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" charset="0"/>
                <a:ea typeface="Helvetica Neue" charset="0"/>
                <a:cs typeface="Helvetica Neue" charset="0"/>
              </a:rPr>
              <a:t>Systems &amp; algorithms</a:t>
            </a:r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xmlns="" id="{6E8CFA07-5825-9344-852D-57A8EA216F04}"/>
              </a:ext>
            </a:extLst>
          </p:cNvPr>
          <p:cNvSpPr/>
          <p:nvPr/>
        </p:nvSpPr>
        <p:spPr>
          <a:xfrm>
            <a:off x="7131126" y="1607030"/>
            <a:ext cx="1216115" cy="1250050"/>
          </a:xfrm>
          <a:prstGeom prst="roundRect">
            <a:avLst>
              <a:gd name="adj" fmla="val 10077"/>
            </a:avLst>
          </a:prstGeom>
          <a:solidFill>
            <a:schemeClr val="bg1"/>
          </a:solidFill>
          <a:ln>
            <a:noFill/>
          </a:ln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12" name="Group 211"/>
          <p:cNvGrpSpPr/>
          <p:nvPr/>
        </p:nvGrpSpPr>
        <p:grpSpPr>
          <a:xfrm>
            <a:off x="2423317" y="1041513"/>
            <a:ext cx="2093843" cy="1966682"/>
            <a:chOff x="2423317" y="1041513"/>
            <a:chExt cx="2093843" cy="1966682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xmlns="" id="{DD1B4D64-8CEB-AC4D-AD30-90CFB0871FBA}"/>
                </a:ext>
              </a:extLst>
            </p:cNvPr>
            <p:cNvSpPr txBox="1"/>
            <p:nvPr/>
          </p:nvSpPr>
          <p:spPr>
            <a:xfrm>
              <a:off x="2423317" y="1041513"/>
              <a:ext cx="209384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r>
                <a:rPr lang="zh-CN" altLang="en-US" sz="20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2000" dirty="0">
                  <a:latin typeface="Helvetica Neue" charset="0"/>
                  <a:ea typeface="Helvetica Neue" charset="0"/>
                  <a:cs typeface="Helvetica Neue" charset="0"/>
                </a:rPr>
                <a:t>preparation</a:t>
              </a:r>
              <a:endParaRPr lang="en-US" sz="2000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78" name="Group 77"/>
            <p:cNvGrpSpPr/>
            <p:nvPr/>
          </p:nvGrpSpPr>
          <p:grpSpPr>
            <a:xfrm>
              <a:off x="2894623" y="1507687"/>
              <a:ext cx="1158145" cy="1500508"/>
              <a:chOff x="401272" y="3459773"/>
              <a:chExt cx="1639707" cy="2119581"/>
            </a:xfrm>
          </p:grpSpPr>
          <p:grpSp>
            <p:nvGrpSpPr>
              <p:cNvPr id="47" name="Group 46"/>
              <p:cNvGrpSpPr/>
              <p:nvPr/>
            </p:nvGrpSpPr>
            <p:grpSpPr>
              <a:xfrm>
                <a:off x="401272" y="3459773"/>
                <a:ext cx="1639707" cy="792186"/>
                <a:chOff x="210657" y="3365192"/>
                <a:chExt cx="2155259" cy="869317"/>
              </a:xfrm>
            </p:grpSpPr>
            <p:pic>
              <p:nvPicPr>
                <p:cNvPr id="44" name="Picture 43">
                  <a:extLst>
                    <a:ext uri="{FF2B5EF4-FFF2-40B4-BE49-F238E27FC236}">
                      <a16:creationId xmlns:a16="http://schemas.microsoft.com/office/drawing/2014/main" xmlns="" id="{D6A0F0B1-83AA-6A4D-B293-D73FD912DD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duotone>
                    <a:schemeClr val="accent2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4889" b="95556" l="9778" r="88889">
                              <a14:foregroundMark x1="39111" y1="22667" x2="56889" y2="22667"/>
                              <a14:foregroundMark x1="37778" y1="36000" x2="56000" y2="35556"/>
                              <a14:foregroundMark x1="44444" y1="79556" x2="44444" y2="7955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657" y="3365192"/>
                  <a:ext cx="869317" cy="869317"/>
                </a:xfrm>
                <a:prstGeom prst="rect">
                  <a:avLst/>
                </a:prstGeom>
              </p:spPr>
            </p:pic>
            <p:pic>
              <p:nvPicPr>
                <p:cNvPr id="45" name="Picture 44">
                  <a:extLst>
                    <a:ext uri="{FF2B5EF4-FFF2-40B4-BE49-F238E27FC236}">
                      <a16:creationId xmlns:a16="http://schemas.microsoft.com/office/drawing/2014/main" xmlns="" id="{D6A0F0B1-83AA-6A4D-B293-D73FD912DD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4889" b="95556" l="9778" r="88889">
                              <a14:foregroundMark x1="39111" y1="22667" x2="56889" y2="22667"/>
                              <a14:foregroundMark x1="37778" y1="36000" x2="56000" y2="35556"/>
                              <a14:foregroundMark x1="44444" y1="79556" x2="44444" y2="7955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857845" y="3365192"/>
                  <a:ext cx="869317" cy="869317"/>
                </a:xfrm>
                <a:prstGeom prst="rect">
                  <a:avLst/>
                </a:prstGeom>
              </p:spPr>
            </p:pic>
            <p:pic>
              <p:nvPicPr>
                <p:cNvPr id="46" name="Picture 45">
                  <a:extLst>
                    <a:ext uri="{FF2B5EF4-FFF2-40B4-BE49-F238E27FC236}">
                      <a16:creationId xmlns:a16="http://schemas.microsoft.com/office/drawing/2014/main" xmlns="" id="{D6A0F0B1-83AA-6A4D-B293-D73FD912DDC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>
                  <a:duotone>
                    <a:schemeClr val="accent5">
                      <a:shade val="45000"/>
                      <a:satMod val="135000"/>
                    </a:schemeClr>
                    <a:prstClr val="white"/>
                  </a:duotone>
                  <a:extLst>
                    <a:ext uri="{BEBA8EAE-BF5A-486C-A8C5-ECC9F3942E4B}">
                      <a14:imgProps xmlns:a14="http://schemas.microsoft.com/office/drawing/2010/main">
                        <a14:imgLayer r:embed="rId4">
                          <a14:imgEffect>
                            <a14:backgroundRemoval t="4889" b="95556" l="9778" r="88889">
                              <a14:foregroundMark x1="39111" y1="22667" x2="56889" y2="22667"/>
                              <a14:foregroundMark x1="37778" y1="36000" x2="56000" y2="35556"/>
                              <a14:foregroundMark x1="44444" y1="79556" x2="44444" y2="79556"/>
                            </a14:backgroundRemoval>
                          </a14:imgEffect>
                        </a14:imgLayer>
                      </a14:imgProps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496599" y="3365192"/>
                  <a:ext cx="869317" cy="869317"/>
                </a:xfrm>
                <a:prstGeom prst="rect">
                  <a:avLst/>
                </a:prstGeom>
              </p:spPr>
            </p:pic>
          </p:grpSp>
          <p:grpSp>
            <p:nvGrpSpPr>
              <p:cNvPr id="76" name="Group 75"/>
              <p:cNvGrpSpPr/>
              <p:nvPr/>
            </p:nvGrpSpPr>
            <p:grpSpPr>
              <a:xfrm>
                <a:off x="505917" y="4282789"/>
                <a:ext cx="1356084" cy="1296565"/>
                <a:chOff x="375872" y="4341788"/>
                <a:chExt cx="1757728" cy="1578635"/>
              </a:xfrm>
            </p:grpSpPr>
            <p:cxnSp>
              <p:nvCxnSpPr>
                <p:cNvPr id="49" name="Straight Connector 48"/>
                <p:cNvCxnSpPr/>
                <p:nvPr/>
              </p:nvCxnSpPr>
              <p:spPr bwMode="auto">
                <a:xfrm>
                  <a:off x="381000" y="4359172"/>
                  <a:ext cx="1752600" cy="0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1" name="Straight Connector 50"/>
                <p:cNvCxnSpPr/>
                <p:nvPr/>
              </p:nvCxnSpPr>
              <p:spPr bwMode="auto">
                <a:xfrm>
                  <a:off x="375872" y="4341788"/>
                  <a:ext cx="739055" cy="877124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5" name="Straight Connector 54"/>
                <p:cNvCxnSpPr/>
                <p:nvPr/>
              </p:nvCxnSpPr>
              <p:spPr bwMode="auto">
                <a:xfrm flipH="1">
                  <a:off x="1391417" y="4352089"/>
                  <a:ext cx="727320" cy="834757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59" name="Straight Connector 58"/>
                <p:cNvCxnSpPr/>
                <p:nvPr/>
              </p:nvCxnSpPr>
              <p:spPr bwMode="auto">
                <a:xfrm>
                  <a:off x="1114927" y="5186846"/>
                  <a:ext cx="0" cy="733577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5" name="Straight Connector 64"/>
                <p:cNvCxnSpPr/>
                <p:nvPr/>
              </p:nvCxnSpPr>
              <p:spPr bwMode="auto">
                <a:xfrm>
                  <a:off x="1391417" y="5160940"/>
                  <a:ext cx="0" cy="427725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  <p:cxnSp>
              <p:nvCxnSpPr>
                <p:cNvPr id="67" name="Straight Connector 66"/>
                <p:cNvCxnSpPr/>
                <p:nvPr/>
              </p:nvCxnSpPr>
              <p:spPr bwMode="auto">
                <a:xfrm flipH="1">
                  <a:off x="1128485" y="5568026"/>
                  <a:ext cx="262932" cy="352397"/>
                </a:xfrm>
                <a:prstGeom prst="line">
                  <a:avLst/>
                </a:prstGeom>
                <a:solidFill>
                  <a:schemeClr val="accent1"/>
                </a:solidFill>
                <a:ln w="5397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</p:cxnSp>
          </p:grpSp>
          <p:sp>
            <p:nvSpPr>
              <p:cNvPr id="77" name="Down Arrow 76"/>
              <p:cNvSpPr/>
              <p:nvPr/>
            </p:nvSpPr>
            <p:spPr bwMode="auto">
              <a:xfrm>
                <a:off x="1045855" y="4380388"/>
                <a:ext cx="208389" cy="422926"/>
              </a:xfrm>
              <a:prstGeom prst="downArrow">
                <a:avLst/>
              </a:prstGeom>
              <a:solidFill>
                <a:srgbClr val="38952E"/>
              </a:solidFill>
              <a:ln w="2857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</p:grpSp>
      </p:grpSp>
      <p:grpSp>
        <p:nvGrpSpPr>
          <p:cNvPr id="207" name="Group 206"/>
          <p:cNvGrpSpPr/>
          <p:nvPr/>
        </p:nvGrpSpPr>
        <p:grpSpPr>
          <a:xfrm>
            <a:off x="4253731" y="203228"/>
            <a:ext cx="2637453" cy="1619518"/>
            <a:chOff x="4404184" y="741025"/>
            <a:chExt cx="2637453" cy="1619518"/>
          </a:xfrm>
        </p:grpSpPr>
        <p:pic>
          <p:nvPicPr>
            <p:cNvPr id="79" name="Picture 7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9357" y="1082975"/>
              <a:ext cx="1277568" cy="1277568"/>
            </a:xfrm>
            <a:prstGeom prst="rect">
              <a:avLst/>
            </a:prstGeom>
          </p:spPr>
        </p:pic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xmlns="" id="{E6809A31-631E-F14F-8B49-B1AE2F0D91B2}"/>
                </a:ext>
              </a:extLst>
            </p:cNvPr>
            <p:cNvSpPr txBox="1"/>
            <p:nvPr/>
          </p:nvSpPr>
          <p:spPr>
            <a:xfrm>
              <a:off x="4404184" y="741025"/>
              <a:ext cx="263745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latin typeface="Helvetica Neue" charset="0"/>
                  <a:ea typeface="Helvetica Neue" charset="0"/>
                  <a:cs typeface="Helvetica Neue" charset="0"/>
                </a:rPr>
                <a:t>Core DB optimization</a:t>
              </a:r>
            </a:p>
          </p:txBody>
        </p:sp>
      </p:grpSp>
      <p:sp>
        <p:nvSpPr>
          <p:cNvPr id="83" name="Rounded Rectangle 82">
            <a:extLst>
              <a:ext uri="{FF2B5EF4-FFF2-40B4-BE49-F238E27FC236}">
                <a16:creationId xmlns:a16="http://schemas.microsoft.com/office/drawing/2014/main" xmlns="" id="{7A88E730-6CE7-544E-9D5C-28F99096A816}"/>
              </a:ext>
            </a:extLst>
          </p:cNvPr>
          <p:cNvSpPr/>
          <p:nvPr/>
        </p:nvSpPr>
        <p:spPr>
          <a:xfrm>
            <a:off x="3325980" y="3362668"/>
            <a:ext cx="2042003" cy="1229379"/>
          </a:xfrm>
          <a:prstGeom prst="roundRect">
            <a:avLst>
              <a:gd name="adj" fmla="val 10077"/>
            </a:avLst>
          </a:prstGeom>
          <a:solidFill>
            <a:schemeClr val="bg1"/>
          </a:solidFill>
          <a:ln>
            <a:noFill/>
          </a:ln>
          <a:effectLst>
            <a:softEdge rad="114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106" name="Group 105"/>
          <p:cNvGrpSpPr/>
          <p:nvPr/>
        </p:nvGrpSpPr>
        <p:grpSpPr>
          <a:xfrm>
            <a:off x="7131126" y="1637032"/>
            <a:ext cx="1480968" cy="1161449"/>
            <a:chOff x="448219" y="3559001"/>
            <a:chExt cx="1824875" cy="1386780"/>
          </a:xfrm>
        </p:grpSpPr>
        <p:sp>
          <p:nvSpPr>
            <p:cNvPr id="84" name="Donut 83"/>
            <p:cNvSpPr/>
            <p:nvPr/>
          </p:nvSpPr>
          <p:spPr bwMode="auto">
            <a:xfrm>
              <a:off x="448219" y="3559001"/>
              <a:ext cx="1318115" cy="1316108"/>
            </a:xfrm>
            <a:prstGeom prst="donut">
              <a:avLst>
                <a:gd name="adj" fmla="val 10327"/>
              </a:avLst>
            </a:prstGeom>
            <a:solidFill>
              <a:schemeClr val="accent5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85" name="Rectangle 84"/>
            <p:cNvSpPr/>
            <p:nvPr/>
          </p:nvSpPr>
          <p:spPr bwMode="auto">
            <a:xfrm rot="18154532">
              <a:off x="1671432" y="4577114"/>
              <a:ext cx="95698" cy="191961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86" name="Rectangle 85"/>
            <p:cNvSpPr/>
            <p:nvPr/>
          </p:nvSpPr>
          <p:spPr bwMode="auto">
            <a:xfrm rot="18154532">
              <a:off x="1957354" y="4630041"/>
              <a:ext cx="141346" cy="490134"/>
            </a:xfrm>
            <a:prstGeom prst="rect">
              <a:avLst/>
            </a:prstGeom>
            <a:solidFill>
              <a:schemeClr val="accent5">
                <a:lumMod val="5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104" name="Group 103"/>
            <p:cNvGrpSpPr/>
            <p:nvPr/>
          </p:nvGrpSpPr>
          <p:grpSpPr>
            <a:xfrm>
              <a:off x="777020" y="3822550"/>
              <a:ext cx="603413" cy="805546"/>
              <a:chOff x="3054187" y="5492434"/>
              <a:chExt cx="603413" cy="805546"/>
            </a:xfrm>
          </p:grpSpPr>
          <p:sp>
            <p:nvSpPr>
              <p:cNvPr id="88" name="Rectangle 87"/>
              <p:cNvSpPr/>
              <p:nvPr/>
            </p:nvSpPr>
            <p:spPr bwMode="auto">
              <a:xfrm>
                <a:off x="3276600" y="5943600"/>
                <a:ext cx="141385" cy="351516"/>
              </a:xfrm>
              <a:prstGeom prst="rect">
                <a:avLst/>
              </a:prstGeom>
              <a:solidFill>
                <a:srgbClr val="38952E"/>
              </a:solidFill>
              <a:ln w="9525" cap="flat" cmpd="sng" algn="ctr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  <a:extLst>
                <a:ext uri="{AF507438-7753-43e0-B8FC-AC1667EBCBE1}">
                  <a14:hiddenEffects xmlns:a14="http://schemas.microsoft.com/office/drawing/2010/main" xmlns="">
                    <a:effectLst>
                      <a:outerShdw blurRad="63500" dist="38099" dir="2700000" algn="ctr" rotWithShape="0">
                        <a:schemeClr val="bg2">
                          <a:alpha val="74998"/>
                        </a:schemeClr>
                      </a:outerShdw>
                    </a:effectLst>
                  </a14:hiddenEffects>
                </a:ext>
              </a:extLst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>
                  <a:ln>
                    <a:noFill/>
                  </a:ln>
                  <a:solidFill>
                    <a:schemeClr val="tx1"/>
                  </a:solidFill>
                  <a:effectLst/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grpSp>
            <p:nvGrpSpPr>
              <p:cNvPr id="99" name="Group 98"/>
              <p:cNvGrpSpPr/>
              <p:nvPr/>
            </p:nvGrpSpPr>
            <p:grpSpPr>
              <a:xfrm>
                <a:off x="3054187" y="5743155"/>
                <a:ext cx="149071" cy="554825"/>
                <a:chOff x="1953492" y="5841945"/>
                <a:chExt cx="149071" cy="554825"/>
              </a:xfrm>
            </p:grpSpPr>
            <p:sp>
              <p:nvSpPr>
                <p:cNvPr id="100" name="Rectangle 99"/>
                <p:cNvSpPr/>
                <p:nvPr/>
              </p:nvSpPr>
              <p:spPr bwMode="auto">
                <a:xfrm>
                  <a:off x="1953492" y="5841945"/>
                  <a:ext cx="149070" cy="554825"/>
                </a:xfrm>
                <a:prstGeom prst="rect">
                  <a:avLst/>
                </a:prstGeom>
                <a:solidFill>
                  <a:srgbClr val="38952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01" name="Right Triangle 100"/>
                <p:cNvSpPr/>
                <p:nvPr/>
              </p:nvSpPr>
              <p:spPr bwMode="auto">
                <a:xfrm>
                  <a:off x="1953492" y="6295116"/>
                  <a:ext cx="149071" cy="101654"/>
                </a:xfrm>
                <a:prstGeom prst="rtTriangle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  <p:grpSp>
            <p:nvGrpSpPr>
              <p:cNvPr id="103" name="Group 102"/>
              <p:cNvGrpSpPr/>
              <p:nvPr/>
            </p:nvGrpSpPr>
            <p:grpSpPr>
              <a:xfrm>
                <a:off x="3502886" y="5492434"/>
                <a:ext cx="154714" cy="803543"/>
                <a:chOff x="3579088" y="5492434"/>
                <a:chExt cx="154714" cy="803543"/>
              </a:xfrm>
            </p:grpSpPr>
            <p:sp>
              <p:nvSpPr>
                <p:cNvPr id="90" name="Rectangle 89"/>
                <p:cNvSpPr/>
                <p:nvPr/>
              </p:nvSpPr>
              <p:spPr bwMode="auto">
                <a:xfrm>
                  <a:off x="3579088" y="5492434"/>
                  <a:ext cx="154712" cy="803543"/>
                </a:xfrm>
                <a:prstGeom prst="rect">
                  <a:avLst/>
                </a:prstGeom>
                <a:solidFill>
                  <a:srgbClr val="38952E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  <p:sp>
              <p:nvSpPr>
                <p:cNvPr id="102" name="Right Triangle 101"/>
                <p:cNvSpPr/>
                <p:nvPr/>
              </p:nvSpPr>
              <p:spPr bwMode="auto">
                <a:xfrm rot="16200000">
                  <a:off x="3557326" y="6118640"/>
                  <a:ext cx="198239" cy="154712"/>
                </a:xfrm>
                <a:prstGeom prst="rtTriangle">
                  <a:avLst/>
                </a:prstGeom>
                <a:solidFill>
                  <a:schemeClr val="bg1"/>
                </a:solidFill>
                <a:ln w="9525" cap="flat" cmpd="sng" algn="ctr">
                  <a:noFill/>
                  <a:prstDash val="solid"/>
                  <a:round/>
                  <a:headEnd type="none" w="med" len="med"/>
                  <a:tailEnd type="none" w="med" len="med"/>
                </a:ln>
                <a:effectLst/>
                <a:extLst>
                  <a:ext uri="{AF507438-7753-43e0-B8FC-AC1667EBCBE1}">
                    <a14:hiddenEffects xmlns:a14="http://schemas.microsoft.com/office/drawing/2010/main" xmlns="">
                      <a:effectLst>
                        <a:outerShdw blurRad="63500" dist="38099" dir="2700000" algn="ctr" rotWithShape="0">
                          <a:schemeClr val="bg2">
                            <a:alpha val="74998"/>
                          </a:schemeClr>
                        </a:outerShdw>
                      </a:effectLst>
                    </a14:hiddenEffects>
                  </a:ext>
                </a:extLst>
              </p:spPr>
              <p:txBody>
                <a:bodyPr vert="horz" wrap="square" lIns="91440" tIns="45720" rIns="91440" bIns="45720" numCol="1" rtlCol="0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indent="0" algn="l" defTabSz="914400" rtl="0" eaLnBrk="0" fontAlgn="base" latinLnBrk="0" hangingPunct="0">
                    <a:lnSpc>
                      <a:spcPct val="100000"/>
                    </a:lnSpc>
                    <a:spcBef>
                      <a:spcPct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</a:pPr>
                  <a:endParaRPr kumimoji="0" lang="en-US" sz="2400" b="0" i="0" u="none" strike="noStrike" cap="none" normalizeH="0" baseline="0">
                    <a:ln>
                      <a:noFill/>
                    </a:ln>
                    <a:solidFill>
                      <a:schemeClr val="tx1"/>
                    </a:solidFill>
                    <a:effectLst/>
                    <a:latin typeface="Helvetica Neue" charset="0"/>
                    <a:ea typeface="Helvetica Neue" charset="0"/>
                    <a:cs typeface="Helvetica Neue" charset="0"/>
                  </a:endParaRPr>
                </a:p>
              </p:txBody>
            </p:sp>
          </p:grpSp>
        </p:grpSp>
      </p:grpSp>
      <p:grpSp>
        <p:nvGrpSpPr>
          <p:cNvPr id="140" name="Group 139"/>
          <p:cNvGrpSpPr/>
          <p:nvPr/>
        </p:nvGrpSpPr>
        <p:grpSpPr>
          <a:xfrm>
            <a:off x="5982195" y="2953815"/>
            <a:ext cx="1231774" cy="1281282"/>
            <a:chOff x="5851719" y="4775512"/>
            <a:chExt cx="1857893" cy="1625288"/>
          </a:xfrm>
        </p:grpSpPr>
        <p:sp>
          <p:nvSpPr>
            <p:cNvPr id="107" name="Rounded Rectangle 106"/>
            <p:cNvSpPr/>
            <p:nvPr/>
          </p:nvSpPr>
          <p:spPr bwMode="auto">
            <a:xfrm>
              <a:off x="5851719" y="6287773"/>
              <a:ext cx="1857893" cy="113027"/>
            </a:xfrm>
            <a:prstGeom prst="round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09" name="Frame 108"/>
            <p:cNvSpPr/>
            <p:nvPr/>
          </p:nvSpPr>
          <p:spPr bwMode="auto">
            <a:xfrm>
              <a:off x="5982149" y="5952993"/>
              <a:ext cx="282671" cy="406601"/>
            </a:xfrm>
            <a:prstGeom prst="frame">
              <a:avLst>
                <a:gd name="adj1" fmla="val 2800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17" name="Donut 116"/>
            <p:cNvSpPr/>
            <p:nvPr/>
          </p:nvSpPr>
          <p:spPr bwMode="auto">
            <a:xfrm>
              <a:off x="6861345" y="5293400"/>
              <a:ext cx="229875" cy="222282"/>
            </a:xfrm>
            <a:prstGeom prst="donu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0" name="Frame 119"/>
            <p:cNvSpPr/>
            <p:nvPr/>
          </p:nvSpPr>
          <p:spPr bwMode="auto">
            <a:xfrm>
              <a:off x="6407190" y="5560391"/>
              <a:ext cx="282671" cy="774731"/>
            </a:xfrm>
            <a:prstGeom prst="frame">
              <a:avLst>
                <a:gd name="adj1" fmla="val 2800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1" name="Frame 120"/>
            <p:cNvSpPr/>
            <p:nvPr/>
          </p:nvSpPr>
          <p:spPr bwMode="auto">
            <a:xfrm>
              <a:off x="6840116" y="5730255"/>
              <a:ext cx="282671" cy="604866"/>
            </a:xfrm>
            <a:prstGeom prst="frame">
              <a:avLst>
                <a:gd name="adj1" fmla="val 2800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2" name="Frame 121"/>
            <p:cNvSpPr/>
            <p:nvPr/>
          </p:nvSpPr>
          <p:spPr bwMode="auto">
            <a:xfrm>
              <a:off x="7299794" y="5225387"/>
              <a:ext cx="297444" cy="1095034"/>
            </a:xfrm>
            <a:prstGeom prst="frame">
              <a:avLst>
                <a:gd name="adj1" fmla="val 28002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3" name="Donut 122"/>
            <p:cNvSpPr/>
            <p:nvPr/>
          </p:nvSpPr>
          <p:spPr bwMode="auto">
            <a:xfrm>
              <a:off x="7339589" y="4775512"/>
              <a:ext cx="229875" cy="222282"/>
            </a:xfrm>
            <a:prstGeom prst="donut">
              <a:avLst/>
            </a:prstGeom>
            <a:solidFill>
              <a:schemeClr val="accent6">
                <a:lumMod val="40000"/>
                <a:lumOff val="6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4" name="Donut 123"/>
            <p:cNvSpPr/>
            <p:nvPr/>
          </p:nvSpPr>
          <p:spPr bwMode="auto">
            <a:xfrm>
              <a:off x="6436239" y="5134792"/>
              <a:ext cx="229875" cy="222282"/>
            </a:xfrm>
            <a:prstGeom prst="donu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25" name="Donut 124"/>
            <p:cNvSpPr/>
            <p:nvPr/>
          </p:nvSpPr>
          <p:spPr bwMode="auto">
            <a:xfrm>
              <a:off x="6011134" y="5504878"/>
              <a:ext cx="229875" cy="222282"/>
            </a:xfrm>
            <a:prstGeom prst="donu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127" name="Straight Connector 126"/>
            <p:cNvCxnSpPr>
              <a:stCxn id="123" idx="3"/>
              <a:endCxn id="117" idx="7"/>
            </p:cNvCxnSpPr>
            <p:nvPr/>
          </p:nvCxnSpPr>
          <p:spPr bwMode="auto">
            <a:xfrm flipH="1">
              <a:off x="7057555" y="4965241"/>
              <a:ext cx="315698" cy="360712"/>
            </a:xfrm>
            <a:prstGeom prst="line">
              <a:avLst/>
            </a:prstGeom>
            <a:solidFill>
              <a:schemeClr val="accent1"/>
            </a:solidFill>
            <a:ln w="1047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29" name="Straight Connector 128"/>
            <p:cNvCxnSpPr>
              <a:stCxn id="124" idx="6"/>
              <a:endCxn id="117" idx="1"/>
            </p:cNvCxnSpPr>
            <p:nvPr/>
          </p:nvCxnSpPr>
          <p:spPr bwMode="auto">
            <a:xfrm>
              <a:off x="6666114" y="5245934"/>
              <a:ext cx="228895" cy="80019"/>
            </a:xfrm>
            <a:prstGeom prst="line">
              <a:avLst/>
            </a:prstGeom>
            <a:solidFill>
              <a:schemeClr val="accent1"/>
            </a:solidFill>
            <a:ln w="1047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  <p:cxnSp>
          <p:nvCxnSpPr>
            <p:cNvPr id="134" name="Straight Connector 133"/>
            <p:cNvCxnSpPr>
              <a:stCxn id="125" idx="7"/>
              <a:endCxn id="124" idx="3"/>
            </p:cNvCxnSpPr>
            <p:nvPr/>
          </p:nvCxnSpPr>
          <p:spPr bwMode="auto">
            <a:xfrm flipV="1">
              <a:off x="6207344" y="5324522"/>
              <a:ext cx="262560" cy="212909"/>
            </a:xfrm>
            <a:prstGeom prst="line">
              <a:avLst/>
            </a:prstGeom>
            <a:solidFill>
              <a:schemeClr val="accent1"/>
            </a:solidFill>
            <a:ln w="1047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sp>
        <p:nvSpPr>
          <p:cNvPr id="141" name="TextBox 140">
            <a:extLst>
              <a:ext uri="{FF2B5EF4-FFF2-40B4-BE49-F238E27FC236}">
                <a16:creationId xmlns:a16="http://schemas.microsoft.com/office/drawing/2014/main" xmlns="" id="{937F3F4C-E76F-F745-852C-F9A2B14D8301}"/>
              </a:ext>
            </a:extLst>
          </p:cNvPr>
          <p:cNvSpPr txBox="1"/>
          <p:nvPr/>
        </p:nvSpPr>
        <p:spPr>
          <a:xfrm>
            <a:off x="3470239" y="4336042"/>
            <a:ext cx="196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Summarization </a:t>
            </a:r>
          </a:p>
          <a:p>
            <a:pPr algn="ctr"/>
            <a:r>
              <a:rPr lang="en-US" sz="2000" dirty="0">
                <a:latin typeface="Helvetica Neue" charset="0"/>
                <a:ea typeface="Helvetica Neue" charset="0"/>
                <a:cs typeface="Helvetica Neue" charset="0"/>
              </a:rPr>
              <a:t>&amp; interpretation </a:t>
            </a:r>
          </a:p>
        </p:txBody>
      </p:sp>
      <p:grpSp>
        <p:nvGrpSpPr>
          <p:cNvPr id="159" name="Group 158"/>
          <p:cNvGrpSpPr/>
          <p:nvPr/>
        </p:nvGrpSpPr>
        <p:grpSpPr>
          <a:xfrm>
            <a:off x="3612166" y="3350557"/>
            <a:ext cx="1441161" cy="916643"/>
            <a:chOff x="125778" y="3680297"/>
            <a:chExt cx="2434344" cy="1499199"/>
          </a:xfrm>
        </p:grpSpPr>
        <p:sp>
          <p:nvSpPr>
            <p:cNvPr id="143" name="Rectangle 142"/>
            <p:cNvSpPr/>
            <p:nvPr/>
          </p:nvSpPr>
          <p:spPr bwMode="auto">
            <a:xfrm>
              <a:off x="125778" y="3680297"/>
              <a:ext cx="2434344" cy="1499199"/>
            </a:xfrm>
            <a:prstGeom prst="rect">
              <a:avLst/>
            </a:prstGeom>
            <a:solidFill>
              <a:schemeClr val="accent2">
                <a:lumMod val="40000"/>
                <a:lumOff val="60000"/>
              </a:schemeClr>
            </a:solidFill>
            <a:ln w="571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4" name="Rounded Rectangle 143"/>
            <p:cNvSpPr/>
            <p:nvPr/>
          </p:nvSpPr>
          <p:spPr bwMode="auto">
            <a:xfrm>
              <a:off x="278178" y="3848611"/>
              <a:ext cx="867251" cy="1130034"/>
            </a:xfrm>
            <a:prstGeom prst="round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5" name="Rounded Rectangle 144"/>
            <p:cNvSpPr/>
            <p:nvPr/>
          </p:nvSpPr>
          <p:spPr bwMode="auto">
            <a:xfrm>
              <a:off x="1520533" y="3848611"/>
              <a:ext cx="917402" cy="1130034"/>
            </a:xfrm>
            <a:prstGeom prst="roundRect">
              <a:avLst/>
            </a:prstGeom>
            <a:solidFill>
              <a:schemeClr val="bg1"/>
            </a:solidFill>
            <a:ln w="1587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6" name="Rounded Rectangle 145"/>
            <p:cNvSpPr/>
            <p:nvPr/>
          </p:nvSpPr>
          <p:spPr bwMode="auto">
            <a:xfrm>
              <a:off x="323656" y="3983985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7" name="Rounded Rectangle 146"/>
            <p:cNvSpPr/>
            <p:nvPr/>
          </p:nvSpPr>
          <p:spPr bwMode="auto">
            <a:xfrm>
              <a:off x="325650" y="4149901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8" name="Rounded Rectangle 147"/>
            <p:cNvSpPr/>
            <p:nvPr/>
          </p:nvSpPr>
          <p:spPr bwMode="auto">
            <a:xfrm>
              <a:off x="323656" y="4286090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49" name="Rounded Rectangle 148"/>
            <p:cNvSpPr/>
            <p:nvPr/>
          </p:nvSpPr>
          <p:spPr bwMode="auto">
            <a:xfrm>
              <a:off x="325650" y="4452006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50" name="Rounded Rectangle 149"/>
            <p:cNvSpPr/>
            <p:nvPr/>
          </p:nvSpPr>
          <p:spPr bwMode="auto">
            <a:xfrm>
              <a:off x="323656" y="4603204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51" name="Rounded Rectangle 150"/>
            <p:cNvSpPr/>
            <p:nvPr/>
          </p:nvSpPr>
          <p:spPr bwMode="auto">
            <a:xfrm>
              <a:off x="325650" y="4769120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52" name="Rounded Rectangle 151"/>
            <p:cNvSpPr/>
            <p:nvPr/>
          </p:nvSpPr>
          <p:spPr bwMode="auto">
            <a:xfrm>
              <a:off x="1588059" y="3973711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53" name="Rounded Rectangle 152"/>
            <p:cNvSpPr/>
            <p:nvPr/>
          </p:nvSpPr>
          <p:spPr bwMode="auto">
            <a:xfrm>
              <a:off x="1590053" y="4139627"/>
              <a:ext cx="762000" cy="95217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54" name="Rounded Rectangle 153"/>
            <p:cNvSpPr/>
            <p:nvPr/>
          </p:nvSpPr>
          <p:spPr bwMode="auto">
            <a:xfrm>
              <a:off x="1590907" y="4292027"/>
              <a:ext cx="472897" cy="121405"/>
            </a:xfrm>
            <a:prstGeom prst="roundRect">
              <a:avLst/>
            </a:prstGeom>
            <a:solidFill>
              <a:srgbClr val="005391"/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cxnSp>
          <p:nvCxnSpPr>
            <p:cNvPr id="156" name="Straight Arrow Connector 155"/>
            <p:cNvCxnSpPr>
              <a:stCxn id="144" idx="3"/>
              <a:endCxn id="145" idx="1"/>
            </p:cNvCxnSpPr>
            <p:nvPr/>
          </p:nvCxnSpPr>
          <p:spPr bwMode="auto">
            <a:xfrm>
              <a:off x="1145429" y="4413628"/>
              <a:ext cx="375104" cy="0"/>
            </a:xfrm>
            <a:prstGeom prst="straightConnector1">
              <a:avLst/>
            </a:prstGeom>
            <a:solidFill>
              <a:schemeClr val="accent1"/>
            </a:solidFill>
            <a:ln w="31750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triangle"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</p:cxnSp>
      </p:grpSp>
      <p:grpSp>
        <p:nvGrpSpPr>
          <p:cNvPr id="208" name="Group 207"/>
          <p:cNvGrpSpPr/>
          <p:nvPr/>
        </p:nvGrpSpPr>
        <p:grpSpPr>
          <a:xfrm>
            <a:off x="73631" y="1447800"/>
            <a:ext cx="2745769" cy="2659797"/>
            <a:chOff x="-48951" y="2013907"/>
            <a:chExt cx="2745769" cy="2659797"/>
          </a:xfrm>
        </p:grpSpPr>
        <p:sp>
          <p:nvSpPr>
            <p:cNvPr id="160" name="Rounded Rectangle 159">
              <a:extLst>
                <a:ext uri="{FF2B5EF4-FFF2-40B4-BE49-F238E27FC236}">
                  <a16:creationId xmlns:a16="http://schemas.microsoft.com/office/drawing/2014/main" xmlns="" id="{095D5D9D-A51D-6047-9770-DE7D447F5E29}"/>
                </a:ext>
              </a:extLst>
            </p:cNvPr>
            <p:cNvSpPr/>
            <p:nvPr/>
          </p:nvSpPr>
          <p:spPr>
            <a:xfrm>
              <a:off x="-13031" y="2013907"/>
              <a:ext cx="2709849" cy="2659797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61" name="TextBox 160">
              <a:extLst>
                <a:ext uri="{FF2B5EF4-FFF2-40B4-BE49-F238E27FC236}">
                  <a16:creationId xmlns:a16="http://schemas.microsoft.com/office/drawing/2014/main" xmlns="" id="{614A68FC-0718-F84C-8BF6-FE2FB5FCE22A}"/>
                </a:ext>
              </a:extLst>
            </p:cNvPr>
            <p:cNvSpPr txBox="1"/>
            <p:nvPr/>
          </p:nvSpPr>
          <p:spPr>
            <a:xfrm>
              <a:off x="-9700" y="2044816"/>
              <a:ext cx="2038995" cy="5909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Data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cleaning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endParaRPr lang="en-US" altLang="zh-CN" sz="1800" b="1" dirty="0">
                <a:latin typeface="Helvetica Neue" charset="0"/>
                <a:ea typeface="Helvetica Neue" charset="0"/>
                <a:cs typeface="Helvetica Neue" charset="0"/>
              </a:endParaRPr>
            </a:p>
            <a:p>
              <a:pPr>
                <a:lnSpc>
                  <a:spcPct val="90000"/>
                </a:lnSpc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      &amp;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integration</a:t>
              </a:r>
              <a:endParaRPr lang="en-US" sz="1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62" name="TextBox 161">
              <a:extLst>
                <a:ext uri="{FF2B5EF4-FFF2-40B4-BE49-F238E27FC236}">
                  <a16:creationId xmlns:a16="http://schemas.microsoft.com/office/drawing/2014/main" xmlns="" id="{F8268EB0-07F8-A144-97EB-A0330B16C0C9}"/>
                </a:ext>
              </a:extLst>
            </p:cNvPr>
            <p:cNvSpPr txBox="1"/>
            <p:nvPr/>
          </p:nvSpPr>
          <p:spPr>
            <a:xfrm>
              <a:off x="401433" y="2547307"/>
              <a:ext cx="2257349" cy="107721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Smile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 [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VLDB’1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9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Civilizer</a:t>
              </a:r>
              <a:r>
                <a:rPr lang="zh-CN" altLang="en-US" sz="16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2.0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VLDB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’1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9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Dagger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CIDR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20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Kiva [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in preparation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</p:txBody>
        </p:sp>
        <p:sp>
          <p:nvSpPr>
            <p:cNvPr id="163" name="TextBox 162">
              <a:extLst>
                <a:ext uri="{FF2B5EF4-FFF2-40B4-BE49-F238E27FC236}">
                  <a16:creationId xmlns:a16="http://schemas.microsoft.com/office/drawing/2014/main" xmlns="" id="{614A68FC-0718-F84C-8BF6-FE2FB5FCE22A}"/>
                </a:ext>
              </a:extLst>
            </p:cNvPr>
            <p:cNvSpPr txBox="1"/>
            <p:nvPr/>
          </p:nvSpPr>
          <p:spPr>
            <a:xfrm>
              <a:off x="-48951" y="3614107"/>
              <a:ext cx="2666382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Feature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embedding</a:t>
              </a:r>
              <a:endParaRPr lang="en-US" sz="1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64" name="TextBox 163">
              <a:extLst>
                <a:ext uri="{FF2B5EF4-FFF2-40B4-BE49-F238E27FC236}">
                  <a16:creationId xmlns:a16="http://schemas.microsoft.com/office/drawing/2014/main" xmlns="" id="{F8268EB0-07F8-A144-97EB-A0330B16C0C9}"/>
                </a:ext>
              </a:extLst>
            </p:cNvPr>
            <p:cNvSpPr txBox="1"/>
            <p:nvPr/>
          </p:nvSpPr>
          <p:spPr>
            <a:xfrm>
              <a:off x="371309" y="3842707"/>
              <a:ext cx="207140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Sequence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 [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in prep.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Graph</a:t>
              </a:r>
              <a:r>
                <a:rPr lang="zh-CN" altLang="en-US" sz="16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in prep.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Semi-GAN</a:t>
              </a:r>
              <a:r>
                <a:rPr lang="zh-CN" altLang="en-US" sz="16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in prep.</a:t>
              </a:r>
              <a:r>
                <a:rPr lang="en-US" sz="14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</p:txBody>
        </p:sp>
      </p:grpSp>
      <p:grpSp>
        <p:nvGrpSpPr>
          <p:cNvPr id="168" name="Group 167"/>
          <p:cNvGrpSpPr/>
          <p:nvPr/>
        </p:nvGrpSpPr>
        <p:grpSpPr>
          <a:xfrm>
            <a:off x="6880395" y="131171"/>
            <a:ext cx="5235405" cy="1164229"/>
            <a:chOff x="196977" y="3023861"/>
            <a:chExt cx="5235405" cy="1164229"/>
          </a:xfrm>
        </p:grpSpPr>
        <p:sp>
          <p:nvSpPr>
            <p:cNvPr id="169" name="Rounded Rectangle 168">
              <a:extLst>
                <a:ext uri="{FF2B5EF4-FFF2-40B4-BE49-F238E27FC236}">
                  <a16:creationId xmlns:a16="http://schemas.microsoft.com/office/drawing/2014/main" xmlns="" id="{095D5D9D-A51D-6047-9770-DE7D447F5E29}"/>
                </a:ext>
              </a:extLst>
            </p:cNvPr>
            <p:cNvSpPr/>
            <p:nvPr/>
          </p:nvSpPr>
          <p:spPr>
            <a:xfrm>
              <a:off x="196977" y="3067066"/>
              <a:ext cx="5232155" cy="1098656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70" name="TextBox 169">
              <a:extLst>
                <a:ext uri="{FF2B5EF4-FFF2-40B4-BE49-F238E27FC236}">
                  <a16:creationId xmlns:a16="http://schemas.microsoft.com/office/drawing/2014/main" xmlns="" id="{614A68FC-0718-F84C-8BF6-FE2FB5FCE22A}"/>
                </a:ext>
              </a:extLst>
            </p:cNvPr>
            <p:cNvSpPr txBox="1"/>
            <p:nvPr/>
          </p:nvSpPr>
          <p:spPr>
            <a:xfrm>
              <a:off x="237425" y="3023861"/>
              <a:ext cx="2596788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Query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optimization</a:t>
              </a:r>
              <a:endParaRPr lang="en-US" sz="1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xmlns="" id="{F8268EB0-07F8-A144-97EB-A0330B16C0C9}"/>
                </a:ext>
              </a:extLst>
            </p:cNvPr>
            <p:cNvSpPr txBox="1"/>
            <p:nvPr/>
          </p:nvSpPr>
          <p:spPr>
            <a:xfrm>
              <a:off x="674646" y="3357093"/>
              <a:ext cx="2525050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Multi-query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 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SIGMOD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’1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6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CMR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VLDB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’1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4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A-</a:t>
              </a:r>
              <a:r>
                <a:rPr lang="en-US" altLang="zh-CN" sz="1600" dirty="0" err="1">
                  <a:latin typeface="Helvetica Neue" charset="0"/>
                  <a:ea typeface="Helvetica Neue" charset="0"/>
                  <a:cs typeface="Helvetica Neue" charset="0"/>
                </a:rPr>
                <a:t>Seq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SIGMOD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14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</p:txBody>
        </p:sp>
        <p:sp>
          <p:nvSpPr>
            <p:cNvPr id="172" name="TextBox 171">
              <a:extLst>
                <a:ext uri="{FF2B5EF4-FFF2-40B4-BE49-F238E27FC236}">
                  <a16:creationId xmlns:a16="http://schemas.microsoft.com/office/drawing/2014/main" xmlns="" id="{614A68FC-0718-F84C-8BF6-FE2FB5FCE22A}"/>
                </a:ext>
              </a:extLst>
            </p:cNvPr>
            <p:cNvSpPr txBox="1"/>
            <p:nvPr/>
          </p:nvSpPr>
          <p:spPr>
            <a:xfrm>
              <a:off x="2950128" y="3065847"/>
              <a:ext cx="2479004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Distributed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OLTP</a:t>
              </a:r>
              <a:endParaRPr lang="en-US" sz="1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173" name="TextBox 172">
              <a:extLst>
                <a:ext uri="{FF2B5EF4-FFF2-40B4-BE49-F238E27FC236}">
                  <a16:creationId xmlns:a16="http://schemas.microsoft.com/office/drawing/2014/main" xmlns="" id="{F8268EB0-07F8-A144-97EB-A0330B16C0C9}"/>
                </a:ext>
              </a:extLst>
            </p:cNvPr>
            <p:cNvSpPr txBox="1"/>
            <p:nvPr/>
          </p:nvSpPr>
          <p:spPr>
            <a:xfrm>
              <a:off x="3388233" y="3366851"/>
              <a:ext cx="2044149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Aria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 [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In</a:t>
              </a:r>
              <a:r>
                <a:rPr lang="zh-CN" alt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600" b="1">
                  <a:latin typeface="Helvetica Neue" charset="0"/>
                  <a:ea typeface="Helvetica Neue" charset="0"/>
                  <a:cs typeface="Helvetica Neue" charset="0"/>
                </a:rPr>
                <a:t>Revision</a:t>
              </a:r>
              <a:r>
                <a:rPr lang="en-US" sz="160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  <a:endParaRPr lang="en-US" sz="1600" dirty="0">
                <a:latin typeface="Helvetica Neue" charset="0"/>
                <a:ea typeface="Helvetica Neue" charset="0"/>
                <a:cs typeface="Helvetica Neue" charset="0"/>
              </a:endParaRP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COCO</a:t>
              </a:r>
              <a:r>
                <a:rPr lang="zh-CN" altLang="en-US" sz="16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altLang="zh-CN" sz="1600" b="1" dirty="0">
                  <a:latin typeface="Helvetica Neue" charset="0"/>
                  <a:ea typeface="Helvetica Neue" charset="0"/>
                  <a:cs typeface="Helvetica Neue" charset="0"/>
                </a:rPr>
                <a:t>Under</a:t>
              </a:r>
              <a:r>
                <a:rPr lang="zh-CN" alt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600" b="1" dirty="0">
                  <a:latin typeface="Helvetica Neue" charset="0"/>
                  <a:ea typeface="Helvetica Neue" charset="0"/>
                  <a:cs typeface="Helvetica Neue" charset="0"/>
                </a:rPr>
                <a:t>sub.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</p:txBody>
        </p:sp>
      </p:grpSp>
      <p:sp>
        <p:nvSpPr>
          <p:cNvPr id="191" name="TextBox 190">
            <a:extLst>
              <a:ext uri="{FF2B5EF4-FFF2-40B4-BE49-F238E27FC236}">
                <a16:creationId xmlns:a16="http://schemas.microsoft.com/office/drawing/2014/main" xmlns="" id="{E6809A31-631E-F14F-8B49-B1AE2F0D91B2}"/>
              </a:ext>
            </a:extLst>
          </p:cNvPr>
          <p:cNvSpPr txBox="1"/>
          <p:nvPr/>
        </p:nvSpPr>
        <p:spPr>
          <a:xfrm>
            <a:off x="7614406" y="2822513"/>
            <a:ext cx="11833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Data</a:t>
            </a:r>
            <a:r>
              <a:rPr lang="zh-CN" altLang="en-US" sz="2000" dirty="0">
                <a:latin typeface="Helvetica Neue" charset="0"/>
                <a:ea typeface="Helvetica Neue" charset="0"/>
                <a:cs typeface="Helvetica Neue" charset="0"/>
              </a:rPr>
              <a:t> </a:t>
            </a:r>
            <a:endParaRPr lang="en-US" altLang="zh-CN" sz="2000" dirty="0">
              <a:latin typeface="Helvetica Neue" charset="0"/>
              <a:ea typeface="Helvetica Neue" charset="0"/>
              <a:cs typeface="Helvetica Neue" charset="0"/>
            </a:endParaRPr>
          </a:p>
          <a:p>
            <a:r>
              <a:rPr lang="en-US" altLang="zh-CN" sz="2000" dirty="0">
                <a:latin typeface="Helvetica Neue" charset="0"/>
                <a:ea typeface="Helvetica Neue" charset="0"/>
                <a:cs typeface="Helvetica Neue" charset="0"/>
              </a:rPr>
              <a:t>analytics</a:t>
            </a:r>
            <a:endParaRPr lang="en-US" sz="2000" dirty="0">
              <a:latin typeface="Helvetica Neue" charset="0"/>
              <a:ea typeface="Helvetica Neue" charset="0"/>
              <a:cs typeface="Helvetica Neue" charset="0"/>
            </a:endParaRPr>
          </a:p>
        </p:txBody>
      </p:sp>
      <p:grpSp>
        <p:nvGrpSpPr>
          <p:cNvPr id="210" name="Group 209"/>
          <p:cNvGrpSpPr/>
          <p:nvPr/>
        </p:nvGrpSpPr>
        <p:grpSpPr>
          <a:xfrm>
            <a:off x="4860722" y="5041872"/>
            <a:ext cx="3666048" cy="1665938"/>
            <a:chOff x="6920287" y="5572305"/>
            <a:chExt cx="3666048" cy="1665938"/>
          </a:xfrm>
        </p:grpSpPr>
        <p:sp>
          <p:nvSpPr>
            <p:cNvPr id="193" name="Rounded Rectangle 192">
              <a:extLst>
                <a:ext uri="{FF2B5EF4-FFF2-40B4-BE49-F238E27FC236}">
                  <a16:creationId xmlns:a16="http://schemas.microsoft.com/office/drawing/2014/main" xmlns="" id="{095D5D9D-A51D-6047-9770-DE7D447F5E29}"/>
                </a:ext>
              </a:extLst>
            </p:cNvPr>
            <p:cNvSpPr/>
            <p:nvPr/>
          </p:nvSpPr>
          <p:spPr>
            <a:xfrm>
              <a:off x="6920287" y="5572305"/>
              <a:ext cx="3666048" cy="1665938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grpSp>
          <p:nvGrpSpPr>
            <p:cNvPr id="209" name="Group 208"/>
            <p:cNvGrpSpPr/>
            <p:nvPr/>
          </p:nvGrpSpPr>
          <p:grpSpPr>
            <a:xfrm>
              <a:off x="6920287" y="5595781"/>
              <a:ext cx="3666048" cy="1642462"/>
              <a:chOff x="8645555" y="4848724"/>
              <a:chExt cx="3666048" cy="1642462"/>
            </a:xfrm>
          </p:grpSpPr>
          <p:sp>
            <p:nvSpPr>
              <p:cNvPr id="194" name="TextBox 193">
                <a:extLst>
                  <a:ext uri="{FF2B5EF4-FFF2-40B4-BE49-F238E27FC236}">
                    <a16:creationId xmlns:a16="http://schemas.microsoft.com/office/drawing/2014/main" xmlns="" id="{614A68FC-0718-F84C-8BF6-FE2FB5FCE22A}"/>
                  </a:ext>
                </a:extLst>
              </p:cNvPr>
              <p:cNvSpPr txBox="1"/>
              <p:nvPr/>
            </p:nvSpPr>
            <p:spPr>
              <a:xfrm>
                <a:off x="8645555" y="4848724"/>
                <a:ext cx="3666048" cy="341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800" b="1" dirty="0">
                    <a:latin typeface="Helvetica Neue" charset="0"/>
                    <a:ea typeface="Helvetica Neue" charset="0"/>
                    <a:cs typeface="Helvetica Neue" charset="0"/>
                  </a:rPr>
                  <a:t>Data science for social good</a:t>
                </a:r>
                <a:endParaRPr lang="en-US" sz="18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95" name="TextBox 194">
                <a:extLst>
                  <a:ext uri="{FF2B5EF4-FFF2-40B4-BE49-F238E27FC236}">
                    <a16:creationId xmlns:a16="http://schemas.microsoft.com/office/drawing/2014/main" xmlns="" id="{F8268EB0-07F8-A144-97EB-A0330B16C0C9}"/>
                  </a:ext>
                </a:extLst>
              </p:cNvPr>
              <p:cNvSpPr txBox="1"/>
              <p:nvPr/>
            </p:nvSpPr>
            <p:spPr>
              <a:xfrm>
                <a:off x="9083498" y="5106071"/>
                <a:ext cx="216116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MARAS [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KDD’17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Economy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[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IBM J. ’17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</p:txBody>
          </p:sp>
          <p:sp>
            <p:nvSpPr>
              <p:cNvPr id="196" name="TextBox 195">
                <a:extLst>
                  <a:ext uri="{FF2B5EF4-FFF2-40B4-BE49-F238E27FC236}">
                    <a16:creationId xmlns:a16="http://schemas.microsoft.com/office/drawing/2014/main" xmlns="" id="{614A68FC-0718-F84C-8BF6-FE2FB5FCE22A}"/>
                  </a:ext>
                </a:extLst>
              </p:cNvPr>
              <p:cNvSpPr txBox="1"/>
              <p:nvPr/>
            </p:nvSpPr>
            <p:spPr>
              <a:xfrm>
                <a:off x="8645555" y="5638533"/>
                <a:ext cx="2562106" cy="341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sz="1800" b="1" dirty="0">
                    <a:latin typeface="Helvetica Neue" charset="0"/>
                    <a:ea typeface="Helvetica Neue" charset="0"/>
                    <a:cs typeface="Helvetica Neue" charset="0"/>
                  </a:rPr>
                  <a:t>Context-aware ML</a:t>
                </a:r>
              </a:p>
            </p:txBody>
          </p:sp>
          <p:sp>
            <p:nvSpPr>
              <p:cNvPr id="197" name="TextBox 196">
                <a:extLst>
                  <a:ext uri="{FF2B5EF4-FFF2-40B4-BE49-F238E27FC236}">
                    <a16:creationId xmlns:a16="http://schemas.microsoft.com/office/drawing/2014/main" xmlns="" id="{F8268EB0-07F8-A144-97EB-A0330B16C0C9}"/>
                  </a:ext>
                </a:extLst>
              </p:cNvPr>
              <p:cNvSpPr txBox="1"/>
              <p:nvPr/>
            </p:nvSpPr>
            <p:spPr>
              <a:xfrm>
                <a:off x="9069811" y="5906411"/>
                <a:ext cx="222368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UND [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under sub.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altLang="zh-CN" sz="1600" dirty="0" err="1">
                    <a:latin typeface="Helvetica Neue" charset="0"/>
                    <a:ea typeface="Helvetica Neue" charset="0"/>
                    <a:cs typeface="Helvetica Neue" charset="0"/>
                  </a:rPr>
                  <a:t>ConCNN</a:t>
                </a:r>
                <a:r>
                  <a:rPr lang="zh-CN" alt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[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under sub.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</p:txBody>
          </p:sp>
        </p:grpSp>
      </p:grpSp>
      <p:grpSp>
        <p:nvGrpSpPr>
          <p:cNvPr id="198" name="Group 197"/>
          <p:cNvGrpSpPr/>
          <p:nvPr/>
        </p:nvGrpSpPr>
        <p:grpSpPr>
          <a:xfrm>
            <a:off x="191446" y="4376934"/>
            <a:ext cx="3187202" cy="966953"/>
            <a:chOff x="260182" y="2986823"/>
            <a:chExt cx="3110635" cy="966953"/>
          </a:xfrm>
        </p:grpSpPr>
        <p:sp>
          <p:nvSpPr>
            <p:cNvPr id="199" name="Rounded Rectangle 198">
              <a:extLst>
                <a:ext uri="{FF2B5EF4-FFF2-40B4-BE49-F238E27FC236}">
                  <a16:creationId xmlns:a16="http://schemas.microsoft.com/office/drawing/2014/main" xmlns="" id="{095D5D9D-A51D-6047-9770-DE7D447F5E29}"/>
                </a:ext>
              </a:extLst>
            </p:cNvPr>
            <p:cNvSpPr/>
            <p:nvPr/>
          </p:nvSpPr>
          <p:spPr>
            <a:xfrm>
              <a:off x="260182" y="2986823"/>
              <a:ext cx="3063081" cy="966953"/>
            </a:xfrm>
            <a:prstGeom prst="roundRect">
              <a:avLst>
                <a:gd name="adj" fmla="val 6149"/>
              </a:avLst>
            </a:prstGeom>
            <a:solidFill>
              <a:schemeClr val="bg1">
                <a:lumMod val="95000"/>
              </a:schemeClr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2" name="TextBox 201">
              <a:extLst>
                <a:ext uri="{FF2B5EF4-FFF2-40B4-BE49-F238E27FC236}">
                  <a16:creationId xmlns:a16="http://schemas.microsoft.com/office/drawing/2014/main" xmlns="" id="{614A68FC-0718-F84C-8BF6-FE2FB5FCE22A}"/>
                </a:ext>
              </a:extLst>
            </p:cNvPr>
            <p:cNvSpPr txBox="1"/>
            <p:nvPr/>
          </p:nvSpPr>
          <p:spPr>
            <a:xfrm>
              <a:off x="275461" y="3021957"/>
              <a:ext cx="3095356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Summarize.</a:t>
              </a:r>
              <a:r>
                <a:rPr lang="zh-CN" alt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&amp;</a:t>
              </a:r>
              <a:r>
                <a:rPr lang="en-US" sz="1800" b="1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Interpret.</a:t>
              </a:r>
              <a:endParaRPr lang="en-US" sz="1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3" name="TextBox 202">
              <a:extLst>
                <a:ext uri="{FF2B5EF4-FFF2-40B4-BE49-F238E27FC236}">
                  <a16:creationId xmlns:a16="http://schemas.microsoft.com/office/drawing/2014/main" xmlns="" id="{F8268EB0-07F8-A144-97EB-A0330B16C0C9}"/>
                </a:ext>
              </a:extLst>
            </p:cNvPr>
            <p:cNvSpPr txBox="1"/>
            <p:nvPr/>
          </p:nvSpPr>
          <p:spPr>
            <a:xfrm>
              <a:off x="663300" y="3369001"/>
              <a:ext cx="1898043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HOD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 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SIGMOD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’20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HAIL</a:t>
              </a:r>
              <a:r>
                <a:rPr lang="zh-CN" altLang="en-US" sz="16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sz="1600" b="1" dirty="0">
                  <a:latin typeface="Helvetica Neue" charset="0"/>
                  <a:ea typeface="Helvetica Neue" charset="0"/>
                  <a:cs typeface="Helvetica Neue" charset="0"/>
                </a:rPr>
                <a:t>under sub.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</p:txBody>
        </p:sp>
      </p:grpSp>
      <p:grpSp>
        <p:nvGrpSpPr>
          <p:cNvPr id="206" name="Group 205"/>
          <p:cNvGrpSpPr/>
          <p:nvPr/>
        </p:nvGrpSpPr>
        <p:grpSpPr>
          <a:xfrm>
            <a:off x="8763000" y="1746474"/>
            <a:ext cx="3375106" cy="4598416"/>
            <a:chOff x="10560091" y="-487798"/>
            <a:chExt cx="3375106" cy="4598416"/>
          </a:xfrm>
        </p:grpSpPr>
        <p:grpSp>
          <p:nvGrpSpPr>
            <p:cNvPr id="190" name="Group 189"/>
            <p:cNvGrpSpPr/>
            <p:nvPr/>
          </p:nvGrpSpPr>
          <p:grpSpPr>
            <a:xfrm>
              <a:off x="10560091" y="-487798"/>
              <a:ext cx="3375106" cy="4598416"/>
              <a:chOff x="10584901" y="2161914"/>
              <a:chExt cx="3375106" cy="4598416"/>
            </a:xfrm>
          </p:grpSpPr>
          <p:sp>
            <p:nvSpPr>
              <p:cNvPr id="182" name="Rounded Rectangle 181">
                <a:extLst>
                  <a:ext uri="{FF2B5EF4-FFF2-40B4-BE49-F238E27FC236}">
                    <a16:creationId xmlns:a16="http://schemas.microsoft.com/office/drawing/2014/main" xmlns="" id="{095D5D9D-A51D-6047-9770-DE7D447F5E29}"/>
                  </a:ext>
                </a:extLst>
              </p:cNvPr>
              <p:cNvSpPr/>
              <p:nvPr/>
            </p:nvSpPr>
            <p:spPr>
              <a:xfrm>
                <a:off x="10658624" y="2161914"/>
                <a:ext cx="3241130" cy="4598416"/>
              </a:xfrm>
              <a:prstGeom prst="roundRect">
                <a:avLst>
                  <a:gd name="adj" fmla="val 6149"/>
                </a:avLst>
              </a:prstGeom>
              <a:solidFill>
                <a:schemeClr val="bg1">
                  <a:lumMod val="95000"/>
                </a:schemeClr>
              </a:solidFill>
              <a:ln w="381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83" name="TextBox 182">
                <a:extLst>
                  <a:ext uri="{FF2B5EF4-FFF2-40B4-BE49-F238E27FC236}">
                    <a16:creationId xmlns:a16="http://schemas.microsoft.com/office/drawing/2014/main" xmlns="" id="{614A68FC-0718-F84C-8BF6-FE2FB5FCE22A}"/>
                  </a:ext>
                </a:extLst>
              </p:cNvPr>
              <p:cNvSpPr txBox="1"/>
              <p:nvPr/>
            </p:nvSpPr>
            <p:spPr>
              <a:xfrm>
                <a:off x="10610470" y="2168718"/>
                <a:ext cx="1772624" cy="341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800" b="1" dirty="0" err="1">
                    <a:latin typeface="Helvetica Neue" charset="0"/>
                    <a:ea typeface="Helvetica Neue" charset="0"/>
                    <a:cs typeface="Helvetica Neue" charset="0"/>
                  </a:rPr>
                  <a:t>Autotuning</a:t>
                </a:r>
                <a:endParaRPr lang="en-US" sz="18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84" name="TextBox 183">
                <a:extLst>
                  <a:ext uri="{FF2B5EF4-FFF2-40B4-BE49-F238E27FC236}">
                    <a16:creationId xmlns:a16="http://schemas.microsoft.com/office/drawing/2014/main" xmlns="" id="{F8268EB0-07F8-A144-97EB-A0330B16C0C9}"/>
                  </a:ext>
                </a:extLst>
              </p:cNvPr>
              <p:cNvSpPr txBox="1"/>
              <p:nvPr/>
            </p:nvSpPr>
            <p:spPr>
              <a:xfrm>
                <a:off x="11047691" y="2501950"/>
                <a:ext cx="2727029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altLang="zh-CN" sz="1600" dirty="0">
                    <a:latin typeface="Helvetica Neue" charset="0"/>
                    <a:ea typeface="Helvetica Neue" charset="0"/>
                    <a:cs typeface="Helvetica Neue" charset="0"/>
                  </a:rPr>
                  <a:t>ONION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 [</a:t>
                </a:r>
                <a:r>
                  <a:rPr lang="en-US" altLang="zh-CN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KDD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’1</a:t>
                </a:r>
                <a:r>
                  <a:rPr lang="en-US" altLang="zh-CN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5,CIKM’17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altLang="zh-CN" sz="1600" dirty="0" err="1">
                    <a:latin typeface="Helvetica Neue" charset="0"/>
                    <a:ea typeface="Helvetica Neue" charset="0"/>
                    <a:cs typeface="Helvetica Neue" charset="0"/>
                  </a:rPr>
                  <a:t>VSOutlier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[</a:t>
                </a:r>
                <a:r>
                  <a:rPr lang="en-US" altLang="zh-CN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VLDB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’1</a:t>
                </a:r>
                <a:r>
                  <a:rPr lang="en-US" altLang="zh-CN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4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altLang="zh-CN" sz="1600" dirty="0" err="1">
                    <a:latin typeface="Helvetica Neue" charset="0"/>
                    <a:ea typeface="Helvetica Neue" charset="0"/>
                    <a:cs typeface="Helvetica Neue" charset="0"/>
                  </a:rPr>
                  <a:t>AutoAD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[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u</a:t>
                </a:r>
                <a:r>
                  <a:rPr lang="en-US" altLang="zh-CN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nder sub.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</p:txBody>
          </p:sp>
          <p:sp>
            <p:nvSpPr>
              <p:cNvPr id="185" name="TextBox 184">
                <a:extLst>
                  <a:ext uri="{FF2B5EF4-FFF2-40B4-BE49-F238E27FC236}">
                    <a16:creationId xmlns:a16="http://schemas.microsoft.com/office/drawing/2014/main" xmlns="" id="{614A68FC-0718-F84C-8BF6-FE2FB5FCE22A}"/>
                  </a:ext>
                </a:extLst>
              </p:cNvPr>
              <p:cNvSpPr txBox="1"/>
              <p:nvPr/>
            </p:nvSpPr>
            <p:spPr>
              <a:xfrm>
                <a:off x="10584901" y="3945112"/>
                <a:ext cx="2864993" cy="3416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342900" indent="-342900">
                  <a:lnSpc>
                    <a:spcPct val="90000"/>
                  </a:lnSpc>
                  <a:buFont typeface="Arial" panose="020B0604020202020204" pitchFamily="34" charset="0"/>
                  <a:buChar char="•"/>
                </a:pPr>
                <a:r>
                  <a:rPr lang="en-US" altLang="zh-CN" sz="1800" b="1" dirty="0">
                    <a:latin typeface="Helvetica Neue" charset="0"/>
                    <a:ea typeface="Helvetica Neue" charset="0"/>
                    <a:cs typeface="Helvetica Neue" charset="0"/>
                  </a:rPr>
                  <a:t>Large scale analytics</a:t>
                </a:r>
                <a:endParaRPr lang="en-US" sz="1800" b="1" dirty="0">
                  <a:latin typeface="Helvetica Neue" charset="0"/>
                  <a:ea typeface="Helvetica Neue" charset="0"/>
                  <a:cs typeface="Helvetica Neue" charset="0"/>
                </a:endParaRPr>
              </a:p>
            </p:txBody>
          </p:sp>
          <p:sp>
            <p:nvSpPr>
              <p:cNvPr id="186" name="TextBox 185">
                <a:extLst>
                  <a:ext uri="{FF2B5EF4-FFF2-40B4-BE49-F238E27FC236}">
                    <a16:creationId xmlns:a16="http://schemas.microsoft.com/office/drawing/2014/main" xmlns="" id="{F8268EB0-07F8-A144-97EB-A0330B16C0C9}"/>
                  </a:ext>
                </a:extLst>
              </p:cNvPr>
              <p:cNvSpPr txBox="1"/>
              <p:nvPr/>
            </p:nvSpPr>
            <p:spPr>
              <a:xfrm>
                <a:off x="11012011" y="4221873"/>
                <a:ext cx="2819811" cy="132343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TOP [</a:t>
                </a:r>
                <a:r>
                  <a:rPr lang="en-US" altLang="zh-CN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VLDB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’19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altLang="zh-CN" sz="1600" dirty="0">
                    <a:latin typeface="Helvetica Neue" charset="0"/>
                    <a:ea typeface="Helvetica Neue" charset="0"/>
                    <a:cs typeface="Helvetica Neue" charset="0"/>
                  </a:rPr>
                  <a:t>LOF</a:t>
                </a:r>
                <a:r>
                  <a:rPr lang="zh-CN" alt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 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[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KDD’17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DOD[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KDD’17, ICDE’17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Top-n[</a:t>
                </a:r>
                <a:r>
                  <a:rPr lang="en-US" sz="1600" b="1" dirty="0">
                    <a:solidFill>
                      <a:schemeClr val="accent2"/>
                    </a:solidFill>
                    <a:latin typeface="Helvetica Neue" charset="0"/>
                    <a:ea typeface="Helvetica Neue" charset="0"/>
                    <a:cs typeface="Helvetica Neue" charset="0"/>
                  </a:rPr>
                  <a:t>ECML’17, Bigdata’17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  <a:p>
                <a:r>
                  <a:rPr lang="en-US" sz="1600" dirty="0" err="1">
                    <a:latin typeface="Helvetica Neue" charset="0"/>
                    <a:ea typeface="Helvetica Neue" charset="0"/>
                    <a:cs typeface="Helvetica Neue" charset="0"/>
                  </a:rPr>
                  <a:t>Seq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-DB [</a:t>
                </a:r>
                <a:r>
                  <a:rPr lang="en-US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u</a:t>
                </a:r>
                <a:r>
                  <a:rPr lang="en-US" altLang="zh-CN" sz="1600" b="1" dirty="0">
                    <a:latin typeface="Helvetica Neue" charset="0"/>
                    <a:ea typeface="Helvetica Neue" charset="0"/>
                    <a:cs typeface="Helvetica Neue" charset="0"/>
                  </a:rPr>
                  <a:t>nder sub.</a:t>
                </a:r>
                <a:r>
                  <a:rPr lang="en-US" sz="1600" dirty="0">
                    <a:latin typeface="Helvetica Neue" charset="0"/>
                    <a:ea typeface="Helvetica Neue" charset="0"/>
                    <a:cs typeface="Helvetica Neue" charset="0"/>
                  </a:rPr>
                  <a:t>]</a:t>
                </a:r>
              </a:p>
            </p:txBody>
          </p:sp>
          <p:grpSp>
            <p:nvGrpSpPr>
              <p:cNvPr id="189" name="Group 188"/>
              <p:cNvGrpSpPr/>
              <p:nvPr/>
            </p:nvGrpSpPr>
            <p:grpSpPr>
              <a:xfrm>
                <a:off x="10611071" y="5584680"/>
                <a:ext cx="3348936" cy="1103632"/>
                <a:chOff x="10611071" y="5584680"/>
                <a:chExt cx="3348936" cy="1103632"/>
              </a:xfrm>
            </p:grpSpPr>
            <p:sp>
              <p:nvSpPr>
                <p:cNvPr id="180" name="TextBox 179">
                  <a:extLst>
                    <a:ext uri="{FF2B5EF4-FFF2-40B4-BE49-F238E27FC236}">
                      <a16:creationId xmlns:a16="http://schemas.microsoft.com/office/drawing/2014/main" xmlns="" id="{614A68FC-0718-F84C-8BF6-FE2FB5FCE22A}"/>
                    </a:ext>
                  </a:extLst>
                </p:cNvPr>
                <p:cNvSpPr txBox="1"/>
                <p:nvPr/>
              </p:nvSpPr>
              <p:spPr>
                <a:xfrm>
                  <a:off x="10611071" y="5584680"/>
                  <a:ext cx="2726247" cy="34163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marL="342900" indent="-342900">
                    <a:lnSpc>
                      <a:spcPct val="90000"/>
                    </a:lnSpc>
                    <a:buFont typeface="Arial" panose="020B0604020202020204" pitchFamily="34" charset="0"/>
                    <a:buChar char="•"/>
                  </a:pPr>
                  <a:r>
                    <a:rPr lang="en-US" sz="1800" b="1" dirty="0">
                      <a:latin typeface="Helvetica Neue" charset="0"/>
                      <a:ea typeface="Helvetica Neue" charset="0"/>
                      <a:cs typeface="Helvetica Neue" charset="0"/>
                    </a:rPr>
                    <a:t>Streaming analytics</a:t>
                  </a:r>
                </a:p>
              </p:txBody>
            </p:sp>
            <p:sp>
              <p:nvSpPr>
                <p:cNvPr id="181" name="TextBox 180">
                  <a:extLst>
                    <a:ext uri="{FF2B5EF4-FFF2-40B4-BE49-F238E27FC236}">
                      <a16:creationId xmlns:a16="http://schemas.microsoft.com/office/drawing/2014/main" xmlns="" id="{F8268EB0-07F8-A144-97EB-A0330B16C0C9}"/>
                    </a:ext>
                  </a:extLst>
                </p:cNvPr>
                <p:cNvSpPr txBox="1"/>
                <p:nvPr/>
              </p:nvSpPr>
              <p:spPr>
                <a:xfrm>
                  <a:off x="11003813" y="5857315"/>
                  <a:ext cx="2956194" cy="83099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sz="1600" dirty="0">
                      <a:latin typeface="Helvetica Neue" charset="0"/>
                      <a:ea typeface="Helvetica Neue" charset="0"/>
                      <a:cs typeface="Helvetica Neue" charset="0"/>
                    </a:rPr>
                    <a:t>SWIFT [</a:t>
                  </a:r>
                  <a:r>
                    <a:rPr lang="en-US" altLang="zh-CN" sz="1600" b="1" dirty="0">
                      <a:solidFill>
                        <a:schemeClr val="accent2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VLDB</a:t>
                  </a:r>
                  <a:r>
                    <a:rPr lang="en-US" sz="1600" b="1" dirty="0">
                      <a:solidFill>
                        <a:schemeClr val="accent2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’19</a:t>
                  </a:r>
                  <a:r>
                    <a:rPr lang="en-US" sz="1600" dirty="0">
                      <a:latin typeface="Helvetica Neue" charset="0"/>
                      <a:ea typeface="Helvetica Neue" charset="0"/>
                      <a:cs typeface="Helvetica Neue" charset="0"/>
                    </a:rPr>
                    <a:t>]</a:t>
                  </a:r>
                </a:p>
                <a:p>
                  <a:r>
                    <a:rPr lang="en-US" sz="1600" dirty="0">
                      <a:latin typeface="Helvetica Neue" charset="0"/>
                      <a:ea typeface="Helvetica Neue" charset="0"/>
                      <a:cs typeface="Helvetica Neue" charset="0"/>
                    </a:rPr>
                    <a:t>LEAP [</a:t>
                  </a:r>
                  <a:r>
                    <a:rPr lang="en-US" sz="1600" b="1" dirty="0">
                      <a:solidFill>
                        <a:schemeClr val="accent2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ICDE’14, EDBT’19</a:t>
                  </a:r>
                  <a:r>
                    <a:rPr lang="en-US" sz="1600" dirty="0">
                      <a:latin typeface="Helvetica Neue" charset="0"/>
                      <a:ea typeface="Helvetica Neue" charset="0"/>
                      <a:cs typeface="Helvetica Neue" charset="0"/>
                    </a:rPr>
                    <a:t>]</a:t>
                  </a:r>
                </a:p>
                <a:p>
                  <a:r>
                    <a:rPr lang="en-US" sz="1600" dirty="0">
                      <a:latin typeface="Helvetica Neue" charset="0"/>
                      <a:ea typeface="Helvetica Neue" charset="0"/>
                      <a:cs typeface="Helvetica Neue" charset="0"/>
                    </a:rPr>
                    <a:t>Trajectory [</a:t>
                  </a:r>
                  <a:r>
                    <a:rPr lang="en-US" sz="1600" b="1" dirty="0">
                      <a:solidFill>
                        <a:schemeClr val="accent2"/>
                      </a:solidFill>
                      <a:latin typeface="Helvetica Neue" charset="0"/>
                      <a:ea typeface="Helvetica Neue" charset="0"/>
                      <a:cs typeface="Helvetica Neue" charset="0"/>
                    </a:rPr>
                    <a:t>TODS’17, KDD’14</a:t>
                  </a:r>
                  <a:r>
                    <a:rPr lang="en-US" sz="1600" dirty="0">
                      <a:latin typeface="Helvetica Neue" charset="0"/>
                      <a:ea typeface="Helvetica Neue" charset="0"/>
                      <a:cs typeface="Helvetica Neue" charset="0"/>
                    </a:rPr>
                    <a:t>]</a:t>
                  </a:r>
                </a:p>
              </p:txBody>
            </p:sp>
          </p:grpSp>
        </p:grpSp>
        <p:sp>
          <p:nvSpPr>
            <p:cNvPr id="204" name="TextBox 203">
              <a:extLst>
                <a:ext uri="{FF2B5EF4-FFF2-40B4-BE49-F238E27FC236}">
                  <a16:creationId xmlns:a16="http://schemas.microsoft.com/office/drawing/2014/main" xmlns="" id="{614A68FC-0718-F84C-8BF6-FE2FB5FCE22A}"/>
                </a:ext>
              </a:extLst>
            </p:cNvPr>
            <p:cNvSpPr txBox="1"/>
            <p:nvPr/>
          </p:nvSpPr>
          <p:spPr>
            <a:xfrm>
              <a:off x="10585660" y="687509"/>
              <a:ext cx="2652006" cy="3416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90000"/>
                </a:lnSpc>
                <a:buFont typeface="Arial" panose="020B0604020202020204" pitchFamily="34" charset="0"/>
                <a:buChar char="•"/>
              </a:pPr>
              <a:r>
                <a:rPr lang="en-US" altLang="zh-CN" sz="1800" b="1" dirty="0">
                  <a:latin typeface="Helvetica Neue" charset="0"/>
                  <a:ea typeface="Helvetica Neue" charset="0"/>
                  <a:cs typeface="Helvetica Neue" charset="0"/>
                </a:rPr>
                <a:t>Human-in-the-loop</a:t>
              </a:r>
              <a:endParaRPr lang="en-US" sz="1800" b="1" dirty="0">
                <a:latin typeface="Helvetica Neue" charset="0"/>
                <a:ea typeface="Helvetica Neue" charset="0"/>
                <a:cs typeface="Helvetica Neue" charset="0"/>
              </a:endParaRPr>
            </a:p>
          </p:txBody>
        </p:sp>
        <p:sp>
          <p:nvSpPr>
            <p:cNvPr id="205" name="TextBox 204">
              <a:extLst>
                <a:ext uri="{FF2B5EF4-FFF2-40B4-BE49-F238E27FC236}">
                  <a16:creationId xmlns:a16="http://schemas.microsoft.com/office/drawing/2014/main" xmlns="" id="{F8268EB0-07F8-A144-97EB-A0330B16C0C9}"/>
                </a:ext>
              </a:extLst>
            </p:cNvPr>
            <p:cNvSpPr txBox="1"/>
            <p:nvPr/>
          </p:nvSpPr>
          <p:spPr>
            <a:xfrm>
              <a:off x="11022881" y="956846"/>
              <a:ext cx="21611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OASIS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 </a:t>
              </a:r>
              <a:r>
                <a:rPr lang="en-US" altLang="zh-CN" sz="1600" dirty="0">
                  <a:latin typeface="Helvetica Neue" charset="0"/>
                  <a:ea typeface="Helvetica Neue" charset="0"/>
                  <a:cs typeface="Helvetica Neue" charset="0"/>
                </a:rPr>
                <a:t>[</a:t>
              </a:r>
              <a:r>
                <a:rPr lang="en-US" altLang="zh-CN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SIGMOD</a:t>
              </a:r>
              <a:r>
                <a:rPr lang="en-US" sz="1600" b="1" dirty="0">
                  <a:solidFill>
                    <a:schemeClr val="accent2"/>
                  </a:solidFill>
                  <a:latin typeface="Helvetica Neue" charset="0"/>
                  <a:ea typeface="Helvetica Neue" charset="0"/>
                  <a:cs typeface="Helvetica Neue" charset="0"/>
                </a:rPr>
                <a:t>’20</a:t>
              </a:r>
              <a:r>
                <a:rPr lang="en-US" sz="1600" dirty="0">
                  <a:latin typeface="Helvetica Neue" charset="0"/>
                  <a:ea typeface="Helvetica Neue" charset="0"/>
                  <a:cs typeface="Helvetica Neue" charset="0"/>
                </a:rPr>
                <a:t>]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08937585"/>
      </p:ext>
    </p:extLst>
  </p:cSld>
  <p:clrMapOvr>
    <a:masterClrMapping/>
  </p:clrMapOvr>
</p:sld>
</file>

<file path=ppt/theme/theme1.xml><?xml version="1.0" encoding="utf-8"?>
<a:theme xmlns:a="http://schemas.openxmlformats.org/drawingml/2006/main" name="Blank Presentation">
  <a:themeElements>
    <a:clrScheme name="">
      <a:dk1>
        <a:srgbClr val="000000"/>
      </a:dk1>
      <a:lt1>
        <a:srgbClr val="FFFFFF"/>
      </a:lt1>
      <a:dk2>
        <a:srgbClr val="000000"/>
      </a:dk2>
      <a:lt2>
        <a:srgbClr val="333333"/>
      </a:lt2>
      <a:accent1>
        <a:srgbClr val="DDDDDD"/>
      </a:accent1>
      <a:accent2>
        <a:srgbClr val="993333"/>
      </a:accent2>
      <a:accent3>
        <a:srgbClr val="FFFFFF"/>
      </a:accent3>
      <a:accent4>
        <a:srgbClr val="000000"/>
      </a:accent4>
      <a:accent5>
        <a:srgbClr val="EBEBEB"/>
      </a:accent5>
      <a:accent6>
        <a:srgbClr val="8A2D2D"/>
      </a:accent6>
      <a:hlink>
        <a:srgbClr val="4D4D4D"/>
      </a:hlink>
      <a:folHlink>
        <a:srgbClr val="EAEAEA"/>
      </a:folHlink>
    </a:clrScheme>
    <a:fontScheme name="Blank Presentation">
      <a:majorFont>
        <a:latin typeface="Arial"/>
        <a:ea typeface="Geneva"/>
        <a:cs typeface=""/>
      </a:majorFont>
      <a:minorFont>
        <a:latin typeface="Times New Roman"/>
        <a:ea typeface="Genev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Genev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Times" charset="0"/>
            <a:ea typeface="Geneva" charset="0"/>
          </a:defRPr>
        </a:defPPr>
      </a:lstStyle>
    </a:lnDef>
  </a:objectDefaults>
  <a:extraClrSchemeLst>
    <a:extraClrScheme>
      <a:clrScheme name="Blank Pre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Pre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Pre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HD:Applications (Mac OS 9):Microsoft Office 98:Templates:Blank Presentation</Template>
  <TotalTime>84080</TotalTime>
  <Words>2846</Words>
  <Application>Microsoft Office PowerPoint</Application>
  <PresentationFormat>Widescreen</PresentationFormat>
  <Paragraphs>846</Paragraphs>
  <Slides>50</Slides>
  <Notes>49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50</vt:i4>
      </vt:variant>
    </vt:vector>
  </HeadingPairs>
  <TitlesOfParts>
    <vt:vector size="63" baseType="lpstr">
      <vt:lpstr>宋体</vt:lpstr>
      <vt:lpstr>Arial</vt:lpstr>
      <vt:lpstr>Avenir Book</vt:lpstr>
      <vt:lpstr>Calibri</vt:lpstr>
      <vt:lpstr>Cambria Math</vt:lpstr>
      <vt:lpstr>Geeza Pro</vt:lpstr>
      <vt:lpstr>Geneva</vt:lpstr>
      <vt:lpstr>Helvetica</vt:lpstr>
      <vt:lpstr>Helvetica Neue</vt:lpstr>
      <vt:lpstr>Times</vt:lpstr>
      <vt:lpstr>Times New Roman</vt:lpstr>
      <vt:lpstr>等线</vt:lpstr>
      <vt:lpstr>Blank Presentation</vt:lpstr>
      <vt:lpstr>Toward an End-to-end Anomaly Discovery System</vt:lpstr>
      <vt:lpstr>What is an Anomaly?</vt:lpstr>
      <vt:lpstr>Objective: an Effective Anomaly Discovery System </vt:lpstr>
      <vt:lpstr>MGH Project: Automatic Seizure Detection</vt:lpstr>
      <vt:lpstr>Initial Success</vt:lpstr>
      <vt:lpstr>Effective Anomaly Detection is Necessary for Labeling Seizures</vt:lpstr>
      <vt:lpstr>Anomaly Detection Desiderata</vt:lpstr>
      <vt:lpstr>Scalability: My Previous Research</vt:lpstr>
      <vt:lpstr>Automatability : Tuning Free Anomaly Detection</vt:lpstr>
      <vt:lpstr>Challenge for Automatability: Method Selection</vt:lpstr>
      <vt:lpstr>Challenge for Automatability: Parameter Tuning</vt:lpstr>
      <vt:lpstr>Summary of Challenges &amp; Contributions</vt:lpstr>
      <vt:lpstr>Interactivity: Human in the Loop</vt:lpstr>
      <vt:lpstr>Challenge for Interactivity: How to Leverage Domain Related Input?</vt:lpstr>
      <vt:lpstr>Summary of Challenges &amp; Contributions</vt:lpstr>
      <vt:lpstr>Interactivity: Evaluate Large Result Sets</vt:lpstr>
      <vt:lpstr>Summary of Challenges &amp; Contributions</vt:lpstr>
      <vt:lpstr>Integrated Anomaly Discovery Solution</vt:lpstr>
      <vt:lpstr>Overview</vt:lpstr>
      <vt:lpstr>Toward an end-to-end Anomaly Discovery System</vt:lpstr>
      <vt:lpstr>A Naive Approach: Ensemble</vt:lpstr>
      <vt:lpstr>Ensemble Performance is Poor</vt:lpstr>
      <vt:lpstr> </vt:lpstr>
      <vt:lpstr>AutoAD: Better Than the Best Detector</vt:lpstr>
      <vt:lpstr>AutoAD: Tuning Free Anomaly Detection</vt:lpstr>
      <vt:lpstr>The AutoAD Approach</vt:lpstr>
      <vt:lpstr>Augmentation-based Method</vt:lpstr>
      <vt:lpstr>Prune Poor Detectors</vt:lpstr>
      <vt:lpstr>Effectiveness of AutoAD: Comparing Against State-of-the-art</vt:lpstr>
      <vt:lpstr>Toward an End-to-end Anomaly Discovery System</vt:lpstr>
      <vt:lpstr>OASIS: Learn a Good Representation</vt:lpstr>
      <vt:lpstr>Anomaly Detection: Distance Matters</vt:lpstr>
      <vt:lpstr>A Better Representation</vt:lpstr>
      <vt:lpstr>OASIS: Anomaly Detection on Learned Representations</vt:lpstr>
      <vt:lpstr>Challenge: New Labels Continuously Arrive</vt:lpstr>
      <vt:lpstr>OASIS: Continuous Adaptive Similarity Search</vt:lpstr>
      <vt:lpstr>Learning the Representation: Distance Metric Learning</vt:lpstr>
      <vt:lpstr>Index: Locality Sensitive Hashing (LSH)</vt:lpstr>
      <vt:lpstr>OASIS Overview</vt:lpstr>
      <vt:lpstr>LSH Update Strategy in OASIS</vt:lpstr>
      <vt:lpstr>Invariance Property</vt:lpstr>
      <vt:lpstr>LSH Update Strategy: Inner Product Similarity Search</vt:lpstr>
      <vt:lpstr>Efficient Inner Product Similarity Search</vt:lpstr>
      <vt:lpstr>Experiments: Continuous Distance Metric Learning </vt:lpstr>
      <vt:lpstr>Experiments: LSH Update</vt:lpstr>
      <vt:lpstr>Future Work: Overall Scope</vt:lpstr>
      <vt:lpstr>Systems for ML: Labeling Complex Data at Scale</vt:lpstr>
      <vt:lpstr>ML for Systems: Distributed OLTP</vt:lpstr>
      <vt:lpstr>Acknowledgements</vt:lpstr>
      <vt:lpstr>PowerPoint Presentation</vt:lpstr>
    </vt:vector>
  </TitlesOfParts>
  <Company>Allison Associates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George Golabek</dc:creator>
  <cp:lastModifiedBy>BB-User</cp:lastModifiedBy>
  <cp:revision>3107</cp:revision>
  <cp:lastPrinted>2002-10-29T20:49:27Z</cp:lastPrinted>
  <dcterms:created xsi:type="dcterms:W3CDTF">2002-10-29T20:26:18Z</dcterms:created>
  <dcterms:modified xsi:type="dcterms:W3CDTF">2020-04-13T15:49:26Z</dcterms:modified>
</cp:coreProperties>
</file>