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2" r:id="rId4"/>
    <p:sldId id="263" r:id="rId5"/>
    <p:sldId id="264" r:id="rId6"/>
    <p:sldId id="265" r:id="rId7"/>
    <p:sldId id="257" r:id="rId8"/>
    <p:sldId id="258" r:id="rId9"/>
    <p:sldId id="259" r:id="rId10"/>
    <p:sldId id="260" r:id="rId11"/>
    <p:sldId id="261"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76" d="100"/>
          <a:sy n="76" d="100"/>
        </p:scale>
        <p:origin x="90"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1AC798-041F-4E48-9984-FB3B72F7810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3822079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AC798-041F-4E48-9984-FB3B72F7810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135507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1AC798-041F-4E48-9984-FB3B72F7810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181533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1AC798-041F-4E48-9984-FB3B72F7810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2146332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1AC798-041F-4E48-9984-FB3B72F7810F}" type="datetimeFigureOut">
              <a:rPr lang="en-US" smtClean="0"/>
              <a:t>5/22/2020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48597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1AC798-041F-4E48-9984-FB3B72F7810F}" type="datetimeFigureOut">
              <a:rPr lang="en-US" smtClean="0"/>
              <a:t>5/22/2020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832994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AC798-041F-4E48-9984-FB3B72F7810F}" type="datetimeFigureOut">
              <a:rPr lang="en-US" smtClean="0"/>
              <a:t>5/22/2020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379781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1AC798-041F-4E48-9984-FB3B72F7810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177602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1AC798-041F-4E48-9984-FB3B72F7810F}" type="datetimeFigureOut">
              <a:rPr lang="en-US" smtClean="0"/>
              <a:t>5/22/2020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2776230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AC798-041F-4E48-9984-FB3B72F7810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189825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1AC798-041F-4E48-9984-FB3B72F7810F}" type="datetimeFigureOut">
              <a:rPr lang="en-US" smtClean="0"/>
              <a:t>5/22/2020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8DED23-A0BD-4DD9-817C-49EA602F1298}" type="slidenum">
              <a:rPr lang="en-US" smtClean="0"/>
              <a:t>‹#›</a:t>
            </a:fld>
            <a:endParaRPr lang="en-US"/>
          </a:p>
        </p:txBody>
      </p:sp>
    </p:spTree>
    <p:extLst>
      <p:ext uri="{BB962C8B-B14F-4D97-AF65-F5344CB8AC3E}">
        <p14:creationId xmlns:p14="http://schemas.microsoft.com/office/powerpoint/2010/main" val="3725282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1AC798-041F-4E48-9984-FB3B72F7810F}" type="datetimeFigureOut">
              <a:rPr lang="en-US" smtClean="0"/>
              <a:t>5/22/2020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DED23-A0BD-4DD9-817C-49EA602F1298}" type="slidenum">
              <a:rPr lang="en-US" smtClean="0"/>
              <a:t>‹#›</a:t>
            </a:fld>
            <a:endParaRPr lang="en-US"/>
          </a:p>
        </p:txBody>
      </p:sp>
    </p:spTree>
    <p:extLst>
      <p:ext uri="{BB962C8B-B14F-4D97-AF65-F5344CB8AC3E}">
        <p14:creationId xmlns:p14="http://schemas.microsoft.com/office/powerpoint/2010/main" val="96721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purdue.edu/oirae/documents/OIRAE_Briefings/Economic_Impact_Jan_2018.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urdue.edu/newsroom/releases/2020/Q2/new-purduemicrosoft-collaboration-calculates-agricultural-product-supply-risk-due-to-covid-19-worker-illnesses.html" TargetMode="External"/><Relationship Id="rId2" Type="http://schemas.openxmlformats.org/officeDocument/2006/relationships/hyperlink" Target="https://ag.purdue.edu/agecon/Pages/FoodandAgVulnerabilityIndex.asp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oronavirus.jhu.edu/us-map" TargetMode="External"/><Relationship Id="rId2" Type="http://schemas.openxmlformats.org/officeDocument/2006/relationships/hyperlink" Target="https://purdue.ag/foodagvulnerabilityindex" TargetMode="External"/><Relationship Id="rId1" Type="http://schemas.openxmlformats.org/officeDocument/2006/relationships/slideLayout" Target="../slideLayouts/slideLayout2.xml"/><Relationship Id="rId5" Type="http://schemas.openxmlformats.org/officeDocument/2006/relationships/hyperlink" Target="https://quickstats.nass.usda.gov/" TargetMode="External"/><Relationship Id="rId4" Type="http://schemas.openxmlformats.org/officeDocument/2006/relationships/hyperlink" Target="https://www.census.gov/data/datasets/time-series/demo/popest/2010s-counties-total.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itsloan.mit.edu/ideas-made-to-matter/what-should-reopen-first-data-shows-way" TargetMode="External"/><Relationship Id="rId2" Type="http://schemas.openxmlformats.org/officeDocument/2006/relationships/hyperlink" Target="https://papers.ssrn.com/sol3/papers.cfm?abstract_id=3579678" TargetMode="External"/><Relationship Id="rId1" Type="http://schemas.openxmlformats.org/officeDocument/2006/relationships/slideLayout" Target="../slideLayouts/slideLayout2.xml"/><Relationship Id="rId5" Type="http://schemas.openxmlformats.org/officeDocument/2006/relationships/hyperlink" Target="http://ide.mit.edu/" TargetMode="External"/><Relationship Id="rId4" Type="http://schemas.openxmlformats.org/officeDocument/2006/relationships/hyperlink" Target="https://ssrn.com/abstract=3579678"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mitsloan.mit.edu/ideas-made-to-matter/mit-sloan-research-about-coronavirus-pandemi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forms/d/e/1FAIpQLSc91AVRZw-Qn6j7wsy5jOgocWNSMv3r-0MNE_Zg-oCBhlVyiA/viewform" TargetMode="External"/><Relationship Id="rId2" Type="http://schemas.openxmlformats.org/officeDocument/2006/relationships/hyperlink" Target="http://news.mit.edu/2020/saxe-lab-examines-social-impact-covid-19-042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ctu.epfl.ch/news/epfl-researchers-put-proximity-tracing-app-to-th-2/"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github.com/DP-3T/documents#who-we-are" TargetMode="External"/><Relationship Id="rId2" Type="http://schemas.openxmlformats.org/officeDocument/2006/relationships/hyperlink" Target="https://github.com/DP-3T/" TargetMode="External"/><Relationship Id="rId1" Type="http://schemas.openxmlformats.org/officeDocument/2006/relationships/slideLayout" Target="../slideLayouts/slideLayout2.xml"/><Relationship Id="rId6" Type="http://schemas.openxmlformats.org/officeDocument/2006/relationships/hyperlink" Target="https://www.epfl.ch/labs/cvlab/" TargetMode="External"/><Relationship Id="rId5" Type="http://schemas.openxmlformats.org/officeDocument/2006/relationships/hyperlink" Target="https://www.epfl.ch/schools/ic/" TargetMode="External"/><Relationship Id="rId4" Type="http://schemas.openxmlformats.org/officeDocument/2006/relationships/hyperlink" Target="https://hexhive.epfl.ch/"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www.epfl.ch/labs/sprin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cnbc.com/2020/04/28/apple-iphone-contact-tracing-how-it-came-together.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Covid</a:t>
            </a:r>
            <a:r>
              <a:rPr lang="en-US" dirty="0" smtClean="0"/>
              <a:t> and AI/ML/DS</a:t>
            </a:r>
            <a:endParaRPr lang="en-US" dirty="0"/>
          </a:p>
        </p:txBody>
      </p:sp>
      <p:sp>
        <p:nvSpPr>
          <p:cNvPr id="3" name="Subtitle 2"/>
          <p:cNvSpPr>
            <a:spLocks noGrp="1"/>
          </p:cNvSpPr>
          <p:nvPr>
            <p:ph type="subTitle" idx="1"/>
          </p:nvPr>
        </p:nvSpPr>
        <p:spPr/>
        <p:txBody>
          <a:bodyPr/>
          <a:lstStyle/>
          <a:p>
            <a:r>
              <a:rPr lang="en-US" dirty="0" smtClean="0"/>
              <a:t>Bharat Bhargava</a:t>
            </a:r>
          </a:p>
          <a:p>
            <a:r>
              <a:rPr lang="en-US" dirty="0" smtClean="0"/>
              <a:t>Purdue University</a:t>
            </a:r>
          </a:p>
          <a:p>
            <a:endParaRPr lang="en-US" dirty="0"/>
          </a:p>
        </p:txBody>
      </p:sp>
    </p:spTree>
    <p:extLst>
      <p:ext uri="{BB962C8B-B14F-4D97-AF65-F5344CB8AC3E}">
        <p14:creationId xmlns:p14="http://schemas.microsoft.com/office/powerpoint/2010/main" val="3328700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Bhargava Purdue research</a:t>
            </a:r>
            <a:endParaRPr lang="en-US" dirty="0"/>
          </a:p>
        </p:txBody>
      </p:sp>
      <p:sp>
        <p:nvSpPr>
          <p:cNvPr id="3" name="Content Placeholder 2"/>
          <p:cNvSpPr>
            <a:spLocks noGrp="1"/>
          </p:cNvSpPr>
          <p:nvPr>
            <p:ph idx="1"/>
          </p:nvPr>
        </p:nvSpPr>
        <p:spPr/>
        <p:txBody>
          <a:bodyPr>
            <a:normAutofit fontScale="85000" lnSpcReduction="20000"/>
          </a:bodyPr>
          <a:lstStyle/>
          <a:p>
            <a:r>
              <a:rPr lang="en-US" dirty="0"/>
              <a:t>Contributing to Department of Defense on The Science of Artificial Intelligence and Learning for Open-world Novelty (SAIL-ON</a:t>
            </a:r>
            <a:r>
              <a:rPr lang="en-US" dirty="0" smtClean="0"/>
              <a:t>)</a:t>
            </a:r>
          </a:p>
          <a:p>
            <a:r>
              <a:rPr lang="en-US" dirty="0" smtClean="0"/>
              <a:t>COVID is new novelty</a:t>
            </a:r>
          </a:p>
          <a:p>
            <a:r>
              <a:rPr lang="en-US" b="1" dirty="0"/>
              <a:t>Science of Artificial Intelligence and Learning for Open-world Novelty (SAIL-ON) </a:t>
            </a:r>
            <a:r>
              <a:rPr lang="en-US" b="1" dirty="0" smtClean="0"/>
              <a:t>by Ted Senator, </a:t>
            </a:r>
            <a:r>
              <a:rPr lang="en-US" b="1" dirty="0" err="1" smtClean="0"/>
              <a:t>Darpa</a:t>
            </a:r>
            <a:r>
              <a:rPr lang="en-US" b="1" dirty="0" smtClean="0"/>
              <a:t> project manager</a:t>
            </a:r>
          </a:p>
          <a:p>
            <a:r>
              <a:rPr lang="en-US" dirty="0"/>
              <a:t>The Science of Artificial Intelligence and Learning for Open-world Novelty (SAIL-ON) program intends to research and develop the underlying scientific principles, general engineering techniques, and algorithms needed to create AI systems that act appropriately and effectively in novel situations that occur in open worlds. </a:t>
            </a:r>
            <a:endParaRPr lang="en-US" dirty="0" smtClean="0"/>
          </a:p>
          <a:p>
            <a:r>
              <a:rPr lang="en-US" dirty="0" smtClean="0"/>
              <a:t>The </a:t>
            </a:r>
            <a:r>
              <a:rPr lang="en-US" dirty="0"/>
              <a:t>program’s goals are to develop scientific principles to quantify and characterize novelty in open-world domains, create AI systems that react to novelty in those domains, and demonstrate and evaluate these systems in a selected </a:t>
            </a:r>
            <a:r>
              <a:rPr lang="en-US" dirty="0" err="1"/>
              <a:t>DoD</a:t>
            </a:r>
            <a:r>
              <a:rPr lang="en-US" dirty="0"/>
              <a:t> domain.</a:t>
            </a:r>
            <a:endParaRPr lang="en-US" b="1" dirty="0"/>
          </a:p>
          <a:p>
            <a:endParaRPr lang="en-US" dirty="0"/>
          </a:p>
        </p:txBody>
      </p:sp>
    </p:spTree>
    <p:extLst>
      <p:ext uri="{BB962C8B-B14F-4D97-AF65-F5344CB8AC3E}">
        <p14:creationId xmlns:p14="http://schemas.microsoft.com/office/powerpoint/2010/main" val="3120105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Purdue and COVID in fall semester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Cost </a:t>
            </a:r>
            <a:r>
              <a:rPr lang="en-US" dirty="0"/>
              <a:t>benefit </a:t>
            </a:r>
            <a:r>
              <a:rPr lang="en-US" dirty="0" smtClean="0"/>
              <a:t>analysis for opening Purdue in 2020-2021</a:t>
            </a:r>
            <a:endParaRPr lang="en-US" dirty="0"/>
          </a:p>
          <a:p>
            <a:pPr marL="0" indent="0">
              <a:buNone/>
            </a:pPr>
            <a:r>
              <a:rPr lang="en-US" dirty="0" smtClean="0"/>
              <a:t>Approximately 46.0% of new </a:t>
            </a:r>
            <a:r>
              <a:rPr lang="en-US" b="1" dirty="0" smtClean="0"/>
              <a:t>students receive some</a:t>
            </a:r>
            <a:r>
              <a:rPr lang="en-US" dirty="0" smtClean="0"/>
              <a:t> form of </a:t>
            </a:r>
            <a:r>
              <a:rPr lang="en-US" b="1" dirty="0" smtClean="0"/>
              <a:t>financial aid</a:t>
            </a:r>
            <a:r>
              <a:rPr lang="en-US" dirty="0" smtClean="0"/>
              <a:t>, the majority of which is scholarships and grants.</a:t>
            </a:r>
          </a:p>
          <a:p>
            <a:pPr marL="0" indent="0">
              <a:buNone/>
            </a:pPr>
            <a:r>
              <a:rPr lang="en-US" dirty="0" smtClean="0"/>
              <a:t>44551 students in 2019</a:t>
            </a:r>
            <a:endParaRPr lang="en-US" dirty="0"/>
          </a:p>
          <a:p>
            <a:r>
              <a:rPr lang="en-US" dirty="0" smtClean="0"/>
              <a:t>I </a:t>
            </a:r>
            <a:r>
              <a:rPr lang="en-US" dirty="0"/>
              <a:t>do not have much data. I believe 60% of our students have some kind of financial help and they can use it unless they enroll. So Purdue can get those easily.</a:t>
            </a:r>
          </a:p>
          <a:p>
            <a:r>
              <a:rPr lang="en-US" dirty="0"/>
              <a:t> </a:t>
            </a:r>
            <a:r>
              <a:rPr lang="en-US" dirty="0" smtClean="0"/>
              <a:t>International </a:t>
            </a:r>
            <a:r>
              <a:rPr lang="en-US" dirty="0"/>
              <a:t>students </a:t>
            </a:r>
            <a:r>
              <a:rPr lang="en-US" dirty="0" smtClean="0"/>
              <a:t>(10,000, 22%) want </a:t>
            </a:r>
            <a:r>
              <a:rPr lang="en-US" dirty="0"/>
              <a:t>to come </a:t>
            </a:r>
            <a:r>
              <a:rPr lang="en-US" dirty="0" smtClean="0"/>
              <a:t>at any </a:t>
            </a:r>
            <a:r>
              <a:rPr lang="en-US" dirty="0"/>
              <a:t>cost </a:t>
            </a:r>
            <a:r>
              <a:rPr lang="en-US" dirty="0" smtClean="0"/>
              <a:t>if </a:t>
            </a:r>
            <a:r>
              <a:rPr lang="en-US" dirty="0"/>
              <a:t>they get the </a:t>
            </a:r>
            <a:r>
              <a:rPr lang="en-US" dirty="0" smtClean="0"/>
              <a:t>visa ( 50% grad students, 4400), 34.5 percent are </a:t>
            </a:r>
            <a:r>
              <a:rPr lang="en-US" b="1" dirty="0" smtClean="0"/>
              <a:t>out-of-state students</a:t>
            </a:r>
            <a:endParaRPr lang="en-US" dirty="0"/>
          </a:p>
          <a:p>
            <a:r>
              <a:rPr lang="en-US" dirty="0"/>
              <a:t>I would think about 25,000 students are guaranteed. Purdue needs to work on the rest to get them pay fees</a:t>
            </a:r>
            <a:r>
              <a:rPr lang="en-US" dirty="0" smtClean="0"/>
              <a:t>.</a:t>
            </a:r>
          </a:p>
          <a:p>
            <a:r>
              <a:rPr lang="en-US" dirty="0" smtClean="0"/>
              <a:t>Purdue in-</a:t>
            </a:r>
            <a:r>
              <a:rPr lang="en-US" i="1" dirty="0" smtClean="0"/>
              <a:t>state</a:t>
            </a:r>
            <a:r>
              <a:rPr lang="en-US" dirty="0" smtClean="0"/>
              <a:t> tuition and fees are $9,992; </a:t>
            </a:r>
            <a:r>
              <a:rPr lang="en-US" i="1" dirty="0" smtClean="0"/>
              <a:t>out-of-state</a:t>
            </a:r>
            <a:r>
              <a:rPr lang="en-US" dirty="0" smtClean="0"/>
              <a:t> tuition and fees are $28,794</a:t>
            </a:r>
            <a:endParaRPr lang="en-US" dirty="0"/>
          </a:p>
          <a:p>
            <a:endParaRPr lang="en-US" dirty="0"/>
          </a:p>
        </p:txBody>
      </p:sp>
    </p:spTree>
    <p:extLst>
      <p:ext uri="{BB962C8B-B14F-4D97-AF65-F5344CB8AC3E}">
        <p14:creationId xmlns:p14="http://schemas.microsoft.com/office/powerpoint/2010/main" val="4180972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Purdue on Local Economy</a:t>
            </a:r>
            <a:endParaRPr lang="en-US" dirty="0"/>
          </a:p>
        </p:txBody>
      </p:sp>
      <p:sp>
        <p:nvSpPr>
          <p:cNvPr id="3" name="Content Placeholder 2"/>
          <p:cNvSpPr>
            <a:spLocks noGrp="1"/>
          </p:cNvSpPr>
          <p:nvPr>
            <p:ph idx="1"/>
          </p:nvPr>
        </p:nvSpPr>
        <p:spPr/>
        <p:txBody>
          <a:bodyPr/>
          <a:lstStyle/>
          <a:p>
            <a:r>
              <a:rPr lang="en-US" dirty="0" smtClean="0"/>
              <a:t>Purdue’s economic impact in Indiana totals more than $2.1 billion </a:t>
            </a:r>
          </a:p>
          <a:p>
            <a:r>
              <a:rPr lang="en-US" dirty="0" smtClean="0"/>
              <a:t>According to </a:t>
            </a:r>
            <a:r>
              <a:rPr lang="en-US" dirty="0" smtClean="0">
                <a:hlinkClick r:id="rId2"/>
              </a:rPr>
              <a:t>the latest briefing</a:t>
            </a:r>
            <a:r>
              <a:rPr lang="en-US" dirty="0" smtClean="0"/>
              <a:t> by the Office of Institutional Research, Assessment and Effectiveness (OIRAE), Purdue’s role as an employer and educator translated to 22 percent of all economic activity in the Greater Lafayette Area in fiscal year 2016.</a:t>
            </a:r>
            <a:endParaRPr lang="en-US" dirty="0"/>
          </a:p>
        </p:txBody>
      </p:sp>
    </p:spTree>
    <p:extLst>
      <p:ext uri="{BB962C8B-B14F-4D97-AF65-F5344CB8AC3E}">
        <p14:creationId xmlns:p14="http://schemas.microsoft.com/office/powerpoint/2010/main" val="2270428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Purdue University </a:t>
            </a:r>
            <a:r>
              <a:rPr lang="en-US" b="1" dirty="0"/>
              <a:t>Revenue by Category for FY 2019</a:t>
            </a:r>
            <a:endParaRPr lang="en-US" dirty="0"/>
          </a:p>
        </p:txBody>
      </p:sp>
      <p:sp>
        <p:nvSpPr>
          <p:cNvPr id="3" name="Content Placeholder 2"/>
          <p:cNvSpPr>
            <a:spLocks noGrp="1"/>
          </p:cNvSpPr>
          <p:nvPr>
            <p:ph idx="1"/>
          </p:nvPr>
        </p:nvSpPr>
        <p:spPr/>
        <p:txBody>
          <a:bodyPr/>
          <a:lstStyle/>
          <a:p>
            <a:r>
              <a:rPr lang="en-US" dirty="0"/>
              <a:t>Tuition and Fees, </a:t>
            </a:r>
            <a:r>
              <a:rPr lang="en-US" dirty="0" smtClean="0"/>
              <a:t>Net, 40%</a:t>
            </a:r>
          </a:p>
          <a:p>
            <a:r>
              <a:rPr lang="en-US" dirty="0"/>
              <a:t>State </a:t>
            </a:r>
            <a:r>
              <a:rPr lang="en-US" dirty="0" smtClean="0"/>
              <a:t>Appropriations, Noncapital</a:t>
            </a:r>
            <a:r>
              <a:rPr lang="en-US" dirty="0"/>
              <a:t>, 14</a:t>
            </a:r>
            <a:r>
              <a:rPr lang="en-US" dirty="0" smtClean="0"/>
              <a:t>%</a:t>
            </a:r>
          </a:p>
          <a:p>
            <a:r>
              <a:rPr lang="en-US" dirty="0"/>
              <a:t>Contracts and </a:t>
            </a:r>
            <a:r>
              <a:rPr lang="en-US" dirty="0" smtClean="0"/>
              <a:t>Grants, 14%</a:t>
            </a:r>
          </a:p>
          <a:p>
            <a:r>
              <a:rPr lang="en-US" dirty="0"/>
              <a:t>Auxiliary </a:t>
            </a:r>
            <a:r>
              <a:rPr lang="en-US" dirty="0" smtClean="0"/>
              <a:t>Enterprises, Net</a:t>
            </a:r>
            <a:r>
              <a:rPr lang="en-US" dirty="0"/>
              <a:t>, 8</a:t>
            </a:r>
            <a:r>
              <a:rPr lang="en-US" dirty="0" smtClean="0"/>
              <a:t>%</a:t>
            </a:r>
          </a:p>
          <a:p>
            <a:r>
              <a:rPr lang="en-US" dirty="0"/>
              <a:t>Investment </a:t>
            </a:r>
            <a:r>
              <a:rPr lang="en-US" dirty="0" smtClean="0"/>
              <a:t>Income, 6%</a:t>
            </a:r>
          </a:p>
          <a:p>
            <a:r>
              <a:rPr lang="en-US" dirty="0"/>
              <a:t>Gift, Noncapital, 4</a:t>
            </a:r>
            <a:r>
              <a:rPr lang="en-US" dirty="0" smtClean="0"/>
              <a:t>%</a:t>
            </a:r>
          </a:p>
          <a:p>
            <a:r>
              <a:rPr lang="en-US" dirty="0"/>
              <a:t>Other, 14%</a:t>
            </a:r>
          </a:p>
        </p:txBody>
      </p:sp>
    </p:spTree>
    <p:extLst>
      <p:ext uri="{BB962C8B-B14F-4D97-AF65-F5344CB8AC3E}">
        <p14:creationId xmlns:p14="http://schemas.microsoft.com/office/powerpoint/2010/main" val="1247827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 and Mitigation</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smtClean="0"/>
              <a:t>Risk to funds from </a:t>
            </a:r>
          </a:p>
          <a:p>
            <a:r>
              <a:rPr lang="en-US" dirty="0" smtClean="0"/>
              <a:t>Donations, State Funds, Auxiliary services such as conferences, food sales, housing income</a:t>
            </a:r>
          </a:p>
          <a:p>
            <a:r>
              <a:rPr lang="en-US" dirty="0" smtClean="0"/>
              <a:t>Tuition</a:t>
            </a:r>
          </a:p>
          <a:p>
            <a:r>
              <a:rPr lang="en-US" dirty="0"/>
              <a:t>The dangers to most college students from COVID-19 are extremely small. </a:t>
            </a:r>
            <a:r>
              <a:rPr lang="en-US" dirty="0" smtClean="0"/>
              <a:t>Why </a:t>
            </a:r>
            <a:r>
              <a:rPr lang="en-US" dirty="0"/>
              <a:t>seriously compromise their education at this critical stage in their lives? </a:t>
            </a:r>
            <a:endParaRPr lang="en-US" dirty="0" smtClean="0"/>
          </a:p>
          <a:p>
            <a:r>
              <a:rPr lang="en-US" dirty="0"/>
              <a:t>Interfering with that socialization process may be desirable for health reasons, but we should use a cost-benefit approach, and I agree with </a:t>
            </a:r>
            <a:r>
              <a:rPr lang="en-US" dirty="0" smtClean="0"/>
              <a:t>President Daniels </a:t>
            </a:r>
            <a:r>
              <a:rPr lang="en-US" dirty="0"/>
              <a:t>that the costs to most students from leading a fairly traditional campus life with direct human interaction is low, but the benefits are great.</a:t>
            </a:r>
            <a:endParaRPr lang="en-US" dirty="0" smtClean="0"/>
          </a:p>
          <a:p>
            <a:endParaRPr lang="en-US" dirty="0"/>
          </a:p>
          <a:p>
            <a:pPr marL="0" indent="0">
              <a:buNone/>
            </a:pPr>
            <a:r>
              <a:rPr lang="en-US" dirty="0" smtClean="0"/>
              <a:t>Mitigation solutions</a:t>
            </a:r>
          </a:p>
          <a:p>
            <a:r>
              <a:rPr lang="en-US" dirty="0" smtClean="0"/>
              <a:t>DS to identify and target possible donors and corporate partners</a:t>
            </a:r>
          </a:p>
          <a:p>
            <a:r>
              <a:rPr lang="en-US" dirty="0" smtClean="0"/>
              <a:t>Provide transportation to Indians resident students from close by counties so as not to lose them and reserve space for out of state and internationals in </a:t>
            </a:r>
            <a:r>
              <a:rPr lang="en-US" dirty="0" err="1" smtClean="0"/>
              <a:t>dormatories</a:t>
            </a:r>
            <a:endParaRPr lang="en-US" dirty="0" smtClean="0"/>
          </a:p>
          <a:p>
            <a:r>
              <a:rPr lang="en-US" dirty="0" smtClean="0"/>
              <a:t>Hold classes outdoors in football stadium, basketball stadium, lawn, parks ( took classes in tents in India)</a:t>
            </a:r>
          </a:p>
          <a:p>
            <a:endParaRPr lang="en-US" dirty="0"/>
          </a:p>
        </p:txBody>
      </p:sp>
    </p:spTree>
    <p:extLst>
      <p:ext uri="{BB962C8B-B14F-4D97-AF65-F5344CB8AC3E}">
        <p14:creationId xmlns:p14="http://schemas.microsoft.com/office/powerpoint/2010/main" val="4180914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Safety research at Purdue</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New Purdue/Microsoft collaboration calculates agricultural product supply risk due to COVID-19 worker </a:t>
            </a:r>
            <a:r>
              <a:rPr lang="en-US" b="1" dirty="0" smtClean="0"/>
              <a:t>illnesses</a:t>
            </a:r>
          </a:p>
          <a:p>
            <a:pPr marL="0" indent="0">
              <a:buNone/>
            </a:pPr>
            <a:r>
              <a:rPr lang="en-US" u="sng" dirty="0">
                <a:hlinkClick r:id="rId2"/>
              </a:rPr>
              <a:t>https://ag.purdue.edu/agecon/Pages/FoodandAgVulnerabilityIndex.aspx</a:t>
            </a:r>
            <a:endParaRPr lang="en-US" dirty="0"/>
          </a:p>
          <a:p>
            <a:r>
              <a:rPr lang="en-US" dirty="0" smtClean="0"/>
              <a:t>The </a:t>
            </a:r>
            <a:r>
              <a:rPr lang="en-US" dirty="0"/>
              <a:t>Department of Agricultural Economics at Purdue University, in collaboration with Microsoft, has created the </a:t>
            </a:r>
            <a:r>
              <a:rPr lang="en-US" u="sng" dirty="0">
                <a:hlinkClick r:id="rId2"/>
              </a:rPr>
              <a:t>Purdue Food and Agricultural Vulnerability Index</a:t>
            </a:r>
            <a:r>
              <a:rPr lang="en-US" dirty="0"/>
              <a:t> online dashboard to quantify the potential risk to the supply of agricultural products as a result of COVID-19 farm and agricultural worker illnesses</a:t>
            </a:r>
            <a:r>
              <a:rPr lang="en-US" dirty="0" smtClean="0"/>
              <a:t>.</a:t>
            </a:r>
          </a:p>
          <a:p>
            <a:pPr marL="0" indent="0">
              <a:buNone/>
            </a:pPr>
            <a:r>
              <a:rPr lang="en-US" b="1" u="sng" dirty="0">
                <a:hlinkClick r:id="rId3"/>
              </a:rPr>
              <a:t>https://www.purdue.edu/newsroom/releases/2020/Q2/new-purduemicrosoft-collaboration-calculates-agricultural-product-supply-risk-due-to-covid-19-worker-illnesses.html</a:t>
            </a:r>
            <a:endParaRPr lang="en-US" b="1" dirty="0"/>
          </a:p>
          <a:p>
            <a:pPr marL="0" indent="0">
              <a:buNone/>
            </a:pPr>
            <a:endParaRPr lang="en-US" b="1" dirty="0"/>
          </a:p>
          <a:p>
            <a:endParaRPr lang="en-US" dirty="0"/>
          </a:p>
        </p:txBody>
      </p:sp>
    </p:spTree>
    <p:extLst>
      <p:ext uri="{BB962C8B-B14F-4D97-AF65-F5344CB8AC3E}">
        <p14:creationId xmlns:p14="http://schemas.microsoft.com/office/powerpoint/2010/main" val="2468858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Vulnerability-RISK based on affected farmers-crops-animals</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a:hlinkClick r:id="rId2"/>
              </a:rPr>
              <a:t>https://</a:t>
            </a:r>
            <a:r>
              <a:rPr lang="en-US" u="sng" dirty="0" smtClean="0">
                <a:hlinkClick r:id="rId2"/>
              </a:rPr>
              <a:t>purdue.ag/foodagvulnerabilityindex</a:t>
            </a:r>
            <a:endParaRPr lang="en-US" u="sng" dirty="0" smtClean="0"/>
          </a:p>
          <a:p>
            <a:r>
              <a:rPr lang="en-US" dirty="0" smtClean="0"/>
              <a:t>Built </a:t>
            </a:r>
            <a:r>
              <a:rPr lang="en-US" dirty="0"/>
              <a:t>on top of Microsoft Azure and Power BI platforms, to quantify the potential risk to the supply of agricultural products as a result of farm and agricultural worker illnesses from COVID19. </a:t>
            </a:r>
            <a:endParaRPr lang="en-US" dirty="0" smtClean="0"/>
          </a:p>
          <a:p>
            <a:r>
              <a:rPr lang="en-US" dirty="0" smtClean="0"/>
              <a:t>Vulnerability </a:t>
            </a:r>
            <a:r>
              <a:rPr lang="en-US" dirty="0"/>
              <a:t>of the supply of an agricultural commodity to risks such as COVID-19 depend on the number of farmers and agricultural workers affected, the location of affected workers, the crops and animals that are grown in the most impacted regions, and the degree to which production is concentrated in a particular geographic region. </a:t>
            </a:r>
            <a:endParaRPr lang="en-US" dirty="0" smtClean="0"/>
          </a:p>
          <a:p>
            <a:r>
              <a:rPr lang="en-US" dirty="0" smtClean="0"/>
              <a:t>By </a:t>
            </a:r>
            <a:r>
              <a:rPr lang="en-US" dirty="0"/>
              <a:t>combining </a:t>
            </a:r>
            <a:r>
              <a:rPr lang="en-US" u="sng" dirty="0">
                <a:hlinkClick r:id="rId3"/>
              </a:rPr>
              <a:t>data</a:t>
            </a:r>
            <a:r>
              <a:rPr lang="en-US" dirty="0"/>
              <a:t> on the number of COVID cases in each U.S. county with the county’s total </a:t>
            </a:r>
            <a:r>
              <a:rPr lang="en-US" u="sng" dirty="0">
                <a:hlinkClick r:id="rId4"/>
              </a:rPr>
              <a:t>population</a:t>
            </a:r>
            <a:r>
              <a:rPr lang="en-US" dirty="0"/>
              <a:t>, U.S. Department of Agriculture </a:t>
            </a:r>
            <a:r>
              <a:rPr lang="en-US" u="sng" dirty="0">
                <a:hlinkClick r:id="rId5"/>
              </a:rPr>
              <a:t>data</a:t>
            </a:r>
            <a:r>
              <a:rPr lang="en-US" dirty="0"/>
              <a:t> on the number of farmers and hired farm workers in each county, and </a:t>
            </a:r>
            <a:r>
              <a:rPr lang="en-US" u="sng" dirty="0">
                <a:hlinkClick r:id="rId5"/>
              </a:rPr>
              <a:t>data</a:t>
            </a:r>
            <a:r>
              <a:rPr lang="en-US" dirty="0"/>
              <a:t> on agricultural production of each county, and estimate of the share of agricultural production at risk can be computed. </a:t>
            </a:r>
          </a:p>
          <a:p>
            <a:pPr marL="0" indent="0">
              <a:buNone/>
            </a:pPr>
            <a:endParaRPr lang="en-US" dirty="0"/>
          </a:p>
        </p:txBody>
      </p:sp>
    </p:spTree>
    <p:extLst>
      <p:ext uri="{BB962C8B-B14F-4D97-AF65-F5344CB8AC3E}">
        <p14:creationId xmlns:p14="http://schemas.microsoft.com/office/powerpoint/2010/main" val="3173617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Professor Jayson Lusk at Purdue and </a:t>
            </a:r>
            <a:r>
              <a:rPr lang="en-US" dirty="0" err="1" smtClean="0"/>
              <a:t>Raveer</a:t>
            </a:r>
            <a:r>
              <a:rPr lang="en-US" dirty="0" smtClean="0"/>
              <a:t> Chandra at Microsoft</a:t>
            </a:r>
            <a:endParaRPr lang="en-US" dirty="0"/>
          </a:p>
        </p:txBody>
      </p:sp>
      <p:sp>
        <p:nvSpPr>
          <p:cNvPr id="3" name="Content Placeholder 2"/>
          <p:cNvSpPr>
            <a:spLocks noGrp="1"/>
          </p:cNvSpPr>
          <p:nvPr>
            <p:ph idx="1"/>
          </p:nvPr>
        </p:nvSpPr>
        <p:spPr/>
        <p:txBody>
          <a:bodyPr>
            <a:normAutofit fontScale="92500" lnSpcReduction="20000"/>
          </a:bodyPr>
          <a:lstStyle/>
          <a:p>
            <a:r>
              <a:rPr lang="en-US" dirty="0"/>
              <a:t>“One of the things we’ve learned over the past few weeks is how important it is to know where our food comes from and to be able to identify and pin point potential problem spots. This tool was designed to help us detect if and when a problem emerges,” said Jayson L. Lusk, distinguished professor and department head of agricultural economics at Purdue and collaborator on the index</a:t>
            </a:r>
            <a:r>
              <a:rPr lang="en-US" dirty="0" smtClean="0"/>
              <a:t>.</a:t>
            </a:r>
          </a:p>
          <a:p>
            <a:pPr marL="0" indent="0">
              <a:buNone/>
            </a:pPr>
            <a:r>
              <a:rPr lang="en-US" dirty="0" smtClean="0"/>
              <a:t>https://ag.purdue.edu/agecon/Pages/profile.aspx?strAlias=jlusk</a:t>
            </a:r>
            <a:endParaRPr lang="en-US" dirty="0"/>
          </a:p>
          <a:p>
            <a:r>
              <a:rPr lang="en-US" dirty="0" err="1"/>
              <a:t>Ranveer</a:t>
            </a:r>
            <a:r>
              <a:rPr lang="en-US" dirty="0"/>
              <a:t> Chandra, chief scientist at Microsoft Azure Global and lead collaborator on the project, said, “Digital tools can help alleviate some of stresses we are currently facing in the food sector. We are collaborating with Purdue University to interpret data from different sources, and from multiple points in the supply chain, to add more visibility and identify potential risks to our food system.”</a:t>
            </a:r>
          </a:p>
          <a:p>
            <a:endParaRPr lang="en-US" dirty="0"/>
          </a:p>
        </p:txBody>
      </p:sp>
    </p:spTree>
    <p:extLst>
      <p:ext uri="{BB962C8B-B14F-4D97-AF65-F5344CB8AC3E}">
        <p14:creationId xmlns:p14="http://schemas.microsoft.com/office/powerpoint/2010/main" val="85150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Covid</a:t>
            </a:r>
            <a:r>
              <a:rPr lang="en-US" dirty="0" smtClean="0"/>
              <a:t> and MIT</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u="sng" dirty="0">
                <a:hlinkClick r:id="rId2"/>
              </a:rPr>
              <a:t>Rationing Social Contact During the COVID-19 Pandemic: Transmission Risk and Social Benefits of US Locations </a:t>
            </a:r>
            <a:endParaRPr lang="en-US" dirty="0"/>
          </a:p>
          <a:p>
            <a:pPr marL="0" indent="0">
              <a:buNone/>
            </a:pPr>
            <a:r>
              <a:rPr lang="en-US" u="sng" dirty="0">
                <a:hlinkClick r:id="rId2" tooltip="Read the paper"/>
              </a:rPr>
              <a:t>Read the paper</a:t>
            </a:r>
            <a:r>
              <a:rPr lang="en-US" dirty="0"/>
              <a:t> </a:t>
            </a:r>
          </a:p>
          <a:p>
            <a:pPr marL="0" indent="0">
              <a:buNone/>
            </a:pPr>
            <a:r>
              <a:rPr lang="en-US" dirty="0" smtClean="0"/>
              <a:t>How </a:t>
            </a:r>
            <a:r>
              <a:rPr lang="en-US" dirty="0"/>
              <a:t>to reopen the economy during the coronavirus pandemic? A new study looking at the risks and benefits of different types of locations offers a guide for policymakers.</a:t>
            </a:r>
          </a:p>
          <a:p>
            <a:pPr marL="0" indent="0">
              <a:buNone/>
            </a:pPr>
            <a:r>
              <a:rPr lang="en-US" u="sng" dirty="0" smtClean="0">
                <a:hlinkClick r:id="rId3"/>
              </a:rPr>
              <a:t>https</a:t>
            </a:r>
            <a:r>
              <a:rPr lang="en-US" u="sng" dirty="0">
                <a:hlinkClick r:id="rId3"/>
              </a:rPr>
              <a:t>://</a:t>
            </a:r>
            <a:r>
              <a:rPr lang="en-US" u="sng" dirty="0" smtClean="0">
                <a:hlinkClick r:id="rId3"/>
              </a:rPr>
              <a:t>mitsloan.mit.edu/ideas-made-to-matter/what-should-reopen-first-data-shows-way</a:t>
            </a:r>
            <a:endParaRPr lang="en-US" u="sng" dirty="0" smtClean="0"/>
          </a:p>
          <a:p>
            <a:pPr marL="0" indent="0">
              <a:buNone/>
            </a:pPr>
            <a:r>
              <a:rPr lang="en-US" u="sng" dirty="0">
                <a:hlinkClick r:id="rId4"/>
              </a:rPr>
              <a:t>https://</a:t>
            </a:r>
            <a:r>
              <a:rPr lang="en-US" u="sng" dirty="0" smtClean="0">
                <a:hlinkClick r:id="rId4"/>
              </a:rPr>
              <a:t>ssrn.com/abstract=3579678</a:t>
            </a:r>
            <a:endParaRPr lang="en-US" dirty="0" smtClean="0"/>
          </a:p>
          <a:p>
            <a:pPr marL="0" indent="0">
              <a:buNone/>
            </a:pPr>
            <a:endParaRPr lang="en-US" dirty="0"/>
          </a:p>
          <a:p>
            <a:pPr marL="0" indent="0">
              <a:buNone/>
            </a:pPr>
            <a:r>
              <a:rPr lang="en-US" dirty="0" smtClean="0"/>
              <a:t>The </a:t>
            </a:r>
            <a:r>
              <a:rPr lang="en-US" u="sng" dirty="0">
                <a:hlinkClick r:id="rId2"/>
              </a:rPr>
              <a:t>working paper</a:t>
            </a:r>
            <a:r>
              <a:rPr lang="en-US" dirty="0"/>
              <a:t> from </a:t>
            </a:r>
            <a:r>
              <a:rPr lang="en-US" u="sng" dirty="0">
                <a:hlinkClick r:id="rId5"/>
              </a:rPr>
              <a:t>MIT Initiative on the Digital Economy</a:t>
            </a:r>
            <a:r>
              <a:rPr lang="en-US" dirty="0"/>
              <a:t> researchers Seth </a:t>
            </a:r>
            <a:r>
              <a:rPr lang="en-US" dirty="0" err="1"/>
              <a:t>Benzell</a:t>
            </a:r>
            <a:r>
              <a:rPr lang="en-US" dirty="0"/>
              <a:t>, </a:t>
            </a:r>
            <a:r>
              <a:rPr lang="en-US" dirty="0" err="1"/>
              <a:t>Avinash</a:t>
            </a:r>
            <a:r>
              <a:rPr lang="en-US" dirty="0"/>
              <a:t> Collis, and Christos </a:t>
            </a:r>
            <a:r>
              <a:rPr lang="en-US" dirty="0" err="1"/>
              <a:t>Nicolaides</a:t>
            </a:r>
            <a:r>
              <a:rPr lang="en-US" dirty="0"/>
              <a:t> uses a cost-benefit analysis to rank each of 26 locations in terms of the tradeoff between relative risk of infection and importance to consumers and the economy. </a:t>
            </a:r>
            <a:endParaRPr lang="en-US" dirty="0" smtClean="0"/>
          </a:p>
          <a:p>
            <a:pPr marL="0" indent="0">
              <a:buNone/>
            </a:pPr>
            <a:endParaRPr lang="en-US" dirty="0" smtClean="0"/>
          </a:p>
          <a:p>
            <a:pPr marL="0" indent="0">
              <a:buNone/>
            </a:pPr>
            <a:r>
              <a:rPr lang="en-US" dirty="0" smtClean="0"/>
              <a:t>The </a:t>
            </a:r>
            <a:r>
              <a:rPr lang="en-US" dirty="0"/>
              <a:t>researchers found banks, grocery stores, general merchandise stores like Walmart, and colleges and universities should face overall lighter restrictions and reopen earlier, while gyms, cafes, and liquor, tobacco, and sporting goods stores should face tighter restrictions and open later.</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71887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and Benefit parameters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cumulative transmission risk of a location is based on four measures of social contact, starting with number of visits and number of unique </a:t>
            </a:r>
            <a:r>
              <a:rPr lang="en-US" dirty="0" err="1" smtClean="0"/>
              <a:t>visito</a:t>
            </a:r>
            <a:endParaRPr lang="en-US" dirty="0" smtClean="0"/>
          </a:p>
          <a:p>
            <a:r>
              <a:rPr lang="en-US" dirty="0"/>
              <a:t>“person-hours” — the amount of time people spend there — of visits during crowding of more than one visitor for every 113 square feet, or a six-foot radius </a:t>
            </a:r>
            <a:r>
              <a:rPr lang="en-US" dirty="0" smtClean="0"/>
              <a:t>circle</a:t>
            </a:r>
          </a:p>
          <a:p>
            <a:r>
              <a:rPr lang="en-US" dirty="0" smtClean="0"/>
              <a:t> person-hours </a:t>
            </a:r>
            <a:r>
              <a:rPr lang="en-US" dirty="0"/>
              <a:t>of visits during crowding of more than one visitor for every 215 square feet, the German guideline of one person for every 20 square meters</a:t>
            </a:r>
            <a:r>
              <a:rPr lang="en-US" dirty="0" smtClean="0"/>
              <a:t>.</a:t>
            </a:r>
          </a:p>
          <a:p>
            <a:r>
              <a:rPr lang="en-US" dirty="0"/>
              <a:t>visits by individuals 65 and older, the amount of distance travelled to a location, and the share of jobs at a location that require close physical proximity to perform</a:t>
            </a:r>
            <a:r>
              <a:rPr lang="en-US" dirty="0" smtClean="0"/>
              <a:t>.</a:t>
            </a:r>
          </a:p>
          <a:p>
            <a:r>
              <a:rPr lang="en-US" u="sng" dirty="0">
                <a:hlinkClick r:id="rId2"/>
              </a:rPr>
              <a:t>More COVID-19 research from MIT Sloan</a:t>
            </a:r>
            <a:endParaRPr lang="en-US" dirty="0"/>
          </a:p>
        </p:txBody>
      </p:sp>
    </p:spTree>
    <p:extLst>
      <p:ext uri="{BB962C8B-B14F-4D97-AF65-F5344CB8AC3E}">
        <p14:creationId xmlns:p14="http://schemas.microsoft.com/office/powerpoint/2010/main" val="106204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 research on COVID</a:t>
            </a:r>
            <a:endParaRPr lang="en-US" dirty="0"/>
          </a:p>
        </p:txBody>
      </p:sp>
      <p:sp>
        <p:nvSpPr>
          <p:cNvPr id="3" name="Content Placeholder 2"/>
          <p:cNvSpPr>
            <a:spLocks noGrp="1"/>
          </p:cNvSpPr>
          <p:nvPr>
            <p:ph idx="1"/>
          </p:nvPr>
        </p:nvSpPr>
        <p:spPr/>
        <p:txBody>
          <a:bodyPr/>
          <a:lstStyle/>
          <a:p>
            <a:r>
              <a:rPr lang="en-US" u="sng" dirty="0">
                <a:hlinkClick r:id="rId2"/>
              </a:rPr>
              <a:t>http://</a:t>
            </a:r>
            <a:r>
              <a:rPr lang="en-US" u="sng" dirty="0" smtClean="0">
                <a:hlinkClick r:id="rId2"/>
              </a:rPr>
              <a:t>news.mit.edu/2020/saxe-lab-examines-social-impact-covid-19-0421</a:t>
            </a:r>
            <a:r>
              <a:rPr lang="en-US" dirty="0"/>
              <a:t> </a:t>
            </a:r>
          </a:p>
          <a:p>
            <a:r>
              <a:rPr lang="en-US" b="1" dirty="0"/>
              <a:t>Examining the social impact of </a:t>
            </a:r>
            <a:r>
              <a:rPr lang="en-US" b="1" dirty="0" smtClean="0"/>
              <a:t>Covid-19: </a:t>
            </a:r>
            <a:r>
              <a:rPr lang="en-US" dirty="0" smtClean="0"/>
              <a:t>Survey </a:t>
            </a:r>
            <a:r>
              <a:rPr lang="en-US" dirty="0"/>
              <a:t>from the Saxe Lab aims to measure the toll of social isolation during the Covid-19 </a:t>
            </a:r>
            <a:r>
              <a:rPr lang="en-US" dirty="0" smtClean="0"/>
              <a:t>pandemic by Julie Pryor | McGovern Institute for Brain Research</a:t>
            </a:r>
          </a:p>
          <a:p>
            <a:r>
              <a:rPr lang="en-US" dirty="0" smtClean="0"/>
              <a:t>A </a:t>
            </a:r>
            <a:r>
              <a:rPr lang="en-US" u="sng" dirty="0">
                <a:hlinkClick r:id="rId3"/>
              </a:rPr>
              <a:t>survey</a:t>
            </a:r>
            <a:r>
              <a:rPr lang="en-US" dirty="0"/>
              <a:t> to measure how the social behavior of MIT students, postdocs, and staff is changing over the course of the pandemic. Survey questions were designed to measure loneliness and other aspects of mental health. </a:t>
            </a:r>
            <a:r>
              <a:rPr lang="en-US" dirty="0" smtClean="0"/>
              <a:t/>
            </a:r>
            <a:br>
              <a:rPr lang="en-US" dirty="0" smtClean="0"/>
            </a:br>
            <a:endParaRPr lang="en-US" dirty="0"/>
          </a:p>
        </p:txBody>
      </p:sp>
    </p:spTree>
    <p:extLst>
      <p:ext uri="{BB962C8B-B14F-4D97-AF65-F5344CB8AC3E}">
        <p14:creationId xmlns:p14="http://schemas.microsoft.com/office/powerpoint/2010/main" val="587509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Columbia and COVID</a:t>
            </a:r>
            <a:endParaRPr lang="en-US" dirty="0"/>
          </a:p>
        </p:txBody>
      </p:sp>
      <p:sp>
        <p:nvSpPr>
          <p:cNvPr id="3" name="Content Placeholder 2"/>
          <p:cNvSpPr>
            <a:spLocks noGrp="1"/>
          </p:cNvSpPr>
          <p:nvPr>
            <p:ph idx="1"/>
          </p:nvPr>
        </p:nvSpPr>
        <p:spPr/>
        <p:txBody>
          <a:bodyPr>
            <a:normAutofit lnSpcReduction="10000"/>
          </a:bodyPr>
          <a:lstStyle/>
          <a:p>
            <a:r>
              <a:rPr lang="en-US" dirty="0"/>
              <a:t>A new analysis finds social distancing has been very effective in slowing the spread of COVID-19 — and that thousands of lives could have been saved if the policies began earlier</a:t>
            </a:r>
            <a:r>
              <a:rPr lang="en-US" dirty="0" smtClean="0"/>
              <a:t>.</a:t>
            </a:r>
          </a:p>
          <a:p>
            <a:r>
              <a:rPr lang="en-US" dirty="0"/>
              <a:t>The U.S. could have prevented roughly 36,000 deaths from COVID-19 if broad social distancing measures had been put in place just one week earlier in March, according to an analysis from Columbia University.</a:t>
            </a:r>
          </a:p>
          <a:p>
            <a:r>
              <a:rPr lang="en-US" dirty="0"/>
              <a:t>Underlining the importance of aggressively responding to the coronavirus, the study found the U.S. could have avoided at least 700,000 fewer infections if actions that began on March 15 had actually started on March 8.</a:t>
            </a:r>
          </a:p>
          <a:p>
            <a:endParaRPr lang="en-US" dirty="0"/>
          </a:p>
        </p:txBody>
      </p:sp>
    </p:spTree>
    <p:extLst>
      <p:ext uri="{BB962C8B-B14F-4D97-AF65-F5344CB8AC3E}">
        <p14:creationId xmlns:p14="http://schemas.microsoft.com/office/powerpoint/2010/main" val="3386394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EPFL and contact tracing</a:t>
            </a:r>
            <a:endParaRPr lang="en-US" dirty="0"/>
          </a:p>
        </p:txBody>
      </p:sp>
      <p:sp>
        <p:nvSpPr>
          <p:cNvPr id="3" name="Content Placeholder 2"/>
          <p:cNvSpPr>
            <a:spLocks noGrp="1"/>
          </p:cNvSpPr>
          <p:nvPr>
            <p:ph idx="1"/>
          </p:nvPr>
        </p:nvSpPr>
        <p:spPr/>
        <p:txBody>
          <a:bodyPr/>
          <a:lstStyle/>
          <a:p>
            <a:r>
              <a:rPr lang="en-US" b="1" dirty="0"/>
              <a:t>EPFL researchers put proximity tracing app to the test</a:t>
            </a:r>
          </a:p>
          <a:p>
            <a:pPr marL="0" indent="0">
              <a:buNone/>
            </a:pPr>
            <a:r>
              <a:rPr lang="en-US" dirty="0">
                <a:hlinkClick r:id="rId2"/>
              </a:rPr>
              <a:t>https://actu.epfl.ch/news/epfl-researchers-put-proximity-tracing-app-to-th-2</a:t>
            </a:r>
            <a:r>
              <a:rPr lang="en-US" dirty="0" smtClean="0">
                <a:hlinkClick r:id="rId2"/>
              </a:rPr>
              <a:t>/</a:t>
            </a:r>
            <a:endParaRPr lang="en-US" dirty="0" smtClean="0"/>
          </a:p>
          <a:p>
            <a:pPr marL="0" indent="0">
              <a:buNone/>
            </a:pPr>
            <a:endParaRPr lang="en-US" dirty="0"/>
          </a:p>
          <a:p>
            <a:pPr marL="0" indent="0">
              <a:buNone/>
            </a:pPr>
            <a:r>
              <a:rPr lang="en-US" dirty="0"/>
              <a:t>EPFL computer scientists have been testing and refining the smartphone-based system developed by the international Decentralized Privacy-Preserving Proximity Tracing project (DP3T), with the help of the Swiss Army. Their goal: to optimize the app’s ability to alert users after they’ve been in contact with someone contagious with COVID-19, while building trust around the open system. </a:t>
            </a:r>
          </a:p>
        </p:txBody>
      </p:sp>
    </p:spTree>
    <p:extLst>
      <p:ext uri="{BB962C8B-B14F-4D97-AF65-F5344CB8AC3E}">
        <p14:creationId xmlns:p14="http://schemas.microsoft.com/office/powerpoint/2010/main" val="1533474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EPFL and Contact Tracing-Payer</a:t>
            </a:r>
            <a:endParaRPr lang="en-US" dirty="0"/>
          </a:p>
        </p:txBody>
      </p:sp>
      <p:sp>
        <p:nvSpPr>
          <p:cNvPr id="3" name="Content Placeholder 2"/>
          <p:cNvSpPr>
            <a:spLocks noGrp="1"/>
          </p:cNvSpPr>
          <p:nvPr>
            <p:ph idx="1"/>
          </p:nvPr>
        </p:nvSpPr>
        <p:spPr/>
        <p:txBody>
          <a:bodyPr>
            <a:normAutofit fontScale="55000" lnSpcReduction="20000"/>
          </a:bodyPr>
          <a:lstStyle/>
          <a:p>
            <a:r>
              <a:rPr lang="en-US" dirty="0"/>
              <a:t>DP3T is an approach to decentralized, privacy-preserving contact tracing that aims to provide a digital means for humans to stop the spread of the novel coronavirus. The </a:t>
            </a:r>
            <a:r>
              <a:rPr lang="en-US" dirty="0">
                <a:hlinkClick r:id="rId2"/>
              </a:rPr>
              <a:t>project</a:t>
            </a:r>
            <a:r>
              <a:rPr lang="en-US" dirty="0"/>
              <a:t> was initially launched by researchers from EPFL and ETH Zurich, and is now being developed in collaboration with a number of other </a:t>
            </a:r>
            <a:r>
              <a:rPr lang="en-US" dirty="0">
                <a:hlinkClick r:id="rId3"/>
              </a:rPr>
              <a:t>leading European institutions</a:t>
            </a:r>
            <a:r>
              <a:rPr lang="en-US" dirty="0"/>
              <a:t>, as well as software developers </a:t>
            </a:r>
            <a:r>
              <a:rPr lang="en-US" dirty="0" err="1"/>
              <a:t>Ubique</a:t>
            </a:r>
            <a:r>
              <a:rPr lang="en-US" dirty="0"/>
              <a:t> and </a:t>
            </a:r>
            <a:r>
              <a:rPr lang="en-US" dirty="0" err="1"/>
              <a:t>PocketCampus</a:t>
            </a:r>
            <a:r>
              <a:rPr lang="en-US" dirty="0"/>
              <a:t>.</a:t>
            </a:r>
          </a:p>
          <a:p>
            <a:r>
              <a:rPr lang="en-US" dirty="0"/>
              <a:t>Mathias Payer, head of the </a:t>
            </a:r>
            <a:r>
              <a:rPr lang="en-US" dirty="0" err="1" smtClean="0">
                <a:hlinkClick r:id="rId4"/>
              </a:rPr>
              <a:t>HexHive</a:t>
            </a:r>
            <a:r>
              <a:rPr lang="en-US" dirty="0" smtClean="0"/>
              <a:t> </a:t>
            </a:r>
            <a:r>
              <a:rPr lang="en-US" dirty="0"/>
              <a:t>lab in EPFL’s School of Computer and Communication Sciences (</a:t>
            </a:r>
            <a:r>
              <a:rPr lang="en-US" dirty="0">
                <a:hlinkClick r:id="rId5"/>
              </a:rPr>
              <a:t>IC</a:t>
            </a:r>
            <a:r>
              <a:rPr lang="en-US" dirty="0"/>
              <a:t>), explains that recent tests carried out on the EPFL campus were designed to compare the DP3T system’s proximity measurements with data on Swiss Army soldiers’ physical positions. The soldiers were asked to mimic daily activities like shopping or sitting on a train, while their positions were captured and analyzed using specialized cameras from EPFL'S Computer Vision Laboratory (</a:t>
            </a:r>
            <a:r>
              <a:rPr lang="en-US" dirty="0" err="1">
                <a:hlinkClick r:id="rId6"/>
              </a:rPr>
              <a:t>CVLab</a:t>
            </a:r>
            <a:r>
              <a:rPr lang="en-US" dirty="0"/>
              <a:t>), led by Pascal </a:t>
            </a:r>
            <a:r>
              <a:rPr lang="en-US" dirty="0" err="1"/>
              <a:t>Fua</a:t>
            </a:r>
            <a:r>
              <a:rPr lang="en-US" dirty="0"/>
              <a:t>.</a:t>
            </a:r>
          </a:p>
          <a:p>
            <a:r>
              <a:rPr lang="en-US" dirty="0"/>
              <a:t>On April 30</a:t>
            </a:r>
            <a:r>
              <a:rPr lang="en-US" baseline="30000" dirty="0"/>
              <a:t>th</a:t>
            </a:r>
            <a:r>
              <a:rPr lang="en-US" dirty="0"/>
              <a:t>, just a week after the EPFL tests, Payer led a 24-hour field test at a military facility with about 100 soldiers. This time, the soldiers performed routine tasks while the app ran on their phones, and took note of each time they came into contact – defined as “less than two meters for more than five minutes” – with another person.</a:t>
            </a:r>
          </a:p>
          <a:p>
            <a:r>
              <a:rPr lang="en-US" dirty="0"/>
              <a:t>“We wanted to establish a baseline for how people actually act in different situations,” Payer explains. He adds that an additional challenge was to calibrate the system to work regardless of whether a user’s smartphone was in their hand, in their backpack, etc. “We tested different parameters, such as signal strength and frequency, to ensure that the system generates good information without too many false positives, and without draining your phone battery.”</a:t>
            </a:r>
          </a:p>
          <a:p>
            <a:r>
              <a:rPr lang="en-US" dirty="0"/>
              <a:t>This signaling system is at the core of the DP3T technology: it uses Bluetooth signals to continuously broadcast random and impossible-to-guess strings of characters between smartphones. All sent signals, as well as those received from nearby devices, are stored on users’ phones for a maximum of 14 days. If a user is diagnosed with COVID-19, their unique character sequences will be added to a hospital list, which other users’ phones will check regularly to see if they ‘recognize’ any of them. If a match is found that indicates a user was near a COVID-19 patient long enough to risk infection, the app will display an alert, asking the user to self-isolate and enabling him or her to get tested as soon as possible.</a:t>
            </a:r>
          </a:p>
          <a:p>
            <a:endParaRPr lang="en-US" dirty="0"/>
          </a:p>
        </p:txBody>
      </p:sp>
    </p:spTree>
    <p:extLst>
      <p:ext uri="{BB962C8B-B14F-4D97-AF65-F5344CB8AC3E}">
        <p14:creationId xmlns:p14="http://schemas.microsoft.com/office/powerpoint/2010/main" val="1550450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Privacy Issues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“Privacy by design” </a:t>
            </a:r>
            <a:endParaRPr lang="en-US" dirty="0"/>
          </a:p>
          <a:p>
            <a:r>
              <a:rPr lang="en-US" dirty="0"/>
              <a:t>The idea of using smartphones for proximity tracing has raised concerns over data privacy, as critics argue that such a system could create new opportunities for personal information to be abused, even after the pandemic eases. But the DP3T team is working to ensure that even if a hacker could get their hands on the signal data – which will be stored only on users’ smartphones, rather than a centralized server – it would be useless to them.</a:t>
            </a:r>
          </a:p>
          <a:p>
            <a:r>
              <a:rPr lang="en-US" dirty="0"/>
              <a:t>“This is privacy by design: we wanted to create a system that respects the need of citizens, which is not just to stop the coronavirus, but also to preserve freedom. So, we are building an app that cannot be used for anything other than contact tracing – it cannot be used to know location, identities, or activities,” says Carmela </a:t>
            </a:r>
            <a:r>
              <a:rPr lang="en-US" dirty="0" err="1"/>
              <a:t>Troncoso</a:t>
            </a:r>
            <a:r>
              <a:rPr lang="en-US" dirty="0"/>
              <a:t>, head of EPFL's Security and Privacy Engineering Lab (</a:t>
            </a:r>
            <a:r>
              <a:rPr lang="en-US" dirty="0">
                <a:hlinkClick r:id="rId2"/>
              </a:rPr>
              <a:t>SPRING</a:t>
            </a:r>
            <a:r>
              <a:rPr lang="en-US" dirty="0"/>
              <a:t>).</a:t>
            </a:r>
          </a:p>
          <a:p>
            <a:r>
              <a:rPr lang="en-US" dirty="0"/>
              <a:t>She adds that the system is also designed to dismantle itself organically as soon as the app is uninstalled from a smartphone, which will delete all stored signal data, thus placing control of the system in the hands of users.</a:t>
            </a:r>
          </a:p>
          <a:p>
            <a:endParaRPr lang="en-US" dirty="0"/>
          </a:p>
        </p:txBody>
      </p:sp>
    </p:spTree>
    <p:extLst>
      <p:ext uri="{BB962C8B-B14F-4D97-AF65-F5344CB8AC3E}">
        <p14:creationId xmlns:p14="http://schemas.microsoft.com/office/powerpoint/2010/main" val="76561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Plans for Future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Looking ahead</a:t>
            </a:r>
            <a:endParaRPr lang="en-US" dirty="0"/>
          </a:p>
          <a:p>
            <a:r>
              <a:rPr lang="en-US" dirty="0"/>
              <a:t>As the parameter tests of the DP3T system are completed, all results will be published online to encourage continuous feedback and refinement. A beta version of the DP3T app is anticipated by mid-May; however, the researchers emphasize that the rollout of the app for use by citizens is ultimately within the purview of the Swiss government.</a:t>
            </a:r>
          </a:p>
          <a:p>
            <a:r>
              <a:rPr lang="en-US" dirty="0"/>
              <a:t>In the meantime, the DP3T team is working to ensure that the system will be ready to welcome a forthcoming application program interface (API) </a:t>
            </a:r>
            <a:r>
              <a:rPr lang="en-US" dirty="0">
                <a:hlinkClick r:id="rId2"/>
              </a:rPr>
              <a:t>from Apple and Google</a:t>
            </a:r>
            <a:r>
              <a:rPr lang="en-US" dirty="0"/>
              <a:t>, which is still under development.</a:t>
            </a:r>
          </a:p>
          <a:p>
            <a:r>
              <a:rPr lang="en-US" dirty="0"/>
              <a:t>“This is all happening in parallel. We have an app that works using our protocol, and that is compatible with Apple and Google’s protocol. As soon as that protocol is available, we will switch to it, as it will simplify integration with </a:t>
            </a:r>
            <a:r>
              <a:rPr lang="en-US" dirty="0" err="1"/>
              <a:t>iOS</a:t>
            </a:r>
            <a:r>
              <a:rPr lang="en-US" dirty="0"/>
              <a:t> and Android devices,” Payer says.</a:t>
            </a:r>
          </a:p>
          <a:p>
            <a:r>
              <a:rPr lang="en-US" b="1" dirty="0"/>
              <a:t>About the DP3T project</a:t>
            </a:r>
            <a:endParaRPr lang="en-US" dirty="0"/>
          </a:p>
          <a:p>
            <a:endParaRPr lang="en-US" dirty="0"/>
          </a:p>
        </p:txBody>
      </p:sp>
    </p:spTree>
    <p:extLst>
      <p:ext uri="{BB962C8B-B14F-4D97-AF65-F5344CB8AC3E}">
        <p14:creationId xmlns:p14="http://schemas.microsoft.com/office/powerpoint/2010/main" val="2830296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3447</TotalTime>
  <Words>1582</Words>
  <Application>Microsoft Office PowerPoint</Application>
  <PresentationFormat>Widescreen</PresentationFormat>
  <Paragraphs>99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Covid and AI/ML/DS</vt:lpstr>
      <vt:lpstr>Bhargava Purdue research</vt:lpstr>
      <vt:lpstr>Purdue and COVID in fall semester</vt:lpstr>
      <vt:lpstr>Impact of Purdue on Local Economy</vt:lpstr>
      <vt:lpstr>Purdue University Revenue by Category for FY 2019</vt:lpstr>
      <vt:lpstr>Risk factors and Mitigation</vt:lpstr>
      <vt:lpstr>Food Safety research at Purdue</vt:lpstr>
      <vt:lpstr>Vulnerability-RISK based on affected farmers-crops-animals</vt:lpstr>
      <vt:lpstr>Professor Jayson Lusk at Purdue and Raveer Chandra at Microsoft</vt:lpstr>
      <vt:lpstr>Covid and MIT</vt:lpstr>
      <vt:lpstr>Risk and Benefit parameters</vt:lpstr>
      <vt:lpstr>MIT research on COVID</vt:lpstr>
      <vt:lpstr>Columbia and COVID</vt:lpstr>
      <vt:lpstr>EPFL and contact tracing</vt:lpstr>
      <vt:lpstr>EPFL and Contact Tracing-Payer</vt:lpstr>
      <vt:lpstr>Privacy Issues</vt:lpstr>
      <vt:lpstr>Plans for Future</vt:lpstr>
    </vt:vector>
  </TitlesOfParts>
  <Company>Department of Computer Sciences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and AI/ML/DS</dc:title>
  <dc:creator>BB-User</dc:creator>
  <cp:lastModifiedBy>BB-User</cp:lastModifiedBy>
  <cp:revision>26</cp:revision>
  <dcterms:created xsi:type="dcterms:W3CDTF">2020-05-22T15:41:46Z</dcterms:created>
  <dcterms:modified xsi:type="dcterms:W3CDTF">2020-05-25T02:18:51Z</dcterms:modified>
</cp:coreProperties>
</file>