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5699" autoAdjust="0"/>
  </p:normalViewPr>
  <p:slideViewPr>
    <p:cSldViewPr snapToGrid="0">
      <p:cViewPr varScale="1">
        <p:scale>
          <a:sx n="39" d="100"/>
          <a:sy n="39" d="100"/>
        </p:scale>
        <p:origin x="1708"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268A-5A9F-4EF6-B73A-779164DA84BA}" type="datetimeFigureOut">
              <a:rPr lang="en-US" smtClean="0"/>
              <a:t>3/1/2026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BF9477-2502-4FF8-A896-C05B5FE734F1}" type="slidenum">
              <a:rPr lang="en-US" smtClean="0"/>
              <a:t>‹#›</a:t>
            </a:fld>
            <a:endParaRPr lang="en-US"/>
          </a:p>
        </p:txBody>
      </p:sp>
    </p:spTree>
    <p:extLst>
      <p:ext uri="{BB962C8B-B14F-4D97-AF65-F5344CB8AC3E}">
        <p14:creationId xmlns:p14="http://schemas.microsoft.com/office/powerpoint/2010/main" val="339004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1: Title – Explainable AI for Wearable Data: Bridging the Trust Gap</a:t>
            </a:r>
          </a:p>
          <a:p>
            <a:r>
              <a:rPr lang="en-US" b="1" dirty="0"/>
              <a:t>Context:</a:t>
            </a:r>
            <a:r>
              <a:rPr lang="en-US" dirty="0"/>
              <a:t> The integration of AI in healthcare has created "black box" models that medical professionals and users find difficult to understand.</a:t>
            </a:r>
          </a:p>
          <a:p>
            <a:r>
              <a:rPr lang="en-US" b="1" dirty="0"/>
              <a:t>The Problem:</a:t>
            </a:r>
            <a:r>
              <a:rPr lang="en-US" dirty="0"/>
              <a:t> While wearables are ubiquitous, there is a "trust deficiency" because users can't see the "why" behind an algorithm's health prediction.</a:t>
            </a:r>
          </a:p>
          <a:p>
            <a:r>
              <a:rPr lang="en-US" b="1" dirty="0"/>
              <a:t>Goal:</a:t>
            </a:r>
            <a:r>
              <a:rPr lang="en-US" dirty="0"/>
              <a:t> This presentation critiques the current state of XAI in wearables, focusing on how we move from technical transparency to genuine clinical trust.</a:t>
            </a:r>
          </a:p>
          <a:p>
            <a:endParaRPr lang="en-US" dirty="0"/>
          </a:p>
        </p:txBody>
      </p:sp>
      <p:sp>
        <p:nvSpPr>
          <p:cNvPr id="4" name="Slide Number Placeholder 3"/>
          <p:cNvSpPr>
            <a:spLocks noGrp="1"/>
          </p:cNvSpPr>
          <p:nvPr>
            <p:ph type="sldNum" sz="quarter" idx="5"/>
          </p:nvPr>
        </p:nvSpPr>
        <p:spPr/>
        <p:txBody>
          <a:bodyPr/>
          <a:lstStyle/>
          <a:p>
            <a:fld id="{BBBF9477-2502-4FF8-A896-C05B5FE734F1}" type="slidenum">
              <a:rPr lang="en-US" smtClean="0"/>
              <a:t>1</a:t>
            </a:fld>
            <a:endParaRPr lang="en-US"/>
          </a:p>
        </p:txBody>
      </p:sp>
    </p:spTree>
    <p:extLst>
      <p:ext uri="{BB962C8B-B14F-4D97-AF65-F5344CB8AC3E}">
        <p14:creationId xmlns:p14="http://schemas.microsoft.com/office/powerpoint/2010/main" val="1251744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Transition:</a:t>
            </a:r>
            <a:r>
              <a:rPr lang="en-US" dirty="0"/>
              <a:t> Finally, let’s look at the actual tools being used—SHAP and LIME—and why they might be leading us down the wrong path.</a:t>
            </a:r>
          </a:p>
          <a:p>
            <a:endParaRPr lang="en-US" dirty="0"/>
          </a:p>
        </p:txBody>
      </p:sp>
      <p:sp>
        <p:nvSpPr>
          <p:cNvPr id="4" name="Slide Number Placeholder 3"/>
          <p:cNvSpPr>
            <a:spLocks noGrp="1"/>
          </p:cNvSpPr>
          <p:nvPr>
            <p:ph type="sldNum" sz="quarter" idx="5"/>
          </p:nvPr>
        </p:nvSpPr>
        <p:spPr/>
        <p:txBody>
          <a:bodyPr/>
          <a:lstStyle/>
          <a:p>
            <a:fld id="{BBBF9477-2502-4FF8-A896-C05B5FE734F1}" type="slidenum">
              <a:rPr lang="en-US" smtClean="0"/>
              <a:t>10</a:t>
            </a:fld>
            <a:endParaRPr lang="en-US"/>
          </a:p>
        </p:txBody>
      </p:sp>
    </p:spTree>
    <p:extLst>
      <p:ext uri="{BB962C8B-B14F-4D97-AF65-F5344CB8AC3E}">
        <p14:creationId xmlns:p14="http://schemas.microsoft.com/office/powerpoint/2010/main" val="779588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Tools:</a:t>
            </a:r>
            <a:r>
              <a:rPr lang="en-US" dirty="0"/>
              <a:t> The review found that </a:t>
            </a:r>
            <a:r>
              <a:rPr lang="en-US" b="1" dirty="0"/>
              <a:t>SHAP</a:t>
            </a:r>
            <a:r>
              <a:rPr lang="en-US" dirty="0"/>
              <a:t> (Shapley Additive Explanations) and </a:t>
            </a:r>
            <a:r>
              <a:rPr lang="en-US" b="1" dirty="0"/>
              <a:t>LIME</a:t>
            </a:r>
            <a:r>
              <a:rPr lang="en-US" dirty="0"/>
              <a:t> are the most frequently used post hoc methods.</a:t>
            </a:r>
          </a:p>
          <a:p>
            <a:r>
              <a:rPr lang="en-US" b="1" dirty="0"/>
              <a:t>The Weakness:</a:t>
            </a:r>
            <a:r>
              <a:rPr lang="en-US" dirty="0"/>
              <a:t> These tools are often applied to "hand-crafted" features.</a:t>
            </a:r>
          </a:p>
          <a:p>
            <a:r>
              <a:rPr lang="en-US" b="1" dirty="0"/>
              <a:t>Comparison:</a:t>
            </a:r>
            <a:r>
              <a:rPr lang="en-US" dirty="0"/>
              <a:t> As the diagram shows, </a:t>
            </a:r>
            <a:r>
              <a:rPr lang="en-US" b="1" dirty="0"/>
              <a:t>LIME</a:t>
            </a:r>
            <a:r>
              <a:rPr lang="en-US" dirty="0"/>
              <a:t> provides local, linear approximations which can be unstable. </a:t>
            </a:r>
            <a:r>
              <a:rPr lang="en-US" b="1" dirty="0"/>
              <a:t>SHAP</a:t>
            </a:r>
            <a:r>
              <a:rPr lang="en-US" dirty="0"/>
              <a:t> provides global consistency through Shapley values, but both can still be "fooled" if the input features themselves are biased.</a:t>
            </a:r>
          </a:p>
          <a:p>
            <a:r>
              <a:rPr lang="en-US" b="1" dirty="0"/>
              <a:t>The Takeaway:</a:t>
            </a:r>
            <a:r>
              <a:rPr lang="en-US" dirty="0"/>
              <a:t> If the input is biased, XAI merely "explains the bias" rather than providing a genuine medical insight.</a:t>
            </a:r>
          </a:p>
          <a:p>
            <a:endParaRPr lang="en-US" dirty="0"/>
          </a:p>
        </p:txBody>
      </p:sp>
      <p:sp>
        <p:nvSpPr>
          <p:cNvPr id="4" name="Slide Number Placeholder 3"/>
          <p:cNvSpPr>
            <a:spLocks noGrp="1"/>
          </p:cNvSpPr>
          <p:nvPr>
            <p:ph type="sldNum" sz="quarter" idx="5"/>
          </p:nvPr>
        </p:nvSpPr>
        <p:spPr/>
        <p:txBody>
          <a:bodyPr/>
          <a:lstStyle/>
          <a:p>
            <a:fld id="{BBBF9477-2502-4FF8-A896-C05B5FE734F1}" type="slidenum">
              <a:rPr lang="en-US" smtClean="0"/>
              <a:t>11</a:t>
            </a:fld>
            <a:endParaRPr lang="en-US"/>
          </a:p>
        </p:txBody>
      </p:sp>
    </p:spTree>
    <p:extLst>
      <p:ext uri="{BB962C8B-B14F-4D97-AF65-F5344CB8AC3E}">
        <p14:creationId xmlns:p14="http://schemas.microsoft.com/office/powerpoint/2010/main" val="2159299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a:effectLst/>
              </a:rPr>
              <a:t>The Mirror Effect:</a:t>
            </a:r>
            <a:r>
              <a:rPr lang="en-US" dirty="0">
                <a:effectLst/>
              </a:rPr>
              <a:t> XAI is not a magic fix for bad data. If the input features inherit biases (like sensor inaccuracies), the XAI merely "explains the bias".</a:t>
            </a:r>
          </a:p>
          <a:p>
            <a:pPr rtl="0"/>
            <a:r>
              <a:rPr lang="en-US" b="1" dirty="0">
                <a:effectLst/>
              </a:rPr>
              <a:t>Conclusion:</a:t>
            </a:r>
            <a:r>
              <a:rPr lang="en-US" dirty="0">
                <a:effectLst/>
              </a:rPr>
              <a:t> Transparency does not equal accuracy. Without addressing the "Validation Gap" and the human impact of these alerts, XAI remains a technical exercise rather than a medical solution.</a:t>
            </a:r>
          </a:p>
          <a:p>
            <a:endParaRPr lang="en-US" dirty="0"/>
          </a:p>
        </p:txBody>
      </p:sp>
      <p:sp>
        <p:nvSpPr>
          <p:cNvPr id="4" name="Slide Number Placeholder 3"/>
          <p:cNvSpPr>
            <a:spLocks noGrp="1"/>
          </p:cNvSpPr>
          <p:nvPr>
            <p:ph type="sldNum" sz="quarter" idx="5"/>
          </p:nvPr>
        </p:nvSpPr>
        <p:spPr/>
        <p:txBody>
          <a:bodyPr/>
          <a:lstStyle/>
          <a:p>
            <a:fld id="{BBBF9477-2502-4FF8-A896-C05B5FE734F1}" type="slidenum">
              <a:rPr lang="en-US" smtClean="0"/>
              <a:t>12</a:t>
            </a:fld>
            <a:endParaRPr lang="en-US"/>
          </a:p>
        </p:txBody>
      </p:sp>
    </p:spTree>
    <p:extLst>
      <p:ext uri="{BB962C8B-B14F-4D97-AF65-F5344CB8AC3E}">
        <p14:creationId xmlns:p14="http://schemas.microsoft.com/office/powerpoint/2010/main" val="139047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r>
              <a:rPr lang="en-US" dirty="0"/>
              <a:t>: To move forward, we need a framework that respects the complexity of human biology.</a:t>
            </a:r>
          </a:p>
          <a:p>
            <a:endParaRPr lang="en-US" dirty="0"/>
          </a:p>
        </p:txBody>
      </p:sp>
      <p:sp>
        <p:nvSpPr>
          <p:cNvPr id="4" name="Slide Number Placeholder 3"/>
          <p:cNvSpPr>
            <a:spLocks noGrp="1"/>
          </p:cNvSpPr>
          <p:nvPr>
            <p:ph type="sldNum" sz="quarter" idx="5"/>
          </p:nvPr>
        </p:nvSpPr>
        <p:spPr/>
        <p:txBody>
          <a:bodyPr/>
          <a:lstStyle/>
          <a:p>
            <a:fld id="{BBBF9477-2502-4FF8-A896-C05B5FE734F1}" type="slidenum">
              <a:rPr lang="en-US" smtClean="0"/>
              <a:t>13</a:t>
            </a:fld>
            <a:endParaRPr lang="en-US"/>
          </a:p>
        </p:txBody>
      </p:sp>
    </p:spTree>
    <p:extLst>
      <p:ext uri="{BB962C8B-B14F-4D97-AF65-F5344CB8AC3E}">
        <p14:creationId xmlns:p14="http://schemas.microsoft.com/office/powerpoint/2010/main" val="980915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Data Source</a:t>
            </a:r>
            <a:r>
              <a:rPr lang="en-US" dirty="0"/>
              <a:t>: My research uses Apple Watch and Fitbit data to develop a more comprehensive, contextually sensitive XAI framework.</a:t>
            </a:r>
          </a:p>
          <a:p>
            <a:r>
              <a:rPr lang="en-US" b="1" dirty="0"/>
              <a:t>Deliverable</a:t>
            </a:r>
            <a:r>
              <a:rPr lang="en-US" dirty="0"/>
              <a:t>: The goal is to move away from generic explanations and deliver results that are better related to the individual user’s unique lifestyle and physiological trends.</a:t>
            </a:r>
          </a:p>
          <a:p>
            <a:endParaRPr lang="en-US" dirty="0"/>
          </a:p>
        </p:txBody>
      </p:sp>
      <p:sp>
        <p:nvSpPr>
          <p:cNvPr id="4" name="Slide Number Placeholder 3"/>
          <p:cNvSpPr>
            <a:spLocks noGrp="1"/>
          </p:cNvSpPr>
          <p:nvPr>
            <p:ph type="sldNum" sz="quarter" idx="5"/>
          </p:nvPr>
        </p:nvSpPr>
        <p:spPr/>
        <p:txBody>
          <a:bodyPr/>
          <a:lstStyle/>
          <a:p>
            <a:fld id="{BBBF9477-2502-4FF8-A896-C05B5FE734F1}" type="slidenum">
              <a:rPr lang="en-US" smtClean="0"/>
              <a:t>14</a:t>
            </a:fld>
            <a:endParaRPr lang="en-US"/>
          </a:p>
        </p:txBody>
      </p:sp>
    </p:spTree>
    <p:extLst>
      <p:ext uri="{BB962C8B-B14F-4D97-AF65-F5344CB8AC3E}">
        <p14:creationId xmlns:p14="http://schemas.microsoft.com/office/powerpoint/2010/main" val="1159152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Limitation</a:t>
            </a:r>
            <a:r>
              <a:rPr lang="en-US" dirty="0"/>
              <a:t>: As discussed, current papers fail to consider the temporal aspects of health data.</a:t>
            </a:r>
          </a:p>
          <a:p>
            <a:r>
              <a:rPr lang="en-US" b="1" dirty="0"/>
              <a:t>Proposed Solution</a:t>
            </a:r>
            <a:r>
              <a:rPr lang="en-US" dirty="0"/>
              <a:t>: I propose generating features with historical context. By using time-lag features, the model can capture trending patterns over days or weeks, rather than just isolated spikes.</a:t>
            </a:r>
          </a:p>
          <a:p>
            <a:endParaRPr lang="en-US" dirty="0"/>
          </a:p>
        </p:txBody>
      </p:sp>
      <p:sp>
        <p:nvSpPr>
          <p:cNvPr id="4" name="Slide Number Placeholder 3"/>
          <p:cNvSpPr>
            <a:spLocks noGrp="1"/>
          </p:cNvSpPr>
          <p:nvPr>
            <p:ph type="sldNum" sz="quarter" idx="5"/>
          </p:nvPr>
        </p:nvSpPr>
        <p:spPr/>
        <p:txBody>
          <a:bodyPr/>
          <a:lstStyle/>
          <a:p>
            <a:fld id="{BBBF9477-2502-4FF8-A896-C05B5FE734F1}" type="slidenum">
              <a:rPr lang="en-US" smtClean="0"/>
              <a:t>15</a:t>
            </a:fld>
            <a:endParaRPr lang="en-US"/>
          </a:p>
        </p:txBody>
      </p:sp>
    </p:spTree>
    <p:extLst>
      <p:ext uri="{BB962C8B-B14F-4D97-AF65-F5344CB8AC3E}">
        <p14:creationId xmlns:p14="http://schemas.microsoft.com/office/powerpoint/2010/main" val="1897257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Existing Limitation</a:t>
            </a:r>
            <a:r>
              <a:rPr lang="en-US" dirty="0"/>
              <a:t>: Current studies neglect how different health metrics interact.</a:t>
            </a:r>
          </a:p>
          <a:p>
            <a:r>
              <a:rPr lang="en-US" b="1" dirty="0"/>
              <a:t>Proposed Actions</a:t>
            </a:r>
            <a:r>
              <a:rPr lang="en-US" dirty="0"/>
              <a:t>: I am identifying the most informative combinations of features—such as Heart Rate Variability plus Step Count. Maximizing the interplay between these modes improves the predictive power and the quality of the XAI capability.</a:t>
            </a:r>
          </a:p>
          <a:p>
            <a:endParaRPr lang="en-US" dirty="0"/>
          </a:p>
        </p:txBody>
      </p:sp>
      <p:sp>
        <p:nvSpPr>
          <p:cNvPr id="4" name="Slide Number Placeholder 3"/>
          <p:cNvSpPr>
            <a:spLocks noGrp="1"/>
          </p:cNvSpPr>
          <p:nvPr>
            <p:ph type="sldNum" sz="quarter" idx="5"/>
          </p:nvPr>
        </p:nvSpPr>
        <p:spPr/>
        <p:txBody>
          <a:bodyPr/>
          <a:lstStyle/>
          <a:p>
            <a:fld id="{BBBF9477-2502-4FF8-A896-C05B5FE734F1}" type="slidenum">
              <a:rPr lang="en-US" smtClean="0"/>
              <a:t>16</a:t>
            </a:fld>
            <a:endParaRPr lang="en-US"/>
          </a:p>
        </p:txBody>
      </p:sp>
    </p:spTree>
    <p:extLst>
      <p:ext uri="{BB962C8B-B14F-4D97-AF65-F5344CB8AC3E}">
        <p14:creationId xmlns:p14="http://schemas.microsoft.com/office/powerpoint/2010/main" val="4202999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2: Presentation Agenda</a:t>
            </a:r>
          </a:p>
          <a:p>
            <a:r>
              <a:rPr lang="en-US" b="1" dirty="0"/>
              <a:t>Roadmap:</a:t>
            </a:r>
            <a:r>
              <a:rPr lang="en-US" dirty="0"/>
              <a:t> We will start with the "Black Box" problem, move into a critique of current research gaps (specifically the temporal and logic gaps), and conclude with future directions for context-aware explainability.</a:t>
            </a:r>
          </a:p>
          <a:p>
            <a:r>
              <a:rPr lang="en-US" b="1" dirty="0"/>
              <a:t>Key Question:</a:t>
            </a:r>
            <a:r>
              <a:rPr lang="en-US" dirty="0"/>
              <a:t> How do we ensure that an explanation is not just a "window into a flaw" but a medically relevant insight?.</a:t>
            </a:r>
          </a:p>
          <a:p>
            <a:endParaRPr lang="en-US" dirty="0"/>
          </a:p>
        </p:txBody>
      </p:sp>
      <p:sp>
        <p:nvSpPr>
          <p:cNvPr id="4" name="Slide Number Placeholder 3"/>
          <p:cNvSpPr>
            <a:spLocks noGrp="1"/>
          </p:cNvSpPr>
          <p:nvPr>
            <p:ph type="sldNum" sz="quarter" idx="5"/>
          </p:nvPr>
        </p:nvSpPr>
        <p:spPr/>
        <p:txBody>
          <a:bodyPr/>
          <a:lstStyle/>
          <a:p>
            <a:fld id="{BBBF9477-2502-4FF8-A896-C05B5FE734F1}" type="slidenum">
              <a:rPr lang="en-US" smtClean="0"/>
              <a:t>2</a:t>
            </a:fld>
            <a:endParaRPr lang="en-US"/>
          </a:p>
        </p:txBody>
      </p:sp>
    </p:spTree>
    <p:extLst>
      <p:ext uri="{BB962C8B-B14F-4D97-AF65-F5344CB8AC3E}">
        <p14:creationId xmlns:p14="http://schemas.microsoft.com/office/powerpoint/2010/main" val="2839806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3: Part 01 – Intro: The Black Box Problem in Wearable AI</a:t>
            </a:r>
          </a:p>
          <a:p>
            <a:r>
              <a:rPr lang="en-US" b="1" dirty="0"/>
              <a:t>Transition:</a:t>
            </a:r>
            <a:r>
              <a:rPr lang="en-US" dirty="0"/>
              <a:t> Let's look at why the "Black Box" is particularly dangerous in a medical context.</a:t>
            </a:r>
          </a:p>
          <a:p>
            <a:endParaRPr lang="en-US" dirty="0"/>
          </a:p>
        </p:txBody>
      </p:sp>
      <p:sp>
        <p:nvSpPr>
          <p:cNvPr id="4" name="Slide Number Placeholder 3"/>
          <p:cNvSpPr>
            <a:spLocks noGrp="1"/>
          </p:cNvSpPr>
          <p:nvPr>
            <p:ph type="sldNum" sz="quarter" idx="5"/>
          </p:nvPr>
        </p:nvSpPr>
        <p:spPr/>
        <p:txBody>
          <a:bodyPr/>
          <a:lstStyle/>
          <a:p>
            <a:fld id="{BBBF9477-2502-4FF8-A896-C05B5FE734F1}" type="slidenum">
              <a:rPr lang="en-US" smtClean="0"/>
              <a:t>3</a:t>
            </a:fld>
            <a:endParaRPr lang="en-US"/>
          </a:p>
        </p:txBody>
      </p:sp>
    </p:spTree>
    <p:extLst>
      <p:ext uri="{BB962C8B-B14F-4D97-AF65-F5344CB8AC3E}">
        <p14:creationId xmlns:p14="http://schemas.microsoft.com/office/powerpoint/2010/main" val="2168907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4: The Rise of Wearable Health Data</a:t>
            </a:r>
          </a:p>
          <a:p>
            <a:r>
              <a:rPr lang="en-US" b="1" dirty="0"/>
              <a:t>Abundance vs. Trust:</a:t>
            </a:r>
            <a:r>
              <a:rPr lang="en-US" dirty="0"/>
              <a:t> We are in an era of "Data Abundance" where devices like Fitbit and Apple Watch capture granular physiological signals.</a:t>
            </a:r>
          </a:p>
          <a:p>
            <a:r>
              <a:rPr lang="en-US" b="1" dirty="0"/>
              <a:t>The Gap:</a:t>
            </a:r>
            <a:r>
              <a:rPr lang="en-US" dirty="0"/>
              <a:t> Despite this data, algorithms remain opaque. This leads to distrust from clinicians who cannot justify an AI-driven diagnosis to a patient without understanding the underlying process.</a:t>
            </a:r>
          </a:p>
          <a:p>
            <a:endParaRPr lang="en-US" dirty="0"/>
          </a:p>
          <a:p>
            <a:endParaRPr lang="en-US" dirty="0"/>
          </a:p>
          <a:p>
            <a:r>
              <a:rPr lang="en-US" dirty="0"/>
              <a:t>Data Abundance, Trust Deficiency</a:t>
            </a:r>
            <a:br>
              <a:rPr lang="en-US" dirty="0"/>
            </a:br>
            <a:r>
              <a:rPr lang="en-US" dirty="0"/>
              <a:t>Wearables are generating vast amounts of health data; however, the AI algorithms interpreting this data are  often opaque "black boxes", leading to user and          clinician distrust.</a:t>
            </a:r>
          </a:p>
          <a:p>
            <a:endParaRPr lang="en-US" dirty="0"/>
          </a:p>
          <a:p>
            <a:endParaRPr lang="en-US" dirty="0"/>
          </a:p>
          <a:p>
            <a:r>
              <a:rPr lang="en-US" dirty="0"/>
              <a:t>The Need for Explainable AI (XAI)</a:t>
            </a:r>
            <a:br>
              <a:rPr lang="en-US" dirty="0"/>
            </a:br>
            <a:r>
              <a:rPr lang="en-US" dirty="0"/>
              <a:t>XAI aims to make these AI models transparent and understandable, fostering confidence and enabling informed decision-making.</a:t>
            </a: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BBBF9477-2502-4FF8-A896-C05B5FE734F1}" type="slidenum">
              <a:rPr lang="en-US" smtClean="0"/>
              <a:t>4</a:t>
            </a:fld>
            <a:endParaRPr lang="en-US"/>
          </a:p>
        </p:txBody>
      </p:sp>
    </p:spTree>
    <p:extLst>
      <p:ext uri="{BB962C8B-B14F-4D97-AF65-F5344CB8AC3E}">
        <p14:creationId xmlns:p14="http://schemas.microsoft.com/office/powerpoint/2010/main" val="717859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5: Overview of Target Paper: Unveiling XAI Applications</a:t>
            </a:r>
          </a:p>
          <a:p>
            <a:r>
              <a:rPr lang="en-US" b="1" dirty="0"/>
              <a:t>Scope:</a:t>
            </a:r>
            <a:r>
              <a:rPr lang="en-US" dirty="0"/>
              <a:t> This critique is based on a systematic review of 25 research papers exploring XAI techniques like </a:t>
            </a:r>
            <a:r>
              <a:rPr lang="en-US" b="1" dirty="0"/>
              <a:t>SHAP</a:t>
            </a:r>
            <a:r>
              <a:rPr lang="en-US" dirty="0"/>
              <a:t> and </a:t>
            </a:r>
            <a:r>
              <a:rPr lang="en-US" b="1" dirty="0"/>
              <a:t>LIME</a:t>
            </a:r>
            <a:r>
              <a:rPr lang="en-US" dirty="0"/>
              <a:t>.</a:t>
            </a:r>
          </a:p>
          <a:p>
            <a:r>
              <a:rPr lang="en-US" b="1" dirty="0"/>
              <a:t>Methodology:</a:t>
            </a:r>
            <a:r>
              <a:rPr lang="en-US" dirty="0"/>
              <a:t> The target paper categorizes how these methods (like feature importance) are applied to 1D </a:t>
            </a:r>
            <a:r>
              <a:rPr lang="en-US" dirty="0" err="1"/>
              <a:t>biosignals</a:t>
            </a:r>
            <a:r>
              <a:rPr lang="en-US" dirty="0"/>
              <a:t>.</a:t>
            </a:r>
          </a:p>
          <a:p>
            <a:r>
              <a:rPr lang="en-US" b="1" dirty="0"/>
              <a:t>Finding:</a:t>
            </a:r>
            <a:r>
              <a:rPr lang="en-US" dirty="0"/>
              <a:t> Most existing XAI applications are still insufficient; they provide visual graphs but often lack deep user evaluation.</a:t>
            </a:r>
          </a:p>
          <a:p>
            <a:endParaRPr lang="en-US" dirty="0"/>
          </a:p>
          <a:p>
            <a:r>
              <a:rPr lang="en-US" dirty="0"/>
              <a:t>The paper systematically reviews XAI techniques applied to wearable data analytics. Goal: to categorize how XAI methodologies enhance </a:t>
            </a:r>
            <a:r>
              <a:rPr lang="en-US" dirty="0" err="1"/>
              <a:t>wearabale</a:t>
            </a:r>
            <a:r>
              <a:rPr lang="en-US" dirty="0"/>
              <a:t> data model transparency and trustworthiness </a:t>
            </a:r>
          </a:p>
          <a:p>
            <a:endParaRPr lang="en-US" dirty="0"/>
          </a:p>
          <a:p>
            <a:endParaRPr lang="en-US" dirty="0"/>
          </a:p>
          <a:p>
            <a:endParaRPr lang="en-US" dirty="0"/>
          </a:p>
          <a:p>
            <a:r>
              <a:rPr lang="en-US" dirty="0"/>
              <a:t>Key Insight:</a:t>
            </a:r>
          </a:p>
          <a:p>
            <a:r>
              <a:rPr lang="en-US" dirty="0"/>
              <a:t>The paper argues that many existing XAI applications in this field are  sufficient and identifies critical gaps that need to be addressed </a:t>
            </a:r>
          </a:p>
        </p:txBody>
      </p:sp>
      <p:sp>
        <p:nvSpPr>
          <p:cNvPr id="4" name="Slide Number Placeholder 3"/>
          <p:cNvSpPr>
            <a:spLocks noGrp="1"/>
          </p:cNvSpPr>
          <p:nvPr>
            <p:ph type="sldNum" sz="quarter" idx="5"/>
          </p:nvPr>
        </p:nvSpPr>
        <p:spPr/>
        <p:txBody>
          <a:bodyPr/>
          <a:lstStyle/>
          <a:p>
            <a:fld id="{BBBF9477-2502-4FF8-A896-C05B5FE734F1}" type="slidenum">
              <a:rPr lang="en-US" smtClean="0"/>
              <a:t>5</a:t>
            </a:fld>
            <a:endParaRPr lang="en-US"/>
          </a:p>
        </p:txBody>
      </p:sp>
    </p:spTree>
    <p:extLst>
      <p:ext uri="{BB962C8B-B14F-4D97-AF65-F5344CB8AC3E}">
        <p14:creationId xmlns:p14="http://schemas.microsoft.com/office/powerpoint/2010/main" val="757422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6: Part 02 – Critical Gaps in Current XAI Research: A Critique</a:t>
            </a:r>
          </a:p>
          <a:p>
            <a:r>
              <a:rPr lang="en-US" b="1" dirty="0"/>
              <a:t>Transition:</a:t>
            </a:r>
            <a:r>
              <a:rPr lang="en-US" dirty="0"/>
              <a:t> Now we move into the "Logic Flaws" identified in my critical evaluation of the literature.</a:t>
            </a:r>
          </a:p>
          <a:p>
            <a:endParaRPr lang="en-US" dirty="0"/>
          </a:p>
        </p:txBody>
      </p:sp>
      <p:sp>
        <p:nvSpPr>
          <p:cNvPr id="4" name="Slide Number Placeholder 3"/>
          <p:cNvSpPr>
            <a:spLocks noGrp="1"/>
          </p:cNvSpPr>
          <p:nvPr>
            <p:ph type="sldNum" sz="quarter" idx="5"/>
          </p:nvPr>
        </p:nvSpPr>
        <p:spPr/>
        <p:txBody>
          <a:bodyPr/>
          <a:lstStyle/>
          <a:p>
            <a:fld id="{BBBF9477-2502-4FF8-A896-C05B5FE734F1}" type="slidenum">
              <a:rPr lang="en-US" smtClean="0"/>
              <a:t>6</a:t>
            </a:fld>
            <a:endParaRPr lang="en-US"/>
          </a:p>
        </p:txBody>
      </p:sp>
    </p:spTree>
    <p:extLst>
      <p:ext uri="{BB962C8B-B14F-4D97-AF65-F5344CB8AC3E}">
        <p14:creationId xmlns:p14="http://schemas.microsoft.com/office/powerpoint/2010/main" val="2405576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7: The Temporal Gap: Ignoring Time-Series Data</a:t>
            </a:r>
          </a:p>
          <a:p>
            <a:r>
              <a:rPr lang="en-US" b="1" dirty="0"/>
              <a:t>Static Snapshots:</a:t>
            </a:r>
            <a:r>
              <a:rPr lang="en-US" dirty="0"/>
              <a:t> Current XAI often treats health data as a "static snapshot," failing to account for how data points are connected over time.</a:t>
            </a:r>
          </a:p>
          <a:p>
            <a:r>
              <a:rPr lang="en-US" b="1" dirty="0"/>
              <a:t>Real-World Impact:</a:t>
            </a:r>
            <a:r>
              <a:rPr lang="en-US" dirty="0"/>
              <a:t> In reality, yesterday’s sleep duration or stress levels directly influence today’s heart rate variability. Ignoring these "temporal dependencies" results in an explanation that is technically accurate for a moment but medically incomplete for a person's life.</a:t>
            </a:r>
          </a:p>
          <a:p>
            <a:endParaRPr lang="en-US" dirty="0"/>
          </a:p>
        </p:txBody>
      </p:sp>
      <p:sp>
        <p:nvSpPr>
          <p:cNvPr id="4" name="Slide Number Placeholder 3"/>
          <p:cNvSpPr>
            <a:spLocks noGrp="1"/>
          </p:cNvSpPr>
          <p:nvPr>
            <p:ph type="sldNum" sz="quarter" idx="5"/>
          </p:nvPr>
        </p:nvSpPr>
        <p:spPr/>
        <p:txBody>
          <a:bodyPr/>
          <a:lstStyle/>
          <a:p>
            <a:fld id="{BBBF9477-2502-4FF8-A896-C05B5FE734F1}" type="slidenum">
              <a:rPr lang="en-US" smtClean="0"/>
              <a:t>7</a:t>
            </a:fld>
            <a:endParaRPr lang="en-US"/>
          </a:p>
        </p:txBody>
      </p:sp>
    </p:spTree>
    <p:extLst>
      <p:ext uri="{BB962C8B-B14F-4D97-AF65-F5344CB8AC3E}">
        <p14:creationId xmlns:p14="http://schemas.microsoft.com/office/powerpoint/2010/main" val="2814251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8: The Interaction Gap: Lack of Multi-Modal Analysis</a:t>
            </a:r>
          </a:p>
          <a:p>
            <a:r>
              <a:rPr lang="en-US" b="1" dirty="0"/>
              <a:t>Isolation is the Problem:</a:t>
            </a:r>
            <a:r>
              <a:rPr lang="en-US" dirty="0"/>
              <a:t> Many studies perform "Univariate Feature Analysis"—looking at heart rate or steps individually.</a:t>
            </a:r>
          </a:p>
          <a:p>
            <a:r>
              <a:rPr lang="en-US" b="1" dirty="0"/>
              <a:t>Holistic Need:</a:t>
            </a:r>
            <a:r>
              <a:rPr lang="en-US" dirty="0"/>
              <a:t> Physiological signals don't happen in a vacuum. Heart rate patterns are best understood through "multi-modal analysis," where we see how activity, mood, and sleep interact together.</a:t>
            </a:r>
          </a:p>
          <a:p>
            <a:endParaRPr lang="en-US" dirty="0"/>
          </a:p>
          <a:p>
            <a:endParaRPr lang="en-US" dirty="0"/>
          </a:p>
          <a:p>
            <a:endParaRPr lang="en-US" dirty="0"/>
          </a:p>
          <a:p>
            <a:endParaRPr lang="en-US" dirty="0"/>
          </a:p>
          <a:p>
            <a:endParaRPr lang="en-US" dirty="0"/>
          </a:p>
          <a:p>
            <a:r>
              <a:rPr lang="en-US" dirty="0"/>
              <a:t>Univariate Feature Analysis: Analyses predominantly focus on individual, isolated features, neglecting valuable interactions between feature pairs.</a:t>
            </a:r>
          </a:p>
          <a:p>
            <a:endParaRPr lang="en-US" dirty="0"/>
          </a:p>
          <a:p>
            <a:r>
              <a:rPr lang="en-US" dirty="0" err="1"/>
              <a:t>Hollistic</a:t>
            </a:r>
            <a:r>
              <a:rPr lang="en-US" dirty="0"/>
              <a:t> </a:t>
            </a:r>
            <a:r>
              <a:rPr lang="en-US" dirty="0" err="1"/>
              <a:t>Understdning</a:t>
            </a:r>
            <a:r>
              <a:rPr lang="en-US" dirty="0"/>
              <a:t> Required: Heart rate patterns are best understood in the context of movement data and other physiological signals, requiring more complex multi-modal analysis.</a:t>
            </a:r>
          </a:p>
          <a:p>
            <a:r>
              <a:rPr lang="en-US" dirty="0"/>
              <a:t> </a:t>
            </a:r>
          </a:p>
        </p:txBody>
      </p:sp>
      <p:sp>
        <p:nvSpPr>
          <p:cNvPr id="4" name="Slide Number Placeholder 3"/>
          <p:cNvSpPr>
            <a:spLocks noGrp="1"/>
          </p:cNvSpPr>
          <p:nvPr>
            <p:ph type="sldNum" sz="quarter" idx="5"/>
          </p:nvPr>
        </p:nvSpPr>
        <p:spPr/>
        <p:txBody>
          <a:bodyPr/>
          <a:lstStyle/>
          <a:p>
            <a:fld id="{BBBF9477-2502-4FF8-A896-C05B5FE734F1}" type="slidenum">
              <a:rPr lang="en-US" smtClean="0"/>
              <a:t>8</a:t>
            </a:fld>
            <a:endParaRPr lang="en-US"/>
          </a:p>
        </p:txBody>
      </p:sp>
    </p:spTree>
    <p:extLst>
      <p:ext uri="{BB962C8B-B14F-4D97-AF65-F5344CB8AC3E}">
        <p14:creationId xmlns:p14="http://schemas.microsoft.com/office/powerpoint/2010/main" val="684614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Engineer-Defined Metrics:</a:t>
            </a:r>
            <a:r>
              <a:rPr lang="en-US" dirty="0"/>
              <a:t> A systemic issue is that wearable metrics are often "hardcoded" by engineers rather than being derived from the unique physiological truth of the user.</a:t>
            </a:r>
          </a:p>
          <a:p>
            <a:r>
              <a:rPr lang="en-US" b="1" dirty="0"/>
              <a:t>The Validation Gap:</a:t>
            </a:r>
            <a:r>
              <a:rPr lang="en-US" dirty="0"/>
              <a:t> There is a distinct lack of "Human-in-the-loop" testing. We don't have enough proof that these new explanations actually improve user actions or long-term wellbeing.</a:t>
            </a:r>
          </a:p>
        </p:txBody>
      </p:sp>
      <p:sp>
        <p:nvSpPr>
          <p:cNvPr id="4" name="Slide Number Placeholder 3"/>
          <p:cNvSpPr>
            <a:spLocks noGrp="1"/>
          </p:cNvSpPr>
          <p:nvPr>
            <p:ph type="sldNum" sz="quarter" idx="5"/>
          </p:nvPr>
        </p:nvSpPr>
        <p:spPr/>
        <p:txBody>
          <a:bodyPr/>
          <a:lstStyle/>
          <a:p>
            <a:fld id="{BBBF9477-2502-4FF8-A896-C05B5FE734F1}" type="slidenum">
              <a:rPr lang="en-US" smtClean="0"/>
              <a:t>9</a:t>
            </a:fld>
            <a:endParaRPr lang="en-US"/>
          </a:p>
        </p:txBody>
      </p:sp>
    </p:spTree>
    <p:extLst>
      <p:ext uri="{BB962C8B-B14F-4D97-AF65-F5344CB8AC3E}">
        <p14:creationId xmlns:p14="http://schemas.microsoft.com/office/powerpoint/2010/main" val="1099919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D769E-3A29-F08C-ECC7-0EF78D9F92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55A836-224D-315C-E11F-614A6302D1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8671CA-747B-AD19-4C7B-1E329895EC16}"/>
              </a:ext>
            </a:extLst>
          </p:cNvPr>
          <p:cNvSpPr>
            <a:spLocks noGrp="1"/>
          </p:cNvSpPr>
          <p:nvPr>
            <p:ph type="dt" sz="half" idx="10"/>
          </p:nvPr>
        </p:nvSpPr>
        <p:spPr/>
        <p:txBody>
          <a:bodyPr/>
          <a:lstStyle/>
          <a:p>
            <a:fld id="{2603B929-A1A0-4794-AD03-6C1DA579C2E5}" type="datetimeFigureOut">
              <a:rPr lang="en-US" smtClean="0"/>
              <a:t>3/1/2026</a:t>
            </a:fld>
            <a:endParaRPr lang="en-US"/>
          </a:p>
        </p:txBody>
      </p:sp>
      <p:sp>
        <p:nvSpPr>
          <p:cNvPr id="5" name="Footer Placeholder 4">
            <a:extLst>
              <a:ext uri="{FF2B5EF4-FFF2-40B4-BE49-F238E27FC236}">
                <a16:creationId xmlns:a16="http://schemas.microsoft.com/office/drawing/2014/main" id="{32DADC6B-B35F-C58A-36D8-12629D5156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C24BD4-D855-A5A1-ABED-E8E7DE29B614}"/>
              </a:ext>
            </a:extLst>
          </p:cNvPr>
          <p:cNvSpPr>
            <a:spLocks noGrp="1"/>
          </p:cNvSpPr>
          <p:nvPr>
            <p:ph type="sldNum" sz="quarter" idx="12"/>
          </p:nvPr>
        </p:nvSpPr>
        <p:spPr/>
        <p:txBody>
          <a:bodyPr/>
          <a:lstStyle/>
          <a:p>
            <a:fld id="{B79CD9F5-B388-4BEE-B853-55F927340DCB}" type="slidenum">
              <a:rPr lang="en-US" smtClean="0"/>
              <a:t>‹#›</a:t>
            </a:fld>
            <a:endParaRPr lang="en-US"/>
          </a:p>
        </p:txBody>
      </p:sp>
    </p:spTree>
    <p:extLst>
      <p:ext uri="{BB962C8B-B14F-4D97-AF65-F5344CB8AC3E}">
        <p14:creationId xmlns:p14="http://schemas.microsoft.com/office/powerpoint/2010/main" val="4046299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2CA3-8277-CB74-7431-660771F8B8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AAF928-16AD-933D-6B74-09A1BF073D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A14C3-AD09-A1CD-6BAD-76971F63FD67}"/>
              </a:ext>
            </a:extLst>
          </p:cNvPr>
          <p:cNvSpPr>
            <a:spLocks noGrp="1"/>
          </p:cNvSpPr>
          <p:nvPr>
            <p:ph type="dt" sz="half" idx="10"/>
          </p:nvPr>
        </p:nvSpPr>
        <p:spPr/>
        <p:txBody>
          <a:bodyPr/>
          <a:lstStyle/>
          <a:p>
            <a:fld id="{2603B929-A1A0-4794-AD03-6C1DA579C2E5}" type="datetimeFigureOut">
              <a:rPr lang="en-US" smtClean="0"/>
              <a:t>3/1/2026</a:t>
            </a:fld>
            <a:endParaRPr lang="en-US"/>
          </a:p>
        </p:txBody>
      </p:sp>
      <p:sp>
        <p:nvSpPr>
          <p:cNvPr id="5" name="Footer Placeholder 4">
            <a:extLst>
              <a:ext uri="{FF2B5EF4-FFF2-40B4-BE49-F238E27FC236}">
                <a16:creationId xmlns:a16="http://schemas.microsoft.com/office/drawing/2014/main" id="{282ED13C-4799-7BFF-C16C-9FA8746940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95F18-41B6-22E7-BF57-8D6F7D2AD6BB}"/>
              </a:ext>
            </a:extLst>
          </p:cNvPr>
          <p:cNvSpPr>
            <a:spLocks noGrp="1"/>
          </p:cNvSpPr>
          <p:nvPr>
            <p:ph type="sldNum" sz="quarter" idx="12"/>
          </p:nvPr>
        </p:nvSpPr>
        <p:spPr/>
        <p:txBody>
          <a:bodyPr/>
          <a:lstStyle/>
          <a:p>
            <a:fld id="{B79CD9F5-B388-4BEE-B853-55F927340DCB}" type="slidenum">
              <a:rPr lang="en-US" smtClean="0"/>
              <a:t>‹#›</a:t>
            </a:fld>
            <a:endParaRPr lang="en-US"/>
          </a:p>
        </p:txBody>
      </p:sp>
    </p:spTree>
    <p:extLst>
      <p:ext uri="{BB962C8B-B14F-4D97-AF65-F5344CB8AC3E}">
        <p14:creationId xmlns:p14="http://schemas.microsoft.com/office/powerpoint/2010/main" val="4126343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AB8D73-A926-F26F-96B6-A58271DB4B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BE6AB4-EFDD-FC9C-67B7-A200AB4718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AD80D-1E3E-8AF8-E005-4BA2D6F6CDDD}"/>
              </a:ext>
            </a:extLst>
          </p:cNvPr>
          <p:cNvSpPr>
            <a:spLocks noGrp="1"/>
          </p:cNvSpPr>
          <p:nvPr>
            <p:ph type="dt" sz="half" idx="10"/>
          </p:nvPr>
        </p:nvSpPr>
        <p:spPr/>
        <p:txBody>
          <a:bodyPr/>
          <a:lstStyle/>
          <a:p>
            <a:fld id="{2603B929-A1A0-4794-AD03-6C1DA579C2E5}" type="datetimeFigureOut">
              <a:rPr lang="en-US" smtClean="0"/>
              <a:t>3/1/2026</a:t>
            </a:fld>
            <a:endParaRPr lang="en-US"/>
          </a:p>
        </p:txBody>
      </p:sp>
      <p:sp>
        <p:nvSpPr>
          <p:cNvPr id="5" name="Footer Placeholder 4">
            <a:extLst>
              <a:ext uri="{FF2B5EF4-FFF2-40B4-BE49-F238E27FC236}">
                <a16:creationId xmlns:a16="http://schemas.microsoft.com/office/drawing/2014/main" id="{13398FC4-7B3A-DA0D-D71B-DF7876112E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715132-5049-7668-F6FF-24C332C1155E}"/>
              </a:ext>
            </a:extLst>
          </p:cNvPr>
          <p:cNvSpPr>
            <a:spLocks noGrp="1"/>
          </p:cNvSpPr>
          <p:nvPr>
            <p:ph type="sldNum" sz="quarter" idx="12"/>
          </p:nvPr>
        </p:nvSpPr>
        <p:spPr/>
        <p:txBody>
          <a:bodyPr/>
          <a:lstStyle/>
          <a:p>
            <a:fld id="{B79CD9F5-B388-4BEE-B853-55F927340DCB}" type="slidenum">
              <a:rPr lang="en-US" smtClean="0"/>
              <a:t>‹#›</a:t>
            </a:fld>
            <a:endParaRPr lang="en-US"/>
          </a:p>
        </p:txBody>
      </p:sp>
    </p:spTree>
    <p:extLst>
      <p:ext uri="{BB962C8B-B14F-4D97-AF65-F5344CB8AC3E}">
        <p14:creationId xmlns:p14="http://schemas.microsoft.com/office/powerpoint/2010/main" val="266622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0332C-2928-24D4-4393-5889F588F4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7EC7F2-7EBC-532F-67E8-DCED44B5DD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92AC12-D49C-1A04-5D2E-59FDAEEC90BF}"/>
              </a:ext>
            </a:extLst>
          </p:cNvPr>
          <p:cNvSpPr>
            <a:spLocks noGrp="1"/>
          </p:cNvSpPr>
          <p:nvPr>
            <p:ph type="dt" sz="half" idx="10"/>
          </p:nvPr>
        </p:nvSpPr>
        <p:spPr/>
        <p:txBody>
          <a:bodyPr/>
          <a:lstStyle/>
          <a:p>
            <a:fld id="{2603B929-A1A0-4794-AD03-6C1DA579C2E5}" type="datetimeFigureOut">
              <a:rPr lang="en-US" smtClean="0"/>
              <a:t>3/1/2026</a:t>
            </a:fld>
            <a:endParaRPr lang="en-US"/>
          </a:p>
        </p:txBody>
      </p:sp>
      <p:sp>
        <p:nvSpPr>
          <p:cNvPr id="5" name="Footer Placeholder 4">
            <a:extLst>
              <a:ext uri="{FF2B5EF4-FFF2-40B4-BE49-F238E27FC236}">
                <a16:creationId xmlns:a16="http://schemas.microsoft.com/office/drawing/2014/main" id="{3E37CB33-B8CD-EDCC-41A5-268CD315A8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F504F8-30A5-E345-781D-47B863C198A5}"/>
              </a:ext>
            </a:extLst>
          </p:cNvPr>
          <p:cNvSpPr>
            <a:spLocks noGrp="1"/>
          </p:cNvSpPr>
          <p:nvPr>
            <p:ph type="sldNum" sz="quarter" idx="12"/>
          </p:nvPr>
        </p:nvSpPr>
        <p:spPr/>
        <p:txBody>
          <a:bodyPr/>
          <a:lstStyle/>
          <a:p>
            <a:fld id="{B79CD9F5-B388-4BEE-B853-55F927340DCB}" type="slidenum">
              <a:rPr lang="en-US" smtClean="0"/>
              <a:t>‹#›</a:t>
            </a:fld>
            <a:endParaRPr lang="en-US"/>
          </a:p>
        </p:txBody>
      </p:sp>
    </p:spTree>
    <p:extLst>
      <p:ext uri="{BB962C8B-B14F-4D97-AF65-F5344CB8AC3E}">
        <p14:creationId xmlns:p14="http://schemas.microsoft.com/office/powerpoint/2010/main" val="698641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347E7-0A08-4F6E-5046-C970535E9D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D2D098-47B4-2502-C7CA-9D7FB85ECC7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42C61A-6746-D4AA-7124-2E87DB07A06E}"/>
              </a:ext>
            </a:extLst>
          </p:cNvPr>
          <p:cNvSpPr>
            <a:spLocks noGrp="1"/>
          </p:cNvSpPr>
          <p:nvPr>
            <p:ph type="dt" sz="half" idx="10"/>
          </p:nvPr>
        </p:nvSpPr>
        <p:spPr/>
        <p:txBody>
          <a:bodyPr/>
          <a:lstStyle/>
          <a:p>
            <a:fld id="{2603B929-A1A0-4794-AD03-6C1DA579C2E5}" type="datetimeFigureOut">
              <a:rPr lang="en-US" smtClean="0"/>
              <a:t>3/1/2026</a:t>
            </a:fld>
            <a:endParaRPr lang="en-US"/>
          </a:p>
        </p:txBody>
      </p:sp>
      <p:sp>
        <p:nvSpPr>
          <p:cNvPr id="5" name="Footer Placeholder 4">
            <a:extLst>
              <a:ext uri="{FF2B5EF4-FFF2-40B4-BE49-F238E27FC236}">
                <a16:creationId xmlns:a16="http://schemas.microsoft.com/office/drawing/2014/main" id="{9EB94F17-A9CD-CCF1-9362-5D3257DB7C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7558A5-CA5C-1FA3-450A-90AE8309FDDA}"/>
              </a:ext>
            </a:extLst>
          </p:cNvPr>
          <p:cNvSpPr>
            <a:spLocks noGrp="1"/>
          </p:cNvSpPr>
          <p:nvPr>
            <p:ph type="sldNum" sz="quarter" idx="12"/>
          </p:nvPr>
        </p:nvSpPr>
        <p:spPr/>
        <p:txBody>
          <a:bodyPr/>
          <a:lstStyle/>
          <a:p>
            <a:fld id="{B79CD9F5-B388-4BEE-B853-55F927340DCB}" type="slidenum">
              <a:rPr lang="en-US" smtClean="0"/>
              <a:t>‹#›</a:t>
            </a:fld>
            <a:endParaRPr lang="en-US"/>
          </a:p>
        </p:txBody>
      </p:sp>
    </p:spTree>
    <p:extLst>
      <p:ext uri="{BB962C8B-B14F-4D97-AF65-F5344CB8AC3E}">
        <p14:creationId xmlns:p14="http://schemas.microsoft.com/office/powerpoint/2010/main" val="3047519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7ACD8-3F75-2F39-A51D-15011FDF7D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DF8AE6-9E90-DCCB-0CC5-43E2C007AB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962F13-16B1-CFF0-3E63-37FD72A0E6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01DEC3-C2A3-09A9-AE68-52B04E68823E}"/>
              </a:ext>
            </a:extLst>
          </p:cNvPr>
          <p:cNvSpPr>
            <a:spLocks noGrp="1"/>
          </p:cNvSpPr>
          <p:nvPr>
            <p:ph type="dt" sz="half" idx="10"/>
          </p:nvPr>
        </p:nvSpPr>
        <p:spPr/>
        <p:txBody>
          <a:bodyPr/>
          <a:lstStyle/>
          <a:p>
            <a:fld id="{2603B929-A1A0-4794-AD03-6C1DA579C2E5}" type="datetimeFigureOut">
              <a:rPr lang="en-US" smtClean="0"/>
              <a:t>3/1/2026</a:t>
            </a:fld>
            <a:endParaRPr lang="en-US"/>
          </a:p>
        </p:txBody>
      </p:sp>
      <p:sp>
        <p:nvSpPr>
          <p:cNvPr id="6" name="Footer Placeholder 5">
            <a:extLst>
              <a:ext uri="{FF2B5EF4-FFF2-40B4-BE49-F238E27FC236}">
                <a16:creationId xmlns:a16="http://schemas.microsoft.com/office/drawing/2014/main" id="{9295E33C-72E5-0F84-0A8A-715D66F684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0C8EA0-C504-00A1-AF03-6A76F83C4177}"/>
              </a:ext>
            </a:extLst>
          </p:cNvPr>
          <p:cNvSpPr>
            <a:spLocks noGrp="1"/>
          </p:cNvSpPr>
          <p:nvPr>
            <p:ph type="sldNum" sz="quarter" idx="12"/>
          </p:nvPr>
        </p:nvSpPr>
        <p:spPr/>
        <p:txBody>
          <a:bodyPr/>
          <a:lstStyle/>
          <a:p>
            <a:fld id="{B79CD9F5-B388-4BEE-B853-55F927340DCB}" type="slidenum">
              <a:rPr lang="en-US" smtClean="0"/>
              <a:t>‹#›</a:t>
            </a:fld>
            <a:endParaRPr lang="en-US"/>
          </a:p>
        </p:txBody>
      </p:sp>
    </p:spTree>
    <p:extLst>
      <p:ext uri="{BB962C8B-B14F-4D97-AF65-F5344CB8AC3E}">
        <p14:creationId xmlns:p14="http://schemas.microsoft.com/office/powerpoint/2010/main" val="2061817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7D491-D74A-0CA5-2DB5-82DBF585A9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84DF6A-26BF-3506-3538-C0F448061B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E5568B-D9B3-B472-44E3-9FAD3DFFB2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D8551F-EE0B-9118-D7F0-7B1E25B93F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69B911-D6CD-68FD-27E3-FFC1C8ACE0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6A4C21-DCF4-188D-446C-DA13A645B767}"/>
              </a:ext>
            </a:extLst>
          </p:cNvPr>
          <p:cNvSpPr>
            <a:spLocks noGrp="1"/>
          </p:cNvSpPr>
          <p:nvPr>
            <p:ph type="dt" sz="half" idx="10"/>
          </p:nvPr>
        </p:nvSpPr>
        <p:spPr/>
        <p:txBody>
          <a:bodyPr/>
          <a:lstStyle/>
          <a:p>
            <a:fld id="{2603B929-A1A0-4794-AD03-6C1DA579C2E5}" type="datetimeFigureOut">
              <a:rPr lang="en-US" smtClean="0"/>
              <a:t>3/1/2026</a:t>
            </a:fld>
            <a:endParaRPr lang="en-US"/>
          </a:p>
        </p:txBody>
      </p:sp>
      <p:sp>
        <p:nvSpPr>
          <p:cNvPr id="8" name="Footer Placeholder 7">
            <a:extLst>
              <a:ext uri="{FF2B5EF4-FFF2-40B4-BE49-F238E27FC236}">
                <a16:creationId xmlns:a16="http://schemas.microsoft.com/office/drawing/2014/main" id="{35CF793E-B459-0530-8590-7FDFAE2499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2E61FF-CD1A-2C11-7A71-6E545EAF037D}"/>
              </a:ext>
            </a:extLst>
          </p:cNvPr>
          <p:cNvSpPr>
            <a:spLocks noGrp="1"/>
          </p:cNvSpPr>
          <p:nvPr>
            <p:ph type="sldNum" sz="quarter" idx="12"/>
          </p:nvPr>
        </p:nvSpPr>
        <p:spPr/>
        <p:txBody>
          <a:bodyPr/>
          <a:lstStyle/>
          <a:p>
            <a:fld id="{B79CD9F5-B388-4BEE-B853-55F927340DCB}" type="slidenum">
              <a:rPr lang="en-US" smtClean="0"/>
              <a:t>‹#›</a:t>
            </a:fld>
            <a:endParaRPr lang="en-US"/>
          </a:p>
        </p:txBody>
      </p:sp>
    </p:spTree>
    <p:extLst>
      <p:ext uri="{BB962C8B-B14F-4D97-AF65-F5344CB8AC3E}">
        <p14:creationId xmlns:p14="http://schemas.microsoft.com/office/powerpoint/2010/main" val="1882579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7F31C-5930-8C25-5E4B-8ED3DBD1E1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27E3D8-567D-CE65-D280-32517D90D454}"/>
              </a:ext>
            </a:extLst>
          </p:cNvPr>
          <p:cNvSpPr>
            <a:spLocks noGrp="1"/>
          </p:cNvSpPr>
          <p:nvPr>
            <p:ph type="dt" sz="half" idx="10"/>
          </p:nvPr>
        </p:nvSpPr>
        <p:spPr/>
        <p:txBody>
          <a:bodyPr/>
          <a:lstStyle/>
          <a:p>
            <a:fld id="{2603B929-A1A0-4794-AD03-6C1DA579C2E5}" type="datetimeFigureOut">
              <a:rPr lang="en-US" smtClean="0"/>
              <a:t>3/1/2026</a:t>
            </a:fld>
            <a:endParaRPr lang="en-US"/>
          </a:p>
        </p:txBody>
      </p:sp>
      <p:sp>
        <p:nvSpPr>
          <p:cNvPr id="4" name="Footer Placeholder 3">
            <a:extLst>
              <a:ext uri="{FF2B5EF4-FFF2-40B4-BE49-F238E27FC236}">
                <a16:creationId xmlns:a16="http://schemas.microsoft.com/office/drawing/2014/main" id="{1F074739-C577-C45D-3DC1-CB0D321045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630152-3935-961B-5F27-F17AFEE15E8A}"/>
              </a:ext>
            </a:extLst>
          </p:cNvPr>
          <p:cNvSpPr>
            <a:spLocks noGrp="1"/>
          </p:cNvSpPr>
          <p:nvPr>
            <p:ph type="sldNum" sz="quarter" idx="12"/>
          </p:nvPr>
        </p:nvSpPr>
        <p:spPr/>
        <p:txBody>
          <a:bodyPr/>
          <a:lstStyle/>
          <a:p>
            <a:fld id="{B79CD9F5-B388-4BEE-B853-55F927340DCB}" type="slidenum">
              <a:rPr lang="en-US" smtClean="0"/>
              <a:t>‹#›</a:t>
            </a:fld>
            <a:endParaRPr lang="en-US"/>
          </a:p>
        </p:txBody>
      </p:sp>
    </p:spTree>
    <p:extLst>
      <p:ext uri="{BB962C8B-B14F-4D97-AF65-F5344CB8AC3E}">
        <p14:creationId xmlns:p14="http://schemas.microsoft.com/office/powerpoint/2010/main" val="2212167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A18BD1-4E11-084B-5D26-57F14C21F0A3}"/>
              </a:ext>
            </a:extLst>
          </p:cNvPr>
          <p:cNvSpPr>
            <a:spLocks noGrp="1"/>
          </p:cNvSpPr>
          <p:nvPr>
            <p:ph type="dt" sz="half" idx="10"/>
          </p:nvPr>
        </p:nvSpPr>
        <p:spPr/>
        <p:txBody>
          <a:bodyPr/>
          <a:lstStyle/>
          <a:p>
            <a:fld id="{2603B929-A1A0-4794-AD03-6C1DA579C2E5}" type="datetimeFigureOut">
              <a:rPr lang="en-US" smtClean="0"/>
              <a:t>3/1/2026</a:t>
            </a:fld>
            <a:endParaRPr lang="en-US"/>
          </a:p>
        </p:txBody>
      </p:sp>
      <p:sp>
        <p:nvSpPr>
          <p:cNvPr id="3" name="Footer Placeholder 2">
            <a:extLst>
              <a:ext uri="{FF2B5EF4-FFF2-40B4-BE49-F238E27FC236}">
                <a16:creationId xmlns:a16="http://schemas.microsoft.com/office/drawing/2014/main" id="{6D0C7C57-8BB7-C458-3CFF-44608FE28C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5946E7-AFB5-0ED1-56FF-46292A5F733A}"/>
              </a:ext>
            </a:extLst>
          </p:cNvPr>
          <p:cNvSpPr>
            <a:spLocks noGrp="1"/>
          </p:cNvSpPr>
          <p:nvPr>
            <p:ph type="sldNum" sz="quarter" idx="12"/>
          </p:nvPr>
        </p:nvSpPr>
        <p:spPr/>
        <p:txBody>
          <a:bodyPr/>
          <a:lstStyle/>
          <a:p>
            <a:fld id="{B79CD9F5-B388-4BEE-B853-55F927340DCB}" type="slidenum">
              <a:rPr lang="en-US" smtClean="0"/>
              <a:t>‹#›</a:t>
            </a:fld>
            <a:endParaRPr lang="en-US"/>
          </a:p>
        </p:txBody>
      </p:sp>
    </p:spTree>
    <p:extLst>
      <p:ext uri="{BB962C8B-B14F-4D97-AF65-F5344CB8AC3E}">
        <p14:creationId xmlns:p14="http://schemas.microsoft.com/office/powerpoint/2010/main" val="1211499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2B2DB-5B70-2100-422D-288286F904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DA63D8-FA3E-0184-9EC1-3A07D4C49F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DEABE-F071-5D97-B038-6DE18A2427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7257B1-6DE7-2495-726E-DE53E4872E76}"/>
              </a:ext>
            </a:extLst>
          </p:cNvPr>
          <p:cNvSpPr>
            <a:spLocks noGrp="1"/>
          </p:cNvSpPr>
          <p:nvPr>
            <p:ph type="dt" sz="half" idx="10"/>
          </p:nvPr>
        </p:nvSpPr>
        <p:spPr/>
        <p:txBody>
          <a:bodyPr/>
          <a:lstStyle/>
          <a:p>
            <a:fld id="{2603B929-A1A0-4794-AD03-6C1DA579C2E5}" type="datetimeFigureOut">
              <a:rPr lang="en-US" smtClean="0"/>
              <a:t>3/1/2026</a:t>
            </a:fld>
            <a:endParaRPr lang="en-US"/>
          </a:p>
        </p:txBody>
      </p:sp>
      <p:sp>
        <p:nvSpPr>
          <p:cNvPr id="6" name="Footer Placeholder 5">
            <a:extLst>
              <a:ext uri="{FF2B5EF4-FFF2-40B4-BE49-F238E27FC236}">
                <a16:creationId xmlns:a16="http://schemas.microsoft.com/office/drawing/2014/main" id="{81EADF02-BCAC-793A-F5F2-CBA551C0DE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322EFD-25FE-E19C-BDFF-AE84E02DB470}"/>
              </a:ext>
            </a:extLst>
          </p:cNvPr>
          <p:cNvSpPr>
            <a:spLocks noGrp="1"/>
          </p:cNvSpPr>
          <p:nvPr>
            <p:ph type="sldNum" sz="quarter" idx="12"/>
          </p:nvPr>
        </p:nvSpPr>
        <p:spPr/>
        <p:txBody>
          <a:bodyPr/>
          <a:lstStyle/>
          <a:p>
            <a:fld id="{B79CD9F5-B388-4BEE-B853-55F927340DCB}" type="slidenum">
              <a:rPr lang="en-US" smtClean="0"/>
              <a:t>‹#›</a:t>
            </a:fld>
            <a:endParaRPr lang="en-US"/>
          </a:p>
        </p:txBody>
      </p:sp>
    </p:spTree>
    <p:extLst>
      <p:ext uri="{BB962C8B-B14F-4D97-AF65-F5344CB8AC3E}">
        <p14:creationId xmlns:p14="http://schemas.microsoft.com/office/powerpoint/2010/main" val="2239642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C27E0-5170-C07B-A971-5F4325BEE5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D60702-1CE6-3C62-D947-08DCF5F044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04A922-6E6C-BFC4-9C97-4557D2B02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5E4E43-2E62-F036-39D3-EE109AF6FD42}"/>
              </a:ext>
            </a:extLst>
          </p:cNvPr>
          <p:cNvSpPr>
            <a:spLocks noGrp="1"/>
          </p:cNvSpPr>
          <p:nvPr>
            <p:ph type="dt" sz="half" idx="10"/>
          </p:nvPr>
        </p:nvSpPr>
        <p:spPr/>
        <p:txBody>
          <a:bodyPr/>
          <a:lstStyle/>
          <a:p>
            <a:fld id="{2603B929-A1A0-4794-AD03-6C1DA579C2E5}" type="datetimeFigureOut">
              <a:rPr lang="en-US" smtClean="0"/>
              <a:t>3/1/2026</a:t>
            </a:fld>
            <a:endParaRPr lang="en-US"/>
          </a:p>
        </p:txBody>
      </p:sp>
      <p:sp>
        <p:nvSpPr>
          <p:cNvPr id="6" name="Footer Placeholder 5">
            <a:extLst>
              <a:ext uri="{FF2B5EF4-FFF2-40B4-BE49-F238E27FC236}">
                <a16:creationId xmlns:a16="http://schemas.microsoft.com/office/drawing/2014/main" id="{62310217-DADA-1BE9-D394-2AB62FAA84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868AE4-AF58-0937-60E3-4D3F65E0AA85}"/>
              </a:ext>
            </a:extLst>
          </p:cNvPr>
          <p:cNvSpPr>
            <a:spLocks noGrp="1"/>
          </p:cNvSpPr>
          <p:nvPr>
            <p:ph type="sldNum" sz="quarter" idx="12"/>
          </p:nvPr>
        </p:nvSpPr>
        <p:spPr/>
        <p:txBody>
          <a:bodyPr/>
          <a:lstStyle/>
          <a:p>
            <a:fld id="{B79CD9F5-B388-4BEE-B853-55F927340DCB}" type="slidenum">
              <a:rPr lang="en-US" smtClean="0"/>
              <a:t>‹#›</a:t>
            </a:fld>
            <a:endParaRPr lang="en-US"/>
          </a:p>
        </p:txBody>
      </p:sp>
    </p:spTree>
    <p:extLst>
      <p:ext uri="{BB962C8B-B14F-4D97-AF65-F5344CB8AC3E}">
        <p14:creationId xmlns:p14="http://schemas.microsoft.com/office/powerpoint/2010/main" val="3627286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854D05-64F8-5288-A01B-2F4DEBEF9B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68D08A-DC63-08C6-9E72-A4FDCC103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8BCB1-DAC5-8EF9-5E37-4C45D17585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03B929-A1A0-4794-AD03-6C1DA579C2E5}" type="datetimeFigureOut">
              <a:rPr lang="en-US" smtClean="0"/>
              <a:t>3/1/2026</a:t>
            </a:fld>
            <a:endParaRPr lang="en-US"/>
          </a:p>
        </p:txBody>
      </p:sp>
      <p:sp>
        <p:nvSpPr>
          <p:cNvPr id="5" name="Footer Placeholder 4">
            <a:extLst>
              <a:ext uri="{FF2B5EF4-FFF2-40B4-BE49-F238E27FC236}">
                <a16:creationId xmlns:a16="http://schemas.microsoft.com/office/drawing/2014/main" id="{FD2D735E-6622-611B-F03A-B80464E1B3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9B5B330-A496-C66D-C3D2-4D98A9DF4B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79CD9F5-B388-4BEE-B853-55F927340DCB}" type="slidenum">
              <a:rPr lang="en-US" smtClean="0"/>
              <a:t>‹#›</a:t>
            </a:fld>
            <a:endParaRPr lang="en-US"/>
          </a:p>
        </p:txBody>
      </p:sp>
    </p:spTree>
    <p:extLst>
      <p:ext uri="{BB962C8B-B14F-4D97-AF65-F5344CB8AC3E}">
        <p14:creationId xmlns:p14="http://schemas.microsoft.com/office/powerpoint/2010/main" val="3853875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7B2BE30F-429E-2A53-8414-4D7DAB2E9781}"/>
              </a:ext>
            </a:extLst>
          </p:cNvPr>
          <p:cNvPicPr>
            <a:picLocks noChangeAspect="1"/>
          </p:cNvPicPr>
          <p:nvPr/>
        </p:nvPicPr>
        <p:blipFill>
          <a:blip r:embed="rId3"/>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3099048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3E667F-9B27-4874-9B7D-1570896EBC8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70CA93F0-ACE6-A7D9-0DEB-9839D6C83116}"/>
              </a:ext>
            </a:extLst>
          </p:cNvPr>
          <p:cNvPicPr>
            <a:picLocks noChangeAspect="1"/>
          </p:cNvPicPr>
          <p:nvPr/>
        </p:nvPicPr>
        <p:blipFill>
          <a:blip r:embed="rId3"/>
          <a:srcRect l="426" r="-1" b="-1"/>
          <a:stretch>
            <a:fillRect/>
          </a:stretch>
        </p:blipFill>
        <p:spPr>
          <a:xfrm>
            <a:off x="20" y="1282"/>
            <a:ext cx="12191980" cy="6856718"/>
          </a:xfrm>
          <a:prstGeom prst="rect">
            <a:avLst/>
          </a:prstGeom>
        </p:spPr>
      </p:pic>
    </p:spTree>
    <p:extLst>
      <p:ext uri="{BB962C8B-B14F-4D97-AF65-F5344CB8AC3E}">
        <p14:creationId xmlns:p14="http://schemas.microsoft.com/office/powerpoint/2010/main" val="4033575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484294-C376-3DC7-2D26-B6011E70A3B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843B4AA6-4C87-E6B2-E7DD-D4D20CAAE5AA}"/>
              </a:ext>
            </a:extLst>
          </p:cNvPr>
          <p:cNvPicPr>
            <a:picLocks noChangeAspect="1"/>
          </p:cNvPicPr>
          <p:nvPr/>
        </p:nvPicPr>
        <p:blipFill>
          <a:blip r:embed="rId3"/>
          <a:srcRect l="871" r="1" b="1"/>
          <a:stretch>
            <a:fillRect/>
          </a:stretch>
        </p:blipFill>
        <p:spPr>
          <a:xfrm>
            <a:off x="20" y="1282"/>
            <a:ext cx="12191980" cy="6856718"/>
          </a:xfrm>
          <a:prstGeom prst="rect">
            <a:avLst/>
          </a:prstGeom>
        </p:spPr>
      </p:pic>
    </p:spTree>
    <p:extLst>
      <p:ext uri="{BB962C8B-B14F-4D97-AF65-F5344CB8AC3E}">
        <p14:creationId xmlns:p14="http://schemas.microsoft.com/office/powerpoint/2010/main" val="2375704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A6A9B2-6EE8-68F2-6939-BFEEF19EC95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98F93270-54E5-F01C-5411-558CE3292C7C}"/>
              </a:ext>
            </a:extLst>
          </p:cNvPr>
          <p:cNvPicPr>
            <a:picLocks noChangeAspect="1"/>
          </p:cNvPicPr>
          <p:nvPr/>
        </p:nvPicPr>
        <p:blipFill>
          <a:blip r:embed="rId3"/>
          <a:srcRect r="872" b="1"/>
          <a:stretch>
            <a:fillRect/>
          </a:stretch>
        </p:blipFill>
        <p:spPr>
          <a:xfrm>
            <a:off x="20" y="1282"/>
            <a:ext cx="12191980" cy="6856718"/>
          </a:xfrm>
          <a:prstGeom prst="rect">
            <a:avLst/>
          </a:prstGeom>
        </p:spPr>
      </p:pic>
    </p:spTree>
    <p:extLst>
      <p:ext uri="{BB962C8B-B14F-4D97-AF65-F5344CB8AC3E}">
        <p14:creationId xmlns:p14="http://schemas.microsoft.com/office/powerpoint/2010/main" val="1674773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6BB42A-9A6C-2CEE-2E09-E139C11B72D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857EDA6B-22BF-515F-B133-B78C7AE4FA39}"/>
              </a:ext>
            </a:extLst>
          </p:cNvPr>
          <p:cNvPicPr>
            <a:picLocks noChangeAspect="1"/>
          </p:cNvPicPr>
          <p:nvPr/>
        </p:nvPicPr>
        <p:blipFill>
          <a:blip r:embed="rId3"/>
          <a:srcRect l="426" r="-1" b="-1"/>
          <a:stretch>
            <a:fillRect/>
          </a:stretch>
        </p:blipFill>
        <p:spPr>
          <a:xfrm>
            <a:off x="20" y="1282"/>
            <a:ext cx="12191980" cy="6856718"/>
          </a:xfrm>
          <a:prstGeom prst="rect">
            <a:avLst/>
          </a:prstGeom>
        </p:spPr>
      </p:pic>
    </p:spTree>
    <p:extLst>
      <p:ext uri="{BB962C8B-B14F-4D97-AF65-F5344CB8AC3E}">
        <p14:creationId xmlns:p14="http://schemas.microsoft.com/office/powerpoint/2010/main" val="3292599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2EE8AC-9AFF-85F2-3780-F7C47040755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8B13908C-81ED-EE04-94E9-8C108DE89717}"/>
              </a:ext>
            </a:extLst>
          </p:cNvPr>
          <p:cNvPicPr>
            <a:picLocks noChangeAspect="1"/>
          </p:cNvPicPr>
          <p:nvPr/>
        </p:nvPicPr>
        <p:blipFill>
          <a:blip r:embed="rId3"/>
          <a:srcRect r="1760"/>
          <a:stretch>
            <a:fillRect/>
          </a:stretch>
        </p:blipFill>
        <p:spPr>
          <a:xfrm>
            <a:off x="20" y="1282"/>
            <a:ext cx="12191980" cy="6856718"/>
          </a:xfrm>
          <a:prstGeom prst="rect">
            <a:avLst/>
          </a:prstGeom>
        </p:spPr>
      </p:pic>
    </p:spTree>
    <p:extLst>
      <p:ext uri="{BB962C8B-B14F-4D97-AF65-F5344CB8AC3E}">
        <p14:creationId xmlns:p14="http://schemas.microsoft.com/office/powerpoint/2010/main" val="3787571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33AB66-D28C-FB43-50CB-DCF4E4F3A95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16DF4DA0-1B63-C812-B828-10EED57344CC}"/>
              </a:ext>
            </a:extLst>
          </p:cNvPr>
          <p:cNvPicPr>
            <a:picLocks noChangeAspect="1"/>
          </p:cNvPicPr>
          <p:nvPr/>
        </p:nvPicPr>
        <p:blipFill>
          <a:blip r:embed="rId3"/>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1874291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F75FA3-46DC-84B7-0031-7ADE9A54AFC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8BA3A560-9ED8-F5C1-78E3-2D4569E0329E}"/>
              </a:ext>
            </a:extLst>
          </p:cNvPr>
          <p:cNvPicPr>
            <a:picLocks noChangeAspect="1"/>
          </p:cNvPicPr>
          <p:nvPr/>
        </p:nvPicPr>
        <p:blipFill>
          <a:blip r:embed="rId3"/>
          <a:srcRect l="1051" r="264"/>
          <a:stretch>
            <a:fillRect/>
          </a:stretch>
        </p:blipFill>
        <p:spPr>
          <a:xfrm>
            <a:off x="20" y="1282"/>
            <a:ext cx="12191980" cy="6856718"/>
          </a:xfrm>
          <a:prstGeom prst="rect">
            <a:avLst/>
          </a:prstGeom>
        </p:spPr>
      </p:pic>
    </p:spTree>
    <p:extLst>
      <p:ext uri="{BB962C8B-B14F-4D97-AF65-F5344CB8AC3E}">
        <p14:creationId xmlns:p14="http://schemas.microsoft.com/office/powerpoint/2010/main" val="1887434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82BF0-82F8-972D-A02C-407351BAC5F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6E04211-A030-4244-BE79-709B3F7ADE8D}"/>
              </a:ext>
            </a:extLst>
          </p:cNvPr>
          <p:cNvPicPr>
            <a:picLocks noChangeAspect="1"/>
          </p:cNvPicPr>
          <p:nvPr/>
        </p:nvPicPr>
        <p:blipFill>
          <a:blip r:embed="rId2"/>
          <a:stretch>
            <a:fillRect/>
          </a:stretch>
        </p:blipFill>
        <p:spPr>
          <a:xfrm>
            <a:off x="-173559" y="0"/>
            <a:ext cx="12539118" cy="6857999"/>
          </a:xfrm>
          <a:prstGeom prst="rect">
            <a:avLst/>
          </a:prstGeom>
        </p:spPr>
      </p:pic>
    </p:spTree>
    <p:extLst>
      <p:ext uri="{BB962C8B-B14F-4D97-AF65-F5344CB8AC3E}">
        <p14:creationId xmlns:p14="http://schemas.microsoft.com/office/powerpoint/2010/main" val="1295838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1C7FF98A-7B44-F986-C01E-4AB0ADEB35F1}"/>
              </a:ext>
            </a:extLst>
          </p:cNvPr>
          <p:cNvPicPr>
            <a:picLocks noChangeAspect="1"/>
          </p:cNvPicPr>
          <p:nvPr/>
        </p:nvPicPr>
        <p:blipFill>
          <a:blip r:embed="rId3"/>
          <a:srcRect b="461"/>
          <a:stretch>
            <a:fillRect/>
          </a:stretch>
        </p:blipFill>
        <p:spPr>
          <a:xfrm>
            <a:off x="20" y="1282"/>
            <a:ext cx="12191980" cy="6856718"/>
          </a:xfrm>
          <a:prstGeom prst="rect">
            <a:avLst/>
          </a:prstGeom>
        </p:spPr>
      </p:pic>
    </p:spTree>
    <p:extLst>
      <p:ext uri="{BB962C8B-B14F-4D97-AF65-F5344CB8AC3E}">
        <p14:creationId xmlns:p14="http://schemas.microsoft.com/office/powerpoint/2010/main" val="1285877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EC2D2A-EE04-415F-A6A7-BA5A91A0C37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5844F535-1D45-17F9-C44D-BB32D540C9F4}"/>
              </a:ext>
            </a:extLst>
          </p:cNvPr>
          <p:cNvPicPr>
            <a:picLocks noChangeAspect="1"/>
          </p:cNvPicPr>
          <p:nvPr/>
        </p:nvPicPr>
        <p:blipFill>
          <a:blip r:embed="rId3"/>
          <a:srcRect l="426" r="-1" b="-1"/>
          <a:stretch>
            <a:fillRect/>
          </a:stretch>
        </p:blipFill>
        <p:spPr>
          <a:xfrm>
            <a:off x="20" y="1282"/>
            <a:ext cx="12191980" cy="6856718"/>
          </a:xfrm>
          <a:prstGeom prst="rect">
            <a:avLst/>
          </a:prstGeom>
        </p:spPr>
      </p:pic>
    </p:spTree>
    <p:extLst>
      <p:ext uri="{BB962C8B-B14F-4D97-AF65-F5344CB8AC3E}">
        <p14:creationId xmlns:p14="http://schemas.microsoft.com/office/powerpoint/2010/main" val="1628713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EA9663-74A9-1C8A-A42E-198D4F3B706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2BD2E489-ABD1-9156-296C-84C55204B2C8}"/>
              </a:ext>
            </a:extLst>
          </p:cNvPr>
          <p:cNvPicPr>
            <a:picLocks noChangeAspect="1"/>
          </p:cNvPicPr>
          <p:nvPr/>
        </p:nvPicPr>
        <p:blipFill>
          <a:blip r:embed="rId3"/>
          <a:srcRect r="872" b="1"/>
          <a:stretch>
            <a:fillRect/>
          </a:stretch>
        </p:blipFill>
        <p:spPr>
          <a:xfrm>
            <a:off x="20" y="1282"/>
            <a:ext cx="12191980" cy="6856718"/>
          </a:xfrm>
          <a:prstGeom prst="rect">
            <a:avLst/>
          </a:prstGeom>
        </p:spPr>
      </p:pic>
    </p:spTree>
    <p:extLst>
      <p:ext uri="{BB962C8B-B14F-4D97-AF65-F5344CB8AC3E}">
        <p14:creationId xmlns:p14="http://schemas.microsoft.com/office/powerpoint/2010/main" val="1355992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991800-167C-ABB1-F4A5-C2A640CF3FD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DB132546-2C74-0C42-A2F8-550AF4815309}"/>
              </a:ext>
            </a:extLst>
          </p:cNvPr>
          <p:cNvPicPr>
            <a:picLocks noChangeAspect="1"/>
          </p:cNvPicPr>
          <p:nvPr/>
        </p:nvPicPr>
        <p:blipFill>
          <a:blip r:embed="rId3"/>
          <a:srcRect l="2649" r="-1" b="-1"/>
          <a:stretch>
            <a:fillRect/>
          </a:stretch>
        </p:blipFill>
        <p:spPr>
          <a:xfrm>
            <a:off x="20" y="1282"/>
            <a:ext cx="12191980" cy="6856718"/>
          </a:xfrm>
          <a:prstGeom prst="rect">
            <a:avLst/>
          </a:prstGeom>
        </p:spPr>
      </p:pic>
    </p:spTree>
    <p:extLst>
      <p:ext uri="{BB962C8B-B14F-4D97-AF65-F5344CB8AC3E}">
        <p14:creationId xmlns:p14="http://schemas.microsoft.com/office/powerpoint/2010/main" val="4129056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DD4787-A28F-DB73-3898-2ACD637C024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5091DF75-9EDB-A624-9C8E-CB543C64D2F7}"/>
              </a:ext>
            </a:extLst>
          </p:cNvPr>
          <p:cNvPicPr>
            <a:picLocks noChangeAspect="1"/>
          </p:cNvPicPr>
          <p:nvPr/>
        </p:nvPicPr>
        <p:blipFill>
          <a:blip r:embed="rId3"/>
          <a:srcRect l="1760"/>
          <a:stretch>
            <a:fillRect/>
          </a:stretch>
        </p:blipFill>
        <p:spPr>
          <a:xfrm>
            <a:off x="20" y="1282"/>
            <a:ext cx="12191980" cy="6856718"/>
          </a:xfrm>
          <a:prstGeom prst="rect">
            <a:avLst/>
          </a:prstGeom>
        </p:spPr>
      </p:pic>
    </p:spTree>
    <p:extLst>
      <p:ext uri="{BB962C8B-B14F-4D97-AF65-F5344CB8AC3E}">
        <p14:creationId xmlns:p14="http://schemas.microsoft.com/office/powerpoint/2010/main" val="1672226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D388B7-DD27-AC84-002A-F7C17F64B6E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5FACF874-D8F3-1D5D-08DD-8659F3EA808B}"/>
              </a:ext>
            </a:extLst>
          </p:cNvPr>
          <p:cNvPicPr>
            <a:picLocks noChangeAspect="1"/>
          </p:cNvPicPr>
          <p:nvPr/>
        </p:nvPicPr>
        <p:blipFill>
          <a:blip r:embed="rId3"/>
          <a:srcRect r="1315"/>
          <a:stretch>
            <a:fillRect/>
          </a:stretch>
        </p:blipFill>
        <p:spPr>
          <a:xfrm>
            <a:off x="20" y="1282"/>
            <a:ext cx="12191980" cy="6856718"/>
          </a:xfrm>
          <a:prstGeom prst="rect">
            <a:avLst/>
          </a:prstGeom>
        </p:spPr>
      </p:pic>
    </p:spTree>
    <p:extLst>
      <p:ext uri="{BB962C8B-B14F-4D97-AF65-F5344CB8AC3E}">
        <p14:creationId xmlns:p14="http://schemas.microsoft.com/office/powerpoint/2010/main" val="1943850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3DE3F8-2FBD-E598-BD0E-1407417A9CA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F53F251E-0166-BFE8-7E25-9C619146AA43}"/>
              </a:ext>
            </a:extLst>
          </p:cNvPr>
          <p:cNvPicPr>
            <a:picLocks noChangeAspect="1"/>
          </p:cNvPicPr>
          <p:nvPr/>
        </p:nvPicPr>
        <p:blipFill>
          <a:blip r:embed="rId3"/>
          <a:srcRect r="425" b="-1"/>
          <a:stretch>
            <a:fillRect/>
          </a:stretch>
        </p:blipFill>
        <p:spPr>
          <a:xfrm>
            <a:off x="20" y="1282"/>
            <a:ext cx="12191980" cy="6856718"/>
          </a:xfrm>
          <a:prstGeom prst="rect">
            <a:avLst/>
          </a:prstGeom>
        </p:spPr>
      </p:pic>
    </p:spTree>
    <p:extLst>
      <p:ext uri="{BB962C8B-B14F-4D97-AF65-F5344CB8AC3E}">
        <p14:creationId xmlns:p14="http://schemas.microsoft.com/office/powerpoint/2010/main" val="1878280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D76A36-794A-F235-279B-93BE5C65CAC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846F294E-FDB9-4090-50CF-BB2FCF1389CD}"/>
              </a:ext>
            </a:extLst>
          </p:cNvPr>
          <p:cNvPicPr>
            <a:picLocks noChangeAspect="1"/>
          </p:cNvPicPr>
          <p:nvPr/>
        </p:nvPicPr>
        <p:blipFill>
          <a:blip r:embed="rId3"/>
          <a:srcRect b="461"/>
          <a:stretch>
            <a:fillRect/>
          </a:stretch>
        </p:blipFill>
        <p:spPr>
          <a:xfrm>
            <a:off x="20" y="1282"/>
            <a:ext cx="12191980" cy="6856718"/>
          </a:xfrm>
          <a:prstGeom prst="rect">
            <a:avLst/>
          </a:prstGeom>
        </p:spPr>
      </p:pic>
    </p:spTree>
    <p:extLst>
      <p:ext uri="{BB962C8B-B14F-4D97-AF65-F5344CB8AC3E}">
        <p14:creationId xmlns:p14="http://schemas.microsoft.com/office/powerpoint/2010/main" val="1790027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753</TotalTime>
  <Words>1136</Words>
  <Application>Microsoft Office PowerPoint</Application>
  <PresentationFormat>Widescreen</PresentationFormat>
  <Paragraphs>78</Paragraphs>
  <Slides>17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Bhargavi Katuru</dc:creator>
  <cp:lastModifiedBy>Bhargavi Katuru</cp:lastModifiedBy>
  <cp:revision>2</cp:revision>
  <dcterms:created xsi:type="dcterms:W3CDTF">2026-02-22T06:50:51Z</dcterms:created>
  <dcterms:modified xsi:type="dcterms:W3CDTF">2026-03-02T03:05:39Z</dcterms:modified>
</cp:coreProperties>
</file>