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3"/>
  </p:notesMasterIdLst>
  <p:handoutMasterIdLst>
    <p:handoutMasterId r:id="rId14"/>
  </p:handoutMasterIdLst>
  <p:sldIdLst>
    <p:sldId id="289" r:id="rId5"/>
    <p:sldId id="261" r:id="rId6"/>
    <p:sldId id="291" r:id="rId7"/>
    <p:sldId id="292" r:id="rId8"/>
    <p:sldId id="293" r:id="rId9"/>
    <p:sldId id="295" r:id="rId10"/>
    <p:sldId id="29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D76DD-53DB-43AA-9E0F-DCE37D446118}" v="34" dt="2026-02-05T07:17:22.758"/>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8525" autoAdjust="0"/>
  </p:normalViewPr>
  <p:slideViewPr>
    <p:cSldViewPr snapToGrid="0">
      <p:cViewPr varScale="1">
        <p:scale>
          <a:sx n="54" d="100"/>
          <a:sy n="54" d="100"/>
        </p:scale>
        <p:origin x="102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rgavi Katuru" userId="64d543ee96e72073" providerId="LiveId" clId="{9D358579-6A05-4E34-9EF8-0D645CCCFBFF}"/>
    <pc:docChg chg="undo custSel addSld delSld modSld">
      <pc:chgData name="Bhargavi Katuru" userId="64d543ee96e72073" providerId="LiveId" clId="{9D358579-6A05-4E34-9EF8-0D645CCCFBFF}" dt="2026-02-05T07:18:33.328" v="1063" actId="47"/>
      <pc:docMkLst>
        <pc:docMk/>
      </pc:docMkLst>
      <pc:sldChg chg="addSp delSp modSp mod modNotesTx">
        <pc:chgData name="Bhargavi Katuru" userId="64d543ee96e72073" providerId="LiveId" clId="{9D358579-6A05-4E34-9EF8-0D645CCCFBFF}" dt="2026-02-05T07:16:30.705" v="822" actId="6549"/>
        <pc:sldMkLst>
          <pc:docMk/>
          <pc:sldMk cId="3666674671" sldId="261"/>
        </pc:sldMkLst>
        <pc:spChg chg="mod">
          <ac:chgData name="Bhargavi Katuru" userId="64d543ee96e72073" providerId="LiveId" clId="{9D358579-6A05-4E34-9EF8-0D645CCCFBFF}" dt="2026-01-29T18:40:01.146" v="576" actId="20577"/>
          <ac:spMkLst>
            <pc:docMk/>
            <pc:sldMk cId="3666674671" sldId="261"/>
            <ac:spMk id="7" creationId="{87B650B3-B7EE-7F80-0CD0-F5AA2E0549C1}"/>
          </ac:spMkLst>
        </pc:spChg>
      </pc:sldChg>
      <pc:sldChg chg="addSp delSp modSp mod">
        <pc:chgData name="Bhargavi Katuru" userId="64d543ee96e72073" providerId="LiveId" clId="{9D358579-6A05-4E34-9EF8-0D645CCCFBFF}" dt="2026-01-27T14:38:52.475" v="6"/>
        <pc:sldMkLst>
          <pc:docMk/>
          <pc:sldMk cId="1210802199" sldId="262"/>
        </pc:sldMkLst>
        <pc:picChg chg="add mod">
          <ac:chgData name="Bhargavi Katuru" userId="64d543ee96e72073" providerId="LiveId" clId="{9D358579-6A05-4E34-9EF8-0D645CCCFBFF}" dt="2026-01-27T14:38:40.141" v="3" actId="931"/>
          <ac:picMkLst>
            <pc:docMk/>
            <pc:sldMk cId="1210802199" sldId="262"/>
            <ac:picMk id="4" creationId="{5160C687-F4AC-B776-2EE8-F96C7D253640}"/>
          </ac:picMkLst>
        </pc:picChg>
      </pc:sldChg>
      <pc:sldChg chg="modSp del mod">
        <pc:chgData name="Bhargavi Katuru" userId="64d543ee96e72073" providerId="LiveId" clId="{9D358579-6A05-4E34-9EF8-0D645CCCFBFF}" dt="2026-02-05T07:18:33.328" v="1063" actId="47"/>
        <pc:sldMkLst>
          <pc:docMk/>
          <pc:sldMk cId="1038351183" sldId="288"/>
        </pc:sldMkLst>
        <pc:graphicFrameChg chg="mod modGraphic">
          <ac:chgData name="Bhargavi Katuru" userId="64d543ee96e72073" providerId="LiveId" clId="{9D358579-6A05-4E34-9EF8-0D645CCCFBFF}" dt="2026-01-27T14:38:04.090" v="2"/>
          <ac:graphicFrameMkLst>
            <pc:docMk/>
            <pc:sldMk cId="1038351183" sldId="288"/>
            <ac:graphicFrameMk id="12" creationId="{35CEDD76-E5D8-6BBC-B8B8-EF5D57597251}"/>
          </ac:graphicFrameMkLst>
        </pc:graphicFrameChg>
      </pc:sldChg>
      <pc:sldChg chg="delSp modSp mod modNotesTx">
        <pc:chgData name="Bhargavi Katuru" userId="64d543ee96e72073" providerId="LiveId" clId="{9D358579-6A05-4E34-9EF8-0D645CCCFBFF}" dt="2026-01-27T20:14:00.972" v="59"/>
        <pc:sldMkLst>
          <pc:docMk/>
          <pc:sldMk cId="3078994387" sldId="289"/>
        </pc:sldMkLst>
        <pc:spChg chg="mod">
          <ac:chgData name="Bhargavi Katuru" userId="64d543ee96e72073" providerId="LiveId" clId="{9D358579-6A05-4E34-9EF8-0D645CCCFBFF}" dt="2026-01-27T18:57:44.625" v="43" actId="20577"/>
          <ac:spMkLst>
            <pc:docMk/>
            <pc:sldMk cId="3078994387" sldId="289"/>
            <ac:spMk id="9" creationId="{6FEC93CF-2672-7D78-F278-58C5E012E0DF}"/>
          </ac:spMkLst>
        </pc:spChg>
      </pc:sldChg>
      <pc:sldChg chg="delSp modSp mod modNotesTx">
        <pc:chgData name="Bhargavi Katuru" userId="64d543ee96e72073" providerId="LiveId" clId="{9D358579-6A05-4E34-9EF8-0D645CCCFBFF}" dt="2026-02-05T07:16:35.570" v="823" actId="6549"/>
        <pc:sldMkLst>
          <pc:docMk/>
          <pc:sldMk cId="3505849156" sldId="291"/>
        </pc:sldMkLst>
        <pc:spChg chg="mod">
          <ac:chgData name="Bhargavi Katuru" userId="64d543ee96e72073" providerId="LiveId" clId="{9D358579-6A05-4E34-9EF8-0D645CCCFBFF}" dt="2026-01-29T18:40:42.972" v="598" actId="20577"/>
          <ac:spMkLst>
            <pc:docMk/>
            <pc:sldMk cId="3505849156" sldId="291"/>
            <ac:spMk id="2" creationId="{98E92681-0FB7-DC75-1805-7AAE5C4123B0}"/>
          </ac:spMkLst>
        </pc:spChg>
        <pc:spChg chg="mod">
          <ac:chgData name="Bhargavi Katuru" userId="64d543ee96e72073" providerId="LiveId" clId="{9D358579-6A05-4E34-9EF8-0D645CCCFBFF}" dt="2026-01-29T18:41:36.097" v="684"/>
          <ac:spMkLst>
            <pc:docMk/>
            <pc:sldMk cId="3505849156" sldId="291"/>
            <ac:spMk id="7" creationId="{9F0B2ECC-59FF-71ED-C478-20A11A1C372E}"/>
          </ac:spMkLst>
        </pc:spChg>
      </pc:sldChg>
      <pc:sldChg chg="delSp modSp mod modNotesTx">
        <pc:chgData name="Bhargavi Katuru" userId="64d543ee96e72073" providerId="LiveId" clId="{9D358579-6A05-4E34-9EF8-0D645CCCFBFF}" dt="2026-02-05T07:16:39.613" v="824" actId="6549"/>
        <pc:sldMkLst>
          <pc:docMk/>
          <pc:sldMk cId="3059329404" sldId="292"/>
        </pc:sldMkLst>
        <pc:spChg chg="mod">
          <ac:chgData name="Bhargavi Katuru" userId="64d543ee96e72073" providerId="LiveId" clId="{9D358579-6A05-4E34-9EF8-0D645CCCFBFF}" dt="2026-01-29T18:42:39.773" v="702" actId="20577"/>
          <ac:spMkLst>
            <pc:docMk/>
            <pc:sldMk cId="3059329404" sldId="292"/>
            <ac:spMk id="2" creationId="{8BEA9D00-2E22-F9D0-C9D6-308AFB6101F8}"/>
          </ac:spMkLst>
        </pc:spChg>
        <pc:spChg chg="mod">
          <ac:chgData name="Bhargavi Katuru" userId="64d543ee96e72073" providerId="LiveId" clId="{9D358579-6A05-4E34-9EF8-0D645CCCFBFF}" dt="2026-01-29T18:43:45.689" v="723"/>
          <ac:spMkLst>
            <pc:docMk/>
            <pc:sldMk cId="3059329404" sldId="292"/>
            <ac:spMk id="7" creationId="{217DC4C7-E986-7078-3DE1-73B8E5FB5DAD}"/>
          </ac:spMkLst>
        </pc:spChg>
      </pc:sldChg>
      <pc:sldChg chg="delSp modSp mod modNotesTx">
        <pc:chgData name="Bhargavi Katuru" userId="64d543ee96e72073" providerId="LiveId" clId="{9D358579-6A05-4E34-9EF8-0D645CCCFBFF}" dt="2026-01-29T18:48:07.090" v="800" actId="20577"/>
        <pc:sldMkLst>
          <pc:docMk/>
          <pc:sldMk cId="2097637352" sldId="293"/>
        </pc:sldMkLst>
        <pc:spChg chg="mod">
          <ac:chgData name="Bhargavi Katuru" userId="64d543ee96e72073" providerId="LiveId" clId="{9D358579-6A05-4E34-9EF8-0D645CCCFBFF}" dt="2026-01-29T18:44:36.467" v="759" actId="20577"/>
          <ac:spMkLst>
            <pc:docMk/>
            <pc:sldMk cId="2097637352" sldId="293"/>
            <ac:spMk id="2" creationId="{50014FB1-2611-8FC5-7E0D-1ADA1C5C6348}"/>
          </ac:spMkLst>
        </pc:spChg>
        <pc:spChg chg="mod">
          <ac:chgData name="Bhargavi Katuru" userId="64d543ee96e72073" providerId="LiveId" clId="{9D358579-6A05-4E34-9EF8-0D645CCCFBFF}" dt="2026-01-29T18:44:59.419" v="770" actId="113"/>
          <ac:spMkLst>
            <pc:docMk/>
            <pc:sldMk cId="2097637352" sldId="293"/>
            <ac:spMk id="7" creationId="{81C824F6-C838-EAB1-C018-E8274505FB2A}"/>
          </ac:spMkLst>
        </pc:spChg>
      </pc:sldChg>
      <pc:sldChg chg="addSp delSp modSp mod modNotesTx">
        <pc:chgData name="Bhargavi Katuru" userId="64d543ee96e72073" providerId="LiveId" clId="{9D358579-6A05-4E34-9EF8-0D645CCCFBFF}" dt="2026-02-05T07:18:28.275" v="1062" actId="6549"/>
        <pc:sldMkLst>
          <pc:docMk/>
          <pc:sldMk cId="951261579" sldId="294"/>
        </pc:sldMkLst>
        <pc:spChg chg="mod">
          <ac:chgData name="Bhargavi Katuru" userId="64d543ee96e72073" providerId="LiveId" clId="{9D358579-6A05-4E34-9EF8-0D645CCCFBFF}" dt="2026-02-05T07:18:25.447" v="1061" actId="20577"/>
          <ac:spMkLst>
            <pc:docMk/>
            <pc:sldMk cId="951261579" sldId="294"/>
            <ac:spMk id="7" creationId="{F241E4BE-7282-BFB4-B53E-CCBC7800DFA9}"/>
          </ac:spMkLst>
        </pc:spChg>
        <pc:picChg chg="add del">
          <ac:chgData name="Bhargavi Katuru" userId="64d543ee96e72073" providerId="LiveId" clId="{9D358579-6A05-4E34-9EF8-0D645CCCFBFF}" dt="2026-01-29T18:45:44.581" v="772" actId="478"/>
          <ac:picMkLst>
            <pc:docMk/>
            <pc:sldMk cId="951261579" sldId="294"/>
            <ac:picMk id="5" creationId="{A8FEBE91-79CC-CAF0-07E0-A73BB36245D9}"/>
          </ac:picMkLst>
        </pc:picChg>
      </pc:sldChg>
      <pc:sldChg chg="addSp delSp modSp add mod setBg delDesignElem modNotesTx">
        <pc:chgData name="Bhargavi Katuru" userId="64d543ee96e72073" providerId="LiveId" clId="{9D358579-6A05-4E34-9EF8-0D645CCCFBFF}" dt="2026-02-05T07:17:27.141" v="924" actId="6549"/>
        <pc:sldMkLst>
          <pc:docMk/>
          <pc:sldMk cId="3217646993" sldId="295"/>
        </pc:sldMkLst>
        <pc:spChg chg="mod">
          <ac:chgData name="Bhargavi Katuru" userId="64d543ee96e72073" providerId="LiveId" clId="{9D358579-6A05-4E34-9EF8-0D645CCCFBFF}" dt="2026-01-29T20:05:37.443" v="818" actId="20577"/>
          <ac:spMkLst>
            <pc:docMk/>
            <pc:sldMk cId="3217646993" sldId="295"/>
            <ac:spMk id="2" creationId="{9E9C311C-2304-9D81-AA5B-C5688EF538B7}"/>
          </ac:spMkLst>
        </pc:spChg>
        <pc:spChg chg="add mod">
          <ac:chgData name="Bhargavi Katuru" userId="64d543ee96e72073" providerId="LiveId" clId="{9D358579-6A05-4E34-9EF8-0D645CCCFBFF}" dt="2026-02-05T07:17:24.276" v="923" actId="5793"/>
          <ac:spMkLst>
            <pc:docMk/>
            <pc:sldMk cId="3217646993" sldId="295"/>
            <ac:spMk id="3" creationId="{83E1E513-AE56-851B-0784-CA500A537612}"/>
          </ac:spMkLst>
        </pc:spChg>
        <pc:spChg chg="mod">
          <ac:chgData name="Bhargavi Katuru" userId="64d543ee96e72073" providerId="LiveId" clId="{9D358579-6A05-4E34-9EF8-0D645CCCFBFF}" dt="2026-01-29T20:05:37.932" v="819" actId="20577"/>
          <ac:spMkLst>
            <pc:docMk/>
            <pc:sldMk cId="3217646993" sldId="295"/>
            <ac:spMk id="7" creationId="{C8D23A2A-A638-A0A6-F1B8-3F291EE431D7}"/>
          </ac:spMkLst>
        </pc:spChg>
      </pc:sldChg>
      <pc:sldMasterChg chg="delSldLayout">
        <pc:chgData name="Bhargavi Katuru" userId="64d543ee96e72073" providerId="LiveId" clId="{9D358579-6A05-4E34-9EF8-0D645CCCFBFF}" dt="2026-02-05T07:18:33.328" v="1063" actId="47"/>
        <pc:sldMasterMkLst>
          <pc:docMk/>
          <pc:sldMasterMk cId="1556065105" sldId="2147483667"/>
        </pc:sldMasterMkLst>
        <pc:sldLayoutChg chg="del">
          <pc:chgData name="Bhargavi Katuru" userId="64d543ee96e72073" providerId="LiveId" clId="{9D358579-6A05-4E34-9EF8-0D645CCCFBFF}" dt="2026-02-05T07:18:33.328" v="1063" actId="47"/>
          <pc:sldLayoutMkLst>
            <pc:docMk/>
            <pc:sldMasterMk cId="1556065105" sldId="2147483667"/>
            <pc:sldLayoutMk cId="4225005661" sldId="214748368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2/5/2026</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the code, let’s talk about the 'Trust Gap.' We have AI, but doctors are often hesitant to use it because they don’t know when to trust it. My research creates a digital 'Stress Test'—similar to how we crash-test cars—to measure exactly how reliable an AI diagnosis is before it ever reaches a patient</a:t>
            </a:r>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D5E17-B8BD-2ACC-C327-8CECACB66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211CD-0F1B-BCF4-6B96-141A20E65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B4657-1026-C1F6-5501-FD41820381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45A0D5-F5A1-2FAA-034C-9A44279E91A5}"/>
              </a:ext>
            </a:extLst>
          </p:cNvPr>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83277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3D23-3A19-F0E3-9FCB-377F8147D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D3755-64DE-366B-F8AD-881988D1A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56B1D-8F8A-912A-77FE-926CF13DC5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a:extLst>
              <a:ext uri="{FF2B5EF4-FFF2-40B4-BE49-F238E27FC236}">
                <a16:creationId xmlns:a16="http://schemas.microsoft.com/office/drawing/2014/main" id="{70B978DB-F42C-A00B-E459-BCFBEA8FE9FD}"/>
              </a:ext>
            </a:extLst>
          </p:cNvPr>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247735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9CAEB-D9B8-652A-D2CD-8F8A434A3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8CB31-0DEE-1A06-F299-A1C784F4F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A60DC-7AC3-2CC9-0A3C-69C38019B28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pPr rtl="0"/>
            <a:r>
              <a:rPr lang="en-US" sz="1200" kern="1200" dirty="0">
                <a:solidFill>
                  <a:schemeClr val="tx1"/>
                </a:solidFill>
                <a:effectLst/>
                <a:latin typeface="+mn-lt"/>
                <a:ea typeface="+mn-ea"/>
                <a:cs typeface="+mn-cs"/>
              </a:rPr>
              <a:t>This is a sophisticated research pivot. You are moving from </a:t>
            </a:r>
            <a:r>
              <a:rPr lang="en-US" sz="1200" b="1" kern="1200" dirty="0">
                <a:solidFill>
                  <a:schemeClr val="tx1"/>
                </a:solidFill>
                <a:effectLst/>
                <a:latin typeface="+mn-lt"/>
                <a:ea typeface="+mn-ea"/>
                <a:cs typeface="+mn-cs"/>
              </a:rPr>
              <a:t>Feature Importance</a:t>
            </a:r>
            <a:r>
              <a:rPr lang="en-US" sz="1200" kern="1200" dirty="0">
                <a:solidFill>
                  <a:schemeClr val="tx1"/>
                </a:solidFill>
                <a:effectLst/>
                <a:latin typeface="+mn-lt"/>
                <a:ea typeface="+mn-ea"/>
                <a:cs typeface="+mn-cs"/>
              </a:rPr>
              <a:t> (which variables matter) to </a:t>
            </a:r>
            <a:r>
              <a:rPr lang="en-US" sz="1200" b="1" kern="1200" dirty="0">
                <a:solidFill>
                  <a:schemeClr val="tx1"/>
                </a:solidFill>
                <a:effectLst/>
                <a:latin typeface="+mn-lt"/>
                <a:ea typeface="+mn-ea"/>
                <a:cs typeface="+mn-cs"/>
              </a:rPr>
              <a:t>Relational Importance</a:t>
            </a:r>
            <a:r>
              <a:rPr lang="en-US" sz="1200" kern="1200" dirty="0">
                <a:solidFill>
                  <a:schemeClr val="tx1"/>
                </a:solidFill>
                <a:effectLst/>
                <a:latin typeface="+mn-lt"/>
                <a:ea typeface="+mn-ea"/>
                <a:cs typeface="+mn-cs"/>
              </a:rPr>
              <a:t> (how variables interact over time). In clinical terms, this is the difference between seeing a symptom and understanding a syndrome (like shock).</a:t>
            </a:r>
          </a:p>
          <a:p>
            <a:pPr rtl="0"/>
            <a:r>
              <a:rPr lang="en-US" sz="1200" kern="1200" dirty="0">
                <a:solidFill>
                  <a:schemeClr val="tx1"/>
                </a:solidFill>
                <a:effectLst/>
                <a:latin typeface="+mn-lt"/>
                <a:ea typeface="+mn-ea"/>
                <a:cs typeface="+mn-cs"/>
              </a:rPr>
              <a:t>Here are the step-by-step phases to develop an XAI model for </a:t>
            </a:r>
            <a:r>
              <a:rPr lang="en-US" sz="1200" b="1" kern="1200" dirty="0">
                <a:solidFill>
                  <a:schemeClr val="tx1"/>
                </a:solidFill>
                <a:effectLst/>
                <a:latin typeface="+mn-lt"/>
                <a:ea typeface="+mn-ea"/>
                <a:cs typeface="+mn-cs"/>
              </a:rPr>
              <a:t>Inter-feature Correlations</a:t>
            </a:r>
            <a:r>
              <a:rPr lang="en-US" sz="1200" kern="1200" dirty="0">
                <a:solidFill>
                  <a:schemeClr val="tx1"/>
                </a:solidFill>
                <a:effectLst/>
                <a:latin typeface="+mn-lt"/>
                <a:ea typeface="+mn-ea"/>
                <a:cs typeface="+mn-cs"/>
              </a:rPr>
              <a:t>.</a:t>
            </a:r>
          </a:p>
          <a:p>
            <a:pPr rtl="0"/>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Phase 1: Data Structuring &amp; Temporal Alignment</a:t>
            </a:r>
          </a:p>
          <a:p>
            <a:pPr rtl="0"/>
            <a:r>
              <a:rPr lang="en-US" sz="1200" kern="1200" dirty="0">
                <a:solidFill>
                  <a:schemeClr val="tx1"/>
                </a:solidFill>
                <a:effectLst/>
                <a:latin typeface="+mn-lt"/>
                <a:ea typeface="+mn-ea"/>
                <a:cs typeface="+mn-cs"/>
              </a:rPr>
              <a:t>Before explaining correlations, the data must be synchronized so the AI can see the "overlap."</a:t>
            </a:r>
          </a:p>
          <a:p>
            <a:pPr rtl="0"/>
            <a:r>
              <a:rPr lang="en-US" sz="1200" b="1" kern="1200" dirty="0">
                <a:solidFill>
                  <a:schemeClr val="tx1"/>
                </a:solidFill>
                <a:effectLst/>
                <a:latin typeface="+mn-lt"/>
                <a:ea typeface="+mn-ea"/>
                <a:cs typeface="+mn-cs"/>
              </a:rPr>
              <a:t>Time-Syncing:</a:t>
            </a:r>
            <a:r>
              <a:rPr lang="en-US" sz="1200" kern="1200" dirty="0">
                <a:solidFill>
                  <a:schemeClr val="tx1"/>
                </a:solidFill>
                <a:effectLst/>
                <a:latin typeface="+mn-lt"/>
                <a:ea typeface="+mn-ea"/>
                <a:cs typeface="+mn-cs"/>
              </a:rPr>
              <a:t> Align Blood Pressure (BP) and Heart Rate (HR) into identical time steps (e.g., 1-second intervals).</a:t>
            </a:r>
          </a:p>
          <a:p>
            <a:pPr rtl="0"/>
            <a:r>
              <a:rPr lang="en-US" sz="1200" b="1" kern="1200" dirty="0">
                <a:solidFill>
                  <a:schemeClr val="tx1"/>
                </a:solidFill>
                <a:effectLst/>
                <a:latin typeface="+mn-lt"/>
                <a:ea typeface="+mn-ea"/>
                <a:cs typeface="+mn-cs"/>
              </a:rPr>
              <a:t>Windowing:</a:t>
            </a:r>
            <a:r>
              <a:rPr lang="en-US" sz="1200" kern="1200" dirty="0">
                <a:solidFill>
                  <a:schemeClr val="tx1"/>
                </a:solidFill>
                <a:effectLst/>
                <a:latin typeface="+mn-lt"/>
                <a:ea typeface="+mn-ea"/>
                <a:cs typeface="+mn-cs"/>
              </a:rPr>
              <a:t> Create "look-back" windows (e.g., the last 30 minutes of data) to serve as the input for the prediction.</a:t>
            </a:r>
          </a:p>
          <a:p>
            <a:pPr rtl="0"/>
            <a:r>
              <a:rPr lang="en-US" sz="1200" b="1" kern="1200" dirty="0">
                <a:solidFill>
                  <a:schemeClr val="tx1"/>
                </a:solidFill>
                <a:effectLst/>
                <a:latin typeface="+mn-lt"/>
                <a:ea typeface="+mn-ea"/>
                <a:cs typeface="+mn-cs"/>
              </a:rPr>
              <a:t>Normalization:</a:t>
            </a:r>
            <a:r>
              <a:rPr lang="en-US" sz="1200" kern="1200" dirty="0">
                <a:solidFill>
                  <a:schemeClr val="tx1"/>
                </a:solidFill>
                <a:effectLst/>
                <a:latin typeface="+mn-lt"/>
                <a:ea typeface="+mn-ea"/>
                <a:cs typeface="+mn-cs"/>
              </a:rPr>
              <a:t> Use $Z$-score normalization so that a "rise" in HR is mathematically comparable to a "fall" in BP.</a:t>
            </a:r>
          </a:p>
          <a:p>
            <a:pPr rtl="0"/>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Phase 2: Modeling for Interaction (The Architecture)</a:t>
            </a:r>
          </a:p>
          <a:p>
            <a:pPr rtl="0"/>
            <a:r>
              <a:rPr lang="en-US" sz="1200" kern="1200" dirty="0">
                <a:solidFill>
                  <a:schemeClr val="tx1"/>
                </a:solidFill>
                <a:effectLst/>
                <a:latin typeface="+mn-lt"/>
                <a:ea typeface="+mn-ea"/>
                <a:cs typeface="+mn-cs"/>
              </a:rPr>
              <a:t>A standard AI might ignore the relationship. You need an architecture that captures </a:t>
            </a:r>
            <a:r>
              <a:rPr lang="en-US" sz="1200" b="1" kern="1200" dirty="0">
                <a:solidFill>
                  <a:schemeClr val="tx1"/>
                </a:solidFill>
                <a:effectLst/>
                <a:latin typeface="+mn-lt"/>
                <a:ea typeface="+mn-ea"/>
                <a:cs typeface="+mn-cs"/>
              </a:rPr>
              <a:t>dependencies</a:t>
            </a:r>
            <a:r>
              <a:rPr lang="en-US" sz="1200" kern="1200" dirty="0">
                <a:solidFill>
                  <a:schemeClr val="tx1"/>
                </a:solidFill>
                <a:effectLst/>
                <a:latin typeface="+mn-lt"/>
                <a:ea typeface="+mn-ea"/>
                <a:cs typeface="+mn-cs"/>
              </a:rPr>
              <a:t>.</a:t>
            </a:r>
          </a:p>
          <a:p>
            <a:pPr rtl="0"/>
            <a:r>
              <a:rPr lang="en-US" sz="1200" b="1" kern="1200" dirty="0">
                <a:solidFill>
                  <a:schemeClr val="tx1"/>
                </a:solidFill>
                <a:effectLst/>
                <a:latin typeface="+mn-lt"/>
                <a:ea typeface="+mn-ea"/>
                <a:cs typeface="+mn-cs"/>
              </a:rPr>
              <a:t>Transformer-based Models:</a:t>
            </a:r>
            <a:r>
              <a:rPr lang="en-US" sz="1200" kern="1200" dirty="0">
                <a:solidFill>
                  <a:schemeClr val="tx1"/>
                </a:solidFill>
                <a:effectLst/>
                <a:latin typeface="+mn-lt"/>
                <a:ea typeface="+mn-ea"/>
                <a:cs typeface="+mn-cs"/>
              </a:rPr>
              <a:t> Use "Self-Attention" mechanisms. Attention heads are designed to calculate how much one feature (HR) relates to another (BP) at any given time.</a:t>
            </a:r>
          </a:p>
          <a:p>
            <a:pPr rtl="0"/>
            <a:r>
              <a:rPr lang="en-US" sz="1200" b="1" kern="1200" dirty="0">
                <a:solidFill>
                  <a:schemeClr val="tx1"/>
                </a:solidFill>
                <a:effectLst/>
                <a:latin typeface="+mn-lt"/>
                <a:ea typeface="+mn-ea"/>
                <a:cs typeface="+mn-cs"/>
              </a:rPr>
              <a:t>Graph Neural Networks (GNNs):</a:t>
            </a:r>
            <a:r>
              <a:rPr lang="en-US" sz="1200" kern="1200" dirty="0">
                <a:solidFill>
                  <a:schemeClr val="tx1"/>
                </a:solidFill>
                <a:effectLst/>
                <a:latin typeface="+mn-lt"/>
                <a:ea typeface="+mn-ea"/>
                <a:cs typeface="+mn-cs"/>
              </a:rPr>
              <a:t> Treat each vital sign as a "node" in a graph. The "edge" between the nodes represents the correlation strength.</a:t>
            </a:r>
          </a:p>
          <a:p>
            <a:pPr rtl="0"/>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Phase 3: Building the "Relational" Explainer</a:t>
            </a:r>
          </a:p>
          <a:p>
            <a:pPr rtl="0"/>
            <a:r>
              <a:rPr lang="en-US" sz="1200" kern="1200" dirty="0">
                <a:solidFill>
                  <a:schemeClr val="tx1"/>
                </a:solidFill>
                <a:effectLst/>
                <a:latin typeface="+mn-lt"/>
                <a:ea typeface="+mn-ea"/>
                <a:cs typeface="+mn-cs"/>
              </a:rPr>
              <a:t>This is where the XAI happens. You need to extract the "Interaction Effect."</a:t>
            </a:r>
          </a:p>
          <a:p>
            <a:pPr rtl="0"/>
            <a:r>
              <a:rPr lang="en-US" sz="1200" b="1" kern="1200" dirty="0">
                <a:solidFill>
                  <a:schemeClr val="tx1"/>
                </a:solidFill>
                <a:effectLst/>
                <a:latin typeface="+mn-lt"/>
                <a:ea typeface="+mn-ea"/>
                <a:cs typeface="+mn-cs"/>
              </a:rPr>
              <a:t>SHAP Interaction Values:</a:t>
            </a:r>
            <a:r>
              <a:rPr lang="en-US" sz="1200" kern="1200" dirty="0">
                <a:solidFill>
                  <a:schemeClr val="tx1"/>
                </a:solidFill>
                <a:effectLst/>
                <a:latin typeface="+mn-lt"/>
                <a:ea typeface="+mn-ea"/>
                <a:cs typeface="+mn-cs"/>
              </a:rPr>
              <a:t> Instead of standard SHAP, use </a:t>
            </a:r>
            <a:r>
              <a:rPr lang="en-US" sz="1200" b="1" kern="1200" dirty="0">
                <a:solidFill>
                  <a:schemeClr val="tx1"/>
                </a:solidFill>
                <a:effectLst/>
                <a:latin typeface="+mn-lt"/>
                <a:ea typeface="+mn-ea"/>
                <a:cs typeface="+mn-cs"/>
              </a:rPr>
              <a:t>SHAP Interaction Values</a:t>
            </a:r>
            <a:r>
              <a:rPr lang="en-US" sz="1200" kern="1200" dirty="0">
                <a:solidFill>
                  <a:schemeClr val="tx1"/>
                </a:solidFill>
                <a:effectLst/>
                <a:latin typeface="+mn-lt"/>
                <a:ea typeface="+mn-ea"/>
                <a:cs typeface="+mn-cs"/>
              </a:rPr>
              <a:t>. This decomposes the prediction into:</a:t>
            </a:r>
          </a:p>
          <a:p>
            <a:pPr lvl="1" rtl="0"/>
            <a:r>
              <a:rPr lang="en-US" sz="1200" kern="1200" dirty="0">
                <a:solidFill>
                  <a:schemeClr val="tx1"/>
                </a:solidFill>
                <a:effectLst/>
                <a:latin typeface="+mn-lt"/>
                <a:ea typeface="+mn-ea"/>
                <a:cs typeface="+mn-cs"/>
              </a:rPr>
              <a:t>The effect of HR alone.</a:t>
            </a:r>
          </a:p>
          <a:p>
            <a:pPr lvl="1" rtl="0"/>
            <a:r>
              <a:rPr lang="en-US" sz="1200" kern="1200" dirty="0">
                <a:solidFill>
                  <a:schemeClr val="tx1"/>
                </a:solidFill>
                <a:effectLst/>
                <a:latin typeface="+mn-lt"/>
                <a:ea typeface="+mn-ea"/>
                <a:cs typeface="+mn-cs"/>
              </a:rPr>
              <a:t>The effect of BP alone.</a:t>
            </a:r>
          </a:p>
          <a:p>
            <a:pPr lvl="1" rtl="0"/>
            <a:r>
              <a:rPr lang="en-US" sz="1200" b="1" kern="1200" dirty="0">
                <a:solidFill>
                  <a:schemeClr val="tx1"/>
                </a:solidFill>
                <a:effectLst/>
                <a:latin typeface="+mn-lt"/>
                <a:ea typeface="+mn-ea"/>
                <a:cs typeface="+mn-cs"/>
              </a:rPr>
              <a:t>The combined effect of HR + BP.</a:t>
            </a:r>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Partial Dependence Plots (PDP):</a:t>
            </a:r>
            <a:r>
              <a:rPr lang="en-US" sz="1200" kern="1200" dirty="0">
                <a:solidFill>
                  <a:schemeClr val="tx1"/>
                </a:solidFill>
                <a:effectLst/>
                <a:latin typeface="+mn-lt"/>
                <a:ea typeface="+mn-ea"/>
                <a:cs typeface="+mn-cs"/>
              </a:rPr>
              <a:t> Create 2D maps showing the risk score. If the risk is highest only when HR is high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BP is low, you have mathematically proven the "Shock" correlation.</a:t>
            </a:r>
          </a:p>
          <a:p>
            <a:pPr rtl="0"/>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Phase 4: The "Clinical Logic" Validation</a:t>
            </a:r>
          </a:p>
          <a:p>
            <a:pPr rtl="0"/>
            <a:r>
              <a:rPr lang="en-US" sz="1200" kern="1200" dirty="0">
                <a:solidFill>
                  <a:schemeClr val="tx1"/>
                </a:solidFill>
                <a:effectLst/>
                <a:latin typeface="+mn-lt"/>
                <a:ea typeface="+mn-ea"/>
                <a:cs typeface="+mn-cs"/>
              </a:rPr>
              <a:t>Now, you map the math back to medical reality.</a:t>
            </a:r>
          </a:p>
          <a:p>
            <a:pPr rtl="0"/>
            <a:r>
              <a:rPr lang="en-US" sz="1200" b="1" kern="1200" dirty="0">
                <a:solidFill>
                  <a:schemeClr val="tx1"/>
                </a:solidFill>
                <a:effectLst/>
                <a:latin typeface="+mn-lt"/>
                <a:ea typeface="+mn-ea"/>
                <a:cs typeface="+mn-cs"/>
              </a:rPr>
              <a:t>Rule-Based Constraints:</a:t>
            </a:r>
            <a:r>
              <a:rPr lang="en-US" sz="1200" kern="1200" dirty="0">
                <a:solidFill>
                  <a:schemeClr val="tx1"/>
                </a:solidFill>
                <a:effectLst/>
                <a:latin typeface="+mn-lt"/>
                <a:ea typeface="+mn-ea"/>
                <a:cs typeface="+mn-cs"/>
              </a:rPr>
              <a:t> Compare AI correlations against known medical heuristics (e.g., the </a:t>
            </a:r>
            <a:r>
              <a:rPr lang="en-US" sz="1200" b="1" kern="1200" dirty="0">
                <a:solidFill>
                  <a:schemeClr val="tx1"/>
                </a:solidFill>
                <a:effectLst/>
                <a:latin typeface="+mn-lt"/>
                <a:ea typeface="+mn-ea"/>
                <a:cs typeface="+mn-cs"/>
              </a:rPr>
              <a:t>Shock Index</a:t>
            </a:r>
            <a:r>
              <a:rPr lang="en-US" sz="1200" kern="1200" dirty="0">
                <a:solidFill>
                  <a:schemeClr val="tx1"/>
                </a:solidFill>
                <a:effectLst/>
                <a:latin typeface="+mn-lt"/>
                <a:ea typeface="+mn-ea"/>
                <a:cs typeface="+mn-cs"/>
              </a:rPr>
              <a:t>, calculated as $SI = \frac{HR}{SBP}$).</a:t>
            </a:r>
          </a:p>
          <a:p>
            <a:pPr rtl="0"/>
            <a:r>
              <a:rPr lang="en-US" sz="1200" b="1" kern="1200" dirty="0">
                <a:solidFill>
                  <a:schemeClr val="tx1"/>
                </a:solidFill>
                <a:effectLst/>
                <a:latin typeface="+mn-lt"/>
                <a:ea typeface="+mn-ea"/>
                <a:cs typeface="+mn-cs"/>
              </a:rPr>
              <a:t>Contrastive Explanations:</a:t>
            </a:r>
            <a:r>
              <a:rPr lang="en-US" sz="1200" kern="1200" dirty="0">
                <a:solidFill>
                  <a:schemeClr val="tx1"/>
                </a:solidFill>
                <a:effectLst/>
                <a:latin typeface="+mn-lt"/>
                <a:ea typeface="+mn-ea"/>
                <a:cs typeface="+mn-cs"/>
              </a:rPr>
              <a:t> Generate "What-if" scenarios.</a:t>
            </a:r>
          </a:p>
          <a:p>
            <a:pPr lvl="1" rtl="0"/>
            <a:r>
              <a:rPr lang="en-US" sz="1200" i="1" kern="1200" dirty="0">
                <a:solidFill>
                  <a:schemeClr val="tx1"/>
                </a:solidFill>
                <a:effectLst/>
                <a:latin typeface="+mn-lt"/>
                <a:ea typeface="+mn-ea"/>
                <a:cs typeface="+mn-cs"/>
              </a:rPr>
              <a:t>Scenario A:</a:t>
            </a:r>
            <a:r>
              <a:rPr lang="en-US" sz="1200" kern="1200" dirty="0">
                <a:solidFill>
                  <a:schemeClr val="tx1"/>
                </a:solidFill>
                <a:effectLst/>
                <a:latin typeface="+mn-lt"/>
                <a:ea typeface="+mn-ea"/>
                <a:cs typeface="+mn-cs"/>
              </a:rPr>
              <a:t> HR increases, BP stays stable $\</a:t>
            </a:r>
            <a:r>
              <a:rPr lang="en-US" sz="1200" kern="1200" dirty="0" err="1">
                <a:solidFill>
                  <a:schemeClr val="tx1"/>
                </a:solidFill>
                <a:effectLst/>
                <a:latin typeface="+mn-lt"/>
                <a:ea typeface="+mn-ea"/>
                <a:cs typeface="+mn-cs"/>
              </a:rPr>
              <a:t>rightarrow</a:t>
            </a:r>
            <a:r>
              <a:rPr lang="en-US" sz="1200" kern="1200" dirty="0">
                <a:solidFill>
                  <a:schemeClr val="tx1"/>
                </a:solidFill>
                <a:effectLst/>
                <a:latin typeface="+mn-lt"/>
                <a:ea typeface="+mn-ea"/>
                <a:cs typeface="+mn-cs"/>
              </a:rPr>
              <a:t>$ AI Alert level?</a:t>
            </a:r>
          </a:p>
          <a:p>
            <a:pPr lvl="1" rtl="0"/>
            <a:r>
              <a:rPr lang="en-US" sz="1200" i="1" kern="1200" dirty="0">
                <a:solidFill>
                  <a:schemeClr val="tx1"/>
                </a:solidFill>
                <a:effectLst/>
                <a:latin typeface="+mn-lt"/>
                <a:ea typeface="+mn-ea"/>
                <a:cs typeface="+mn-cs"/>
              </a:rPr>
              <a:t>Scenario B:</a:t>
            </a:r>
            <a:r>
              <a:rPr lang="en-US" sz="1200" kern="1200" dirty="0">
                <a:solidFill>
                  <a:schemeClr val="tx1"/>
                </a:solidFill>
                <a:effectLst/>
                <a:latin typeface="+mn-lt"/>
                <a:ea typeface="+mn-ea"/>
                <a:cs typeface="+mn-cs"/>
              </a:rPr>
              <a:t> HR increases, BP decreases $\</a:t>
            </a:r>
            <a:r>
              <a:rPr lang="en-US" sz="1200" kern="1200" dirty="0" err="1">
                <a:solidFill>
                  <a:schemeClr val="tx1"/>
                </a:solidFill>
                <a:effectLst/>
                <a:latin typeface="+mn-lt"/>
                <a:ea typeface="+mn-ea"/>
                <a:cs typeface="+mn-cs"/>
              </a:rPr>
              <a:t>rightarrow</a:t>
            </a:r>
            <a:r>
              <a:rPr lang="en-US" sz="1200" kern="1200" dirty="0">
                <a:solidFill>
                  <a:schemeClr val="tx1"/>
                </a:solidFill>
                <a:effectLst/>
                <a:latin typeface="+mn-lt"/>
                <a:ea typeface="+mn-ea"/>
                <a:cs typeface="+mn-cs"/>
              </a:rPr>
              <a:t>$ AI Alert level?</a:t>
            </a:r>
          </a:p>
          <a:p>
            <a:pPr lvl="1" rtl="0"/>
            <a:r>
              <a:rPr lang="en-US" sz="1200" kern="1200" dirty="0">
                <a:solidFill>
                  <a:schemeClr val="tx1"/>
                </a:solidFill>
                <a:effectLst/>
                <a:latin typeface="+mn-lt"/>
                <a:ea typeface="+mn-ea"/>
                <a:cs typeface="+mn-cs"/>
              </a:rPr>
              <a:t>If Scenario B triggers a significantly higher alert, the model has successfully learned the inter-feature correlation.</a:t>
            </a:r>
          </a:p>
          <a:p>
            <a:pPr rtl="0"/>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Phase 5: Output Generation (The User Interface)</a:t>
            </a:r>
          </a:p>
          <a:p>
            <a:pPr rtl="0"/>
            <a:r>
              <a:rPr lang="en-US" sz="1200" kern="1200" dirty="0">
                <a:solidFill>
                  <a:schemeClr val="tx1"/>
                </a:solidFill>
                <a:effectLst/>
                <a:latin typeface="+mn-lt"/>
                <a:ea typeface="+mn-ea"/>
                <a:cs typeface="+mn-cs"/>
              </a:rPr>
              <a:t>Convert the math into a "Human-Readable" explanation for the wearable.</a:t>
            </a:r>
          </a:p>
          <a:p>
            <a:pPr rtl="0"/>
            <a:r>
              <a:rPr lang="en-US" sz="1200" b="1" kern="1200" dirty="0">
                <a:solidFill>
                  <a:schemeClr val="tx1"/>
                </a:solidFill>
                <a:effectLst/>
                <a:latin typeface="+mn-lt"/>
                <a:ea typeface="+mn-ea"/>
                <a:cs typeface="+mn-cs"/>
              </a:rPr>
              <a:t>Visual Output:</a:t>
            </a:r>
            <a:r>
              <a:rPr lang="en-US" sz="1200" kern="1200" dirty="0">
                <a:solidFill>
                  <a:schemeClr val="tx1"/>
                </a:solidFill>
                <a:effectLst/>
                <a:latin typeface="+mn-lt"/>
                <a:ea typeface="+mn-ea"/>
                <a:cs typeface="+mn-cs"/>
              </a:rPr>
              <a:t> A heatmap showing the two vitals diverging.</a:t>
            </a:r>
          </a:p>
          <a:p>
            <a:pPr rtl="0"/>
            <a:r>
              <a:rPr lang="en-US" sz="1200" b="1" kern="1200" dirty="0">
                <a:solidFill>
                  <a:schemeClr val="tx1"/>
                </a:solidFill>
                <a:effectLst/>
                <a:latin typeface="+mn-lt"/>
                <a:ea typeface="+mn-ea"/>
                <a:cs typeface="+mn-cs"/>
              </a:rPr>
              <a:t>Textual Output: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"Alert: High Risk of Shock. Analysis shows a divergent trend: Heart Rate increased by 20% while Systolic BP decreased by 15% over the last 10 minutes."</a:t>
            </a:r>
            <a:endParaRPr lang="en-US" sz="1200" kern="1200" dirty="0">
              <a:solidFill>
                <a:schemeClr val="tx1"/>
              </a:solidFill>
              <a:effectLst/>
              <a:latin typeface="+mn-lt"/>
              <a:ea typeface="+mn-ea"/>
              <a:cs typeface="+mn-cs"/>
            </a:endParaRPr>
          </a:p>
          <a:p>
            <a:pPr rtl="0"/>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Summary Table: Proving the Correlation</a:t>
            </a:r>
          </a:p>
          <a:p>
            <a:pPr rtl="0"/>
            <a:r>
              <a:rPr lang="en-US" sz="1200" b="1" kern="1200" dirty="0" err="1">
                <a:solidFill>
                  <a:schemeClr val="tx1"/>
                </a:solidFill>
                <a:effectLst/>
                <a:latin typeface="+mn-lt"/>
                <a:ea typeface="+mn-ea"/>
                <a:cs typeface="+mn-cs"/>
              </a:rPr>
              <a:t>MethodWhat</a:t>
            </a:r>
            <a:r>
              <a:rPr lang="en-US" sz="1200" b="1" kern="1200" dirty="0">
                <a:solidFill>
                  <a:schemeClr val="tx1"/>
                </a:solidFill>
                <a:effectLst/>
                <a:latin typeface="+mn-lt"/>
                <a:ea typeface="+mn-ea"/>
                <a:cs typeface="+mn-cs"/>
              </a:rPr>
              <a:t> it tells the </a:t>
            </a:r>
            <a:r>
              <a:rPr lang="en-US" sz="1200" b="1" kern="1200" dirty="0" err="1">
                <a:solidFill>
                  <a:schemeClr val="tx1"/>
                </a:solidFill>
                <a:effectLst/>
                <a:latin typeface="+mn-lt"/>
                <a:ea typeface="+mn-ea"/>
                <a:cs typeface="+mn-cs"/>
              </a:rPr>
              <a:t>ResearcherExample</a:t>
            </a:r>
            <a:r>
              <a:rPr lang="en-US" sz="1200" b="1" kern="1200" dirty="0">
                <a:solidFill>
                  <a:schemeClr val="tx1"/>
                </a:solidFill>
                <a:effectLst/>
                <a:latin typeface="+mn-lt"/>
                <a:ea typeface="+mn-ea"/>
                <a:cs typeface="+mn-cs"/>
              </a:rPr>
              <a:t> Clinical </a:t>
            </a:r>
            <a:r>
              <a:rPr lang="en-US" sz="1200" b="1" kern="1200" dirty="0" err="1">
                <a:solidFill>
                  <a:schemeClr val="tx1"/>
                </a:solidFill>
                <a:effectLst/>
                <a:latin typeface="+mn-lt"/>
                <a:ea typeface="+mn-ea"/>
                <a:cs typeface="+mn-cs"/>
              </a:rPr>
              <a:t>FindingSelf</a:t>
            </a:r>
            <a:r>
              <a:rPr lang="en-US" sz="1200" b="1" kern="1200" dirty="0">
                <a:solidFill>
                  <a:schemeClr val="tx1"/>
                </a:solidFill>
                <a:effectLst/>
                <a:latin typeface="+mn-lt"/>
                <a:ea typeface="+mn-ea"/>
                <a:cs typeface="+mn-cs"/>
              </a:rPr>
              <a:t>-Attention </a:t>
            </a:r>
            <a:r>
              <a:rPr lang="en-US" sz="1200" b="1" kern="1200" dirty="0" err="1">
                <a:solidFill>
                  <a:schemeClr val="tx1"/>
                </a:solidFill>
                <a:effectLst/>
                <a:latin typeface="+mn-lt"/>
                <a:ea typeface="+mn-ea"/>
                <a:cs typeface="+mn-cs"/>
              </a:rPr>
              <a:t>Weights</a:t>
            </a:r>
            <a:r>
              <a:rPr lang="en-US" sz="1200" kern="1200" dirty="0" err="1">
                <a:solidFill>
                  <a:schemeClr val="tx1"/>
                </a:solidFill>
                <a:effectLst/>
                <a:latin typeface="+mn-lt"/>
                <a:ea typeface="+mn-ea"/>
                <a:cs typeface="+mn-cs"/>
              </a:rPr>
              <a:t>Which</a:t>
            </a:r>
            <a:r>
              <a:rPr lang="en-US" sz="1200" kern="1200" dirty="0">
                <a:solidFill>
                  <a:schemeClr val="tx1"/>
                </a:solidFill>
                <a:effectLst/>
                <a:latin typeface="+mn-lt"/>
                <a:ea typeface="+mn-ea"/>
                <a:cs typeface="+mn-cs"/>
              </a:rPr>
              <a:t> features the model "looked at" </a:t>
            </a:r>
            <a:r>
              <a:rPr lang="en-US" sz="1200" kern="1200" dirty="0" err="1">
                <a:solidFill>
                  <a:schemeClr val="tx1"/>
                </a:solidFill>
                <a:effectLst/>
                <a:latin typeface="+mn-lt"/>
                <a:ea typeface="+mn-ea"/>
                <a:cs typeface="+mn-cs"/>
              </a:rPr>
              <a:t>together."The</a:t>
            </a:r>
            <a:r>
              <a:rPr lang="en-US" sz="1200" kern="1200" dirty="0">
                <a:solidFill>
                  <a:schemeClr val="tx1"/>
                </a:solidFill>
                <a:effectLst/>
                <a:latin typeface="+mn-lt"/>
                <a:ea typeface="+mn-ea"/>
                <a:cs typeface="+mn-cs"/>
              </a:rPr>
              <a:t> model heavily weighted HR and BP simultaneously at $T-5$ </a:t>
            </a:r>
            <a:r>
              <a:rPr lang="en-US" sz="1200" kern="1200" dirty="0" err="1">
                <a:solidFill>
                  <a:schemeClr val="tx1"/>
                </a:solidFill>
                <a:effectLst/>
                <a:latin typeface="+mn-lt"/>
                <a:ea typeface="+mn-ea"/>
                <a:cs typeface="+mn-cs"/>
              </a:rPr>
              <a:t>mins."</a:t>
            </a:r>
            <a:r>
              <a:rPr lang="en-US" sz="1200" b="1" kern="1200" dirty="0" err="1">
                <a:solidFill>
                  <a:schemeClr val="tx1"/>
                </a:solidFill>
                <a:effectLst/>
                <a:latin typeface="+mn-lt"/>
                <a:ea typeface="+mn-ea"/>
                <a:cs typeface="+mn-cs"/>
              </a:rPr>
              <a:t>SHAP</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Interaction</a:t>
            </a:r>
            <a:r>
              <a:rPr lang="en-US" sz="1200" kern="1200" dirty="0" err="1">
                <a:solidFill>
                  <a:schemeClr val="tx1"/>
                </a:solidFill>
                <a:effectLst/>
                <a:latin typeface="+mn-lt"/>
                <a:ea typeface="+mn-ea"/>
                <a:cs typeface="+mn-cs"/>
              </a:rPr>
              <a:t>The</a:t>
            </a:r>
            <a:r>
              <a:rPr lang="en-US" sz="1200" kern="1200" dirty="0">
                <a:solidFill>
                  <a:schemeClr val="tx1"/>
                </a:solidFill>
                <a:effectLst/>
                <a:latin typeface="+mn-lt"/>
                <a:ea typeface="+mn-ea"/>
                <a:cs typeface="+mn-cs"/>
              </a:rPr>
              <a:t> mathematical "bonus" score of two features </a:t>
            </a:r>
            <a:r>
              <a:rPr lang="en-US" sz="1200" kern="1200" dirty="0" err="1">
                <a:solidFill>
                  <a:schemeClr val="tx1"/>
                </a:solidFill>
                <a:effectLst/>
                <a:latin typeface="+mn-lt"/>
                <a:ea typeface="+mn-ea"/>
                <a:cs typeface="+mn-cs"/>
              </a:rPr>
              <a:t>combined."The</a:t>
            </a:r>
            <a:r>
              <a:rPr lang="en-US" sz="1200" kern="1200" dirty="0">
                <a:solidFill>
                  <a:schemeClr val="tx1"/>
                </a:solidFill>
                <a:effectLst/>
                <a:latin typeface="+mn-lt"/>
                <a:ea typeface="+mn-ea"/>
                <a:cs typeface="+mn-cs"/>
              </a:rPr>
              <a:t> risk score increased by +0.4 specifically due to the HR/BP interaction."</a:t>
            </a:r>
            <a:r>
              <a:rPr lang="en-US" sz="1200" b="1" kern="1200" dirty="0" err="1">
                <a:solidFill>
                  <a:schemeClr val="tx1"/>
                </a:solidFill>
                <a:effectLst/>
                <a:latin typeface="+mn-lt"/>
                <a:ea typeface="+mn-ea"/>
                <a:cs typeface="+mn-cs"/>
              </a:rPr>
              <a:t>Counterfactuals</a:t>
            </a:r>
            <a:r>
              <a:rPr lang="en-US" sz="1200" kern="1200" dirty="0" err="1">
                <a:solidFill>
                  <a:schemeClr val="tx1"/>
                </a:solidFill>
                <a:effectLst/>
                <a:latin typeface="+mn-lt"/>
                <a:ea typeface="+mn-ea"/>
                <a:cs typeface="+mn-cs"/>
              </a:rPr>
              <a:t>What</a:t>
            </a:r>
            <a:r>
              <a:rPr lang="en-US" sz="1200" kern="1200" dirty="0">
                <a:solidFill>
                  <a:schemeClr val="tx1"/>
                </a:solidFill>
                <a:effectLst/>
                <a:latin typeface="+mn-lt"/>
                <a:ea typeface="+mn-ea"/>
                <a:cs typeface="+mn-cs"/>
              </a:rPr>
              <a:t> happens if you "fix" one variable but not the </a:t>
            </a:r>
            <a:r>
              <a:rPr lang="en-US" sz="1200" kern="1200" dirty="0" err="1">
                <a:solidFill>
                  <a:schemeClr val="tx1"/>
                </a:solidFill>
                <a:effectLst/>
                <a:latin typeface="+mn-lt"/>
                <a:ea typeface="+mn-ea"/>
                <a:cs typeface="+mn-cs"/>
              </a:rPr>
              <a:t>other."If</a:t>
            </a:r>
            <a:r>
              <a:rPr lang="en-US" sz="1200" kern="1200" dirty="0">
                <a:solidFill>
                  <a:schemeClr val="tx1"/>
                </a:solidFill>
                <a:effectLst/>
                <a:latin typeface="+mn-lt"/>
                <a:ea typeface="+mn-ea"/>
                <a:cs typeface="+mn-cs"/>
              </a:rPr>
              <a:t> BP had remained stable, the HR rise alone would not have triggered an alert."</a:t>
            </a:r>
          </a:p>
          <a:p>
            <a:pPr rtl="0"/>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endParaRPr lang="en-US" dirty="0"/>
          </a:p>
          <a:p>
            <a:endParaRPr lang="en-US" dirty="0"/>
          </a:p>
          <a:p>
            <a:r>
              <a:rPr lang="en-US" dirty="0"/>
              <a:t>We will generate "Trigger Heatmaps" that highlight the exact parts of the heartbeat the AI is relying on. This transforms the AI from a silent "Black Box" into a transparent assistant, allowing doctors to see if the AI is focused on the actual heart or just a technical artifact.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r>
              <a:rPr lang="en-US" dirty="0"/>
              <a:t> </a:t>
            </a:r>
            <a:r>
              <a:rPr lang="en-US" i="1" dirty="0"/>
              <a:t>"We don't just want a 'Yes' or 'No' from the AI. We want a map. Our 'Trigger Heatmap' shows exactly which part of the heartbeat the AI is obsessed with. If the AI is making decisions based on the empty space between beats, we can immediately tell the doctor: 'Ignore this alarm; the AI is confused by static.'"</a:t>
            </a:r>
            <a:endParaRPr lang="en-US" dirty="0"/>
          </a:p>
          <a:p>
            <a:endParaRPr lang="en-US" dirty="0"/>
          </a:p>
          <a:p>
            <a:endParaRPr lang="en-US" dirty="0"/>
          </a:p>
          <a:p>
            <a:endParaRPr lang="en-US" dirty="0"/>
          </a:p>
          <a:p>
            <a:r>
              <a:rPr lang="en-US" b="1" dirty="0"/>
              <a:t>Script:</a:t>
            </a:r>
            <a:r>
              <a:rPr lang="en-US" dirty="0"/>
              <a:t> "We are opening the 'Black Box.' Our system will highlight exactly where the AI is looking. If it's obsessed with a static spike instead of the actual heartbeat, the doctor will know immediately."</a:t>
            </a:r>
          </a:p>
          <a:p>
            <a:endParaRPr lang="en-US" dirty="0">
              <a:effectLst/>
            </a:endParaRPr>
          </a:p>
          <a:p>
            <a:endParaRPr lang="en-US" dirty="0">
              <a:effectLst/>
            </a:endParaRPr>
          </a:p>
          <a:p>
            <a:endParaRPr lang="en-US" dirty="0">
              <a:effectLst/>
            </a:endParaRPr>
          </a:p>
          <a:p>
            <a:r>
              <a:rPr lang="en-US" dirty="0">
                <a:effectLst/>
              </a:rPr>
              <a:t>This slide focuses on interpretability. By showing 'Trigger Heatmaps', we allow clinicians to look under the hood. They can see exactly which part of the heartbeat the AI used to make its decision, verifying that it's looking at real biology (like the QRS complex) and not just background noise.</a:t>
            </a:r>
          </a:p>
        </p:txBody>
      </p:sp>
      <p:sp>
        <p:nvSpPr>
          <p:cNvPr id="4" name="Slide Number Placeholder 3">
            <a:extLst>
              <a:ext uri="{FF2B5EF4-FFF2-40B4-BE49-F238E27FC236}">
                <a16:creationId xmlns:a16="http://schemas.microsoft.com/office/drawing/2014/main" id="{8E977D23-D926-6CA0-7405-B430F750EC4E}"/>
              </a:ext>
            </a:extLst>
          </p:cNvPr>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135732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91599-C858-D0E4-A2AF-5E4F5C125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A6E28-149F-1A23-64FE-7C3DCC942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48966-5FD7-F5A2-6B38-9F5D830562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a:extLst>
              <a:ext uri="{FF2B5EF4-FFF2-40B4-BE49-F238E27FC236}">
                <a16:creationId xmlns:a16="http://schemas.microsoft.com/office/drawing/2014/main" id="{840F4B61-2815-B798-AD5E-5CE589080856}"/>
              </a:ext>
            </a:extLst>
          </p:cNvPr>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317186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DD0DD-2442-0141-B56A-37214571F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4086A-8BFC-19C0-9CC6-8E3C86090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8A78B-2CFD-0B42-326F-3A06B4D98987}"/>
              </a:ext>
            </a:extLst>
          </p:cNvPr>
          <p:cNvSpPr>
            <a:spLocks noGrp="1"/>
          </p:cNvSpPr>
          <p:nvPr>
            <p:ph type="body" idx="1"/>
          </p:nvPr>
        </p:nvSpPr>
        <p:spPr/>
        <p:txBody>
          <a:bodyPr/>
          <a:lstStyle/>
          <a:p>
            <a:endParaRPr lang="en-US" dirty="0">
              <a:effectLst/>
            </a:endParaRPr>
          </a:p>
        </p:txBody>
      </p:sp>
      <p:sp>
        <p:nvSpPr>
          <p:cNvPr id="4" name="Slide Number Placeholder 3">
            <a:extLst>
              <a:ext uri="{FF2B5EF4-FFF2-40B4-BE49-F238E27FC236}">
                <a16:creationId xmlns:a16="http://schemas.microsoft.com/office/drawing/2014/main" id="{2AA13BBF-4D7D-8A4C-F62F-ABE192FB99C8}"/>
              </a:ext>
            </a:extLst>
          </p:cNvPr>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398768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297441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3" r:id="rId13"/>
    <p:sldLayoutId id="2147483691" r:id="rId14"/>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brownstone.org/articles/kennedy-and-medical-wearables-a-clarific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wired.it/attualita/tech/2017/08/02/usa-legge-sicurezza-internet-of-thin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p:txBody>
          <a:bodyPr/>
          <a:lstStyle/>
          <a:p>
            <a:r>
              <a:rPr lang="en-US" dirty="0"/>
              <a:t>Bridging the trust gap in the medical field</a:t>
            </a:r>
          </a:p>
        </p:txBody>
      </p:sp>
      <p:pic>
        <p:nvPicPr>
          <p:cNvPr id="8" name="Picture Placeholder 7">
            <a:extLst>
              <a:ext uri="{FF2B5EF4-FFF2-40B4-BE49-F238E27FC236}">
                <a16:creationId xmlns:a16="http://schemas.microsoft.com/office/drawing/2014/main" id="{E23CB75C-0086-A629-BB3C-95F85A11E2B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031" r="22031"/>
          <a:stretch>
            <a:fillRect/>
          </a:stretch>
        </p:blipFill>
        <p:spPr/>
      </p:pic>
    </p:spTree>
    <p:extLst>
      <p:ext uri="{BB962C8B-B14F-4D97-AF65-F5344CB8AC3E}">
        <p14:creationId xmlns:p14="http://schemas.microsoft.com/office/powerpoint/2010/main" val="307899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cxnSp>
        <p:nvCxnSpPr>
          <p:cNvPr id="36" name="Straight Connector 35">
            <a:extLst>
              <a:ext uri="{FF2B5EF4-FFF2-40B4-BE49-F238E27FC236}">
                <a16:creationId xmlns:a16="http://schemas.microsoft.com/office/drawing/2014/main" id="{7D754093-5EB6-D6D5-A367-BAD8779E21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802AC5E-C272-FF0E-4CAE-3088435F0F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4200"/>
              <a:t>The problem: trust the gap</a:t>
            </a:r>
          </a:p>
        </p:txBody>
      </p:sp>
      <p:sp>
        <p:nvSpPr>
          <p:cNvPr id="7" name="Rectangle 4">
            <a:extLst>
              <a:ext uri="{FF2B5EF4-FFF2-40B4-BE49-F238E27FC236}">
                <a16:creationId xmlns:a16="http://schemas.microsoft.com/office/drawing/2014/main" id="{87B650B3-B7EE-7F80-0CD0-F5AA2E0549C1}"/>
              </a:ext>
            </a:extLst>
          </p:cNvPr>
          <p:cNvSpPr>
            <a:spLocks noGrp="1" noChangeArrowheads="1"/>
          </p:cNvSpPr>
          <p:nvPr>
            <p:ph sz="half" idx="2"/>
          </p:nvPr>
        </p:nvSpPr>
        <p:spPr bwMode="auto">
          <a:xfrm>
            <a:off x="614679" y="1663066"/>
            <a:ext cx="10906857" cy="5760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spcBef>
                <a:spcPct val="0"/>
              </a:spcBef>
              <a:spcAft>
                <a:spcPts val="600"/>
              </a:spcAft>
              <a:buClrTx/>
              <a:buNone/>
              <a:tabLst/>
            </a:pPr>
            <a:endParaRPr lang="en-US" altLang="en-US" dirty="0"/>
          </a:p>
          <a:p>
            <a:pPr marL="0" marR="0" lvl="0" indent="0" fontAlgn="base">
              <a:spcBef>
                <a:spcPct val="0"/>
              </a:spcBef>
              <a:spcAft>
                <a:spcPts val="600"/>
              </a:spcAft>
              <a:buClrTx/>
              <a:buNone/>
              <a:tabLst/>
            </a:pPr>
            <a:r>
              <a:rPr kumimoji="0" lang="en-US" altLang="en-US" b="1" i="0" u="none" strike="noStrike" cap="none" normalizeH="0" baseline="0" dirty="0">
                <a:ln>
                  <a:noFill/>
                </a:ln>
                <a:effectLst/>
              </a:rPr>
              <a:t>Current Wearables : </a:t>
            </a:r>
            <a:r>
              <a:rPr kumimoji="0" lang="en-US" altLang="en-US" b="0" i="0" u="none" strike="noStrike" cap="none" normalizeH="0" baseline="0" dirty="0">
                <a:ln>
                  <a:noFill/>
                </a:ln>
                <a:effectLst/>
              </a:rPr>
              <a:t>Models take in vitals like blood pressure, temperature, steps, etc.</a:t>
            </a:r>
          </a:p>
          <a:p>
            <a:pPr marL="0" indent="0" fontAlgn="base">
              <a:spcBef>
                <a:spcPct val="0"/>
              </a:spcBef>
              <a:spcAft>
                <a:spcPts val="600"/>
              </a:spcAft>
              <a:buNone/>
            </a:pPr>
            <a:endParaRPr lang="en-US" altLang="en-US" dirty="0"/>
          </a:p>
          <a:p>
            <a:pPr marL="0" indent="0" fontAlgn="base">
              <a:spcBef>
                <a:spcPct val="0"/>
              </a:spcBef>
              <a:spcAft>
                <a:spcPts val="600"/>
              </a:spcAft>
              <a:buNone/>
            </a:pPr>
            <a:r>
              <a:rPr lang="en-US" altLang="en-US" b="1" dirty="0"/>
              <a:t>Output: </a:t>
            </a:r>
            <a:r>
              <a:rPr lang="en-US" altLang="en-US" dirty="0"/>
              <a:t>AI is embedded in wearables to produce alerts</a:t>
            </a:r>
          </a:p>
          <a:p>
            <a:pPr marL="0" fontAlgn="base">
              <a:spcBef>
                <a:spcPct val="0"/>
              </a:spcBef>
              <a:spcAft>
                <a:spcPts val="600"/>
              </a:spcAft>
            </a:pPr>
            <a:endParaRPr lang="en-US" altLang="en-US" dirty="0"/>
          </a:p>
          <a:p>
            <a:pPr marL="0" indent="0" fontAlgn="base">
              <a:spcBef>
                <a:spcPct val="0"/>
              </a:spcBef>
              <a:spcAft>
                <a:spcPts val="600"/>
              </a:spcAft>
              <a:buNone/>
            </a:pPr>
            <a:r>
              <a:rPr lang="en-US" altLang="en-US" b="1" dirty="0"/>
              <a:t>The Gap: </a:t>
            </a:r>
            <a:r>
              <a:rPr lang="en-US" altLang="en-US" dirty="0"/>
              <a:t>Models do not specify when the most significant change occurred </a:t>
            </a:r>
          </a:p>
          <a:p>
            <a:pPr marL="0" indent="0" fontAlgn="base">
              <a:spcBef>
                <a:spcPct val="0"/>
              </a:spcBef>
              <a:spcAft>
                <a:spcPts val="600"/>
              </a:spcAft>
              <a:buNone/>
            </a:pPr>
            <a:endParaRPr lang="en-US" altLang="en-US" dirty="0"/>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lang="en-US" altLang="en-US" dirty="0"/>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p:txBody>
      </p:sp>
      <p:sp>
        <p:nvSpPr>
          <p:cNvPr id="8" name="Rectangle 5">
            <a:extLst>
              <a:ext uri="{FF2B5EF4-FFF2-40B4-BE49-F238E27FC236}">
                <a16:creationId xmlns:a16="http://schemas.microsoft.com/office/drawing/2014/main" id="{D14B233E-E88F-A148-E7D5-608B5981933C}"/>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6FCFACD2-F01F-D794-EC7B-924FD653E4E9}"/>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667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EC1C8B-1DFF-B74C-D35F-73100D5A95EB}"/>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39BD1A32-6D66-48C9-20AE-F8960E5BD2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D5D2EC6-4BF0-D6B1-016F-85E9633961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04B3259C-23FB-C3DD-7DC6-4BEDD3661D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FF4016-3B2C-7B80-3260-81DF97F4FE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06C38B-0B7D-5983-7ACE-82DE46DD34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DB755FC-6FAC-5008-F6A4-4E6D8758A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AFDA3D-D1E2-60C2-584C-2F5DDDFDAD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6E25A535-05DE-83D7-210B-322346F31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cxnSp>
        <p:nvCxnSpPr>
          <p:cNvPr id="36" name="Straight Connector 35">
            <a:extLst>
              <a:ext uri="{FF2B5EF4-FFF2-40B4-BE49-F238E27FC236}">
                <a16:creationId xmlns:a16="http://schemas.microsoft.com/office/drawing/2014/main" id="{AE811438-B6C9-3BE5-1B40-F0355ED05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0B06803-B20F-8700-1EF6-43D852D815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8E92681-0FB7-DC75-1805-7AAE5C4123B0}"/>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4200" dirty="0"/>
              <a:t>methodology</a:t>
            </a:r>
          </a:p>
        </p:txBody>
      </p:sp>
      <p:sp>
        <p:nvSpPr>
          <p:cNvPr id="7" name="Rectangle 4">
            <a:extLst>
              <a:ext uri="{FF2B5EF4-FFF2-40B4-BE49-F238E27FC236}">
                <a16:creationId xmlns:a16="http://schemas.microsoft.com/office/drawing/2014/main" id="{9F0B2ECC-59FF-71ED-C478-20A11A1C372E}"/>
              </a:ext>
            </a:extLst>
          </p:cNvPr>
          <p:cNvSpPr>
            <a:spLocks noGrp="1" noChangeArrowheads="1"/>
          </p:cNvSpPr>
          <p:nvPr>
            <p:ph sz="half" idx="2"/>
          </p:nvPr>
        </p:nvSpPr>
        <p:spPr bwMode="auto">
          <a:xfrm>
            <a:off x="486888" y="1663066"/>
            <a:ext cx="11034648" cy="5760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spcBef>
                <a:spcPct val="0"/>
              </a:spcBef>
              <a:spcAft>
                <a:spcPts val="600"/>
              </a:spcAft>
              <a:buClrTx/>
              <a:buNone/>
              <a:tabLst/>
            </a:pPr>
            <a:endParaRPr lang="en-US" altLang="en-US" dirty="0"/>
          </a:p>
          <a:p>
            <a:pPr marL="0" marR="0" lvl="0" indent="0" fontAlgn="base">
              <a:spcBef>
                <a:spcPct val="0"/>
              </a:spcBef>
              <a:spcAft>
                <a:spcPts val="600"/>
              </a:spcAft>
              <a:buClrTx/>
              <a:buNone/>
              <a:tabLst/>
            </a:pPr>
            <a:r>
              <a:rPr lang="en-US" dirty="0"/>
              <a:t>Identify which features (e.g., Temperature vs. Steps) moved the needle toward a "Critical Mode" classification</a:t>
            </a: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lang="en-US" altLang="en-US" dirty="0"/>
          </a:p>
          <a:p>
            <a:pPr marL="0" indent="0" fontAlgn="base">
              <a:spcBef>
                <a:spcPct val="0"/>
              </a:spcBef>
              <a:spcAft>
                <a:spcPts val="600"/>
              </a:spcAft>
              <a:buNone/>
            </a:pPr>
            <a:r>
              <a:rPr lang="en-US" dirty="0"/>
              <a:t>Using Attention Mechanisms to highlight the specific time windows in the data stream that the AI "focused" on before triggering the alert</a:t>
            </a:r>
          </a:p>
          <a:p>
            <a:pPr marL="0" indent="0" fontAlgn="base">
              <a:spcBef>
                <a:spcPct val="0"/>
              </a:spcBef>
              <a:spcAft>
                <a:spcPts val="600"/>
              </a:spcAft>
              <a:buNone/>
            </a:pPr>
            <a:endParaRPr kumimoji="0" lang="en-US" altLang="en-US" b="0" i="0" u="none" strike="noStrike" cap="none" normalizeH="0" baseline="0" dirty="0">
              <a:ln>
                <a:noFill/>
              </a:ln>
              <a:effectLst/>
            </a:endParaRPr>
          </a:p>
          <a:p>
            <a:pPr marL="0" indent="0" fontAlgn="base">
              <a:spcBef>
                <a:spcPct val="0"/>
              </a:spcBef>
              <a:spcAft>
                <a:spcPts val="600"/>
              </a:spcAft>
              <a:buNone/>
            </a:pPr>
            <a:r>
              <a:rPr lang="en-US" dirty="0"/>
              <a:t>Patients and doctors can see the "evidence" behind the notification</a:t>
            </a: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lang="en-US" altLang="en-US" dirty="0"/>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p:txBody>
      </p:sp>
      <p:sp>
        <p:nvSpPr>
          <p:cNvPr id="8" name="Rectangle 5">
            <a:extLst>
              <a:ext uri="{FF2B5EF4-FFF2-40B4-BE49-F238E27FC236}">
                <a16:creationId xmlns:a16="http://schemas.microsoft.com/office/drawing/2014/main" id="{93633C8C-0DE0-5E53-0048-C8AACEEEA5AC}"/>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5A67F821-B1A3-042B-903A-92EF634C2B2B}"/>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584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B990D5-30D3-749E-7FA2-F0B4DB4BD9DA}"/>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2AA7618-D4EE-F807-BFC5-3F9253F35D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2CE7D1-B7CA-18DA-022E-9B464D02D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2120033-55EC-F38E-20A1-A567B3AE17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5E3F132-FD7B-3705-1D92-B63FC08FD0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C09CCBF-AE15-8D98-491A-36395637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4BE3EA-7DA3-3519-53BE-BB4E0903A0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07FB5E-F998-A038-C8C0-D853287D1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4DD79E6F-B0B5-9664-8970-456B59EC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cxnSp>
        <p:nvCxnSpPr>
          <p:cNvPr id="36" name="Straight Connector 35">
            <a:extLst>
              <a:ext uri="{FF2B5EF4-FFF2-40B4-BE49-F238E27FC236}">
                <a16:creationId xmlns:a16="http://schemas.microsoft.com/office/drawing/2014/main" id="{4698DA2E-071B-CBFE-C2C5-3890C2015F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F57E05-904A-AACC-415B-E8377AAAB5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BEA9D00-2E22-F9D0-C9D6-308AFB6101F8}"/>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4200" dirty="0"/>
              <a:t>Current research</a:t>
            </a:r>
          </a:p>
        </p:txBody>
      </p:sp>
      <p:sp>
        <p:nvSpPr>
          <p:cNvPr id="7" name="Rectangle 4">
            <a:extLst>
              <a:ext uri="{FF2B5EF4-FFF2-40B4-BE49-F238E27FC236}">
                <a16:creationId xmlns:a16="http://schemas.microsoft.com/office/drawing/2014/main" id="{217DC4C7-E986-7078-3DE1-73B8E5FB5DAD}"/>
              </a:ext>
            </a:extLst>
          </p:cNvPr>
          <p:cNvSpPr>
            <a:spLocks noGrp="1" noChangeArrowheads="1"/>
          </p:cNvSpPr>
          <p:nvPr>
            <p:ph sz="half" idx="2"/>
          </p:nvPr>
        </p:nvSpPr>
        <p:spPr bwMode="auto">
          <a:xfrm>
            <a:off x="184731" y="1663066"/>
            <a:ext cx="11336805" cy="5760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spcBef>
                <a:spcPct val="0"/>
              </a:spcBef>
              <a:spcAft>
                <a:spcPts val="600"/>
              </a:spcAft>
              <a:buClrTx/>
              <a:buNone/>
              <a:tabLst/>
            </a:pPr>
            <a:endParaRPr lang="en-US" altLang="en-US" dirty="0"/>
          </a:p>
          <a:p>
            <a:pPr marL="0" marR="0" lvl="0" indent="0" fontAlgn="base">
              <a:spcBef>
                <a:spcPct val="0"/>
              </a:spcBef>
              <a:spcAft>
                <a:spcPts val="600"/>
              </a:spcAft>
              <a:buClrTx/>
              <a:buNone/>
              <a:tabLst/>
            </a:pPr>
            <a:r>
              <a:rPr kumimoji="0" lang="en-US" altLang="en-US" b="1" i="0" u="none" strike="noStrike" cap="none" normalizeH="0" baseline="0" dirty="0">
                <a:ln>
                  <a:noFill/>
                </a:ln>
                <a:effectLst/>
              </a:rPr>
              <a:t>SHAP and LIME: </a:t>
            </a:r>
            <a:r>
              <a:rPr lang="en-US" dirty="0"/>
              <a:t>These rank which features (e.g., Blood Pressure vs. Heart Rate) were most important for a specific prediction</a:t>
            </a: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lang="en-US" altLang="en-US" dirty="0"/>
          </a:p>
          <a:p>
            <a:pPr marL="0" indent="0" fontAlgn="base">
              <a:spcBef>
                <a:spcPct val="0"/>
              </a:spcBef>
              <a:spcAft>
                <a:spcPts val="600"/>
              </a:spcAft>
              <a:buNone/>
            </a:pPr>
            <a:endParaRPr lang="en-US" altLang="en-US" dirty="0"/>
          </a:p>
          <a:p>
            <a:pPr marL="0" indent="0" fontAlgn="base">
              <a:spcBef>
                <a:spcPct val="0"/>
              </a:spcBef>
              <a:spcAft>
                <a:spcPts val="600"/>
              </a:spcAft>
              <a:buNone/>
            </a:pPr>
            <a:r>
              <a:rPr lang="en-US" b="1" dirty="0"/>
              <a:t>FIT (Feature Importance in Time)</a:t>
            </a:r>
            <a:r>
              <a:rPr lang="en-US" altLang="en-US" b="1" dirty="0"/>
              <a:t>: </a:t>
            </a:r>
            <a:r>
              <a:rPr lang="en-US" dirty="0"/>
              <a:t>A specialized framework that calculates how much the "importance" of a vital sign shifts from one minute to the next</a:t>
            </a:r>
            <a:endParaRPr lang="en-US" altLang="en-US" dirty="0"/>
          </a:p>
          <a:p>
            <a:pPr marL="0" indent="0" fontAlgn="base">
              <a:spcBef>
                <a:spcPct val="0"/>
              </a:spcBef>
              <a:spcAft>
                <a:spcPts val="600"/>
              </a:spcAft>
              <a:buNone/>
            </a:pPr>
            <a:endParaRPr lang="en-US" altLang="en-US" b="1" dirty="0"/>
          </a:p>
          <a:p>
            <a:pPr marL="0" indent="0" fontAlgn="base">
              <a:spcBef>
                <a:spcPct val="0"/>
              </a:spcBef>
              <a:spcAft>
                <a:spcPts val="600"/>
              </a:spcAft>
              <a:buNone/>
            </a:pPr>
            <a:r>
              <a:rPr lang="en-US" b="1" dirty="0" err="1"/>
              <a:t>WinIT</a:t>
            </a:r>
            <a:r>
              <a:rPr lang="en-US" b="1" dirty="0"/>
              <a:t> (Window-based Importance)</a:t>
            </a:r>
            <a:r>
              <a:rPr lang="en-US" altLang="en-US" b="1" dirty="0"/>
              <a:t>: </a:t>
            </a:r>
            <a:r>
              <a:rPr lang="en-US" dirty="0"/>
              <a:t>An algorithm that accounts for the fact that a vital sign isn't just important as a single point, but as a </a:t>
            </a:r>
            <a:r>
              <a:rPr lang="en-US" i="1" dirty="0"/>
              <a:t>trend</a:t>
            </a:r>
            <a:r>
              <a:rPr lang="en-US" dirty="0"/>
              <a:t> over a specific window of time</a:t>
            </a: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lang="en-US" altLang="en-US" dirty="0"/>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p:txBody>
      </p:sp>
      <p:sp>
        <p:nvSpPr>
          <p:cNvPr id="8" name="Rectangle 5">
            <a:extLst>
              <a:ext uri="{FF2B5EF4-FFF2-40B4-BE49-F238E27FC236}">
                <a16:creationId xmlns:a16="http://schemas.microsoft.com/office/drawing/2014/main" id="{9B880BF4-EFBC-21B2-2235-EF51D8016DB3}"/>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DA6BCEE3-7F12-DAAB-485A-A5C5A20EC108}"/>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932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7390C0-D1D3-FA88-AB04-835465FBA3D5}"/>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8222250-799A-4AD0-9BD1-BE6EB7A06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70432A-C0A6-4D4F-AE2C-705049DA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014FB1-2611-8FC5-7E0D-1ADA1C5C6348}"/>
              </a:ext>
            </a:extLst>
          </p:cNvPr>
          <p:cNvSpPr>
            <a:spLocks noGrp="1"/>
          </p:cNvSpPr>
          <p:nvPr>
            <p:ph type="title"/>
          </p:nvPr>
        </p:nvSpPr>
        <p:spPr>
          <a:xfrm>
            <a:off x="7218705" y="542926"/>
            <a:ext cx="4439894" cy="1668143"/>
          </a:xfrm>
        </p:spPr>
        <p:txBody>
          <a:bodyPr vert="horz" lIns="91440" tIns="45720" rIns="91440" bIns="45720" rtlCol="0" anchor="ctr">
            <a:normAutofit/>
          </a:bodyPr>
          <a:lstStyle/>
          <a:p>
            <a:r>
              <a:rPr lang="en-US" sz="3700" dirty="0"/>
              <a:t>GAP I want to focus on</a:t>
            </a:r>
          </a:p>
        </p:txBody>
      </p:sp>
      <p:cxnSp>
        <p:nvCxnSpPr>
          <p:cNvPr id="32" name="Straight Connector 31">
            <a:extLst>
              <a:ext uri="{FF2B5EF4-FFF2-40B4-BE49-F238E27FC236}">
                <a16:creationId xmlns:a16="http://schemas.microsoft.com/office/drawing/2014/main" id="{78FBE787-8B1D-40E5-8468-6F665BB5D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7" name="Rectangle 4">
            <a:extLst>
              <a:ext uri="{FF2B5EF4-FFF2-40B4-BE49-F238E27FC236}">
                <a16:creationId xmlns:a16="http://schemas.microsoft.com/office/drawing/2014/main" id="{81C824F6-C838-EAB1-C018-E8274505FB2A}"/>
              </a:ext>
            </a:extLst>
          </p:cNvPr>
          <p:cNvSpPr>
            <a:spLocks noGrp="1" noChangeArrowheads="1"/>
          </p:cNvSpPr>
          <p:nvPr>
            <p:ph sz="half" idx="2"/>
          </p:nvPr>
        </p:nvSpPr>
        <p:spPr bwMode="auto">
          <a:xfrm>
            <a:off x="708779" y="1383436"/>
            <a:ext cx="4439894" cy="4113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fontAlgn="base">
              <a:spcBef>
                <a:spcPct val="0"/>
              </a:spcBef>
              <a:spcAft>
                <a:spcPts val="600"/>
              </a:spcAft>
              <a:buClrTx/>
              <a:tabLst/>
            </a:pPr>
            <a:endParaRPr lang="en-US" altLang="en-US" dirty="0"/>
          </a:p>
          <a:p>
            <a:pPr marL="0" indent="0" fontAlgn="base">
              <a:spcBef>
                <a:spcPct val="0"/>
              </a:spcBef>
              <a:spcAft>
                <a:spcPts val="600"/>
              </a:spcAft>
              <a:buNone/>
            </a:pPr>
            <a:r>
              <a:rPr lang="en-US" dirty="0"/>
              <a:t>Develop an XAI model that explains </a:t>
            </a:r>
            <a:r>
              <a:rPr lang="en-US" b="1" dirty="0"/>
              <a:t>Inter-feature Correlations</a:t>
            </a:r>
          </a:p>
          <a:p>
            <a:pPr marL="0" indent="0" fontAlgn="base">
              <a:spcBef>
                <a:spcPct val="0"/>
              </a:spcBef>
              <a:spcAft>
                <a:spcPts val="600"/>
              </a:spcAft>
              <a:buNone/>
            </a:pPr>
            <a:r>
              <a:rPr lang="en-US" altLang="en-US" b="1" dirty="0"/>
              <a:t>	</a:t>
            </a:r>
            <a:endParaRPr lang="en-US" altLang="en-US" dirty="0"/>
          </a:p>
          <a:p>
            <a:pPr marL="0" indent="0" fontAlgn="base">
              <a:spcBef>
                <a:spcPct val="0"/>
              </a:spcBef>
              <a:spcAft>
                <a:spcPts val="600"/>
              </a:spcAft>
              <a:buNone/>
            </a:pPr>
            <a:r>
              <a:rPr lang="en-US" b="1" i="1" dirty="0"/>
              <a:t>Question</a:t>
            </a:r>
            <a:r>
              <a:rPr lang="en-US" i="1" dirty="0"/>
              <a:t>:</a:t>
            </a:r>
            <a:r>
              <a:rPr lang="en-US" dirty="0"/>
              <a:t> Is the AI alert triggered because of the Heart Rate </a:t>
            </a:r>
            <a:r>
              <a:rPr lang="en-US" i="1" dirty="0"/>
              <a:t>alone</a:t>
            </a:r>
            <a:r>
              <a:rPr lang="en-US" dirty="0"/>
              <a:t>, or because the Heart Rate rose </a:t>
            </a:r>
            <a:r>
              <a:rPr lang="en-US" i="1" dirty="0"/>
              <a:t>while</a:t>
            </a:r>
            <a:r>
              <a:rPr lang="en-US" dirty="0"/>
              <a:t> Blood Pressure fell (a classic sign of shock)?</a:t>
            </a:r>
          </a:p>
          <a:p>
            <a:pPr marL="0" marR="0" lvl="0" indent="0" fontAlgn="base">
              <a:spcBef>
                <a:spcPct val="0"/>
              </a:spcBef>
              <a:spcAft>
                <a:spcPts val="600"/>
              </a:spcAft>
              <a:buClrTx/>
              <a:buNone/>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p:txBody>
      </p:sp>
      <p:sp>
        <p:nvSpPr>
          <p:cNvPr id="8" name="Rectangle 5">
            <a:extLst>
              <a:ext uri="{FF2B5EF4-FFF2-40B4-BE49-F238E27FC236}">
                <a16:creationId xmlns:a16="http://schemas.microsoft.com/office/drawing/2014/main" id="{C5A7A23C-D66B-9918-63CA-08B83757091F}"/>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061AD021-B448-92C3-C734-6825D9D320CB}"/>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763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BF67C-47C5-D9CB-8774-B6E33357C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C311C-2304-9D81-AA5B-C5688EF538B7}"/>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4200" dirty="0"/>
              <a:t>DATABASES</a:t>
            </a:r>
          </a:p>
        </p:txBody>
      </p:sp>
      <p:sp>
        <p:nvSpPr>
          <p:cNvPr id="7" name="Rectangle 4">
            <a:extLst>
              <a:ext uri="{FF2B5EF4-FFF2-40B4-BE49-F238E27FC236}">
                <a16:creationId xmlns:a16="http://schemas.microsoft.com/office/drawing/2014/main" id="{C8D23A2A-A638-A0A6-F1B8-3F291EE431D7}"/>
              </a:ext>
            </a:extLst>
          </p:cNvPr>
          <p:cNvSpPr>
            <a:spLocks noGrp="1" noChangeArrowheads="1"/>
          </p:cNvSpPr>
          <p:nvPr>
            <p:ph sz="half" idx="2"/>
          </p:nvPr>
        </p:nvSpPr>
        <p:spPr bwMode="auto">
          <a:xfrm>
            <a:off x="184731" y="1663066"/>
            <a:ext cx="11336805" cy="5760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spcBef>
                <a:spcPct val="0"/>
              </a:spcBef>
              <a:spcAft>
                <a:spcPts val="600"/>
              </a:spcAft>
              <a:buClrTx/>
              <a:buNone/>
              <a:tabLst/>
            </a:pPr>
            <a:endParaRPr lang="en-US" altLang="en-US" dirty="0"/>
          </a:p>
          <a:p>
            <a:pPr marL="0" marR="0" lvl="0" indent="0" fontAlgn="base">
              <a:spcBef>
                <a:spcPct val="0"/>
              </a:spcBef>
              <a:spcAft>
                <a:spcPts val="600"/>
              </a:spcAft>
              <a:buClrTx/>
              <a:buNone/>
              <a:tabLst/>
            </a:pPr>
            <a:endParaRPr lang="en-US" altLang="en-US" dirty="0"/>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p:txBody>
      </p:sp>
      <p:sp>
        <p:nvSpPr>
          <p:cNvPr id="8" name="Rectangle 5">
            <a:extLst>
              <a:ext uri="{FF2B5EF4-FFF2-40B4-BE49-F238E27FC236}">
                <a16:creationId xmlns:a16="http://schemas.microsoft.com/office/drawing/2014/main" id="{B24A5A95-C0C0-4079-2DEE-C229EFCCD93A}"/>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79DC0E7D-00BF-9BA5-021F-026C0412355B}"/>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3" name="Rectangle 4">
            <a:extLst>
              <a:ext uri="{FF2B5EF4-FFF2-40B4-BE49-F238E27FC236}">
                <a16:creationId xmlns:a16="http://schemas.microsoft.com/office/drawing/2014/main" id="{83E1E513-AE56-851B-0784-CA500A537612}"/>
              </a:ext>
            </a:extLst>
          </p:cNvPr>
          <p:cNvSpPr txBox="1">
            <a:spLocks noChangeArrowheads="1"/>
          </p:cNvSpPr>
          <p:nvPr/>
        </p:nvSpPr>
        <p:spPr bwMode="auto">
          <a:xfrm>
            <a:off x="708779" y="1383436"/>
            <a:ext cx="7722702" cy="4113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marL="228600" indent="-228600" algn="l" defTabSz="914400" rtl="0" eaLnBrk="1" latinLnBrk="0" hangingPunct="1">
              <a:lnSpc>
                <a:spcPct val="100000"/>
              </a:lnSpc>
              <a:spcBef>
                <a:spcPts val="1000"/>
              </a:spcBef>
              <a:spcAft>
                <a:spcPts val="1500"/>
              </a:spcAft>
              <a:buSzPct val="80000"/>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1000"/>
              </a:spcBef>
              <a:spcAft>
                <a:spcPts val="1500"/>
              </a:spcAft>
              <a:buSzPct val="80000"/>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1000"/>
              </a:spcBef>
              <a:spcAft>
                <a:spcPts val="1500"/>
              </a:spcAft>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1000"/>
              </a:spcBef>
              <a:spcAft>
                <a:spcPts val="1500"/>
              </a:spcAft>
              <a:buSzPct val="80000"/>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1000"/>
              </a:spcBef>
              <a:spcAft>
                <a:spcPts val="1500"/>
              </a:spcAft>
              <a:buSzPct val="80000"/>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ct val="0"/>
              </a:spcBef>
              <a:spcAft>
                <a:spcPts val="600"/>
              </a:spcAft>
              <a:buNone/>
            </a:pPr>
            <a:r>
              <a:rPr lang="en-US" altLang="en-US" dirty="0"/>
              <a:t>Use multiple devices and multiple features to find the inter-feature combination</a:t>
            </a:r>
          </a:p>
        </p:txBody>
      </p:sp>
    </p:spTree>
    <p:extLst>
      <p:ext uri="{BB962C8B-B14F-4D97-AF65-F5344CB8AC3E}">
        <p14:creationId xmlns:p14="http://schemas.microsoft.com/office/powerpoint/2010/main" val="321764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FCEC46-DF4C-DCA2-9DA2-F2E76918B9D7}"/>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FFB6688-E595-1205-F4EA-034C95879F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1B65E5-C842-EC65-DBA5-71FA6119B0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E168C9-EFBB-FE68-5742-8ABEA37FDA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B7C45C-138C-BA4D-3E5F-6E8F2E27A1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A415F3-4418-83C5-764D-7E6911F003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2772E3-89AF-C767-AB10-447A4973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C30253-E961-4D4D-75AF-6D38643E3E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8155A6A-3DDF-8328-FB5D-ECA992D17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3F0BD12-0291-2C33-1877-47A2B543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1A016F-751F-7D9A-035C-EAE101CBFAE6}"/>
              </a:ext>
            </a:extLst>
          </p:cNvPr>
          <p:cNvSpPr>
            <a:spLocks noGrp="1"/>
          </p:cNvSpPr>
          <p:nvPr>
            <p:ph type="title"/>
          </p:nvPr>
        </p:nvSpPr>
        <p:spPr>
          <a:xfrm>
            <a:off x="7218705" y="542926"/>
            <a:ext cx="4439894" cy="1668143"/>
          </a:xfrm>
        </p:spPr>
        <p:txBody>
          <a:bodyPr vert="horz" lIns="91440" tIns="45720" rIns="91440" bIns="45720" rtlCol="0" anchor="ctr">
            <a:normAutofit/>
          </a:bodyPr>
          <a:lstStyle/>
          <a:p>
            <a:r>
              <a:rPr lang="en-US" sz="3700" dirty="0"/>
              <a:t>Clinical Impact: Ending Alarm Fatigue</a:t>
            </a:r>
          </a:p>
        </p:txBody>
      </p:sp>
      <p:cxnSp>
        <p:nvCxnSpPr>
          <p:cNvPr id="32" name="Straight Connector 31">
            <a:extLst>
              <a:ext uri="{FF2B5EF4-FFF2-40B4-BE49-F238E27FC236}">
                <a16:creationId xmlns:a16="http://schemas.microsoft.com/office/drawing/2014/main" id="{511391D5-C0A3-3FEF-2F70-4D228DA8A9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7" name="Rectangle 4">
            <a:extLst>
              <a:ext uri="{FF2B5EF4-FFF2-40B4-BE49-F238E27FC236}">
                <a16:creationId xmlns:a16="http://schemas.microsoft.com/office/drawing/2014/main" id="{F241E4BE-7282-BFB4-B53E-CCBC7800DFA9}"/>
              </a:ext>
            </a:extLst>
          </p:cNvPr>
          <p:cNvSpPr>
            <a:spLocks noGrp="1" noChangeArrowheads="1"/>
          </p:cNvSpPr>
          <p:nvPr>
            <p:ph sz="half" idx="2"/>
          </p:nvPr>
        </p:nvSpPr>
        <p:spPr bwMode="auto">
          <a:xfrm>
            <a:off x="7218706" y="2211069"/>
            <a:ext cx="4439894" cy="4113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fontAlgn="base">
              <a:spcBef>
                <a:spcPct val="0"/>
              </a:spcBef>
              <a:spcAft>
                <a:spcPts val="600"/>
              </a:spcAft>
              <a:buClrTx/>
              <a:tabLst/>
            </a:pPr>
            <a:endParaRPr lang="en-US" altLang="en-US" dirty="0"/>
          </a:p>
          <a:p>
            <a:pPr marL="0" marR="0" lvl="0" fontAlgn="base">
              <a:spcBef>
                <a:spcPct val="0"/>
              </a:spcBef>
              <a:spcAft>
                <a:spcPts val="600"/>
              </a:spcAft>
              <a:buClrTx/>
              <a:tabLst/>
            </a:pPr>
            <a:r>
              <a:rPr lang="en-US" altLang="en-US" b="1" dirty="0"/>
              <a:t>Alerting Personnel and Family</a:t>
            </a:r>
            <a:endParaRPr lang="en-US" altLang="en-US" dirty="0"/>
          </a:p>
          <a:p>
            <a:pPr marL="0" fontAlgn="base">
              <a:spcBef>
                <a:spcPct val="0"/>
              </a:spcBef>
              <a:spcAft>
                <a:spcPts val="600"/>
              </a:spcAft>
            </a:pPr>
            <a:endParaRPr lang="en-US" altLang="en-US" dirty="0"/>
          </a:p>
          <a:p>
            <a:pPr marL="0" fontAlgn="base">
              <a:spcBef>
                <a:spcPct val="0"/>
              </a:spcBef>
              <a:spcAft>
                <a:spcPts val="600"/>
              </a:spcAft>
            </a:pPr>
            <a:r>
              <a:rPr lang="en-US" altLang="en-US" b="1" dirty="0"/>
              <a:t>Reduce time before Attack </a:t>
            </a:r>
          </a:p>
          <a:p>
            <a:pPr marL="0" fontAlgn="base">
              <a:spcBef>
                <a:spcPct val="0"/>
              </a:spcBef>
              <a:spcAft>
                <a:spcPts val="600"/>
              </a:spcAft>
            </a:pPr>
            <a:endParaRPr lang="en-US" altLang="en-US" b="1" dirty="0"/>
          </a:p>
          <a:p>
            <a:pPr marL="0" fontAlgn="base">
              <a:spcBef>
                <a:spcPct val="0"/>
              </a:spcBef>
              <a:spcAft>
                <a:spcPts val="600"/>
              </a:spcAft>
            </a:pPr>
            <a:r>
              <a:rPr lang="en-US" altLang="en-US" b="1" dirty="0"/>
              <a:t>Predict future attacks </a:t>
            </a:r>
          </a:p>
          <a:p>
            <a:pPr marL="0" fontAlgn="base">
              <a:spcBef>
                <a:spcPct val="0"/>
              </a:spcBef>
              <a:spcAft>
                <a:spcPts val="600"/>
              </a:spcAft>
            </a:pPr>
            <a:endParaRPr lang="en-US" altLang="en-US" b="1" dirty="0"/>
          </a:p>
          <a:p>
            <a:pPr marL="0" fontAlgn="base">
              <a:spcBef>
                <a:spcPct val="0"/>
              </a:spcBef>
              <a:spcAft>
                <a:spcPts val="600"/>
              </a:spcAft>
            </a:pPr>
            <a:r>
              <a:rPr lang="en-US" altLang="en-US" b="1" dirty="0"/>
              <a:t>Prevent future attacks</a:t>
            </a:r>
            <a:endParaRPr lang="en-US" altLang="en-US" dirty="0"/>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a:p>
            <a:pPr marL="0" marR="0" lvl="0" fontAlgn="base">
              <a:spcBef>
                <a:spcPct val="0"/>
              </a:spcBef>
              <a:spcAft>
                <a:spcPts val="600"/>
              </a:spcAft>
              <a:buClrTx/>
              <a:tabLst/>
            </a:pPr>
            <a:endParaRPr kumimoji="0" lang="en-US" altLang="en-US" b="0" i="0" u="none" strike="noStrike" cap="none" normalizeH="0" baseline="0" dirty="0">
              <a:ln>
                <a:noFill/>
              </a:ln>
              <a:effectLst/>
            </a:endParaRPr>
          </a:p>
        </p:txBody>
      </p:sp>
      <p:sp>
        <p:nvSpPr>
          <p:cNvPr id="8" name="Rectangle 5">
            <a:extLst>
              <a:ext uri="{FF2B5EF4-FFF2-40B4-BE49-F238E27FC236}">
                <a16:creationId xmlns:a16="http://schemas.microsoft.com/office/drawing/2014/main" id="{2EA2C420-3424-2D86-B8BB-67D61A329883}"/>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08FE8050-6181-0768-6EDE-86BC6108166B}"/>
              </a:ext>
            </a:extLst>
          </p:cNvPr>
          <p:cNvSpPr>
            <a:spLocks noChangeArrowheads="1"/>
          </p:cNvSpPr>
          <p:nvPr/>
        </p:nvSpPr>
        <p:spPr bwMode="auto">
          <a:xfrm>
            <a:off x="0" y="-361637"/>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A8FEBE91-79CC-CAF0-07E0-A73BB36245D9}"/>
              </a:ext>
            </a:extLst>
          </p:cNvPr>
          <p:cNvPicPr>
            <a:picLocks noChangeAspect="1"/>
          </p:cNvPicPr>
          <p:nvPr/>
        </p:nvPicPr>
        <p:blipFill>
          <a:blip r:embed="rId3"/>
          <a:stretch>
            <a:fillRect/>
          </a:stretch>
        </p:blipFill>
        <p:spPr>
          <a:xfrm>
            <a:off x="403815" y="1850794"/>
            <a:ext cx="5811426" cy="3514239"/>
          </a:xfrm>
          <a:prstGeom prst="rect">
            <a:avLst/>
          </a:prstGeom>
        </p:spPr>
      </p:pic>
    </p:spTree>
    <p:extLst>
      <p:ext uri="{BB962C8B-B14F-4D97-AF65-F5344CB8AC3E}">
        <p14:creationId xmlns:p14="http://schemas.microsoft.com/office/powerpoint/2010/main" val="95126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dirty="0"/>
              <a:t>THANK YOU</a:t>
            </a:r>
          </a:p>
        </p:txBody>
      </p:sp>
      <p:pic>
        <p:nvPicPr>
          <p:cNvPr id="4" name="Picture Placeholder 3">
            <a:extLst>
              <a:ext uri="{FF2B5EF4-FFF2-40B4-BE49-F238E27FC236}">
                <a16:creationId xmlns:a16="http://schemas.microsoft.com/office/drawing/2014/main" id="{5160C687-F4AC-B776-2EE8-F96C7D25364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006" r="12006"/>
          <a:stretch>
            <a:fillRect/>
          </a:stretch>
        </p:blipFill>
        <p:spPr/>
      </p:pic>
    </p:spTree>
    <p:extLst>
      <p:ext uri="{BB962C8B-B14F-4D97-AF65-F5344CB8AC3E}">
        <p14:creationId xmlns:p14="http://schemas.microsoft.com/office/powerpoint/2010/main" val="1210802199"/>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0E62E91-3991-445A-ADE0-DB143B39320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{06F8730A-2904-41FD-9191-F40604F42B79}TF020710ce-b2a3-4743-8ec4-0abcd2574951ef9f6aa4_win32-415a623b9e9a</Template>
  <TotalTime>1107</TotalTime>
  <Words>1227</Words>
  <Application>Microsoft Office PowerPoint</Application>
  <PresentationFormat>Widescreen</PresentationFormat>
  <Paragraphs>130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Neue Haas Grotesk Text Pro</vt:lpstr>
      <vt:lpstr>Univers Condensed Light</vt:lpstr>
      <vt:lpstr>Walbaum Display Light</vt:lpstr>
      <vt:lpstr>AngleLinesVTI</vt:lpstr>
      <vt:lpstr>Bridging the trust gap in the medical field</vt:lpstr>
      <vt:lpstr>The problem: trust the gap</vt:lpstr>
      <vt:lpstr>methodology</vt:lpstr>
      <vt:lpstr>Current research</vt:lpstr>
      <vt:lpstr>GAP I want to focus on</vt:lpstr>
      <vt:lpstr>DATABASES</vt:lpstr>
      <vt:lpstr>Clinical Impact: Ending Alarm Fatigue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Bhargavi Katuru</dc:creator>
  <cp:lastModifiedBy>Bhargavi Katuru</cp:lastModifiedBy>
  <cp:revision>1</cp:revision>
  <dcterms:created xsi:type="dcterms:W3CDTF">2026-01-26T20:35:09Z</dcterms:created>
  <dcterms:modified xsi:type="dcterms:W3CDTF">2026-02-05T07:18:38Z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