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6" d="100"/>
          <a:sy n="126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1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https://developer.apple.com/news/?id=04202020a (HealthKit image)
- https://cdsassets.apple.com/live/7WUAS350/images/health/watchos-10-series-8-heart-rate.png (Apple Watch image)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D9855-B7A8-81C2-4D66-C7519375A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B3995-435F-4520-7EC0-C02DE66EB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1B75D9-F5B5-2022-14F0-044324D10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EB2B-EB5F-98D0-81FF-73E5802D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https://cdsassets.apple.com/live/7WUAS350/images/health/ios-17-iphone-14-pro-watchos-10-series-8-health-heart-rate.png (Apple image)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https://cdsassets.apple.com/live/7WUAS350/images/health/watchos-10-series-8-heart-rate.png (Apple Watch image)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https://ubi29.informatik.uni-siegen.de/usi/data_wesad.html (WESAD description)
- https://dl.acm.org/doi/10.1145/3242969.3242985 (WESAD paper)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https://developer.apple.com/documentation/healthkit/protecting-user-privacy (HealthKit privacy guidance)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mg_healthkit_og.jpg"/>
          <p:cNvPicPr>
            <a:picLocks noChangeAspect="1"/>
          </p:cNvPicPr>
          <p:nvPr/>
        </p:nvPicPr>
        <p:blipFill>
          <a:blip r:embed="rId3">
            <a:alphaModFix amt="88000"/>
          </a:blip>
          <a:srcRect l="3345" r="3345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22960" y="1107440"/>
            <a:ext cx="7040880" cy="3108960"/>
          </a:xfrm>
          <a:prstGeom prst="roundRect">
            <a:avLst/>
          </a:prstGeom>
          <a:solidFill>
            <a:srgbClr val="FFFFFF">
              <a:alpha val="96000"/>
            </a:srgbClr>
          </a:solidFill>
          <a:ln w="12700">
            <a:solidFill>
              <a:srgbClr val="E7E2D6"/>
            </a:solidFill>
            <a:prstDash val="solid"/>
          </a:ln>
          <a:effectLst>
            <a:outerShdw blurRad="38100" dist="127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1417320"/>
            <a:ext cx="64008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WatchStress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944880" y="2948940"/>
            <a:ext cx="67970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practical, personalized wellness score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Apple Watch vitals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cs typeface="Calibri" pitchFamily="34" charset="-120"/>
              </a:rPr>
              <a:t>By Winston Lin</a:t>
            </a:r>
            <a:endParaRPr lang="en-US" sz="2000" dirty="0"/>
          </a:p>
        </p:txBody>
      </p:sp>
      <p:pic>
        <p:nvPicPr>
          <p:cNvPr id="6" name="Image 1" descr="/mnt/data/img_watch_h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75" y="914400"/>
            <a:ext cx="313561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88659-6A9F-E7FD-F44F-8BD1D8DD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E91DE8F-37DA-FCD1-DB01-D0E809156C4E}"/>
              </a:ext>
            </a:extLst>
          </p:cNvPr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2EC7828-E735-BBA5-2A4F-3817613E1068}"/>
              </a:ext>
            </a:extLst>
          </p:cNvPr>
          <p:cNvSpPr/>
          <p:nvPr/>
        </p:nvSpPr>
        <p:spPr>
          <a:xfrm>
            <a:off x="0" y="502920"/>
            <a:ext cx="12192000" cy="63550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A6DF6107-9949-81F4-8493-B4FD7FD99C42}"/>
              </a:ext>
            </a:extLst>
          </p:cNvPr>
          <p:cNvSpPr/>
          <p:nvPr/>
        </p:nvSpPr>
        <p:spPr>
          <a:xfrm>
            <a:off x="1808480" y="2514600"/>
            <a:ext cx="102920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en-US" sz="13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9143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vitals are useful… but hard to interpret moment-to-moment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517144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users see today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43000" y="2148840"/>
            <a:ext cx="47548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Heart rate, HRV, sleep, temperature, etc. (lots of numbers)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Spikes from food, caffeine, exercise, focus, and sensor noise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to answer: “Am I okay right now?”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314440" y="1417320"/>
            <a:ext cx="516128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58000" y="1645920"/>
            <a:ext cx="4297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users want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858000" y="2148840"/>
            <a:ext cx="420624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simple score that updates through the day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quick explanation of what changed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Privacy-first (health data stays on device)</a:t>
            </a:r>
            <a:endParaRPr lang="en-US" sz="1800" dirty="0"/>
          </a:p>
        </p:txBody>
      </p:sp>
      <p:pic>
        <p:nvPicPr>
          <p:cNvPr id="11" name="Image 0" descr="/mnt/data/img_watch_iphone_h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924" y="4251960"/>
            <a:ext cx="1424271" cy="2423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Idea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“lots of vitals” into a ring score + a clear why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4831081" cy="4846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WatchStress</a:t>
            </a: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Score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2148840" y="2057400"/>
            <a:ext cx="2468880" cy="2468880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148840" y="278892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82</a:t>
            </a:r>
            <a:endParaRPr lang="en-US" sz="5200" dirty="0"/>
          </a:p>
        </p:txBody>
      </p:sp>
      <p:sp>
        <p:nvSpPr>
          <p:cNvPr id="9" name="Text 7"/>
          <p:cNvSpPr/>
          <p:nvPr/>
        </p:nvSpPr>
        <p:spPr>
          <a:xfrm>
            <a:off x="1051560" y="4617720"/>
            <a:ext cx="4663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day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51560" y="4983480"/>
            <a:ext cx="4663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(top drivers):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43000" y="530352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HR a bit higher than usual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HRV slightly lower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Temp normal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096000" y="1417320"/>
            <a:ext cx="537972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71920" y="1645920"/>
            <a:ext cx="4683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Optional: “Ask AI”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6380480" y="2148840"/>
            <a:ext cx="468376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On-device assistant summarizes the score and gives next steps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Explains uncertainty (e.g., after exercise / caffeine)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Keeps the user in the loop (not a diagnosis)</a:t>
            </a:r>
            <a:endParaRPr lang="en-US" sz="1800" dirty="0"/>
          </a:p>
        </p:txBody>
      </p:sp>
      <p:pic>
        <p:nvPicPr>
          <p:cNvPr id="15" name="Image 0" descr="/mnt/data/img_watch_h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105" y="4206240"/>
            <a:ext cx="159531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existing sensors + research priors (no extra hardware)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557784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 Watch / HealthKit signals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43000" y="2148840"/>
            <a:ext cx="507492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Resting heart rate, HRV (SDNN), sleep, temperature, respiration, SpO₂ (when available)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treat movement/exercise as “context” (avoid false alarms)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Everything stays on device by default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629400" y="1417320"/>
            <a:ext cx="484632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949440" y="1645920"/>
            <a:ext cx="4206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Cold start: WESAD dataset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040880" y="2148840"/>
            <a:ext cx="402336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wearable dataset with labeled baseline vs stress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Gives initial “direction” for signals (e.g., HR up, HRV down)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then adapt to each user’s normal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works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pipeline: snapshot → compare to baseline → combine → explain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554480"/>
            <a:ext cx="233172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719072"/>
            <a:ext cx="1965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HealthKit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Snapshot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14400" y="2121408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HR, HRV, sleep…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118104" y="1947672"/>
            <a:ext cx="210312" cy="320040"/>
          </a:xfrm>
          <a:prstGeom prst="rightArrow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383280" y="1554480"/>
            <a:ext cx="233172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566160" y="1719072"/>
            <a:ext cx="1965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Normalize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566160" y="2121408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your baseline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5769864" y="1947672"/>
            <a:ext cx="210312" cy="320040"/>
          </a:xfrm>
          <a:prstGeom prst="rightArrow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035040" y="1554480"/>
            <a:ext cx="233172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217920" y="1719072"/>
            <a:ext cx="1965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ScoreEngine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6217920" y="2121408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weighted combine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421624" y="1947672"/>
            <a:ext cx="210312" cy="320040"/>
          </a:xfrm>
          <a:prstGeom prst="rightArrow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8686800" y="1554480"/>
            <a:ext cx="233172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869680" y="1719072"/>
            <a:ext cx="1965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Ring + “Why”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8869680" y="2121408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drivers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731520" y="3063240"/>
            <a:ext cx="1097280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51560" y="3291840"/>
            <a:ext cx="10332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choices for “real life”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1143000" y="3794760"/>
            <a:ext cx="1014984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Smooth short spikes (food, caffeine, focus) so the ring doesn’t whiplash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Down-weight missing data and show a confidence label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optional self-reports to improve priors later (no training yet)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Personalization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 on day 1; improves quietly over time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475488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1 (cold start)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43000" y="2148840"/>
            <a:ext cx="420116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WESAD priors to produce an initial score immediately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score conservative + show low confidence if signals are missing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897880" y="1417320"/>
            <a:ext cx="548640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0" y="1640840"/>
            <a:ext cx="4206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time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126480" y="2098040"/>
            <a:ext cx="548640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your baseline from your own historical vitals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 daily “Log now” prompts build better calibration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Later: blend family pilot data into priors (still privacy-first)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731520" y="4160520"/>
            <a:ext cx="1097280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51560" y="4343400"/>
            <a:ext cx="10332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Confidence increases as baselines mature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1051560" y="4892040"/>
            <a:ext cx="10058400" cy="320040"/>
          </a:xfrm>
          <a:prstGeom prst="rect">
            <a:avLst/>
          </a:prstGeom>
          <a:solidFill>
            <a:srgbClr val="F2F2F2"/>
          </a:solidFill>
          <a:ln w="12700">
            <a:solidFill>
              <a:srgbClr val="E7E2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51560" y="4892040"/>
            <a:ext cx="2743200" cy="32004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051560" y="52578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1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572000" y="52578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1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366760" y="52578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1+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logging (pilot)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it easy for family testers to help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484632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log (opt-in)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43000" y="2148840"/>
            <a:ext cx="47548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Timestamp + vitals snapshot used for the score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 0–10 “How stressed do you feel?” slider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 to CSV/JSONL (user-controlled)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096000" y="1417320"/>
            <a:ext cx="537972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502400" y="1645920"/>
            <a:ext cx="465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Low-effort routine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410960" y="2148840"/>
            <a:ext cx="46532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per day: open app → tap “Log now” → (optional) slider → Save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a week: export and share file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accounts, no cloud required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731520" y="4160520"/>
            <a:ext cx="1097280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51560" y="4343400"/>
            <a:ext cx="10332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success = consistent daily logs + qualitative feedback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051560" y="4800600"/>
            <a:ext cx="10332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We’ll use pilot data to improve priors (WESAD + family) before any personalized ML.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 &amp; Safety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data is sensitive → design for trust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493776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Privacy-first defaults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43000" y="2148840"/>
            <a:ext cx="47548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processing on device by default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accounts; users control export/sharing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health metrics needed for the score are accessed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6080760" y="1417320"/>
            <a:ext cx="539496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309360" y="164592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boundaries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309360" y="2148840"/>
            <a:ext cx="47548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 medical diagnosis (display a clear disclaimer)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Confidence label + “why” reduces over-trust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Encourage users to seek care for concerning symptoms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F4C542"/>
          </a:solidFill>
          <a:ln w="12700">
            <a:solidFill>
              <a:srgbClr val="F4C54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plan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31520" y="7315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 usefulness, not just accuracy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493776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51560" y="1645920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study (you?)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143000" y="2148840"/>
            <a:ext cx="47548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log prompts + optional self-report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Check: score direction matches user perception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common failure modes (exercise, caffeine, sleep debt)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989320" y="1417320"/>
            <a:ext cx="548640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2D6"/>
            </a:solidFill>
            <a:prstDash val="solid"/>
          </a:ln>
          <a:effectLst>
            <a:outerShdw blurRad="254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0" y="1645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criteria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309360" y="2148840"/>
            <a:ext cx="475488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 understand “what changed” (top drivers)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stable (no extreme swings without reason)</a:t>
            </a:r>
            <a:endParaRPr lang="en-US" sz="1800" dirty="0"/>
          </a:p>
          <a:p>
            <a:pPr marL="228600" indent="-228600">
              <a:buSzPct val="100000"/>
              <a:buChar char="•"/>
            </a:pPr>
            <a:r>
              <a:rPr lang="en-US" sz="1800" dirty="0">
                <a:solidFill>
                  <a:srgbClr val="1F1F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Opt-in logging completion rate over 1–2 weeks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866</Words>
  <Application>Microsoft Macintosh PowerPoint</Application>
  <PresentationFormat>Widescreen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MUC EAI Project</dc:creator>
  <cp:lastModifiedBy>Winston Yusong Lin</cp:lastModifiedBy>
  <cp:revision>4</cp:revision>
  <dcterms:created xsi:type="dcterms:W3CDTF">2026-01-28T13:37:51Z</dcterms:created>
  <dcterms:modified xsi:type="dcterms:W3CDTF">2026-01-28T15:02:53Z</dcterms:modified>
</cp:coreProperties>
</file>