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4F4ABE4-145F-4C05-8016-D2DB9AB9C90B}">
  <a:tblStyle styleId="{04F4ABE4-145F-4C05-8016-D2DB9AB9C90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c0a6a945d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cc0a6a945d_2_75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cc0a6a945d_2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3cc0a6a945d_2_193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cc0a6a945d_2_2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g3cc0a6a945d_2_214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cc0a6a945d_2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3cc0a6a945d_2_234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cc0a6a945d_2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g3cc0a6a945d_2_240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cc0a6a945d_2_2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g3cc0a6a945d_2_257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cc0a6a945d_2_2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g3cc0a6a945d_2_272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cc0a6a945d_2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g3cc0a6a945d_2_299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3cc0a6a945d_2_3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g3cc0a6a945d_2_324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3cc0a6a945d_2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g3cc0a6a945d_2_354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cc0a6a945d_2_3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g3cc0a6a945d_2_360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cc0a6a945d_2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g3cc0a6a945d_2_84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3cc0a6a945d_2_3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g3cc0a6a945d_2_372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cc0a6a945d_2_3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g3cc0a6a945d_2_389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3cc0a6a945d_2_4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g3cc0a6a945d_2_415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cc0a6a945d_2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g3cc0a6a945d_2_427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cc0a6a945d_2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g3cc0a6a945d_2_90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c0a6a945d_2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3cc0a6a945d_2_113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c0a6a945d_2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3cc0a6a945d_2_135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cc0a6a945d_2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g3cc0a6a945d_2_152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cc0a6a945d_2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3cc0a6a945d_2_168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cc0a6a945d_2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g3cc0a6a945d_2_174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cc0a6a945d_2_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3cc0a6a945d_2_181:notes"/>
          <p:cNvSpPr/>
          <p:nvPr>
            <p:ph idx="2" type="sldImg"/>
          </p:nvPr>
        </p:nvSpPr>
        <p:spPr>
          <a:xfrm>
            <a:off x="1143164" y="685800"/>
            <a:ext cx="4572347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36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85818" y="1028700"/>
            <a:ext cx="7544001" cy="10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Automated Rule Generation</a:t>
            </a:r>
            <a:br>
              <a:rPr b="1" i="0" lang="en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Fraud Detection</a:t>
            </a:r>
            <a:endParaRPr sz="1100"/>
          </a:p>
        </p:txBody>
      </p:sp>
      <p:sp>
        <p:nvSpPr>
          <p:cNvPr id="55" name="Google Shape;55;p13"/>
          <p:cNvSpPr txBox="1"/>
          <p:nvPr/>
        </p:nvSpPr>
        <p:spPr>
          <a:xfrm>
            <a:off x="685818" y="2194560"/>
            <a:ext cx="7544001" cy="5486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700" u="none" cap="none" strike="noStrike">
                <a:solidFill>
                  <a:srgbClr val="96BEE6"/>
                </a:solidFill>
                <a:latin typeface="Calibri"/>
                <a:ea typeface="Calibri"/>
                <a:cs typeface="Calibri"/>
                <a:sym typeface="Calibri"/>
              </a:rPr>
              <a:t>Using Deep Learning and Explainability Methods</a:t>
            </a:r>
            <a:endParaRPr sz="1100"/>
          </a:p>
        </p:txBody>
      </p:sp>
      <p:sp>
        <p:nvSpPr>
          <p:cNvPr id="56" name="Google Shape;56;p13"/>
          <p:cNvSpPr/>
          <p:nvPr/>
        </p:nvSpPr>
        <p:spPr>
          <a:xfrm>
            <a:off x="685818" y="2811779"/>
            <a:ext cx="2743273" cy="38100"/>
          </a:xfrm>
          <a:prstGeom prst="rect">
            <a:avLst/>
          </a:prstGeom>
          <a:solidFill>
            <a:srgbClr val="64A0E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85818" y="3086100"/>
            <a:ext cx="4114800" cy="2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58" name="Google Shape;58;p13"/>
          <p:cNvSpPr txBox="1"/>
          <p:nvPr/>
        </p:nvSpPr>
        <p:spPr>
          <a:xfrm>
            <a:off x="685818" y="3497580"/>
            <a:ext cx="411491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rgbClr val="B4C8E6"/>
                </a:solidFill>
                <a:latin typeface="Calibri"/>
                <a:ea typeface="Calibri"/>
                <a:cs typeface="Calibri"/>
                <a:sym typeface="Calibri"/>
              </a:rPr>
              <a:t>CS592  —  Purdue University  —  Spring 2026</a:t>
            </a:r>
            <a:endParaRPr sz="11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solidFill>
          <a:srgbClr val="FFFFFF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2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2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Previous Work on XAI for Fraud</a:t>
            </a:r>
            <a:endParaRPr sz="1100"/>
          </a:p>
        </p:txBody>
      </p:sp>
      <p:sp>
        <p:nvSpPr>
          <p:cNvPr id="181" name="Google Shape;181;p22"/>
          <p:cNvSpPr/>
          <p:nvPr/>
        </p:nvSpPr>
        <p:spPr>
          <a:xfrm>
            <a:off x="411491" y="891540"/>
            <a:ext cx="8229819" cy="102870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2"/>
          <p:cNvSpPr/>
          <p:nvPr/>
        </p:nvSpPr>
        <p:spPr>
          <a:xfrm>
            <a:off x="548655" y="994410"/>
            <a:ext cx="1714546" cy="30861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Attention-LSTM</a:t>
            </a:r>
            <a:endParaRPr/>
          </a:p>
        </p:txBody>
      </p:sp>
      <p:sp>
        <p:nvSpPr>
          <p:cNvPr id="183" name="Google Shape;183;p22"/>
          <p:cNvSpPr txBox="1"/>
          <p:nvPr/>
        </p:nvSpPr>
        <p:spPr>
          <a:xfrm>
            <a:off x="2400364" y="994410"/>
            <a:ext cx="274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Jurgovsky et al. (2018/2021)</a:t>
            </a:r>
            <a:endParaRPr/>
          </a:p>
        </p:txBody>
      </p:sp>
      <p:sp>
        <p:nvSpPr>
          <p:cNvPr id="184" name="Google Shape;184;p22"/>
          <p:cNvSpPr txBox="1"/>
          <p:nvPr/>
        </p:nvSpPr>
        <p:spPr>
          <a:xfrm>
            <a:off x="617222" y="1337300"/>
            <a:ext cx="6057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Uses attention weights for feature importance in transaction sequences.</a:t>
            </a:r>
            <a:endParaRPr/>
          </a:p>
        </p:txBody>
      </p:sp>
      <p:sp>
        <p:nvSpPr>
          <p:cNvPr id="185" name="Google Shape;185;p22"/>
          <p:cNvSpPr txBox="1"/>
          <p:nvPr/>
        </p:nvSpPr>
        <p:spPr>
          <a:xfrm>
            <a:off x="617236" y="1577340"/>
            <a:ext cx="6858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Limitation: </a:t>
            </a:r>
            <a:r>
              <a:rPr b="0" i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Attention ≠ explanation; no rules generated.</a:t>
            </a:r>
            <a:endParaRPr/>
          </a:p>
        </p:txBody>
      </p:sp>
      <p:sp>
        <p:nvSpPr>
          <p:cNvPr id="186" name="Google Shape;186;p22"/>
          <p:cNvSpPr/>
          <p:nvPr/>
        </p:nvSpPr>
        <p:spPr>
          <a:xfrm>
            <a:off x="411491" y="2023110"/>
            <a:ext cx="8229819" cy="102870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2"/>
          <p:cNvSpPr/>
          <p:nvPr/>
        </p:nvSpPr>
        <p:spPr>
          <a:xfrm>
            <a:off x="548655" y="2125980"/>
            <a:ext cx="1714546" cy="30861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RaKShA</a:t>
            </a:r>
            <a:endParaRPr/>
          </a:p>
        </p:txBody>
      </p:sp>
      <p:sp>
        <p:nvSpPr>
          <p:cNvPr id="188" name="Google Shape;188;p22"/>
          <p:cNvSpPr txBox="1"/>
          <p:nvPr/>
        </p:nvSpPr>
        <p:spPr>
          <a:xfrm>
            <a:off x="2400364" y="2125980"/>
            <a:ext cx="274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Taparia et al. (2023)</a:t>
            </a:r>
            <a:endParaRPr/>
          </a:p>
        </p:txBody>
      </p:sp>
      <p:sp>
        <p:nvSpPr>
          <p:cNvPr id="189" name="Google Shape;189;p22"/>
          <p:cNvSpPr txBox="1"/>
          <p:nvPr/>
        </p:nvSpPr>
        <p:spPr>
          <a:xfrm>
            <a:off x="617220" y="2468875"/>
            <a:ext cx="6995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Knowledge-graph enhanced SHAP explanations for fraud detection.</a:t>
            </a:r>
            <a:endParaRPr/>
          </a:p>
        </p:txBody>
      </p:sp>
      <p:sp>
        <p:nvSpPr>
          <p:cNvPr id="190" name="Google Shape;190;p22"/>
          <p:cNvSpPr txBox="1"/>
          <p:nvPr/>
        </p:nvSpPr>
        <p:spPr>
          <a:xfrm>
            <a:off x="617236" y="2708910"/>
            <a:ext cx="6858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Limitation: </a:t>
            </a:r>
            <a:r>
              <a:rPr b="0" i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Improves SHAP context but doesn't produce deployable rules.</a:t>
            </a:r>
            <a:endParaRPr/>
          </a:p>
        </p:txBody>
      </p:sp>
      <p:sp>
        <p:nvSpPr>
          <p:cNvPr id="191" name="Google Shape;191;p22"/>
          <p:cNvSpPr/>
          <p:nvPr/>
        </p:nvSpPr>
        <p:spPr>
          <a:xfrm>
            <a:off x="411491" y="3154680"/>
            <a:ext cx="8229819" cy="102870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2"/>
          <p:cNvSpPr/>
          <p:nvPr/>
        </p:nvSpPr>
        <p:spPr>
          <a:xfrm>
            <a:off x="548655" y="3257550"/>
            <a:ext cx="1714546" cy="30861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SHAP + Stacking</a:t>
            </a:r>
            <a:endParaRPr/>
          </a:p>
        </p:txBody>
      </p:sp>
      <p:sp>
        <p:nvSpPr>
          <p:cNvPr id="193" name="Google Shape;193;p22"/>
          <p:cNvSpPr txBox="1"/>
          <p:nvPr/>
        </p:nvSpPr>
        <p:spPr>
          <a:xfrm>
            <a:off x="2400364" y="3257550"/>
            <a:ext cx="274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Sharma et al. (2025)</a:t>
            </a:r>
            <a:endParaRPr/>
          </a:p>
        </p:txBody>
      </p:sp>
      <p:sp>
        <p:nvSpPr>
          <p:cNvPr id="194" name="Google Shape;194;p22"/>
          <p:cNvSpPr txBox="1"/>
          <p:nvPr/>
        </p:nvSpPr>
        <p:spPr>
          <a:xfrm>
            <a:off x="617224" y="3600450"/>
            <a:ext cx="5283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Stacked ensemble with SHAP analysis for credit card fraud.</a:t>
            </a:r>
            <a:endParaRPr/>
          </a:p>
        </p:txBody>
      </p:sp>
      <p:sp>
        <p:nvSpPr>
          <p:cNvPr id="195" name="Google Shape;195;p22"/>
          <p:cNvSpPr txBox="1"/>
          <p:nvPr/>
        </p:nvSpPr>
        <p:spPr>
          <a:xfrm>
            <a:off x="617236" y="3840480"/>
            <a:ext cx="6858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Limitation: </a:t>
            </a:r>
            <a:r>
              <a:rPr b="0" i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Identifies important features but stops at visualization</a:t>
            </a:r>
            <a:r>
              <a:rPr i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b="0" i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no rule extraction.</a:t>
            </a:r>
            <a:endParaRPr/>
          </a:p>
        </p:txBody>
      </p:sp>
      <p:sp>
        <p:nvSpPr>
          <p:cNvPr id="196" name="Google Shape;196;p22"/>
          <p:cNvSpPr/>
          <p:nvPr/>
        </p:nvSpPr>
        <p:spPr>
          <a:xfrm>
            <a:off x="1028725" y="4320556"/>
            <a:ext cx="7063800" cy="685800"/>
          </a:xfrm>
          <a:prstGeom prst="roundRect">
            <a:avLst>
              <a:gd fmla="val 16667" name="adj"/>
            </a:avLst>
          </a:prstGeom>
          <a:solidFill>
            <a:srgbClr val="FFF5DC"/>
          </a:solidFill>
          <a:ln cap="flat" cmpd="sng" w="19050">
            <a:solidFill>
              <a:srgbClr val="C88C1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Common limitation: All prior work uses explainability for understanding but not for automated rule generation.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3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23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Gap</a:t>
            </a:r>
            <a:endParaRPr sz="1100"/>
          </a:p>
        </p:txBody>
      </p:sp>
      <p:sp>
        <p:nvSpPr>
          <p:cNvPr id="203" name="Google Shape;203;p23"/>
          <p:cNvSpPr/>
          <p:nvPr/>
        </p:nvSpPr>
        <p:spPr>
          <a:xfrm>
            <a:off x="411491" y="925830"/>
            <a:ext cx="342909" cy="3429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100"/>
          </a:p>
        </p:txBody>
      </p:sp>
      <p:sp>
        <p:nvSpPr>
          <p:cNvPr id="204" name="Google Shape;204;p23"/>
          <p:cNvSpPr txBox="1"/>
          <p:nvPr/>
        </p:nvSpPr>
        <p:spPr>
          <a:xfrm>
            <a:off x="891575" y="891550"/>
            <a:ext cx="377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No end-to-end pipeline</a:t>
            </a:r>
            <a:endParaRPr/>
          </a:p>
        </p:txBody>
      </p:sp>
      <p:sp>
        <p:nvSpPr>
          <p:cNvPr id="205" name="Google Shape;205;p23"/>
          <p:cNvSpPr txBox="1"/>
          <p:nvPr/>
        </p:nvSpPr>
        <p:spPr>
          <a:xfrm>
            <a:off x="891575" y="1212203"/>
            <a:ext cx="377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Existing work treats model training and rule creation as separate, manual processes</a:t>
            </a:r>
            <a:endParaRPr/>
          </a:p>
        </p:txBody>
      </p:sp>
      <p:sp>
        <p:nvSpPr>
          <p:cNvPr id="206" name="Google Shape;206;p23"/>
          <p:cNvSpPr/>
          <p:nvPr/>
        </p:nvSpPr>
        <p:spPr>
          <a:xfrm>
            <a:off x="411499" y="1718675"/>
            <a:ext cx="342900" cy="3429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100"/>
          </a:p>
        </p:txBody>
      </p:sp>
      <p:sp>
        <p:nvSpPr>
          <p:cNvPr id="207" name="Google Shape;207;p23"/>
          <p:cNvSpPr txBox="1"/>
          <p:nvPr/>
        </p:nvSpPr>
        <p:spPr>
          <a:xfrm>
            <a:off x="891575" y="1716085"/>
            <a:ext cx="377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Rules and ML don't inform each other</a:t>
            </a:r>
            <a:endParaRPr/>
          </a:p>
        </p:txBody>
      </p:sp>
      <p:sp>
        <p:nvSpPr>
          <p:cNvPr id="208" name="Google Shape;208;p23"/>
          <p:cNvSpPr txBox="1"/>
          <p:nvPr/>
        </p:nvSpPr>
        <p:spPr>
          <a:xfrm>
            <a:off x="891575" y="2036738"/>
            <a:ext cx="377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Rules are written by humans OR models are trained</a:t>
            </a:r>
            <a:r>
              <a:rPr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no bridge between the two</a:t>
            </a:r>
            <a:endParaRPr/>
          </a:p>
        </p:txBody>
      </p:sp>
      <p:sp>
        <p:nvSpPr>
          <p:cNvPr id="209" name="Google Shape;209;p23"/>
          <p:cNvSpPr/>
          <p:nvPr/>
        </p:nvSpPr>
        <p:spPr>
          <a:xfrm>
            <a:off x="411491" y="2511520"/>
            <a:ext cx="342900" cy="3429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100"/>
          </a:p>
        </p:txBody>
      </p:sp>
      <p:sp>
        <p:nvSpPr>
          <p:cNvPr id="210" name="Google Shape;210;p23"/>
          <p:cNvSpPr txBox="1"/>
          <p:nvPr/>
        </p:nvSpPr>
        <p:spPr>
          <a:xfrm>
            <a:off x="891575" y="2540621"/>
            <a:ext cx="377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No standardized evaluation</a:t>
            </a:r>
            <a:endParaRPr/>
          </a:p>
        </p:txBody>
      </p:sp>
      <p:sp>
        <p:nvSpPr>
          <p:cNvPr id="211" name="Google Shape;211;p23"/>
          <p:cNvSpPr txBox="1"/>
          <p:nvPr/>
        </p:nvSpPr>
        <p:spPr>
          <a:xfrm>
            <a:off x="891575" y="2861274"/>
            <a:ext cx="377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How do you measure if extracted rules are "good"? No agreed-upon metrics</a:t>
            </a:r>
            <a:endParaRPr/>
          </a:p>
        </p:txBody>
      </p:sp>
      <p:sp>
        <p:nvSpPr>
          <p:cNvPr id="212" name="Google Shape;212;p23"/>
          <p:cNvSpPr/>
          <p:nvPr/>
        </p:nvSpPr>
        <p:spPr>
          <a:xfrm>
            <a:off x="411491" y="3336040"/>
            <a:ext cx="342900" cy="3429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100"/>
          </a:p>
        </p:txBody>
      </p:sp>
      <p:sp>
        <p:nvSpPr>
          <p:cNvPr id="213" name="Google Shape;213;p23"/>
          <p:cNvSpPr txBox="1"/>
          <p:nvPr/>
        </p:nvSpPr>
        <p:spPr>
          <a:xfrm>
            <a:off x="891575" y="3365156"/>
            <a:ext cx="377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No comparison of extraction methods</a:t>
            </a:r>
            <a:endParaRPr/>
          </a:p>
        </p:txBody>
      </p:sp>
      <p:sp>
        <p:nvSpPr>
          <p:cNvPr id="214" name="Google Shape;214;p23"/>
          <p:cNvSpPr txBox="1"/>
          <p:nvPr/>
        </p:nvSpPr>
        <p:spPr>
          <a:xfrm>
            <a:off x="891575" y="3685809"/>
            <a:ext cx="377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SHAP-Rule, Anchors, Surrogate DTs have never been compared head-to-head for fraud</a:t>
            </a:r>
            <a:endParaRPr/>
          </a:p>
        </p:txBody>
      </p:sp>
      <p:sp>
        <p:nvSpPr>
          <p:cNvPr id="215" name="Google Shape;215;p23"/>
          <p:cNvSpPr/>
          <p:nvPr/>
        </p:nvSpPr>
        <p:spPr>
          <a:xfrm>
            <a:off x="5143637" y="891540"/>
            <a:ext cx="3634837" cy="260604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3"/>
          <p:cNvSpPr txBox="1"/>
          <p:nvPr/>
        </p:nvSpPr>
        <p:spPr>
          <a:xfrm>
            <a:off x="5349383" y="960120"/>
            <a:ext cx="30861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Our Contributions</a:t>
            </a:r>
            <a:endParaRPr sz="1500"/>
          </a:p>
        </p:txBody>
      </p:sp>
      <p:sp>
        <p:nvSpPr>
          <p:cNvPr id="217" name="Google Shape;217;p23"/>
          <p:cNvSpPr txBox="1"/>
          <p:nvPr/>
        </p:nvSpPr>
        <p:spPr>
          <a:xfrm>
            <a:off x="5349378" y="1441240"/>
            <a:ext cx="3291900" cy="16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Automated pipeline: </a:t>
            </a:r>
            <a:endParaRPr>
              <a:solidFill>
                <a:srgbClr val="3C3C3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LSTM → SHAP → Rules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Multi-method comparison of rule extraction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Evaluation framework for rule quality</a:t>
            </a:r>
            <a:endParaRPr/>
          </a:p>
          <a:p>
            <a:pPr indent="0" lvl="0" marL="0" marR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Regulatory-compliant output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366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"/>
          <p:cNvSpPr txBox="1"/>
          <p:nvPr/>
        </p:nvSpPr>
        <p:spPr>
          <a:xfrm>
            <a:off x="685818" y="1714500"/>
            <a:ext cx="7544001" cy="4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96B4DC"/>
                </a:solidFill>
                <a:latin typeface="Calibri"/>
                <a:ea typeface="Calibri"/>
                <a:cs typeface="Calibri"/>
                <a:sym typeface="Calibri"/>
              </a:rPr>
              <a:t>SECTION 03</a:t>
            </a:r>
            <a:endParaRPr sz="1100"/>
          </a:p>
        </p:txBody>
      </p:sp>
      <p:sp>
        <p:nvSpPr>
          <p:cNvPr id="223" name="Google Shape;223;p24"/>
          <p:cNvSpPr txBox="1"/>
          <p:nvPr/>
        </p:nvSpPr>
        <p:spPr>
          <a:xfrm>
            <a:off x="685818" y="2125980"/>
            <a:ext cx="7544001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Proposed Approach</a:t>
            </a:r>
            <a:endParaRPr sz="1100"/>
          </a:p>
        </p:txBody>
      </p:sp>
      <p:sp>
        <p:nvSpPr>
          <p:cNvPr id="224" name="Google Shape;224;p24"/>
          <p:cNvSpPr/>
          <p:nvPr/>
        </p:nvSpPr>
        <p:spPr>
          <a:xfrm>
            <a:off x="685818" y="3017520"/>
            <a:ext cx="2057455" cy="38100"/>
          </a:xfrm>
          <a:prstGeom prst="rect">
            <a:avLst/>
          </a:prstGeom>
          <a:solidFill>
            <a:srgbClr val="64A0E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5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5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Pipeline Overview</a:t>
            </a:r>
            <a:endParaRPr sz="1100"/>
          </a:p>
        </p:txBody>
      </p:sp>
      <p:sp>
        <p:nvSpPr>
          <p:cNvPr id="231" name="Google Shape;231;p25"/>
          <p:cNvSpPr/>
          <p:nvPr/>
        </p:nvSpPr>
        <p:spPr>
          <a:xfrm>
            <a:off x="342909" y="1783080"/>
            <a:ext cx="1371637" cy="96012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Raw</a:t>
            </a:r>
            <a:b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Transactions</a:t>
            </a:r>
            <a:endParaRPr/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Sparkov dataset</a:t>
            </a:r>
            <a:b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1.85M txns</a:t>
            </a:r>
            <a:endParaRPr/>
          </a:p>
        </p:txBody>
      </p:sp>
      <p:sp>
        <p:nvSpPr>
          <p:cNvPr id="232" name="Google Shape;232;p25"/>
          <p:cNvSpPr/>
          <p:nvPr/>
        </p:nvSpPr>
        <p:spPr>
          <a:xfrm>
            <a:off x="1765982" y="2091690"/>
            <a:ext cx="274327" cy="24003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5"/>
          <p:cNvSpPr/>
          <p:nvPr/>
        </p:nvSpPr>
        <p:spPr>
          <a:xfrm>
            <a:off x="2091746" y="1783080"/>
            <a:ext cx="1371637" cy="960120"/>
          </a:xfrm>
          <a:prstGeom prst="roundRect">
            <a:avLst>
              <a:gd fmla="val 16667" name="adj"/>
            </a:avLst>
          </a:prstGeom>
          <a:solidFill>
            <a:srgbClr val="DCEBFA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Feature</a:t>
            </a:r>
            <a:b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Engineering</a:t>
            </a:r>
            <a:endParaRPr/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Velocity, behavioral</a:t>
            </a:r>
            <a:b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temporal (~38)</a:t>
            </a:r>
            <a:endParaRPr/>
          </a:p>
        </p:txBody>
      </p:sp>
      <p:sp>
        <p:nvSpPr>
          <p:cNvPr id="234" name="Google Shape;234;p25"/>
          <p:cNvSpPr/>
          <p:nvPr/>
        </p:nvSpPr>
        <p:spPr>
          <a:xfrm>
            <a:off x="3514819" y="2091690"/>
            <a:ext cx="274327" cy="24003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5"/>
          <p:cNvSpPr/>
          <p:nvPr/>
        </p:nvSpPr>
        <p:spPr>
          <a:xfrm>
            <a:off x="3840582" y="1783080"/>
            <a:ext cx="1371637" cy="960120"/>
          </a:xfrm>
          <a:prstGeom prst="roundRect">
            <a:avLst>
              <a:gd fmla="val 16667" name="adj"/>
            </a:avLst>
          </a:prstGeom>
          <a:solidFill>
            <a:srgbClr val="BED7F0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Attention</a:t>
            </a:r>
            <a:b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LSTM</a:t>
            </a:r>
            <a:endParaRPr/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Sequence modeling</a:t>
            </a:r>
            <a:endParaRPr/>
          </a:p>
        </p:txBody>
      </p:sp>
      <p:sp>
        <p:nvSpPr>
          <p:cNvPr id="236" name="Google Shape;236;p25"/>
          <p:cNvSpPr/>
          <p:nvPr/>
        </p:nvSpPr>
        <p:spPr>
          <a:xfrm>
            <a:off x="5263655" y="2091690"/>
            <a:ext cx="274327" cy="24003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5"/>
          <p:cNvSpPr/>
          <p:nvPr/>
        </p:nvSpPr>
        <p:spPr>
          <a:xfrm>
            <a:off x="5589419" y="1783080"/>
            <a:ext cx="1371637" cy="960120"/>
          </a:xfrm>
          <a:prstGeom prst="roundRect">
            <a:avLst>
              <a:gd fmla="val 16667" name="adj"/>
            </a:avLst>
          </a:prstGeom>
          <a:solidFill>
            <a:srgbClr val="A0C8EB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SHAP</a:t>
            </a:r>
            <a:b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Analysis</a:t>
            </a:r>
            <a:endParaRPr sz="1300"/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SHAP-Rule, Anchors</a:t>
            </a:r>
            <a:b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Surrogate DT</a:t>
            </a:r>
            <a:endParaRPr sz="1000"/>
          </a:p>
        </p:txBody>
      </p:sp>
      <p:sp>
        <p:nvSpPr>
          <p:cNvPr id="238" name="Google Shape;238;p25"/>
          <p:cNvSpPr/>
          <p:nvPr/>
        </p:nvSpPr>
        <p:spPr>
          <a:xfrm>
            <a:off x="7012492" y="2091690"/>
            <a:ext cx="274327" cy="24003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5"/>
          <p:cNvSpPr/>
          <p:nvPr/>
        </p:nvSpPr>
        <p:spPr>
          <a:xfrm>
            <a:off x="7338256" y="1783080"/>
            <a:ext cx="1371637" cy="96012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Deployable</a:t>
            </a:r>
            <a:b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" sz="13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Rules</a:t>
            </a:r>
            <a:endParaRPr/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IF-THEN rules</a:t>
            </a:r>
            <a:b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 sz="1000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human-readable</a:t>
            </a:r>
            <a:endParaRPr/>
          </a:p>
        </p:txBody>
      </p:sp>
      <p:sp>
        <p:nvSpPr>
          <p:cNvPr id="240" name="Google Shape;240;p25"/>
          <p:cNvSpPr/>
          <p:nvPr/>
        </p:nvSpPr>
        <p:spPr>
          <a:xfrm>
            <a:off x="342909" y="3086100"/>
            <a:ext cx="3772001" cy="37719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905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Input: Raw credit card transactions with labels</a:t>
            </a:r>
            <a:endParaRPr sz="1200"/>
          </a:p>
        </p:txBody>
      </p:sp>
      <p:sp>
        <p:nvSpPr>
          <p:cNvPr id="241" name="Google Shape;241;p25"/>
          <p:cNvSpPr/>
          <p:nvPr/>
        </p:nvSpPr>
        <p:spPr>
          <a:xfrm>
            <a:off x="4457819" y="3086100"/>
            <a:ext cx="4320655" cy="37719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Output: Ranked, scored fraud detection rules</a:t>
            </a:r>
            <a:r>
              <a:rPr lang="en" sz="1200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lang="en" sz="1200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fully automated</a:t>
            </a:r>
            <a:endParaRPr/>
          </a:p>
        </p:txBody>
      </p:sp>
      <p:sp>
        <p:nvSpPr>
          <p:cNvPr id="242" name="Google Shape;242;p25"/>
          <p:cNvSpPr txBox="1"/>
          <p:nvPr/>
        </p:nvSpPr>
        <p:spPr>
          <a:xfrm>
            <a:off x="342909" y="3634740"/>
            <a:ext cx="8229900" cy="2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100">
                <a:solidFill>
                  <a:srgbClr val="C88C14"/>
                </a:solidFill>
                <a:latin typeface="Calibri"/>
                <a:ea typeface="Calibri"/>
                <a:cs typeface="Calibri"/>
                <a:sym typeface="Calibri"/>
              </a:rPr>
              <a:t>↻  Future work: Rule-guided feature refinement (feedback loop from rules back to feature engineering)</a:t>
            </a:r>
            <a:endParaRPr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6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6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Dataset: Sparkov Simulated Transactions</a:t>
            </a:r>
            <a:endParaRPr sz="1100"/>
          </a:p>
        </p:txBody>
      </p:sp>
      <p:sp>
        <p:nvSpPr>
          <p:cNvPr id="249" name="Google Shape;249;p26"/>
          <p:cNvSpPr/>
          <p:nvPr/>
        </p:nvSpPr>
        <p:spPr>
          <a:xfrm>
            <a:off x="342909" y="891540"/>
            <a:ext cx="3977746" cy="240030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6"/>
          <p:cNvSpPr txBox="1"/>
          <p:nvPr/>
        </p:nvSpPr>
        <p:spPr>
          <a:xfrm>
            <a:off x="548655" y="960120"/>
            <a:ext cx="3429091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Sparkov Dataset</a:t>
            </a:r>
            <a:endParaRPr sz="1100"/>
          </a:p>
        </p:txBody>
      </p:sp>
      <p:sp>
        <p:nvSpPr>
          <p:cNvPr id="251" name="Google Shape;251;p26"/>
          <p:cNvSpPr txBox="1"/>
          <p:nvPr/>
        </p:nvSpPr>
        <p:spPr>
          <a:xfrm>
            <a:off x="617225" y="1303025"/>
            <a:ext cx="3566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1.85M transactions (1,296 customers)</a:t>
            </a:r>
            <a:endParaRPr sz="1300"/>
          </a:p>
        </p:txBody>
      </p:sp>
      <p:sp>
        <p:nvSpPr>
          <p:cNvPr id="252" name="Google Shape;252;p26"/>
          <p:cNvSpPr txBox="1"/>
          <p:nvPr/>
        </p:nvSpPr>
        <p:spPr>
          <a:xfrm>
            <a:off x="617225" y="1671240"/>
            <a:ext cx="3566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0.58% fraud rate (realistic class imbalance)</a:t>
            </a:r>
            <a:endParaRPr sz="1300"/>
          </a:p>
        </p:txBody>
      </p:sp>
      <p:sp>
        <p:nvSpPr>
          <p:cNvPr id="253" name="Google Shape;253;p26"/>
          <p:cNvSpPr txBox="1"/>
          <p:nvPr/>
        </p:nvSpPr>
        <p:spPr>
          <a:xfrm>
            <a:off x="617225" y="2039455"/>
            <a:ext cx="3566400" cy="4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22 raw features: amount, merchant, location, time, category, ...</a:t>
            </a:r>
            <a:endParaRPr sz="1300"/>
          </a:p>
        </p:txBody>
      </p:sp>
      <p:sp>
        <p:nvSpPr>
          <p:cNvPr id="254" name="Google Shape;254;p26"/>
          <p:cNvSpPr txBox="1"/>
          <p:nvPr/>
        </p:nvSpPr>
        <p:spPr>
          <a:xfrm>
            <a:off x="617225" y="2496245"/>
            <a:ext cx="3566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Temporal span: Jan 2019 – Dec 2020</a:t>
            </a:r>
            <a:endParaRPr sz="1300"/>
          </a:p>
        </p:txBody>
      </p:sp>
      <p:sp>
        <p:nvSpPr>
          <p:cNvPr id="255" name="Google Shape;255;p26"/>
          <p:cNvSpPr txBox="1"/>
          <p:nvPr/>
        </p:nvSpPr>
        <p:spPr>
          <a:xfrm>
            <a:off x="617225" y="2853309"/>
            <a:ext cx="3566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3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• 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Realistic fraud patterns embedded</a:t>
            </a:r>
            <a:endParaRPr sz="1300"/>
          </a:p>
        </p:txBody>
      </p:sp>
      <p:sp>
        <p:nvSpPr>
          <p:cNvPr id="256" name="Google Shape;256;p26"/>
          <p:cNvSpPr txBox="1"/>
          <p:nvPr/>
        </p:nvSpPr>
        <p:spPr>
          <a:xfrm>
            <a:off x="4800728" y="891540"/>
            <a:ext cx="37719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Dataset Comparison</a:t>
            </a:r>
            <a:endParaRPr sz="1500"/>
          </a:p>
        </p:txBody>
      </p:sp>
      <p:graphicFrame>
        <p:nvGraphicFramePr>
          <p:cNvPr id="257" name="Google Shape;257;p26"/>
          <p:cNvGraphicFramePr/>
          <p:nvPr/>
        </p:nvGraphicFramePr>
        <p:xfrm>
          <a:off x="4800728" y="12344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{04F4ABE4-145F-4C05-8016-D2DB9AB9C90B}</a:tableStyleId>
              </a:tblPr>
              <a:tblGrid>
                <a:gridCol w="1097300"/>
                <a:gridCol w="685800"/>
                <a:gridCol w="685800"/>
                <a:gridCol w="1234475"/>
              </a:tblGrid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Dataset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Size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Fraud %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Features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33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Sparkov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33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1.85M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33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0.58%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336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 named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Kaggle CC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284K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0.17%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 (PCA)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IEEE-CIS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590K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3.50%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394 (anon.)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PaySim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6.3M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0.13%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 (basic)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58" name="Google Shape;258;p26"/>
          <p:cNvSpPr/>
          <p:nvPr/>
        </p:nvSpPr>
        <p:spPr>
          <a:xfrm>
            <a:off x="4766415" y="3163990"/>
            <a:ext cx="3771900" cy="48000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Why Sparkov? Named features enable interpretable rules.</a:t>
            </a:r>
            <a:br>
              <a:rPr b="0" lang="en" sz="12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lang="en" sz="12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PCA/anonymized features produce uninterpretable rules.</a:t>
            </a:r>
            <a:endParaRPr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7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7"/>
          <p:cNvSpPr txBox="1"/>
          <p:nvPr/>
        </p:nvSpPr>
        <p:spPr>
          <a:xfrm>
            <a:off x="411491" y="102870"/>
            <a:ext cx="68583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Feature Engineering (~38 Features)</a:t>
            </a:r>
            <a:endParaRPr sz="1700"/>
          </a:p>
        </p:txBody>
      </p:sp>
      <p:sp>
        <p:nvSpPr>
          <p:cNvPr id="265" name="Google Shape;265;p27"/>
          <p:cNvSpPr/>
          <p:nvPr/>
        </p:nvSpPr>
        <p:spPr>
          <a:xfrm>
            <a:off x="342909" y="891540"/>
            <a:ext cx="2606109" cy="2606040"/>
          </a:xfrm>
          <a:prstGeom prst="roundRect">
            <a:avLst>
              <a:gd fmla="val 16667" name="adj"/>
            </a:avLst>
          </a:prstGeom>
          <a:solidFill>
            <a:srgbClr val="DCEBFA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7"/>
          <p:cNvSpPr txBox="1"/>
          <p:nvPr/>
        </p:nvSpPr>
        <p:spPr>
          <a:xfrm>
            <a:off x="480073" y="960120"/>
            <a:ext cx="233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 Velocity / Aggregation</a:t>
            </a:r>
            <a:endParaRPr/>
          </a:p>
        </p:txBody>
      </p:sp>
      <p:sp>
        <p:nvSpPr>
          <p:cNvPr id="267" name="Google Shape;267;p27"/>
          <p:cNvSpPr txBox="1"/>
          <p:nvPr/>
        </p:nvSpPr>
        <p:spPr>
          <a:xfrm>
            <a:off x="479950" y="1337300"/>
            <a:ext cx="233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Txns in last 1h, 6h, 24h, 7d</a:t>
            </a:r>
            <a:endParaRPr/>
          </a:p>
        </p:txBody>
      </p:sp>
      <p:sp>
        <p:nvSpPr>
          <p:cNvPr id="268" name="Google Shape;268;p27"/>
          <p:cNvSpPr txBox="1"/>
          <p:nvPr/>
        </p:nvSpPr>
        <p:spPr>
          <a:xfrm>
            <a:off x="479925" y="1626400"/>
            <a:ext cx="233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Cumulative amount in windows</a:t>
            </a:r>
            <a:endParaRPr/>
          </a:p>
        </p:txBody>
      </p:sp>
      <p:sp>
        <p:nvSpPr>
          <p:cNvPr id="269" name="Google Shape;269;p27"/>
          <p:cNvSpPr txBox="1"/>
          <p:nvPr/>
        </p:nvSpPr>
        <p:spPr>
          <a:xfrm>
            <a:off x="514430" y="2113777"/>
            <a:ext cx="226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Unique merchants visited</a:t>
            </a:r>
            <a:endParaRPr/>
          </a:p>
        </p:txBody>
      </p:sp>
      <p:sp>
        <p:nvSpPr>
          <p:cNvPr id="270" name="Google Shape;270;p27"/>
          <p:cNvSpPr txBox="1"/>
          <p:nvPr/>
        </p:nvSpPr>
        <p:spPr>
          <a:xfrm>
            <a:off x="514430" y="2366023"/>
            <a:ext cx="226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Max/mean amount ratios</a:t>
            </a:r>
            <a:endParaRPr/>
          </a:p>
        </p:txBody>
      </p:sp>
      <p:sp>
        <p:nvSpPr>
          <p:cNvPr id="271" name="Google Shape;271;p27"/>
          <p:cNvSpPr txBox="1"/>
          <p:nvPr/>
        </p:nvSpPr>
        <p:spPr>
          <a:xfrm>
            <a:off x="479948" y="2890240"/>
            <a:ext cx="233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Captures burst spending patterns</a:t>
            </a:r>
            <a:endParaRPr/>
          </a:p>
        </p:txBody>
      </p:sp>
      <p:sp>
        <p:nvSpPr>
          <p:cNvPr id="272" name="Google Shape;272;p27"/>
          <p:cNvSpPr/>
          <p:nvPr/>
        </p:nvSpPr>
        <p:spPr>
          <a:xfrm>
            <a:off x="3223346" y="891540"/>
            <a:ext cx="2606109" cy="260604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270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27"/>
          <p:cNvSpPr txBox="1"/>
          <p:nvPr/>
        </p:nvSpPr>
        <p:spPr>
          <a:xfrm>
            <a:off x="3360510" y="960120"/>
            <a:ext cx="233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  Behavioral Deviation</a:t>
            </a:r>
            <a:endParaRPr/>
          </a:p>
        </p:txBody>
      </p:sp>
      <p:sp>
        <p:nvSpPr>
          <p:cNvPr id="274" name="Google Shape;274;p27"/>
          <p:cNvSpPr txBox="1"/>
          <p:nvPr/>
        </p:nvSpPr>
        <p:spPr>
          <a:xfrm>
            <a:off x="3429091" y="1337310"/>
            <a:ext cx="22632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Amount z-score vs. customer history</a:t>
            </a:r>
            <a:endParaRPr/>
          </a:p>
        </p:txBody>
      </p:sp>
      <p:sp>
        <p:nvSpPr>
          <p:cNvPr id="275" name="Google Shape;275;p27"/>
          <p:cNvSpPr txBox="1"/>
          <p:nvPr/>
        </p:nvSpPr>
        <p:spPr>
          <a:xfrm>
            <a:off x="3429079" y="1760756"/>
            <a:ext cx="226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New merchant flag</a:t>
            </a:r>
            <a:endParaRPr/>
          </a:p>
        </p:txBody>
      </p:sp>
      <p:sp>
        <p:nvSpPr>
          <p:cNvPr id="276" name="Google Shape;276;p27"/>
          <p:cNvSpPr txBox="1"/>
          <p:nvPr/>
        </p:nvSpPr>
        <p:spPr>
          <a:xfrm>
            <a:off x="3394791" y="2054502"/>
            <a:ext cx="22632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Distance from home/last txn</a:t>
            </a:r>
            <a:endParaRPr/>
          </a:p>
        </p:txBody>
      </p:sp>
      <p:sp>
        <p:nvSpPr>
          <p:cNvPr id="277" name="Google Shape;277;p27"/>
          <p:cNvSpPr txBox="1"/>
          <p:nvPr/>
        </p:nvSpPr>
        <p:spPr>
          <a:xfrm>
            <a:off x="3394791" y="2446898"/>
            <a:ext cx="22632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Category frequency deviation</a:t>
            </a:r>
            <a:endParaRPr/>
          </a:p>
        </p:txBody>
      </p:sp>
      <p:sp>
        <p:nvSpPr>
          <p:cNvPr id="278" name="Google Shape;278;p27"/>
          <p:cNvSpPr txBox="1"/>
          <p:nvPr/>
        </p:nvSpPr>
        <p:spPr>
          <a:xfrm>
            <a:off x="3429047" y="2946990"/>
            <a:ext cx="233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"Is this unusual for this customer?"</a:t>
            </a:r>
            <a:endParaRPr/>
          </a:p>
        </p:txBody>
      </p:sp>
      <p:sp>
        <p:nvSpPr>
          <p:cNvPr id="279" name="Google Shape;279;p27"/>
          <p:cNvSpPr/>
          <p:nvPr/>
        </p:nvSpPr>
        <p:spPr>
          <a:xfrm>
            <a:off x="6103783" y="891540"/>
            <a:ext cx="2606109" cy="2606040"/>
          </a:xfrm>
          <a:prstGeom prst="roundRect">
            <a:avLst>
              <a:gd fmla="val 16667" name="adj"/>
            </a:avLst>
          </a:prstGeom>
          <a:solidFill>
            <a:srgbClr val="FFF5DC"/>
          </a:solidFill>
          <a:ln cap="flat" cmpd="sng" w="12700">
            <a:solidFill>
              <a:srgbClr val="C88C1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27"/>
          <p:cNvSpPr txBox="1"/>
          <p:nvPr/>
        </p:nvSpPr>
        <p:spPr>
          <a:xfrm>
            <a:off x="6240946" y="960120"/>
            <a:ext cx="233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Temporal Encoding</a:t>
            </a:r>
            <a:endParaRPr/>
          </a:p>
        </p:txBody>
      </p:sp>
      <p:sp>
        <p:nvSpPr>
          <p:cNvPr id="281" name="Google Shape;281;p27"/>
          <p:cNvSpPr txBox="1"/>
          <p:nvPr/>
        </p:nvSpPr>
        <p:spPr>
          <a:xfrm>
            <a:off x="6309528" y="1337310"/>
            <a:ext cx="226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Hour of day (sin/cos)</a:t>
            </a:r>
            <a:endParaRPr/>
          </a:p>
        </p:txBody>
      </p:sp>
      <p:sp>
        <p:nvSpPr>
          <p:cNvPr id="282" name="Google Shape;282;p27"/>
          <p:cNvSpPr txBox="1"/>
          <p:nvPr/>
        </p:nvSpPr>
        <p:spPr>
          <a:xfrm>
            <a:off x="6309528" y="1591056"/>
            <a:ext cx="226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Day of week (sin/cos)</a:t>
            </a:r>
            <a:endParaRPr/>
          </a:p>
        </p:txBody>
      </p:sp>
      <p:sp>
        <p:nvSpPr>
          <p:cNvPr id="283" name="Google Shape;283;p27"/>
          <p:cNvSpPr txBox="1"/>
          <p:nvPr/>
        </p:nvSpPr>
        <p:spPr>
          <a:xfrm>
            <a:off x="6309528" y="1844802"/>
            <a:ext cx="226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Weekend/holiday flag</a:t>
            </a:r>
            <a:endParaRPr/>
          </a:p>
        </p:txBody>
      </p:sp>
      <p:sp>
        <p:nvSpPr>
          <p:cNvPr id="284" name="Google Shape;284;p27"/>
          <p:cNvSpPr txBox="1"/>
          <p:nvPr/>
        </p:nvSpPr>
        <p:spPr>
          <a:xfrm>
            <a:off x="6309528" y="2098548"/>
            <a:ext cx="2263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▸ Time since last txn</a:t>
            </a:r>
            <a:endParaRPr/>
          </a:p>
        </p:txBody>
      </p:sp>
      <p:sp>
        <p:nvSpPr>
          <p:cNvPr id="285" name="Google Shape;285;p27"/>
          <p:cNvSpPr txBox="1"/>
          <p:nvPr/>
        </p:nvSpPr>
        <p:spPr>
          <a:xfrm>
            <a:off x="6240946" y="2997940"/>
            <a:ext cx="233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Fraud peaks at unusual hours</a:t>
            </a:r>
            <a:endParaRPr/>
          </a:p>
        </p:txBody>
      </p:sp>
      <p:sp>
        <p:nvSpPr>
          <p:cNvPr id="286" name="Google Shape;286;p27"/>
          <p:cNvSpPr/>
          <p:nvPr/>
        </p:nvSpPr>
        <p:spPr>
          <a:xfrm>
            <a:off x="1028727" y="3771900"/>
            <a:ext cx="6858183" cy="41148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905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Design principle: Every engineered feature must be human-interpretable so that extracted rules remain meaningful.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solidFill>
          <a:srgbClr val="FFFFFF"/>
        </a:solidFill>
      </p:bgPr>
    </p:bg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8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8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Model Architecture: Attention-LSTM</a:t>
            </a:r>
            <a:endParaRPr sz="1100"/>
          </a:p>
        </p:txBody>
      </p:sp>
      <p:sp>
        <p:nvSpPr>
          <p:cNvPr id="293" name="Google Shape;293;p28"/>
          <p:cNvSpPr/>
          <p:nvPr/>
        </p:nvSpPr>
        <p:spPr>
          <a:xfrm>
            <a:off x="548655" y="960120"/>
            <a:ext cx="2743273" cy="48006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Transaction Sequences</a:t>
            </a:r>
            <a:endParaRPr/>
          </a:p>
        </p:txBody>
      </p:sp>
      <p:sp>
        <p:nvSpPr>
          <p:cNvPr id="294" name="Google Shape;294;p28"/>
          <p:cNvSpPr txBox="1"/>
          <p:nvPr/>
        </p:nvSpPr>
        <p:spPr>
          <a:xfrm>
            <a:off x="3429091" y="1042416"/>
            <a:ext cx="17145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Window = 5-10 txns</a:t>
            </a:r>
            <a:endParaRPr/>
          </a:p>
        </p:txBody>
      </p:sp>
      <p:sp>
        <p:nvSpPr>
          <p:cNvPr id="295" name="Google Shape;295;p28"/>
          <p:cNvSpPr/>
          <p:nvPr/>
        </p:nvSpPr>
        <p:spPr>
          <a:xfrm>
            <a:off x="1783128" y="1419606"/>
            <a:ext cx="274327" cy="123444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28"/>
          <p:cNvSpPr/>
          <p:nvPr/>
        </p:nvSpPr>
        <p:spPr>
          <a:xfrm>
            <a:off x="548655" y="1543050"/>
            <a:ext cx="2743273" cy="480060"/>
          </a:xfrm>
          <a:prstGeom prst="roundRect">
            <a:avLst>
              <a:gd fmla="val 16667" name="adj"/>
            </a:avLst>
          </a:prstGeom>
          <a:solidFill>
            <a:srgbClr val="DCEBFA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Feature Embedding</a:t>
            </a:r>
            <a:endParaRPr/>
          </a:p>
        </p:txBody>
      </p:sp>
      <p:sp>
        <p:nvSpPr>
          <p:cNvPr id="297" name="Google Shape;297;p28"/>
          <p:cNvSpPr/>
          <p:nvPr/>
        </p:nvSpPr>
        <p:spPr>
          <a:xfrm>
            <a:off x="1783128" y="2002536"/>
            <a:ext cx="274327" cy="123444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8"/>
          <p:cNvSpPr/>
          <p:nvPr/>
        </p:nvSpPr>
        <p:spPr>
          <a:xfrm>
            <a:off x="548655" y="2125980"/>
            <a:ext cx="2743273" cy="480060"/>
          </a:xfrm>
          <a:prstGeom prst="roundRect">
            <a:avLst>
              <a:gd fmla="val 16667" name="adj"/>
            </a:avLst>
          </a:prstGeom>
          <a:solidFill>
            <a:srgbClr val="AACDF0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Bi-LSTM (2 layers, 128 units)</a:t>
            </a:r>
            <a:endParaRPr/>
          </a:p>
        </p:txBody>
      </p:sp>
      <p:sp>
        <p:nvSpPr>
          <p:cNvPr id="299" name="Google Shape;299;p28"/>
          <p:cNvSpPr txBox="1"/>
          <p:nvPr/>
        </p:nvSpPr>
        <p:spPr>
          <a:xfrm>
            <a:off x="3429091" y="2208276"/>
            <a:ext cx="17145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Captures temporal patterns</a:t>
            </a:r>
            <a:endParaRPr/>
          </a:p>
        </p:txBody>
      </p:sp>
      <p:sp>
        <p:nvSpPr>
          <p:cNvPr id="300" name="Google Shape;300;p28"/>
          <p:cNvSpPr/>
          <p:nvPr/>
        </p:nvSpPr>
        <p:spPr>
          <a:xfrm>
            <a:off x="1783128" y="2585466"/>
            <a:ext cx="274327" cy="123444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28"/>
          <p:cNvSpPr/>
          <p:nvPr/>
        </p:nvSpPr>
        <p:spPr>
          <a:xfrm>
            <a:off x="548655" y="2708910"/>
            <a:ext cx="2743273" cy="480060"/>
          </a:xfrm>
          <a:prstGeom prst="roundRect">
            <a:avLst>
              <a:gd fmla="val 16667" name="adj"/>
            </a:avLst>
          </a:prstGeom>
          <a:solidFill>
            <a:srgbClr val="FFF5DC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Attention Mechanism</a:t>
            </a:r>
            <a:endParaRPr/>
          </a:p>
        </p:txBody>
      </p:sp>
      <p:sp>
        <p:nvSpPr>
          <p:cNvPr id="302" name="Google Shape;302;p28"/>
          <p:cNvSpPr txBox="1"/>
          <p:nvPr/>
        </p:nvSpPr>
        <p:spPr>
          <a:xfrm>
            <a:off x="3429091" y="2791206"/>
            <a:ext cx="17145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Highlights critical transactions</a:t>
            </a:r>
            <a:endParaRPr/>
          </a:p>
        </p:txBody>
      </p:sp>
      <p:sp>
        <p:nvSpPr>
          <p:cNvPr id="303" name="Google Shape;303;p28"/>
          <p:cNvSpPr/>
          <p:nvPr/>
        </p:nvSpPr>
        <p:spPr>
          <a:xfrm>
            <a:off x="1783128" y="3168396"/>
            <a:ext cx="274327" cy="123444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28"/>
          <p:cNvSpPr/>
          <p:nvPr/>
        </p:nvSpPr>
        <p:spPr>
          <a:xfrm>
            <a:off x="548655" y="3291840"/>
            <a:ext cx="2743273" cy="48006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Fraud Probability</a:t>
            </a:r>
            <a:endParaRPr/>
          </a:p>
        </p:txBody>
      </p:sp>
      <p:sp>
        <p:nvSpPr>
          <p:cNvPr id="305" name="Google Shape;305;p28"/>
          <p:cNvSpPr txBox="1"/>
          <p:nvPr/>
        </p:nvSpPr>
        <p:spPr>
          <a:xfrm>
            <a:off x="3429091" y="3374136"/>
            <a:ext cx="17145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Binary classification</a:t>
            </a:r>
            <a:endParaRPr/>
          </a:p>
        </p:txBody>
      </p:sp>
      <p:sp>
        <p:nvSpPr>
          <p:cNvPr id="306" name="Google Shape;306;p28"/>
          <p:cNvSpPr/>
          <p:nvPr/>
        </p:nvSpPr>
        <p:spPr>
          <a:xfrm>
            <a:off x="5032200" y="891550"/>
            <a:ext cx="3802200" cy="305670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28"/>
          <p:cNvSpPr txBox="1"/>
          <p:nvPr/>
        </p:nvSpPr>
        <p:spPr>
          <a:xfrm>
            <a:off x="5349383" y="960120"/>
            <a:ext cx="30861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Key Design Choices</a:t>
            </a:r>
            <a:endParaRPr sz="1500"/>
          </a:p>
        </p:txBody>
      </p:sp>
      <p:sp>
        <p:nvSpPr>
          <p:cNvPr id="308" name="Google Shape;308;p28"/>
          <p:cNvSpPr txBox="1"/>
          <p:nvPr/>
        </p:nvSpPr>
        <p:spPr>
          <a:xfrm>
            <a:off x="5349371" y="1338457"/>
            <a:ext cx="329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Focal Loss: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Addresses 0.58% fraud rate; down-weights easy negatives</a:t>
            </a:r>
            <a:endParaRPr/>
          </a:p>
        </p:txBody>
      </p:sp>
      <p:sp>
        <p:nvSpPr>
          <p:cNvPr id="309" name="Google Shape;309;p28"/>
          <p:cNvSpPr txBox="1"/>
          <p:nvPr/>
        </p:nvSpPr>
        <p:spPr>
          <a:xfrm>
            <a:off x="5349371" y="1814196"/>
            <a:ext cx="329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Attention: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Identifies which transactions in a sequence are most suspicious</a:t>
            </a:r>
            <a:endParaRPr/>
          </a:p>
        </p:txBody>
      </p:sp>
      <p:sp>
        <p:nvSpPr>
          <p:cNvPr id="310" name="Google Shape;310;p28"/>
          <p:cNvSpPr txBox="1"/>
          <p:nvPr/>
        </p:nvSpPr>
        <p:spPr>
          <a:xfrm>
            <a:off x="5349375" y="2228326"/>
            <a:ext cx="329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Sequences: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Models spending behavior over time, not just single transactions</a:t>
            </a:r>
            <a:endParaRPr/>
          </a:p>
        </p:txBody>
      </p:sp>
      <p:sp>
        <p:nvSpPr>
          <p:cNvPr id="311" name="Google Shape;311;p28"/>
          <p:cNvSpPr txBox="1"/>
          <p:nvPr/>
        </p:nvSpPr>
        <p:spPr>
          <a:xfrm>
            <a:off x="5349371" y="2700930"/>
            <a:ext cx="329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Validation: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Time-based split (train &lt; val &lt; test) to prevent data leakage</a:t>
            </a:r>
            <a:endParaRPr/>
          </a:p>
        </p:txBody>
      </p:sp>
      <p:sp>
        <p:nvSpPr>
          <p:cNvPr id="312" name="Google Shape;312;p28"/>
          <p:cNvSpPr/>
          <p:nvPr/>
        </p:nvSpPr>
        <p:spPr>
          <a:xfrm>
            <a:off x="5349421" y="3244094"/>
            <a:ext cx="3086100" cy="52140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Target: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AUC-PR &gt; 0.70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Baseline: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XGBoost without sequences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9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29"/>
          <p:cNvSpPr txBox="1"/>
          <p:nvPr/>
        </p:nvSpPr>
        <p:spPr>
          <a:xfrm>
            <a:off x="411491" y="102870"/>
            <a:ext cx="68583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From Black Box to Rules</a:t>
            </a:r>
            <a:endParaRPr sz="1100"/>
          </a:p>
        </p:txBody>
      </p:sp>
      <p:sp>
        <p:nvSpPr>
          <p:cNvPr id="319" name="Google Shape;319;p29"/>
          <p:cNvSpPr/>
          <p:nvPr/>
        </p:nvSpPr>
        <p:spPr>
          <a:xfrm>
            <a:off x="1200159" y="891540"/>
            <a:ext cx="2606100" cy="308610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29"/>
          <p:cNvSpPr/>
          <p:nvPr/>
        </p:nvSpPr>
        <p:spPr>
          <a:xfrm>
            <a:off x="1200159" y="891540"/>
            <a:ext cx="2606100" cy="34290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1. SHAP-Rule (Fuzzy)</a:t>
            </a:r>
            <a:endParaRPr/>
          </a:p>
        </p:txBody>
      </p:sp>
      <p:sp>
        <p:nvSpPr>
          <p:cNvPr id="321" name="Google Shape;321;p29"/>
          <p:cNvSpPr txBox="1"/>
          <p:nvPr/>
        </p:nvSpPr>
        <p:spPr>
          <a:xfrm>
            <a:off x="1303107" y="1239373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1. Compute SHAP values for all predictions</a:t>
            </a:r>
            <a:endParaRPr/>
          </a:p>
        </p:txBody>
      </p:sp>
      <p:sp>
        <p:nvSpPr>
          <p:cNvPr id="322" name="Google Shape;322;p29"/>
          <p:cNvSpPr txBox="1"/>
          <p:nvPr/>
        </p:nvSpPr>
        <p:spPr>
          <a:xfrm>
            <a:off x="1303107" y="1693231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2. Identify top-k features per class</a:t>
            </a:r>
            <a:endParaRPr/>
          </a:p>
        </p:txBody>
      </p:sp>
      <p:sp>
        <p:nvSpPr>
          <p:cNvPr id="323" name="Google Shape;323;p29"/>
          <p:cNvSpPr txBox="1"/>
          <p:nvPr/>
        </p:nvSpPr>
        <p:spPr>
          <a:xfrm>
            <a:off x="1303107" y="2070427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3. Create fuzzy membership functions</a:t>
            </a:r>
            <a:endParaRPr/>
          </a:p>
        </p:txBody>
      </p:sp>
      <p:sp>
        <p:nvSpPr>
          <p:cNvPr id="324" name="Google Shape;324;p29"/>
          <p:cNvSpPr txBox="1"/>
          <p:nvPr/>
        </p:nvSpPr>
        <p:spPr>
          <a:xfrm>
            <a:off x="1303082" y="2498773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4. Generate IF-THEN rules with confidence</a:t>
            </a:r>
            <a:endParaRPr/>
          </a:p>
        </p:txBody>
      </p:sp>
      <p:sp>
        <p:nvSpPr>
          <p:cNvPr id="325" name="Google Shape;325;p29"/>
          <p:cNvSpPr txBox="1"/>
          <p:nvPr/>
        </p:nvSpPr>
        <p:spPr>
          <a:xfrm>
            <a:off x="1303082" y="3014092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Pro: Handles continuous values naturally</a:t>
            </a:r>
            <a:endParaRPr/>
          </a:p>
        </p:txBody>
      </p:sp>
      <p:sp>
        <p:nvSpPr>
          <p:cNvPr id="326" name="Google Shape;326;p29"/>
          <p:cNvSpPr txBox="1"/>
          <p:nvPr/>
        </p:nvSpPr>
        <p:spPr>
          <a:xfrm>
            <a:off x="1303069" y="3406510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Con: Fuzzy rules harder to deploy</a:t>
            </a:r>
            <a:endParaRPr/>
          </a:p>
        </p:txBody>
      </p:sp>
      <p:sp>
        <p:nvSpPr>
          <p:cNvPr id="327" name="Google Shape;327;p29"/>
          <p:cNvSpPr/>
          <p:nvPr/>
        </p:nvSpPr>
        <p:spPr>
          <a:xfrm>
            <a:off x="5259576" y="891528"/>
            <a:ext cx="2606100" cy="308610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29"/>
          <p:cNvSpPr/>
          <p:nvPr/>
        </p:nvSpPr>
        <p:spPr>
          <a:xfrm>
            <a:off x="5259576" y="891528"/>
            <a:ext cx="2606100" cy="34290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 Surrogate DT</a:t>
            </a:r>
            <a:endParaRPr/>
          </a:p>
        </p:txBody>
      </p:sp>
      <p:sp>
        <p:nvSpPr>
          <p:cNvPr id="329" name="Google Shape;329;p29"/>
          <p:cNvSpPr txBox="1"/>
          <p:nvPr/>
        </p:nvSpPr>
        <p:spPr>
          <a:xfrm>
            <a:off x="5362449" y="1337298"/>
            <a:ext cx="2400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1. Train LSTM normally</a:t>
            </a:r>
            <a:endParaRPr/>
          </a:p>
        </p:txBody>
      </p:sp>
      <p:sp>
        <p:nvSpPr>
          <p:cNvPr id="330" name="Google Shape;330;p29"/>
          <p:cNvSpPr txBox="1"/>
          <p:nvPr/>
        </p:nvSpPr>
        <p:spPr>
          <a:xfrm>
            <a:off x="5362449" y="1591043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2. Generate predictions on dataset</a:t>
            </a:r>
            <a:endParaRPr/>
          </a:p>
        </p:txBody>
      </p:sp>
      <p:sp>
        <p:nvSpPr>
          <p:cNvPr id="331" name="Google Shape;331;p29"/>
          <p:cNvSpPr txBox="1"/>
          <p:nvPr/>
        </p:nvSpPr>
        <p:spPr>
          <a:xfrm>
            <a:off x="5362449" y="2121840"/>
            <a:ext cx="24003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3. Fit decision tree to LSTM outputs</a:t>
            </a:r>
            <a:endParaRPr/>
          </a:p>
        </p:txBody>
      </p:sp>
      <p:sp>
        <p:nvSpPr>
          <p:cNvPr id="332" name="Google Shape;332;p29"/>
          <p:cNvSpPr txBox="1"/>
          <p:nvPr/>
        </p:nvSpPr>
        <p:spPr>
          <a:xfrm>
            <a:off x="5362449" y="2566548"/>
            <a:ext cx="2400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4. Extract rules from tree paths</a:t>
            </a:r>
            <a:endParaRPr/>
          </a:p>
        </p:txBody>
      </p:sp>
      <p:sp>
        <p:nvSpPr>
          <p:cNvPr id="333" name="Google Shape;333;p29"/>
          <p:cNvSpPr txBox="1"/>
          <p:nvPr/>
        </p:nvSpPr>
        <p:spPr>
          <a:xfrm>
            <a:off x="5362474" y="3121780"/>
            <a:ext cx="2400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Pro: Simple, global view</a:t>
            </a:r>
            <a:endParaRPr/>
          </a:p>
        </p:txBody>
      </p:sp>
      <p:sp>
        <p:nvSpPr>
          <p:cNvPr id="334" name="Google Shape;334;p29"/>
          <p:cNvSpPr txBox="1"/>
          <p:nvPr/>
        </p:nvSpPr>
        <p:spPr>
          <a:xfrm>
            <a:off x="5362474" y="3433823"/>
            <a:ext cx="2400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Con: May lose LSTM fidelity</a:t>
            </a:r>
            <a:endParaRPr/>
          </a:p>
        </p:txBody>
      </p:sp>
      <p:sp>
        <p:nvSpPr>
          <p:cNvPr id="335" name="Google Shape;335;p29"/>
          <p:cNvSpPr/>
          <p:nvPr/>
        </p:nvSpPr>
        <p:spPr>
          <a:xfrm>
            <a:off x="1028727" y="4183380"/>
            <a:ext cx="7063928" cy="548640"/>
          </a:xfrm>
          <a:prstGeom prst="roundRect">
            <a:avLst>
              <a:gd fmla="val 16667" name="adj"/>
            </a:avLst>
          </a:prstGeom>
          <a:solidFill>
            <a:srgbClr val="FFF5DC"/>
          </a:solidFill>
          <a:ln cap="flat" cmpd="sng" w="19050">
            <a:solidFill>
              <a:srgbClr val="C88C1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Central research question: Which method produces the best rules?</a:t>
            </a:r>
            <a:br>
              <a:rPr b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Best = highest fidelity (agreement) to LSTM × fewest rules × highest fraud coverage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366"/>
        </a:solidFill>
      </p:bgPr>
    </p:bg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0"/>
          <p:cNvSpPr txBox="1"/>
          <p:nvPr/>
        </p:nvSpPr>
        <p:spPr>
          <a:xfrm>
            <a:off x="685818" y="1714500"/>
            <a:ext cx="7544001" cy="4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96B4DC"/>
                </a:solidFill>
                <a:latin typeface="Calibri"/>
                <a:ea typeface="Calibri"/>
                <a:cs typeface="Calibri"/>
                <a:sym typeface="Calibri"/>
              </a:rPr>
              <a:t>SECTION 04</a:t>
            </a:r>
            <a:endParaRPr sz="1100"/>
          </a:p>
        </p:txBody>
      </p:sp>
      <p:sp>
        <p:nvSpPr>
          <p:cNvPr id="341" name="Google Shape;341;p30"/>
          <p:cNvSpPr txBox="1"/>
          <p:nvPr/>
        </p:nvSpPr>
        <p:spPr>
          <a:xfrm>
            <a:off x="685818" y="2125980"/>
            <a:ext cx="7544001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Evaluation &amp; Plan</a:t>
            </a:r>
            <a:endParaRPr sz="1100"/>
          </a:p>
        </p:txBody>
      </p:sp>
      <p:sp>
        <p:nvSpPr>
          <p:cNvPr id="342" name="Google Shape;342;p30"/>
          <p:cNvSpPr/>
          <p:nvPr/>
        </p:nvSpPr>
        <p:spPr>
          <a:xfrm>
            <a:off x="685818" y="3017520"/>
            <a:ext cx="2057455" cy="38100"/>
          </a:xfrm>
          <a:prstGeom prst="rect">
            <a:avLst/>
          </a:prstGeom>
          <a:solidFill>
            <a:srgbClr val="64A0E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solidFill>
          <a:srgbClr val="FFFFFF"/>
        </a:soli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1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31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Evaluation Strategy</a:t>
            </a:r>
            <a:endParaRPr sz="1100"/>
          </a:p>
        </p:txBody>
      </p:sp>
      <p:sp>
        <p:nvSpPr>
          <p:cNvPr id="349" name="Google Shape;349;p31"/>
          <p:cNvSpPr txBox="1"/>
          <p:nvPr/>
        </p:nvSpPr>
        <p:spPr>
          <a:xfrm>
            <a:off x="342909" y="822960"/>
            <a:ext cx="377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Target </a:t>
            </a: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Model Performance</a:t>
            </a:r>
            <a:endParaRPr/>
          </a:p>
        </p:txBody>
      </p:sp>
      <p:graphicFrame>
        <p:nvGraphicFramePr>
          <p:cNvPr id="350" name="Google Shape;350;p31"/>
          <p:cNvGraphicFramePr/>
          <p:nvPr/>
        </p:nvGraphicFramePr>
        <p:xfrm>
          <a:off x="342909" y="11658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{04F4ABE4-145F-4C05-8016-D2DB9AB9C90B}</a:tableStyleId>
              </a:tblPr>
              <a:tblGrid>
                <a:gridCol w="2057450"/>
                <a:gridCol w="1714525"/>
              </a:tblGrid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Metric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Target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AUC-PR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549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0.70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F1 (fraud class)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549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0.65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Recall (fraud)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549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0.80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Precision (fraud)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00549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&gt; 0.50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351" name="Google Shape;351;p31"/>
          <p:cNvSpPr txBox="1"/>
          <p:nvPr/>
        </p:nvSpPr>
        <p:spPr>
          <a:xfrm>
            <a:off x="342909" y="2811779"/>
            <a:ext cx="3771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Compare: LSTM vs. XGBoost vs. Logistic Regression baselines</a:t>
            </a:r>
            <a:endParaRPr/>
          </a:p>
        </p:txBody>
      </p:sp>
      <p:sp>
        <p:nvSpPr>
          <p:cNvPr id="352" name="Google Shape;352;p31"/>
          <p:cNvSpPr txBox="1"/>
          <p:nvPr/>
        </p:nvSpPr>
        <p:spPr>
          <a:xfrm>
            <a:off x="4800728" y="822960"/>
            <a:ext cx="377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Rule Quality</a:t>
            </a:r>
            <a:endParaRPr/>
          </a:p>
        </p:txBody>
      </p:sp>
      <p:graphicFrame>
        <p:nvGraphicFramePr>
          <p:cNvPr id="353" name="Google Shape;353;p31"/>
          <p:cNvGraphicFramePr/>
          <p:nvPr/>
        </p:nvGraphicFramePr>
        <p:xfrm>
          <a:off x="4800728" y="11658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{04F4ABE4-145F-4C05-8016-D2DB9AB9C90B}</a:tableStyleId>
              </a:tblPr>
              <a:tblGrid>
                <a:gridCol w="1371625"/>
                <a:gridCol w="2400350"/>
              </a:tblGrid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Metric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Fidelity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Agreement with LSTM predictions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Coverage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% of frauds caught by rules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Precision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Rule-level precision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Rule Count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Fewer = more interpretable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354" name="Google Shape;354;p31"/>
          <p:cNvSpPr txBox="1"/>
          <p:nvPr/>
        </p:nvSpPr>
        <p:spPr>
          <a:xfrm>
            <a:off x="4800765" y="2981154"/>
            <a:ext cx="3771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Compare: SHAP-Rule vs. Anchors vs. Surrogate DT</a:t>
            </a:r>
            <a:endParaRPr/>
          </a:p>
        </p:txBody>
      </p:sp>
      <p:sp>
        <p:nvSpPr>
          <p:cNvPr id="355" name="Google Shape;355;p31"/>
          <p:cNvSpPr/>
          <p:nvPr/>
        </p:nvSpPr>
        <p:spPr>
          <a:xfrm>
            <a:off x="1382949" y="3844590"/>
            <a:ext cx="6378000" cy="48000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905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Success = Rules that catch &gt;70% of what the LSTM catches, using ≤20 human-readable rules.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366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685818" y="1714500"/>
            <a:ext cx="7544001" cy="4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96B4DC"/>
                </a:solidFill>
                <a:latin typeface="Calibri"/>
                <a:ea typeface="Calibri"/>
                <a:cs typeface="Calibri"/>
                <a:sym typeface="Calibri"/>
              </a:rPr>
              <a:t>SECTION 01</a:t>
            </a:r>
            <a:endParaRPr sz="1100"/>
          </a:p>
        </p:txBody>
      </p:sp>
      <p:sp>
        <p:nvSpPr>
          <p:cNvPr id="64" name="Google Shape;64;p14"/>
          <p:cNvSpPr txBox="1"/>
          <p:nvPr/>
        </p:nvSpPr>
        <p:spPr>
          <a:xfrm>
            <a:off x="685818" y="2125980"/>
            <a:ext cx="7544001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Motivation &amp; Problem</a:t>
            </a:r>
            <a:endParaRPr sz="1100"/>
          </a:p>
        </p:txBody>
      </p:sp>
      <p:sp>
        <p:nvSpPr>
          <p:cNvPr id="65" name="Google Shape;65;p14"/>
          <p:cNvSpPr/>
          <p:nvPr/>
        </p:nvSpPr>
        <p:spPr>
          <a:xfrm>
            <a:off x="685818" y="3017520"/>
            <a:ext cx="2057455" cy="38100"/>
          </a:xfrm>
          <a:prstGeom prst="rect">
            <a:avLst/>
          </a:prstGeom>
          <a:solidFill>
            <a:srgbClr val="64A0E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2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32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Expected Contributions</a:t>
            </a:r>
            <a:endParaRPr sz="1100"/>
          </a:p>
        </p:txBody>
      </p:sp>
      <p:sp>
        <p:nvSpPr>
          <p:cNvPr id="362" name="Google Shape;362;p32"/>
          <p:cNvSpPr/>
          <p:nvPr/>
        </p:nvSpPr>
        <p:spPr>
          <a:xfrm>
            <a:off x="411491" y="1028700"/>
            <a:ext cx="411491" cy="41148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100"/>
          </a:p>
        </p:txBody>
      </p:sp>
      <p:sp>
        <p:nvSpPr>
          <p:cNvPr id="363" name="Google Shape;363;p32"/>
          <p:cNvSpPr txBox="1"/>
          <p:nvPr/>
        </p:nvSpPr>
        <p:spPr>
          <a:xfrm>
            <a:off x="1028727" y="960120"/>
            <a:ext cx="72012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Automated Rule Generation Pipeline</a:t>
            </a:r>
            <a:endParaRPr sz="1500"/>
          </a:p>
        </p:txBody>
      </p:sp>
      <p:sp>
        <p:nvSpPr>
          <p:cNvPr id="364" name="Google Shape;364;p32"/>
          <p:cNvSpPr txBox="1"/>
          <p:nvPr/>
        </p:nvSpPr>
        <p:spPr>
          <a:xfrm>
            <a:off x="1028727" y="1234440"/>
            <a:ext cx="72012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First end-to-end system: raw transactions → trained LSTM → SHAP analysis → deployable fraud detection rules</a:t>
            </a:r>
            <a:endParaRPr/>
          </a:p>
        </p:txBody>
      </p:sp>
      <p:sp>
        <p:nvSpPr>
          <p:cNvPr id="365" name="Google Shape;365;p32"/>
          <p:cNvSpPr/>
          <p:nvPr/>
        </p:nvSpPr>
        <p:spPr>
          <a:xfrm>
            <a:off x="411491" y="1920240"/>
            <a:ext cx="411491" cy="41148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100"/>
          </a:p>
        </p:txBody>
      </p:sp>
      <p:sp>
        <p:nvSpPr>
          <p:cNvPr id="366" name="Google Shape;366;p32"/>
          <p:cNvSpPr txBox="1"/>
          <p:nvPr/>
        </p:nvSpPr>
        <p:spPr>
          <a:xfrm>
            <a:off x="1028727" y="1851660"/>
            <a:ext cx="72012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Data-Driven Rules from Deep Learning</a:t>
            </a:r>
            <a:endParaRPr sz="1100"/>
          </a:p>
        </p:txBody>
      </p:sp>
      <p:sp>
        <p:nvSpPr>
          <p:cNvPr id="367" name="Google Shape;367;p32"/>
          <p:cNvSpPr txBox="1"/>
          <p:nvPr/>
        </p:nvSpPr>
        <p:spPr>
          <a:xfrm>
            <a:off x="1028727" y="2125980"/>
            <a:ext cx="72012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Rules derived from learned patterns, not human intuition. Captures complex interactions that manual rule writers would miss</a:t>
            </a:r>
            <a:endParaRPr/>
          </a:p>
        </p:txBody>
      </p:sp>
      <p:sp>
        <p:nvSpPr>
          <p:cNvPr id="368" name="Google Shape;368;p32"/>
          <p:cNvSpPr/>
          <p:nvPr/>
        </p:nvSpPr>
        <p:spPr>
          <a:xfrm>
            <a:off x="411491" y="2811780"/>
            <a:ext cx="411491" cy="41148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100"/>
          </a:p>
        </p:txBody>
      </p:sp>
      <p:sp>
        <p:nvSpPr>
          <p:cNvPr id="369" name="Google Shape;369;p32"/>
          <p:cNvSpPr txBox="1"/>
          <p:nvPr/>
        </p:nvSpPr>
        <p:spPr>
          <a:xfrm>
            <a:off x="1028727" y="2743200"/>
            <a:ext cx="72012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Multi-Method Comparison</a:t>
            </a:r>
            <a:endParaRPr b="1" sz="1500">
              <a:solidFill>
                <a:srgbClr val="0033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32"/>
          <p:cNvSpPr txBox="1"/>
          <p:nvPr/>
        </p:nvSpPr>
        <p:spPr>
          <a:xfrm>
            <a:off x="1028727" y="3017520"/>
            <a:ext cx="72012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First head-to-head evaluation of SHAP-Rule </a:t>
            </a: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nd Surrogate Decision Trees for fraud rule extraction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33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33"/>
          <p:cNvSpPr txBox="1"/>
          <p:nvPr/>
        </p:nvSpPr>
        <p:spPr>
          <a:xfrm>
            <a:off x="411491" y="102870"/>
            <a:ext cx="68583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Project Timeline</a:t>
            </a:r>
            <a:endParaRPr sz="2100"/>
          </a:p>
        </p:txBody>
      </p:sp>
      <p:sp>
        <p:nvSpPr>
          <p:cNvPr id="377" name="Google Shape;377;p33"/>
          <p:cNvSpPr/>
          <p:nvPr/>
        </p:nvSpPr>
        <p:spPr>
          <a:xfrm flipH="1" rot="10800000">
            <a:off x="651700" y="1917600"/>
            <a:ext cx="7532400" cy="100200"/>
          </a:xfrm>
          <a:prstGeom prst="rect">
            <a:avLst/>
          </a:prstGeom>
          <a:solidFill>
            <a:srgbClr val="B4D2F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33"/>
          <p:cNvSpPr/>
          <p:nvPr/>
        </p:nvSpPr>
        <p:spPr>
          <a:xfrm>
            <a:off x="1100100" y="1019688"/>
            <a:ext cx="2351400" cy="685800"/>
          </a:xfrm>
          <a:prstGeom prst="roundRect">
            <a:avLst>
              <a:gd fmla="val 16667" name="adj"/>
            </a:avLst>
          </a:prstGeom>
          <a:solidFill>
            <a:srgbClr val="D2E6F5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Phase 1: </a:t>
            </a: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Idea, D</a:t>
            </a: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ata &amp; Features </a:t>
            </a:r>
            <a:r>
              <a:rPr b="1" i="0" lang="en">
                <a:solidFill>
                  <a:srgbClr val="93C47D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endParaRPr>
              <a:solidFill>
                <a:srgbClr val="93C47D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Weeks 1-4</a:t>
            </a:r>
            <a:endParaRPr/>
          </a:p>
        </p:txBody>
      </p:sp>
      <p:sp>
        <p:nvSpPr>
          <p:cNvPr id="379" name="Google Shape;379;p33"/>
          <p:cNvSpPr/>
          <p:nvPr/>
        </p:nvSpPr>
        <p:spPr>
          <a:xfrm>
            <a:off x="1831243" y="1874809"/>
            <a:ext cx="137100" cy="1371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33"/>
          <p:cNvSpPr txBox="1"/>
          <p:nvPr/>
        </p:nvSpPr>
        <p:spPr>
          <a:xfrm>
            <a:off x="548655" y="2194560"/>
            <a:ext cx="1920300" cy="4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Download &amp; clean Sparkov</a:t>
            </a:r>
            <a:endParaRPr sz="1300"/>
          </a:p>
        </p:txBody>
      </p:sp>
      <p:sp>
        <p:nvSpPr>
          <p:cNvPr id="381" name="Google Shape;381;p33"/>
          <p:cNvSpPr txBox="1"/>
          <p:nvPr/>
        </p:nvSpPr>
        <p:spPr>
          <a:xfrm>
            <a:off x="548655" y="2713750"/>
            <a:ext cx="19203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Engineer ~38 features</a:t>
            </a:r>
            <a:endParaRPr sz="1300"/>
          </a:p>
        </p:txBody>
      </p:sp>
      <p:sp>
        <p:nvSpPr>
          <p:cNvPr id="382" name="Google Shape;382;p33"/>
          <p:cNvSpPr txBox="1"/>
          <p:nvPr/>
        </p:nvSpPr>
        <p:spPr>
          <a:xfrm>
            <a:off x="548655" y="3017540"/>
            <a:ext cx="19203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Build sequence windows</a:t>
            </a:r>
            <a:endParaRPr sz="1300"/>
          </a:p>
        </p:txBody>
      </p:sp>
      <p:sp>
        <p:nvSpPr>
          <p:cNvPr id="383" name="Google Shape;383;p33"/>
          <p:cNvSpPr/>
          <p:nvPr/>
        </p:nvSpPr>
        <p:spPr>
          <a:xfrm>
            <a:off x="3451500" y="997338"/>
            <a:ext cx="1342500" cy="685800"/>
          </a:xfrm>
          <a:prstGeom prst="roundRect">
            <a:avLst>
              <a:gd fmla="val 16667" name="adj"/>
            </a:avLst>
          </a:prstGeom>
          <a:solidFill>
            <a:srgbClr val="B9D7F0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Phase 2: LSTM Training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Weeks 4-</a:t>
            </a:r>
            <a:r>
              <a:rPr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384" name="Google Shape;384;p33"/>
          <p:cNvSpPr/>
          <p:nvPr/>
        </p:nvSpPr>
        <p:spPr>
          <a:xfrm>
            <a:off x="3872363" y="1901547"/>
            <a:ext cx="137100" cy="1371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33"/>
          <p:cNvSpPr txBox="1"/>
          <p:nvPr/>
        </p:nvSpPr>
        <p:spPr>
          <a:xfrm>
            <a:off x="2522396" y="2189910"/>
            <a:ext cx="19890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Train Attention-LSTM</a:t>
            </a:r>
            <a:endParaRPr sz="1300"/>
          </a:p>
        </p:txBody>
      </p:sp>
      <p:sp>
        <p:nvSpPr>
          <p:cNvPr id="386" name="Google Shape;386;p33"/>
          <p:cNvSpPr txBox="1"/>
          <p:nvPr/>
        </p:nvSpPr>
        <p:spPr>
          <a:xfrm>
            <a:off x="2522396" y="2416075"/>
            <a:ext cx="19890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387" name="Google Shape;387;p33"/>
          <p:cNvSpPr txBox="1"/>
          <p:nvPr/>
        </p:nvSpPr>
        <p:spPr>
          <a:xfrm>
            <a:off x="2582996" y="2525615"/>
            <a:ext cx="19890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Baseline comparisons</a:t>
            </a:r>
            <a:endParaRPr sz="1300"/>
          </a:p>
        </p:txBody>
      </p:sp>
      <p:sp>
        <p:nvSpPr>
          <p:cNvPr id="388" name="Google Shape;388;p33"/>
          <p:cNvSpPr/>
          <p:nvPr/>
        </p:nvSpPr>
        <p:spPr>
          <a:xfrm>
            <a:off x="4794000" y="997338"/>
            <a:ext cx="1521900" cy="685800"/>
          </a:xfrm>
          <a:prstGeom prst="roundRect">
            <a:avLst>
              <a:gd fmla="val 16667" name="adj"/>
            </a:avLst>
          </a:prstGeom>
          <a:solidFill>
            <a:srgbClr val="A0C8EB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Phase 3: Rule Extraction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Weeks </a:t>
            </a:r>
            <a:r>
              <a:rPr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6-7</a:t>
            </a:r>
            <a:endParaRPr/>
          </a:p>
        </p:txBody>
      </p:sp>
      <p:sp>
        <p:nvSpPr>
          <p:cNvPr id="389" name="Google Shape;389;p33"/>
          <p:cNvSpPr/>
          <p:nvPr/>
        </p:nvSpPr>
        <p:spPr>
          <a:xfrm>
            <a:off x="5412875" y="1870300"/>
            <a:ext cx="137100" cy="1371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33"/>
          <p:cNvSpPr txBox="1"/>
          <p:nvPr/>
        </p:nvSpPr>
        <p:spPr>
          <a:xfrm>
            <a:off x="4526244" y="2194560"/>
            <a:ext cx="2057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SHAP-Rule extraction</a:t>
            </a:r>
            <a:endParaRPr sz="1300"/>
          </a:p>
        </p:txBody>
      </p:sp>
      <p:sp>
        <p:nvSpPr>
          <p:cNvPr id="391" name="Google Shape;391;p33"/>
          <p:cNvSpPr txBox="1"/>
          <p:nvPr/>
        </p:nvSpPr>
        <p:spPr>
          <a:xfrm>
            <a:off x="4526244" y="2400300"/>
            <a:ext cx="2057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Anchors extraction</a:t>
            </a:r>
            <a:endParaRPr sz="1300"/>
          </a:p>
        </p:txBody>
      </p:sp>
      <p:sp>
        <p:nvSpPr>
          <p:cNvPr id="392" name="Google Shape;392;p33"/>
          <p:cNvSpPr txBox="1"/>
          <p:nvPr/>
        </p:nvSpPr>
        <p:spPr>
          <a:xfrm>
            <a:off x="4526244" y="2606040"/>
            <a:ext cx="2057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Surrogate DT baseline</a:t>
            </a:r>
            <a:endParaRPr sz="1300"/>
          </a:p>
        </p:txBody>
      </p:sp>
      <p:sp>
        <p:nvSpPr>
          <p:cNvPr id="393" name="Google Shape;393;p33"/>
          <p:cNvSpPr/>
          <p:nvPr/>
        </p:nvSpPr>
        <p:spPr>
          <a:xfrm>
            <a:off x="6315900" y="993013"/>
            <a:ext cx="1521900" cy="68580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270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Phase 4: Eval &amp; Report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Weeks </a:t>
            </a:r>
            <a:r>
              <a:rPr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7-8</a:t>
            </a:r>
            <a:endParaRPr/>
          </a:p>
        </p:txBody>
      </p:sp>
      <p:sp>
        <p:nvSpPr>
          <p:cNvPr id="394" name="Google Shape;394;p33"/>
          <p:cNvSpPr/>
          <p:nvPr/>
        </p:nvSpPr>
        <p:spPr>
          <a:xfrm>
            <a:off x="7147569" y="1861472"/>
            <a:ext cx="137100" cy="137100"/>
          </a:xfrm>
          <a:prstGeom prst="ellipse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33"/>
          <p:cNvSpPr txBox="1"/>
          <p:nvPr/>
        </p:nvSpPr>
        <p:spPr>
          <a:xfrm>
            <a:off x="6515274" y="2194560"/>
            <a:ext cx="2057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Compare methods</a:t>
            </a:r>
            <a:endParaRPr sz="1300"/>
          </a:p>
        </p:txBody>
      </p:sp>
      <p:sp>
        <p:nvSpPr>
          <p:cNvPr id="396" name="Google Shape;396;p33"/>
          <p:cNvSpPr txBox="1"/>
          <p:nvPr/>
        </p:nvSpPr>
        <p:spPr>
          <a:xfrm>
            <a:off x="6515274" y="2400300"/>
            <a:ext cx="2057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Final report</a:t>
            </a:r>
            <a:endParaRPr sz="1300"/>
          </a:p>
        </p:txBody>
      </p:sp>
      <p:sp>
        <p:nvSpPr>
          <p:cNvPr id="397" name="Google Shape;397;p33"/>
          <p:cNvSpPr txBox="1"/>
          <p:nvPr/>
        </p:nvSpPr>
        <p:spPr>
          <a:xfrm>
            <a:off x="6515274" y="2606040"/>
            <a:ext cx="2057400" cy="2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• Presentation</a:t>
            </a:r>
            <a:endParaRPr sz="13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4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34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 sz="1100"/>
          </a:p>
        </p:txBody>
      </p:sp>
      <p:sp>
        <p:nvSpPr>
          <p:cNvPr id="404" name="Google Shape;404;p34"/>
          <p:cNvSpPr txBox="1"/>
          <p:nvPr/>
        </p:nvSpPr>
        <p:spPr>
          <a:xfrm>
            <a:off x="411491" y="891540"/>
            <a:ext cx="8229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[1]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S. M. Lundberg and S. Lee, "A unified approach to interpreting model predictions," NeurIPS, 2017.</a:t>
            </a:r>
            <a:endParaRPr/>
          </a:p>
        </p:txBody>
      </p:sp>
      <p:sp>
        <p:nvSpPr>
          <p:cNvPr id="405" name="Google Shape;405;p34"/>
          <p:cNvSpPr txBox="1"/>
          <p:nvPr/>
        </p:nvSpPr>
        <p:spPr>
          <a:xfrm>
            <a:off x="411491" y="1303020"/>
            <a:ext cx="8229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[2]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M. T. Ribeiro, S. Singh, and C. Guestrin, "Anchors: High-precision model-agnostic explanations," AAAI, 2018.</a:t>
            </a:r>
            <a:endParaRPr/>
          </a:p>
        </p:txBody>
      </p:sp>
      <p:sp>
        <p:nvSpPr>
          <p:cNvPr id="406" name="Google Shape;406;p34"/>
          <p:cNvSpPr txBox="1"/>
          <p:nvPr/>
        </p:nvSpPr>
        <p:spPr>
          <a:xfrm>
            <a:off x="411491" y="1714500"/>
            <a:ext cx="8229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[3]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J. Jurgovsky et al., "Sequence classification for credit-card fraud detection," Expert Systems with Applications, 2018.</a:t>
            </a:r>
            <a:endParaRPr/>
          </a:p>
        </p:txBody>
      </p:sp>
      <p:sp>
        <p:nvSpPr>
          <p:cNvPr id="407" name="Google Shape;407;p34"/>
          <p:cNvSpPr txBox="1"/>
          <p:nvPr/>
        </p:nvSpPr>
        <p:spPr>
          <a:xfrm>
            <a:off x="411491" y="2265593"/>
            <a:ext cx="8229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[4]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A. Taparia et al., "RaKShA: A knowledge graph-enhanced explainable fraud detection framework," arXiv preprint, 2023.</a:t>
            </a:r>
            <a:endParaRPr/>
          </a:p>
        </p:txBody>
      </p:sp>
      <p:sp>
        <p:nvSpPr>
          <p:cNvPr id="408" name="Google Shape;408;p34"/>
          <p:cNvSpPr txBox="1"/>
          <p:nvPr/>
        </p:nvSpPr>
        <p:spPr>
          <a:xfrm>
            <a:off x="411491" y="2752860"/>
            <a:ext cx="8229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[5]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D. K. Sharma et al., "Explainable credit card fraud detection: A SHAP-based stacking ensemble approach," IEEE Access, 2025.</a:t>
            </a:r>
            <a:endParaRPr/>
          </a:p>
        </p:txBody>
      </p:sp>
      <p:sp>
        <p:nvSpPr>
          <p:cNvPr id="409" name="Google Shape;409;p34"/>
          <p:cNvSpPr txBox="1"/>
          <p:nvPr/>
        </p:nvSpPr>
        <p:spPr>
          <a:xfrm>
            <a:off x="411491" y="3307640"/>
            <a:ext cx="82299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[6]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J. H. Friedman and B. E. Popescu, "Predictive learning via rule ensembles," Annals of Applied Statistics, 2008.</a:t>
            </a:r>
            <a:endParaRPr/>
          </a:p>
        </p:txBody>
      </p:sp>
      <p:sp>
        <p:nvSpPr>
          <p:cNvPr id="410" name="Google Shape;410;p34"/>
          <p:cNvSpPr txBox="1"/>
          <p:nvPr/>
        </p:nvSpPr>
        <p:spPr>
          <a:xfrm>
            <a:off x="411491" y="3791195"/>
            <a:ext cx="82299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[7]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Federal Trade Commission, "New FTC data show big jump in reported losses to fraud: $12.5 billion in 2024," 2025.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366"/>
        </a:solidFill>
      </p:bgPr>
    </p:bg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35"/>
          <p:cNvSpPr txBox="1"/>
          <p:nvPr/>
        </p:nvSpPr>
        <p:spPr>
          <a:xfrm>
            <a:off x="0" y="1508760"/>
            <a:ext cx="914401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sz="1100"/>
          </a:p>
        </p:txBody>
      </p:sp>
      <p:sp>
        <p:nvSpPr>
          <p:cNvPr id="416" name="Google Shape;416;p35"/>
          <p:cNvSpPr txBox="1"/>
          <p:nvPr/>
        </p:nvSpPr>
        <p:spPr>
          <a:xfrm>
            <a:off x="0" y="2263140"/>
            <a:ext cx="9144015" cy="4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800">
                <a:solidFill>
                  <a:srgbClr val="96BEE6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100"/>
          </a:p>
        </p:txBody>
      </p:sp>
      <p:sp>
        <p:nvSpPr>
          <p:cNvPr id="417" name="Google Shape;417;p35"/>
          <p:cNvSpPr/>
          <p:nvPr/>
        </p:nvSpPr>
        <p:spPr>
          <a:xfrm>
            <a:off x="3772001" y="2811779"/>
            <a:ext cx="1577382" cy="28575"/>
          </a:xfrm>
          <a:prstGeom prst="rect">
            <a:avLst/>
          </a:prstGeom>
          <a:solidFill>
            <a:srgbClr val="64A0E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35"/>
          <p:cNvSpPr txBox="1"/>
          <p:nvPr/>
        </p:nvSpPr>
        <p:spPr>
          <a:xfrm>
            <a:off x="0" y="3086100"/>
            <a:ext cx="914401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Sashank Silwal</a:t>
            </a:r>
            <a:endParaRPr sz="1100"/>
          </a:p>
        </p:txBody>
      </p:sp>
      <p:sp>
        <p:nvSpPr>
          <p:cNvPr id="419" name="Google Shape;419;p35"/>
          <p:cNvSpPr txBox="1"/>
          <p:nvPr/>
        </p:nvSpPr>
        <p:spPr>
          <a:xfrm>
            <a:off x="0" y="3497580"/>
            <a:ext cx="91440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B4C8E6"/>
                </a:solidFill>
                <a:latin typeface="Calibri"/>
                <a:ea typeface="Calibri"/>
                <a:cs typeface="Calibri"/>
                <a:sym typeface="Calibri"/>
              </a:rPr>
              <a:t>CS592</a:t>
            </a:r>
            <a:r>
              <a:rPr lang="en" sz="1200">
                <a:solidFill>
                  <a:srgbClr val="B4C8E6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lang="en" sz="1200">
                <a:solidFill>
                  <a:srgbClr val="B4C8E6"/>
                </a:solidFill>
                <a:latin typeface="Calibri"/>
                <a:ea typeface="Calibri"/>
                <a:cs typeface="Calibri"/>
                <a:sym typeface="Calibri"/>
              </a:rPr>
              <a:t> Purdue University</a:t>
            </a:r>
            <a:endParaRPr sz="1100"/>
          </a:p>
        </p:txBody>
      </p:sp>
      <p:sp>
        <p:nvSpPr>
          <p:cNvPr id="420" name="Google Shape;420;p35"/>
          <p:cNvSpPr txBox="1"/>
          <p:nvPr/>
        </p:nvSpPr>
        <p:spPr>
          <a:xfrm>
            <a:off x="0" y="3909060"/>
            <a:ext cx="914401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100">
                <a:solidFill>
                  <a:srgbClr val="96B4DC"/>
                </a:solidFill>
                <a:latin typeface="Calibri"/>
                <a:ea typeface="Calibri"/>
                <a:cs typeface="Calibri"/>
                <a:sym typeface="Calibri"/>
              </a:rPr>
              <a:t>ssilwal@purdue.edu</a:t>
            </a:r>
            <a:endParaRPr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" u="none" cap="none" strike="noStrike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Fraud Problem at Scale</a:t>
            </a:r>
            <a:endParaRPr sz="1100"/>
          </a:p>
        </p:txBody>
      </p:sp>
      <p:sp>
        <p:nvSpPr>
          <p:cNvPr id="72" name="Google Shape;72;p15"/>
          <p:cNvSpPr txBox="1"/>
          <p:nvPr/>
        </p:nvSpPr>
        <p:spPr>
          <a:xfrm>
            <a:off x="411500" y="891550"/>
            <a:ext cx="51282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700" u="none" cap="none" strike="noStrike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$12.5 billion</a:t>
            </a:r>
            <a:r>
              <a:rPr b="0" i="0" lang="en" sz="1300" u="none" cap="none" strike="noStrike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in U.S. fraud losses in 2024 (25% increase YoY</a:t>
            </a:r>
            <a:r>
              <a:rPr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b="0" i="0" lang="en" sz="1300" u="none" cap="none" strike="noStrike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FTC)</a:t>
            </a: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411491" y="1337310"/>
            <a:ext cx="44577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7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$407 billion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projected global fraud losses by 2027</a:t>
            </a:r>
            <a:endParaRPr/>
          </a:p>
        </p:txBody>
      </p:sp>
      <p:sp>
        <p:nvSpPr>
          <p:cNvPr id="74" name="Google Shape;74;p15"/>
          <p:cNvSpPr txBox="1"/>
          <p:nvPr/>
        </p:nvSpPr>
        <p:spPr>
          <a:xfrm>
            <a:off x="411491" y="1783080"/>
            <a:ext cx="44577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7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800M+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transactions processed by Visa every day</a:t>
            </a: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411491" y="2228850"/>
            <a:ext cx="44577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700">
                <a:solidFill>
                  <a:srgbClr val="005493"/>
                </a:solidFill>
                <a:latin typeface="Calibri"/>
                <a:ea typeface="Calibri"/>
                <a:cs typeface="Calibri"/>
                <a:sym typeface="Calibri"/>
              </a:rPr>
              <a:t>2× faster</a:t>
            </a:r>
            <a:r>
              <a:rPr b="0" i="0" lang="en" sz="130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 payment fraud growing vs legitimate transactions</a:t>
            </a: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411491" y="2811779"/>
            <a:ext cx="4457819" cy="480060"/>
          </a:xfrm>
          <a:prstGeom prst="roundRect">
            <a:avLst>
              <a:gd fmla="val 16667" name="adj"/>
            </a:avLst>
          </a:prstGeom>
          <a:solidFill>
            <a:srgbClr val="FFE6E6"/>
          </a:solidFill>
          <a:ln cap="flat" cmpd="sng" w="19050">
            <a:solidFill>
              <a:srgbClr val="CC333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200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For every $1 of fraud, institutions spend $4.41 in total losses</a:t>
            </a:r>
            <a:br>
              <a:rPr b="0" lang="en" sz="1200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lang="en" sz="1200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(chargebacks, investigation, regulatory fines)</a:t>
            </a:r>
            <a:endParaRPr/>
          </a:p>
        </p:txBody>
      </p:sp>
      <p:grpSp>
        <p:nvGrpSpPr>
          <p:cNvPr id="77" name="Google Shape;77;p15"/>
          <p:cNvGrpSpPr/>
          <p:nvPr/>
        </p:nvGrpSpPr>
        <p:grpSpPr>
          <a:xfrm>
            <a:off x="5486546" y="822960"/>
            <a:ext cx="3154764" cy="2352570"/>
            <a:chOff x="5486546" y="822960"/>
            <a:chExt cx="3154764" cy="2352570"/>
          </a:xfrm>
        </p:grpSpPr>
        <p:sp>
          <p:nvSpPr>
            <p:cNvPr id="78" name="Google Shape;78;p15"/>
            <p:cNvSpPr txBox="1"/>
            <p:nvPr/>
          </p:nvSpPr>
          <p:spPr>
            <a:xfrm>
              <a:off x="5486546" y="822960"/>
              <a:ext cx="3086100" cy="253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005493"/>
                  </a:solidFill>
                  <a:latin typeface="Calibri"/>
                  <a:ea typeface="Calibri"/>
                  <a:cs typeface="Calibri"/>
                  <a:sym typeface="Calibri"/>
                </a:rPr>
                <a:t>U.S. Fraud Losses ($ Billions)</a:t>
              </a:r>
              <a:endParaRPr sz="1100"/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5486546" y="2077447"/>
              <a:ext cx="685818" cy="871493"/>
            </a:xfrm>
            <a:prstGeom prst="rect">
              <a:avLst/>
            </a:prstGeom>
            <a:solidFill>
              <a:srgbClr val="96BEE6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15"/>
            <p:cNvSpPr txBox="1"/>
            <p:nvPr/>
          </p:nvSpPr>
          <p:spPr>
            <a:xfrm>
              <a:off x="5486546" y="2983230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787878"/>
                  </a:solidFill>
                  <a:latin typeface="Calibri"/>
                  <a:ea typeface="Calibri"/>
                  <a:cs typeface="Calibri"/>
                  <a:sym typeface="Calibri"/>
                </a:rPr>
                <a:t>2021</a:t>
              </a:r>
              <a:endParaRPr sz="1100"/>
            </a:p>
          </p:txBody>
        </p:sp>
        <p:sp>
          <p:nvSpPr>
            <p:cNvPr id="81" name="Google Shape;81;p15"/>
            <p:cNvSpPr txBox="1"/>
            <p:nvPr/>
          </p:nvSpPr>
          <p:spPr>
            <a:xfrm>
              <a:off x="5486546" y="1871707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96BEE6"/>
                  </a:solidFill>
                  <a:latin typeface="Calibri"/>
                  <a:ea typeface="Calibri"/>
                  <a:cs typeface="Calibri"/>
                  <a:sym typeface="Calibri"/>
                </a:rPr>
                <a:t>$5.9B</a:t>
              </a:r>
              <a:endParaRPr sz="1100"/>
            </a:p>
          </p:txBody>
        </p:sp>
        <p:sp>
          <p:nvSpPr>
            <p:cNvPr id="82" name="Google Shape;82;p15"/>
            <p:cNvSpPr/>
            <p:nvPr/>
          </p:nvSpPr>
          <p:spPr>
            <a:xfrm>
              <a:off x="6309528" y="1649086"/>
              <a:ext cx="685818" cy="1299854"/>
            </a:xfrm>
            <a:prstGeom prst="rect">
              <a:avLst/>
            </a:prstGeom>
            <a:solidFill>
              <a:srgbClr val="64A0D2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15"/>
            <p:cNvSpPr txBox="1"/>
            <p:nvPr/>
          </p:nvSpPr>
          <p:spPr>
            <a:xfrm>
              <a:off x="6309528" y="2983230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787878"/>
                  </a:solidFill>
                  <a:latin typeface="Calibri"/>
                  <a:ea typeface="Calibri"/>
                  <a:cs typeface="Calibri"/>
                  <a:sym typeface="Calibri"/>
                </a:rPr>
                <a:t>2022</a:t>
              </a:r>
              <a:endParaRPr sz="1100"/>
            </a:p>
          </p:txBody>
        </p:sp>
        <p:sp>
          <p:nvSpPr>
            <p:cNvPr id="84" name="Google Shape;84;p15"/>
            <p:cNvSpPr txBox="1"/>
            <p:nvPr/>
          </p:nvSpPr>
          <p:spPr>
            <a:xfrm>
              <a:off x="6309528" y="1443346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64A0D2"/>
                  </a:solidFill>
                  <a:latin typeface="Calibri"/>
                  <a:ea typeface="Calibri"/>
                  <a:cs typeface="Calibri"/>
                  <a:sym typeface="Calibri"/>
                </a:rPr>
                <a:t>$8.8B</a:t>
              </a:r>
              <a:endParaRPr sz="1100"/>
            </a:p>
          </p:txBody>
        </p:sp>
        <p:sp>
          <p:nvSpPr>
            <p:cNvPr id="85" name="Google Shape;85;p15"/>
            <p:cNvSpPr/>
            <p:nvPr/>
          </p:nvSpPr>
          <p:spPr>
            <a:xfrm>
              <a:off x="7132510" y="1471833"/>
              <a:ext cx="685818" cy="1477107"/>
            </a:xfrm>
            <a:prstGeom prst="rect">
              <a:avLst/>
            </a:prstGeom>
            <a:solidFill>
              <a:srgbClr val="3C82BE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5"/>
            <p:cNvSpPr txBox="1"/>
            <p:nvPr/>
          </p:nvSpPr>
          <p:spPr>
            <a:xfrm>
              <a:off x="7132510" y="2983230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787878"/>
                  </a:solidFill>
                  <a:latin typeface="Calibri"/>
                  <a:ea typeface="Calibri"/>
                  <a:cs typeface="Calibri"/>
                  <a:sym typeface="Calibri"/>
                </a:rPr>
                <a:t>2023</a:t>
              </a:r>
              <a:endParaRPr sz="1100"/>
            </a:p>
          </p:txBody>
        </p:sp>
        <p:sp>
          <p:nvSpPr>
            <p:cNvPr id="87" name="Google Shape;87;p15"/>
            <p:cNvSpPr txBox="1"/>
            <p:nvPr/>
          </p:nvSpPr>
          <p:spPr>
            <a:xfrm>
              <a:off x="7132510" y="1266093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3C82BE"/>
                  </a:solidFill>
                  <a:latin typeface="Calibri"/>
                  <a:ea typeface="Calibri"/>
                  <a:cs typeface="Calibri"/>
                  <a:sym typeface="Calibri"/>
                </a:rPr>
                <a:t>$10.0B</a:t>
              </a:r>
              <a:endParaRPr sz="1100"/>
            </a:p>
          </p:txBody>
        </p:sp>
        <p:sp>
          <p:nvSpPr>
            <p:cNvPr id="88" name="Google Shape;88;p15"/>
            <p:cNvSpPr/>
            <p:nvPr/>
          </p:nvSpPr>
          <p:spPr>
            <a:xfrm>
              <a:off x="7955492" y="1102556"/>
              <a:ext cx="685818" cy="1846384"/>
            </a:xfrm>
            <a:prstGeom prst="rect">
              <a:avLst/>
            </a:prstGeom>
            <a:solidFill>
              <a:srgbClr val="CC3333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5"/>
            <p:cNvSpPr txBox="1"/>
            <p:nvPr/>
          </p:nvSpPr>
          <p:spPr>
            <a:xfrm>
              <a:off x="7955492" y="2983230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787878"/>
                  </a:solidFill>
                  <a:latin typeface="Calibri"/>
                  <a:ea typeface="Calibri"/>
                  <a:cs typeface="Calibri"/>
                  <a:sym typeface="Calibri"/>
                </a:rPr>
                <a:t>2024</a:t>
              </a:r>
              <a:endParaRPr sz="1100"/>
            </a:p>
          </p:txBody>
        </p:sp>
        <p:sp>
          <p:nvSpPr>
            <p:cNvPr id="90" name="Google Shape;90;p15"/>
            <p:cNvSpPr txBox="1"/>
            <p:nvPr/>
          </p:nvSpPr>
          <p:spPr>
            <a:xfrm>
              <a:off x="7955492" y="896816"/>
              <a:ext cx="685800" cy="19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>
                  <a:solidFill>
                    <a:srgbClr val="CC3333"/>
                  </a:solidFill>
                  <a:latin typeface="Calibri"/>
                  <a:ea typeface="Calibri"/>
                  <a:cs typeface="Calibri"/>
                  <a:sym typeface="Calibri"/>
                </a:rPr>
                <a:t>$12.5B</a:t>
              </a:r>
              <a:endParaRPr sz="110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Current Systems Fail</a:t>
            </a:r>
            <a:endParaRPr sz="1100"/>
          </a:p>
        </p:txBody>
      </p:sp>
      <p:sp>
        <p:nvSpPr>
          <p:cNvPr id="97" name="Google Shape;97;p16"/>
          <p:cNvSpPr/>
          <p:nvPr/>
        </p:nvSpPr>
        <p:spPr>
          <a:xfrm>
            <a:off x="342909" y="891540"/>
            <a:ext cx="3977746" cy="260604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548655" y="960120"/>
            <a:ext cx="3429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  Rule-Based Systems</a:t>
            </a:r>
            <a:endParaRPr sz="1300"/>
          </a:p>
        </p:txBody>
      </p:sp>
      <p:sp>
        <p:nvSpPr>
          <p:cNvPr id="99" name="Google Shape;99;p16"/>
          <p:cNvSpPr txBox="1"/>
          <p:nvPr/>
        </p:nvSpPr>
        <p:spPr>
          <a:xfrm>
            <a:off x="685818" y="1371600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✗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Only 37% detection rate</a:t>
            </a:r>
            <a:endParaRPr/>
          </a:p>
        </p:txBody>
      </p:sp>
      <p:sp>
        <p:nvSpPr>
          <p:cNvPr id="100" name="Google Shape;100;p16"/>
          <p:cNvSpPr txBox="1"/>
          <p:nvPr/>
        </p:nvSpPr>
        <p:spPr>
          <a:xfrm>
            <a:off x="685818" y="1632204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 txBox="1"/>
          <p:nvPr/>
        </p:nvSpPr>
        <p:spPr>
          <a:xfrm>
            <a:off x="685818" y="1702533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✗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Static</a:t>
            </a: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can't adapt to new patterns</a:t>
            </a:r>
            <a:endParaRPr/>
          </a:p>
        </p:txBody>
      </p:sp>
      <p:sp>
        <p:nvSpPr>
          <p:cNvPr id="102" name="Google Shape;102;p16"/>
          <p:cNvSpPr txBox="1"/>
          <p:nvPr/>
        </p:nvSpPr>
        <p:spPr>
          <a:xfrm>
            <a:off x="685818" y="2023125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✗  </a:t>
            </a: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Weeks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to create/update rules manually</a:t>
            </a:r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685818" y="2414016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Auditable and explainable</a:t>
            </a:r>
            <a:endParaRPr/>
          </a:p>
        </p:txBody>
      </p:sp>
      <p:sp>
        <p:nvSpPr>
          <p:cNvPr id="104" name="Google Shape;104;p16"/>
          <p:cNvSpPr txBox="1"/>
          <p:nvPr/>
        </p:nvSpPr>
        <p:spPr>
          <a:xfrm>
            <a:off x="685818" y="2674620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Regulatory compliant</a:t>
            </a:r>
            <a:endParaRPr/>
          </a:p>
        </p:txBody>
      </p:sp>
      <p:sp>
        <p:nvSpPr>
          <p:cNvPr id="105" name="Google Shape;105;p16"/>
          <p:cNvSpPr/>
          <p:nvPr/>
        </p:nvSpPr>
        <p:spPr>
          <a:xfrm>
            <a:off x="4800728" y="891540"/>
            <a:ext cx="3977746" cy="2606040"/>
          </a:xfrm>
          <a:prstGeom prst="roundRect">
            <a:avLst>
              <a:gd fmla="val 16667" name="adj"/>
            </a:avLst>
          </a:prstGeom>
          <a:solidFill>
            <a:srgbClr val="F5F5F5"/>
          </a:solidFill>
          <a:ln cap="flat" cmpd="sng" w="127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5006473" y="960120"/>
            <a:ext cx="3429000" cy="3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  Machine Learning Models</a:t>
            </a:r>
            <a:endParaRPr sz="1300"/>
          </a:p>
        </p:txBody>
      </p:sp>
      <p:sp>
        <p:nvSpPr>
          <p:cNvPr id="107" name="Google Shape;107;p16"/>
          <p:cNvSpPr txBox="1"/>
          <p:nvPr/>
        </p:nvSpPr>
        <p:spPr>
          <a:xfrm>
            <a:off x="5143637" y="1371600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95%+ detection rate achievable</a:t>
            </a:r>
            <a:endParaRPr/>
          </a:p>
        </p:txBody>
      </p:sp>
      <p:sp>
        <p:nvSpPr>
          <p:cNvPr id="108" name="Google Shape;108;p16"/>
          <p:cNvSpPr txBox="1"/>
          <p:nvPr/>
        </p:nvSpPr>
        <p:spPr>
          <a:xfrm>
            <a:off x="5143637" y="1632204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Adapts to new fraud patterns</a:t>
            </a:r>
            <a:endParaRPr/>
          </a:p>
        </p:txBody>
      </p:sp>
      <p:sp>
        <p:nvSpPr>
          <p:cNvPr id="109" name="Google Shape;109;p16"/>
          <p:cNvSpPr txBox="1"/>
          <p:nvPr/>
        </p:nvSpPr>
        <p:spPr>
          <a:xfrm>
            <a:off x="5143637" y="1892808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✓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Processes features at scale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5143637" y="2153412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✗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Black box</a:t>
            </a: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can't explain decisions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5143637" y="2414016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✗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Fails regulatory audits</a:t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5143637" y="2674620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✗ 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No actionable rules for analysts</a:t>
            </a:r>
            <a:endParaRPr/>
          </a:p>
        </p:txBody>
      </p:sp>
      <p:sp>
        <p:nvSpPr>
          <p:cNvPr id="113" name="Google Shape;113;p16"/>
          <p:cNvSpPr/>
          <p:nvPr/>
        </p:nvSpPr>
        <p:spPr>
          <a:xfrm>
            <a:off x="1714546" y="3771900"/>
            <a:ext cx="5692292" cy="54864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905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Neither approach alone is sufficient.</a:t>
            </a:r>
            <a:b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We need ML accuracy with rule-based explainability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bg>
      <p:bgPr>
        <a:solidFill>
          <a:srgbClr val="FFFFFF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7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Regulatory Pressure</a:t>
            </a:r>
            <a:endParaRPr sz="1100"/>
          </a:p>
        </p:txBody>
      </p:sp>
      <p:sp>
        <p:nvSpPr>
          <p:cNvPr id="120" name="Google Shape;120;p17"/>
          <p:cNvSpPr/>
          <p:nvPr/>
        </p:nvSpPr>
        <p:spPr>
          <a:xfrm>
            <a:off x="411503" y="987840"/>
            <a:ext cx="1234500" cy="34290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 cap="flat" cmpd="sng" w="9525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EU AI Act</a:t>
            </a:r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1851709" y="891540"/>
            <a:ext cx="3429000" cy="7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Financial fraud detection classified as "high-risk AI"</a:t>
            </a: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requires explainability &amp; human oversight</a:t>
            </a:r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411491" y="1592375"/>
            <a:ext cx="1234500" cy="34290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 cap="flat" cmpd="sng" w="9525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GDPR Art. 22</a:t>
            </a:r>
            <a:endParaRPr/>
          </a:p>
        </p:txBody>
      </p:sp>
      <p:sp>
        <p:nvSpPr>
          <p:cNvPr id="123" name="Google Shape;123;p17"/>
          <p:cNvSpPr txBox="1"/>
          <p:nvPr/>
        </p:nvSpPr>
        <p:spPr>
          <a:xfrm>
            <a:off x="1920347" y="1607350"/>
            <a:ext cx="34290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Right to explanation for automated decisions affecting individuals</a:t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411491" y="2196910"/>
            <a:ext cx="1234500" cy="34290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 cap="flat" cmpd="sng" w="9525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US CFPB</a:t>
            </a:r>
            <a:endParaRPr/>
          </a:p>
        </p:txBody>
      </p:sp>
      <p:sp>
        <p:nvSpPr>
          <p:cNvPr id="125" name="Google Shape;125;p17"/>
          <p:cNvSpPr txBox="1"/>
          <p:nvPr/>
        </p:nvSpPr>
        <p:spPr>
          <a:xfrm>
            <a:off x="1851709" y="2118310"/>
            <a:ext cx="34290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Mandates adverse action notices</a:t>
            </a:r>
            <a:r>
              <a:rPr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must explain why a transaction was flagged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11491" y="2801420"/>
            <a:ext cx="1234500" cy="342900"/>
          </a:xfrm>
          <a:prstGeom prst="roundRect">
            <a:avLst>
              <a:gd fmla="val 16667" name="adj"/>
            </a:avLst>
          </a:prstGeom>
          <a:solidFill>
            <a:srgbClr val="005493"/>
          </a:solidFill>
          <a:ln cap="flat" cmpd="sng" w="9525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SR 11-7</a:t>
            </a:r>
            <a:endParaRPr/>
          </a:p>
        </p:txBody>
      </p:sp>
      <p:sp>
        <p:nvSpPr>
          <p:cNvPr id="127" name="Google Shape;127;p17"/>
          <p:cNvSpPr txBox="1"/>
          <p:nvPr/>
        </p:nvSpPr>
        <p:spPr>
          <a:xfrm>
            <a:off x="1851709" y="2763245"/>
            <a:ext cx="3429000" cy="5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Fed/OCC guidance: models must be interpretable and validated</a:t>
            </a:r>
            <a:endParaRPr/>
          </a:p>
        </p:txBody>
      </p:sp>
      <p:sp>
        <p:nvSpPr>
          <p:cNvPr id="128" name="Google Shape;128;p17"/>
          <p:cNvSpPr/>
          <p:nvPr/>
        </p:nvSpPr>
        <p:spPr>
          <a:xfrm>
            <a:off x="5623700" y="891550"/>
            <a:ext cx="3154800" cy="2371800"/>
          </a:xfrm>
          <a:prstGeom prst="roundRect">
            <a:avLst>
              <a:gd fmla="val 16667" name="adj"/>
            </a:avLst>
          </a:prstGeom>
          <a:solidFill>
            <a:srgbClr val="FFF5DC"/>
          </a:solidFill>
          <a:ln cap="flat" cmpd="sng" w="19050">
            <a:solidFill>
              <a:srgbClr val="C88C14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7"/>
          <p:cNvSpPr txBox="1"/>
          <p:nvPr/>
        </p:nvSpPr>
        <p:spPr>
          <a:xfrm>
            <a:off x="5829455" y="960120"/>
            <a:ext cx="2743273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C88C14"/>
                </a:solidFill>
                <a:latin typeface="Calibri"/>
                <a:ea typeface="Calibri"/>
                <a:cs typeface="Calibri"/>
                <a:sym typeface="Calibri"/>
              </a:rPr>
              <a:t>⚠  The Compliance Dilemma</a:t>
            </a:r>
            <a:endParaRPr sz="1100"/>
          </a:p>
        </p:txBody>
      </p:sp>
      <p:sp>
        <p:nvSpPr>
          <p:cNvPr id="130" name="Google Shape;130;p17"/>
          <p:cNvSpPr txBox="1"/>
          <p:nvPr/>
        </p:nvSpPr>
        <p:spPr>
          <a:xfrm>
            <a:off x="5829455" y="1303020"/>
            <a:ext cx="2743200" cy="17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Banks </a:t>
            </a:r>
            <a:r>
              <a:rPr b="1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cannot deploy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black-box models without explanation capabilities.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Yet they </a:t>
            </a:r>
            <a:r>
              <a:rPr b="1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cannot compete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 using only simple rules.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Result: </a:t>
            </a:r>
            <a:r>
              <a:rPr b="0" i="0" lang="en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rPr>
              <a:t>Many institutions are stuck with underperforming rule systems</a:t>
            </a: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5623700" y="3469100"/>
            <a:ext cx="3154800" cy="61680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Our approach: generate explainable rules</a:t>
            </a:r>
            <a:br>
              <a:rPr b="1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from ML models, best of both worlds.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8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Gap We Address</a:t>
            </a:r>
            <a:endParaRPr sz="1100"/>
          </a:p>
        </p:txBody>
      </p:sp>
      <p:sp>
        <p:nvSpPr>
          <p:cNvPr id="138" name="Google Shape;138;p18"/>
          <p:cNvSpPr txBox="1"/>
          <p:nvPr/>
        </p:nvSpPr>
        <p:spPr>
          <a:xfrm>
            <a:off x="1028727" y="788670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CURRENT STATE</a:t>
            </a:r>
            <a:endParaRPr/>
          </a:p>
        </p:txBody>
      </p:sp>
      <p:sp>
        <p:nvSpPr>
          <p:cNvPr id="139" name="Google Shape;139;p18"/>
          <p:cNvSpPr/>
          <p:nvPr/>
        </p:nvSpPr>
        <p:spPr>
          <a:xfrm>
            <a:off x="1314356" y="1097280"/>
            <a:ext cx="2194500" cy="891600"/>
          </a:xfrm>
          <a:prstGeom prst="roundRect">
            <a:avLst>
              <a:gd fmla="val 16667" name="adj"/>
            </a:avLst>
          </a:prstGeom>
          <a:solidFill>
            <a:srgbClr val="FFE6E6"/>
          </a:solidFill>
          <a:ln cap="flat" cmpd="sng" w="19050">
            <a:solidFill>
              <a:srgbClr val="CC333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Manual Rules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Low detection • High false positives</a:t>
            </a:r>
            <a:endParaRPr/>
          </a:p>
        </p:txBody>
      </p:sp>
      <p:sp>
        <p:nvSpPr>
          <p:cNvPr id="140" name="Google Shape;140;p18"/>
          <p:cNvSpPr txBox="1"/>
          <p:nvPr/>
        </p:nvSpPr>
        <p:spPr>
          <a:xfrm>
            <a:off x="3508963" y="1423800"/>
            <a:ext cx="21261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↔  Disconnect</a:t>
            </a:r>
            <a:endParaRPr/>
          </a:p>
        </p:txBody>
      </p:sp>
      <p:sp>
        <p:nvSpPr>
          <p:cNvPr id="141" name="Google Shape;141;p18"/>
          <p:cNvSpPr/>
          <p:nvPr/>
        </p:nvSpPr>
        <p:spPr>
          <a:xfrm>
            <a:off x="5635011" y="1097280"/>
            <a:ext cx="2194500" cy="891600"/>
          </a:xfrm>
          <a:prstGeom prst="roundRect">
            <a:avLst>
              <a:gd fmla="val 16667" name="adj"/>
            </a:avLst>
          </a:prstGeom>
          <a:solidFill>
            <a:srgbClr val="FFE6E6"/>
          </a:solidFill>
          <a:ln cap="flat" cmpd="sng" w="19050">
            <a:solidFill>
              <a:srgbClr val="CC333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CC3333"/>
                </a:solidFill>
                <a:latin typeface="Calibri"/>
                <a:ea typeface="Calibri"/>
                <a:cs typeface="Calibri"/>
                <a:sym typeface="Calibri"/>
              </a:rPr>
              <a:t>Black-Box ML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High accuracy • Not explainable</a:t>
            </a:r>
            <a:endParaRPr/>
          </a:p>
        </p:txBody>
      </p:sp>
      <p:sp>
        <p:nvSpPr>
          <p:cNvPr id="142" name="Google Shape;142;p18"/>
          <p:cNvSpPr txBox="1"/>
          <p:nvPr/>
        </p:nvSpPr>
        <p:spPr>
          <a:xfrm>
            <a:off x="1028727" y="2263140"/>
            <a:ext cx="34290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OUR PROPOSED PIPELINE</a:t>
            </a:r>
            <a:endParaRPr/>
          </a:p>
        </p:txBody>
      </p:sp>
      <p:sp>
        <p:nvSpPr>
          <p:cNvPr id="143" name="Google Shape;143;p18"/>
          <p:cNvSpPr/>
          <p:nvPr/>
        </p:nvSpPr>
        <p:spPr>
          <a:xfrm>
            <a:off x="1142906" y="2606090"/>
            <a:ext cx="2057400" cy="89160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LSTM Model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Sequence modeling</a:t>
            </a:r>
            <a:b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High accuracy</a:t>
            </a:r>
            <a:endParaRPr/>
          </a:p>
        </p:txBody>
      </p:sp>
      <p:sp>
        <p:nvSpPr>
          <p:cNvPr id="144" name="Google Shape;144;p18"/>
          <p:cNvSpPr/>
          <p:nvPr/>
        </p:nvSpPr>
        <p:spPr>
          <a:xfrm>
            <a:off x="3543270" y="2606090"/>
            <a:ext cx="2057400" cy="89160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SHAP / Anchors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Explainability</a:t>
            </a:r>
            <a:b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Feature importance</a:t>
            </a:r>
            <a:endParaRPr/>
          </a:p>
        </p:txBody>
      </p:sp>
      <p:sp>
        <p:nvSpPr>
          <p:cNvPr id="145" name="Google Shape;145;p18"/>
          <p:cNvSpPr/>
          <p:nvPr/>
        </p:nvSpPr>
        <p:spPr>
          <a:xfrm>
            <a:off x="5943634" y="2606090"/>
            <a:ext cx="2057400" cy="89160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Deployable Rules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Human-readable</a:t>
            </a:r>
            <a:b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">
                <a:solidFill>
                  <a:srgbClr val="787878"/>
                </a:solidFill>
                <a:latin typeface="Calibri"/>
                <a:ea typeface="Calibri"/>
                <a:cs typeface="Calibri"/>
                <a:sym typeface="Calibri"/>
              </a:rPr>
              <a:t>Auditable</a:t>
            </a:r>
            <a:endParaRPr/>
          </a:p>
        </p:txBody>
      </p:sp>
      <p:sp>
        <p:nvSpPr>
          <p:cNvPr id="146" name="Google Shape;146;p18"/>
          <p:cNvSpPr/>
          <p:nvPr/>
        </p:nvSpPr>
        <p:spPr>
          <a:xfrm>
            <a:off x="3268942" y="2880410"/>
            <a:ext cx="274200" cy="205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28824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5669306" y="2880410"/>
            <a:ext cx="274200" cy="205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28824B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8"/>
          <p:cNvSpPr/>
          <p:nvPr/>
        </p:nvSpPr>
        <p:spPr>
          <a:xfrm>
            <a:off x="2171633" y="3840530"/>
            <a:ext cx="5486400" cy="411600"/>
          </a:xfrm>
          <a:prstGeom prst="roundRect">
            <a:avLst>
              <a:gd fmla="val 16667" name="adj"/>
            </a:avLst>
          </a:prstGeom>
          <a:solidFill>
            <a:srgbClr val="E1F5E6"/>
          </a:solidFill>
          <a:ln cap="flat" cmpd="sng" w="19050">
            <a:solidFill>
              <a:srgbClr val="28824B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28824B"/>
                </a:solidFill>
                <a:latin typeface="Calibri"/>
                <a:ea typeface="Calibri"/>
                <a:cs typeface="Calibri"/>
                <a:sym typeface="Calibri"/>
              </a:rPr>
              <a:t>Automated, End-to-End, Explainable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3366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/>
          <p:nvPr/>
        </p:nvSpPr>
        <p:spPr>
          <a:xfrm>
            <a:off x="685818" y="1714500"/>
            <a:ext cx="7544001" cy="4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rgbClr val="96B4DC"/>
                </a:solidFill>
                <a:latin typeface="Calibri"/>
                <a:ea typeface="Calibri"/>
                <a:cs typeface="Calibri"/>
                <a:sym typeface="Calibri"/>
              </a:rPr>
              <a:t>SECTION 02</a:t>
            </a:r>
            <a:endParaRPr sz="1100"/>
          </a:p>
        </p:txBody>
      </p:sp>
      <p:sp>
        <p:nvSpPr>
          <p:cNvPr id="154" name="Google Shape;154;p19"/>
          <p:cNvSpPr txBox="1"/>
          <p:nvPr/>
        </p:nvSpPr>
        <p:spPr>
          <a:xfrm>
            <a:off x="685818" y="2125980"/>
            <a:ext cx="7544001" cy="8229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Background &amp; Related Work</a:t>
            </a:r>
            <a:endParaRPr sz="1100"/>
          </a:p>
        </p:txBody>
      </p:sp>
      <p:sp>
        <p:nvSpPr>
          <p:cNvPr id="155" name="Google Shape;155;p19"/>
          <p:cNvSpPr/>
          <p:nvPr/>
        </p:nvSpPr>
        <p:spPr>
          <a:xfrm>
            <a:off x="685818" y="3017520"/>
            <a:ext cx="2057455" cy="38100"/>
          </a:xfrm>
          <a:prstGeom prst="rect">
            <a:avLst/>
          </a:prstGeom>
          <a:solidFill>
            <a:srgbClr val="64A0E6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0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Existing Approaches to Fraud Detection</a:t>
            </a:r>
            <a:endParaRPr sz="1100"/>
          </a:p>
        </p:txBody>
      </p:sp>
      <p:graphicFrame>
        <p:nvGraphicFramePr>
          <p:cNvPr id="162" name="Google Shape;162;p20"/>
          <p:cNvGraphicFramePr/>
          <p:nvPr/>
        </p:nvGraphicFramePr>
        <p:xfrm>
          <a:off x="548655" y="10287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{04F4ABE4-145F-4C05-8016-D2DB9AB9C90B}</a:tableStyleId>
              </a:tblPr>
              <a:tblGrid>
                <a:gridCol w="2400350"/>
                <a:gridCol w="1234475"/>
                <a:gridCol w="1234475"/>
                <a:gridCol w="1234475"/>
                <a:gridCol w="1234475"/>
              </a:tblGrid>
              <a:tr h="3429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Approach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Detection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Explainable?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Adaptive?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Automated?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Pure Rules (Expert-written)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C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Low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28824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C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C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Pure ML (XGBoost, NN)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28824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High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C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28824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N/A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Hybrid (ML + post-hoc rules)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88C1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Medium-High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88C1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88C14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CC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Ours: LSTM → SHAP → Rules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28824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High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28824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28824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28824B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EDF5FC"/>
                    </a:solidFill>
                  </a:tcPr>
                </a:tc>
              </a:tr>
            </a:tbl>
          </a:graphicData>
        </a:graphic>
      </p:graphicFrame>
      <p:sp>
        <p:nvSpPr>
          <p:cNvPr id="163" name="Google Shape;163;p20"/>
          <p:cNvSpPr/>
          <p:nvPr/>
        </p:nvSpPr>
        <p:spPr>
          <a:xfrm>
            <a:off x="1028727" y="3086100"/>
            <a:ext cx="6858183" cy="480060"/>
          </a:xfrm>
          <a:prstGeom prst="roundRect">
            <a:avLst>
              <a:gd fmla="val 16667" name="adj"/>
            </a:avLst>
          </a:prstGeom>
          <a:solidFill>
            <a:srgbClr val="EDF5FC"/>
          </a:solidFill>
          <a:ln cap="flat" cmpd="sng" w="19050">
            <a:solidFill>
              <a:srgbClr val="00549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Key difference: Our pipeline automatically extracts human-readable rules from a trained</a:t>
            </a:r>
            <a:br>
              <a:rPr b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deep learning model</a:t>
            </a:r>
            <a:r>
              <a:rPr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b="0" lang="en">
                <a:solidFill>
                  <a:srgbClr val="003366"/>
                </a:solidFill>
                <a:latin typeface="Calibri"/>
                <a:ea typeface="Calibri"/>
                <a:cs typeface="Calibri"/>
                <a:sym typeface="Calibri"/>
              </a:rPr>
              <a:t> no manual rule engineering required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"/>
          <p:cNvSpPr/>
          <p:nvPr/>
        </p:nvSpPr>
        <p:spPr>
          <a:xfrm>
            <a:off x="0" y="0"/>
            <a:ext cx="9144015" cy="685800"/>
          </a:xfrm>
          <a:prstGeom prst="rect">
            <a:avLst/>
          </a:prstGeom>
          <a:solidFill>
            <a:srgbClr val="005493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00">
              <a:solidFill>
                <a:srgbClr val="00549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1"/>
          <p:cNvSpPr txBox="1"/>
          <p:nvPr/>
        </p:nvSpPr>
        <p:spPr>
          <a:xfrm>
            <a:off x="411491" y="102870"/>
            <a:ext cx="6858183" cy="37719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Explainability Methods Landscape</a:t>
            </a:r>
            <a:endParaRPr sz="1100"/>
          </a:p>
        </p:txBody>
      </p:sp>
      <p:graphicFrame>
        <p:nvGraphicFramePr>
          <p:cNvPr id="170" name="Google Shape;170;p21"/>
          <p:cNvGraphicFramePr/>
          <p:nvPr/>
        </p:nvGraphicFramePr>
        <p:xfrm>
          <a:off x="342909" y="89154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{04F4ABE4-145F-4C05-8016-D2DB9AB9C90B}</a:tableStyleId>
              </a:tblPr>
              <a:tblGrid>
                <a:gridCol w="1920275"/>
                <a:gridCol w="1371625"/>
                <a:gridCol w="1920275"/>
                <a:gridCol w="2400350"/>
              </a:tblGrid>
              <a:tr h="32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Method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Type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Output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Property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005493"/>
                    </a:solidFill>
                  </a:tcPr>
                </a:tc>
              </a:tr>
              <a:tr h="32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SHAP (Lundberg, 2017)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Model-agnostic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Feature importance scores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Theoretically grounded (Shapley)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2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SHAP-Rule (Fuzzy)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Post-hoc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Fuzzy if-then rules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Handles continuous features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  <a:tr h="32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Anchors (Ribeiro, 2018)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Model-agnostic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If-then rules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Precision guarantees; </a:t>
                      </a:r>
                      <a:r>
                        <a:rPr lang="en">
                          <a:solidFill>
                            <a:srgbClr val="3C3C3C"/>
                          </a:solidFill>
                        </a:rPr>
                        <a:t>however local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FFFFF"/>
                    </a:solidFill>
                  </a:tcPr>
                </a:tc>
              </a:tr>
              <a:tr h="320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Surrogate Decision Trees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Distillation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Tree-based rules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u="none" cap="none" strike="noStrike">
                          <a:solidFill>
                            <a:srgbClr val="3C3C3C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Global approximation</a:t>
                      </a:r>
                      <a:endParaRPr/>
                    </a:p>
                  </a:txBody>
                  <a:tcPr marT="34300" marB="34300" marR="68600" marL="68600"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grpSp>
        <p:nvGrpSpPr>
          <p:cNvPr id="171" name="Google Shape;171;p21"/>
          <p:cNvGrpSpPr/>
          <p:nvPr/>
        </p:nvGrpSpPr>
        <p:grpSpPr>
          <a:xfrm>
            <a:off x="342898" y="3262295"/>
            <a:ext cx="4457700" cy="1371600"/>
            <a:chOff x="4243473" y="3313320"/>
            <a:chExt cx="4457700" cy="1371600"/>
          </a:xfrm>
        </p:grpSpPr>
        <p:sp>
          <p:nvSpPr>
            <p:cNvPr id="172" name="Google Shape;172;p21"/>
            <p:cNvSpPr/>
            <p:nvPr/>
          </p:nvSpPr>
          <p:spPr>
            <a:xfrm>
              <a:off x="4243473" y="3313320"/>
              <a:ext cx="4457700" cy="1371600"/>
            </a:xfrm>
            <a:prstGeom prst="roundRect">
              <a:avLst>
                <a:gd fmla="val 16667" name="adj"/>
              </a:avLst>
            </a:prstGeom>
            <a:solidFill>
              <a:srgbClr val="F5F5F5"/>
            </a:solidFill>
            <a:ln cap="flat" cmpd="sng" w="12700">
              <a:solidFill>
                <a:srgbClr val="787878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21"/>
            <p:cNvSpPr txBox="1"/>
            <p:nvPr/>
          </p:nvSpPr>
          <p:spPr>
            <a:xfrm>
              <a:off x="4449219" y="3381900"/>
              <a:ext cx="3771900" cy="28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3C3C3C"/>
                  </a:solidFill>
                  <a:latin typeface="Calibri"/>
                  <a:ea typeface="Calibri"/>
                  <a:cs typeface="Calibri"/>
                  <a:sym typeface="Calibri"/>
                </a:rPr>
                <a:t>Example generated rule (Goal):</a:t>
              </a:r>
              <a:endParaRPr/>
            </a:p>
          </p:txBody>
        </p:sp>
        <p:sp>
          <p:nvSpPr>
            <p:cNvPr id="174" name="Google Shape;174;p21"/>
            <p:cNvSpPr txBox="1"/>
            <p:nvPr/>
          </p:nvSpPr>
          <p:spPr>
            <a:xfrm>
              <a:off x="4449219" y="3656220"/>
              <a:ext cx="3771900" cy="93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">
                  <a:solidFill>
                    <a:srgbClr val="005493"/>
                  </a:solidFill>
                  <a:latin typeface="Consolas"/>
                  <a:ea typeface="Consolas"/>
                  <a:cs typeface="Consolas"/>
                  <a:sym typeface="Consolas"/>
                </a:rPr>
                <a:t>IF </a:t>
              </a:r>
              <a:r>
                <a:rPr b="0" i="0" lang="en">
                  <a:solidFill>
                    <a:srgbClr val="3C3C3C"/>
                  </a:solidFill>
                  <a:latin typeface="Consolas"/>
                  <a:ea typeface="Consolas"/>
                  <a:cs typeface="Consolas"/>
                  <a:sym typeface="Consolas"/>
                </a:rPr>
                <a:t>txn_amount &gt; $500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">
                  <a:solidFill>
                    <a:srgbClr val="005493"/>
                  </a:solidFill>
                  <a:latin typeface="Consolas"/>
                  <a:ea typeface="Consolas"/>
                  <a:cs typeface="Consolas"/>
                  <a:sym typeface="Consolas"/>
                </a:rPr>
                <a:t>AND </a:t>
              </a:r>
              <a:r>
                <a:rPr b="0" i="0" lang="en">
                  <a:solidFill>
                    <a:srgbClr val="3C3C3C"/>
                  </a:solidFill>
                  <a:latin typeface="Consolas"/>
                  <a:ea typeface="Consolas"/>
                  <a:cs typeface="Consolas"/>
                  <a:sym typeface="Consolas"/>
                </a:rPr>
                <a:t>velocity_1h &gt; 3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">
                  <a:solidFill>
                    <a:srgbClr val="005493"/>
                  </a:solidFill>
                  <a:latin typeface="Consolas"/>
                  <a:ea typeface="Consolas"/>
                  <a:cs typeface="Consolas"/>
                  <a:sym typeface="Consolas"/>
                </a:rPr>
                <a:t>AND </a:t>
              </a:r>
              <a:r>
                <a:rPr b="0" i="0" lang="en">
                  <a:solidFill>
                    <a:srgbClr val="3C3C3C"/>
                  </a:solidFill>
                  <a:latin typeface="Consolas"/>
                  <a:ea typeface="Consolas"/>
                  <a:cs typeface="Consolas"/>
                  <a:sym typeface="Consolas"/>
                </a:rPr>
                <a:t>merchant_cat = "travel"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">
                  <a:solidFill>
                    <a:srgbClr val="28824B"/>
                  </a:solidFill>
                  <a:latin typeface="Consolas"/>
                  <a:ea typeface="Consolas"/>
                  <a:cs typeface="Consolas"/>
                  <a:sym typeface="Consolas"/>
                </a:rPr>
                <a:t>THEN </a:t>
              </a:r>
              <a:r>
                <a:rPr b="0" i="0" lang="en">
                  <a:solidFill>
                    <a:srgbClr val="3C3C3C"/>
                  </a:solidFill>
                  <a:latin typeface="Consolas"/>
                  <a:ea typeface="Consolas"/>
                  <a:cs typeface="Consolas"/>
                  <a:sym typeface="Consolas"/>
                </a:rPr>
                <a:t>flag_fraud (conf: 0.92)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