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7" r:id="rId4"/>
    <p:sldId id="260" r:id="rId5"/>
    <p:sldId id="261" r:id="rId6"/>
    <p:sldId id="263" r:id="rId7"/>
    <p:sldId id="262" r:id="rId8"/>
    <p:sldId id="265" r:id="rId9"/>
    <p:sldId id="266" r:id="rId10"/>
    <p:sldId id="267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36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4D2E7-C704-4D6F-B801-55EA51BA727E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DB46C-5A19-4D12-A658-B41992C56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71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5harad.com/papers/wtf.pdf?utm_source=chatgpt.com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hlinkClick r:id="rId3"/>
            </a:endParaRPr>
          </a:p>
          <a:p>
            <a:r>
              <a:rPr lang="en-US" dirty="0">
                <a:hlinkClick r:id="rId3"/>
              </a:rPr>
              <a:t>wtf.pdf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1DB46C-5A19-4D12-A658-B41992C56C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Interpretability in the recommendation system is very interesting. However, I feel like this has been neglected, or at least doesn’t live up it its attention in recent days. </a:t>
            </a:r>
          </a:p>
          <a:p>
            <a:r>
              <a:rPr lang="en-US" dirty="0"/>
              <a:t>There are a few reasons for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1DB46C-5A19-4D12-A658-B41992C56C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87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example, if we consider the context of my problem about professional recommendation (Link prediction). Here, the GNN connects 2 red nodes with a blue node because the </a:t>
            </a:r>
            <a:r>
              <a:rPr lang="en-US" dirty="0" err="1"/>
              <a:t>PGExplainer</a:t>
            </a:r>
            <a:r>
              <a:rPr lang="en-US" dirty="0"/>
              <a:t> shows that there are repetitive patterns of the same structure in the training dataset. In other words, it could be 2 authors in Purdue University, CS Department tend to collaborate on a new publications because professors in Purdue, CS Department tend to work with each other.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1DB46C-5A19-4D12-A658-B41992C56C0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594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3B24A-3566-1388-7143-6EECD129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F9AFFE-C274-53AB-99CA-81410E5EE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A60DB-6601-EAB8-8120-7C03DCF7E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8876-7C39-4B2D-ADC7-AB155BEA4D4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0450D-BF38-38DF-0796-465A27343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89D4A-AC0D-B9EA-3821-BC9BB14B9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AAD0D-2EA6-46B9-8E34-238074125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537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DBA7E-2AA8-5D69-E1D3-C2BEE9A0E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B57143-CB2F-3185-F3FF-2C9151DBE4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C3DB0-8192-9CF7-E09A-FDAFF1EEC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8876-7C39-4B2D-ADC7-AB155BEA4D4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73A8A-8800-566D-AB84-4BA2CB786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87091-3ADB-6A48-7D82-AA119FDA9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AAD0D-2EA6-46B9-8E34-238074125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939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603942-2587-6056-6FC3-F26687A411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17F279-F22D-14EE-216B-A786F0FCF2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2995D-BEF6-72F7-401F-802BEF6E6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8876-7C39-4B2D-ADC7-AB155BEA4D4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8CA6A-1D31-5532-3777-A0771A9F1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67D10-F7D3-D566-8C47-AEE8F5C29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AAD0D-2EA6-46B9-8E34-238074125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164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95872-FD04-8285-638C-1DD055A6A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8C5B5-6EA0-E587-6308-D61F0182D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BF249-9459-1084-5990-9199CBEC5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8876-7C39-4B2D-ADC7-AB155BEA4D4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68186E-D6F3-FE6B-2C85-372725CE7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B97AB-4FFE-C5FA-13FC-DAC2C892B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AAD0D-2EA6-46B9-8E34-238074125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79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1635A-0F12-69D1-A75D-47E7691C9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D5C56-0240-DDB1-A5E6-5B9AD246A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8A1D0-2EA9-FFC5-C1D2-18CD307EA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8876-7C39-4B2D-ADC7-AB155BEA4D4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B30F3-A13E-FAE1-D32C-82C601CDD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7FCDB-DDCC-6404-34B6-0A783CDFD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AAD0D-2EA6-46B9-8E34-238074125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29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B895-BC49-0FE5-3D93-9706ADBD9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09156-5F95-F2D8-C613-836AAF637A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E107EA-B76B-15CD-4935-824FB5B512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11B66-0D04-DDA5-BCF2-8284B89BA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8876-7C39-4B2D-ADC7-AB155BEA4D4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CA79D0-E7CD-052D-84EA-4180F1D59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FE911F-BAD6-AC28-E9D0-87D3C8A49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AAD0D-2EA6-46B9-8E34-238074125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08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616BF-E00A-DC58-2CF4-C61628EA1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C65527-5AA3-30A7-DC66-640C88446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8C5E0F-B498-7F32-81B9-199D08FEDF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C2ACC1-81F2-99F9-64EC-147C6CB13A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0DFF13-A684-6337-4F92-65A5AF08CA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5916FE-1B0F-B17B-A9A1-D155BC202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8876-7C39-4B2D-ADC7-AB155BEA4D4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6F527A-AF8C-E21A-F44E-7A5C90EAE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593B49-044E-E84E-549F-6A77CFC14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AAD0D-2EA6-46B9-8E34-238074125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21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AFF5A-CF95-6F66-1E2B-9F5DDBA8D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F424B9-4869-1B35-23A1-BE0B644AD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8876-7C39-4B2D-ADC7-AB155BEA4D4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147041-9A0D-91D1-46B4-C9A0C3AFC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3F3183-4CCD-0096-EF00-D7012D4E4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AAD0D-2EA6-46B9-8E34-238074125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6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C39E1A-04E4-9A78-E3E0-1920724E2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8876-7C39-4B2D-ADC7-AB155BEA4D4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AE93EE-51B1-2E2C-CE7D-799993DDA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A2E39F-E45F-A863-34BE-478D579DC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AAD0D-2EA6-46B9-8E34-238074125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90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A473C-AD26-D2AB-8475-F9FC9C4D2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E05FAA-722A-DBA9-9D1C-111CB5CA2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FA7BDA-4272-C165-9F85-03F0C7975A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8E3A1-AF3A-F9CF-3D5F-F365647D5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8876-7C39-4B2D-ADC7-AB155BEA4D4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386607-2369-CA9E-0824-434075F1A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510ED0-46BE-1762-A98F-ED4B9C835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AAD0D-2EA6-46B9-8E34-238074125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407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DEE39-0235-9147-7EB3-84187F31B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18BDE9-6B69-DD7B-B68C-D0A82EFB80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30E79B-A21B-61C7-7C68-4CFD1D7987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19301C-85EE-7E41-B670-4642D18D1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8876-7C39-4B2D-ADC7-AB155BEA4D4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E2BCB-F905-56C6-9F26-E540C74FA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EC66FD-A67C-EC0B-B4B7-64C52AC07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AAD0D-2EA6-46B9-8E34-238074125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6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E32A3C-A866-3D6C-182C-CE8986121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C5909-7701-2555-E405-CA569672D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B4C44-C01A-48B6-D1CD-A4EE30F23F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4A8876-7C39-4B2D-ADC7-AB155BEA4D4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2AB97-2616-E85D-E0F6-DEDA8E920E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12B8B-DA95-EC53-E8DA-6B51DC3F8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BAAD0D-2EA6-46B9-8E34-238074125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04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ews.stanford.edu/stories/2022/09/real-strength-weak-ties?utm_source=chatgp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l.acm.org/doi/10.1145/2872427.2883040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OpenAlex:%20A%20fully-open%20index%20of%20scholarly%20works,%20authors,%20venues,%20institutions,%20and%20concepts" TargetMode="External"/><Relationship Id="rId2" Type="http://schemas.openxmlformats.org/officeDocument/2006/relationships/hyperlink" Target="https://docs.openalex.org/quickstart-tutorial?q=d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tellargraph.readthedocs.io/en/stable/demos/link-prediction/graphsage-link-prediction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ar.nsf.gov/servlets/purl/10543644?utm_source=chatgpt.co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arxiv.org/pdf/1903.0389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FDA54-75E1-5087-9B3F-F05E1873E2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do I know that dude?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4D34A7-8B88-216D-254E-ADAE2F582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4492" y="3666045"/>
            <a:ext cx="5843016" cy="2329237"/>
          </a:xfrm>
        </p:spPr>
        <p:txBody>
          <a:bodyPr>
            <a:normAutofit/>
          </a:bodyPr>
          <a:lstStyle/>
          <a:p>
            <a:r>
              <a:rPr lang="en-US" dirty="0"/>
              <a:t>Explainable Link Prediction GNN System for Connection Recommendation.</a:t>
            </a:r>
          </a:p>
          <a:p>
            <a:r>
              <a:rPr lang="en-US" b="1" i="1" dirty="0"/>
              <a:t>Tri Vo</a:t>
            </a:r>
          </a:p>
        </p:txBody>
      </p:sp>
    </p:spTree>
    <p:extLst>
      <p:ext uri="{BB962C8B-B14F-4D97-AF65-F5344CB8AC3E}">
        <p14:creationId xmlns:p14="http://schemas.microsoft.com/office/powerpoint/2010/main" val="3095085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F9A84-0972-D2AB-88D3-B1513EA93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 the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5215A-2D9C-C3D1-6570-354526A92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80DD51-37C7-465E-F801-16E6FA58A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9814" y="1526012"/>
            <a:ext cx="4882662" cy="5160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174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0C3A5-F53E-3B30-F8E9-9C73275B6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Limitation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24113-1AC2-2007-5511-B1F3A5845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PGExplainer</a:t>
            </a:r>
            <a:r>
              <a:rPr lang="en-US" dirty="0"/>
              <a:t> doesn’t have implementation for Link Prediction (only for Node and Graph prediction)</a:t>
            </a:r>
          </a:p>
          <a:p>
            <a:r>
              <a:rPr lang="en-US" dirty="0" err="1"/>
              <a:t>Github</a:t>
            </a:r>
            <a:r>
              <a:rPr lang="en-US" dirty="0"/>
              <a:t> is not highly </a:t>
            </a:r>
            <a:r>
              <a:rPr lang="en-US" dirty="0" err="1"/>
              <a:t>maintainced</a:t>
            </a:r>
            <a:r>
              <a:rPr lang="en-US" dirty="0"/>
              <a:t> </a:t>
            </a:r>
          </a:p>
          <a:p>
            <a:r>
              <a:rPr lang="en-US" dirty="0"/>
              <a:t>Technical challenges related to Graph Theory</a:t>
            </a:r>
          </a:p>
        </p:txBody>
      </p:sp>
    </p:spTree>
    <p:extLst>
      <p:ext uri="{BB962C8B-B14F-4D97-AF65-F5344CB8AC3E}">
        <p14:creationId xmlns:p14="http://schemas.microsoft.com/office/powerpoint/2010/main" val="4212821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DA9CB-28CC-1EDB-F901-3A98DFD54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People You May Know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AC980-7206-BA00-932E-34030481C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main features for lots of famous companies: Meta, X, LinkedIn, Google, etc.</a:t>
            </a:r>
          </a:p>
          <a:p>
            <a:pPr lvl="1"/>
            <a:r>
              <a:rPr lang="en-US" dirty="0"/>
              <a:t>LinkedIn’s PYMK is reported to create 600k new jobs. </a:t>
            </a:r>
            <a:r>
              <a:rPr lang="en-US" dirty="0">
                <a:hlinkClick r:id="rId3"/>
              </a:rPr>
              <a:t>Stanford, 2022</a:t>
            </a:r>
            <a:endParaRPr lang="en-US" dirty="0"/>
          </a:p>
          <a:p>
            <a:pPr lvl="1"/>
            <a:r>
              <a:rPr lang="en-US" dirty="0"/>
              <a:t>Twitter’s PYMK is responsible for 15% daily growth rate. </a:t>
            </a:r>
            <a:r>
              <a:rPr lang="en-US" dirty="0">
                <a:hlinkClick r:id="rId4"/>
              </a:rPr>
              <a:t>Su, 2016</a:t>
            </a:r>
            <a:endParaRPr lang="en-US" dirty="0"/>
          </a:p>
          <a:p>
            <a:pPr lvl="1"/>
            <a:r>
              <a:rPr lang="en-US" dirty="0"/>
              <a:t>Responsible for some viral videos that have changed a person life …</a:t>
            </a:r>
          </a:p>
        </p:txBody>
      </p:sp>
    </p:spTree>
    <p:extLst>
      <p:ext uri="{BB962C8B-B14F-4D97-AF65-F5344CB8AC3E}">
        <p14:creationId xmlns:p14="http://schemas.microsoft.com/office/powerpoint/2010/main" val="271946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0BC8B-2C28-4542-423B-D3268D0D9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People You May Know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559E2-8F17-CDA5-0C96-BF36FA8B5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 </a:t>
            </a:r>
            <a:r>
              <a:rPr lang="en-US" b="1" dirty="0"/>
              <a:t>constrained by regulations</a:t>
            </a:r>
            <a:r>
              <a:rPr lang="en-US" dirty="0"/>
              <a:t>, since it would reveal company’s algorithms – their money machine =&gt; limit OS contribution</a:t>
            </a:r>
          </a:p>
          <a:p>
            <a:r>
              <a:rPr lang="en-US" dirty="0"/>
              <a:t>Individual bad suggestions are often </a:t>
            </a:r>
            <a:r>
              <a:rPr lang="en-US" b="1" dirty="0"/>
              <a:t>low-cost </a:t>
            </a:r>
            <a:r>
              <a:rPr lang="en-US" dirty="0"/>
              <a:t>=&gt; less business motivation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0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3C03A-A54F-FE14-200B-950F8A67A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4AF6E-7A38-CE3B-4985-F69D37925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1) Build a </a:t>
            </a:r>
            <a:r>
              <a:rPr lang="en-US" dirty="0" err="1"/>
              <a:t>RecSys</a:t>
            </a:r>
            <a:r>
              <a:rPr lang="en-US" dirty="0"/>
              <a:t>: Given a knowledge graph of authors and their publications in the past, predict possible co-authorship in the future.</a:t>
            </a:r>
          </a:p>
          <a:p>
            <a:pPr marL="0" indent="0">
              <a:buNone/>
            </a:pPr>
            <a:r>
              <a:rPr lang="en-US" dirty="0"/>
              <a:t>2) Interpret the result: Show “recommendation patterns” in the prediction.</a:t>
            </a:r>
          </a:p>
        </p:txBody>
      </p:sp>
    </p:spTree>
    <p:extLst>
      <p:ext uri="{BB962C8B-B14F-4D97-AF65-F5344CB8AC3E}">
        <p14:creationId xmlns:p14="http://schemas.microsoft.com/office/powerpoint/2010/main" val="2980068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42A24-6391-3DEB-0629-B0D74F80A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 a </a:t>
            </a:r>
            <a:r>
              <a:rPr lang="en-US" dirty="0" err="1"/>
              <a:t>RecSys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EFCF5-EAA3-2FBB-FCA4-021C446BE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Dataset: </a:t>
            </a:r>
            <a:r>
              <a:rPr lang="en-US" dirty="0" err="1">
                <a:hlinkClick r:id="rId2"/>
              </a:rPr>
              <a:t>OpenAlex</a:t>
            </a:r>
            <a:r>
              <a:rPr lang="en-US" dirty="0"/>
              <a:t> ,a spin-off project from the paper </a:t>
            </a:r>
            <a:r>
              <a:rPr lang="en-US" dirty="0">
                <a:hlinkClick r:id="rId3"/>
              </a:rPr>
              <a:t>Priem, 2022</a:t>
            </a:r>
            <a:endParaRPr lang="en-US" dirty="0"/>
          </a:p>
          <a:p>
            <a:pPr lvl="1"/>
            <a:r>
              <a:rPr lang="en-US" dirty="0"/>
              <a:t>Big:</a:t>
            </a:r>
          </a:p>
          <a:p>
            <a:pPr lvl="2"/>
            <a:r>
              <a:rPr lang="en-US" dirty="0"/>
              <a:t>Articles published between 2010 and 2020</a:t>
            </a:r>
          </a:p>
          <a:p>
            <a:pPr lvl="2"/>
            <a:r>
              <a:rPr lang="en-US" dirty="0"/>
              <a:t>Offer lots of entities: Works, Authors, Institutions, etc.</a:t>
            </a:r>
          </a:p>
          <a:p>
            <a:pPr lvl="1"/>
            <a:r>
              <a:rPr lang="en-US" dirty="0"/>
              <a:t>Fast: Access via API calling</a:t>
            </a:r>
          </a:p>
          <a:p>
            <a:pPr lvl="1"/>
            <a:r>
              <a:rPr lang="en-US" dirty="0"/>
              <a:t>Free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063EAD-F7DE-F8D0-DE4A-BE62A1D5AF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1370" y="4064466"/>
            <a:ext cx="6650630" cy="27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467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7D0FC-FA94-27B0-D8A6-37A56DE82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 a </a:t>
            </a:r>
            <a:r>
              <a:rPr lang="en-US" dirty="0" err="1"/>
              <a:t>RecSys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353EF-7A8F-DFEE-342C-B9AA5082D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Architecture choice: </a:t>
            </a:r>
            <a:r>
              <a:rPr lang="en-US" dirty="0" err="1">
                <a:hlinkClick r:id="rId2"/>
              </a:rPr>
              <a:t>GraphSAGE</a:t>
            </a:r>
            <a:r>
              <a:rPr lang="en-US" dirty="0"/>
              <a:t> on Link prediction</a:t>
            </a:r>
          </a:p>
          <a:p>
            <a:r>
              <a:rPr lang="en-US" dirty="0"/>
              <a:t>Training objective: hard-negative sampling</a:t>
            </a:r>
          </a:p>
        </p:txBody>
      </p:sp>
    </p:spTree>
    <p:extLst>
      <p:ext uri="{BB962C8B-B14F-4D97-AF65-F5344CB8AC3E}">
        <p14:creationId xmlns:p14="http://schemas.microsoft.com/office/powerpoint/2010/main" val="422589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48699-CC62-7047-2FD1-27A627C10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 the Recommendation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471A7-A3A2-D80C-5CB3-76E560288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Approach: Integrate </a:t>
            </a:r>
            <a:r>
              <a:rPr lang="en-US" dirty="0" err="1"/>
              <a:t>PGExplainer</a:t>
            </a:r>
            <a:r>
              <a:rPr lang="en-US" dirty="0"/>
              <a:t> from </a:t>
            </a:r>
            <a:r>
              <a:rPr lang="en-US" dirty="0">
                <a:hlinkClick r:id="rId3"/>
              </a:rPr>
              <a:t>Luo, 2024</a:t>
            </a:r>
            <a:endParaRPr lang="en-US" dirty="0"/>
          </a:p>
          <a:p>
            <a:pPr lvl="1"/>
            <a:r>
              <a:rPr lang="en-US" dirty="0"/>
              <a:t>Model-agnostic approach for CNNs</a:t>
            </a:r>
          </a:p>
          <a:p>
            <a:pPr lvl="1"/>
            <a:r>
              <a:rPr lang="en-US" dirty="0"/>
              <a:t>A trainable MLP module that focuses on explanation on graph structures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en-US" dirty="0"/>
              <a:t>Find relevant patterns in the training knowledge graph that are embedded in the prediction’s structure.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5C71078-604F-A960-8F2D-10F38B1A7F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2880" y="3797470"/>
            <a:ext cx="8955248" cy="3060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305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304ED-7756-7B5F-EFC6-86F07FF81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 the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C398C-87D7-D40E-2DC1-1F4465A5B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Training objective: </a:t>
            </a:r>
          </a:p>
          <a:p>
            <a:pPr marL="0" indent="0">
              <a:buNone/>
            </a:pPr>
            <a:r>
              <a:rPr lang="en-US" dirty="0"/>
              <a:t>Borrow idea from the paper </a:t>
            </a:r>
            <a:r>
              <a:rPr lang="en-US" dirty="0" err="1"/>
              <a:t>GNNExplainer</a:t>
            </a:r>
            <a:r>
              <a:rPr lang="en-US" dirty="0"/>
              <a:t> (</a:t>
            </a:r>
            <a:r>
              <a:rPr lang="en-US" dirty="0">
                <a:hlinkClick r:id="rId2"/>
              </a:rPr>
              <a:t>Ying, 2019</a:t>
            </a:r>
            <a:r>
              <a:rPr lang="en-US" dirty="0"/>
              <a:t>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308010-9FF7-43B7-B91D-B117C2AFB3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2099" y="2961731"/>
            <a:ext cx="7887801" cy="3896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837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1F126-020C-F715-0A21-728AFCEB2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30FEB-E5B5-D22D-5900-503C7C76E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 the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A0462-DD92-7AB5-3481-295278BEE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687538"/>
          </a:xfrm>
        </p:spPr>
        <p:txBody>
          <a:bodyPr/>
          <a:lstStyle/>
          <a:p>
            <a:r>
              <a:rPr lang="en-US" dirty="0"/>
              <a:t>Training objective: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But with some improvements:</a:t>
            </a:r>
          </a:p>
          <a:p>
            <a:pPr lvl="1"/>
            <a:r>
              <a:rPr lang="en-US" dirty="0"/>
              <a:t>Reduce the direct optimization of the search function using an approximation</a:t>
            </a:r>
          </a:p>
          <a:p>
            <a:pPr lvl="1"/>
            <a:r>
              <a:rPr lang="en-US" dirty="0"/>
              <a:t>Make the objective discrete -&gt; continuous (differentiable)</a:t>
            </a:r>
          </a:p>
          <a:p>
            <a:pPr lvl="1"/>
            <a:r>
              <a:rPr lang="en-US" dirty="0"/>
              <a:t>Faster inference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321DCD-D05E-7527-98D0-41C89FE0F4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2987" y="2463670"/>
            <a:ext cx="10240804" cy="1629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68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468</Words>
  <Application>Microsoft Office PowerPoint</Application>
  <PresentationFormat>Widescreen</PresentationFormat>
  <Paragraphs>55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Symbol</vt:lpstr>
      <vt:lpstr>Office Theme</vt:lpstr>
      <vt:lpstr>How do I know that dude?</vt:lpstr>
      <vt:lpstr>People You May Know</vt:lpstr>
      <vt:lpstr>People You May Know</vt:lpstr>
      <vt:lpstr>Problem Statement</vt:lpstr>
      <vt:lpstr>Build a RecSys</vt:lpstr>
      <vt:lpstr>Build a RecSys</vt:lpstr>
      <vt:lpstr>Interpret the Recommendation </vt:lpstr>
      <vt:lpstr>Interpret the Recommendation</vt:lpstr>
      <vt:lpstr>Interpret the Recommendation</vt:lpstr>
      <vt:lpstr>Interpret the Recommendation</vt:lpstr>
      <vt:lpstr>Possible Limitation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Tri Quang Vo</dc:creator>
  <cp:lastModifiedBy>Tri Quang Vo</cp:lastModifiedBy>
  <cp:revision>1</cp:revision>
  <dcterms:created xsi:type="dcterms:W3CDTF">2026-02-10T10:16:42Z</dcterms:created>
  <dcterms:modified xsi:type="dcterms:W3CDTF">2026-02-10T17:19:42Z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2026-02-10T17:19:31Z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8b74db9d-523a-4567-b5de-0776d552d1cd</vt:lpwstr>
  </property>
  <property fmtid="{D5CDD505-2E9C-101B-9397-08002B2CF9AE}" pid="8" name="MSIP_Label_4044bd30-2ed7-4c9d-9d12-46200872a97b_ContentBits">
    <vt:lpwstr>0</vt:lpwstr>
  </property>
  <property fmtid="{D5CDD505-2E9C-101B-9397-08002B2CF9AE}" pid="9" name="MSIP_Label_4044bd30-2ed7-4c9d-9d12-46200872a97b_Tag">
    <vt:lpwstr>10, 3, 0, 1</vt:lpwstr>
  </property>
</Properties>
</file>