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png"/>
  <Default Extension="m4v" ContentType="video/unknown"/>
  <Default Extension="mov" ContentType="video/quicktime"/>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tiff" ContentType="image/tiff"/>
  <Default Extension="tmp" ContentType="image/png"/>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media/image24.jpg" ContentType="image/jpeg"/>
  <Override PartName="/ppt/comments/comment2.xml" ContentType="application/vnd.openxmlformats-officedocument.presentationml.comments+xml"/>
  <Override PartName="/ppt/notesSlides/notesSlide9.xml" ContentType="application/vnd.openxmlformats-officedocument.presentationml.notesSlide+xml"/>
  <Override PartName="/ppt/comments/comment3.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40.jpg" ContentType="image/jpeg"/>
  <Override PartName="/ppt/notesSlides/notesSlide21.xml" ContentType="application/vnd.openxmlformats-officedocument.presentationml.notesSlide+xml"/>
  <Override PartName="/ppt/comments/comment5.xml" ContentType="application/vnd.openxmlformats-officedocument.presentationml.comments+xml"/>
  <Override PartName="/ppt/notesSlides/notesSlide22.xml" ContentType="application/vnd.openxmlformats-officedocument.presentationml.notesSlide+xml"/>
  <Override PartName="/ppt/comments/comment6.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media/image88.jpg" ContentType="image/jpeg"/>
  <Override PartName="/ppt/media/image89.jpg" ContentType="image/jpeg"/>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media/image120.jpg" ContentType="image/jpeg"/>
  <Override PartName="/ppt/media/image123.jpg" ContentType="image/jpeg"/>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152"/>
  </p:notesMasterIdLst>
  <p:sldIdLst>
    <p:sldId id="256" r:id="rId2"/>
    <p:sldId id="306" r:id="rId3"/>
    <p:sldId id="545" r:id="rId4"/>
    <p:sldId id="456" r:id="rId5"/>
    <p:sldId id="311" r:id="rId6"/>
    <p:sldId id="429" r:id="rId7"/>
    <p:sldId id="546" r:id="rId8"/>
    <p:sldId id="547" r:id="rId9"/>
    <p:sldId id="548" r:id="rId10"/>
    <p:sldId id="550" r:id="rId11"/>
    <p:sldId id="549" r:id="rId12"/>
    <p:sldId id="564" r:id="rId13"/>
    <p:sldId id="574" r:id="rId14"/>
    <p:sldId id="588" r:id="rId15"/>
    <p:sldId id="589" r:id="rId16"/>
    <p:sldId id="590" r:id="rId17"/>
    <p:sldId id="591" r:id="rId18"/>
    <p:sldId id="592" r:id="rId19"/>
    <p:sldId id="307" r:id="rId20"/>
    <p:sldId id="459" r:id="rId21"/>
    <p:sldId id="593" r:id="rId22"/>
    <p:sldId id="594" r:id="rId23"/>
    <p:sldId id="551" r:id="rId24"/>
    <p:sldId id="553" r:id="rId25"/>
    <p:sldId id="554" r:id="rId26"/>
    <p:sldId id="555" r:id="rId27"/>
    <p:sldId id="556" r:id="rId28"/>
    <p:sldId id="438" r:id="rId29"/>
    <p:sldId id="461" r:id="rId30"/>
    <p:sldId id="437" r:id="rId31"/>
    <p:sldId id="436" r:id="rId32"/>
    <p:sldId id="317" r:id="rId33"/>
    <p:sldId id="318" r:id="rId34"/>
    <p:sldId id="424" r:id="rId35"/>
    <p:sldId id="426" r:id="rId36"/>
    <p:sldId id="445" r:id="rId37"/>
    <p:sldId id="320" r:id="rId38"/>
    <p:sldId id="465" r:id="rId39"/>
    <p:sldId id="460" r:id="rId40"/>
    <p:sldId id="442" r:id="rId41"/>
    <p:sldId id="610" r:id="rId42"/>
    <p:sldId id="516" r:id="rId43"/>
    <p:sldId id="609" r:id="rId44"/>
    <p:sldId id="606" r:id="rId45"/>
    <p:sldId id="448" r:id="rId46"/>
    <p:sldId id="421" r:id="rId47"/>
    <p:sldId id="411" r:id="rId48"/>
    <p:sldId id="412" r:id="rId49"/>
    <p:sldId id="413" r:id="rId50"/>
    <p:sldId id="559" r:id="rId51"/>
    <p:sldId id="469" r:id="rId52"/>
    <p:sldId id="297" r:id="rId53"/>
    <p:sldId id="298" r:id="rId54"/>
    <p:sldId id="415" r:id="rId55"/>
    <p:sldId id="416" r:id="rId56"/>
    <p:sldId id="417" r:id="rId57"/>
    <p:sldId id="608" r:id="rId58"/>
    <p:sldId id="569" r:id="rId59"/>
    <p:sldId id="570" r:id="rId60"/>
    <p:sldId id="571" r:id="rId61"/>
    <p:sldId id="572" r:id="rId62"/>
    <p:sldId id="565" r:id="rId63"/>
    <p:sldId id="284" r:id="rId64"/>
    <p:sldId id="519" r:id="rId65"/>
    <p:sldId id="520" r:id="rId66"/>
    <p:sldId id="419" r:id="rId67"/>
    <p:sldId id="447" r:id="rId68"/>
    <p:sldId id="566" r:id="rId69"/>
    <p:sldId id="521" r:id="rId70"/>
    <p:sldId id="568" r:id="rId71"/>
    <p:sldId id="467" r:id="rId72"/>
    <p:sldId id="468" r:id="rId73"/>
    <p:sldId id="455" r:id="rId74"/>
    <p:sldId id="522" r:id="rId75"/>
    <p:sldId id="453" r:id="rId76"/>
    <p:sldId id="433" r:id="rId77"/>
    <p:sldId id="470" r:id="rId78"/>
    <p:sldId id="449" r:id="rId79"/>
    <p:sldId id="408" r:id="rId80"/>
    <p:sldId id="272" r:id="rId81"/>
    <p:sldId id="402" r:id="rId82"/>
    <p:sldId id="409" r:id="rId83"/>
    <p:sldId id="257" r:id="rId84"/>
    <p:sldId id="450" r:id="rId85"/>
    <p:sldId id="302" r:id="rId86"/>
    <p:sldId id="422" r:id="rId87"/>
    <p:sldId id="423" r:id="rId88"/>
    <p:sldId id="430" r:id="rId89"/>
    <p:sldId id="452" r:id="rId90"/>
    <p:sldId id="471" r:id="rId91"/>
    <p:sldId id="607" r:id="rId92"/>
    <p:sldId id="523" r:id="rId93"/>
    <p:sldId id="524" r:id="rId94"/>
    <p:sldId id="525" r:id="rId95"/>
    <p:sldId id="263" r:id="rId96"/>
    <p:sldId id="526" r:id="rId97"/>
    <p:sldId id="266" r:id="rId98"/>
    <p:sldId id="260" r:id="rId99"/>
    <p:sldId id="527" r:id="rId100"/>
    <p:sldId id="530" r:id="rId101"/>
    <p:sldId id="269" r:id="rId102"/>
    <p:sldId id="528" r:id="rId103"/>
    <p:sldId id="531" r:id="rId104"/>
    <p:sldId id="532" r:id="rId105"/>
    <p:sldId id="560" r:id="rId106"/>
    <p:sldId id="533" r:id="rId107"/>
    <p:sldId id="534" r:id="rId108"/>
    <p:sldId id="535" r:id="rId109"/>
    <p:sldId id="283" r:id="rId110"/>
    <p:sldId id="536" r:id="rId111"/>
    <p:sldId id="277" r:id="rId112"/>
    <p:sldId id="561" r:id="rId113"/>
    <p:sldId id="562" r:id="rId114"/>
    <p:sldId id="294" r:id="rId115"/>
    <p:sldId id="295" r:id="rId116"/>
    <p:sldId id="278" r:id="rId117"/>
    <p:sldId id="537" r:id="rId118"/>
    <p:sldId id="538" r:id="rId119"/>
    <p:sldId id="539" r:id="rId120"/>
    <p:sldId id="573" r:id="rId121"/>
    <p:sldId id="259" r:id="rId122"/>
    <p:sldId id="296" r:id="rId123"/>
    <p:sldId id="541" r:id="rId124"/>
    <p:sldId id="557" r:id="rId125"/>
    <p:sldId id="558" r:id="rId126"/>
    <p:sldId id="427" r:id="rId127"/>
    <p:sldId id="587" r:id="rId128"/>
    <p:sldId id="432" r:id="rId129"/>
    <p:sldId id="457" r:id="rId130"/>
    <p:sldId id="458" r:id="rId131"/>
    <p:sldId id="274" r:id="rId132"/>
    <p:sldId id="575" r:id="rId133"/>
    <p:sldId id="451" r:id="rId134"/>
    <p:sldId id="595" r:id="rId135"/>
    <p:sldId id="596" r:id="rId136"/>
    <p:sldId id="597" r:id="rId137"/>
    <p:sldId id="598" r:id="rId138"/>
    <p:sldId id="599" r:id="rId139"/>
    <p:sldId id="600" r:id="rId140"/>
    <p:sldId id="601" r:id="rId141"/>
    <p:sldId id="602" r:id="rId142"/>
    <p:sldId id="603" r:id="rId143"/>
    <p:sldId id="604" r:id="rId144"/>
    <p:sldId id="605" r:id="rId145"/>
    <p:sldId id="428" r:id="rId146"/>
    <p:sldId id="273" r:id="rId147"/>
    <p:sldId id="288" r:id="rId148"/>
    <p:sldId id="289" r:id="rId149"/>
    <p:sldId id="290" r:id="rId150"/>
    <p:sldId id="291" r:id="rId15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ahoma"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 M A Solaiman" initials="KMAS" lastIdx="20" clrIdx="0">
    <p:extLst>
      <p:ext uri="{19B8F6BF-5375-455C-9EA6-DF929625EA0E}">
        <p15:presenceInfo xmlns:p15="http://schemas.microsoft.com/office/powerpoint/2012/main" userId="S::ksolaima@purdue.edu::61bfeae8-ea51-45f4-81f4-79631245f4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C2C2"/>
    <a:srgbClr val="00FF75"/>
    <a:srgbClr val="00833C"/>
    <a:srgbClr val="007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4DAA87-FF7E-9F24-5A99-6AE026506DA7}" v="8" dt="2020-01-21T12:58:32.9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50"/>
    <p:restoredTop sz="86593"/>
  </p:normalViewPr>
  <p:slideViewPr>
    <p:cSldViewPr snapToGrid="0" snapToObjects="1">
      <p:cViewPr varScale="1">
        <p:scale>
          <a:sx n="129" d="100"/>
          <a:sy n="129" d="100"/>
        </p:scale>
        <p:origin x="1792" y="192"/>
      </p:cViewPr>
      <p:guideLst/>
    </p:cSldViewPr>
  </p:slideViewPr>
  <p:notesTextViewPr>
    <p:cViewPr>
      <p:scale>
        <a:sx n="95" d="100"/>
        <a:sy n="95"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Disasters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1AE-EA4E-BF3C-38683D03EA4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1AE-EA4E-BF3C-38683D03EA45}"/>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D1AE-EA4E-BF3C-38683D03EA4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1AE-EA4E-BF3C-38683D03EA4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1AE-EA4E-BF3C-38683D03EA45}"/>
              </c:ext>
            </c:extLst>
          </c:dPt>
          <c:cat>
            <c:strRef>
              <c:f>Sheet1!$A$2:$A$6</c:f>
              <c:strCache>
                <c:ptCount val="5"/>
                <c:pt idx="0">
                  <c:v>Storm</c:v>
                </c:pt>
                <c:pt idx="1">
                  <c:v>Cyclone</c:v>
                </c:pt>
                <c:pt idx="2">
                  <c:v>Rain</c:v>
                </c:pt>
                <c:pt idx="3">
                  <c:v>Winds</c:v>
                </c:pt>
                <c:pt idx="4">
                  <c:v>Others</c:v>
                </c:pt>
              </c:strCache>
            </c:strRef>
          </c:cat>
          <c:val>
            <c:numRef>
              <c:f>Sheet1!$B$2:$B$6</c:f>
              <c:numCache>
                <c:formatCode>General</c:formatCode>
                <c:ptCount val="5"/>
                <c:pt idx="0">
                  <c:v>20</c:v>
                </c:pt>
                <c:pt idx="1">
                  <c:v>20</c:v>
                </c:pt>
                <c:pt idx="2">
                  <c:v>20</c:v>
                </c:pt>
                <c:pt idx="3">
                  <c:v>15</c:v>
                </c:pt>
                <c:pt idx="4">
                  <c:v>25</c:v>
                </c:pt>
              </c:numCache>
            </c:numRef>
          </c:val>
          <c:extLst>
            <c:ext xmlns:c16="http://schemas.microsoft.com/office/drawing/2014/chart" uri="{C3380CC4-5D6E-409C-BE32-E72D297353CC}">
              <c16:uniqueId val="{0000000A-D1AE-EA4E-BF3C-38683D03EA45}"/>
            </c:ext>
          </c:extLst>
        </c:ser>
        <c:dLbls>
          <c:showLegendKey val="0"/>
          <c:showVal val="0"/>
          <c:showCatName val="0"/>
          <c:showSerName val="0"/>
          <c:showPercent val="0"/>
          <c:showBubbleSize val="0"/>
          <c:showLeaderLines val="1"/>
        </c:dLbls>
        <c:firstSliceAng val="0"/>
        <c:holeSize val="50"/>
      </c:doughnutChart>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Crimes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253-3B40-853B-2C32E19406F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253-3B40-853B-2C32E19406FD}"/>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1-B71B-1A41-A911-4ECE110C9F1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253-3B40-853B-2C32E19406F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253-3B40-853B-2C32E19406FD}"/>
              </c:ext>
            </c:extLst>
          </c:dPt>
          <c:cat>
            <c:strRef>
              <c:f>Sheet1!$A$2:$A$6</c:f>
              <c:strCache>
                <c:ptCount val="5"/>
                <c:pt idx="0">
                  <c:v>Vandalism</c:v>
                </c:pt>
                <c:pt idx="1">
                  <c:v>Violence</c:v>
                </c:pt>
                <c:pt idx="2">
                  <c:v>Gangs</c:v>
                </c:pt>
                <c:pt idx="3">
                  <c:v>Sex Trafficking</c:v>
                </c:pt>
                <c:pt idx="4">
                  <c:v>Others</c:v>
                </c:pt>
              </c:strCache>
            </c:strRef>
          </c:cat>
          <c:val>
            <c:numRef>
              <c:f>Sheet1!$B$2:$B$6</c:f>
              <c:numCache>
                <c:formatCode>General</c:formatCode>
                <c:ptCount val="5"/>
                <c:pt idx="0">
                  <c:v>20</c:v>
                </c:pt>
                <c:pt idx="1">
                  <c:v>15</c:v>
                </c:pt>
                <c:pt idx="2">
                  <c:v>10</c:v>
                </c:pt>
                <c:pt idx="3">
                  <c:v>10</c:v>
                </c:pt>
                <c:pt idx="4">
                  <c:v>35</c:v>
                </c:pt>
              </c:numCache>
            </c:numRef>
          </c:val>
          <c:extLst>
            <c:ext xmlns:c16="http://schemas.microsoft.com/office/drawing/2014/chart" uri="{C3380CC4-5D6E-409C-BE32-E72D297353CC}">
              <c16:uniqueId val="{00000000-B71B-1A41-A911-4ECE110C9F13}"/>
            </c:ext>
          </c:extLst>
        </c:ser>
        <c:dLbls>
          <c:showLegendKey val="0"/>
          <c:showVal val="0"/>
          <c:showCatName val="0"/>
          <c:showSerName val="0"/>
          <c:showPercent val="0"/>
          <c:showBubbleSize val="0"/>
          <c:showLeaderLines val="1"/>
        </c:dLbls>
        <c:firstSliceAng val="0"/>
        <c:holeSize val="50"/>
      </c:doughnutChart>
      <c:spPr>
        <a:noFill/>
        <a:ln w="25400">
          <a:noFill/>
        </a:ln>
        <a:effectLst/>
      </c:spPr>
    </c:plotArea>
    <c:legend>
      <c:legendPos val="b"/>
      <c:layout>
        <c:manualLayout>
          <c:xMode val="edge"/>
          <c:yMode val="edge"/>
          <c:x val="0.25768205045708986"/>
          <c:y val="0.51453278509791178"/>
          <c:w val="0.48463548016009667"/>
          <c:h val="0.4523680660106489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Disasters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1AE-EA4E-BF3C-38683D03EA4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1AE-EA4E-BF3C-38683D03EA45}"/>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D1AE-EA4E-BF3C-38683D03EA4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1AE-EA4E-BF3C-38683D03EA4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1AE-EA4E-BF3C-38683D03EA45}"/>
              </c:ext>
            </c:extLst>
          </c:dPt>
          <c:cat>
            <c:strRef>
              <c:f>Sheet1!$A$2:$A$6</c:f>
              <c:strCache>
                <c:ptCount val="5"/>
                <c:pt idx="0">
                  <c:v>Storm</c:v>
                </c:pt>
                <c:pt idx="1">
                  <c:v>Cyclone</c:v>
                </c:pt>
                <c:pt idx="2">
                  <c:v>Rain</c:v>
                </c:pt>
                <c:pt idx="3">
                  <c:v>Winds</c:v>
                </c:pt>
                <c:pt idx="4">
                  <c:v>Others</c:v>
                </c:pt>
              </c:strCache>
            </c:strRef>
          </c:cat>
          <c:val>
            <c:numRef>
              <c:f>Sheet1!$B$2:$B$6</c:f>
              <c:numCache>
                <c:formatCode>General</c:formatCode>
                <c:ptCount val="5"/>
                <c:pt idx="0">
                  <c:v>20</c:v>
                </c:pt>
                <c:pt idx="1">
                  <c:v>20</c:v>
                </c:pt>
                <c:pt idx="2">
                  <c:v>20</c:v>
                </c:pt>
                <c:pt idx="3">
                  <c:v>15</c:v>
                </c:pt>
                <c:pt idx="4">
                  <c:v>25</c:v>
                </c:pt>
              </c:numCache>
            </c:numRef>
          </c:val>
          <c:extLst>
            <c:ext xmlns:c16="http://schemas.microsoft.com/office/drawing/2014/chart" uri="{C3380CC4-5D6E-409C-BE32-E72D297353CC}">
              <c16:uniqueId val="{0000000A-D1AE-EA4E-BF3C-38683D03EA45}"/>
            </c:ext>
          </c:extLst>
        </c:ser>
        <c:dLbls>
          <c:showLegendKey val="0"/>
          <c:showVal val="0"/>
          <c:showCatName val="0"/>
          <c:showSerName val="0"/>
          <c:showPercent val="0"/>
          <c:showBubbleSize val="0"/>
          <c:showLeaderLines val="1"/>
        </c:dLbls>
        <c:firstSliceAng val="0"/>
        <c:holeSize val="50"/>
      </c:doughnutChart>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Crimes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253-3B40-853B-2C32E19406F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253-3B40-853B-2C32E19406FD}"/>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1-B71B-1A41-A911-4ECE110C9F1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253-3B40-853B-2C32E19406F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253-3B40-853B-2C32E19406FD}"/>
              </c:ext>
            </c:extLst>
          </c:dPt>
          <c:cat>
            <c:strRef>
              <c:f>Sheet1!$A$2:$A$6</c:f>
              <c:strCache>
                <c:ptCount val="5"/>
                <c:pt idx="0">
                  <c:v>Vandalism</c:v>
                </c:pt>
                <c:pt idx="1">
                  <c:v>Violence</c:v>
                </c:pt>
                <c:pt idx="2">
                  <c:v>Gangs</c:v>
                </c:pt>
                <c:pt idx="3">
                  <c:v>Sex Trafficking</c:v>
                </c:pt>
                <c:pt idx="4">
                  <c:v>Others</c:v>
                </c:pt>
              </c:strCache>
            </c:strRef>
          </c:cat>
          <c:val>
            <c:numRef>
              <c:f>Sheet1!$B$2:$B$6</c:f>
              <c:numCache>
                <c:formatCode>General</c:formatCode>
                <c:ptCount val="5"/>
                <c:pt idx="0">
                  <c:v>20</c:v>
                </c:pt>
                <c:pt idx="1">
                  <c:v>15</c:v>
                </c:pt>
                <c:pt idx="2">
                  <c:v>10</c:v>
                </c:pt>
                <c:pt idx="3">
                  <c:v>10</c:v>
                </c:pt>
                <c:pt idx="4">
                  <c:v>35</c:v>
                </c:pt>
              </c:numCache>
            </c:numRef>
          </c:val>
          <c:extLst>
            <c:ext xmlns:c16="http://schemas.microsoft.com/office/drawing/2014/chart" uri="{C3380CC4-5D6E-409C-BE32-E72D297353CC}">
              <c16:uniqueId val="{00000000-B71B-1A41-A911-4ECE110C9F13}"/>
            </c:ext>
          </c:extLst>
        </c:ser>
        <c:dLbls>
          <c:showLegendKey val="0"/>
          <c:showVal val="0"/>
          <c:showCatName val="0"/>
          <c:showSerName val="0"/>
          <c:showPercent val="0"/>
          <c:showBubbleSize val="0"/>
          <c:showLeaderLines val="1"/>
        </c:dLbls>
        <c:firstSliceAng val="0"/>
        <c:holeSize val="50"/>
      </c:doughnutChart>
      <c:spPr>
        <a:noFill/>
        <a:ln w="25400">
          <a:noFill/>
        </a:ln>
        <a:effectLst/>
      </c:spPr>
    </c:plotArea>
    <c:legend>
      <c:legendPos val="b"/>
      <c:layout>
        <c:manualLayout>
          <c:xMode val="edge"/>
          <c:yMode val="edge"/>
          <c:x val="0.25768205045708986"/>
          <c:y val="0.51453278509791178"/>
          <c:w val="0.48463548016009667"/>
          <c:h val="0.4523680660106489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Disaster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1AE-EA4E-BF3C-38683D03EA4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1AE-EA4E-BF3C-38683D03EA45}"/>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5-D1AE-EA4E-BF3C-38683D03EA4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1AE-EA4E-BF3C-38683D03EA4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1AE-EA4E-BF3C-38683D03EA45}"/>
              </c:ext>
            </c:extLst>
          </c:dPt>
          <c:cat>
            <c:strRef>
              <c:f>Sheet1!$A$2:$A$6</c:f>
              <c:strCache>
                <c:ptCount val="5"/>
                <c:pt idx="0">
                  <c:v>Flood</c:v>
                </c:pt>
                <c:pt idx="1">
                  <c:v>Earthquake</c:v>
                </c:pt>
                <c:pt idx="2">
                  <c:v>Rain</c:v>
                </c:pt>
                <c:pt idx="3">
                  <c:v>Bush Fire</c:v>
                </c:pt>
                <c:pt idx="4">
                  <c:v>Others</c:v>
                </c:pt>
              </c:strCache>
            </c:strRef>
          </c:cat>
          <c:val>
            <c:numRef>
              <c:f>Sheet1!$B$2:$B$6</c:f>
              <c:numCache>
                <c:formatCode>General</c:formatCode>
                <c:ptCount val="5"/>
                <c:pt idx="0">
                  <c:v>20</c:v>
                </c:pt>
                <c:pt idx="1">
                  <c:v>20</c:v>
                </c:pt>
                <c:pt idx="2">
                  <c:v>20</c:v>
                </c:pt>
                <c:pt idx="3">
                  <c:v>15</c:v>
                </c:pt>
                <c:pt idx="4">
                  <c:v>25</c:v>
                </c:pt>
              </c:numCache>
            </c:numRef>
          </c:val>
          <c:extLst>
            <c:ext xmlns:c16="http://schemas.microsoft.com/office/drawing/2014/chart" uri="{C3380CC4-5D6E-409C-BE32-E72D297353CC}">
              <c16:uniqueId val="{0000000A-D1AE-EA4E-BF3C-38683D03EA45}"/>
            </c:ext>
          </c:extLst>
        </c:ser>
        <c:dLbls>
          <c:showLegendKey val="0"/>
          <c:showVal val="0"/>
          <c:showCatName val="0"/>
          <c:showSerName val="0"/>
          <c:showPercent val="0"/>
          <c:showBubbleSize val="0"/>
          <c:showLeaderLines val="1"/>
        </c:dLbls>
        <c:firstSliceAng val="0"/>
        <c:holeSize val="50"/>
      </c:doughnutChart>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Crime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253-3B40-853B-2C32E19406F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253-3B40-853B-2C32E19406FD}"/>
              </c:ext>
            </c:extLst>
          </c:dPt>
          <c:dPt>
            <c:idx val="2"/>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1-B71B-1A41-A911-4ECE110C9F1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253-3B40-853B-2C32E19406F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253-3B40-853B-2C32E19406FD}"/>
              </c:ext>
            </c:extLst>
          </c:dPt>
          <c:cat>
            <c:strRef>
              <c:f>Sheet1!$A$2:$A$6</c:f>
              <c:strCache>
                <c:ptCount val="5"/>
                <c:pt idx="0">
                  <c:v>Abduction</c:v>
                </c:pt>
                <c:pt idx="1">
                  <c:v>Traficking</c:v>
                </c:pt>
                <c:pt idx="2">
                  <c:v>Theft</c:v>
                </c:pt>
                <c:pt idx="3">
                  <c:v>Vandalism</c:v>
                </c:pt>
                <c:pt idx="4">
                  <c:v>Others</c:v>
                </c:pt>
              </c:strCache>
            </c:strRef>
          </c:cat>
          <c:val>
            <c:numRef>
              <c:f>Sheet1!$B$2:$B$6</c:f>
              <c:numCache>
                <c:formatCode>General</c:formatCode>
                <c:ptCount val="5"/>
                <c:pt idx="0">
                  <c:v>20</c:v>
                </c:pt>
                <c:pt idx="1">
                  <c:v>15</c:v>
                </c:pt>
                <c:pt idx="2">
                  <c:v>10</c:v>
                </c:pt>
                <c:pt idx="3">
                  <c:v>10</c:v>
                </c:pt>
                <c:pt idx="4">
                  <c:v>35</c:v>
                </c:pt>
              </c:numCache>
            </c:numRef>
          </c:val>
          <c:extLst>
            <c:ext xmlns:c16="http://schemas.microsoft.com/office/drawing/2014/chart" uri="{C3380CC4-5D6E-409C-BE32-E72D297353CC}">
              <c16:uniqueId val="{00000000-B71B-1A41-A911-4ECE110C9F13}"/>
            </c:ext>
          </c:extLst>
        </c:ser>
        <c:dLbls>
          <c:showLegendKey val="0"/>
          <c:showVal val="0"/>
          <c:showCatName val="0"/>
          <c:showSerName val="0"/>
          <c:showPercent val="0"/>
          <c:showBubbleSize val="0"/>
          <c:showLeaderLines val="1"/>
        </c:dLbls>
        <c:firstSliceAng val="0"/>
        <c:holeSize val="50"/>
      </c:doughnutChart>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10-17T02:30:51.586" idx="19">
    <p:pos x="10" y="10"/>
    <p:text>Add reference numbers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10-14T18:59:31.104" idx="6">
    <p:pos x="10" y="10"/>
    <p:text>show context with the use case, in normal and different</p:text>
    <p:extLst>
      <p:ext uri="{C676402C-5697-4E1C-873F-D02D1690AC5C}">
        <p15:threadingInfo xmlns:p15="http://schemas.microsoft.com/office/powerpoint/2012/main" timeZoneBias="240"/>
      </p:ext>
    </p:extLst>
  </p:cm>
  <p:cm authorId="1" dt="2019-10-16T16:53:07.679" idx="17">
    <p:pos x="10" y="106"/>
    <p:text>Change the car</p:text>
    <p:extLst>
      <p:ext uri="{C676402C-5697-4E1C-873F-D02D1690AC5C}">
        <p15:threadingInfo xmlns:p15="http://schemas.microsoft.com/office/powerpoint/2012/main" timeZoneBias="240">
          <p15:parentCm authorId="1" idx="6"/>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10-14T19:00:31.737" idx="7">
    <p:pos x="10" y="10"/>
    <p:text>Fema should focus</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10-14T19:02:03.051" idx="8">
    <p:pos x="10" y="10"/>
    <p:text>right data in right place</p:text>
    <p:extLst>
      <p:ext uri="{C676402C-5697-4E1C-873F-D02D1690AC5C}">
        <p15:threadingInfo xmlns:p15="http://schemas.microsoft.com/office/powerpoint/2012/main" timeZoneBias="240"/>
      </p:ext>
    </p:extLst>
  </p:cm>
  <p:cm authorId="1" dt="2019-10-16T16:56:11.607" idx="18">
    <p:pos x="10" y="106"/>
    <p:text>situational awareness</p:text>
    <p:extLst>
      <p:ext uri="{C676402C-5697-4E1C-873F-D02D1690AC5C}">
        <p15:threadingInfo xmlns:p15="http://schemas.microsoft.com/office/powerpoint/2012/main" timeZoneBias="240">
          <p15:parentCm authorId="1" idx="8"/>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9-10-17T03:26:24.789" idx="20">
    <p:pos x="10" y="10"/>
    <p:text>Change object colors</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9-10-17T03:26:24.789" idx="20">
    <p:pos x="10" y="10"/>
    <p:text>Change object colors</p:text>
    <p:extLst>
      <p:ext uri="{C676402C-5697-4E1C-873F-D02D1690AC5C}">
        <p15:threadingInfo xmlns:p15="http://schemas.microsoft.com/office/powerpoint/2012/main" timeZoneBias="240"/>
      </p:ext>
    </p:extLst>
  </p:cm>
</p:cmLst>
</file>

<file path=ppt/diagrams/_rels/data1.xml.rels><?xml version="1.0" encoding="UTF-8" standalone="yes"?>
<Relationships xmlns="http://schemas.openxmlformats.org/package/2006/relationships"><Relationship Id="rId1" Type="http://schemas.openxmlformats.org/officeDocument/2006/relationships/hyperlink" Target="https://www.crimemapping.com/"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svg"/><Relationship Id="rId1" Type="http://schemas.openxmlformats.org/officeDocument/2006/relationships/image" Target="../media/image108.png"/><Relationship Id="rId4" Type="http://schemas.openxmlformats.org/officeDocument/2006/relationships/image" Target="../media/image111.svg"/></Relationships>
</file>

<file path=ppt/diagrams/_rels/data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svg"/><Relationship Id="rId1" Type="http://schemas.openxmlformats.org/officeDocument/2006/relationships/image" Target="../media/image118.png"/><Relationship Id="rId5" Type="http://schemas.openxmlformats.org/officeDocument/2006/relationships/image" Target="../media/image122.svg"/><Relationship Id="rId4" Type="http://schemas.openxmlformats.org/officeDocument/2006/relationships/image" Target="../media/image121.png"/></Relationships>
</file>

<file path=ppt/diagrams/_rels/data8.xml.rels><?xml version="1.0" encoding="UTF-8" standalone="yes"?>
<Relationships xmlns="http://schemas.openxmlformats.org/package/2006/relationships"><Relationship Id="rId3" Type="http://schemas.openxmlformats.org/officeDocument/2006/relationships/hyperlink" Target="https://github.com/skod-ng" TargetMode="External"/><Relationship Id="rId7" Type="http://schemas.openxmlformats.org/officeDocument/2006/relationships/image" Target="../media/image141.svg"/><Relationship Id="rId2" Type="http://schemas.openxmlformats.org/officeDocument/2006/relationships/hyperlink" Target="http://35.239.251.13:3000/" TargetMode="External"/><Relationship Id="rId1" Type="http://schemas.openxmlformats.org/officeDocument/2006/relationships/hyperlink" Target="http://18.191.242.90/index.php" TargetMode="External"/><Relationship Id="rId6" Type="http://schemas.openxmlformats.org/officeDocument/2006/relationships/image" Target="../media/image140.png"/><Relationship Id="rId5" Type="http://schemas.openxmlformats.org/officeDocument/2006/relationships/image" Target="../media/image139.svg"/><Relationship Id="rId4" Type="http://schemas.openxmlformats.org/officeDocument/2006/relationships/image" Target="../media/image138.png"/></Relationships>
</file>

<file path=ppt/diagrams/_rels/drawing1.xml.rels><?xml version="1.0" encoding="UTF-8" standalone="yes"?>
<Relationships xmlns="http://schemas.openxmlformats.org/package/2006/relationships"><Relationship Id="rId1" Type="http://schemas.openxmlformats.org/officeDocument/2006/relationships/hyperlink" Target="https://www.crimemapping.com/"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9.svg"/><Relationship Id="rId1" Type="http://schemas.openxmlformats.org/officeDocument/2006/relationships/image" Target="../media/image112.png"/><Relationship Id="rId4" Type="http://schemas.openxmlformats.org/officeDocument/2006/relationships/image" Target="../media/image111.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svg"/><Relationship Id="rId1" Type="http://schemas.openxmlformats.org/officeDocument/2006/relationships/image" Target="../media/image118.png"/><Relationship Id="rId5" Type="http://schemas.openxmlformats.org/officeDocument/2006/relationships/image" Target="../media/image122.svg"/><Relationship Id="rId4" Type="http://schemas.openxmlformats.org/officeDocument/2006/relationships/image" Target="../media/image121.png"/></Relationships>
</file>

<file path=ppt/diagrams/_rels/drawing8.xml.rels><?xml version="1.0" encoding="UTF-8" standalone="yes"?>
<Relationships xmlns="http://schemas.openxmlformats.org/package/2006/relationships"><Relationship Id="rId3" Type="http://schemas.openxmlformats.org/officeDocument/2006/relationships/hyperlink" Target="https://github.com/skod-ng" TargetMode="External"/><Relationship Id="rId7" Type="http://schemas.openxmlformats.org/officeDocument/2006/relationships/hyperlink" Target="http://35.239.251.13:3000/" TargetMode="External"/><Relationship Id="rId2" Type="http://schemas.openxmlformats.org/officeDocument/2006/relationships/image" Target="../media/image139.svg"/><Relationship Id="rId1" Type="http://schemas.openxmlformats.org/officeDocument/2006/relationships/image" Target="../media/image138.png"/><Relationship Id="rId6" Type="http://schemas.openxmlformats.org/officeDocument/2006/relationships/hyperlink" Target="http://18.191.242.90/index.php" TargetMode="External"/><Relationship Id="rId5" Type="http://schemas.openxmlformats.org/officeDocument/2006/relationships/image" Target="../media/image141.svg"/><Relationship Id="rId4" Type="http://schemas.openxmlformats.org/officeDocument/2006/relationships/image" Target="../media/image1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5">
        <a:alpha val="0"/>
      </a:schemeClr>
    </dgm:fillClrLst>
    <dgm:linClrLst meth="repeat">
      <a:schemeClr val="accent5">
        <a:alpha val="0"/>
      </a:schemeClr>
    </dgm:linClrLst>
    <dgm:effectClrLst/>
    <dgm:txLinClrLst/>
    <dgm:txFillClrLst>
      <a:schemeClr val="accent5"/>
      <a:schemeClr val="accent6"/>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28F549-76E2-EC48-B344-861C333AA7E2}" type="doc">
      <dgm:prSet loTypeId="urn:microsoft.com/office/officeart/2005/8/layout/bProcess2" loCatId="" qsTypeId="urn:microsoft.com/office/officeart/2005/8/quickstyle/simple1" qsCatId="simple" csTypeId="urn:microsoft.com/office/officeart/2005/8/colors/accent1_2" csCatId="accent1" phldr="1"/>
      <dgm:spPr/>
      <dgm:t>
        <a:bodyPr/>
        <a:lstStyle/>
        <a:p>
          <a:endParaRPr lang="en-US"/>
        </a:p>
      </dgm:t>
    </dgm:pt>
    <dgm:pt modelId="{86B682DD-2814-804F-9416-AFBB8F4D3FF1}">
      <dgm:prSet phldrT="[Text]" custT="1"/>
      <dgm:spPr/>
      <dgm:t>
        <a:bodyPr/>
        <a:lstStyle/>
        <a:p>
          <a:r>
            <a:rPr lang="en-US" sz="1800"/>
            <a:t>ATF Records</a:t>
          </a:r>
        </a:p>
      </dgm:t>
    </dgm:pt>
    <dgm:pt modelId="{1CC7DEF9-6F12-EF4C-A0A8-C94C412663AC}" type="parTrans" cxnId="{3AC96673-0AC3-144E-906E-B08FA73A3E06}">
      <dgm:prSet/>
      <dgm:spPr/>
      <dgm:t>
        <a:bodyPr/>
        <a:lstStyle/>
        <a:p>
          <a:endParaRPr lang="en-US"/>
        </a:p>
      </dgm:t>
    </dgm:pt>
    <dgm:pt modelId="{81A6D00C-D437-7849-88C5-0F7B1686D1CF}" type="sibTrans" cxnId="{3AC96673-0AC3-144E-906E-B08FA73A3E06}">
      <dgm:prSet/>
      <dgm:spPr/>
      <dgm:t>
        <a:bodyPr/>
        <a:lstStyle/>
        <a:p>
          <a:endParaRPr lang="en-US"/>
        </a:p>
      </dgm:t>
    </dgm:pt>
    <dgm:pt modelId="{4492E0E4-D142-1646-AB4C-D0F8CFFEBE1B}">
      <dgm:prSet phldrT="[Text]" custT="1"/>
      <dgm:spPr/>
      <dgm:t>
        <a:bodyPr/>
        <a:lstStyle/>
        <a:p>
          <a:r>
            <a:rPr lang="en-US" sz="1400"/>
            <a:t>Record of people buying guns and ammunitions in an area</a:t>
          </a:r>
          <a:endParaRPr lang="en-US" sz="1000"/>
        </a:p>
      </dgm:t>
    </dgm:pt>
    <dgm:pt modelId="{C6B5E4F4-1DDB-DF49-937C-98F21D9B7DCB}" type="parTrans" cxnId="{DF419068-5F0A-3444-B420-FEBFE9370641}">
      <dgm:prSet/>
      <dgm:spPr/>
      <dgm:t>
        <a:bodyPr/>
        <a:lstStyle/>
        <a:p>
          <a:endParaRPr lang="en-US"/>
        </a:p>
      </dgm:t>
    </dgm:pt>
    <dgm:pt modelId="{8260D658-9942-4742-B3DC-504B1D71AE4B}" type="sibTrans" cxnId="{DF419068-5F0A-3444-B420-FEBFE9370641}">
      <dgm:prSet/>
      <dgm:spPr/>
      <dgm:t>
        <a:bodyPr/>
        <a:lstStyle/>
        <a:p>
          <a:endParaRPr lang="en-US"/>
        </a:p>
      </dgm:t>
    </dgm:pt>
    <dgm:pt modelId="{5D890A58-6E4B-BE41-B9CB-1695259C7D2D}">
      <dgm:prSet phldrT="[Text]" custT="1"/>
      <dgm:spPr/>
      <dgm:t>
        <a:bodyPr/>
        <a:lstStyle/>
        <a:p>
          <a:r>
            <a:rPr lang="en-US" sz="1800"/>
            <a:t>BMV Records</a:t>
          </a:r>
        </a:p>
      </dgm:t>
    </dgm:pt>
    <dgm:pt modelId="{401FA6E6-5433-C948-84CB-0135DDDA69EA}" type="parTrans" cxnId="{40009BED-0E64-894B-B97A-76B5B5AA75C7}">
      <dgm:prSet/>
      <dgm:spPr/>
      <dgm:t>
        <a:bodyPr/>
        <a:lstStyle/>
        <a:p>
          <a:endParaRPr lang="en-US"/>
        </a:p>
      </dgm:t>
    </dgm:pt>
    <dgm:pt modelId="{159191A3-61AA-AE48-B379-9AA9110050B1}" type="sibTrans" cxnId="{40009BED-0E64-894B-B97A-76B5B5AA75C7}">
      <dgm:prSet/>
      <dgm:spPr/>
      <dgm:t>
        <a:bodyPr/>
        <a:lstStyle/>
        <a:p>
          <a:endParaRPr lang="en-US"/>
        </a:p>
      </dgm:t>
    </dgm:pt>
    <dgm:pt modelId="{E07716AA-4C08-5143-A04A-F35891C2AD7F}">
      <dgm:prSet custT="1"/>
      <dgm:spPr/>
      <dgm:t>
        <a:bodyPr/>
        <a:lstStyle/>
        <a:p>
          <a:r>
            <a:rPr lang="en-US" sz="1800">
              <a:hlinkClick xmlns:r="http://schemas.openxmlformats.org/officeDocument/2006/relationships" r:id="rId1"/>
            </a:rPr>
            <a:t>crimemapping.com</a:t>
          </a:r>
          <a:endParaRPr lang="en-US" sz="1800"/>
        </a:p>
      </dgm:t>
    </dgm:pt>
    <dgm:pt modelId="{8FDB46C7-0FA6-4C4C-930E-45F3820CC761}" type="parTrans" cxnId="{3D34BC42-BECF-6945-BE5D-C0845E01D989}">
      <dgm:prSet/>
      <dgm:spPr/>
      <dgm:t>
        <a:bodyPr/>
        <a:lstStyle/>
        <a:p>
          <a:endParaRPr lang="en-US"/>
        </a:p>
      </dgm:t>
    </dgm:pt>
    <dgm:pt modelId="{95F4FEC3-10A9-9442-B33E-C483923CACEA}" type="sibTrans" cxnId="{3D34BC42-BECF-6945-BE5D-C0845E01D989}">
      <dgm:prSet/>
      <dgm:spPr/>
      <dgm:t>
        <a:bodyPr/>
        <a:lstStyle/>
        <a:p>
          <a:endParaRPr lang="en-US"/>
        </a:p>
      </dgm:t>
    </dgm:pt>
    <dgm:pt modelId="{3E0244D9-FA84-6E42-8099-FBB34786BFB4}">
      <dgm:prSet custT="1"/>
      <dgm:spPr/>
      <dgm:t>
        <a:bodyPr/>
        <a:lstStyle/>
        <a:p>
          <a:r>
            <a:rPr lang="en-US" sz="1800"/>
            <a:t>GPS tracking</a:t>
          </a:r>
        </a:p>
      </dgm:t>
    </dgm:pt>
    <dgm:pt modelId="{BF9663BC-0476-814F-AA56-0249F0082C44}" type="parTrans" cxnId="{1C7C5718-2DE4-414A-8C11-C061E9D76F10}">
      <dgm:prSet/>
      <dgm:spPr/>
      <dgm:t>
        <a:bodyPr/>
        <a:lstStyle/>
        <a:p>
          <a:endParaRPr lang="en-US"/>
        </a:p>
      </dgm:t>
    </dgm:pt>
    <dgm:pt modelId="{2AC12BB8-7F64-2246-BF3D-1AD2DA5245F7}" type="sibTrans" cxnId="{1C7C5718-2DE4-414A-8C11-C061E9D76F10}">
      <dgm:prSet/>
      <dgm:spPr/>
      <dgm:t>
        <a:bodyPr/>
        <a:lstStyle/>
        <a:p>
          <a:endParaRPr lang="en-US"/>
        </a:p>
      </dgm:t>
    </dgm:pt>
    <dgm:pt modelId="{29B0C236-1C01-A845-A13A-A93FA6B8E427}">
      <dgm:prSet custT="1"/>
      <dgm:spPr/>
      <dgm:t>
        <a:bodyPr/>
        <a:lstStyle/>
        <a:p>
          <a:r>
            <a:rPr lang="en-US" sz="1800"/>
            <a:t>Census Records</a:t>
          </a:r>
        </a:p>
      </dgm:t>
    </dgm:pt>
    <dgm:pt modelId="{899AEB36-8368-BF49-8469-B2A0061CA317}" type="parTrans" cxnId="{4786C29D-4D03-AD4E-9271-07F687BBE431}">
      <dgm:prSet/>
      <dgm:spPr/>
      <dgm:t>
        <a:bodyPr/>
        <a:lstStyle/>
        <a:p>
          <a:endParaRPr lang="en-US"/>
        </a:p>
      </dgm:t>
    </dgm:pt>
    <dgm:pt modelId="{B3675ECB-C18C-264B-8DA8-5EABB2ECE018}" type="sibTrans" cxnId="{4786C29D-4D03-AD4E-9271-07F687BBE431}">
      <dgm:prSet/>
      <dgm:spPr/>
      <dgm:t>
        <a:bodyPr/>
        <a:lstStyle/>
        <a:p>
          <a:endParaRPr lang="en-US"/>
        </a:p>
      </dgm:t>
    </dgm:pt>
    <dgm:pt modelId="{C29465F7-30E3-9B44-819B-C1FC8173463D}">
      <dgm:prSet phldrT="[Text]" custT="1"/>
      <dgm:spPr/>
      <dgm:t>
        <a:bodyPr/>
        <a:lstStyle/>
        <a:p>
          <a:r>
            <a:rPr lang="en-US" sz="1400" b="0" i="0"/>
            <a:t>Record of DUI Convictions</a:t>
          </a:r>
          <a:endParaRPr lang="en-US" sz="1400"/>
        </a:p>
      </dgm:t>
    </dgm:pt>
    <dgm:pt modelId="{606C2AD7-44D4-7D46-9597-ECE10E816659}" type="sibTrans" cxnId="{0CF9A47A-98AE-A04D-81C8-7F278B4096C2}">
      <dgm:prSet/>
      <dgm:spPr/>
      <dgm:t>
        <a:bodyPr/>
        <a:lstStyle/>
        <a:p>
          <a:endParaRPr lang="en-US"/>
        </a:p>
      </dgm:t>
    </dgm:pt>
    <dgm:pt modelId="{6EFD1A73-C916-4A4A-921E-A4E0966EF2BB}" type="parTrans" cxnId="{0CF9A47A-98AE-A04D-81C8-7F278B4096C2}">
      <dgm:prSet/>
      <dgm:spPr/>
      <dgm:t>
        <a:bodyPr/>
        <a:lstStyle/>
        <a:p>
          <a:endParaRPr lang="en-US"/>
        </a:p>
      </dgm:t>
    </dgm:pt>
    <dgm:pt modelId="{CB182359-1CC7-1E4F-9105-E1B63E3FA657}">
      <dgm:prSet custT="1"/>
      <dgm:spPr/>
      <dgm:t>
        <a:bodyPr/>
        <a:lstStyle/>
        <a:p>
          <a:r>
            <a:rPr lang="en-US" sz="1400"/>
            <a:t>Is involved in Assault / Disturbing the peace / Homicide / Vandalism</a:t>
          </a:r>
        </a:p>
      </dgm:t>
    </dgm:pt>
    <dgm:pt modelId="{E360B027-F946-E149-9A8B-AF8E2514F25A}" type="sibTrans" cxnId="{23273828-323D-684D-95D2-F82D5BAE5E50}">
      <dgm:prSet/>
      <dgm:spPr/>
      <dgm:t>
        <a:bodyPr/>
        <a:lstStyle/>
        <a:p>
          <a:endParaRPr lang="en-US"/>
        </a:p>
      </dgm:t>
    </dgm:pt>
    <dgm:pt modelId="{735AA38F-B26D-174C-BE24-D95CA69906BA}" type="parTrans" cxnId="{23273828-323D-684D-95D2-F82D5BAE5E50}">
      <dgm:prSet/>
      <dgm:spPr/>
      <dgm:t>
        <a:bodyPr/>
        <a:lstStyle/>
        <a:p>
          <a:endParaRPr lang="en-US"/>
        </a:p>
      </dgm:t>
    </dgm:pt>
    <dgm:pt modelId="{C9E21AA2-9E9F-A748-832C-B35C19C47007}">
      <dgm:prSet custT="1"/>
      <dgm:spPr/>
      <dgm:t>
        <a:bodyPr/>
        <a:lstStyle/>
        <a:p>
          <a:r>
            <a:rPr lang="en-US" sz="1400"/>
            <a:t>Headed to NYC times square</a:t>
          </a:r>
        </a:p>
      </dgm:t>
    </dgm:pt>
    <dgm:pt modelId="{0ADF81E1-10E5-D54F-828D-F9963A94FB6D}" type="sibTrans" cxnId="{CEAF6B10-1C4D-4347-B557-575FD80571D5}">
      <dgm:prSet/>
      <dgm:spPr/>
      <dgm:t>
        <a:bodyPr/>
        <a:lstStyle/>
        <a:p>
          <a:endParaRPr lang="en-US"/>
        </a:p>
      </dgm:t>
    </dgm:pt>
    <dgm:pt modelId="{0D1E13D2-73EC-B243-8D58-9CD53D70D424}" type="parTrans" cxnId="{CEAF6B10-1C4D-4347-B557-575FD80571D5}">
      <dgm:prSet/>
      <dgm:spPr/>
      <dgm:t>
        <a:bodyPr/>
        <a:lstStyle/>
        <a:p>
          <a:endParaRPr lang="en-US"/>
        </a:p>
      </dgm:t>
    </dgm:pt>
    <dgm:pt modelId="{2B721B2A-9DBC-5146-9D49-10BA781F8CDA}">
      <dgm:prSet custT="1"/>
      <dgm:spPr/>
      <dgm:t>
        <a:bodyPr/>
        <a:lstStyle/>
        <a:p>
          <a:r>
            <a:rPr lang="en-US" sz="1400"/>
            <a:t>No Family Connection to NYC or close by</a:t>
          </a:r>
        </a:p>
      </dgm:t>
    </dgm:pt>
    <dgm:pt modelId="{E7E68F82-E355-DE41-B24F-A0F7794C59A1}" type="sibTrans" cxnId="{F3B82F5A-8FA7-DC4C-A938-A81DA178DAFC}">
      <dgm:prSet/>
      <dgm:spPr/>
      <dgm:t>
        <a:bodyPr/>
        <a:lstStyle/>
        <a:p>
          <a:endParaRPr lang="en-US"/>
        </a:p>
      </dgm:t>
    </dgm:pt>
    <dgm:pt modelId="{5C973740-171E-534D-A866-7AE99096642B}" type="parTrans" cxnId="{F3B82F5A-8FA7-DC4C-A938-A81DA178DAFC}">
      <dgm:prSet/>
      <dgm:spPr/>
      <dgm:t>
        <a:bodyPr/>
        <a:lstStyle/>
        <a:p>
          <a:endParaRPr lang="en-US"/>
        </a:p>
      </dgm:t>
    </dgm:pt>
    <dgm:pt modelId="{4F47FAC0-EB49-3F48-BCDA-51E8054CA550}">
      <dgm:prSet custT="1"/>
      <dgm:spPr>
        <a:solidFill>
          <a:schemeClr val="accent2"/>
        </a:solidFill>
      </dgm:spPr>
      <dgm:t>
        <a:bodyPr/>
        <a:lstStyle/>
        <a:p>
          <a:r>
            <a:rPr lang="en-US" sz="1600" b="1"/>
            <a:t>Suspected Person</a:t>
          </a:r>
        </a:p>
      </dgm:t>
    </dgm:pt>
    <dgm:pt modelId="{0FDFEE3A-CA09-2341-8F0F-21DB0B15A6F4}" type="parTrans" cxnId="{4E7562DB-5439-DE4C-A1C1-6D6756ED3291}">
      <dgm:prSet/>
      <dgm:spPr/>
      <dgm:t>
        <a:bodyPr/>
        <a:lstStyle/>
        <a:p>
          <a:endParaRPr lang="en-US"/>
        </a:p>
      </dgm:t>
    </dgm:pt>
    <dgm:pt modelId="{FEF216DE-32D9-0641-8BB4-C6A4DEB84EC6}" type="sibTrans" cxnId="{4E7562DB-5439-DE4C-A1C1-6D6756ED3291}">
      <dgm:prSet/>
      <dgm:spPr/>
      <dgm:t>
        <a:bodyPr/>
        <a:lstStyle/>
        <a:p>
          <a:endParaRPr lang="en-US"/>
        </a:p>
      </dgm:t>
    </dgm:pt>
    <dgm:pt modelId="{074EA1AF-FE2B-6544-AAEF-9A08408078E6}" type="pres">
      <dgm:prSet presAssocID="{3428F549-76E2-EC48-B344-861C333AA7E2}" presName="diagram" presStyleCnt="0">
        <dgm:presLayoutVars>
          <dgm:dir/>
          <dgm:resizeHandles/>
        </dgm:presLayoutVars>
      </dgm:prSet>
      <dgm:spPr/>
    </dgm:pt>
    <dgm:pt modelId="{DFBF5FAD-8B11-CC41-8FFF-3844BE64795C}" type="pres">
      <dgm:prSet presAssocID="{86B682DD-2814-804F-9416-AFBB8F4D3FF1}" presName="firstNode" presStyleLbl="node1" presStyleIdx="0" presStyleCnt="6" custScaleX="214991" custScaleY="91624" custLinFactNeighborX="-88478" custLinFactNeighborY="5338">
        <dgm:presLayoutVars>
          <dgm:bulletEnabled val="1"/>
        </dgm:presLayoutVars>
      </dgm:prSet>
      <dgm:spPr>
        <a:prstGeom prst="roundRect">
          <a:avLst/>
        </a:prstGeom>
      </dgm:spPr>
    </dgm:pt>
    <dgm:pt modelId="{6B310DDD-7511-2A49-BE56-7A40565CDB3B}" type="pres">
      <dgm:prSet presAssocID="{81A6D00C-D437-7849-88C5-0F7B1686D1CF}" presName="sibTrans" presStyleLbl="sibTrans2D1" presStyleIdx="0" presStyleCnt="5"/>
      <dgm:spPr/>
    </dgm:pt>
    <dgm:pt modelId="{5A49075A-A413-F040-8A40-5BF9230EC35D}" type="pres">
      <dgm:prSet presAssocID="{5D890A58-6E4B-BE41-B9CB-1695259C7D2D}" presName="middleNode" presStyleCnt="0"/>
      <dgm:spPr/>
    </dgm:pt>
    <dgm:pt modelId="{1B184DBD-DA20-2241-A337-4088CA3078EA}" type="pres">
      <dgm:prSet presAssocID="{5D890A58-6E4B-BE41-B9CB-1695259C7D2D}" presName="padding" presStyleLbl="node1" presStyleIdx="0" presStyleCnt="6"/>
      <dgm:spPr/>
    </dgm:pt>
    <dgm:pt modelId="{1791F5BF-577A-BE4B-A065-75E7CF958913}" type="pres">
      <dgm:prSet presAssocID="{5D890A58-6E4B-BE41-B9CB-1695259C7D2D}" presName="shape" presStyleLbl="node1" presStyleIdx="1" presStyleCnt="6" custScaleX="305547" custScaleY="159120" custLinFactX="-34604" custLinFactNeighborX="-100000" custLinFactNeighborY="11120">
        <dgm:presLayoutVars>
          <dgm:bulletEnabled val="1"/>
        </dgm:presLayoutVars>
      </dgm:prSet>
      <dgm:spPr>
        <a:prstGeom prst="snip2DiagRect">
          <a:avLst/>
        </a:prstGeom>
      </dgm:spPr>
    </dgm:pt>
    <dgm:pt modelId="{5973EDA0-9D92-644A-9AD9-9788B7AB4BF2}" type="pres">
      <dgm:prSet presAssocID="{159191A3-61AA-AE48-B379-9AA9110050B1}" presName="sibTrans" presStyleLbl="sibTrans2D1" presStyleIdx="1" presStyleCnt="5"/>
      <dgm:spPr/>
    </dgm:pt>
    <dgm:pt modelId="{128B938B-B223-D64D-993B-9A64AC48C80C}" type="pres">
      <dgm:prSet presAssocID="{E07716AA-4C08-5143-A04A-F35891C2AD7F}" presName="middleNode" presStyleCnt="0"/>
      <dgm:spPr/>
    </dgm:pt>
    <dgm:pt modelId="{81161549-E952-8A41-BC32-EC1B60AA97DB}" type="pres">
      <dgm:prSet presAssocID="{E07716AA-4C08-5143-A04A-F35891C2AD7F}" presName="padding" presStyleLbl="node1" presStyleIdx="1" presStyleCnt="6"/>
      <dgm:spPr/>
    </dgm:pt>
    <dgm:pt modelId="{FE94BC7A-931C-DE45-BAB6-0C2F7B409537}" type="pres">
      <dgm:prSet presAssocID="{E07716AA-4C08-5143-A04A-F35891C2AD7F}" presName="shape" presStyleLbl="node1" presStyleIdx="2" presStyleCnt="6" custScaleX="424280" custScaleY="251293" custLinFactNeighborX="-50705" custLinFactNeighborY="241">
        <dgm:presLayoutVars>
          <dgm:bulletEnabled val="1"/>
        </dgm:presLayoutVars>
      </dgm:prSet>
      <dgm:spPr/>
    </dgm:pt>
    <dgm:pt modelId="{33F8D58D-AE1B-6649-AE91-E66D049C2346}" type="pres">
      <dgm:prSet presAssocID="{95F4FEC3-10A9-9442-B33E-C483923CACEA}" presName="sibTrans" presStyleLbl="sibTrans2D1" presStyleIdx="2" presStyleCnt="5" custLinFactX="-367312" custLinFactY="100000" custLinFactNeighborX="-400000" custLinFactNeighborY="124164"/>
      <dgm:spPr/>
    </dgm:pt>
    <dgm:pt modelId="{655682E1-BC6E-B441-93C6-97EC48236F2A}" type="pres">
      <dgm:prSet presAssocID="{3E0244D9-FA84-6E42-8099-FBB34786BFB4}" presName="middleNode" presStyleCnt="0"/>
      <dgm:spPr/>
    </dgm:pt>
    <dgm:pt modelId="{F694AB42-D1DD-FA41-AD95-7C7BB891A863}" type="pres">
      <dgm:prSet presAssocID="{3E0244D9-FA84-6E42-8099-FBB34786BFB4}" presName="padding" presStyleLbl="node1" presStyleIdx="2" presStyleCnt="6"/>
      <dgm:spPr/>
    </dgm:pt>
    <dgm:pt modelId="{0F0345AA-0202-1946-A025-CC4871517B28}" type="pres">
      <dgm:prSet presAssocID="{3E0244D9-FA84-6E42-8099-FBB34786BFB4}" presName="shape" presStyleLbl="node1" presStyleIdx="3" presStyleCnt="6" custScaleX="215476" custScaleY="141110" custLinFactX="93827" custLinFactY="-66445" custLinFactNeighborX="100000" custLinFactNeighborY="-100000">
        <dgm:presLayoutVars>
          <dgm:bulletEnabled val="1"/>
        </dgm:presLayoutVars>
      </dgm:prSet>
      <dgm:spPr>
        <a:prstGeom prst="roundRect">
          <a:avLst/>
        </a:prstGeom>
      </dgm:spPr>
    </dgm:pt>
    <dgm:pt modelId="{5B937C94-868B-EF42-894B-1895C3A209C7}" type="pres">
      <dgm:prSet presAssocID="{2AC12BB8-7F64-2246-BF3D-1AD2DA5245F7}" presName="sibTrans" presStyleLbl="sibTrans2D1" presStyleIdx="3" presStyleCnt="5" custAng="9877380" custLinFactX="193234" custLinFactNeighborX="200000" custLinFactNeighborY="74498"/>
      <dgm:spPr/>
    </dgm:pt>
    <dgm:pt modelId="{CBAE6F6D-5092-BC4A-B825-A673EF13D84F}" type="pres">
      <dgm:prSet presAssocID="{29B0C236-1C01-A845-A13A-A93FA6B8E427}" presName="middleNode" presStyleCnt="0"/>
      <dgm:spPr/>
    </dgm:pt>
    <dgm:pt modelId="{48253134-F81A-F34A-B40F-68932BAED449}" type="pres">
      <dgm:prSet presAssocID="{29B0C236-1C01-A845-A13A-A93FA6B8E427}" presName="padding" presStyleLbl="node1" presStyleIdx="3" presStyleCnt="6"/>
      <dgm:spPr/>
    </dgm:pt>
    <dgm:pt modelId="{35D5D337-C7E5-8F4E-9E4D-6799152D0272}" type="pres">
      <dgm:prSet presAssocID="{29B0C236-1C01-A845-A13A-A93FA6B8E427}" presName="shape" presStyleLbl="node1" presStyleIdx="4" presStyleCnt="6" custScaleX="431417" custScaleY="135389" custLinFactY="99425" custLinFactNeighborX="-91202" custLinFactNeighborY="100000">
        <dgm:presLayoutVars>
          <dgm:bulletEnabled val="1"/>
        </dgm:presLayoutVars>
      </dgm:prSet>
      <dgm:spPr>
        <a:prstGeom prst="roundRect">
          <a:avLst/>
        </a:prstGeom>
      </dgm:spPr>
    </dgm:pt>
    <dgm:pt modelId="{BD38791A-D047-5348-B93E-54930DC36741}" type="pres">
      <dgm:prSet presAssocID="{B3675ECB-C18C-264B-8DA8-5EABB2ECE018}" presName="sibTrans" presStyleLbl="sibTrans2D1" presStyleIdx="4" presStyleCnt="5" custAng="19377109" custLinFactX="208893" custLinFactY="-62077" custLinFactNeighborX="300000" custLinFactNeighborY="-100000"/>
      <dgm:spPr/>
    </dgm:pt>
    <dgm:pt modelId="{657AE10A-156F-5A41-9B86-324F9C17D03B}" type="pres">
      <dgm:prSet presAssocID="{4F47FAC0-EB49-3F48-BCDA-51E8054CA550}" presName="lastNode" presStyleLbl="node1" presStyleIdx="5" presStyleCnt="6" custScaleX="167110" custScaleY="59739" custLinFactX="21527" custLinFactNeighborX="100000" custLinFactNeighborY="34786">
        <dgm:presLayoutVars>
          <dgm:bulletEnabled val="1"/>
        </dgm:presLayoutVars>
      </dgm:prSet>
      <dgm:spPr>
        <a:prstGeom prst="roundRect">
          <a:avLst/>
        </a:prstGeom>
      </dgm:spPr>
    </dgm:pt>
  </dgm:ptLst>
  <dgm:cxnLst>
    <dgm:cxn modelId="{3552DE0E-551C-1A4C-BC38-32A80178D92A}" type="presOf" srcId="{E07716AA-4C08-5143-A04A-F35891C2AD7F}" destId="{FE94BC7A-931C-DE45-BAB6-0C2F7B409537}" srcOrd="0" destOrd="0" presId="urn:microsoft.com/office/officeart/2005/8/layout/bProcess2"/>
    <dgm:cxn modelId="{B39D4F10-D9FB-5247-9C27-B43430E53277}" type="presOf" srcId="{CB182359-1CC7-1E4F-9105-E1B63E3FA657}" destId="{FE94BC7A-931C-DE45-BAB6-0C2F7B409537}" srcOrd="0" destOrd="1" presId="urn:microsoft.com/office/officeart/2005/8/layout/bProcess2"/>
    <dgm:cxn modelId="{CEAF6B10-1C4D-4347-B557-575FD80571D5}" srcId="{3E0244D9-FA84-6E42-8099-FBB34786BFB4}" destId="{C9E21AA2-9E9F-A748-832C-B35C19C47007}" srcOrd="0" destOrd="0" parTransId="{0D1E13D2-73EC-B243-8D58-9CD53D70D424}" sibTransId="{0ADF81E1-10E5-D54F-828D-F9963A94FB6D}"/>
    <dgm:cxn modelId="{29A86615-83DB-6447-A0C0-6490F9C73850}" type="presOf" srcId="{95F4FEC3-10A9-9442-B33E-C483923CACEA}" destId="{33F8D58D-AE1B-6649-AE91-E66D049C2346}" srcOrd="0" destOrd="0" presId="urn:microsoft.com/office/officeart/2005/8/layout/bProcess2"/>
    <dgm:cxn modelId="{1C7C5718-2DE4-414A-8C11-C061E9D76F10}" srcId="{3428F549-76E2-EC48-B344-861C333AA7E2}" destId="{3E0244D9-FA84-6E42-8099-FBB34786BFB4}" srcOrd="3" destOrd="0" parTransId="{BF9663BC-0476-814F-AA56-0249F0082C44}" sibTransId="{2AC12BB8-7F64-2246-BF3D-1AD2DA5245F7}"/>
    <dgm:cxn modelId="{463ED524-43C2-3D45-BB78-B2A0DFEDBAC1}" type="presOf" srcId="{3428F549-76E2-EC48-B344-861C333AA7E2}" destId="{074EA1AF-FE2B-6544-AAEF-9A08408078E6}" srcOrd="0" destOrd="0" presId="urn:microsoft.com/office/officeart/2005/8/layout/bProcess2"/>
    <dgm:cxn modelId="{23273828-323D-684D-95D2-F82D5BAE5E50}" srcId="{E07716AA-4C08-5143-A04A-F35891C2AD7F}" destId="{CB182359-1CC7-1E4F-9105-E1B63E3FA657}" srcOrd="0" destOrd="0" parTransId="{735AA38F-B26D-174C-BE24-D95CA69906BA}" sibTransId="{E360B027-F946-E149-9A8B-AF8E2514F25A}"/>
    <dgm:cxn modelId="{D153302A-600C-CB44-86FC-ADED909F0A5C}" type="presOf" srcId="{C29465F7-30E3-9B44-819B-C1FC8173463D}" destId="{1791F5BF-577A-BE4B-A065-75E7CF958913}" srcOrd="0" destOrd="1" presId="urn:microsoft.com/office/officeart/2005/8/layout/bProcess2"/>
    <dgm:cxn modelId="{3D34BC42-BECF-6945-BE5D-C0845E01D989}" srcId="{3428F549-76E2-EC48-B344-861C333AA7E2}" destId="{E07716AA-4C08-5143-A04A-F35891C2AD7F}" srcOrd="2" destOrd="0" parTransId="{8FDB46C7-0FA6-4C4C-930E-45F3820CC761}" sibTransId="{95F4FEC3-10A9-9442-B33E-C483923CACEA}"/>
    <dgm:cxn modelId="{F9ADE942-B248-2145-BC1B-F5DAF4EC6A51}" type="presOf" srcId="{2AC12BB8-7F64-2246-BF3D-1AD2DA5245F7}" destId="{5B937C94-868B-EF42-894B-1895C3A209C7}" srcOrd="0" destOrd="0" presId="urn:microsoft.com/office/officeart/2005/8/layout/bProcess2"/>
    <dgm:cxn modelId="{71E0A74C-C9F6-BC42-9C00-16BD17E20676}" type="presOf" srcId="{B3675ECB-C18C-264B-8DA8-5EABB2ECE018}" destId="{BD38791A-D047-5348-B93E-54930DC36741}" srcOrd="0" destOrd="0" presId="urn:microsoft.com/office/officeart/2005/8/layout/bProcess2"/>
    <dgm:cxn modelId="{F3B82F5A-8FA7-DC4C-A938-A81DA178DAFC}" srcId="{29B0C236-1C01-A845-A13A-A93FA6B8E427}" destId="{2B721B2A-9DBC-5146-9D49-10BA781F8CDA}" srcOrd="0" destOrd="0" parTransId="{5C973740-171E-534D-A866-7AE99096642B}" sibTransId="{E7E68F82-E355-DE41-B24F-A0F7794C59A1}"/>
    <dgm:cxn modelId="{F38C605B-5119-2B43-9765-5D80C186B238}" type="presOf" srcId="{81A6D00C-D437-7849-88C5-0F7B1686D1CF}" destId="{6B310DDD-7511-2A49-BE56-7A40565CDB3B}" srcOrd="0" destOrd="0" presId="urn:microsoft.com/office/officeart/2005/8/layout/bProcess2"/>
    <dgm:cxn modelId="{CB91385E-6A9D-3C42-ACA3-F31C36A49FC1}" type="presOf" srcId="{159191A3-61AA-AE48-B379-9AA9110050B1}" destId="{5973EDA0-9D92-644A-9AD9-9788B7AB4BF2}" srcOrd="0" destOrd="0" presId="urn:microsoft.com/office/officeart/2005/8/layout/bProcess2"/>
    <dgm:cxn modelId="{934E6A5F-82AA-4049-9BB1-CB152EA09118}" type="presOf" srcId="{C9E21AA2-9E9F-A748-832C-B35C19C47007}" destId="{0F0345AA-0202-1946-A025-CC4871517B28}" srcOrd="0" destOrd="1" presId="urn:microsoft.com/office/officeart/2005/8/layout/bProcess2"/>
    <dgm:cxn modelId="{DF419068-5F0A-3444-B420-FEBFE9370641}" srcId="{86B682DD-2814-804F-9416-AFBB8F4D3FF1}" destId="{4492E0E4-D142-1646-AB4C-D0F8CFFEBE1B}" srcOrd="0" destOrd="0" parTransId="{C6B5E4F4-1DDB-DF49-937C-98F21D9B7DCB}" sibTransId="{8260D658-9942-4742-B3DC-504B1D71AE4B}"/>
    <dgm:cxn modelId="{3AC96673-0AC3-144E-906E-B08FA73A3E06}" srcId="{3428F549-76E2-EC48-B344-861C333AA7E2}" destId="{86B682DD-2814-804F-9416-AFBB8F4D3FF1}" srcOrd="0" destOrd="0" parTransId="{1CC7DEF9-6F12-EF4C-A0A8-C94C412663AC}" sibTransId="{81A6D00C-D437-7849-88C5-0F7B1686D1CF}"/>
    <dgm:cxn modelId="{0CF9A47A-98AE-A04D-81C8-7F278B4096C2}" srcId="{5D890A58-6E4B-BE41-B9CB-1695259C7D2D}" destId="{C29465F7-30E3-9B44-819B-C1FC8173463D}" srcOrd="0" destOrd="0" parTransId="{6EFD1A73-C916-4A4A-921E-A4E0966EF2BB}" sibTransId="{606C2AD7-44D4-7D46-9597-ECE10E816659}"/>
    <dgm:cxn modelId="{72FDDE80-D162-8B49-A532-B36BF6630461}" type="presOf" srcId="{2B721B2A-9DBC-5146-9D49-10BA781F8CDA}" destId="{35D5D337-C7E5-8F4E-9E4D-6799152D0272}" srcOrd="0" destOrd="1" presId="urn:microsoft.com/office/officeart/2005/8/layout/bProcess2"/>
    <dgm:cxn modelId="{2DACDF83-7878-E246-9B58-849E9A03A32E}" type="presOf" srcId="{5D890A58-6E4B-BE41-B9CB-1695259C7D2D}" destId="{1791F5BF-577A-BE4B-A065-75E7CF958913}" srcOrd="0" destOrd="0" presId="urn:microsoft.com/office/officeart/2005/8/layout/bProcess2"/>
    <dgm:cxn modelId="{9B552988-4D2A-1740-97F5-495DE6490423}" type="presOf" srcId="{4492E0E4-D142-1646-AB4C-D0F8CFFEBE1B}" destId="{DFBF5FAD-8B11-CC41-8FFF-3844BE64795C}" srcOrd="0" destOrd="1" presId="urn:microsoft.com/office/officeart/2005/8/layout/bProcess2"/>
    <dgm:cxn modelId="{3C96008A-B8C8-3E40-A55A-A0DA7E01147B}" type="presOf" srcId="{86B682DD-2814-804F-9416-AFBB8F4D3FF1}" destId="{DFBF5FAD-8B11-CC41-8FFF-3844BE64795C}" srcOrd="0" destOrd="0" presId="urn:microsoft.com/office/officeart/2005/8/layout/bProcess2"/>
    <dgm:cxn modelId="{4786C29D-4D03-AD4E-9271-07F687BBE431}" srcId="{3428F549-76E2-EC48-B344-861C333AA7E2}" destId="{29B0C236-1C01-A845-A13A-A93FA6B8E427}" srcOrd="4" destOrd="0" parTransId="{899AEB36-8368-BF49-8469-B2A0061CA317}" sibTransId="{B3675ECB-C18C-264B-8DA8-5EABB2ECE018}"/>
    <dgm:cxn modelId="{F4AE7EB1-C1F7-DF4F-87DD-E2B6FDCC87FF}" type="presOf" srcId="{4F47FAC0-EB49-3F48-BCDA-51E8054CA550}" destId="{657AE10A-156F-5A41-9B86-324F9C17D03B}" srcOrd="0" destOrd="0" presId="urn:microsoft.com/office/officeart/2005/8/layout/bProcess2"/>
    <dgm:cxn modelId="{D61852B8-65A4-584A-8E40-D5132C04D35F}" type="presOf" srcId="{29B0C236-1C01-A845-A13A-A93FA6B8E427}" destId="{35D5D337-C7E5-8F4E-9E4D-6799152D0272}" srcOrd="0" destOrd="0" presId="urn:microsoft.com/office/officeart/2005/8/layout/bProcess2"/>
    <dgm:cxn modelId="{4E7562DB-5439-DE4C-A1C1-6D6756ED3291}" srcId="{3428F549-76E2-EC48-B344-861C333AA7E2}" destId="{4F47FAC0-EB49-3F48-BCDA-51E8054CA550}" srcOrd="5" destOrd="0" parTransId="{0FDFEE3A-CA09-2341-8F0F-21DB0B15A6F4}" sibTransId="{FEF216DE-32D9-0641-8BB4-C6A4DEB84EC6}"/>
    <dgm:cxn modelId="{40009BED-0E64-894B-B97A-76B5B5AA75C7}" srcId="{3428F549-76E2-EC48-B344-861C333AA7E2}" destId="{5D890A58-6E4B-BE41-B9CB-1695259C7D2D}" srcOrd="1" destOrd="0" parTransId="{401FA6E6-5433-C948-84CB-0135DDDA69EA}" sibTransId="{159191A3-61AA-AE48-B379-9AA9110050B1}"/>
    <dgm:cxn modelId="{110B81EF-4D56-6B44-8A76-11CCEA9D08E9}" type="presOf" srcId="{3E0244D9-FA84-6E42-8099-FBB34786BFB4}" destId="{0F0345AA-0202-1946-A025-CC4871517B28}" srcOrd="0" destOrd="0" presId="urn:microsoft.com/office/officeart/2005/8/layout/bProcess2"/>
    <dgm:cxn modelId="{72B0FB50-DB5F-4840-9A27-C1E2FAC80D35}" type="presParOf" srcId="{074EA1AF-FE2B-6544-AAEF-9A08408078E6}" destId="{DFBF5FAD-8B11-CC41-8FFF-3844BE64795C}" srcOrd="0" destOrd="0" presId="urn:microsoft.com/office/officeart/2005/8/layout/bProcess2"/>
    <dgm:cxn modelId="{C09CFE0E-A147-6A4B-A5E1-5E913ECB6E71}" type="presParOf" srcId="{074EA1AF-FE2B-6544-AAEF-9A08408078E6}" destId="{6B310DDD-7511-2A49-BE56-7A40565CDB3B}" srcOrd="1" destOrd="0" presId="urn:microsoft.com/office/officeart/2005/8/layout/bProcess2"/>
    <dgm:cxn modelId="{083BCA4F-09F5-C945-BC33-A8678127E4BE}" type="presParOf" srcId="{074EA1AF-FE2B-6544-AAEF-9A08408078E6}" destId="{5A49075A-A413-F040-8A40-5BF9230EC35D}" srcOrd="2" destOrd="0" presId="urn:microsoft.com/office/officeart/2005/8/layout/bProcess2"/>
    <dgm:cxn modelId="{B7E8D8AE-C55D-4D47-8127-F0C5F9A7D74E}" type="presParOf" srcId="{5A49075A-A413-F040-8A40-5BF9230EC35D}" destId="{1B184DBD-DA20-2241-A337-4088CA3078EA}" srcOrd="0" destOrd="0" presId="urn:microsoft.com/office/officeart/2005/8/layout/bProcess2"/>
    <dgm:cxn modelId="{D0046A8E-700C-8942-832B-200809154D3C}" type="presParOf" srcId="{5A49075A-A413-F040-8A40-5BF9230EC35D}" destId="{1791F5BF-577A-BE4B-A065-75E7CF958913}" srcOrd="1" destOrd="0" presId="urn:microsoft.com/office/officeart/2005/8/layout/bProcess2"/>
    <dgm:cxn modelId="{5AEEB08F-AA7E-BC4C-8E37-019ADDB2AECC}" type="presParOf" srcId="{074EA1AF-FE2B-6544-AAEF-9A08408078E6}" destId="{5973EDA0-9D92-644A-9AD9-9788B7AB4BF2}" srcOrd="3" destOrd="0" presId="urn:microsoft.com/office/officeart/2005/8/layout/bProcess2"/>
    <dgm:cxn modelId="{91B7504D-0BD6-7E4E-83B5-687472E0A406}" type="presParOf" srcId="{074EA1AF-FE2B-6544-AAEF-9A08408078E6}" destId="{128B938B-B223-D64D-993B-9A64AC48C80C}" srcOrd="4" destOrd="0" presId="urn:microsoft.com/office/officeart/2005/8/layout/bProcess2"/>
    <dgm:cxn modelId="{04A2A933-2468-E34B-9EAC-FDF0CB15AF55}" type="presParOf" srcId="{128B938B-B223-D64D-993B-9A64AC48C80C}" destId="{81161549-E952-8A41-BC32-EC1B60AA97DB}" srcOrd="0" destOrd="0" presId="urn:microsoft.com/office/officeart/2005/8/layout/bProcess2"/>
    <dgm:cxn modelId="{3D8735E2-D9A7-2346-B90A-1D59E79F36FF}" type="presParOf" srcId="{128B938B-B223-D64D-993B-9A64AC48C80C}" destId="{FE94BC7A-931C-DE45-BAB6-0C2F7B409537}" srcOrd="1" destOrd="0" presId="urn:microsoft.com/office/officeart/2005/8/layout/bProcess2"/>
    <dgm:cxn modelId="{31B5D589-401F-EA4A-93D5-2AE8DC649962}" type="presParOf" srcId="{074EA1AF-FE2B-6544-AAEF-9A08408078E6}" destId="{33F8D58D-AE1B-6649-AE91-E66D049C2346}" srcOrd="5" destOrd="0" presId="urn:microsoft.com/office/officeart/2005/8/layout/bProcess2"/>
    <dgm:cxn modelId="{ACF22415-1F9B-C141-B63D-D4A5835D8CF6}" type="presParOf" srcId="{074EA1AF-FE2B-6544-AAEF-9A08408078E6}" destId="{655682E1-BC6E-B441-93C6-97EC48236F2A}" srcOrd="6" destOrd="0" presId="urn:microsoft.com/office/officeart/2005/8/layout/bProcess2"/>
    <dgm:cxn modelId="{9D1E7C2E-5882-6C4C-9FE5-4AD24CC1E1FE}" type="presParOf" srcId="{655682E1-BC6E-B441-93C6-97EC48236F2A}" destId="{F694AB42-D1DD-FA41-AD95-7C7BB891A863}" srcOrd="0" destOrd="0" presId="urn:microsoft.com/office/officeart/2005/8/layout/bProcess2"/>
    <dgm:cxn modelId="{DEDE1BB8-1B9E-B64C-AB2F-9432BA822CD2}" type="presParOf" srcId="{655682E1-BC6E-B441-93C6-97EC48236F2A}" destId="{0F0345AA-0202-1946-A025-CC4871517B28}" srcOrd="1" destOrd="0" presId="urn:microsoft.com/office/officeart/2005/8/layout/bProcess2"/>
    <dgm:cxn modelId="{02BF2E0F-25B7-9B47-A8FD-B57CE89BD5B5}" type="presParOf" srcId="{074EA1AF-FE2B-6544-AAEF-9A08408078E6}" destId="{5B937C94-868B-EF42-894B-1895C3A209C7}" srcOrd="7" destOrd="0" presId="urn:microsoft.com/office/officeart/2005/8/layout/bProcess2"/>
    <dgm:cxn modelId="{6FAF9CC9-57B7-D44A-9ECF-873598038AF2}" type="presParOf" srcId="{074EA1AF-FE2B-6544-AAEF-9A08408078E6}" destId="{CBAE6F6D-5092-BC4A-B825-A673EF13D84F}" srcOrd="8" destOrd="0" presId="urn:microsoft.com/office/officeart/2005/8/layout/bProcess2"/>
    <dgm:cxn modelId="{AF9BA36A-A724-EA4F-A0F9-453FCF1641BA}" type="presParOf" srcId="{CBAE6F6D-5092-BC4A-B825-A673EF13D84F}" destId="{48253134-F81A-F34A-B40F-68932BAED449}" srcOrd="0" destOrd="0" presId="urn:microsoft.com/office/officeart/2005/8/layout/bProcess2"/>
    <dgm:cxn modelId="{65E9A551-698C-FD42-894D-D3DD24B32A37}" type="presParOf" srcId="{CBAE6F6D-5092-BC4A-B825-A673EF13D84F}" destId="{35D5D337-C7E5-8F4E-9E4D-6799152D0272}" srcOrd="1" destOrd="0" presId="urn:microsoft.com/office/officeart/2005/8/layout/bProcess2"/>
    <dgm:cxn modelId="{64EF90EC-7118-324F-AE3B-BA993210CA9F}" type="presParOf" srcId="{074EA1AF-FE2B-6544-AAEF-9A08408078E6}" destId="{BD38791A-D047-5348-B93E-54930DC36741}" srcOrd="9" destOrd="0" presId="urn:microsoft.com/office/officeart/2005/8/layout/bProcess2"/>
    <dgm:cxn modelId="{5B65B782-ECD4-C44D-8285-F1375CEC231A}" type="presParOf" srcId="{074EA1AF-FE2B-6544-AAEF-9A08408078E6}" destId="{657AE10A-156F-5A41-9B86-324F9C17D03B}" srcOrd="10"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A24118-ECA6-4D05-92ED-F7C7AF76705F}" type="doc">
      <dgm:prSet loTypeId="urn:microsoft.com/office/officeart/2005/8/layout/cycle8" loCatId="cycle" qsTypeId="urn:microsoft.com/office/officeart/2005/8/quickstyle/simple3" qsCatId="simple" csTypeId="urn:microsoft.com/office/officeart/2005/8/colors/accent0_1" csCatId="mainScheme" phldr="1"/>
      <dgm:spPr/>
    </dgm:pt>
    <dgm:pt modelId="{8C8E8769-9EA7-4095-89CA-BE7F5835C54A}">
      <dgm:prSet phldrT="[Text]" custT="1"/>
      <dgm:spPr/>
      <dgm:t>
        <a:bodyPr/>
        <a:lstStyle/>
        <a:p>
          <a:r>
            <a:rPr lang="en-US" sz="1400" baseline="0" dirty="0"/>
            <a:t>Analyze user queries for user profiling</a:t>
          </a:r>
          <a:endParaRPr lang="en-US" sz="1400" dirty="0"/>
        </a:p>
      </dgm:t>
    </dgm:pt>
    <dgm:pt modelId="{7D8CB1F2-17E9-4A73-B240-E19AA256B870}" type="parTrans" cxnId="{EA57CA6F-7693-45EC-9B5A-426A3415F68F}">
      <dgm:prSet/>
      <dgm:spPr/>
      <dgm:t>
        <a:bodyPr/>
        <a:lstStyle/>
        <a:p>
          <a:endParaRPr lang="en-US"/>
        </a:p>
      </dgm:t>
    </dgm:pt>
    <dgm:pt modelId="{21414BB7-4830-450B-B522-EBD1052CF081}" type="sibTrans" cxnId="{EA57CA6F-7693-45EC-9B5A-426A3415F68F}">
      <dgm:prSet/>
      <dgm:spPr/>
      <dgm:t>
        <a:bodyPr/>
        <a:lstStyle/>
        <a:p>
          <a:endParaRPr lang="en-US"/>
        </a:p>
      </dgm:t>
    </dgm:pt>
    <dgm:pt modelId="{3308F385-7C55-4641-8D0A-F32BB7437809}">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dirty="0"/>
            <a:t>Expand result of queries with word2vec</a:t>
          </a:r>
        </a:p>
        <a:p>
          <a:pPr marL="0" lvl="0" defTabSz="711200">
            <a:lnSpc>
              <a:spcPct val="90000"/>
            </a:lnSpc>
            <a:spcBef>
              <a:spcPct val="0"/>
            </a:spcBef>
            <a:spcAft>
              <a:spcPct val="35000"/>
            </a:spcAft>
            <a:buNone/>
          </a:pPr>
          <a:endParaRPr lang="en-US" sz="1400" dirty="0"/>
        </a:p>
      </dgm:t>
    </dgm:pt>
    <dgm:pt modelId="{78B86F91-F51B-4F9F-9890-F0D1AD1779E2}" type="parTrans" cxnId="{71B54E0B-66CF-47B2-8176-6B998CEC63D7}">
      <dgm:prSet/>
      <dgm:spPr/>
      <dgm:t>
        <a:bodyPr/>
        <a:lstStyle/>
        <a:p>
          <a:endParaRPr lang="en-US"/>
        </a:p>
      </dgm:t>
    </dgm:pt>
    <dgm:pt modelId="{401D57EF-B0F3-4C6A-937A-493982C360FC}" type="sibTrans" cxnId="{71B54E0B-66CF-47B2-8176-6B998CEC63D7}">
      <dgm:prSet/>
      <dgm:spPr/>
      <dgm:t>
        <a:bodyPr/>
        <a:lstStyle/>
        <a:p>
          <a:endParaRPr lang="en-US"/>
        </a:p>
      </dgm:t>
    </dgm:pt>
    <dgm:pt modelId="{0997ADE1-8D80-46D3-9DDA-622FFE29E802}">
      <dgm:prSet phldrT="[Text]" custT="1"/>
      <dgm:spPr/>
      <dgm:t>
        <a:bodyPr/>
        <a:lstStyle/>
        <a:p>
          <a:r>
            <a:rPr lang="en-US" sz="1400" dirty="0"/>
            <a:t>Active Learning to improve intention model with time</a:t>
          </a:r>
        </a:p>
      </dgm:t>
    </dgm:pt>
    <dgm:pt modelId="{280933A1-B86D-443F-A024-3EACA5124A73}" type="parTrans" cxnId="{42F663D1-C9CE-4089-9B24-22704BE4A69D}">
      <dgm:prSet/>
      <dgm:spPr/>
      <dgm:t>
        <a:bodyPr/>
        <a:lstStyle/>
        <a:p>
          <a:endParaRPr lang="en-US"/>
        </a:p>
      </dgm:t>
    </dgm:pt>
    <dgm:pt modelId="{1C473EE8-6B72-4EF6-82D5-A0189EBA9BD3}" type="sibTrans" cxnId="{42F663D1-C9CE-4089-9B24-22704BE4A69D}">
      <dgm:prSet/>
      <dgm:spPr/>
      <dgm:t>
        <a:bodyPr/>
        <a:lstStyle/>
        <a:p>
          <a:endParaRPr lang="en-US"/>
        </a:p>
      </dgm:t>
    </dgm:pt>
    <dgm:pt modelId="{71B8A15D-0C7E-45D0-AF06-3CB125966591}" type="pres">
      <dgm:prSet presAssocID="{36A24118-ECA6-4D05-92ED-F7C7AF76705F}" presName="compositeShape" presStyleCnt="0">
        <dgm:presLayoutVars>
          <dgm:chMax val="7"/>
          <dgm:dir/>
          <dgm:resizeHandles val="exact"/>
        </dgm:presLayoutVars>
      </dgm:prSet>
      <dgm:spPr/>
    </dgm:pt>
    <dgm:pt modelId="{E2A9E6C2-645F-4517-96BB-020D552479D1}" type="pres">
      <dgm:prSet presAssocID="{36A24118-ECA6-4D05-92ED-F7C7AF76705F}" presName="wedge1" presStyleLbl="node1" presStyleIdx="0" presStyleCnt="3"/>
      <dgm:spPr/>
    </dgm:pt>
    <dgm:pt modelId="{6B08B992-781A-4358-84F3-F7AB95C4FCCA}" type="pres">
      <dgm:prSet presAssocID="{36A24118-ECA6-4D05-92ED-F7C7AF76705F}" presName="dummy1a" presStyleCnt="0"/>
      <dgm:spPr/>
    </dgm:pt>
    <dgm:pt modelId="{120E789A-F581-4E31-B8AE-7726159823E1}" type="pres">
      <dgm:prSet presAssocID="{36A24118-ECA6-4D05-92ED-F7C7AF76705F}" presName="dummy1b" presStyleCnt="0"/>
      <dgm:spPr/>
    </dgm:pt>
    <dgm:pt modelId="{FDAEE1A5-C066-4B0D-A42E-31F4A77E7C8B}" type="pres">
      <dgm:prSet presAssocID="{36A24118-ECA6-4D05-92ED-F7C7AF76705F}" presName="wedge1Tx" presStyleLbl="node1" presStyleIdx="0" presStyleCnt="3">
        <dgm:presLayoutVars>
          <dgm:chMax val="0"/>
          <dgm:chPref val="0"/>
          <dgm:bulletEnabled val="1"/>
        </dgm:presLayoutVars>
      </dgm:prSet>
      <dgm:spPr/>
    </dgm:pt>
    <dgm:pt modelId="{13CD83AA-8EE0-498A-A17B-39806DF4EE49}" type="pres">
      <dgm:prSet presAssocID="{36A24118-ECA6-4D05-92ED-F7C7AF76705F}" presName="wedge2" presStyleLbl="node1" presStyleIdx="1" presStyleCnt="3"/>
      <dgm:spPr/>
    </dgm:pt>
    <dgm:pt modelId="{22F24DCC-E3C3-4E9D-A31B-A188E2565883}" type="pres">
      <dgm:prSet presAssocID="{36A24118-ECA6-4D05-92ED-F7C7AF76705F}" presName="dummy2a" presStyleCnt="0"/>
      <dgm:spPr/>
    </dgm:pt>
    <dgm:pt modelId="{2620DB2E-5347-4272-9595-FFC5A5138A31}" type="pres">
      <dgm:prSet presAssocID="{36A24118-ECA6-4D05-92ED-F7C7AF76705F}" presName="dummy2b" presStyleCnt="0"/>
      <dgm:spPr/>
    </dgm:pt>
    <dgm:pt modelId="{AF80B3B2-96BD-4CA0-9AC4-067400B6844D}" type="pres">
      <dgm:prSet presAssocID="{36A24118-ECA6-4D05-92ED-F7C7AF76705F}" presName="wedge2Tx" presStyleLbl="node1" presStyleIdx="1" presStyleCnt="3">
        <dgm:presLayoutVars>
          <dgm:chMax val="0"/>
          <dgm:chPref val="0"/>
          <dgm:bulletEnabled val="1"/>
        </dgm:presLayoutVars>
      </dgm:prSet>
      <dgm:spPr/>
    </dgm:pt>
    <dgm:pt modelId="{DC4567FA-AA7C-4902-A93E-06D009B9909F}" type="pres">
      <dgm:prSet presAssocID="{36A24118-ECA6-4D05-92ED-F7C7AF76705F}" presName="wedge3" presStyleLbl="node1" presStyleIdx="2" presStyleCnt="3"/>
      <dgm:spPr/>
    </dgm:pt>
    <dgm:pt modelId="{C3A2FC70-B0D4-4E47-BE30-DFBC7214A5B1}" type="pres">
      <dgm:prSet presAssocID="{36A24118-ECA6-4D05-92ED-F7C7AF76705F}" presName="dummy3a" presStyleCnt="0"/>
      <dgm:spPr/>
    </dgm:pt>
    <dgm:pt modelId="{ACDA87AD-0B42-43ED-B0FA-977BD28F7483}" type="pres">
      <dgm:prSet presAssocID="{36A24118-ECA6-4D05-92ED-F7C7AF76705F}" presName="dummy3b" presStyleCnt="0"/>
      <dgm:spPr/>
    </dgm:pt>
    <dgm:pt modelId="{0D60345A-7AC1-4A0B-A763-4414EE56F5D9}" type="pres">
      <dgm:prSet presAssocID="{36A24118-ECA6-4D05-92ED-F7C7AF76705F}" presName="wedge3Tx" presStyleLbl="node1" presStyleIdx="2" presStyleCnt="3">
        <dgm:presLayoutVars>
          <dgm:chMax val="0"/>
          <dgm:chPref val="0"/>
          <dgm:bulletEnabled val="1"/>
        </dgm:presLayoutVars>
      </dgm:prSet>
      <dgm:spPr/>
    </dgm:pt>
    <dgm:pt modelId="{4EA237C4-A2A2-4BEC-BEF2-1C3AD9741690}" type="pres">
      <dgm:prSet presAssocID="{21414BB7-4830-450B-B522-EBD1052CF081}" presName="arrowWedge1" presStyleLbl="fgSibTrans2D1" presStyleIdx="0" presStyleCnt="3"/>
      <dgm:spPr/>
    </dgm:pt>
    <dgm:pt modelId="{09587DE5-E1A0-47EE-9697-BF4494A07E37}" type="pres">
      <dgm:prSet presAssocID="{401D57EF-B0F3-4C6A-937A-493982C360FC}" presName="arrowWedge2" presStyleLbl="fgSibTrans2D1" presStyleIdx="1" presStyleCnt="3"/>
      <dgm:spPr/>
    </dgm:pt>
    <dgm:pt modelId="{1028AF98-7101-4440-9F28-C409901242A0}" type="pres">
      <dgm:prSet presAssocID="{1C473EE8-6B72-4EF6-82D5-A0189EBA9BD3}" presName="arrowWedge3" presStyleLbl="fgSibTrans2D1" presStyleIdx="2" presStyleCnt="3"/>
      <dgm:spPr/>
    </dgm:pt>
  </dgm:ptLst>
  <dgm:cxnLst>
    <dgm:cxn modelId="{71B54E0B-66CF-47B2-8176-6B998CEC63D7}" srcId="{36A24118-ECA6-4D05-92ED-F7C7AF76705F}" destId="{3308F385-7C55-4641-8D0A-F32BB7437809}" srcOrd="1" destOrd="0" parTransId="{78B86F91-F51B-4F9F-9890-F0D1AD1779E2}" sibTransId="{401D57EF-B0F3-4C6A-937A-493982C360FC}"/>
    <dgm:cxn modelId="{9FA2001B-E683-4648-AC57-0CAF4CC7CF07}" type="presOf" srcId="{8C8E8769-9EA7-4095-89CA-BE7F5835C54A}" destId="{FDAEE1A5-C066-4B0D-A42E-31F4A77E7C8B}" srcOrd="1" destOrd="0" presId="urn:microsoft.com/office/officeart/2005/8/layout/cycle8"/>
    <dgm:cxn modelId="{F0941729-189D-437C-81B6-2D92821F2E16}" type="presOf" srcId="{0997ADE1-8D80-46D3-9DDA-622FFE29E802}" destId="{DC4567FA-AA7C-4902-A93E-06D009B9909F}" srcOrd="0" destOrd="0" presId="urn:microsoft.com/office/officeart/2005/8/layout/cycle8"/>
    <dgm:cxn modelId="{DAB71F53-533A-4397-8963-A527C0F98DC8}" type="presOf" srcId="{3308F385-7C55-4641-8D0A-F32BB7437809}" destId="{13CD83AA-8EE0-498A-A17B-39806DF4EE49}" srcOrd="0" destOrd="0" presId="urn:microsoft.com/office/officeart/2005/8/layout/cycle8"/>
    <dgm:cxn modelId="{EA57CA6F-7693-45EC-9B5A-426A3415F68F}" srcId="{36A24118-ECA6-4D05-92ED-F7C7AF76705F}" destId="{8C8E8769-9EA7-4095-89CA-BE7F5835C54A}" srcOrd="0" destOrd="0" parTransId="{7D8CB1F2-17E9-4A73-B240-E19AA256B870}" sibTransId="{21414BB7-4830-450B-B522-EBD1052CF081}"/>
    <dgm:cxn modelId="{A6A9EC8A-A195-4DDA-A1C5-FA5847B402B8}" type="presOf" srcId="{8C8E8769-9EA7-4095-89CA-BE7F5835C54A}" destId="{E2A9E6C2-645F-4517-96BB-020D552479D1}" srcOrd="0" destOrd="0" presId="urn:microsoft.com/office/officeart/2005/8/layout/cycle8"/>
    <dgm:cxn modelId="{C660C0A8-8734-4C9A-B206-C043B2E89634}" type="presOf" srcId="{0997ADE1-8D80-46D3-9DDA-622FFE29E802}" destId="{0D60345A-7AC1-4A0B-A763-4414EE56F5D9}" srcOrd="1" destOrd="0" presId="urn:microsoft.com/office/officeart/2005/8/layout/cycle8"/>
    <dgm:cxn modelId="{42F663D1-C9CE-4089-9B24-22704BE4A69D}" srcId="{36A24118-ECA6-4D05-92ED-F7C7AF76705F}" destId="{0997ADE1-8D80-46D3-9DDA-622FFE29E802}" srcOrd="2" destOrd="0" parTransId="{280933A1-B86D-443F-A024-3EACA5124A73}" sibTransId="{1C473EE8-6B72-4EF6-82D5-A0189EBA9BD3}"/>
    <dgm:cxn modelId="{71608EDE-E2E9-47C5-AB02-040354E7600E}" type="presOf" srcId="{3308F385-7C55-4641-8D0A-F32BB7437809}" destId="{AF80B3B2-96BD-4CA0-9AC4-067400B6844D}" srcOrd="1" destOrd="0" presId="urn:microsoft.com/office/officeart/2005/8/layout/cycle8"/>
    <dgm:cxn modelId="{59A5D7DE-982A-4030-8881-8D21AB2D88C4}" type="presOf" srcId="{36A24118-ECA6-4D05-92ED-F7C7AF76705F}" destId="{71B8A15D-0C7E-45D0-AF06-3CB125966591}" srcOrd="0" destOrd="0" presId="urn:microsoft.com/office/officeart/2005/8/layout/cycle8"/>
    <dgm:cxn modelId="{AFA55F80-41AA-49ED-9468-504261BD97B2}" type="presParOf" srcId="{71B8A15D-0C7E-45D0-AF06-3CB125966591}" destId="{E2A9E6C2-645F-4517-96BB-020D552479D1}" srcOrd="0" destOrd="0" presId="urn:microsoft.com/office/officeart/2005/8/layout/cycle8"/>
    <dgm:cxn modelId="{1EF26AB3-6446-404E-B9AA-A0554F1A6DD1}" type="presParOf" srcId="{71B8A15D-0C7E-45D0-AF06-3CB125966591}" destId="{6B08B992-781A-4358-84F3-F7AB95C4FCCA}" srcOrd="1" destOrd="0" presId="urn:microsoft.com/office/officeart/2005/8/layout/cycle8"/>
    <dgm:cxn modelId="{F2F3AE70-EBAF-4F5B-91A8-7057A6C38C91}" type="presParOf" srcId="{71B8A15D-0C7E-45D0-AF06-3CB125966591}" destId="{120E789A-F581-4E31-B8AE-7726159823E1}" srcOrd="2" destOrd="0" presId="urn:microsoft.com/office/officeart/2005/8/layout/cycle8"/>
    <dgm:cxn modelId="{73628FE0-18E3-45CF-8959-A0BEBED5CB4C}" type="presParOf" srcId="{71B8A15D-0C7E-45D0-AF06-3CB125966591}" destId="{FDAEE1A5-C066-4B0D-A42E-31F4A77E7C8B}" srcOrd="3" destOrd="0" presId="urn:microsoft.com/office/officeart/2005/8/layout/cycle8"/>
    <dgm:cxn modelId="{C5BA038C-9A20-4C50-9944-8F54B0FB817A}" type="presParOf" srcId="{71B8A15D-0C7E-45D0-AF06-3CB125966591}" destId="{13CD83AA-8EE0-498A-A17B-39806DF4EE49}" srcOrd="4" destOrd="0" presId="urn:microsoft.com/office/officeart/2005/8/layout/cycle8"/>
    <dgm:cxn modelId="{635A54BD-C303-468A-B893-5589222585BE}" type="presParOf" srcId="{71B8A15D-0C7E-45D0-AF06-3CB125966591}" destId="{22F24DCC-E3C3-4E9D-A31B-A188E2565883}" srcOrd="5" destOrd="0" presId="urn:microsoft.com/office/officeart/2005/8/layout/cycle8"/>
    <dgm:cxn modelId="{0DAC2417-8358-437B-B305-9B7C63D69CDD}" type="presParOf" srcId="{71B8A15D-0C7E-45D0-AF06-3CB125966591}" destId="{2620DB2E-5347-4272-9595-FFC5A5138A31}" srcOrd="6" destOrd="0" presId="urn:microsoft.com/office/officeart/2005/8/layout/cycle8"/>
    <dgm:cxn modelId="{A4B86C6F-FDE8-49CB-A3C7-2AA7390087D4}" type="presParOf" srcId="{71B8A15D-0C7E-45D0-AF06-3CB125966591}" destId="{AF80B3B2-96BD-4CA0-9AC4-067400B6844D}" srcOrd="7" destOrd="0" presId="urn:microsoft.com/office/officeart/2005/8/layout/cycle8"/>
    <dgm:cxn modelId="{ACF52777-4916-411C-90D5-43317428E969}" type="presParOf" srcId="{71B8A15D-0C7E-45D0-AF06-3CB125966591}" destId="{DC4567FA-AA7C-4902-A93E-06D009B9909F}" srcOrd="8" destOrd="0" presId="urn:microsoft.com/office/officeart/2005/8/layout/cycle8"/>
    <dgm:cxn modelId="{2BF75F90-355E-4103-9093-AE78977F15EC}" type="presParOf" srcId="{71B8A15D-0C7E-45D0-AF06-3CB125966591}" destId="{C3A2FC70-B0D4-4E47-BE30-DFBC7214A5B1}" srcOrd="9" destOrd="0" presId="urn:microsoft.com/office/officeart/2005/8/layout/cycle8"/>
    <dgm:cxn modelId="{BCADA324-9924-4257-B2C1-FC3CDC603F51}" type="presParOf" srcId="{71B8A15D-0C7E-45D0-AF06-3CB125966591}" destId="{ACDA87AD-0B42-43ED-B0FA-977BD28F7483}" srcOrd="10" destOrd="0" presId="urn:microsoft.com/office/officeart/2005/8/layout/cycle8"/>
    <dgm:cxn modelId="{18EA7EC4-8480-4097-931F-285BF638DC2E}" type="presParOf" srcId="{71B8A15D-0C7E-45D0-AF06-3CB125966591}" destId="{0D60345A-7AC1-4A0B-A763-4414EE56F5D9}" srcOrd="11" destOrd="0" presId="urn:microsoft.com/office/officeart/2005/8/layout/cycle8"/>
    <dgm:cxn modelId="{A7F177B3-5E6A-4DBB-BA66-381C3C6DA09F}" type="presParOf" srcId="{71B8A15D-0C7E-45D0-AF06-3CB125966591}" destId="{4EA237C4-A2A2-4BEC-BEF2-1C3AD9741690}" srcOrd="12" destOrd="0" presId="urn:microsoft.com/office/officeart/2005/8/layout/cycle8"/>
    <dgm:cxn modelId="{AFDDD4C3-41A8-4463-972C-F9CFA6651F11}" type="presParOf" srcId="{71B8A15D-0C7E-45D0-AF06-3CB125966591}" destId="{09587DE5-E1A0-47EE-9697-BF4494A07E37}" srcOrd="13" destOrd="0" presId="urn:microsoft.com/office/officeart/2005/8/layout/cycle8"/>
    <dgm:cxn modelId="{7D1614A3-AB78-4BD8-9BA0-755E6AEBFA57}" type="presParOf" srcId="{71B8A15D-0C7E-45D0-AF06-3CB125966591}" destId="{1028AF98-7101-4440-9F28-C409901242A0}"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6798A0-10EC-40AD-878E-E8C6E80417D6}"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n-US"/>
        </a:p>
      </dgm:t>
    </dgm:pt>
    <dgm:pt modelId="{D283B6A5-B2EC-0744-A3CC-43EF84510136}">
      <dgm:prSet/>
      <dgm:spPr>
        <a:xfrm>
          <a:off x="679688" y="206891"/>
          <a:ext cx="1958196" cy="1243454"/>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Parsing Incident Report for automatic extraction of Features</a:t>
          </a:r>
          <a:endParaRPr lang="en-US" dirty="0">
            <a:solidFill>
              <a:sysClr val="windowText" lastClr="000000">
                <a:hueOff val="0"/>
                <a:satOff val="0"/>
                <a:lumOff val="0"/>
                <a:alphaOff val="0"/>
              </a:sysClr>
            </a:solidFill>
            <a:latin typeface="Calibri" panose="020F0502020204030204"/>
            <a:ea typeface="+mn-ea"/>
            <a:cs typeface="+mn-cs"/>
          </a:endParaRPr>
        </a:p>
      </dgm:t>
    </dgm:pt>
    <dgm:pt modelId="{A3CCC4A9-3BA9-FF49-A26A-595AE1AE4CA1}" type="parTrans" cxnId="{721DC4C7-8BE0-ED44-9E86-3B70805AE817}">
      <dgm:prSet/>
      <dgm:spPr/>
      <dgm:t>
        <a:bodyPr/>
        <a:lstStyle/>
        <a:p>
          <a:endParaRPr lang="en-US"/>
        </a:p>
      </dgm:t>
    </dgm:pt>
    <dgm:pt modelId="{E9322DE3-6FBA-604C-B16F-F48BBC2578FC}" type="sibTrans" cxnId="{721DC4C7-8BE0-ED44-9E86-3B70805AE817}">
      <dgm:prSet/>
      <dgm:spPr/>
      <dgm:t>
        <a:bodyPr/>
        <a:lstStyle/>
        <a:p>
          <a:endParaRPr lang="en-US"/>
        </a:p>
      </dgm:t>
    </dgm:pt>
    <dgm:pt modelId="{70664A69-8E2D-7E44-AF16-4D4A3C16DE94}">
      <dgm:prSet/>
      <dgm:spPr>
        <a:xfrm>
          <a:off x="679688" y="2019855"/>
          <a:ext cx="1958196" cy="1243454"/>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n-US" dirty="0">
              <a:solidFill>
                <a:sysClr val="windowText" lastClr="000000">
                  <a:hueOff val="0"/>
                  <a:satOff val="0"/>
                  <a:lumOff val="0"/>
                  <a:alphaOff val="0"/>
                </a:sysClr>
              </a:solidFill>
              <a:latin typeface="Calibri" panose="020F0502020204030204"/>
              <a:ea typeface="+mn-ea"/>
              <a:cs typeface="+mn-cs"/>
            </a:rPr>
            <a:t>Beneficial for creating Postgres Triggers to identify </a:t>
          </a:r>
          <a:r>
            <a:rPr lang="en-US" b="1" dirty="0">
              <a:solidFill>
                <a:sysClr val="windowText" lastClr="000000">
                  <a:hueOff val="0"/>
                  <a:satOff val="0"/>
                  <a:lumOff val="0"/>
                  <a:alphaOff val="0"/>
                </a:sysClr>
              </a:solidFill>
              <a:latin typeface="Cambria" panose="02040503050406030204" pitchFamily="18" charset="0"/>
              <a:ea typeface="+mn-ea"/>
              <a:cs typeface="+mn-cs"/>
            </a:rPr>
            <a:t>similarity of incoming incidents </a:t>
          </a:r>
          <a:r>
            <a:rPr lang="en-US" dirty="0">
              <a:solidFill>
                <a:sysClr val="windowText" lastClr="000000">
                  <a:hueOff val="0"/>
                  <a:satOff val="0"/>
                  <a:lumOff val="0"/>
                  <a:alphaOff val="0"/>
                </a:sysClr>
              </a:solidFill>
              <a:latin typeface="Calibri" panose="020F0502020204030204"/>
              <a:ea typeface="+mn-ea"/>
              <a:cs typeface="+mn-cs"/>
            </a:rPr>
            <a:t>to previous queries</a:t>
          </a:r>
        </a:p>
      </dgm:t>
    </dgm:pt>
    <dgm:pt modelId="{8E6E9E04-B3AF-1741-A32E-EC3FE061EBF7}" type="parTrans" cxnId="{3CDC35F4-E8EC-8A46-9CA4-ACD27FFCADDA}">
      <dgm:prSet/>
      <dgm:spPr>
        <a:xfrm>
          <a:off x="1395489" y="1243648"/>
          <a:ext cx="91440" cy="569508"/>
        </a:xfrm>
        <a:custGeom>
          <a:avLst/>
          <a:gdLst/>
          <a:ahLst/>
          <a:cxnLst/>
          <a:rect l="0" t="0" r="0" b="0"/>
          <a:pathLst>
            <a:path>
              <a:moveTo>
                <a:pt x="45720" y="0"/>
              </a:moveTo>
              <a:lnTo>
                <a:pt x="45720" y="569508"/>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n-US"/>
        </a:p>
      </dgm:t>
    </dgm:pt>
    <dgm:pt modelId="{56BE8848-F12F-0D42-A4C0-845131CE8970}" type="sibTrans" cxnId="{3CDC35F4-E8EC-8A46-9CA4-ACD27FFCADDA}">
      <dgm:prSet/>
      <dgm:spPr/>
      <dgm:t>
        <a:bodyPr/>
        <a:lstStyle/>
        <a:p>
          <a:endParaRPr lang="en-US"/>
        </a:p>
      </dgm:t>
    </dgm:pt>
    <dgm:pt modelId="{D08EB1EC-2772-114C-84A2-7F1CEB1A763C}">
      <dgm:prSet/>
      <dgm:spPr>
        <a:xfrm>
          <a:off x="4269716" y="206891"/>
          <a:ext cx="1958196" cy="1243454"/>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gm:spPr>
      <dgm:t>
        <a:bodyPr/>
        <a:lstStyle/>
        <a:p>
          <a:pPr>
            <a:buNone/>
          </a:pPr>
          <a:r>
            <a:rPr lang="en-US" b="1" dirty="0">
              <a:solidFill>
                <a:sysClr val="windowText" lastClr="000000">
                  <a:hueOff val="0"/>
                  <a:satOff val="0"/>
                  <a:lumOff val="0"/>
                  <a:alphaOff val="0"/>
                </a:sysClr>
              </a:solidFill>
              <a:latin typeface="Cambria" panose="02040503050406030204" pitchFamily="18" charset="0"/>
              <a:ea typeface="+mn-ea"/>
              <a:cs typeface="+mn-cs"/>
            </a:rPr>
            <a:t>Approach 1:</a:t>
          </a:r>
          <a:r>
            <a:rPr lang="en-US" dirty="0">
              <a:solidFill>
                <a:sysClr val="windowText" lastClr="000000">
                  <a:hueOff val="0"/>
                  <a:satOff val="0"/>
                  <a:lumOff val="0"/>
                  <a:alphaOff val="0"/>
                </a:sysClr>
              </a:solidFill>
              <a:latin typeface="Calibri" panose="020F0502020204030204"/>
              <a:ea typeface="+mn-ea"/>
              <a:cs typeface="+mn-cs"/>
            </a:rPr>
            <a:t> Build Regular expressions to filter out features and feature values. Assumptions - </a:t>
          </a:r>
        </a:p>
      </dgm:t>
    </dgm:pt>
    <dgm:pt modelId="{2FB341DF-7CCB-3C43-B846-9D19525AD642}" type="parTrans" cxnId="{7598A67A-DFBC-E444-8385-E922E799A7E8}">
      <dgm:prSet/>
      <dgm:spPr/>
      <dgm:t>
        <a:bodyPr/>
        <a:lstStyle/>
        <a:p>
          <a:endParaRPr lang="en-US"/>
        </a:p>
      </dgm:t>
    </dgm:pt>
    <dgm:pt modelId="{79E84ED7-EE49-C94F-BEB8-848AA2E0D8A4}" type="sibTrans" cxnId="{7598A67A-DFBC-E444-8385-E922E799A7E8}">
      <dgm:prSet/>
      <dgm:spPr/>
      <dgm:t>
        <a:bodyPr/>
        <a:lstStyle/>
        <a:p>
          <a:endParaRPr lang="en-US"/>
        </a:p>
      </dgm:t>
    </dgm:pt>
    <dgm:pt modelId="{4EFC65AD-B578-2348-B8C5-46FBC7E27625}">
      <dgm:prSet/>
      <dgm:spPr>
        <a:xfrm>
          <a:off x="3073040" y="2019855"/>
          <a:ext cx="1958196" cy="1243454"/>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n-US" dirty="0">
              <a:solidFill>
                <a:sysClr val="windowText" lastClr="000000">
                  <a:hueOff val="0"/>
                  <a:satOff val="0"/>
                  <a:lumOff val="0"/>
                  <a:alphaOff val="0"/>
                </a:sysClr>
              </a:solidFill>
              <a:latin typeface="Calibri" panose="020F0502020204030204"/>
              <a:ea typeface="+mn-ea"/>
              <a:cs typeface="+mn-cs"/>
            </a:rPr>
            <a:t>Reports are highly regular </a:t>
          </a:r>
        </a:p>
      </dgm:t>
    </dgm:pt>
    <dgm:pt modelId="{5B93627D-AC5B-9747-BB85-84640037DC0C}" type="parTrans" cxnId="{AF8919DF-3FEC-3643-8BB5-0F037747D2C2}">
      <dgm:prSet/>
      <dgm:spPr>
        <a:xfrm>
          <a:off x="3834561" y="1243648"/>
          <a:ext cx="1196675" cy="569508"/>
        </a:xfrm>
        <a:custGeom>
          <a:avLst/>
          <a:gdLst/>
          <a:ahLst/>
          <a:cxnLst/>
          <a:rect l="0" t="0" r="0" b="0"/>
          <a:pathLst>
            <a:path>
              <a:moveTo>
                <a:pt x="1196675" y="0"/>
              </a:moveTo>
              <a:lnTo>
                <a:pt x="1196675" y="388103"/>
              </a:lnTo>
              <a:lnTo>
                <a:pt x="0" y="388103"/>
              </a:lnTo>
              <a:lnTo>
                <a:pt x="0" y="569508"/>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n-US"/>
        </a:p>
      </dgm:t>
    </dgm:pt>
    <dgm:pt modelId="{78D91874-59EC-2F49-877C-DC633393FD36}" type="sibTrans" cxnId="{AF8919DF-3FEC-3643-8BB5-0F037747D2C2}">
      <dgm:prSet/>
      <dgm:spPr/>
      <dgm:t>
        <a:bodyPr/>
        <a:lstStyle/>
        <a:p>
          <a:endParaRPr lang="en-US"/>
        </a:p>
      </dgm:t>
    </dgm:pt>
    <dgm:pt modelId="{65154C8B-20C1-4B45-884F-88B75ADDAE80}">
      <dgm:prSet/>
      <dgm:spPr>
        <a:xfrm>
          <a:off x="5466391" y="2019855"/>
          <a:ext cx="1958196" cy="1243454"/>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Report follows grammar and is correctly structured</a:t>
          </a:r>
          <a:endParaRPr lang="en-US" dirty="0">
            <a:solidFill>
              <a:sysClr val="windowText" lastClr="000000">
                <a:hueOff val="0"/>
                <a:satOff val="0"/>
                <a:lumOff val="0"/>
                <a:alphaOff val="0"/>
              </a:sysClr>
            </a:solidFill>
            <a:latin typeface="Calibri" panose="020F0502020204030204"/>
            <a:ea typeface="+mn-ea"/>
            <a:cs typeface="+mn-cs"/>
          </a:endParaRPr>
        </a:p>
      </dgm:t>
    </dgm:pt>
    <dgm:pt modelId="{DCBCEF33-1030-3841-A311-AC0C0CE84B9A}" type="parTrans" cxnId="{C9E29BD7-7AD8-624D-B5AE-44EE1CAD18D1}">
      <dgm:prSet/>
      <dgm:spPr>
        <a:xfrm>
          <a:off x="5031237" y="1243648"/>
          <a:ext cx="1196675" cy="569508"/>
        </a:xfrm>
        <a:custGeom>
          <a:avLst/>
          <a:gdLst/>
          <a:ahLst/>
          <a:cxnLst/>
          <a:rect l="0" t="0" r="0" b="0"/>
          <a:pathLst>
            <a:path>
              <a:moveTo>
                <a:pt x="0" y="0"/>
              </a:moveTo>
              <a:lnTo>
                <a:pt x="0" y="388103"/>
              </a:lnTo>
              <a:lnTo>
                <a:pt x="1196675" y="388103"/>
              </a:lnTo>
              <a:lnTo>
                <a:pt x="1196675" y="569508"/>
              </a:lnTo>
            </a:path>
          </a:pathLst>
        </a:custGeom>
        <a:noFill/>
        <a:ln w="12700" cap="flat" cmpd="sng" algn="ctr">
          <a:solidFill>
            <a:srgbClr val="70AD47">
              <a:hueOff val="0"/>
              <a:satOff val="0"/>
              <a:lumOff val="0"/>
              <a:alphaOff val="0"/>
            </a:srgbClr>
          </a:solidFill>
          <a:prstDash val="solid"/>
          <a:miter lim="800000"/>
        </a:ln>
        <a:effectLst/>
      </dgm:spPr>
      <dgm:t>
        <a:bodyPr/>
        <a:lstStyle/>
        <a:p>
          <a:endParaRPr lang="en-US"/>
        </a:p>
      </dgm:t>
    </dgm:pt>
    <dgm:pt modelId="{B9532622-C0BA-C94D-8201-48A3810599B7}" type="sibTrans" cxnId="{C9E29BD7-7AD8-624D-B5AE-44EE1CAD18D1}">
      <dgm:prSet/>
      <dgm:spPr/>
      <dgm:t>
        <a:bodyPr/>
        <a:lstStyle/>
        <a:p>
          <a:endParaRPr lang="en-US"/>
        </a:p>
      </dgm:t>
    </dgm:pt>
    <dgm:pt modelId="{86039441-9544-AC47-A194-450131EEFC73}" type="pres">
      <dgm:prSet presAssocID="{386798A0-10EC-40AD-878E-E8C6E80417D6}" presName="hierChild1" presStyleCnt="0">
        <dgm:presLayoutVars>
          <dgm:chPref val="1"/>
          <dgm:dir/>
          <dgm:animOne val="branch"/>
          <dgm:animLvl val="lvl"/>
          <dgm:resizeHandles/>
        </dgm:presLayoutVars>
      </dgm:prSet>
      <dgm:spPr/>
    </dgm:pt>
    <dgm:pt modelId="{FB43BA91-5972-9A48-8E16-8C247CDEB2A3}" type="pres">
      <dgm:prSet presAssocID="{D283B6A5-B2EC-0744-A3CC-43EF84510136}" presName="hierRoot1" presStyleCnt="0"/>
      <dgm:spPr/>
    </dgm:pt>
    <dgm:pt modelId="{0A67CE4B-9D9F-1648-ACA3-595E43A5C2D3}" type="pres">
      <dgm:prSet presAssocID="{D283B6A5-B2EC-0744-A3CC-43EF84510136}" presName="composite" presStyleCnt="0"/>
      <dgm:spPr/>
    </dgm:pt>
    <dgm:pt modelId="{EA673A2B-5874-C848-8480-C9F80276CFA9}" type="pres">
      <dgm:prSet presAssocID="{D283B6A5-B2EC-0744-A3CC-43EF84510136}" presName="background" presStyleLbl="node0" presStyleIdx="0" presStyleCnt="2"/>
      <dgm:spPr>
        <a:xfrm>
          <a:off x="462111" y="193"/>
          <a:ext cx="1958196" cy="1243454"/>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67B337C7-313C-F34B-AE76-861E87161AB6}" type="pres">
      <dgm:prSet presAssocID="{D283B6A5-B2EC-0744-A3CC-43EF84510136}" presName="text" presStyleLbl="fgAcc0" presStyleIdx="0" presStyleCnt="2">
        <dgm:presLayoutVars>
          <dgm:chPref val="3"/>
        </dgm:presLayoutVars>
      </dgm:prSet>
      <dgm:spPr/>
    </dgm:pt>
    <dgm:pt modelId="{C9448FB6-61DE-4948-BD3D-90E511351D04}" type="pres">
      <dgm:prSet presAssocID="{D283B6A5-B2EC-0744-A3CC-43EF84510136}" presName="hierChild2" presStyleCnt="0"/>
      <dgm:spPr/>
    </dgm:pt>
    <dgm:pt modelId="{0D244E86-B1CF-6C4D-BDCE-01D8E3A8811E}" type="pres">
      <dgm:prSet presAssocID="{8E6E9E04-B3AF-1741-A32E-EC3FE061EBF7}" presName="Name10" presStyleLbl="parChTrans1D2" presStyleIdx="0" presStyleCnt="3"/>
      <dgm:spPr/>
    </dgm:pt>
    <dgm:pt modelId="{A538AC67-35F2-6444-B202-48EC5A05086A}" type="pres">
      <dgm:prSet presAssocID="{70664A69-8E2D-7E44-AF16-4D4A3C16DE94}" presName="hierRoot2" presStyleCnt="0"/>
      <dgm:spPr/>
    </dgm:pt>
    <dgm:pt modelId="{CAD6EC87-10BB-F540-A8F4-74967700F0DE}" type="pres">
      <dgm:prSet presAssocID="{70664A69-8E2D-7E44-AF16-4D4A3C16DE94}" presName="composite2" presStyleCnt="0"/>
      <dgm:spPr/>
    </dgm:pt>
    <dgm:pt modelId="{A4C71E9C-8047-3F45-8F33-15259F887284}" type="pres">
      <dgm:prSet presAssocID="{70664A69-8E2D-7E44-AF16-4D4A3C16DE94}" presName="background2" presStyleLbl="node2" presStyleIdx="0" presStyleCnt="3"/>
      <dgm:spPr>
        <a:xfrm>
          <a:off x="462111" y="1813157"/>
          <a:ext cx="1958196" cy="1243454"/>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ED6BEB38-F4E2-9346-A81F-724EB2FED019}" type="pres">
      <dgm:prSet presAssocID="{70664A69-8E2D-7E44-AF16-4D4A3C16DE94}" presName="text2" presStyleLbl="fgAcc2" presStyleIdx="0" presStyleCnt="3">
        <dgm:presLayoutVars>
          <dgm:chPref val="3"/>
        </dgm:presLayoutVars>
      </dgm:prSet>
      <dgm:spPr/>
    </dgm:pt>
    <dgm:pt modelId="{D6A2E7E7-7098-9040-B386-2ABECCA1EE26}" type="pres">
      <dgm:prSet presAssocID="{70664A69-8E2D-7E44-AF16-4D4A3C16DE94}" presName="hierChild3" presStyleCnt="0"/>
      <dgm:spPr/>
    </dgm:pt>
    <dgm:pt modelId="{4BF4235A-B50D-A44F-B00F-E60762DE9C95}" type="pres">
      <dgm:prSet presAssocID="{D08EB1EC-2772-114C-84A2-7F1CEB1A763C}" presName="hierRoot1" presStyleCnt="0"/>
      <dgm:spPr/>
    </dgm:pt>
    <dgm:pt modelId="{F58AB36B-4FC6-BB4E-AB9B-EBDDAA1D6E1E}" type="pres">
      <dgm:prSet presAssocID="{D08EB1EC-2772-114C-84A2-7F1CEB1A763C}" presName="composite" presStyleCnt="0"/>
      <dgm:spPr/>
    </dgm:pt>
    <dgm:pt modelId="{38F7485A-6808-A64E-8F57-59D0075B0A7B}" type="pres">
      <dgm:prSet presAssocID="{D08EB1EC-2772-114C-84A2-7F1CEB1A763C}" presName="background" presStyleLbl="node0" presStyleIdx="1" presStyleCnt="2"/>
      <dgm:spPr>
        <a:xfrm>
          <a:off x="4052138" y="193"/>
          <a:ext cx="1958196" cy="1243454"/>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7B1476C7-AAF9-D040-859E-0769DF0460A1}" type="pres">
      <dgm:prSet presAssocID="{D08EB1EC-2772-114C-84A2-7F1CEB1A763C}" presName="text" presStyleLbl="fgAcc0" presStyleIdx="1" presStyleCnt="2">
        <dgm:presLayoutVars>
          <dgm:chPref val="3"/>
        </dgm:presLayoutVars>
      </dgm:prSet>
      <dgm:spPr/>
    </dgm:pt>
    <dgm:pt modelId="{8A2E8EBC-BE2C-9A4C-9C2E-651EB737CDF5}" type="pres">
      <dgm:prSet presAssocID="{D08EB1EC-2772-114C-84A2-7F1CEB1A763C}" presName="hierChild2" presStyleCnt="0"/>
      <dgm:spPr/>
    </dgm:pt>
    <dgm:pt modelId="{65D4F229-8A3E-FE44-AF21-E62D3904E175}" type="pres">
      <dgm:prSet presAssocID="{5B93627D-AC5B-9747-BB85-84640037DC0C}" presName="Name10" presStyleLbl="parChTrans1D2" presStyleIdx="1" presStyleCnt="3"/>
      <dgm:spPr/>
    </dgm:pt>
    <dgm:pt modelId="{AA1B5B9F-2261-2044-A092-66540CAEEFD0}" type="pres">
      <dgm:prSet presAssocID="{4EFC65AD-B578-2348-B8C5-46FBC7E27625}" presName="hierRoot2" presStyleCnt="0"/>
      <dgm:spPr/>
    </dgm:pt>
    <dgm:pt modelId="{1BA73F3A-08A9-F540-8B7E-3753FBD6571F}" type="pres">
      <dgm:prSet presAssocID="{4EFC65AD-B578-2348-B8C5-46FBC7E27625}" presName="composite2" presStyleCnt="0"/>
      <dgm:spPr/>
    </dgm:pt>
    <dgm:pt modelId="{1F6746B2-E91F-EC44-BAD9-7D62B238A3FE}" type="pres">
      <dgm:prSet presAssocID="{4EFC65AD-B578-2348-B8C5-46FBC7E27625}" presName="background2" presStyleLbl="node2" presStyleIdx="1" presStyleCnt="3"/>
      <dgm:spPr>
        <a:xfrm>
          <a:off x="2855462" y="1813157"/>
          <a:ext cx="1958196" cy="1243454"/>
        </a:xfrm>
        <a:prstGeom prst="roundRect">
          <a:avLst>
            <a:gd name="adj" fmla="val 10000"/>
          </a:avLst>
        </a:prstGeom>
        <a:solidFill>
          <a:srgbClr val="FF0000"/>
        </a:solidFill>
        <a:ln w="12700" cap="flat" cmpd="sng" algn="ctr">
          <a:solidFill>
            <a:sysClr val="window" lastClr="FFFFFF">
              <a:hueOff val="0"/>
              <a:satOff val="0"/>
              <a:lumOff val="0"/>
              <a:alphaOff val="0"/>
            </a:sysClr>
          </a:solidFill>
          <a:prstDash val="solid"/>
          <a:miter lim="800000"/>
        </a:ln>
        <a:effectLst/>
      </dgm:spPr>
    </dgm:pt>
    <dgm:pt modelId="{F12C3735-2942-B64A-9C8A-1386819F5480}" type="pres">
      <dgm:prSet presAssocID="{4EFC65AD-B578-2348-B8C5-46FBC7E27625}" presName="text2" presStyleLbl="fgAcc2" presStyleIdx="1" presStyleCnt="3">
        <dgm:presLayoutVars>
          <dgm:chPref val="3"/>
        </dgm:presLayoutVars>
      </dgm:prSet>
      <dgm:spPr/>
    </dgm:pt>
    <dgm:pt modelId="{C4FB899F-11AA-584C-8383-5CD382316D4C}" type="pres">
      <dgm:prSet presAssocID="{4EFC65AD-B578-2348-B8C5-46FBC7E27625}" presName="hierChild3" presStyleCnt="0"/>
      <dgm:spPr/>
    </dgm:pt>
    <dgm:pt modelId="{AD14647A-AABA-DE42-A45C-0FD831B3F613}" type="pres">
      <dgm:prSet presAssocID="{DCBCEF33-1030-3841-A311-AC0C0CE84B9A}" presName="Name10" presStyleLbl="parChTrans1D2" presStyleIdx="2" presStyleCnt="3"/>
      <dgm:spPr/>
    </dgm:pt>
    <dgm:pt modelId="{0DA45E12-77B1-3547-87EA-9D46893E6121}" type="pres">
      <dgm:prSet presAssocID="{65154C8B-20C1-4B45-884F-88B75ADDAE80}" presName="hierRoot2" presStyleCnt="0"/>
      <dgm:spPr/>
    </dgm:pt>
    <dgm:pt modelId="{1BFE0356-0CD2-024B-8C1D-5C134922690F}" type="pres">
      <dgm:prSet presAssocID="{65154C8B-20C1-4B45-884F-88B75ADDAE80}" presName="composite2" presStyleCnt="0"/>
      <dgm:spPr/>
    </dgm:pt>
    <dgm:pt modelId="{666BFAF1-414B-E441-8EB1-81EA923D8615}" type="pres">
      <dgm:prSet presAssocID="{65154C8B-20C1-4B45-884F-88B75ADDAE80}" presName="background2" presStyleLbl="node2" presStyleIdx="2" presStyleCnt="3"/>
      <dgm:spPr>
        <a:xfrm>
          <a:off x="5248814" y="1813157"/>
          <a:ext cx="1958196" cy="1243454"/>
        </a:xfrm>
        <a:prstGeom prst="roundRect">
          <a:avLst>
            <a:gd name="adj" fmla="val 10000"/>
          </a:avLst>
        </a:prstGeom>
        <a:solidFill>
          <a:srgbClr val="FF0000"/>
        </a:solidFill>
        <a:ln w="12700" cap="flat" cmpd="sng" algn="ctr">
          <a:solidFill>
            <a:sysClr val="window" lastClr="FFFFFF">
              <a:hueOff val="0"/>
              <a:satOff val="0"/>
              <a:lumOff val="0"/>
              <a:alphaOff val="0"/>
            </a:sysClr>
          </a:solidFill>
          <a:prstDash val="solid"/>
          <a:miter lim="800000"/>
        </a:ln>
        <a:effectLst/>
      </dgm:spPr>
    </dgm:pt>
    <dgm:pt modelId="{928CF848-7F1B-DE4B-8960-80DE6657F371}" type="pres">
      <dgm:prSet presAssocID="{65154C8B-20C1-4B45-884F-88B75ADDAE80}" presName="text2" presStyleLbl="fgAcc2" presStyleIdx="2" presStyleCnt="3">
        <dgm:presLayoutVars>
          <dgm:chPref val="3"/>
        </dgm:presLayoutVars>
      </dgm:prSet>
      <dgm:spPr/>
    </dgm:pt>
    <dgm:pt modelId="{673B0269-9E38-194A-B399-69E62E614BFE}" type="pres">
      <dgm:prSet presAssocID="{65154C8B-20C1-4B45-884F-88B75ADDAE80}" presName="hierChild3" presStyleCnt="0"/>
      <dgm:spPr/>
    </dgm:pt>
  </dgm:ptLst>
  <dgm:cxnLst>
    <dgm:cxn modelId="{9BF85D10-623A-9C4E-8F24-F76795526591}" type="presOf" srcId="{D08EB1EC-2772-114C-84A2-7F1CEB1A763C}" destId="{7B1476C7-AAF9-D040-859E-0769DF0460A1}" srcOrd="0" destOrd="0" presId="urn:microsoft.com/office/officeart/2005/8/layout/hierarchy1"/>
    <dgm:cxn modelId="{8E4D421C-DFCD-7E43-B875-AB3B72CD31DB}" type="presOf" srcId="{8E6E9E04-B3AF-1741-A32E-EC3FE061EBF7}" destId="{0D244E86-B1CF-6C4D-BDCE-01D8E3A8811E}" srcOrd="0" destOrd="0" presId="urn:microsoft.com/office/officeart/2005/8/layout/hierarchy1"/>
    <dgm:cxn modelId="{DC61363C-B4B2-DD47-B70D-E30574380A00}" type="presOf" srcId="{DCBCEF33-1030-3841-A311-AC0C0CE84B9A}" destId="{AD14647A-AABA-DE42-A45C-0FD831B3F613}" srcOrd="0" destOrd="0" presId="urn:microsoft.com/office/officeart/2005/8/layout/hierarchy1"/>
    <dgm:cxn modelId="{5B1B0946-A75B-E646-A122-CE250E6A9DBD}" type="presOf" srcId="{5B93627D-AC5B-9747-BB85-84640037DC0C}" destId="{65D4F229-8A3E-FE44-AF21-E62D3904E175}" srcOrd="0" destOrd="0" presId="urn:microsoft.com/office/officeart/2005/8/layout/hierarchy1"/>
    <dgm:cxn modelId="{7598A67A-DFBC-E444-8385-E922E799A7E8}" srcId="{386798A0-10EC-40AD-878E-E8C6E80417D6}" destId="{D08EB1EC-2772-114C-84A2-7F1CEB1A763C}" srcOrd="1" destOrd="0" parTransId="{2FB341DF-7CCB-3C43-B846-9D19525AD642}" sibTransId="{79E84ED7-EE49-C94F-BEB8-848AA2E0D8A4}"/>
    <dgm:cxn modelId="{90D3787E-CF28-6D41-BBDB-2E2C1E049EB7}" type="presOf" srcId="{386798A0-10EC-40AD-878E-E8C6E80417D6}" destId="{86039441-9544-AC47-A194-450131EEFC73}" srcOrd="0" destOrd="0" presId="urn:microsoft.com/office/officeart/2005/8/layout/hierarchy1"/>
    <dgm:cxn modelId="{DA52C3AC-F1C5-2D4C-83BA-7676DF0422E6}" type="presOf" srcId="{65154C8B-20C1-4B45-884F-88B75ADDAE80}" destId="{928CF848-7F1B-DE4B-8960-80DE6657F371}" srcOrd="0" destOrd="0" presId="urn:microsoft.com/office/officeart/2005/8/layout/hierarchy1"/>
    <dgm:cxn modelId="{D5B746BA-9923-A244-A287-B49CB91F18DB}" type="presOf" srcId="{70664A69-8E2D-7E44-AF16-4D4A3C16DE94}" destId="{ED6BEB38-F4E2-9346-A81F-724EB2FED019}" srcOrd="0" destOrd="0" presId="urn:microsoft.com/office/officeart/2005/8/layout/hierarchy1"/>
    <dgm:cxn modelId="{06B08DBF-4FEB-EB42-A9FB-80EBF6DFDFA3}" type="presOf" srcId="{D283B6A5-B2EC-0744-A3CC-43EF84510136}" destId="{67B337C7-313C-F34B-AE76-861E87161AB6}" srcOrd="0" destOrd="0" presId="urn:microsoft.com/office/officeart/2005/8/layout/hierarchy1"/>
    <dgm:cxn modelId="{721DC4C7-8BE0-ED44-9E86-3B70805AE817}" srcId="{386798A0-10EC-40AD-878E-E8C6E80417D6}" destId="{D283B6A5-B2EC-0744-A3CC-43EF84510136}" srcOrd="0" destOrd="0" parTransId="{A3CCC4A9-3BA9-FF49-A26A-595AE1AE4CA1}" sibTransId="{E9322DE3-6FBA-604C-B16F-F48BBC2578FC}"/>
    <dgm:cxn modelId="{C9E29BD7-7AD8-624D-B5AE-44EE1CAD18D1}" srcId="{D08EB1EC-2772-114C-84A2-7F1CEB1A763C}" destId="{65154C8B-20C1-4B45-884F-88B75ADDAE80}" srcOrd="1" destOrd="0" parTransId="{DCBCEF33-1030-3841-A311-AC0C0CE84B9A}" sibTransId="{B9532622-C0BA-C94D-8201-48A3810599B7}"/>
    <dgm:cxn modelId="{AF8919DF-3FEC-3643-8BB5-0F037747D2C2}" srcId="{D08EB1EC-2772-114C-84A2-7F1CEB1A763C}" destId="{4EFC65AD-B578-2348-B8C5-46FBC7E27625}" srcOrd="0" destOrd="0" parTransId="{5B93627D-AC5B-9747-BB85-84640037DC0C}" sibTransId="{78D91874-59EC-2F49-877C-DC633393FD36}"/>
    <dgm:cxn modelId="{3CDC35F4-E8EC-8A46-9CA4-ACD27FFCADDA}" srcId="{D283B6A5-B2EC-0744-A3CC-43EF84510136}" destId="{70664A69-8E2D-7E44-AF16-4D4A3C16DE94}" srcOrd="0" destOrd="0" parTransId="{8E6E9E04-B3AF-1741-A32E-EC3FE061EBF7}" sibTransId="{56BE8848-F12F-0D42-A4C0-845131CE8970}"/>
    <dgm:cxn modelId="{F6087DFD-74FA-5D4F-B903-BD8ABCFCF3B3}" type="presOf" srcId="{4EFC65AD-B578-2348-B8C5-46FBC7E27625}" destId="{F12C3735-2942-B64A-9C8A-1386819F5480}" srcOrd="0" destOrd="0" presId="urn:microsoft.com/office/officeart/2005/8/layout/hierarchy1"/>
    <dgm:cxn modelId="{AF231400-24EC-6B4A-953E-7E0AC38EA905}" type="presParOf" srcId="{86039441-9544-AC47-A194-450131EEFC73}" destId="{FB43BA91-5972-9A48-8E16-8C247CDEB2A3}" srcOrd="0" destOrd="0" presId="urn:microsoft.com/office/officeart/2005/8/layout/hierarchy1"/>
    <dgm:cxn modelId="{3D411D8E-4AD1-F140-9A54-EA99422D441D}" type="presParOf" srcId="{FB43BA91-5972-9A48-8E16-8C247CDEB2A3}" destId="{0A67CE4B-9D9F-1648-ACA3-595E43A5C2D3}" srcOrd="0" destOrd="0" presId="urn:microsoft.com/office/officeart/2005/8/layout/hierarchy1"/>
    <dgm:cxn modelId="{C3A4F2D6-FDA5-A049-B604-1C8D3E3F77F1}" type="presParOf" srcId="{0A67CE4B-9D9F-1648-ACA3-595E43A5C2D3}" destId="{EA673A2B-5874-C848-8480-C9F80276CFA9}" srcOrd="0" destOrd="0" presId="urn:microsoft.com/office/officeart/2005/8/layout/hierarchy1"/>
    <dgm:cxn modelId="{FA1756E5-E40F-5042-B7C2-0531A6674551}" type="presParOf" srcId="{0A67CE4B-9D9F-1648-ACA3-595E43A5C2D3}" destId="{67B337C7-313C-F34B-AE76-861E87161AB6}" srcOrd="1" destOrd="0" presId="urn:microsoft.com/office/officeart/2005/8/layout/hierarchy1"/>
    <dgm:cxn modelId="{594FDE27-916C-FE44-9088-3186AD8905C6}" type="presParOf" srcId="{FB43BA91-5972-9A48-8E16-8C247CDEB2A3}" destId="{C9448FB6-61DE-4948-BD3D-90E511351D04}" srcOrd="1" destOrd="0" presId="urn:microsoft.com/office/officeart/2005/8/layout/hierarchy1"/>
    <dgm:cxn modelId="{028553AB-0096-B747-BE62-3D950AE258CF}" type="presParOf" srcId="{C9448FB6-61DE-4948-BD3D-90E511351D04}" destId="{0D244E86-B1CF-6C4D-BDCE-01D8E3A8811E}" srcOrd="0" destOrd="0" presId="urn:microsoft.com/office/officeart/2005/8/layout/hierarchy1"/>
    <dgm:cxn modelId="{54E9968E-B397-684B-BDC3-5FFE627B2E9A}" type="presParOf" srcId="{C9448FB6-61DE-4948-BD3D-90E511351D04}" destId="{A538AC67-35F2-6444-B202-48EC5A05086A}" srcOrd="1" destOrd="0" presId="urn:microsoft.com/office/officeart/2005/8/layout/hierarchy1"/>
    <dgm:cxn modelId="{BE53065E-C6A5-FD4A-AF9C-6E3B483E62F4}" type="presParOf" srcId="{A538AC67-35F2-6444-B202-48EC5A05086A}" destId="{CAD6EC87-10BB-F540-A8F4-74967700F0DE}" srcOrd="0" destOrd="0" presId="urn:microsoft.com/office/officeart/2005/8/layout/hierarchy1"/>
    <dgm:cxn modelId="{362DF107-B426-B647-B985-28E59950B08F}" type="presParOf" srcId="{CAD6EC87-10BB-F540-A8F4-74967700F0DE}" destId="{A4C71E9C-8047-3F45-8F33-15259F887284}" srcOrd="0" destOrd="0" presId="urn:microsoft.com/office/officeart/2005/8/layout/hierarchy1"/>
    <dgm:cxn modelId="{FBE12E26-DB62-7E44-874E-A57FD4742F02}" type="presParOf" srcId="{CAD6EC87-10BB-F540-A8F4-74967700F0DE}" destId="{ED6BEB38-F4E2-9346-A81F-724EB2FED019}" srcOrd="1" destOrd="0" presId="urn:microsoft.com/office/officeart/2005/8/layout/hierarchy1"/>
    <dgm:cxn modelId="{5DA1B126-D714-5F42-AF62-C2F929331054}" type="presParOf" srcId="{A538AC67-35F2-6444-B202-48EC5A05086A}" destId="{D6A2E7E7-7098-9040-B386-2ABECCA1EE26}" srcOrd="1" destOrd="0" presId="urn:microsoft.com/office/officeart/2005/8/layout/hierarchy1"/>
    <dgm:cxn modelId="{01D8538C-A3D9-5344-8AB7-74EC400727BE}" type="presParOf" srcId="{86039441-9544-AC47-A194-450131EEFC73}" destId="{4BF4235A-B50D-A44F-B00F-E60762DE9C95}" srcOrd="1" destOrd="0" presId="urn:microsoft.com/office/officeart/2005/8/layout/hierarchy1"/>
    <dgm:cxn modelId="{CC93D54B-BB43-0E49-ACBD-7B5921078DF1}" type="presParOf" srcId="{4BF4235A-B50D-A44F-B00F-E60762DE9C95}" destId="{F58AB36B-4FC6-BB4E-AB9B-EBDDAA1D6E1E}" srcOrd="0" destOrd="0" presId="urn:microsoft.com/office/officeart/2005/8/layout/hierarchy1"/>
    <dgm:cxn modelId="{1C87C7E5-92E9-1A4A-8B27-67130C6FA663}" type="presParOf" srcId="{F58AB36B-4FC6-BB4E-AB9B-EBDDAA1D6E1E}" destId="{38F7485A-6808-A64E-8F57-59D0075B0A7B}" srcOrd="0" destOrd="0" presId="urn:microsoft.com/office/officeart/2005/8/layout/hierarchy1"/>
    <dgm:cxn modelId="{1AD963A4-72D7-DE4E-8553-8E04892908CC}" type="presParOf" srcId="{F58AB36B-4FC6-BB4E-AB9B-EBDDAA1D6E1E}" destId="{7B1476C7-AAF9-D040-859E-0769DF0460A1}" srcOrd="1" destOrd="0" presId="urn:microsoft.com/office/officeart/2005/8/layout/hierarchy1"/>
    <dgm:cxn modelId="{855131DA-2630-2648-AE95-62E09C272AE0}" type="presParOf" srcId="{4BF4235A-B50D-A44F-B00F-E60762DE9C95}" destId="{8A2E8EBC-BE2C-9A4C-9C2E-651EB737CDF5}" srcOrd="1" destOrd="0" presId="urn:microsoft.com/office/officeart/2005/8/layout/hierarchy1"/>
    <dgm:cxn modelId="{7B74CE07-2DF1-E347-90ED-D26E71D23B69}" type="presParOf" srcId="{8A2E8EBC-BE2C-9A4C-9C2E-651EB737CDF5}" destId="{65D4F229-8A3E-FE44-AF21-E62D3904E175}" srcOrd="0" destOrd="0" presId="urn:microsoft.com/office/officeart/2005/8/layout/hierarchy1"/>
    <dgm:cxn modelId="{60985191-7867-144D-A0B6-352CCFB720BD}" type="presParOf" srcId="{8A2E8EBC-BE2C-9A4C-9C2E-651EB737CDF5}" destId="{AA1B5B9F-2261-2044-A092-66540CAEEFD0}" srcOrd="1" destOrd="0" presId="urn:microsoft.com/office/officeart/2005/8/layout/hierarchy1"/>
    <dgm:cxn modelId="{D221D026-090C-F844-B0EE-70519DC9ABB8}" type="presParOf" srcId="{AA1B5B9F-2261-2044-A092-66540CAEEFD0}" destId="{1BA73F3A-08A9-F540-8B7E-3753FBD6571F}" srcOrd="0" destOrd="0" presId="urn:microsoft.com/office/officeart/2005/8/layout/hierarchy1"/>
    <dgm:cxn modelId="{71EFDE44-72EF-6647-92CA-5FD27FE28C06}" type="presParOf" srcId="{1BA73F3A-08A9-F540-8B7E-3753FBD6571F}" destId="{1F6746B2-E91F-EC44-BAD9-7D62B238A3FE}" srcOrd="0" destOrd="0" presId="urn:microsoft.com/office/officeart/2005/8/layout/hierarchy1"/>
    <dgm:cxn modelId="{413D2C59-AF9F-3349-9183-726791486A67}" type="presParOf" srcId="{1BA73F3A-08A9-F540-8B7E-3753FBD6571F}" destId="{F12C3735-2942-B64A-9C8A-1386819F5480}" srcOrd="1" destOrd="0" presId="urn:microsoft.com/office/officeart/2005/8/layout/hierarchy1"/>
    <dgm:cxn modelId="{E1F9CAB2-6693-6F49-B667-FDC19CA4F7BE}" type="presParOf" srcId="{AA1B5B9F-2261-2044-A092-66540CAEEFD0}" destId="{C4FB899F-11AA-584C-8383-5CD382316D4C}" srcOrd="1" destOrd="0" presId="urn:microsoft.com/office/officeart/2005/8/layout/hierarchy1"/>
    <dgm:cxn modelId="{F3BF6599-4FD0-504C-A86B-5856E3D4F9DC}" type="presParOf" srcId="{8A2E8EBC-BE2C-9A4C-9C2E-651EB737CDF5}" destId="{AD14647A-AABA-DE42-A45C-0FD831B3F613}" srcOrd="2" destOrd="0" presId="urn:microsoft.com/office/officeart/2005/8/layout/hierarchy1"/>
    <dgm:cxn modelId="{8A6C26FF-B0EE-1D48-A738-D6EC538DB7A8}" type="presParOf" srcId="{8A2E8EBC-BE2C-9A4C-9C2E-651EB737CDF5}" destId="{0DA45E12-77B1-3547-87EA-9D46893E6121}" srcOrd="3" destOrd="0" presId="urn:microsoft.com/office/officeart/2005/8/layout/hierarchy1"/>
    <dgm:cxn modelId="{254A0EE2-E3AE-0B4F-A5C9-0A529BBDC62F}" type="presParOf" srcId="{0DA45E12-77B1-3547-87EA-9D46893E6121}" destId="{1BFE0356-0CD2-024B-8C1D-5C134922690F}" srcOrd="0" destOrd="0" presId="urn:microsoft.com/office/officeart/2005/8/layout/hierarchy1"/>
    <dgm:cxn modelId="{33168E3A-E3F4-9547-8EE3-9B9CA5EF414D}" type="presParOf" srcId="{1BFE0356-0CD2-024B-8C1D-5C134922690F}" destId="{666BFAF1-414B-E441-8EB1-81EA923D8615}" srcOrd="0" destOrd="0" presId="urn:microsoft.com/office/officeart/2005/8/layout/hierarchy1"/>
    <dgm:cxn modelId="{2C7F15A4-F80B-FB43-BE84-5371478DC311}" type="presParOf" srcId="{1BFE0356-0CD2-024B-8C1D-5C134922690F}" destId="{928CF848-7F1B-DE4B-8960-80DE6657F371}" srcOrd="1" destOrd="0" presId="urn:microsoft.com/office/officeart/2005/8/layout/hierarchy1"/>
    <dgm:cxn modelId="{AF137DF2-4163-DF4C-80FD-378C2431E675}" type="presParOf" srcId="{0DA45E12-77B1-3547-87EA-9D46893E6121}" destId="{673B0269-9E38-194A-B399-69E62E614BF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BB1BE0-1DC6-AE4D-9249-4FD9FB490B03}" type="doc">
      <dgm:prSet loTypeId="urn:microsoft.com/office/officeart/2005/8/layout/StepDownProcess" loCatId="" qsTypeId="urn:microsoft.com/office/officeart/2005/8/quickstyle/simple1" qsCatId="simple" csTypeId="urn:microsoft.com/office/officeart/2005/8/colors/accent1_2" csCatId="accent1" phldr="1"/>
      <dgm:spPr/>
      <dgm:t>
        <a:bodyPr/>
        <a:lstStyle/>
        <a:p>
          <a:endParaRPr lang="en-US"/>
        </a:p>
      </dgm:t>
    </dgm:pt>
    <dgm:pt modelId="{97F5BBDE-ECEB-664B-9FDD-28E70D9A3CFB}">
      <dgm:prSet custT="1"/>
      <dgm:spPr>
        <a:xfrm>
          <a:off x="867856" y="14691"/>
          <a:ext cx="2990280" cy="741521"/>
        </a:xfrm>
        <a:prstGeom prst="roundRect">
          <a:avLst>
            <a:gd name="adj" fmla="val 1667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nSpc>
              <a:spcPct val="100000"/>
            </a:lnSpc>
            <a:buNone/>
          </a:pPr>
          <a:r>
            <a:rPr lang="en-US" sz="2000" dirty="0">
              <a:solidFill>
                <a:sysClr val="window" lastClr="FFFFFF"/>
              </a:solidFill>
              <a:latin typeface="Calibri" panose="020F0502020204030204"/>
              <a:ea typeface="+mn-ea"/>
              <a:cs typeface="+mn-cs"/>
            </a:rPr>
            <a:t>Find related sentences that mentions selected features</a:t>
          </a:r>
        </a:p>
      </dgm:t>
    </dgm:pt>
    <dgm:pt modelId="{EA7BB868-406E-784C-8CA2-BB5FD13E7656}" type="parTrans" cxnId="{DCA67182-6413-8A41-8D26-765E612CA797}">
      <dgm:prSet/>
      <dgm:spPr/>
      <dgm:t>
        <a:bodyPr/>
        <a:lstStyle/>
        <a:p>
          <a:endParaRPr lang="en-US"/>
        </a:p>
      </dgm:t>
    </dgm:pt>
    <dgm:pt modelId="{8F61EA7F-2FA3-5F43-A84A-EB13777B1E70}" type="sibTrans" cxnId="{DCA67182-6413-8A41-8D26-765E612CA797}">
      <dgm:prSet/>
      <dgm:spPr/>
      <dgm:t>
        <a:bodyPr/>
        <a:lstStyle/>
        <a:p>
          <a:endParaRPr lang="en-US"/>
        </a:p>
      </dgm:t>
    </dgm:pt>
    <dgm:pt modelId="{2582542F-FDA2-5B43-9F5B-1E96335CC6A2}">
      <dgm:prSet phldrT="[Text]" custT="1"/>
      <dgm:spPr>
        <a:xfrm>
          <a:off x="2525872" y="1047645"/>
          <a:ext cx="2609786" cy="776843"/>
        </a:xfrm>
        <a:prstGeom prst="roundRect">
          <a:avLst>
            <a:gd name="adj" fmla="val 1667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nSpc>
              <a:spcPct val="100000"/>
            </a:lnSpc>
            <a:buNone/>
          </a:pPr>
          <a:r>
            <a:rPr lang="en-US" sz="2000" dirty="0">
              <a:solidFill>
                <a:sysClr val="window" lastClr="FFFFFF"/>
              </a:solidFill>
              <a:latin typeface="Calibri" panose="020F0502020204030204"/>
              <a:ea typeface="+mn-ea"/>
              <a:cs typeface="+mn-cs"/>
            </a:rPr>
            <a:t>Classifiers based on each features separately</a:t>
          </a:r>
        </a:p>
      </dgm:t>
    </dgm:pt>
    <dgm:pt modelId="{B14C9749-C160-AF48-818F-723F664D52C9}" type="parTrans" cxnId="{209AD207-5589-0747-853E-2BA5B145D18E}">
      <dgm:prSet/>
      <dgm:spPr/>
      <dgm:t>
        <a:bodyPr/>
        <a:lstStyle/>
        <a:p>
          <a:endParaRPr lang="en-US"/>
        </a:p>
      </dgm:t>
    </dgm:pt>
    <dgm:pt modelId="{69042E55-4392-E34D-BDFC-0A72C0C71BC0}" type="sibTrans" cxnId="{209AD207-5589-0747-853E-2BA5B145D18E}">
      <dgm:prSet/>
      <dgm:spPr/>
      <dgm:t>
        <a:bodyPr/>
        <a:lstStyle/>
        <a:p>
          <a:endParaRPr lang="en-US"/>
        </a:p>
      </dgm:t>
    </dgm:pt>
    <dgm:pt modelId="{6790871C-5A96-9344-810D-F775D705730E}">
      <dgm:prSet custT="1"/>
      <dgm:spPr>
        <a:xfrm>
          <a:off x="4001961" y="188891"/>
          <a:ext cx="1396037" cy="449648"/>
        </a:xfrm>
        <a:prstGeom prst="rect">
          <a:avLst/>
        </a:prstGeom>
        <a:noFill/>
        <a:ln>
          <a:noFill/>
        </a:ln>
        <a:effectLst/>
      </dgm:spPr>
      <dgm:t>
        <a:bodyPr/>
        <a:lstStyle/>
        <a:p>
          <a:pPr>
            <a:lnSpc>
              <a:spcPct val="100000"/>
            </a:lnSpc>
            <a:buChar char="•"/>
          </a:pPr>
          <a:r>
            <a:rPr lang="en-US" sz="1800" dirty="0">
              <a:solidFill>
                <a:sysClr val="windowText" lastClr="000000">
                  <a:hueOff val="0"/>
                  <a:satOff val="0"/>
                  <a:lumOff val="0"/>
                  <a:alphaOff val="0"/>
                </a:sysClr>
              </a:solidFill>
              <a:latin typeface="Calibri" panose="020F0502020204030204"/>
              <a:ea typeface="+mn-ea"/>
              <a:cs typeface="+mn-cs"/>
            </a:rPr>
            <a:t>Latent Semantic Analysis (LSI)</a:t>
          </a:r>
        </a:p>
      </dgm:t>
    </dgm:pt>
    <dgm:pt modelId="{5B9EA125-5595-E24D-968C-1D49164F8634}" type="parTrans" cxnId="{9D885F16-1E91-6D44-9617-E35B3D487F56}">
      <dgm:prSet/>
      <dgm:spPr/>
      <dgm:t>
        <a:bodyPr/>
        <a:lstStyle/>
        <a:p>
          <a:endParaRPr lang="en-US"/>
        </a:p>
      </dgm:t>
    </dgm:pt>
    <dgm:pt modelId="{B24C8B7C-7536-2340-ABA3-61943D13B1A1}" type="sibTrans" cxnId="{9D885F16-1E91-6D44-9617-E35B3D487F56}">
      <dgm:prSet/>
      <dgm:spPr/>
      <dgm:t>
        <a:bodyPr/>
        <a:lstStyle/>
        <a:p>
          <a:endParaRPr lang="en-US"/>
        </a:p>
      </dgm:t>
    </dgm:pt>
    <dgm:pt modelId="{70BB0CFA-753E-E142-8C28-AA506CEC8572}">
      <dgm:prSet custT="1"/>
      <dgm:spPr>
        <a:xfrm>
          <a:off x="5233355" y="1032937"/>
          <a:ext cx="1061956" cy="826058"/>
        </a:xfrm>
        <a:prstGeom prst="rect">
          <a:avLst/>
        </a:prstGeom>
        <a:noFill/>
        <a:ln>
          <a:noFill/>
        </a:ln>
        <a:effectLst/>
      </dgm:spPr>
      <dgm:t>
        <a:bodyPr/>
        <a:lstStyle/>
        <a:p>
          <a:pPr>
            <a:lnSpc>
              <a:spcPct val="100000"/>
            </a:lnSpc>
            <a:buChar char="•"/>
          </a:pPr>
          <a:r>
            <a:rPr lang="en-US" sz="1800" b="1" dirty="0">
              <a:solidFill>
                <a:sysClr val="windowText" lastClr="000000">
                  <a:hueOff val="0"/>
                  <a:satOff val="0"/>
                  <a:lumOff val="0"/>
                  <a:alphaOff val="0"/>
                </a:sysClr>
              </a:solidFill>
              <a:latin typeface="Calibri" panose="020F0502020204030204"/>
              <a:ea typeface="+mn-ea"/>
              <a:cs typeface="+mn-cs"/>
            </a:rPr>
            <a:t>SVM</a:t>
          </a:r>
          <a:r>
            <a:rPr lang="en-US" sz="1800" dirty="0">
              <a:solidFill>
                <a:sysClr val="windowText" lastClr="000000">
                  <a:hueOff val="0"/>
                  <a:satOff val="0"/>
                  <a:lumOff val="0"/>
                  <a:alphaOff val="0"/>
                </a:sysClr>
              </a:solidFill>
              <a:latin typeface="Calibri" panose="020F0502020204030204"/>
              <a:ea typeface="+mn-ea"/>
              <a:cs typeface="+mn-cs"/>
            </a:rPr>
            <a:t>, DTL</a:t>
          </a:r>
        </a:p>
      </dgm:t>
    </dgm:pt>
    <dgm:pt modelId="{E7BB7767-CB6F-B042-860E-0C87B326BBB6}" type="parTrans" cxnId="{2159BDB0-7E97-134B-9E42-7C56F21FF5F0}">
      <dgm:prSet/>
      <dgm:spPr/>
      <dgm:t>
        <a:bodyPr/>
        <a:lstStyle/>
        <a:p>
          <a:endParaRPr lang="en-US"/>
        </a:p>
      </dgm:t>
    </dgm:pt>
    <dgm:pt modelId="{E7B085F7-CA90-0349-90D3-3F385CA67799}" type="sibTrans" cxnId="{2159BDB0-7E97-134B-9E42-7C56F21FF5F0}">
      <dgm:prSet/>
      <dgm:spPr/>
      <dgm:t>
        <a:bodyPr/>
        <a:lstStyle/>
        <a:p>
          <a:endParaRPr lang="en-US"/>
        </a:p>
      </dgm:t>
    </dgm:pt>
    <dgm:pt modelId="{26F8D6DE-EEB7-2542-838C-2F23DBF9AF74}">
      <dgm:prSet custT="1"/>
      <dgm:spPr>
        <a:xfrm>
          <a:off x="4183888" y="2073135"/>
          <a:ext cx="2179282" cy="1022041"/>
        </a:xfrm>
        <a:prstGeom prst="roundRect">
          <a:avLst>
            <a:gd name="adj" fmla="val 1667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nSpc>
              <a:spcPct val="100000"/>
            </a:lnSpc>
            <a:buNone/>
          </a:pPr>
          <a:r>
            <a:rPr lang="en-US" sz="2000" dirty="0">
              <a:solidFill>
                <a:sysClr val="window" lastClr="FFFFFF"/>
              </a:solidFill>
              <a:latin typeface="Calibri" panose="020F0502020204030204"/>
              <a:ea typeface="+mn-ea"/>
              <a:cs typeface="+mn-cs"/>
            </a:rPr>
            <a:t>Improve upon basic </a:t>
          </a:r>
          <a:r>
            <a:rPr lang="en-US" sz="2000" dirty="0" err="1">
              <a:solidFill>
                <a:sysClr val="window" lastClr="FFFFFF"/>
              </a:solidFill>
              <a:latin typeface="Calibri" panose="020F0502020204030204"/>
              <a:ea typeface="+mn-ea"/>
              <a:cs typeface="+mn-cs"/>
            </a:rPr>
            <a:t>BoW</a:t>
          </a:r>
          <a:r>
            <a:rPr lang="en-US" sz="2000" dirty="0">
              <a:solidFill>
                <a:sysClr val="window" lastClr="FFFFFF"/>
              </a:solidFill>
              <a:latin typeface="Calibri" panose="020F0502020204030204"/>
              <a:ea typeface="+mn-ea"/>
              <a:cs typeface="+mn-cs"/>
            </a:rPr>
            <a:t> features with</a:t>
          </a:r>
        </a:p>
      </dgm:t>
    </dgm:pt>
    <dgm:pt modelId="{8F9E44E5-BFBE-F14A-BE41-FA8ADB04E9BF}" type="parTrans" cxnId="{1BD771EA-70E9-2340-85EB-1DA5562A2633}">
      <dgm:prSet/>
      <dgm:spPr/>
      <dgm:t>
        <a:bodyPr/>
        <a:lstStyle/>
        <a:p>
          <a:endParaRPr lang="en-US"/>
        </a:p>
      </dgm:t>
    </dgm:pt>
    <dgm:pt modelId="{AB8A71B9-340A-7848-A636-8404B53E1136}" type="sibTrans" cxnId="{1BD771EA-70E9-2340-85EB-1DA5562A2633}">
      <dgm:prSet/>
      <dgm:spPr/>
      <dgm:t>
        <a:bodyPr/>
        <a:lstStyle/>
        <a:p>
          <a:endParaRPr lang="en-US"/>
        </a:p>
      </dgm:t>
    </dgm:pt>
    <dgm:pt modelId="{FE5E328E-AF8C-A848-B9C6-FD45A8121217}">
      <dgm:prSet custT="1"/>
      <dgm:spPr>
        <a:xfrm>
          <a:off x="6477900" y="2135445"/>
          <a:ext cx="1691006" cy="826058"/>
        </a:xfrm>
        <a:prstGeom prst="rect">
          <a:avLst/>
        </a:prstGeom>
        <a:noFill/>
        <a:ln>
          <a:noFill/>
        </a:ln>
        <a:effectLst/>
      </dgm:spPr>
      <dgm:t>
        <a:bodyPr/>
        <a:lstStyle/>
        <a:p>
          <a:pPr>
            <a:lnSpc>
              <a:spcPct val="100000"/>
            </a:lnSpc>
            <a:buChar char="•"/>
          </a:pPr>
          <a:r>
            <a:rPr lang="en-US" sz="1800" dirty="0">
              <a:solidFill>
                <a:sysClr val="windowText" lastClr="000000">
                  <a:hueOff val="0"/>
                  <a:satOff val="0"/>
                  <a:lumOff val="0"/>
                  <a:alphaOff val="0"/>
                </a:sysClr>
              </a:solidFill>
              <a:latin typeface="Calibri" panose="020F0502020204030204"/>
              <a:ea typeface="+mn-ea"/>
              <a:cs typeface="+mn-cs"/>
            </a:rPr>
            <a:t>Embeddings</a:t>
          </a:r>
        </a:p>
      </dgm:t>
    </dgm:pt>
    <dgm:pt modelId="{EF448764-5752-FB42-8069-00E0816D770C}" type="parTrans" cxnId="{DCF6998D-4A06-8643-AF93-0C0FA1C23D9D}">
      <dgm:prSet/>
      <dgm:spPr/>
      <dgm:t>
        <a:bodyPr/>
        <a:lstStyle/>
        <a:p>
          <a:endParaRPr lang="en-US"/>
        </a:p>
      </dgm:t>
    </dgm:pt>
    <dgm:pt modelId="{54163178-A1FD-B343-A17D-A9B5B5595D3D}" type="sibTrans" cxnId="{DCF6998D-4A06-8643-AF93-0C0FA1C23D9D}">
      <dgm:prSet/>
      <dgm:spPr/>
      <dgm:t>
        <a:bodyPr/>
        <a:lstStyle/>
        <a:p>
          <a:endParaRPr lang="en-US"/>
        </a:p>
      </dgm:t>
    </dgm:pt>
    <dgm:pt modelId="{EC8A4169-D2AF-DA48-8FF8-FAE961A619AD}">
      <dgm:prSet custT="1"/>
      <dgm:spPr>
        <a:xfrm>
          <a:off x="6477900" y="2135445"/>
          <a:ext cx="1691006" cy="826058"/>
        </a:xfrm>
        <a:prstGeom prst="rect">
          <a:avLst/>
        </a:prstGeom>
        <a:noFill/>
        <a:ln>
          <a:noFill/>
        </a:ln>
        <a:effectLst/>
      </dgm:spPr>
      <dgm:t>
        <a:bodyPr/>
        <a:lstStyle/>
        <a:p>
          <a:pPr>
            <a:lnSpc>
              <a:spcPct val="100000"/>
            </a:lnSpc>
            <a:buChar char="•"/>
          </a:pPr>
          <a:r>
            <a:rPr lang="en-US" sz="1800" dirty="0" err="1">
              <a:solidFill>
                <a:sysClr val="windowText" lastClr="000000">
                  <a:hueOff val="0"/>
                  <a:satOff val="0"/>
                  <a:lumOff val="0"/>
                  <a:alphaOff val="0"/>
                </a:sysClr>
              </a:solidFill>
              <a:latin typeface="Calibri" panose="020F0502020204030204"/>
              <a:ea typeface="+mn-ea"/>
              <a:cs typeface="+mn-cs"/>
            </a:rPr>
            <a:t>PoS</a:t>
          </a:r>
          <a:r>
            <a:rPr lang="en-US" sz="1800" dirty="0">
              <a:solidFill>
                <a:sysClr val="windowText" lastClr="000000">
                  <a:hueOff val="0"/>
                  <a:satOff val="0"/>
                  <a:lumOff val="0"/>
                  <a:alphaOff val="0"/>
                </a:sysClr>
              </a:solidFill>
              <a:latin typeface="Calibri" panose="020F0502020204030204"/>
              <a:ea typeface="+mn-ea"/>
              <a:cs typeface="+mn-cs"/>
            </a:rPr>
            <a:t>, Feature Names</a:t>
          </a:r>
        </a:p>
      </dgm:t>
    </dgm:pt>
    <dgm:pt modelId="{06E069BC-2274-E449-AA4C-65B5DC8A552B}" type="parTrans" cxnId="{8884CC0C-772F-C740-9C27-853634009959}">
      <dgm:prSet/>
      <dgm:spPr/>
      <dgm:t>
        <a:bodyPr/>
        <a:lstStyle/>
        <a:p>
          <a:endParaRPr lang="en-US"/>
        </a:p>
      </dgm:t>
    </dgm:pt>
    <dgm:pt modelId="{FFB56AEF-636C-ED4D-9691-A13CFB31B886}" type="sibTrans" cxnId="{8884CC0C-772F-C740-9C27-853634009959}">
      <dgm:prSet/>
      <dgm:spPr/>
      <dgm:t>
        <a:bodyPr/>
        <a:lstStyle/>
        <a:p>
          <a:endParaRPr lang="en-US"/>
        </a:p>
      </dgm:t>
    </dgm:pt>
    <dgm:pt modelId="{58B69DAB-5D21-B441-AA6F-3476949D85F4}">
      <dgm:prSet custT="1"/>
      <dgm:spPr>
        <a:xfrm>
          <a:off x="6477900" y="2135445"/>
          <a:ext cx="1691006" cy="826058"/>
        </a:xfrm>
        <a:prstGeom prst="rect">
          <a:avLst/>
        </a:prstGeom>
        <a:noFill/>
        <a:ln>
          <a:noFill/>
        </a:ln>
        <a:effectLst/>
      </dgm:spPr>
      <dgm:t>
        <a:bodyPr/>
        <a:lstStyle/>
        <a:p>
          <a:pPr>
            <a:lnSpc>
              <a:spcPct val="100000"/>
            </a:lnSpc>
            <a:buChar char="•"/>
          </a:pPr>
          <a:r>
            <a:rPr lang="en-US" sz="1800" dirty="0">
              <a:solidFill>
                <a:sysClr val="windowText" lastClr="000000">
                  <a:hueOff val="0"/>
                  <a:satOff val="0"/>
                  <a:lumOff val="0"/>
                  <a:alphaOff val="0"/>
                </a:sysClr>
              </a:solidFill>
              <a:latin typeface="Calibri" panose="020F0502020204030204"/>
              <a:ea typeface="+mn-ea"/>
              <a:cs typeface="+mn-cs"/>
            </a:rPr>
            <a:t>BERT[2], Glove[1]</a:t>
          </a:r>
        </a:p>
      </dgm:t>
    </dgm:pt>
    <dgm:pt modelId="{4EEFED6F-A2E4-6D49-86D0-CC7A5FD99825}" type="parTrans" cxnId="{9F47CE9A-69D6-F34A-862D-C86C5A4B04D9}">
      <dgm:prSet/>
      <dgm:spPr/>
      <dgm:t>
        <a:bodyPr/>
        <a:lstStyle/>
        <a:p>
          <a:endParaRPr lang="en-US"/>
        </a:p>
      </dgm:t>
    </dgm:pt>
    <dgm:pt modelId="{70BD67BB-21B6-8140-8C43-1581C9B3B74C}" type="sibTrans" cxnId="{9F47CE9A-69D6-F34A-862D-C86C5A4B04D9}">
      <dgm:prSet/>
      <dgm:spPr/>
      <dgm:t>
        <a:bodyPr/>
        <a:lstStyle/>
        <a:p>
          <a:endParaRPr lang="en-US"/>
        </a:p>
      </dgm:t>
    </dgm:pt>
    <dgm:pt modelId="{1ABBF4A8-93F2-5642-B326-7E942DBE89F1}" type="pres">
      <dgm:prSet presAssocID="{87BB1BE0-1DC6-AE4D-9249-4FD9FB490B03}" presName="rootnode" presStyleCnt="0">
        <dgm:presLayoutVars>
          <dgm:chMax/>
          <dgm:chPref/>
          <dgm:dir/>
          <dgm:animLvl val="lvl"/>
        </dgm:presLayoutVars>
      </dgm:prSet>
      <dgm:spPr/>
    </dgm:pt>
    <dgm:pt modelId="{2A4FA2B4-BED6-A948-8637-8BB8F0D7A558}" type="pres">
      <dgm:prSet presAssocID="{97F5BBDE-ECEB-664B-9FDD-28E70D9A3CFB}" presName="composite" presStyleCnt="0"/>
      <dgm:spPr/>
    </dgm:pt>
    <dgm:pt modelId="{1E8A3157-DEB5-AD47-B634-EAA7F2971766}" type="pres">
      <dgm:prSet presAssocID="{97F5BBDE-ECEB-664B-9FDD-28E70D9A3CFB}" presName="bentUpArrow1" presStyleLbl="alignImgPlace1" presStyleIdx="0" presStyleCnt="2" custLinFactNeighborX="-27518" custLinFactNeighborY="-827"/>
      <dgm:spPr>
        <a:xfrm rot="5400000">
          <a:off x="1591001" y="828746"/>
          <a:ext cx="867361" cy="987460"/>
        </a:xfrm>
        <a:prstGeom prst="bentUpArrow">
          <a:avLst>
            <a:gd name="adj1" fmla="val 32840"/>
            <a:gd name="adj2" fmla="val 25000"/>
            <a:gd name="adj3" fmla="val 35780"/>
          </a:avLst>
        </a:prstGeom>
        <a:solidFill>
          <a:srgbClr val="4472C4">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7A433593-F30B-1C42-8A0F-4B757A22F281}" type="pres">
      <dgm:prSet presAssocID="{97F5BBDE-ECEB-664B-9FDD-28E70D9A3CFB}" presName="ParentText" presStyleLbl="node1" presStyleIdx="0" presStyleCnt="3" custScaleX="204796" custScaleY="72553">
        <dgm:presLayoutVars>
          <dgm:chMax val="1"/>
          <dgm:chPref val="1"/>
          <dgm:bulletEnabled val="1"/>
        </dgm:presLayoutVars>
      </dgm:prSet>
      <dgm:spPr/>
    </dgm:pt>
    <dgm:pt modelId="{5E1720EE-386B-0E4A-A308-7D6CD6370685}" type="pres">
      <dgm:prSet presAssocID="{97F5BBDE-ECEB-664B-9FDD-28E70D9A3CFB}" presName="ChildText" presStyleLbl="revTx" presStyleIdx="0" presStyleCnt="3" custScaleX="131459" custScaleY="54433" custLinFactX="1317" custLinFactNeighborX="100000" custLinFactNeighborY="3484">
        <dgm:presLayoutVars>
          <dgm:chMax val="0"/>
          <dgm:chPref val="0"/>
          <dgm:bulletEnabled val="1"/>
        </dgm:presLayoutVars>
      </dgm:prSet>
      <dgm:spPr/>
    </dgm:pt>
    <dgm:pt modelId="{0AF50C21-EBB4-9B4F-BBB4-215863213AD9}" type="pres">
      <dgm:prSet presAssocID="{8F61EA7F-2FA3-5F43-A84A-EB13777B1E70}" presName="sibTrans" presStyleCnt="0"/>
      <dgm:spPr/>
    </dgm:pt>
    <dgm:pt modelId="{F5C74843-C45C-F94E-B323-80BD377EF2D4}" type="pres">
      <dgm:prSet presAssocID="{2582542F-FDA2-5B43-9F5B-1E96335CC6A2}" presName="composite" presStyleCnt="0"/>
      <dgm:spPr/>
    </dgm:pt>
    <dgm:pt modelId="{30ED9F33-B9BC-6848-9EFB-C30240C2D7AF}" type="pres">
      <dgm:prSet presAssocID="{2582542F-FDA2-5B43-9F5B-1E96335CC6A2}" presName="bentUpArrow1" presStyleLbl="alignImgPlace1" presStyleIdx="1" presStyleCnt="2" custLinFactNeighborX="-9173"/>
      <dgm:spPr>
        <a:xfrm rot="5400000">
          <a:off x="3239920" y="1886533"/>
          <a:ext cx="867361" cy="987460"/>
        </a:xfrm>
        <a:prstGeom prst="bentUpArrow">
          <a:avLst>
            <a:gd name="adj1" fmla="val 32840"/>
            <a:gd name="adj2" fmla="val 25000"/>
            <a:gd name="adj3" fmla="val 35780"/>
          </a:avLst>
        </a:prstGeom>
        <a:solidFill>
          <a:srgbClr val="4472C4">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0F479961-5B19-C345-B221-FFAB10B250A9}" type="pres">
      <dgm:prSet presAssocID="{2582542F-FDA2-5B43-9F5B-1E96335CC6A2}" presName="ParentText" presStyleLbl="node1" presStyleIdx="1" presStyleCnt="3" custScaleX="178737" custScaleY="76009">
        <dgm:presLayoutVars>
          <dgm:chMax val="1"/>
          <dgm:chPref val="1"/>
          <dgm:bulletEnabled val="1"/>
        </dgm:presLayoutVars>
      </dgm:prSet>
      <dgm:spPr/>
    </dgm:pt>
    <dgm:pt modelId="{206D1D83-1B50-BF4A-93F6-F4EC8567C6C1}" type="pres">
      <dgm:prSet presAssocID="{2582542F-FDA2-5B43-9F5B-1E96335CC6A2}" presName="ChildText" presStyleLbl="revTx" presStyleIdx="1" presStyleCnt="3" custLinFactNeighborX="63329" custLinFactNeighborY="1261">
        <dgm:presLayoutVars>
          <dgm:chMax val="0"/>
          <dgm:chPref val="0"/>
          <dgm:bulletEnabled val="1"/>
        </dgm:presLayoutVars>
      </dgm:prSet>
      <dgm:spPr/>
    </dgm:pt>
    <dgm:pt modelId="{E2AC6CFF-F65A-404A-8698-B164B3E3BCC4}" type="pres">
      <dgm:prSet presAssocID="{69042E55-4392-E34D-BDFC-0A72C0C71BC0}" presName="sibTrans" presStyleCnt="0"/>
      <dgm:spPr/>
    </dgm:pt>
    <dgm:pt modelId="{CBDF9F64-D63A-5A4D-88E8-4947F80F7711}" type="pres">
      <dgm:prSet presAssocID="{26F8D6DE-EEB7-2542-838C-2F23DBF9AF74}" presName="composite" presStyleCnt="0"/>
      <dgm:spPr/>
    </dgm:pt>
    <dgm:pt modelId="{FB98F23C-7C68-EC46-B38E-77232249DB27}" type="pres">
      <dgm:prSet presAssocID="{26F8D6DE-EEB7-2542-838C-2F23DBF9AF74}" presName="ParentText" presStyleLbl="node1" presStyleIdx="2" presStyleCnt="3" custScaleX="113726">
        <dgm:presLayoutVars>
          <dgm:chMax val="1"/>
          <dgm:chPref val="1"/>
          <dgm:bulletEnabled val="1"/>
        </dgm:presLayoutVars>
      </dgm:prSet>
      <dgm:spPr/>
    </dgm:pt>
    <dgm:pt modelId="{9EBB8777-A8B5-3647-857A-B5555E11CCC3}" type="pres">
      <dgm:prSet presAssocID="{26F8D6DE-EEB7-2542-838C-2F23DBF9AF74}" presName="FinalChildText" presStyleLbl="revTx" presStyleIdx="2" presStyleCnt="3" custScaleX="186823" custLinFactNeighborX="64377" custLinFactNeighborY="3678">
        <dgm:presLayoutVars>
          <dgm:chMax val="0"/>
          <dgm:chPref val="0"/>
          <dgm:bulletEnabled val="1"/>
        </dgm:presLayoutVars>
      </dgm:prSet>
      <dgm:spPr/>
    </dgm:pt>
  </dgm:ptLst>
  <dgm:cxnLst>
    <dgm:cxn modelId="{85AF5003-7569-3148-B861-DD8513835443}" type="presOf" srcId="{2582542F-FDA2-5B43-9F5B-1E96335CC6A2}" destId="{0F479961-5B19-C345-B221-FFAB10B250A9}" srcOrd="0" destOrd="0" presId="urn:microsoft.com/office/officeart/2005/8/layout/StepDownProcess"/>
    <dgm:cxn modelId="{209AD207-5589-0747-853E-2BA5B145D18E}" srcId="{87BB1BE0-1DC6-AE4D-9249-4FD9FB490B03}" destId="{2582542F-FDA2-5B43-9F5B-1E96335CC6A2}" srcOrd="1" destOrd="0" parTransId="{B14C9749-C160-AF48-818F-723F664D52C9}" sibTransId="{69042E55-4392-E34D-BDFC-0A72C0C71BC0}"/>
    <dgm:cxn modelId="{8884CC0C-772F-C740-9C27-853634009959}" srcId="{26F8D6DE-EEB7-2542-838C-2F23DBF9AF74}" destId="{EC8A4169-D2AF-DA48-8FF8-FAE961A619AD}" srcOrd="1" destOrd="0" parTransId="{06E069BC-2274-E449-AA4C-65B5DC8A552B}" sibTransId="{FFB56AEF-636C-ED4D-9691-A13CFB31B886}"/>
    <dgm:cxn modelId="{7C868015-F6E0-F840-AAFA-B66DA5553093}" type="presOf" srcId="{87BB1BE0-1DC6-AE4D-9249-4FD9FB490B03}" destId="{1ABBF4A8-93F2-5642-B326-7E942DBE89F1}" srcOrd="0" destOrd="0" presId="urn:microsoft.com/office/officeart/2005/8/layout/StepDownProcess"/>
    <dgm:cxn modelId="{9D885F16-1E91-6D44-9617-E35B3D487F56}" srcId="{97F5BBDE-ECEB-664B-9FDD-28E70D9A3CFB}" destId="{6790871C-5A96-9344-810D-F775D705730E}" srcOrd="0" destOrd="0" parTransId="{5B9EA125-5595-E24D-968C-1D49164F8634}" sibTransId="{B24C8B7C-7536-2340-ABA3-61943D13B1A1}"/>
    <dgm:cxn modelId="{9427CB27-6DBC-B547-9402-EA9E833F09CB}" type="presOf" srcId="{EC8A4169-D2AF-DA48-8FF8-FAE961A619AD}" destId="{9EBB8777-A8B5-3647-857A-B5555E11CCC3}" srcOrd="0" destOrd="2" presId="urn:microsoft.com/office/officeart/2005/8/layout/StepDownProcess"/>
    <dgm:cxn modelId="{0A5B4228-39C8-C24E-8802-C39C48C63301}" type="presOf" srcId="{26F8D6DE-EEB7-2542-838C-2F23DBF9AF74}" destId="{FB98F23C-7C68-EC46-B38E-77232249DB27}" srcOrd="0" destOrd="0" presId="urn:microsoft.com/office/officeart/2005/8/layout/StepDownProcess"/>
    <dgm:cxn modelId="{7900A652-0B02-554C-87A7-1985150CAEF2}" type="presOf" srcId="{70BB0CFA-753E-E142-8C28-AA506CEC8572}" destId="{206D1D83-1B50-BF4A-93F6-F4EC8567C6C1}" srcOrd="0" destOrd="0" presId="urn:microsoft.com/office/officeart/2005/8/layout/StepDownProcess"/>
    <dgm:cxn modelId="{DCA67182-6413-8A41-8D26-765E612CA797}" srcId="{87BB1BE0-1DC6-AE4D-9249-4FD9FB490B03}" destId="{97F5BBDE-ECEB-664B-9FDD-28E70D9A3CFB}" srcOrd="0" destOrd="0" parTransId="{EA7BB868-406E-784C-8CA2-BB5FD13E7656}" sibTransId="{8F61EA7F-2FA3-5F43-A84A-EB13777B1E70}"/>
    <dgm:cxn modelId="{DCF6998D-4A06-8643-AF93-0C0FA1C23D9D}" srcId="{26F8D6DE-EEB7-2542-838C-2F23DBF9AF74}" destId="{FE5E328E-AF8C-A848-B9C6-FD45A8121217}" srcOrd="0" destOrd="0" parTransId="{EF448764-5752-FB42-8069-00E0816D770C}" sibTransId="{54163178-A1FD-B343-A17D-A9B5B5595D3D}"/>
    <dgm:cxn modelId="{9F47CE9A-69D6-F34A-862D-C86C5A4B04D9}" srcId="{FE5E328E-AF8C-A848-B9C6-FD45A8121217}" destId="{58B69DAB-5D21-B441-AA6F-3476949D85F4}" srcOrd="0" destOrd="0" parTransId="{4EEFED6F-A2E4-6D49-86D0-CC7A5FD99825}" sibTransId="{70BD67BB-21B6-8140-8C43-1581C9B3B74C}"/>
    <dgm:cxn modelId="{6D4BBA9B-77E0-6145-B0EF-7EA8792DCFC5}" type="presOf" srcId="{97F5BBDE-ECEB-664B-9FDD-28E70D9A3CFB}" destId="{7A433593-F30B-1C42-8A0F-4B757A22F281}" srcOrd="0" destOrd="0" presId="urn:microsoft.com/office/officeart/2005/8/layout/StepDownProcess"/>
    <dgm:cxn modelId="{2159BDB0-7E97-134B-9E42-7C56F21FF5F0}" srcId="{2582542F-FDA2-5B43-9F5B-1E96335CC6A2}" destId="{70BB0CFA-753E-E142-8C28-AA506CEC8572}" srcOrd="0" destOrd="0" parTransId="{E7BB7767-CB6F-B042-860E-0C87B326BBB6}" sibTransId="{E7B085F7-CA90-0349-90D3-3F385CA67799}"/>
    <dgm:cxn modelId="{F63BFFB5-EA83-B74A-A237-5E619B51A8AC}" type="presOf" srcId="{6790871C-5A96-9344-810D-F775D705730E}" destId="{5E1720EE-386B-0E4A-A308-7D6CD6370685}" srcOrd="0" destOrd="0" presId="urn:microsoft.com/office/officeart/2005/8/layout/StepDownProcess"/>
    <dgm:cxn modelId="{9D978BBE-A53B-1347-8AAB-367DC85D39FC}" type="presOf" srcId="{58B69DAB-5D21-B441-AA6F-3476949D85F4}" destId="{9EBB8777-A8B5-3647-857A-B5555E11CCC3}" srcOrd="0" destOrd="1" presId="urn:microsoft.com/office/officeart/2005/8/layout/StepDownProcess"/>
    <dgm:cxn modelId="{1BD771EA-70E9-2340-85EB-1DA5562A2633}" srcId="{87BB1BE0-1DC6-AE4D-9249-4FD9FB490B03}" destId="{26F8D6DE-EEB7-2542-838C-2F23DBF9AF74}" srcOrd="2" destOrd="0" parTransId="{8F9E44E5-BFBE-F14A-BE41-FA8ADB04E9BF}" sibTransId="{AB8A71B9-340A-7848-A636-8404B53E1136}"/>
    <dgm:cxn modelId="{4C46BFED-0564-784C-A647-437D34EAD803}" type="presOf" srcId="{FE5E328E-AF8C-A848-B9C6-FD45A8121217}" destId="{9EBB8777-A8B5-3647-857A-B5555E11CCC3}" srcOrd="0" destOrd="0" presId="urn:microsoft.com/office/officeart/2005/8/layout/StepDownProcess"/>
    <dgm:cxn modelId="{A1735E61-725C-7041-8C88-CDC2ABDB755C}" type="presParOf" srcId="{1ABBF4A8-93F2-5642-B326-7E942DBE89F1}" destId="{2A4FA2B4-BED6-A948-8637-8BB8F0D7A558}" srcOrd="0" destOrd="0" presId="urn:microsoft.com/office/officeart/2005/8/layout/StepDownProcess"/>
    <dgm:cxn modelId="{EE9A6A04-BDA3-3040-AFFC-B2A7474A6630}" type="presParOf" srcId="{2A4FA2B4-BED6-A948-8637-8BB8F0D7A558}" destId="{1E8A3157-DEB5-AD47-B634-EAA7F2971766}" srcOrd="0" destOrd="0" presId="urn:microsoft.com/office/officeart/2005/8/layout/StepDownProcess"/>
    <dgm:cxn modelId="{F8F9D26C-A930-D041-960B-D4DC18566104}" type="presParOf" srcId="{2A4FA2B4-BED6-A948-8637-8BB8F0D7A558}" destId="{7A433593-F30B-1C42-8A0F-4B757A22F281}" srcOrd="1" destOrd="0" presId="urn:microsoft.com/office/officeart/2005/8/layout/StepDownProcess"/>
    <dgm:cxn modelId="{7C4AEC57-C8E7-E941-A99E-159196629E68}" type="presParOf" srcId="{2A4FA2B4-BED6-A948-8637-8BB8F0D7A558}" destId="{5E1720EE-386B-0E4A-A308-7D6CD6370685}" srcOrd="2" destOrd="0" presId="urn:microsoft.com/office/officeart/2005/8/layout/StepDownProcess"/>
    <dgm:cxn modelId="{8784CFBE-1344-6445-96C2-191196B63F76}" type="presParOf" srcId="{1ABBF4A8-93F2-5642-B326-7E942DBE89F1}" destId="{0AF50C21-EBB4-9B4F-BBB4-215863213AD9}" srcOrd="1" destOrd="0" presId="urn:microsoft.com/office/officeart/2005/8/layout/StepDownProcess"/>
    <dgm:cxn modelId="{20507FF3-26F3-0440-ACFB-B0F0115BEC45}" type="presParOf" srcId="{1ABBF4A8-93F2-5642-B326-7E942DBE89F1}" destId="{F5C74843-C45C-F94E-B323-80BD377EF2D4}" srcOrd="2" destOrd="0" presId="urn:microsoft.com/office/officeart/2005/8/layout/StepDownProcess"/>
    <dgm:cxn modelId="{022D56C8-99B5-EB46-A4F2-0CA0E8B578F2}" type="presParOf" srcId="{F5C74843-C45C-F94E-B323-80BD377EF2D4}" destId="{30ED9F33-B9BC-6848-9EFB-C30240C2D7AF}" srcOrd="0" destOrd="0" presId="urn:microsoft.com/office/officeart/2005/8/layout/StepDownProcess"/>
    <dgm:cxn modelId="{23E4825A-2FBB-ED41-BE11-20FABE73FEE1}" type="presParOf" srcId="{F5C74843-C45C-F94E-B323-80BD377EF2D4}" destId="{0F479961-5B19-C345-B221-FFAB10B250A9}" srcOrd="1" destOrd="0" presId="urn:microsoft.com/office/officeart/2005/8/layout/StepDownProcess"/>
    <dgm:cxn modelId="{C60C7BA7-DF86-A847-BBA7-B9A657CB66AF}" type="presParOf" srcId="{F5C74843-C45C-F94E-B323-80BD377EF2D4}" destId="{206D1D83-1B50-BF4A-93F6-F4EC8567C6C1}" srcOrd="2" destOrd="0" presId="urn:microsoft.com/office/officeart/2005/8/layout/StepDownProcess"/>
    <dgm:cxn modelId="{4FB19BA9-9158-DE42-8B2B-D0C3EDAA0C67}" type="presParOf" srcId="{1ABBF4A8-93F2-5642-B326-7E942DBE89F1}" destId="{E2AC6CFF-F65A-404A-8698-B164B3E3BCC4}" srcOrd="3" destOrd="0" presId="urn:microsoft.com/office/officeart/2005/8/layout/StepDownProcess"/>
    <dgm:cxn modelId="{210416A8-FACE-2849-8EE7-5C4F672704C6}" type="presParOf" srcId="{1ABBF4A8-93F2-5642-B326-7E942DBE89F1}" destId="{CBDF9F64-D63A-5A4D-88E8-4947F80F7711}" srcOrd="4" destOrd="0" presId="urn:microsoft.com/office/officeart/2005/8/layout/StepDownProcess"/>
    <dgm:cxn modelId="{8EDE4FED-2E59-C440-98CA-B37F4C2BE168}" type="presParOf" srcId="{CBDF9F64-D63A-5A4D-88E8-4947F80F7711}" destId="{FB98F23C-7C68-EC46-B38E-77232249DB27}" srcOrd="0" destOrd="0" presId="urn:microsoft.com/office/officeart/2005/8/layout/StepDownProcess"/>
    <dgm:cxn modelId="{E9AAF64C-7DEA-544A-BF47-C2CDF7744F74}" type="presParOf" srcId="{CBDF9F64-D63A-5A4D-88E8-4947F80F7711}" destId="{9EBB8777-A8B5-3647-857A-B5555E11CCC3}"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BB1BE0-1DC6-AE4D-9249-4FD9FB490B03}" type="doc">
      <dgm:prSet loTypeId="urn:microsoft.com/office/officeart/2018/2/layout/IconCircleList" loCatId="icon" qsTypeId="urn:microsoft.com/office/officeart/2005/8/quickstyle/simple1" qsCatId="simple" csTypeId="urn:microsoft.com/office/officeart/2018/5/colors/Iconchunking_coloredtext_colorful5" csCatId="colorful" phldr="1"/>
      <dgm:spPr/>
      <dgm:t>
        <a:bodyPr/>
        <a:lstStyle/>
        <a:p>
          <a:endParaRPr lang="en-US"/>
        </a:p>
      </dgm:t>
    </dgm:pt>
    <dgm:pt modelId="{97F5BBDE-ECEB-664B-9FDD-28E70D9A3CFB}">
      <dgm:prSet/>
      <dgm:spPr/>
      <dgm:t>
        <a:bodyPr/>
        <a:lstStyle/>
        <a:p>
          <a:pPr>
            <a:lnSpc>
              <a:spcPct val="100000"/>
            </a:lnSpc>
          </a:pPr>
          <a:r>
            <a:rPr lang="en-US" dirty="0">
              <a:solidFill>
                <a:schemeClr val="bg1"/>
              </a:solidFill>
            </a:rPr>
            <a:t>Formulate Questions based on the selected features</a:t>
          </a:r>
        </a:p>
      </dgm:t>
    </dgm:pt>
    <dgm:pt modelId="{EA7BB868-406E-784C-8CA2-BB5FD13E7656}" type="parTrans" cxnId="{DCA67182-6413-8A41-8D26-765E612CA797}">
      <dgm:prSet/>
      <dgm:spPr/>
      <dgm:t>
        <a:bodyPr/>
        <a:lstStyle/>
        <a:p>
          <a:endParaRPr lang="en-US"/>
        </a:p>
      </dgm:t>
    </dgm:pt>
    <dgm:pt modelId="{8F61EA7F-2FA3-5F43-A84A-EB13777B1E70}" type="sibTrans" cxnId="{DCA67182-6413-8A41-8D26-765E612CA797}">
      <dgm:prSet/>
      <dgm:spPr/>
      <dgm:t>
        <a:bodyPr/>
        <a:lstStyle/>
        <a:p>
          <a:pPr>
            <a:lnSpc>
              <a:spcPct val="100000"/>
            </a:lnSpc>
          </a:pPr>
          <a:endParaRPr lang="en-US"/>
        </a:p>
      </dgm:t>
    </dgm:pt>
    <dgm:pt modelId="{6790871C-5A96-9344-810D-F775D705730E}">
      <dgm:prSet/>
      <dgm:spPr/>
      <dgm:t>
        <a:bodyPr/>
        <a:lstStyle/>
        <a:p>
          <a:pPr>
            <a:lnSpc>
              <a:spcPct val="100000"/>
            </a:lnSpc>
          </a:pPr>
          <a:r>
            <a:rPr lang="en-US" dirty="0">
              <a:solidFill>
                <a:schemeClr val="bg1"/>
              </a:solidFill>
            </a:rPr>
            <a:t>Formulate a fixed structure for the incident report</a:t>
          </a:r>
        </a:p>
      </dgm:t>
    </dgm:pt>
    <dgm:pt modelId="{5B9EA125-5595-E24D-968C-1D49164F8634}" type="parTrans" cxnId="{9D885F16-1E91-6D44-9617-E35B3D487F56}">
      <dgm:prSet/>
      <dgm:spPr/>
      <dgm:t>
        <a:bodyPr/>
        <a:lstStyle/>
        <a:p>
          <a:endParaRPr lang="en-US"/>
        </a:p>
      </dgm:t>
    </dgm:pt>
    <dgm:pt modelId="{B24C8B7C-7536-2340-ABA3-61943D13B1A1}" type="sibTrans" cxnId="{9D885F16-1E91-6D44-9617-E35B3D487F56}">
      <dgm:prSet/>
      <dgm:spPr/>
      <dgm:t>
        <a:bodyPr/>
        <a:lstStyle/>
        <a:p>
          <a:endParaRPr lang="en-US"/>
        </a:p>
      </dgm:t>
    </dgm:pt>
    <dgm:pt modelId="{DADCE4E4-A653-418B-B8E4-DC323160F5E1}" type="pres">
      <dgm:prSet presAssocID="{87BB1BE0-1DC6-AE4D-9249-4FD9FB490B03}" presName="root" presStyleCnt="0">
        <dgm:presLayoutVars>
          <dgm:dir/>
          <dgm:resizeHandles val="exact"/>
        </dgm:presLayoutVars>
      </dgm:prSet>
      <dgm:spPr/>
    </dgm:pt>
    <dgm:pt modelId="{C5F1664C-4016-4B90-8D11-BB8B17728EC9}" type="pres">
      <dgm:prSet presAssocID="{87BB1BE0-1DC6-AE4D-9249-4FD9FB490B03}" presName="container" presStyleCnt="0">
        <dgm:presLayoutVars>
          <dgm:dir/>
          <dgm:resizeHandles val="exact"/>
        </dgm:presLayoutVars>
      </dgm:prSet>
      <dgm:spPr/>
    </dgm:pt>
    <dgm:pt modelId="{92D3020F-570C-4056-95E4-2BD90BCA88FF}" type="pres">
      <dgm:prSet presAssocID="{97F5BBDE-ECEB-664B-9FDD-28E70D9A3CFB}" presName="compNode" presStyleCnt="0"/>
      <dgm:spPr/>
    </dgm:pt>
    <dgm:pt modelId="{E2CF2FD5-44FA-406A-BAAE-962DA99A3480}" type="pres">
      <dgm:prSet presAssocID="{97F5BBDE-ECEB-664B-9FDD-28E70D9A3CFB}" presName="iconBgRect" presStyleLbl="bgShp" presStyleIdx="0" presStyleCnt="2"/>
      <dgm:spPr/>
    </dgm:pt>
    <dgm:pt modelId="{B99F0D03-44E2-4515-BE11-85B2793E6962}" type="pres">
      <dgm:prSet presAssocID="{97F5BBDE-ECEB-664B-9FDD-28E70D9A3CFB}" presName="iconRect"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C70CD9F3-77EB-44D6-B94A-57779ACDF9D1}" type="pres">
      <dgm:prSet presAssocID="{97F5BBDE-ECEB-664B-9FDD-28E70D9A3CFB}" presName="spaceRect" presStyleCnt="0"/>
      <dgm:spPr/>
    </dgm:pt>
    <dgm:pt modelId="{FEF50EEB-45BD-48C5-A1CC-747D94200682}" type="pres">
      <dgm:prSet presAssocID="{97F5BBDE-ECEB-664B-9FDD-28E70D9A3CFB}" presName="textRect" presStyleLbl="revTx" presStyleIdx="0" presStyleCnt="2">
        <dgm:presLayoutVars>
          <dgm:chMax val="1"/>
          <dgm:chPref val="1"/>
        </dgm:presLayoutVars>
      </dgm:prSet>
      <dgm:spPr/>
    </dgm:pt>
    <dgm:pt modelId="{00E104B0-A80B-4256-93E4-0205D54E3F3E}" type="pres">
      <dgm:prSet presAssocID="{8F61EA7F-2FA3-5F43-A84A-EB13777B1E70}" presName="sibTrans" presStyleLbl="sibTrans2D1" presStyleIdx="0" presStyleCnt="0"/>
      <dgm:spPr/>
    </dgm:pt>
    <dgm:pt modelId="{BFA17448-667A-406D-8282-4924A836A114}" type="pres">
      <dgm:prSet presAssocID="{6790871C-5A96-9344-810D-F775D705730E}" presName="compNode" presStyleCnt="0"/>
      <dgm:spPr/>
    </dgm:pt>
    <dgm:pt modelId="{98E72075-F04C-4700-B0F8-D2626A3CCE12}" type="pres">
      <dgm:prSet presAssocID="{6790871C-5A96-9344-810D-F775D705730E}" presName="iconBgRect" presStyleLbl="bgShp" presStyleIdx="1" presStyleCnt="2"/>
      <dgm:spPr/>
    </dgm:pt>
    <dgm:pt modelId="{9BC263F1-A1E9-4336-806F-AD8FA8D87133}" type="pres">
      <dgm:prSet presAssocID="{6790871C-5A96-9344-810D-F775D705730E}"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A77CF424-79B7-4BDC-A081-067AE64B2444}" type="pres">
      <dgm:prSet presAssocID="{6790871C-5A96-9344-810D-F775D705730E}" presName="spaceRect" presStyleCnt="0"/>
      <dgm:spPr/>
    </dgm:pt>
    <dgm:pt modelId="{11AFE26E-18EF-4E09-A07A-DDDF63D564D9}" type="pres">
      <dgm:prSet presAssocID="{6790871C-5A96-9344-810D-F775D705730E}" presName="textRect" presStyleLbl="revTx" presStyleIdx="1" presStyleCnt="2">
        <dgm:presLayoutVars>
          <dgm:chMax val="1"/>
          <dgm:chPref val="1"/>
        </dgm:presLayoutVars>
      </dgm:prSet>
      <dgm:spPr/>
    </dgm:pt>
  </dgm:ptLst>
  <dgm:cxnLst>
    <dgm:cxn modelId="{FC575F0B-7848-934A-AB3A-1C3BDDB76E38}" type="presOf" srcId="{97F5BBDE-ECEB-664B-9FDD-28E70D9A3CFB}" destId="{FEF50EEB-45BD-48C5-A1CC-747D94200682}" srcOrd="0" destOrd="0" presId="urn:microsoft.com/office/officeart/2018/2/layout/IconCircleList"/>
    <dgm:cxn modelId="{9D885F16-1E91-6D44-9617-E35B3D487F56}" srcId="{87BB1BE0-1DC6-AE4D-9249-4FD9FB490B03}" destId="{6790871C-5A96-9344-810D-F775D705730E}" srcOrd="1" destOrd="0" parTransId="{5B9EA125-5595-E24D-968C-1D49164F8634}" sibTransId="{B24C8B7C-7536-2340-ABA3-61943D13B1A1}"/>
    <dgm:cxn modelId="{32FE0235-6C93-054F-A27F-E06AB4E7D9EC}" type="presOf" srcId="{8F61EA7F-2FA3-5F43-A84A-EB13777B1E70}" destId="{00E104B0-A80B-4256-93E4-0205D54E3F3E}" srcOrd="0" destOrd="0" presId="urn:microsoft.com/office/officeart/2018/2/layout/IconCircleList"/>
    <dgm:cxn modelId="{425F8C68-2141-9342-BA0E-EAA523106726}" type="presOf" srcId="{87BB1BE0-1DC6-AE4D-9249-4FD9FB490B03}" destId="{DADCE4E4-A653-418B-B8E4-DC323160F5E1}" srcOrd="0" destOrd="0" presId="urn:microsoft.com/office/officeart/2018/2/layout/IconCircleList"/>
    <dgm:cxn modelId="{DCA67182-6413-8A41-8D26-765E612CA797}" srcId="{87BB1BE0-1DC6-AE4D-9249-4FD9FB490B03}" destId="{97F5BBDE-ECEB-664B-9FDD-28E70D9A3CFB}" srcOrd="0" destOrd="0" parTransId="{EA7BB868-406E-784C-8CA2-BB5FD13E7656}" sibTransId="{8F61EA7F-2FA3-5F43-A84A-EB13777B1E70}"/>
    <dgm:cxn modelId="{1A7217E4-7F46-B544-B687-CAE591462B14}" type="presOf" srcId="{6790871C-5A96-9344-810D-F775D705730E}" destId="{11AFE26E-18EF-4E09-A07A-DDDF63D564D9}" srcOrd="0" destOrd="0" presId="urn:microsoft.com/office/officeart/2018/2/layout/IconCircleList"/>
    <dgm:cxn modelId="{167BAFF5-8C04-7C40-A07E-1074C5C4E90E}" type="presParOf" srcId="{DADCE4E4-A653-418B-B8E4-DC323160F5E1}" destId="{C5F1664C-4016-4B90-8D11-BB8B17728EC9}" srcOrd="0" destOrd="0" presId="urn:microsoft.com/office/officeart/2018/2/layout/IconCircleList"/>
    <dgm:cxn modelId="{5B12EEDA-BFBD-154D-AE3F-8503330C8C2C}" type="presParOf" srcId="{C5F1664C-4016-4B90-8D11-BB8B17728EC9}" destId="{92D3020F-570C-4056-95E4-2BD90BCA88FF}" srcOrd="0" destOrd="0" presId="urn:microsoft.com/office/officeart/2018/2/layout/IconCircleList"/>
    <dgm:cxn modelId="{97B424D9-C2E5-8640-B9FE-E53D1E498528}" type="presParOf" srcId="{92D3020F-570C-4056-95E4-2BD90BCA88FF}" destId="{E2CF2FD5-44FA-406A-BAAE-962DA99A3480}" srcOrd="0" destOrd="0" presId="urn:microsoft.com/office/officeart/2018/2/layout/IconCircleList"/>
    <dgm:cxn modelId="{FD1CF38F-93A1-C249-A825-E886826EA087}" type="presParOf" srcId="{92D3020F-570C-4056-95E4-2BD90BCA88FF}" destId="{B99F0D03-44E2-4515-BE11-85B2793E6962}" srcOrd="1" destOrd="0" presId="urn:microsoft.com/office/officeart/2018/2/layout/IconCircleList"/>
    <dgm:cxn modelId="{8BC44BC9-E033-854F-8323-F3017F5F46C6}" type="presParOf" srcId="{92D3020F-570C-4056-95E4-2BD90BCA88FF}" destId="{C70CD9F3-77EB-44D6-B94A-57779ACDF9D1}" srcOrd="2" destOrd="0" presId="urn:microsoft.com/office/officeart/2018/2/layout/IconCircleList"/>
    <dgm:cxn modelId="{9CDEB483-D71A-EC44-B52A-E11011F41981}" type="presParOf" srcId="{92D3020F-570C-4056-95E4-2BD90BCA88FF}" destId="{FEF50EEB-45BD-48C5-A1CC-747D94200682}" srcOrd="3" destOrd="0" presId="urn:microsoft.com/office/officeart/2018/2/layout/IconCircleList"/>
    <dgm:cxn modelId="{1E47C5B6-B441-B743-9792-3B4F8CD8F564}" type="presParOf" srcId="{C5F1664C-4016-4B90-8D11-BB8B17728EC9}" destId="{00E104B0-A80B-4256-93E4-0205D54E3F3E}" srcOrd="1" destOrd="0" presId="urn:microsoft.com/office/officeart/2018/2/layout/IconCircleList"/>
    <dgm:cxn modelId="{7471C5B2-4830-D44F-BD8B-368E759248B2}" type="presParOf" srcId="{C5F1664C-4016-4B90-8D11-BB8B17728EC9}" destId="{BFA17448-667A-406D-8282-4924A836A114}" srcOrd="2" destOrd="0" presId="urn:microsoft.com/office/officeart/2018/2/layout/IconCircleList"/>
    <dgm:cxn modelId="{6186F66D-A2DD-FF44-849D-5053A68F649D}" type="presParOf" srcId="{BFA17448-667A-406D-8282-4924A836A114}" destId="{98E72075-F04C-4700-B0F8-D2626A3CCE12}" srcOrd="0" destOrd="0" presId="urn:microsoft.com/office/officeart/2018/2/layout/IconCircleList"/>
    <dgm:cxn modelId="{6B67582D-2F1B-FF43-BBE1-82AD71ECABB3}" type="presParOf" srcId="{BFA17448-667A-406D-8282-4924A836A114}" destId="{9BC263F1-A1E9-4336-806F-AD8FA8D87133}" srcOrd="1" destOrd="0" presId="urn:microsoft.com/office/officeart/2018/2/layout/IconCircleList"/>
    <dgm:cxn modelId="{B5F6ACB5-5702-6D4F-8C6E-784401B9EC21}" type="presParOf" srcId="{BFA17448-667A-406D-8282-4924A836A114}" destId="{A77CF424-79B7-4BDC-A081-067AE64B2444}" srcOrd="2" destOrd="0" presId="urn:microsoft.com/office/officeart/2018/2/layout/IconCircleList"/>
    <dgm:cxn modelId="{108E9439-9635-5F4C-85F6-BE61646D908B}" type="presParOf" srcId="{BFA17448-667A-406D-8282-4924A836A114}" destId="{11AFE26E-18EF-4E09-A07A-DDDF63D564D9}" srcOrd="3" destOrd="0" presId="urn:microsoft.com/office/officeart/2018/2/layout/IconCircle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7B04F8-6FCF-4D4F-8BC1-6754FAB00E6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093A76D-F315-4702-842E-4682366D22E9}">
      <dgm:prSet/>
      <dgm:spPr/>
      <dgm:t>
        <a:bodyPr/>
        <a:lstStyle/>
        <a:p>
          <a:r>
            <a:rPr lang="en-US" dirty="0"/>
            <a:t>Color Segmentation</a:t>
          </a:r>
        </a:p>
      </dgm:t>
    </dgm:pt>
    <dgm:pt modelId="{48975B5C-380E-482E-A5F0-A365B0A3E85B}" type="parTrans" cxnId="{B8C60B81-BE9D-4796-B289-B584386D5B17}">
      <dgm:prSet/>
      <dgm:spPr/>
      <dgm:t>
        <a:bodyPr/>
        <a:lstStyle/>
        <a:p>
          <a:endParaRPr lang="en-US"/>
        </a:p>
      </dgm:t>
    </dgm:pt>
    <dgm:pt modelId="{D8FAFB2C-1FB0-4654-9791-B022B5B646C9}" type="sibTrans" cxnId="{B8C60B81-BE9D-4796-B289-B584386D5B17}">
      <dgm:prSet/>
      <dgm:spPr/>
      <dgm:t>
        <a:bodyPr/>
        <a:lstStyle/>
        <a:p>
          <a:endParaRPr lang="en-US"/>
        </a:p>
      </dgm:t>
    </dgm:pt>
    <dgm:pt modelId="{A6960F93-AD95-455B-A9A4-39CB04363AB3}">
      <dgm:prSet custT="1"/>
      <dgm:spPr/>
      <dgm:t>
        <a:bodyPr/>
        <a:lstStyle/>
        <a:p>
          <a:r>
            <a:rPr lang="en-US" sz="1800" dirty="0"/>
            <a:t>Jeans/Pants, Shoe, Hat, Shirt/Jacket, Hair Color</a:t>
          </a:r>
        </a:p>
      </dgm:t>
    </dgm:pt>
    <dgm:pt modelId="{634E2FA9-0D3D-43E5-AF17-D0EFB85D9B10}" type="parTrans" cxnId="{4B5FE206-8298-4302-96C5-0C3AB24BDAC7}">
      <dgm:prSet/>
      <dgm:spPr/>
      <dgm:t>
        <a:bodyPr/>
        <a:lstStyle/>
        <a:p>
          <a:endParaRPr lang="en-US"/>
        </a:p>
      </dgm:t>
    </dgm:pt>
    <dgm:pt modelId="{9DD912FB-D4EE-4D93-B502-93459E80951A}" type="sibTrans" cxnId="{4B5FE206-8298-4302-96C5-0C3AB24BDAC7}">
      <dgm:prSet/>
      <dgm:spPr/>
      <dgm:t>
        <a:bodyPr/>
        <a:lstStyle/>
        <a:p>
          <a:endParaRPr lang="en-US"/>
        </a:p>
      </dgm:t>
    </dgm:pt>
    <dgm:pt modelId="{BB39AFD2-37B9-4B8A-BAD0-A3E0537E17EE}">
      <dgm:prSet/>
      <dgm:spPr/>
      <dgm:t>
        <a:bodyPr/>
        <a:lstStyle/>
        <a:p>
          <a:r>
            <a:rPr lang="en-US" dirty="0"/>
            <a:t>DNN classifier trained for custom classes</a:t>
          </a:r>
        </a:p>
      </dgm:t>
    </dgm:pt>
    <dgm:pt modelId="{0668337C-309A-4079-9642-D9420E96DAD0}" type="parTrans" cxnId="{B5E0685C-EC9E-47AA-B53E-E9F8F61A83B5}">
      <dgm:prSet/>
      <dgm:spPr/>
      <dgm:t>
        <a:bodyPr/>
        <a:lstStyle/>
        <a:p>
          <a:endParaRPr lang="en-US"/>
        </a:p>
      </dgm:t>
    </dgm:pt>
    <dgm:pt modelId="{06ECA983-6453-42C1-8C43-8675A2521EEA}" type="sibTrans" cxnId="{B5E0685C-EC9E-47AA-B53E-E9F8F61A83B5}">
      <dgm:prSet/>
      <dgm:spPr/>
      <dgm:t>
        <a:bodyPr/>
        <a:lstStyle/>
        <a:p>
          <a:endParaRPr lang="en-US"/>
        </a:p>
      </dgm:t>
    </dgm:pt>
    <dgm:pt modelId="{73508EA0-0BF8-43A8-A14E-B9FB734C358C}">
      <dgm:prSet custT="1"/>
      <dgm:spPr/>
      <dgm:t>
        <a:bodyPr/>
        <a:lstStyle/>
        <a:p>
          <a:r>
            <a:rPr lang="en-US" sz="1800" dirty="0"/>
            <a:t>Male/Female</a:t>
          </a:r>
        </a:p>
      </dgm:t>
    </dgm:pt>
    <dgm:pt modelId="{37F405DF-EF15-49EA-9AFE-FFBE77784759}" type="parTrans" cxnId="{BFAED1BB-1CDA-4C74-B140-80A01730DD57}">
      <dgm:prSet/>
      <dgm:spPr/>
      <dgm:t>
        <a:bodyPr/>
        <a:lstStyle/>
        <a:p>
          <a:endParaRPr lang="en-US"/>
        </a:p>
      </dgm:t>
    </dgm:pt>
    <dgm:pt modelId="{CBAC892F-B335-443C-B5BF-AF69EC7F1CE4}" type="sibTrans" cxnId="{BFAED1BB-1CDA-4C74-B140-80A01730DD57}">
      <dgm:prSet/>
      <dgm:spPr/>
      <dgm:t>
        <a:bodyPr/>
        <a:lstStyle/>
        <a:p>
          <a:endParaRPr lang="en-US"/>
        </a:p>
      </dgm:t>
    </dgm:pt>
    <dgm:pt modelId="{15403AA4-49A3-4218-A876-1539BBECE2E7}">
      <dgm:prSet/>
      <dgm:spPr/>
      <dgm:t>
        <a:bodyPr/>
        <a:lstStyle/>
        <a:p>
          <a:r>
            <a:rPr lang="en-US" dirty="0"/>
            <a:t>Action Recognition</a:t>
          </a:r>
        </a:p>
      </dgm:t>
    </dgm:pt>
    <dgm:pt modelId="{E5424F11-6F94-403C-9CFF-A8220B8331B1}" type="parTrans" cxnId="{9857E8F8-10E4-4627-8E8F-284170FAEA17}">
      <dgm:prSet/>
      <dgm:spPr/>
      <dgm:t>
        <a:bodyPr/>
        <a:lstStyle/>
        <a:p>
          <a:endParaRPr lang="en-US"/>
        </a:p>
      </dgm:t>
    </dgm:pt>
    <dgm:pt modelId="{3A3E2CF2-3EF3-466A-98D4-5A8FA18DE233}" type="sibTrans" cxnId="{9857E8F8-10E4-4627-8E8F-284170FAEA17}">
      <dgm:prSet/>
      <dgm:spPr/>
      <dgm:t>
        <a:bodyPr/>
        <a:lstStyle/>
        <a:p>
          <a:endParaRPr lang="en-US"/>
        </a:p>
      </dgm:t>
    </dgm:pt>
    <dgm:pt modelId="{A307D9BA-CFF1-4AD2-88F2-CA32D7C1C362}">
      <dgm:prSet custT="1"/>
      <dgm:spPr/>
      <dgm:t>
        <a:bodyPr/>
        <a:lstStyle/>
        <a:p>
          <a:r>
            <a:rPr lang="en-US" sz="1600" dirty="0"/>
            <a:t>Walking/</a:t>
          </a:r>
        </a:p>
        <a:p>
          <a:r>
            <a:rPr lang="en-US" sz="1600" dirty="0"/>
            <a:t>Running/</a:t>
          </a:r>
        </a:p>
        <a:p>
          <a:r>
            <a:rPr lang="en-US" sz="1600" dirty="0"/>
            <a:t>In Pursuit</a:t>
          </a:r>
        </a:p>
      </dgm:t>
    </dgm:pt>
    <dgm:pt modelId="{47B35BB8-1D76-4AB0-B1F5-C1861B8BC0C1}" type="parTrans" cxnId="{20B01A66-2835-49D1-A4D2-676F36E24EF2}">
      <dgm:prSet/>
      <dgm:spPr/>
      <dgm:t>
        <a:bodyPr/>
        <a:lstStyle/>
        <a:p>
          <a:endParaRPr lang="en-US"/>
        </a:p>
      </dgm:t>
    </dgm:pt>
    <dgm:pt modelId="{F6419755-5806-456C-AA7A-AD13FB85D187}" type="sibTrans" cxnId="{20B01A66-2835-49D1-A4D2-676F36E24EF2}">
      <dgm:prSet/>
      <dgm:spPr/>
      <dgm:t>
        <a:bodyPr/>
        <a:lstStyle/>
        <a:p>
          <a:endParaRPr lang="en-US"/>
        </a:p>
      </dgm:t>
    </dgm:pt>
    <dgm:pt modelId="{87EC0809-EF89-4E83-96A8-5FA97D39E843}" type="pres">
      <dgm:prSet presAssocID="{0E7B04F8-6FCF-4D4F-8BC1-6754FAB00E6F}" presName="root" presStyleCnt="0">
        <dgm:presLayoutVars>
          <dgm:dir/>
          <dgm:resizeHandles val="exact"/>
        </dgm:presLayoutVars>
      </dgm:prSet>
      <dgm:spPr/>
    </dgm:pt>
    <dgm:pt modelId="{F126525E-C304-49C3-800B-6605142ADC1E}" type="pres">
      <dgm:prSet presAssocID="{9093A76D-F315-4702-842E-4682366D22E9}" presName="compNode" presStyleCnt="0"/>
      <dgm:spPr/>
    </dgm:pt>
    <dgm:pt modelId="{C080B17F-0D48-4464-A4D9-5082E979DE55}" type="pres">
      <dgm:prSet presAssocID="{9093A76D-F315-4702-842E-4682366D22E9}" presName="bgRect" presStyleLbl="bgShp" presStyleIdx="0" presStyleCnt="3"/>
      <dgm:spPr/>
    </dgm:pt>
    <dgm:pt modelId="{6225EE6C-2B3F-42F3-A48D-AECC0CA7D339}" type="pres">
      <dgm:prSet presAssocID="{9093A76D-F315-4702-842E-4682366D22E9}"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nts"/>
        </a:ext>
      </dgm:extLst>
    </dgm:pt>
    <dgm:pt modelId="{19AF7536-AE70-4297-B9EF-9AB3150BFD38}" type="pres">
      <dgm:prSet presAssocID="{9093A76D-F315-4702-842E-4682366D22E9}" presName="spaceRect" presStyleCnt="0"/>
      <dgm:spPr/>
    </dgm:pt>
    <dgm:pt modelId="{F507D1A0-398D-4C45-98F2-F5725F360160}" type="pres">
      <dgm:prSet presAssocID="{9093A76D-F315-4702-842E-4682366D22E9}" presName="parTx" presStyleLbl="revTx" presStyleIdx="0" presStyleCnt="6" custLinFactNeighborX="-9879" custLinFactNeighborY="-556">
        <dgm:presLayoutVars>
          <dgm:chMax val="0"/>
          <dgm:chPref val="0"/>
        </dgm:presLayoutVars>
      </dgm:prSet>
      <dgm:spPr/>
    </dgm:pt>
    <dgm:pt modelId="{DC7F447A-F129-4074-9922-627D91145CF1}" type="pres">
      <dgm:prSet presAssocID="{9093A76D-F315-4702-842E-4682366D22E9}" presName="desTx" presStyleLbl="revTx" presStyleIdx="1" presStyleCnt="6" custScaleX="182576">
        <dgm:presLayoutVars/>
      </dgm:prSet>
      <dgm:spPr/>
    </dgm:pt>
    <dgm:pt modelId="{C57C7BEA-45FA-4D6A-8976-BC523B92799D}" type="pres">
      <dgm:prSet presAssocID="{D8FAFB2C-1FB0-4654-9791-B022B5B646C9}" presName="sibTrans" presStyleCnt="0"/>
      <dgm:spPr/>
    </dgm:pt>
    <dgm:pt modelId="{D58A218B-E46D-47C5-B11F-EC1AD17DDF16}" type="pres">
      <dgm:prSet presAssocID="{BB39AFD2-37B9-4B8A-BAD0-A3E0537E17EE}" presName="compNode" presStyleCnt="0"/>
      <dgm:spPr/>
    </dgm:pt>
    <dgm:pt modelId="{0F0059F8-9B9C-4073-80BD-56E4F908B298}" type="pres">
      <dgm:prSet presAssocID="{BB39AFD2-37B9-4B8A-BAD0-A3E0537E17EE}" presName="bgRect" presStyleLbl="bgShp" presStyleIdx="1" presStyleCnt="3"/>
      <dgm:spPr/>
    </dgm:pt>
    <dgm:pt modelId="{FCF4C724-52D7-473C-8359-589F6405B484}" type="pres">
      <dgm:prSet presAssocID="{BB39AFD2-37B9-4B8A-BAD0-A3E0537E17EE}" presName="iconRect" presStyleLbl="node1" presStyleIdx="1" presStyleCnt="3"/>
      <dgm:spPr>
        <a:blipFill>
          <a:blip xmlns:r="http://schemas.openxmlformats.org/officeDocument/2006/relationships" r:embed="rId3"/>
          <a:srcRect/>
          <a:stretch>
            <a:fillRect t="-10000" b="-10000"/>
          </a:stretch>
        </a:blipFill>
        <a:ln>
          <a:noFill/>
        </a:ln>
      </dgm:spPr>
    </dgm:pt>
    <dgm:pt modelId="{704105B9-A97D-41B0-9238-3F170DDAFA88}" type="pres">
      <dgm:prSet presAssocID="{BB39AFD2-37B9-4B8A-BAD0-A3E0537E17EE}" presName="spaceRect" presStyleCnt="0"/>
      <dgm:spPr/>
    </dgm:pt>
    <dgm:pt modelId="{738AC2C1-1AFB-4FAF-8D2E-7FA64B3AB09E}" type="pres">
      <dgm:prSet presAssocID="{BB39AFD2-37B9-4B8A-BAD0-A3E0537E17EE}" presName="parTx" presStyleLbl="revTx" presStyleIdx="2" presStyleCnt="6" custLinFactNeighborX="-7279" custLinFactNeighborY="917">
        <dgm:presLayoutVars>
          <dgm:chMax val="0"/>
          <dgm:chPref val="0"/>
        </dgm:presLayoutVars>
      </dgm:prSet>
      <dgm:spPr/>
    </dgm:pt>
    <dgm:pt modelId="{01F24A4A-CB24-4F7D-94FB-F1F1982CD669}" type="pres">
      <dgm:prSet presAssocID="{BB39AFD2-37B9-4B8A-BAD0-A3E0537E17EE}" presName="desTx" presStyleLbl="revTx" presStyleIdx="3" presStyleCnt="6" custScaleX="179510">
        <dgm:presLayoutVars/>
      </dgm:prSet>
      <dgm:spPr/>
    </dgm:pt>
    <dgm:pt modelId="{6491D949-4CAB-499A-9DAC-1D6743A83D8D}" type="pres">
      <dgm:prSet presAssocID="{06ECA983-6453-42C1-8C43-8675A2521EEA}" presName="sibTrans" presStyleCnt="0"/>
      <dgm:spPr/>
    </dgm:pt>
    <dgm:pt modelId="{844E792F-7E77-43F5-8EC8-4799182FA7F2}" type="pres">
      <dgm:prSet presAssocID="{15403AA4-49A3-4218-A876-1539BBECE2E7}" presName="compNode" presStyleCnt="0"/>
      <dgm:spPr/>
    </dgm:pt>
    <dgm:pt modelId="{404654C2-ED89-49DF-9648-740998A75593}" type="pres">
      <dgm:prSet presAssocID="{15403AA4-49A3-4218-A876-1539BBECE2E7}" presName="bgRect" presStyleLbl="bgShp" presStyleIdx="2" presStyleCnt="3" custLinFactNeighborX="-2198" custLinFactNeighborY="2390"/>
      <dgm:spPr/>
    </dgm:pt>
    <dgm:pt modelId="{35B9D9D0-BADB-4E58-8292-4CBA7D4D66A1}" type="pres">
      <dgm:prSet presAssocID="{15403AA4-49A3-4218-A876-1539BBECE2E7}" presName="iconRect" presStyleLbl="node1" presStyleIdx="2" presStyleCnt="3"/>
      <dgm:spPr>
        <a:blipFill>
          <a:blip xmlns:r="http://schemas.openxmlformats.org/officeDocument/2006/relationships"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Run"/>
        </a:ext>
      </dgm:extLst>
    </dgm:pt>
    <dgm:pt modelId="{400B5D00-9E1C-4FB4-A7D9-F6F5B6697B0A}" type="pres">
      <dgm:prSet presAssocID="{15403AA4-49A3-4218-A876-1539BBECE2E7}" presName="spaceRect" presStyleCnt="0"/>
      <dgm:spPr/>
    </dgm:pt>
    <dgm:pt modelId="{057BC763-319B-4A97-8AE6-FE94EAB2F1A1}" type="pres">
      <dgm:prSet presAssocID="{15403AA4-49A3-4218-A876-1539BBECE2E7}" presName="parTx" presStyleLbl="revTx" presStyleIdx="4" presStyleCnt="6" custLinFactNeighborX="-9359" custLinFactNeighborY="955">
        <dgm:presLayoutVars>
          <dgm:chMax val="0"/>
          <dgm:chPref val="0"/>
        </dgm:presLayoutVars>
      </dgm:prSet>
      <dgm:spPr/>
    </dgm:pt>
    <dgm:pt modelId="{73E9C70E-8345-4044-A015-CC21FA6B5E26}" type="pres">
      <dgm:prSet presAssocID="{15403AA4-49A3-4218-A876-1539BBECE2E7}" presName="desTx" presStyleLbl="revTx" presStyleIdx="5" presStyleCnt="6" custScaleX="143246">
        <dgm:presLayoutVars/>
      </dgm:prSet>
      <dgm:spPr/>
    </dgm:pt>
  </dgm:ptLst>
  <dgm:cxnLst>
    <dgm:cxn modelId="{4B5FE206-8298-4302-96C5-0C3AB24BDAC7}" srcId="{9093A76D-F315-4702-842E-4682366D22E9}" destId="{A6960F93-AD95-455B-A9A4-39CB04363AB3}" srcOrd="0" destOrd="0" parTransId="{634E2FA9-0D3D-43E5-AF17-D0EFB85D9B10}" sibTransId="{9DD912FB-D4EE-4D93-B502-93459E80951A}"/>
    <dgm:cxn modelId="{C17F5318-59AD-4814-A43F-FE637E070779}" type="presOf" srcId="{A6960F93-AD95-455B-A9A4-39CB04363AB3}" destId="{DC7F447A-F129-4074-9922-627D91145CF1}" srcOrd="0" destOrd="0" presId="urn:microsoft.com/office/officeart/2018/2/layout/IconVerticalSolidList"/>
    <dgm:cxn modelId="{44D6D82A-D46E-4B56-8E6B-F33C95C935D3}" type="presOf" srcId="{73508EA0-0BF8-43A8-A14E-B9FB734C358C}" destId="{01F24A4A-CB24-4F7D-94FB-F1F1982CD669}" srcOrd="0" destOrd="0" presId="urn:microsoft.com/office/officeart/2018/2/layout/IconVerticalSolidList"/>
    <dgm:cxn modelId="{AA237953-CE37-4B53-8830-9031FAF6268D}" type="presOf" srcId="{15403AA4-49A3-4218-A876-1539BBECE2E7}" destId="{057BC763-319B-4A97-8AE6-FE94EAB2F1A1}" srcOrd="0" destOrd="0" presId="urn:microsoft.com/office/officeart/2018/2/layout/IconVerticalSolidList"/>
    <dgm:cxn modelId="{EA97D153-54F7-4776-A576-BF8389568C8E}" type="presOf" srcId="{BB39AFD2-37B9-4B8A-BAD0-A3E0537E17EE}" destId="{738AC2C1-1AFB-4FAF-8D2E-7FA64B3AB09E}" srcOrd="0" destOrd="0" presId="urn:microsoft.com/office/officeart/2018/2/layout/IconVerticalSolidList"/>
    <dgm:cxn modelId="{1D97695B-D9D5-4539-BB9A-60B6A35FCC8B}" type="presOf" srcId="{9093A76D-F315-4702-842E-4682366D22E9}" destId="{F507D1A0-398D-4C45-98F2-F5725F360160}" srcOrd="0" destOrd="0" presId="urn:microsoft.com/office/officeart/2018/2/layout/IconVerticalSolidList"/>
    <dgm:cxn modelId="{B5E0685C-EC9E-47AA-B53E-E9F8F61A83B5}" srcId="{0E7B04F8-6FCF-4D4F-8BC1-6754FAB00E6F}" destId="{BB39AFD2-37B9-4B8A-BAD0-A3E0537E17EE}" srcOrd="1" destOrd="0" parTransId="{0668337C-309A-4079-9642-D9420E96DAD0}" sibTransId="{06ECA983-6453-42C1-8C43-8675A2521EEA}"/>
    <dgm:cxn modelId="{0670735F-F7D5-4888-AA2E-AD4E93C070F2}" type="presOf" srcId="{A307D9BA-CFF1-4AD2-88F2-CA32D7C1C362}" destId="{73E9C70E-8345-4044-A015-CC21FA6B5E26}" srcOrd="0" destOrd="0" presId="urn:microsoft.com/office/officeart/2018/2/layout/IconVerticalSolidList"/>
    <dgm:cxn modelId="{20B01A66-2835-49D1-A4D2-676F36E24EF2}" srcId="{15403AA4-49A3-4218-A876-1539BBECE2E7}" destId="{A307D9BA-CFF1-4AD2-88F2-CA32D7C1C362}" srcOrd="0" destOrd="0" parTransId="{47B35BB8-1D76-4AB0-B1F5-C1861B8BC0C1}" sibTransId="{F6419755-5806-456C-AA7A-AD13FB85D187}"/>
    <dgm:cxn modelId="{B8C60B81-BE9D-4796-B289-B584386D5B17}" srcId="{0E7B04F8-6FCF-4D4F-8BC1-6754FAB00E6F}" destId="{9093A76D-F315-4702-842E-4682366D22E9}" srcOrd="0" destOrd="0" parTransId="{48975B5C-380E-482E-A5F0-A365B0A3E85B}" sibTransId="{D8FAFB2C-1FB0-4654-9791-B022B5B646C9}"/>
    <dgm:cxn modelId="{D8CB148E-CB3E-48F8-B6EB-4F0012525B47}" type="presOf" srcId="{0E7B04F8-6FCF-4D4F-8BC1-6754FAB00E6F}" destId="{87EC0809-EF89-4E83-96A8-5FA97D39E843}" srcOrd="0" destOrd="0" presId="urn:microsoft.com/office/officeart/2018/2/layout/IconVerticalSolidList"/>
    <dgm:cxn modelId="{BFAED1BB-1CDA-4C74-B140-80A01730DD57}" srcId="{BB39AFD2-37B9-4B8A-BAD0-A3E0537E17EE}" destId="{73508EA0-0BF8-43A8-A14E-B9FB734C358C}" srcOrd="0" destOrd="0" parTransId="{37F405DF-EF15-49EA-9AFE-FFBE77784759}" sibTransId="{CBAC892F-B335-443C-B5BF-AF69EC7F1CE4}"/>
    <dgm:cxn modelId="{9857E8F8-10E4-4627-8E8F-284170FAEA17}" srcId="{0E7B04F8-6FCF-4D4F-8BC1-6754FAB00E6F}" destId="{15403AA4-49A3-4218-A876-1539BBECE2E7}" srcOrd="2" destOrd="0" parTransId="{E5424F11-6F94-403C-9CFF-A8220B8331B1}" sibTransId="{3A3E2CF2-3EF3-466A-98D4-5A8FA18DE233}"/>
    <dgm:cxn modelId="{7891C8E6-AF55-4E69-8C94-E16ACAFE0EAB}" type="presParOf" srcId="{87EC0809-EF89-4E83-96A8-5FA97D39E843}" destId="{F126525E-C304-49C3-800B-6605142ADC1E}" srcOrd="0" destOrd="0" presId="urn:microsoft.com/office/officeart/2018/2/layout/IconVerticalSolidList"/>
    <dgm:cxn modelId="{4C049208-F343-4B67-B9CA-6E660CB31DF0}" type="presParOf" srcId="{F126525E-C304-49C3-800B-6605142ADC1E}" destId="{C080B17F-0D48-4464-A4D9-5082E979DE55}" srcOrd="0" destOrd="0" presId="urn:microsoft.com/office/officeart/2018/2/layout/IconVerticalSolidList"/>
    <dgm:cxn modelId="{1BA35E85-1F98-40E0-BBAE-D326C6204C8E}" type="presParOf" srcId="{F126525E-C304-49C3-800B-6605142ADC1E}" destId="{6225EE6C-2B3F-42F3-A48D-AECC0CA7D339}" srcOrd="1" destOrd="0" presId="urn:microsoft.com/office/officeart/2018/2/layout/IconVerticalSolidList"/>
    <dgm:cxn modelId="{D60124C3-3490-448D-B66D-189BFE1EF9E8}" type="presParOf" srcId="{F126525E-C304-49C3-800B-6605142ADC1E}" destId="{19AF7536-AE70-4297-B9EF-9AB3150BFD38}" srcOrd="2" destOrd="0" presId="urn:microsoft.com/office/officeart/2018/2/layout/IconVerticalSolidList"/>
    <dgm:cxn modelId="{1D6BAC19-E473-47DC-9987-3218B1630B7C}" type="presParOf" srcId="{F126525E-C304-49C3-800B-6605142ADC1E}" destId="{F507D1A0-398D-4C45-98F2-F5725F360160}" srcOrd="3" destOrd="0" presId="urn:microsoft.com/office/officeart/2018/2/layout/IconVerticalSolidList"/>
    <dgm:cxn modelId="{89356F56-2483-4CD9-8155-5DF55DDF76C2}" type="presParOf" srcId="{F126525E-C304-49C3-800B-6605142ADC1E}" destId="{DC7F447A-F129-4074-9922-627D91145CF1}" srcOrd="4" destOrd="0" presId="urn:microsoft.com/office/officeart/2018/2/layout/IconVerticalSolidList"/>
    <dgm:cxn modelId="{8AFD169D-968D-47AD-9E3C-DBF7434F25BC}" type="presParOf" srcId="{87EC0809-EF89-4E83-96A8-5FA97D39E843}" destId="{C57C7BEA-45FA-4D6A-8976-BC523B92799D}" srcOrd="1" destOrd="0" presId="urn:microsoft.com/office/officeart/2018/2/layout/IconVerticalSolidList"/>
    <dgm:cxn modelId="{B40F5DCE-A623-4B57-BE3A-7911267CB068}" type="presParOf" srcId="{87EC0809-EF89-4E83-96A8-5FA97D39E843}" destId="{D58A218B-E46D-47C5-B11F-EC1AD17DDF16}" srcOrd="2" destOrd="0" presId="urn:microsoft.com/office/officeart/2018/2/layout/IconVerticalSolidList"/>
    <dgm:cxn modelId="{30E322DD-D1C4-4297-BFFA-98CACC833E4D}" type="presParOf" srcId="{D58A218B-E46D-47C5-B11F-EC1AD17DDF16}" destId="{0F0059F8-9B9C-4073-80BD-56E4F908B298}" srcOrd="0" destOrd="0" presId="urn:microsoft.com/office/officeart/2018/2/layout/IconVerticalSolidList"/>
    <dgm:cxn modelId="{01AB9AE6-5237-41DC-B721-790040A386F2}" type="presParOf" srcId="{D58A218B-E46D-47C5-B11F-EC1AD17DDF16}" destId="{FCF4C724-52D7-473C-8359-589F6405B484}" srcOrd="1" destOrd="0" presId="urn:microsoft.com/office/officeart/2018/2/layout/IconVerticalSolidList"/>
    <dgm:cxn modelId="{D8889423-C2D6-4F30-8BA1-8861B130965E}" type="presParOf" srcId="{D58A218B-E46D-47C5-B11F-EC1AD17DDF16}" destId="{704105B9-A97D-41B0-9238-3F170DDAFA88}" srcOrd="2" destOrd="0" presId="urn:microsoft.com/office/officeart/2018/2/layout/IconVerticalSolidList"/>
    <dgm:cxn modelId="{4409DF43-1C5D-4CC9-A681-996BB9C165B8}" type="presParOf" srcId="{D58A218B-E46D-47C5-B11F-EC1AD17DDF16}" destId="{738AC2C1-1AFB-4FAF-8D2E-7FA64B3AB09E}" srcOrd="3" destOrd="0" presId="urn:microsoft.com/office/officeart/2018/2/layout/IconVerticalSolidList"/>
    <dgm:cxn modelId="{7681E1BD-023F-4A3E-9865-DF21987E7031}" type="presParOf" srcId="{D58A218B-E46D-47C5-B11F-EC1AD17DDF16}" destId="{01F24A4A-CB24-4F7D-94FB-F1F1982CD669}" srcOrd="4" destOrd="0" presId="urn:microsoft.com/office/officeart/2018/2/layout/IconVerticalSolidList"/>
    <dgm:cxn modelId="{F9707F56-3C2F-4C4D-A99B-3BFB3E8CC07B}" type="presParOf" srcId="{87EC0809-EF89-4E83-96A8-5FA97D39E843}" destId="{6491D949-4CAB-499A-9DAC-1D6743A83D8D}" srcOrd="3" destOrd="0" presId="urn:microsoft.com/office/officeart/2018/2/layout/IconVerticalSolidList"/>
    <dgm:cxn modelId="{53CB40EF-FF45-4F28-AEAB-3D1959EA5DD4}" type="presParOf" srcId="{87EC0809-EF89-4E83-96A8-5FA97D39E843}" destId="{844E792F-7E77-43F5-8EC8-4799182FA7F2}" srcOrd="4" destOrd="0" presId="urn:microsoft.com/office/officeart/2018/2/layout/IconVerticalSolidList"/>
    <dgm:cxn modelId="{A04DC729-11BA-425D-8088-09C5C50B3ADA}" type="presParOf" srcId="{844E792F-7E77-43F5-8EC8-4799182FA7F2}" destId="{404654C2-ED89-49DF-9648-740998A75593}" srcOrd="0" destOrd="0" presId="urn:microsoft.com/office/officeart/2018/2/layout/IconVerticalSolidList"/>
    <dgm:cxn modelId="{60ED526E-155C-4A6C-B7EB-679D539E91A7}" type="presParOf" srcId="{844E792F-7E77-43F5-8EC8-4799182FA7F2}" destId="{35B9D9D0-BADB-4E58-8292-4CBA7D4D66A1}" srcOrd="1" destOrd="0" presId="urn:microsoft.com/office/officeart/2018/2/layout/IconVerticalSolidList"/>
    <dgm:cxn modelId="{A62E0F50-062A-420F-A701-07E93D3E2F2C}" type="presParOf" srcId="{844E792F-7E77-43F5-8EC8-4799182FA7F2}" destId="{400B5D00-9E1C-4FB4-A7D9-F6F5B6697B0A}" srcOrd="2" destOrd="0" presId="urn:microsoft.com/office/officeart/2018/2/layout/IconVerticalSolidList"/>
    <dgm:cxn modelId="{CF48AF70-C79C-4EA7-8E30-0A38637FE420}" type="presParOf" srcId="{844E792F-7E77-43F5-8EC8-4799182FA7F2}" destId="{057BC763-319B-4A97-8AE6-FE94EAB2F1A1}" srcOrd="3" destOrd="0" presId="urn:microsoft.com/office/officeart/2018/2/layout/IconVerticalSolidList"/>
    <dgm:cxn modelId="{6FAB4955-46AE-49B6-AE98-08963196FCE6}" type="presParOf" srcId="{844E792F-7E77-43F5-8EC8-4799182FA7F2}" destId="{73E9C70E-8345-4044-A015-CC21FA6B5E26}"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106B652-5303-45A3-B514-68C112A4B129}"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311365FD-16D4-497E-923E-39EBD39A37D2}">
      <dgm:prSet phldrT="[Text]"/>
      <dgm:spPr/>
      <dgm:t>
        <a:bodyPr/>
        <a:lstStyle/>
        <a:p>
          <a:r>
            <a:rPr lang="en-US" b="1" dirty="0">
              <a:solidFill>
                <a:srgbClr val="FF0000"/>
              </a:solidFill>
              <a:latin typeface="Aharoni" panose="020B0604020202020204" pitchFamily="2" charset="-79"/>
              <a:cs typeface="Aharoni" panose="020B0604020202020204" pitchFamily="2" charset="-79"/>
            </a:rPr>
            <a:t>Suspect</a:t>
          </a:r>
        </a:p>
      </dgm:t>
    </dgm:pt>
    <dgm:pt modelId="{B9A5F57F-1C10-460F-B984-040364702F3C}" type="parTrans" cxnId="{D3E8F409-D706-4770-AF7E-5A6CD636FDBE}">
      <dgm:prSet/>
      <dgm:spPr/>
      <dgm:t>
        <a:bodyPr/>
        <a:lstStyle/>
        <a:p>
          <a:endParaRPr lang="en-US"/>
        </a:p>
      </dgm:t>
    </dgm:pt>
    <dgm:pt modelId="{30D36B92-2900-4EDA-9C50-F208A8545C3C}" type="sibTrans" cxnId="{D3E8F409-D706-4770-AF7E-5A6CD636FDBE}">
      <dgm:prSet/>
      <dgm:spPr/>
      <dgm:t>
        <a:bodyPr/>
        <a:lstStyle/>
        <a:p>
          <a:endParaRPr lang="en-US"/>
        </a:p>
      </dgm:t>
    </dgm:pt>
    <dgm:pt modelId="{A0F1EA7F-7B14-4056-9816-7EAE2EE0D890}" type="pres">
      <dgm:prSet presAssocID="{A106B652-5303-45A3-B514-68C112A4B129}" presName="arrowDiagram" presStyleCnt="0">
        <dgm:presLayoutVars>
          <dgm:chMax val="5"/>
          <dgm:dir/>
          <dgm:resizeHandles val="exact"/>
        </dgm:presLayoutVars>
      </dgm:prSet>
      <dgm:spPr/>
    </dgm:pt>
    <dgm:pt modelId="{CCD83843-89AC-4244-BCA9-6A5DDC8BC7AB}" type="pres">
      <dgm:prSet presAssocID="{A106B652-5303-45A3-B514-68C112A4B129}" presName="arrow" presStyleLbl="bgShp" presStyleIdx="0" presStyleCnt="1" custLinFactNeighborY="48482"/>
      <dgm:spPr/>
    </dgm:pt>
    <dgm:pt modelId="{9283A23C-679B-4A60-96C9-EF2826F95A21}" type="pres">
      <dgm:prSet presAssocID="{A106B652-5303-45A3-B514-68C112A4B129}" presName="arrowDiagram1" presStyleCnt="0">
        <dgm:presLayoutVars>
          <dgm:bulletEnabled val="1"/>
        </dgm:presLayoutVars>
      </dgm:prSet>
      <dgm:spPr/>
    </dgm:pt>
    <dgm:pt modelId="{8234DE43-ED0A-44BB-BB96-08F03E1A5A6F}" type="pres">
      <dgm:prSet presAssocID="{311365FD-16D4-497E-923E-39EBD39A37D2}" presName="bullet1" presStyleLbl="node1" presStyleIdx="0" presStyleCnt="1"/>
      <dgm:spPr/>
    </dgm:pt>
    <dgm:pt modelId="{8FFD9529-0C72-41FD-9B32-63F9F0131118}" type="pres">
      <dgm:prSet presAssocID="{311365FD-16D4-497E-923E-39EBD39A37D2}" presName="textBox1" presStyleLbl="revTx" presStyleIdx="0" presStyleCnt="1" custLinFactNeighborX="17888" custLinFactNeighborY="21803">
        <dgm:presLayoutVars>
          <dgm:bulletEnabled val="1"/>
        </dgm:presLayoutVars>
      </dgm:prSet>
      <dgm:spPr/>
    </dgm:pt>
  </dgm:ptLst>
  <dgm:cxnLst>
    <dgm:cxn modelId="{2B171903-6DA3-4A08-BD1A-2FA002480DED}" type="presOf" srcId="{311365FD-16D4-497E-923E-39EBD39A37D2}" destId="{8FFD9529-0C72-41FD-9B32-63F9F0131118}" srcOrd="0" destOrd="0" presId="urn:microsoft.com/office/officeart/2005/8/layout/arrow2"/>
    <dgm:cxn modelId="{D3E8F409-D706-4770-AF7E-5A6CD636FDBE}" srcId="{A106B652-5303-45A3-B514-68C112A4B129}" destId="{311365FD-16D4-497E-923E-39EBD39A37D2}" srcOrd="0" destOrd="0" parTransId="{B9A5F57F-1C10-460F-B984-040364702F3C}" sibTransId="{30D36B92-2900-4EDA-9C50-F208A8545C3C}"/>
    <dgm:cxn modelId="{1CC367DD-FC62-46F6-BE83-FD82AC12F059}" type="presOf" srcId="{A106B652-5303-45A3-B514-68C112A4B129}" destId="{A0F1EA7F-7B14-4056-9816-7EAE2EE0D890}" srcOrd="0" destOrd="0" presId="urn:microsoft.com/office/officeart/2005/8/layout/arrow2"/>
    <dgm:cxn modelId="{4188791D-DFC4-4E9E-96CE-91825F5716B3}" type="presParOf" srcId="{A0F1EA7F-7B14-4056-9816-7EAE2EE0D890}" destId="{CCD83843-89AC-4244-BCA9-6A5DDC8BC7AB}" srcOrd="0" destOrd="0" presId="urn:microsoft.com/office/officeart/2005/8/layout/arrow2"/>
    <dgm:cxn modelId="{24ABF8A6-D2FA-40E3-9D6B-5E1D686D303A}" type="presParOf" srcId="{A0F1EA7F-7B14-4056-9816-7EAE2EE0D890}" destId="{9283A23C-679B-4A60-96C9-EF2826F95A21}" srcOrd="1" destOrd="0" presId="urn:microsoft.com/office/officeart/2005/8/layout/arrow2"/>
    <dgm:cxn modelId="{87C45410-2146-4543-A4E8-1F307A422AD1}" type="presParOf" srcId="{9283A23C-679B-4A60-96C9-EF2826F95A21}" destId="{8234DE43-ED0A-44BB-BB96-08F03E1A5A6F}" srcOrd="0" destOrd="0" presId="urn:microsoft.com/office/officeart/2005/8/layout/arrow2"/>
    <dgm:cxn modelId="{6B53BC5E-9A4A-490D-B739-169835CAA8CE}" type="presParOf" srcId="{9283A23C-679B-4A60-96C9-EF2826F95A21}" destId="{8FFD9529-0C72-41FD-9B32-63F9F0131118}" srcOrd="1"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C426B0D-8C48-47B6-9C22-1E3C28CF4874}"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0B1D800-854B-4C21-8079-6379EA160EE0}">
      <dgm:prSet/>
      <dgm:spPr/>
      <dgm:t>
        <a:bodyPr/>
        <a:lstStyle/>
        <a:p>
          <a:pPr>
            <a:lnSpc>
              <a:spcPct val="100000"/>
            </a:lnSpc>
            <a:defRPr b="1"/>
          </a:pPr>
          <a:r>
            <a:rPr lang="en-US" dirty="0"/>
            <a:t>GitHub Repository:</a:t>
          </a:r>
        </a:p>
      </dgm:t>
    </dgm:pt>
    <dgm:pt modelId="{73027C6E-7395-4AE1-864E-E97DD03C400D}" type="parTrans" cxnId="{0423CF98-140D-4972-90B8-2184B753F97A}">
      <dgm:prSet/>
      <dgm:spPr/>
      <dgm:t>
        <a:bodyPr/>
        <a:lstStyle/>
        <a:p>
          <a:endParaRPr lang="en-US"/>
        </a:p>
      </dgm:t>
    </dgm:pt>
    <dgm:pt modelId="{5EEB86ED-1EF5-4260-A9AF-2B3B29D67F4C}" type="sibTrans" cxnId="{0423CF98-140D-4972-90B8-2184B753F97A}">
      <dgm:prSet/>
      <dgm:spPr/>
      <dgm:t>
        <a:bodyPr/>
        <a:lstStyle/>
        <a:p>
          <a:endParaRPr lang="en-US"/>
        </a:p>
      </dgm:t>
    </dgm:pt>
    <dgm:pt modelId="{9A1F90CB-3F32-45B6-9C86-58B9026DE4F7}">
      <dgm:prSet custT="1"/>
      <dgm:spPr/>
      <dgm:t>
        <a:bodyPr/>
        <a:lstStyle/>
        <a:p>
          <a:pPr>
            <a:lnSpc>
              <a:spcPct val="100000"/>
            </a:lnSpc>
            <a:defRPr b="1"/>
          </a:pPr>
          <a:r>
            <a:rPr lang="en-US" sz="3600" dirty="0"/>
            <a:t>Demo</a:t>
          </a:r>
        </a:p>
      </dgm:t>
    </dgm:pt>
    <dgm:pt modelId="{13FD6FE5-DF85-4CBE-8259-613060DA88FD}" type="parTrans" cxnId="{D394E121-C697-4F6D-8539-4A5F51BDA873}">
      <dgm:prSet/>
      <dgm:spPr/>
      <dgm:t>
        <a:bodyPr/>
        <a:lstStyle/>
        <a:p>
          <a:endParaRPr lang="en-US"/>
        </a:p>
      </dgm:t>
    </dgm:pt>
    <dgm:pt modelId="{B4E51BB0-ECAF-4621-85CA-B91FB1B36D4B}" type="sibTrans" cxnId="{D394E121-C697-4F6D-8539-4A5F51BDA873}">
      <dgm:prSet/>
      <dgm:spPr/>
      <dgm:t>
        <a:bodyPr/>
        <a:lstStyle/>
        <a:p>
          <a:endParaRPr lang="en-US"/>
        </a:p>
      </dgm:t>
    </dgm:pt>
    <dgm:pt modelId="{39A3A900-ACBB-42C2-89FE-35AE0F99D6D1}">
      <dgm:prSet custT="1"/>
      <dgm:spPr/>
      <dgm:t>
        <a:bodyPr/>
        <a:lstStyle/>
        <a:p>
          <a:pPr>
            <a:lnSpc>
              <a:spcPct val="100000"/>
            </a:lnSpc>
          </a:pPr>
          <a:r>
            <a:rPr lang="en-US" sz="2400" dirty="0"/>
            <a:t>Incident Querying System - </a:t>
          </a:r>
          <a:r>
            <a:rPr lang="en-US" sz="2400" dirty="0">
              <a:hlinkClick xmlns:r="http://schemas.openxmlformats.org/officeDocument/2006/relationships" r:id="rId1"/>
            </a:rPr>
            <a:t>http://18.191.242.90/index.php</a:t>
          </a:r>
          <a:endParaRPr lang="en-US" sz="2400" dirty="0"/>
        </a:p>
      </dgm:t>
    </dgm:pt>
    <dgm:pt modelId="{73CDF6FC-E0DE-4FEB-96EC-18542C783B1C}" type="parTrans" cxnId="{610BE5C5-A5BB-4545-B8F0-71B29BE77D51}">
      <dgm:prSet/>
      <dgm:spPr/>
      <dgm:t>
        <a:bodyPr/>
        <a:lstStyle/>
        <a:p>
          <a:endParaRPr lang="en-US"/>
        </a:p>
      </dgm:t>
    </dgm:pt>
    <dgm:pt modelId="{EB8679E6-977A-4796-9A29-1928EBB311BC}" type="sibTrans" cxnId="{610BE5C5-A5BB-4545-B8F0-71B29BE77D51}">
      <dgm:prSet/>
      <dgm:spPr/>
      <dgm:t>
        <a:bodyPr/>
        <a:lstStyle/>
        <a:p>
          <a:endParaRPr lang="en-US"/>
        </a:p>
      </dgm:t>
    </dgm:pt>
    <dgm:pt modelId="{7FFEAC32-7650-4354-B4D5-5870F6B33C59}">
      <dgm:prSet custT="1"/>
      <dgm:spPr/>
      <dgm:t>
        <a:bodyPr/>
        <a:lstStyle/>
        <a:p>
          <a:pPr>
            <a:lnSpc>
              <a:spcPct val="100000"/>
            </a:lnSpc>
          </a:pPr>
          <a:r>
            <a:rPr lang="en-US" sz="2400" dirty="0"/>
            <a:t>Query Result UI - </a:t>
          </a:r>
          <a:r>
            <a:rPr lang="en-US" sz="2400" dirty="0">
              <a:hlinkClick xmlns:r="http://schemas.openxmlformats.org/officeDocument/2006/relationships" r:id="rId2"/>
            </a:rPr>
            <a:t>http://35.239.251.13:3000/</a:t>
          </a:r>
          <a:endParaRPr lang="en-US" sz="2400" dirty="0"/>
        </a:p>
      </dgm:t>
    </dgm:pt>
    <dgm:pt modelId="{69168F80-ED71-4136-86C4-9C6B59E01022}" type="parTrans" cxnId="{C2CE170B-24E8-4907-9B6E-364C29ED2181}">
      <dgm:prSet/>
      <dgm:spPr/>
      <dgm:t>
        <a:bodyPr/>
        <a:lstStyle/>
        <a:p>
          <a:endParaRPr lang="en-US"/>
        </a:p>
      </dgm:t>
    </dgm:pt>
    <dgm:pt modelId="{A3EA2188-A171-4690-B656-4A6A370A0EC2}" type="sibTrans" cxnId="{C2CE170B-24E8-4907-9B6E-364C29ED2181}">
      <dgm:prSet/>
      <dgm:spPr/>
      <dgm:t>
        <a:bodyPr/>
        <a:lstStyle/>
        <a:p>
          <a:endParaRPr lang="en-US"/>
        </a:p>
      </dgm:t>
    </dgm:pt>
    <dgm:pt modelId="{E8CF8896-576E-3941-ABD0-C075311018FC}">
      <dgm:prSet custT="1"/>
      <dgm:spPr/>
      <dgm:t>
        <a:bodyPr/>
        <a:lstStyle/>
        <a:p>
          <a:pPr>
            <a:lnSpc>
              <a:spcPct val="100000"/>
            </a:lnSpc>
          </a:pPr>
          <a:r>
            <a:rPr lang="en-US" sz="2800" dirty="0">
              <a:hlinkClick xmlns:r="http://schemas.openxmlformats.org/officeDocument/2006/relationships" r:id="rId3"/>
            </a:rPr>
            <a:t>https://github.com/skod-ng</a:t>
          </a:r>
          <a:endParaRPr lang="en-US" sz="2800" dirty="0"/>
        </a:p>
      </dgm:t>
    </dgm:pt>
    <dgm:pt modelId="{1F075706-4915-D242-BCF5-C12E22F080C1}" type="parTrans" cxnId="{F80CEE01-0A89-7349-B2FA-8336CC0D1CFA}">
      <dgm:prSet/>
      <dgm:spPr/>
      <dgm:t>
        <a:bodyPr/>
        <a:lstStyle/>
        <a:p>
          <a:endParaRPr lang="en-US"/>
        </a:p>
      </dgm:t>
    </dgm:pt>
    <dgm:pt modelId="{8B6CD3B6-A946-C84B-AD2B-50E64317B4EE}" type="sibTrans" cxnId="{F80CEE01-0A89-7349-B2FA-8336CC0D1CFA}">
      <dgm:prSet/>
      <dgm:spPr/>
      <dgm:t>
        <a:bodyPr/>
        <a:lstStyle/>
        <a:p>
          <a:endParaRPr lang="en-US"/>
        </a:p>
      </dgm:t>
    </dgm:pt>
    <dgm:pt modelId="{E152B944-83C3-4C21-834B-78A87FBB646E}" type="pres">
      <dgm:prSet presAssocID="{BC426B0D-8C48-47B6-9C22-1E3C28CF4874}" presName="root" presStyleCnt="0">
        <dgm:presLayoutVars>
          <dgm:dir/>
          <dgm:resizeHandles val="exact"/>
        </dgm:presLayoutVars>
      </dgm:prSet>
      <dgm:spPr/>
    </dgm:pt>
    <dgm:pt modelId="{BEA32E08-A6D6-429C-94CA-08877F1DC1CE}" type="pres">
      <dgm:prSet presAssocID="{C0B1D800-854B-4C21-8079-6379EA160EE0}" presName="compNode" presStyleCnt="0"/>
      <dgm:spPr/>
    </dgm:pt>
    <dgm:pt modelId="{AEC12E8E-B0D4-4830-A4F3-7E19896A2001}" type="pres">
      <dgm:prSet presAssocID="{C0B1D800-854B-4C21-8079-6379EA160EE0}" presName="iconRect" presStyleLbl="node1" presStyleIdx="0" presStyleCnt="2"/>
      <dgm:spPr>
        <a:blipFill>
          <a:blip xmlns:r="http://schemas.openxmlformats.org/officeDocument/2006/relationships"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Database"/>
        </a:ext>
      </dgm:extLst>
    </dgm:pt>
    <dgm:pt modelId="{5648E36F-875A-4835-B9CE-B6F2715D8611}" type="pres">
      <dgm:prSet presAssocID="{C0B1D800-854B-4C21-8079-6379EA160EE0}" presName="iconSpace" presStyleCnt="0"/>
      <dgm:spPr/>
    </dgm:pt>
    <dgm:pt modelId="{94A71D1D-A098-4600-AB9C-3E89F6C49DDE}" type="pres">
      <dgm:prSet presAssocID="{C0B1D800-854B-4C21-8079-6379EA160EE0}" presName="parTx" presStyleLbl="revTx" presStyleIdx="0" presStyleCnt="4">
        <dgm:presLayoutVars>
          <dgm:chMax val="0"/>
          <dgm:chPref val="0"/>
        </dgm:presLayoutVars>
      </dgm:prSet>
      <dgm:spPr/>
    </dgm:pt>
    <dgm:pt modelId="{9514CA75-DA32-43D7-AA02-2BF5BD002946}" type="pres">
      <dgm:prSet presAssocID="{C0B1D800-854B-4C21-8079-6379EA160EE0}" presName="txSpace" presStyleCnt="0"/>
      <dgm:spPr/>
    </dgm:pt>
    <dgm:pt modelId="{C1D897EE-E9C5-46A7-8C87-1D4D409B3EBB}" type="pres">
      <dgm:prSet presAssocID="{C0B1D800-854B-4C21-8079-6379EA160EE0}" presName="desTx" presStyleLbl="revTx" presStyleIdx="1" presStyleCnt="4">
        <dgm:presLayoutVars/>
      </dgm:prSet>
      <dgm:spPr/>
    </dgm:pt>
    <dgm:pt modelId="{BE4000B6-135F-4CE1-981B-A833214AD8C1}" type="pres">
      <dgm:prSet presAssocID="{5EEB86ED-1EF5-4260-A9AF-2B3B29D67F4C}" presName="sibTrans" presStyleCnt="0"/>
      <dgm:spPr/>
    </dgm:pt>
    <dgm:pt modelId="{63B846BE-02FE-4DE9-B3CF-9AC5A6D783B3}" type="pres">
      <dgm:prSet presAssocID="{9A1F90CB-3F32-45B6-9C86-58B9026DE4F7}" presName="compNode" presStyleCnt="0"/>
      <dgm:spPr/>
    </dgm:pt>
    <dgm:pt modelId="{F185A278-1BAF-4FB0-BCE6-1E502F4BDB42}" type="pres">
      <dgm:prSet presAssocID="{9A1F90CB-3F32-45B6-9C86-58B9026DE4F7}" presName="iconRect" presStyleLbl="node1" presStyleIdx="1" presStyleCnt="2"/>
      <dgm:spPr>
        <a:blipFill>
          <a:blip xmlns:r="http://schemas.openxmlformats.org/officeDocument/2006/relationships"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Gears"/>
        </a:ext>
      </dgm:extLst>
    </dgm:pt>
    <dgm:pt modelId="{87DA0D5A-9D5F-4B35-BCA8-62019198D8A3}" type="pres">
      <dgm:prSet presAssocID="{9A1F90CB-3F32-45B6-9C86-58B9026DE4F7}" presName="iconSpace" presStyleCnt="0"/>
      <dgm:spPr/>
    </dgm:pt>
    <dgm:pt modelId="{A02843C9-B36A-490B-B00C-7952ABA82547}" type="pres">
      <dgm:prSet presAssocID="{9A1F90CB-3F32-45B6-9C86-58B9026DE4F7}" presName="parTx" presStyleLbl="revTx" presStyleIdx="2" presStyleCnt="4">
        <dgm:presLayoutVars>
          <dgm:chMax val="0"/>
          <dgm:chPref val="0"/>
        </dgm:presLayoutVars>
      </dgm:prSet>
      <dgm:spPr/>
    </dgm:pt>
    <dgm:pt modelId="{D9586F24-1A30-48CF-B083-9AE443735577}" type="pres">
      <dgm:prSet presAssocID="{9A1F90CB-3F32-45B6-9C86-58B9026DE4F7}" presName="txSpace" presStyleCnt="0"/>
      <dgm:spPr/>
    </dgm:pt>
    <dgm:pt modelId="{1BD54093-2DFA-43D9-8A82-375FC783FBE6}" type="pres">
      <dgm:prSet presAssocID="{9A1F90CB-3F32-45B6-9C86-58B9026DE4F7}" presName="desTx" presStyleLbl="revTx" presStyleIdx="3" presStyleCnt="4">
        <dgm:presLayoutVars/>
      </dgm:prSet>
      <dgm:spPr/>
    </dgm:pt>
  </dgm:ptLst>
  <dgm:cxnLst>
    <dgm:cxn modelId="{F80CEE01-0A89-7349-B2FA-8336CC0D1CFA}" srcId="{C0B1D800-854B-4C21-8079-6379EA160EE0}" destId="{E8CF8896-576E-3941-ABD0-C075311018FC}" srcOrd="0" destOrd="0" parTransId="{1F075706-4915-D242-BCF5-C12E22F080C1}" sibTransId="{8B6CD3B6-A946-C84B-AD2B-50E64317B4EE}"/>
    <dgm:cxn modelId="{452A7B06-666A-469F-9C69-F81EA5AB9E54}" type="presOf" srcId="{9A1F90CB-3F32-45B6-9C86-58B9026DE4F7}" destId="{A02843C9-B36A-490B-B00C-7952ABA82547}" srcOrd="0" destOrd="0" presId="urn:microsoft.com/office/officeart/2018/5/layout/CenteredIconLabelDescriptionList"/>
    <dgm:cxn modelId="{C2CE170B-24E8-4907-9B6E-364C29ED2181}" srcId="{9A1F90CB-3F32-45B6-9C86-58B9026DE4F7}" destId="{7FFEAC32-7650-4354-B4D5-5870F6B33C59}" srcOrd="1" destOrd="0" parTransId="{69168F80-ED71-4136-86C4-9C6B59E01022}" sibTransId="{A3EA2188-A171-4690-B656-4A6A370A0EC2}"/>
    <dgm:cxn modelId="{D394E121-C697-4F6D-8539-4A5F51BDA873}" srcId="{BC426B0D-8C48-47B6-9C22-1E3C28CF4874}" destId="{9A1F90CB-3F32-45B6-9C86-58B9026DE4F7}" srcOrd="1" destOrd="0" parTransId="{13FD6FE5-DF85-4CBE-8259-613060DA88FD}" sibTransId="{B4E51BB0-ECAF-4621-85CA-B91FB1B36D4B}"/>
    <dgm:cxn modelId="{5D901245-B136-4532-8618-93F91E579ACC}" type="presOf" srcId="{7FFEAC32-7650-4354-B4D5-5870F6B33C59}" destId="{1BD54093-2DFA-43D9-8A82-375FC783FBE6}" srcOrd="0" destOrd="1" presId="urn:microsoft.com/office/officeart/2018/5/layout/CenteredIconLabelDescriptionList"/>
    <dgm:cxn modelId="{A2424C4D-49A5-E643-A76C-4F41611B5ECA}" type="presOf" srcId="{E8CF8896-576E-3941-ABD0-C075311018FC}" destId="{C1D897EE-E9C5-46A7-8C87-1D4D409B3EBB}" srcOrd="0" destOrd="0" presId="urn:microsoft.com/office/officeart/2018/5/layout/CenteredIconLabelDescriptionList"/>
    <dgm:cxn modelId="{0423CF98-140D-4972-90B8-2184B753F97A}" srcId="{BC426B0D-8C48-47B6-9C22-1E3C28CF4874}" destId="{C0B1D800-854B-4C21-8079-6379EA160EE0}" srcOrd="0" destOrd="0" parTransId="{73027C6E-7395-4AE1-864E-E97DD03C400D}" sibTransId="{5EEB86ED-1EF5-4260-A9AF-2B3B29D67F4C}"/>
    <dgm:cxn modelId="{D558BDA2-4710-4103-A9EF-0B4819B5AC47}" type="presOf" srcId="{BC426B0D-8C48-47B6-9C22-1E3C28CF4874}" destId="{E152B944-83C3-4C21-834B-78A87FBB646E}" srcOrd="0" destOrd="0" presId="urn:microsoft.com/office/officeart/2018/5/layout/CenteredIconLabelDescriptionList"/>
    <dgm:cxn modelId="{9E2A8CC1-E1DE-4E13-B3DD-A09400D040D3}" type="presOf" srcId="{39A3A900-ACBB-42C2-89FE-35AE0F99D6D1}" destId="{1BD54093-2DFA-43D9-8A82-375FC783FBE6}" srcOrd="0" destOrd="0" presId="urn:microsoft.com/office/officeart/2018/5/layout/CenteredIconLabelDescriptionList"/>
    <dgm:cxn modelId="{610BE5C5-A5BB-4545-B8F0-71B29BE77D51}" srcId="{9A1F90CB-3F32-45B6-9C86-58B9026DE4F7}" destId="{39A3A900-ACBB-42C2-89FE-35AE0F99D6D1}" srcOrd="0" destOrd="0" parTransId="{73CDF6FC-E0DE-4FEB-96EC-18542C783B1C}" sibTransId="{EB8679E6-977A-4796-9A29-1928EBB311BC}"/>
    <dgm:cxn modelId="{EADDAFC7-3B24-46EB-BD2A-963D5113B7F3}" type="presOf" srcId="{C0B1D800-854B-4C21-8079-6379EA160EE0}" destId="{94A71D1D-A098-4600-AB9C-3E89F6C49DDE}" srcOrd="0" destOrd="0" presId="urn:microsoft.com/office/officeart/2018/5/layout/CenteredIconLabelDescriptionList"/>
    <dgm:cxn modelId="{6AC51B4C-BFF9-405A-8185-2A835D999E2E}" type="presParOf" srcId="{E152B944-83C3-4C21-834B-78A87FBB646E}" destId="{BEA32E08-A6D6-429C-94CA-08877F1DC1CE}" srcOrd="0" destOrd="0" presId="urn:microsoft.com/office/officeart/2018/5/layout/CenteredIconLabelDescriptionList"/>
    <dgm:cxn modelId="{79037052-3280-492F-8B63-F9FF153C7E97}" type="presParOf" srcId="{BEA32E08-A6D6-429C-94CA-08877F1DC1CE}" destId="{AEC12E8E-B0D4-4830-A4F3-7E19896A2001}" srcOrd="0" destOrd="0" presId="urn:microsoft.com/office/officeart/2018/5/layout/CenteredIconLabelDescriptionList"/>
    <dgm:cxn modelId="{C7729F54-68B8-439B-BBB6-35B62047E161}" type="presParOf" srcId="{BEA32E08-A6D6-429C-94CA-08877F1DC1CE}" destId="{5648E36F-875A-4835-B9CE-B6F2715D8611}" srcOrd="1" destOrd="0" presId="urn:microsoft.com/office/officeart/2018/5/layout/CenteredIconLabelDescriptionList"/>
    <dgm:cxn modelId="{3F8ABB89-3501-49A7-9A08-65690F9F9D2A}" type="presParOf" srcId="{BEA32E08-A6D6-429C-94CA-08877F1DC1CE}" destId="{94A71D1D-A098-4600-AB9C-3E89F6C49DDE}" srcOrd="2" destOrd="0" presId="urn:microsoft.com/office/officeart/2018/5/layout/CenteredIconLabelDescriptionList"/>
    <dgm:cxn modelId="{3C4E157C-2A19-44FE-8116-0F26CF12D2BF}" type="presParOf" srcId="{BEA32E08-A6D6-429C-94CA-08877F1DC1CE}" destId="{9514CA75-DA32-43D7-AA02-2BF5BD002946}" srcOrd="3" destOrd="0" presId="urn:microsoft.com/office/officeart/2018/5/layout/CenteredIconLabelDescriptionList"/>
    <dgm:cxn modelId="{7D46A082-DF2B-449F-BEEB-9C72455D9C9D}" type="presParOf" srcId="{BEA32E08-A6D6-429C-94CA-08877F1DC1CE}" destId="{C1D897EE-E9C5-46A7-8C87-1D4D409B3EBB}" srcOrd="4" destOrd="0" presId="urn:microsoft.com/office/officeart/2018/5/layout/CenteredIconLabelDescriptionList"/>
    <dgm:cxn modelId="{753774FB-5FBF-4074-B0A0-BD467B18D2DD}" type="presParOf" srcId="{E152B944-83C3-4C21-834B-78A87FBB646E}" destId="{BE4000B6-135F-4CE1-981B-A833214AD8C1}" srcOrd="1" destOrd="0" presId="urn:microsoft.com/office/officeart/2018/5/layout/CenteredIconLabelDescriptionList"/>
    <dgm:cxn modelId="{2C8E997B-D8F6-4E57-9173-F6D7151362E6}" type="presParOf" srcId="{E152B944-83C3-4C21-834B-78A87FBB646E}" destId="{63B846BE-02FE-4DE9-B3CF-9AC5A6D783B3}" srcOrd="2" destOrd="0" presId="urn:microsoft.com/office/officeart/2018/5/layout/CenteredIconLabelDescriptionList"/>
    <dgm:cxn modelId="{093DE407-A2AB-43EE-9949-B3354D31C74A}" type="presParOf" srcId="{63B846BE-02FE-4DE9-B3CF-9AC5A6D783B3}" destId="{F185A278-1BAF-4FB0-BCE6-1E502F4BDB42}" srcOrd="0" destOrd="0" presId="urn:microsoft.com/office/officeart/2018/5/layout/CenteredIconLabelDescriptionList"/>
    <dgm:cxn modelId="{00A5B7B9-3869-4B09-A9B8-3A37DCC5C007}" type="presParOf" srcId="{63B846BE-02FE-4DE9-B3CF-9AC5A6D783B3}" destId="{87DA0D5A-9D5F-4B35-BCA8-62019198D8A3}" srcOrd="1" destOrd="0" presId="urn:microsoft.com/office/officeart/2018/5/layout/CenteredIconLabelDescriptionList"/>
    <dgm:cxn modelId="{C455610F-A3D0-4DE0-A626-028DD0BFF2A1}" type="presParOf" srcId="{63B846BE-02FE-4DE9-B3CF-9AC5A6D783B3}" destId="{A02843C9-B36A-490B-B00C-7952ABA82547}" srcOrd="2" destOrd="0" presId="urn:microsoft.com/office/officeart/2018/5/layout/CenteredIconLabelDescriptionList"/>
    <dgm:cxn modelId="{817DBAC7-C2DC-4CC9-AB37-764B105CABA0}" type="presParOf" srcId="{63B846BE-02FE-4DE9-B3CF-9AC5A6D783B3}" destId="{D9586F24-1A30-48CF-B083-9AE443735577}" srcOrd="3" destOrd="0" presId="urn:microsoft.com/office/officeart/2018/5/layout/CenteredIconLabelDescriptionList"/>
    <dgm:cxn modelId="{F094FAB0-1F7D-4234-82F5-67DC2C8EEA54}" type="presParOf" srcId="{63B846BE-02FE-4DE9-B3CF-9AC5A6D783B3}" destId="{1BD54093-2DFA-43D9-8A82-375FC783FBE6}"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F5FAD-8B11-CC41-8FFF-3844BE64795C}">
      <dsp:nvSpPr>
        <dsp:cNvPr id="0" name=""/>
        <dsp:cNvSpPr/>
      </dsp:nvSpPr>
      <dsp:spPr>
        <a:xfrm>
          <a:off x="459201" y="60634"/>
          <a:ext cx="2356094" cy="10041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a:t>ATF Records</a:t>
          </a:r>
        </a:p>
        <a:p>
          <a:pPr marL="114300" lvl="1" indent="-114300" algn="l" defTabSz="622300">
            <a:lnSpc>
              <a:spcPct val="90000"/>
            </a:lnSpc>
            <a:spcBef>
              <a:spcPct val="0"/>
            </a:spcBef>
            <a:spcAft>
              <a:spcPct val="15000"/>
            </a:spcAft>
            <a:buChar char="•"/>
          </a:pPr>
          <a:r>
            <a:rPr lang="en-US" sz="1400" kern="1200"/>
            <a:t>Record of people buying guns and ammunitions in an area</a:t>
          </a:r>
          <a:endParaRPr lang="en-US" sz="1000" kern="1200"/>
        </a:p>
      </dsp:txBody>
      <dsp:txXfrm>
        <a:off x="508218" y="109651"/>
        <a:ext cx="2258060" cy="906076"/>
      </dsp:txXfrm>
    </dsp:sp>
    <dsp:sp modelId="{6B310DDD-7511-2A49-BE56-7A40565CDB3B}">
      <dsp:nvSpPr>
        <dsp:cNvPr id="0" name=""/>
        <dsp:cNvSpPr/>
      </dsp:nvSpPr>
      <dsp:spPr>
        <a:xfrm rot="10832943">
          <a:off x="1438657" y="1180516"/>
          <a:ext cx="383566" cy="185299"/>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91F5BF-577A-BE4B-A065-75E7CF958913}">
      <dsp:nvSpPr>
        <dsp:cNvPr id="0" name=""/>
        <dsp:cNvSpPr/>
      </dsp:nvSpPr>
      <dsp:spPr>
        <a:xfrm>
          <a:off x="506245" y="1471096"/>
          <a:ext cx="2233449" cy="1163115"/>
        </a:xfrm>
        <a:prstGeom prst="snip2Diag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a:t>BMV Records</a:t>
          </a:r>
        </a:p>
        <a:p>
          <a:pPr marL="114300" lvl="1" indent="-114300" algn="l" defTabSz="622300">
            <a:lnSpc>
              <a:spcPct val="90000"/>
            </a:lnSpc>
            <a:spcBef>
              <a:spcPct val="0"/>
            </a:spcBef>
            <a:spcAft>
              <a:spcPct val="15000"/>
            </a:spcAft>
            <a:buChar char="•"/>
          </a:pPr>
          <a:r>
            <a:rPr lang="en-US" sz="1400" b="0" i="0" kern="1200"/>
            <a:t>Record of DUI Convictions</a:t>
          </a:r>
          <a:endParaRPr lang="en-US" sz="1400" kern="1200"/>
        </a:p>
      </dsp:txBody>
      <dsp:txXfrm>
        <a:off x="603173" y="1568024"/>
        <a:ext cx="2039593" cy="969259"/>
      </dsp:txXfrm>
    </dsp:sp>
    <dsp:sp modelId="{5973EDA0-9D92-644A-9AD9-9788B7AB4BF2}">
      <dsp:nvSpPr>
        <dsp:cNvPr id="0" name=""/>
        <dsp:cNvSpPr/>
      </dsp:nvSpPr>
      <dsp:spPr>
        <a:xfrm rot="9673486">
          <a:off x="1683810" y="2703131"/>
          <a:ext cx="383566" cy="185299"/>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94BC7A-931C-DE45-BAB6-0C2F7B409537}">
      <dsp:nvSpPr>
        <dsp:cNvPr id="0" name=""/>
        <dsp:cNvSpPr/>
      </dsp:nvSpPr>
      <dsp:spPr>
        <a:xfrm>
          <a:off x="685570" y="2938256"/>
          <a:ext cx="3101349" cy="183687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a:hlinkClick xmlns:r="http://schemas.openxmlformats.org/officeDocument/2006/relationships" r:id="rId1"/>
            </a:rPr>
            <a:t>crimemapping.com</a:t>
          </a:r>
          <a:endParaRPr lang="en-US" sz="1800" kern="1200"/>
        </a:p>
        <a:p>
          <a:pPr marL="114300" lvl="1" indent="-114300" algn="l" defTabSz="622300">
            <a:lnSpc>
              <a:spcPct val="90000"/>
            </a:lnSpc>
            <a:spcBef>
              <a:spcPct val="0"/>
            </a:spcBef>
            <a:spcAft>
              <a:spcPct val="15000"/>
            </a:spcAft>
            <a:buChar char="•"/>
          </a:pPr>
          <a:r>
            <a:rPr lang="en-US" sz="1400" kern="1200"/>
            <a:t>Is involved in Assault / Disturbing the peace / Homicide / Vandalism</a:t>
          </a:r>
        </a:p>
      </dsp:txBody>
      <dsp:txXfrm>
        <a:off x="1139752" y="3207259"/>
        <a:ext cx="2192985" cy="1298864"/>
      </dsp:txXfrm>
    </dsp:sp>
    <dsp:sp modelId="{33F8D58D-AE1B-6649-AE91-E66D049C2346}">
      <dsp:nvSpPr>
        <dsp:cNvPr id="0" name=""/>
        <dsp:cNvSpPr/>
      </dsp:nvSpPr>
      <dsp:spPr>
        <a:xfrm rot="4870620">
          <a:off x="3726098" y="4142142"/>
          <a:ext cx="383566" cy="185299"/>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0345AA-0202-1946-A025-CC4871517B28}">
      <dsp:nvSpPr>
        <dsp:cNvPr id="0" name=""/>
        <dsp:cNvSpPr/>
      </dsp:nvSpPr>
      <dsp:spPr>
        <a:xfrm>
          <a:off x="6911551" y="2493020"/>
          <a:ext cx="1575060" cy="10314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a:t>GPS tracking</a:t>
          </a:r>
        </a:p>
        <a:p>
          <a:pPr marL="114300" lvl="1" indent="-114300" algn="l" defTabSz="622300">
            <a:lnSpc>
              <a:spcPct val="90000"/>
            </a:lnSpc>
            <a:spcBef>
              <a:spcPct val="0"/>
            </a:spcBef>
            <a:spcAft>
              <a:spcPct val="15000"/>
            </a:spcAft>
            <a:buChar char="•"/>
          </a:pPr>
          <a:r>
            <a:rPr lang="en-US" sz="1400" kern="1200"/>
            <a:t>Headed to NYC times square</a:t>
          </a:r>
        </a:p>
      </dsp:txBody>
      <dsp:txXfrm>
        <a:off x="6961903" y="2543372"/>
        <a:ext cx="1474356" cy="930764"/>
      </dsp:txXfrm>
    </dsp:sp>
    <dsp:sp modelId="{5B937C94-868B-EF42-894B-1895C3A209C7}">
      <dsp:nvSpPr>
        <dsp:cNvPr id="0" name=""/>
        <dsp:cNvSpPr/>
      </dsp:nvSpPr>
      <dsp:spPr>
        <a:xfrm rot="2687260">
          <a:off x="7271889" y="3754771"/>
          <a:ext cx="383566" cy="185299"/>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D5D337-C7E5-8F4E-9E4D-6799152D0272}">
      <dsp:nvSpPr>
        <dsp:cNvPr id="0" name=""/>
        <dsp:cNvSpPr/>
      </dsp:nvSpPr>
      <dsp:spPr>
        <a:xfrm>
          <a:off x="4038852" y="3708851"/>
          <a:ext cx="3153519" cy="98964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en-US" sz="1800" kern="1200"/>
            <a:t>Census Records</a:t>
          </a:r>
        </a:p>
        <a:p>
          <a:pPr marL="114300" lvl="1" indent="-114300" algn="l" defTabSz="622300">
            <a:lnSpc>
              <a:spcPct val="90000"/>
            </a:lnSpc>
            <a:spcBef>
              <a:spcPct val="0"/>
            </a:spcBef>
            <a:spcAft>
              <a:spcPct val="15000"/>
            </a:spcAft>
            <a:buChar char="•"/>
          </a:pPr>
          <a:r>
            <a:rPr lang="en-US" sz="1400" kern="1200"/>
            <a:t>No Family Connection to NYC or close by</a:t>
          </a:r>
        </a:p>
      </dsp:txBody>
      <dsp:txXfrm>
        <a:off x="4087163" y="3757162"/>
        <a:ext cx="3056897" cy="893027"/>
      </dsp:txXfrm>
    </dsp:sp>
    <dsp:sp modelId="{BD38791A-D047-5348-B93E-54930DC36741}">
      <dsp:nvSpPr>
        <dsp:cNvPr id="0" name=""/>
        <dsp:cNvSpPr/>
      </dsp:nvSpPr>
      <dsp:spPr>
        <a:xfrm rot="210410">
          <a:off x="7439995" y="2235248"/>
          <a:ext cx="383566" cy="185299"/>
        </a:xfrm>
        <a:prstGeom prst="triangl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7AE10A-156F-5A41-9B86-324F9C17D03B}">
      <dsp:nvSpPr>
        <dsp:cNvPr id="0" name=""/>
        <dsp:cNvSpPr/>
      </dsp:nvSpPr>
      <dsp:spPr>
        <a:xfrm>
          <a:off x="6698405" y="1540964"/>
          <a:ext cx="1831364" cy="654681"/>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Suspected Person</a:t>
          </a:r>
        </a:p>
      </dsp:txBody>
      <dsp:txXfrm>
        <a:off x="6730364" y="1572923"/>
        <a:ext cx="1767446" cy="5907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9E6C2-645F-4517-96BB-020D552479D1}">
      <dsp:nvSpPr>
        <dsp:cNvPr id="0" name=""/>
        <dsp:cNvSpPr/>
      </dsp:nvSpPr>
      <dsp:spPr>
        <a:xfrm>
          <a:off x="497070" y="211949"/>
          <a:ext cx="2739044" cy="2739044"/>
        </a:xfrm>
        <a:prstGeom prst="pie">
          <a:avLst>
            <a:gd name="adj1" fmla="val 16200000"/>
            <a:gd name="adj2" fmla="val 180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baseline="0" dirty="0"/>
            <a:t>Analyze user queries for user profiling</a:t>
          </a:r>
          <a:endParaRPr lang="en-US" sz="1400" kern="1200" dirty="0"/>
        </a:p>
      </dsp:txBody>
      <dsp:txXfrm>
        <a:off x="1940612" y="792366"/>
        <a:ext cx="978230" cy="815191"/>
      </dsp:txXfrm>
    </dsp:sp>
    <dsp:sp modelId="{13CD83AA-8EE0-498A-A17B-39806DF4EE49}">
      <dsp:nvSpPr>
        <dsp:cNvPr id="0" name=""/>
        <dsp:cNvSpPr/>
      </dsp:nvSpPr>
      <dsp:spPr>
        <a:xfrm>
          <a:off x="440659" y="309772"/>
          <a:ext cx="2739044" cy="2739044"/>
        </a:xfrm>
        <a:prstGeom prst="pie">
          <a:avLst>
            <a:gd name="adj1" fmla="val 1800000"/>
            <a:gd name="adj2" fmla="val 900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400" kern="1200" dirty="0"/>
            <a:t>Expand result of queries with word2vec</a:t>
          </a:r>
        </a:p>
        <a:p>
          <a:pPr marL="0" lvl="0" algn="ctr" defTabSz="711200">
            <a:lnSpc>
              <a:spcPct val="90000"/>
            </a:lnSpc>
            <a:spcBef>
              <a:spcPct val="0"/>
            </a:spcBef>
            <a:spcAft>
              <a:spcPct val="35000"/>
            </a:spcAft>
            <a:buNone/>
          </a:pPr>
          <a:endParaRPr lang="en-US" sz="1400" kern="1200" dirty="0"/>
        </a:p>
      </dsp:txBody>
      <dsp:txXfrm>
        <a:off x="1092812" y="2086890"/>
        <a:ext cx="1467345" cy="717368"/>
      </dsp:txXfrm>
    </dsp:sp>
    <dsp:sp modelId="{DC4567FA-AA7C-4902-A93E-06D009B9909F}">
      <dsp:nvSpPr>
        <dsp:cNvPr id="0" name=""/>
        <dsp:cNvSpPr/>
      </dsp:nvSpPr>
      <dsp:spPr>
        <a:xfrm>
          <a:off x="384248" y="211949"/>
          <a:ext cx="2739044" cy="2739044"/>
        </a:xfrm>
        <a:prstGeom prst="pie">
          <a:avLst>
            <a:gd name="adj1" fmla="val 9000000"/>
            <a:gd name="adj2" fmla="val 1620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Active Learning to improve intention model with time</a:t>
          </a:r>
        </a:p>
      </dsp:txBody>
      <dsp:txXfrm>
        <a:off x="701520" y="792366"/>
        <a:ext cx="978230" cy="815191"/>
      </dsp:txXfrm>
    </dsp:sp>
    <dsp:sp modelId="{4EA237C4-A2A2-4BEC-BEF2-1C3AD9741690}">
      <dsp:nvSpPr>
        <dsp:cNvPr id="0" name=""/>
        <dsp:cNvSpPr/>
      </dsp:nvSpPr>
      <dsp:spPr>
        <a:xfrm>
          <a:off x="327736" y="42389"/>
          <a:ext cx="3078164" cy="3078164"/>
        </a:xfrm>
        <a:prstGeom prst="circularArrow">
          <a:avLst>
            <a:gd name="adj1" fmla="val 5085"/>
            <a:gd name="adj2" fmla="val 327528"/>
            <a:gd name="adj3" fmla="val 1472472"/>
            <a:gd name="adj4" fmla="val 16199432"/>
            <a:gd name="adj5" fmla="val 5932"/>
          </a:avLst>
        </a:prstGeom>
        <a:gradFill rotWithShape="0">
          <a:gsLst>
            <a:gs pos="0">
              <a:schemeClr val="dk1">
                <a:tint val="60000"/>
                <a:hueOff val="0"/>
                <a:satOff val="0"/>
                <a:lumOff val="0"/>
                <a:alphaOff val="0"/>
                <a:tint val="50000"/>
                <a:satMod val="300000"/>
              </a:schemeClr>
            </a:gs>
            <a:gs pos="35000">
              <a:schemeClr val="dk1">
                <a:tint val="60000"/>
                <a:hueOff val="0"/>
                <a:satOff val="0"/>
                <a:lumOff val="0"/>
                <a:alphaOff val="0"/>
                <a:tint val="37000"/>
                <a:satMod val="300000"/>
              </a:schemeClr>
            </a:gs>
            <a:gs pos="100000">
              <a:schemeClr val="dk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09587DE5-E1A0-47EE-9697-BF4494A07E37}">
      <dsp:nvSpPr>
        <dsp:cNvPr id="0" name=""/>
        <dsp:cNvSpPr/>
      </dsp:nvSpPr>
      <dsp:spPr>
        <a:xfrm>
          <a:off x="271099" y="140039"/>
          <a:ext cx="3078164" cy="3078164"/>
        </a:xfrm>
        <a:prstGeom prst="circularArrow">
          <a:avLst>
            <a:gd name="adj1" fmla="val 5085"/>
            <a:gd name="adj2" fmla="val 327528"/>
            <a:gd name="adj3" fmla="val 8671970"/>
            <a:gd name="adj4" fmla="val 1800502"/>
            <a:gd name="adj5" fmla="val 5932"/>
          </a:avLst>
        </a:prstGeom>
        <a:gradFill rotWithShape="0">
          <a:gsLst>
            <a:gs pos="0">
              <a:schemeClr val="dk1">
                <a:tint val="60000"/>
                <a:hueOff val="0"/>
                <a:satOff val="0"/>
                <a:lumOff val="0"/>
                <a:alphaOff val="0"/>
                <a:tint val="50000"/>
                <a:satMod val="300000"/>
              </a:schemeClr>
            </a:gs>
            <a:gs pos="35000">
              <a:schemeClr val="dk1">
                <a:tint val="60000"/>
                <a:hueOff val="0"/>
                <a:satOff val="0"/>
                <a:lumOff val="0"/>
                <a:alphaOff val="0"/>
                <a:tint val="37000"/>
                <a:satMod val="300000"/>
              </a:schemeClr>
            </a:gs>
            <a:gs pos="100000">
              <a:schemeClr val="dk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1028AF98-7101-4440-9F28-C409901242A0}">
      <dsp:nvSpPr>
        <dsp:cNvPr id="0" name=""/>
        <dsp:cNvSpPr/>
      </dsp:nvSpPr>
      <dsp:spPr>
        <a:xfrm>
          <a:off x="214462" y="42389"/>
          <a:ext cx="3078164" cy="3078164"/>
        </a:xfrm>
        <a:prstGeom prst="circularArrow">
          <a:avLst>
            <a:gd name="adj1" fmla="val 5085"/>
            <a:gd name="adj2" fmla="val 327528"/>
            <a:gd name="adj3" fmla="val 15873039"/>
            <a:gd name="adj4" fmla="val 9000000"/>
            <a:gd name="adj5" fmla="val 5932"/>
          </a:avLst>
        </a:prstGeom>
        <a:gradFill rotWithShape="0">
          <a:gsLst>
            <a:gs pos="0">
              <a:schemeClr val="dk1">
                <a:tint val="60000"/>
                <a:hueOff val="0"/>
                <a:satOff val="0"/>
                <a:lumOff val="0"/>
                <a:alphaOff val="0"/>
                <a:tint val="50000"/>
                <a:satMod val="300000"/>
              </a:schemeClr>
            </a:gs>
            <a:gs pos="35000">
              <a:schemeClr val="dk1">
                <a:tint val="60000"/>
                <a:hueOff val="0"/>
                <a:satOff val="0"/>
                <a:lumOff val="0"/>
                <a:alphaOff val="0"/>
                <a:tint val="37000"/>
                <a:satMod val="300000"/>
              </a:schemeClr>
            </a:gs>
            <a:gs pos="100000">
              <a:schemeClr val="dk1">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4647A-AABA-DE42-A45C-0FD831B3F613}">
      <dsp:nvSpPr>
        <dsp:cNvPr id="0" name=""/>
        <dsp:cNvSpPr/>
      </dsp:nvSpPr>
      <dsp:spPr>
        <a:xfrm>
          <a:off x="5031237" y="1243648"/>
          <a:ext cx="1196675" cy="569508"/>
        </a:xfrm>
        <a:custGeom>
          <a:avLst/>
          <a:gdLst/>
          <a:ahLst/>
          <a:cxnLst/>
          <a:rect l="0" t="0" r="0" b="0"/>
          <a:pathLst>
            <a:path>
              <a:moveTo>
                <a:pt x="0" y="0"/>
              </a:moveTo>
              <a:lnTo>
                <a:pt x="0" y="388103"/>
              </a:lnTo>
              <a:lnTo>
                <a:pt x="1196675" y="388103"/>
              </a:lnTo>
              <a:lnTo>
                <a:pt x="1196675" y="569508"/>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65D4F229-8A3E-FE44-AF21-E62D3904E175}">
      <dsp:nvSpPr>
        <dsp:cNvPr id="0" name=""/>
        <dsp:cNvSpPr/>
      </dsp:nvSpPr>
      <dsp:spPr>
        <a:xfrm>
          <a:off x="3834561" y="1243648"/>
          <a:ext cx="1196675" cy="569508"/>
        </a:xfrm>
        <a:custGeom>
          <a:avLst/>
          <a:gdLst/>
          <a:ahLst/>
          <a:cxnLst/>
          <a:rect l="0" t="0" r="0" b="0"/>
          <a:pathLst>
            <a:path>
              <a:moveTo>
                <a:pt x="1196675" y="0"/>
              </a:moveTo>
              <a:lnTo>
                <a:pt x="1196675" y="388103"/>
              </a:lnTo>
              <a:lnTo>
                <a:pt x="0" y="388103"/>
              </a:lnTo>
              <a:lnTo>
                <a:pt x="0" y="569508"/>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0D244E86-B1CF-6C4D-BDCE-01D8E3A8811E}">
      <dsp:nvSpPr>
        <dsp:cNvPr id="0" name=""/>
        <dsp:cNvSpPr/>
      </dsp:nvSpPr>
      <dsp:spPr>
        <a:xfrm>
          <a:off x="1395489" y="1243648"/>
          <a:ext cx="91440" cy="569508"/>
        </a:xfrm>
        <a:custGeom>
          <a:avLst/>
          <a:gdLst/>
          <a:ahLst/>
          <a:cxnLst/>
          <a:rect l="0" t="0" r="0" b="0"/>
          <a:pathLst>
            <a:path>
              <a:moveTo>
                <a:pt x="45720" y="0"/>
              </a:moveTo>
              <a:lnTo>
                <a:pt x="45720" y="569508"/>
              </a:lnTo>
            </a:path>
          </a:pathLst>
        </a:custGeom>
        <a:noFill/>
        <a:ln w="12700" cap="flat" cmpd="sng" algn="ctr">
          <a:solidFill>
            <a:srgbClr val="70AD47">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A673A2B-5874-C848-8480-C9F80276CFA9}">
      <dsp:nvSpPr>
        <dsp:cNvPr id="0" name=""/>
        <dsp:cNvSpPr/>
      </dsp:nvSpPr>
      <dsp:spPr>
        <a:xfrm>
          <a:off x="462111" y="193"/>
          <a:ext cx="1958196" cy="1243454"/>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B337C7-313C-F34B-AE76-861E87161AB6}">
      <dsp:nvSpPr>
        <dsp:cNvPr id="0" name=""/>
        <dsp:cNvSpPr/>
      </dsp:nvSpPr>
      <dsp:spPr>
        <a:xfrm>
          <a:off x="679688" y="206891"/>
          <a:ext cx="1958196" cy="1243454"/>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ysClr val="windowText" lastClr="000000">
                  <a:hueOff val="0"/>
                  <a:satOff val="0"/>
                  <a:lumOff val="0"/>
                  <a:alphaOff val="0"/>
                </a:sysClr>
              </a:solidFill>
              <a:latin typeface="Calibri" panose="020F0502020204030204"/>
              <a:ea typeface="+mn-ea"/>
              <a:cs typeface="+mn-cs"/>
            </a:rPr>
            <a:t>Parsing Incident Report for automatic extraction of Features</a:t>
          </a:r>
          <a:endParaRPr lang="en-US" sz="1500" kern="1200" dirty="0">
            <a:solidFill>
              <a:sysClr val="windowText" lastClr="000000">
                <a:hueOff val="0"/>
                <a:satOff val="0"/>
                <a:lumOff val="0"/>
                <a:alphaOff val="0"/>
              </a:sysClr>
            </a:solidFill>
            <a:latin typeface="Calibri" panose="020F0502020204030204"/>
            <a:ea typeface="+mn-ea"/>
            <a:cs typeface="+mn-cs"/>
          </a:endParaRPr>
        </a:p>
      </dsp:txBody>
      <dsp:txXfrm>
        <a:off x="716108" y="243311"/>
        <a:ext cx="1885356" cy="1170614"/>
      </dsp:txXfrm>
    </dsp:sp>
    <dsp:sp modelId="{A4C71E9C-8047-3F45-8F33-15259F887284}">
      <dsp:nvSpPr>
        <dsp:cNvPr id="0" name=""/>
        <dsp:cNvSpPr/>
      </dsp:nvSpPr>
      <dsp:spPr>
        <a:xfrm>
          <a:off x="462111" y="1813157"/>
          <a:ext cx="1958196" cy="1243454"/>
        </a:xfrm>
        <a:prstGeom prst="roundRect">
          <a:avLst>
            <a:gd name="adj" fmla="val 10000"/>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6BEB38-F4E2-9346-A81F-724EB2FED019}">
      <dsp:nvSpPr>
        <dsp:cNvPr id="0" name=""/>
        <dsp:cNvSpPr/>
      </dsp:nvSpPr>
      <dsp:spPr>
        <a:xfrm>
          <a:off x="679688" y="2019855"/>
          <a:ext cx="1958196" cy="1243454"/>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ysClr val="windowText" lastClr="000000">
                  <a:hueOff val="0"/>
                  <a:satOff val="0"/>
                  <a:lumOff val="0"/>
                  <a:alphaOff val="0"/>
                </a:sysClr>
              </a:solidFill>
              <a:latin typeface="Calibri" panose="020F0502020204030204"/>
              <a:ea typeface="+mn-ea"/>
              <a:cs typeface="+mn-cs"/>
            </a:rPr>
            <a:t>Beneficial for creating Postgres Triggers to identify </a:t>
          </a:r>
          <a:r>
            <a:rPr lang="en-US" sz="1500" b="1" kern="1200" dirty="0">
              <a:solidFill>
                <a:sysClr val="windowText" lastClr="000000">
                  <a:hueOff val="0"/>
                  <a:satOff val="0"/>
                  <a:lumOff val="0"/>
                  <a:alphaOff val="0"/>
                </a:sysClr>
              </a:solidFill>
              <a:latin typeface="Cambria" panose="02040503050406030204" pitchFamily="18" charset="0"/>
              <a:ea typeface="+mn-ea"/>
              <a:cs typeface="+mn-cs"/>
            </a:rPr>
            <a:t>similarity of incoming incidents </a:t>
          </a:r>
          <a:r>
            <a:rPr lang="en-US" sz="1500" kern="1200" dirty="0">
              <a:solidFill>
                <a:sysClr val="windowText" lastClr="000000">
                  <a:hueOff val="0"/>
                  <a:satOff val="0"/>
                  <a:lumOff val="0"/>
                  <a:alphaOff val="0"/>
                </a:sysClr>
              </a:solidFill>
              <a:latin typeface="Calibri" panose="020F0502020204030204"/>
              <a:ea typeface="+mn-ea"/>
              <a:cs typeface="+mn-cs"/>
            </a:rPr>
            <a:t>to previous queries</a:t>
          </a:r>
        </a:p>
      </dsp:txBody>
      <dsp:txXfrm>
        <a:off x="716108" y="2056275"/>
        <a:ext cx="1885356" cy="1170614"/>
      </dsp:txXfrm>
    </dsp:sp>
    <dsp:sp modelId="{38F7485A-6808-A64E-8F57-59D0075B0A7B}">
      <dsp:nvSpPr>
        <dsp:cNvPr id="0" name=""/>
        <dsp:cNvSpPr/>
      </dsp:nvSpPr>
      <dsp:spPr>
        <a:xfrm>
          <a:off x="4052138" y="193"/>
          <a:ext cx="1958196" cy="1243454"/>
        </a:xfrm>
        <a:prstGeom prst="roundRect">
          <a:avLst>
            <a:gd name="adj" fmla="val 1000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1476C7-AAF9-D040-859E-0769DF0460A1}">
      <dsp:nvSpPr>
        <dsp:cNvPr id="0" name=""/>
        <dsp:cNvSpPr/>
      </dsp:nvSpPr>
      <dsp:spPr>
        <a:xfrm>
          <a:off x="4269716" y="206891"/>
          <a:ext cx="1958196" cy="1243454"/>
        </a:xfrm>
        <a:prstGeom prst="roundRect">
          <a:avLst>
            <a:gd name="adj" fmla="val 10000"/>
          </a:avLst>
        </a:prstGeom>
        <a:solidFill>
          <a:sysClr val="window" lastClr="FFFFFF">
            <a:alpha val="90000"/>
            <a:hueOff val="0"/>
            <a:satOff val="0"/>
            <a:lumOff val="0"/>
            <a:alphaOff val="0"/>
          </a:sysClr>
        </a:solidFill>
        <a:ln w="12700" cap="flat" cmpd="sng" algn="ctr">
          <a:solidFill>
            <a:srgbClr val="FFC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ysClr val="windowText" lastClr="000000">
                  <a:hueOff val="0"/>
                  <a:satOff val="0"/>
                  <a:lumOff val="0"/>
                  <a:alphaOff val="0"/>
                </a:sysClr>
              </a:solidFill>
              <a:latin typeface="Cambria" panose="02040503050406030204" pitchFamily="18" charset="0"/>
              <a:ea typeface="+mn-ea"/>
              <a:cs typeface="+mn-cs"/>
            </a:rPr>
            <a:t>Approach 1:</a:t>
          </a:r>
          <a:r>
            <a:rPr lang="en-US" sz="1500" kern="1200" dirty="0">
              <a:solidFill>
                <a:sysClr val="windowText" lastClr="000000">
                  <a:hueOff val="0"/>
                  <a:satOff val="0"/>
                  <a:lumOff val="0"/>
                  <a:alphaOff val="0"/>
                </a:sysClr>
              </a:solidFill>
              <a:latin typeface="Calibri" panose="020F0502020204030204"/>
              <a:ea typeface="+mn-ea"/>
              <a:cs typeface="+mn-cs"/>
            </a:rPr>
            <a:t> Build Regular expressions to filter out features and feature values. Assumptions - </a:t>
          </a:r>
        </a:p>
      </dsp:txBody>
      <dsp:txXfrm>
        <a:off x="4306136" y="243311"/>
        <a:ext cx="1885356" cy="1170614"/>
      </dsp:txXfrm>
    </dsp:sp>
    <dsp:sp modelId="{1F6746B2-E91F-EC44-BAD9-7D62B238A3FE}">
      <dsp:nvSpPr>
        <dsp:cNvPr id="0" name=""/>
        <dsp:cNvSpPr/>
      </dsp:nvSpPr>
      <dsp:spPr>
        <a:xfrm>
          <a:off x="2855462" y="1813157"/>
          <a:ext cx="1958196" cy="1243454"/>
        </a:xfrm>
        <a:prstGeom prst="roundRect">
          <a:avLst>
            <a:gd name="adj" fmla="val 10000"/>
          </a:avLst>
        </a:prstGeom>
        <a:solidFill>
          <a:srgbClr val="FF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2C3735-2942-B64A-9C8A-1386819F5480}">
      <dsp:nvSpPr>
        <dsp:cNvPr id="0" name=""/>
        <dsp:cNvSpPr/>
      </dsp:nvSpPr>
      <dsp:spPr>
        <a:xfrm>
          <a:off x="3073040" y="2019855"/>
          <a:ext cx="1958196" cy="1243454"/>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ysClr val="windowText" lastClr="000000">
                  <a:hueOff val="0"/>
                  <a:satOff val="0"/>
                  <a:lumOff val="0"/>
                  <a:alphaOff val="0"/>
                </a:sysClr>
              </a:solidFill>
              <a:latin typeface="Calibri" panose="020F0502020204030204"/>
              <a:ea typeface="+mn-ea"/>
              <a:cs typeface="+mn-cs"/>
            </a:rPr>
            <a:t>Reports are highly regular </a:t>
          </a:r>
        </a:p>
      </dsp:txBody>
      <dsp:txXfrm>
        <a:off x="3109460" y="2056275"/>
        <a:ext cx="1885356" cy="1170614"/>
      </dsp:txXfrm>
    </dsp:sp>
    <dsp:sp modelId="{666BFAF1-414B-E441-8EB1-81EA923D8615}">
      <dsp:nvSpPr>
        <dsp:cNvPr id="0" name=""/>
        <dsp:cNvSpPr/>
      </dsp:nvSpPr>
      <dsp:spPr>
        <a:xfrm>
          <a:off x="5248814" y="1813157"/>
          <a:ext cx="1958196" cy="1243454"/>
        </a:xfrm>
        <a:prstGeom prst="roundRect">
          <a:avLst>
            <a:gd name="adj" fmla="val 10000"/>
          </a:avLst>
        </a:prstGeom>
        <a:solidFill>
          <a:srgbClr val="FF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8CF848-7F1B-DE4B-8960-80DE6657F371}">
      <dsp:nvSpPr>
        <dsp:cNvPr id="0" name=""/>
        <dsp:cNvSpPr/>
      </dsp:nvSpPr>
      <dsp:spPr>
        <a:xfrm>
          <a:off x="5466391" y="2019855"/>
          <a:ext cx="1958196" cy="1243454"/>
        </a:xfrm>
        <a:prstGeom prst="roundRect">
          <a:avLst>
            <a:gd name="adj" fmla="val 10000"/>
          </a:avLst>
        </a:prstGeom>
        <a:solidFill>
          <a:sysClr val="window" lastClr="FFFFFF">
            <a:alpha val="90000"/>
            <a:hueOff val="0"/>
            <a:satOff val="0"/>
            <a:lumOff val="0"/>
            <a:alphaOff val="0"/>
          </a:sysClr>
        </a:solid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solidFill>
                <a:sysClr val="windowText" lastClr="000000">
                  <a:hueOff val="0"/>
                  <a:satOff val="0"/>
                  <a:lumOff val="0"/>
                  <a:alphaOff val="0"/>
                </a:sysClr>
              </a:solidFill>
              <a:latin typeface="Calibri" panose="020F0502020204030204"/>
              <a:ea typeface="+mn-ea"/>
              <a:cs typeface="+mn-cs"/>
            </a:rPr>
            <a:t>Report follows grammar and is correctly structured</a:t>
          </a:r>
          <a:endParaRPr lang="en-US" sz="1500" kern="1200" dirty="0">
            <a:solidFill>
              <a:sysClr val="windowText" lastClr="000000">
                <a:hueOff val="0"/>
                <a:satOff val="0"/>
                <a:lumOff val="0"/>
                <a:alphaOff val="0"/>
              </a:sysClr>
            </a:solidFill>
            <a:latin typeface="Calibri" panose="020F0502020204030204"/>
            <a:ea typeface="+mn-ea"/>
            <a:cs typeface="+mn-cs"/>
          </a:endParaRPr>
        </a:p>
      </dsp:txBody>
      <dsp:txXfrm>
        <a:off x="5502811" y="2056275"/>
        <a:ext cx="1885356" cy="11706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A3157-DEB5-AD47-B634-EAA7F2971766}">
      <dsp:nvSpPr>
        <dsp:cNvPr id="0" name=""/>
        <dsp:cNvSpPr/>
      </dsp:nvSpPr>
      <dsp:spPr>
        <a:xfrm rot="5400000">
          <a:off x="1594240" y="947619"/>
          <a:ext cx="991773" cy="1129098"/>
        </a:xfrm>
        <a:prstGeom prst="bentUpArrow">
          <a:avLst>
            <a:gd name="adj1" fmla="val 32840"/>
            <a:gd name="adj2" fmla="val 25000"/>
            <a:gd name="adj3" fmla="val 35780"/>
          </a:avLst>
        </a:prstGeom>
        <a:solidFill>
          <a:srgbClr val="4472C4">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A433593-F30B-1C42-8A0F-4B757A22F281}">
      <dsp:nvSpPr>
        <dsp:cNvPr id="0" name=""/>
        <dsp:cNvSpPr/>
      </dsp:nvSpPr>
      <dsp:spPr>
        <a:xfrm>
          <a:off x="767369" y="16798"/>
          <a:ext cx="3419197" cy="847883"/>
        </a:xfrm>
        <a:prstGeom prst="roundRect">
          <a:avLst>
            <a:gd name="adj" fmla="val 1667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kern="1200" dirty="0">
              <a:solidFill>
                <a:sysClr val="window" lastClr="FFFFFF"/>
              </a:solidFill>
              <a:latin typeface="Calibri" panose="020F0502020204030204"/>
              <a:ea typeface="+mn-ea"/>
              <a:cs typeface="+mn-cs"/>
            </a:rPr>
            <a:t>Find related sentences that mentions selected features</a:t>
          </a:r>
        </a:p>
      </dsp:txBody>
      <dsp:txXfrm>
        <a:off x="808767" y="58196"/>
        <a:ext cx="3336401" cy="765087"/>
      </dsp:txXfrm>
    </dsp:sp>
    <dsp:sp modelId="{5E1720EE-386B-0E4A-A308-7D6CD6370685}">
      <dsp:nvSpPr>
        <dsp:cNvPr id="0" name=""/>
        <dsp:cNvSpPr/>
      </dsp:nvSpPr>
      <dsp:spPr>
        <a:xfrm>
          <a:off x="4351021" y="215985"/>
          <a:ext cx="1596281" cy="514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100000"/>
            </a:lnSpc>
            <a:spcBef>
              <a:spcPct val="0"/>
            </a:spcBef>
            <a:spcAft>
              <a:spcPct val="15000"/>
            </a:spcAft>
            <a:buChar char="•"/>
          </a:pPr>
          <a:r>
            <a:rPr lang="en-US" sz="1800" kern="1200" dirty="0">
              <a:solidFill>
                <a:sysClr val="windowText" lastClr="000000">
                  <a:hueOff val="0"/>
                  <a:satOff val="0"/>
                  <a:lumOff val="0"/>
                  <a:alphaOff val="0"/>
                </a:sysClr>
              </a:solidFill>
              <a:latin typeface="Calibri" panose="020F0502020204030204"/>
              <a:ea typeface="+mn-ea"/>
              <a:cs typeface="+mn-cs"/>
            </a:rPr>
            <a:t>Latent Semantic Analysis (LSI)</a:t>
          </a:r>
        </a:p>
      </dsp:txBody>
      <dsp:txXfrm>
        <a:off x="4351021" y="215985"/>
        <a:ext cx="1596281" cy="514144"/>
      </dsp:txXfrm>
    </dsp:sp>
    <dsp:sp modelId="{30ED9F33-B9BC-6848-9EFB-C30240C2D7AF}">
      <dsp:nvSpPr>
        <dsp:cNvPr id="0" name=""/>
        <dsp:cNvSpPr/>
      </dsp:nvSpPr>
      <dsp:spPr>
        <a:xfrm rot="5400000">
          <a:off x="3479675" y="2157132"/>
          <a:ext cx="991773" cy="1129098"/>
        </a:xfrm>
        <a:prstGeom prst="bentUpArrow">
          <a:avLst>
            <a:gd name="adj1" fmla="val 32840"/>
            <a:gd name="adj2" fmla="val 25000"/>
            <a:gd name="adj3" fmla="val 35780"/>
          </a:avLst>
        </a:prstGeom>
        <a:solidFill>
          <a:srgbClr val="4472C4">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479961-5B19-C345-B221-FFAB10B250A9}">
      <dsp:nvSpPr>
        <dsp:cNvPr id="0" name=""/>
        <dsp:cNvSpPr/>
      </dsp:nvSpPr>
      <dsp:spPr>
        <a:xfrm>
          <a:off x="2663206" y="1197916"/>
          <a:ext cx="2984125" cy="888271"/>
        </a:xfrm>
        <a:prstGeom prst="roundRect">
          <a:avLst>
            <a:gd name="adj" fmla="val 1667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kern="1200" dirty="0">
              <a:solidFill>
                <a:sysClr val="window" lastClr="FFFFFF"/>
              </a:solidFill>
              <a:latin typeface="Calibri" panose="020F0502020204030204"/>
              <a:ea typeface="+mn-ea"/>
              <a:cs typeface="+mn-cs"/>
            </a:rPr>
            <a:t>Classifiers based on each features separately</a:t>
          </a:r>
        </a:p>
      </dsp:txBody>
      <dsp:txXfrm>
        <a:off x="2706576" y="1241286"/>
        <a:ext cx="2897385" cy="801531"/>
      </dsp:txXfrm>
    </dsp:sp>
    <dsp:sp modelId="{206D1D83-1B50-BF4A-93F6-F4EC8567C6C1}">
      <dsp:nvSpPr>
        <dsp:cNvPr id="0" name=""/>
        <dsp:cNvSpPr/>
      </dsp:nvSpPr>
      <dsp:spPr>
        <a:xfrm>
          <a:off x="5759042" y="1181099"/>
          <a:ext cx="1214280" cy="944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100000"/>
            </a:lnSpc>
            <a:spcBef>
              <a:spcPct val="0"/>
            </a:spcBef>
            <a:spcAft>
              <a:spcPct val="15000"/>
            </a:spcAft>
            <a:buChar char="•"/>
          </a:pPr>
          <a:r>
            <a:rPr lang="en-US" sz="1800" b="1" kern="1200" dirty="0">
              <a:solidFill>
                <a:sysClr val="windowText" lastClr="000000">
                  <a:hueOff val="0"/>
                  <a:satOff val="0"/>
                  <a:lumOff val="0"/>
                  <a:alphaOff val="0"/>
                </a:sysClr>
              </a:solidFill>
              <a:latin typeface="Calibri" panose="020F0502020204030204"/>
              <a:ea typeface="+mn-ea"/>
              <a:cs typeface="+mn-cs"/>
            </a:rPr>
            <a:t>SVM</a:t>
          </a:r>
          <a:r>
            <a:rPr lang="en-US" sz="1800" kern="1200" dirty="0">
              <a:solidFill>
                <a:sysClr val="windowText" lastClr="000000">
                  <a:hueOff val="0"/>
                  <a:satOff val="0"/>
                  <a:lumOff val="0"/>
                  <a:alphaOff val="0"/>
                </a:sysClr>
              </a:solidFill>
              <a:latin typeface="Calibri" panose="020F0502020204030204"/>
              <a:ea typeface="+mn-ea"/>
              <a:cs typeface="+mn-cs"/>
            </a:rPr>
            <a:t>, DTL</a:t>
          </a:r>
        </a:p>
      </dsp:txBody>
      <dsp:txXfrm>
        <a:off x="5759042" y="1181099"/>
        <a:ext cx="1214280" cy="944546"/>
      </dsp:txXfrm>
    </dsp:sp>
    <dsp:sp modelId="{FB98F23C-7C68-EC46-B38E-77232249DB27}">
      <dsp:nvSpPr>
        <dsp:cNvPr id="0" name=""/>
        <dsp:cNvSpPr/>
      </dsp:nvSpPr>
      <dsp:spPr>
        <a:xfrm>
          <a:off x="4559043" y="2370499"/>
          <a:ext cx="1898726" cy="1168639"/>
        </a:xfrm>
        <a:prstGeom prst="roundRect">
          <a:avLst>
            <a:gd name="adj" fmla="val 1667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kern="1200" dirty="0">
              <a:solidFill>
                <a:sysClr val="window" lastClr="FFFFFF"/>
              </a:solidFill>
              <a:latin typeface="Calibri" panose="020F0502020204030204"/>
              <a:ea typeface="+mn-ea"/>
              <a:cs typeface="+mn-cs"/>
            </a:rPr>
            <a:t>Improve upon basic </a:t>
          </a:r>
          <a:r>
            <a:rPr lang="en-US" sz="2000" kern="1200" dirty="0" err="1">
              <a:solidFill>
                <a:sysClr val="window" lastClr="FFFFFF"/>
              </a:solidFill>
              <a:latin typeface="Calibri" panose="020F0502020204030204"/>
              <a:ea typeface="+mn-ea"/>
              <a:cs typeface="+mn-cs"/>
            </a:rPr>
            <a:t>BoW</a:t>
          </a:r>
          <a:r>
            <a:rPr lang="en-US" sz="2000" kern="1200" dirty="0">
              <a:solidFill>
                <a:sysClr val="window" lastClr="FFFFFF"/>
              </a:solidFill>
              <a:latin typeface="Calibri" panose="020F0502020204030204"/>
              <a:ea typeface="+mn-ea"/>
              <a:cs typeface="+mn-cs"/>
            </a:rPr>
            <a:t> features with</a:t>
          </a:r>
        </a:p>
      </dsp:txBody>
      <dsp:txXfrm>
        <a:off x="4616102" y="2427558"/>
        <a:ext cx="1784608" cy="1054521"/>
      </dsp:txXfrm>
    </dsp:sp>
    <dsp:sp modelId="{9EBB8777-A8B5-3647-857A-B5555E11CCC3}">
      <dsp:nvSpPr>
        <dsp:cNvPr id="0" name=""/>
        <dsp:cNvSpPr/>
      </dsp:nvSpPr>
      <dsp:spPr>
        <a:xfrm>
          <a:off x="6583419" y="2516696"/>
          <a:ext cx="2268555" cy="944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100000"/>
            </a:lnSpc>
            <a:spcBef>
              <a:spcPct val="0"/>
            </a:spcBef>
            <a:spcAft>
              <a:spcPct val="15000"/>
            </a:spcAft>
            <a:buChar char="•"/>
          </a:pPr>
          <a:r>
            <a:rPr lang="en-US" sz="1800" kern="1200" dirty="0">
              <a:solidFill>
                <a:sysClr val="windowText" lastClr="000000">
                  <a:hueOff val="0"/>
                  <a:satOff val="0"/>
                  <a:lumOff val="0"/>
                  <a:alphaOff val="0"/>
                </a:sysClr>
              </a:solidFill>
              <a:latin typeface="Calibri" panose="020F0502020204030204"/>
              <a:ea typeface="+mn-ea"/>
              <a:cs typeface="+mn-cs"/>
            </a:rPr>
            <a:t>Embeddings</a:t>
          </a:r>
        </a:p>
        <a:p>
          <a:pPr marL="342900" lvl="2" indent="-171450" algn="l" defTabSz="800100">
            <a:lnSpc>
              <a:spcPct val="100000"/>
            </a:lnSpc>
            <a:spcBef>
              <a:spcPct val="0"/>
            </a:spcBef>
            <a:spcAft>
              <a:spcPct val="15000"/>
            </a:spcAft>
            <a:buChar char="•"/>
          </a:pPr>
          <a:r>
            <a:rPr lang="en-US" sz="1800" kern="1200" dirty="0">
              <a:solidFill>
                <a:sysClr val="windowText" lastClr="000000">
                  <a:hueOff val="0"/>
                  <a:satOff val="0"/>
                  <a:lumOff val="0"/>
                  <a:alphaOff val="0"/>
                </a:sysClr>
              </a:solidFill>
              <a:latin typeface="Calibri" panose="020F0502020204030204"/>
              <a:ea typeface="+mn-ea"/>
              <a:cs typeface="+mn-cs"/>
            </a:rPr>
            <a:t>BERT[2], Glove[1]</a:t>
          </a:r>
        </a:p>
        <a:p>
          <a:pPr marL="171450" lvl="1" indent="-171450" algn="l" defTabSz="800100">
            <a:lnSpc>
              <a:spcPct val="100000"/>
            </a:lnSpc>
            <a:spcBef>
              <a:spcPct val="0"/>
            </a:spcBef>
            <a:spcAft>
              <a:spcPct val="15000"/>
            </a:spcAft>
            <a:buChar char="•"/>
          </a:pPr>
          <a:r>
            <a:rPr lang="en-US" sz="1800" kern="1200" dirty="0" err="1">
              <a:solidFill>
                <a:sysClr val="windowText" lastClr="000000">
                  <a:hueOff val="0"/>
                  <a:satOff val="0"/>
                  <a:lumOff val="0"/>
                  <a:alphaOff val="0"/>
                </a:sysClr>
              </a:solidFill>
              <a:latin typeface="Calibri" panose="020F0502020204030204"/>
              <a:ea typeface="+mn-ea"/>
              <a:cs typeface="+mn-cs"/>
            </a:rPr>
            <a:t>PoS</a:t>
          </a:r>
          <a:r>
            <a:rPr lang="en-US" sz="1800" kern="1200" dirty="0">
              <a:solidFill>
                <a:sysClr val="windowText" lastClr="000000">
                  <a:hueOff val="0"/>
                  <a:satOff val="0"/>
                  <a:lumOff val="0"/>
                  <a:alphaOff val="0"/>
                </a:sysClr>
              </a:solidFill>
              <a:latin typeface="Calibri" panose="020F0502020204030204"/>
              <a:ea typeface="+mn-ea"/>
              <a:cs typeface="+mn-cs"/>
            </a:rPr>
            <a:t>, Feature Names</a:t>
          </a:r>
        </a:p>
      </dsp:txBody>
      <dsp:txXfrm>
        <a:off x="6583419" y="2516696"/>
        <a:ext cx="2268555" cy="9445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F2FD5-44FA-406A-BAAE-962DA99A3480}">
      <dsp:nvSpPr>
        <dsp:cNvPr id="0" name=""/>
        <dsp:cNvSpPr/>
      </dsp:nvSpPr>
      <dsp:spPr>
        <a:xfrm>
          <a:off x="245198" y="536811"/>
          <a:ext cx="699712" cy="69971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9F0D03-44E2-4515-BE11-85B2793E6962}">
      <dsp:nvSpPr>
        <dsp:cNvPr id="0" name=""/>
        <dsp:cNvSpPr/>
      </dsp:nvSpPr>
      <dsp:spPr>
        <a:xfrm>
          <a:off x="392138" y="683751"/>
          <a:ext cx="405833" cy="40583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F50EEB-45BD-48C5-A1CC-747D94200682}">
      <dsp:nvSpPr>
        <dsp:cNvPr id="0" name=""/>
        <dsp:cNvSpPr/>
      </dsp:nvSpPr>
      <dsp:spPr>
        <a:xfrm>
          <a:off x="1094849" y="536811"/>
          <a:ext cx="1649323" cy="69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bg1"/>
              </a:solidFill>
            </a:rPr>
            <a:t>Formulate Questions based on the selected features</a:t>
          </a:r>
        </a:p>
      </dsp:txBody>
      <dsp:txXfrm>
        <a:off x="1094849" y="536811"/>
        <a:ext cx="1649323" cy="699712"/>
      </dsp:txXfrm>
    </dsp:sp>
    <dsp:sp modelId="{98E72075-F04C-4700-B0F8-D2626A3CCE12}">
      <dsp:nvSpPr>
        <dsp:cNvPr id="0" name=""/>
        <dsp:cNvSpPr/>
      </dsp:nvSpPr>
      <dsp:spPr>
        <a:xfrm>
          <a:off x="3031555" y="536811"/>
          <a:ext cx="699712" cy="699712"/>
        </a:xfrm>
        <a:prstGeom prst="ellipse">
          <a:avLst/>
        </a:prstGeom>
        <a:solidFill>
          <a:schemeClr val="accent5">
            <a:hueOff val="-13320089"/>
            <a:satOff val="69231"/>
            <a:lumOff val="-38235"/>
            <a:alphaOff val="0"/>
          </a:schemeClr>
        </a:solidFill>
        <a:ln>
          <a:noFill/>
        </a:ln>
        <a:effectLst/>
      </dsp:spPr>
      <dsp:style>
        <a:lnRef idx="0">
          <a:scrgbClr r="0" g="0" b="0"/>
        </a:lnRef>
        <a:fillRef idx="1">
          <a:scrgbClr r="0" g="0" b="0"/>
        </a:fillRef>
        <a:effectRef idx="0">
          <a:scrgbClr r="0" g="0" b="0"/>
        </a:effectRef>
        <a:fontRef idx="minor"/>
      </dsp:style>
    </dsp:sp>
    <dsp:sp modelId="{9BC263F1-A1E9-4336-806F-AD8FA8D87133}">
      <dsp:nvSpPr>
        <dsp:cNvPr id="0" name=""/>
        <dsp:cNvSpPr/>
      </dsp:nvSpPr>
      <dsp:spPr>
        <a:xfrm>
          <a:off x="3178494" y="683751"/>
          <a:ext cx="405833" cy="40583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AFE26E-18EF-4E09-A07A-DDDF63D564D9}">
      <dsp:nvSpPr>
        <dsp:cNvPr id="0" name=""/>
        <dsp:cNvSpPr/>
      </dsp:nvSpPr>
      <dsp:spPr>
        <a:xfrm>
          <a:off x="3881206" y="536811"/>
          <a:ext cx="1649323" cy="699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bg1"/>
              </a:solidFill>
            </a:rPr>
            <a:t>Formulate a fixed structure for the incident report</a:t>
          </a:r>
        </a:p>
      </dsp:txBody>
      <dsp:txXfrm>
        <a:off x="3881206" y="536811"/>
        <a:ext cx="1649323" cy="6997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0B17F-0D48-4464-A4D9-5082E979DE55}">
      <dsp:nvSpPr>
        <dsp:cNvPr id="0" name=""/>
        <dsp:cNvSpPr/>
      </dsp:nvSpPr>
      <dsp:spPr>
        <a:xfrm>
          <a:off x="-252913" y="6996"/>
          <a:ext cx="4885203" cy="12571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25EE6C-2B3F-42F3-A48D-AECC0CA7D339}">
      <dsp:nvSpPr>
        <dsp:cNvPr id="0" name=""/>
        <dsp:cNvSpPr/>
      </dsp:nvSpPr>
      <dsp:spPr>
        <a:xfrm>
          <a:off x="127379" y="289858"/>
          <a:ext cx="691440" cy="69144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07D1A0-398D-4C45-98F2-F5725F360160}">
      <dsp:nvSpPr>
        <dsp:cNvPr id="0" name=""/>
        <dsp:cNvSpPr/>
      </dsp:nvSpPr>
      <dsp:spPr>
        <a:xfrm>
          <a:off x="981937" y="7"/>
          <a:ext cx="2198341" cy="1257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050" tIns="133050" rIns="133050" bIns="133050" numCol="1" spcCol="1270" anchor="ctr" anchorCtr="0">
          <a:noAutofit/>
        </a:bodyPr>
        <a:lstStyle/>
        <a:p>
          <a:pPr marL="0" lvl="0" indent="0" algn="l" defTabSz="977900">
            <a:lnSpc>
              <a:spcPct val="90000"/>
            </a:lnSpc>
            <a:spcBef>
              <a:spcPct val="0"/>
            </a:spcBef>
            <a:spcAft>
              <a:spcPct val="35000"/>
            </a:spcAft>
            <a:buNone/>
          </a:pPr>
          <a:r>
            <a:rPr lang="en-US" sz="2200" kern="1200" dirty="0"/>
            <a:t>Color Segmentation</a:t>
          </a:r>
        </a:p>
      </dsp:txBody>
      <dsp:txXfrm>
        <a:off x="981937" y="7"/>
        <a:ext cx="2198341" cy="1257164"/>
      </dsp:txXfrm>
    </dsp:sp>
    <dsp:sp modelId="{DC7F447A-F129-4074-9922-627D91145CF1}">
      <dsp:nvSpPr>
        <dsp:cNvPr id="0" name=""/>
        <dsp:cNvSpPr/>
      </dsp:nvSpPr>
      <dsp:spPr>
        <a:xfrm>
          <a:off x="2888786" y="6996"/>
          <a:ext cx="2249329" cy="1257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050" tIns="133050" rIns="133050" bIns="133050" numCol="1" spcCol="1270" anchor="ctr" anchorCtr="0">
          <a:noAutofit/>
        </a:bodyPr>
        <a:lstStyle/>
        <a:p>
          <a:pPr marL="0" lvl="0" indent="0" algn="l" defTabSz="800100">
            <a:lnSpc>
              <a:spcPct val="90000"/>
            </a:lnSpc>
            <a:spcBef>
              <a:spcPct val="0"/>
            </a:spcBef>
            <a:spcAft>
              <a:spcPct val="35000"/>
            </a:spcAft>
            <a:buNone/>
          </a:pPr>
          <a:r>
            <a:rPr lang="en-US" sz="1800" kern="1200" dirty="0"/>
            <a:t>Jeans/Pants, Shoe, Hat, Shirt/Jacket, Hair Color</a:t>
          </a:r>
        </a:p>
      </dsp:txBody>
      <dsp:txXfrm>
        <a:off x="2888786" y="6996"/>
        <a:ext cx="2249329" cy="1257164"/>
      </dsp:txXfrm>
    </dsp:sp>
    <dsp:sp modelId="{0F0059F8-9B9C-4073-80BD-56E4F908B298}">
      <dsp:nvSpPr>
        <dsp:cNvPr id="0" name=""/>
        <dsp:cNvSpPr/>
      </dsp:nvSpPr>
      <dsp:spPr>
        <a:xfrm>
          <a:off x="-252913" y="1578452"/>
          <a:ext cx="4885203" cy="12571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F4C724-52D7-473C-8359-589F6405B484}">
      <dsp:nvSpPr>
        <dsp:cNvPr id="0" name=""/>
        <dsp:cNvSpPr/>
      </dsp:nvSpPr>
      <dsp:spPr>
        <a:xfrm>
          <a:off x="127379" y="1861314"/>
          <a:ext cx="691440" cy="691440"/>
        </a:xfrm>
        <a:prstGeom prst="rect">
          <a:avLst/>
        </a:prstGeom>
        <a:blipFill>
          <a:blip xmlns:r="http://schemas.openxmlformats.org/officeDocument/2006/relationships" r:embed="rId3"/>
          <a:srcRect/>
          <a:stretch>
            <a:fillRect t="-10000" b="-10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8AC2C1-1AFB-4FAF-8D2E-7FA64B3AB09E}">
      <dsp:nvSpPr>
        <dsp:cNvPr id="0" name=""/>
        <dsp:cNvSpPr/>
      </dsp:nvSpPr>
      <dsp:spPr>
        <a:xfrm>
          <a:off x="1039094" y="1589980"/>
          <a:ext cx="2198341" cy="1257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050" tIns="133050" rIns="133050" bIns="133050" numCol="1" spcCol="1270" anchor="ctr" anchorCtr="0">
          <a:noAutofit/>
        </a:bodyPr>
        <a:lstStyle/>
        <a:p>
          <a:pPr marL="0" lvl="0" indent="0" algn="l" defTabSz="977900">
            <a:lnSpc>
              <a:spcPct val="90000"/>
            </a:lnSpc>
            <a:spcBef>
              <a:spcPct val="0"/>
            </a:spcBef>
            <a:spcAft>
              <a:spcPct val="35000"/>
            </a:spcAft>
            <a:buNone/>
          </a:pPr>
          <a:r>
            <a:rPr lang="en-US" sz="2200" kern="1200" dirty="0"/>
            <a:t>DNN classifier trained for custom classes</a:t>
          </a:r>
        </a:p>
      </dsp:txBody>
      <dsp:txXfrm>
        <a:off x="1039094" y="1589980"/>
        <a:ext cx="2198341" cy="1257164"/>
      </dsp:txXfrm>
    </dsp:sp>
    <dsp:sp modelId="{01F24A4A-CB24-4F7D-94FB-F1F1982CD669}">
      <dsp:nvSpPr>
        <dsp:cNvPr id="0" name=""/>
        <dsp:cNvSpPr/>
      </dsp:nvSpPr>
      <dsp:spPr>
        <a:xfrm>
          <a:off x="2907673" y="1578452"/>
          <a:ext cx="2211556" cy="1257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050" tIns="133050" rIns="133050" bIns="133050" numCol="1" spcCol="1270" anchor="ctr" anchorCtr="0">
          <a:noAutofit/>
        </a:bodyPr>
        <a:lstStyle/>
        <a:p>
          <a:pPr marL="0" lvl="0" indent="0" algn="l" defTabSz="800100">
            <a:lnSpc>
              <a:spcPct val="90000"/>
            </a:lnSpc>
            <a:spcBef>
              <a:spcPct val="0"/>
            </a:spcBef>
            <a:spcAft>
              <a:spcPct val="35000"/>
            </a:spcAft>
            <a:buNone/>
          </a:pPr>
          <a:r>
            <a:rPr lang="en-US" sz="1800" kern="1200" dirty="0"/>
            <a:t>Male/Female</a:t>
          </a:r>
        </a:p>
      </dsp:txBody>
      <dsp:txXfrm>
        <a:off x="2907673" y="1578452"/>
        <a:ext cx="2211556" cy="1257164"/>
      </dsp:txXfrm>
    </dsp:sp>
    <dsp:sp modelId="{404654C2-ED89-49DF-9648-740998A75593}">
      <dsp:nvSpPr>
        <dsp:cNvPr id="0" name=""/>
        <dsp:cNvSpPr/>
      </dsp:nvSpPr>
      <dsp:spPr>
        <a:xfrm>
          <a:off x="-252913" y="3156905"/>
          <a:ext cx="4885203" cy="12571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B9D9D0-BADB-4E58-8292-4CBA7D4D66A1}">
      <dsp:nvSpPr>
        <dsp:cNvPr id="0" name=""/>
        <dsp:cNvSpPr/>
      </dsp:nvSpPr>
      <dsp:spPr>
        <a:xfrm>
          <a:off x="127379" y="3432770"/>
          <a:ext cx="691440" cy="691440"/>
        </a:xfrm>
        <a:prstGeom prst="rect">
          <a:avLst/>
        </a:prstGeom>
        <a:blipFill>
          <a:blip xmlns:r="http://schemas.openxmlformats.org/officeDocument/2006/relationships"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7BC763-319B-4A97-8AE6-FE94EAB2F1A1}">
      <dsp:nvSpPr>
        <dsp:cNvPr id="0" name=""/>
        <dsp:cNvSpPr/>
      </dsp:nvSpPr>
      <dsp:spPr>
        <a:xfrm>
          <a:off x="993369" y="3156905"/>
          <a:ext cx="2198341" cy="1257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050" tIns="133050" rIns="133050" bIns="133050" numCol="1" spcCol="1270" anchor="ctr" anchorCtr="0">
          <a:noAutofit/>
        </a:bodyPr>
        <a:lstStyle/>
        <a:p>
          <a:pPr marL="0" lvl="0" indent="0" algn="l" defTabSz="977900">
            <a:lnSpc>
              <a:spcPct val="90000"/>
            </a:lnSpc>
            <a:spcBef>
              <a:spcPct val="0"/>
            </a:spcBef>
            <a:spcAft>
              <a:spcPct val="35000"/>
            </a:spcAft>
            <a:buNone/>
          </a:pPr>
          <a:r>
            <a:rPr lang="en-US" sz="2200" kern="1200" dirty="0"/>
            <a:t>Action Recognition</a:t>
          </a:r>
        </a:p>
      </dsp:txBody>
      <dsp:txXfrm>
        <a:off x="993369" y="3156905"/>
        <a:ext cx="2198341" cy="1257164"/>
      </dsp:txXfrm>
    </dsp:sp>
    <dsp:sp modelId="{73E9C70E-8345-4044-A015-CC21FA6B5E26}">
      <dsp:nvSpPr>
        <dsp:cNvPr id="0" name=""/>
        <dsp:cNvSpPr/>
      </dsp:nvSpPr>
      <dsp:spPr>
        <a:xfrm>
          <a:off x="3131058" y="3149908"/>
          <a:ext cx="1764785" cy="1257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050" tIns="133050" rIns="133050" bIns="133050" numCol="1" spcCol="1270" anchor="ctr" anchorCtr="0">
          <a:noAutofit/>
        </a:bodyPr>
        <a:lstStyle/>
        <a:p>
          <a:pPr marL="0" lvl="0" indent="0" algn="l" defTabSz="711200">
            <a:lnSpc>
              <a:spcPct val="90000"/>
            </a:lnSpc>
            <a:spcBef>
              <a:spcPct val="0"/>
            </a:spcBef>
            <a:spcAft>
              <a:spcPct val="35000"/>
            </a:spcAft>
            <a:buNone/>
          </a:pPr>
          <a:r>
            <a:rPr lang="en-US" sz="1600" kern="1200" dirty="0"/>
            <a:t>Walking/</a:t>
          </a:r>
        </a:p>
        <a:p>
          <a:pPr marL="0" lvl="0" indent="0" algn="l" defTabSz="711200">
            <a:lnSpc>
              <a:spcPct val="90000"/>
            </a:lnSpc>
            <a:spcBef>
              <a:spcPct val="0"/>
            </a:spcBef>
            <a:spcAft>
              <a:spcPct val="35000"/>
            </a:spcAft>
            <a:buNone/>
          </a:pPr>
          <a:r>
            <a:rPr lang="en-US" sz="1600" kern="1200" dirty="0"/>
            <a:t>Running/</a:t>
          </a:r>
        </a:p>
        <a:p>
          <a:pPr marL="0" lvl="0" indent="0" algn="l" defTabSz="711200">
            <a:lnSpc>
              <a:spcPct val="90000"/>
            </a:lnSpc>
            <a:spcBef>
              <a:spcPct val="0"/>
            </a:spcBef>
            <a:spcAft>
              <a:spcPct val="35000"/>
            </a:spcAft>
            <a:buNone/>
          </a:pPr>
          <a:r>
            <a:rPr lang="en-US" sz="1600" kern="1200" dirty="0"/>
            <a:t>In Pursuit</a:t>
          </a:r>
        </a:p>
      </dsp:txBody>
      <dsp:txXfrm>
        <a:off x="3131058" y="3149908"/>
        <a:ext cx="1764785" cy="12571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83843-89AC-4244-BCA9-6A5DDC8BC7AB}">
      <dsp:nvSpPr>
        <dsp:cNvPr id="0" name=""/>
        <dsp:cNvSpPr/>
      </dsp:nvSpPr>
      <dsp:spPr>
        <a:xfrm>
          <a:off x="0" y="516600"/>
          <a:ext cx="2639791" cy="164986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34DE43-ED0A-44BB-BB96-08F03E1A5A6F}">
      <dsp:nvSpPr>
        <dsp:cNvPr id="0" name=""/>
        <dsp:cNvSpPr/>
      </dsp:nvSpPr>
      <dsp:spPr>
        <a:xfrm>
          <a:off x="2014161" y="592893"/>
          <a:ext cx="195344" cy="19534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FD9529-0C72-41FD-9B32-63F9F0131118}">
      <dsp:nvSpPr>
        <dsp:cNvPr id="0" name=""/>
        <dsp:cNvSpPr/>
      </dsp:nvSpPr>
      <dsp:spPr>
        <a:xfrm>
          <a:off x="1244799" y="948865"/>
          <a:ext cx="1055916" cy="1217604"/>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3509" bIns="0" numCol="1" spcCol="1270" anchor="t" anchorCtr="0">
          <a:noAutofit/>
        </a:bodyPr>
        <a:lstStyle/>
        <a:p>
          <a:pPr marL="0" lvl="0" indent="0" algn="r" defTabSz="800100">
            <a:lnSpc>
              <a:spcPct val="90000"/>
            </a:lnSpc>
            <a:spcBef>
              <a:spcPct val="0"/>
            </a:spcBef>
            <a:spcAft>
              <a:spcPct val="35000"/>
            </a:spcAft>
            <a:buNone/>
          </a:pPr>
          <a:r>
            <a:rPr lang="en-US" sz="1800" b="1" kern="1200" dirty="0">
              <a:solidFill>
                <a:srgbClr val="FF0000"/>
              </a:solidFill>
              <a:latin typeface="Aharoni" panose="020B0604020202020204" pitchFamily="2" charset="-79"/>
              <a:cs typeface="Aharoni" panose="020B0604020202020204" pitchFamily="2" charset="-79"/>
            </a:rPr>
            <a:t>Suspect</a:t>
          </a:r>
        </a:p>
      </dsp:txBody>
      <dsp:txXfrm>
        <a:off x="1296345" y="1000411"/>
        <a:ext cx="952824" cy="11145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C12E8E-B0D4-4830-A4F3-7E19896A2001}">
      <dsp:nvSpPr>
        <dsp:cNvPr id="0" name=""/>
        <dsp:cNvSpPr/>
      </dsp:nvSpPr>
      <dsp:spPr>
        <a:xfrm>
          <a:off x="1185515" y="522235"/>
          <a:ext cx="1265891" cy="86144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4A71D1D-A098-4600-AB9C-3E89F6C49DDE}">
      <dsp:nvSpPr>
        <dsp:cNvPr id="0" name=""/>
        <dsp:cNvSpPr/>
      </dsp:nvSpPr>
      <dsp:spPr>
        <a:xfrm>
          <a:off x="10045" y="1479043"/>
          <a:ext cx="3616831" cy="381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kern="1200" dirty="0"/>
            <a:t>GitHub Repository:</a:t>
          </a:r>
        </a:p>
      </dsp:txBody>
      <dsp:txXfrm>
        <a:off x="10045" y="1479043"/>
        <a:ext cx="3616831" cy="381098"/>
      </dsp:txXfrm>
    </dsp:sp>
    <dsp:sp modelId="{C1D897EE-E9C5-46A7-8C87-1D4D409B3EBB}">
      <dsp:nvSpPr>
        <dsp:cNvPr id="0" name=""/>
        <dsp:cNvSpPr/>
      </dsp:nvSpPr>
      <dsp:spPr>
        <a:xfrm>
          <a:off x="10045" y="1904498"/>
          <a:ext cx="3616831" cy="835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pPr>
          <a:r>
            <a:rPr lang="en-US" sz="2800" kern="1200" dirty="0">
              <a:hlinkClick xmlns:r="http://schemas.openxmlformats.org/officeDocument/2006/relationships" r:id="rId3"/>
            </a:rPr>
            <a:t>https://github.com/skod-ng</a:t>
          </a:r>
          <a:endParaRPr lang="en-US" sz="2800" kern="1200" dirty="0"/>
        </a:p>
      </dsp:txBody>
      <dsp:txXfrm>
        <a:off x="10045" y="1904498"/>
        <a:ext cx="3616831" cy="835577"/>
      </dsp:txXfrm>
    </dsp:sp>
    <dsp:sp modelId="{F185A278-1BAF-4FB0-BCE6-1E502F4BDB42}">
      <dsp:nvSpPr>
        <dsp:cNvPr id="0" name=""/>
        <dsp:cNvSpPr/>
      </dsp:nvSpPr>
      <dsp:spPr>
        <a:xfrm>
          <a:off x="5435293" y="522235"/>
          <a:ext cx="1265891" cy="861440"/>
        </a:xfrm>
        <a:prstGeom prst="rect">
          <a:avLst/>
        </a:prstGeom>
        <a:blipFill>
          <a:blip xmlns:r="http://schemas.openxmlformats.org/officeDocument/2006/relationships"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2843C9-B36A-490B-B00C-7952ABA82547}">
      <dsp:nvSpPr>
        <dsp:cNvPr id="0" name=""/>
        <dsp:cNvSpPr/>
      </dsp:nvSpPr>
      <dsp:spPr>
        <a:xfrm>
          <a:off x="4259822" y="1479043"/>
          <a:ext cx="3616831" cy="381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dirty="0"/>
            <a:t>Demo</a:t>
          </a:r>
        </a:p>
      </dsp:txBody>
      <dsp:txXfrm>
        <a:off x="4259822" y="1479043"/>
        <a:ext cx="3616831" cy="381098"/>
      </dsp:txXfrm>
    </dsp:sp>
    <dsp:sp modelId="{1BD54093-2DFA-43D9-8A82-375FC783FBE6}">
      <dsp:nvSpPr>
        <dsp:cNvPr id="0" name=""/>
        <dsp:cNvSpPr/>
      </dsp:nvSpPr>
      <dsp:spPr>
        <a:xfrm>
          <a:off x="4259822" y="1904498"/>
          <a:ext cx="3616831" cy="835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Incident Querying System - </a:t>
          </a:r>
          <a:r>
            <a:rPr lang="en-US" sz="2400" kern="1200" dirty="0">
              <a:hlinkClick xmlns:r="http://schemas.openxmlformats.org/officeDocument/2006/relationships" r:id="rId6"/>
            </a:rPr>
            <a:t>http://18.191.242.90/index.php</a:t>
          </a:r>
          <a:endParaRPr lang="en-US" sz="2400" kern="1200" dirty="0"/>
        </a:p>
        <a:p>
          <a:pPr marL="0" lvl="0" indent="0" algn="ctr" defTabSz="1066800">
            <a:lnSpc>
              <a:spcPct val="100000"/>
            </a:lnSpc>
            <a:spcBef>
              <a:spcPct val="0"/>
            </a:spcBef>
            <a:spcAft>
              <a:spcPct val="35000"/>
            </a:spcAft>
            <a:buNone/>
          </a:pPr>
          <a:r>
            <a:rPr lang="en-US" sz="2400" kern="1200" dirty="0"/>
            <a:t>Query Result UI - </a:t>
          </a:r>
          <a:r>
            <a:rPr lang="en-US" sz="2400" kern="1200" dirty="0">
              <a:hlinkClick xmlns:r="http://schemas.openxmlformats.org/officeDocument/2006/relationships" r:id="rId7"/>
            </a:rPr>
            <a:t>http://35.239.251.13:3000/</a:t>
          </a:r>
          <a:endParaRPr lang="en-US" sz="2400" kern="1200" dirty="0"/>
        </a:p>
      </dsp:txBody>
      <dsp:txXfrm>
        <a:off x="4259822" y="1904498"/>
        <a:ext cx="3616831" cy="835577"/>
      </dsp:txXfrm>
    </dsp:sp>
  </dsp:spTree>
</dsp:drawing>
</file>

<file path=ppt/diagrams/layout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840695-F87D-41E9-8BA7-2C9DC7272008}" type="datetimeFigureOut">
              <a:rPr lang="en-US" smtClean="0"/>
              <a:t>8/10/20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48423A-6450-421F-92BE-A7A2E491505B}" type="slidenum">
              <a:rPr lang="en-US" smtClean="0"/>
              <a:t>‹#›</a:t>
            </a:fld>
            <a:endParaRPr lang="en-US"/>
          </a:p>
        </p:txBody>
      </p:sp>
    </p:spTree>
    <p:extLst>
      <p:ext uri="{BB962C8B-B14F-4D97-AF65-F5344CB8AC3E}">
        <p14:creationId xmlns:p14="http://schemas.microsoft.com/office/powerpoint/2010/main" val="2728139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48423A-6450-421F-92BE-A7A2E491505B}" type="slidenum">
              <a:rPr lang="en-US" smtClean="0"/>
              <a:t>2</a:t>
            </a:fld>
            <a:endParaRPr lang="en-US"/>
          </a:p>
        </p:txBody>
      </p:sp>
    </p:spTree>
    <p:extLst>
      <p:ext uri="{BB962C8B-B14F-4D97-AF65-F5344CB8AC3E}">
        <p14:creationId xmlns:p14="http://schemas.microsoft.com/office/powerpoint/2010/main" val="3060732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our objectives of the research is ….</a:t>
            </a:r>
          </a:p>
          <a:p>
            <a:endParaRPr lang="en-US"/>
          </a:p>
          <a:p>
            <a:r>
              <a:rPr lang="en-US"/>
              <a:t>Scope of the research</a:t>
            </a:r>
          </a:p>
        </p:txBody>
      </p:sp>
      <p:sp>
        <p:nvSpPr>
          <p:cNvPr id="4" name="Slide Number Placeholder 3"/>
          <p:cNvSpPr>
            <a:spLocks noGrp="1"/>
          </p:cNvSpPr>
          <p:nvPr>
            <p:ph type="sldNum" sz="quarter" idx="5"/>
          </p:nvPr>
        </p:nvSpPr>
        <p:spPr/>
        <p:txBody>
          <a:bodyPr/>
          <a:lstStyle/>
          <a:p>
            <a:fld id="{8B48423A-6450-421F-92BE-A7A2E491505B}" type="slidenum">
              <a:rPr lang="en-US" smtClean="0"/>
              <a:t>35</a:t>
            </a:fld>
            <a:endParaRPr lang="en-US"/>
          </a:p>
        </p:txBody>
      </p:sp>
    </p:spTree>
    <p:extLst>
      <p:ext uri="{BB962C8B-B14F-4D97-AF65-F5344CB8AC3E}">
        <p14:creationId xmlns:p14="http://schemas.microsoft.com/office/powerpoint/2010/main" val="710074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SKOD aims to extract required knowledge for an user with changing needs and situations</a:t>
            </a:r>
          </a:p>
          <a:p>
            <a:r>
              <a:rPr lang="en-US" dirty="0"/>
              <a:t>For doing that we have to relate multi-modal data. SKOD not only aims to work for data at rest, but also it will update the knowledge base with new streaming data, and deliver the correct incoming data to the correct user based on the user profiling. Based on data modeling, SKOD wants to fill the info. gap for missions.</a:t>
            </a:r>
          </a:p>
        </p:txBody>
      </p:sp>
      <p:sp>
        <p:nvSpPr>
          <p:cNvPr id="4" name="Slide Number Placeholder 3"/>
          <p:cNvSpPr>
            <a:spLocks noGrp="1"/>
          </p:cNvSpPr>
          <p:nvPr>
            <p:ph type="sldNum" sz="quarter" idx="5"/>
          </p:nvPr>
        </p:nvSpPr>
        <p:spPr/>
        <p:txBody>
          <a:bodyPr/>
          <a:lstStyle/>
          <a:p>
            <a:fld id="{8B48423A-6450-421F-92BE-A7A2E491505B}" type="slidenum">
              <a:rPr lang="en-US" smtClean="0"/>
              <a:t>36</a:t>
            </a:fld>
            <a:endParaRPr lang="en-US"/>
          </a:p>
        </p:txBody>
      </p:sp>
    </p:spTree>
    <p:extLst>
      <p:ext uri="{BB962C8B-B14F-4D97-AF65-F5344CB8AC3E}">
        <p14:creationId xmlns:p14="http://schemas.microsoft.com/office/powerpoint/2010/main" val="213479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Currently SKOD has 3 main modalities of data 0 video, unstructured and structured text. MIT collected 100+ hours of dashcam video to build the video database. Purdue collected more than 200K tweets to build the UT database. There is an automatic parsing and recording system in place for tweets and Cambridge public datasets. </a:t>
            </a:r>
            <a:endParaRPr dirty="0"/>
          </a:p>
        </p:txBody>
      </p:sp>
      <p:sp>
        <p:nvSpPr>
          <p:cNvPr id="150" name="Google Shape;15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63517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LIDAR – light detection and ranges</a:t>
            </a:r>
          </a:p>
          <a:p>
            <a:pPr lvl="1"/>
            <a:r>
              <a:rPr lang="en-US" dirty="0"/>
              <a:t>Sensor data</a:t>
            </a:r>
          </a:p>
          <a:p>
            <a:pPr lvl="2"/>
            <a:r>
              <a:rPr lang="en-US" dirty="0"/>
              <a:t>1 mid-range lidar</a:t>
            </a:r>
          </a:p>
          <a:p>
            <a:pPr lvl="2"/>
            <a:r>
              <a:rPr lang="en-US" dirty="0"/>
              <a:t>4 short-range lidars</a:t>
            </a:r>
          </a:p>
          <a:p>
            <a:pPr lvl="2"/>
            <a:r>
              <a:rPr lang="en-US" dirty="0"/>
              <a:t>5 cameras (front and sides)</a:t>
            </a:r>
          </a:p>
          <a:p>
            <a:pPr lvl="2"/>
            <a:r>
              <a:rPr lang="en-US" dirty="0"/>
              <a:t>Synchronized lidar and camera data</a:t>
            </a:r>
          </a:p>
          <a:p>
            <a:pPr lvl="2"/>
            <a:r>
              <a:rPr lang="en-US" dirty="0"/>
              <a:t>Lidar to camera projections</a:t>
            </a:r>
          </a:p>
          <a:p>
            <a:pPr lvl="2"/>
            <a:r>
              <a:rPr lang="en-US" dirty="0"/>
              <a:t>Sensor calibrations and vehicle poses</a:t>
            </a:r>
          </a:p>
          <a:p>
            <a:pPr lvl="1"/>
            <a:r>
              <a:rPr lang="en-US" dirty="0"/>
              <a:t>Labeled data</a:t>
            </a:r>
          </a:p>
          <a:p>
            <a:pPr lvl="2"/>
            <a:r>
              <a:rPr lang="en-US" dirty="0"/>
              <a:t>Labels for 4 object classes - Vehicles, Pedestrians, Cyclists, Signs</a:t>
            </a:r>
          </a:p>
          <a:p>
            <a:pPr lvl="2"/>
            <a:r>
              <a:rPr lang="en-US" dirty="0"/>
              <a:t>High-quality labels for lidar data in all 1,000 segments</a:t>
            </a:r>
          </a:p>
          <a:p>
            <a:pPr lvl="2"/>
            <a:r>
              <a:rPr lang="en-US" dirty="0"/>
              <a:t>12M 3D bounding box labels with tracking IDs on lidar data</a:t>
            </a:r>
          </a:p>
          <a:p>
            <a:pPr lvl="2"/>
            <a:r>
              <a:rPr lang="en-US" dirty="0"/>
              <a:t>High-quality labels for camera data in 100 segments (more to be added soon)</a:t>
            </a:r>
          </a:p>
          <a:p>
            <a:pPr lvl="2"/>
            <a:r>
              <a:rPr lang="en-US" dirty="0"/>
              <a:t>1.2M 2D bounding box labels with tracking IDs on camera data</a:t>
            </a:r>
          </a:p>
          <a:p>
            <a:endParaRPr lang="en-US" dirty="0"/>
          </a:p>
        </p:txBody>
      </p:sp>
      <p:sp>
        <p:nvSpPr>
          <p:cNvPr id="4" name="Slide Number Placeholder 3"/>
          <p:cNvSpPr>
            <a:spLocks noGrp="1"/>
          </p:cNvSpPr>
          <p:nvPr>
            <p:ph type="sldNum" sz="quarter" idx="5"/>
          </p:nvPr>
        </p:nvSpPr>
        <p:spPr/>
        <p:txBody>
          <a:bodyPr/>
          <a:lstStyle/>
          <a:p>
            <a:fld id="{8B48423A-6450-421F-92BE-A7A2E491505B}" type="slidenum">
              <a:rPr lang="en-US" smtClean="0"/>
              <a:t>39</a:t>
            </a:fld>
            <a:endParaRPr lang="en-US"/>
          </a:p>
        </p:txBody>
      </p:sp>
    </p:spTree>
    <p:extLst>
      <p:ext uri="{BB962C8B-B14F-4D97-AF65-F5344CB8AC3E}">
        <p14:creationId xmlns:p14="http://schemas.microsoft.com/office/powerpoint/2010/main" val="2168969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Corerct</a:t>
            </a:r>
            <a:r>
              <a:rPr lang="en-US" dirty="0"/>
              <a:t> this</a:t>
            </a:r>
            <a:endParaRPr dirty="0"/>
          </a:p>
        </p:txBody>
      </p:sp>
      <p:sp>
        <p:nvSpPr>
          <p:cNvPr id="327" name="Google Shape;32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86424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Corerct</a:t>
            </a:r>
            <a:r>
              <a:rPr lang="en-US" dirty="0"/>
              <a:t> this</a:t>
            </a:r>
            <a:endParaRPr dirty="0"/>
          </a:p>
        </p:txBody>
      </p:sp>
      <p:sp>
        <p:nvSpPr>
          <p:cNvPr id="327" name="Google Shape;32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04769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goal of our feature extraction module is to answer user queries on demand. We have a simplified query like this – </a:t>
            </a:r>
          </a:p>
          <a:p>
            <a:r>
              <a:rPr lang="en-US"/>
              <a:t>We want to </a:t>
            </a:r>
          </a:p>
          <a:p>
            <a:endParaRPr lang="en-US"/>
          </a:p>
          <a:p>
            <a:r>
              <a:rPr lang="en-US"/>
              <a:t>From our earlier example, if we want to find unattended child, we need to make a query like this to our DB, user might not make it, and directly ask for </a:t>
            </a:r>
            <a:r>
              <a:rPr lang="en-US" err="1"/>
              <a:t>childs</a:t>
            </a:r>
            <a:r>
              <a:rPr lang="en-US"/>
              <a:t> unattended in car</a:t>
            </a:r>
          </a:p>
          <a:p>
            <a:r>
              <a:rPr lang="en-US"/>
              <a:t>And Feature extraction module is going to handle it.</a:t>
            </a:r>
          </a:p>
        </p:txBody>
      </p:sp>
      <p:sp>
        <p:nvSpPr>
          <p:cNvPr id="4" name="Slide Number Placeholder 3"/>
          <p:cNvSpPr>
            <a:spLocks noGrp="1"/>
          </p:cNvSpPr>
          <p:nvPr>
            <p:ph type="sldNum" sz="quarter" idx="5"/>
          </p:nvPr>
        </p:nvSpPr>
        <p:spPr/>
        <p:txBody>
          <a:bodyPr/>
          <a:lstStyle/>
          <a:p>
            <a:fld id="{8B48423A-6450-421F-92BE-A7A2E491505B}" type="slidenum">
              <a:rPr lang="en-US" smtClean="0"/>
              <a:t>43</a:t>
            </a:fld>
            <a:endParaRPr lang="en-US"/>
          </a:p>
        </p:txBody>
      </p:sp>
    </p:spTree>
    <p:extLst>
      <p:ext uri="{BB962C8B-B14F-4D97-AF65-F5344CB8AC3E}">
        <p14:creationId xmlns:p14="http://schemas.microsoft.com/office/powerpoint/2010/main" val="1800605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goal of our feature extraction module is to answer user queries on demand. We have a simplified query like this – </a:t>
            </a:r>
          </a:p>
          <a:p>
            <a:r>
              <a:rPr lang="en-US"/>
              <a:t>We want to </a:t>
            </a:r>
          </a:p>
          <a:p>
            <a:endParaRPr lang="en-US"/>
          </a:p>
          <a:p>
            <a:r>
              <a:rPr lang="en-US"/>
              <a:t>From our earlier example, if we want to find unattended child, we need to make a query like this to our DB, user might not make it, and directly ask for </a:t>
            </a:r>
            <a:r>
              <a:rPr lang="en-US" err="1"/>
              <a:t>childs</a:t>
            </a:r>
            <a:r>
              <a:rPr lang="en-US"/>
              <a:t> unattended in car</a:t>
            </a:r>
          </a:p>
          <a:p>
            <a:r>
              <a:rPr lang="en-US"/>
              <a:t>And Feature extraction module is going to handle it.</a:t>
            </a:r>
          </a:p>
        </p:txBody>
      </p:sp>
      <p:sp>
        <p:nvSpPr>
          <p:cNvPr id="4" name="Slide Number Placeholder 3"/>
          <p:cNvSpPr>
            <a:spLocks noGrp="1"/>
          </p:cNvSpPr>
          <p:nvPr>
            <p:ph type="sldNum" sz="quarter" idx="5"/>
          </p:nvPr>
        </p:nvSpPr>
        <p:spPr/>
        <p:txBody>
          <a:bodyPr/>
          <a:lstStyle/>
          <a:p>
            <a:fld id="{8B48423A-6450-421F-92BE-A7A2E491505B}" type="slidenum">
              <a:rPr lang="en-US" smtClean="0"/>
              <a:t>44</a:t>
            </a:fld>
            <a:endParaRPr lang="en-US"/>
          </a:p>
        </p:txBody>
      </p:sp>
    </p:spTree>
    <p:extLst>
      <p:ext uri="{BB962C8B-B14F-4D97-AF65-F5344CB8AC3E}">
        <p14:creationId xmlns:p14="http://schemas.microsoft.com/office/powerpoint/2010/main" val="3153448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09937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our feature extraction module is to answer user queries on demand. We have a simplified query like this – </a:t>
            </a:r>
          </a:p>
          <a:p>
            <a:r>
              <a:rPr lang="en-US" dirty="0"/>
              <a:t>We want to </a:t>
            </a:r>
          </a:p>
          <a:p>
            <a:endParaRPr lang="en-US" dirty="0"/>
          </a:p>
          <a:p>
            <a:r>
              <a:rPr lang="en-US" dirty="0"/>
              <a:t>From our earlier example, if we want to find unattended child, we need to make a query like this to our DB, user may use natural language queries and directly ask for </a:t>
            </a:r>
            <a:r>
              <a:rPr lang="en-US" dirty="0" err="1"/>
              <a:t>childs</a:t>
            </a:r>
            <a:r>
              <a:rPr lang="en-US" dirty="0"/>
              <a:t> unattended in car</a:t>
            </a:r>
          </a:p>
          <a:p>
            <a:r>
              <a:rPr lang="en-US" dirty="0"/>
              <a:t>And Feature extraction module is going to handle it.</a:t>
            </a:r>
          </a:p>
        </p:txBody>
      </p:sp>
      <p:sp>
        <p:nvSpPr>
          <p:cNvPr id="4" name="Slide Number Placeholder 3"/>
          <p:cNvSpPr>
            <a:spLocks noGrp="1"/>
          </p:cNvSpPr>
          <p:nvPr>
            <p:ph type="sldNum" sz="quarter" idx="5"/>
          </p:nvPr>
        </p:nvSpPr>
        <p:spPr/>
        <p:txBody>
          <a:bodyPr/>
          <a:lstStyle/>
          <a:p>
            <a:fld id="{8B48423A-6450-421F-92BE-A7A2E491505B}" type="slidenum">
              <a:rPr lang="en-US" smtClean="0"/>
              <a:t>46</a:t>
            </a:fld>
            <a:endParaRPr lang="en-US"/>
          </a:p>
        </p:txBody>
      </p:sp>
    </p:spTree>
    <p:extLst>
      <p:ext uri="{BB962C8B-B14F-4D97-AF65-F5344CB8AC3E}">
        <p14:creationId xmlns:p14="http://schemas.microsoft.com/office/powerpoint/2010/main" val="4062735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12D1C-54A1-48EB-BFC2-F194AC3A62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769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RCNN – REGIONS WITH CNN features</a:t>
            </a:r>
          </a:p>
        </p:txBody>
      </p:sp>
      <p:sp>
        <p:nvSpPr>
          <p:cNvPr id="4" name="Slide Number Placeholder 3"/>
          <p:cNvSpPr>
            <a:spLocks noGrp="1"/>
          </p:cNvSpPr>
          <p:nvPr>
            <p:ph type="sldNum" sz="quarter" idx="5"/>
          </p:nvPr>
        </p:nvSpPr>
        <p:spPr/>
        <p:txBody>
          <a:bodyPr/>
          <a:lstStyle/>
          <a:p>
            <a:fld id="{8B48423A-6450-421F-92BE-A7A2E491505B}" type="slidenum">
              <a:rPr lang="en-US" smtClean="0"/>
              <a:t>47</a:t>
            </a:fld>
            <a:endParaRPr lang="en-US"/>
          </a:p>
        </p:txBody>
      </p:sp>
    </p:spTree>
    <p:extLst>
      <p:ext uri="{BB962C8B-B14F-4D97-AF65-F5344CB8AC3E}">
        <p14:creationId xmlns:p14="http://schemas.microsoft.com/office/powerpoint/2010/main" val="1032543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1" name="Google Shape;1071;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2343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1" name="Google Shape;1071;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1582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4" name="Google Shape;1114;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8887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48423A-6450-421F-92BE-A7A2E491505B}" type="slidenum">
              <a:rPr lang="en-US" smtClean="0"/>
              <a:t>57</a:t>
            </a:fld>
            <a:endParaRPr lang="en-US"/>
          </a:p>
        </p:txBody>
      </p:sp>
    </p:spTree>
    <p:extLst>
      <p:ext uri="{BB962C8B-B14F-4D97-AF65-F5344CB8AC3E}">
        <p14:creationId xmlns:p14="http://schemas.microsoft.com/office/powerpoint/2010/main" val="99300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core idea is to take a matrix of what we have — documents and terms — and decompose it into a separate document-topic matrix and a topic-term matrix.</a:t>
            </a:r>
          </a:p>
          <a:p>
            <a:r>
              <a:rPr lang="en-US" sz="1200" b="0" i="0" kern="1200" dirty="0">
                <a:solidFill>
                  <a:schemeClr val="tx1"/>
                </a:solidFill>
                <a:effectLst/>
                <a:latin typeface="+mn-lt"/>
                <a:ea typeface="+mn-ea"/>
                <a:cs typeface="+mn-cs"/>
              </a:rPr>
              <a:t>raw counts do not work particularly well because they do not account for the </a:t>
            </a:r>
            <a:r>
              <a:rPr lang="en-US" sz="1200" b="0" i="1" kern="1200" dirty="0">
                <a:solidFill>
                  <a:schemeClr val="tx1"/>
                </a:solidFill>
                <a:effectLst/>
                <a:latin typeface="+mn-lt"/>
                <a:ea typeface="+mn-ea"/>
                <a:cs typeface="+mn-cs"/>
              </a:rPr>
              <a:t>significance</a:t>
            </a:r>
            <a:r>
              <a:rPr lang="en-US" sz="1200" b="0" i="0" kern="1200" dirty="0">
                <a:solidFill>
                  <a:schemeClr val="tx1"/>
                </a:solidFill>
                <a:effectLst/>
                <a:latin typeface="+mn-lt"/>
                <a:ea typeface="+mn-ea"/>
                <a:cs typeface="+mn-cs"/>
              </a:rPr>
              <a:t> of each word in the document. </a:t>
            </a:r>
            <a:endParaRPr lang="en-US" dirty="0"/>
          </a:p>
        </p:txBody>
      </p:sp>
      <p:sp>
        <p:nvSpPr>
          <p:cNvPr id="4" name="Slide Number Placeholder 3"/>
          <p:cNvSpPr>
            <a:spLocks noGrp="1"/>
          </p:cNvSpPr>
          <p:nvPr>
            <p:ph type="sldNum" sz="quarter" idx="5"/>
          </p:nvPr>
        </p:nvSpPr>
        <p:spPr/>
        <p:txBody>
          <a:bodyPr/>
          <a:lstStyle/>
          <a:p>
            <a:fld id="{8B48423A-6450-421F-92BE-A7A2E491505B}" type="slidenum">
              <a:rPr lang="en-US" smtClean="0"/>
              <a:t>58</a:t>
            </a:fld>
            <a:endParaRPr lang="en-US"/>
          </a:p>
        </p:txBody>
      </p:sp>
    </p:spTree>
    <p:extLst>
      <p:ext uri="{BB962C8B-B14F-4D97-AF65-F5344CB8AC3E}">
        <p14:creationId xmlns:p14="http://schemas.microsoft.com/office/powerpoint/2010/main" val="942886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is a demo for the whole process. We have a lot of documents at rest. We have 2 users, one with interest in query TREE down, another with person with gun. Now after we run our LSA, we will be able to tell how much each user is interested in those documents. User 1 is 72% interested in Doc 7, user 2 is 79% interested in Doc 28.</a:t>
            </a:r>
            <a:endParaRPr/>
          </a:p>
        </p:txBody>
      </p:sp>
      <p:sp>
        <p:nvSpPr>
          <p:cNvPr id="764" name="Google Shape;76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00446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is a demo for the whole process. We have a lot of documents at rest. We have 2 users, one with interest in query TREE down, another with person with gun. Now after we run our LSA, we will be able to tell how much each user is interested in those documents. User 1 is 72% interested in Doc 7, user 2 is 79% interested in Doc 28.</a:t>
            </a:r>
            <a:endParaRPr/>
          </a:p>
        </p:txBody>
      </p:sp>
      <p:sp>
        <p:nvSpPr>
          <p:cNvPr id="764" name="Google Shape;76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72985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is a demo for the whole process. We have a lot of documents at rest. We have 2 users, one with interest in query TREE down, another with person with gun. Now after we run our LSA, we will be able to tell how much each user is interested in those documents. User 1 is 72% interested in Doc 7, user 2 is 79% interested in Doc 28.</a:t>
            </a:r>
            <a:endParaRPr/>
          </a:p>
        </p:txBody>
      </p:sp>
      <p:sp>
        <p:nvSpPr>
          <p:cNvPr id="764" name="Google Shape;76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11599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Topic A</a:t>
            </a:r>
            <a:r>
              <a:rPr lang="en-US" sz="1200" b="0" i="0">
                <a:solidFill>
                  <a:schemeClr val="dk1"/>
                </a:solidFill>
                <a:latin typeface="Calibri"/>
                <a:ea typeface="Calibri"/>
                <a:cs typeface="Calibri"/>
                <a:sym typeface="Calibri"/>
              </a:rPr>
              <a:t>: 30% broccoli, 15% bananas, 10% breakfast, 10% munching, … (at which point, you could interpret topic A to be about food)</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Topic B</a:t>
            </a:r>
            <a:r>
              <a:rPr lang="en-US" sz="1200" b="0" i="0">
                <a:solidFill>
                  <a:schemeClr val="dk1"/>
                </a:solidFill>
                <a:latin typeface="Calibri"/>
                <a:ea typeface="Calibri"/>
                <a:cs typeface="Calibri"/>
                <a:sym typeface="Calibri"/>
              </a:rPr>
              <a:t>: 20% chinchillas, 20% kittens, 20% cute, 15% hamster, … (at which point, you could interpret topic B to be about cute animals)</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1">
                <a:solidFill>
                  <a:schemeClr val="dk1"/>
                </a:solidFill>
                <a:latin typeface="Calibri"/>
                <a:ea typeface="Calibri"/>
                <a:cs typeface="Calibri"/>
                <a:sym typeface="Calibri"/>
              </a:rPr>
              <a:t>LDA assumes the following generative process for each document w in a corpus D:</a:t>
            </a:r>
            <a:endParaRPr/>
          </a:p>
          <a:p>
            <a:pPr marL="0" lvl="0" indent="0" algn="l" rtl="0">
              <a:spcBef>
                <a:spcPts val="0"/>
              </a:spcBef>
              <a:spcAft>
                <a:spcPts val="0"/>
              </a:spcAft>
              <a:buNone/>
            </a:pPr>
            <a:r>
              <a:rPr lang="en-US" sz="1200" b="0" i="1">
                <a:solidFill>
                  <a:schemeClr val="dk1"/>
                </a:solidFill>
                <a:latin typeface="Calibri"/>
                <a:ea typeface="Calibri"/>
                <a:cs typeface="Calibri"/>
                <a:sym typeface="Calibri"/>
              </a:rPr>
              <a:t>Choose N ∼ Poisson(ξ).</a:t>
            </a:r>
            <a:endParaRPr/>
          </a:p>
          <a:p>
            <a:pPr marL="0" lvl="0" indent="0" algn="l" rtl="0">
              <a:spcBef>
                <a:spcPts val="0"/>
              </a:spcBef>
              <a:spcAft>
                <a:spcPts val="0"/>
              </a:spcAft>
              <a:buNone/>
            </a:pPr>
            <a:r>
              <a:rPr lang="en-US" sz="1200" b="0" i="1">
                <a:solidFill>
                  <a:schemeClr val="dk1"/>
                </a:solidFill>
                <a:latin typeface="Calibri"/>
                <a:ea typeface="Calibri"/>
                <a:cs typeface="Calibri"/>
                <a:sym typeface="Calibri"/>
              </a:rPr>
              <a:t>Choose </a:t>
            </a:r>
            <a:r>
              <a:rPr lang="en-US" sz="1200" b="0" i="1" err="1">
                <a:solidFill>
                  <a:schemeClr val="dk1"/>
                </a:solidFill>
                <a:latin typeface="Calibri"/>
                <a:ea typeface="Calibri"/>
                <a:cs typeface="Calibri"/>
                <a:sym typeface="Calibri"/>
              </a:rPr>
              <a:t>θ</a:t>
            </a:r>
            <a:r>
              <a:rPr lang="en-US" sz="1200" b="0" i="1">
                <a:solidFill>
                  <a:schemeClr val="dk1"/>
                </a:solidFill>
                <a:latin typeface="Calibri"/>
                <a:ea typeface="Calibri"/>
                <a:cs typeface="Calibri"/>
                <a:sym typeface="Calibri"/>
              </a:rPr>
              <a:t> ∼ Dir(α).</a:t>
            </a:r>
            <a:endParaRPr/>
          </a:p>
          <a:p>
            <a:pPr marL="0" lvl="0" indent="0" algn="l" rtl="0">
              <a:spcBef>
                <a:spcPts val="0"/>
              </a:spcBef>
              <a:spcAft>
                <a:spcPts val="0"/>
              </a:spcAft>
              <a:buNone/>
            </a:pPr>
            <a:r>
              <a:rPr lang="en-US" sz="1200" b="0" i="1">
                <a:solidFill>
                  <a:schemeClr val="dk1"/>
                </a:solidFill>
                <a:latin typeface="Calibri"/>
                <a:ea typeface="Calibri"/>
                <a:cs typeface="Calibri"/>
                <a:sym typeface="Calibri"/>
              </a:rPr>
              <a:t>For each of the N words </a:t>
            </a:r>
            <a:r>
              <a:rPr lang="en-US" sz="1200" b="0" i="1" err="1">
                <a:solidFill>
                  <a:schemeClr val="dk1"/>
                </a:solidFill>
                <a:latin typeface="Calibri"/>
                <a:ea typeface="Calibri"/>
                <a:cs typeface="Calibri"/>
                <a:sym typeface="Calibri"/>
              </a:rPr>
              <a:t>w</a:t>
            </a:r>
            <a:r>
              <a:rPr lang="en-US" sz="1200" b="0" i="1" baseline="-25000" err="1">
                <a:solidFill>
                  <a:schemeClr val="dk1"/>
                </a:solidFill>
                <a:latin typeface="Calibri"/>
                <a:ea typeface="Calibri"/>
                <a:cs typeface="Calibri"/>
                <a:sym typeface="Calibri"/>
              </a:rPr>
              <a:t>n</a:t>
            </a:r>
            <a:r>
              <a:rPr lang="en-US" sz="1200" b="0" i="1">
                <a:solidFill>
                  <a:schemeClr val="dk1"/>
                </a:solidFill>
                <a:latin typeface="Calibri"/>
                <a:ea typeface="Calibri"/>
                <a:cs typeface="Calibri"/>
                <a:sym typeface="Calibri"/>
              </a:rPr>
              <a:t>:</a:t>
            </a:r>
            <a:br>
              <a:rPr lang="en-US" sz="1200" b="0" i="1">
                <a:solidFill>
                  <a:schemeClr val="dk1"/>
                </a:solidFill>
                <a:latin typeface="Calibri"/>
                <a:ea typeface="Calibri"/>
                <a:cs typeface="Calibri"/>
                <a:sym typeface="Calibri"/>
              </a:rPr>
            </a:br>
            <a:r>
              <a:rPr lang="en-US" sz="1200" b="0" i="1">
                <a:solidFill>
                  <a:schemeClr val="dk1"/>
                </a:solidFill>
                <a:latin typeface="Calibri"/>
                <a:ea typeface="Calibri"/>
                <a:cs typeface="Calibri"/>
                <a:sym typeface="Calibri"/>
              </a:rPr>
              <a:t>(a) Choose a topic </a:t>
            </a:r>
            <a:r>
              <a:rPr lang="en-US" sz="1200" b="0" i="1" err="1">
                <a:solidFill>
                  <a:schemeClr val="dk1"/>
                </a:solidFill>
                <a:latin typeface="Calibri"/>
                <a:ea typeface="Calibri"/>
                <a:cs typeface="Calibri"/>
                <a:sym typeface="Calibri"/>
              </a:rPr>
              <a:t>z</a:t>
            </a:r>
            <a:r>
              <a:rPr lang="en-US" sz="1200" b="0" i="1" baseline="-25000" err="1">
                <a:solidFill>
                  <a:schemeClr val="dk1"/>
                </a:solidFill>
                <a:latin typeface="Calibri"/>
                <a:ea typeface="Calibri"/>
                <a:cs typeface="Calibri"/>
                <a:sym typeface="Calibri"/>
              </a:rPr>
              <a:t>n</a:t>
            </a:r>
            <a:r>
              <a:rPr lang="en-US" sz="1200" b="0" i="1">
                <a:solidFill>
                  <a:schemeClr val="dk1"/>
                </a:solidFill>
                <a:latin typeface="Calibri"/>
                <a:ea typeface="Calibri"/>
                <a:cs typeface="Calibri"/>
                <a:sym typeface="Calibri"/>
              </a:rPr>
              <a:t> ∼ Multinomial(</a:t>
            </a:r>
            <a:r>
              <a:rPr lang="en-US" sz="1200" b="0" i="1" err="1">
                <a:solidFill>
                  <a:schemeClr val="dk1"/>
                </a:solidFill>
                <a:latin typeface="Calibri"/>
                <a:ea typeface="Calibri"/>
                <a:cs typeface="Calibri"/>
                <a:sym typeface="Calibri"/>
              </a:rPr>
              <a:t>θ</a:t>
            </a:r>
            <a:r>
              <a:rPr lang="en-US" sz="1200" b="0" i="1">
                <a:solidFill>
                  <a:schemeClr val="dk1"/>
                </a:solidFill>
                <a:latin typeface="Calibri"/>
                <a:ea typeface="Calibri"/>
                <a:cs typeface="Calibri"/>
                <a:sym typeface="Calibri"/>
              </a:rPr>
              <a:t>).</a:t>
            </a:r>
            <a:br>
              <a:rPr lang="en-US" sz="1200" b="0" i="1">
                <a:solidFill>
                  <a:schemeClr val="dk1"/>
                </a:solidFill>
                <a:latin typeface="Calibri"/>
                <a:ea typeface="Calibri"/>
                <a:cs typeface="Calibri"/>
                <a:sym typeface="Calibri"/>
              </a:rPr>
            </a:br>
            <a:r>
              <a:rPr lang="en-US" sz="1200" b="0" i="1">
                <a:solidFill>
                  <a:schemeClr val="dk1"/>
                </a:solidFill>
                <a:latin typeface="Calibri"/>
                <a:ea typeface="Calibri"/>
                <a:cs typeface="Calibri"/>
                <a:sym typeface="Calibri"/>
              </a:rPr>
              <a:t>(b) Choose a word </a:t>
            </a:r>
            <a:r>
              <a:rPr lang="en-US" sz="1200" b="0" i="1" err="1">
                <a:solidFill>
                  <a:schemeClr val="dk1"/>
                </a:solidFill>
                <a:latin typeface="Calibri"/>
                <a:ea typeface="Calibri"/>
                <a:cs typeface="Calibri"/>
                <a:sym typeface="Calibri"/>
              </a:rPr>
              <a:t>w</a:t>
            </a:r>
            <a:r>
              <a:rPr lang="en-US" sz="1200" b="0" i="1" baseline="-25000" err="1">
                <a:solidFill>
                  <a:schemeClr val="dk1"/>
                </a:solidFill>
                <a:latin typeface="Calibri"/>
                <a:ea typeface="Calibri"/>
                <a:cs typeface="Calibri"/>
                <a:sym typeface="Calibri"/>
              </a:rPr>
              <a:t>n</a:t>
            </a:r>
            <a:r>
              <a:rPr lang="en-US" sz="1200" b="0" i="1">
                <a:solidFill>
                  <a:schemeClr val="dk1"/>
                </a:solidFill>
                <a:latin typeface="Calibri"/>
                <a:ea typeface="Calibri"/>
                <a:cs typeface="Calibri"/>
                <a:sym typeface="Calibri"/>
              </a:rPr>
              <a:t> from p(</a:t>
            </a:r>
            <a:r>
              <a:rPr lang="en-US" sz="1200" b="0" i="1" err="1">
                <a:solidFill>
                  <a:schemeClr val="dk1"/>
                </a:solidFill>
                <a:latin typeface="Calibri"/>
                <a:ea typeface="Calibri"/>
                <a:cs typeface="Calibri"/>
                <a:sym typeface="Calibri"/>
              </a:rPr>
              <a:t>w</a:t>
            </a:r>
            <a:r>
              <a:rPr lang="en-US" sz="1200" b="0" i="1" baseline="-25000" err="1">
                <a:solidFill>
                  <a:schemeClr val="dk1"/>
                </a:solidFill>
                <a:latin typeface="Calibri"/>
                <a:ea typeface="Calibri"/>
                <a:cs typeface="Calibri"/>
                <a:sym typeface="Calibri"/>
              </a:rPr>
              <a:t>n</a:t>
            </a:r>
            <a:r>
              <a:rPr lang="en-US" sz="1200" b="0" i="1">
                <a:solidFill>
                  <a:schemeClr val="dk1"/>
                </a:solidFill>
                <a:latin typeface="Calibri"/>
                <a:ea typeface="Calibri"/>
                <a:cs typeface="Calibri"/>
                <a:sym typeface="Calibri"/>
              </a:rPr>
              <a:t> | </a:t>
            </a:r>
            <a:r>
              <a:rPr lang="en-US" sz="1200" b="0" i="1" err="1">
                <a:solidFill>
                  <a:schemeClr val="dk1"/>
                </a:solidFill>
                <a:latin typeface="Calibri"/>
                <a:ea typeface="Calibri"/>
                <a:cs typeface="Calibri"/>
                <a:sym typeface="Calibri"/>
              </a:rPr>
              <a:t>z</a:t>
            </a:r>
            <a:r>
              <a:rPr lang="en-US" sz="1200" b="0" i="1" baseline="-25000" err="1">
                <a:solidFill>
                  <a:schemeClr val="dk1"/>
                </a:solidFill>
                <a:latin typeface="Calibri"/>
                <a:ea typeface="Calibri"/>
                <a:cs typeface="Calibri"/>
                <a:sym typeface="Calibri"/>
              </a:rPr>
              <a:t>n</a:t>
            </a:r>
            <a:r>
              <a:rPr lang="en-US" sz="1200" b="0" i="1">
                <a:solidFill>
                  <a:schemeClr val="dk1"/>
                </a:solidFill>
                <a:latin typeface="Calibri"/>
                <a:ea typeface="Calibri"/>
                <a:cs typeface="Calibri"/>
                <a:sym typeface="Calibri"/>
              </a:rPr>
              <a:t> ,β), a multinomial probability conditioned on the topic </a:t>
            </a:r>
            <a:r>
              <a:rPr lang="en-US" sz="1200" b="0" i="1" err="1">
                <a:solidFill>
                  <a:schemeClr val="dk1"/>
                </a:solidFill>
                <a:latin typeface="Calibri"/>
                <a:ea typeface="Calibri"/>
                <a:cs typeface="Calibri"/>
                <a:sym typeface="Calibri"/>
              </a:rPr>
              <a:t>z</a:t>
            </a:r>
            <a:r>
              <a:rPr lang="en-US" sz="1200" b="0" i="1" baseline="-25000" err="1">
                <a:solidFill>
                  <a:schemeClr val="dk1"/>
                </a:solidFill>
                <a:latin typeface="Calibri"/>
                <a:ea typeface="Calibri"/>
                <a:cs typeface="Calibri"/>
                <a:sym typeface="Calibri"/>
              </a:rPr>
              <a:t>n</a:t>
            </a:r>
            <a:r>
              <a:rPr lang="en-US" sz="1200" b="0" i="1">
                <a:solidFill>
                  <a:schemeClr val="dk1"/>
                </a:solidFill>
                <a:latin typeface="Calibri"/>
                <a:ea typeface="Calibri"/>
                <a:cs typeface="Calibri"/>
                <a:sym typeface="Calibri"/>
              </a:rPr>
              <a:t>.</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791" name="Google Shape;79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extLst>
      <p:ext uri="{BB962C8B-B14F-4D97-AF65-F5344CB8AC3E}">
        <p14:creationId xmlns:p14="http://schemas.microsoft.com/office/powerpoint/2010/main" val="997634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Linked Mission Data</a:t>
            </a:r>
          </a:p>
          <a:p>
            <a:r>
              <a:rPr lang="en-US" sz="1600" dirty="0"/>
              <a:t>Enterprise-level content integration of  multi-int, multi-source data within the context of a mission and a set of federated common models</a:t>
            </a:r>
          </a:p>
          <a:p>
            <a:r>
              <a:rPr lang="en-US" sz="1600" dirty="0"/>
              <a:t>Augmentation of base content with correlation and aggregation algorithms that create links based on temporal, spatial, semantic, or mission-specific rules</a:t>
            </a:r>
          </a:p>
          <a:p>
            <a:r>
              <a:rPr lang="en-US" sz="1600" dirty="0"/>
              <a:t>Human and machine interfaces for cognitive and analytic augmentation of base data and decision support analysis </a:t>
            </a:r>
          </a:p>
          <a:p>
            <a:endParaRPr lang="en-US" sz="1600" b="1" dirty="0"/>
          </a:p>
          <a:p>
            <a:endParaRPr lang="en-US" sz="1600" b="1" dirty="0"/>
          </a:p>
          <a:p>
            <a:r>
              <a:rPr lang="en-US" sz="1600" b="1" dirty="0"/>
              <a:t>Critical Element Identification:</a:t>
            </a:r>
          </a:p>
          <a:p>
            <a:r>
              <a:rPr lang="en-US" sz="1600" b="1" dirty="0"/>
              <a:t>Objective</a:t>
            </a:r>
            <a:r>
              <a:rPr lang="en-US" sz="1600" dirty="0"/>
              <a:t>: Automatically identify critical components in complex systems (and systems of systems) by analyzing semantic graph models of the system</a:t>
            </a:r>
          </a:p>
          <a:p>
            <a:r>
              <a:rPr lang="en-US" sz="1600" b="1" dirty="0"/>
              <a:t>Current State of the Art: </a:t>
            </a:r>
          </a:p>
          <a:p>
            <a:pPr lvl="1"/>
            <a:r>
              <a:rPr lang="en-US" dirty="0"/>
              <a:t>Target analysis is currently carried out by teams of subject matter experts</a:t>
            </a:r>
          </a:p>
          <a:p>
            <a:pPr lvl="1"/>
            <a:r>
              <a:rPr lang="en-US" dirty="0"/>
              <a:t>Requires months to complete analysis</a:t>
            </a:r>
          </a:p>
          <a:p>
            <a:r>
              <a:rPr lang="en-US" sz="1600" b="1" dirty="0"/>
              <a:t>Business Case</a:t>
            </a:r>
          </a:p>
          <a:p>
            <a:pPr lvl="1"/>
            <a:r>
              <a:rPr lang="en-US" dirty="0"/>
              <a:t>Entry point to analytics on semantic graphs</a:t>
            </a:r>
          </a:p>
          <a:p>
            <a:pPr lvl="1"/>
            <a:r>
              <a:rPr lang="en-US" dirty="0"/>
              <a:t>Augment Linked Data capabilities for Air Force Customers</a:t>
            </a:r>
          </a:p>
          <a:p>
            <a:r>
              <a:rPr lang="en-US" sz="1600" b="1" dirty="0"/>
              <a:t>Mission Impact</a:t>
            </a:r>
            <a:r>
              <a:rPr lang="en-US" sz="1600" dirty="0"/>
              <a:t>:</a:t>
            </a:r>
          </a:p>
          <a:p>
            <a:pPr lvl="1"/>
            <a:r>
              <a:rPr lang="en-US" dirty="0"/>
              <a:t>Near Term: Reduction in time and labor required for critical component analysis</a:t>
            </a:r>
          </a:p>
          <a:p>
            <a:pPr lvl="1"/>
            <a:r>
              <a:rPr lang="en-US" dirty="0"/>
              <a:t>Long Term: Key Technology for automated mission planning</a:t>
            </a:r>
          </a:p>
          <a:p>
            <a:endParaRPr lang="en-US" dirty="0"/>
          </a:p>
          <a:p>
            <a:endParaRPr lang="en-US" dirty="0"/>
          </a:p>
          <a:p>
            <a:r>
              <a:rPr lang="en-US" b="1" dirty="0"/>
              <a:t>Automated</a:t>
            </a:r>
            <a:r>
              <a:rPr lang="en-US" b="1" baseline="0" dirty="0"/>
              <a:t> Ontology generation</a:t>
            </a:r>
          </a:p>
          <a:p>
            <a:r>
              <a:rPr lang="en-US" b="1" dirty="0"/>
              <a:t>Enables Long Term Objective</a:t>
            </a:r>
            <a:r>
              <a:rPr lang="en-US" dirty="0"/>
              <a:t>: Fully autonomous agents capable of reasoning about and adapting to unexpected entities in their environment</a:t>
            </a:r>
          </a:p>
          <a:p>
            <a:r>
              <a:rPr lang="en-US" b="1" dirty="0"/>
              <a:t>Enables Near Term Objective</a:t>
            </a:r>
            <a:r>
              <a:rPr lang="en-US" dirty="0"/>
              <a:t>: Automatic update and augmentation of model ontologies increasing system flexibility and reducing manpower requirements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116D86-17C5-441F-91C2-C6213C50BA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622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a:solidFill>
                  <a:schemeClr val="dk1"/>
                </a:solidFill>
                <a:latin typeface="Calibri"/>
                <a:ea typeface="Calibri"/>
                <a:cs typeface="Calibri"/>
                <a:sym typeface="Calibri"/>
              </a:rPr>
              <a:t>Topic A</a:t>
            </a:r>
            <a:r>
              <a:rPr lang="en-US" sz="1200" b="0" i="0">
                <a:solidFill>
                  <a:schemeClr val="dk1"/>
                </a:solidFill>
                <a:latin typeface="Calibri"/>
                <a:ea typeface="Calibri"/>
                <a:cs typeface="Calibri"/>
                <a:sym typeface="Calibri"/>
              </a:rPr>
              <a:t>: 30% broccoli, 15% bananas, 10% breakfast, 10% munching, … (at which point, you could interpret topic A to be about food)</a:t>
            </a:r>
            <a:endParaRPr/>
          </a:p>
          <a:p>
            <a:pPr marL="0" lvl="0" indent="0" algn="l" rtl="0">
              <a:spcBef>
                <a:spcPts val="0"/>
              </a:spcBef>
              <a:spcAft>
                <a:spcPts val="0"/>
              </a:spcAft>
              <a:buNone/>
            </a:pPr>
            <a:r>
              <a:rPr lang="en-US" sz="1200" b="1" i="0">
                <a:solidFill>
                  <a:schemeClr val="dk1"/>
                </a:solidFill>
                <a:latin typeface="Calibri"/>
                <a:ea typeface="Calibri"/>
                <a:cs typeface="Calibri"/>
                <a:sym typeface="Calibri"/>
              </a:rPr>
              <a:t>Topic B</a:t>
            </a:r>
            <a:r>
              <a:rPr lang="en-US" sz="1200" b="0" i="0">
                <a:solidFill>
                  <a:schemeClr val="dk1"/>
                </a:solidFill>
                <a:latin typeface="Calibri"/>
                <a:ea typeface="Calibri"/>
                <a:cs typeface="Calibri"/>
                <a:sym typeface="Calibri"/>
              </a:rPr>
              <a:t>: 20% chinchillas, 20% kittens, 20% cute, 15% hamster, … (at which point, you could interpret topic B to be about cute animals)</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1">
                <a:solidFill>
                  <a:schemeClr val="dk1"/>
                </a:solidFill>
                <a:latin typeface="Calibri"/>
                <a:ea typeface="Calibri"/>
                <a:cs typeface="Calibri"/>
                <a:sym typeface="Calibri"/>
              </a:rPr>
              <a:t>LDA assumes the following generative process for each document w in a corpus D:</a:t>
            </a:r>
            <a:endParaRPr/>
          </a:p>
          <a:p>
            <a:pPr marL="0" lvl="0" indent="0" algn="l" rtl="0">
              <a:spcBef>
                <a:spcPts val="0"/>
              </a:spcBef>
              <a:spcAft>
                <a:spcPts val="0"/>
              </a:spcAft>
              <a:buNone/>
            </a:pPr>
            <a:r>
              <a:rPr lang="en-US" sz="1200" b="0" i="1">
                <a:solidFill>
                  <a:schemeClr val="dk1"/>
                </a:solidFill>
                <a:latin typeface="Calibri"/>
                <a:ea typeface="Calibri"/>
                <a:cs typeface="Calibri"/>
                <a:sym typeface="Calibri"/>
              </a:rPr>
              <a:t>Choose N ∼ Poisson(ξ).</a:t>
            </a:r>
            <a:endParaRPr/>
          </a:p>
          <a:p>
            <a:pPr marL="0" lvl="0" indent="0" algn="l" rtl="0">
              <a:spcBef>
                <a:spcPts val="0"/>
              </a:spcBef>
              <a:spcAft>
                <a:spcPts val="0"/>
              </a:spcAft>
              <a:buNone/>
            </a:pPr>
            <a:r>
              <a:rPr lang="en-US" sz="1200" b="0" i="1">
                <a:solidFill>
                  <a:schemeClr val="dk1"/>
                </a:solidFill>
                <a:latin typeface="Calibri"/>
                <a:ea typeface="Calibri"/>
                <a:cs typeface="Calibri"/>
                <a:sym typeface="Calibri"/>
              </a:rPr>
              <a:t>Choose </a:t>
            </a:r>
            <a:r>
              <a:rPr lang="en-US" sz="1200" b="0" i="1" err="1">
                <a:solidFill>
                  <a:schemeClr val="dk1"/>
                </a:solidFill>
                <a:latin typeface="Calibri"/>
                <a:ea typeface="Calibri"/>
                <a:cs typeface="Calibri"/>
                <a:sym typeface="Calibri"/>
              </a:rPr>
              <a:t>θ</a:t>
            </a:r>
            <a:r>
              <a:rPr lang="en-US" sz="1200" b="0" i="1">
                <a:solidFill>
                  <a:schemeClr val="dk1"/>
                </a:solidFill>
                <a:latin typeface="Calibri"/>
                <a:ea typeface="Calibri"/>
                <a:cs typeface="Calibri"/>
                <a:sym typeface="Calibri"/>
              </a:rPr>
              <a:t> ∼ Dir(α).</a:t>
            </a:r>
            <a:endParaRPr/>
          </a:p>
          <a:p>
            <a:pPr marL="0" lvl="0" indent="0" algn="l" rtl="0">
              <a:spcBef>
                <a:spcPts val="0"/>
              </a:spcBef>
              <a:spcAft>
                <a:spcPts val="0"/>
              </a:spcAft>
              <a:buNone/>
            </a:pPr>
            <a:r>
              <a:rPr lang="en-US" sz="1200" b="0" i="1">
                <a:solidFill>
                  <a:schemeClr val="dk1"/>
                </a:solidFill>
                <a:latin typeface="Calibri"/>
                <a:ea typeface="Calibri"/>
                <a:cs typeface="Calibri"/>
                <a:sym typeface="Calibri"/>
              </a:rPr>
              <a:t>For each of the N words </a:t>
            </a:r>
            <a:r>
              <a:rPr lang="en-US" sz="1200" b="0" i="1" err="1">
                <a:solidFill>
                  <a:schemeClr val="dk1"/>
                </a:solidFill>
                <a:latin typeface="Calibri"/>
                <a:ea typeface="Calibri"/>
                <a:cs typeface="Calibri"/>
                <a:sym typeface="Calibri"/>
              </a:rPr>
              <a:t>w</a:t>
            </a:r>
            <a:r>
              <a:rPr lang="en-US" sz="1200" b="0" i="1" baseline="-25000" err="1">
                <a:solidFill>
                  <a:schemeClr val="dk1"/>
                </a:solidFill>
                <a:latin typeface="Calibri"/>
                <a:ea typeface="Calibri"/>
                <a:cs typeface="Calibri"/>
                <a:sym typeface="Calibri"/>
              </a:rPr>
              <a:t>n</a:t>
            </a:r>
            <a:r>
              <a:rPr lang="en-US" sz="1200" b="0" i="1">
                <a:solidFill>
                  <a:schemeClr val="dk1"/>
                </a:solidFill>
                <a:latin typeface="Calibri"/>
                <a:ea typeface="Calibri"/>
                <a:cs typeface="Calibri"/>
                <a:sym typeface="Calibri"/>
              </a:rPr>
              <a:t>:</a:t>
            </a:r>
            <a:br>
              <a:rPr lang="en-US" sz="1200" b="0" i="1">
                <a:solidFill>
                  <a:schemeClr val="dk1"/>
                </a:solidFill>
                <a:latin typeface="Calibri"/>
                <a:ea typeface="Calibri"/>
                <a:cs typeface="Calibri"/>
                <a:sym typeface="Calibri"/>
              </a:rPr>
            </a:br>
            <a:r>
              <a:rPr lang="en-US" sz="1200" b="0" i="1">
                <a:solidFill>
                  <a:schemeClr val="dk1"/>
                </a:solidFill>
                <a:latin typeface="Calibri"/>
                <a:ea typeface="Calibri"/>
                <a:cs typeface="Calibri"/>
                <a:sym typeface="Calibri"/>
              </a:rPr>
              <a:t>(a) Choose a topic </a:t>
            </a:r>
            <a:r>
              <a:rPr lang="en-US" sz="1200" b="0" i="1" err="1">
                <a:solidFill>
                  <a:schemeClr val="dk1"/>
                </a:solidFill>
                <a:latin typeface="Calibri"/>
                <a:ea typeface="Calibri"/>
                <a:cs typeface="Calibri"/>
                <a:sym typeface="Calibri"/>
              </a:rPr>
              <a:t>z</a:t>
            </a:r>
            <a:r>
              <a:rPr lang="en-US" sz="1200" b="0" i="1" baseline="-25000" err="1">
                <a:solidFill>
                  <a:schemeClr val="dk1"/>
                </a:solidFill>
                <a:latin typeface="Calibri"/>
                <a:ea typeface="Calibri"/>
                <a:cs typeface="Calibri"/>
                <a:sym typeface="Calibri"/>
              </a:rPr>
              <a:t>n</a:t>
            </a:r>
            <a:r>
              <a:rPr lang="en-US" sz="1200" b="0" i="1">
                <a:solidFill>
                  <a:schemeClr val="dk1"/>
                </a:solidFill>
                <a:latin typeface="Calibri"/>
                <a:ea typeface="Calibri"/>
                <a:cs typeface="Calibri"/>
                <a:sym typeface="Calibri"/>
              </a:rPr>
              <a:t> ∼ Multinomial(</a:t>
            </a:r>
            <a:r>
              <a:rPr lang="en-US" sz="1200" b="0" i="1" err="1">
                <a:solidFill>
                  <a:schemeClr val="dk1"/>
                </a:solidFill>
                <a:latin typeface="Calibri"/>
                <a:ea typeface="Calibri"/>
                <a:cs typeface="Calibri"/>
                <a:sym typeface="Calibri"/>
              </a:rPr>
              <a:t>θ</a:t>
            </a:r>
            <a:r>
              <a:rPr lang="en-US" sz="1200" b="0" i="1">
                <a:solidFill>
                  <a:schemeClr val="dk1"/>
                </a:solidFill>
                <a:latin typeface="Calibri"/>
                <a:ea typeface="Calibri"/>
                <a:cs typeface="Calibri"/>
                <a:sym typeface="Calibri"/>
              </a:rPr>
              <a:t>).</a:t>
            </a:r>
            <a:br>
              <a:rPr lang="en-US" sz="1200" b="0" i="1">
                <a:solidFill>
                  <a:schemeClr val="dk1"/>
                </a:solidFill>
                <a:latin typeface="Calibri"/>
                <a:ea typeface="Calibri"/>
                <a:cs typeface="Calibri"/>
                <a:sym typeface="Calibri"/>
              </a:rPr>
            </a:br>
            <a:r>
              <a:rPr lang="en-US" sz="1200" b="0" i="1">
                <a:solidFill>
                  <a:schemeClr val="dk1"/>
                </a:solidFill>
                <a:latin typeface="Calibri"/>
                <a:ea typeface="Calibri"/>
                <a:cs typeface="Calibri"/>
                <a:sym typeface="Calibri"/>
              </a:rPr>
              <a:t>(b) Choose a word </a:t>
            </a:r>
            <a:r>
              <a:rPr lang="en-US" sz="1200" b="0" i="1" err="1">
                <a:solidFill>
                  <a:schemeClr val="dk1"/>
                </a:solidFill>
                <a:latin typeface="Calibri"/>
                <a:ea typeface="Calibri"/>
                <a:cs typeface="Calibri"/>
                <a:sym typeface="Calibri"/>
              </a:rPr>
              <a:t>w</a:t>
            </a:r>
            <a:r>
              <a:rPr lang="en-US" sz="1200" b="0" i="1" baseline="-25000" err="1">
                <a:solidFill>
                  <a:schemeClr val="dk1"/>
                </a:solidFill>
                <a:latin typeface="Calibri"/>
                <a:ea typeface="Calibri"/>
                <a:cs typeface="Calibri"/>
                <a:sym typeface="Calibri"/>
              </a:rPr>
              <a:t>n</a:t>
            </a:r>
            <a:r>
              <a:rPr lang="en-US" sz="1200" b="0" i="1">
                <a:solidFill>
                  <a:schemeClr val="dk1"/>
                </a:solidFill>
                <a:latin typeface="Calibri"/>
                <a:ea typeface="Calibri"/>
                <a:cs typeface="Calibri"/>
                <a:sym typeface="Calibri"/>
              </a:rPr>
              <a:t> from p(</a:t>
            </a:r>
            <a:r>
              <a:rPr lang="en-US" sz="1200" b="0" i="1" err="1">
                <a:solidFill>
                  <a:schemeClr val="dk1"/>
                </a:solidFill>
                <a:latin typeface="Calibri"/>
                <a:ea typeface="Calibri"/>
                <a:cs typeface="Calibri"/>
                <a:sym typeface="Calibri"/>
              </a:rPr>
              <a:t>w</a:t>
            </a:r>
            <a:r>
              <a:rPr lang="en-US" sz="1200" b="0" i="1" baseline="-25000" err="1">
                <a:solidFill>
                  <a:schemeClr val="dk1"/>
                </a:solidFill>
                <a:latin typeface="Calibri"/>
                <a:ea typeface="Calibri"/>
                <a:cs typeface="Calibri"/>
                <a:sym typeface="Calibri"/>
              </a:rPr>
              <a:t>n</a:t>
            </a:r>
            <a:r>
              <a:rPr lang="en-US" sz="1200" b="0" i="1">
                <a:solidFill>
                  <a:schemeClr val="dk1"/>
                </a:solidFill>
                <a:latin typeface="Calibri"/>
                <a:ea typeface="Calibri"/>
                <a:cs typeface="Calibri"/>
                <a:sym typeface="Calibri"/>
              </a:rPr>
              <a:t> | </a:t>
            </a:r>
            <a:r>
              <a:rPr lang="en-US" sz="1200" b="0" i="1" err="1">
                <a:solidFill>
                  <a:schemeClr val="dk1"/>
                </a:solidFill>
                <a:latin typeface="Calibri"/>
                <a:ea typeface="Calibri"/>
                <a:cs typeface="Calibri"/>
                <a:sym typeface="Calibri"/>
              </a:rPr>
              <a:t>z</a:t>
            </a:r>
            <a:r>
              <a:rPr lang="en-US" sz="1200" b="0" i="1" baseline="-25000" err="1">
                <a:solidFill>
                  <a:schemeClr val="dk1"/>
                </a:solidFill>
                <a:latin typeface="Calibri"/>
                <a:ea typeface="Calibri"/>
                <a:cs typeface="Calibri"/>
                <a:sym typeface="Calibri"/>
              </a:rPr>
              <a:t>n</a:t>
            </a:r>
            <a:r>
              <a:rPr lang="en-US" sz="1200" b="0" i="1">
                <a:solidFill>
                  <a:schemeClr val="dk1"/>
                </a:solidFill>
                <a:latin typeface="Calibri"/>
                <a:ea typeface="Calibri"/>
                <a:cs typeface="Calibri"/>
                <a:sym typeface="Calibri"/>
              </a:rPr>
              <a:t> ,β), a multinomial probability conditioned on the topic </a:t>
            </a:r>
            <a:r>
              <a:rPr lang="en-US" sz="1200" b="0" i="1" err="1">
                <a:solidFill>
                  <a:schemeClr val="dk1"/>
                </a:solidFill>
                <a:latin typeface="Calibri"/>
                <a:ea typeface="Calibri"/>
                <a:cs typeface="Calibri"/>
                <a:sym typeface="Calibri"/>
              </a:rPr>
              <a:t>z</a:t>
            </a:r>
            <a:r>
              <a:rPr lang="en-US" sz="1200" b="0" i="1" baseline="-25000" err="1">
                <a:solidFill>
                  <a:schemeClr val="dk1"/>
                </a:solidFill>
                <a:latin typeface="Calibri"/>
                <a:ea typeface="Calibri"/>
                <a:cs typeface="Calibri"/>
                <a:sym typeface="Calibri"/>
              </a:rPr>
              <a:t>n</a:t>
            </a:r>
            <a:r>
              <a:rPr lang="en-US" sz="1200" b="0" i="1">
                <a:solidFill>
                  <a:schemeClr val="dk1"/>
                </a:solidFill>
                <a:latin typeface="Calibri"/>
                <a:ea typeface="Calibri"/>
                <a:cs typeface="Calibri"/>
                <a:sym typeface="Calibri"/>
              </a:rPr>
              <a:t>.</a:t>
            </a:r>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791" name="Google Shape;79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extLst>
      <p:ext uri="{BB962C8B-B14F-4D97-AF65-F5344CB8AC3E}">
        <p14:creationId xmlns:p14="http://schemas.microsoft.com/office/powerpoint/2010/main" val="1831147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dirty="0">
                <a:solidFill>
                  <a:schemeClr val="dk1"/>
                </a:solidFill>
                <a:latin typeface="Calibri"/>
                <a:ea typeface="Calibri"/>
                <a:cs typeface="Calibri"/>
                <a:sym typeface="Calibri"/>
              </a:rPr>
              <a:t>Topic A</a:t>
            </a:r>
            <a:r>
              <a:rPr lang="en-US" sz="1200" b="0" i="0" dirty="0">
                <a:solidFill>
                  <a:schemeClr val="dk1"/>
                </a:solidFill>
                <a:latin typeface="Calibri"/>
                <a:ea typeface="Calibri"/>
                <a:cs typeface="Calibri"/>
                <a:sym typeface="Calibri"/>
              </a:rPr>
              <a:t>: 30% broccoli, 15% bananas, 10% breakfast, 10% munching, … (at which point, you could interpret topic A to be about food)</a:t>
            </a:r>
            <a:endParaRPr dirty="0"/>
          </a:p>
          <a:p>
            <a:pPr marL="0" lvl="0" indent="0" algn="l" rtl="0">
              <a:spcBef>
                <a:spcPts val="0"/>
              </a:spcBef>
              <a:spcAft>
                <a:spcPts val="0"/>
              </a:spcAft>
              <a:buNone/>
            </a:pPr>
            <a:r>
              <a:rPr lang="en-US" sz="1200" b="1" i="0" dirty="0">
                <a:solidFill>
                  <a:schemeClr val="dk1"/>
                </a:solidFill>
                <a:latin typeface="Calibri"/>
                <a:ea typeface="Calibri"/>
                <a:cs typeface="Calibri"/>
                <a:sym typeface="Calibri"/>
              </a:rPr>
              <a:t>Topic B</a:t>
            </a:r>
            <a:r>
              <a:rPr lang="en-US" sz="1200" b="0" i="0" dirty="0">
                <a:solidFill>
                  <a:schemeClr val="dk1"/>
                </a:solidFill>
                <a:latin typeface="Calibri"/>
                <a:ea typeface="Calibri"/>
                <a:cs typeface="Calibri"/>
                <a:sym typeface="Calibri"/>
              </a:rPr>
              <a:t>: 20% chinchillas, 20% kittens, 20% cute, 15% hamster, … (at which point, you could interpret topic B to be about cute animals)</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1" dirty="0">
                <a:solidFill>
                  <a:schemeClr val="dk1"/>
                </a:solidFill>
                <a:latin typeface="Calibri"/>
                <a:ea typeface="Calibri"/>
                <a:cs typeface="Calibri"/>
                <a:sym typeface="Calibri"/>
              </a:rPr>
              <a:t>LDA assumes the following generative process for each document w in a corpus D:</a:t>
            </a:r>
            <a:endParaRPr dirty="0"/>
          </a:p>
          <a:p>
            <a:pPr marL="0" lvl="0" indent="0" algn="l" rtl="0">
              <a:spcBef>
                <a:spcPts val="0"/>
              </a:spcBef>
              <a:spcAft>
                <a:spcPts val="0"/>
              </a:spcAft>
              <a:buNone/>
            </a:pPr>
            <a:r>
              <a:rPr lang="en-US" sz="1200" b="0" i="1" dirty="0">
                <a:solidFill>
                  <a:schemeClr val="dk1"/>
                </a:solidFill>
                <a:latin typeface="Calibri"/>
                <a:ea typeface="Calibri"/>
                <a:cs typeface="Calibri"/>
                <a:sym typeface="Calibri"/>
              </a:rPr>
              <a:t>Choose N ∼ Poisson(</a:t>
            </a:r>
            <a:r>
              <a:rPr lang="en-US" sz="1200" b="0" i="1" dirty="0" err="1">
                <a:solidFill>
                  <a:schemeClr val="dk1"/>
                </a:solidFill>
                <a:latin typeface="Calibri"/>
                <a:ea typeface="Calibri"/>
                <a:cs typeface="Calibri"/>
                <a:sym typeface="Calibri"/>
              </a:rPr>
              <a:t>ξ</a:t>
            </a:r>
            <a:r>
              <a:rPr lang="en-US" sz="1200" b="0" i="1" dirty="0">
                <a:solidFill>
                  <a:schemeClr val="dk1"/>
                </a:solidFill>
                <a:latin typeface="Calibri"/>
                <a:ea typeface="Calibri"/>
                <a:cs typeface="Calibri"/>
                <a:sym typeface="Calibri"/>
              </a:rPr>
              <a:t>).</a:t>
            </a:r>
            <a:endParaRPr dirty="0"/>
          </a:p>
          <a:p>
            <a:pPr marL="0" lvl="0" indent="0" algn="l" rtl="0">
              <a:spcBef>
                <a:spcPts val="0"/>
              </a:spcBef>
              <a:spcAft>
                <a:spcPts val="0"/>
              </a:spcAft>
              <a:buNone/>
            </a:pPr>
            <a:r>
              <a:rPr lang="en-US" sz="1200" b="0" i="1" dirty="0">
                <a:solidFill>
                  <a:schemeClr val="dk1"/>
                </a:solidFill>
                <a:latin typeface="Calibri"/>
                <a:ea typeface="Calibri"/>
                <a:cs typeface="Calibri"/>
                <a:sym typeface="Calibri"/>
              </a:rPr>
              <a:t>Choose </a:t>
            </a:r>
            <a:r>
              <a:rPr lang="en-US" sz="1200" b="0" i="1" dirty="0" err="1">
                <a:solidFill>
                  <a:schemeClr val="dk1"/>
                </a:solidFill>
                <a:latin typeface="Calibri"/>
                <a:ea typeface="Calibri"/>
                <a:cs typeface="Calibri"/>
                <a:sym typeface="Calibri"/>
              </a:rPr>
              <a:t>θ</a:t>
            </a:r>
            <a:r>
              <a:rPr lang="en-US" sz="1200" b="0" i="1" dirty="0">
                <a:solidFill>
                  <a:schemeClr val="dk1"/>
                </a:solidFill>
                <a:latin typeface="Calibri"/>
                <a:ea typeface="Calibri"/>
                <a:cs typeface="Calibri"/>
                <a:sym typeface="Calibri"/>
              </a:rPr>
              <a:t> ∼ Dir(α).</a:t>
            </a:r>
            <a:endParaRPr dirty="0"/>
          </a:p>
          <a:p>
            <a:pPr marL="0" lvl="0" indent="0" algn="l" rtl="0">
              <a:spcBef>
                <a:spcPts val="0"/>
              </a:spcBef>
              <a:spcAft>
                <a:spcPts val="0"/>
              </a:spcAft>
              <a:buNone/>
            </a:pPr>
            <a:r>
              <a:rPr lang="en-US" sz="1200" b="0" i="1" dirty="0">
                <a:solidFill>
                  <a:schemeClr val="dk1"/>
                </a:solidFill>
                <a:latin typeface="Calibri"/>
                <a:ea typeface="Calibri"/>
                <a:cs typeface="Calibri"/>
                <a:sym typeface="Calibri"/>
              </a:rPr>
              <a:t>For each of the N words </a:t>
            </a:r>
            <a:r>
              <a:rPr lang="en-US" sz="1200" b="0" i="1" dirty="0" err="1">
                <a:solidFill>
                  <a:schemeClr val="dk1"/>
                </a:solidFill>
                <a:latin typeface="Calibri"/>
                <a:ea typeface="Calibri"/>
                <a:cs typeface="Calibri"/>
                <a:sym typeface="Calibri"/>
              </a:rPr>
              <a:t>w</a:t>
            </a:r>
            <a:r>
              <a:rPr lang="en-US" sz="1200" b="0" i="1" baseline="-25000" dirty="0" err="1">
                <a:solidFill>
                  <a:schemeClr val="dk1"/>
                </a:solidFill>
                <a:latin typeface="Calibri"/>
                <a:ea typeface="Calibri"/>
                <a:cs typeface="Calibri"/>
                <a:sym typeface="Calibri"/>
              </a:rPr>
              <a:t>n</a:t>
            </a:r>
            <a:r>
              <a:rPr lang="en-US" sz="1200" b="0" i="1" dirty="0">
                <a:solidFill>
                  <a:schemeClr val="dk1"/>
                </a:solidFill>
                <a:latin typeface="Calibri"/>
                <a:ea typeface="Calibri"/>
                <a:cs typeface="Calibri"/>
                <a:sym typeface="Calibri"/>
              </a:rPr>
              <a:t>:</a:t>
            </a:r>
            <a:br>
              <a:rPr lang="en-US" sz="1200" b="0" i="1" dirty="0">
                <a:solidFill>
                  <a:schemeClr val="dk1"/>
                </a:solidFill>
                <a:latin typeface="Calibri"/>
                <a:ea typeface="Calibri"/>
                <a:cs typeface="Calibri"/>
                <a:sym typeface="Calibri"/>
              </a:rPr>
            </a:br>
            <a:r>
              <a:rPr lang="en-US" sz="1200" b="0" i="1" dirty="0">
                <a:solidFill>
                  <a:schemeClr val="dk1"/>
                </a:solidFill>
                <a:latin typeface="Calibri"/>
                <a:ea typeface="Calibri"/>
                <a:cs typeface="Calibri"/>
                <a:sym typeface="Calibri"/>
              </a:rPr>
              <a:t>(a) Choose a topic </a:t>
            </a:r>
            <a:r>
              <a:rPr lang="en-US" sz="1200" b="0" i="1" dirty="0" err="1">
                <a:solidFill>
                  <a:schemeClr val="dk1"/>
                </a:solidFill>
                <a:latin typeface="Calibri"/>
                <a:ea typeface="Calibri"/>
                <a:cs typeface="Calibri"/>
                <a:sym typeface="Calibri"/>
              </a:rPr>
              <a:t>z</a:t>
            </a:r>
            <a:r>
              <a:rPr lang="en-US" sz="1200" b="0" i="1" baseline="-25000" dirty="0" err="1">
                <a:solidFill>
                  <a:schemeClr val="dk1"/>
                </a:solidFill>
                <a:latin typeface="Calibri"/>
                <a:ea typeface="Calibri"/>
                <a:cs typeface="Calibri"/>
                <a:sym typeface="Calibri"/>
              </a:rPr>
              <a:t>n</a:t>
            </a:r>
            <a:r>
              <a:rPr lang="en-US" sz="1200" b="0" i="1" dirty="0">
                <a:solidFill>
                  <a:schemeClr val="dk1"/>
                </a:solidFill>
                <a:latin typeface="Calibri"/>
                <a:ea typeface="Calibri"/>
                <a:cs typeface="Calibri"/>
                <a:sym typeface="Calibri"/>
              </a:rPr>
              <a:t> ∼ Multinomial(</a:t>
            </a:r>
            <a:r>
              <a:rPr lang="en-US" sz="1200" b="0" i="1" dirty="0" err="1">
                <a:solidFill>
                  <a:schemeClr val="dk1"/>
                </a:solidFill>
                <a:latin typeface="Calibri"/>
                <a:ea typeface="Calibri"/>
                <a:cs typeface="Calibri"/>
                <a:sym typeface="Calibri"/>
              </a:rPr>
              <a:t>θ</a:t>
            </a:r>
            <a:r>
              <a:rPr lang="en-US" sz="1200" b="0" i="1" dirty="0">
                <a:solidFill>
                  <a:schemeClr val="dk1"/>
                </a:solidFill>
                <a:latin typeface="Calibri"/>
                <a:ea typeface="Calibri"/>
                <a:cs typeface="Calibri"/>
                <a:sym typeface="Calibri"/>
              </a:rPr>
              <a:t>).</a:t>
            </a:r>
            <a:br>
              <a:rPr lang="en-US" sz="1200" b="0" i="1" dirty="0">
                <a:solidFill>
                  <a:schemeClr val="dk1"/>
                </a:solidFill>
                <a:latin typeface="Calibri"/>
                <a:ea typeface="Calibri"/>
                <a:cs typeface="Calibri"/>
                <a:sym typeface="Calibri"/>
              </a:rPr>
            </a:br>
            <a:r>
              <a:rPr lang="en-US" sz="1200" b="0" i="1" dirty="0">
                <a:solidFill>
                  <a:schemeClr val="dk1"/>
                </a:solidFill>
                <a:latin typeface="Calibri"/>
                <a:ea typeface="Calibri"/>
                <a:cs typeface="Calibri"/>
                <a:sym typeface="Calibri"/>
              </a:rPr>
              <a:t>(b) Choose a word </a:t>
            </a:r>
            <a:r>
              <a:rPr lang="en-US" sz="1200" b="0" i="1" dirty="0" err="1">
                <a:solidFill>
                  <a:schemeClr val="dk1"/>
                </a:solidFill>
                <a:latin typeface="Calibri"/>
                <a:ea typeface="Calibri"/>
                <a:cs typeface="Calibri"/>
                <a:sym typeface="Calibri"/>
              </a:rPr>
              <a:t>w</a:t>
            </a:r>
            <a:r>
              <a:rPr lang="en-US" sz="1200" b="0" i="1" baseline="-25000" dirty="0" err="1">
                <a:solidFill>
                  <a:schemeClr val="dk1"/>
                </a:solidFill>
                <a:latin typeface="Calibri"/>
                <a:ea typeface="Calibri"/>
                <a:cs typeface="Calibri"/>
                <a:sym typeface="Calibri"/>
              </a:rPr>
              <a:t>n</a:t>
            </a:r>
            <a:r>
              <a:rPr lang="en-US" sz="1200" b="0" i="1" dirty="0">
                <a:solidFill>
                  <a:schemeClr val="dk1"/>
                </a:solidFill>
                <a:latin typeface="Calibri"/>
                <a:ea typeface="Calibri"/>
                <a:cs typeface="Calibri"/>
                <a:sym typeface="Calibri"/>
              </a:rPr>
              <a:t> from p(</a:t>
            </a:r>
            <a:r>
              <a:rPr lang="en-US" sz="1200" b="0" i="1" dirty="0" err="1">
                <a:solidFill>
                  <a:schemeClr val="dk1"/>
                </a:solidFill>
                <a:latin typeface="Calibri"/>
                <a:ea typeface="Calibri"/>
                <a:cs typeface="Calibri"/>
                <a:sym typeface="Calibri"/>
              </a:rPr>
              <a:t>w</a:t>
            </a:r>
            <a:r>
              <a:rPr lang="en-US" sz="1200" b="0" i="1" baseline="-25000" dirty="0" err="1">
                <a:solidFill>
                  <a:schemeClr val="dk1"/>
                </a:solidFill>
                <a:latin typeface="Calibri"/>
                <a:ea typeface="Calibri"/>
                <a:cs typeface="Calibri"/>
                <a:sym typeface="Calibri"/>
              </a:rPr>
              <a:t>n</a:t>
            </a:r>
            <a:r>
              <a:rPr lang="en-US" sz="1200" b="0" i="1" dirty="0">
                <a:solidFill>
                  <a:schemeClr val="dk1"/>
                </a:solidFill>
                <a:latin typeface="Calibri"/>
                <a:ea typeface="Calibri"/>
                <a:cs typeface="Calibri"/>
                <a:sym typeface="Calibri"/>
              </a:rPr>
              <a:t> | </a:t>
            </a:r>
            <a:r>
              <a:rPr lang="en-US" sz="1200" b="0" i="1" dirty="0" err="1">
                <a:solidFill>
                  <a:schemeClr val="dk1"/>
                </a:solidFill>
                <a:latin typeface="Calibri"/>
                <a:ea typeface="Calibri"/>
                <a:cs typeface="Calibri"/>
                <a:sym typeface="Calibri"/>
              </a:rPr>
              <a:t>z</a:t>
            </a:r>
            <a:r>
              <a:rPr lang="en-US" sz="1200" b="0" i="1" baseline="-25000" dirty="0" err="1">
                <a:solidFill>
                  <a:schemeClr val="dk1"/>
                </a:solidFill>
                <a:latin typeface="Calibri"/>
                <a:ea typeface="Calibri"/>
                <a:cs typeface="Calibri"/>
                <a:sym typeface="Calibri"/>
              </a:rPr>
              <a:t>n</a:t>
            </a:r>
            <a:r>
              <a:rPr lang="en-US" sz="1200" b="0" i="1" dirty="0">
                <a:solidFill>
                  <a:schemeClr val="dk1"/>
                </a:solidFill>
                <a:latin typeface="Calibri"/>
                <a:ea typeface="Calibri"/>
                <a:cs typeface="Calibri"/>
                <a:sym typeface="Calibri"/>
              </a:rPr>
              <a:t> ,β), a multinomial probability conditioned on the topic </a:t>
            </a:r>
            <a:r>
              <a:rPr lang="en-US" sz="1200" b="0" i="1" dirty="0" err="1">
                <a:solidFill>
                  <a:schemeClr val="dk1"/>
                </a:solidFill>
                <a:latin typeface="Calibri"/>
                <a:ea typeface="Calibri"/>
                <a:cs typeface="Calibri"/>
                <a:sym typeface="Calibri"/>
              </a:rPr>
              <a:t>z</a:t>
            </a:r>
            <a:r>
              <a:rPr lang="en-US" sz="1200" b="0" i="1" baseline="-25000" dirty="0" err="1">
                <a:solidFill>
                  <a:schemeClr val="dk1"/>
                </a:solidFill>
                <a:latin typeface="Calibri"/>
                <a:ea typeface="Calibri"/>
                <a:cs typeface="Calibri"/>
                <a:sym typeface="Calibri"/>
              </a:rPr>
              <a:t>n</a:t>
            </a:r>
            <a:r>
              <a:rPr lang="en-US" sz="1200" b="0" i="1" dirty="0">
                <a:solidFill>
                  <a:schemeClr val="dk1"/>
                </a:solidFill>
                <a:latin typeface="Calibri"/>
                <a:ea typeface="Calibri"/>
                <a:cs typeface="Calibri"/>
                <a:sym typeface="Calibri"/>
              </a:rPr>
              <a:t>.</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791" name="Google Shape;79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extLst>
      <p:ext uri="{BB962C8B-B14F-4D97-AF65-F5344CB8AC3E}">
        <p14:creationId xmlns:p14="http://schemas.microsoft.com/office/powerpoint/2010/main" val="2229203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48423A-6450-421F-92BE-A7A2E491505B}" type="slidenum">
              <a:rPr lang="en-US" smtClean="0"/>
              <a:t>70</a:t>
            </a:fld>
            <a:endParaRPr lang="en-US"/>
          </a:p>
        </p:txBody>
      </p:sp>
    </p:spTree>
    <p:extLst>
      <p:ext uri="{BB962C8B-B14F-4D97-AF65-F5344CB8AC3E}">
        <p14:creationId xmlns:p14="http://schemas.microsoft.com/office/powerpoint/2010/main" val="2888782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35982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 a data agnostic engine for processing user searches (in the form of database SQL queries). The model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Most recommendation models operate on the data level, while ours operates at the query level. This allows us to be more generalizable with heterogeneous data sources.</a:t>
            </a:r>
            <a:endParaRPr lang="en-US" altLang="en-US">
              <a:latin typeface="Arial"/>
              <a:ea typeface="ＭＳ Ｐゴシック"/>
              <a:cs typeface="Arial"/>
            </a:endParaRPr>
          </a:p>
          <a:p>
            <a:endParaRPr lang="en-US"/>
          </a:p>
        </p:txBody>
      </p:sp>
      <p:sp>
        <p:nvSpPr>
          <p:cNvPr id="4" name="Slide Number Placeholder 3"/>
          <p:cNvSpPr>
            <a:spLocks noGrp="1"/>
          </p:cNvSpPr>
          <p:nvPr>
            <p:ph type="sldNum" sz="quarter" idx="5"/>
          </p:nvPr>
        </p:nvSpPr>
        <p:spPr/>
        <p:txBody>
          <a:bodyPr/>
          <a:lstStyle/>
          <a:p>
            <a:fld id="{8B48423A-6450-421F-92BE-A7A2E491505B}" type="slidenum">
              <a:rPr lang="en-US" smtClean="0"/>
              <a:t>73</a:t>
            </a:fld>
            <a:endParaRPr lang="en-US"/>
          </a:p>
        </p:txBody>
      </p:sp>
    </p:spTree>
    <p:extLst>
      <p:ext uri="{BB962C8B-B14F-4D97-AF65-F5344CB8AC3E}">
        <p14:creationId xmlns:p14="http://schemas.microsoft.com/office/powerpoint/2010/main" val="37858050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Corerct</a:t>
            </a:r>
            <a:r>
              <a:rPr lang="en-US" dirty="0"/>
              <a:t> this</a:t>
            </a:r>
            <a:endParaRPr dirty="0"/>
          </a:p>
        </p:txBody>
      </p:sp>
      <p:sp>
        <p:nvSpPr>
          <p:cNvPr id="327" name="Google Shape;32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76549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7" name="Google Shape;32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570976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 a data agnostic engine for processing user searches (in the form of database SQL queries). The model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Most recommendation models operate on the data level, while ours operates at the query level. This allows us to be more generalizable with heterogeneous data sources.</a:t>
            </a:r>
            <a:endParaRPr lang="en-US" altLang="en-US">
              <a:latin typeface="Arial"/>
              <a:ea typeface="ＭＳ Ｐゴシック"/>
              <a:cs typeface="Arial"/>
            </a:endParaRPr>
          </a:p>
          <a:p>
            <a:endParaRPr lang="en-US"/>
          </a:p>
        </p:txBody>
      </p:sp>
      <p:sp>
        <p:nvSpPr>
          <p:cNvPr id="4" name="Slide Number Placeholder 3"/>
          <p:cNvSpPr>
            <a:spLocks noGrp="1"/>
          </p:cNvSpPr>
          <p:nvPr>
            <p:ph type="sldNum" sz="quarter" idx="5"/>
          </p:nvPr>
        </p:nvSpPr>
        <p:spPr/>
        <p:txBody>
          <a:bodyPr/>
          <a:lstStyle/>
          <a:p>
            <a:fld id="{8B48423A-6450-421F-92BE-A7A2E491505B}" type="slidenum">
              <a:rPr lang="en-US" smtClean="0"/>
              <a:t>76</a:t>
            </a:fld>
            <a:endParaRPr lang="en-US"/>
          </a:p>
        </p:txBody>
      </p:sp>
    </p:spTree>
    <p:extLst>
      <p:ext uri="{BB962C8B-B14F-4D97-AF65-F5344CB8AC3E}">
        <p14:creationId xmlns:p14="http://schemas.microsoft.com/office/powerpoint/2010/main" val="34302118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48423A-6450-421F-92BE-A7A2E491505B}" type="slidenum">
              <a:rPr lang="en-US" smtClean="0"/>
              <a:t>77</a:t>
            </a:fld>
            <a:endParaRPr lang="en-US"/>
          </a:p>
        </p:txBody>
      </p:sp>
    </p:spTree>
    <p:extLst>
      <p:ext uri="{BB962C8B-B14F-4D97-AF65-F5344CB8AC3E}">
        <p14:creationId xmlns:p14="http://schemas.microsoft.com/office/powerpoint/2010/main" val="1473756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8600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Scalable and real time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six (Rescue needed, DECW, Water needed, Injured, Sick, Flood). Disabled, Elderly, Children and Women. "Water Needed" as drinkable water identified as a vital resource during any </a:t>
            </a:r>
            <a:r>
              <a:rPr lang="en-US" sz="1200" dirty="0" err="1"/>
              <a:t>disasterr</a:t>
            </a:r>
            <a:r>
              <a:rPr lang="en-US" sz="1200" dirty="0"/>
              <a:t>. food plays a critical role during hurricanes and. Those six classes help in determining the rescue situation, and their priorities along with the resources needed or requested in a tweet. To classify a tweet, the tweet text along with a processed set of auxiliary features fed into the classification algorithm.</a:t>
            </a:r>
          </a:p>
          <a:p>
            <a:r>
              <a:rPr lang="en-US" sz="1200" dirty="0"/>
              <a:t>* </a:t>
            </a:r>
            <a:r>
              <a:rPr lang="en-US" sz="1200" dirty="0" err="1"/>
              <a:t>BlazeIt</a:t>
            </a:r>
            <a:r>
              <a:rPr lang="en-US" sz="1200" dirty="0"/>
              <a:t>, a system with a query language and optimizer to accelerate </a:t>
            </a:r>
            <a:r>
              <a:rPr lang="en-US" sz="1200" b="1" dirty="0"/>
              <a:t>complex queries over video. </a:t>
            </a:r>
            <a:r>
              <a:rPr lang="en-US" sz="1200" dirty="0" err="1"/>
              <a:t>FrameQL’s</a:t>
            </a:r>
            <a:r>
              <a:rPr lang="en-US" sz="1200" dirty="0"/>
              <a:t> schema contains </a:t>
            </a:r>
            <a:r>
              <a:rPr lang="en-US" sz="1200" b="1" dirty="0"/>
              <a:t>extracting spatiotemporal and content information related to objects of interest, as well as metadata (class, identifiers). </a:t>
            </a:r>
            <a:r>
              <a:rPr lang="en-US" sz="1200" dirty="0"/>
              <a:t>Each record is associated with a frame, but a frame may have no or many records.</a:t>
            </a:r>
            <a:endParaRPr lang="en-US" sz="1200" dirty="0">
              <a:solidFill>
                <a:srgbClr val="000000"/>
              </a:solidFill>
              <a:latin typeface="Arial"/>
              <a:cs typeface="Arial"/>
            </a:endParaRPr>
          </a:p>
          <a:p>
            <a:endParaRPr lang="en-US" dirty="0"/>
          </a:p>
          <a:p>
            <a:r>
              <a:rPr lang="en-US" dirty="0"/>
              <a:t>Object class (e.g. bus, car, person) </a:t>
            </a:r>
          </a:p>
          <a:p>
            <a:r>
              <a:rPr lang="en-US" dirty="0" err="1"/>
              <a:t>sceneid</a:t>
            </a:r>
            <a:r>
              <a:rPr lang="en-US" dirty="0"/>
              <a:t> - Unique identifier for a continuous time segment when the object is visible </a:t>
            </a:r>
          </a:p>
          <a:p>
            <a:r>
              <a:rPr lang="en-US" dirty="0" err="1"/>
              <a:t>globalid</a:t>
            </a:r>
            <a:r>
              <a:rPr lang="en-US" dirty="0"/>
              <a:t> - Unique global identifier for object (e.g. license plate number)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Research DAWN’s End-to-End ML Systems for Classification over massive streams, Personalized recommendations, or Unifying SQL, Graphs, and Linear Algebra.</a:t>
            </a:r>
          </a:p>
          <a:p>
            <a:endParaRPr lang="en-US" dirty="0"/>
          </a:p>
        </p:txBody>
      </p:sp>
      <p:sp>
        <p:nvSpPr>
          <p:cNvPr id="4" name="Slide Number Placeholder 3"/>
          <p:cNvSpPr>
            <a:spLocks noGrp="1"/>
          </p:cNvSpPr>
          <p:nvPr>
            <p:ph type="sldNum" sz="quarter" idx="5"/>
          </p:nvPr>
        </p:nvSpPr>
        <p:spPr/>
        <p:txBody>
          <a:bodyPr/>
          <a:lstStyle/>
          <a:p>
            <a:fld id="{8B48423A-6450-421F-92BE-A7A2E491505B}" type="slidenum">
              <a:rPr lang="en-US" smtClean="0"/>
              <a:t>13</a:t>
            </a:fld>
            <a:endParaRPr lang="en-US"/>
          </a:p>
        </p:txBody>
      </p:sp>
    </p:spTree>
    <p:extLst>
      <p:ext uri="{BB962C8B-B14F-4D97-AF65-F5344CB8AC3E}">
        <p14:creationId xmlns:p14="http://schemas.microsoft.com/office/powerpoint/2010/main" val="39959807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65922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whole architecture for the data pipeline would look like this. You can receive data from any number of producers and make that data available for consumption by  any number of applications. Data is consumed at a time into RDBMS, graph database and into LSI-Mining module. </a:t>
            </a:r>
            <a:endParaRPr/>
          </a:p>
          <a:p>
            <a:pPr marL="0" marR="0" lvl="0" indent="0" algn="l" rtl="0">
              <a:lnSpc>
                <a:spcPct val="100000"/>
              </a:lnSpc>
              <a:spcBef>
                <a:spcPts val="0"/>
              </a:spcBef>
              <a:spcAft>
                <a:spcPts val="0"/>
              </a:spcAft>
              <a:buClr>
                <a:schemeClr val="dk1"/>
              </a:buClr>
              <a:buSzPts val="1200"/>
              <a:buFont typeface="Calibri"/>
              <a:buNone/>
            </a:pPr>
            <a:r>
              <a:rPr lang="en-US"/>
              <a:t>After the twitter data is consumed by Kafka, one of the consumers takes the raw data and parses it to extracts targeted information from there such as, text, user mentions, hashtags, geo-location </a:t>
            </a:r>
            <a:r>
              <a:rPr lang="en-US" err="1"/>
              <a:t>etc</a:t>
            </a:r>
            <a:r>
              <a:rPr lang="en-US"/>
              <a:t> and puts in </a:t>
            </a:r>
            <a:r>
              <a:rPr lang="en-US" err="1"/>
              <a:t>postgres</a:t>
            </a:r>
            <a:r>
              <a:rPr lang="en-US"/>
              <a:t>. Another consumer takes the raw metadata and puts it in </a:t>
            </a:r>
            <a:r>
              <a:rPr lang="en-US" err="1"/>
              <a:t>postgres</a:t>
            </a:r>
            <a:r>
              <a:rPr lang="en-US"/>
              <a:t>. In the parser engine, we also separate between </a:t>
            </a:r>
            <a:r>
              <a:rPr lang="en-US" err="1"/>
              <a:t>orginal</a:t>
            </a:r>
            <a:r>
              <a:rPr lang="en-US"/>
              <a:t> tweets, retweets and quoted tweets.</a:t>
            </a:r>
          </a:p>
          <a:p>
            <a:pPr marL="0" marR="0" lvl="0" indent="0" algn="l" rtl="0">
              <a:lnSpc>
                <a:spcPct val="100000"/>
              </a:lnSpc>
              <a:spcBef>
                <a:spcPts val="0"/>
              </a:spcBef>
              <a:spcAft>
                <a:spcPts val="0"/>
              </a:spcAft>
              <a:buClr>
                <a:schemeClr val="dk1"/>
              </a:buClr>
              <a:buSzPts val="1200"/>
              <a:buFont typeface="Calibri"/>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Kafka is run as a cluster on one or more servers that can span multiple datacenters. Those servers are usually called brokers.</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Kafka uses Zookeeper to store metadata about brokers, topics and partitions.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core separation Kafka provides for a stream of records — is the topic.</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 Think of each topic as a message log.</a:t>
            </a:r>
          </a:p>
          <a:p>
            <a:endParaRPr lang="en-US"/>
          </a:p>
          <a:p>
            <a:r>
              <a:rPr lang="en-US"/>
              <a:t>A producer of data sends a stream of records which are appended to this log, and any number of consumers can continually stream these updates off the tail of the log with millisecond latency. </a:t>
            </a:r>
          </a:p>
          <a:p>
            <a:r>
              <a:rPr lang="en-US"/>
              <a:t>Each of these data consumers has its own position in the log and advances independently. This allows a reliable, ordered stream of updates to be distributed to each consumer.</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Each record in a topic consists of a key, a value, and a timestamp. </a:t>
            </a:r>
            <a:r>
              <a:rPr lang="en-US" sz="1200" kern="1200">
                <a:solidFill>
                  <a:schemeClr val="tx1"/>
                </a:solidFill>
                <a:effectLst/>
                <a:latin typeface="+mn-lt"/>
                <a:ea typeface="+mn-ea"/>
                <a:cs typeface="+mn-cs"/>
              </a:rPr>
              <a:t>A topic can have zero, one, or many consumers that subscribe to the data written to it. The Kafka cluster durably persists all published records using a </a:t>
            </a:r>
            <a:r>
              <a:rPr lang="en-US" sz="1200" b="1" kern="1200">
                <a:solidFill>
                  <a:schemeClr val="tx1"/>
                </a:solidFill>
                <a:effectLst/>
                <a:latin typeface="+mn-lt"/>
                <a:ea typeface="+mn-ea"/>
                <a:cs typeface="+mn-cs"/>
              </a:rPr>
              <a:t>configurable retention period</a:t>
            </a:r>
            <a:r>
              <a:rPr lang="en-US" sz="1200" kern="1200">
                <a:solidFill>
                  <a:schemeClr val="tx1"/>
                </a:solidFill>
                <a:effectLst/>
                <a:latin typeface="+mn-lt"/>
                <a:ea typeface="+mn-ea"/>
                <a:cs typeface="+mn-cs"/>
              </a:rPr>
              <a:t> — no matter if those records have been consumed or not.</a:t>
            </a:r>
          </a:p>
          <a:p>
            <a:endParaRPr lang="en-US"/>
          </a:p>
          <a:p>
            <a:endParaRPr lang="en-US"/>
          </a:p>
          <a:p>
            <a:pPr marL="0" marR="0" lvl="0" indent="0" algn="l" rtl="0">
              <a:lnSpc>
                <a:spcPct val="100000"/>
              </a:lnSpc>
              <a:spcBef>
                <a:spcPts val="0"/>
              </a:spcBef>
              <a:spcAft>
                <a:spcPts val="0"/>
              </a:spcAft>
              <a:buClr>
                <a:schemeClr val="dk1"/>
              </a:buClr>
              <a:buSzPts val="1200"/>
              <a:buFont typeface="Calibri"/>
              <a:buNone/>
            </a:pPr>
            <a:endParaRPr/>
          </a:p>
        </p:txBody>
      </p:sp>
      <p:sp>
        <p:nvSpPr>
          <p:cNvPr id="529" name="Google Shape;52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450470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Our objective was to retrieve twitter data that mentions Cambridge. We wanted to find tweets that talks about different things in Cambridge, MA. We can search tweets by keywords, user profiles and geo locations. So we made a choice of searching tweets by keywords and user timelines.</a:t>
            </a:r>
          </a:p>
          <a:p>
            <a:r>
              <a:rPr lang="en-US"/>
              <a:t>For finding the hashtags or user profiles relevant to Cambridge, MA, we analyzed the profile descriptions attached to the user timelines. For example, </a:t>
            </a:r>
            <a:r>
              <a:rPr lang="en-US" err="1"/>
              <a:t>cambridge</a:t>
            </a:r>
            <a:r>
              <a:rPr lang="en-US"/>
              <a:t> police warns about any possible crimes or street law change. </a:t>
            </a:r>
            <a:r>
              <a:rPr lang="en-US">
                <a:solidFill>
                  <a:schemeClr val="bg2">
                    <a:lumMod val="60000"/>
                    <a:lumOff val="40000"/>
                  </a:schemeClr>
                </a:solidFill>
              </a:rPr>
              <a:t>Or like @</a:t>
            </a:r>
            <a:r>
              <a:rPr lang="en-US" err="1">
                <a:solidFill>
                  <a:schemeClr val="bg2">
                    <a:lumMod val="60000"/>
                    <a:lumOff val="40000"/>
                  </a:schemeClr>
                </a:solidFill>
              </a:rPr>
              <a:t>bostonfire</a:t>
            </a:r>
            <a:r>
              <a:rPr lang="en-US">
                <a:solidFill>
                  <a:schemeClr val="bg2">
                    <a:lumMod val="60000"/>
                    <a:lumOff val="40000"/>
                  </a:schemeClr>
                </a:solidFill>
              </a:rPr>
              <a:t> talks about fire related incidents in </a:t>
            </a:r>
            <a:r>
              <a:rPr lang="en-US" err="1">
                <a:solidFill>
                  <a:schemeClr val="bg2">
                    <a:lumMod val="60000"/>
                    <a:lumOff val="40000"/>
                  </a:schemeClr>
                </a:solidFill>
              </a:rPr>
              <a:t>boston</a:t>
            </a:r>
            <a:r>
              <a:rPr lang="en-US">
                <a:solidFill>
                  <a:schemeClr val="bg2">
                    <a:lumMod val="60000"/>
                    <a:lumOff val="40000"/>
                  </a:schemeClr>
                </a:solidFill>
              </a:rPr>
              <a:t>. </a:t>
            </a:r>
            <a:r>
              <a:rPr lang="en-US"/>
              <a:t>Or in a much broader scale, hashtags like #</a:t>
            </a:r>
            <a:r>
              <a:rPr lang="en-US" err="1"/>
              <a:t>CambMA</a:t>
            </a:r>
            <a:r>
              <a:rPr lang="en-US"/>
              <a:t> includes all tweets by many Cambridge, MA departments.</a:t>
            </a:r>
          </a:p>
          <a:p>
            <a:r>
              <a:rPr lang="en-US"/>
              <a:t>If we include, tweets like the @</a:t>
            </a:r>
            <a:r>
              <a:rPr lang="en-US" err="1"/>
              <a:t>CambridgePolice</a:t>
            </a:r>
            <a:r>
              <a:rPr lang="en-US"/>
              <a:t> or @</a:t>
            </a:r>
            <a:r>
              <a:rPr lang="en-US" err="1"/>
              <a:t>bostonfire</a:t>
            </a:r>
            <a:r>
              <a:rPr lang="en-US"/>
              <a:t>, in future we can have good use cases like </a:t>
            </a:r>
            <a:r>
              <a:rPr lang="en-US" b="1"/>
              <a:t>Disaster Resources dispatch </a:t>
            </a:r>
            <a:r>
              <a:rPr lang="en-US"/>
              <a:t>or predicting about </a:t>
            </a:r>
            <a:r>
              <a:rPr lang="en-US" b="1"/>
              <a:t>possible crimes</a:t>
            </a:r>
            <a:r>
              <a:rPr lang="en-US"/>
              <a:t>.</a:t>
            </a:r>
          </a:p>
          <a:p>
            <a:endParaRPr lang="en-US"/>
          </a:p>
        </p:txBody>
      </p:sp>
      <p:sp>
        <p:nvSpPr>
          <p:cNvPr id="4" name="Slide Number Placeholder 3"/>
          <p:cNvSpPr>
            <a:spLocks noGrp="1"/>
          </p:cNvSpPr>
          <p:nvPr>
            <p:ph type="sldNum" sz="quarter" idx="5"/>
          </p:nvPr>
        </p:nvSpPr>
        <p:spPr/>
        <p:txBody>
          <a:bodyPr/>
          <a:lstStyle/>
          <a:p>
            <a:fld id="{E7FEC180-CA6D-714F-8D8B-9B9FBBC2CF3B}" type="slidenum">
              <a:rPr lang="en-US" smtClean="0"/>
              <a:t>81</a:t>
            </a:fld>
            <a:endParaRPr lang="en-US"/>
          </a:p>
        </p:txBody>
      </p:sp>
    </p:spTree>
    <p:extLst>
      <p:ext uri="{BB962C8B-B14F-4D97-AF65-F5344CB8AC3E}">
        <p14:creationId xmlns:p14="http://schemas.microsoft.com/office/powerpoint/2010/main" val="38431928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93177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48423A-6450-421F-92BE-A7A2E491505B}" type="slidenum">
              <a:rPr lang="en-US" smtClean="0"/>
              <a:t>83</a:t>
            </a:fld>
            <a:endParaRPr lang="en-US"/>
          </a:p>
        </p:txBody>
      </p:sp>
    </p:spTree>
    <p:extLst>
      <p:ext uri="{BB962C8B-B14F-4D97-AF65-F5344CB8AC3E}">
        <p14:creationId xmlns:p14="http://schemas.microsoft.com/office/powerpoint/2010/main" val="4228149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223481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6" name="Google Shape;123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err="1">
                <a:solidFill>
                  <a:schemeClr val="dk1"/>
                </a:solidFill>
                <a:latin typeface="+mn-lt"/>
                <a:ea typeface="Calibri"/>
                <a:cs typeface="Calibri"/>
                <a:sym typeface="Calibri"/>
              </a:rPr>
              <a:t>ArangoDB</a:t>
            </a:r>
            <a:r>
              <a:rPr lang="en-US" sz="1200">
                <a:solidFill>
                  <a:srgbClr val="595959"/>
                </a:solidFill>
                <a:latin typeface="+mn-lt"/>
                <a:ea typeface="Calibri"/>
                <a:cs typeface="Calibri"/>
                <a:sym typeface="Calibri"/>
              </a:rPr>
              <a:t> provides the flexibility of a multi-model data store (document, graph, key/value)</a:t>
            </a:r>
            <a:endParaRPr lang="en-US" sz="1000">
              <a:solidFill>
                <a:srgbClr val="595959"/>
              </a:solidFill>
              <a:latin typeface="+mn-lt"/>
              <a:ea typeface="Calibri"/>
              <a:cs typeface="Calibri"/>
              <a:sym typeface="Calibri"/>
            </a:endParaRPr>
          </a:p>
          <a:p>
            <a:pPr marL="0" lvl="0" indent="0" algn="l" rtl="0">
              <a:spcBef>
                <a:spcPts val="0"/>
              </a:spcBef>
              <a:spcAft>
                <a:spcPts val="0"/>
              </a:spcAft>
              <a:buNone/>
            </a:pPr>
            <a:endParaRPr/>
          </a:p>
        </p:txBody>
      </p:sp>
      <p:sp>
        <p:nvSpPr>
          <p:cNvPr id="1237" name="Google Shape;1237;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474761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goal of our feature extraction module is to answer user queries on demand. We have a simplified query like this – </a:t>
            </a:r>
          </a:p>
          <a:p>
            <a:r>
              <a:rPr lang="en-US"/>
              <a:t>We want to </a:t>
            </a:r>
          </a:p>
          <a:p>
            <a:endParaRPr lang="en-US"/>
          </a:p>
          <a:p>
            <a:r>
              <a:rPr lang="en-US"/>
              <a:t>From our earlier example, if we want to find unattended child, we need to make a query like this to our DB, user might not make it, and directly ask for </a:t>
            </a:r>
            <a:r>
              <a:rPr lang="en-US" err="1"/>
              <a:t>childs</a:t>
            </a:r>
            <a:r>
              <a:rPr lang="en-US"/>
              <a:t> unattended in car</a:t>
            </a:r>
          </a:p>
          <a:p>
            <a:r>
              <a:rPr lang="en-US"/>
              <a:t>And Feature extraction module is going to handle it.</a:t>
            </a:r>
          </a:p>
        </p:txBody>
      </p:sp>
      <p:sp>
        <p:nvSpPr>
          <p:cNvPr id="4" name="Slide Number Placeholder 3"/>
          <p:cNvSpPr>
            <a:spLocks noGrp="1"/>
          </p:cNvSpPr>
          <p:nvPr>
            <p:ph type="sldNum" sz="quarter" idx="5"/>
          </p:nvPr>
        </p:nvSpPr>
        <p:spPr/>
        <p:txBody>
          <a:bodyPr/>
          <a:lstStyle/>
          <a:p>
            <a:fld id="{8B48423A-6450-421F-92BE-A7A2E491505B}" type="slidenum">
              <a:rPr lang="en-US" smtClean="0"/>
              <a:t>89</a:t>
            </a:fld>
            <a:endParaRPr lang="en-US"/>
          </a:p>
        </p:txBody>
      </p:sp>
    </p:spTree>
    <p:extLst>
      <p:ext uri="{BB962C8B-B14F-4D97-AF65-F5344CB8AC3E}">
        <p14:creationId xmlns:p14="http://schemas.microsoft.com/office/powerpoint/2010/main" val="29114589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goal of our feature extraction module is to answer user queries on demand. We have a simplified query like this – </a:t>
            </a:r>
          </a:p>
          <a:p>
            <a:r>
              <a:rPr lang="en-US"/>
              <a:t>We want to </a:t>
            </a:r>
          </a:p>
          <a:p>
            <a:endParaRPr lang="en-US"/>
          </a:p>
          <a:p>
            <a:r>
              <a:rPr lang="en-US"/>
              <a:t>From our earlier example, if we want to find unattended child, we need to make a query like this to our DB, user might not make it, and directly ask for </a:t>
            </a:r>
            <a:r>
              <a:rPr lang="en-US" err="1"/>
              <a:t>childs</a:t>
            </a:r>
            <a:r>
              <a:rPr lang="en-US"/>
              <a:t> unattended in car</a:t>
            </a:r>
          </a:p>
          <a:p>
            <a:r>
              <a:rPr lang="en-US"/>
              <a:t>And Feature extraction module is going to handle it.</a:t>
            </a:r>
          </a:p>
        </p:txBody>
      </p:sp>
      <p:sp>
        <p:nvSpPr>
          <p:cNvPr id="4" name="Slide Number Placeholder 3"/>
          <p:cNvSpPr>
            <a:spLocks noGrp="1"/>
          </p:cNvSpPr>
          <p:nvPr>
            <p:ph type="sldNum" sz="quarter" idx="5"/>
          </p:nvPr>
        </p:nvSpPr>
        <p:spPr/>
        <p:txBody>
          <a:bodyPr/>
          <a:lstStyle/>
          <a:p>
            <a:fld id="{8B48423A-6450-421F-92BE-A7A2E491505B}" type="slidenum">
              <a:rPr lang="en-US" smtClean="0"/>
              <a:t>90</a:t>
            </a:fld>
            <a:endParaRPr lang="en-US"/>
          </a:p>
        </p:txBody>
      </p:sp>
    </p:spTree>
    <p:extLst>
      <p:ext uri="{BB962C8B-B14F-4D97-AF65-F5344CB8AC3E}">
        <p14:creationId xmlns:p14="http://schemas.microsoft.com/office/powerpoint/2010/main" val="11179357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goal of our feature extraction module is to answer user queries on demand. We have a simplified query like this – </a:t>
            </a:r>
          </a:p>
          <a:p>
            <a:r>
              <a:rPr lang="en-US"/>
              <a:t>We want to </a:t>
            </a:r>
          </a:p>
          <a:p>
            <a:endParaRPr lang="en-US"/>
          </a:p>
          <a:p>
            <a:r>
              <a:rPr lang="en-US"/>
              <a:t>From our earlier example, if we want to find unattended child, we need to make a query like this to our DB, user might not make it, and directly ask for </a:t>
            </a:r>
            <a:r>
              <a:rPr lang="en-US" err="1"/>
              <a:t>childs</a:t>
            </a:r>
            <a:r>
              <a:rPr lang="en-US"/>
              <a:t> unattended in car</a:t>
            </a:r>
          </a:p>
          <a:p>
            <a:r>
              <a:rPr lang="en-US"/>
              <a:t>And Feature extraction module is going to handle it.</a:t>
            </a:r>
          </a:p>
        </p:txBody>
      </p:sp>
      <p:sp>
        <p:nvSpPr>
          <p:cNvPr id="4" name="Slide Number Placeholder 3"/>
          <p:cNvSpPr>
            <a:spLocks noGrp="1"/>
          </p:cNvSpPr>
          <p:nvPr>
            <p:ph type="sldNum" sz="quarter" idx="5"/>
          </p:nvPr>
        </p:nvSpPr>
        <p:spPr/>
        <p:txBody>
          <a:bodyPr/>
          <a:lstStyle/>
          <a:p>
            <a:fld id="{8B48423A-6450-421F-92BE-A7A2E491505B}" type="slidenum">
              <a:rPr lang="en-US" smtClean="0"/>
              <a:t>91</a:t>
            </a:fld>
            <a:endParaRPr lang="en-US"/>
          </a:p>
        </p:txBody>
      </p:sp>
    </p:spTree>
    <p:extLst>
      <p:ext uri="{BB962C8B-B14F-4D97-AF65-F5344CB8AC3E}">
        <p14:creationId xmlns:p14="http://schemas.microsoft.com/office/powerpoint/2010/main" val="334907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ONR = Office of Naval research</a:t>
            </a:r>
          </a:p>
          <a:p>
            <a:r>
              <a:rPr lang="en-US"/>
              <a:t>Alina's MILCOM paper, if added make 2 pages for achievements</a:t>
            </a:r>
          </a:p>
          <a:p>
            <a:r>
              <a:rPr lang="en-US"/>
              <a:t>Do you want other </a:t>
            </a:r>
            <a:r>
              <a:rPr lang="en-US" err="1"/>
              <a:t>milcom</a:t>
            </a:r>
            <a:r>
              <a:rPr lang="en-US"/>
              <a:t> papers?</a:t>
            </a:r>
          </a:p>
          <a:p>
            <a:r>
              <a:rPr lang="en-US"/>
              <a:t>Sandia Proposal (SDN) ?</a:t>
            </a:r>
          </a:p>
        </p:txBody>
      </p:sp>
      <p:sp>
        <p:nvSpPr>
          <p:cNvPr id="4" name="Slide Number Placeholder 3"/>
          <p:cNvSpPr>
            <a:spLocks noGrp="1"/>
          </p:cNvSpPr>
          <p:nvPr>
            <p:ph type="sldNum" sz="quarter" idx="5"/>
          </p:nvPr>
        </p:nvSpPr>
        <p:spPr/>
        <p:txBody>
          <a:bodyPr/>
          <a:lstStyle/>
          <a:p>
            <a:fld id="{8B48423A-6450-421F-92BE-A7A2E491505B}" type="slidenum">
              <a:rPr lang="en-US" smtClean="0"/>
              <a:t>19</a:t>
            </a:fld>
            <a:endParaRPr lang="en-US"/>
          </a:p>
        </p:txBody>
      </p:sp>
    </p:spTree>
    <p:extLst>
      <p:ext uri="{BB962C8B-B14F-4D97-AF65-F5344CB8AC3E}">
        <p14:creationId xmlns:p14="http://schemas.microsoft.com/office/powerpoint/2010/main" val="25462281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Incident Report </a:t>
            </a:r>
            <a:r>
              <a:rPr lang="en-US" dirty="0" err="1"/>
              <a:t>PIctures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80498-E94E-F042-B96F-C5B3F5495F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5594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80498-E94E-F042-B96F-C5B3F5495F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8857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 Results after this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80498-E94E-F042-B96F-C5B3F5495F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3893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pic</a:t>
            </a:r>
          </a:p>
        </p:txBody>
      </p:sp>
      <p:sp>
        <p:nvSpPr>
          <p:cNvPr id="4" name="Slide Number Placeholder 3"/>
          <p:cNvSpPr>
            <a:spLocks noGrp="1"/>
          </p:cNvSpPr>
          <p:nvPr>
            <p:ph type="sldNum" sz="quarter" idx="5"/>
          </p:nvPr>
        </p:nvSpPr>
        <p:spPr/>
        <p:txBody>
          <a:bodyPr/>
          <a:lstStyle/>
          <a:p>
            <a:fld id="{3C080498-E94E-F042-B96F-C5B3F5495F4C}" type="slidenum">
              <a:rPr lang="en-US" smtClean="0"/>
              <a:t>111</a:t>
            </a:fld>
            <a:endParaRPr lang="en-US"/>
          </a:p>
        </p:txBody>
      </p:sp>
    </p:spTree>
    <p:extLst>
      <p:ext uri="{BB962C8B-B14F-4D97-AF65-F5344CB8AC3E}">
        <p14:creationId xmlns:p14="http://schemas.microsoft.com/office/powerpoint/2010/main" val="26064118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Results</a:t>
            </a:r>
          </a:p>
          <a:p>
            <a:r>
              <a:rPr lang="en-US" dirty="0"/>
              <a:t>pic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80498-E94E-F042-B96F-C5B3F5495F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2564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80498-E94E-F042-B96F-C5B3F5495F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1428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Results</a:t>
            </a:r>
          </a:p>
          <a:p>
            <a:r>
              <a:rPr lang="en-US" dirty="0"/>
              <a:t>pic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80498-E94E-F042-B96F-C5B3F5495F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3352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80498-E94E-F042-B96F-C5B3F5495F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123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48423A-6450-421F-92BE-A7A2E491505B}" type="slidenum">
              <a:rPr lang="en-US" smtClean="0"/>
              <a:t>118</a:t>
            </a:fld>
            <a:endParaRPr lang="en-US"/>
          </a:p>
        </p:txBody>
      </p:sp>
    </p:spTree>
    <p:extLst>
      <p:ext uri="{BB962C8B-B14F-4D97-AF65-F5344CB8AC3E}">
        <p14:creationId xmlns:p14="http://schemas.microsoft.com/office/powerpoint/2010/main" val="38668870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48423A-6450-421F-92BE-A7A2E491505B}" type="slidenum">
              <a:rPr lang="en-US" smtClean="0"/>
              <a:t>123</a:t>
            </a:fld>
            <a:endParaRPr lang="en-US"/>
          </a:p>
        </p:txBody>
      </p:sp>
    </p:spTree>
    <p:extLst>
      <p:ext uri="{BB962C8B-B14F-4D97-AF65-F5344CB8AC3E}">
        <p14:creationId xmlns:p14="http://schemas.microsoft.com/office/powerpoint/2010/main" val="1652126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Say, we have these information coming form different data sources</a:t>
            </a:r>
          </a:p>
          <a:p>
            <a:r>
              <a:rPr lang="en-US"/>
              <a:t>We can see a child left alone in a hot summer day in a parking lot. The video will keep playing in loop. We want to answer the question – who was the culprit and we want to identify incidents like this and notify the appropriate authorities to save life</a:t>
            </a:r>
          </a:p>
          <a:p>
            <a:r>
              <a:rPr lang="en-US"/>
              <a:t>From first level of information we get that Child was left alone in LKQ parking lot and in a blue van</a:t>
            </a:r>
          </a:p>
          <a:p>
            <a:r>
              <a:rPr lang="en-US"/>
              <a:t>Second video and that derived information gives us the culprit.</a:t>
            </a:r>
          </a:p>
          <a:p>
            <a:r>
              <a:rPr lang="en-US"/>
              <a:t>Importance of the research</a:t>
            </a:r>
          </a:p>
          <a:p>
            <a:endParaRPr lang="en-US"/>
          </a:p>
        </p:txBody>
      </p:sp>
      <p:sp>
        <p:nvSpPr>
          <p:cNvPr id="4" name="Slide Number Placeholder 3"/>
          <p:cNvSpPr>
            <a:spLocks noGrp="1"/>
          </p:cNvSpPr>
          <p:nvPr>
            <p:ph type="sldNum" sz="quarter" idx="5"/>
          </p:nvPr>
        </p:nvSpPr>
        <p:spPr/>
        <p:txBody>
          <a:bodyPr/>
          <a:lstStyle/>
          <a:p>
            <a:fld id="{8B48423A-6450-421F-92BE-A7A2E491505B}" type="slidenum">
              <a:rPr lang="en-US" smtClean="0"/>
              <a:t>31</a:t>
            </a:fld>
            <a:endParaRPr lang="en-US"/>
          </a:p>
        </p:txBody>
      </p:sp>
    </p:spTree>
    <p:extLst>
      <p:ext uri="{BB962C8B-B14F-4D97-AF65-F5344CB8AC3E}">
        <p14:creationId xmlns:p14="http://schemas.microsoft.com/office/powerpoint/2010/main" val="34274854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48423A-6450-421F-92BE-A7A2E491505B}" type="slidenum">
              <a:rPr lang="en-US" smtClean="0"/>
              <a:t>133</a:t>
            </a:fld>
            <a:endParaRPr lang="en-US"/>
          </a:p>
        </p:txBody>
      </p:sp>
    </p:spTree>
    <p:extLst>
      <p:ext uri="{BB962C8B-B14F-4D97-AF65-F5344CB8AC3E}">
        <p14:creationId xmlns:p14="http://schemas.microsoft.com/office/powerpoint/2010/main" val="11931706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33109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1" name="Google Shape;83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34239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1" name="Google Shape;92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148</a:t>
            </a:fld>
            <a:endParaRPr/>
          </a:p>
        </p:txBody>
      </p:sp>
    </p:spTree>
    <p:extLst>
      <p:ext uri="{BB962C8B-B14F-4D97-AF65-F5344CB8AC3E}">
        <p14:creationId xmlns:p14="http://schemas.microsoft.com/office/powerpoint/2010/main" val="33559445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0" name="Google Shape;930;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14249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8" name="Google Shape;938;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9555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Bureau of Alcohol, Tobacco, Firearms and Explosives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Another example can be this – identifying person of interest in dangerous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Data .. Comes from 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Waco </a:t>
            </a:r>
            <a:r>
              <a:rPr lang="en-US" sz="1200" dirty="0" err="1"/>
              <a:t>massacure</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fill in the gaps and identify the person</a:t>
            </a:r>
          </a:p>
          <a:p>
            <a:endParaRPr lang="en-US" dirty="0"/>
          </a:p>
          <a:p>
            <a:r>
              <a:rPr lang="en-US" dirty="0"/>
              <a:t>Importance of the research</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8B48423A-6450-421F-92BE-A7A2E491505B}" type="slidenum">
              <a:rPr lang="en-US" smtClean="0"/>
              <a:t>32</a:t>
            </a:fld>
            <a:endParaRPr lang="en-US"/>
          </a:p>
        </p:txBody>
      </p:sp>
    </p:spTree>
    <p:extLst>
      <p:ext uri="{BB962C8B-B14F-4D97-AF65-F5344CB8AC3E}">
        <p14:creationId xmlns:p14="http://schemas.microsoft.com/office/powerpoint/2010/main" val="680834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Two more scenarios that can be of interest is this – identify jay walking (China is already doing it using facial recognition)</a:t>
            </a:r>
          </a:p>
          <a:p>
            <a:r>
              <a:rPr lang="en-US"/>
              <a:t>Unsafe lane changes, data comes from different videos or images at different point of time, we want to connect those and identify the cars that are doing it and notify the user, in this case correct authority.</a:t>
            </a:r>
          </a:p>
          <a:p>
            <a:endParaRPr lang="en-US"/>
          </a:p>
          <a:p>
            <a:r>
              <a:rPr lang="en-US"/>
              <a:t>Importance of the research</a:t>
            </a:r>
          </a:p>
        </p:txBody>
      </p:sp>
      <p:sp>
        <p:nvSpPr>
          <p:cNvPr id="4" name="Slide Number Placeholder 3"/>
          <p:cNvSpPr>
            <a:spLocks noGrp="1"/>
          </p:cNvSpPr>
          <p:nvPr>
            <p:ph type="sldNum" sz="quarter" idx="5"/>
          </p:nvPr>
        </p:nvSpPr>
        <p:spPr/>
        <p:txBody>
          <a:bodyPr/>
          <a:lstStyle/>
          <a:p>
            <a:fld id="{8B48423A-6450-421F-92BE-A7A2E491505B}" type="slidenum">
              <a:rPr lang="en-US" smtClean="0"/>
              <a:t>33</a:t>
            </a:fld>
            <a:endParaRPr lang="en-US"/>
          </a:p>
        </p:txBody>
      </p:sp>
    </p:spTree>
    <p:extLst>
      <p:ext uri="{BB962C8B-B14F-4D97-AF65-F5344CB8AC3E}">
        <p14:creationId xmlns:p14="http://schemas.microsoft.com/office/powerpoint/2010/main" val="389793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SKOD Framework focuses on agents </a:t>
            </a:r>
            <a:r>
              <a:rPr lang="en-US" b="1" dirty="0"/>
              <a:t>in a city </a:t>
            </a:r>
            <a:r>
              <a:rPr lang="en-US" dirty="0"/>
              <a:t>which includes different law enforcement agencies, city councils, general mass or emergency personnel.</a:t>
            </a:r>
          </a:p>
          <a:p>
            <a:r>
              <a:rPr lang="en-US" dirty="0"/>
              <a:t>They have different mission based on different situations such as detecting unsafe lane change or detecting a chasing car. </a:t>
            </a:r>
          </a:p>
        </p:txBody>
      </p:sp>
      <p:sp>
        <p:nvSpPr>
          <p:cNvPr id="4" name="Slide Number Placeholder 3"/>
          <p:cNvSpPr>
            <a:spLocks noGrp="1"/>
          </p:cNvSpPr>
          <p:nvPr>
            <p:ph type="sldNum" sz="quarter" idx="5"/>
          </p:nvPr>
        </p:nvSpPr>
        <p:spPr/>
        <p:txBody>
          <a:bodyPr/>
          <a:lstStyle/>
          <a:p>
            <a:fld id="{8B48423A-6450-421F-92BE-A7A2E491505B}" type="slidenum">
              <a:rPr lang="en-US" smtClean="0"/>
              <a:t>34</a:t>
            </a:fld>
            <a:endParaRPr lang="en-US"/>
          </a:p>
        </p:txBody>
      </p:sp>
    </p:spTree>
    <p:extLst>
      <p:ext uri="{BB962C8B-B14F-4D97-AF65-F5344CB8AC3E}">
        <p14:creationId xmlns:p14="http://schemas.microsoft.com/office/powerpoint/2010/main" val="40280899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0560" r="2696"/>
          <a:stretch/>
        </p:blipFill>
        <p:spPr>
          <a:xfrm>
            <a:off x="0" y="0"/>
            <a:ext cx="9144000" cy="6857999"/>
          </a:xfrm>
          <a:prstGeom prst="rect">
            <a:avLst/>
          </a:prstGeom>
        </p:spPr>
      </p:pic>
      <p:sp>
        <p:nvSpPr>
          <p:cNvPr id="26" name="Title 4"/>
          <p:cNvSpPr>
            <a:spLocks noGrp="1"/>
          </p:cNvSpPr>
          <p:nvPr>
            <p:ph type="ctrTitle" hasCustomPrompt="1"/>
          </p:nvPr>
        </p:nvSpPr>
        <p:spPr>
          <a:xfrm>
            <a:off x="3992881" y="1708241"/>
            <a:ext cx="4864588" cy="2011094"/>
          </a:xfrm>
        </p:spPr>
        <p:txBody>
          <a:bodyPr tIns="457200" bIns="548640"/>
          <a:lstStyle>
            <a:lvl1pPr algn="r">
              <a:defRPr sz="3200" b="1" spc="40" baseline="0">
                <a:solidFill>
                  <a:schemeClr val="bg1"/>
                </a:solidFill>
                <a:latin typeface="Arial" pitchFamily="34" charset="0"/>
                <a:cs typeface="Arial" pitchFamily="34" charset="0"/>
              </a:defRPr>
            </a:lvl1pPr>
          </a:lstStyle>
          <a:p>
            <a:r>
              <a:rPr lang="en-US" dirty="0"/>
              <a:t>Main Title, Font: </a:t>
            </a:r>
            <a:br>
              <a:rPr lang="en-US" dirty="0"/>
            </a:br>
            <a:r>
              <a:rPr lang="en-US" dirty="0"/>
              <a:t>Arial Bold 32pt.</a:t>
            </a:r>
          </a:p>
        </p:txBody>
      </p:sp>
      <p:sp>
        <p:nvSpPr>
          <p:cNvPr id="27" name="Text Placeholder 32"/>
          <p:cNvSpPr>
            <a:spLocks noGrp="1"/>
          </p:cNvSpPr>
          <p:nvPr>
            <p:ph type="body" sz="quarter" idx="14" hasCustomPrompt="1"/>
          </p:nvPr>
        </p:nvSpPr>
        <p:spPr>
          <a:xfrm>
            <a:off x="3885634" y="4263457"/>
            <a:ext cx="4968114" cy="457200"/>
          </a:xfrm>
        </p:spPr>
        <p:txBody>
          <a:bodyPr wrap="none" tIns="0"/>
          <a:lstStyle>
            <a:lvl1pPr algn="r">
              <a:buNone/>
              <a:defRPr sz="2000" baseline="0">
                <a:solidFill>
                  <a:schemeClr val="bg1"/>
                </a:solidFill>
                <a:latin typeface="Arial" pitchFamily="34" charset="0"/>
                <a:cs typeface="Arial" pitchFamily="34" charset="0"/>
              </a:defRPr>
            </a:lvl1pPr>
            <a:lvl2pPr>
              <a:buNone/>
              <a:defRPr sz="2000"/>
            </a:lvl2pPr>
            <a:lvl3pPr>
              <a:buNone/>
              <a:defRPr sz="2000"/>
            </a:lvl3pPr>
            <a:lvl4pPr>
              <a:buNone/>
              <a:defRPr sz="2000"/>
            </a:lvl4pPr>
            <a:lvl5pPr>
              <a:buNone/>
              <a:defRPr sz="2000"/>
            </a:lvl5pPr>
          </a:lstStyle>
          <a:p>
            <a:pPr lvl="0"/>
            <a:r>
              <a:rPr lang="en-US" dirty="0"/>
              <a:t>Meeting date(s), Arial 20pt.</a:t>
            </a:r>
          </a:p>
        </p:txBody>
      </p:sp>
      <p:sp>
        <p:nvSpPr>
          <p:cNvPr id="28" name="Text Placeholder 37"/>
          <p:cNvSpPr>
            <a:spLocks noGrp="1"/>
          </p:cNvSpPr>
          <p:nvPr>
            <p:ph type="body" sz="quarter" idx="15" hasCustomPrompt="1"/>
          </p:nvPr>
        </p:nvSpPr>
        <p:spPr>
          <a:xfrm>
            <a:off x="3886164" y="4722131"/>
            <a:ext cx="4972728" cy="457200"/>
          </a:xfrm>
        </p:spPr>
        <p:txBody>
          <a:bodyPr wrap="none" bIns="18288" anchor="b" anchorCtr="0"/>
          <a:lstStyle>
            <a:lvl1pPr algn="r">
              <a:buNone/>
              <a:defRPr baseline="0">
                <a:solidFill>
                  <a:schemeClr val="bg1"/>
                </a:solidFill>
                <a:latin typeface="Arial" pitchFamily="34" charset="0"/>
                <a:cs typeface="Arial" pitchFamily="34" charset="0"/>
              </a:defRPr>
            </a:lvl1pPr>
            <a:lvl2pPr>
              <a:buNone/>
              <a:defRPr/>
            </a:lvl2pPr>
            <a:lvl3pPr>
              <a:buNone/>
              <a:defRPr/>
            </a:lvl3pPr>
            <a:lvl4pPr>
              <a:buNone/>
              <a:defRPr/>
            </a:lvl4pPr>
            <a:lvl5pPr>
              <a:buNone/>
              <a:defRPr/>
            </a:lvl5pPr>
          </a:lstStyle>
          <a:p>
            <a:pPr lvl="0"/>
            <a:r>
              <a:rPr lang="en-US" dirty="0"/>
              <a:t>Speaker’s name, Arial 20pt.</a:t>
            </a:r>
          </a:p>
        </p:txBody>
      </p:sp>
      <p:sp>
        <p:nvSpPr>
          <p:cNvPr id="29" name="Text Placeholder 40"/>
          <p:cNvSpPr>
            <a:spLocks noGrp="1"/>
          </p:cNvSpPr>
          <p:nvPr>
            <p:ph type="body" sz="quarter" idx="16" hasCustomPrompt="1"/>
          </p:nvPr>
        </p:nvSpPr>
        <p:spPr>
          <a:xfrm>
            <a:off x="3886164" y="5222875"/>
            <a:ext cx="4972726" cy="381000"/>
          </a:xfrm>
        </p:spPr>
        <p:txBody>
          <a:bodyPr wrap="square" tIns="0" bIns="438912">
            <a:noAutofit/>
          </a:bodyPr>
          <a:lstStyle>
            <a:lvl1pPr algn="r">
              <a:buNone/>
              <a:defRPr sz="1600" baseline="0">
                <a:solidFill>
                  <a:schemeClr val="bg1"/>
                </a:solidFill>
                <a:latin typeface="Arial" pitchFamily="34" charset="0"/>
                <a:cs typeface="Arial" pitchFamily="34" charset="0"/>
              </a:defRPr>
            </a:lvl1pPr>
            <a:lvl2pPr>
              <a:buNone/>
              <a:defRPr sz="1800"/>
            </a:lvl2pPr>
            <a:lvl3pPr>
              <a:buNone/>
              <a:defRPr sz="1800"/>
            </a:lvl3pPr>
            <a:lvl4pPr>
              <a:buNone/>
              <a:defRPr sz="1800"/>
            </a:lvl4pPr>
            <a:lvl5pPr>
              <a:buNone/>
              <a:defRPr sz="1800"/>
            </a:lvl5pPr>
          </a:lstStyle>
          <a:p>
            <a:pPr lvl="0"/>
            <a:r>
              <a:rPr lang="en-US" dirty="0"/>
              <a:t>Speaker’s title, Arial 16pt.</a:t>
            </a:r>
          </a:p>
        </p:txBody>
      </p:sp>
      <p:sp>
        <p:nvSpPr>
          <p:cNvPr id="30" name="Text Placeholder 43"/>
          <p:cNvSpPr>
            <a:spLocks noGrp="1"/>
          </p:cNvSpPr>
          <p:nvPr>
            <p:ph type="body" sz="quarter" idx="17" hasCustomPrompt="1"/>
          </p:nvPr>
        </p:nvSpPr>
        <p:spPr>
          <a:xfrm>
            <a:off x="3894625" y="3760788"/>
            <a:ext cx="4959912" cy="457200"/>
          </a:xfrm>
        </p:spPr>
        <p:txBody>
          <a:bodyPr wrap="square" anchor="ctr" anchorCtr="0">
            <a:noAutofit/>
          </a:bodyPr>
          <a:lstStyle>
            <a:lvl1pPr algn="r">
              <a:buNone/>
              <a:defRPr sz="2400" b="1" spc="20" baseline="0">
                <a:solidFill>
                  <a:schemeClr val="bg1"/>
                </a:solidFill>
                <a:latin typeface="Arial" pitchFamily="34" charset="0"/>
                <a:cs typeface="Arial" pitchFamily="34" charset="0"/>
              </a:defRPr>
            </a:lvl1pPr>
            <a:lvl2pPr>
              <a:buNone/>
              <a:defRPr/>
            </a:lvl2pPr>
            <a:lvl3pPr>
              <a:buNone/>
              <a:defRPr/>
            </a:lvl3pPr>
            <a:lvl4pPr>
              <a:buNone/>
              <a:defRPr/>
            </a:lvl4pPr>
            <a:lvl5pPr>
              <a:buNone/>
              <a:defRPr/>
            </a:lvl5pPr>
          </a:lstStyle>
          <a:p>
            <a:pPr lvl="0"/>
            <a:r>
              <a:rPr lang="en-US" dirty="0"/>
              <a:t>Sub-title, Arial Bold 24pt.</a:t>
            </a:r>
          </a:p>
        </p:txBody>
      </p:sp>
      <p:sp>
        <p:nvSpPr>
          <p:cNvPr id="32" name="Text Placeholder 27"/>
          <p:cNvSpPr>
            <a:spLocks noGrp="1"/>
          </p:cNvSpPr>
          <p:nvPr>
            <p:ph type="body" sz="quarter" idx="19" hasCustomPrompt="1"/>
          </p:nvPr>
        </p:nvSpPr>
        <p:spPr>
          <a:xfrm>
            <a:off x="4748213" y="0"/>
            <a:ext cx="4059237" cy="118872"/>
          </a:xfrm>
        </p:spPr>
        <p:txBody>
          <a:bodyPr tIns="0">
            <a:noAutofit/>
          </a:bodyPr>
          <a:lstStyle>
            <a:lvl1pPr marL="0" indent="0" algn="ctr">
              <a:buNone/>
              <a:defRPr sz="700">
                <a:solidFill>
                  <a:srgbClr val="FF0000"/>
                </a:solidFill>
                <a:latin typeface="Arial Narrow" pitchFamily="34" charset="0"/>
              </a:defRPr>
            </a:lvl1pPr>
          </a:lstStyle>
          <a:p>
            <a:pPr lvl="0"/>
            <a:r>
              <a:rPr lang="en-US" dirty="0"/>
              <a:t>Mark pages according to the proprietary level of information as described in Company Procedure J103 (or remove)</a:t>
            </a:r>
          </a:p>
        </p:txBody>
      </p:sp>
      <p:sp>
        <p:nvSpPr>
          <p:cNvPr id="33" name="Text Placeholder 37"/>
          <p:cNvSpPr>
            <a:spLocks noGrp="1"/>
          </p:cNvSpPr>
          <p:nvPr>
            <p:ph type="body" sz="quarter" idx="21" hasCustomPrompt="1"/>
          </p:nvPr>
        </p:nvSpPr>
        <p:spPr>
          <a:xfrm>
            <a:off x="4748213" y="6737350"/>
            <a:ext cx="4059237" cy="120650"/>
          </a:xfrm>
        </p:spPr>
        <p:txBody>
          <a:bodyPr bIns="0" anchor="b" anchorCtr="0">
            <a:noAutofit/>
          </a:bodyPr>
          <a:lstStyle>
            <a:lvl1pPr marL="0" indent="0" algn="ctr">
              <a:buNone/>
              <a:defRPr sz="700">
                <a:solidFill>
                  <a:srgbClr val="FF0000"/>
                </a:solidFill>
                <a:latin typeface="Arial Narrow" pitchFamily="34" charset="0"/>
              </a:defRPr>
            </a:lvl1pPr>
          </a:lstStyle>
          <a:p>
            <a:pPr lvl="0"/>
            <a:r>
              <a:rPr lang="en-US" dirty="0"/>
              <a:t>Mark pages according to the proprietary level of information as described in Company Procedure J103 (or remove)</a:t>
            </a:r>
          </a:p>
        </p:txBody>
      </p:sp>
      <p:sp>
        <p:nvSpPr>
          <p:cNvPr id="3" name="TextBox 2"/>
          <p:cNvSpPr txBox="1"/>
          <p:nvPr/>
        </p:nvSpPr>
        <p:spPr>
          <a:xfrm>
            <a:off x="1610138" y="-1928191"/>
            <a:ext cx="9799983" cy="584775"/>
          </a:xfrm>
          <a:prstGeom prst="rect">
            <a:avLst/>
          </a:prstGeom>
          <a:noFill/>
        </p:spPr>
        <p:txBody>
          <a:bodyPr wrap="square" rtlCol="0">
            <a:spAutoFit/>
          </a:bodyPr>
          <a:lstStyle/>
          <a:p>
            <a:r>
              <a:rPr lang="en-US" sz="3200" i="1" dirty="0">
                <a:solidFill>
                  <a:schemeClr val="tx1"/>
                </a:solidFill>
                <a:latin typeface="Forza Bold" pitchFamily="50" charset="0"/>
                <a:cs typeface="Arial" pitchFamily="34" charset="0"/>
              </a:rPr>
              <a:t>UNIVERSITY RESEARCH SYMPOSIUM</a:t>
            </a:r>
          </a:p>
        </p:txBody>
      </p:sp>
      <p:pic>
        <p:nvPicPr>
          <p:cNvPr id="4" name="Picture 3"/>
          <p:cNvPicPr>
            <a:picLocks noChangeAspect="1"/>
          </p:cNvPicPr>
          <p:nvPr/>
        </p:nvPicPr>
        <p:blipFill rotWithShape="1">
          <a:blip r:embed="rId3"/>
          <a:srcRect r="20870" b="13493"/>
          <a:stretch/>
        </p:blipFill>
        <p:spPr>
          <a:xfrm>
            <a:off x="1649896" y="768112"/>
            <a:ext cx="7235686" cy="683001"/>
          </a:xfrm>
          <a:prstGeom prst="rect">
            <a:avLst/>
          </a:prstGeom>
        </p:spPr>
      </p:pic>
      <p:sp>
        <p:nvSpPr>
          <p:cNvPr id="16" name="TextBox 15"/>
          <p:cNvSpPr txBox="1"/>
          <p:nvPr/>
        </p:nvSpPr>
        <p:spPr>
          <a:xfrm>
            <a:off x="1530625" y="-1292088"/>
            <a:ext cx="9799983" cy="584775"/>
          </a:xfrm>
          <a:prstGeom prst="rect">
            <a:avLst/>
          </a:prstGeom>
          <a:noFill/>
        </p:spPr>
        <p:txBody>
          <a:bodyPr wrap="square" rtlCol="0">
            <a:spAutoFit/>
          </a:bodyPr>
          <a:lstStyle/>
          <a:p>
            <a:r>
              <a:rPr lang="en-US" sz="3200" i="1" dirty="0">
                <a:solidFill>
                  <a:schemeClr val="tx1"/>
                </a:solidFill>
                <a:latin typeface="Forza Bold" pitchFamily="50" charset="0"/>
                <a:cs typeface="Arial" pitchFamily="34" charset="0"/>
              </a:rPr>
              <a:t>NORTHROP</a:t>
            </a:r>
            <a:r>
              <a:rPr lang="en-US" sz="3200" i="1" baseline="0" dirty="0">
                <a:solidFill>
                  <a:schemeClr val="tx1"/>
                </a:solidFill>
                <a:latin typeface="Forza Bold" pitchFamily="50" charset="0"/>
                <a:cs typeface="Arial" pitchFamily="34" charset="0"/>
              </a:rPr>
              <a:t> GRUMMAN</a:t>
            </a:r>
            <a:endParaRPr lang="en-US" sz="3200" i="1" dirty="0">
              <a:solidFill>
                <a:schemeClr val="tx1"/>
              </a:solidFill>
              <a:latin typeface="Forza Bold" pitchFamily="50" charset="0"/>
              <a:cs typeface="Arial" pitchFamily="34" charset="0"/>
            </a:endParaRPr>
          </a:p>
        </p:txBody>
      </p:sp>
      <p:pic>
        <p:nvPicPr>
          <p:cNvPr id="5" name="Picture 4"/>
          <p:cNvPicPr>
            <a:picLocks noChangeAspect="1"/>
          </p:cNvPicPr>
          <p:nvPr/>
        </p:nvPicPr>
        <p:blipFill rotWithShape="1">
          <a:blip r:embed="rId4"/>
          <a:srcRect r="49462" b="19639"/>
          <a:stretch/>
        </p:blipFill>
        <p:spPr>
          <a:xfrm>
            <a:off x="1868557" y="589209"/>
            <a:ext cx="2802835" cy="384826"/>
          </a:xfrm>
          <a:prstGeom prst="rect">
            <a:avLst/>
          </a:prstGeom>
        </p:spPr>
      </p:pic>
      <p:pic>
        <p:nvPicPr>
          <p:cNvPr id="14" name="Picture 13">
            <a:extLst>
              <a:ext uri="{FF2B5EF4-FFF2-40B4-BE49-F238E27FC236}">
                <a16:creationId xmlns:a16="http://schemas.microsoft.com/office/drawing/2014/main" id="{E000D8DB-4EDB-D443-A2C8-22729AC8449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560" r="2696"/>
          <a:stretch/>
        </p:blipFill>
        <p:spPr>
          <a:xfrm>
            <a:off x="0" y="0"/>
            <a:ext cx="9144000" cy="6857999"/>
          </a:xfrm>
          <a:prstGeom prst="rect">
            <a:avLst/>
          </a:prstGeom>
        </p:spPr>
      </p:pic>
      <p:sp>
        <p:nvSpPr>
          <p:cNvPr id="15" name="TextBox 14">
            <a:extLst>
              <a:ext uri="{FF2B5EF4-FFF2-40B4-BE49-F238E27FC236}">
                <a16:creationId xmlns:a16="http://schemas.microsoft.com/office/drawing/2014/main" id="{497C5826-DD59-5F45-9204-383BD941BB0B}"/>
              </a:ext>
            </a:extLst>
          </p:cNvPr>
          <p:cNvSpPr txBox="1"/>
          <p:nvPr userDrawn="1"/>
        </p:nvSpPr>
        <p:spPr>
          <a:xfrm>
            <a:off x="1610138" y="-1928191"/>
            <a:ext cx="9799983" cy="584775"/>
          </a:xfrm>
          <a:prstGeom prst="rect">
            <a:avLst/>
          </a:prstGeom>
          <a:noFill/>
        </p:spPr>
        <p:txBody>
          <a:bodyPr wrap="square" rtlCol="0">
            <a:spAutoFit/>
          </a:bodyPr>
          <a:lstStyle/>
          <a:p>
            <a:r>
              <a:rPr lang="en-US" sz="3200" i="1">
                <a:solidFill>
                  <a:schemeClr val="tx1"/>
                </a:solidFill>
                <a:latin typeface="Forza Bold" pitchFamily="50" charset="0"/>
                <a:cs typeface="Arial" pitchFamily="34" charset="0"/>
              </a:rPr>
              <a:t>UNIVERSITY RESEARCH SYMPOSIUM</a:t>
            </a:r>
          </a:p>
        </p:txBody>
      </p:sp>
      <p:pic>
        <p:nvPicPr>
          <p:cNvPr id="17" name="Picture 16">
            <a:extLst>
              <a:ext uri="{FF2B5EF4-FFF2-40B4-BE49-F238E27FC236}">
                <a16:creationId xmlns:a16="http://schemas.microsoft.com/office/drawing/2014/main" id="{6ECE10D4-02ED-5B45-9EEC-7286E26DFC8B}"/>
              </a:ext>
            </a:extLst>
          </p:cNvPr>
          <p:cNvPicPr>
            <a:picLocks noChangeAspect="1"/>
          </p:cNvPicPr>
          <p:nvPr userDrawn="1"/>
        </p:nvPicPr>
        <p:blipFill rotWithShape="1">
          <a:blip r:embed="rId3"/>
          <a:srcRect r="20870" b="13493"/>
          <a:stretch/>
        </p:blipFill>
        <p:spPr>
          <a:xfrm>
            <a:off x="1649896" y="768112"/>
            <a:ext cx="7235686" cy="683001"/>
          </a:xfrm>
          <a:prstGeom prst="rect">
            <a:avLst/>
          </a:prstGeom>
        </p:spPr>
      </p:pic>
      <p:sp>
        <p:nvSpPr>
          <p:cNvPr id="18" name="TextBox 17">
            <a:extLst>
              <a:ext uri="{FF2B5EF4-FFF2-40B4-BE49-F238E27FC236}">
                <a16:creationId xmlns:a16="http://schemas.microsoft.com/office/drawing/2014/main" id="{6C81C693-7F78-9945-B5C7-D5DBE24F79A6}"/>
              </a:ext>
            </a:extLst>
          </p:cNvPr>
          <p:cNvSpPr txBox="1"/>
          <p:nvPr userDrawn="1"/>
        </p:nvSpPr>
        <p:spPr>
          <a:xfrm>
            <a:off x="1530625" y="-1292088"/>
            <a:ext cx="9799983" cy="584775"/>
          </a:xfrm>
          <a:prstGeom prst="rect">
            <a:avLst/>
          </a:prstGeom>
          <a:noFill/>
        </p:spPr>
        <p:txBody>
          <a:bodyPr wrap="square" rtlCol="0">
            <a:spAutoFit/>
          </a:bodyPr>
          <a:lstStyle/>
          <a:p>
            <a:r>
              <a:rPr lang="en-US" sz="3200" i="1">
                <a:solidFill>
                  <a:schemeClr val="tx1"/>
                </a:solidFill>
                <a:latin typeface="Forza Bold" pitchFamily="50" charset="0"/>
                <a:cs typeface="Arial" pitchFamily="34" charset="0"/>
              </a:rPr>
              <a:t>NORTHROP</a:t>
            </a:r>
            <a:r>
              <a:rPr lang="en-US" sz="3200" i="1" baseline="0">
                <a:solidFill>
                  <a:schemeClr val="tx1"/>
                </a:solidFill>
                <a:latin typeface="Forza Bold" pitchFamily="50" charset="0"/>
                <a:cs typeface="Arial" pitchFamily="34" charset="0"/>
              </a:rPr>
              <a:t> GRUMMAN</a:t>
            </a:r>
            <a:endParaRPr lang="en-US" sz="3200" i="1">
              <a:solidFill>
                <a:schemeClr val="tx1"/>
              </a:solidFill>
              <a:latin typeface="Forza Bold" pitchFamily="50" charset="0"/>
              <a:cs typeface="Arial" pitchFamily="34" charset="0"/>
            </a:endParaRPr>
          </a:p>
        </p:txBody>
      </p:sp>
      <p:pic>
        <p:nvPicPr>
          <p:cNvPr id="19" name="Picture 18">
            <a:extLst>
              <a:ext uri="{FF2B5EF4-FFF2-40B4-BE49-F238E27FC236}">
                <a16:creationId xmlns:a16="http://schemas.microsoft.com/office/drawing/2014/main" id="{13F9D2C2-C055-4F45-B3AD-8AC4AD9AC747}"/>
              </a:ext>
            </a:extLst>
          </p:cNvPr>
          <p:cNvPicPr>
            <a:picLocks noChangeAspect="1"/>
          </p:cNvPicPr>
          <p:nvPr userDrawn="1"/>
        </p:nvPicPr>
        <p:blipFill rotWithShape="1">
          <a:blip r:embed="rId4"/>
          <a:srcRect r="49462" b="19639"/>
          <a:stretch/>
        </p:blipFill>
        <p:spPr>
          <a:xfrm>
            <a:off x="1868557" y="589209"/>
            <a:ext cx="2802835" cy="384826"/>
          </a:xfrm>
          <a:prstGeom prst="rect">
            <a:avLst/>
          </a:prstGeom>
        </p:spPr>
      </p:pic>
    </p:spTree>
    <p:extLst>
      <p:ext uri="{BB962C8B-B14F-4D97-AF65-F5344CB8AC3E}">
        <p14:creationId xmlns:p14="http://schemas.microsoft.com/office/powerpoint/2010/main" val="4129900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Break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0560" r="2696"/>
          <a:stretch/>
        </p:blipFill>
        <p:spPr>
          <a:xfrm>
            <a:off x="0" y="0"/>
            <a:ext cx="9144000" cy="6857999"/>
          </a:xfrm>
          <a:prstGeom prst="rect">
            <a:avLst/>
          </a:prstGeom>
        </p:spPr>
      </p:pic>
      <p:pic>
        <p:nvPicPr>
          <p:cNvPr id="9" name="Picture 8"/>
          <p:cNvPicPr>
            <a:picLocks noChangeAspect="1"/>
          </p:cNvPicPr>
          <p:nvPr/>
        </p:nvPicPr>
        <p:blipFill rotWithShape="1">
          <a:blip r:embed="rId3"/>
          <a:srcRect r="20870" b="13493"/>
          <a:stretch/>
        </p:blipFill>
        <p:spPr>
          <a:xfrm>
            <a:off x="1649896" y="768112"/>
            <a:ext cx="7235686" cy="683001"/>
          </a:xfrm>
          <a:prstGeom prst="rect">
            <a:avLst/>
          </a:prstGeom>
        </p:spPr>
      </p:pic>
      <p:pic>
        <p:nvPicPr>
          <p:cNvPr id="10" name="Picture 9"/>
          <p:cNvPicPr>
            <a:picLocks noChangeAspect="1"/>
          </p:cNvPicPr>
          <p:nvPr/>
        </p:nvPicPr>
        <p:blipFill rotWithShape="1">
          <a:blip r:embed="rId4"/>
          <a:srcRect r="49462" b="19639"/>
          <a:stretch/>
        </p:blipFill>
        <p:spPr>
          <a:xfrm>
            <a:off x="1868557" y="589209"/>
            <a:ext cx="2802835" cy="384826"/>
          </a:xfrm>
          <a:prstGeom prst="rect">
            <a:avLst/>
          </a:prstGeom>
        </p:spPr>
      </p:pic>
      <p:sp>
        <p:nvSpPr>
          <p:cNvPr id="30" name="Text Placeholder 43"/>
          <p:cNvSpPr>
            <a:spLocks noGrp="1"/>
          </p:cNvSpPr>
          <p:nvPr>
            <p:ph type="body" sz="quarter" idx="17" hasCustomPrompt="1"/>
          </p:nvPr>
        </p:nvSpPr>
        <p:spPr>
          <a:xfrm>
            <a:off x="3444240" y="3200400"/>
            <a:ext cx="5410297" cy="457200"/>
          </a:xfrm>
        </p:spPr>
        <p:txBody>
          <a:bodyPr wrap="square" anchor="ctr" anchorCtr="0">
            <a:noAutofit/>
          </a:bodyPr>
          <a:lstStyle>
            <a:lvl1pPr algn="r">
              <a:buNone/>
              <a:defRPr sz="2400" b="1" spc="20" baseline="0">
                <a:solidFill>
                  <a:schemeClr val="tx1"/>
                </a:solidFill>
                <a:latin typeface="Arial" pitchFamily="34" charset="0"/>
                <a:cs typeface="Arial" pitchFamily="34" charset="0"/>
              </a:defRPr>
            </a:lvl1pPr>
            <a:lvl2pPr>
              <a:buNone/>
              <a:defRPr/>
            </a:lvl2pPr>
            <a:lvl3pPr>
              <a:buNone/>
              <a:defRPr/>
            </a:lvl3pPr>
            <a:lvl4pPr>
              <a:buNone/>
              <a:defRPr/>
            </a:lvl4pPr>
            <a:lvl5pPr>
              <a:buNone/>
              <a:defRPr/>
            </a:lvl5pPr>
          </a:lstStyle>
          <a:p>
            <a:pPr lvl="0"/>
            <a:r>
              <a:rPr lang="en-US" dirty="0"/>
              <a:t>Section Break (Click to Add Title)</a:t>
            </a:r>
          </a:p>
        </p:txBody>
      </p:sp>
      <p:sp>
        <p:nvSpPr>
          <p:cNvPr id="32" name="Text Placeholder 27"/>
          <p:cNvSpPr>
            <a:spLocks noGrp="1"/>
          </p:cNvSpPr>
          <p:nvPr>
            <p:ph type="body" sz="quarter" idx="19" hasCustomPrompt="1"/>
          </p:nvPr>
        </p:nvSpPr>
        <p:spPr>
          <a:xfrm>
            <a:off x="4748213" y="0"/>
            <a:ext cx="4059237" cy="118872"/>
          </a:xfrm>
        </p:spPr>
        <p:txBody>
          <a:bodyPr tIns="0">
            <a:noAutofit/>
          </a:bodyPr>
          <a:lstStyle>
            <a:lvl1pPr marL="0" indent="0" algn="ctr">
              <a:buNone/>
              <a:defRPr sz="700">
                <a:solidFill>
                  <a:srgbClr val="FF0000"/>
                </a:solidFill>
                <a:latin typeface="Arial Narrow" pitchFamily="34" charset="0"/>
              </a:defRPr>
            </a:lvl1pPr>
          </a:lstStyle>
          <a:p>
            <a:pPr lvl="0"/>
            <a:r>
              <a:rPr lang="en-US" dirty="0"/>
              <a:t>Mark pages according to the proprietary level of information as described in Company Procedure J103 (or remove)</a:t>
            </a:r>
          </a:p>
        </p:txBody>
      </p:sp>
      <p:sp>
        <p:nvSpPr>
          <p:cNvPr id="33" name="Text Placeholder 37"/>
          <p:cNvSpPr>
            <a:spLocks noGrp="1"/>
          </p:cNvSpPr>
          <p:nvPr>
            <p:ph type="body" sz="quarter" idx="21" hasCustomPrompt="1"/>
          </p:nvPr>
        </p:nvSpPr>
        <p:spPr>
          <a:xfrm>
            <a:off x="4748213" y="6737350"/>
            <a:ext cx="4059237" cy="120650"/>
          </a:xfrm>
        </p:spPr>
        <p:txBody>
          <a:bodyPr bIns="0" anchor="b" anchorCtr="0">
            <a:noAutofit/>
          </a:bodyPr>
          <a:lstStyle>
            <a:lvl1pPr marL="0" indent="0" algn="ctr">
              <a:buNone/>
              <a:defRPr sz="700">
                <a:solidFill>
                  <a:srgbClr val="FF0000"/>
                </a:solidFill>
                <a:latin typeface="Arial Narrow" pitchFamily="34" charset="0"/>
              </a:defRPr>
            </a:lvl1pPr>
          </a:lstStyle>
          <a:p>
            <a:pPr lvl="0"/>
            <a:r>
              <a:rPr lang="en-US" dirty="0"/>
              <a:t>Mark pages according to the proprietary level of information as described in Company Procedure J103 (or remove)</a:t>
            </a:r>
          </a:p>
        </p:txBody>
      </p:sp>
      <p:sp>
        <p:nvSpPr>
          <p:cNvPr id="12" name="TextBox 11"/>
          <p:cNvSpPr txBox="1"/>
          <p:nvPr/>
        </p:nvSpPr>
        <p:spPr>
          <a:xfrm>
            <a:off x="1610138" y="-1928191"/>
            <a:ext cx="9799983" cy="584775"/>
          </a:xfrm>
          <a:prstGeom prst="rect">
            <a:avLst/>
          </a:prstGeom>
          <a:noFill/>
        </p:spPr>
        <p:txBody>
          <a:bodyPr wrap="square" rtlCol="0">
            <a:spAutoFit/>
          </a:bodyPr>
          <a:lstStyle/>
          <a:p>
            <a:r>
              <a:rPr lang="en-US" sz="3200" i="1" dirty="0">
                <a:solidFill>
                  <a:schemeClr val="tx1"/>
                </a:solidFill>
                <a:latin typeface="Forza Bold" pitchFamily="50" charset="0"/>
                <a:cs typeface="Arial" pitchFamily="34" charset="0"/>
              </a:rPr>
              <a:t>UNIVERSITY RESEARCH SYMPOSIUM</a:t>
            </a:r>
          </a:p>
        </p:txBody>
      </p:sp>
      <p:pic>
        <p:nvPicPr>
          <p:cNvPr id="11" name="Picture 10">
            <a:extLst>
              <a:ext uri="{FF2B5EF4-FFF2-40B4-BE49-F238E27FC236}">
                <a16:creationId xmlns:a16="http://schemas.microsoft.com/office/drawing/2014/main" id="{4A5A71F9-57D1-A24D-981E-CD844F7716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560" r="2696"/>
          <a:stretch/>
        </p:blipFill>
        <p:spPr>
          <a:xfrm>
            <a:off x="0" y="0"/>
            <a:ext cx="9144000" cy="6857999"/>
          </a:xfrm>
          <a:prstGeom prst="rect">
            <a:avLst/>
          </a:prstGeom>
        </p:spPr>
      </p:pic>
      <p:pic>
        <p:nvPicPr>
          <p:cNvPr id="13" name="Picture 12">
            <a:extLst>
              <a:ext uri="{FF2B5EF4-FFF2-40B4-BE49-F238E27FC236}">
                <a16:creationId xmlns:a16="http://schemas.microsoft.com/office/drawing/2014/main" id="{514632E0-B9B9-A94D-AC8C-32A65B37D0FD}"/>
              </a:ext>
            </a:extLst>
          </p:cNvPr>
          <p:cNvPicPr>
            <a:picLocks noChangeAspect="1"/>
          </p:cNvPicPr>
          <p:nvPr userDrawn="1"/>
        </p:nvPicPr>
        <p:blipFill rotWithShape="1">
          <a:blip r:embed="rId3"/>
          <a:srcRect r="20870" b="13493"/>
          <a:stretch/>
        </p:blipFill>
        <p:spPr>
          <a:xfrm>
            <a:off x="1649896" y="768112"/>
            <a:ext cx="7235686" cy="683001"/>
          </a:xfrm>
          <a:prstGeom prst="rect">
            <a:avLst/>
          </a:prstGeom>
        </p:spPr>
      </p:pic>
      <p:pic>
        <p:nvPicPr>
          <p:cNvPr id="14" name="Picture 13">
            <a:extLst>
              <a:ext uri="{FF2B5EF4-FFF2-40B4-BE49-F238E27FC236}">
                <a16:creationId xmlns:a16="http://schemas.microsoft.com/office/drawing/2014/main" id="{6DD9003A-0E13-DA43-B74B-DA2ECD34AAA1}"/>
              </a:ext>
            </a:extLst>
          </p:cNvPr>
          <p:cNvPicPr>
            <a:picLocks noChangeAspect="1"/>
          </p:cNvPicPr>
          <p:nvPr userDrawn="1"/>
        </p:nvPicPr>
        <p:blipFill rotWithShape="1">
          <a:blip r:embed="rId4"/>
          <a:srcRect r="49462" b="19639"/>
          <a:stretch/>
        </p:blipFill>
        <p:spPr>
          <a:xfrm>
            <a:off x="1868557" y="589209"/>
            <a:ext cx="2802835" cy="384826"/>
          </a:xfrm>
          <a:prstGeom prst="rect">
            <a:avLst/>
          </a:prstGeom>
        </p:spPr>
      </p:pic>
      <p:sp>
        <p:nvSpPr>
          <p:cNvPr id="15" name="TextBox 14">
            <a:extLst>
              <a:ext uri="{FF2B5EF4-FFF2-40B4-BE49-F238E27FC236}">
                <a16:creationId xmlns:a16="http://schemas.microsoft.com/office/drawing/2014/main" id="{D3A8A67E-8CF5-654D-8BB9-962E5DAAC050}"/>
              </a:ext>
            </a:extLst>
          </p:cNvPr>
          <p:cNvSpPr txBox="1"/>
          <p:nvPr userDrawn="1"/>
        </p:nvSpPr>
        <p:spPr>
          <a:xfrm>
            <a:off x="1610138" y="-1928191"/>
            <a:ext cx="9799983" cy="584775"/>
          </a:xfrm>
          <a:prstGeom prst="rect">
            <a:avLst/>
          </a:prstGeom>
          <a:noFill/>
        </p:spPr>
        <p:txBody>
          <a:bodyPr wrap="square" rtlCol="0">
            <a:spAutoFit/>
          </a:bodyPr>
          <a:lstStyle/>
          <a:p>
            <a:r>
              <a:rPr lang="en-US" sz="3200" i="1">
                <a:solidFill>
                  <a:schemeClr val="tx1"/>
                </a:solidFill>
                <a:latin typeface="Forza Bold" pitchFamily="50" charset="0"/>
                <a:cs typeface="Arial" pitchFamily="34" charset="0"/>
              </a:rPr>
              <a:t>UNIVERSITY RESEARCH SYMPOSIUM</a:t>
            </a:r>
          </a:p>
        </p:txBody>
      </p:sp>
    </p:spTree>
    <p:extLst>
      <p:ext uri="{BB962C8B-B14F-4D97-AF65-F5344CB8AC3E}">
        <p14:creationId xmlns:p14="http://schemas.microsoft.com/office/powerpoint/2010/main" val="1282952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952823"/>
            <a:ext cx="8478078" cy="838200"/>
          </a:xfr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228600" y="1992854"/>
            <a:ext cx="8458200" cy="4174436"/>
          </a:xfrm>
        </p:spPr>
        <p:txBody>
          <a:bodyPr/>
          <a:lstStyle>
            <a:lvl1pPr>
              <a:spcBef>
                <a:spcPts val="24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89"/>
          <p:cNvSpPr>
            <a:spLocks noGrp="1" noChangeArrowheads="1"/>
          </p:cNvSpPr>
          <p:nvPr>
            <p:ph type="sldNum" sz="quarter" idx="11"/>
          </p:nvPr>
        </p:nvSpPr>
        <p:spPr>
          <a:ln/>
        </p:spPr>
        <p:txBody>
          <a:bodyPr/>
          <a:lstStyle>
            <a:lvl1pPr>
              <a:defRPr/>
            </a:lvl1pPr>
          </a:lstStyle>
          <a:p>
            <a:fld id="{F6EFC63E-F8D9-44BB-A462-AC735E845F95}" type="slidenum">
              <a:rPr lang="en-US" smtClean="0"/>
              <a:pPr/>
              <a:t>‹#›</a:t>
            </a:fld>
            <a:endParaRPr lang="en-US"/>
          </a:p>
        </p:txBody>
      </p:sp>
      <p:sp>
        <p:nvSpPr>
          <p:cNvPr id="6" name="Footer Placeholder 4"/>
          <p:cNvSpPr>
            <a:spLocks noGrp="1"/>
          </p:cNvSpPr>
          <p:nvPr>
            <p:ph type="ftr" sz="quarter" idx="3"/>
          </p:nvPr>
        </p:nvSpPr>
        <p:spPr>
          <a:xfrm>
            <a:off x="2543240" y="6657945"/>
            <a:ext cx="4057521" cy="200055"/>
          </a:xfrm>
          <a:prstGeom prst="rect">
            <a:avLst/>
          </a:prstGeom>
        </p:spPr>
        <p:txBody>
          <a:bodyPr wrap="square" anchor="b" anchorCtr="0">
            <a:spAutoFit/>
          </a:bodyPr>
          <a:lstStyle>
            <a:lvl1pPr algn="ctr">
              <a:defRPr sz="700" baseline="0">
                <a:solidFill>
                  <a:srgbClr val="FF0000"/>
                </a:solidFill>
                <a:latin typeface="Arial Narrow" pitchFamily="34" charset="0"/>
              </a:defRPr>
            </a:lvl1pPr>
          </a:lstStyle>
          <a:p>
            <a:endParaRPr lang="en-US"/>
          </a:p>
        </p:txBody>
      </p:sp>
    </p:spTree>
    <p:extLst>
      <p:ext uri="{BB962C8B-B14F-4D97-AF65-F5344CB8AC3E}">
        <p14:creationId xmlns:p14="http://schemas.microsoft.com/office/powerpoint/2010/main" val="2372429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921291"/>
            <a:ext cx="8458200" cy="8382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1911626"/>
            <a:ext cx="4038600" cy="3711826"/>
          </a:xfrm>
        </p:spPr>
        <p:txBody>
          <a:bodyPr/>
          <a:lstStyle>
            <a:lvl1pPr>
              <a:spcBef>
                <a:spcPts val="2400"/>
              </a:spcBef>
              <a:defRPr sz="2000"/>
            </a:lvl1pPr>
            <a:lvl2pPr>
              <a:spcBef>
                <a:spcPts val="600"/>
              </a:spcBef>
              <a:defRPr sz="1600"/>
            </a:lvl2pPr>
            <a:lvl3pPr>
              <a:spcBef>
                <a:spcPts val="600"/>
              </a:spcBef>
              <a:defRPr sz="1600"/>
            </a:lvl3pPr>
            <a:lvl4pPr>
              <a:spcBef>
                <a:spcPts val="600"/>
              </a:spcBef>
              <a:defRPr sz="1600"/>
            </a:lvl4pPr>
            <a:lvl5pPr>
              <a:spcBef>
                <a:spcPts val="6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0545" y="1911626"/>
            <a:ext cx="4038600" cy="3711826"/>
          </a:xfrm>
        </p:spPr>
        <p:txBody>
          <a:bodyPr/>
          <a:lstStyle>
            <a:lvl1pPr>
              <a:spcBef>
                <a:spcPts val="2400"/>
              </a:spcBef>
              <a:defRPr sz="2000"/>
            </a:lvl1pPr>
            <a:lvl2pPr>
              <a:spcBef>
                <a:spcPts val="600"/>
              </a:spcBef>
              <a:defRPr sz="1600"/>
            </a:lvl2pPr>
            <a:lvl3pPr>
              <a:spcBef>
                <a:spcPts val="600"/>
              </a:spcBef>
              <a:defRPr sz="1600"/>
            </a:lvl3pPr>
            <a:lvl4pPr>
              <a:spcBef>
                <a:spcPts val="600"/>
              </a:spcBef>
              <a:defRPr sz="1600"/>
            </a:lvl4pPr>
            <a:lvl5pPr>
              <a:spcBef>
                <a:spcPts val="600"/>
              </a:spcBef>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89"/>
          <p:cNvSpPr>
            <a:spLocks noGrp="1" noChangeArrowheads="1"/>
          </p:cNvSpPr>
          <p:nvPr>
            <p:ph type="sldNum" sz="quarter" idx="11"/>
          </p:nvPr>
        </p:nvSpPr>
        <p:spPr>
          <a:ln/>
        </p:spPr>
        <p:txBody>
          <a:bodyPr/>
          <a:lstStyle>
            <a:lvl1pPr>
              <a:defRPr/>
            </a:lvl1pPr>
          </a:lstStyle>
          <a:p>
            <a:fld id="{BE6D4B03-E339-4C9D-AC39-0BD7C921B5B0}" type="slidenum">
              <a:rPr lang="en-US" smtClean="0"/>
              <a:pPr/>
              <a:t>‹#›</a:t>
            </a:fld>
            <a:endParaRPr lang="en-US"/>
          </a:p>
        </p:txBody>
      </p:sp>
      <p:sp>
        <p:nvSpPr>
          <p:cNvPr id="7" name="Footer Placeholder 4"/>
          <p:cNvSpPr>
            <a:spLocks noGrp="1"/>
          </p:cNvSpPr>
          <p:nvPr>
            <p:ph type="ftr" sz="quarter" idx="3"/>
          </p:nvPr>
        </p:nvSpPr>
        <p:spPr>
          <a:xfrm>
            <a:off x="2543240" y="6657945"/>
            <a:ext cx="4057521" cy="200055"/>
          </a:xfrm>
          <a:prstGeom prst="rect">
            <a:avLst/>
          </a:prstGeom>
        </p:spPr>
        <p:txBody>
          <a:bodyPr wrap="square" anchor="b" anchorCtr="0">
            <a:spAutoFit/>
          </a:bodyPr>
          <a:lstStyle>
            <a:lvl1pPr algn="ctr">
              <a:defRPr sz="700" baseline="0">
                <a:solidFill>
                  <a:srgbClr val="FF0000"/>
                </a:solidFill>
                <a:latin typeface="Arial Narrow" pitchFamily="34" charset="0"/>
              </a:defRPr>
            </a:lvl1pPr>
          </a:lstStyle>
          <a:p>
            <a:endParaRPr lang="en-US"/>
          </a:p>
        </p:txBody>
      </p:sp>
    </p:spTree>
    <p:extLst>
      <p:ext uri="{BB962C8B-B14F-4D97-AF65-F5344CB8AC3E}">
        <p14:creationId xmlns:p14="http://schemas.microsoft.com/office/powerpoint/2010/main" val="3442374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770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B2942-5E26-3346-AAED-9B6F3A816B8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82EAD26-B88E-734E-B684-DDDD19F1371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625E515-2E96-3845-8362-496F8BEDDC8C}"/>
              </a:ext>
            </a:extLst>
          </p:cNvPr>
          <p:cNvSpPr>
            <a:spLocks noGrp="1"/>
          </p:cNvSpPr>
          <p:nvPr>
            <p:ph type="dt" sz="half" idx="10"/>
          </p:nvPr>
        </p:nvSpPr>
        <p:spPr/>
        <p:txBody>
          <a:bodyPr/>
          <a:lstStyle/>
          <a:p>
            <a:fld id="{118B1021-EEEB-7C48-8450-D30F9BC7D772}" type="datetimeFigureOut">
              <a:rPr lang="en-US" smtClean="0"/>
              <a:t>8/10/20</a:t>
            </a:fld>
            <a:endParaRPr lang="en-US"/>
          </a:p>
        </p:txBody>
      </p:sp>
      <p:sp>
        <p:nvSpPr>
          <p:cNvPr id="5" name="Footer Placeholder 4">
            <a:extLst>
              <a:ext uri="{FF2B5EF4-FFF2-40B4-BE49-F238E27FC236}">
                <a16:creationId xmlns:a16="http://schemas.microsoft.com/office/drawing/2014/main" id="{8B10FA7B-2B5C-3642-97CA-3D05984EF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E85706-B626-594A-91BD-B018F3DB67F5}"/>
              </a:ext>
            </a:extLst>
          </p:cNvPr>
          <p:cNvSpPr>
            <a:spLocks noGrp="1"/>
          </p:cNvSpPr>
          <p:nvPr>
            <p:ph type="sldNum" sz="quarter" idx="12"/>
          </p:nvPr>
        </p:nvSpPr>
        <p:spPr/>
        <p:txBody>
          <a:bodyPr/>
          <a:lstStyle/>
          <a:p>
            <a:fld id="{6D518D6C-32EF-4244-8556-8F82F4318F62}" type="slidenum">
              <a:rPr lang="en-US" smtClean="0"/>
              <a:t>‹#›</a:t>
            </a:fld>
            <a:endParaRPr lang="en-US"/>
          </a:p>
        </p:txBody>
      </p:sp>
    </p:spTree>
    <p:extLst>
      <p:ext uri="{BB962C8B-B14F-4D97-AF65-F5344CB8AC3E}">
        <p14:creationId xmlns:p14="http://schemas.microsoft.com/office/powerpoint/2010/main" val="3731344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560" r="2696"/>
          <a:stretch/>
        </p:blipFill>
        <p:spPr>
          <a:xfrm>
            <a:off x="0" y="0"/>
            <a:ext cx="9144000" cy="6857999"/>
          </a:xfrm>
          <a:prstGeom prst="rect">
            <a:avLst/>
          </a:prstGeom>
        </p:spPr>
      </p:pic>
      <p:sp>
        <p:nvSpPr>
          <p:cNvPr id="26" name="Title 4"/>
          <p:cNvSpPr>
            <a:spLocks noGrp="1"/>
          </p:cNvSpPr>
          <p:nvPr>
            <p:ph type="ctrTitle" hasCustomPrompt="1"/>
          </p:nvPr>
        </p:nvSpPr>
        <p:spPr>
          <a:xfrm>
            <a:off x="3992881" y="1708241"/>
            <a:ext cx="4864588" cy="2011094"/>
          </a:xfrm>
        </p:spPr>
        <p:txBody>
          <a:bodyPr tIns="457200" bIns="548640"/>
          <a:lstStyle>
            <a:lvl1pPr algn="r">
              <a:defRPr sz="3200" b="1" spc="40" baseline="0">
                <a:solidFill>
                  <a:schemeClr val="bg1"/>
                </a:solidFill>
                <a:latin typeface="Arial" pitchFamily="34" charset="0"/>
                <a:cs typeface="Arial" pitchFamily="34" charset="0"/>
              </a:defRPr>
            </a:lvl1pPr>
          </a:lstStyle>
          <a:p>
            <a:r>
              <a:rPr lang="en-US"/>
              <a:t>Main Title, Font: </a:t>
            </a:r>
            <a:br>
              <a:rPr lang="en-US"/>
            </a:br>
            <a:r>
              <a:rPr lang="en-US"/>
              <a:t>Arial Bold 32pt.</a:t>
            </a:r>
          </a:p>
        </p:txBody>
      </p:sp>
      <p:sp>
        <p:nvSpPr>
          <p:cNvPr id="27" name="Text Placeholder 32"/>
          <p:cNvSpPr>
            <a:spLocks noGrp="1"/>
          </p:cNvSpPr>
          <p:nvPr>
            <p:ph type="body" sz="quarter" idx="14" hasCustomPrompt="1"/>
          </p:nvPr>
        </p:nvSpPr>
        <p:spPr>
          <a:xfrm>
            <a:off x="3885634" y="4263457"/>
            <a:ext cx="4968114" cy="457200"/>
          </a:xfrm>
        </p:spPr>
        <p:txBody>
          <a:bodyPr wrap="none" tIns="0"/>
          <a:lstStyle>
            <a:lvl1pPr algn="r">
              <a:buNone/>
              <a:defRPr sz="2000" baseline="0">
                <a:solidFill>
                  <a:schemeClr val="bg1"/>
                </a:solidFill>
                <a:latin typeface="Arial" pitchFamily="34" charset="0"/>
                <a:cs typeface="Arial" pitchFamily="34" charset="0"/>
              </a:defRPr>
            </a:lvl1pPr>
            <a:lvl2pPr>
              <a:buNone/>
              <a:defRPr sz="2000"/>
            </a:lvl2pPr>
            <a:lvl3pPr>
              <a:buNone/>
              <a:defRPr sz="2000"/>
            </a:lvl3pPr>
            <a:lvl4pPr>
              <a:buNone/>
              <a:defRPr sz="2000"/>
            </a:lvl4pPr>
            <a:lvl5pPr>
              <a:buNone/>
              <a:defRPr sz="2000"/>
            </a:lvl5pPr>
          </a:lstStyle>
          <a:p>
            <a:pPr lvl="0"/>
            <a:r>
              <a:rPr lang="en-US"/>
              <a:t>Meeting date(s), Arial 20pt.</a:t>
            </a:r>
          </a:p>
        </p:txBody>
      </p:sp>
      <p:sp>
        <p:nvSpPr>
          <p:cNvPr id="28" name="Text Placeholder 37"/>
          <p:cNvSpPr>
            <a:spLocks noGrp="1"/>
          </p:cNvSpPr>
          <p:nvPr>
            <p:ph type="body" sz="quarter" idx="15" hasCustomPrompt="1"/>
          </p:nvPr>
        </p:nvSpPr>
        <p:spPr>
          <a:xfrm>
            <a:off x="3886164" y="4722131"/>
            <a:ext cx="4972728" cy="457200"/>
          </a:xfrm>
        </p:spPr>
        <p:txBody>
          <a:bodyPr wrap="none" bIns="18288" anchor="b" anchorCtr="0"/>
          <a:lstStyle>
            <a:lvl1pPr algn="r">
              <a:buNone/>
              <a:defRPr baseline="0">
                <a:solidFill>
                  <a:schemeClr val="bg1"/>
                </a:solidFill>
                <a:latin typeface="Arial" pitchFamily="34" charset="0"/>
                <a:cs typeface="Arial" pitchFamily="34" charset="0"/>
              </a:defRPr>
            </a:lvl1pPr>
            <a:lvl2pPr>
              <a:buNone/>
              <a:defRPr/>
            </a:lvl2pPr>
            <a:lvl3pPr>
              <a:buNone/>
              <a:defRPr/>
            </a:lvl3pPr>
            <a:lvl4pPr>
              <a:buNone/>
              <a:defRPr/>
            </a:lvl4pPr>
            <a:lvl5pPr>
              <a:buNone/>
              <a:defRPr/>
            </a:lvl5pPr>
          </a:lstStyle>
          <a:p>
            <a:pPr lvl="0"/>
            <a:r>
              <a:rPr lang="en-US"/>
              <a:t>Speaker’s name, Arial 20pt.</a:t>
            </a:r>
          </a:p>
        </p:txBody>
      </p:sp>
      <p:sp>
        <p:nvSpPr>
          <p:cNvPr id="29" name="Text Placeholder 40"/>
          <p:cNvSpPr>
            <a:spLocks noGrp="1"/>
          </p:cNvSpPr>
          <p:nvPr>
            <p:ph type="body" sz="quarter" idx="16" hasCustomPrompt="1"/>
          </p:nvPr>
        </p:nvSpPr>
        <p:spPr>
          <a:xfrm>
            <a:off x="3886164" y="5222875"/>
            <a:ext cx="4972726" cy="381000"/>
          </a:xfrm>
        </p:spPr>
        <p:txBody>
          <a:bodyPr wrap="square" tIns="0" bIns="438912">
            <a:noAutofit/>
          </a:bodyPr>
          <a:lstStyle>
            <a:lvl1pPr algn="r">
              <a:buNone/>
              <a:defRPr sz="1600" baseline="0">
                <a:solidFill>
                  <a:schemeClr val="bg1"/>
                </a:solidFill>
                <a:latin typeface="Arial" pitchFamily="34" charset="0"/>
                <a:cs typeface="Arial" pitchFamily="34" charset="0"/>
              </a:defRPr>
            </a:lvl1pPr>
            <a:lvl2pPr>
              <a:buNone/>
              <a:defRPr sz="1800"/>
            </a:lvl2pPr>
            <a:lvl3pPr>
              <a:buNone/>
              <a:defRPr sz="1800"/>
            </a:lvl3pPr>
            <a:lvl4pPr>
              <a:buNone/>
              <a:defRPr sz="1800"/>
            </a:lvl4pPr>
            <a:lvl5pPr>
              <a:buNone/>
              <a:defRPr sz="1800"/>
            </a:lvl5pPr>
          </a:lstStyle>
          <a:p>
            <a:pPr lvl="0"/>
            <a:r>
              <a:rPr lang="en-US"/>
              <a:t>Speaker’s title, Arial 16pt.</a:t>
            </a:r>
          </a:p>
        </p:txBody>
      </p:sp>
      <p:sp>
        <p:nvSpPr>
          <p:cNvPr id="30" name="Text Placeholder 43"/>
          <p:cNvSpPr>
            <a:spLocks noGrp="1"/>
          </p:cNvSpPr>
          <p:nvPr>
            <p:ph type="body" sz="quarter" idx="17" hasCustomPrompt="1"/>
          </p:nvPr>
        </p:nvSpPr>
        <p:spPr>
          <a:xfrm>
            <a:off x="3894625" y="3760788"/>
            <a:ext cx="4959912" cy="457200"/>
          </a:xfrm>
        </p:spPr>
        <p:txBody>
          <a:bodyPr wrap="square" anchor="ctr" anchorCtr="0">
            <a:noAutofit/>
          </a:bodyPr>
          <a:lstStyle>
            <a:lvl1pPr algn="r">
              <a:buNone/>
              <a:defRPr sz="2400" b="1" spc="20" baseline="0">
                <a:solidFill>
                  <a:schemeClr val="bg1"/>
                </a:solidFill>
                <a:latin typeface="Arial" pitchFamily="34" charset="0"/>
                <a:cs typeface="Arial" pitchFamily="34" charset="0"/>
              </a:defRPr>
            </a:lvl1pPr>
            <a:lvl2pPr>
              <a:buNone/>
              <a:defRPr/>
            </a:lvl2pPr>
            <a:lvl3pPr>
              <a:buNone/>
              <a:defRPr/>
            </a:lvl3pPr>
            <a:lvl4pPr>
              <a:buNone/>
              <a:defRPr/>
            </a:lvl4pPr>
            <a:lvl5pPr>
              <a:buNone/>
              <a:defRPr/>
            </a:lvl5pPr>
          </a:lstStyle>
          <a:p>
            <a:pPr lvl="0"/>
            <a:r>
              <a:rPr lang="en-US"/>
              <a:t>Sub-title, Arial Bold 24pt.</a:t>
            </a:r>
          </a:p>
        </p:txBody>
      </p:sp>
      <p:sp>
        <p:nvSpPr>
          <p:cNvPr id="32" name="Text Placeholder 27"/>
          <p:cNvSpPr>
            <a:spLocks noGrp="1"/>
          </p:cNvSpPr>
          <p:nvPr>
            <p:ph type="body" sz="quarter" idx="19" hasCustomPrompt="1"/>
          </p:nvPr>
        </p:nvSpPr>
        <p:spPr>
          <a:xfrm>
            <a:off x="4748213" y="0"/>
            <a:ext cx="4059237" cy="118872"/>
          </a:xfrm>
        </p:spPr>
        <p:txBody>
          <a:bodyPr tIns="0">
            <a:noAutofit/>
          </a:bodyPr>
          <a:lstStyle>
            <a:lvl1pPr marL="0" indent="0" algn="ctr">
              <a:buNone/>
              <a:defRPr sz="700">
                <a:solidFill>
                  <a:srgbClr val="FF0000"/>
                </a:solidFill>
                <a:latin typeface="Arial Narrow" pitchFamily="34" charset="0"/>
              </a:defRPr>
            </a:lvl1pPr>
          </a:lstStyle>
          <a:p>
            <a:pPr lvl="0"/>
            <a:r>
              <a:rPr lang="en-US"/>
              <a:t>Mark pages according to the proprietary level of information as described in Company Procedure J103 (or remove)</a:t>
            </a:r>
          </a:p>
        </p:txBody>
      </p:sp>
      <p:sp>
        <p:nvSpPr>
          <p:cNvPr id="33" name="Text Placeholder 37"/>
          <p:cNvSpPr>
            <a:spLocks noGrp="1"/>
          </p:cNvSpPr>
          <p:nvPr>
            <p:ph type="body" sz="quarter" idx="21" hasCustomPrompt="1"/>
          </p:nvPr>
        </p:nvSpPr>
        <p:spPr>
          <a:xfrm>
            <a:off x="4748213" y="6737350"/>
            <a:ext cx="4059237" cy="120650"/>
          </a:xfrm>
        </p:spPr>
        <p:txBody>
          <a:bodyPr bIns="0" anchor="b" anchorCtr="0">
            <a:noAutofit/>
          </a:bodyPr>
          <a:lstStyle>
            <a:lvl1pPr marL="0" indent="0" algn="ctr">
              <a:buNone/>
              <a:defRPr sz="700">
                <a:solidFill>
                  <a:srgbClr val="FF0000"/>
                </a:solidFill>
                <a:latin typeface="Arial Narrow" pitchFamily="34" charset="0"/>
              </a:defRPr>
            </a:lvl1pPr>
          </a:lstStyle>
          <a:p>
            <a:pPr lvl="0"/>
            <a:r>
              <a:rPr lang="en-US"/>
              <a:t>Mark pages according to the proprietary level of information as described in Company Procedure J103 (or remove)</a:t>
            </a:r>
          </a:p>
        </p:txBody>
      </p:sp>
      <p:sp>
        <p:nvSpPr>
          <p:cNvPr id="3" name="TextBox 2"/>
          <p:cNvSpPr txBox="1"/>
          <p:nvPr userDrawn="1"/>
        </p:nvSpPr>
        <p:spPr>
          <a:xfrm>
            <a:off x="1610138" y="-1928191"/>
            <a:ext cx="9799983" cy="584775"/>
          </a:xfrm>
          <a:prstGeom prst="rect">
            <a:avLst/>
          </a:prstGeom>
          <a:noFill/>
        </p:spPr>
        <p:txBody>
          <a:bodyPr wrap="square" rtlCol="0">
            <a:spAutoFit/>
          </a:bodyPr>
          <a:lstStyle/>
          <a:p>
            <a:r>
              <a:rPr lang="en-US" sz="3200" i="1">
                <a:solidFill>
                  <a:schemeClr val="tx1"/>
                </a:solidFill>
                <a:latin typeface="Forza Bold" pitchFamily="50" charset="0"/>
                <a:cs typeface="Arial" pitchFamily="34" charset="0"/>
              </a:rPr>
              <a:t>UNIVERSITY RESEARCH SYMPOSIUM</a:t>
            </a:r>
          </a:p>
        </p:txBody>
      </p:sp>
      <p:pic>
        <p:nvPicPr>
          <p:cNvPr id="4" name="Picture 3"/>
          <p:cNvPicPr>
            <a:picLocks noChangeAspect="1"/>
          </p:cNvPicPr>
          <p:nvPr userDrawn="1"/>
        </p:nvPicPr>
        <p:blipFill rotWithShape="1">
          <a:blip r:embed="rId3"/>
          <a:srcRect r="20870" b="13493"/>
          <a:stretch/>
        </p:blipFill>
        <p:spPr>
          <a:xfrm>
            <a:off x="1649896" y="768112"/>
            <a:ext cx="7235686" cy="683001"/>
          </a:xfrm>
          <a:prstGeom prst="rect">
            <a:avLst/>
          </a:prstGeom>
        </p:spPr>
      </p:pic>
      <p:sp>
        <p:nvSpPr>
          <p:cNvPr id="16" name="TextBox 15"/>
          <p:cNvSpPr txBox="1"/>
          <p:nvPr userDrawn="1"/>
        </p:nvSpPr>
        <p:spPr>
          <a:xfrm>
            <a:off x="1530625" y="-1292088"/>
            <a:ext cx="9799983" cy="584775"/>
          </a:xfrm>
          <a:prstGeom prst="rect">
            <a:avLst/>
          </a:prstGeom>
          <a:noFill/>
        </p:spPr>
        <p:txBody>
          <a:bodyPr wrap="square" rtlCol="0">
            <a:spAutoFit/>
          </a:bodyPr>
          <a:lstStyle/>
          <a:p>
            <a:r>
              <a:rPr lang="en-US" sz="3200" i="1">
                <a:solidFill>
                  <a:schemeClr val="tx1"/>
                </a:solidFill>
                <a:latin typeface="Forza Bold" pitchFamily="50" charset="0"/>
                <a:cs typeface="Arial" pitchFamily="34" charset="0"/>
              </a:rPr>
              <a:t>NORTHROP</a:t>
            </a:r>
            <a:r>
              <a:rPr lang="en-US" sz="3200" i="1" baseline="0">
                <a:solidFill>
                  <a:schemeClr val="tx1"/>
                </a:solidFill>
                <a:latin typeface="Forza Bold" pitchFamily="50" charset="0"/>
                <a:cs typeface="Arial" pitchFamily="34" charset="0"/>
              </a:rPr>
              <a:t> GRUMMAN</a:t>
            </a:r>
            <a:endParaRPr lang="en-US" sz="3200" i="1">
              <a:solidFill>
                <a:schemeClr val="tx1"/>
              </a:solidFill>
              <a:latin typeface="Forza Bold" pitchFamily="50" charset="0"/>
              <a:cs typeface="Arial" pitchFamily="34" charset="0"/>
            </a:endParaRPr>
          </a:p>
        </p:txBody>
      </p:sp>
      <p:pic>
        <p:nvPicPr>
          <p:cNvPr id="5" name="Picture 4"/>
          <p:cNvPicPr>
            <a:picLocks noChangeAspect="1"/>
          </p:cNvPicPr>
          <p:nvPr userDrawn="1"/>
        </p:nvPicPr>
        <p:blipFill rotWithShape="1">
          <a:blip r:embed="rId4"/>
          <a:srcRect r="49462" b="19639"/>
          <a:stretch/>
        </p:blipFill>
        <p:spPr>
          <a:xfrm>
            <a:off x="1868557" y="589209"/>
            <a:ext cx="2802835" cy="38482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Section Break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0560" r="2696"/>
          <a:stretch/>
        </p:blipFill>
        <p:spPr>
          <a:xfrm>
            <a:off x="0" y="0"/>
            <a:ext cx="9144000" cy="6857999"/>
          </a:xfrm>
          <a:prstGeom prst="rect">
            <a:avLst/>
          </a:prstGeom>
        </p:spPr>
      </p:pic>
      <p:pic>
        <p:nvPicPr>
          <p:cNvPr id="9" name="Picture 8"/>
          <p:cNvPicPr>
            <a:picLocks noChangeAspect="1"/>
          </p:cNvPicPr>
          <p:nvPr userDrawn="1"/>
        </p:nvPicPr>
        <p:blipFill rotWithShape="1">
          <a:blip r:embed="rId3"/>
          <a:srcRect r="20870" b="13493"/>
          <a:stretch/>
        </p:blipFill>
        <p:spPr>
          <a:xfrm>
            <a:off x="1649896" y="768112"/>
            <a:ext cx="7235686" cy="683001"/>
          </a:xfrm>
          <a:prstGeom prst="rect">
            <a:avLst/>
          </a:prstGeom>
        </p:spPr>
      </p:pic>
      <p:pic>
        <p:nvPicPr>
          <p:cNvPr id="10" name="Picture 9"/>
          <p:cNvPicPr>
            <a:picLocks noChangeAspect="1"/>
          </p:cNvPicPr>
          <p:nvPr userDrawn="1"/>
        </p:nvPicPr>
        <p:blipFill rotWithShape="1">
          <a:blip r:embed="rId4"/>
          <a:srcRect r="49462" b="19639"/>
          <a:stretch/>
        </p:blipFill>
        <p:spPr>
          <a:xfrm>
            <a:off x="1868557" y="589209"/>
            <a:ext cx="2802835" cy="384826"/>
          </a:xfrm>
          <a:prstGeom prst="rect">
            <a:avLst/>
          </a:prstGeom>
        </p:spPr>
      </p:pic>
      <p:sp>
        <p:nvSpPr>
          <p:cNvPr id="30" name="Text Placeholder 43"/>
          <p:cNvSpPr>
            <a:spLocks noGrp="1"/>
          </p:cNvSpPr>
          <p:nvPr>
            <p:ph type="body" sz="quarter" idx="17" hasCustomPrompt="1"/>
          </p:nvPr>
        </p:nvSpPr>
        <p:spPr>
          <a:xfrm>
            <a:off x="3444240" y="3200400"/>
            <a:ext cx="5410297" cy="457200"/>
          </a:xfrm>
        </p:spPr>
        <p:txBody>
          <a:bodyPr wrap="square" anchor="ctr" anchorCtr="0">
            <a:noAutofit/>
          </a:bodyPr>
          <a:lstStyle>
            <a:lvl1pPr algn="r">
              <a:buNone/>
              <a:defRPr sz="2400" b="1" spc="20" baseline="0">
                <a:solidFill>
                  <a:schemeClr val="tx1"/>
                </a:solidFill>
                <a:latin typeface="Arial" pitchFamily="34" charset="0"/>
                <a:cs typeface="Arial" pitchFamily="34" charset="0"/>
              </a:defRPr>
            </a:lvl1pPr>
            <a:lvl2pPr>
              <a:buNone/>
              <a:defRPr/>
            </a:lvl2pPr>
            <a:lvl3pPr>
              <a:buNone/>
              <a:defRPr/>
            </a:lvl3pPr>
            <a:lvl4pPr>
              <a:buNone/>
              <a:defRPr/>
            </a:lvl4pPr>
            <a:lvl5pPr>
              <a:buNone/>
              <a:defRPr/>
            </a:lvl5pPr>
          </a:lstStyle>
          <a:p>
            <a:pPr lvl="0"/>
            <a:r>
              <a:rPr lang="en-US"/>
              <a:t>Section Break (Click to Add Title)</a:t>
            </a:r>
          </a:p>
        </p:txBody>
      </p:sp>
      <p:sp>
        <p:nvSpPr>
          <p:cNvPr id="32" name="Text Placeholder 27"/>
          <p:cNvSpPr>
            <a:spLocks noGrp="1"/>
          </p:cNvSpPr>
          <p:nvPr>
            <p:ph type="body" sz="quarter" idx="19" hasCustomPrompt="1"/>
          </p:nvPr>
        </p:nvSpPr>
        <p:spPr>
          <a:xfrm>
            <a:off x="4748213" y="0"/>
            <a:ext cx="4059237" cy="118872"/>
          </a:xfrm>
        </p:spPr>
        <p:txBody>
          <a:bodyPr tIns="0">
            <a:noAutofit/>
          </a:bodyPr>
          <a:lstStyle>
            <a:lvl1pPr marL="0" indent="0" algn="ctr">
              <a:buNone/>
              <a:defRPr sz="700">
                <a:solidFill>
                  <a:srgbClr val="FF0000"/>
                </a:solidFill>
                <a:latin typeface="Arial Narrow" pitchFamily="34" charset="0"/>
              </a:defRPr>
            </a:lvl1pPr>
          </a:lstStyle>
          <a:p>
            <a:pPr lvl="0"/>
            <a:r>
              <a:rPr lang="en-US"/>
              <a:t>Mark pages according to the proprietary level of information as described in Company Procedure J103 (or remove)</a:t>
            </a:r>
          </a:p>
        </p:txBody>
      </p:sp>
      <p:sp>
        <p:nvSpPr>
          <p:cNvPr id="33" name="Text Placeholder 37"/>
          <p:cNvSpPr>
            <a:spLocks noGrp="1"/>
          </p:cNvSpPr>
          <p:nvPr>
            <p:ph type="body" sz="quarter" idx="21" hasCustomPrompt="1"/>
          </p:nvPr>
        </p:nvSpPr>
        <p:spPr>
          <a:xfrm>
            <a:off x="4748213" y="6737350"/>
            <a:ext cx="4059237" cy="120650"/>
          </a:xfrm>
        </p:spPr>
        <p:txBody>
          <a:bodyPr bIns="0" anchor="b" anchorCtr="0">
            <a:noAutofit/>
          </a:bodyPr>
          <a:lstStyle>
            <a:lvl1pPr marL="0" indent="0" algn="ctr">
              <a:buNone/>
              <a:defRPr sz="700">
                <a:solidFill>
                  <a:srgbClr val="FF0000"/>
                </a:solidFill>
                <a:latin typeface="Arial Narrow" pitchFamily="34" charset="0"/>
              </a:defRPr>
            </a:lvl1pPr>
          </a:lstStyle>
          <a:p>
            <a:pPr lvl="0"/>
            <a:r>
              <a:rPr lang="en-US"/>
              <a:t>Mark pages according to the proprietary level of information as described in Company Procedure J103 (or remove)</a:t>
            </a:r>
          </a:p>
        </p:txBody>
      </p:sp>
      <p:sp>
        <p:nvSpPr>
          <p:cNvPr id="12" name="TextBox 11"/>
          <p:cNvSpPr txBox="1"/>
          <p:nvPr userDrawn="1"/>
        </p:nvSpPr>
        <p:spPr>
          <a:xfrm>
            <a:off x="1610138" y="-1928191"/>
            <a:ext cx="9799983" cy="584775"/>
          </a:xfrm>
          <a:prstGeom prst="rect">
            <a:avLst/>
          </a:prstGeom>
          <a:noFill/>
        </p:spPr>
        <p:txBody>
          <a:bodyPr wrap="square" rtlCol="0">
            <a:spAutoFit/>
          </a:bodyPr>
          <a:lstStyle/>
          <a:p>
            <a:r>
              <a:rPr lang="en-US" sz="3200" i="1">
                <a:solidFill>
                  <a:schemeClr val="tx1"/>
                </a:solidFill>
                <a:latin typeface="Forza Bold" pitchFamily="50" charset="0"/>
                <a:cs typeface="Arial" pitchFamily="34" charset="0"/>
              </a:rPr>
              <a:t>UNIVERSITY RESEARCH SYMPOSIUM</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88234" y="926327"/>
            <a:ext cx="8414332"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304800" y="1961323"/>
            <a:ext cx="8389034" cy="33919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8" name="Rectangle 4"/>
          <p:cNvSpPr>
            <a:spLocks noGrp="1" noChangeArrowheads="1"/>
          </p:cNvSpPr>
          <p:nvPr>
            <p:ph type="dt" sz="half" idx="2"/>
          </p:nvPr>
        </p:nvSpPr>
        <p:spPr bwMode="auto">
          <a:xfrm>
            <a:off x="609600" y="6661150"/>
            <a:ext cx="1828800" cy="152400"/>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defRPr sz="800" smtClean="0">
                <a:latin typeface="Arial Narrow" pitchFamily="34" charset="0"/>
              </a:defRPr>
            </a:lvl1pPr>
          </a:lstStyle>
          <a:p>
            <a:pPr>
              <a:defRPr/>
            </a:pPr>
            <a:endParaRPr lang="en-US"/>
          </a:p>
        </p:txBody>
      </p:sp>
      <p:sp>
        <p:nvSpPr>
          <p:cNvPr id="1113" name="Rectangle 89"/>
          <p:cNvSpPr>
            <a:spLocks noGrp="1" noChangeArrowheads="1"/>
          </p:cNvSpPr>
          <p:nvPr>
            <p:ph type="sldNum" sz="quarter" idx="4"/>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lvl1pPr algn="ctr">
              <a:defRPr sz="1300">
                <a:solidFill>
                  <a:srgbClr val="000000"/>
                </a:solidFill>
                <a:latin typeface="Arial" charset="0"/>
              </a:defRPr>
            </a:lvl1pPr>
          </a:lstStyle>
          <a:p>
            <a:fld id="{8E41F33A-8A61-4937-A58C-46521EFFC1C2}" type="slidenum">
              <a:rPr lang="en-US" smtClean="0"/>
              <a:pPr/>
              <a:t>‹#›</a:t>
            </a:fld>
            <a:endParaRPr lang="en-US"/>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9144000" cy="825831"/>
          </a:xfrm>
          <a:prstGeom prst="rect">
            <a:avLst/>
          </a:prstGeom>
        </p:spPr>
      </p:pic>
      <p:pic>
        <p:nvPicPr>
          <p:cNvPr id="7" name="Picture 6">
            <a:extLst>
              <a:ext uri="{FF2B5EF4-FFF2-40B4-BE49-F238E27FC236}">
                <a16:creationId xmlns:a16="http://schemas.microsoft.com/office/drawing/2014/main" id="{B1BCADDC-ADC3-3E4A-A0C0-FC85DB1EDE5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0"/>
            <a:ext cx="9144000" cy="825831"/>
          </a:xfrm>
          <a:prstGeom prst="rect">
            <a:avLst/>
          </a:prstGeom>
        </p:spPr>
      </p:pic>
    </p:spTree>
    <p:extLst>
      <p:ext uri="{BB962C8B-B14F-4D97-AF65-F5344CB8AC3E}">
        <p14:creationId xmlns:p14="http://schemas.microsoft.com/office/powerpoint/2010/main" val="9514223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671" r:id="rId7"/>
    <p:sldLayoutId id="2147483674" r:id="rId8"/>
  </p:sldLayoutIdLst>
  <p:hf hdr="0" dt="0"/>
  <p:txStyles>
    <p:titleStyle>
      <a:lvl1pPr algn="l" rtl="0" eaLnBrk="1" fontAlgn="base" hangingPunct="1">
        <a:spcBef>
          <a:spcPct val="0"/>
        </a:spcBef>
        <a:spcAft>
          <a:spcPct val="0"/>
        </a:spcAft>
        <a:defRPr sz="2400" b="1">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p:titleStyle>
    <p:bodyStyle>
      <a:lvl1pPr marL="230188" indent="-230188" algn="l" rtl="0" eaLnBrk="1" fontAlgn="base" hangingPunct="1">
        <a:spcBef>
          <a:spcPts val="2400"/>
        </a:spcBef>
        <a:spcAft>
          <a:spcPct val="0"/>
        </a:spcAft>
        <a:buChar char="•"/>
        <a:defRPr sz="2000">
          <a:solidFill>
            <a:schemeClr val="tx1"/>
          </a:solidFill>
          <a:latin typeface="Arial" pitchFamily="34" charset="0"/>
          <a:ea typeface="+mn-ea"/>
          <a:cs typeface="Arial" pitchFamily="34" charset="0"/>
        </a:defRPr>
      </a:lvl1pPr>
      <a:lvl2pPr marL="684213" indent="-227013" algn="l" rtl="0" eaLnBrk="1" fontAlgn="base" hangingPunct="1">
        <a:spcBef>
          <a:spcPts val="600"/>
        </a:spcBef>
        <a:spcAft>
          <a:spcPct val="0"/>
        </a:spcAft>
        <a:buChar char="–"/>
        <a:defRPr sz="1600">
          <a:solidFill>
            <a:schemeClr val="tx1"/>
          </a:solidFill>
          <a:latin typeface="Arial" pitchFamily="34" charset="0"/>
          <a:cs typeface="Arial" pitchFamily="34" charset="0"/>
        </a:defRPr>
      </a:lvl2pPr>
      <a:lvl3pPr marL="10874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Char char="–"/>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700">
          <a:solidFill>
            <a:schemeClr val="tx1"/>
          </a:solidFill>
          <a:latin typeface="+mn-lt"/>
          <a:cs typeface="+mn-cs"/>
        </a:defRPr>
      </a:lvl6pPr>
      <a:lvl7pPr marL="2971800" indent="-228600" algn="l" rtl="0" eaLnBrk="1" fontAlgn="base" hangingPunct="1">
        <a:spcBef>
          <a:spcPct val="20000"/>
        </a:spcBef>
        <a:spcAft>
          <a:spcPct val="0"/>
        </a:spcAft>
        <a:buChar char="»"/>
        <a:defRPr sz="1700">
          <a:solidFill>
            <a:schemeClr val="tx1"/>
          </a:solidFill>
          <a:latin typeface="+mn-lt"/>
          <a:cs typeface="+mn-cs"/>
        </a:defRPr>
      </a:lvl7pPr>
      <a:lvl8pPr marL="3429000" indent="-228600" algn="l" rtl="0" eaLnBrk="1" fontAlgn="base" hangingPunct="1">
        <a:spcBef>
          <a:spcPct val="20000"/>
        </a:spcBef>
        <a:spcAft>
          <a:spcPct val="0"/>
        </a:spcAft>
        <a:buChar char="»"/>
        <a:defRPr sz="1700">
          <a:solidFill>
            <a:schemeClr val="tx1"/>
          </a:solidFill>
          <a:latin typeface="+mn-lt"/>
          <a:cs typeface="+mn-cs"/>
        </a:defRPr>
      </a:lvl8pPr>
      <a:lvl9pPr marL="3886200" indent="-228600" algn="l" rtl="0" eaLnBrk="1" fontAlgn="base" hangingPunct="1">
        <a:spcBef>
          <a:spcPct val="20000"/>
        </a:spcBef>
        <a:spcAft>
          <a:spcPct val="0"/>
        </a:spcAft>
        <a:buChar char="»"/>
        <a:defRPr sz="17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1.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105.png"/><Relationship Id="rId7" Type="http://schemas.openxmlformats.org/officeDocument/2006/relationships/diagramLayout" Target="../diagrams/layout5.xml"/><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diagramData" Target="../diagrams/data5.xml"/><Relationship Id="rId5" Type="http://schemas.openxmlformats.org/officeDocument/2006/relationships/image" Target="../media/image107.png"/><Relationship Id="rId10" Type="http://schemas.microsoft.com/office/2007/relationships/diagramDrawing" Target="../diagrams/drawing5.xml"/><Relationship Id="rId4" Type="http://schemas.openxmlformats.org/officeDocument/2006/relationships/image" Target="../media/image106.png"/><Relationship Id="rId9" Type="http://schemas.openxmlformats.org/officeDocument/2006/relationships/diagramColors" Target="../diagrams/colors5.xml"/></Relationships>
</file>

<file path=ppt/slides/_rels/slide10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6.xml.rels><?xml version="1.0" encoding="UTF-8" standalone="yes"?>
<Relationships xmlns="http://schemas.openxmlformats.org/package/2006/relationships"><Relationship Id="rId3" Type="http://schemas.openxmlformats.org/officeDocument/2006/relationships/image" Target="../media/image98.tmp"/><Relationship Id="rId2" Type="http://schemas.openxmlformats.org/officeDocument/2006/relationships/image" Target="../media/image123.jpg"/><Relationship Id="rId1" Type="http://schemas.openxmlformats.org/officeDocument/2006/relationships/slideLayout" Target="../slideLayouts/slideLayout5.xml"/><Relationship Id="rId4" Type="http://schemas.openxmlformats.org/officeDocument/2006/relationships/image" Target="../media/image97.tmp"/></Relationships>
</file>

<file path=ppt/slides/_rels/slide10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hyperlink" Target="https://github.com/AlexeyAB/Yolo_mark" TargetMode="Externa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5.xml"/><Relationship Id="rId4" Type="http://schemas.openxmlformats.org/officeDocument/2006/relationships/hyperlink" Target="https://medium.com/@hirotoschwert/reproducing-training-performance-of-yolov3-in-pytorch-part1-620140ad71d3"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hyperlink" Target="https://pjreddie.com/darknet/yolo/" TargetMode="External"/><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34.tmp"/><Relationship Id="rId7" Type="http://schemas.openxmlformats.org/officeDocument/2006/relationships/diagramColors" Target="../diagrams/colors7.xml"/><Relationship Id="rId2" Type="http://schemas.openxmlformats.org/officeDocument/2006/relationships/image" Target="../media/image133.tmp"/><Relationship Id="rId1" Type="http://schemas.openxmlformats.org/officeDocument/2006/relationships/slideLayout" Target="../slideLayouts/slideLayout5.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2.xml.rels><?xml version="1.0" encoding="UTF-8" standalone="yes"?>
<Relationships xmlns="http://schemas.openxmlformats.org/package/2006/relationships"><Relationship Id="rId2" Type="http://schemas.openxmlformats.org/officeDocument/2006/relationships/hyperlink" Target="https://www.cs.purdue.edu/news/articles/2019/bhargava-realm-ng.html" TargetMode="Externa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hyperlink" Target="https://arxiv.org/abs/1703.07814" TargetMode="External"/><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hyperlink" Target="http://18.191.242.90/index.php" TargetMode="Externa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hyperlink" Target="https://www.cs.purdue.edu/news/articles/2019/bhargava-realm-ng.html" TargetMode="Externa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hyperlink" Target="https://www.semanticscholar.org/paper/AllenNLP:-A-Deep-Semantic-Natural-Language-Platform-Gardner-Grus/a5502187140cdd98d76ae711973dbcdaf1fef46d" TargetMode="External"/><Relationship Id="rId7" Type="http://schemas.openxmlformats.org/officeDocument/2006/relationships/hyperlink" Target="https://arxiv.org/abs/1703.07814" TargetMode="External"/><Relationship Id="rId2" Type="http://schemas.openxmlformats.org/officeDocument/2006/relationships/hyperlink" Target="https://nlp.stanford.edu/pubs/glove.pdf" TargetMode="External"/><Relationship Id="rId1" Type="http://schemas.openxmlformats.org/officeDocument/2006/relationships/slideLayout" Target="../slideLayouts/slideLayout5.xml"/><Relationship Id="rId6" Type="http://schemas.openxmlformats.org/officeDocument/2006/relationships/hyperlink" Target="https://scholar.google.com/citations?user=jeOFRDsAAAAJ&amp;hl=en&amp;oi=sra" TargetMode="External"/><Relationship Id="rId5" Type="http://schemas.openxmlformats.org/officeDocument/2006/relationships/hyperlink" Target="https://scholar.google.com/citations?user=TDk_NfkAAAAJ&amp;hl=en&amp;oi=sra" TargetMode="External"/><Relationship Id="rId4" Type="http://schemas.openxmlformats.org/officeDocument/2006/relationships/hyperlink" Target="https://arxiv.org/abs/1804.02767" TargetMode="External"/></Relationships>
</file>

<file path=ppt/slides/_rels/slide132.xml.rels><?xml version="1.0" encoding="UTF-8" standalone="yes"?>
<Relationships xmlns="http://schemas.openxmlformats.org/package/2006/relationships"><Relationship Id="rId8" Type="http://schemas.openxmlformats.org/officeDocument/2006/relationships/hyperlink" Target="https://www.cam2project.net/" TargetMode="External"/><Relationship Id="rId3" Type="http://schemas.openxmlformats.org/officeDocument/2006/relationships/hyperlink" Target="https://arxiv.org/abs/1811.01268" TargetMode="External"/><Relationship Id="rId7" Type="http://schemas.openxmlformats.org/officeDocument/2006/relationships/hyperlink" Target="https://github.com/PurdueCAM2Project" TargetMode="External"/><Relationship Id="rId2" Type="http://schemas.openxmlformats.org/officeDocument/2006/relationships/hyperlink" Target="https://arxiv.org/search/cs?searchtype=author&amp;query=Jain,+S" TargetMode="External"/><Relationship Id="rId1" Type="http://schemas.openxmlformats.org/officeDocument/2006/relationships/slideLayout" Target="../slideLayouts/slideLayout3.xml"/><Relationship Id="rId6" Type="http://schemas.openxmlformats.org/officeDocument/2006/relationships/hyperlink" Target="https://www.nytimes.com/2018/05/26/us/chicago-police-surveillance.html" TargetMode="External"/><Relationship Id="rId11" Type="http://schemas.openxmlformats.org/officeDocument/2006/relationships/hyperlink" Target="https://usc-isi-i2.github.io/kejriwal/" TargetMode="External"/><Relationship Id="rId5" Type="http://schemas.openxmlformats.org/officeDocument/2006/relationships/hyperlink" Target="https://qz.com/518874/" TargetMode="External"/><Relationship Id="rId10" Type="http://schemas.openxmlformats.org/officeDocument/2006/relationships/hyperlink" Target="http://usc-isi-i2.github.io/knoblock/" TargetMode="External"/><Relationship Id="rId4" Type="http://schemas.openxmlformats.org/officeDocument/2006/relationships/hyperlink" Target="https://www.theguardian.com/uk/2011/mar/02/cctv-cameras-watching-surveillance" TargetMode="External"/><Relationship Id="rId9" Type="http://schemas.openxmlformats.org/officeDocument/2006/relationships/hyperlink" Target="https://arxiv.org/abs/2001.04621"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5.xml"/><Relationship Id="rId4" Type="http://schemas.openxmlformats.org/officeDocument/2006/relationships/image" Target="../media/image145.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5.xml"/><Relationship Id="rId4" Type="http://schemas.openxmlformats.org/officeDocument/2006/relationships/image" Target="../media/image150.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4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hyperlink" Target="https://visit.figure-eight.com/rs/416-ZBE-142/images/CrowdFlower_DataScienceReport_2016.pdf" TargetMode="Externa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hyperlink" Target="https://www.arl.army.mil/www/default.cfm?page=93" TargetMode="Externa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injuryfacts.nsc.org/motor-vehicle/motor-vehicle-safety-issues/hotcars/" TargetMode="Externa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openxmlformats.org/officeDocument/2006/relationships/hyperlink" Target="https://www.wral.com/wake-county-sheriff-s-office-investigating-after-viral-video-of-child-left-alone-in-car/18656144/" TargetMode="External"/><Relationship Id="rId3" Type="http://schemas.openxmlformats.org/officeDocument/2006/relationships/slideLayout" Target="../slideLayouts/slideLayout5.xml"/><Relationship Id="rId7" Type="http://schemas.openxmlformats.org/officeDocument/2006/relationships/image" Target="../media/image23.jpg"/><Relationship Id="rId2" Type="http://schemas.microsoft.com/office/2007/relationships/media" Target="../media/media1.m4v"/><Relationship Id="rId1" Type="http://schemas.openxmlformats.org/officeDocument/2006/relationships/video" Target="NULL" TargetMode="Externa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comments" Target="../comments/comment2.xml"/><Relationship Id="rId5" Type="http://schemas.openxmlformats.org/officeDocument/2006/relationships/image" Target="../media/image26.png"/><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comments" Target="../comments/commen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mov"/><Relationship Id="rId1" Type="http://schemas.openxmlformats.org/officeDocument/2006/relationships/video" Target="NULL"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hyperlink" Target="https://www.cambridgema.gov/news?page=2&amp;ResultsPerPage=10"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hyperlink" Target="https://www.yelp.com/dataset" TargetMode="External"/><Relationship Id="rId4" Type="http://schemas.openxmlformats.org/officeDocument/2006/relationships/hyperlink" Target="https://waymo.com/ope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mov"/><Relationship Id="rId1" Type="http://schemas.openxmlformats.org/officeDocument/2006/relationships/video" Target="NULL" TargetMode="External"/><Relationship Id="rId5" Type="http://schemas.openxmlformats.org/officeDocument/2006/relationships/image" Target="../media/image28.png"/><Relationship Id="rId4" Type="http://schemas.openxmlformats.org/officeDocument/2006/relationships/image" Target="../media/image30.jpg"/></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1.tiff"/><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7.jpe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14.png"/><Relationship Id="rId9" Type="http://schemas.openxmlformats.org/officeDocument/2006/relationships/image" Target="../media/image35.png"/></Relationships>
</file>

<file path=ppt/slides/_rels/slide4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package" Target="../embeddings/Microsoft_PowerPoint_Presentation.pptx"/><Relationship Id="rId3" Type="http://schemas.openxmlformats.org/officeDocument/2006/relationships/notesSlide" Target="../notesSlides/notesSlide15.xml"/><Relationship Id="rId7" Type="http://schemas.openxmlformats.org/officeDocument/2006/relationships/image" Target="../media/image33.png"/><Relationship Id="rId12" Type="http://schemas.openxmlformats.org/officeDocument/2006/relationships/image" Target="../media/image39.jpeg"/><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14.png"/><Relationship Id="rId10" Type="http://schemas.openxmlformats.org/officeDocument/2006/relationships/image" Target="../media/image35.png"/><Relationship Id="rId4" Type="http://schemas.openxmlformats.org/officeDocument/2006/relationships/image" Target="../media/image31.tiff"/><Relationship Id="rId9" Type="http://schemas.openxmlformats.org/officeDocument/2006/relationships/image" Target="../media/image6.png"/><Relationship Id="rId14" Type="http://schemas.openxmlformats.org/officeDocument/2006/relationships/image" Target="../media/image38.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hyperlink" Target="https://youtu.be/5TqWKzy5SqI"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tiff"/><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image" Target="../media/image6.png"/><Relationship Id="rId9" Type="http://schemas.openxmlformats.org/officeDocument/2006/relationships/image" Target="../media/image3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hyperlink" Target="https://arxiv.org/search/cs?searchtype=author&amp;query=Redmon,+J" TargetMode="External"/><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hyperlink" Target="https://arxiv.org/search/cs?searchtype=author&amp;query=Farhadi,+A" TargetMode="External"/><Relationship Id="rId5" Type="http://schemas.openxmlformats.org/officeDocument/2006/relationships/hyperlink" Target="https://arxiv.org/search/cs?searchtype=author&amp;query=Girshick,+R" TargetMode="External"/><Relationship Id="rId4" Type="http://schemas.openxmlformats.org/officeDocument/2006/relationships/hyperlink" Target="https://arxiv.org/search/cs?searchtype=author&amp;query=Divvala,+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s://arxiv.org/search/cs?searchtype=author&amp;query=Redmon,+J" TargetMode="External"/><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hyperlink" Target="https://arxiv.org/search/cs?searchtype=author&amp;query=Farhadi,+A" TargetMode="External"/><Relationship Id="rId5" Type="http://schemas.openxmlformats.org/officeDocument/2006/relationships/hyperlink" Target="https://arxiv.org/search/cs?searchtype=author&amp;query=Girshick,+R" TargetMode="External"/><Relationship Id="rId4" Type="http://schemas.openxmlformats.org/officeDocument/2006/relationships/hyperlink" Target="https://arxiv.org/search/cs?searchtype=author&amp;query=Divvala,+S"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comments" Target="../comments/comment5.xml"/><Relationship Id="rId10" Type="http://schemas.openxmlformats.org/officeDocument/2006/relationships/image" Target="../media/image49.sv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svg"/></Relationships>
</file>

<file path=ppt/slides/_rels/slide5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comments" Target="../comments/comment6.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4.png"/><Relationship Id="rId11" Type="http://schemas.openxmlformats.org/officeDocument/2006/relationships/image" Target="../media/image56.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54.png"/><Relationship Id="rId9"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20.png"/><Relationship Id="rId5" Type="http://schemas.openxmlformats.org/officeDocument/2006/relationships/image" Target="../media/image63.pn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3.png"/><Relationship Id="rId4" Type="http://schemas.openxmlformats.org/officeDocument/2006/relationships/image" Target="../media/image6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png"/><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0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6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6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chart" Target="../charts/char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hyperlink" Target="https://multithreaded.stitchfix.com/blog/2016/05/27/lda2vec/"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tiff"/><Relationship Id="rId7"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image" Target="../media/image6.png"/><Relationship Id="rId9" Type="http://schemas.openxmlformats.org/officeDocument/2006/relationships/image" Target="../media/image34.png"/></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1.tiff"/><Relationship Id="rId7"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9.jpe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14.png"/><Relationship Id="rId9" Type="http://schemas.openxmlformats.org/officeDocument/2006/relationships/image" Target="../media/image35.png"/></Relationships>
</file>

<file path=ppt/slides/_rels/slide7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tiff"/><Relationship Id="rId7"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image" Target="../media/image6.png"/><Relationship Id="rId9" Type="http://schemas.openxmlformats.org/officeDocument/2006/relationships/image" Target="../media/image3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tiff"/><Relationship Id="rId7"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image" Target="../media/image6.png"/><Relationship Id="rId9" Type="http://schemas.openxmlformats.org/officeDocument/2006/relationships/image" Target="../media/image3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86.png"/><Relationship Id="rId4" Type="http://schemas.openxmlformats.org/officeDocument/2006/relationships/image" Target="../media/image29.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tiff"/><Relationship Id="rId7"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image" Target="../media/image6.png"/><Relationship Id="rId9" Type="http://schemas.openxmlformats.org/officeDocument/2006/relationships/image" Target="../media/image34.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jpg"/><Relationship Id="rId7" Type="http://schemas.openxmlformats.org/officeDocument/2006/relationships/image" Target="../media/image91.png"/><Relationship Id="rId2" Type="http://schemas.openxmlformats.org/officeDocument/2006/relationships/image" Target="../media/image87.png"/><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36.png"/><Relationship Id="rId4" Type="http://schemas.openxmlformats.org/officeDocument/2006/relationships/image" Target="../media/image89.jpg"/></Relationships>
</file>

<file path=ppt/slides/_rels/slide8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jpg"/><Relationship Id="rId7" Type="http://schemas.openxmlformats.org/officeDocument/2006/relationships/image" Target="../media/image91.png"/><Relationship Id="rId2" Type="http://schemas.openxmlformats.org/officeDocument/2006/relationships/image" Target="../media/image87.png"/><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36.png"/><Relationship Id="rId4" Type="http://schemas.openxmlformats.org/officeDocument/2006/relationships/image" Target="../media/image89.jpg"/></Relationships>
</file>

<file path=ppt/slides/_rels/slide8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xml"/><Relationship Id="rId1" Type="http://schemas.openxmlformats.org/officeDocument/2006/relationships/video" Target="https://www.youtube.com/embed/5TqWKzy5SqI?feature=oembed" TargetMode="External"/><Relationship Id="rId5" Type="http://schemas.openxmlformats.org/officeDocument/2006/relationships/image" Target="../media/image94.png"/><Relationship Id="rId4" Type="http://schemas.openxmlformats.org/officeDocument/2006/relationships/hyperlink" Target="https://youtu.be/5TqWKzy5SqI"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youtu.be/5TqWKzy5SqI"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97.tmp"/><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98.tmp"/></Relationships>
</file>

<file path=ppt/slides/_rels/slide96.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5.xml"/><Relationship Id="rId5" Type="http://schemas.openxmlformats.org/officeDocument/2006/relationships/image" Target="../media/image102.svg"/><Relationship Id="rId4" Type="http://schemas.openxmlformats.org/officeDocument/2006/relationships/image" Target="../media/image101.png"/></Relationships>
</file>

<file path=ppt/slides/_rels/slide9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01" y="1708150"/>
            <a:ext cx="7620000" cy="2011363"/>
          </a:xfrm>
        </p:spPr>
        <p:txBody>
          <a:bodyPr/>
          <a:lstStyle/>
          <a:p>
            <a:r>
              <a:rPr lang="en-US" dirty="0"/>
              <a:t>Research in Applications for Learning Machines (REALM) Consortium</a:t>
            </a:r>
          </a:p>
        </p:txBody>
      </p:sp>
      <p:sp>
        <p:nvSpPr>
          <p:cNvPr id="3" name="Text Placeholder 2"/>
          <p:cNvSpPr>
            <a:spLocks noGrp="1"/>
          </p:cNvSpPr>
          <p:nvPr>
            <p:ph type="body" sz="quarter" idx="4294967295"/>
          </p:nvPr>
        </p:nvSpPr>
        <p:spPr>
          <a:xfrm>
            <a:off x="4176713" y="4264025"/>
            <a:ext cx="4967287" cy="457200"/>
          </a:xfrm>
        </p:spPr>
        <p:txBody>
          <a:bodyPr/>
          <a:lstStyle/>
          <a:p>
            <a:r>
              <a:rPr lang="en-US" dirty="0"/>
              <a:t>24 January, 2020</a:t>
            </a:r>
          </a:p>
        </p:txBody>
      </p:sp>
      <p:sp>
        <p:nvSpPr>
          <p:cNvPr id="4" name="Text Placeholder 3"/>
          <p:cNvSpPr>
            <a:spLocks noGrp="1"/>
          </p:cNvSpPr>
          <p:nvPr>
            <p:ph type="body" sz="quarter" idx="4294967295"/>
          </p:nvPr>
        </p:nvSpPr>
        <p:spPr>
          <a:xfrm>
            <a:off x="4171950" y="4722813"/>
            <a:ext cx="4972050" cy="457200"/>
          </a:xfrm>
        </p:spPr>
        <p:txBody>
          <a:bodyPr/>
          <a:lstStyle/>
          <a:p>
            <a:r>
              <a:rPr lang="en-US" dirty="0"/>
              <a:t>Bharat Bhargava</a:t>
            </a:r>
          </a:p>
        </p:txBody>
      </p:sp>
      <p:sp>
        <p:nvSpPr>
          <p:cNvPr id="5" name="Text Placeholder 4"/>
          <p:cNvSpPr>
            <a:spLocks noGrp="1"/>
          </p:cNvSpPr>
          <p:nvPr>
            <p:ph type="body" sz="quarter" idx="4294967295"/>
          </p:nvPr>
        </p:nvSpPr>
        <p:spPr>
          <a:xfrm>
            <a:off x="4171950" y="5222875"/>
            <a:ext cx="4972050" cy="381000"/>
          </a:xfrm>
        </p:spPr>
        <p:txBody>
          <a:bodyPr>
            <a:normAutofit lnSpcReduction="10000"/>
          </a:bodyPr>
          <a:lstStyle/>
          <a:p>
            <a:r>
              <a:rPr lang="en-US"/>
              <a:t>Purdue University</a:t>
            </a:r>
          </a:p>
        </p:txBody>
      </p:sp>
      <p:sp>
        <p:nvSpPr>
          <p:cNvPr id="6" name="Text Placeholder 5"/>
          <p:cNvSpPr>
            <a:spLocks noGrp="1"/>
          </p:cNvSpPr>
          <p:nvPr>
            <p:ph type="body" sz="quarter" idx="4294967295"/>
          </p:nvPr>
        </p:nvSpPr>
        <p:spPr>
          <a:xfrm>
            <a:off x="2433638" y="3760788"/>
            <a:ext cx="6710362" cy="457200"/>
          </a:xfrm>
        </p:spPr>
        <p:txBody>
          <a:bodyPr/>
          <a:lstStyle/>
          <a:p>
            <a:pPr marL="0" indent="0">
              <a:buNone/>
            </a:pPr>
            <a:r>
              <a:rPr lang="en-US" dirty="0"/>
              <a:t>Situational Knowledge On Demand (SKOD)</a:t>
            </a:r>
          </a:p>
          <a:p>
            <a:pPr marL="0" indent="0">
              <a:buNone/>
            </a:pPr>
            <a:endParaRPr lang="en-US" dirty="0"/>
          </a:p>
        </p:txBody>
      </p:sp>
      <p:sp>
        <p:nvSpPr>
          <p:cNvPr id="10" name="Text Placeholder 3">
            <a:extLst>
              <a:ext uri="{FF2B5EF4-FFF2-40B4-BE49-F238E27FC236}">
                <a16:creationId xmlns:a16="http://schemas.microsoft.com/office/drawing/2014/main" id="{681BD4B4-26C1-1348-80CE-C9EB96384FFC}"/>
              </a:ext>
            </a:extLst>
          </p:cNvPr>
          <p:cNvSpPr txBox="1">
            <a:spLocks/>
          </p:cNvSpPr>
          <p:nvPr/>
        </p:nvSpPr>
        <p:spPr bwMode="auto">
          <a:xfrm>
            <a:off x="0" y="5816865"/>
            <a:ext cx="8761344" cy="457200"/>
          </a:xfrm>
          <a:prstGeom prst="rect">
            <a:avLst/>
          </a:prstGeom>
          <a:noFill/>
          <a:ln w="9525">
            <a:noFill/>
            <a:miter lim="800000"/>
            <a:headEnd/>
            <a:tailEnd/>
          </a:ln>
        </p:spPr>
        <p:txBody>
          <a:bodyPr vert="horz" wrap="none" lIns="91440" tIns="45720" rIns="91440" bIns="18288" numCol="1" anchor="b" anchorCtr="0" compatLnSpc="1">
            <a:prstTxWarp prst="textNoShape">
              <a:avLst/>
            </a:prstTxWarp>
            <a:normAutofit/>
          </a:bodyPr>
          <a:lstStyle>
            <a:lvl1pPr marL="230188" indent="-230188" algn="r" rtl="0" eaLnBrk="1" fontAlgn="base" hangingPunct="1">
              <a:spcBef>
                <a:spcPts val="2400"/>
              </a:spcBef>
              <a:spcAft>
                <a:spcPct val="0"/>
              </a:spcAft>
              <a:buNone/>
              <a:defRPr sz="2000" baseline="0">
                <a:solidFill>
                  <a:schemeClr val="bg1"/>
                </a:solidFill>
                <a:latin typeface="Arial" pitchFamily="34" charset="0"/>
                <a:ea typeface="+mn-ea"/>
                <a:cs typeface="Arial" pitchFamily="34" charset="0"/>
              </a:defRPr>
            </a:lvl1pPr>
            <a:lvl2pPr marL="684213" indent="-227013" algn="l" rtl="0" eaLnBrk="1" fontAlgn="base" hangingPunct="1">
              <a:spcBef>
                <a:spcPts val="600"/>
              </a:spcBef>
              <a:spcAft>
                <a:spcPct val="0"/>
              </a:spcAft>
              <a:buNone/>
              <a:defRPr sz="1600">
                <a:solidFill>
                  <a:schemeClr val="tx1"/>
                </a:solidFill>
                <a:latin typeface="Arial" pitchFamily="34" charset="0"/>
                <a:cs typeface="Arial" pitchFamily="34" charset="0"/>
              </a:defRPr>
            </a:lvl2pPr>
            <a:lvl3pPr marL="1087438" indent="-173038" algn="l" rtl="0" eaLnBrk="1" fontAlgn="base" hangingPunct="1">
              <a:spcBef>
                <a:spcPts val="600"/>
              </a:spcBef>
              <a:spcAft>
                <a:spcPct val="0"/>
              </a:spcAft>
              <a:buNone/>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None/>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None/>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700">
                <a:solidFill>
                  <a:schemeClr val="tx1"/>
                </a:solidFill>
                <a:latin typeface="+mn-lt"/>
                <a:cs typeface="+mn-cs"/>
              </a:defRPr>
            </a:lvl6pPr>
            <a:lvl7pPr marL="2971800" indent="-228600" algn="l" rtl="0" eaLnBrk="1" fontAlgn="base" hangingPunct="1">
              <a:spcBef>
                <a:spcPct val="20000"/>
              </a:spcBef>
              <a:spcAft>
                <a:spcPct val="0"/>
              </a:spcAft>
              <a:buChar char="»"/>
              <a:defRPr sz="1700">
                <a:solidFill>
                  <a:schemeClr val="tx1"/>
                </a:solidFill>
                <a:latin typeface="+mn-lt"/>
                <a:cs typeface="+mn-cs"/>
              </a:defRPr>
            </a:lvl7pPr>
            <a:lvl8pPr marL="3429000" indent="-228600" algn="l" rtl="0" eaLnBrk="1" fontAlgn="base" hangingPunct="1">
              <a:spcBef>
                <a:spcPct val="20000"/>
              </a:spcBef>
              <a:spcAft>
                <a:spcPct val="0"/>
              </a:spcAft>
              <a:buChar char="»"/>
              <a:defRPr sz="1700">
                <a:solidFill>
                  <a:schemeClr val="tx1"/>
                </a:solidFill>
                <a:latin typeface="+mn-lt"/>
                <a:cs typeface="+mn-cs"/>
              </a:defRPr>
            </a:lvl8pPr>
            <a:lvl9pPr marL="3886200" indent="-228600" algn="l" rtl="0" eaLnBrk="1" fontAlgn="base" hangingPunct="1">
              <a:spcBef>
                <a:spcPct val="20000"/>
              </a:spcBef>
              <a:spcAft>
                <a:spcPct val="0"/>
              </a:spcAft>
              <a:buChar char="»"/>
              <a:defRPr sz="1700">
                <a:solidFill>
                  <a:schemeClr val="tx1"/>
                </a:solidFill>
                <a:latin typeface="+mn-lt"/>
                <a:cs typeface="+mn-cs"/>
              </a:defRPr>
            </a:lvl9pPr>
          </a:lstStyle>
          <a:p>
            <a:pPr algn="l"/>
            <a:r>
              <a:rPr lang="en-US" b="1" kern="0"/>
              <a:t>Technical Champion: </a:t>
            </a:r>
            <a:r>
              <a:rPr lang="en-US" kern="0"/>
              <a:t>Dr. James MacDonald </a:t>
            </a:r>
          </a:p>
        </p:txBody>
      </p:sp>
    </p:spTree>
    <p:extLst>
      <p:ext uri="{BB962C8B-B14F-4D97-AF65-F5344CB8AC3E}">
        <p14:creationId xmlns:p14="http://schemas.microsoft.com/office/powerpoint/2010/main" val="1704636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Cases Northrup Grumman</a:t>
            </a:r>
          </a:p>
        </p:txBody>
      </p:sp>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6EFC63E-F8D9-44BB-A462-AC735E845F95}" type="slidenum">
              <a:rPr kumimoji="0" lang="en-US" sz="900" b="0" i="0" u="none" strike="noStrike" kern="1200" cap="none" spc="0" normalizeH="0" baseline="0" noProof="0" smtClean="0">
                <a:ln>
                  <a:noFill/>
                </a:ln>
                <a:solidFill>
                  <a:srgbClr val="000000"/>
                </a:solidFill>
                <a:effectLst/>
                <a:uLnTx/>
                <a:uFillTx/>
                <a:latin typeface="Arial" charset="0"/>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dirty="0">
              <a:ln>
                <a:noFill/>
              </a:ln>
              <a:solidFill>
                <a:srgbClr val="000000"/>
              </a:solidFill>
              <a:effectLst/>
              <a:uLnTx/>
              <a:uFillTx/>
              <a:latin typeface="Arial" charset="0"/>
              <a:ea typeface="+mn-ea"/>
              <a:cs typeface="Aria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0030" y="4109405"/>
            <a:ext cx="1966856" cy="1421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1907" y="2597811"/>
            <a:ext cx="1810661" cy="1502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a:off x="3353181" y="4662556"/>
            <a:ext cx="551019" cy="421105"/>
          </a:xfrm>
          <a:prstGeom prst="rightArrow">
            <a:avLst/>
          </a:prstGeom>
          <a:solidFill>
            <a:schemeClr val="bg1">
              <a:lumMod val="65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Arial"/>
            </a:endParaRPr>
          </a:p>
        </p:txBody>
      </p:sp>
      <p:sp>
        <p:nvSpPr>
          <p:cNvPr id="8" name="Rectangle 7"/>
          <p:cNvSpPr/>
          <p:nvPr/>
        </p:nvSpPr>
        <p:spPr>
          <a:xfrm>
            <a:off x="112417" y="3112021"/>
            <a:ext cx="1521389" cy="241740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Lato Black"/>
                <a:ea typeface="+mn-ea"/>
                <a:cs typeface="Arial"/>
              </a:rPr>
              <a:t>Multi-Intelligence Sources</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100" b="0" i="0" u="none" strike="noStrike" kern="1200" cap="none" spc="0" normalizeH="0" baseline="0" noProof="0" dirty="0">
                <a:ln>
                  <a:noFill/>
                </a:ln>
                <a:solidFill>
                  <a:srgbClr val="000000"/>
                </a:solidFill>
                <a:effectLst/>
                <a:uLnTx/>
                <a:uFillTx/>
                <a:latin typeface="Lato Light"/>
                <a:ea typeface="+mn-ea"/>
                <a:cs typeface="Arial"/>
              </a:rPr>
              <a:t>Text</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100" b="0" i="0" u="none" strike="noStrike" kern="1200" cap="none" spc="0" normalizeH="0" baseline="0" noProof="0" dirty="0">
                <a:ln>
                  <a:noFill/>
                </a:ln>
                <a:solidFill>
                  <a:srgbClr val="000000"/>
                </a:solidFill>
                <a:effectLst/>
                <a:uLnTx/>
                <a:uFillTx/>
                <a:latin typeface="Lato Light"/>
                <a:ea typeface="+mn-ea"/>
                <a:cs typeface="Arial"/>
              </a:rPr>
              <a:t>Audio</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100" b="0" i="0" u="none" strike="noStrike" kern="1200" cap="none" spc="0" normalizeH="0" baseline="0" noProof="0" dirty="0">
                <a:ln>
                  <a:noFill/>
                </a:ln>
                <a:solidFill>
                  <a:srgbClr val="000000"/>
                </a:solidFill>
                <a:effectLst/>
                <a:uLnTx/>
                <a:uFillTx/>
                <a:latin typeface="Lato Light"/>
                <a:ea typeface="+mn-ea"/>
                <a:cs typeface="Arial"/>
              </a:rPr>
              <a:t>Video</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100" b="0" i="0" u="none" strike="noStrike" kern="1200" cap="none" spc="0" normalizeH="0" baseline="0" noProof="0" dirty="0">
                <a:ln>
                  <a:noFill/>
                </a:ln>
                <a:solidFill>
                  <a:srgbClr val="000000"/>
                </a:solidFill>
                <a:effectLst/>
                <a:uLnTx/>
                <a:uFillTx/>
                <a:latin typeface="Lato Light"/>
                <a:ea typeface="+mn-ea"/>
                <a:cs typeface="Arial"/>
              </a:rPr>
              <a:t>Social Media</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100" b="0" i="0" u="none" strike="noStrike" kern="1200" cap="none" spc="0" normalizeH="0" baseline="0" noProof="0" dirty="0">
                <a:ln>
                  <a:noFill/>
                </a:ln>
                <a:solidFill>
                  <a:srgbClr val="000000"/>
                </a:solidFill>
                <a:effectLst/>
                <a:uLnTx/>
                <a:uFillTx/>
                <a:latin typeface="Lato Light"/>
                <a:ea typeface="+mn-ea"/>
                <a:cs typeface="Arial"/>
              </a:rPr>
              <a:t>News</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100" b="0" i="0" u="none" strike="noStrike" kern="1200" cap="none" spc="0" normalizeH="0" baseline="0" noProof="0" dirty="0">
                <a:ln>
                  <a:noFill/>
                </a:ln>
                <a:solidFill>
                  <a:srgbClr val="000000"/>
                </a:solidFill>
                <a:effectLst/>
                <a:uLnTx/>
                <a:uFillTx/>
                <a:latin typeface="Lato Light"/>
                <a:ea typeface="+mn-ea"/>
                <a:cs typeface="Arial"/>
              </a:rPr>
              <a:t>SAR</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100" b="0" i="0" u="none" strike="noStrike" kern="1200" cap="none" spc="0" normalizeH="0" baseline="0" noProof="0" dirty="0">
                <a:ln>
                  <a:noFill/>
                </a:ln>
                <a:solidFill>
                  <a:srgbClr val="000000"/>
                </a:solidFill>
                <a:effectLst/>
                <a:uLnTx/>
                <a:uFillTx/>
                <a:latin typeface="Lato Light"/>
                <a:ea typeface="+mn-ea"/>
                <a:cs typeface="Arial"/>
              </a:rPr>
              <a:t>GMTI</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100" b="0" i="0" u="none" strike="noStrike" kern="1200" cap="none" spc="0" normalizeH="0" baseline="0" noProof="0" dirty="0">
                <a:ln>
                  <a:noFill/>
                </a:ln>
                <a:solidFill>
                  <a:srgbClr val="000000"/>
                </a:solidFill>
                <a:effectLst/>
                <a:uLnTx/>
                <a:uFillTx/>
                <a:latin typeface="Lato Light"/>
                <a:ea typeface="+mn-ea"/>
                <a:cs typeface="Arial"/>
              </a:rPr>
              <a:t>EO/IR</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100" b="0" i="0" u="none" strike="noStrike" kern="1200" cap="none" spc="0" normalizeH="0" baseline="0" noProof="0" dirty="0">
                <a:ln>
                  <a:noFill/>
                </a:ln>
                <a:solidFill>
                  <a:srgbClr val="000000"/>
                </a:solidFill>
                <a:effectLst/>
                <a:uLnTx/>
                <a:uFillTx/>
                <a:latin typeface="Lato Light"/>
                <a:ea typeface="+mn-ea"/>
                <a:cs typeface="Arial"/>
              </a:rPr>
              <a:t>Hyperspectral</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100" b="0" i="0" u="none" strike="noStrike" kern="1200" cap="none" spc="0" normalizeH="0" baseline="0" noProof="0" dirty="0">
                <a:ln>
                  <a:noFill/>
                </a:ln>
                <a:solidFill>
                  <a:srgbClr val="000000"/>
                </a:solidFill>
                <a:effectLst/>
                <a:uLnTx/>
                <a:uFillTx/>
                <a:latin typeface="Lato Light"/>
                <a:ea typeface="+mn-ea"/>
                <a:cs typeface="Arial"/>
              </a:rPr>
              <a:t>RF</a:t>
            </a:r>
          </a:p>
        </p:txBody>
      </p:sp>
      <p:sp>
        <p:nvSpPr>
          <p:cNvPr id="9" name="Right Arrow 8"/>
          <p:cNvSpPr/>
          <p:nvPr/>
        </p:nvSpPr>
        <p:spPr>
          <a:xfrm>
            <a:off x="3399617" y="3017437"/>
            <a:ext cx="551019" cy="421105"/>
          </a:xfrm>
          <a:prstGeom prst="rightArrow">
            <a:avLst/>
          </a:prstGeom>
          <a:solidFill>
            <a:schemeClr val="bg1">
              <a:lumMod val="65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Arial"/>
            </a:endParaRPr>
          </a:p>
        </p:txBody>
      </p:sp>
      <p:sp>
        <p:nvSpPr>
          <p:cNvPr id="10" name="TextBox 9"/>
          <p:cNvSpPr txBox="1"/>
          <p:nvPr/>
        </p:nvSpPr>
        <p:spPr>
          <a:xfrm>
            <a:off x="1435294" y="2252622"/>
            <a:ext cx="22044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Lato Black"/>
                <a:ea typeface="+mn-ea"/>
                <a:cs typeface="Arial" pitchFamily="34" charset="0"/>
              </a:rPr>
              <a:t>Data Correlation</a:t>
            </a:r>
          </a:p>
        </p:txBody>
      </p:sp>
      <p:sp>
        <p:nvSpPr>
          <p:cNvPr id="11" name="Right Arrow 10"/>
          <p:cNvSpPr/>
          <p:nvPr/>
        </p:nvSpPr>
        <p:spPr>
          <a:xfrm>
            <a:off x="1409252" y="3719470"/>
            <a:ext cx="476095" cy="421105"/>
          </a:xfrm>
          <a:prstGeom prst="rightArrow">
            <a:avLst/>
          </a:prstGeom>
          <a:solidFill>
            <a:schemeClr val="bg1">
              <a:lumMod val="65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Arial"/>
            </a:endParaRPr>
          </a:p>
        </p:txBody>
      </p:sp>
      <p:pic>
        <p:nvPicPr>
          <p:cNvPr id="12" name="Picture 11"/>
          <p:cNvPicPr>
            <a:picLocks noChangeAspect="1"/>
          </p:cNvPicPr>
          <p:nvPr/>
        </p:nvPicPr>
        <p:blipFill rotWithShape="1">
          <a:blip r:embed="rId4"/>
          <a:srcRect b="4730"/>
          <a:stretch/>
        </p:blipFill>
        <p:spPr>
          <a:xfrm>
            <a:off x="6726678" y="1433906"/>
            <a:ext cx="2280369" cy="4838774"/>
          </a:xfrm>
          <a:prstGeom prst="rect">
            <a:avLst/>
          </a:prstGeom>
        </p:spPr>
      </p:pic>
      <p:cxnSp>
        <p:nvCxnSpPr>
          <p:cNvPr id="13" name="Straight Arrow Connector 12"/>
          <p:cNvCxnSpPr/>
          <p:nvPr/>
        </p:nvCxnSpPr>
        <p:spPr>
          <a:xfrm flipV="1">
            <a:off x="4648200" y="2209800"/>
            <a:ext cx="2209800" cy="2209800"/>
          </a:xfrm>
          <a:prstGeom prst="straightConnector1">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486400" y="3623389"/>
            <a:ext cx="1371600" cy="1039167"/>
          </a:xfrm>
          <a:prstGeom prst="straightConnector1">
            <a:avLst/>
          </a:prstGeom>
          <a:ln w="25400">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407076" y="5080458"/>
            <a:ext cx="1371600" cy="73606"/>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955293" y="2894041"/>
            <a:ext cx="1164422" cy="2457280"/>
            <a:chOff x="1955293" y="3943520"/>
            <a:chExt cx="1164422" cy="2457280"/>
          </a:xfrm>
        </p:grpSpPr>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293" y="3943520"/>
              <a:ext cx="1164422" cy="240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2155371" y="5346834"/>
              <a:ext cx="696372" cy="139565"/>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Arial"/>
              </a:endParaRPr>
            </a:p>
          </p:txBody>
        </p:sp>
        <p:sp>
          <p:nvSpPr>
            <p:cNvPr id="19" name="Rectangle 18"/>
            <p:cNvSpPr/>
            <p:nvPr/>
          </p:nvSpPr>
          <p:spPr>
            <a:xfrm>
              <a:off x="2133599" y="6150082"/>
              <a:ext cx="864057" cy="250718"/>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Tahoma"/>
                <a:ea typeface="+mn-ea"/>
                <a:cs typeface="Arial"/>
              </a:endParaRPr>
            </a:p>
          </p:txBody>
        </p:sp>
        <p:sp>
          <p:nvSpPr>
            <p:cNvPr id="20" name="Rectangle 19"/>
            <p:cNvSpPr/>
            <p:nvPr/>
          </p:nvSpPr>
          <p:spPr>
            <a:xfrm>
              <a:off x="2038556" y="4537049"/>
              <a:ext cx="864057" cy="111151"/>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Tahoma"/>
                <a:ea typeface="+mn-ea"/>
                <a:cs typeface="Arial"/>
              </a:endParaRPr>
            </a:p>
          </p:txBody>
        </p:sp>
      </p:grpSp>
      <p:sp>
        <p:nvSpPr>
          <p:cNvPr id="21" name="TextBox 20"/>
          <p:cNvSpPr txBox="1"/>
          <p:nvPr/>
        </p:nvSpPr>
        <p:spPr>
          <a:xfrm>
            <a:off x="6488757" y="1086456"/>
            <a:ext cx="275620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Lato Black"/>
                <a:ea typeface="+mn-ea"/>
                <a:cs typeface="Arial" pitchFamily="34" charset="0"/>
              </a:rPr>
              <a:t>Mission Situational Knowledge</a:t>
            </a:r>
          </a:p>
        </p:txBody>
      </p:sp>
      <p:sp>
        <p:nvSpPr>
          <p:cNvPr id="22" name="TextBox 21"/>
          <p:cNvSpPr txBox="1"/>
          <p:nvPr/>
        </p:nvSpPr>
        <p:spPr>
          <a:xfrm>
            <a:off x="4022467" y="2268532"/>
            <a:ext cx="22044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Lato Black"/>
                <a:ea typeface="+mn-ea"/>
                <a:cs typeface="Arial" pitchFamily="34" charset="0"/>
              </a:rPr>
              <a:t>Resolved entities, activities and events</a:t>
            </a:r>
          </a:p>
        </p:txBody>
      </p:sp>
    </p:spTree>
    <p:extLst>
      <p:ext uri="{BB962C8B-B14F-4D97-AF65-F5344CB8AC3E}">
        <p14:creationId xmlns:p14="http://schemas.microsoft.com/office/powerpoint/2010/main" val="10830575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594E7-3167-5F42-A6A4-EC58811D9900}"/>
              </a:ext>
            </a:extLst>
          </p:cNvPr>
          <p:cNvSpPr>
            <a:spLocks noGrp="1"/>
          </p:cNvSpPr>
          <p:nvPr>
            <p:ph type="title" idx="4294967295"/>
          </p:nvPr>
        </p:nvSpPr>
        <p:spPr>
          <a:xfrm>
            <a:off x="0" y="952500"/>
            <a:ext cx="8478838" cy="838200"/>
          </a:xfrm>
        </p:spPr>
        <p:txBody>
          <a:bodyPr/>
          <a:lstStyle/>
          <a:p>
            <a:r>
              <a:rPr lang="en-US" dirty="0"/>
              <a:t>Feature Extraction from Incident Report</a:t>
            </a:r>
          </a:p>
        </p:txBody>
      </p:sp>
      <p:sp>
        <p:nvSpPr>
          <p:cNvPr id="4" name="Slide Number Placeholder 3">
            <a:extLst>
              <a:ext uri="{FF2B5EF4-FFF2-40B4-BE49-F238E27FC236}">
                <a16:creationId xmlns:a16="http://schemas.microsoft.com/office/drawing/2014/main" id="{64153746-5451-7D47-B8BB-8518C9E2F332}"/>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100</a:t>
            </a:fld>
            <a:endParaRPr lang="en-US"/>
          </a:p>
        </p:txBody>
      </p:sp>
      <p:graphicFrame>
        <p:nvGraphicFramePr>
          <p:cNvPr id="14" name="Diagram 13">
            <a:extLst>
              <a:ext uri="{FF2B5EF4-FFF2-40B4-BE49-F238E27FC236}">
                <a16:creationId xmlns:a16="http://schemas.microsoft.com/office/drawing/2014/main" id="{5A7AB6EF-A4B8-8445-9091-E2C69720F62C}"/>
              </a:ext>
            </a:extLst>
          </p:cNvPr>
          <p:cNvGraphicFramePr/>
          <p:nvPr>
            <p:extLst>
              <p:ext uri="{D42A27DB-BD31-4B8C-83A1-F6EECF244321}">
                <p14:modId xmlns:p14="http://schemas.microsoft.com/office/powerpoint/2010/main" val="495706367"/>
              </p:ext>
            </p:extLst>
          </p:nvPr>
        </p:nvGraphicFramePr>
        <p:xfrm>
          <a:off x="-145297" y="2742098"/>
          <a:ext cx="8851975" cy="3555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E737593E-03C3-A642-AEDA-3CCD7CAA929F}"/>
              </a:ext>
            </a:extLst>
          </p:cNvPr>
          <p:cNvSpPr txBox="1"/>
          <p:nvPr/>
        </p:nvSpPr>
        <p:spPr>
          <a:xfrm>
            <a:off x="228600" y="1824471"/>
            <a:ext cx="8015018" cy="738664"/>
          </a:xfrm>
          <a:prstGeom prst="rect">
            <a:avLst/>
          </a:prstGeom>
          <a:solidFill>
            <a:srgbClr val="ED7D31"/>
          </a:solidFill>
          <a:ln w="12700" cap="flat" cmpd="sng" algn="ctr">
            <a:solidFill>
              <a:srgbClr val="ED7D31">
                <a:shade val="50000"/>
              </a:srgbClr>
            </a:solidFill>
            <a:prstDash val="solid"/>
            <a:miter lim="800000"/>
          </a:ln>
          <a:effectLst/>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prstClr val="white"/>
                </a:solidFill>
                <a:effectLst/>
                <a:uLnTx/>
                <a:uFillTx/>
                <a:latin typeface="Cambria" panose="02040503050406030204" pitchFamily="18" charset="0"/>
                <a:ea typeface="+mn-ea"/>
                <a:cs typeface="+mn-cs"/>
              </a:rPr>
              <a:t>Approach 2: </a:t>
            </a:r>
            <a:r>
              <a:rPr kumimoji="0" lang="en-US" sz="2100" b="0" i="0" u="none" strike="noStrike" kern="0" cap="none" spc="0" normalizeH="0" baseline="0" noProof="0" dirty="0">
                <a:ln>
                  <a:noFill/>
                </a:ln>
                <a:solidFill>
                  <a:prstClr val="white"/>
                </a:solidFill>
                <a:effectLst/>
                <a:uLnTx/>
                <a:uFillTx/>
                <a:latin typeface="Calibri" panose="020F0502020204030204"/>
                <a:ea typeface="+mn-ea"/>
                <a:cs typeface="+mn-cs"/>
              </a:rPr>
              <a:t>Build separate classifiers for each features separately and build an ensemble of classifiers </a:t>
            </a:r>
          </a:p>
        </p:txBody>
      </p:sp>
    </p:spTree>
    <p:extLst>
      <p:ext uri="{BB962C8B-B14F-4D97-AF65-F5344CB8AC3E}">
        <p14:creationId xmlns:p14="http://schemas.microsoft.com/office/powerpoint/2010/main" val="13404136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0">
            <a:extLst>
              <a:ext uri="{FF2B5EF4-FFF2-40B4-BE49-F238E27FC236}">
                <a16:creationId xmlns:a16="http://schemas.microsoft.com/office/drawing/2014/main" id="{FC7A3AA1-44C4-4CBE-8808-D86A411AD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26414"/>
            <a:ext cx="9144000" cy="2274337"/>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pic>
        <p:nvPicPr>
          <p:cNvPr id="48" name="Picture 42">
            <a:extLst>
              <a:ext uri="{FF2B5EF4-FFF2-40B4-BE49-F238E27FC236}">
                <a16:creationId xmlns:a16="http://schemas.microsoft.com/office/drawing/2014/main" id="{4FDAB746-A9A3-4EC2-8997-5EB71BC964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45716" b="33968"/>
          <a:stretch/>
        </p:blipFill>
        <p:spPr>
          <a:xfrm flipV="1">
            <a:off x="0" y="3485286"/>
            <a:ext cx="9144000" cy="1044958"/>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6180EE67-23AA-BC42-81DE-8EB139F12FD2}"/>
              </a:ext>
            </a:extLst>
          </p:cNvPr>
          <p:cNvSpPr>
            <a:spLocks noGrp="1"/>
          </p:cNvSpPr>
          <p:nvPr>
            <p:ph type="title" idx="4294967295"/>
          </p:nvPr>
        </p:nvSpPr>
        <p:spPr>
          <a:xfrm>
            <a:off x="0" y="4370388"/>
            <a:ext cx="1855788" cy="1068387"/>
          </a:xfrm>
        </p:spPr>
        <p:txBody>
          <a:bodyPr>
            <a:normAutofit fontScale="90000"/>
          </a:bodyPr>
          <a:lstStyle/>
          <a:p>
            <a:pPr algn="r"/>
            <a:r>
              <a:rPr lang="en-US" sz="3000">
                <a:solidFill>
                  <a:srgbClr val="FFFFFF"/>
                </a:solidFill>
              </a:rPr>
              <a:t>Feature Extraction from Incident Report</a:t>
            </a:r>
          </a:p>
        </p:txBody>
      </p:sp>
      <p:sp>
        <p:nvSpPr>
          <p:cNvPr id="49" name="Rectangle 44">
            <a:extLst>
              <a:ext uri="{FF2B5EF4-FFF2-40B4-BE49-F238E27FC236}">
                <a16:creationId xmlns:a16="http://schemas.microsoft.com/office/drawing/2014/main" id="{091C9E05-1ED5-4438-8E0F-382199749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27363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pic>
        <p:nvPicPr>
          <p:cNvPr id="3" name="Picture 2">
            <a:extLst>
              <a:ext uri="{FF2B5EF4-FFF2-40B4-BE49-F238E27FC236}">
                <a16:creationId xmlns:a16="http://schemas.microsoft.com/office/drawing/2014/main" id="{4F85F51C-2A4C-7148-A559-12C386A371BF}"/>
              </a:ext>
            </a:extLst>
          </p:cNvPr>
          <p:cNvPicPr>
            <a:picLocks/>
          </p:cNvPicPr>
          <p:nvPr/>
        </p:nvPicPr>
        <p:blipFill rotWithShape="1">
          <a:blip r:embed="rId4"/>
          <a:srcRect t="3768" b="36656"/>
          <a:stretch/>
        </p:blipFill>
        <p:spPr>
          <a:xfrm>
            <a:off x="603505" y="1464776"/>
            <a:ext cx="3664059" cy="1780715"/>
          </a:xfrm>
          <a:prstGeom prst="rect">
            <a:avLst/>
          </a:prstGeom>
        </p:spPr>
      </p:pic>
      <p:pic>
        <p:nvPicPr>
          <p:cNvPr id="4" name="Picture 3">
            <a:extLst>
              <a:ext uri="{FF2B5EF4-FFF2-40B4-BE49-F238E27FC236}">
                <a16:creationId xmlns:a16="http://schemas.microsoft.com/office/drawing/2014/main" id="{501C5A5A-7BE5-7448-B9B5-1E1ED7066EEB}"/>
              </a:ext>
            </a:extLst>
          </p:cNvPr>
          <p:cNvPicPr>
            <a:picLocks noChangeAspect="1"/>
          </p:cNvPicPr>
          <p:nvPr/>
        </p:nvPicPr>
        <p:blipFill>
          <a:blip r:embed="rId5"/>
          <a:stretch>
            <a:fillRect/>
          </a:stretch>
        </p:blipFill>
        <p:spPr>
          <a:xfrm>
            <a:off x="3879170" y="1685571"/>
            <a:ext cx="5125599" cy="1319842"/>
          </a:xfrm>
          <a:prstGeom prst="rect">
            <a:avLst/>
          </a:prstGeom>
        </p:spPr>
      </p:pic>
      <p:sp>
        <p:nvSpPr>
          <p:cNvPr id="36" name="TextBox 35">
            <a:extLst>
              <a:ext uri="{FF2B5EF4-FFF2-40B4-BE49-F238E27FC236}">
                <a16:creationId xmlns:a16="http://schemas.microsoft.com/office/drawing/2014/main" id="{A3A8DF87-F740-6C43-9173-C8D461C4A42C}"/>
              </a:ext>
            </a:extLst>
          </p:cNvPr>
          <p:cNvSpPr txBox="1"/>
          <p:nvPr/>
        </p:nvSpPr>
        <p:spPr>
          <a:xfrm>
            <a:off x="939163" y="3319124"/>
            <a:ext cx="6878499" cy="41549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defTabSz="685800" fontAlgn="auto">
              <a:spcBef>
                <a:spcPts val="0"/>
              </a:spcBef>
              <a:spcAft>
                <a:spcPts val="450"/>
              </a:spcAft>
            </a:pPr>
            <a:r>
              <a:rPr lang="en-US" sz="2100" b="1" dirty="0">
                <a:solidFill>
                  <a:prstClr val="white"/>
                </a:solidFill>
                <a:latin typeface="Cambria" panose="02040503050406030204" pitchFamily="18" charset="0"/>
              </a:rPr>
              <a:t>Approach 3: </a:t>
            </a:r>
            <a:r>
              <a:rPr lang="en-US" sz="2100" dirty="0">
                <a:solidFill>
                  <a:prstClr val="white"/>
                </a:solidFill>
                <a:latin typeface="Calibri" panose="020F0502020204030204"/>
              </a:rPr>
              <a:t>Formulate as </a:t>
            </a:r>
            <a:r>
              <a:rPr lang="en-US" sz="2100" b="1" dirty="0">
                <a:solidFill>
                  <a:prstClr val="white"/>
                </a:solidFill>
                <a:latin typeface="Calibri" panose="020F0502020204030204"/>
              </a:rPr>
              <a:t>Reading Comprehension </a:t>
            </a:r>
            <a:r>
              <a:rPr lang="en-US" sz="2100" dirty="0">
                <a:solidFill>
                  <a:prstClr val="white"/>
                </a:solidFill>
                <a:latin typeface="Calibri" panose="020F0502020204030204"/>
              </a:rPr>
              <a:t>Problem</a:t>
            </a:r>
          </a:p>
        </p:txBody>
      </p:sp>
      <p:graphicFrame>
        <p:nvGraphicFramePr>
          <p:cNvPr id="35" name="Diagram 34">
            <a:extLst>
              <a:ext uri="{FF2B5EF4-FFF2-40B4-BE49-F238E27FC236}">
                <a16:creationId xmlns:a16="http://schemas.microsoft.com/office/drawing/2014/main" id="{0601A29F-0BF9-6C4A-9EA9-FD9BB9ADC14C}"/>
              </a:ext>
            </a:extLst>
          </p:cNvPr>
          <p:cNvGraphicFramePr/>
          <p:nvPr/>
        </p:nvGraphicFramePr>
        <p:xfrm>
          <a:off x="3062035" y="4052729"/>
          <a:ext cx="5775728" cy="177333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41258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graphicEl>
                                              <a:dgm id="{9BC263F1-A1E9-4336-806F-AD8FA8D87133}"/>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graphicEl>
                                              <a:dgm id="{98E72075-F04C-4700-B0F8-D2626A3CCE12}"/>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graphicEl>
                                              <a:dgm id="{11AFE26E-18EF-4E09-A07A-DDDF63D564D9}"/>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graphicEl>
                                              <a:dgm id="{E2CF2FD5-44FA-406A-BAAE-962DA99A3480}"/>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graphicEl>
                                              <a:dgm id="{B99F0D03-44E2-4515-BE11-85B2793E6962}"/>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graphicEl>
                                              <a:dgm id="{FEF50EEB-45BD-48C5-A1CC-747D9420068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5" grpId="0" uiExpand="1">
        <p:bldSub>
          <a:bldDgm bld="one" rev="1"/>
        </p:bldSub>
      </p:bldGraphic>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1" y="857250"/>
            <a:ext cx="8610371" cy="2065452"/>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pic>
        <p:nvPicPr>
          <p:cNvPr id="75" name="Picture 74">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4841C3C8-3646-074B-9BE5-2057227E1A20}"/>
              </a:ext>
            </a:extLst>
          </p:cNvPr>
          <p:cNvSpPr>
            <a:spLocks noGrp="1"/>
          </p:cNvSpPr>
          <p:nvPr>
            <p:ph type="title" idx="4294967295"/>
          </p:nvPr>
        </p:nvSpPr>
        <p:spPr>
          <a:xfrm>
            <a:off x="0" y="1477963"/>
            <a:ext cx="7375525" cy="993775"/>
          </a:xfrm>
        </p:spPr>
        <p:txBody>
          <a:bodyPr>
            <a:normAutofit/>
          </a:bodyPr>
          <a:lstStyle/>
          <a:p>
            <a:pPr algn="ctr"/>
            <a:r>
              <a:rPr lang="en-US" sz="3000">
                <a:solidFill>
                  <a:srgbClr val="FFFFFF"/>
                </a:solidFill>
              </a:rPr>
              <a:t>Result: As Machine Comprehension</a:t>
            </a:r>
          </a:p>
        </p:txBody>
      </p:sp>
      <p:pic>
        <p:nvPicPr>
          <p:cNvPr id="1028" name="Picture 4" descr="A screenshot of a cell phone&#10;&#10;Description automatically generated">
            <a:extLst>
              <a:ext uri="{FF2B5EF4-FFF2-40B4-BE49-F238E27FC236}">
                <a16:creationId xmlns:a16="http://schemas.microsoft.com/office/drawing/2014/main" id="{24F725DD-D12A-FD49-9F2D-0A021E93911B}"/>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50815" r="56040" b="4950"/>
          <a:stretch/>
        </p:blipFill>
        <p:spPr bwMode="auto">
          <a:xfrm>
            <a:off x="0" y="3925888"/>
            <a:ext cx="7527925" cy="1655762"/>
          </a:xfrm>
          <a:prstGeom prst="rect">
            <a:avLst/>
          </a:prstGeom>
          <a:extLst>
            <a:ext uri="{909E8E84-426E-40DD-AFC4-6F175D3DCCD1}">
              <a14:hiddenFill xmlns:a14="http://schemas.microsoft.com/office/drawing/2010/main">
                <a:solidFill>
                  <a:srgbClr val="FFFFFF"/>
                </a:solidFill>
              </a14:hiddenFill>
            </a:ext>
          </a:extLst>
        </p:spPr>
      </p:pic>
      <p:pic>
        <p:nvPicPr>
          <p:cNvPr id="1026" name="Picture 2" descr="A screenshot of a cell phone&#10;&#10;Description automatically generated">
            <a:extLst>
              <a:ext uri="{FF2B5EF4-FFF2-40B4-BE49-F238E27FC236}">
                <a16:creationId xmlns:a16="http://schemas.microsoft.com/office/drawing/2014/main" id="{63CF673C-70DD-9E49-9566-246880ECFA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21" b="79748"/>
          <a:stretch/>
        </p:blipFill>
        <p:spPr bwMode="auto">
          <a:xfrm>
            <a:off x="808435" y="3189685"/>
            <a:ext cx="7527131" cy="316706"/>
          </a:xfrm>
          <a:prstGeom prst="rect">
            <a:avLst/>
          </a:prstGeom>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341B5FEE-446C-6149-899E-D5B942199A73}"/>
              </a:ext>
            </a:extLst>
          </p:cNvPr>
          <p:cNvSpPr/>
          <p:nvPr/>
        </p:nvSpPr>
        <p:spPr>
          <a:xfrm>
            <a:off x="556405" y="4105096"/>
            <a:ext cx="2600864" cy="595223"/>
          </a:xfrm>
          <a:prstGeom prst="ellipse">
            <a:avLst/>
          </a:prstGeom>
          <a:noFill/>
          <a:ln w="444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9" name="Oval 8">
            <a:extLst>
              <a:ext uri="{FF2B5EF4-FFF2-40B4-BE49-F238E27FC236}">
                <a16:creationId xmlns:a16="http://schemas.microsoft.com/office/drawing/2014/main" id="{D8030A5E-CAA2-FE4B-AFCB-27D038601BB3}"/>
              </a:ext>
            </a:extLst>
          </p:cNvPr>
          <p:cNvSpPr/>
          <p:nvPr/>
        </p:nvSpPr>
        <p:spPr>
          <a:xfrm>
            <a:off x="556404" y="5038547"/>
            <a:ext cx="5421703" cy="451088"/>
          </a:xfrm>
          <a:prstGeom prst="ellipse">
            <a:avLst/>
          </a:prstGeom>
          <a:noFill/>
          <a:ln w="44450">
            <a:solidFill>
              <a:srgbClr val="E08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222220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3BF116-5016-E849-9F6F-61BA85F6B2E6}"/>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103</a:t>
            </a:fld>
            <a:endParaRPr lang="en-US"/>
          </a:p>
        </p:txBody>
      </p:sp>
      <p:pic>
        <p:nvPicPr>
          <p:cNvPr id="6" name="Picture 5">
            <a:extLst>
              <a:ext uri="{FF2B5EF4-FFF2-40B4-BE49-F238E27FC236}">
                <a16:creationId xmlns:a16="http://schemas.microsoft.com/office/drawing/2014/main" id="{BC413833-759A-4B4E-A5E2-A0C248686168}"/>
              </a:ext>
            </a:extLst>
          </p:cNvPr>
          <p:cNvPicPr>
            <a:picLocks noChangeAspect="1"/>
          </p:cNvPicPr>
          <p:nvPr/>
        </p:nvPicPr>
        <p:blipFill>
          <a:blip r:embed="rId2"/>
          <a:stretch>
            <a:fillRect/>
          </a:stretch>
        </p:blipFill>
        <p:spPr>
          <a:xfrm>
            <a:off x="239775" y="1664729"/>
            <a:ext cx="5790428" cy="3528542"/>
          </a:xfrm>
          <a:prstGeom prst="rect">
            <a:avLst/>
          </a:prstGeom>
        </p:spPr>
      </p:pic>
      <p:sp>
        <p:nvSpPr>
          <p:cNvPr id="7" name="TextBox 6">
            <a:extLst>
              <a:ext uri="{FF2B5EF4-FFF2-40B4-BE49-F238E27FC236}">
                <a16:creationId xmlns:a16="http://schemas.microsoft.com/office/drawing/2014/main" id="{ED3B4260-ED5C-E240-A5B1-7A2520354CB1}"/>
              </a:ext>
            </a:extLst>
          </p:cNvPr>
          <p:cNvSpPr txBox="1"/>
          <p:nvPr/>
        </p:nvSpPr>
        <p:spPr>
          <a:xfrm>
            <a:off x="6203660" y="2700794"/>
            <a:ext cx="2648606" cy="1938992"/>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en-US" sz="1500" b="1" dirty="0" err="1">
                <a:solidFill>
                  <a:prstClr val="black"/>
                </a:solidFill>
                <a:latin typeface="Cambria" panose="02040503050406030204" pitchFamily="18" charset="0"/>
                <a:cs typeface="+mn-cs"/>
              </a:rPr>
              <a:t>SQuAD</a:t>
            </a:r>
            <a:r>
              <a:rPr lang="en-US" sz="1500" dirty="0">
                <a:solidFill>
                  <a:prstClr val="black"/>
                </a:solidFill>
                <a:latin typeface="Calibri" panose="020F0502020204030204"/>
                <a:cs typeface="+mn-cs"/>
              </a:rPr>
              <a:t> : Dataset on a large set of Wikipedia articles</a:t>
            </a:r>
          </a:p>
          <a:p>
            <a:pPr marL="214313" indent="-214313" defTabSz="685800" fontAlgn="auto">
              <a:spcBef>
                <a:spcPts val="0"/>
              </a:spcBef>
              <a:spcAft>
                <a:spcPts val="0"/>
              </a:spcAft>
              <a:buFont typeface="Arial" panose="020B0604020202020204" pitchFamily="34" charset="0"/>
              <a:buChar char="•"/>
            </a:pPr>
            <a:r>
              <a:rPr lang="en-US" sz="1500" dirty="0">
                <a:solidFill>
                  <a:prstClr val="black"/>
                </a:solidFill>
                <a:latin typeface="Calibri" panose="020F0502020204030204"/>
                <a:cs typeface="+mn-cs"/>
              </a:rPr>
              <a:t>More than 100,000 questions </a:t>
            </a:r>
          </a:p>
          <a:p>
            <a:pPr marL="214313" indent="-214313" defTabSz="685800" fontAlgn="auto">
              <a:spcBef>
                <a:spcPts val="0"/>
              </a:spcBef>
              <a:spcAft>
                <a:spcPts val="0"/>
              </a:spcAft>
              <a:buFont typeface="Arial" panose="020B0604020202020204" pitchFamily="34" charset="0"/>
              <a:buChar char="•"/>
            </a:pPr>
            <a:r>
              <a:rPr lang="en-US" sz="1500" dirty="0">
                <a:solidFill>
                  <a:prstClr val="black"/>
                </a:solidFill>
                <a:latin typeface="Calibri" panose="020F0502020204030204"/>
                <a:cs typeface="+mn-cs"/>
              </a:rPr>
              <a:t>Answer to each question is always a span in the context</a:t>
            </a:r>
          </a:p>
          <a:p>
            <a:pPr marL="214313" indent="-214313" defTabSz="685800" fontAlgn="auto">
              <a:spcBef>
                <a:spcPts val="0"/>
              </a:spcBef>
              <a:spcAft>
                <a:spcPts val="0"/>
              </a:spcAft>
              <a:buFont typeface="Arial" panose="020B0604020202020204" pitchFamily="34" charset="0"/>
              <a:buChar char="•"/>
            </a:pPr>
            <a:r>
              <a:rPr lang="en-US" sz="1500" dirty="0">
                <a:solidFill>
                  <a:prstClr val="black"/>
                </a:solidFill>
                <a:latin typeface="Calibri" panose="020F0502020204030204"/>
                <a:cs typeface="+mn-cs"/>
              </a:rPr>
              <a:t>API from </a:t>
            </a:r>
            <a:r>
              <a:rPr lang="en-US" sz="1500" dirty="0" err="1">
                <a:solidFill>
                  <a:prstClr val="black"/>
                </a:solidFill>
                <a:latin typeface="Calibri" panose="020F0502020204030204"/>
                <a:cs typeface="+mn-cs"/>
              </a:rPr>
              <a:t>AllenNLP</a:t>
            </a:r>
            <a:r>
              <a:rPr lang="en-US" sz="1500" dirty="0">
                <a:solidFill>
                  <a:prstClr val="black"/>
                </a:solidFill>
                <a:latin typeface="Calibri" panose="020F0502020204030204"/>
                <a:cs typeface="+mn-cs"/>
              </a:rPr>
              <a:t> [5]</a:t>
            </a:r>
          </a:p>
          <a:p>
            <a:pPr marL="214313" indent="-214313" defTabSz="685800" fontAlgn="auto">
              <a:spcBef>
                <a:spcPts val="0"/>
              </a:spcBef>
              <a:spcAft>
                <a:spcPts val="0"/>
              </a:spcAft>
              <a:buFont typeface="Arial" panose="020B0604020202020204" pitchFamily="34" charset="0"/>
              <a:buChar char="•"/>
            </a:pPr>
            <a:r>
              <a:rPr lang="en-US" sz="1500" dirty="0" err="1">
                <a:solidFill>
                  <a:prstClr val="black"/>
                </a:solidFill>
                <a:latin typeface="Calibri" panose="020F0502020204030204"/>
                <a:cs typeface="+mn-cs"/>
              </a:rPr>
              <a:t>PyTorch</a:t>
            </a:r>
            <a:r>
              <a:rPr lang="en-US" sz="1500" dirty="0">
                <a:solidFill>
                  <a:prstClr val="black"/>
                </a:solidFill>
                <a:latin typeface="Calibri" panose="020F0502020204030204"/>
                <a:cs typeface="+mn-cs"/>
              </a:rPr>
              <a:t> [4]</a:t>
            </a:r>
          </a:p>
        </p:txBody>
      </p:sp>
      <p:sp>
        <p:nvSpPr>
          <p:cNvPr id="8" name="TextBox 7">
            <a:extLst>
              <a:ext uri="{FF2B5EF4-FFF2-40B4-BE49-F238E27FC236}">
                <a16:creationId xmlns:a16="http://schemas.microsoft.com/office/drawing/2014/main" id="{EE39AF03-4807-AE4A-B382-0E3AF8E706A6}"/>
              </a:ext>
            </a:extLst>
          </p:cNvPr>
          <p:cNvSpPr txBox="1"/>
          <p:nvPr/>
        </p:nvSpPr>
        <p:spPr>
          <a:xfrm>
            <a:off x="6030166" y="2334287"/>
            <a:ext cx="3150734" cy="507831"/>
          </a:xfrm>
          <a:prstGeom prst="rect">
            <a:avLst/>
          </a:prstGeom>
          <a:noFill/>
        </p:spPr>
        <p:txBody>
          <a:bodyPr wrap="none" rtlCol="0">
            <a:spAutoFit/>
          </a:bodyPr>
          <a:lstStyle/>
          <a:p>
            <a:pPr defTabSz="685800" fontAlgn="auto">
              <a:spcBef>
                <a:spcPts val="0"/>
              </a:spcBef>
              <a:spcAft>
                <a:spcPts val="0"/>
              </a:spcAft>
            </a:pPr>
            <a:r>
              <a:rPr lang="en-US" sz="1350" b="1" dirty="0">
                <a:solidFill>
                  <a:prstClr val="black"/>
                </a:solidFill>
                <a:latin typeface="Cambria" panose="02040503050406030204" pitchFamily="18" charset="0"/>
                <a:cs typeface="+mn-cs"/>
              </a:rPr>
              <a:t>Bi-Directional Attention Flow Model *</a:t>
            </a:r>
          </a:p>
          <a:p>
            <a:pPr defTabSz="685800" fontAlgn="auto">
              <a:spcBef>
                <a:spcPts val="0"/>
              </a:spcBef>
              <a:spcAft>
                <a:spcPts val="0"/>
              </a:spcAft>
            </a:pPr>
            <a:endParaRPr lang="en-US" sz="1350" dirty="0">
              <a:solidFill>
                <a:prstClr val="black"/>
              </a:solidFill>
              <a:latin typeface="Calibri" panose="020F0502020204030204"/>
              <a:cs typeface="+mn-cs"/>
            </a:endParaRPr>
          </a:p>
        </p:txBody>
      </p:sp>
      <p:sp>
        <p:nvSpPr>
          <p:cNvPr id="9" name="TextBox 8">
            <a:extLst>
              <a:ext uri="{FF2B5EF4-FFF2-40B4-BE49-F238E27FC236}">
                <a16:creationId xmlns:a16="http://schemas.microsoft.com/office/drawing/2014/main" id="{BB4A1E64-9D91-9248-B6D4-84B961DE0058}"/>
              </a:ext>
            </a:extLst>
          </p:cNvPr>
          <p:cNvSpPr txBox="1"/>
          <p:nvPr/>
        </p:nvSpPr>
        <p:spPr>
          <a:xfrm>
            <a:off x="570959" y="5630053"/>
            <a:ext cx="6866560" cy="507831"/>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cs typeface="+mn-cs"/>
              </a:rPr>
              <a:t>* </a:t>
            </a:r>
            <a:r>
              <a:rPr lang="en-US" sz="1350" dirty="0" err="1">
                <a:solidFill>
                  <a:prstClr val="black"/>
                </a:solidFill>
                <a:latin typeface="Calibri" panose="020F0502020204030204"/>
                <a:cs typeface="+mn-cs"/>
              </a:rPr>
              <a:t>Seo</a:t>
            </a:r>
            <a:r>
              <a:rPr lang="en-US" sz="1350" dirty="0">
                <a:solidFill>
                  <a:prstClr val="black"/>
                </a:solidFill>
                <a:latin typeface="Calibri" panose="020F0502020204030204"/>
                <a:cs typeface="+mn-cs"/>
              </a:rPr>
              <a:t> M et al (2017) Bidirectional Attention Flow for Machine Comprehension, in ICLR 2017 [3].</a:t>
            </a:r>
          </a:p>
          <a:p>
            <a:pPr defTabSz="685800" fontAlgn="auto">
              <a:spcBef>
                <a:spcPts val="0"/>
              </a:spcBef>
              <a:spcAft>
                <a:spcPts val="0"/>
              </a:spcAft>
            </a:pPr>
            <a:endParaRPr lang="en-US" sz="1350" dirty="0">
              <a:solidFill>
                <a:prstClr val="black"/>
              </a:solidFill>
              <a:latin typeface="Calibri" panose="020F0502020204030204"/>
              <a:cs typeface="+mn-cs"/>
            </a:endParaRPr>
          </a:p>
        </p:txBody>
      </p:sp>
    </p:spTree>
    <p:extLst>
      <p:ext uri="{BB962C8B-B14F-4D97-AF65-F5344CB8AC3E}">
        <p14:creationId xmlns:p14="http://schemas.microsoft.com/office/powerpoint/2010/main" val="35798649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FFED3-5967-F944-BE9A-7120163A2E7C}"/>
              </a:ext>
            </a:extLst>
          </p:cNvPr>
          <p:cNvSpPr>
            <a:spLocks noGrp="1"/>
          </p:cNvSpPr>
          <p:nvPr>
            <p:ph type="title" idx="4294967295"/>
          </p:nvPr>
        </p:nvSpPr>
        <p:spPr>
          <a:xfrm>
            <a:off x="0" y="952500"/>
            <a:ext cx="8478838" cy="838200"/>
          </a:xfrm>
        </p:spPr>
        <p:txBody>
          <a:bodyPr/>
          <a:lstStyle/>
          <a:p>
            <a:r>
              <a:rPr lang="en-US" dirty="0"/>
              <a:t>Approach 3</a:t>
            </a:r>
          </a:p>
        </p:txBody>
      </p:sp>
      <p:sp>
        <p:nvSpPr>
          <p:cNvPr id="4" name="Slide Number Placeholder 3">
            <a:extLst>
              <a:ext uri="{FF2B5EF4-FFF2-40B4-BE49-F238E27FC236}">
                <a16:creationId xmlns:a16="http://schemas.microsoft.com/office/drawing/2014/main" id="{6CECE4DB-CDC3-6849-9298-30B5D4540C6F}"/>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104</a:t>
            </a:fld>
            <a:endParaRPr lang="en-US"/>
          </a:p>
        </p:txBody>
      </p:sp>
      <p:pic>
        <p:nvPicPr>
          <p:cNvPr id="11" name="Picture 10">
            <a:extLst>
              <a:ext uri="{FF2B5EF4-FFF2-40B4-BE49-F238E27FC236}">
                <a16:creationId xmlns:a16="http://schemas.microsoft.com/office/drawing/2014/main" id="{047125FD-8E58-E24A-A4C4-2C35CF15AE0E}"/>
              </a:ext>
            </a:extLst>
          </p:cNvPr>
          <p:cNvPicPr>
            <a:picLocks noChangeAspect="1"/>
          </p:cNvPicPr>
          <p:nvPr/>
        </p:nvPicPr>
        <p:blipFill>
          <a:blip r:embed="rId2"/>
          <a:stretch>
            <a:fillRect/>
          </a:stretch>
        </p:blipFill>
        <p:spPr>
          <a:xfrm>
            <a:off x="0" y="2059672"/>
            <a:ext cx="9144000" cy="3845505"/>
          </a:xfrm>
          <a:prstGeom prst="rect">
            <a:avLst/>
          </a:prstGeom>
        </p:spPr>
      </p:pic>
    </p:spTree>
    <p:extLst>
      <p:ext uri="{BB962C8B-B14F-4D97-AF65-F5344CB8AC3E}">
        <p14:creationId xmlns:p14="http://schemas.microsoft.com/office/powerpoint/2010/main" val="35039063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1210444"/>
            <a:ext cx="3285757" cy="4419078"/>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fontAlgn="auto">
              <a:spcBef>
                <a:spcPts val="0"/>
              </a:spcBef>
              <a:spcAft>
                <a:spcPts val="0"/>
              </a:spcAft>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C6C98C65-968E-374C-9633-5C307E872CFF}"/>
              </a:ext>
            </a:extLst>
          </p:cNvPr>
          <p:cNvSpPr>
            <a:spLocks noGrp="1"/>
          </p:cNvSpPr>
          <p:nvPr>
            <p:ph type="title"/>
          </p:nvPr>
        </p:nvSpPr>
        <p:spPr>
          <a:xfrm>
            <a:off x="647273" y="1616253"/>
            <a:ext cx="2404538" cy="3596556"/>
          </a:xfrm>
        </p:spPr>
        <p:txBody>
          <a:bodyPr>
            <a:normAutofit/>
          </a:bodyPr>
          <a:lstStyle/>
          <a:p>
            <a:r>
              <a:rPr lang="en-US" dirty="0">
                <a:solidFill>
                  <a:srgbClr val="FFFFFF"/>
                </a:solidFill>
              </a:rPr>
              <a:t>Feature Identification from Videos </a:t>
            </a:r>
          </a:p>
        </p:txBody>
      </p:sp>
      <p:graphicFrame>
        <p:nvGraphicFramePr>
          <p:cNvPr id="5" name="Content Placeholder 2">
            <a:extLst>
              <a:ext uri="{FF2B5EF4-FFF2-40B4-BE49-F238E27FC236}">
                <a16:creationId xmlns:a16="http://schemas.microsoft.com/office/drawing/2014/main" id="{79D50A26-65F6-4518-9592-9ACB5FF9AE7D}"/>
              </a:ext>
            </a:extLst>
          </p:cNvPr>
          <p:cNvGraphicFramePr>
            <a:graphicFrameLocks noGrp="1"/>
          </p:cNvGraphicFramePr>
          <p:nvPr>
            <p:ph idx="1"/>
          </p:nvPr>
        </p:nvGraphicFramePr>
        <p:xfrm>
          <a:off x="3895725" y="1210443"/>
          <a:ext cx="4885203" cy="4414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07581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1943C-A532-454D-A154-C2A65318E114}"/>
              </a:ext>
            </a:extLst>
          </p:cNvPr>
          <p:cNvSpPr>
            <a:spLocks noGrp="1"/>
          </p:cNvSpPr>
          <p:nvPr>
            <p:ph type="title" idx="4294967295"/>
          </p:nvPr>
        </p:nvSpPr>
        <p:spPr>
          <a:xfrm>
            <a:off x="0" y="952500"/>
            <a:ext cx="8478838" cy="838200"/>
          </a:xfrm>
        </p:spPr>
        <p:txBody>
          <a:bodyPr/>
          <a:lstStyle/>
          <a:p>
            <a:r>
              <a:rPr lang="en-US" dirty="0"/>
              <a:t>Search for Suspect in the Video</a:t>
            </a:r>
          </a:p>
        </p:txBody>
      </p:sp>
      <p:sp>
        <p:nvSpPr>
          <p:cNvPr id="4" name="Slide Number Placeholder 3">
            <a:extLst>
              <a:ext uri="{FF2B5EF4-FFF2-40B4-BE49-F238E27FC236}">
                <a16:creationId xmlns:a16="http://schemas.microsoft.com/office/drawing/2014/main" id="{75E7F9BB-E6C6-AF42-A5FE-9EE404D7FE09}"/>
              </a:ext>
            </a:extLst>
          </p:cNvPr>
          <p:cNvSpPr>
            <a:spLocks noGrp="1"/>
          </p:cNvSpPr>
          <p:nvPr>
            <p:ph type="sldNum" sz="quarter" idx="4294967295"/>
          </p:nvPr>
        </p:nvSpPr>
        <p:spPr>
          <a:xfrm>
            <a:off x="0" y="6477000"/>
            <a:ext cx="400050" cy="296863"/>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6EFC63E-F8D9-44BB-A462-AC735E845F95}" type="slidenum">
              <a:rPr kumimoji="0" 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106</a:t>
            </a:fld>
            <a:endParaRPr kumimoji="0" 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Content Placeholder 3">
            <a:extLst>
              <a:ext uri="{FF2B5EF4-FFF2-40B4-BE49-F238E27FC236}">
                <a16:creationId xmlns:a16="http://schemas.microsoft.com/office/drawing/2014/main" id="{4D0BEE03-CD67-2F49-B772-B4871288E789}"/>
              </a:ext>
            </a:extLst>
          </p:cNvPr>
          <p:cNvSpPr>
            <a:spLocks noGrp="1"/>
          </p:cNvSpPr>
          <p:nvPr>
            <p:ph sz="half" idx="4294967295"/>
          </p:nvPr>
        </p:nvSpPr>
        <p:spPr>
          <a:xfrm>
            <a:off x="0" y="1797050"/>
            <a:ext cx="8713788" cy="3263900"/>
          </a:xfrm>
        </p:spPr>
        <p:txBody>
          <a:bodyPr/>
          <a:lstStyle/>
          <a:p>
            <a:r>
              <a:rPr lang="en-US" dirty="0"/>
              <a:t>Matching the features extracted from text with features extracted from video</a:t>
            </a:r>
          </a:p>
        </p:txBody>
      </p:sp>
      <p:pic>
        <p:nvPicPr>
          <p:cNvPr id="7" name="Content Placeholder 10" descr="A car parked on a city street&#10;&#10;Description automatically generated">
            <a:extLst>
              <a:ext uri="{FF2B5EF4-FFF2-40B4-BE49-F238E27FC236}">
                <a16:creationId xmlns:a16="http://schemas.microsoft.com/office/drawing/2014/main" id="{E5C19732-3EFC-FB4C-A029-39BF61FAAD05}"/>
              </a:ext>
            </a:extLst>
          </p:cNvPr>
          <p:cNvPicPr>
            <a:picLocks noChangeAspect="1"/>
          </p:cNvPicPr>
          <p:nvPr/>
        </p:nvPicPr>
        <p:blipFill rotWithShape="1">
          <a:blip r:embed="rId2"/>
          <a:srcRect r="36230"/>
          <a:stretch/>
        </p:blipFill>
        <p:spPr>
          <a:xfrm>
            <a:off x="5319149" y="2382509"/>
            <a:ext cx="3616037" cy="3189617"/>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B55CD67A-8ED9-F947-BB52-C4E12F746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8" y="4598760"/>
            <a:ext cx="4221612" cy="994468"/>
          </a:xfrm>
          <a:prstGeom prst="rect">
            <a:avLst/>
          </a:prstGeom>
        </p:spPr>
      </p:pic>
      <p:pic>
        <p:nvPicPr>
          <p:cNvPr id="9" name="Content Placeholder 15" descr="A screenshot of a cell phone&#10;&#10;Description automatically generated">
            <a:extLst>
              <a:ext uri="{FF2B5EF4-FFF2-40B4-BE49-F238E27FC236}">
                <a16:creationId xmlns:a16="http://schemas.microsoft.com/office/drawing/2014/main" id="{31D04983-9F93-D146-A138-912DFE85C0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8" y="2186548"/>
            <a:ext cx="4073393" cy="2401619"/>
          </a:xfrm>
          <a:prstGeom prst="rect">
            <a:avLst/>
          </a:prstGeom>
        </p:spPr>
      </p:pic>
      <p:sp>
        <p:nvSpPr>
          <p:cNvPr id="10" name="Arrow: Right 8">
            <a:extLst>
              <a:ext uri="{FF2B5EF4-FFF2-40B4-BE49-F238E27FC236}">
                <a16:creationId xmlns:a16="http://schemas.microsoft.com/office/drawing/2014/main" id="{3BB2C2CC-0EF8-8640-9A56-8A938688F17C}"/>
              </a:ext>
            </a:extLst>
          </p:cNvPr>
          <p:cNvSpPr/>
          <p:nvPr/>
        </p:nvSpPr>
        <p:spPr>
          <a:xfrm>
            <a:off x="3611836" y="3942563"/>
            <a:ext cx="2454851" cy="1384427"/>
          </a:xfrm>
          <a:prstGeom prst="rightArrow">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Arial"/>
              </a:rPr>
              <a:t>Relate objects with similar features in Report Text and surveillance video</a:t>
            </a:r>
          </a:p>
        </p:txBody>
      </p:sp>
    </p:spTree>
    <p:extLst>
      <p:ext uri="{BB962C8B-B14F-4D97-AF65-F5344CB8AC3E}">
        <p14:creationId xmlns:p14="http://schemas.microsoft.com/office/powerpoint/2010/main" val="36929938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AD2FE-2BF7-2B40-AC4B-2520312F1538}"/>
              </a:ext>
            </a:extLst>
          </p:cNvPr>
          <p:cNvSpPr>
            <a:spLocks noGrp="1"/>
          </p:cNvSpPr>
          <p:nvPr>
            <p:ph type="title" idx="4294967295"/>
          </p:nvPr>
        </p:nvSpPr>
        <p:spPr>
          <a:xfrm>
            <a:off x="0" y="1485900"/>
            <a:ext cx="3840163" cy="838200"/>
          </a:xfrm>
        </p:spPr>
        <p:txBody>
          <a:bodyPr/>
          <a:lstStyle/>
          <a:p>
            <a:r>
              <a:rPr lang="en-US" dirty="0"/>
              <a:t>Surveillance Camera Video Datasets</a:t>
            </a:r>
          </a:p>
        </p:txBody>
      </p:sp>
      <p:sp>
        <p:nvSpPr>
          <p:cNvPr id="4" name="Slide Number Placeholder 3">
            <a:extLst>
              <a:ext uri="{FF2B5EF4-FFF2-40B4-BE49-F238E27FC236}">
                <a16:creationId xmlns:a16="http://schemas.microsoft.com/office/drawing/2014/main" id="{AF2C3C25-63C4-0A48-8BB8-C7FEB3913463}"/>
              </a:ext>
            </a:extLst>
          </p:cNvPr>
          <p:cNvSpPr>
            <a:spLocks noGrp="1"/>
          </p:cNvSpPr>
          <p:nvPr>
            <p:ph type="sldNum" sz="quarter" idx="4294967295"/>
          </p:nvPr>
        </p:nvSpPr>
        <p:spPr>
          <a:xfrm>
            <a:off x="0" y="6477000"/>
            <a:ext cx="400050" cy="296863"/>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6EFC63E-F8D9-44BB-A462-AC735E845F95}" type="slidenum">
              <a:rPr kumimoji="0" 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107</a:t>
            </a:fld>
            <a:endParaRPr kumimoji="0" 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Content Placeholder 2">
            <a:extLst>
              <a:ext uri="{FF2B5EF4-FFF2-40B4-BE49-F238E27FC236}">
                <a16:creationId xmlns:a16="http://schemas.microsoft.com/office/drawing/2014/main" id="{D8CF4926-3139-A940-901D-EBD1EC5A67CF}"/>
              </a:ext>
            </a:extLst>
          </p:cNvPr>
          <p:cNvSpPr>
            <a:spLocks noGrp="1"/>
          </p:cNvSpPr>
          <p:nvPr>
            <p:ph sz="half" idx="4294967295"/>
          </p:nvPr>
        </p:nvSpPr>
        <p:spPr>
          <a:xfrm>
            <a:off x="0" y="2833688"/>
            <a:ext cx="3840163" cy="3027362"/>
          </a:xfrm>
        </p:spPr>
        <p:txBody>
          <a:bodyPr vert="horz" wrap="square" lIns="68580" tIns="34290" rIns="68580" bIns="34290" numCol="1" rtlCol="0" anchor="t" anchorCtr="0" compatLnSpc="1">
            <a:prstTxWarp prst="textNoShape">
              <a:avLst/>
            </a:prstTxWarp>
            <a:normAutofit fontScale="85000" lnSpcReduction="20000"/>
          </a:bodyPr>
          <a:lstStyle/>
          <a:p>
            <a:r>
              <a:rPr lang="en-US" sz="2400" dirty="0"/>
              <a:t>Videos from HD surveillance cameras in main streets and high-traffic areas (WL)</a:t>
            </a:r>
          </a:p>
          <a:p>
            <a:r>
              <a:rPr lang="en-US" sz="2400" dirty="0"/>
              <a:t>Busy streets close to campus</a:t>
            </a:r>
          </a:p>
          <a:p>
            <a:r>
              <a:rPr lang="en-US" sz="2400" dirty="0"/>
              <a:t>Bar district with over 10 cameras down the State street</a:t>
            </a:r>
          </a:p>
          <a:p>
            <a:r>
              <a:rPr lang="en-US" sz="2400" b="1" dirty="0"/>
              <a:t>Over a month of archived video </a:t>
            </a:r>
            <a:r>
              <a:rPr lang="en-US" sz="2400" dirty="0"/>
              <a:t>from dozens of cameras</a:t>
            </a:r>
          </a:p>
          <a:p>
            <a:pPr marL="0"/>
            <a:endParaRPr lang="en-US" sz="2400" dirty="0"/>
          </a:p>
        </p:txBody>
      </p:sp>
      <p:pic>
        <p:nvPicPr>
          <p:cNvPr id="7" name="Content Placeholder 9" descr="A group of people walking down a busy city street&#10;&#10;Description automatically generated">
            <a:extLst>
              <a:ext uri="{FF2B5EF4-FFF2-40B4-BE49-F238E27FC236}">
                <a16:creationId xmlns:a16="http://schemas.microsoft.com/office/drawing/2014/main" id="{86A0C6ED-236A-9844-BC0F-AE113C4903B3}"/>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1891" r="20978" b="-2"/>
          <a:stretch/>
        </p:blipFill>
        <p:spPr>
          <a:xfrm>
            <a:off x="4348386" y="1333507"/>
            <a:ext cx="4795614" cy="5143493"/>
          </a:xfrm>
          <a:prstGeom prst="rect">
            <a:avLst/>
          </a:prstGeom>
        </p:spPr>
      </p:pic>
    </p:spTree>
    <p:extLst>
      <p:ext uri="{BB962C8B-B14F-4D97-AF65-F5344CB8AC3E}">
        <p14:creationId xmlns:p14="http://schemas.microsoft.com/office/powerpoint/2010/main" val="17535212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AD71E-A01B-AF4B-ADCE-35B2B9349C85}"/>
              </a:ext>
            </a:extLst>
          </p:cNvPr>
          <p:cNvSpPr>
            <a:spLocks noGrp="1"/>
          </p:cNvSpPr>
          <p:nvPr>
            <p:ph type="title" idx="4294967295"/>
          </p:nvPr>
        </p:nvSpPr>
        <p:spPr>
          <a:xfrm>
            <a:off x="4160838" y="1065213"/>
            <a:ext cx="4983162" cy="838200"/>
          </a:xfrm>
        </p:spPr>
        <p:txBody>
          <a:bodyPr/>
          <a:lstStyle/>
          <a:p>
            <a:r>
              <a:rPr lang="en-US" dirty="0"/>
              <a:t>Data Annotation</a:t>
            </a:r>
          </a:p>
        </p:txBody>
      </p:sp>
      <p:sp>
        <p:nvSpPr>
          <p:cNvPr id="4" name="Slide Number Placeholder 3">
            <a:extLst>
              <a:ext uri="{FF2B5EF4-FFF2-40B4-BE49-F238E27FC236}">
                <a16:creationId xmlns:a16="http://schemas.microsoft.com/office/drawing/2014/main" id="{D36FC462-BB3E-E047-A62D-918F20A631A0}"/>
              </a:ext>
            </a:extLst>
          </p:cNvPr>
          <p:cNvSpPr>
            <a:spLocks noGrp="1"/>
          </p:cNvSpPr>
          <p:nvPr>
            <p:ph type="sldNum" sz="quarter" idx="4294967295"/>
          </p:nvPr>
        </p:nvSpPr>
        <p:spPr>
          <a:xfrm>
            <a:off x="0" y="6477000"/>
            <a:ext cx="400050" cy="296863"/>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6EFC63E-F8D9-44BB-A462-AC735E845F95}" type="slidenum">
              <a:rPr kumimoji="0" 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108</a:t>
            </a:fld>
            <a:endParaRPr kumimoji="0" 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Content Placeholder 2">
            <a:extLst>
              <a:ext uri="{FF2B5EF4-FFF2-40B4-BE49-F238E27FC236}">
                <a16:creationId xmlns:a16="http://schemas.microsoft.com/office/drawing/2014/main" id="{75689527-101B-6449-9BFA-61A73420F7DA}"/>
              </a:ext>
            </a:extLst>
          </p:cNvPr>
          <p:cNvSpPr txBox="1">
            <a:spLocks/>
          </p:cNvSpPr>
          <p:nvPr/>
        </p:nvSpPr>
        <p:spPr bwMode="auto">
          <a:xfrm>
            <a:off x="3724074" y="2073848"/>
            <a:ext cx="5281904" cy="34512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0000" lnSpcReduction="20000"/>
          </a:bodyPr>
          <a:lstStyle>
            <a:lvl1pPr marL="230188" indent="-230188" algn="l" rtl="0" eaLnBrk="1" fontAlgn="base" hangingPunct="1">
              <a:spcBef>
                <a:spcPts val="2400"/>
              </a:spcBef>
              <a:spcAft>
                <a:spcPct val="0"/>
              </a:spcAft>
              <a:buChar char="•"/>
              <a:defRPr sz="2000">
                <a:solidFill>
                  <a:schemeClr val="tx1"/>
                </a:solidFill>
                <a:latin typeface="Arial" pitchFamily="34" charset="0"/>
                <a:ea typeface="+mn-ea"/>
                <a:cs typeface="Arial" pitchFamily="34" charset="0"/>
              </a:defRPr>
            </a:lvl1pPr>
            <a:lvl2pPr marL="684213" indent="-227013" algn="l" rtl="0" eaLnBrk="1" fontAlgn="base" hangingPunct="1">
              <a:spcBef>
                <a:spcPts val="600"/>
              </a:spcBef>
              <a:spcAft>
                <a:spcPct val="0"/>
              </a:spcAft>
              <a:buChar char="–"/>
              <a:defRPr sz="1600">
                <a:solidFill>
                  <a:schemeClr val="tx1"/>
                </a:solidFill>
                <a:latin typeface="Arial" pitchFamily="34" charset="0"/>
                <a:cs typeface="Arial" pitchFamily="34" charset="0"/>
              </a:defRPr>
            </a:lvl2pPr>
            <a:lvl3pPr marL="10874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Char char="–"/>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700">
                <a:solidFill>
                  <a:schemeClr val="tx1"/>
                </a:solidFill>
                <a:latin typeface="+mn-lt"/>
                <a:cs typeface="+mn-cs"/>
              </a:defRPr>
            </a:lvl6pPr>
            <a:lvl7pPr marL="2971800" indent="-228600" algn="l" rtl="0" eaLnBrk="1" fontAlgn="base" hangingPunct="1">
              <a:spcBef>
                <a:spcPct val="20000"/>
              </a:spcBef>
              <a:spcAft>
                <a:spcPct val="0"/>
              </a:spcAft>
              <a:buChar char="»"/>
              <a:defRPr sz="1700">
                <a:solidFill>
                  <a:schemeClr val="tx1"/>
                </a:solidFill>
                <a:latin typeface="+mn-lt"/>
                <a:cs typeface="+mn-cs"/>
              </a:defRPr>
            </a:lvl7pPr>
            <a:lvl8pPr marL="3429000" indent="-228600" algn="l" rtl="0" eaLnBrk="1" fontAlgn="base" hangingPunct="1">
              <a:spcBef>
                <a:spcPct val="20000"/>
              </a:spcBef>
              <a:spcAft>
                <a:spcPct val="0"/>
              </a:spcAft>
              <a:buChar char="»"/>
              <a:defRPr sz="1700">
                <a:solidFill>
                  <a:schemeClr val="tx1"/>
                </a:solidFill>
                <a:latin typeface="+mn-lt"/>
                <a:cs typeface="+mn-cs"/>
              </a:defRPr>
            </a:lvl8pPr>
            <a:lvl9pPr marL="3886200" indent="-228600" algn="l" rtl="0" eaLnBrk="1" fontAlgn="base" hangingPunct="1">
              <a:spcBef>
                <a:spcPct val="20000"/>
              </a:spcBef>
              <a:spcAft>
                <a:spcPct val="0"/>
              </a:spcAft>
              <a:buChar char="»"/>
              <a:defRPr sz="1700">
                <a:solidFill>
                  <a:schemeClr val="tx1"/>
                </a:solidFill>
                <a:latin typeface="+mn-lt"/>
                <a:cs typeface="+mn-cs"/>
              </a:defRPr>
            </a:lvl9pPr>
          </a:lstStyle>
          <a:p>
            <a:pPr marL="230188" marR="0" lvl="0" indent="-230188" algn="l" defTabSz="914400" rtl="0" eaLnBrk="1" fontAlgn="base" latinLnBrk="0" hangingPunct="1">
              <a:lnSpc>
                <a:spcPct val="100000"/>
              </a:lnSpc>
              <a:spcBef>
                <a:spcPts val="2400"/>
              </a:spcBef>
              <a:spcAft>
                <a:spcPct val="0"/>
              </a:spcAft>
              <a:buClrTx/>
              <a:buSzTx/>
              <a:buFontTx/>
              <a:buChar char="•"/>
              <a:tabLst/>
              <a:defRPr/>
            </a:pPr>
            <a:r>
              <a:rPr kumimoji="0" lang="en-US" sz="1800" b="0" i="0" u="none" strike="noStrike" kern="0" cap="none" spc="0" normalizeH="0" baseline="0" noProof="0">
                <a:ln>
                  <a:noFill/>
                </a:ln>
                <a:solidFill>
                  <a:srgbClr val="000000"/>
                </a:solidFill>
                <a:effectLst/>
                <a:uLnTx/>
                <a:uFillTx/>
                <a:latin typeface="Arial" pitchFamily="34" charset="0"/>
                <a:ea typeface="+mn-ea"/>
                <a:cs typeface="Arial" pitchFamily="34" charset="0"/>
              </a:rPr>
              <a:t>Yolo video processing tool — Yolo_mark **</a:t>
            </a:r>
          </a:p>
          <a:p>
            <a:pPr marL="684213" marR="0" lvl="1" indent="-227013" algn="l" defTabSz="914400" rtl="0" eaLnBrk="1" fontAlgn="base" latinLnBrk="0" hangingPunct="1">
              <a:lnSpc>
                <a:spcPct val="100000"/>
              </a:lnSpc>
              <a:spcBef>
                <a:spcPts val="600"/>
              </a:spcBef>
              <a:spcAft>
                <a:spcPct val="0"/>
              </a:spcAft>
              <a:buClrTx/>
              <a:buSzTx/>
              <a:buFontTx/>
              <a:buChar char="–"/>
              <a:tabLst/>
              <a:defRPr/>
            </a:pPr>
            <a:r>
              <a:rPr kumimoji="0" lang="en-US" sz="1600" b="0" i="0" u="none" strike="noStrike" kern="0" cap="none" spc="0" normalizeH="0" baseline="0" noProof="0">
                <a:ln>
                  <a:noFill/>
                </a:ln>
                <a:solidFill>
                  <a:srgbClr val="000000"/>
                </a:solidFill>
                <a:effectLst/>
                <a:uLnTx/>
                <a:uFillTx/>
                <a:latin typeface="Arial" pitchFamily="34" charset="0"/>
                <a:ea typeface="+mn-ea"/>
                <a:cs typeface="Arial" pitchFamily="34" charset="0"/>
              </a:rPr>
              <a:t>Automatically sample the video file into images</a:t>
            </a:r>
          </a:p>
          <a:p>
            <a:pPr marL="684213" marR="0" lvl="1" indent="-227013" algn="l" defTabSz="914400" rtl="0" eaLnBrk="1" fontAlgn="base" latinLnBrk="0" hangingPunct="1">
              <a:lnSpc>
                <a:spcPct val="100000"/>
              </a:lnSpc>
              <a:spcBef>
                <a:spcPts val="600"/>
              </a:spcBef>
              <a:spcAft>
                <a:spcPct val="0"/>
              </a:spcAft>
              <a:buClrTx/>
              <a:buSzTx/>
              <a:buFontTx/>
              <a:buChar char="–"/>
              <a:tabLst/>
              <a:defRPr/>
            </a:pPr>
            <a:r>
              <a:rPr kumimoji="0" lang="en-US" sz="1600" b="0" i="0" u="none" strike="noStrike" kern="0" cap="none" spc="0" normalizeH="0" baseline="0" noProof="0">
                <a:ln>
                  <a:noFill/>
                </a:ln>
                <a:solidFill>
                  <a:srgbClr val="000000"/>
                </a:solidFill>
                <a:effectLst/>
                <a:uLnTx/>
                <a:uFillTx/>
                <a:latin typeface="Arial" pitchFamily="34" charset="0"/>
                <a:ea typeface="+mn-ea"/>
                <a:cs typeface="Arial" pitchFamily="34" charset="0"/>
              </a:rPr>
              <a:t>Manually label the images and output the label in text files</a:t>
            </a:r>
          </a:p>
          <a:p>
            <a:pPr marL="684213" marR="0" lvl="1" indent="-227013" algn="l" defTabSz="914400" rtl="0" eaLnBrk="1" fontAlgn="base" latinLnBrk="0" hangingPunct="1">
              <a:lnSpc>
                <a:spcPct val="100000"/>
              </a:lnSpc>
              <a:spcBef>
                <a:spcPts val="600"/>
              </a:spcBef>
              <a:spcAft>
                <a:spcPct val="0"/>
              </a:spcAft>
              <a:buClrTx/>
              <a:buSzTx/>
              <a:buFontTx/>
              <a:buChar char="–"/>
              <a:tabLst/>
              <a:defRPr/>
            </a:pPr>
            <a:r>
              <a:rPr kumimoji="0" lang="en-US" sz="1600" b="0" i="0" u="none" strike="noStrike" kern="0" cap="none" spc="0" normalizeH="0" baseline="0" noProof="0">
                <a:ln>
                  <a:noFill/>
                </a:ln>
                <a:solidFill>
                  <a:srgbClr val="000000"/>
                </a:solidFill>
                <a:effectLst/>
                <a:uLnTx/>
                <a:uFillTx/>
                <a:latin typeface="Arial" pitchFamily="34" charset="0"/>
                <a:ea typeface="+mn-ea"/>
                <a:cs typeface="Arial" pitchFamily="34" charset="0"/>
              </a:rPr>
              <a:t>Compatible with Darknet framework </a:t>
            </a:r>
            <a:br>
              <a:rPr kumimoji="0" lang="en-US" sz="1600" b="0" i="0" u="none" strike="noStrike" kern="0" cap="none" spc="0" normalizeH="0" baseline="0" noProof="0">
                <a:ln>
                  <a:noFill/>
                </a:ln>
                <a:solidFill>
                  <a:srgbClr val="000000"/>
                </a:solidFill>
                <a:effectLst/>
                <a:uLnTx/>
                <a:uFillTx/>
                <a:latin typeface="Arial" pitchFamily="34" charset="0"/>
                <a:ea typeface="+mn-ea"/>
                <a:cs typeface="Arial" pitchFamily="34" charset="0"/>
              </a:rPr>
            </a:br>
            <a:endParaRPr kumimoji="0" lang="en-US" sz="1600" b="0" i="0" u="none" strike="noStrike" kern="0" cap="none" spc="0" normalizeH="0" baseline="0" noProof="0">
              <a:ln>
                <a:noFill/>
              </a:ln>
              <a:solidFill>
                <a:srgbClr val="000000"/>
              </a:solidFill>
              <a:effectLst/>
              <a:uLnTx/>
              <a:uFillTx/>
              <a:latin typeface="Arial" pitchFamily="34" charset="0"/>
              <a:ea typeface="+mn-ea"/>
              <a:cs typeface="Arial" pitchFamily="34" charset="0"/>
            </a:endParaRPr>
          </a:p>
          <a:p>
            <a:pPr marL="230188" marR="0" lvl="0" indent="-230188" algn="l" defTabSz="914400" rtl="0" eaLnBrk="1" fontAlgn="base" latinLnBrk="0" hangingPunct="1">
              <a:lnSpc>
                <a:spcPct val="100000"/>
              </a:lnSpc>
              <a:spcBef>
                <a:spcPts val="2400"/>
              </a:spcBef>
              <a:spcAft>
                <a:spcPct val="0"/>
              </a:spcAft>
              <a:buClrTx/>
              <a:buSzTx/>
              <a:buFontTx/>
              <a:buChar char="•"/>
              <a:tabLst/>
              <a:defRPr/>
            </a:pPr>
            <a:r>
              <a:rPr kumimoji="0" lang="en-US" sz="1800" b="0" i="0" u="none" strike="noStrike" kern="0" cap="none" spc="0" normalizeH="0" baseline="0" noProof="0">
                <a:ln>
                  <a:noFill/>
                </a:ln>
                <a:solidFill>
                  <a:srgbClr val="000000"/>
                </a:solidFill>
                <a:effectLst/>
                <a:uLnTx/>
                <a:uFillTx/>
                <a:latin typeface="Arial" pitchFamily="34" charset="0"/>
                <a:ea typeface="+mn-ea"/>
                <a:cs typeface="Arial" pitchFamily="34" charset="0"/>
              </a:rPr>
              <a:t>Used Yolo_mark to process video files at 1 frame / sec. </a:t>
            </a:r>
          </a:p>
          <a:p>
            <a:pPr marL="230188" marR="0" lvl="0" indent="-230188" algn="l" defTabSz="914400" rtl="0" eaLnBrk="1" fontAlgn="base" latinLnBrk="0" hangingPunct="1">
              <a:lnSpc>
                <a:spcPct val="100000"/>
              </a:lnSpc>
              <a:spcBef>
                <a:spcPts val="2400"/>
              </a:spcBef>
              <a:spcAft>
                <a:spcPct val="0"/>
              </a:spcAft>
              <a:buClrTx/>
              <a:buSzTx/>
              <a:buFontTx/>
              <a:buChar char="•"/>
              <a:tabLst/>
              <a:defRPr/>
            </a:pPr>
            <a:r>
              <a:rPr kumimoji="0" lang="en-US" sz="1800" b="0" i="0" u="none" strike="noStrike" kern="0" cap="none" spc="0" normalizeH="0" baseline="0" noProof="0">
                <a:ln>
                  <a:noFill/>
                </a:ln>
                <a:solidFill>
                  <a:srgbClr val="000000"/>
                </a:solidFill>
                <a:effectLst/>
                <a:uLnTx/>
                <a:uFillTx/>
                <a:latin typeface="Arial" pitchFamily="34" charset="0"/>
                <a:ea typeface="+mn-ea"/>
                <a:cs typeface="Arial" pitchFamily="34" charset="0"/>
              </a:rPr>
              <a:t>Manually identify images containing persons first</a:t>
            </a:r>
          </a:p>
          <a:p>
            <a:pPr marL="230188" marR="0" lvl="0" indent="-230188" algn="l" defTabSz="914400" rtl="0" eaLnBrk="1" fontAlgn="base" latinLnBrk="0" hangingPunct="1">
              <a:lnSpc>
                <a:spcPct val="100000"/>
              </a:lnSpc>
              <a:spcBef>
                <a:spcPts val="2400"/>
              </a:spcBef>
              <a:spcAft>
                <a:spcPct val="0"/>
              </a:spcAft>
              <a:buClrTx/>
              <a:buSzTx/>
              <a:buFontTx/>
              <a:buChar char="•"/>
              <a:tabLst/>
              <a:defRPr/>
            </a:pPr>
            <a:r>
              <a:rPr kumimoji="0" lang="en-US" sz="1800" b="0" i="0" u="none" strike="noStrike" kern="0" cap="none" spc="0" normalizeH="0" baseline="0" noProof="0">
                <a:ln>
                  <a:noFill/>
                </a:ln>
                <a:solidFill>
                  <a:srgbClr val="000000"/>
                </a:solidFill>
                <a:effectLst/>
                <a:uLnTx/>
                <a:uFillTx/>
                <a:latin typeface="Arial" pitchFamily="34" charset="0"/>
                <a:ea typeface="+mn-ea"/>
                <a:cs typeface="Arial" pitchFamily="34" charset="0"/>
              </a:rPr>
              <a:t>Depending on the “person”, label more refined attributes, e.g. male/female, jeans/pant, hat etc.</a:t>
            </a:r>
          </a:p>
          <a:p>
            <a:pPr marL="684213" marR="0" lvl="1" indent="-227013" algn="l" defTabSz="914400" rtl="0" eaLnBrk="1" fontAlgn="base" latinLnBrk="0" hangingPunct="1">
              <a:lnSpc>
                <a:spcPct val="100000"/>
              </a:lnSpc>
              <a:spcBef>
                <a:spcPts val="600"/>
              </a:spcBef>
              <a:spcAft>
                <a:spcPct val="0"/>
              </a:spcAft>
              <a:buClrTx/>
              <a:buSzTx/>
              <a:buFontTx/>
              <a:buChar char="–"/>
              <a:tabLst/>
              <a:defRPr/>
            </a:pPr>
            <a:r>
              <a:rPr kumimoji="0" lang="en-US" sz="1600" b="0" i="0" u="none" strike="noStrike" kern="0" cap="none" spc="0" normalizeH="0" baseline="0" noProof="0">
                <a:ln>
                  <a:noFill/>
                </a:ln>
                <a:solidFill>
                  <a:srgbClr val="000000"/>
                </a:solidFill>
                <a:effectLst/>
                <a:uLnTx/>
                <a:uFillTx/>
                <a:latin typeface="Arial" pitchFamily="34" charset="0"/>
                <a:ea typeface="+mn-ea"/>
                <a:cs typeface="Arial" pitchFamily="34" charset="0"/>
              </a:rPr>
              <a:t>Extensive dataset needed for training (1000+ examples/class)</a:t>
            </a:r>
          </a:p>
          <a:p>
            <a:pPr marL="230188" marR="0" lvl="0" indent="-230188" algn="l" defTabSz="914400" rtl="0" eaLnBrk="1" fontAlgn="base" latinLnBrk="0" hangingPunct="1">
              <a:lnSpc>
                <a:spcPct val="100000"/>
              </a:lnSpc>
              <a:spcBef>
                <a:spcPts val="2400"/>
              </a:spcBef>
              <a:spcAft>
                <a:spcPct val="0"/>
              </a:spcAft>
              <a:buClrTx/>
              <a:buSzTx/>
              <a:buFontTx/>
              <a:buChar char="•"/>
              <a:tabLst/>
              <a:defRPr/>
            </a:pPr>
            <a:r>
              <a:rPr kumimoji="0" lang="en-US" sz="1800" b="0" i="0" u="none" strike="noStrike" kern="0" cap="none" spc="0" normalizeH="0" baseline="0" noProof="0">
                <a:ln>
                  <a:noFill/>
                </a:ln>
                <a:solidFill>
                  <a:srgbClr val="000000"/>
                </a:solidFill>
                <a:effectLst/>
                <a:uLnTx/>
                <a:uFillTx/>
                <a:latin typeface="Arial" pitchFamily="34" charset="0"/>
                <a:ea typeface="+mn-ea"/>
                <a:cs typeface="Arial" pitchFamily="34" charset="0"/>
              </a:rPr>
              <a:t>For compensation of different locations, angles, distances, time and weather conditions, 1/100 frames are chosen for annotation </a:t>
            </a:r>
            <a:endParaRPr kumimoji="0" lang="en-US" sz="1800" b="0" i="0" u="none" strike="noStrike" kern="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7" name="TextBox 6">
            <a:extLst>
              <a:ext uri="{FF2B5EF4-FFF2-40B4-BE49-F238E27FC236}">
                <a16:creationId xmlns:a16="http://schemas.microsoft.com/office/drawing/2014/main" id="{3549688D-D55B-844C-AA9F-31C5CB5E00E1}"/>
              </a:ext>
            </a:extLst>
          </p:cNvPr>
          <p:cNvSpPr txBox="1"/>
          <p:nvPr/>
        </p:nvSpPr>
        <p:spPr>
          <a:xfrm>
            <a:off x="3724072" y="5745361"/>
            <a:ext cx="3256404" cy="57195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1350" b="0" i="0" u="sng" strike="noStrike" kern="1200" cap="none" spc="0" normalizeH="0" baseline="0" noProof="0" dirty="0">
                <a:ln>
                  <a:noFill/>
                </a:ln>
                <a:solidFill>
                  <a:prstClr val="black"/>
                </a:solidFill>
                <a:effectLst/>
                <a:uLnTx/>
                <a:uFillTx/>
                <a:latin typeface="Calibri" panose="020F0502020204030204"/>
                <a:ea typeface="+mn-ea"/>
                <a:cs typeface="Arial"/>
                <a:hlinkClick r:id="rId2"/>
              </a:rPr>
              <a:t>**</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hlinkClick r:id="rId2"/>
              </a:rPr>
              <a:t> https://github.com/AlexeyAB/Yolo_mark</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0" marR="0" lvl="0" indent="0" algn="l" defTabSz="685800" rtl="0" eaLnBrk="1" fontAlgn="auto" latinLnBrk="0" hangingPunct="1">
              <a:lnSpc>
                <a:spcPct val="100000"/>
              </a:lnSpc>
              <a:spcBef>
                <a:spcPts val="0"/>
              </a:spcBef>
              <a:spcAft>
                <a:spcPts val="45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cxnSp>
        <p:nvCxnSpPr>
          <p:cNvPr id="8" name="Straight Connector 7">
            <a:extLst>
              <a:ext uri="{FF2B5EF4-FFF2-40B4-BE49-F238E27FC236}">
                <a16:creationId xmlns:a16="http://schemas.microsoft.com/office/drawing/2014/main" id="{9DB6CF7B-C2B8-8F4D-ADBC-502B6B67B9ED}"/>
              </a:ext>
            </a:extLst>
          </p:cNvPr>
          <p:cNvCxnSpPr>
            <a:cxnSpLocks/>
          </p:cNvCxnSpPr>
          <p:nvPr/>
        </p:nvCxnSpPr>
        <p:spPr>
          <a:xfrm>
            <a:off x="3724072" y="1853601"/>
            <a:ext cx="5281906"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Content Placeholder 5">
            <a:extLst>
              <a:ext uri="{FF2B5EF4-FFF2-40B4-BE49-F238E27FC236}">
                <a16:creationId xmlns:a16="http://schemas.microsoft.com/office/drawing/2014/main" id="{97C6D239-EEDB-6E4A-B4DF-4FC1E465AC4D}"/>
              </a:ext>
            </a:extLst>
          </p:cNvPr>
          <p:cNvPicPr>
            <a:picLocks noChangeAspect="1"/>
          </p:cNvPicPr>
          <p:nvPr/>
        </p:nvPicPr>
        <p:blipFill rotWithShape="1">
          <a:blip r:embed="rId3">
            <a:extLst>
              <a:ext uri="{28A0092B-C50C-407E-A947-70E740481C1C}">
                <a14:useLocalDpi xmlns:a14="http://schemas.microsoft.com/office/drawing/2010/main" val="0"/>
              </a:ext>
            </a:extLst>
          </a:blip>
          <a:srcRect l="51502" r="-2" b="-2"/>
          <a:stretch/>
        </p:blipFill>
        <p:spPr>
          <a:xfrm>
            <a:off x="0" y="1173819"/>
            <a:ext cx="3476678" cy="5143493"/>
          </a:xfrm>
          <a:prstGeom prst="rect">
            <a:avLst/>
          </a:prstGeom>
          <a:effectLst/>
        </p:spPr>
      </p:pic>
    </p:spTree>
    <p:extLst>
      <p:ext uri="{BB962C8B-B14F-4D97-AF65-F5344CB8AC3E}">
        <p14:creationId xmlns:p14="http://schemas.microsoft.com/office/powerpoint/2010/main" val="37209118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3E347A-40C9-7049-A828-4435DA269AED}"/>
              </a:ext>
            </a:extLst>
          </p:cNvPr>
          <p:cNvPicPr>
            <a:picLocks noChangeAspect="1"/>
          </p:cNvPicPr>
          <p:nvPr/>
        </p:nvPicPr>
        <p:blipFill>
          <a:blip r:embed="rId2"/>
          <a:stretch>
            <a:fillRect/>
          </a:stretch>
        </p:blipFill>
        <p:spPr>
          <a:xfrm>
            <a:off x="411245" y="1165233"/>
            <a:ext cx="2905125" cy="3609975"/>
          </a:xfrm>
          <a:prstGeom prst="rect">
            <a:avLst/>
          </a:prstGeom>
        </p:spPr>
      </p:pic>
      <p:pic>
        <p:nvPicPr>
          <p:cNvPr id="5" name="Picture 4">
            <a:extLst>
              <a:ext uri="{FF2B5EF4-FFF2-40B4-BE49-F238E27FC236}">
                <a16:creationId xmlns:a16="http://schemas.microsoft.com/office/drawing/2014/main" id="{00EE29E4-0F4A-4046-B692-1A1969810046}"/>
              </a:ext>
            </a:extLst>
          </p:cNvPr>
          <p:cNvPicPr>
            <a:picLocks noChangeAspect="1"/>
          </p:cNvPicPr>
          <p:nvPr/>
        </p:nvPicPr>
        <p:blipFill>
          <a:blip r:embed="rId3"/>
          <a:stretch>
            <a:fillRect/>
          </a:stretch>
        </p:blipFill>
        <p:spPr>
          <a:xfrm>
            <a:off x="3114675" y="1262063"/>
            <a:ext cx="6029325" cy="4333875"/>
          </a:xfrm>
          <a:prstGeom prst="rect">
            <a:avLst/>
          </a:prstGeom>
        </p:spPr>
      </p:pic>
      <p:sp>
        <p:nvSpPr>
          <p:cNvPr id="6" name="TextBox 5">
            <a:extLst>
              <a:ext uri="{FF2B5EF4-FFF2-40B4-BE49-F238E27FC236}">
                <a16:creationId xmlns:a16="http://schemas.microsoft.com/office/drawing/2014/main" id="{86978E67-9993-3E4F-AC10-7D4F5C421B72}"/>
              </a:ext>
            </a:extLst>
          </p:cNvPr>
          <p:cNvSpPr txBox="1"/>
          <p:nvPr/>
        </p:nvSpPr>
        <p:spPr>
          <a:xfrm>
            <a:off x="411245" y="5723751"/>
            <a:ext cx="8384924"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Calibri" panose="020F0502020204030204"/>
                <a:cs typeface="+mn-cs"/>
                <a:hlinkClick r:id="rId4"/>
              </a:rPr>
              <a:t>https://medium.com/@hirotoschwert/reproducing-training-performance-of-yolov3-in-pytorch-part1-620140ad71d3</a:t>
            </a:r>
            <a:endParaRPr lang="en-US" sz="1350" dirty="0">
              <a:solidFill>
                <a:prstClr val="black"/>
              </a:solidFill>
              <a:latin typeface="Calibri" panose="020F0502020204030204"/>
              <a:cs typeface="+mn-cs"/>
            </a:endParaRPr>
          </a:p>
        </p:txBody>
      </p:sp>
      <p:sp>
        <p:nvSpPr>
          <p:cNvPr id="7" name="TextBox 6">
            <a:extLst>
              <a:ext uri="{FF2B5EF4-FFF2-40B4-BE49-F238E27FC236}">
                <a16:creationId xmlns:a16="http://schemas.microsoft.com/office/drawing/2014/main" id="{D56222F7-D86C-844F-8DFD-C01E16FB5935}"/>
              </a:ext>
            </a:extLst>
          </p:cNvPr>
          <p:cNvSpPr txBox="1"/>
          <p:nvPr/>
        </p:nvSpPr>
        <p:spPr>
          <a:xfrm>
            <a:off x="761510" y="4839323"/>
            <a:ext cx="2570640" cy="369332"/>
          </a:xfrm>
          <a:prstGeom prst="rect">
            <a:avLst/>
          </a:prstGeom>
          <a:noFill/>
        </p:spPr>
        <p:txBody>
          <a:bodyPr wrap="none" rtlCol="0">
            <a:spAutoFit/>
          </a:bodyPr>
          <a:lstStyle/>
          <a:p>
            <a:pPr defTabSz="685800" fontAlgn="auto">
              <a:spcBef>
                <a:spcPts val="0"/>
              </a:spcBef>
              <a:spcAft>
                <a:spcPts val="0"/>
              </a:spcAft>
            </a:pPr>
            <a:r>
              <a:rPr lang="en-US" b="1" dirty="0">
                <a:solidFill>
                  <a:prstClr val="black"/>
                </a:solidFill>
                <a:latin typeface="Calibri" panose="020F0502020204030204"/>
                <a:cs typeface="+mn-cs"/>
              </a:rPr>
              <a:t>Yolo v3 with 53 layers [6]</a:t>
            </a:r>
          </a:p>
        </p:txBody>
      </p:sp>
    </p:spTree>
    <p:extLst>
      <p:ext uri="{BB962C8B-B14F-4D97-AF65-F5344CB8AC3E}">
        <p14:creationId xmlns:p14="http://schemas.microsoft.com/office/powerpoint/2010/main" val="538461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952500"/>
            <a:ext cx="8478838" cy="838200"/>
          </a:xfrm>
        </p:spPr>
        <p:txBody>
          <a:bodyPr/>
          <a:lstStyle/>
          <a:p>
            <a:r>
              <a:rPr lang="en-US" sz="2000" dirty="0"/>
              <a:t>Situational Knowledge on Demand : SKOD Team-Operational Plans</a:t>
            </a:r>
          </a:p>
        </p:txBody>
      </p:sp>
      <p:pic>
        <p:nvPicPr>
          <p:cNvPr id="9" name="Content Placeholder 8"/>
          <p:cNvPicPr>
            <a:picLocks noGrp="1" noChangeAspect="1"/>
          </p:cNvPicPr>
          <p:nvPr>
            <p:ph idx="4294967295"/>
          </p:nvPr>
        </p:nvPicPr>
        <p:blipFill>
          <a:blip r:embed="rId2"/>
          <a:stretch>
            <a:fillRect/>
          </a:stretch>
        </p:blipFill>
        <p:spPr>
          <a:xfrm>
            <a:off x="0" y="1949450"/>
            <a:ext cx="7146925" cy="4524375"/>
          </a:xfrm>
          <a:prstGeom prst="rect">
            <a:avLst/>
          </a:prstGeom>
        </p:spPr>
      </p:pic>
      <p:sp>
        <p:nvSpPr>
          <p:cNvPr id="5" name="Slide Number Placeholder 4"/>
          <p:cNvSpPr>
            <a:spLocks noGrp="1"/>
          </p:cNvSpPr>
          <p:nvPr>
            <p:ph type="sldNum" sz="quarter" idx="4294967295"/>
          </p:nvPr>
        </p:nvSpPr>
        <p:spPr>
          <a:xfrm>
            <a:off x="0" y="6477000"/>
            <a:ext cx="400050" cy="2968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E6D4B03-E339-4C9D-AC39-0BD7C921B5B0}" type="slidenum">
              <a:rPr kumimoji="0" lang="en-US" sz="900" b="0" i="0" u="none" strike="noStrike" kern="1200" cap="none" spc="0" normalizeH="0" baseline="0" noProof="0" smtClean="0">
                <a:ln>
                  <a:noFill/>
                </a:ln>
                <a:solidFill>
                  <a:srgbClr val="000000"/>
                </a:solidFill>
                <a:effectLst/>
                <a:uLnTx/>
                <a:uFillTx/>
                <a:latin typeface="Arial" charset="0"/>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srgbClr val="000000"/>
              </a:solidFill>
              <a:effectLst/>
              <a:uLnTx/>
              <a:uFillTx/>
              <a:latin typeface="Arial" charset="0"/>
              <a:ea typeface="+mn-ea"/>
              <a:cs typeface="Arial"/>
            </a:endParaRPr>
          </a:p>
        </p:txBody>
      </p:sp>
    </p:spTree>
    <p:extLst>
      <p:ext uri="{BB962C8B-B14F-4D97-AF65-F5344CB8AC3E}">
        <p14:creationId xmlns:p14="http://schemas.microsoft.com/office/powerpoint/2010/main" val="40579687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71214-9481-094F-8D60-D26D91B2D7EB}"/>
              </a:ext>
            </a:extLst>
          </p:cNvPr>
          <p:cNvSpPr>
            <a:spLocks noGrp="1"/>
          </p:cNvSpPr>
          <p:nvPr>
            <p:ph type="title" idx="4294967295"/>
          </p:nvPr>
        </p:nvSpPr>
        <p:spPr>
          <a:xfrm>
            <a:off x="0" y="952500"/>
            <a:ext cx="8478838" cy="838200"/>
          </a:xfrm>
        </p:spPr>
        <p:txBody>
          <a:bodyPr/>
          <a:lstStyle/>
          <a:p>
            <a:r>
              <a:rPr lang="en-US" dirty="0"/>
              <a:t>Small Objects Detection</a:t>
            </a:r>
          </a:p>
        </p:txBody>
      </p:sp>
      <p:sp>
        <p:nvSpPr>
          <p:cNvPr id="4" name="Slide Number Placeholder 3">
            <a:extLst>
              <a:ext uri="{FF2B5EF4-FFF2-40B4-BE49-F238E27FC236}">
                <a16:creationId xmlns:a16="http://schemas.microsoft.com/office/drawing/2014/main" id="{B0C6FCA9-4EC9-434C-879E-899F81DB0C7F}"/>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110</a:t>
            </a:fld>
            <a:endParaRPr lang="en-US"/>
          </a:p>
        </p:txBody>
      </p:sp>
      <p:sp>
        <p:nvSpPr>
          <p:cNvPr id="6" name="Content Placeholder 2">
            <a:extLst>
              <a:ext uri="{FF2B5EF4-FFF2-40B4-BE49-F238E27FC236}">
                <a16:creationId xmlns:a16="http://schemas.microsoft.com/office/drawing/2014/main" id="{84319F52-129D-564A-8C20-D13B924FD871}"/>
              </a:ext>
            </a:extLst>
          </p:cNvPr>
          <p:cNvSpPr txBox="1">
            <a:spLocks/>
          </p:cNvSpPr>
          <p:nvPr/>
        </p:nvSpPr>
        <p:spPr bwMode="auto">
          <a:xfrm>
            <a:off x="498086" y="2064925"/>
            <a:ext cx="4090307" cy="37963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a:bodyPr>
          <a:lstStyle>
            <a:lvl1pPr marL="230188" indent="-230188" algn="l" rtl="0" eaLnBrk="1" fontAlgn="base" hangingPunct="1">
              <a:spcBef>
                <a:spcPts val="2400"/>
              </a:spcBef>
              <a:spcAft>
                <a:spcPct val="0"/>
              </a:spcAft>
              <a:buChar char="•"/>
              <a:defRPr sz="2000">
                <a:solidFill>
                  <a:schemeClr val="tx1"/>
                </a:solidFill>
                <a:latin typeface="Arial" pitchFamily="34" charset="0"/>
                <a:ea typeface="+mn-ea"/>
                <a:cs typeface="Arial" pitchFamily="34" charset="0"/>
              </a:defRPr>
            </a:lvl1pPr>
            <a:lvl2pPr marL="684213" indent="-227013" algn="l" rtl="0" eaLnBrk="1" fontAlgn="base" hangingPunct="1">
              <a:spcBef>
                <a:spcPts val="600"/>
              </a:spcBef>
              <a:spcAft>
                <a:spcPct val="0"/>
              </a:spcAft>
              <a:buChar char="–"/>
              <a:defRPr sz="1600">
                <a:solidFill>
                  <a:schemeClr val="tx1"/>
                </a:solidFill>
                <a:latin typeface="Arial" pitchFamily="34" charset="0"/>
                <a:cs typeface="Arial" pitchFamily="34" charset="0"/>
              </a:defRPr>
            </a:lvl2pPr>
            <a:lvl3pPr marL="10874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Char char="–"/>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700">
                <a:solidFill>
                  <a:schemeClr val="tx1"/>
                </a:solidFill>
                <a:latin typeface="+mn-lt"/>
                <a:cs typeface="+mn-cs"/>
              </a:defRPr>
            </a:lvl6pPr>
            <a:lvl7pPr marL="2971800" indent="-228600" algn="l" rtl="0" eaLnBrk="1" fontAlgn="base" hangingPunct="1">
              <a:spcBef>
                <a:spcPct val="20000"/>
              </a:spcBef>
              <a:spcAft>
                <a:spcPct val="0"/>
              </a:spcAft>
              <a:buChar char="»"/>
              <a:defRPr sz="1700">
                <a:solidFill>
                  <a:schemeClr val="tx1"/>
                </a:solidFill>
                <a:latin typeface="+mn-lt"/>
                <a:cs typeface="+mn-cs"/>
              </a:defRPr>
            </a:lvl7pPr>
            <a:lvl8pPr marL="3429000" indent="-228600" algn="l" rtl="0" eaLnBrk="1" fontAlgn="base" hangingPunct="1">
              <a:spcBef>
                <a:spcPct val="20000"/>
              </a:spcBef>
              <a:spcAft>
                <a:spcPct val="0"/>
              </a:spcAft>
              <a:buChar char="»"/>
              <a:defRPr sz="1700">
                <a:solidFill>
                  <a:schemeClr val="tx1"/>
                </a:solidFill>
                <a:latin typeface="+mn-lt"/>
                <a:cs typeface="+mn-cs"/>
              </a:defRPr>
            </a:lvl8pPr>
            <a:lvl9pPr marL="3886200" indent="-228600" algn="l" rtl="0" eaLnBrk="1" fontAlgn="base" hangingPunct="1">
              <a:spcBef>
                <a:spcPct val="20000"/>
              </a:spcBef>
              <a:spcAft>
                <a:spcPct val="0"/>
              </a:spcAft>
              <a:buChar char="»"/>
              <a:defRPr sz="1700">
                <a:solidFill>
                  <a:schemeClr val="tx1"/>
                </a:solidFill>
                <a:latin typeface="+mn-lt"/>
                <a:cs typeface="+mn-cs"/>
              </a:defRPr>
            </a:lvl9pPr>
          </a:lstStyle>
          <a:p>
            <a:r>
              <a:rPr lang="en-US" sz="1600" kern="0" dirty="0"/>
              <a:t>In surveillance video, objects tend to be of small size relative to the captured image</a:t>
            </a:r>
          </a:p>
          <a:p>
            <a:r>
              <a:rPr lang="en-US" sz="1600" kern="0" dirty="0"/>
              <a:t>Short cut connections to skip layers are used for better detection of the small objects</a:t>
            </a:r>
          </a:p>
          <a:p>
            <a:r>
              <a:rPr lang="en-US" sz="1600" kern="0" dirty="0"/>
              <a:t>The output of a shortcut layer is obtained by adding feature maps from the previous layer and 3</a:t>
            </a:r>
            <a:r>
              <a:rPr lang="en-US" sz="1600" kern="0" baseline="30000" dirty="0"/>
              <a:t>rd</a:t>
            </a:r>
            <a:r>
              <a:rPr lang="en-US" sz="1600" kern="0" dirty="0"/>
              <a:t> layer backwards</a:t>
            </a:r>
          </a:p>
          <a:p>
            <a:r>
              <a:rPr lang="en-US" sz="1600" kern="0" dirty="0"/>
              <a:t>Shortcut connections strengthen feature propagation, reduce the number of feature maps to increase generalization</a:t>
            </a:r>
          </a:p>
          <a:p>
            <a:endParaRPr lang="en-US" sz="1600" kern="0" dirty="0"/>
          </a:p>
          <a:p>
            <a:endParaRPr lang="en-US" sz="1600" kern="0" dirty="0"/>
          </a:p>
        </p:txBody>
      </p:sp>
      <p:pic>
        <p:nvPicPr>
          <p:cNvPr id="7" name="Picture 4" descr="Image result for yolo shortcut connection">
            <a:extLst>
              <a:ext uri="{FF2B5EF4-FFF2-40B4-BE49-F238E27FC236}">
                <a16:creationId xmlns:a16="http://schemas.microsoft.com/office/drawing/2014/main" id="{B8688184-FDCA-3C42-B165-405269731A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8186" y="1979813"/>
            <a:ext cx="3638651" cy="2898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6705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D75E-477E-451B-934A-94EE591FD54E}"/>
              </a:ext>
            </a:extLst>
          </p:cNvPr>
          <p:cNvSpPr>
            <a:spLocks noGrp="1"/>
          </p:cNvSpPr>
          <p:nvPr>
            <p:ph type="title" idx="4294967295"/>
          </p:nvPr>
        </p:nvSpPr>
        <p:spPr>
          <a:xfrm>
            <a:off x="0" y="1041400"/>
            <a:ext cx="7886700" cy="993775"/>
          </a:xfrm>
        </p:spPr>
        <p:txBody>
          <a:bodyPr vert="horz" wrap="square" lIns="68580" tIns="34290" rIns="68580" bIns="34290" numCol="1" rtlCol="0" anchor="ctr" anchorCtr="0" compatLnSpc="1">
            <a:prstTxWarp prst="textNoShape">
              <a:avLst/>
            </a:prstTxWarp>
            <a:normAutofit/>
          </a:bodyPr>
          <a:lstStyle/>
          <a:p>
            <a:r>
              <a:rPr lang="en-US" dirty="0"/>
              <a:t>Color Segmentation</a:t>
            </a:r>
          </a:p>
        </p:txBody>
      </p:sp>
      <p:sp>
        <p:nvSpPr>
          <p:cNvPr id="8" name="Content Placeholder 7">
            <a:extLst>
              <a:ext uri="{FF2B5EF4-FFF2-40B4-BE49-F238E27FC236}">
                <a16:creationId xmlns:a16="http://schemas.microsoft.com/office/drawing/2014/main" id="{6A833465-FE7B-4228-80D4-DCAF83523B04}"/>
              </a:ext>
            </a:extLst>
          </p:cNvPr>
          <p:cNvSpPr>
            <a:spLocks noGrp="1"/>
          </p:cNvSpPr>
          <p:nvPr>
            <p:ph sz="half" idx="4294967295"/>
          </p:nvPr>
        </p:nvSpPr>
        <p:spPr>
          <a:xfrm>
            <a:off x="0" y="2227263"/>
            <a:ext cx="4060825" cy="4187825"/>
          </a:xfrm>
        </p:spPr>
        <p:txBody>
          <a:bodyPr vert="horz" wrap="square" lIns="68580" tIns="34290" rIns="68580" bIns="34290" numCol="1" rtlCol="0" anchor="t" anchorCtr="0" compatLnSpc="1">
            <a:prstTxWarp prst="textNoShape">
              <a:avLst/>
            </a:prstTxWarp>
            <a:normAutofit fontScale="92500" lnSpcReduction="20000"/>
          </a:bodyPr>
          <a:lstStyle/>
          <a:p>
            <a:r>
              <a:rPr lang="en-US" b="1" dirty="0"/>
              <a:t>Goals:</a:t>
            </a:r>
          </a:p>
          <a:p>
            <a:pPr lvl="1"/>
            <a:r>
              <a:rPr lang="en-US" sz="2100" dirty="0">
                <a:latin typeface="Cambria" panose="02040503050406030204" pitchFamily="18" charset="0"/>
              </a:rPr>
              <a:t>Features: </a:t>
            </a:r>
            <a:r>
              <a:rPr lang="en-US" sz="2100" dirty="0"/>
              <a:t>Jeans/ Jacket/ Shirt/ Hat</a:t>
            </a:r>
          </a:p>
          <a:p>
            <a:pPr lvl="1"/>
            <a:r>
              <a:rPr lang="en-US" sz="2100" dirty="0">
                <a:latin typeface="Cambria" panose="02040503050406030204" pitchFamily="18" charset="0"/>
              </a:rPr>
              <a:t>Values: </a:t>
            </a:r>
            <a:r>
              <a:rPr lang="en-US" sz="2100" dirty="0"/>
              <a:t>Black Jeans / Blue Shirt</a:t>
            </a:r>
          </a:p>
          <a:p>
            <a:pPr lvl="1"/>
            <a:r>
              <a:rPr lang="en-US" sz="2100" b="1" dirty="0">
                <a:latin typeface="Cambria" panose="02040503050406030204" pitchFamily="18" charset="0"/>
              </a:rPr>
              <a:t>Avoid overhead DNN computation</a:t>
            </a:r>
          </a:p>
          <a:p>
            <a:r>
              <a:rPr lang="en-US" dirty="0"/>
              <a:t>Modified Yolo boxing codes to segment person into </a:t>
            </a:r>
          </a:p>
          <a:p>
            <a:pPr lvl="1"/>
            <a:r>
              <a:rPr lang="en-US" sz="2100" dirty="0"/>
              <a:t>head, upper half, bottom half, and foot</a:t>
            </a:r>
          </a:p>
          <a:p>
            <a:r>
              <a:rPr lang="en-US" dirty="0"/>
              <a:t>Sampling position is important to not include background colors</a:t>
            </a:r>
          </a:p>
        </p:txBody>
      </p:sp>
      <p:pic>
        <p:nvPicPr>
          <p:cNvPr id="1026" name="Picture 2" descr="A person holding a sign&#10;&#10;Description automatically generated">
            <a:extLst>
              <a:ext uri="{FF2B5EF4-FFF2-40B4-BE49-F238E27FC236}">
                <a16:creationId xmlns:a16="http://schemas.microsoft.com/office/drawing/2014/main" id="{24BD3CC9-056E-4528-9A3A-FFB0E6AA5BED}"/>
              </a:ext>
            </a:extLst>
          </p:cNvPr>
          <p:cNvPicPr>
            <a:picLocks noGrp="1" noChangeAspect="1" noChangeArrowheads="1"/>
          </p:cNvPicPr>
          <p:nvPr>
            <p:ph sz="half" idx="4294967295"/>
          </p:nvPr>
        </p:nvPicPr>
        <p:blipFill rotWithShape="1">
          <a:blip r:embed="rId3">
            <a:extLst>
              <a:ext uri="{28A0092B-C50C-407E-A947-70E740481C1C}">
                <a14:useLocalDpi xmlns:a14="http://schemas.microsoft.com/office/drawing/2010/main" val="0"/>
              </a:ext>
            </a:extLst>
          </a:blip>
          <a:srcRect t="14662" r="-2" b="-2"/>
          <a:stretch/>
        </p:blipFill>
        <p:spPr bwMode="auto">
          <a:xfrm>
            <a:off x="5321300" y="2225675"/>
            <a:ext cx="3822700" cy="3905250"/>
          </a:xfrm>
          <a:custGeom>
            <a:avLst/>
            <a:gdLst>
              <a:gd name="connsiteX0" fmla="*/ 133155 w 4114800"/>
              <a:gd name="connsiteY0" fmla="*/ 0 h 5712488"/>
              <a:gd name="connsiteX1" fmla="*/ 3981645 w 4114800"/>
              <a:gd name="connsiteY1" fmla="*/ 0 h 5712488"/>
              <a:gd name="connsiteX2" fmla="*/ 4114800 w 4114800"/>
              <a:gd name="connsiteY2" fmla="*/ 133155 h 5712488"/>
              <a:gd name="connsiteX3" fmla="*/ 4114800 w 4114800"/>
              <a:gd name="connsiteY3" fmla="*/ 5579333 h 5712488"/>
              <a:gd name="connsiteX4" fmla="*/ 3981645 w 4114800"/>
              <a:gd name="connsiteY4" fmla="*/ 5712488 h 5712488"/>
              <a:gd name="connsiteX5" fmla="*/ 133155 w 4114800"/>
              <a:gd name="connsiteY5" fmla="*/ 5712488 h 5712488"/>
              <a:gd name="connsiteX6" fmla="*/ 0 w 4114800"/>
              <a:gd name="connsiteY6" fmla="*/ 5579333 h 5712488"/>
              <a:gd name="connsiteX7" fmla="*/ 0 w 4114800"/>
              <a:gd name="connsiteY7" fmla="*/ 133155 h 5712488"/>
              <a:gd name="connsiteX8" fmla="*/ 133155 w 4114800"/>
              <a:gd name="connsiteY8" fmla="*/ 0 h 571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053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46065"/>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3" name="Title 1">
            <a:extLst>
              <a:ext uri="{FF2B5EF4-FFF2-40B4-BE49-F238E27FC236}">
                <a16:creationId xmlns:a16="http://schemas.microsoft.com/office/drawing/2014/main" id="{5ED90B46-A0AD-1D46-9D39-9BDED90F6DA2}"/>
              </a:ext>
            </a:extLst>
          </p:cNvPr>
          <p:cNvSpPr>
            <a:spLocks noGrp="1"/>
          </p:cNvSpPr>
          <p:nvPr>
            <p:ph type="title"/>
          </p:nvPr>
        </p:nvSpPr>
        <p:spPr>
          <a:xfrm>
            <a:off x="417399" y="1339850"/>
            <a:ext cx="8408194" cy="558627"/>
          </a:xfrm>
        </p:spPr>
        <p:txBody>
          <a:bodyPr vert="horz" lIns="68580" tIns="34290" rIns="68580" bIns="34290" rtlCol="0" anchor="ctr">
            <a:normAutofit/>
          </a:bodyPr>
          <a:lstStyle/>
          <a:p>
            <a:pPr algn="ctr"/>
            <a:r>
              <a:rPr lang="en-US" sz="2400" dirty="0">
                <a:solidFill>
                  <a:schemeClr val="bg1"/>
                </a:solidFill>
              </a:rPr>
              <a:t>Detecting Clothes Color by Segmentation Analysis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05" y="1915407"/>
            <a:ext cx="9056911" cy="3781262"/>
          </a:xfrm>
          <a:prstGeom prst="rect">
            <a:avLst/>
          </a:prstGeom>
        </p:spPr>
      </p:pic>
    </p:spTree>
    <p:extLst>
      <p:ext uri="{BB962C8B-B14F-4D97-AF65-F5344CB8AC3E}">
        <p14:creationId xmlns:p14="http://schemas.microsoft.com/office/powerpoint/2010/main" val="27929045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46065"/>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5" name="Title 1">
            <a:extLst>
              <a:ext uri="{FF2B5EF4-FFF2-40B4-BE49-F238E27FC236}">
                <a16:creationId xmlns:a16="http://schemas.microsoft.com/office/drawing/2014/main" id="{4D0198EC-0E7F-704A-9FEC-80C683571A84}"/>
              </a:ext>
            </a:extLst>
          </p:cNvPr>
          <p:cNvSpPr>
            <a:spLocks noGrp="1"/>
          </p:cNvSpPr>
          <p:nvPr>
            <p:ph type="title"/>
          </p:nvPr>
        </p:nvSpPr>
        <p:spPr>
          <a:xfrm>
            <a:off x="417399" y="1339850"/>
            <a:ext cx="8408194" cy="558627"/>
          </a:xfrm>
        </p:spPr>
        <p:txBody>
          <a:bodyPr vert="horz" lIns="68580" tIns="34290" rIns="68580" bIns="34290" rtlCol="0" anchor="ctr">
            <a:normAutofit/>
          </a:bodyPr>
          <a:lstStyle/>
          <a:p>
            <a:pPr algn="ctr"/>
            <a:r>
              <a:rPr lang="en-US" sz="2400" dirty="0">
                <a:solidFill>
                  <a:schemeClr val="bg1"/>
                </a:solidFill>
              </a:rPr>
              <a:t>Detecting Clothes Color by Segmentation Analysis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28" y="1904691"/>
            <a:ext cx="8986545" cy="3999012"/>
          </a:xfrm>
          <a:prstGeom prst="rect">
            <a:avLst/>
          </a:prstGeom>
        </p:spPr>
      </p:pic>
    </p:spTree>
    <p:extLst>
      <p:ext uri="{BB962C8B-B14F-4D97-AF65-F5344CB8AC3E}">
        <p14:creationId xmlns:p14="http://schemas.microsoft.com/office/powerpoint/2010/main" val="7138106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46065"/>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3" name="Title 1">
            <a:extLst>
              <a:ext uri="{FF2B5EF4-FFF2-40B4-BE49-F238E27FC236}">
                <a16:creationId xmlns:a16="http://schemas.microsoft.com/office/drawing/2014/main" id="{5ED90B46-A0AD-1D46-9D39-9BDED90F6DA2}"/>
              </a:ext>
            </a:extLst>
          </p:cNvPr>
          <p:cNvSpPr>
            <a:spLocks noGrp="1"/>
          </p:cNvSpPr>
          <p:nvPr>
            <p:ph type="title" idx="4294967295"/>
          </p:nvPr>
        </p:nvSpPr>
        <p:spPr>
          <a:xfrm>
            <a:off x="736600" y="1339850"/>
            <a:ext cx="8407400" cy="558800"/>
          </a:xfrm>
        </p:spPr>
        <p:txBody>
          <a:bodyPr vert="horz" lIns="68580" tIns="34290" rIns="68580" bIns="34290" rtlCol="0" anchor="ctr">
            <a:normAutofit/>
          </a:bodyPr>
          <a:lstStyle/>
          <a:p>
            <a:pPr algn="ctr"/>
            <a:r>
              <a:rPr lang="en-US" sz="2400" dirty="0">
                <a:solidFill>
                  <a:schemeClr val="bg1"/>
                </a:solidFill>
              </a:rPr>
              <a:t>Result Frames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05" y="1915407"/>
            <a:ext cx="9056911" cy="3781262"/>
          </a:xfrm>
          <a:prstGeom prst="rect">
            <a:avLst/>
          </a:prstGeom>
        </p:spPr>
      </p:pic>
    </p:spTree>
    <p:extLst>
      <p:ext uri="{BB962C8B-B14F-4D97-AF65-F5344CB8AC3E}">
        <p14:creationId xmlns:p14="http://schemas.microsoft.com/office/powerpoint/2010/main" val="269507886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46065"/>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5" name="Title 1">
            <a:extLst>
              <a:ext uri="{FF2B5EF4-FFF2-40B4-BE49-F238E27FC236}">
                <a16:creationId xmlns:a16="http://schemas.microsoft.com/office/drawing/2014/main" id="{4D0198EC-0E7F-704A-9FEC-80C683571A84}"/>
              </a:ext>
            </a:extLst>
          </p:cNvPr>
          <p:cNvSpPr>
            <a:spLocks noGrp="1"/>
          </p:cNvSpPr>
          <p:nvPr>
            <p:ph type="title" idx="4294967295"/>
          </p:nvPr>
        </p:nvSpPr>
        <p:spPr>
          <a:xfrm>
            <a:off x="736600" y="1339850"/>
            <a:ext cx="8407400" cy="558800"/>
          </a:xfrm>
        </p:spPr>
        <p:txBody>
          <a:bodyPr vert="horz" lIns="68580" tIns="34290" rIns="68580" bIns="34290" rtlCol="0" anchor="ctr">
            <a:normAutofit/>
          </a:bodyPr>
          <a:lstStyle/>
          <a:p>
            <a:pPr algn="ctr"/>
            <a:r>
              <a:rPr lang="en-US" sz="2400">
                <a:solidFill>
                  <a:schemeClr val="bg1"/>
                </a:solidFill>
              </a:rPr>
              <a:t>Result Frames</a:t>
            </a:r>
            <a:endParaRPr lang="en-US" sz="2400" dirty="0">
              <a:solidFill>
                <a:schemeClr val="bg1"/>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28" y="1904691"/>
            <a:ext cx="8986545" cy="3999012"/>
          </a:xfrm>
          <a:prstGeom prst="rect">
            <a:avLst/>
          </a:prstGeom>
        </p:spPr>
      </p:pic>
    </p:spTree>
    <p:extLst>
      <p:ext uri="{BB962C8B-B14F-4D97-AF65-F5344CB8AC3E}">
        <p14:creationId xmlns:p14="http://schemas.microsoft.com/office/powerpoint/2010/main" val="29739425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7D75E-477E-451B-934A-94EE591FD54E}"/>
              </a:ext>
            </a:extLst>
          </p:cNvPr>
          <p:cNvSpPr>
            <a:spLocks noGrp="1"/>
          </p:cNvSpPr>
          <p:nvPr>
            <p:ph type="title" idx="4294967295"/>
          </p:nvPr>
        </p:nvSpPr>
        <p:spPr>
          <a:xfrm>
            <a:off x="0" y="1131888"/>
            <a:ext cx="7886700" cy="993775"/>
          </a:xfrm>
        </p:spPr>
        <p:txBody>
          <a:bodyPr vert="horz" wrap="square" lIns="68580" tIns="34290" rIns="68580" bIns="34290" numCol="1" rtlCol="0" anchor="ctr" anchorCtr="0" compatLnSpc="1">
            <a:prstTxWarp prst="textNoShape">
              <a:avLst/>
            </a:prstTxWarp>
            <a:normAutofit/>
          </a:bodyPr>
          <a:lstStyle/>
          <a:p>
            <a:r>
              <a:rPr lang="en-US"/>
              <a:t>Color Segmentation</a:t>
            </a:r>
            <a:endParaRPr lang="en-US" dirty="0"/>
          </a:p>
        </p:txBody>
      </p:sp>
      <p:sp>
        <p:nvSpPr>
          <p:cNvPr id="8" name="Content Placeholder 7">
            <a:extLst>
              <a:ext uri="{FF2B5EF4-FFF2-40B4-BE49-F238E27FC236}">
                <a16:creationId xmlns:a16="http://schemas.microsoft.com/office/drawing/2014/main" id="{6A833465-FE7B-4228-80D4-DCAF83523B04}"/>
              </a:ext>
            </a:extLst>
          </p:cNvPr>
          <p:cNvSpPr>
            <a:spLocks noGrp="1"/>
          </p:cNvSpPr>
          <p:nvPr>
            <p:ph sz="half" idx="4294967295"/>
          </p:nvPr>
        </p:nvSpPr>
        <p:spPr>
          <a:xfrm>
            <a:off x="0" y="2227263"/>
            <a:ext cx="7886700" cy="3500437"/>
          </a:xfrm>
        </p:spPr>
        <p:txBody>
          <a:bodyPr vert="horz" wrap="square" lIns="68580" tIns="34290" rIns="68580" bIns="34290" numCol="1" rtlCol="0" anchor="t" anchorCtr="0" compatLnSpc="1">
            <a:prstTxWarp prst="textNoShape">
              <a:avLst/>
            </a:prstTxWarp>
            <a:normAutofit fontScale="92500"/>
          </a:bodyPr>
          <a:lstStyle/>
          <a:p>
            <a:pPr fontAlgn="base"/>
            <a:r>
              <a:rPr lang="en-US" sz="2400" dirty="0"/>
              <a:t>Bottom body is trickier due to different gestures and position</a:t>
            </a:r>
          </a:p>
          <a:p>
            <a:pPr fontAlgn="base"/>
            <a:r>
              <a:rPr lang="en-US" sz="2400" dirty="0"/>
              <a:t>Run color analysis on different parts to extract color attributes</a:t>
            </a:r>
          </a:p>
          <a:p>
            <a:pPr lvl="1"/>
            <a:r>
              <a:rPr lang="en-US" sz="2100" dirty="0"/>
              <a:t>multiple shades of the same color, </a:t>
            </a:r>
          </a:p>
          <a:p>
            <a:pPr lvl="1"/>
            <a:r>
              <a:rPr lang="en-US" sz="2100" dirty="0"/>
              <a:t>night-time video colors are different</a:t>
            </a:r>
          </a:p>
          <a:p>
            <a:pPr fontAlgn="base"/>
            <a:r>
              <a:rPr lang="en-US" sz="2400" b="1" dirty="0">
                <a:latin typeface="Cambria" panose="02040503050406030204" pitchFamily="18" charset="0"/>
              </a:rPr>
              <a:t>Rule Based </a:t>
            </a:r>
            <a:r>
              <a:rPr lang="en-US" sz="2400" dirty="0"/>
              <a:t>Final Judgement of Color </a:t>
            </a:r>
          </a:p>
          <a:p>
            <a:pPr lvl="1" fontAlgn="base"/>
            <a:r>
              <a:rPr lang="en-US" sz="2100" dirty="0"/>
              <a:t>Dark-colored or Light-colored</a:t>
            </a:r>
          </a:p>
          <a:p>
            <a:pPr lvl="1" fontAlgn="base"/>
            <a:r>
              <a:rPr lang="en-US" sz="2100" dirty="0"/>
              <a:t>Multiple Shades of same color</a:t>
            </a:r>
          </a:p>
        </p:txBody>
      </p:sp>
    </p:spTree>
    <p:extLst>
      <p:ext uri="{BB962C8B-B14F-4D97-AF65-F5344CB8AC3E}">
        <p14:creationId xmlns:p14="http://schemas.microsoft.com/office/powerpoint/2010/main" val="29096047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BC6B1-23EF-B344-B7F9-9CFCC56FF746}"/>
              </a:ext>
            </a:extLst>
          </p:cNvPr>
          <p:cNvSpPr>
            <a:spLocks noGrp="1"/>
          </p:cNvSpPr>
          <p:nvPr>
            <p:ph type="title" idx="4294967295"/>
          </p:nvPr>
        </p:nvSpPr>
        <p:spPr>
          <a:xfrm>
            <a:off x="0" y="1125538"/>
            <a:ext cx="8458200" cy="838200"/>
          </a:xfrm>
        </p:spPr>
        <p:txBody>
          <a:bodyPr/>
          <a:lstStyle/>
          <a:p>
            <a:r>
              <a:rPr lang="en-US" dirty="0"/>
              <a:t>Custom Training YOLO </a:t>
            </a:r>
            <a:br>
              <a:rPr lang="en-US" dirty="0"/>
            </a:br>
            <a:endParaRPr lang="en-US" dirty="0"/>
          </a:p>
        </p:txBody>
      </p:sp>
      <p:sp>
        <p:nvSpPr>
          <p:cNvPr id="4" name="Content Placeholder 3">
            <a:extLst>
              <a:ext uri="{FF2B5EF4-FFF2-40B4-BE49-F238E27FC236}">
                <a16:creationId xmlns:a16="http://schemas.microsoft.com/office/drawing/2014/main" id="{7AB247C9-545A-D448-9DD9-F2E25BFA8230}"/>
              </a:ext>
            </a:extLst>
          </p:cNvPr>
          <p:cNvSpPr>
            <a:spLocks noGrp="1"/>
          </p:cNvSpPr>
          <p:nvPr>
            <p:ph sz="half" idx="4294967295"/>
          </p:nvPr>
        </p:nvSpPr>
        <p:spPr>
          <a:xfrm>
            <a:off x="5599113" y="1963738"/>
            <a:ext cx="3544887" cy="3267075"/>
          </a:xfrm>
        </p:spPr>
        <p:txBody>
          <a:bodyPr/>
          <a:lstStyle/>
          <a:p>
            <a:r>
              <a:rPr lang="en-US" b="1" dirty="0"/>
              <a:t>Goals: </a:t>
            </a:r>
            <a:r>
              <a:rPr lang="en-US" dirty="0"/>
              <a:t>Gender/ Race/ Wearables</a:t>
            </a:r>
          </a:p>
          <a:p>
            <a:r>
              <a:rPr lang="en-US" dirty="0"/>
              <a:t>Training on custom labelled dataset</a:t>
            </a:r>
          </a:p>
          <a:p>
            <a:r>
              <a:rPr lang="en-US" dirty="0"/>
              <a:t>Re-train with darknet**</a:t>
            </a:r>
          </a:p>
          <a:p>
            <a:r>
              <a:rPr lang="en-US" dirty="0"/>
              <a:t>Results are combined with color-segmented  attributes</a:t>
            </a:r>
          </a:p>
          <a:p>
            <a:endParaRPr lang="en-US" dirty="0"/>
          </a:p>
        </p:txBody>
      </p:sp>
      <p:sp>
        <p:nvSpPr>
          <p:cNvPr id="5" name="Slide Number Placeholder 4">
            <a:extLst>
              <a:ext uri="{FF2B5EF4-FFF2-40B4-BE49-F238E27FC236}">
                <a16:creationId xmlns:a16="http://schemas.microsoft.com/office/drawing/2014/main" id="{71301917-9F33-6840-96D5-5773BE588C72}"/>
              </a:ext>
            </a:extLst>
          </p:cNvPr>
          <p:cNvSpPr>
            <a:spLocks noGrp="1"/>
          </p:cNvSpPr>
          <p:nvPr>
            <p:ph type="sldNum" sz="quarter" idx="4294967295"/>
          </p:nvPr>
        </p:nvSpPr>
        <p:spPr>
          <a:xfrm>
            <a:off x="0" y="6477000"/>
            <a:ext cx="400050" cy="296863"/>
          </a:xfrm>
        </p:spPr>
        <p:txBody>
          <a:bodyPr/>
          <a:lstStyle/>
          <a:p>
            <a:fld id="{BE6D4B03-E339-4C9D-AC39-0BD7C921B5B0}" type="slidenum">
              <a:rPr lang="en-US" smtClean="0"/>
              <a:pPr/>
              <a:t>117</a:t>
            </a:fld>
            <a:endParaRPr lang="en-US"/>
          </a:p>
        </p:txBody>
      </p:sp>
      <p:pic>
        <p:nvPicPr>
          <p:cNvPr id="7" name="Content Placeholder 5" descr="A close up of a busy city street&#10;&#10;Description automatically generated">
            <a:extLst>
              <a:ext uri="{FF2B5EF4-FFF2-40B4-BE49-F238E27FC236}">
                <a16:creationId xmlns:a16="http://schemas.microsoft.com/office/drawing/2014/main" id="{282ABE64-39A9-574E-8E61-40145C035F09}"/>
              </a:ext>
            </a:extLst>
          </p:cNvPr>
          <p:cNvPicPr>
            <a:picLocks noChangeAspect="1"/>
          </p:cNvPicPr>
          <p:nvPr/>
        </p:nvPicPr>
        <p:blipFill rotWithShape="1">
          <a:blip r:embed="rId2">
            <a:extLst>
              <a:ext uri="{28A0092B-C50C-407E-A947-70E740481C1C}">
                <a14:useLocalDpi xmlns:a14="http://schemas.microsoft.com/office/drawing/2010/main" val="0"/>
              </a:ext>
            </a:extLst>
          </a:blip>
          <a:srcRect l="15977" r="3190" b="2"/>
          <a:stretch/>
        </p:blipFill>
        <p:spPr>
          <a:xfrm>
            <a:off x="322326" y="2148692"/>
            <a:ext cx="4759339" cy="3208832"/>
          </a:xfrm>
          <a:prstGeom prst="rect">
            <a:avLst/>
          </a:prstGeom>
        </p:spPr>
      </p:pic>
      <p:sp>
        <p:nvSpPr>
          <p:cNvPr id="8" name="TextBox 7">
            <a:extLst>
              <a:ext uri="{FF2B5EF4-FFF2-40B4-BE49-F238E27FC236}">
                <a16:creationId xmlns:a16="http://schemas.microsoft.com/office/drawing/2014/main" id="{0DBD4C09-F87E-FB4E-B959-70F78D6D517F}"/>
              </a:ext>
            </a:extLst>
          </p:cNvPr>
          <p:cNvSpPr txBox="1"/>
          <p:nvPr/>
        </p:nvSpPr>
        <p:spPr>
          <a:xfrm>
            <a:off x="628650" y="5723751"/>
            <a:ext cx="3934154" cy="369332"/>
          </a:xfrm>
          <a:prstGeom prst="rect">
            <a:avLst/>
          </a:prstGeom>
          <a:noFill/>
        </p:spPr>
        <p:txBody>
          <a:bodyPr wrap="none" rtlCol="0">
            <a:spAutoFit/>
          </a:bodyPr>
          <a:lstStyle/>
          <a:p>
            <a:pPr>
              <a:spcAft>
                <a:spcPts val="450"/>
              </a:spcAft>
            </a:pPr>
            <a:r>
              <a:rPr lang="en-US">
                <a:hlinkClick r:id="rId3"/>
              </a:rPr>
              <a:t>* https://pjreddie.com/darknet/yolo/</a:t>
            </a:r>
            <a:endParaRPr lang="en-US"/>
          </a:p>
        </p:txBody>
      </p:sp>
    </p:spTree>
    <p:extLst>
      <p:ext uri="{BB962C8B-B14F-4D97-AF65-F5344CB8AC3E}">
        <p14:creationId xmlns:p14="http://schemas.microsoft.com/office/powerpoint/2010/main" val="24266129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D2D1A-EA17-AD4A-ADCB-BD6DA4E0BB63}"/>
              </a:ext>
            </a:extLst>
          </p:cNvPr>
          <p:cNvSpPr>
            <a:spLocks noGrp="1"/>
          </p:cNvSpPr>
          <p:nvPr>
            <p:ph type="title" idx="4294967295"/>
          </p:nvPr>
        </p:nvSpPr>
        <p:spPr>
          <a:xfrm>
            <a:off x="0" y="920750"/>
            <a:ext cx="8458200" cy="838200"/>
          </a:xfrm>
        </p:spPr>
        <p:txBody>
          <a:bodyPr/>
          <a:lstStyle/>
          <a:p>
            <a:r>
              <a:rPr lang="en-US" dirty="0"/>
              <a:t>Video Data Processing Module</a:t>
            </a:r>
          </a:p>
        </p:txBody>
      </p:sp>
      <p:sp>
        <p:nvSpPr>
          <p:cNvPr id="3" name="Content Placeholder 2">
            <a:extLst>
              <a:ext uri="{FF2B5EF4-FFF2-40B4-BE49-F238E27FC236}">
                <a16:creationId xmlns:a16="http://schemas.microsoft.com/office/drawing/2014/main" id="{08AB4196-5519-7645-A19E-1F76FC36106F}"/>
              </a:ext>
            </a:extLst>
          </p:cNvPr>
          <p:cNvSpPr>
            <a:spLocks noGrp="1"/>
          </p:cNvSpPr>
          <p:nvPr>
            <p:ph sz="half" idx="4294967295"/>
          </p:nvPr>
        </p:nvSpPr>
        <p:spPr>
          <a:xfrm>
            <a:off x="-268224" y="1911350"/>
            <a:ext cx="3316224" cy="4565650"/>
          </a:xfrm>
        </p:spPr>
        <p:txBody>
          <a:bodyPr>
            <a:normAutofit lnSpcReduction="10000"/>
          </a:bodyPr>
          <a:lstStyle/>
          <a:p>
            <a:r>
              <a:rPr lang="en-US" dirty="0"/>
              <a:t>Raw video data is split in 1-minute segments</a:t>
            </a:r>
          </a:p>
          <a:p>
            <a:r>
              <a:rPr lang="en-US" dirty="0"/>
              <a:t>Each segment is stored in RDBMS</a:t>
            </a:r>
          </a:p>
          <a:p>
            <a:r>
              <a:rPr lang="en-US" dirty="0"/>
              <a:t>Each segment is processed by custom-trained DNN and color segmentation module</a:t>
            </a:r>
          </a:p>
          <a:p>
            <a:r>
              <a:rPr lang="en-US" dirty="0"/>
              <a:t>Extracted features are stored in RDBMS with links to corresponding video segments</a:t>
            </a:r>
          </a:p>
          <a:p>
            <a:endParaRPr lang="en-US" dirty="0"/>
          </a:p>
        </p:txBody>
      </p:sp>
      <p:sp>
        <p:nvSpPr>
          <p:cNvPr id="5" name="Slide Number Placeholder 4">
            <a:extLst>
              <a:ext uri="{FF2B5EF4-FFF2-40B4-BE49-F238E27FC236}">
                <a16:creationId xmlns:a16="http://schemas.microsoft.com/office/drawing/2014/main" id="{72927933-CB5E-0E4F-B50B-0B5268031147}"/>
              </a:ext>
            </a:extLst>
          </p:cNvPr>
          <p:cNvSpPr>
            <a:spLocks noGrp="1"/>
          </p:cNvSpPr>
          <p:nvPr>
            <p:ph type="sldNum" sz="quarter" idx="4294967295"/>
          </p:nvPr>
        </p:nvSpPr>
        <p:spPr>
          <a:xfrm>
            <a:off x="0" y="6477000"/>
            <a:ext cx="400050" cy="296863"/>
          </a:xfrm>
        </p:spPr>
        <p:txBody>
          <a:bodyPr/>
          <a:lstStyle/>
          <a:p>
            <a:fld id="{BE6D4B03-E339-4C9D-AC39-0BD7C921B5B0}" type="slidenum">
              <a:rPr lang="en-US" smtClean="0"/>
              <a:pPr/>
              <a:t>118</a:t>
            </a:fld>
            <a:endParaRPr lang="en-US"/>
          </a:p>
        </p:txBody>
      </p:sp>
      <p:graphicFrame>
        <p:nvGraphicFramePr>
          <p:cNvPr id="7" name="Table 12">
            <a:extLst>
              <a:ext uri="{FF2B5EF4-FFF2-40B4-BE49-F238E27FC236}">
                <a16:creationId xmlns:a16="http://schemas.microsoft.com/office/drawing/2014/main" id="{9707F4B3-16E3-9B49-A97B-289FBDAC6F6B}"/>
              </a:ext>
            </a:extLst>
          </p:cNvPr>
          <p:cNvGraphicFramePr>
            <a:graphicFrameLocks noGrp="1"/>
          </p:cNvGraphicFramePr>
          <p:nvPr>
            <p:ph sz="half" idx="4294967295"/>
            <p:extLst>
              <p:ext uri="{D42A27DB-BD31-4B8C-83A1-F6EECF244321}">
                <p14:modId xmlns:p14="http://schemas.microsoft.com/office/powerpoint/2010/main" val="4157028509"/>
              </p:ext>
            </p:extLst>
          </p:nvPr>
        </p:nvGraphicFramePr>
        <p:xfrm>
          <a:off x="2950464" y="1911350"/>
          <a:ext cx="6193536" cy="4115626"/>
        </p:xfrm>
        <a:graphic>
          <a:graphicData uri="http://schemas.openxmlformats.org/drawingml/2006/table">
            <a:tbl>
              <a:tblPr firstRow="1" bandRow="1">
                <a:tableStyleId>{5C22544A-7EE6-4342-B048-85BDC9FD1C3A}</a:tableStyleId>
              </a:tblPr>
              <a:tblGrid>
                <a:gridCol w="1121465">
                  <a:extLst>
                    <a:ext uri="{9D8B030D-6E8A-4147-A177-3AD203B41FA5}">
                      <a16:colId xmlns:a16="http://schemas.microsoft.com/office/drawing/2014/main" val="4271249678"/>
                    </a:ext>
                  </a:extLst>
                </a:gridCol>
                <a:gridCol w="1975303">
                  <a:extLst>
                    <a:ext uri="{9D8B030D-6E8A-4147-A177-3AD203B41FA5}">
                      <a16:colId xmlns:a16="http://schemas.microsoft.com/office/drawing/2014/main" val="4105736929"/>
                    </a:ext>
                  </a:extLst>
                </a:gridCol>
                <a:gridCol w="1548384">
                  <a:extLst>
                    <a:ext uri="{9D8B030D-6E8A-4147-A177-3AD203B41FA5}">
                      <a16:colId xmlns:a16="http://schemas.microsoft.com/office/drawing/2014/main" val="3805649218"/>
                    </a:ext>
                  </a:extLst>
                </a:gridCol>
                <a:gridCol w="1548384">
                  <a:extLst>
                    <a:ext uri="{9D8B030D-6E8A-4147-A177-3AD203B41FA5}">
                      <a16:colId xmlns:a16="http://schemas.microsoft.com/office/drawing/2014/main" val="374774428"/>
                    </a:ext>
                  </a:extLst>
                </a:gridCol>
              </a:tblGrid>
              <a:tr h="1098106">
                <a:tc>
                  <a:txBody>
                    <a:bodyPr/>
                    <a:lstStyle/>
                    <a:p>
                      <a:r>
                        <a:rPr lang="en-US" dirty="0" err="1"/>
                        <a:t>VideoID</a:t>
                      </a:r>
                      <a:endParaRPr lang="en-US" dirty="0"/>
                    </a:p>
                  </a:txBody>
                  <a:tcPr/>
                </a:tc>
                <a:tc>
                  <a:txBody>
                    <a:bodyPr/>
                    <a:lstStyle/>
                    <a:p>
                      <a:r>
                        <a:rPr lang="en-US" dirty="0"/>
                        <a:t>Extracted Features/Colors</a:t>
                      </a:r>
                    </a:p>
                  </a:txBody>
                  <a:tcPr/>
                </a:tc>
                <a:tc>
                  <a:txBody>
                    <a:bodyPr/>
                    <a:lstStyle/>
                    <a:p>
                      <a:r>
                        <a:rPr lang="en-US" dirty="0"/>
                        <a:t>Location Coordinates</a:t>
                      </a:r>
                    </a:p>
                  </a:txBody>
                  <a:tcPr/>
                </a:tc>
                <a:tc>
                  <a:txBody>
                    <a:bodyPr/>
                    <a:lstStyle/>
                    <a:p>
                      <a:r>
                        <a:rPr lang="en-US" dirty="0"/>
                        <a:t>Timestamp</a:t>
                      </a:r>
                    </a:p>
                  </a:txBody>
                  <a:tcPr/>
                </a:tc>
                <a:extLst>
                  <a:ext uri="{0D108BD9-81ED-4DB2-BD59-A6C34878D82A}">
                    <a16:rowId xmlns:a16="http://schemas.microsoft.com/office/drawing/2014/main" val="375683938"/>
                  </a:ext>
                </a:extLst>
              </a:tr>
              <a:tr h="658280">
                <a:tc>
                  <a:txBody>
                    <a:bodyPr/>
                    <a:lstStyle/>
                    <a:p>
                      <a:r>
                        <a:rPr lang="en-US" dirty="0"/>
                        <a:t>1</a:t>
                      </a:r>
                    </a:p>
                  </a:txBody>
                  <a:tcPr/>
                </a:tc>
                <a:tc>
                  <a:txBody>
                    <a:bodyPr/>
                    <a:lstStyle/>
                    <a:p>
                      <a:r>
                        <a:rPr lang="en-US" dirty="0"/>
                        <a:t>‘Male’, ‘Female’, ‘Red Jacket’, ‘Green Jacket’, ‘White Pants’</a:t>
                      </a:r>
                    </a:p>
                  </a:txBody>
                  <a:tcPr/>
                </a:tc>
                <a:tc>
                  <a:txBody>
                    <a:bodyPr/>
                    <a:lstStyle/>
                    <a:p>
                      <a:r>
                        <a:rPr lang="en-US" dirty="0"/>
                        <a:t>40.423994, -86.909224</a:t>
                      </a:r>
                    </a:p>
                  </a:txBody>
                  <a:tcPr/>
                </a:tc>
                <a:tc>
                  <a:txBody>
                    <a:bodyPr/>
                    <a:lstStyle/>
                    <a:p>
                      <a:r>
                        <a:rPr lang="en-US" dirty="0"/>
                        <a:t>11:35 AM, 15-Nov-2019</a:t>
                      </a:r>
                    </a:p>
                  </a:txBody>
                  <a:tcPr/>
                </a:tc>
                <a:extLst>
                  <a:ext uri="{0D108BD9-81ED-4DB2-BD59-A6C34878D82A}">
                    <a16:rowId xmlns:a16="http://schemas.microsoft.com/office/drawing/2014/main" val="808601832"/>
                  </a:ext>
                </a:extLst>
              </a:tr>
              <a:tr h="658280">
                <a:tc>
                  <a:txBody>
                    <a:bodyPr/>
                    <a:lstStyle/>
                    <a:p>
                      <a:r>
                        <a:rPr lang="en-US" dirty="0"/>
                        <a:t>2</a:t>
                      </a:r>
                    </a:p>
                  </a:txBody>
                  <a:tcPr/>
                </a:tc>
                <a:tc>
                  <a:txBody>
                    <a:bodyPr/>
                    <a:lstStyle/>
                    <a:p>
                      <a:r>
                        <a:rPr lang="en-US" dirty="0"/>
                        <a:t>‘Female’, ‘Red Jacket’, ‘White Pants’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40.423994, -86.909224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11:36 AM, 15-Nov-2019</a:t>
                      </a:r>
                    </a:p>
                  </a:txBody>
                  <a:tcPr/>
                </a:tc>
                <a:extLst>
                  <a:ext uri="{0D108BD9-81ED-4DB2-BD59-A6C34878D82A}">
                    <a16:rowId xmlns:a16="http://schemas.microsoft.com/office/drawing/2014/main" val="64248466"/>
                  </a:ext>
                </a:extLst>
              </a:tr>
              <a:tr h="658280">
                <a:tc>
                  <a:txBody>
                    <a:bodyPr/>
                    <a:lstStyle/>
                    <a:p>
                      <a:r>
                        <a:rPr lang="en-US" dirty="0"/>
                        <a:t>3</a:t>
                      </a:r>
                    </a:p>
                  </a:txBody>
                  <a:tcPr/>
                </a:tc>
                <a:tc>
                  <a:txBody>
                    <a:bodyPr/>
                    <a:lstStyle/>
                    <a:p>
                      <a:r>
                        <a:rPr lang="en-US" dirty="0"/>
                        <a:t>‘Male’, ‘Female’, ‘Red Jacket’, ‘Black Hat’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40.423994, -86.909224</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11:35 AM, 15-Nov-2019</a:t>
                      </a:r>
                    </a:p>
                    <a:p>
                      <a:endParaRPr lang="en-US" dirty="0"/>
                    </a:p>
                  </a:txBody>
                  <a:tcPr/>
                </a:tc>
                <a:extLst>
                  <a:ext uri="{0D108BD9-81ED-4DB2-BD59-A6C34878D82A}">
                    <a16:rowId xmlns:a16="http://schemas.microsoft.com/office/drawing/2014/main" val="3556032404"/>
                  </a:ext>
                </a:extLst>
              </a:tr>
            </a:tbl>
          </a:graphicData>
        </a:graphic>
      </p:graphicFrame>
    </p:spTree>
    <p:extLst>
      <p:ext uri="{BB962C8B-B14F-4D97-AF65-F5344CB8AC3E}">
        <p14:creationId xmlns:p14="http://schemas.microsoft.com/office/powerpoint/2010/main" val="58012622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3419D-91B3-4936-AF15-25709D77B884}"/>
              </a:ext>
            </a:extLst>
          </p:cNvPr>
          <p:cNvSpPr>
            <a:spLocks noGrp="1"/>
          </p:cNvSpPr>
          <p:nvPr>
            <p:ph type="title" idx="4294967295"/>
          </p:nvPr>
        </p:nvSpPr>
        <p:spPr>
          <a:xfrm>
            <a:off x="0" y="1284288"/>
            <a:ext cx="3024188" cy="711200"/>
          </a:xfrm>
          <a:solidFill>
            <a:srgbClr val="00B0F0"/>
          </a:solidFill>
        </p:spPr>
        <p:txBody>
          <a:bodyPr/>
          <a:lstStyle/>
          <a:p>
            <a:r>
              <a:rPr lang="en-US" b="1" dirty="0">
                <a:solidFill>
                  <a:schemeClr val="bg1"/>
                </a:solidFill>
              </a:rPr>
              <a:t>Query Results</a:t>
            </a:r>
          </a:p>
        </p:txBody>
      </p:sp>
      <p:sp>
        <p:nvSpPr>
          <p:cNvPr id="3" name="Content Placeholder 2">
            <a:extLst>
              <a:ext uri="{FF2B5EF4-FFF2-40B4-BE49-F238E27FC236}">
                <a16:creationId xmlns:a16="http://schemas.microsoft.com/office/drawing/2014/main" id="{7FE3A9AE-469A-4A83-B2D3-41C2EA94F92B}"/>
              </a:ext>
            </a:extLst>
          </p:cNvPr>
          <p:cNvSpPr>
            <a:spLocks noGrp="1"/>
          </p:cNvSpPr>
          <p:nvPr>
            <p:ph sz="half" idx="4294967295"/>
          </p:nvPr>
        </p:nvSpPr>
        <p:spPr>
          <a:xfrm>
            <a:off x="0" y="2278063"/>
            <a:ext cx="3324225" cy="3263900"/>
          </a:xfrm>
        </p:spPr>
        <p:txBody>
          <a:bodyPr>
            <a:normAutofit fontScale="85000" lnSpcReduction="20000"/>
          </a:bodyPr>
          <a:lstStyle/>
          <a:p>
            <a:pPr marL="0" indent="0">
              <a:buNone/>
            </a:pPr>
            <a:r>
              <a:rPr lang="en-US" dirty="0"/>
              <a:t>Dispatch Report Query searching for features:</a:t>
            </a:r>
          </a:p>
          <a:p>
            <a:pPr marL="0" indent="0">
              <a:buNone/>
            </a:pPr>
            <a:r>
              <a:rPr lang="en-US" dirty="0">
                <a:latin typeface="Courier New" panose="02070309020205020404" pitchFamily="49" charset="0"/>
                <a:cs typeface="Courier New" panose="02070309020205020404" pitchFamily="49" charset="0"/>
              </a:rPr>
              <a:t>gender=female, jacket=true, </a:t>
            </a:r>
          </a:p>
          <a:p>
            <a:pPr marL="0" indent="0">
              <a:buNone/>
            </a:pPr>
            <a:r>
              <a:rPr lang="en-US" dirty="0">
                <a:latin typeface="Courier New" panose="02070309020205020404" pitchFamily="49" charset="0"/>
                <a:cs typeface="Courier New" panose="02070309020205020404" pitchFamily="49" charset="0"/>
              </a:rPr>
              <a:t>jacket color=red, </a:t>
            </a:r>
            <a:r>
              <a:rPr lang="en-US" dirty="0" err="1">
                <a:latin typeface="Courier New" panose="02070309020205020404" pitchFamily="49" charset="0"/>
                <a:cs typeface="Courier New" panose="02070309020205020404" pitchFamily="49" charset="0"/>
              </a:rPr>
              <a:t>incident_date</a:t>
            </a:r>
            <a:r>
              <a:rPr lang="en-US" dirty="0">
                <a:latin typeface="Courier New" panose="02070309020205020404" pitchFamily="49" charset="0"/>
                <a:cs typeface="Courier New" panose="02070309020205020404" pitchFamily="49" charset="0"/>
              </a:rPr>
              <a:t>=</a:t>
            </a:r>
          </a:p>
          <a:p>
            <a:pPr marL="0" indent="0">
              <a:buNone/>
            </a:pPr>
            <a:r>
              <a:rPr lang="en-US" dirty="0">
                <a:latin typeface="Courier New" panose="02070309020205020404" pitchFamily="49" charset="0"/>
                <a:cs typeface="Courier New" panose="02070309020205020404" pitchFamily="49" charset="0"/>
              </a:rPr>
              <a:t>'2019-11-15' </a:t>
            </a:r>
            <a:r>
              <a:rPr lang="en-US" dirty="0" err="1">
                <a:latin typeface="Courier New" panose="02070309020205020404" pitchFamily="49" charset="0"/>
                <a:cs typeface="Courier New" panose="02070309020205020404" pitchFamily="49" charset="0"/>
              </a:rPr>
              <a:t>incident_time</a:t>
            </a:r>
            <a:r>
              <a:rPr lang="en-US" dirty="0">
                <a:latin typeface="Courier New" panose="02070309020205020404" pitchFamily="49" charset="0"/>
                <a:cs typeface="Courier New" panose="02070309020205020404" pitchFamily="49" charset="0"/>
              </a:rPr>
              <a:t>=</a:t>
            </a:r>
          </a:p>
          <a:p>
            <a:pPr marL="0" indent="0">
              <a:buNone/>
            </a:pPr>
            <a:r>
              <a:rPr lang="en-US" dirty="0">
                <a:latin typeface="Courier New" panose="02070309020205020404" pitchFamily="49" charset="0"/>
                <a:cs typeface="Courier New" panose="02070309020205020404" pitchFamily="49" charset="0"/>
              </a:rPr>
              <a:t>'20:00:00'</a:t>
            </a:r>
          </a:p>
          <a:p>
            <a:pPr marL="0" indent="0">
              <a:buNone/>
            </a:pPr>
            <a:endParaRPr lang="en-US" dirty="0"/>
          </a:p>
        </p:txBody>
      </p:sp>
      <p:sp>
        <p:nvSpPr>
          <p:cNvPr id="4" name="Content Placeholder 3">
            <a:extLst>
              <a:ext uri="{FF2B5EF4-FFF2-40B4-BE49-F238E27FC236}">
                <a16:creationId xmlns:a16="http://schemas.microsoft.com/office/drawing/2014/main" id="{AC9E37A8-75A6-4D58-9256-FA80148F844F}"/>
              </a:ext>
            </a:extLst>
          </p:cNvPr>
          <p:cNvSpPr>
            <a:spLocks noGrp="1"/>
          </p:cNvSpPr>
          <p:nvPr>
            <p:ph sz="half" idx="4294967295"/>
          </p:nvPr>
        </p:nvSpPr>
        <p:spPr>
          <a:xfrm>
            <a:off x="4940300" y="1343025"/>
            <a:ext cx="4203700" cy="4657725"/>
          </a:xfrm>
        </p:spPr>
        <p:txBody>
          <a:bodyPr>
            <a:normAutofit fontScale="92500" lnSpcReduction="10000"/>
          </a:bodyPr>
          <a:lstStyle/>
          <a:p>
            <a:pPr marL="0" indent="0">
              <a:buNone/>
            </a:pPr>
            <a:r>
              <a:rPr lang="en-US" dirty="0"/>
              <a:t>Video segments with the requested features are displayed: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Person with the searched attributes:</a:t>
            </a:r>
          </a:p>
          <a:p>
            <a:pPr marL="0" indent="0">
              <a:buNone/>
            </a:pPr>
            <a:endParaRPr lang="en-US" dirty="0"/>
          </a:p>
          <a:p>
            <a:pPr marL="0" indent="0">
              <a:buNone/>
            </a:pPr>
            <a:endParaRPr lang="en-US" dirty="0"/>
          </a:p>
          <a:p>
            <a:pPr marL="0" indent="0">
              <a:buNone/>
            </a:pPr>
            <a:endParaRPr lang="en-US" dirty="0"/>
          </a:p>
        </p:txBody>
      </p:sp>
      <p:pic>
        <p:nvPicPr>
          <p:cNvPr id="11" name="Picture 10" descr="A picture containing photo, monitor, sitting, man&#10;&#10;Description automatically generated">
            <a:extLst>
              <a:ext uri="{FF2B5EF4-FFF2-40B4-BE49-F238E27FC236}">
                <a16:creationId xmlns:a16="http://schemas.microsoft.com/office/drawing/2014/main" id="{7FDCAB8D-2566-4C60-B903-A5B3DFDE0A15}"/>
              </a:ext>
            </a:extLst>
          </p:cNvPr>
          <p:cNvPicPr>
            <a:picLocks noChangeAspect="1"/>
          </p:cNvPicPr>
          <p:nvPr/>
        </p:nvPicPr>
        <p:blipFill>
          <a:blip r:embed="rId2"/>
          <a:stretch>
            <a:fillRect/>
          </a:stretch>
        </p:blipFill>
        <p:spPr>
          <a:xfrm>
            <a:off x="3992423" y="1994972"/>
            <a:ext cx="4921042" cy="2411939"/>
          </a:xfrm>
          <a:prstGeom prst="rect">
            <a:avLst/>
          </a:prstGeom>
        </p:spPr>
      </p:pic>
      <p:pic>
        <p:nvPicPr>
          <p:cNvPr id="13" name="Picture 12" descr="A picture containing building, street, front, man&#10;&#10;Description automatically generated">
            <a:extLst>
              <a:ext uri="{FF2B5EF4-FFF2-40B4-BE49-F238E27FC236}">
                <a16:creationId xmlns:a16="http://schemas.microsoft.com/office/drawing/2014/main" id="{CFAD6612-67C9-4B57-B089-C166D4EEDAA3}"/>
              </a:ext>
            </a:extLst>
          </p:cNvPr>
          <p:cNvPicPr>
            <a:picLocks noChangeAspect="1"/>
          </p:cNvPicPr>
          <p:nvPr/>
        </p:nvPicPr>
        <p:blipFill>
          <a:blip r:embed="rId3"/>
          <a:stretch>
            <a:fillRect/>
          </a:stretch>
        </p:blipFill>
        <p:spPr>
          <a:xfrm>
            <a:off x="4091391" y="4490311"/>
            <a:ext cx="1200254" cy="1051652"/>
          </a:xfrm>
          <a:prstGeom prst="rect">
            <a:avLst/>
          </a:prstGeom>
        </p:spPr>
      </p:pic>
      <p:graphicFrame>
        <p:nvGraphicFramePr>
          <p:cNvPr id="14" name="Diagram 13">
            <a:extLst>
              <a:ext uri="{FF2B5EF4-FFF2-40B4-BE49-F238E27FC236}">
                <a16:creationId xmlns:a16="http://schemas.microsoft.com/office/drawing/2014/main" id="{2774CBD9-4FE2-4C73-8DF9-4423DD9C587A}"/>
              </a:ext>
            </a:extLst>
          </p:cNvPr>
          <p:cNvGraphicFramePr/>
          <p:nvPr/>
        </p:nvGraphicFramePr>
        <p:xfrm>
          <a:off x="5371089" y="1994971"/>
          <a:ext cx="2639792" cy="21664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45617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D2CE2-A7F7-1244-A2B0-D71520201D01}"/>
              </a:ext>
            </a:extLst>
          </p:cNvPr>
          <p:cNvSpPr>
            <a:spLocks noGrp="1"/>
          </p:cNvSpPr>
          <p:nvPr>
            <p:ph type="title" idx="4294967295"/>
          </p:nvPr>
        </p:nvSpPr>
        <p:spPr>
          <a:xfrm>
            <a:off x="0" y="952500"/>
            <a:ext cx="8478838" cy="838200"/>
          </a:xfrm>
        </p:spPr>
        <p:txBody>
          <a:bodyPr/>
          <a:lstStyle/>
          <a:p>
            <a:r>
              <a:rPr lang="en-US" dirty="0">
                <a:latin typeface="Arial"/>
                <a:cs typeface="Arial"/>
              </a:rPr>
              <a:t>Spectrum of Machine Learning Tasks Applied for SKOD:</a:t>
            </a:r>
            <a:endParaRPr lang="en-US" dirty="0"/>
          </a:p>
        </p:txBody>
      </p:sp>
      <p:sp>
        <p:nvSpPr>
          <p:cNvPr id="3" name="Content Placeholder 2">
            <a:extLst>
              <a:ext uri="{FF2B5EF4-FFF2-40B4-BE49-F238E27FC236}">
                <a16:creationId xmlns:a16="http://schemas.microsoft.com/office/drawing/2014/main" id="{D3F7DB36-B087-194C-B9C3-CE25F8F9BF2F}"/>
              </a:ext>
            </a:extLst>
          </p:cNvPr>
          <p:cNvSpPr>
            <a:spLocks noGrp="1"/>
          </p:cNvSpPr>
          <p:nvPr>
            <p:ph idx="4294967295"/>
          </p:nvPr>
        </p:nvSpPr>
        <p:spPr>
          <a:xfrm>
            <a:off x="0" y="1992313"/>
            <a:ext cx="8458200" cy="3711575"/>
          </a:xfrm>
        </p:spPr>
        <p:txBody>
          <a:bodyPr/>
          <a:lstStyle/>
          <a:p>
            <a:pPr marL="229870" indent="-229870"/>
            <a:r>
              <a:rPr lang="en-US" dirty="0"/>
              <a:t>Natural Language Processing for Text Data:</a:t>
            </a:r>
          </a:p>
          <a:p>
            <a:pPr marL="683895" lvl="1" indent="-229870"/>
            <a:r>
              <a:rPr lang="en-US" dirty="0"/>
              <a:t>LDA (Latent Dirichlet allocation) for topic modeling</a:t>
            </a:r>
          </a:p>
          <a:p>
            <a:pPr marL="683895" lvl="1" indent="-229870"/>
            <a:r>
              <a:rPr lang="en-US" dirty="0"/>
              <a:t>LSA (Latent semantic analysis) for relationships between documents</a:t>
            </a:r>
          </a:p>
          <a:p>
            <a:pPr marL="229870" indent="-229870"/>
            <a:r>
              <a:rPr lang="en-US" dirty="0"/>
              <a:t>Deep Neural Networks for Video Data:</a:t>
            </a:r>
          </a:p>
          <a:p>
            <a:pPr marL="683895" lvl="1" indent="-229870"/>
            <a:r>
              <a:rPr lang="en-US" dirty="0"/>
              <a:t>YOLO for object detection and classification</a:t>
            </a:r>
          </a:p>
          <a:p>
            <a:pPr marL="683895" lvl="1" indent="-229870"/>
            <a:r>
              <a:rPr lang="en-US" dirty="0"/>
              <a:t>Action detection with R-C3D neural network</a:t>
            </a:r>
          </a:p>
          <a:p>
            <a:pPr marL="229870" indent="-229870"/>
            <a:r>
              <a:rPr lang="en-US" dirty="0"/>
              <a:t>Recommendation Engine and Building User Profiles:</a:t>
            </a:r>
          </a:p>
          <a:p>
            <a:pPr marL="683895" lvl="1" indent="-229870"/>
            <a:r>
              <a:rPr lang="en-US" dirty="0"/>
              <a:t>Variational Bayesian methods for user modeling</a:t>
            </a:r>
          </a:p>
          <a:p>
            <a:pPr marL="0" indent="0">
              <a:buNone/>
            </a:pPr>
            <a:endParaRPr lang="en-US" dirty="0"/>
          </a:p>
        </p:txBody>
      </p:sp>
      <p:sp>
        <p:nvSpPr>
          <p:cNvPr id="4" name="Slide Number Placeholder 3">
            <a:extLst>
              <a:ext uri="{FF2B5EF4-FFF2-40B4-BE49-F238E27FC236}">
                <a16:creationId xmlns:a16="http://schemas.microsoft.com/office/drawing/2014/main" id="{49C10230-85DE-574A-8419-33C0C5C6F426}"/>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12</a:t>
            </a:fld>
            <a:endParaRPr lang="en-US"/>
          </a:p>
        </p:txBody>
      </p:sp>
      <p:sp>
        <p:nvSpPr>
          <p:cNvPr id="9" name="Footer Placeholder 4">
            <a:extLst>
              <a:ext uri="{FF2B5EF4-FFF2-40B4-BE49-F238E27FC236}">
                <a16:creationId xmlns:a16="http://schemas.microsoft.com/office/drawing/2014/main" id="{7341973C-4936-DA44-A9DB-B0265DA9FE0B}"/>
              </a:ext>
            </a:extLst>
          </p:cNvPr>
          <p:cNvSpPr>
            <a:spLocks noGrp="1"/>
          </p:cNvSpPr>
          <p:nvPr>
            <p:ph type="ftr" sz="quarter" idx="4294967295"/>
          </p:nvPr>
        </p:nvSpPr>
        <p:spPr>
          <a:xfrm>
            <a:off x="0" y="5803393"/>
            <a:ext cx="4057650" cy="1054608"/>
          </a:xfrm>
          <a:prstGeom prst="rect">
            <a:avLst/>
          </a:prstGeom>
        </p:spPr>
        <p:txBody>
          <a:bodyPr/>
          <a:lstStyle/>
          <a:p>
            <a:r>
              <a:rPr lang="en-US" dirty="0">
                <a:hlinkClick r:id="rId2"/>
              </a:rPr>
              <a:t>https://www.cs.purdue.edu/news/articles/2019/bhargava-realm-ng.html</a:t>
            </a:r>
            <a:endParaRPr lang="en-US" dirty="0"/>
          </a:p>
        </p:txBody>
      </p:sp>
    </p:spTree>
    <p:extLst>
      <p:ext uri="{BB962C8B-B14F-4D97-AF65-F5344CB8AC3E}">
        <p14:creationId xmlns:p14="http://schemas.microsoft.com/office/powerpoint/2010/main" val="396296919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F02F-FFCD-1B4D-909B-8F435A12F1D4}"/>
              </a:ext>
            </a:extLst>
          </p:cNvPr>
          <p:cNvSpPr>
            <a:spLocks noGrp="1"/>
          </p:cNvSpPr>
          <p:nvPr>
            <p:ph type="title"/>
          </p:nvPr>
        </p:nvSpPr>
        <p:spPr>
          <a:xfrm>
            <a:off x="300609" y="1935303"/>
            <a:ext cx="8458200" cy="838200"/>
          </a:xfrm>
        </p:spPr>
        <p:txBody>
          <a:bodyPr/>
          <a:lstStyle/>
          <a:p>
            <a:r>
              <a:rPr lang="en-US" dirty="0">
                <a:solidFill>
                  <a:prstClr val="black"/>
                </a:solidFill>
                <a:latin typeface="Calibri Light" panose="020F0302020204030204"/>
              </a:rPr>
              <a:t>Action Recognition</a:t>
            </a:r>
            <a:endParaRPr lang="en-US" dirty="0"/>
          </a:p>
        </p:txBody>
      </p:sp>
      <p:sp>
        <p:nvSpPr>
          <p:cNvPr id="5" name="Slide Number Placeholder 4">
            <a:extLst>
              <a:ext uri="{FF2B5EF4-FFF2-40B4-BE49-F238E27FC236}">
                <a16:creationId xmlns:a16="http://schemas.microsoft.com/office/drawing/2014/main" id="{D119265A-8885-B247-8029-A62534CA55F5}"/>
              </a:ext>
            </a:extLst>
          </p:cNvPr>
          <p:cNvSpPr>
            <a:spLocks noGrp="1"/>
          </p:cNvSpPr>
          <p:nvPr>
            <p:ph type="sldNum" sz="quarter" idx="11"/>
          </p:nvPr>
        </p:nvSpPr>
        <p:spPr/>
        <p:txBody>
          <a:bodyPr/>
          <a:lstStyle/>
          <a:p>
            <a:fld id="{BE6D4B03-E339-4C9D-AC39-0BD7C921B5B0}" type="slidenum">
              <a:rPr lang="en-US" smtClean="0"/>
              <a:pPr/>
              <a:t>120</a:t>
            </a:fld>
            <a:endParaRPr lang="en-US"/>
          </a:p>
        </p:txBody>
      </p:sp>
      <p:sp>
        <p:nvSpPr>
          <p:cNvPr id="6" name="Footer Placeholder 5">
            <a:extLst>
              <a:ext uri="{FF2B5EF4-FFF2-40B4-BE49-F238E27FC236}">
                <a16:creationId xmlns:a16="http://schemas.microsoft.com/office/drawing/2014/main" id="{0D77B152-955D-7B49-8CEB-63F998BB726B}"/>
              </a:ext>
            </a:extLst>
          </p:cNvPr>
          <p:cNvSpPr>
            <a:spLocks noGrp="1"/>
          </p:cNvSpPr>
          <p:nvPr>
            <p:ph type="ftr" sz="quarter" idx="3"/>
          </p:nvPr>
        </p:nvSpPr>
        <p:spPr/>
        <p:txBody>
          <a:bodyPr/>
          <a:lstStyle/>
          <a:p>
            <a:endParaRPr lang="en-US"/>
          </a:p>
        </p:txBody>
      </p:sp>
      <p:pic>
        <p:nvPicPr>
          <p:cNvPr id="7" name="Picture 6" descr="R-C3D model architecture. The 3D ConvNet takes raw video frames as input and computes convolutional features. These are&#10;input to the Proposal Subnet that proposes candidate activities of variable length along with confidence scores. The Classification Subnet&#10;filters the proposals, pools fixed size features and then predicts activity labels along with refined segment boundaries.">
            <a:extLst>
              <a:ext uri="{FF2B5EF4-FFF2-40B4-BE49-F238E27FC236}">
                <a16:creationId xmlns:a16="http://schemas.microsoft.com/office/drawing/2014/main" id="{00CB700F-3DE1-7C4D-9D12-BEF219E8B290}"/>
              </a:ext>
            </a:extLst>
          </p:cNvPr>
          <p:cNvPicPr>
            <a:picLocks noChangeAspect="1"/>
          </p:cNvPicPr>
          <p:nvPr/>
        </p:nvPicPr>
        <p:blipFill>
          <a:blip r:embed="rId2"/>
          <a:stretch>
            <a:fillRect/>
          </a:stretch>
        </p:blipFill>
        <p:spPr>
          <a:xfrm>
            <a:off x="385191" y="3685475"/>
            <a:ext cx="8373618" cy="2030603"/>
          </a:xfrm>
          <a:prstGeom prst="rect">
            <a:avLst/>
          </a:prstGeom>
        </p:spPr>
      </p:pic>
      <p:sp>
        <p:nvSpPr>
          <p:cNvPr id="8" name="Content Placeholder 7">
            <a:extLst>
              <a:ext uri="{FF2B5EF4-FFF2-40B4-BE49-F238E27FC236}">
                <a16:creationId xmlns:a16="http://schemas.microsoft.com/office/drawing/2014/main" id="{5A78A4B9-3A7C-6141-8956-23841427DBA5}"/>
              </a:ext>
            </a:extLst>
          </p:cNvPr>
          <p:cNvSpPr txBox="1">
            <a:spLocks/>
          </p:cNvSpPr>
          <p:nvPr/>
        </p:nvSpPr>
        <p:spPr>
          <a:xfrm>
            <a:off x="3144328" y="1297365"/>
            <a:ext cx="5614481" cy="2510119"/>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spcAft>
                <a:spcPts val="0"/>
              </a:spcAft>
            </a:pPr>
            <a:r>
              <a:rPr lang="en-US" sz="2100" dirty="0">
                <a:solidFill>
                  <a:prstClr val="black"/>
                </a:solidFill>
                <a:latin typeface="Calibri" panose="020F0502020204030204"/>
              </a:rPr>
              <a:t>Process Videos instead of frames</a:t>
            </a:r>
          </a:p>
          <a:p>
            <a:pPr marL="171450" indent="-171450" defTabSz="685800">
              <a:spcBef>
                <a:spcPts val="750"/>
              </a:spcBef>
              <a:spcAft>
                <a:spcPts val="0"/>
              </a:spcAft>
            </a:pPr>
            <a:r>
              <a:rPr lang="en-US" sz="2100" dirty="0">
                <a:solidFill>
                  <a:prstClr val="black"/>
                </a:solidFill>
                <a:latin typeface="Calibri" panose="020F0502020204030204"/>
              </a:rPr>
              <a:t>R-C3D [7] predicts activity labels with segment boundaries</a:t>
            </a:r>
          </a:p>
          <a:p>
            <a:pPr marL="171450" indent="-171450" defTabSz="685800">
              <a:spcBef>
                <a:spcPts val="750"/>
              </a:spcBef>
              <a:spcAft>
                <a:spcPts val="0"/>
              </a:spcAft>
            </a:pPr>
            <a:r>
              <a:rPr lang="en-US" sz="2100" b="1" dirty="0">
                <a:solidFill>
                  <a:prstClr val="black"/>
                </a:solidFill>
                <a:latin typeface="Calibri" panose="020F0502020204030204"/>
              </a:rPr>
              <a:t>WIP: </a:t>
            </a:r>
            <a:r>
              <a:rPr lang="en-US" sz="2100" dirty="0">
                <a:solidFill>
                  <a:prstClr val="black"/>
                </a:solidFill>
                <a:latin typeface="Calibri" panose="020F0502020204030204"/>
              </a:rPr>
              <a:t>Re-train R-C3D module for surveillance video </a:t>
            </a:r>
          </a:p>
          <a:p>
            <a:pPr marL="171450" indent="-171450" defTabSz="685800">
              <a:spcBef>
                <a:spcPts val="750"/>
              </a:spcBef>
              <a:spcAft>
                <a:spcPts val="0"/>
              </a:spcAft>
            </a:pPr>
            <a:r>
              <a:rPr lang="en-US" sz="2100" b="1" dirty="0">
                <a:solidFill>
                  <a:prstClr val="black"/>
                </a:solidFill>
                <a:latin typeface="Calibri" panose="020F0502020204030204"/>
              </a:rPr>
              <a:t>Future Works: </a:t>
            </a:r>
            <a:r>
              <a:rPr lang="en-US" sz="2100" dirty="0">
                <a:solidFill>
                  <a:prstClr val="black"/>
                </a:solidFill>
                <a:latin typeface="Calibri" panose="020F0502020204030204"/>
              </a:rPr>
              <a:t>Adapt YOLO for action recognition to limit computation overhead</a:t>
            </a:r>
          </a:p>
        </p:txBody>
      </p:sp>
      <p:cxnSp>
        <p:nvCxnSpPr>
          <p:cNvPr id="9" name="Straight Connector 8">
            <a:extLst>
              <a:ext uri="{FF2B5EF4-FFF2-40B4-BE49-F238E27FC236}">
                <a16:creationId xmlns:a16="http://schemas.microsoft.com/office/drawing/2014/main" id="{32535500-5AED-C742-A71F-49D630736764}"/>
              </a:ext>
            </a:extLst>
          </p:cNvPr>
          <p:cNvCxnSpPr>
            <a:cxnSpLocks/>
          </p:cNvCxnSpPr>
          <p:nvPr/>
        </p:nvCxnSpPr>
        <p:spPr>
          <a:xfrm>
            <a:off x="3014932" y="1297366"/>
            <a:ext cx="0" cy="2354843"/>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EF2953B-3E3B-E44D-A2A4-D2C186B8FA6B}"/>
              </a:ext>
            </a:extLst>
          </p:cNvPr>
          <p:cNvSpPr txBox="1"/>
          <p:nvPr/>
        </p:nvSpPr>
        <p:spPr>
          <a:xfrm>
            <a:off x="-60038" y="6138446"/>
            <a:ext cx="9264075" cy="338554"/>
          </a:xfrm>
          <a:prstGeom prst="rect">
            <a:avLst/>
          </a:prstGeom>
          <a:noFill/>
        </p:spPr>
        <p:txBody>
          <a:bodyPr wrap="none" rtlCol="0">
            <a:spAutoFit/>
          </a:bodyPr>
          <a:lstStyle/>
          <a:p>
            <a:r>
              <a:rPr lang="en-US" sz="1600" dirty="0">
                <a:hlinkClick r:id="rId3"/>
              </a:rPr>
              <a:t>[7] R-C3D: Region Convolutional 3D Network for Temporal Activity Detection</a:t>
            </a:r>
            <a:r>
              <a:rPr lang="en-US" sz="1600" dirty="0"/>
              <a:t> - H. Xu et al, arXiv2017.</a:t>
            </a:r>
          </a:p>
        </p:txBody>
      </p:sp>
    </p:spTree>
    <p:extLst>
      <p:ext uri="{BB962C8B-B14F-4D97-AF65-F5344CB8AC3E}">
        <p14:creationId xmlns:p14="http://schemas.microsoft.com/office/powerpoint/2010/main" val="13294663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46065"/>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ABFDAA6B-0191-6849-9761-C4A71F713856}"/>
              </a:ext>
            </a:extLst>
          </p:cNvPr>
          <p:cNvSpPr>
            <a:spLocks noGrp="1"/>
          </p:cNvSpPr>
          <p:nvPr>
            <p:ph type="title" idx="4294967295"/>
          </p:nvPr>
        </p:nvSpPr>
        <p:spPr>
          <a:xfrm>
            <a:off x="736600" y="1339850"/>
            <a:ext cx="8407400" cy="558800"/>
          </a:xfrm>
        </p:spPr>
        <p:txBody>
          <a:bodyPr vert="horz" lIns="68580" tIns="34290" rIns="68580" bIns="34290" rtlCol="0" anchor="ctr">
            <a:normAutofit/>
          </a:bodyPr>
          <a:lstStyle/>
          <a:p>
            <a:pPr algn="ctr"/>
            <a:r>
              <a:rPr lang="en-US" sz="2400">
                <a:solidFill>
                  <a:schemeClr val="bg1"/>
                </a:solidFill>
              </a:rPr>
              <a:t>Query Result UI</a:t>
            </a:r>
          </a:p>
        </p:txBody>
      </p:sp>
      <p:pic>
        <p:nvPicPr>
          <p:cNvPr id="3" name="Picture 2">
            <a:extLst>
              <a:ext uri="{FF2B5EF4-FFF2-40B4-BE49-F238E27FC236}">
                <a16:creationId xmlns:a16="http://schemas.microsoft.com/office/drawing/2014/main" id="{CA9BCCA2-21DA-DC4C-942A-2EB5A0613DEC}"/>
              </a:ext>
            </a:extLst>
          </p:cNvPr>
          <p:cNvPicPr>
            <a:picLocks noChangeAspect="1"/>
          </p:cNvPicPr>
          <p:nvPr/>
        </p:nvPicPr>
        <p:blipFill>
          <a:blip r:embed="rId2"/>
          <a:stretch>
            <a:fillRect/>
          </a:stretch>
        </p:blipFill>
        <p:spPr>
          <a:xfrm>
            <a:off x="417399" y="2036032"/>
            <a:ext cx="8390936" cy="3964718"/>
          </a:xfrm>
          <a:prstGeom prst="rect">
            <a:avLst/>
          </a:prstGeom>
        </p:spPr>
      </p:pic>
    </p:spTree>
    <p:extLst>
      <p:ext uri="{BB962C8B-B14F-4D97-AF65-F5344CB8AC3E}">
        <p14:creationId xmlns:p14="http://schemas.microsoft.com/office/powerpoint/2010/main" val="13467936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46065"/>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0B38B100-0F60-F64C-A75D-48D3C6773783}"/>
              </a:ext>
            </a:extLst>
          </p:cNvPr>
          <p:cNvSpPr>
            <a:spLocks noGrp="1"/>
          </p:cNvSpPr>
          <p:nvPr>
            <p:ph type="title" idx="4294967295"/>
          </p:nvPr>
        </p:nvSpPr>
        <p:spPr>
          <a:xfrm>
            <a:off x="736600" y="1339850"/>
            <a:ext cx="8407400" cy="558800"/>
          </a:xfrm>
        </p:spPr>
        <p:txBody>
          <a:bodyPr vert="horz" lIns="68580" tIns="34290" rIns="68580" bIns="34290" rtlCol="0" anchor="ctr">
            <a:normAutofit/>
          </a:bodyPr>
          <a:lstStyle/>
          <a:p>
            <a:pPr algn="ctr"/>
            <a:r>
              <a:rPr lang="en-US" sz="2400">
                <a:solidFill>
                  <a:schemeClr val="bg1"/>
                </a:solidFill>
              </a:rPr>
              <a:t>Query Result UI</a:t>
            </a:r>
          </a:p>
        </p:txBody>
      </p:sp>
      <p:pic>
        <p:nvPicPr>
          <p:cNvPr id="6" name="Picture 5" descr="A screenshot of a social media post&#10;&#10;Description automatically generated">
            <a:extLst>
              <a:ext uri="{FF2B5EF4-FFF2-40B4-BE49-F238E27FC236}">
                <a16:creationId xmlns:a16="http://schemas.microsoft.com/office/drawing/2014/main" id="{45142720-813B-F649-8EA6-277C90134C97}"/>
              </a:ext>
            </a:extLst>
          </p:cNvPr>
          <p:cNvPicPr>
            <a:picLocks noChangeAspect="1"/>
          </p:cNvPicPr>
          <p:nvPr/>
        </p:nvPicPr>
        <p:blipFill>
          <a:blip r:embed="rId2"/>
          <a:stretch>
            <a:fillRect/>
          </a:stretch>
        </p:blipFill>
        <p:spPr>
          <a:xfrm>
            <a:off x="245929" y="2187077"/>
            <a:ext cx="8652143" cy="3331073"/>
          </a:xfrm>
          <a:prstGeom prst="rect">
            <a:avLst/>
          </a:prstGeom>
        </p:spPr>
      </p:pic>
    </p:spTree>
    <p:extLst>
      <p:ext uri="{BB962C8B-B14F-4D97-AF65-F5344CB8AC3E}">
        <p14:creationId xmlns:p14="http://schemas.microsoft.com/office/powerpoint/2010/main" val="8016780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7BD1F-CC78-C842-B0B0-38BC78FFBEC7}"/>
              </a:ext>
            </a:extLst>
          </p:cNvPr>
          <p:cNvSpPr>
            <a:spLocks noGrp="1"/>
          </p:cNvSpPr>
          <p:nvPr>
            <p:ph type="title" idx="4294967295"/>
          </p:nvPr>
        </p:nvSpPr>
        <p:spPr>
          <a:xfrm>
            <a:off x="0" y="1131888"/>
            <a:ext cx="7886700" cy="993775"/>
          </a:xfrm>
        </p:spPr>
        <p:txBody>
          <a:bodyPr>
            <a:normAutofit/>
          </a:bodyPr>
          <a:lstStyle/>
          <a:p>
            <a:r>
              <a:rPr lang="en-US"/>
              <a:t>Deliverables and Demo</a:t>
            </a:r>
            <a:endParaRPr lang="en-US" dirty="0"/>
          </a:p>
        </p:txBody>
      </p:sp>
      <p:graphicFrame>
        <p:nvGraphicFramePr>
          <p:cNvPr id="6" name="Content Placeholder 2">
            <a:extLst>
              <a:ext uri="{FF2B5EF4-FFF2-40B4-BE49-F238E27FC236}">
                <a16:creationId xmlns:a16="http://schemas.microsoft.com/office/drawing/2014/main" id="{743919E2-8897-44A2-A22A-000543E1E8D6}"/>
              </a:ext>
            </a:extLst>
          </p:cNvPr>
          <p:cNvGraphicFramePr>
            <a:graphicFrameLocks noGrp="1"/>
          </p:cNvGraphicFramePr>
          <p:nvPr>
            <p:ph idx="4294967295"/>
          </p:nvPr>
        </p:nvGraphicFramePr>
        <p:xfrm>
          <a:off x="0" y="2227263"/>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471265"/>
      </p:ext>
    </p:extLst>
  </p:cSld>
  <p:clrMapOvr>
    <a:overrideClrMapping bg1="dk1" tx1="lt1" bg2="dk2" tx2="lt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69120" y="3244334"/>
            <a:ext cx="3005759" cy="1200329"/>
          </a:xfrm>
          <a:prstGeom prst="rect">
            <a:avLst/>
          </a:prstGeom>
        </p:spPr>
        <p:txBody>
          <a:bodyPr wrap="none">
            <a:spAutoFit/>
          </a:bodyPr>
          <a:lstStyle/>
          <a:p>
            <a:r>
              <a:rPr lang="en-US" dirty="0"/>
              <a:t>http://35.239.251.13:3000/</a:t>
            </a:r>
          </a:p>
          <a:p>
            <a:endParaRPr lang="en-US" dirty="0"/>
          </a:p>
          <a:p>
            <a:endParaRPr lang="en-US" dirty="0"/>
          </a:p>
          <a:p>
            <a:r>
              <a:rPr lang="en-US" dirty="0"/>
              <a:t>Video samples extracted</a:t>
            </a:r>
          </a:p>
        </p:txBody>
      </p:sp>
    </p:spTree>
    <p:extLst>
      <p:ext uri="{BB962C8B-B14F-4D97-AF65-F5344CB8AC3E}">
        <p14:creationId xmlns:p14="http://schemas.microsoft.com/office/powerpoint/2010/main" val="229525897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3135" y="3244334"/>
            <a:ext cx="3417730" cy="369332"/>
          </a:xfrm>
          <a:prstGeom prst="rect">
            <a:avLst/>
          </a:prstGeom>
        </p:spPr>
        <p:txBody>
          <a:bodyPr wrap="none">
            <a:spAutoFit/>
          </a:bodyPr>
          <a:lstStyle/>
          <a:p>
            <a:pPr lvl="0">
              <a:lnSpc>
                <a:spcPct val="100000"/>
              </a:lnSpc>
            </a:pPr>
            <a:r>
              <a:rPr lang="en-US" dirty="0">
                <a:hlinkClick r:id="rId2"/>
              </a:rPr>
              <a:t>http://18.191.242.90/index.php</a:t>
            </a:r>
            <a:endParaRPr lang="en-US" dirty="0"/>
          </a:p>
        </p:txBody>
      </p:sp>
      <p:sp>
        <p:nvSpPr>
          <p:cNvPr id="3" name="Rectangle 1"/>
          <p:cNvSpPr>
            <a:spLocks noChangeArrowheads="1"/>
          </p:cNvSpPr>
          <p:nvPr/>
        </p:nvSpPr>
        <p:spPr bwMode="auto">
          <a:xfrm>
            <a:off x="0" y="43934"/>
            <a:ext cx="53014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panose="020B0604020202020204" pitchFamily="34" charset="0"/>
              </a:rPr>
              <a:t>REALM Incident Querying System For Policeman </a:t>
            </a:r>
          </a:p>
        </p:txBody>
      </p:sp>
    </p:spTree>
    <p:extLst>
      <p:ext uri="{BB962C8B-B14F-4D97-AF65-F5344CB8AC3E}">
        <p14:creationId xmlns:p14="http://schemas.microsoft.com/office/powerpoint/2010/main" val="157813362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D2CE2-A7F7-1244-A2B0-D71520201D01}"/>
              </a:ext>
            </a:extLst>
          </p:cNvPr>
          <p:cNvSpPr>
            <a:spLocks noGrp="1"/>
          </p:cNvSpPr>
          <p:nvPr>
            <p:ph type="title" idx="4294967295"/>
          </p:nvPr>
        </p:nvSpPr>
        <p:spPr>
          <a:xfrm>
            <a:off x="0" y="952500"/>
            <a:ext cx="8478838" cy="838200"/>
          </a:xfrm>
        </p:spPr>
        <p:txBody>
          <a:bodyPr/>
          <a:lstStyle/>
          <a:p>
            <a:r>
              <a:rPr lang="en-US">
                <a:latin typeface="Arial"/>
                <a:cs typeface="Arial"/>
              </a:rPr>
              <a:t>Summary</a:t>
            </a:r>
            <a:endParaRPr lang="en-US"/>
          </a:p>
        </p:txBody>
      </p:sp>
      <p:sp>
        <p:nvSpPr>
          <p:cNvPr id="3" name="Content Placeholder 2">
            <a:extLst>
              <a:ext uri="{FF2B5EF4-FFF2-40B4-BE49-F238E27FC236}">
                <a16:creationId xmlns:a16="http://schemas.microsoft.com/office/drawing/2014/main" id="{D3F7DB36-B087-194C-B9C3-CE25F8F9BF2F}"/>
              </a:ext>
            </a:extLst>
          </p:cNvPr>
          <p:cNvSpPr>
            <a:spLocks noGrp="1"/>
          </p:cNvSpPr>
          <p:nvPr>
            <p:ph idx="4294967295"/>
          </p:nvPr>
        </p:nvSpPr>
        <p:spPr>
          <a:xfrm>
            <a:off x="0" y="1992313"/>
            <a:ext cx="8458200" cy="4175125"/>
          </a:xfrm>
        </p:spPr>
        <p:txBody>
          <a:bodyPr/>
          <a:lstStyle/>
          <a:p>
            <a:pPr marL="229870" indent="-229870"/>
            <a:r>
              <a:rPr lang="en-US" dirty="0"/>
              <a:t>SKOD aims at delivering right information to the right user at the right time based on situational awareness</a:t>
            </a:r>
          </a:p>
          <a:p>
            <a:pPr marL="229870" indent="-229870"/>
            <a:r>
              <a:rPr lang="en-US" dirty="0">
                <a:latin typeface="Arial"/>
                <a:cs typeface="Arial"/>
              </a:rPr>
              <a:t>There are numerous users with different missions</a:t>
            </a:r>
          </a:p>
          <a:p>
            <a:pPr marL="229870" indent="-229870"/>
            <a:r>
              <a:rPr lang="en-US" dirty="0">
                <a:latin typeface="Arial"/>
                <a:cs typeface="Arial"/>
              </a:rPr>
              <a:t>Missions with various needs for information</a:t>
            </a:r>
          </a:p>
          <a:p>
            <a:pPr marL="229870" indent="-229870"/>
            <a:r>
              <a:rPr lang="en-US" dirty="0">
                <a:latin typeface="Arial"/>
                <a:cs typeface="Arial"/>
              </a:rPr>
              <a:t>SKOD is an end-to-end system to empower such users with relevant knowledge from </a:t>
            </a:r>
            <a:r>
              <a:rPr lang="en-US" i="1" dirty="0">
                <a:latin typeface="Arial"/>
                <a:cs typeface="Arial"/>
              </a:rPr>
              <a:t>streaming </a:t>
            </a:r>
            <a:r>
              <a:rPr lang="en-US" dirty="0">
                <a:latin typeface="Arial"/>
                <a:cs typeface="Arial"/>
              </a:rPr>
              <a:t>or </a:t>
            </a:r>
            <a:r>
              <a:rPr lang="en-US" i="1" dirty="0">
                <a:latin typeface="Arial"/>
                <a:cs typeface="Arial"/>
              </a:rPr>
              <a:t>stored </a:t>
            </a:r>
            <a:r>
              <a:rPr lang="en-US" dirty="0">
                <a:latin typeface="Arial"/>
                <a:cs typeface="Arial"/>
              </a:rPr>
              <a:t>data </a:t>
            </a:r>
            <a:endParaRPr lang="en-US" dirty="0"/>
          </a:p>
          <a:p>
            <a:pPr marL="229870" indent="-229870"/>
            <a:r>
              <a:rPr lang="en-US" dirty="0">
                <a:latin typeface="Arial"/>
                <a:cs typeface="Arial"/>
              </a:rPr>
              <a:t>SKOD </a:t>
            </a:r>
            <a:r>
              <a:rPr lang="en-US" altLang="en-US" dirty="0">
                <a:latin typeface="Arial"/>
                <a:ea typeface="ＭＳ Ｐゴシック"/>
                <a:cs typeface="Arial"/>
              </a:rPr>
              <a:t>is general purpose and can be specialized to NG use cases</a:t>
            </a:r>
            <a:endParaRPr lang="en-US" dirty="0">
              <a:latin typeface="Arial"/>
              <a:ea typeface="ＭＳ Ｐゴシック"/>
              <a:cs typeface="Arial"/>
            </a:endParaRPr>
          </a:p>
          <a:p>
            <a:pPr marL="229870" indent="-229870"/>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9C10230-85DE-574A-8419-33C0C5C6F426}"/>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126</a:t>
            </a:fld>
            <a:endParaRPr lang="en-US"/>
          </a:p>
        </p:txBody>
      </p:sp>
      <p:sp>
        <p:nvSpPr>
          <p:cNvPr id="9" name="Footer Placeholder 4">
            <a:extLst>
              <a:ext uri="{FF2B5EF4-FFF2-40B4-BE49-F238E27FC236}">
                <a16:creationId xmlns:a16="http://schemas.microsoft.com/office/drawing/2014/main" id="{7341973C-4936-DA44-A9DB-B0265DA9FE0B}"/>
              </a:ext>
            </a:extLst>
          </p:cNvPr>
          <p:cNvSpPr>
            <a:spLocks noGrp="1"/>
          </p:cNvSpPr>
          <p:nvPr>
            <p:ph type="ftr" sz="quarter" idx="4294967295"/>
          </p:nvPr>
        </p:nvSpPr>
        <p:spPr>
          <a:xfrm>
            <a:off x="171450" y="5688157"/>
            <a:ext cx="4057650" cy="200025"/>
          </a:xfrm>
          <a:prstGeom prst="rect">
            <a:avLst/>
          </a:prstGeom>
        </p:spPr>
        <p:txBody>
          <a:bodyPr/>
          <a:lstStyle/>
          <a:p>
            <a:r>
              <a:rPr lang="en-US" dirty="0">
                <a:hlinkClick r:id="rId2"/>
              </a:rPr>
              <a:t>https://www.cs.purdue.edu/news/articles/2019/bhargava-realm-ng.html</a:t>
            </a:r>
            <a:endParaRPr lang="en-US" dirty="0"/>
          </a:p>
          <a:p>
            <a:endParaRPr lang="en-US" dirty="0"/>
          </a:p>
        </p:txBody>
      </p:sp>
    </p:spTree>
    <p:extLst>
      <p:ext uri="{BB962C8B-B14F-4D97-AF65-F5344CB8AC3E}">
        <p14:creationId xmlns:p14="http://schemas.microsoft.com/office/powerpoint/2010/main" val="427258327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Title 1"/>
          <p:cNvSpPr>
            <a:spLocks noGrp="1"/>
          </p:cNvSpPr>
          <p:nvPr>
            <p:ph type="title" idx="4294967295"/>
          </p:nvPr>
        </p:nvSpPr>
        <p:spPr>
          <a:xfrm>
            <a:off x="0" y="73025"/>
            <a:ext cx="6705600" cy="838200"/>
          </a:xfrm>
        </p:spPr>
        <p:txBody>
          <a:bodyPr/>
          <a:lstStyle/>
          <a:p>
            <a:pPr eaLnBrk="1" hangingPunct="1"/>
            <a:r>
              <a:rPr lang="en-US" altLang="en-US" sz="2800" b="1"/>
              <a:t>Research Tasks</a:t>
            </a:r>
          </a:p>
        </p:txBody>
      </p:sp>
      <p:sp>
        <p:nvSpPr>
          <p:cNvPr id="55299" name="Content Placeholder 2"/>
          <p:cNvSpPr>
            <a:spLocks noGrp="1"/>
          </p:cNvSpPr>
          <p:nvPr>
            <p:ph idx="4294967295"/>
          </p:nvPr>
        </p:nvSpPr>
        <p:spPr>
          <a:xfrm>
            <a:off x="304800" y="1401763"/>
            <a:ext cx="8839200" cy="4445000"/>
          </a:xfrm>
        </p:spPr>
        <p:txBody>
          <a:bodyPr/>
          <a:lstStyle/>
          <a:p>
            <a:r>
              <a:rPr lang="en-US" altLang="en-US" sz="2400"/>
              <a:t>Processing (Removing irrelevant tweets and noises) large tweets corpus (around 6 million tweets and hundreds or attributes of each tweet). </a:t>
            </a:r>
          </a:p>
          <a:p>
            <a:r>
              <a:rPr lang="en-US" altLang="en-US" sz="2400"/>
              <a:t>Help or Rescue needed Tweets classification. Location extraction of the persons who need help. </a:t>
            </a:r>
          </a:p>
          <a:p>
            <a:r>
              <a:rPr lang="en-US" altLang="en-US" sz="2400"/>
              <a:t>Priority determination based on the tweets text and classification.</a:t>
            </a:r>
          </a:p>
          <a:p>
            <a:r>
              <a:rPr lang="en-US" altLang="en-US" sz="2400"/>
              <a:t>Finding out the most effective rescue scheduling algorithm for various scenarios. </a:t>
            </a:r>
          </a:p>
        </p:txBody>
      </p:sp>
      <p:sp>
        <p:nvSpPr>
          <p:cNvPr id="55300" name="Slide Number Placeholder 3"/>
          <p:cNvSpPr>
            <a:spLocks noGrp="1"/>
          </p:cNvSpPr>
          <p:nvPr>
            <p:ph type="sldNum" sz="quarter" idx="4294967295"/>
          </p:nvPr>
        </p:nvSpPr>
        <p:spPr>
          <a:xfrm>
            <a:off x="0" y="6477000"/>
            <a:ext cx="400050" cy="29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A6FE4EB8-A653-4A67-B4B0-FE3CFDB354EB}" type="slidenum">
              <a:rPr lang="en-US" altLang="en-US" sz="1300" smtClean="0">
                <a:solidFill>
                  <a:srgbClr val="000000"/>
                </a:solidFill>
                <a:latin typeface="Arial" panose="020B0604020202020204" pitchFamily="34" charset="0"/>
              </a:rPr>
              <a:pPr/>
              <a:t>127</a:t>
            </a:fld>
            <a:endParaRPr lang="en-US" altLang="en-US" sz="1300">
              <a:solidFill>
                <a:srgbClr val="000000"/>
              </a:solidFill>
              <a:latin typeface="Arial" panose="020B0604020202020204" pitchFamily="34" charset="0"/>
            </a:endParaRPr>
          </a:p>
        </p:txBody>
      </p:sp>
    </p:spTree>
    <p:extLst>
      <p:ext uri="{BB962C8B-B14F-4D97-AF65-F5344CB8AC3E}">
        <p14:creationId xmlns:p14="http://schemas.microsoft.com/office/powerpoint/2010/main" val="17760770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DDDFF-6584-1444-9EF6-9302190C368D}"/>
              </a:ext>
            </a:extLst>
          </p:cNvPr>
          <p:cNvSpPr>
            <a:spLocks noGrp="1"/>
          </p:cNvSpPr>
          <p:nvPr>
            <p:ph type="title" idx="4294967295"/>
          </p:nvPr>
        </p:nvSpPr>
        <p:spPr>
          <a:xfrm>
            <a:off x="0" y="952500"/>
            <a:ext cx="8478838" cy="838200"/>
          </a:xfrm>
        </p:spPr>
        <p:txBody>
          <a:bodyPr/>
          <a:lstStyle/>
          <a:p>
            <a:r>
              <a:rPr lang="en-US">
                <a:latin typeface="Arial"/>
                <a:cs typeface="Arial"/>
              </a:rPr>
              <a:t>Future Plans for SKOD : Feature Identification</a:t>
            </a:r>
            <a:endParaRPr lang="en-US"/>
          </a:p>
        </p:txBody>
      </p:sp>
      <p:sp>
        <p:nvSpPr>
          <p:cNvPr id="3" name="Content Placeholder 2">
            <a:extLst>
              <a:ext uri="{FF2B5EF4-FFF2-40B4-BE49-F238E27FC236}">
                <a16:creationId xmlns:a16="http://schemas.microsoft.com/office/drawing/2014/main" id="{7F7289EA-36A6-184E-8BF7-C7AE55D1CBFF}"/>
              </a:ext>
            </a:extLst>
          </p:cNvPr>
          <p:cNvSpPr>
            <a:spLocks noGrp="1"/>
          </p:cNvSpPr>
          <p:nvPr>
            <p:ph idx="4294967295"/>
          </p:nvPr>
        </p:nvSpPr>
        <p:spPr>
          <a:xfrm>
            <a:off x="0" y="1992313"/>
            <a:ext cx="8458200" cy="4175125"/>
          </a:xfrm>
        </p:spPr>
        <p:txBody>
          <a:bodyPr>
            <a:normAutofit fontScale="92500" lnSpcReduction="10000"/>
          </a:bodyPr>
          <a:lstStyle/>
          <a:p>
            <a:pPr marL="407988" indent="-407988">
              <a:buFont typeface="Wingdings" pitchFamily="2" charset="2"/>
              <a:buChar char="v"/>
            </a:pPr>
            <a:r>
              <a:rPr lang="en-US" sz="2400">
                <a:latin typeface="Arial"/>
                <a:cs typeface="Arial"/>
              </a:rPr>
              <a:t>Feature Identification from Video</a:t>
            </a:r>
          </a:p>
          <a:p>
            <a:pPr marL="473075" indent="-301625"/>
            <a:r>
              <a:rPr lang="en-US" altLang="en-US">
                <a:solidFill>
                  <a:schemeClr val="tx1">
                    <a:lumMod val="65000"/>
                    <a:lumOff val="35000"/>
                  </a:schemeClr>
                </a:solidFill>
                <a:latin typeface="Arial"/>
                <a:ea typeface="ＭＳ Ｐゴシック"/>
                <a:cs typeface="Arial"/>
              </a:rPr>
              <a:t>Pedestrians, Occluded traffic signs, Crane blocking a sidewalk, Child left in unattended car outside school </a:t>
            </a:r>
            <a:endParaRPr lang="en-US" altLang="en-US">
              <a:solidFill>
                <a:schemeClr val="tx1">
                  <a:lumMod val="65000"/>
                  <a:lumOff val="35000"/>
                </a:schemeClr>
              </a:solidFill>
              <a:ea typeface="ＭＳ Ｐゴシック" charset="-128"/>
            </a:endParaRPr>
          </a:p>
          <a:p>
            <a:pPr marL="473075" indent="-301625"/>
            <a:r>
              <a:rPr lang="en-US" altLang="en-US">
                <a:latin typeface="Arial"/>
                <a:ea typeface="ＭＳ Ｐゴシック"/>
                <a:cs typeface="Arial"/>
              </a:rPr>
              <a:t>Offline model construction </a:t>
            </a:r>
            <a:r>
              <a:rPr lang="en-US" altLang="en-US">
                <a:solidFill>
                  <a:schemeClr val="tx1">
                    <a:lumMod val="65000"/>
                    <a:lumOff val="35000"/>
                  </a:schemeClr>
                </a:solidFill>
                <a:latin typeface="Arial"/>
                <a:ea typeface="ＭＳ Ｐゴシック"/>
                <a:cs typeface="Arial"/>
              </a:rPr>
              <a:t>(based on video and open street map)</a:t>
            </a:r>
          </a:p>
          <a:p>
            <a:pPr marL="473075" indent="-301625"/>
            <a:r>
              <a:rPr lang="en-US" altLang="en-US">
                <a:solidFill>
                  <a:schemeClr val="tx1">
                    <a:lumMod val="65000"/>
                    <a:lumOff val="35000"/>
                  </a:schemeClr>
                </a:solidFill>
                <a:latin typeface="Arial"/>
                <a:ea typeface="ＭＳ Ｐゴシック"/>
                <a:cs typeface="Arial"/>
              </a:rPr>
              <a:t>On-line execution</a:t>
            </a:r>
          </a:p>
          <a:p>
            <a:pPr marL="473075" indent="-452438">
              <a:buFont typeface="Wingdings" pitchFamily="2" charset="2"/>
              <a:buChar char="v"/>
            </a:pPr>
            <a:r>
              <a:rPr lang="en-US" sz="2400"/>
              <a:t>Feature Identification from Text</a:t>
            </a:r>
          </a:p>
          <a:p>
            <a:pPr marL="473075" indent="-301625"/>
            <a:r>
              <a:rPr lang="en-US" altLang="en-US">
                <a:solidFill>
                  <a:schemeClr val="tx1">
                    <a:lumMod val="65000"/>
                    <a:lumOff val="35000"/>
                  </a:schemeClr>
                </a:solidFill>
                <a:latin typeface="Arial"/>
                <a:ea typeface="ＭＳ Ｐゴシック"/>
                <a:cs typeface="Arial"/>
              </a:rPr>
              <a:t>Interesting </a:t>
            </a:r>
            <a:r>
              <a:rPr lang="en-US" altLang="en-US">
                <a:latin typeface="Arial"/>
                <a:ea typeface="ＭＳ Ｐゴシック"/>
                <a:cs typeface="Arial"/>
              </a:rPr>
              <a:t>subset</a:t>
            </a:r>
            <a:r>
              <a:rPr lang="en-US" altLang="en-US" b="1">
                <a:latin typeface="Arial"/>
                <a:ea typeface="ＭＳ Ｐゴシック"/>
                <a:cs typeface="Arial"/>
              </a:rPr>
              <a:t> </a:t>
            </a:r>
            <a:r>
              <a:rPr lang="en-US" altLang="en-US">
                <a:latin typeface="Arial"/>
                <a:ea typeface="ＭＳ Ｐゴシック"/>
                <a:cs typeface="Arial"/>
              </a:rPr>
              <a:t>identification</a:t>
            </a:r>
            <a:r>
              <a:rPr lang="en-US" altLang="en-US" b="1">
                <a:latin typeface="Arial"/>
                <a:ea typeface="ＭＳ Ｐゴシック"/>
                <a:cs typeface="Arial"/>
              </a:rPr>
              <a:t> </a:t>
            </a:r>
            <a:r>
              <a:rPr lang="en-US" altLang="en-US">
                <a:solidFill>
                  <a:schemeClr val="tx1">
                    <a:lumMod val="65000"/>
                    <a:lumOff val="35000"/>
                  </a:schemeClr>
                </a:solidFill>
                <a:latin typeface="Arial"/>
                <a:ea typeface="ＭＳ Ｐゴシック"/>
                <a:cs typeface="Arial"/>
              </a:rPr>
              <a:t>based on keywords</a:t>
            </a:r>
          </a:p>
          <a:p>
            <a:pPr marL="473075" indent="-301625"/>
            <a:r>
              <a:rPr lang="en-US" altLang="en-US">
                <a:solidFill>
                  <a:schemeClr val="tx1">
                    <a:lumMod val="65000"/>
                    <a:lumOff val="35000"/>
                  </a:schemeClr>
                </a:solidFill>
                <a:latin typeface="Arial"/>
                <a:ea typeface="ＭＳ Ｐゴシック"/>
                <a:cs typeface="Arial"/>
              </a:rPr>
              <a:t>Parse to an </a:t>
            </a:r>
            <a:r>
              <a:rPr lang="en-US" altLang="en-US">
                <a:latin typeface="Arial"/>
                <a:ea typeface="ＭＳ Ｐゴシック"/>
                <a:cs typeface="Arial"/>
              </a:rPr>
              <a:t>entity</a:t>
            </a:r>
            <a:r>
              <a:rPr lang="en-US" altLang="en-US" b="1">
                <a:latin typeface="Arial"/>
                <a:ea typeface="ＭＳ Ｐゴシック"/>
                <a:cs typeface="Arial"/>
              </a:rPr>
              <a:t>-</a:t>
            </a:r>
            <a:r>
              <a:rPr lang="en-US" altLang="en-US">
                <a:latin typeface="Arial"/>
                <a:ea typeface="ＭＳ Ｐゴシック"/>
                <a:cs typeface="Arial"/>
              </a:rPr>
              <a:t>attribute</a:t>
            </a:r>
            <a:r>
              <a:rPr lang="en-US" altLang="en-US" b="1">
                <a:latin typeface="Arial"/>
                <a:ea typeface="ＭＳ Ｐゴシック"/>
                <a:cs typeface="Arial"/>
              </a:rPr>
              <a:t> </a:t>
            </a:r>
            <a:r>
              <a:rPr lang="en-US" altLang="en-US">
                <a:latin typeface="Arial"/>
                <a:ea typeface="ＭＳ Ｐゴシック"/>
                <a:cs typeface="Arial"/>
              </a:rPr>
              <a:t>model</a:t>
            </a:r>
            <a:r>
              <a:rPr lang="en-US" altLang="en-US" b="1">
                <a:latin typeface="Arial"/>
                <a:ea typeface="ＭＳ Ｐゴシック"/>
                <a:cs typeface="Arial"/>
              </a:rPr>
              <a:t> </a:t>
            </a:r>
            <a:r>
              <a:rPr lang="en-US" altLang="en-US">
                <a:solidFill>
                  <a:schemeClr val="tx1">
                    <a:lumMod val="65000"/>
                    <a:lumOff val="35000"/>
                  </a:schemeClr>
                </a:solidFill>
                <a:latin typeface="Arial"/>
                <a:ea typeface="ＭＳ Ｐゴシック"/>
                <a:cs typeface="Arial"/>
              </a:rPr>
              <a:t>of interesting info</a:t>
            </a:r>
          </a:p>
          <a:p>
            <a:pPr marL="0" indent="0">
              <a:buNone/>
            </a:pPr>
            <a:endParaRPr lang="en-US" altLang="en-US" b="1">
              <a:solidFill>
                <a:schemeClr val="tx1">
                  <a:lumMod val="65000"/>
                  <a:lumOff val="35000"/>
                </a:schemeClr>
              </a:solidFill>
              <a:ea typeface="ＭＳ Ｐゴシック" charset="-128"/>
            </a:endParaRPr>
          </a:p>
        </p:txBody>
      </p:sp>
      <p:sp>
        <p:nvSpPr>
          <p:cNvPr id="4" name="Slide Number Placeholder 3">
            <a:extLst>
              <a:ext uri="{FF2B5EF4-FFF2-40B4-BE49-F238E27FC236}">
                <a16:creationId xmlns:a16="http://schemas.microsoft.com/office/drawing/2014/main" id="{B594E972-06C7-914E-B45F-58C08388D09E}"/>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128</a:t>
            </a:fld>
            <a:endParaRPr lang="en-US"/>
          </a:p>
        </p:txBody>
      </p:sp>
    </p:spTree>
    <p:extLst>
      <p:ext uri="{BB962C8B-B14F-4D97-AF65-F5344CB8AC3E}">
        <p14:creationId xmlns:p14="http://schemas.microsoft.com/office/powerpoint/2010/main" val="20336756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54F7F-E441-B948-9010-91A31CE3B3C7}"/>
              </a:ext>
            </a:extLst>
          </p:cNvPr>
          <p:cNvSpPr>
            <a:spLocks noGrp="1"/>
          </p:cNvSpPr>
          <p:nvPr>
            <p:ph type="title" idx="4294967295"/>
          </p:nvPr>
        </p:nvSpPr>
        <p:spPr>
          <a:xfrm>
            <a:off x="0" y="952500"/>
            <a:ext cx="8478838" cy="838200"/>
          </a:xfrm>
        </p:spPr>
        <p:txBody>
          <a:bodyPr/>
          <a:lstStyle/>
          <a:p>
            <a:r>
              <a:rPr lang="en-US"/>
              <a:t>More SKOD Benefit Scenarios</a:t>
            </a:r>
          </a:p>
        </p:txBody>
      </p:sp>
      <p:sp>
        <p:nvSpPr>
          <p:cNvPr id="3" name="Content Placeholder 2">
            <a:extLst>
              <a:ext uri="{FF2B5EF4-FFF2-40B4-BE49-F238E27FC236}">
                <a16:creationId xmlns:a16="http://schemas.microsoft.com/office/drawing/2014/main" id="{328A98C7-02F4-AD42-B4E5-2E9E2E8DAE03}"/>
              </a:ext>
            </a:extLst>
          </p:cNvPr>
          <p:cNvSpPr>
            <a:spLocks noGrp="1"/>
          </p:cNvSpPr>
          <p:nvPr>
            <p:ph idx="4294967295"/>
          </p:nvPr>
        </p:nvSpPr>
        <p:spPr>
          <a:xfrm>
            <a:off x="0" y="1992313"/>
            <a:ext cx="8458200" cy="4175125"/>
          </a:xfrm>
        </p:spPr>
        <p:txBody>
          <a:bodyPr>
            <a:normAutofit fontScale="92500" lnSpcReduction="10000"/>
          </a:bodyPr>
          <a:lstStyle/>
          <a:p>
            <a:r>
              <a:rPr lang="en-US" sz="2400"/>
              <a:t>Inform Drivers about</a:t>
            </a:r>
          </a:p>
          <a:p>
            <a:pPr lvl="1">
              <a:lnSpc>
                <a:spcPct val="110000"/>
              </a:lnSpc>
            </a:pPr>
            <a:r>
              <a:rPr lang="en-US" sz="1800"/>
              <a:t>relevant obstacles and hazards: road closures, potholes, fallen trees and tree branches, ice, dumpster violations, downed road signs, not working traffic lights; </a:t>
            </a:r>
          </a:p>
          <a:p>
            <a:pPr lvl="1">
              <a:lnSpc>
                <a:spcPct val="110000"/>
              </a:lnSpc>
            </a:pPr>
            <a:r>
              <a:rPr lang="en-US" sz="1800"/>
              <a:t>routes to avoid obstacles and hazards;</a:t>
            </a:r>
          </a:p>
          <a:p>
            <a:pPr lvl="1">
              <a:lnSpc>
                <a:spcPct val="110000"/>
              </a:lnSpc>
            </a:pPr>
            <a:r>
              <a:rPr lang="en-US" sz="1800"/>
              <a:t>relevant POIs; </a:t>
            </a:r>
          </a:p>
          <a:p>
            <a:pPr lvl="1">
              <a:lnSpc>
                <a:spcPct val="110000"/>
              </a:lnSpc>
            </a:pPr>
            <a:r>
              <a:rPr lang="en-US" sz="1800"/>
              <a:t>collision probability for a given date, time, weather conditions; recommend the speed.</a:t>
            </a:r>
          </a:p>
          <a:p>
            <a:r>
              <a:rPr lang="en-US" sz="2400"/>
              <a:t>Inform blind / differently abled people via a mobile app about:</a:t>
            </a:r>
          </a:p>
          <a:p>
            <a:pPr lvl="1">
              <a:lnSpc>
                <a:spcPct val="110000"/>
              </a:lnSpc>
            </a:pPr>
            <a:r>
              <a:rPr lang="en-US" sz="1800"/>
              <a:t>relevant obstacles and hazards;</a:t>
            </a:r>
          </a:p>
          <a:p>
            <a:pPr lvl="1">
              <a:lnSpc>
                <a:spcPct val="110000"/>
              </a:lnSpc>
            </a:pPr>
            <a:r>
              <a:rPr lang="en-US" sz="1800"/>
              <a:t>routes to avoid obstacles and hazards;</a:t>
            </a:r>
          </a:p>
          <a:p>
            <a:pPr lvl="1">
              <a:lnSpc>
                <a:spcPct val="110000"/>
              </a:lnSpc>
            </a:pPr>
            <a:r>
              <a:rPr lang="en-US" sz="1800"/>
              <a:t>relevant POIs.</a:t>
            </a:r>
          </a:p>
        </p:txBody>
      </p:sp>
      <p:sp>
        <p:nvSpPr>
          <p:cNvPr id="4" name="Slide Number Placeholder 3">
            <a:extLst>
              <a:ext uri="{FF2B5EF4-FFF2-40B4-BE49-F238E27FC236}">
                <a16:creationId xmlns:a16="http://schemas.microsoft.com/office/drawing/2014/main" id="{574DF196-3E60-D744-9E1F-445DE9E259AF}"/>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129</a:t>
            </a:fld>
            <a:endParaRPr lang="en-US"/>
          </a:p>
        </p:txBody>
      </p:sp>
    </p:spTree>
    <p:extLst>
      <p:ext uri="{BB962C8B-B14F-4D97-AF65-F5344CB8AC3E}">
        <p14:creationId xmlns:p14="http://schemas.microsoft.com/office/powerpoint/2010/main" val="120330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C1817-CB8F-E146-A874-BD6103593EFF}"/>
              </a:ext>
            </a:extLst>
          </p:cNvPr>
          <p:cNvSpPr>
            <a:spLocks noGrp="1"/>
          </p:cNvSpPr>
          <p:nvPr>
            <p:ph type="title"/>
          </p:nvPr>
        </p:nvSpPr>
        <p:spPr/>
        <p:txBody>
          <a:bodyPr/>
          <a:lstStyle/>
          <a:p>
            <a:r>
              <a:rPr lang="en-US" dirty="0"/>
              <a:t>Research Directions and Algorithms</a:t>
            </a:r>
          </a:p>
        </p:txBody>
      </p:sp>
      <p:sp>
        <p:nvSpPr>
          <p:cNvPr id="12" name="Content Placeholder 11">
            <a:extLst>
              <a:ext uri="{FF2B5EF4-FFF2-40B4-BE49-F238E27FC236}">
                <a16:creationId xmlns:a16="http://schemas.microsoft.com/office/drawing/2014/main" id="{C9328A00-9FFD-E54D-9D27-EC3724FDF3E6}"/>
              </a:ext>
            </a:extLst>
          </p:cNvPr>
          <p:cNvSpPr>
            <a:spLocks noGrp="1"/>
          </p:cNvSpPr>
          <p:nvPr>
            <p:ph idx="1"/>
          </p:nvPr>
        </p:nvSpPr>
        <p:spPr/>
        <p:txBody>
          <a:bodyPr>
            <a:noAutofit/>
          </a:bodyPr>
          <a:lstStyle/>
          <a:p>
            <a:pPr marL="229870" indent="-229870">
              <a:lnSpc>
                <a:spcPct val="120000"/>
              </a:lnSpc>
              <a:spcBef>
                <a:spcPts val="1200"/>
              </a:spcBef>
            </a:pPr>
            <a:r>
              <a:rPr lang="en-US" sz="1800" dirty="0"/>
              <a:t>CNN</a:t>
            </a:r>
            <a:r>
              <a:rPr lang="en-US" sz="1800" dirty="0">
                <a:solidFill>
                  <a:srgbClr val="000000"/>
                </a:solidFill>
                <a:latin typeface="Arial"/>
                <a:cs typeface="Arial"/>
              </a:rPr>
              <a:t> based Neural Networks and Transfer Learning for objects from Video.</a:t>
            </a:r>
          </a:p>
          <a:p>
            <a:pPr marL="229870" indent="-229870">
              <a:lnSpc>
                <a:spcPct val="120000"/>
              </a:lnSpc>
              <a:spcBef>
                <a:spcPts val="1200"/>
              </a:spcBef>
            </a:pPr>
            <a:r>
              <a:rPr lang="en-US" altLang="en-US" sz="1800" dirty="0"/>
              <a:t>Label-efficient learning (Aarti at CMU), Data Completion (Vaneet at Purdue)</a:t>
            </a:r>
            <a:endParaRPr lang="en-US" sz="1800" dirty="0">
              <a:solidFill>
                <a:srgbClr val="000000"/>
              </a:solidFill>
              <a:latin typeface="Arial"/>
              <a:cs typeface="Arial"/>
            </a:endParaRPr>
          </a:p>
          <a:p>
            <a:pPr marL="229870" indent="-229870">
              <a:lnSpc>
                <a:spcPct val="120000"/>
              </a:lnSpc>
              <a:spcBef>
                <a:spcPts val="1200"/>
              </a:spcBef>
            </a:pPr>
            <a:r>
              <a:rPr lang="en-US" sz="1800" dirty="0">
                <a:solidFill>
                  <a:srgbClr val="000000"/>
                </a:solidFill>
                <a:latin typeface="Arial"/>
                <a:cs typeface="Arial"/>
              </a:rPr>
              <a:t>LSA, LDA and Deep Learning (encapsulating Word2Vec) models for topics, ontologies and triplets from Text and to build knowledge base.</a:t>
            </a:r>
          </a:p>
          <a:p>
            <a:pPr marL="229870" indent="-229870">
              <a:lnSpc>
                <a:spcPct val="120000"/>
              </a:lnSpc>
              <a:spcBef>
                <a:spcPts val="1200"/>
              </a:spcBef>
            </a:pPr>
            <a:r>
              <a:rPr lang="en-US" sz="1800" dirty="0"/>
              <a:t>DL model combining attention based Bi-LSTM and CNN [4] to classify tweets for Disaster Resource Management and similar scenarios.</a:t>
            </a:r>
          </a:p>
          <a:p>
            <a:pPr marL="229870" indent="-229870">
              <a:lnSpc>
                <a:spcPct val="120000"/>
              </a:lnSpc>
              <a:spcBef>
                <a:spcPts val="1200"/>
              </a:spcBef>
            </a:pPr>
            <a:r>
              <a:rPr lang="en-US" sz="1800" dirty="0" err="1"/>
              <a:t>BlazeIt</a:t>
            </a:r>
            <a:r>
              <a:rPr lang="en-US" sz="1800" dirty="0"/>
              <a:t> [5] for complex queries over video related to objects of interest.</a:t>
            </a:r>
          </a:p>
          <a:p>
            <a:pPr marL="229870" indent="-229870">
              <a:lnSpc>
                <a:spcPct val="120000"/>
              </a:lnSpc>
              <a:spcBef>
                <a:spcPts val="1200"/>
              </a:spcBef>
            </a:pPr>
            <a:r>
              <a:rPr lang="en-US" sz="1800" dirty="0"/>
              <a:t>Research DAWN’s End-to-End ML Systems [6] for Recommendation.</a:t>
            </a:r>
          </a:p>
          <a:p>
            <a:pPr marL="229870" indent="-229870">
              <a:lnSpc>
                <a:spcPct val="120000"/>
              </a:lnSpc>
              <a:spcBef>
                <a:spcPts val="1200"/>
              </a:spcBef>
            </a:pPr>
            <a:r>
              <a:rPr lang="en-US" sz="1800" dirty="0">
                <a:solidFill>
                  <a:srgbClr val="000000"/>
                </a:solidFill>
                <a:latin typeface="Arial"/>
                <a:cs typeface="Arial"/>
              </a:rPr>
              <a:t>Research reinforcement learning and active learning for User Profiling.</a:t>
            </a:r>
          </a:p>
          <a:p>
            <a:pPr marL="229870" indent="-229870">
              <a:lnSpc>
                <a:spcPct val="120000"/>
              </a:lnSpc>
              <a:spcBef>
                <a:spcPts val="1200"/>
              </a:spcBef>
            </a:pPr>
            <a:r>
              <a:rPr lang="en-US" sz="1800" dirty="0">
                <a:solidFill>
                  <a:srgbClr val="000000"/>
                </a:solidFill>
                <a:latin typeface="Arial"/>
                <a:cs typeface="Arial"/>
              </a:rPr>
              <a:t>Apply models to other NG large databases (sensors, signals, text, phone calls, videos, images, voice) </a:t>
            </a:r>
            <a:endParaRPr lang="en-US" sz="1800" dirty="0">
              <a:solidFill>
                <a:srgbClr val="000000"/>
              </a:solidFill>
            </a:endParaRPr>
          </a:p>
        </p:txBody>
      </p:sp>
      <p:sp>
        <p:nvSpPr>
          <p:cNvPr id="4" name="Slide Number Placeholder 3">
            <a:extLst>
              <a:ext uri="{FF2B5EF4-FFF2-40B4-BE49-F238E27FC236}">
                <a16:creationId xmlns:a16="http://schemas.microsoft.com/office/drawing/2014/main" id="{E5D277C1-7A9C-B040-AED8-4307FE7F9DBC}"/>
              </a:ext>
            </a:extLst>
          </p:cNvPr>
          <p:cNvSpPr>
            <a:spLocks noGrp="1"/>
          </p:cNvSpPr>
          <p:nvPr>
            <p:ph type="sldNum" sz="quarter" idx="11"/>
          </p:nvPr>
        </p:nvSpPr>
        <p:spPr/>
        <p:txBody>
          <a:bodyPr/>
          <a:lstStyle/>
          <a:p>
            <a:fld id="{F6EFC63E-F8D9-44BB-A462-AC735E845F95}" type="slidenum">
              <a:rPr lang="en-US" smtClean="0"/>
              <a:pPr/>
              <a:t>13</a:t>
            </a:fld>
            <a:endParaRPr lang="en-US"/>
          </a:p>
        </p:txBody>
      </p:sp>
      <p:sp>
        <p:nvSpPr>
          <p:cNvPr id="5" name="Footer Placeholder 4">
            <a:extLst>
              <a:ext uri="{FF2B5EF4-FFF2-40B4-BE49-F238E27FC236}">
                <a16:creationId xmlns:a16="http://schemas.microsoft.com/office/drawing/2014/main" id="{796EDAE5-321D-1B48-8B89-AD95E96DD5BC}"/>
              </a:ext>
            </a:extLst>
          </p:cNvPr>
          <p:cNvSpPr>
            <a:spLocks noGrp="1"/>
          </p:cNvSpPr>
          <p:nvPr>
            <p:ph type="ftr" sz="quarter" idx="3"/>
          </p:nvPr>
        </p:nvSpPr>
        <p:spPr>
          <a:prstGeom prst="rect">
            <a:avLst/>
          </a:prstGeom>
        </p:spPr>
        <p:txBody>
          <a:bodyPr/>
          <a:lstStyle/>
          <a:p>
            <a:endParaRPr lang="en-US"/>
          </a:p>
        </p:txBody>
      </p:sp>
    </p:spTree>
    <p:extLst>
      <p:ext uri="{BB962C8B-B14F-4D97-AF65-F5344CB8AC3E}">
        <p14:creationId xmlns:p14="http://schemas.microsoft.com/office/powerpoint/2010/main" val="21578878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0D476-C5A2-4144-A076-56E273E2215D}"/>
              </a:ext>
            </a:extLst>
          </p:cNvPr>
          <p:cNvSpPr>
            <a:spLocks noGrp="1"/>
          </p:cNvSpPr>
          <p:nvPr>
            <p:ph type="title" idx="4294967295"/>
          </p:nvPr>
        </p:nvSpPr>
        <p:spPr>
          <a:xfrm>
            <a:off x="0" y="952500"/>
            <a:ext cx="8478838" cy="838200"/>
          </a:xfrm>
        </p:spPr>
        <p:txBody>
          <a:bodyPr/>
          <a:lstStyle/>
          <a:p>
            <a:r>
              <a:rPr lang="en-US"/>
              <a:t>More SKOD Benefit Scenarios</a:t>
            </a:r>
          </a:p>
        </p:txBody>
      </p:sp>
      <p:sp>
        <p:nvSpPr>
          <p:cNvPr id="3" name="Content Placeholder 2">
            <a:extLst>
              <a:ext uri="{FF2B5EF4-FFF2-40B4-BE49-F238E27FC236}">
                <a16:creationId xmlns:a16="http://schemas.microsoft.com/office/drawing/2014/main" id="{2B5F62FD-5D00-C447-9088-C93CA4F14B59}"/>
              </a:ext>
            </a:extLst>
          </p:cNvPr>
          <p:cNvSpPr>
            <a:spLocks noGrp="1"/>
          </p:cNvSpPr>
          <p:nvPr>
            <p:ph idx="4294967295"/>
          </p:nvPr>
        </p:nvSpPr>
        <p:spPr>
          <a:xfrm>
            <a:off x="0" y="1992313"/>
            <a:ext cx="8458200" cy="4175125"/>
          </a:xfrm>
        </p:spPr>
        <p:txBody>
          <a:bodyPr/>
          <a:lstStyle/>
          <a:p>
            <a:r>
              <a:rPr lang="en-US" sz="2400"/>
              <a:t>Inform Law Enforcement about</a:t>
            </a:r>
          </a:p>
          <a:p>
            <a:pPr lvl="1">
              <a:spcBef>
                <a:spcPts val="1200"/>
              </a:spcBef>
            </a:pPr>
            <a:r>
              <a:rPr lang="en-US" sz="1800"/>
              <a:t>suspicious activity  (especially in crime-prevalent areas), illegal road constructions, downed road signs, blocked sidewalks, graffiti;</a:t>
            </a:r>
          </a:p>
          <a:p>
            <a:pPr lvl="1">
              <a:spcBef>
                <a:spcPts val="1200"/>
              </a:spcBef>
            </a:pPr>
            <a:r>
              <a:rPr lang="en-US" sz="1800"/>
              <a:t>relevant obstacles and hazards;</a:t>
            </a:r>
          </a:p>
          <a:p>
            <a:pPr lvl="1">
              <a:spcBef>
                <a:spcPts val="1200"/>
              </a:spcBef>
            </a:pPr>
            <a:r>
              <a:rPr lang="en-US" sz="1800"/>
              <a:t>routes to avoid obstacles and hazards;</a:t>
            </a:r>
          </a:p>
          <a:p>
            <a:pPr lvl="1">
              <a:spcBef>
                <a:spcPts val="1200"/>
              </a:spcBef>
            </a:pPr>
            <a:r>
              <a:rPr lang="en-US" sz="1800"/>
              <a:t>collision probability for a given date, time, weather conditions; recommend the speed;</a:t>
            </a:r>
          </a:p>
          <a:p>
            <a:pPr lvl="1">
              <a:spcBef>
                <a:spcPts val="1200"/>
              </a:spcBef>
            </a:pPr>
            <a:r>
              <a:rPr lang="en-US" sz="1800"/>
              <a:t>detected human faces in crime incidents and car accidents;</a:t>
            </a:r>
          </a:p>
          <a:p>
            <a:pPr lvl="1">
              <a:spcBef>
                <a:spcPts val="1200"/>
              </a:spcBef>
            </a:pPr>
            <a:r>
              <a:rPr lang="en-US" sz="1800"/>
              <a:t>homeless people detected in certain areas.</a:t>
            </a:r>
          </a:p>
          <a:p>
            <a:endParaRPr lang="en-US"/>
          </a:p>
          <a:p>
            <a:endParaRPr lang="en-US"/>
          </a:p>
        </p:txBody>
      </p:sp>
      <p:sp>
        <p:nvSpPr>
          <p:cNvPr id="4" name="Slide Number Placeholder 3">
            <a:extLst>
              <a:ext uri="{FF2B5EF4-FFF2-40B4-BE49-F238E27FC236}">
                <a16:creationId xmlns:a16="http://schemas.microsoft.com/office/drawing/2014/main" id="{7B7EE6B9-EA2A-DC48-A3AE-2312685B8600}"/>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130</a:t>
            </a:fld>
            <a:endParaRPr lang="en-US"/>
          </a:p>
        </p:txBody>
      </p:sp>
    </p:spTree>
    <p:extLst>
      <p:ext uri="{BB962C8B-B14F-4D97-AF65-F5344CB8AC3E}">
        <p14:creationId xmlns:p14="http://schemas.microsoft.com/office/powerpoint/2010/main" val="322077152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30BA-861D-E047-92A4-BD17DEF808E0}"/>
              </a:ext>
            </a:extLst>
          </p:cNvPr>
          <p:cNvSpPr>
            <a:spLocks noGrp="1"/>
          </p:cNvSpPr>
          <p:nvPr>
            <p:ph type="title" idx="4294967295"/>
          </p:nvPr>
        </p:nvSpPr>
        <p:spPr>
          <a:xfrm>
            <a:off x="0" y="952500"/>
            <a:ext cx="8478838" cy="838200"/>
          </a:xfrm>
        </p:spPr>
        <p:txBody>
          <a:bodyPr/>
          <a:lstStyle/>
          <a:p>
            <a:r>
              <a:rPr lang="en-US" dirty="0">
                <a:latin typeface="Arial"/>
                <a:cs typeface="Arial"/>
              </a:rPr>
              <a:t>References for WLPD</a:t>
            </a:r>
            <a:endParaRPr lang="en-US" dirty="0"/>
          </a:p>
        </p:txBody>
      </p:sp>
      <p:sp>
        <p:nvSpPr>
          <p:cNvPr id="3" name="Content Placeholder 2">
            <a:extLst>
              <a:ext uri="{FF2B5EF4-FFF2-40B4-BE49-F238E27FC236}">
                <a16:creationId xmlns:a16="http://schemas.microsoft.com/office/drawing/2014/main" id="{471C335E-4FBA-244E-9B31-5D9AF0C56063}"/>
              </a:ext>
            </a:extLst>
          </p:cNvPr>
          <p:cNvSpPr>
            <a:spLocks noGrp="1"/>
          </p:cNvSpPr>
          <p:nvPr>
            <p:ph idx="4294967295"/>
          </p:nvPr>
        </p:nvSpPr>
        <p:spPr>
          <a:xfrm>
            <a:off x="0" y="1992313"/>
            <a:ext cx="8458200" cy="4175125"/>
          </a:xfrm>
        </p:spPr>
        <p:txBody>
          <a:bodyPr>
            <a:normAutofit fontScale="70000" lnSpcReduction="20000"/>
          </a:bodyPr>
          <a:lstStyle/>
          <a:p>
            <a:pPr marL="385763" indent="-385763">
              <a:buFont typeface="+mj-lt"/>
              <a:buAutoNum type="arabicPeriod"/>
            </a:pPr>
            <a:r>
              <a:rPr lang="en-US" dirty="0"/>
              <a:t>Jeffrey Pennington, Richard </a:t>
            </a:r>
            <a:r>
              <a:rPr lang="en-US" dirty="0" err="1"/>
              <a:t>Socher</a:t>
            </a:r>
            <a:r>
              <a:rPr lang="en-US" dirty="0"/>
              <a:t>, and Christopher D. Manning. 2014. </a:t>
            </a:r>
            <a:r>
              <a:rPr lang="en-US" dirty="0">
                <a:hlinkClick r:id="rId2"/>
              </a:rPr>
              <a:t>GloVe: Global Vectors for Word Representation</a:t>
            </a:r>
            <a:endParaRPr lang="en-US" dirty="0"/>
          </a:p>
          <a:p>
            <a:pPr marL="385763" indent="-385763">
              <a:buFont typeface="+mj-lt"/>
              <a:buAutoNum type="arabicPeriod"/>
            </a:pPr>
            <a:r>
              <a:rPr lang="en-US" dirty="0"/>
              <a:t>Devlin, Jacob and Chang, Ming-Wei and Lee, Kenton and Toutanova, Kristina. 2018. BERT: Pre-training of Deep Bidirectional Transformers for Language Understanding</a:t>
            </a:r>
          </a:p>
          <a:p>
            <a:pPr marL="385763" indent="-385763">
              <a:buFont typeface="+mj-lt"/>
              <a:buAutoNum type="arabicPeriod"/>
            </a:pPr>
            <a:r>
              <a:rPr lang="en-US" dirty="0" err="1"/>
              <a:t>Seo</a:t>
            </a:r>
            <a:r>
              <a:rPr lang="en-US" dirty="0"/>
              <a:t>. M et al (2017) Bidirectional Attention Flow for Machine Comprehension, in ICLR 2017</a:t>
            </a:r>
          </a:p>
          <a:p>
            <a:pPr marL="385763" indent="-385763">
              <a:buFont typeface="+mj-lt"/>
              <a:buAutoNum type="arabicPeriod"/>
            </a:pPr>
            <a:r>
              <a:rPr lang="en-US" dirty="0" err="1"/>
              <a:t>Paszke</a:t>
            </a:r>
            <a:r>
              <a:rPr lang="en-US" dirty="0"/>
              <a:t>, A.; Gross, S.; </a:t>
            </a:r>
            <a:r>
              <a:rPr lang="en-US" dirty="0" err="1"/>
              <a:t>Chintala</a:t>
            </a:r>
            <a:r>
              <a:rPr lang="en-US" dirty="0"/>
              <a:t>, S.; </a:t>
            </a:r>
            <a:r>
              <a:rPr lang="en-US" dirty="0" err="1"/>
              <a:t>Chanan</a:t>
            </a:r>
            <a:r>
              <a:rPr lang="en-US" dirty="0"/>
              <a:t>, G.; Yang, E.; DeVito, Z.; Lin, Z.; </a:t>
            </a:r>
            <a:r>
              <a:rPr lang="en-US" dirty="0" err="1"/>
              <a:t>Desmaison</a:t>
            </a:r>
            <a:r>
              <a:rPr lang="en-US" dirty="0"/>
              <a:t>, A.; </a:t>
            </a:r>
            <a:r>
              <a:rPr lang="en-US" dirty="0" err="1"/>
              <a:t>Antiga</a:t>
            </a:r>
            <a:r>
              <a:rPr lang="en-US" dirty="0"/>
              <a:t>, L.; and </a:t>
            </a:r>
            <a:r>
              <a:rPr lang="en-US" dirty="0" err="1"/>
              <a:t>Lerer</a:t>
            </a:r>
            <a:r>
              <a:rPr lang="en-US" dirty="0"/>
              <a:t>, A. 2017. Automatic differentiation in </a:t>
            </a:r>
            <a:r>
              <a:rPr lang="en-US" dirty="0" err="1"/>
              <a:t>pytorch</a:t>
            </a:r>
            <a:r>
              <a:rPr lang="en-US" dirty="0"/>
              <a:t>.</a:t>
            </a:r>
          </a:p>
          <a:p>
            <a:pPr marL="385763" indent="-385763">
              <a:buFont typeface="+mj-lt"/>
              <a:buAutoNum type="arabicPeriod"/>
            </a:pPr>
            <a:r>
              <a:rPr lang="en-US" dirty="0">
                <a:hlinkClick r:id="rId3"/>
              </a:rPr>
              <a:t>AllenNLP: A Deep Semantic Natural Language Processing Platform</a:t>
            </a:r>
            <a:r>
              <a:rPr lang="en-US" dirty="0"/>
              <a:t>. Matt Gardner, Joel Grus, Mark Neumann, </a:t>
            </a:r>
            <a:r>
              <a:rPr lang="en-US" dirty="0" err="1"/>
              <a:t>Oyvind</a:t>
            </a:r>
            <a:r>
              <a:rPr lang="en-US" dirty="0"/>
              <a:t> </a:t>
            </a:r>
            <a:r>
              <a:rPr lang="en-US" dirty="0" err="1"/>
              <a:t>Tafjord</a:t>
            </a:r>
            <a:r>
              <a:rPr lang="en-US" dirty="0"/>
              <a:t>, Pradeep </a:t>
            </a:r>
            <a:r>
              <a:rPr lang="en-US" dirty="0" err="1"/>
              <a:t>Dasigi</a:t>
            </a:r>
            <a:r>
              <a:rPr lang="en-US" dirty="0"/>
              <a:t>, Nelson Liu, Matthew Peters, Michael Schmitz, Luke </a:t>
            </a:r>
            <a:r>
              <a:rPr lang="en-US" dirty="0" err="1"/>
              <a:t>Zettlemoyer</a:t>
            </a:r>
            <a:r>
              <a:rPr lang="en-US" dirty="0"/>
              <a:t>. 2017</a:t>
            </a:r>
          </a:p>
          <a:p>
            <a:pPr marL="385763" indent="-385763">
              <a:buFont typeface="+mj-lt"/>
              <a:buAutoNum type="arabicPeriod"/>
            </a:pPr>
            <a:r>
              <a:rPr lang="en-US" b="1" dirty="0">
                <a:hlinkClick r:id="rId4"/>
              </a:rPr>
              <a:t>Yolov3</a:t>
            </a:r>
            <a:r>
              <a:rPr lang="en-US" dirty="0">
                <a:hlinkClick r:id="rId4"/>
              </a:rPr>
              <a:t>: An </a:t>
            </a:r>
            <a:r>
              <a:rPr lang="en-US" b="1" dirty="0">
                <a:hlinkClick r:id="rId4"/>
              </a:rPr>
              <a:t>incremental improvement</a:t>
            </a:r>
            <a:r>
              <a:rPr lang="en-US" b="1" dirty="0"/>
              <a:t>. </a:t>
            </a:r>
            <a:r>
              <a:rPr lang="en-US" u="sng" dirty="0">
                <a:hlinkClick r:id="rId5"/>
              </a:rPr>
              <a:t>J Redmon</a:t>
            </a:r>
            <a:r>
              <a:rPr lang="en-US" dirty="0"/>
              <a:t>, </a:t>
            </a:r>
            <a:r>
              <a:rPr lang="en-US" u="sng" dirty="0">
                <a:hlinkClick r:id="rId6"/>
              </a:rPr>
              <a:t>A Farhadi</a:t>
            </a:r>
            <a:endParaRPr lang="en-US" u="sng" dirty="0"/>
          </a:p>
          <a:p>
            <a:pPr marL="385763" indent="-385763">
              <a:buFont typeface="+mj-lt"/>
              <a:buAutoNum type="arabicPeriod"/>
            </a:pPr>
            <a:r>
              <a:rPr lang="en-US" dirty="0">
                <a:hlinkClick r:id="rId7"/>
              </a:rPr>
              <a:t>R-C3D: Region Convolutional 3D Network for Temporal Activity Detection</a:t>
            </a:r>
            <a:r>
              <a:rPr lang="en-US" dirty="0"/>
              <a:t> - H. Xu et al, arXiv2017.</a:t>
            </a:r>
          </a:p>
          <a:p>
            <a:pPr marL="385763" indent="-385763">
              <a:buFont typeface="+mj-lt"/>
              <a:buAutoNum type="arabicPeriod"/>
            </a:pPr>
            <a:endParaRPr lang="en-US" dirty="0"/>
          </a:p>
          <a:p>
            <a:pPr marL="385763" indent="-385763">
              <a:buFont typeface="+mj-lt"/>
              <a:buAutoNum type="arabicPeriod"/>
            </a:pPr>
            <a:endParaRPr lang="en-US" dirty="0"/>
          </a:p>
        </p:txBody>
      </p:sp>
    </p:spTree>
    <p:extLst>
      <p:ext uri="{BB962C8B-B14F-4D97-AF65-F5344CB8AC3E}">
        <p14:creationId xmlns:p14="http://schemas.microsoft.com/office/powerpoint/2010/main" val="13858613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Selected Interesting References</a:t>
            </a:r>
          </a:p>
        </p:txBody>
      </p:sp>
      <p:sp>
        <p:nvSpPr>
          <p:cNvPr id="3" name="Content Placeholder 2"/>
          <p:cNvSpPr>
            <a:spLocks noGrp="1"/>
          </p:cNvSpPr>
          <p:nvPr>
            <p:ph idx="1"/>
          </p:nvPr>
        </p:nvSpPr>
        <p:spPr/>
        <p:txBody>
          <a:bodyPr>
            <a:normAutofit fontScale="32500" lnSpcReduction="20000"/>
          </a:bodyPr>
          <a:lstStyle/>
          <a:p>
            <a:r>
              <a:rPr lang="en-US" dirty="0" err="1"/>
              <a:t>ReXCam</a:t>
            </a:r>
            <a:r>
              <a:rPr lang="en-US" dirty="0"/>
              <a:t>: Resource-Efficient, Cross-Camera Video Analytics at Scale, S. Jain, X. Zhang et al.</a:t>
            </a:r>
            <a:r>
              <a:rPr lang="en-US" dirty="0">
                <a:hlinkClick r:id="rId2"/>
              </a:rPr>
              <a:t> </a:t>
            </a:r>
            <a:r>
              <a:rPr lang="en-US" dirty="0">
                <a:hlinkClick r:id="rId3"/>
              </a:rPr>
              <a:t>https://arxiv.org/abs/1811.01268</a:t>
            </a:r>
            <a:endParaRPr lang="en-US" dirty="0"/>
          </a:p>
          <a:p>
            <a:r>
              <a:rPr lang="en-US" dirty="0"/>
              <a:t>You’re being watched: there’s one </a:t>
            </a:r>
            <a:r>
              <a:rPr lang="en-US" dirty="0" err="1"/>
              <a:t>cctv</a:t>
            </a:r>
            <a:r>
              <a:rPr lang="en-US" dirty="0"/>
              <a:t> camera for every 32 people in </a:t>
            </a:r>
            <a:r>
              <a:rPr lang="en-US" dirty="0" err="1"/>
              <a:t>uk</a:t>
            </a:r>
            <a:r>
              <a:rPr lang="en-US" dirty="0"/>
              <a:t>. </a:t>
            </a:r>
            <a:r>
              <a:rPr lang="en-US" dirty="0">
                <a:hlinkClick r:id="rId4"/>
              </a:rPr>
              <a:t>https://www.theguardian.com/uk/2011/mar/02/cctv-cameras-watching-surveillance</a:t>
            </a:r>
            <a:r>
              <a:rPr lang="en-US" dirty="0"/>
              <a:t>. Accessed:2018-10-27.</a:t>
            </a:r>
          </a:p>
          <a:p>
            <a:r>
              <a:rPr lang="en-US" dirty="0"/>
              <a:t>Absolutely everywhere in </a:t>
            </a:r>
            <a:r>
              <a:rPr lang="en-US" dirty="0" err="1"/>
              <a:t>beijing</a:t>
            </a:r>
            <a:r>
              <a:rPr lang="en-US" dirty="0"/>
              <a:t> is now covered by </a:t>
            </a:r>
            <a:r>
              <a:rPr lang="fr-FR" dirty="0"/>
              <a:t>police </a:t>
            </a:r>
            <a:r>
              <a:rPr lang="fr-FR" dirty="0" err="1"/>
              <a:t>video</a:t>
            </a:r>
            <a:r>
              <a:rPr lang="fr-FR" dirty="0"/>
              <a:t> surveillance. </a:t>
            </a:r>
            <a:r>
              <a:rPr lang="fr-FR" dirty="0">
                <a:hlinkClick r:id="rId5"/>
              </a:rPr>
              <a:t>https://qz.com/518874/</a:t>
            </a:r>
            <a:r>
              <a:rPr lang="fr-FR" dirty="0"/>
              <a:t>. </a:t>
            </a:r>
            <a:r>
              <a:rPr lang="en-US" dirty="0"/>
              <a:t>Accessed: 2018-10-27.</a:t>
            </a:r>
          </a:p>
          <a:p>
            <a:r>
              <a:rPr lang="en-US" dirty="0"/>
              <a:t>Can 30,000 cameras help solve </a:t>
            </a:r>
            <a:r>
              <a:rPr lang="en-US" dirty="0" err="1"/>
              <a:t>chicago’s</a:t>
            </a:r>
            <a:r>
              <a:rPr lang="en-US" dirty="0"/>
              <a:t> crime problem? </a:t>
            </a:r>
            <a:r>
              <a:rPr lang="en-US" dirty="0">
                <a:hlinkClick r:id="rId6"/>
              </a:rPr>
              <a:t>https://www.nytimes.com/2018/05/26/us/chicago-police-surveillance.html</a:t>
            </a:r>
            <a:r>
              <a:rPr lang="en-US" dirty="0"/>
              <a:t>. Accessed: 2018-10-27.</a:t>
            </a:r>
          </a:p>
          <a:p>
            <a:r>
              <a:rPr lang="en-US" dirty="0">
                <a:hlinkClick r:id="rId7"/>
              </a:rPr>
              <a:t>https://github.com/PurdueCAM2Project</a:t>
            </a:r>
            <a:r>
              <a:rPr lang="en-US" dirty="0"/>
              <a:t> (Prof. Yung Hsiang Lu at Purdue)</a:t>
            </a:r>
          </a:p>
          <a:p>
            <a:r>
              <a:rPr lang="en-US" dirty="0">
                <a:hlinkClick r:id="rId8"/>
              </a:rPr>
              <a:t>https://www.cam2project.net/</a:t>
            </a:r>
            <a:endParaRPr lang="en-US" dirty="0"/>
          </a:p>
          <a:p>
            <a:r>
              <a:rPr lang="en-US" dirty="0"/>
              <a:t>Cross-dataset Training for Class Increasing Object Detection, Y. Yao, Y. Wang et al. </a:t>
            </a:r>
            <a:r>
              <a:rPr lang="en-US" u="sng" dirty="0">
                <a:hlinkClick r:id="rId9"/>
              </a:rPr>
              <a:t>https://arxiv.org/abs/2001.04621</a:t>
            </a:r>
            <a:endParaRPr lang="en-US" u="sng" dirty="0"/>
          </a:p>
          <a:p>
            <a:r>
              <a:rPr lang="en-US" u="sng" dirty="0">
                <a:hlinkClick r:id="rId10"/>
              </a:rPr>
              <a:t>http://usc-isi-i2.github.io/knoblock/</a:t>
            </a:r>
            <a:r>
              <a:rPr lang="en-US" u="sng" dirty="0"/>
              <a:t>, </a:t>
            </a:r>
          </a:p>
          <a:p>
            <a:r>
              <a:rPr lang="en-US" u="sng" dirty="0"/>
              <a:t> </a:t>
            </a:r>
            <a:r>
              <a:rPr lang="en-US" u="sng" dirty="0">
                <a:hlinkClick r:id="rId11"/>
              </a:rPr>
              <a:t>https://usc-isi-i2.github.io/kejriwal/</a:t>
            </a:r>
            <a:endParaRPr lang="en-US" u="sng" dirty="0"/>
          </a:p>
          <a:p>
            <a:r>
              <a:rPr lang="en-US" dirty="0"/>
              <a:t>PROTECTING AMERICA’S SCHOOLS A U.S. SECRET SERVICE ANALYSIS OF TARGETED SCHOOL VIOLENCE, 2019,</a:t>
            </a:r>
          </a:p>
          <a:p>
            <a:r>
              <a:rPr lang="en-US" u="sng" dirty="0"/>
              <a:t>https://www.policyinsider.org/2019/10/protecting-americas-schools-a-us-secret-service-analysis-of-targeted-school-violence.html</a:t>
            </a:r>
          </a:p>
          <a:p>
            <a:endParaRPr lang="en-US" u="sng" dirty="0"/>
          </a:p>
          <a:p>
            <a:endParaRPr lang="en-US" dirty="0"/>
          </a:p>
        </p:txBody>
      </p:sp>
    </p:spTree>
    <p:extLst>
      <p:ext uri="{BB962C8B-B14F-4D97-AF65-F5344CB8AC3E}">
        <p14:creationId xmlns:p14="http://schemas.microsoft.com/office/powerpoint/2010/main" val="33664101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D841A0-95D8-254C-B815-D2319C3A6AE1}"/>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133</a:t>
            </a:fld>
            <a:endParaRPr lang="en-US"/>
          </a:p>
        </p:txBody>
      </p:sp>
      <p:pic>
        <p:nvPicPr>
          <p:cNvPr id="8" name="Picture 7">
            <a:extLst>
              <a:ext uri="{FF2B5EF4-FFF2-40B4-BE49-F238E27FC236}">
                <a16:creationId xmlns:a16="http://schemas.microsoft.com/office/drawing/2014/main" id="{6D98CA50-D9F2-D24A-A659-8313C710EC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4887"/>
            <a:ext cx="9144000" cy="5334000"/>
          </a:xfrm>
          <a:prstGeom prst="rect">
            <a:avLst/>
          </a:prstGeom>
        </p:spPr>
      </p:pic>
    </p:spTree>
    <p:extLst>
      <p:ext uri="{BB962C8B-B14F-4D97-AF65-F5344CB8AC3E}">
        <p14:creationId xmlns:p14="http://schemas.microsoft.com/office/powerpoint/2010/main" val="17759879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4294967295"/>
          </p:nvPr>
        </p:nvSpPr>
        <p:spPr>
          <a:xfrm>
            <a:off x="0" y="6477000"/>
            <a:ext cx="400050" cy="29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442D229C-0DA2-40FC-9816-2EFB4AC25EC1}" type="slidenum">
              <a:rPr lang="en-US" altLang="en-US" sz="1300" smtClean="0">
                <a:solidFill>
                  <a:srgbClr val="000000"/>
                </a:solidFill>
                <a:latin typeface="Arial" panose="020B0604020202020204" pitchFamily="34" charset="0"/>
              </a:rPr>
              <a:pPr/>
              <a:t>134</a:t>
            </a:fld>
            <a:endParaRPr lang="en-US" altLang="en-US" sz="1300">
              <a:solidFill>
                <a:srgbClr val="000000"/>
              </a:solidFill>
              <a:latin typeface="Arial" panose="020B0604020202020204" pitchFamily="34" charset="0"/>
            </a:endParaRPr>
          </a:p>
        </p:txBody>
      </p:sp>
      <p:sp>
        <p:nvSpPr>
          <p:cNvPr id="44035" name="Title 1"/>
          <p:cNvSpPr>
            <a:spLocks noGrp="1"/>
          </p:cNvSpPr>
          <p:nvPr>
            <p:ph type="title" idx="4294967295"/>
          </p:nvPr>
        </p:nvSpPr>
        <p:spPr>
          <a:xfrm>
            <a:off x="2438400" y="2901950"/>
            <a:ext cx="6705600" cy="838200"/>
          </a:xfrm>
        </p:spPr>
        <p:txBody>
          <a:bodyPr/>
          <a:lstStyle/>
          <a:p>
            <a:pPr algn="ctr"/>
            <a:r>
              <a:rPr lang="en-US" altLang="en-US" sz="3600" b="1"/>
              <a:t>Data Completion</a:t>
            </a:r>
            <a:br>
              <a:rPr lang="en-US" altLang="en-US" sz="3600" b="1"/>
            </a:br>
            <a:r>
              <a:rPr lang="en-US" altLang="en-US" sz="2000" b="1"/>
              <a:t>Professor Vaneet Aggarwal at Purdue</a:t>
            </a:r>
          </a:p>
        </p:txBody>
      </p:sp>
    </p:spTree>
    <p:extLst>
      <p:ext uri="{BB962C8B-B14F-4D97-AF65-F5344CB8AC3E}">
        <p14:creationId xmlns:p14="http://schemas.microsoft.com/office/powerpoint/2010/main" val="26143643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0" y="73025"/>
            <a:ext cx="6705600" cy="838200"/>
          </a:xfrm>
        </p:spPr>
        <p:txBody>
          <a:bodyPr/>
          <a:lstStyle/>
          <a:p>
            <a:pPr eaLnBrk="1" hangingPunct="1"/>
            <a:r>
              <a:rPr lang="en-US" altLang="en-US" sz="2800" b="1"/>
              <a:t>Problem Statement</a:t>
            </a:r>
          </a:p>
        </p:txBody>
      </p:sp>
      <p:sp>
        <p:nvSpPr>
          <p:cNvPr id="3" name="Content Placeholder 2"/>
          <p:cNvSpPr>
            <a:spLocks noGrp="1"/>
          </p:cNvSpPr>
          <p:nvPr>
            <p:ph idx="4294967295"/>
          </p:nvPr>
        </p:nvSpPr>
        <p:spPr>
          <a:xfrm>
            <a:off x="0" y="1401763"/>
            <a:ext cx="8483600" cy="4797425"/>
          </a:xfrm>
        </p:spPr>
        <p:txBody>
          <a:bodyPr>
            <a:noAutofit/>
          </a:bodyPr>
          <a:lstStyle/>
          <a:p>
            <a:pPr marL="0" indent="0" algn="just" eaLnBrk="1" hangingPunct="1">
              <a:buFontTx/>
              <a:buNone/>
              <a:defRPr/>
            </a:pPr>
            <a:r>
              <a:rPr lang="en-US" sz="2400" b="1" dirty="0">
                <a:latin typeface="Arial" charset="0"/>
                <a:ea typeface="MS PGothic" charset="0"/>
                <a:cs typeface="Arial" charset="0"/>
              </a:rPr>
              <a:t>Data Completion and Classification</a:t>
            </a:r>
            <a:endParaRPr lang="en-US" sz="2400" dirty="0">
              <a:latin typeface="Arial" charset="0"/>
              <a:ea typeface="MS PGothic" charset="0"/>
              <a:cs typeface="Arial" charset="0"/>
            </a:endParaRPr>
          </a:p>
          <a:p>
            <a:pPr algn="just" eaLnBrk="1" hangingPunct="1">
              <a:defRPr/>
            </a:pPr>
            <a:r>
              <a:rPr lang="en-US" sz="2400" dirty="0">
                <a:latin typeface="Arial" charset="0"/>
                <a:ea typeface="MS PGothic" charset="0"/>
                <a:cs typeface="Arial" charset="0"/>
              </a:rPr>
              <a:t>For mission-relevant learning it is important to find structures in the data.</a:t>
            </a:r>
          </a:p>
          <a:p>
            <a:pPr algn="just" eaLnBrk="1" hangingPunct="1">
              <a:defRPr/>
            </a:pPr>
            <a:r>
              <a:rPr lang="en-US" sz="2400" dirty="0">
                <a:latin typeface="Arial" charset="0"/>
                <a:ea typeface="MS PGothic" charset="0"/>
                <a:cs typeface="Arial" charset="0"/>
              </a:rPr>
              <a:t>Use those structures to complete data with reduced number of observations. </a:t>
            </a:r>
          </a:p>
          <a:p>
            <a:pPr algn="just" eaLnBrk="1" hangingPunct="1">
              <a:defRPr/>
            </a:pPr>
            <a:r>
              <a:rPr lang="en-US" sz="2400" dirty="0">
                <a:latin typeface="Arial" charset="0"/>
                <a:ea typeface="MS PGothic" charset="0"/>
                <a:cs typeface="Arial" charset="0"/>
              </a:rPr>
              <a:t>Utilize multidimensional data to complete, classify, and predict data items and further conduct anomaly detection. </a:t>
            </a:r>
          </a:p>
          <a:p>
            <a:pPr algn="just" eaLnBrk="1" hangingPunct="1">
              <a:defRPr/>
            </a:pPr>
            <a:r>
              <a:rPr lang="en-US" sz="2400" dirty="0">
                <a:latin typeface="Arial" charset="0"/>
                <a:ea typeface="MS PGothic" charset="0"/>
                <a:cs typeface="Arial" charset="0"/>
              </a:rPr>
              <a:t>Conducting text classification through deep learning methodologies to determine the mission relevant information. </a:t>
            </a:r>
          </a:p>
          <a:p>
            <a:pPr eaLnBrk="1" hangingPunct="1">
              <a:buFontTx/>
              <a:buNone/>
              <a:defRPr/>
            </a:pPr>
            <a:endParaRPr lang="en-US" sz="2400" dirty="0">
              <a:latin typeface="Arial" charset="0"/>
              <a:ea typeface="MS PGothic" charset="0"/>
              <a:cs typeface="Arial" charset="0"/>
            </a:endParaRPr>
          </a:p>
          <a:p>
            <a:pPr eaLnBrk="1" hangingPunct="1">
              <a:defRPr/>
            </a:pPr>
            <a:endParaRPr lang="en-US" sz="2400" dirty="0">
              <a:latin typeface="Arial" charset="0"/>
              <a:ea typeface="MS PGothic" charset="0"/>
              <a:cs typeface="Arial" charset="0"/>
            </a:endParaRPr>
          </a:p>
        </p:txBody>
      </p:sp>
      <p:sp>
        <p:nvSpPr>
          <p:cNvPr id="45060" name="Slide Number Placeholder 3"/>
          <p:cNvSpPr>
            <a:spLocks noGrp="1"/>
          </p:cNvSpPr>
          <p:nvPr>
            <p:ph type="sldNum" sz="quarter" idx="4294967295"/>
          </p:nvPr>
        </p:nvSpPr>
        <p:spPr>
          <a:xfrm>
            <a:off x="0" y="6477000"/>
            <a:ext cx="400050" cy="29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431C7DF5-74DD-401B-A928-6A480DF2B775}" type="slidenum">
              <a:rPr lang="en-US" altLang="en-US" sz="1300" smtClean="0">
                <a:solidFill>
                  <a:srgbClr val="000000"/>
                </a:solidFill>
                <a:latin typeface="Arial" panose="020B0604020202020204" pitchFamily="34" charset="0"/>
              </a:rPr>
              <a:pPr/>
              <a:t>135</a:t>
            </a:fld>
            <a:endParaRPr lang="en-US" altLang="en-US" sz="1300">
              <a:solidFill>
                <a:srgbClr val="000000"/>
              </a:solidFill>
              <a:latin typeface="Arial" panose="020B0604020202020204" pitchFamily="34" charset="0"/>
            </a:endParaRPr>
          </a:p>
        </p:txBody>
      </p:sp>
    </p:spTree>
    <p:extLst>
      <p:ext uri="{BB962C8B-B14F-4D97-AF65-F5344CB8AC3E}">
        <p14:creationId xmlns:p14="http://schemas.microsoft.com/office/powerpoint/2010/main" val="27885169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idx="4294967295"/>
          </p:nvPr>
        </p:nvSpPr>
        <p:spPr>
          <a:xfrm>
            <a:off x="0" y="73025"/>
            <a:ext cx="6705600" cy="838200"/>
          </a:xfrm>
        </p:spPr>
        <p:txBody>
          <a:bodyPr/>
          <a:lstStyle/>
          <a:p>
            <a:pPr eaLnBrk="1" hangingPunct="1"/>
            <a:r>
              <a:rPr lang="en-US" altLang="en-US" sz="2800" b="1"/>
              <a:t>Proposed Solution</a:t>
            </a:r>
          </a:p>
        </p:txBody>
      </p:sp>
      <p:sp>
        <p:nvSpPr>
          <p:cNvPr id="46083" name="Content Placeholder 2"/>
          <p:cNvSpPr>
            <a:spLocks noGrp="1"/>
          </p:cNvSpPr>
          <p:nvPr>
            <p:ph idx="4294967295"/>
          </p:nvPr>
        </p:nvSpPr>
        <p:spPr>
          <a:xfrm>
            <a:off x="0" y="1401763"/>
            <a:ext cx="8345488" cy="5372100"/>
          </a:xfrm>
        </p:spPr>
        <p:txBody>
          <a:bodyPr/>
          <a:lstStyle/>
          <a:p>
            <a:pPr algn="just"/>
            <a:r>
              <a:rPr lang="en-US" altLang="en-US" sz="2400"/>
              <a:t>Finding structures in data  and Use the structure for completing data with lower observations  Completion. </a:t>
            </a:r>
          </a:p>
          <a:p>
            <a:pPr algn="just"/>
            <a:r>
              <a:rPr lang="en-US" altLang="en-US" sz="2400"/>
              <a:t>In addition, we will introduce multi-dimensional data structures for Completion, Classification, Prediction, Anomaly Detection. </a:t>
            </a:r>
          </a:p>
          <a:p>
            <a:pPr algn="just"/>
            <a:r>
              <a:rPr lang="en-US" altLang="en-US" sz="2400"/>
              <a:t>We will develop an efficient mission (particularly rescue missions during disasters) relevant scheduling algorithm using Twitter data.</a:t>
            </a:r>
          </a:p>
          <a:p>
            <a:pPr algn="just"/>
            <a:r>
              <a:rPr lang="en-US" altLang="en-US" sz="2400"/>
              <a:t>Identify the tweets which are seeking for help or rescue. </a:t>
            </a:r>
          </a:p>
          <a:p>
            <a:endParaRPr lang="en-US" altLang="en-US" sz="2400"/>
          </a:p>
        </p:txBody>
      </p:sp>
      <p:sp>
        <p:nvSpPr>
          <p:cNvPr id="46084" name="Slide Number Placeholder 3"/>
          <p:cNvSpPr>
            <a:spLocks noGrp="1"/>
          </p:cNvSpPr>
          <p:nvPr>
            <p:ph type="sldNum" sz="quarter" idx="4294967295"/>
          </p:nvPr>
        </p:nvSpPr>
        <p:spPr>
          <a:xfrm>
            <a:off x="0" y="6477000"/>
            <a:ext cx="400050" cy="29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973399D2-34AA-4ECE-83E3-EFB720744D53}" type="slidenum">
              <a:rPr lang="en-US" altLang="en-US" sz="1300" smtClean="0">
                <a:solidFill>
                  <a:srgbClr val="000000"/>
                </a:solidFill>
                <a:latin typeface="Arial" panose="020B0604020202020204" pitchFamily="34" charset="0"/>
              </a:rPr>
              <a:pPr/>
              <a:t>136</a:t>
            </a:fld>
            <a:endParaRPr lang="en-US" altLang="en-US" sz="1300">
              <a:solidFill>
                <a:srgbClr val="000000"/>
              </a:solidFill>
              <a:latin typeface="Arial" panose="020B0604020202020204" pitchFamily="34" charset="0"/>
            </a:endParaRPr>
          </a:p>
        </p:txBody>
      </p:sp>
    </p:spTree>
    <p:extLst>
      <p:ext uri="{BB962C8B-B14F-4D97-AF65-F5344CB8AC3E}">
        <p14:creationId xmlns:p14="http://schemas.microsoft.com/office/powerpoint/2010/main" val="22224390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ChangeArrowheads="1"/>
          </p:cNvSpPr>
          <p:nvPr/>
        </p:nvSpPr>
        <p:spPr bwMode="auto">
          <a:xfrm>
            <a:off x="661988" y="5805488"/>
            <a:ext cx="5265737" cy="725487"/>
          </a:xfrm>
          <a:prstGeom prst="rect">
            <a:avLst/>
          </a:prstGeom>
          <a:solidFill>
            <a:schemeClr val="bg1"/>
          </a:solidFill>
          <a:ln>
            <a:noFill/>
          </a:ln>
          <a:extLst>
            <a:ext uri="{91240B29-F687-4F45-9708-019B960494DF}">
              <a14:hiddenLine xmlns:a14="http://schemas.microsoft.com/office/drawing/2010/main" w="12700">
                <a:solidFill>
                  <a:srgbClr val="000000"/>
                </a:solidFill>
                <a:round/>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a:spcBef>
                <a:spcPct val="50000"/>
              </a:spcBef>
            </a:pPr>
            <a:endParaRPr lang="en-US" altLang="en-US">
              <a:latin typeface="Verdana" panose="020B0604030504040204" pitchFamily="34" charset="0"/>
            </a:endParaRPr>
          </a:p>
        </p:txBody>
      </p:sp>
      <p:sp>
        <p:nvSpPr>
          <p:cNvPr id="47107" name="Slide Number Placeholder 3"/>
          <p:cNvSpPr>
            <a:spLocks noGrp="1"/>
          </p:cNvSpPr>
          <p:nvPr>
            <p:ph type="sldNum" sz="quarter" idx="4294967295"/>
          </p:nvPr>
        </p:nvSpPr>
        <p:spPr>
          <a:xfrm>
            <a:off x="8326438" y="6457950"/>
            <a:ext cx="817562" cy="15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210BCF44-8390-479C-A6B5-B92ABE9B07EB}" type="slidenum">
              <a:rPr lang="en-US" altLang="en-US" sz="1300" smtClean="0">
                <a:solidFill>
                  <a:srgbClr val="404040"/>
                </a:solidFill>
                <a:latin typeface="Arial" panose="020B0604020202020204" pitchFamily="34" charset="0"/>
              </a:rPr>
              <a:pPr/>
              <a:t>137</a:t>
            </a:fld>
            <a:endParaRPr lang="en-US" altLang="en-US" sz="1300">
              <a:solidFill>
                <a:srgbClr val="404040"/>
              </a:solidFill>
              <a:latin typeface="Arial" panose="020B0604020202020204" pitchFamily="34" charset="0"/>
            </a:endParaRPr>
          </a:p>
        </p:txBody>
      </p:sp>
      <p:sp>
        <p:nvSpPr>
          <p:cNvPr id="47113" name="Title 1"/>
          <p:cNvSpPr>
            <a:spLocks noGrp="1"/>
          </p:cNvSpPr>
          <p:nvPr>
            <p:ph type="title" idx="4294967295"/>
          </p:nvPr>
        </p:nvSpPr>
        <p:spPr>
          <a:xfrm>
            <a:off x="0" y="73025"/>
            <a:ext cx="6705600" cy="838200"/>
          </a:xfrm>
        </p:spPr>
        <p:txBody>
          <a:bodyPr/>
          <a:lstStyle/>
          <a:p>
            <a:pPr eaLnBrk="1" hangingPunct="1"/>
            <a:r>
              <a:rPr lang="en-US" altLang="en-US" sz="2800" b="1"/>
              <a:t>Solution Overview</a:t>
            </a:r>
          </a:p>
        </p:txBody>
      </p:sp>
      <p:sp>
        <p:nvSpPr>
          <p:cNvPr id="47108" name="Rectangle 3"/>
          <p:cNvSpPr txBox="1">
            <a:spLocks noChangeArrowheads="1"/>
          </p:cNvSpPr>
          <p:nvPr/>
        </p:nvSpPr>
        <p:spPr bwMode="auto">
          <a:xfrm>
            <a:off x="419100" y="1120775"/>
            <a:ext cx="46164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342900" indent="-342900" defTabSz="947738">
              <a:defRPr sz="2400">
                <a:solidFill>
                  <a:schemeClr val="tx1"/>
                </a:solidFill>
                <a:latin typeface="Tahoma" panose="020B0604030504040204" pitchFamily="34" charset="0"/>
                <a:ea typeface="MS PGothic" panose="020B0600070205080204" pitchFamily="34" charset="-128"/>
              </a:defRPr>
            </a:lvl1pPr>
            <a:lvl2pPr marL="234950" indent="-233363" defTabSz="947738">
              <a:defRPr sz="2400">
                <a:solidFill>
                  <a:schemeClr val="tx1"/>
                </a:solidFill>
                <a:latin typeface="Tahoma" panose="020B0604030504040204" pitchFamily="34" charset="0"/>
                <a:ea typeface="MS PGothic" panose="020B0600070205080204" pitchFamily="34" charset="-128"/>
              </a:defRPr>
            </a:lvl2pPr>
            <a:lvl3pPr marL="1143000" indent="-228600" defTabSz="947738">
              <a:defRPr sz="2400">
                <a:solidFill>
                  <a:schemeClr val="tx1"/>
                </a:solidFill>
                <a:latin typeface="Tahoma" panose="020B0604030504040204" pitchFamily="34" charset="0"/>
                <a:ea typeface="MS PGothic" panose="020B0600070205080204" pitchFamily="34" charset="-128"/>
              </a:defRPr>
            </a:lvl3pPr>
            <a:lvl4pPr marL="1600200" indent="-228600" defTabSz="947738">
              <a:defRPr sz="2400">
                <a:solidFill>
                  <a:schemeClr val="tx1"/>
                </a:solidFill>
                <a:latin typeface="Tahoma" panose="020B0604030504040204" pitchFamily="34" charset="0"/>
                <a:ea typeface="MS PGothic" panose="020B0600070205080204" pitchFamily="34" charset="-128"/>
              </a:defRPr>
            </a:lvl4pPr>
            <a:lvl5pPr marL="2057400" indent="-228600" defTabSz="947738">
              <a:defRPr sz="2400">
                <a:solidFill>
                  <a:schemeClr val="tx1"/>
                </a:solidFill>
                <a:latin typeface="Tahoma" panose="020B0604030504040204" pitchFamily="34" charset="0"/>
                <a:ea typeface="MS PGothic" panose="020B0600070205080204" pitchFamily="34" charset="-128"/>
              </a:defRPr>
            </a:lvl5pPr>
            <a:lvl6pPr marL="2514600" indent="-228600" defTabSz="947738"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defTabSz="947738"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defTabSz="947738"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defTabSz="947738"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lvl="1">
              <a:lnSpc>
                <a:spcPct val="80000"/>
              </a:lnSpc>
              <a:spcBef>
                <a:spcPct val="10000"/>
              </a:spcBef>
              <a:spcAft>
                <a:spcPct val="30000"/>
              </a:spcAft>
              <a:buClr>
                <a:srgbClr val="FF7200"/>
              </a:buClr>
              <a:buSzPct val="80000"/>
              <a:buFontTx/>
              <a:buChar char="•"/>
            </a:pPr>
            <a:endParaRPr lang="en-US" altLang="en-US"/>
          </a:p>
          <a:p>
            <a:pPr lvl="1">
              <a:lnSpc>
                <a:spcPct val="80000"/>
              </a:lnSpc>
              <a:spcBef>
                <a:spcPct val="10000"/>
              </a:spcBef>
              <a:spcAft>
                <a:spcPct val="30000"/>
              </a:spcAft>
              <a:buClr>
                <a:srgbClr val="FF7200"/>
              </a:buClr>
              <a:buSzPct val="80000"/>
              <a:buFontTx/>
              <a:buChar char="•"/>
            </a:pPr>
            <a:r>
              <a:rPr lang="en-US" altLang="en-US"/>
              <a:t>Finding structures in data</a:t>
            </a:r>
          </a:p>
          <a:p>
            <a:pPr lvl="1">
              <a:lnSpc>
                <a:spcPct val="80000"/>
              </a:lnSpc>
              <a:spcBef>
                <a:spcPct val="10000"/>
              </a:spcBef>
              <a:spcAft>
                <a:spcPct val="30000"/>
              </a:spcAft>
              <a:buClr>
                <a:srgbClr val="FF7200"/>
              </a:buClr>
              <a:buSzPct val="80000"/>
              <a:buFontTx/>
              <a:buChar char="•"/>
            </a:pPr>
            <a:endParaRPr lang="en-US" altLang="en-US"/>
          </a:p>
          <a:p>
            <a:pPr lvl="1">
              <a:lnSpc>
                <a:spcPct val="80000"/>
              </a:lnSpc>
              <a:spcBef>
                <a:spcPct val="10000"/>
              </a:spcBef>
              <a:spcAft>
                <a:spcPct val="30000"/>
              </a:spcAft>
              <a:buClr>
                <a:srgbClr val="FF7200"/>
              </a:buClr>
              <a:buSzPct val="80000"/>
              <a:buFontTx/>
              <a:buChar char="•"/>
            </a:pPr>
            <a:r>
              <a:rPr lang="en-US" altLang="en-US"/>
              <a:t>Use the structure for completing data with lower observations</a:t>
            </a:r>
          </a:p>
          <a:p>
            <a:pPr lvl="1">
              <a:lnSpc>
                <a:spcPct val="80000"/>
              </a:lnSpc>
              <a:spcBef>
                <a:spcPct val="10000"/>
              </a:spcBef>
              <a:spcAft>
                <a:spcPct val="30000"/>
              </a:spcAft>
              <a:buClr>
                <a:srgbClr val="FF7200"/>
              </a:buClr>
              <a:buSzPct val="80000"/>
            </a:pPr>
            <a:endParaRPr lang="en-US" altLang="en-US"/>
          </a:p>
          <a:p>
            <a:pPr lvl="1">
              <a:lnSpc>
                <a:spcPct val="80000"/>
              </a:lnSpc>
              <a:spcBef>
                <a:spcPct val="10000"/>
              </a:spcBef>
              <a:spcAft>
                <a:spcPct val="30000"/>
              </a:spcAft>
              <a:buClr>
                <a:srgbClr val="FF7200"/>
              </a:buClr>
              <a:buSzPct val="80000"/>
              <a:buFontTx/>
              <a:buChar char="•"/>
            </a:pPr>
            <a:r>
              <a:rPr lang="en-US" altLang="en-US"/>
              <a:t>Completion, Classification, Prediction, Anomaly Detection</a:t>
            </a:r>
          </a:p>
          <a:p>
            <a:pPr lvl="1">
              <a:lnSpc>
                <a:spcPct val="80000"/>
              </a:lnSpc>
              <a:spcBef>
                <a:spcPct val="10000"/>
              </a:spcBef>
              <a:spcAft>
                <a:spcPct val="30000"/>
              </a:spcAft>
              <a:buClr>
                <a:srgbClr val="FF7200"/>
              </a:buClr>
              <a:buSzPct val="80000"/>
              <a:buFontTx/>
              <a:buChar char="•"/>
            </a:pPr>
            <a:endParaRPr lang="en-US" altLang="en-US"/>
          </a:p>
          <a:p>
            <a:pPr lvl="1">
              <a:lnSpc>
                <a:spcPct val="80000"/>
              </a:lnSpc>
              <a:spcBef>
                <a:spcPct val="10000"/>
              </a:spcBef>
              <a:spcAft>
                <a:spcPct val="30000"/>
              </a:spcAft>
              <a:buClr>
                <a:srgbClr val="FF7200"/>
              </a:buClr>
              <a:buSzPct val="80000"/>
              <a:buFontTx/>
              <a:buChar char="•"/>
            </a:pPr>
            <a:r>
              <a:rPr lang="en-US" altLang="en-US">
                <a:solidFill>
                  <a:schemeClr val="tx2"/>
                </a:solidFill>
              </a:rPr>
              <a:t>Multi-tasks Hybrid Scheduling </a:t>
            </a:r>
            <a:endParaRPr lang="en-US" altLang="en-US"/>
          </a:p>
          <a:p>
            <a:pPr lvl="1">
              <a:lnSpc>
                <a:spcPct val="80000"/>
              </a:lnSpc>
              <a:spcBef>
                <a:spcPct val="10000"/>
              </a:spcBef>
              <a:spcAft>
                <a:spcPct val="30000"/>
              </a:spcAft>
              <a:buClr>
                <a:srgbClr val="FF7200"/>
              </a:buClr>
              <a:buSzPct val="80000"/>
              <a:buFontTx/>
              <a:buChar char="•"/>
            </a:pPr>
            <a:endParaRPr lang="en-US" altLang="en-US" sz="2000">
              <a:solidFill>
                <a:srgbClr val="002060"/>
              </a:solidFill>
            </a:endParaRPr>
          </a:p>
          <a:p>
            <a:pPr lvl="1">
              <a:lnSpc>
                <a:spcPct val="80000"/>
              </a:lnSpc>
              <a:spcBef>
                <a:spcPct val="10000"/>
              </a:spcBef>
              <a:spcAft>
                <a:spcPct val="30000"/>
              </a:spcAft>
              <a:buClr>
                <a:srgbClr val="FF7200"/>
              </a:buClr>
              <a:buSzPct val="80000"/>
            </a:pPr>
            <a:endParaRPr lang="en-US" altLang="en-US" sz="2000">
              <a:solidFill>
                <a:srgbClr val="002060"/>
              </a:solidFill>
            </a:endParaRPr>
          </a:p>
          <a:p>
            <a:pPr lvl="1">
              <a:lnSpc>
                <a:spcPct val="80000"/>
              </a:lnSpc>
              <a:spcBef>
                <a:spcPct val="10000"/>
              </a:spcBef>
              <a:spcAft>
                <a:spcPct val="30000"/>
              </a:spcAft>
              <a:buClr>
                <a:srgbClr val="FF7200"/>
              </a:buClr>
              <a:buSzPct val="80000"/>
            </a:pPr>
            <a:endParaRPr lang="en-US" altLang="en-US" sz="2000">
              <a:solidFill>
                <a:srgbClr val="FF0000"/>
              </a:solidFill>
            </a:endParaRPr>
          </a:p>
          <a:p>
            <a:pPr lvl="1">
              <a:lnSpc>
                <a:spcPct val="80000"/>
              </a:lnSpc>
              <a:spcBef>
                <a:spcPct val="10000"/>
              </a:spcBef>
              <a:spcAft>
                <a:spcPct val="30000"/>
              </a:spcAft>
              <a:buClr>
                <a:srgbClr val="FF7200"/>
              </a:buClr>
              <a:buSzPct val="80000"/>
            </a:pPr>
            <a:endParaRPr lang="en-US" altLang="en-US" sz="2000">
              <a:solidFill>
                <a:srgbClr val="000000"/>
              </a:solidFill>
            </a:endParaRPr>
          </a:p>
        </p:txBody>
      </p:sp>
      <p:pic>
        <p:nvPicPr>
          <p:cNvPr id="47109" name="Picture 2" descr="Image result for mri image 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8550" y="1111250"/>
            <a:ext cx="40290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4" descr="Image result for hyperspectral imag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550" y="2725738"/>
            <a:ext cx="402907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6" descr="Image result for 360 degree vide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550" y="4805363"/>
            <a:ext cx="4029075"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Rectangle 1"/>
          <p:cNvSpPr>
            <a:spLocks noChangeArrowheads="1"/>
          </p:cNvSpPr>
          <p:nvPr/>
        </p:nvSpPr>
        <p:spPr bwMode="auto">
          <a:xfrm>
            <a:off x="574675" y="5824538"/>
            <a:ext cx="45720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ahoma" panose="020B0604030504040204" pitchFamily="34" charset="0"/>
                <a:ea typeface="MS PGothic" panose="020B0600070205080204" pitchFamily="34" charset="-128"/>
              </a:defRPr>
            </a:lvl1pPr>
            <a:lvl2pPr>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marL="0" lvl="1">
              <a:lnSpc>
                <a:spcPct val="80000"/>
              </a:lnSpc>
              <a:buClr>
                <a:srgbClr val="FF7200"/>
              </a:buClr>
            </a:pPr>
            <a:r>
              <a:rPr lang="en-US" altLang="en-US">
                <a:solidFill>
                  <a:srgbClr val="FF0000"/>
                </a:solidFill>
              </a:rPr>
              <a:t>Utilizing the multi-dimensional Data Structure is important. </a:t>
            </a:r>
          </a:p>
        </p:txBody>
      </p:sp>
    </p:spTree>
    <p:extLst>
      <p:ext uri="{BB962C8B-B14F-4D97-AF65-F5344CB8AC3E}">
        <p14:creationId xmlns:p14="http://schemas.microsoft.com/office/powerpoint/2010/main" val="646231158"/>
      </p:ext>
    </p:extLst>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idx="4294967295"/>
          </p:nvPr>
        </p:nvSpPr>
        <p:spPr>
          <a:xfrm>
            <a:off x="0" y="73025"/>
            <a:ext cx="6705600" cy="838200"/>
          </a:xfrm>
        </p:spPr>
        <p:txBody>
          <a:bodyPr/>
          <a:lstStyle/>
          <a:p>
            <a:pPr eaLnBrk="1" hangingPunct="1"/>
            <a:r>
              <a:rPr lang="en-US" altLang="en-US" sz="2800" b="1"/>
              <a:t>Benefits of the Approach</a:t>
            </a:r>
          </a:p>
        </p:txBody>
      </p:sp>
      <p:sp>
        <p:nvSpPr>
          <p:cNvPr id="48131" name="Content Placeholder 2"/>
          <p:cNvSpPr>
            <a:spLocks noGrp="1"/>
          </p:cNvSpPr>
          <p:nvPr>
            <p:ph idx="4294967295"/>
          </p:nvPr>
        </p:nvSpPr>
        <p:spPr>
          <a:xfrm>
            <a:off x="0" y="1401763"/>
            <a:ext cx="8332788" cy="5372100"/>
          </a:xfrm>
        </p:spPr>
        <p:txBody>
          <a:bodyPr/>
          <a:lstStyle/>
          <a:p>
            <a:pPr algn="just"/>
            <a:r>
              <a:rPr lang="en-US" altLang="en-US" sz="2400"/>
              <a:t>The number of parameters in neural network (both fully connected and convolution layers) can be compressed by the tensor ring structure. </a:t>
            </a:r>
          </a:p>
          <a:p>
            <a:pPr algn="just"/>
            <a:r>
              <a:rPr lang="en-US" altLang="en-US" sz="2400"/>
              <a:t>The compression leads to faster training and testing times. Further, can improve the error due to less overfitting. </a:t>
            </a:r>
          </a:p>
          <a:p>
            <a:pPr algn="just"/>
            <a:r>
              <a:rPr lang="en-US" altLang="en-US" sz="2400"/>
              <a:t>Improves MNIST error to 0.69% using 11X lower parameters as compares to standard Lenet-5. </a:t>
            </a:r>
          </a:p>
          <a:p>
            <a:pPr algn="just"/>
            <a:r>
              <a:rPr lang="en-US" altLang="en-US" sz="2400"/>
              <a:t>Multi-tasks Hybrid Scheduling algorithm combines the priority and balances the load. For the same priority and load it acts like FCFS scheduling. </a:t>
            </a:r>
          </a:p>
        </p:txBody>
      </p:sp>
      <p:sp>
        <p:nvSpPr>
          <p:cNvPr id="48132" name="Slide Number Placeholder 3"/>
          <p:cNvSpPr>
            <a:spLocks noGrp="1"/>
          </p:cNvSpPr>
          <p:nvPr>
            <p:ph type="sldNum" sz="quarter" idx="4294967295"/>
          </p:nvPr>
        </p:nvSpPr>
        <p:spPr>
          <a:xfrm>
            <a:off x="0" y="6477000"/>
            <a:ext cx="400050" cy="29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26EF5A9C-3B2F-43CC-BBAF-9319C071C36B}" type="slidenum">
              <a:rPr lang="en-US" altLang="en-US" sz="1300" smtClean="0">
                <a:solidFill>
                  <a:srgbClr val="000000"/>
                </a:solidFill>
                <a:latin typeface="Arial" panose="020B0604020202020204" pitchFamily="34" charset="0"/>
              </a:rPr>
              <a:pPr/>
              <a:t>138</a:t>
            </a:fld>
            <a:endParaRPr lang="en-US" altLang="en-US" sz="1300">
              <a:solidFill>
                <a:srgbClr val="000000"/>
              </a:solidFill>
              <a:latin typeface="Arial" panose="020B0604020202020204" pitchFamily="34" charset="0"/>
            </a:endParaRPr>
          </a:p>
        </p:txBody>
      </p:sp>
    </p:spTree>
    <p:extLst>
      <p:ext uri="{BB962C8B-B14F-4D97-AF65-F5344CB8AC3E}">
        <p14:creationId xmlns:p14="http://schemas.microsoft.com/office/powerpoint/2010/main" val="353595960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idx="4294967295"/>
          </p:nvPr>
        </p:nvSpPr>
        <p:spPr>
          <a:xfrm>
            <a:off x="0" y="73025"/>
            <a:ext cx="6705600" cy="838200"/>
          </a:xfrm>
        </p:spPr>
        <p:txBody>
          <a:bodyPr/>
          <a:lstStyle/>
          <a:p>
            <a:pPr eaLnBrk="1" hangingPunct="1"/>
            <a:r>
              <a:rPr lang="en-US" altLang="en-US" sz="2800" b="1"/>
              <a:t>Solution Details</a:t>
            </a:r>
          </a:p>
        </p:txBody>
      </p:sp>
      <p:sp>
        <p:nvSpPr>
          <p:cNvPr id="15362" name="Content Placeholder 2"/>
          <p:cNvSpPr>
            <a:spLocks noGrp="1"/>
          </p:cNvSpPr>
          <p:nvPr>
            <p:ph idx="4294967295"/>
          </p:nvPr>
        </p:nvSpPr>
        <p:spPr>
          <a:xfrm>
            <a:off x="304800" y="1401763"/>
            <a:ext cx="8839200" cy="5372100"/>
          </a:xfrm>
        </p:spPr>
        <p:txBody>
          <a:bodyPr/>
          <a:lstStyle/>
          <a:p>
            <a:pPr marL="0" indent="0">
              <a:buFontTx/>
              <a:buNone/>
              <a:defRPr/>
            </a:pPr>
            <a:r>
              <a:rPr lang="en-US" sz="2200" b="1" dirty="0">
                <a:latin typeface="Arial" charset="0"/>
                <a:ea typeface="MS PGothic" charset="0"/>
                <a:cs typeface="Arial" charset="0"/>
              </a:rPr>
              <a:t>Data Completion ( Research of Vaneet Aggarwal at Purdue):</a:t>
            </a:r>
          </a:p>
          <a:p>
            <a:pPr>
              <a:defRPr/>
            </a:pPr>
            <a:r>
              <a:rPr lang="en-US" dirty="0">
                <a:latin typeface="Arial" charset="0"/>
                <a:ea typeface="MS PGothic" charset="0"/>
                <a:cs typeface="Arial" charset="0"/>
              </a:rPr>
              <a:t>Multiple features across different OS and times have dependency</a:t>
            </a:r>
          </a:p>
          <a:p>
            <a:pPr>
              <a:defRPr/>
            </a:pPr>
            <a:r>
              <a:rPr lang="en-US" dirty="0">
                <a:latin typeface="Arial" charset="0"/>
                <a:ea typeface="MS PGothic" charset="0"/>
                <a:cs typeface="Arial" charset="0"/>
              </a:rPr>
              <a:t>Missing entries due to lower data collection can be interpolated across towers, OS, features, time. </a:t>
            </a:r>
          </a:p>
        </p:txBody>
      </p:sp>
      <p:sp>
        <p:nvSpPr>
          <p:cNvPr id="49156" name="Slide Number Placeholder 3"/>
          <p:cNvSpPr>
            <a:spLocks noGrp="1"/>
          </p:cNvSpPr>
          <p:nvPr>
            <p:ph type="sldNum" sz="quarter" idx="4294967295"/>
          </p:nvPr>
        </p:nvSpPr>
        <p:spPr>
          <a:xfrm>
            <a:off x="0" y="6477000"/>
            <a:ext cx="400050" cy="29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6D46663F-F1DE-4D76-8B15-CD22E4D81D4E}" type="slidenum">
              <a:rPr lang="en-US" altLang="en-US" sz="1300" smtClean="0">
                <a:solidFill>
                  <a:srgbClr val="000000"/>
                </a:solidFill>
                <a:latin typeface="Arial" panose="020B0604020202020204" pitchFamily="34" charset="0"/>
              </a:rPr>
              <a:pPr/>
              <a:t>139</a:t>
            </a:fld>
            <a:endParaRPr lang="en-US" altLang="en-US" sz="1300">
              <a:solidFill>
                <a:srgbClr val="000000"/>
              </a:solidFill>
              <a:latin typeface="Arial" panose="020B0604020202020204" pitchFamily="34" charset="0"/>
            </a:endParaRPr>
          </a:p>
        </p:txBody>
      </p:sp>
      <p:pic>
        <p:nvPicPr>
          <p:cNvPr id="4915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925" y="3081338"/>
            <a:ext cx="4356100" cy="344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083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0" y="73025"/>
            <a:ext cx="6705600" cy="838200"/>
          </a:xfrm>
        </p:spPr>
        <p:txBody>
          <a:bodyPr/>
          <a:lstStyle/>
          <a:p>
            <a:pPr eaLnBrk="1" hangingPunct="1"/>
            <a:r>
              <a:rPr lang="en-US" altLang="en-US" sz="2800" b="1"/>
              <a:t>Proposed Solution</a:t>
            </a:r>
          </a:p>
        </p:txBody>
      </p:sp>
      <p:sp>
        <p:nvSpPr>
          <p:cNvPr id="28675" name="Content Placeholder 2"/>
          <p:cNvSpPr>
            <a:spLocks noGrp="1"/>
          </p:cNvSpPr>
          <p:nvPr>
            <p:ph idx="4294967295"/>
          </p:nvPr>
        </p:nvSpPr>
        <p:spPr>
          <a:xfrm>
            <a:off x="0" y="1401763"/>
            <a:ext cx="8358188" cy="4445000"/>
          </a:xfrm>
        </p:spPr>
        <p:txBody>
          <a:bodyPr/>
          <a:lstStyle/>
          <a:p>
            <a:pPr algn="just"/>
            <a:r>
              <a:rPr lang="en-US" altLang="en-US"/>
              <a:t>Perform data fusion for heterogeneous data resources</a:t>
            </a:r>
          </a:p>
          <a:p>
            <a:pPr algn="just"/>
            <a:r>
              <a:rPr lang="en-US" altLang="en-US"/>
              <a:t>Clean data from fuzziness and clutter.</a:t>
            </a:r>
          </a:p>
          <a:p>
            <a:pPr algn="just"/>
            <a:r>
              <a:rPr lang="en-US" altLang="en-US"/>
              <a:t>Perform automatic data labeling.</a:t>
            </a:r>
          </a:p>
          <a:p>
            <a:pPr algn="just"/>
            <a:r>
              <a:rPr lang="en-US" altLang="en-US"/>
              <a:t>Identify patterns.</a:t>
            </a:r>
          </a:p>
          <a:p>
            <a:pPr algn="just"/>
            <a:r>
              <a:rPr lang="en-US" altLang="en-US"/>
              <a:t>Push information to the relevant party with or without input from experts in a context-aware, timeless manner.</a:t>
            </a:r>
          </a:p>
          <a:p>
            <a:pPr algn="just"/>
            <a:r>
              <a:rPr lang="en-US" altLang="en-US"/>
              <a:t>Push the relevant information to parties based on their profiles, preferences and context of interactions.</a:t>
            </a:r>
          </a:p>
        </p:txBody>
      </p:sp>
      <p:sp>
        <p:nvSpPr>
          <p:cNvPr id="28676" name="Slide Number Placeholder 3"/>
          <p:cNvSpPr>
            <a:spLocks noGrp="1"/>
          </p:cNvSpPr>
          <p:nvPr>
            <p:ph type="sldNum" sz="quarter" idx="4294967295"/>
          </p:nvPr>
        </p:nvSpPr>
        <p:spPr>
          <a:xfrm>
            <a:off x="0" y="6477000"/>
            <a:ext cx="400050" cy="29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D8D76727-B552-4388-8467-5630621EA3FC}" type="slidenum">
              <a:rPr lang="en-US" altLang="en-US" sz="1300" smtClean="0">
                <a:solidFill>
                  <a:srgbClr val="000000"/>
                </a:solidFill>
                <a:latin typeface="Arial" panose="020B0604020202020204" pitchFamily="34" charset="0"/>
              </a:rPr>
              <a:pPr/>
              <a:t>14</a:t>
            </a:fld>
            <a:endParaRPr lang="en-US" altLang="en-US" sz="1300">
              <a:solidFill>
                <a:srgbClr val="000000"/>
              </a:solidFill>
              <a:latin typeface="Arial" panose="020B0604020202020204" pitchFamily="34" charset="0"/>
            </a:endParaRPr>
          </a:p>
        </p:txBody>
      </p:sp>
    </p:spTree>
    <p:extLst>
      <p:ext uri="{BB962C8B-B14F-4D97-AF65-F5344CB8AC3E}">
        <p14:creationId xmlns:p14="http://schemas.microsoft.com/office/powerpoint/2010/main" val="100048602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idx="4294967295"/>
          </p:nvPr>
        </p:nvSpPr>
        <p:spPr>
          <a:xfrm>
            <a:off x="0" y="73025"/>
            <a:ext cx="6705600" cy="838200"/>
          </a:xfrm>
        </p:spPr>
        <p:txBody>
          <a:bodyPr/>
          <a:lstStyle/>
          <a:p>
            <a:pPr eaLnBrk="1" hangingPunct="1"/>
            <a:r>
              <a:rPr lang="en-US" altLang="en-US" sz="2800" b="1"/>
              <a:t>Solution Details</a:t>
            </a:r>
          </a:p>
        </p:txBody>
      </p:sp>
      <p:sp>
        <p:nvSpPr>
          <p:cNvPr id="50179" name="Content Placeholder 2"/>
          <p:cNvSpPr>
            <a:spLocks noGrp="1"/>
          </p:cNvSpPr>
          <p:nvPr>
            <p:ph idx="4294967295"/>
          </p:nvPr>
        </p:nvSpPr>
        <p:spPr>
          <a:xfrm>
            <a:off x="304800" y="1401763"/>
            <a:ext cx="8839200" cy="5372100"/>
          </a:xfrm>
        </p:spPr>
        <p:txBody>
          <a:bodyPr/>
          <a:lstStyle/>
          <a:p>
            <a:pPr marL="0" indent="0">
              <a:buFontTx/>
              <a:buNone/>
            </a:pPr>
            <a:r>
              <a:rPr lang="en-US" altLang="en-US" sz="2200" b="1"/>
              <a:t>Data Completion:</a:t>
            </a:r>
          </a:p>
          <a:p>
            <a:pPr marL="0" indent="0"/>
            <a:r>
              <a:rPr lang="en-US" altLang="en-US"/>
              <a:t>Complete Rankings – can be used for recommendations</a:t>
            </a:r>
          </a:p>
          <a:p>
            <a:pPr marL="0" indent="0"/>
            <a:r>
              <a:rPr lang="en-US" altLang="en-US"/>
              <a:t>Correlation across movie categories, rankings, users</a:t>
            </a:r>
          </a:p>
        </p:txBody>
      </p:sp>
      <p:sp>
        <p:nvSpPr>
          <p:cNvPr id="50180" name="Slide Number Placeholder 3"/>
          <p:cNvSpPr>
            <a:spLocks noGrp="1"/>
          </p:cNvSpPr>
          <p:nvPr>
            <p:ph type="sldNum" sz="quarter" idx="4294967295"/>
          </p:nvPr>
        </p:nvSpPr>
        <p:spPr>
          <a:xfrm>
            <a:off x="0" y="6477000"/>
            <a:ext cx="400050" cy="29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2B2AE4ED-AAE1-42D0-81EF-4FB1A61A0F12}" type="slidenum">
              <a:rPr lang="en-US" altLang="en-US" sz="1300" smtClean="0">
                <a:solidFill>
                  <a:srgbClr val="000000"/>
                </a:solidFill>
                <a:latin typeface="Arial" panose="020B0604020202020204" pitchFamily="34" charset="0"/>
              </a:rPr>
              <a:pPr/>
              <a:t>140</a:t>
            </a:fld>
            <a:endParaRPr lang="en-US" altLang="en-US" sz="1300">
              <a:solidFill>
                <a:srgbClr val="000000"/>
              </a:solidFill>
              <a:latin typeface="Arial" panose="020B0604020202020204" pitchFamily="34" charset="0"/>
            </a:endParaRPr>
          </a:p>
        </p:txBody>
      </p:sp>
      <p:pic>
        <p:nvPicPr>
          <p:cNvPr id="50181"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2849563"/>
            <a:ext cx="6477000" cy="400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6526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idx="4294967295"/>
          </p:nvPr>
        </p:nvSpPr>
        <p:spPr>
          <a:xfrm>
            <a:off x="0" y="73025"/>
            <a:ext cx="6705600" cy="838200"/>
          </a:xfrm>
        </p:spPr>
        <p:txBody>
          <a:bodyPr/>
          <a:lstStyle/>
          <a:p>
            <a:r>
              <a:rPr lang="en-US" altLang="en-US" sz="2800" b="1"/>
              <a:t>Solution Details</a:t>
            </a:r>
          </a:p>
        </p:txBody>
      </p:sp>
      <p:sp>
        <p:nvSpPr>
          <p:cNvPr id="17410" name="Content Placeholder 2"/>
          <p:cNvSpPr>
            <a:spLocks noGrp="1"/>
          </p:cNvSpPr>
          <p:nvPr>
            <p:ph idx="4294967295"/>
          </p:nvPr>
        </p:nvSpPr>
        <p:spPr>
          <a:xfrm>
            <a:off x="304800" y="1401763"/>
            <a:ext cx="8839200" cy="5372100"/>
          </a:xfrm>
        </p:spPr>
        <p:txBody>
          <a:bodyPr/>
          <a:lstStyle/>
          <a:p>
            <a:pPr marL="0" indent="0">
              <a:buFontTx/>
              <a:buNone/>
              <a:defRPr/>
            </a:pPr>
            <a:r>
              <a:rPr lang="en-US" sz="1900" b="1" dirty="0">
                <a:latin typeface="Arial" charset="0"/>
                <a:ea typeface="MS PGothic" charset="0"/>
                <a:cs typeface="Arial" charset="0"/>
              </a:rPr>
              <a:t>Tensor Ring Completion:</a:t>
            </a:r>
          </a:p>
          <a:p>
            <a:pPr>
              <a:defRPr/>
            </a:pPr>
            <a:r>
              <a:rPr lang="en-US" sz="1700" dirty="0">
                <a:latin typeface="Arial" charset="0"/>
                <a:ea typeface="MS PGothic" charset="0"/>
                <a:cs typeface="Arial" charset="0"/>
              </a:rPr>
              <a:t>Structure in the data leads to recovery of the data from a small number of entries.</a:t>
            </a:r>
          </a:p>
          <a:p>
            <a:pPr>
              <a:defRPr/>
            </a:pPr>
            <a:r>
              <a:rPr lang="en-US" sz="1700" dirty="0">
                <a:latin typeface="Arial" charset="0"/>
                <a:ea typeface="MS PGothic" charset="0"/>
                <a:cs typeface="Arial" charset="0"/>
              </a:rPr>
              <a:t>The matrix-based approaches fail to work at these sampling rates.</a:t>
            </a:r>
          </a:p>
          <a:p>
            <a:pPr>
              <a:defRPr/>
            </a:pPr>
            <a:r>
              <a:rPr lang="en-US" sz="1700" dirty="0">
                <a:latin typeface="Arial" charset="0"/>
                <a:ea typeface="MS PGothic" charset="0"/>
                <a:cs typeface="Arial" charset="0"/>
              </a:rPr>
              <a:t>Proposed Tensor ring structure based algorithm demonstrates superior performance in missing data completion. </a:t>
            </a:r>
          </a:p>
        </p:txBody>
      </p:sp>
      <p:sp>
        <p:nvSpPr>
          <p:cNvPr id="51204" name="Slide Number Placeholder 3"/>
          <p:cNvSpPr>
            <a:spLocks noGrp="1"/>
          </p:cNvSpPr>
          <p:nvPr>
            <p:ph type="sldNum" sz="quarter" idx="4294967295"/>
          </p:nvPr>
        </p:nvSpPr>
        <p:spPr>
          <a:xfrm>
            <a:off x="0" y="6477000"/>
            <a:ext cx="400050" cy="29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FC2C14B0-58F1-4AC2-B14F-3CC23C72D4D1}" type="slidenum">
              <a:rPr lang="en-US" altLang="en-US" sz="1300" smtClean="0">
                <a:solidFill>
                  <a:srgbClr val="000000"/>
                </a:solidFill>
                <a:latin typeface="Arial" panose="020B0604020202020204" pitchFamily="34" charset="0"/>
              </a:rPr>
              <a:pPr/>
              <a:t>141</a:t>
            </a:fld>
            <a:endParaRPr lang="en-US" altLang="en-US" sz="1300">
              <a:solidFill>
                <a:srgbClr val="000000"/>
              </a:solidFill>
              <a:latin typeface="Arial" panose="020B0604020202020204" pitchFamily="34" charset="0"/>
            </a:endParaRPr>
          </a:p>
        </p:txBody>
      </p:sp>
      <p:sp>
        <p:nvSpPr>
          <p:cNvPr id="51205" name="TextBox 5"/>
          <p:cNvSpPr txBox="1">
            <a:spLocks noChangeArrowheads="1"/>
          </p:cNvSpPr>
          <p:nvPr/>
        </p:nvSpPr>
        <p:spPr bwMode="auto">
          <a:xfrm>
            <a:off x="1173163" y="3219450"/>
            <a:ext cx="699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algn="ctr"/>
            <a:r>
              <a:rPr lang="en-US" altLang="en-US" sz="2000" b="1"/>
              <a:t>Numerical results: Video Completion</a:t>
            </a:r>
          </a:p>
        </p:txBody>
      </p:sp>
      <p:pic>
        <p:nvPicPr>
          <p:cNvPr id="51206" name="GunShot_Missing_JZhQhF.mp4">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0638" y="5408613"/>
            <a:ext cx="313531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Rank30_Error0.062518_x80Etz.mp4">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9213" y="3884613"/>
            <a:ext cx="3111500"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GunShot_Full_2G260N.mp4">
            <a:hlinkClick r:id="" action="ppaction://media"/>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6038" y="3871913"/>
            <a:ext cx="3135312"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TextBox 10"/>
          <p:cNvSpPr txBox="1">
            <a:spLocks noChangeArrowheads="1"/>
          </p:cNvSpPr>
          <p:nvPr/>
        </p:nvSpPr>
        <p:spPr bwMode="auto">
          <a:xfrm>
            <a:off x="1219200" y="3587750"/>
            <a:ext cx="669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1400" b="1">
                <a:solidFill>
                  <a:schemeClr val="tx2"/>
                </a:solidFill>
              </a:rPr>
              <a:t>Video</a:t>
            </a:r>
          </a:p>
        </p:txBody>
      </p:sp>
      <p:sp>
        <p:nvSpPr>
          <p:cNvPr id="51210" name="TextBox 11"/>
          <p:cNvSpPr txBox="1">
            <a:spLocks noChangeArrowheads="1"/>
          </p:cNvSpPr>
          <p:nvPr/>
        </p:nvSpPr>
        <p:spPr bwMode="auto">
          <a:xfrm>
            <a:off x="1290638" y="5100638"/>
            <a:ext cx="2847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1400" b="1">
                <a:solidFill>
                  <a:schemeClr val="tx2"/>
                </a:solidFill>
              </a:rPr>
              <a:t>Video with 90% missing entries</a:t>
            </a:r>
          </a:p>
        </p:txBody>
      </p:sp>
      <p:sp>
        <p:nvSpPr>
          <p:cNvPr id="51211" name="TextBox 12"/>
          <p:cNvSpPr txBox="1">
            <a:spLocks noChangeArrowheads="1"/>
          </p:cNvSpPr>
          <p:nvPr/>
        </p:nvSpPr>
        <p:spPr bwMode="auto">
          <a:xfrm>
            <a:off x="5003800" y="3575050"/>
            <a:ext cx="3114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r>
              <a:rPr lang="en-US" altLang="en-US" sz="1400" b="1">
                <a:solidFill>
                  <a:schemeClr val="tx2"/>
                </a:solidFill>
              </a:rPr>
              <a:t>Video with Recovered by Our Approach</a:t>
            </a:r>
          </a:p>
        </p:txBody>
      </p:sp>
    </p:spTree>
    <p:extLst>
      <p:ext uri="{BB962C8B-B14F-4D97-AF65-F5344CB8AC3E}">
        <p14:creationId xmlns:p14="http://schemas.microsoft.com/office/powerpoint/2010/main" val="17365985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idx="4294967295"/>
          </p:nvPr>
        </p:nvSpPr>
        <p:spPr>
          <a:xfrm>
            <a:off x="0" y="73025"/>
            <a:ext cx="6705600" cy="838200"/>
          </a:xfrm>
        </p:spPr>
        <p:txBody>
          <a:bodyPr/>
          <a:lstStyle/>
          <a:p>
            <a:r>
              <a:rPr lang="en-US" altLang="en-US" sz="2800" b="1"/>
              <a:t>Solution Details</a:t>
            </a:r>
          </a:p>
        </p:txBody>
      </p:sp>
      <p:sp>
        <p:nvSpPr>
          <p:cNvPr id="3" name="Content Placeholder 2"/>
          <p:cNvSpPr>
            <a:spLocks noGrp="1"/>
          </p:cNvSpPr>
          <p:nvPr>
            <p:ph idx="4294967295"/>
          </p:nvPr>
        </p:nvSpPr>
        <p:spPr>
          <a:xfrm>
            <a:off x="0" y="1389063"/>
            <a:ext cx="8496300" cy="4841875"/>
          </a:xfrm>
        </p:spPr>
        <p:txBody>
          <a:bodyPr>
            <a:noAutofit/>
          </a:bodyPr>
          <a:lstStyle/>
          <a:p>
            <a:pPr marL="0" indent="0">
              <a:buFontTx/>
              <a:buNone/>
              <a:defRPr/>
            </a:pPr>
            <a:r>
              <a:rPr lang="en-US" sz="1900" b="1" dirty="0">
                <a:latin typeface="Arial" charset="0"/>
                <a:ea typeface="MS PGothic" charset="0"/>
                <a:cs typeface="Arial" charset="0"/>
              </a:rPr>
              <a:t>Application: Scheduling Resources to Flood Victims (Research by Sanjay Madria at MST)</a:t>
            </a:r>
          </a:p>
          <a:p>
            <a:pPr marL="0" indent="0">
              <a:buFontTx/>
              <a:buNone/>
              <a:defRPr/>
            </a:pPr>
            <a:r>
              <a:rPr lang="en-US" sz="1900" b="1" dirty="0">
                <a:latin typeface="Arial" charset="0"/>
                <a:ea typeface="MS PGothic" charset="0"/>
                <a:cs typeface="Arial" charset="0"/>
              </a:rPr>
              <a:t>Tweet Classification</a:t>
            </a:r>
            <a:endParaRPr lang="en-US" sz="1900" dirty="0"/>
          </a:p>
          <a:p>
            <a:pPr>
              <a:buFont typeface="Arial" charset="0"/>
              <a:buChar char="•"/>
              <a:defRPr/>
            </a:pPr>
            <a:r>
              <a:rPr lang="en-US" sz="1900" dirty="0"/>
              <a:t>2500 tweets labeled manually into 6 classes (Rescue needed, DECW, water needed, Injured, Sick, flood) from the 68574 preprocessed tweets. </a:t>
            </a:r>
          </a:p>
          <a:p>
            <a:pPr>
              <a:buFont typeface="Arial" charset="0"/>
              <a:buChar char="•"/>
              <a:defRPr/>
            </a:pPr>
            <a:r>
              <a:rPr lang="en-US" sz="1900" dirty="0"/>
              <a:t>A multiclass classifier was developed using Convolutional Neural Network and text embedding to classify every single tweet. A tweet can belong to more than one class at the same time.   </a:t>
            </a:r>
          </a:p>
          <a:p>
            <a:pPr>
              <a:buFont typeface="Arial" charset="0"/>
              <a:buChar char="•"/>
              <a:defRPr/>
            </a:pPr>
            <a:r>
              <a:rPr lang="en-US" sz="1900" dirty="0"/>
              <a:t>The CNN only trained for hurricane Harvey dataset and tested on both Harvey and Irma data.</a:t>
            </a:r>
          </a:p>
          <a:p>
            <a:pPr>
              <a:buFont typeface="Arial" charset="0"/>
              <a:buChar char="•"/>
              <a:defRPr/>
            </a:pPr>
            <a:r>
              <a:rPr lang="en-US" sz="1900" dirty="0"/>
              <a:t>We have compared the accuracy of CNN with Support Vector Machine and Logistic Regression. CNN outperformed the methods with the accuracy of 90.7% on hurricane Harvey and 88.5% on hurricane Irma tweets.</a:t>
            </a:r>
            <a:endParaRPr lang="en-US" sz="1900" dirty="0">
              <a:ea typeface="+mn-ea"/>
            </a:endParaRPr>
          </a:p>
        </p:txBody>
      </p:sp>
      <p:sp>
        <p:nvSpPr>
          <p:cNvPr id="52228" name="Slide Number Placeholder 3"/>
          <p:cNvSpPr>
            <a:spLocks noGrp="1"/>
          </p:cNvSpPr>
          <p:nvPr>
            <p:ph type="sldNum" sz="quarter" idx="4294967295"/>
          </p:nvPr>
        </p:nvSpPr>
        <p:spPr>
          <a:xfrm>
            <a:off x="0" y="6477000"/>
            <a:ext cx="400050" cy="29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D599190C-ECE8-4694-833B-4900DA9AA88C}" type="slidenum">
              <a:rPr lang="en-US" altLang="en-US" sz="1300" smtClean="0">
                <a:solidFill>
                  <a:srgbClr val="000000"/>
                </a:solidFill>
                <a:latin typeface="Arial" panose="020B0604020202020204" pitchFamily="34" charset="0"/>
              </a:rPr>
              <a:pPr/>
              <a:t>142</a:t>
            </a:fld>
            <a:endParaRPr lang="en-US" altLang="en-US" sz="1300">
              <a:solidFill>
                <a:srgbClr val="000000"/>
              </a:solidFill>
              <a:latin typeface="Arial" panose="020B0604020202020204" pitchFamily="34" charset="0"/>
            </a:endParaRPr>
          </a:p>
        </p:txBody>
      </p:sp>
    </p:spTree>
    <p:extLst>
      <p:ext uri="{BB962C8B-B14F-4D97-AF65-F5344CB8AC3E}">
        <p14:creationId xmlns:p14="http://schemas.microsoft.com/office/powerpoint/2010/main" val="373521287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3"/>
          <p:cNvSpPr>
            <a:spLocks noGrp="1"/>
          </p:cNvSpPr>
          <p:nvPr>
            <p:ph type="sldNum" sz="quarter" idx="4294967295"/>
          </p:nvPr>
        </p:nvSpPr>
        <p:spPr>
          <a:xfrm>
            <a:off x="0" y="6477000"/>
            <a:ext cx="400050" cy="29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4D7D17FE-CF21-45F3-886E-CA70C559C82E}" type="slidenum">
              <a:rPr lang="en-US" altLang="en-US" sz="1300" smtClean="0">
                <a:solidFill>
                  <a:srgbClr val="000000"/>
                </a:solidFill>
                <a:latin typeface="Arial" panose="020B0604020202020204" pitchFamily="34" charset="0"/>
              </a:rPr>
              <a:pPr/>
              <a:t>143</a:t>
            </a:fld>
            <a:endParaRPr lang="en-US" altLang="en-US" sz="1300">
              <a:solidFill>
                <a:srgbClr val="000000"/>
              </a:solidFill>
              <a:latin typeface="Arial" panose="020B0604020202020204" pitchFamily="34" charset="0"/>
            </a:endParaRPr>
          </a:p>
        </p:txBody>
      </p:sp>
      <p:sp>
        <p:nvSpPr>
          <p:cNvPr id="53251" name="Title 1"/>
          <p:cNvSpPr>
            <a:spLocks noGrp="1"/>
          </p:cNvSpPr>
          <p:nvPr>
            <p:ph type="title" idx="4294967295"/>
          </p:nvPr>
        </p:nvSpPr>
        <p:spPr>
          <a:xfrm>
            <a:off x="0" y="73025"/>
            <a:ext cx="6705600" cy="838200"/>
          </a:xfrm>
        </p:spPr>
        <p:txBody>
          <a:bodyPr/>
          <a:lstStyle/>
          <a:p>
            <a:r>
              <a:rPr lang="en-US" altLang="en-US" sz="2800" b="1"/>
              <a:t>Solution Details</a:t>
            </a:r>
          </a:p>
        </p:txBody>
      </p:sp>
      <p:sp>
        <p:nvSpPr>
          <p:cNvPr id="53252" name="Content Placeholder 1"/>
          <p:cNvSpPr>
            <a:spLocks noGrp="1"/>
          </p:cNvSpPr>
          <p:nvPr>
            <p:ph idx="4294967295"/>
          </p:nvPr>
        </p:nvSpPr>
        <p:spPr>
          <a:xfrm>
            <a:off x="0" y="1401763"/>
            <a:ext cx="8382000" cy="471487"/>
          </a:xfrm>
        </p:spPr>
        <p:txBody>
          <a:bodyPr/>
          <a:lstStyle/>
          <a:p>
            <a:pPr marL="0" indent="0">
              <a:buFontTx/>
              <a:buNone/>
            </a:pPr>
            <a:r>
              <a:rPr lang="en-US" altLang="en-US" sz="2200" b="1"/>
              <a:t>Priority Determination</a:t>
            </a:r>
          </a:p>
        </p:txBody>
      </p:sp>
      <p:pic>
        <p:nvPicPr>
          <p:cNvPr id="53253" name="Picture 3" descr="Screen Shot 2018-11-05 at 4.48.02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038" y="2073275"/>
            <a:ext cx="7935912"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0028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idx="4294967295"/>
          </p:nvPr>
        </p:nvSpPr>
        <p:spPr>
          <a:xfrm>
            <a:off x="0" y="73025"/>
            <a:ext cx="6705600" cy="838200"/>
          </a:xfrm>
        </p:spPr>
        <p:txBody>
          <a:bodyPr/>
          <a:lstStyle/>
          <a:p>
            <a:pPr eaLnBrk="1" hangingPunct="1"/>
            <a:r>
              <a:rPr lang="en-US" altLang="en-US" sz="2800" b="1"/>
              <a:t>Datasets</a:t>
            </a:r>
          </a:p>
        </p:txBody>
      </p:sp>
      <p:sp>
        <p:nvSpPr>
          <p:cNvPr id="21506" name="Content Placeholder 2"/>
          <p:cNvSpPr>
            <a:spLocks noGrp="1"/>
          </p:cNvSpPr>
          <p:nvPr>
            <p:ph idx="4294967295"/>
          </p:nvPr>
        </p:nvSpPr>
        <p:spPr>
          <a:xfrm>
            <a:off x="304800" y="1401763"/>
            <a:ext cx="8839200" cy="4848225"/>
          </a:xfrm>
        </p:spPr>
        <p:txBody>
          <a:bodyPr>
            <a:normAutofit fontScale="77500" lnSpcReduction="20000"/>
          </a:bodyPr>
          <a:lstStyle/>
          <a:p>
            <a:pPr marL="0" indent="0">
              <a:buFontTx/>
              <a:buNone/>
              <a:defRPr/>
            </a:pPr>
            <a:r>
              <a:rPr lang="en-US" sz="2400" b="1" dirty="0">
                <a:latin typeface="Arial" charset="0"/>
                <a:ea typeface="MS PGothic" charset="0"/>
                <a:cs typeface="Arial" charset="0"/>
              </a:rPr>
              <a:t>MNIST and Twitter</a:t>
            </a:r>
          </a:p>
          <a:p>
            <a:pPr marL="285750" indent="-285750">
              <a:defRPr/>
            </a:pPr>
            <a:r>
              <a:rPr lang="en-US" sz="2400" dirty="0">
                <a:latin typeface="Arial" charset="0"/>
                <a:ea typeface="MS PGothic" charset="0"/>
                <a:cs typeface="Arial" charset="0"/>
              </a:rPr>
              <a:t>LeNet-300-100: Two FCLs with 300 and 100 hidden neurons</a:t>
            </a:r>
          </a:p>
          <a:p>
            <a:pPr marL="285750" indent="-285750">
              <a:defRPr/>
            </a:pPr>
            <a:r>
              <a:rPr lang="en-US" sz="2400" dirty="0">
                <a:latin typeface="Arial" charset="0"/>
                <a:ea typeface="MS PGothic" charset="0"/>
                <a:cs typeface="Arial" charset="0"/>
              </a:rPr>
              <a:t>LeNet-5: Two </a:t>
            </a:r>
            <a:r>
              <a:rPr lang="en-US" sz="2400" dirty="0" err="1">
                <a:latin typeface="Arial" charset="0"/>
                <a:ea typeface="MS PGothic" charset="0"/>
                <a:cs typeface="Arial" charset="0"/>
              </a:rPr>
              <a:t>ConvLs</a:t>
            </a:r>
            <a:r>
              <a:rPr lang="en-US" sz="2400" dirty="0">
                <a:latin typeface="Arial" charset="0"/>
                <a:ea typeface="MS PGothic" charset="0"/>
                <a:cs typeface="Arial" charset="0"/>
              </a:rPr>
              <a:t> followed by two FCLs</a:t>
            </a:r>
          </a:p>
          <a:p>
            <a:pPr marL="285750" indent="-285750">
              <a:defRPr/>
            </a:pPr>
            <a:endParaRPr lang="en-US" sz="2400" dirty="0">
              <a:latin typeface="Arial" charset="0"/>
              <a:ea typeface="MS PGothic" charset="0"/>
              <a:cs typeface="Arial" charset="0"/>
            </a:endParaRPr>
          </a:p>
          <a:p>
            <a:pPr marL="285750" indent="-285750">
              <a:defRPr/>
            </a:pPr>
            <a:endParaRPr lang="en-US" sz="2400" dirty="0">
              <a:latin typeface="Arial" charset="0"/>
              <a:ea typeface="MS PGothic" charset="0"/>
              <a:cs typeface="Arial" charset="0"/>
            </a:endParaRPr>
          </a:p>
          <a:p>
            <a:pPr marL="285750" indent="-285750">
              <a:defRPr/>
            </a:pPr>
            <a:endParaRPr lang="en-US" sz="2400" dirty="0">
              <a:latin typeface="Arial" charset="0"/>
              <a:ea typeface="MS PGothic" charset="0"/>
              <a:cs typeface="Arial" charset="0"/>
            </a:endParaRPr>
          </a:p>
          <a:p>
            <a:pPr marL="285750" indent="-285750">
              <a:defRPr/>
            </a:pPr>
            <a:endParaRPr lang="en-US" sz="2400" dirty="0">
              <a:latin typeface="Arial" charset="0"/>
              <a:ea typeface="MS PGothic" charset="0"/>
              <a:cs typeface="Arial" charset="0"/>
            </a:endParaRPr>
          </a:p>
          <a:p>
            <a:pPr marL="285750" indent="-285750">
              <a:defRPr/>
            </a:pPr>
            <a:endParaRPr lang="en-US" sz="2400" dirty="0">
              <a:latin typeface="Arial" charset="0"/>
              <a:ea typeface="MS PGothic" charset="0"/>
              <a:cs typeface="Arial" charset="0"/>
            </a:endParaRPr>
          </a:p>
          <a:p>
            <a:pPr marL="285750" indent="-285750">
              <a:defRPr/>
            </a:pPr>
            <a:r>
              <a:rPr lang="en-US" sz="2400" dirty="0">
                <a:latin typeface="Arial" charset="0"/>
                <a:ea typeface="MS PGothic" charset="0"/>
                <a:cs typeface="Arial" charset="0"/>
              </a:rPr>
              <a:t>Sentiment140 dataset with 1.6 million tweets: https://</a:t>
            </a:r>
            <a:r>
              <a:rPr lang="en-US" sz="2400" dirty="0" err="1">
                <a:latin typeface="Arial" charset="0"/>
                <a:ea typeface="MS PGothic" charset="0"/>
                <a:cs typeface="Arial" charset="0"/>
              </a:rPr>
              <a:t>www.kaggle.com</a:t>
            </a:r>
            <a:r>
              <a:rPr lang="en-US" sz="2400" dirty="0">
                <a:latin typeface="Arial" charset="0"/>
                <a:ea typeface="MS PGothic" charset="0"/>
                <a:cs typeface="Arial" charset="0"/>
              </a:rPr>
              <a:t>/</a:t>
            </a:r>
            <a:r>
              <a:rPr lang="en-US" sz="2400" dirty="0" err="1">
                <a:latin typeface="Arial" charset="0"/>
                <a:ea typeface="MS PGothic" charset="0"/>
                <a:cs typeface="Arial" charset="0"/>
              </a:rPr>
              <a:t>kazanova</a:t>
            </a:r>
            <a:r>
              <a:rPr lang="en-US" sz="2400" dirty="0">
                <a:latin typeface="Arial" charset="0"/>
                <a:ea typeface="MS PGothic" charset="0"/>
                <a:cs typeface="Arial" charset="0"/>
              </a:rPr>
              <a:t>/sentiment140</a:t>
            </a:r>
          </a:p>
        </p:txBody>
      </p:sp>
      <p:sp>
        <p:nvSpPr>
          <p:cNvPr id="54276" name="Slide Number Placeholder 3"/>
          <p:cNvSpPr>
            <a:spLocks noGrp="1"/>
          </p:cNvSpPr>
          <p:nvPr>
            <p:ph type="sldNum" sz="quarter" idx="4294967295"/>
          </p:nvPr>
        </p:nvSpPr>
        <p:spPr>
          <a:xfrm>
            <a:off x="0" y="6477000"/>
            <a:ext cx="400050" cy="29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2B09E94A-E874-4858-8867-89FC1E4D3FC9}" type="slidenum">
              <a:rPr lang="en-US" altLang="en-US" sz="1300" smtClean="0">
                <a:solidFill>
                  <a:srgbClr val="000000"/>
                </a:solidFill>
                <a:latin typeface="Arial" panose="020B0604020202020204" pitchFamily="34" charset="0"/>
              </a:rPr>
              <a:pPr/>
              <a:t>144</a:t>
            </a:fld>
            <a:endParaRPr lang="en-US" altLang="en-US" sz="1300">
              <a:solidFill>
                <a:srgbClr val="000000"/>
              </a:solidFill>
              <a:latin typeface="Arial" panose="020B0604020202020204" pitchFamily="34" charset="0"/>
            </a:endParaRPr>
          </a:p>
        </p:txBody>
      </p:sp>
      <p:grpSp>
        <p:nvGrpSpPr>
          <p:cNvPr id="54277" name="Group 4"/>
          <p:cNvGrpSpPr>
            <a:grpSpLocks/>
          </p:cNvGrpSpPr>
          <p:nvPr/>
        </p:nvGrpSpPr>
        <p:grpSpPr bwMode="auto">
          <a:xfrm>
            <a:off x="703263" y="3111500"/>
            <a:ext cx="7170737" cy="1766888"/>
            <a:chOff x="539003" y="3199718"/>
            <a:chExt cx="7170645" cy="1766730"/>
          </a:xfrm>
        </p:grpSpPr>
        <p:pic>
          <p:nvPicPr>
            <p:cNvPr id="54278"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003" y="3199718"/>
              <a:ext cx="3500862" cy="176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0205" y="3213689"/>
              <a:ext cx="3185510" cy="175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350878" y="3231465"/>
              <a:ext cx="358770" cy="1734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charset="0"/>
                <a:cs typeface="MS PGothic" charset="0"/>
              </a:endParaRPr>
            </a:p>
          </p:txBody>
        </p:sp>
        <p:sp>
          <p:nvSpPr>
            <p:cNvPr id="9" name="Rectangle 8"/>
            <p:cNvSpPr/>
            <p:nvPr/>
          </p:nvSpPr>
          <p:spPr>
            <a:xfrm>
              <a:off x="4028283" y="3199718"/>
              <a:ext cx="152398" cy="1766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charset="0"/>
                <a:cs typeface="MS PGothic" charset="0"/>
              </a:endParaRPr>
            </a:p>
          </p:txBody>
        </p:sp>
      </p:grpSp>
    </p:spTree>
    <p:extLst>
      <p:ext uri="{BB962C8B-B14F-4D97-AF65-F5344CB8AC3E}">
        <p14:creationId xmlns:p14="http://schemas.microsoft.com/office/powerpoint/2010/main" val="101041535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F591C-8F6A-DF43-906A-B7A13A273779}"/>
              </a:ext>
            </a:extLst>
          </p:cNvPr>
          <p:cNvSpPr>
            <a:spLocks noGrp="1"/>
          </p:cNvSpPr>
          <p:nvPr>
            <p:ph type="title" idx="4294967295"/>
          </p:nvPr>
        </p:nvSpPr>
        <p:spPr>
          <a:xfrm>
            <a:off x="0" y="3009900"/>
            <a:ext cx="8478838" cy="838200"/>
          </a:xfrm>
        </p:spPr>
        <p:txBody>
          <a:bodyPr/>
          <a:lstStyle/>
          <a:p>
            <a:r>
              <a:rPr lang="en-US"/>
              <a:t>Backup Slides</a:t>
            </a:r>
          </a:p>
        </p:txBody>
      </p:sp>
      <p:sp>
        <p:nvSpPr>
          <p:cNvPr id="4" name="Slide Number Placeholder 3">
            <a:extLst>
              <a:ext uri="{FF2B5EF4-FFF2-40B4-BE49-F238E27FC236}">
                <a16:creationId xmlns:a16="http://schemas.microsoft.com/office/drawing/2014/main" id="{4DCE6E75-D6A5-264A-85C6-262162C6C5D1}"/>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145</a:t>
            </a:fld>
            <a:endParaRPr lang="en-US"/>
          </a:p>
        </p:txBody>
      </p:sp>
    </p:spTree>
    <p:extLst>
      <p:ext uri="{BB962C8B-B14F-4D97-AF65-F5344CB8AC3E}">
        <p14:creationId xmlns:p14="http://schemas.microsoft.com/office/powerpoint/2010/main" val="34904392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3" name="Title 2">
            <a:extLst>
              <a:ext uri="{FF2B5EF4-FFF2-40B4-BE49-F238E27FC236}">
                <a16:creationId xmlns:a16="http://schemas.microsoft.com/office/drawing/2014/main" id="{0E274097-D978-194A-8294-EE05BABDBDF9}"/>
              </a:ext>
            </a:extLst>
          </p:cNvPr>
          <p:cNvSpPr>
            <a:spLocks noGrp="1"/>
          </p:cNvSpPr>
          <p:nvPr>
            <p:ph type="title" idx="4294967295"/>
          </p:nvPr>
        </p:nvSpPr>
        <p:spPr>
          <a:xfrm>
            <a:off x="0" y="952500"/>
            <a:ext cx="8478838" cy="838200"/>
          </a:xfrm>
        </p:spPr>
        <p:txBody>
          <a:bodyPr/>
          <a:lstStyle/>
          <a:p>
            <a:r>
              <a:rPr lang="en-US"/>
              <a:t>Tweets-Parser-Engine</a:t>
            </a:r>
          </a:p>
        </p:txBody>
      </p:sp>
      <p:sp>
        <p:nvSpPr>
          <p:cNvPr id="5" name="Content Placeholder 4">
            <a:extLst>
              <a:ext uri="{FF2B5EF4-FFF2-40B4-BE49-F238E27FC236}">
                <a16:creationId xmlns:a16="http://schemas.microsoft.com/office/drawing/2014/main" id="{729FDB9B-B542-F14A-96AE-4BCEA9B565ED}"/>
              </a:ext>
            </a:extLst>
          </p:cNvPr>
          <p:cNvSpPr>
            <a:spLocks noGrp="1"/>
          </p:cNvSpPr>
          <p:nvPr>
            <p:ph idx="4294967295"/>
          </p:nvPr>
        </p:nvSpPr>
        <p:spPr>
          <a:xfrm>
            <a:off x="0" y="1992313"/>
            <a:ext cx="8458200" cy="4175125"/>
          </a:xfrm>
        </p:spPr>
        <p:txBody>
          <a:bodyPr>
            <a:normAutofit/>
          </a:bodyPr>
          <a:lstStyle/>
          <a:p>
            <a:pPr marL="292100" lvl="0" indent="-273050">
              <a:spcBef>
                <a:spcPts val="0"/>
              </a:spcBef>
              <a:spcAft>
                <a:spcPts val="0"/>
              </a:spcAft>
              <a:buClr>
                <a:srgbClr val="000000"/>
              </a:buClr>
              <a:buSzPts val="3200"/>
              <a:buFont typeface="Arial"/>
              <a:buChar char="•"/>
            </a:pPr>
            <a:r>
              <a:rPr lang="en-US">
                <a:latin typeface="Arial"/>
                <a:cs typeface="Arial"/>
              </a:rPr>
              <a:t>Parses metadata to extract</a:t>
            </a:r>
          </a:p>
          <a:p>
            <a:pPr marL="762000" lvl="1" indent="-419100">
              <a:spcBef>
                <a:spcPts val="450"/>
              </a:spcBef>
              <a:spcAft>
                <a:spcPts val="0"/>
              </a:spcAft>
              <a:buClr>
                <a:srgbClr val="000000"/>
              </a:buClr>
              <a:buSzPts val="2400"/>
              <a:buFont typeface="Arial"/>
              <a:buChar char="–"/>
            </a:pPr>
            <a:r>
              <a:rPr lang="en-US" sz="1800">
                <a:latin typeface="Arial"/>
                <a:cs typeface="Arial"/>
              </a:rPr>
              <a:t>Full tweet text</a:t>
            </a:r>
          </a:p>
          <a:p>
            <a:pPr marL="762000" lvl="1" indent="-419100">
              <a:spcBef>
                <a:spcPts val="450"/>
              </a:spcBef>
              <a:spcAft>
                <a:spcPts val="0"/>
              </a:spcAft>
              <a:buClr>
                <a:srgbClr val="000000"/>
              </a:buClr>
              <a:buSzPts val="2400"/>
              <a:buFont typeface="Arial"/>
              <a:buChar char="–"/>
            </a:pPr>
            <a:r>
              <a:rPr lang="en-US" sz="1800">
                <a:latin typeface="Arial"/>
                <a:cs typeface="Arial"/>
              </a:rPr>
              <a:t>User Information</a:t>
            </a:r>
          </a:p>
          <a:p>
            <a:pPr marL="762000" lvl="1" indent="-419100">
              <a:spcBef>
                <a:spcPts val="450"/>
              </a:spcBef>
              <a:spcAft>
                <a:spcPts val="0"/>
              </a:spcAft>
              <a:buClr>
                <a:srgbClr val="000000"/>
              </a:buClr>
              <a:buSzPts val="2400"/>
              <a:buFont typeface="Arial"/>
              <a:buChar char="–"/>
            </a:pPr>
            <a:r>
              <a:rPr lang="en-US" sz="1800">
                <a:latin typeface="Arial"/>
                <a:cs typeface="Arial"/>
              </a:rPr>
              <a:t>Hashtags, URLs, User mentions</a:t>
            </a:r>
          </a:p>
          <a:p>
            <a:pPr marL="762000" lvl="1" indent="-419100">
              <a:spcBef>
                <a:spcPts val="450"/>
              </a:spcBef>
              <a:spcAft>
                <a:spcPts val="0"/>
              </a:spcAft>
              <a:buClr>
                <a:srgbClr val="000000"/>
              </a:buClr>
              <a:buSzPts val="2400"/>
              <a:buFont typeface="Arial"/>
              <a:buChar char="–"/>
            </a:pPr>
            <a:r>
              <a:rPr lang="en-US" sz="1800">
                <a:latin typeface="Arial"/>
                <a:cs typeface="Arial"/>
              </a:rPr>
              <a:t>Geolocation (latitude, longitude)</a:t>
            </a:r>
          </a:p>
          <a:p>
            <a:pPr marL="350520" indent="-350520">
              <a:spcBef>
                <a:spcPts val="675"/>
              </a:spcBef>
              <a:spcAft>
                <a:spcPts val="0"/>
              </a:spcAft>
              <a:buClr>
                <a:srgbClr val="000000"/>
              </a:buClr>
              <a:buSzPts val="3200"/>
              <a:buFont typeface="Arial"/>
              <a:buChar char="•"/>
            </a:pPr>
            <a:r>
              <a:rPr lang="en-US">
                <a:latin typeface="Arial"/>
                <a:cs typeface="Arial"/>
              </a:rPr>
              <a:t>Separates and processes </a:t>
            </a:r>
            <a:endParaRPr lang="en-US"/>
          </a:p>
          <a:p>
            <a:pPr marL="762000" lvl="1" indent="-410845">
              <a:spcBef>
                <a:spcPts val="450"/>
              </a:spcBef>
              <a:spcAft>
                <a:spcPts val="0"/>
              </a:spcAft>
              <a:buClr>
                <a:srgbClr val="000000"/>
              </a:buClr>
              <a:buSzPts val="2400"/>
              <a:buFont typeface="Arial"/>
              <a:buChar char="–"/>
            </a:pPr>
            <a:r>
              <a:rPr lang="en-US" sz="1800">
                <a:latin typeface="Arial"/>
                <a:cs typeface="Arial"/>
              </a:rPr>
              <a:t>Original tweets</a:t>
            </a:r>
          </a:p>
          <a:p>
            <a:pPr marL="762000" lvl="1" indent="-410845">
              <a:spcBef>
                <a:spcPts val="450"/>
              </a:spcBef>
              <a:spcAft>
                <a:spcPts val="0"/>
              </a:spcAft>
              <a:buClr>
                <a:srgbClr val="000000"/>
              </a:buClr>
              <a:buSzPts val="2400"/>
              <a:buFont typeface="Arial"/>
              <a:buChar char="–"/>
            </a:pPr>
            <a:r>
              <a:rPr lang="en-US" sz="1800">
                <a:latin typeface="Arial"/>
                <a:cs typeface="Arial"/>
              </a:rPr>
              <a:t>Retweets</a:t>
            </a:r>
          </a:p>
          <a:p>
            <a:pPr marL="762000" lvl="1" indent="-410845">
              <a:spcBef>
                <a:spcPts val="450"/>
              </a:spcBef>
              <a:spcAft>
                <a:spcPts val="0"/>
              </a:spcAft>
              <a:buClr>
                <a:srgbClr val="000000"/>
              </a:buClr>
              <a:buSzPts val="2400"/>
              <a:buFont typeface="Arial"/>
              <a:buChar char="–"/>
            </a:pPr>
            <a:r>
              <a:rPr lang="en-US" sz="1800">
                <a:latin typeface="Arial"/>
                <a:cs typeface="Arial"/>
              </a:rPr>
              <a:t>Quoted tweets</a:t>
            </a:r>
          </a:p>
        </p:txBody>
      </p:sp>
      <p:sp>
        <p:nvSpPr>
          <p:cNvPr id="11" name="Slide Number Placeholder 3">
            <a:extLst>
              <a:ext uri="{FF2B5EF4-FFF2-40B4-BE49-F238E27FC236}">
                <a16:creationId xmlns:a16="http://schemas.microsoft.com/office/drawing/2014/main" id="{2B0CA1F1-F9DD-4E4D-87C3-66489A94C6FB}"/>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146</a:t>
            </a:fld>
            <a:endParaRPr lang="en-US"/>
          </a:p>
        </p:txBody>
      </p:sp>
      <p:sp>
        <p:nvSpPr>
          <p:cNvPr id="584" name="Google Shape;584;p27"/>
          <p:cNvSpPr txBox="1">
            <a:spLocks noGrp="1"/>
          </p:cNvSpPr>
          <p:nvPr>
            <p:ph type="sldNum" idx="4294967295"/>
          </p:nvPr>
        </p:nvSpPr>
        <p:spPr>
          <a:xfrm>
            <a:off x="8743950" y="6229350"/>
            <a:ext cx="400050" cy="298450"/>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pPr>
            <a:fld id="{00000000-1234-1234-1234-123412341234}" type="slidenum">
              <a:rPr lang="en-US" smtClean="0"/>
              <a:pPr algn="ctr">
                <a:spcBef>
                  <a:spcPts val="0"/>
                </a:spcBef>
                <a:spcAft>
                  <a:spcPts val="0"/>
                </a:spcAft>
              </a:pPr>
              <a:t>146</a:t>
            </a:fld>
            <a:endParaRPr/>
          </a:p>
        </p:txBody>
      </p:sp>
    </p:spTree>
    <p:extLst>
      <p:ext uri="{BB962C8B-B14F-4D97-AF65-F5344CB8AC3E}">
        <p14:creationId xmlns:p14="http://schemas.microsoft.com/office/powerpoint/2010/main" val="358414661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42"/>
          <p:cNvSpPr/>
          <p:nvPr/>
        </p:nvSpPr>
        <p:spPr>
          <a:xfrm>
            <a:off x="3174338" y="2105289"/>
            <a:ext cx="4620375" cy="297225"/>
          </a:xfrm>
          <a:prstGeom prst="uturnArrow">
            <a:avLst>
              <a:gd name="adj1" fmla="val 25000"/>
              <a:gd name="adj2" fmla="val 25000"/>
              <a:gd name="adj3" fmla="val 25000"/>
              <a:gd name="adj4" fmla="val 43750"/>
              <a:gd name="adj5" fmla="val 99584"/>
            </a:avLst>
          </a:prstGeom>
          <a:solidFill>
            <a:schemeClr val="accent1">
              <a:alpha val="49803"/>
            </a:schemeClr>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dk1"/>
              </a:solidFill>
              <a:latin typeface="Calibri"/>
              <a:ea typeface="Calibri"/>
              <a:cs typeface="Calibri"/>
              <a:sym typeface="Calibri"/>
            </a:endParaRPr>
          </a:p>
        </p:txBody>
      </p:sp>
      <p:sp>
        <p:nvSpPr>
          <p:cNvPr id="834" name="Google Shape;834;p42"/>
          <p:cNvSpPr/>
          <p:nvPr/>
        </p:nvSpPr>
        <p:spPr>
          <a:xfrm rot="10800000" flipH="1">
            <a:off x="951275" y="3932039"/>
            <a:ext cx="4439250" cy="283275"/>
          </a:xfrm>
          <a:prstGeom prst="uturnArrow">
            <a:avLst>
              <a:gd name="adj1" fmla="val 25000"/>
              <a:gd name="adj2" fmla="val 25000"/>
              <a:gd name="adj3" fmla="val 25000"/>
              <a:gd name="adj4" fmla="val 43750"/>
              <a:gd name="adj5" fmla="val 99584"/>
            </a:avLst>
          </a:prstGeom>
          <a:solidFill>
            <a:srgbClr val="E68922"/>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dk1"/>
              </a:solidFill>
              <a:latin typeface="Calibri"/>
              <a:ea typeface="Calibri"/>
              <a:cs typeface="Calibri"/>
              <a:sym typeface="Calibri"/>
            </a:endParaRPr>
          </a:p>
        </p:txBody>
      </p:sp>
      <p:sp>
        <p:nvSpPr>
          <p:cNvPr id="835" name="Google Shape;835;p42"/>
          <p:cNvSpPr txBox="1">
            <a:spLocks noGrp="1"/>
          </p:cNvSpPr>
          <p:nvPr>
            <p:ph type="title" idx="4294967295"/>
          </p:nvPr>
        </p:nvSpPr>
        <p:spPr>
          <a:xfrm>
            <a:off x="0" y="912813"/>
            <a:ext cx="6705600" cy="628650"/>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spcBef>
                <a:spcPts val="0"/>
              </a:spcBef>
              <a:spcAft>
                <a:spcPts val="0"/>
              </a:spcAft>
            </a:pPr>
            <a:r>
              <a:rPr lang="en-US"/>
              <a:t>Feature Extraction Module</a:t>
            </a:r>
            <a:endParaRPr/>
          </a:p>
        </p:txBody>
      </p:sp>
      <p:sp>
        <p:nvSpPr>
          <p:cNvPr id="836" name="Google Shape;836;p42"/>
          <p:cNvSpPr txBox="1">
            <a:spLocks noGrp="1"/>
          </p:cNvSpPr>
          <p:nvPr>
            <p:ph type="sldNum" sz="quarter" idx="4294967295"/>
          </p:nvPr>
        </p:nvSpPr>
        <p:spPr>
          <a:xfrm>
            <a:off x="0" y="6477000"/>
            <a:ext cx="400050" cy="296863"/>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buClr>
                <a:srgbClr val="000000"/>
              </a:buClr>
              <a:buSzPts val="1300"/>
            </a:pPr>
            <a:fld id="{00000000-1234-1234-1234-123412341234}" type="slidenum">
              <a:rPr lang="en-US" smtClean="0"/>
              <a:pPr algn="ctr">
                <a:spcBef>
                  <a:spcPts val="0"/>
                </a:spcBef>
                <a:spcAft>
                  <a:spcPts val="0"/>
                </a:spcAft>
                <a:buClr>
                  <a:srgbClr val="000000"/>
                </a:buClr>
                <a:buSzPts val="1300"/>
              </a:pPr>
              <a:t>147</a:t>
            </a:fld>
            <a:endParaRPr sz="975">
              <a:solidFill>
                <a:srgbClr val="000000"/>
              </a:solidFill>
              <a:latin typeface="Arial"/>
              <a:ea typeface="Arial"/>
              <a:cs typeface="Arial"/>
              <a:sym typeface="Arial"/>
            </a:endParaRPr>
          </a:p>
        </p:txBody>
      </p:sp>
      <p:sp>
        <p:nvSpPr>
          <p:cNvPr id="838" name="Google Shape;838;p42"/>
          <p:cNvSpPr/>
          <p:nvPr/>
        </p:nvSpPr>
        <p:spPr>
          <a:xfrm>
            <a:off x="6450211" y="4309969"/>
            <a:ext cx="2441700" cy="513450"/>
          </a:xfrm>
          <a:prstGeom prst="rect">
            <a:avLst/>
          </a:prstGeom>
          <a:solidFill>
            <a:srgbClr val="B2B2B2"/>
          </a:solidFill>
          <a:ln w="28575"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350" b="1">
                <a:solidFill>
                  <a:schemeClr val="lt1"/>
                </a:solidFill>
                <a:latin typeface="Arial"/>
                <a:ea typeface="Arial"/>
                <a:cs typeface="Arial"/>
                <a:sym typeface="Arial"/>
              </a:rPr>
              <a:t>Front End</a:t>
            </a:r>
            <a:endParaRPr/>
          </a:p>
        </p:txBody>
      </p:sp>
      <p:sp>
        <p:nvSpPr>
          <p:cNvPr id="839" name="Google Shape;839;p42"/>
          <p:cNvSpPr/>
          <p:nvPr/>
        </p:nvSpPr>
        <p:spPr>
          <a:xfrm rot="-5400000">
            <a:off x="7154708" y="4041331"/>
            <a:ext cx="342900" cy="155475"/>
          </a:xfrm>
          <a:prstGeom prst="rightArrow">
            <a:avLst>
              <a:gd name="adj1" fmla="val 50000"/>
              <a:gd name="adj2" fmla="val 50000"/>
            </a:avLst>
          </a:prstGeom>
          <a:solidFill>
            <a:srgbClr val="FED21A"/>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40" name="Google Shape;840;p42"/>
          <p:cNvSpPr/>
          <p:nvPr/>
        </p:nvSpPr>
        <p:spPr>
          <a:xfrm rot="5400000">
            <a:off x="7746495" y="4057682"/>
            <a:ext cx="342900" cy="155475"/>
          </a:xfrm>
          <a:prstGeom prst="rightArrow">
            <a:avLst>
              <a:gd name="adj1" fmla="val 50000"/>
              <a:gd name="adj2" fmla="val 50000"/>
            </a:avLst>
          </a:prstGeom>
          <a:solidFill>
            <a:schemeClr val="dk1"/>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grpSp>
        <p:nvGrpSpPr>
          <p:cNvPr id="841" name="Google Shape;841;p42"/>
          <p:cNvGrpSpPr/>
          <p:nvPr/>
        </p:nvGrpSpPr>
        <p:grpSpPr>
          <a:xfrm>
            <a:off x="4648074" y="2384274"/>
            <a:ext cx="1438739" cy="1547806"/>
            <a:chOff x="6031047" y="1752322"/>
            <a:chExt cx="1918318" cy="2063741"/>
          </a:xfrm>
        </p:grpSpPr>
        <p:sp>
          <p:nvSpPr>
            <p:cNvPr id="842" name="Google Shape;842;p42"/>
            <p:cNvSpPr/>
            <p:nvPr/>
          </p:nvSpPr>
          <p:spPr>
            <a:xfrm>
              <a:off x="6031047" y="1756806"/>
              <a:ext cx="1918318" cy="2059257"/>
            </a:xfrm>
            <a:prstGeom prst="rect">
              <a:avLst/>
            </a:prstGeom>
            <a:solidFill>
              <a:srgbClr val="FF4747">
                <a:alpha val="49803"/>
              </a:srgbClr>
            </a:solidFill>
            <a:ln w="28575" cap="flat" cmpd="sng">
              <a:solidFill>
                <a:srgbClr val="FF4747"/>
              </a:solidFill>
              <a:prstDash val="dash"/>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accent3"/>
                </a:solidFill>
                <a:latin typeface="Calibri"/>
                <a:ea typeface="Calibri"/>
                <a:cs typeface="Calibri"/>
                <a:sym typeface="Calibri"/>
              </a:endParaRPr>
            </a:p>
          </p:txBody>
        </p:sp>
        <p:sp>
          <p:nvSpPr>
            <p:cNvPr id="843" name="Google Shape;843;p42"/>
            <p:cNvSpPr txBox="1"/>
            <p:nvPr/>
          </p:nvSpPr>
          <p:spPr>
            <a:xfrm>
              <a:off x="6391586" y="1752322"/>
              <a:ext cx="1300356" cy="369332"/>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b="1">
                  <a:solidFill>
                    <a:schemeClr val="dk1"/>
                  </a:solidFill>
                  <a:latin typeface="Arial"/>
                  <a:ea typeface="Arial"/>
                  <a:cs typeface="Arial"/>
                  <a:sym typeface="Arial"/>
                </a:rPr>
                <a:t>PostGRES</a:t>
              </a:r>
              <a:endParaRPr sz="1350" b="1">
                <a:solidFill>
                  <a:schemeClr val="dk1"/>
                </a:solidFill>
                <a:latin typeface="Arial"/>
                <a:ea typeface="Arial"/>
                <a:cs typeface="Arial"/>
                <a:sym typeface="Arial"/>
              </a:endParaRPr>
            </a:p>
          </p:txBody>
        </p:sp>
        <p:grpSp>
          <p:nvGrpSpPr>
            <p:cNvPr id="844" name="Google Shape;844;p42"/>
            <p:cNvGrpSpPr/>
            <p:nvPr/>
          </p:nvGrpSpPr>
          <p:grpSpPr>
            <a:xfrm>
              <a:off x="6398287" y="2297054"/>
              <a:ext cx="1269416" cy="1169577"/>
              <a:chOff x="5739081" y="2415980"/>
              <a:chExt cx="1269416" cy="1169577"/>
            </a:xfrm>
          </p:grpSpPr>
          <p:sp>
            <p:nvSpPr>
              <p:cNvPr id="845" name="Google Shape;845;p42"/>
              <p:cNvSpPr/>
              <p:nvPr/>
            </p:nvSpPr>
            <p:spPr>
              <a:xfrm>
                <a:off x="5739081" y="2415980"/>
                <a:ext cx="1269416" cy="1169577"/>
              </a:xfrm>
              <a:prstGeom prst="can">
                <a:avLst>
                  <a:gd name="adj" fmla="val 25000"/>
                </a:avLst>
              </a:prstGeom>
              <a:gradFill>
                <a:gsLst>
                  <a:gs pos="0">
                    <a:srgbClr val="78849E"/>
                  </a:gs>
                  <a:gs pos="80000">
                    <a:srgbClr val="9EADD0"/>
                  </a:gs>
                  <a:gs pos="100000">
                    <a:srgbClr val="9EADD2"/>
                  </a:gs>
                </a:gsLst>
                <a:lin ang="16200000" scaled="0"/>
              </a:gradFill>
              <a:ln w="9525" cap="flat" cmpd="sng">
                <a:solidFill>
                  <a:srgbClr val="A5B0C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pic>
            <p:nvPicPr>
              <p:cNvPr id="846" name="Google Shape;846;p42"/>
              <p:cNvPicPr preferRelativeResize="0"/>
              <p:nvPr/>
            </p:nvPicPr>
            <p:blipFill rotWithShape="1">
              <a:blip r:embed="rId3">
                <a:alphaModFix/>
              </a:blip>
              <a:srcRect/>
              <a:stretch/>
            </p:blipFill>
            <p:spPr>
              <a:xfrm>
                <a:off x="6128599" y="2870431"/>
                <a:ext cx="474497" cy="487438"/>
              </a:xfrm>
              <a:prstGeom prst="rect">
                <a:avLst/>
              </a:prstGeom>
              <a:noFill/>
              <a:ln>
                <a:noFill/>
              </a:ln>
            </p:spPr>
          </p:pic>
        </p:grpSp>
      </p:grpSp>
      <p:grpSp>
        <p:nvGrpSpPr>
          <p:cNvPr id="847" name="Google Shape;847;p42"/>
          <p:cNvGrpSpPr/>
          <p:nvPr/>
        </p:nvGrpSpPr>
        <p:grpSpPr>
          <a:xfrm>
            <a:off x="253846" y="2376563"/>
            <a:ext cx="1682021" cy="1565651"/>
            <a:chOff x="378994" y="1728531"/>
            <a:chExt cx="2242695" cy="2087534"/>
          </a:xfrm>
        </p:grpSpPr>
        <p:sp>
          <p:nvSpPr>
            <p:cNvPr id="848" name="Google Shape;848;p42"/>
            <p:cNvSpPr/>
            <p:nvPr/>
          </p:nvSpPr>
          <p:spPr>
            <a:xfrm>
              <a:off x="378994" y="1744113"/>
              <a:ext cx="2190689" cy="2071952"/>
            </a:xfrm>
            <a:prstGeom prst="rect">
              <a:avLst/>
            </a:prstGeom>
            <a:solidFill>
              <a:srgbClr val="FF6600">
                <a:alpha val="47843"/>
              </a:srgbClr>
            </a:solidFill>
            <a:ln w="28575" cap="flat" cmpd="sng">
              <a:solidFill>
                <a:srgbClr val="FF6600"/>
              </a:solidFill>
              <a:prstDash val="dash"/>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49" name="Google Shape;849;p42"/>
            <p:cNvSpPr txBox="1"/>
            <p:nvPr/>
          </p:nvSpPr>
          <p:spPr>
            <a:xfrm>
              <a:off x="432466" y="1728531"/>
              <a:ext cx="2189223" cy="369332"/>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b="1">
                  <a:solidFill>
                    <a:srgbClr val="3F3F3F"/>
                  </a:solidFill>
                  <a:latin typeface="Arial"/>
                  <a:ea typeface="Arial"/>
                  <a:cs typeface="Arial"/>
                  <a:sym typeface="Arial"/>
                </a:rPr>
                <a:t>Data Streaming</a:t>
              </a:r>
              <a:endParaRPr sz="1350" b="1">
                <a:solidFill>
                  <a:srgbClr val="3F3F3F"/>
                </a:solidFill>
                <a:latin typeface="Arial"/>
                <a:ea typeface="Arial"/>
                <a:cs typeface="Arial"/>
                <a:sym typeface="Arial"/>
              </a:endParaRPr>
            </a:p>
          </p:txBody>
        </p:sp>
        <p:sp>
          <p:nvSpPr>
            <p:cNvPr id="850" name="Google Shape;850;p42"/>
            <p:cNvSpPr/>
            <p:nvPr/>
          </p:nvSpPr>
          <p:spPr>
            <a:xfrm>
              <a:off x="592716" y="2243646"/>
              <a:ext cx="160867" cy="148167"/>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51" name="Google Shape;851;p42"/>
            <p:cNvSpPr/>
            <p:nvPr/>
          </p:nvSpPr>
          <p:spPr>
            <a:xfrm>
              <a:off x="840305" y="2243646"/>
              <a:ext cx="160867" cy="148167"/>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52" name="Google Shape;852;p42"/>
            <p:cNvSpPr/>
            <p:nvPr/>
          </p:nvSpPr>
          <p:spPr>
            <a:xfrm>
              <a:off x="1077249" y="2243645"/>
              <a:ext cx="160867" cy="148167"/>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53" name="Google Shape;853;p42"/>
            <p:cNvSpPr/>
            <p:nvPr/>
          </p:nvSpPr>
          <p:spPr>
            <a:xfrm>
              <a:off x="1319211" y="2243645"/>
              <a:ext cx="160867" cy="148167"/>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54" name="Google Shape;854;p42"/>
            <p:cNvSpPr/>
            <p:nvPr/>
          </p:nvSpPr>
          <p:spPr>
            <a:xfrm>
              <a:off x="1561173" y="2243645"/>
              <a:ext cx="160867" cy="148167"/>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55" name="Google Shape;855;p42"/>
            <p:cNvSpPr/>
            <p:nvPr/>
          </p:nvSpPr>
          <p:spPr>
            <a:xfrm>
              <a:off x="1799511" y="2243644"/>
              <a:ext cx="160867" cy="148167"/>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56" name="Google Shape;856;p42"/>
            <p:cNvSpPr/>
            <p:nvPr/>
          </p:nvSpPr>
          <p:spPr>
            <a:xfrm>
              <a:off x="2045706" y="2243643"/>
              <a:ext cx="160867" cy="148167"/>
            </a:xfrm>
            <a:prstGeom prst="rect">
              <a:avLst/>
            </a:prstGeom>
            <a:solidFill>
              <a:srgbClr val="FD9724"/>
            </a:solidFill>
            <a:ln w="25400" cap="flat" cmpd="sng">
              <a:solidFill>
                <a:srgbClr val="E68922"/>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57" name="Google Shape;857;p42"/>
            <p:cNvSpPr txBox="1"/>
            <p:nvPr/>
          </p:nvSpPr>
          <p:spPr>
            <a:xfrm>
              <a:off x="549827" y="3446731"/>
              <a:ext cx="1858201" cy="369332"/>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Arial"/>
                  <a:ea typeface="Arial"/>
                  <a:cs typeface="Arial"/>
                  <a:sym typeface="Arial"/>
                </a:rPr>
                <a:t>Kafka Topics</a:t>
              </a:r>
              <a:endParaRPr/>
            </a:p>
          </p:txBody>
        </p:sp>
        <p:sp>
          <p:nvSpPr>
            <p:cNvPr id="858" name="Google Shape;858;p42"/>
            <p:cNvSpPr/>
            <p:nvPr/>
          </p:nvSpPr>
          <p:spPr>
            <a:xfrm>
              <a:off x="584700" y="2676774"/>
              <a:ext cx="160867" cy="148167"/>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59" name="Google Shape;859;p42"/>
            <p:cNvSpPr/>
            <p:nvPr/>
          </p:nvSpPr>
          <p:spPr>
            <a:xfrm>
              <a:off x="832289" y="2676774"/>
              <a:ext cx="160867" cy="148167"/>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60" name="Google Shape;860;p42"/>
            <p:cNvSpPr/>
            <p:nvPr/>
          </p:nvSpPr>
          <p:spPr>
            <a:xfrm>
              <a:off x="1069233" y="2676773"/>
              <a:ext cx="160867" cy="148167"/>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61" name="Google Shape;861;p42"/>
            <p:cNvSpPr/>
            <p:nvPr/>
          </p:nvSpPr>
          <p:spPr>
            <a:xfrm>
              <a:off x="1311195" y="2676773"/>
              <a:ext cx="160867" cy="148167"/>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62" name="Google Shape;862;p42"/>
            <p:cNvSpPr/>
            <p:nvPr/>
          </p:nvSpPr>
          <p:spPr>
            <a:xfrm>
              <a:off x="1553157" y="2676773"/>
              <a:ext cx="160867" cy="148167"/>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63" name="Google Shape;863;p42"/>
            <p:cNvSpPr/>
            <p:nvPr/>
          </p:nvSpPr>
          <p:spPr>
            <a:xfrm>
              <a:off x="1791495" y="2676772"/>
              <a:ext cx="160867" cy="148167"/>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64" name="Google Shape;864;p42"/>
            <p:cNvSpPr/>
            <p:nvPr/>
          </p:nvSpPr>
          <p:spPr>
            <a:xfrm>
              <a:off x="2318418" y="2676771"/>
              <a:ext cx="160867" cy="148167"/>
            </a:xfrm>
            <a:prstGeom prst="rect">
              <a:avLst/>
            </a:prstGeom>
            <a:solidFill>
              <a:srgbClr val="FD9724"/>
            </a:solidFill>
            <a:ln w="25400" cap="flat" cmpd="sng">
              <a:solidFill>
                <a:srgbClr val="E68922"/>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65" name="Google Shape;865;p42"/>
            <p:cNvSpPr/>
            <p:nvPr/>
          </p:nvSpPr>
          <p:spPr>
            <a:xfrm>
              <a:off x="2050839" y="2668756"/>
              <a:ext cx="160867" cy="148167"/>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66" name="Google Shape;866;p42"/>
            <p:cNvSpPr/>
            <p:nvPr/>
          </p:nvSpPr>
          <p:spPr>
            <a:xfrm>
              <a:off x="591665" y="3131286"/>
              <a:ext cx="160867" cy="148167"/>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67" name="Google Shape;867;p42"/>
            <p:cNvSpPr/>
            <p:nvPr/>
          </p:nvSpPr>
          <p:spPr>
            <a:xfrm>
              <a:off x="828609" y="3131285"/>
              <a:ext cx="160867" cy="148167"/>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68" name="Google Shape;868;p42"/>
            <p:cNvSpPr/>
            <p:nvPr/>
          </p:nvSpPr>
          <p:spPr>
            <a:xfrm>
              <a:off x="1070571" y="3131285"/>
              <a:ext cx="160867" cy="148167"/>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69" name="Google Shape;869;p42"/>
            <p:cNvSpPr/>
            <p:nvPr/>
          </p:nvSpPr>
          <p:spPr>
            <a:xfrm>
              <a:off x="1312533" y="3131285"/>
              <a:ext cx="160867" cy="148167"/>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70" name="Google Shape;870;p42"/>
            <p:cNvSpPr/>
            <p:nvPr/>
          </p:nvSpPr>
          <p:spPr>
            <a:xfrm>
              <a:off x="1550871" y="3131284"/>
              <a:ext cx="160867" cy="148167"/>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71" name="Google Shape;871;p42"/>
            <p:cNvSpPr/>
            <p:nvPr/>
          </p:nvSpPr>
          <p:spPr>
            <a:xfrm>
              <a:off x="1797066" y="3131283"/>
              <a:ext cx="160867" cy="148167"/>
            </a:xfrm>
            <a:prstGeom prst="rect">
              <a:avLst/>
            </a:prstGeom>
            <a:solidFill>
              <a:srgbClr val="FD9724"/>
            </a:solidFill>
            <a:ln w="25400" cap="flat" cmpd="sng">
              <a:solidFill>
                <a:srgbClr val="E68922"/>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grpSp>
      <p:grpSp>
        <p:nvGrpSpPr>
          <p:cNvPr id="872" name="Google Shape;872;p42"/>
          <p:cNvGrpSpPr/>
          <p:nvPr/>
        </p:nvGrpSpPr>
        <p:grpSpPr>
          <a:xfrm>
            <a:off x="2204432" y="2387637"/>
            <a:ext cx="2131253" cy="1544445"/>
            <a:chOff x="2886628" y="1756806"/>
            <a:chExt cx="2841671" cy="2059260"/>
          </a:xfrm>
        </p:grpSpPr>
        <p:sp>
          <p:nvSpPr>
            <p:cNvPr id="873" name="Google Shape;873;p42"/>
            <p:cNvSpPr/>
            <p:nvPr/>
          </p:nvSpPr>
          <p:spPr>
            <a:xfrm rot="-5400000">
              <a:off x="3251064" y="1392370"/>
              <a:ext cx="2059259" cy="2788132"/>
            </a:xfrm>
            <a:prstGeom prst="rect">
              <a:avLst/>
            </a:prstGeom>
            <a:solidFill>
              <a:schemeClr val="accent5">
                <a:alpha val="49803"/>
              </a:schemeClr>
            </a:solidFill>
            <a:ln w="28575" cap="flat" cmpd="sng">
              <a:solidFill>
                <a:srgbClr val="6B80B1"/>
              </a:solidFill>
              <a:prstDash val="dash"/>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74" name="Google Shape;874;p42"/>
            <p:cNvSpPr/>
            <p:nvPr/>
          </p:nvSpPr>
          <p:spPr>
            <a:xfrm>
              <a:off x="3256849" y="2586324"/>
              <a:ext cx="2252597" cy="1138563"/>
            </a:xfrm>
            <a:prstGeom prst="rect">
              <a:avLst/>
            </a:prstGeom>
            <a:solidFill>
              <a:srgbClr val="BBDFFF">
                <a:alpha val="49803"/>
              </a:srgbClr>
            </a:solidFill>
            <a:ln w="28575"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accent3"/>
                </a:solidFill>
                <a:latin typeface="Calibri"/>
                <a:ea typeface="Calibri"/>
                <a:cs typeface="Calibri"/>
                <a:sym typeface="Calibri"/>
              </a:endParaRPr>
            </a:p>
          </p:txBody>
        </p:sp>
        <p:sp>
          <p:nvSpPr>
            <p:cNvPr id="875" name="Google Shape;875;p42"/>
            <p:cNvSpPr txBox="1"/>
            <p:nvPr/>
          </p:nvSpPr>
          <p:spPr>
            <a:xfrm>
              <a:off x="2940099" y="1756806"/>
              <a:ext cx="2788200" cy="369300"/>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350" b="1">
                  <a:solidFill>
                    <a:srgbClr val="3F3F3F"/>
                  </a:solidFill>
                  <a:latin typeface="Arial"/>
                  <a:ea typeface="Arial"/>
                  <a:cs typeface="Arial"/>
                  <a:sym typeface="Arial"/>
                </a:rPr>
                <a:t>Feature Extraction</a:t>
              </a:r>
              <a:endParaRPr sz="1350" b="1">
                <a:solidFill>
                  <a:srgbClr val="3F3F3F"/>
                </a:solidFill>
                <a:latin typeface="Arial"/>
                <a:ea typeface="Arial"/>
                <a:cs typeface="Arial"/>
                <a:sym typeface="Arial"/>
              </a:endParaRPr>
            </a:p>
          </p:txBody>
        </p:sp>
        <p:sp>
          <p:nvSpPr>
            <p:cNvPr id="876" name="Google Shape;876;p42"/>
            <p:cNvSpPr/>
            <p:nvPr/>
          </p:nvSpPr>
          <p:spPr>
            <a:xfrm>
              <a:off x="3256849" y="2171061"/>
              <a:ext cx="2252597" cy="328834"/>
            </a:xfrm>
            <a:prstGeom prst="rect">
              <a:avLst/>
            </a:prstGeom>
            <a:solidFill>
              <a:srgbClr val="BBDFFF">
                <a:alpha val="49803"/>
              </a:srgbClr>
            </a:solidFill>
            <a:ln w="2540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200">
                  <a:solidFill>
                    <a:schemeClr val="dk1"/>
                  </a:solidFill>
                  <a:latin typeface="Calibri"/>
                  <a:ea typeface="Calibri"/>
                  <a:cs typeface="Calibri"/>
                  <a:sym typeface="Calibri"/>
                </a:rPr>
                <a:t>Index Constructor</a:t>
              </a:r>
              <a:endParaRPr sz="1200">
                <a:solidFill>
                  <a:schemeClr val="dk1"/>
                </a:solidFill>
                <a:latin typeface="Calibri"/>
                <a:ea typeface="Calibri"/>
                <a:cs typeface="Calibri"/>
                <a:sym typeface="Calibri"/>
              </a:endParaRPr>
            </a:p>
          </p:txBody>
        </p:sp>
        <p:sp>
          <p:nvSpPr>
            <p:cNvPr id="877" name="Google Shape;877;p42"/>
            <p:cNvSpPr/>
            <p:nvPr/>
          </p:nvSpPr>
          <p:spPr>
            <a:xfrm>
              <a:off x="3423488" y="2957959"/>
              <a:ext cx="1937245" cy="321491"/>
            </a:xfrm>
            <a:prstGeom prst="rect">
              <a:avLst/>
            </a:prstGeom>
            <a:solidFill>
              <a:schemeClr val="accent1"/>
            </a:solidFill>
            <a:ln w="25400" cap="flat" cmpd="sng">
              <a:solidFill>
                <a:srgbClr val="00437C"/>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050">
                  <a:solidFill>
                    <a:schemeClr val="lt1"/>
                  </a:solidFill>
                  <a:latin typeface="Calibri"/>
                  <a:ea typeface="Calibri"/>
                  <a:cs typeface="Calibri"/>
                  <a:sym typeface="Calibri"/>
                </a:rPr>
                <a:t>NLP (Text)</a:t>
              </a:r>
              <a:endParaRPr sz="1050">
                <a:solidFill>
                  <a:schemeClr val="lt1"/>
                </a:solidFill>
                <a:latin typeface="Calibri"/>
                <a:ea typeface="Calibri"/>
                <a:cs typeface="Calibri"/>
                <a:sym typeface="Calibri"/>
              </a:endParaRPr>
            </a:p>
          </p:txBody>
        </p:sp>
        <p:sp>
          <p:nvSpPr>
            <p:cNvPr id="878" name="Google Shape;878;p42"/>
            <p:cNvSpPr txBox="1"/>
            <p:nvPr/>
          </p:nvSpPr>
          <p:spPr>
            <a:xfrm>
              <a:off x="3296954" y="2599692"/>
              <a:ext cx="2250698" cy="338554"/>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200">
                  <a:solidFill>
                    <a:schemeClr val="dk1"/>
                  </a:solidFill>
                  <a:latin typeface="Calibri"/>
                  <a:ea typeface="Calibri"/>
                  <a:cs typeface="Calibri"/>
                  <a:sym typeface="Calibri"/>
                </a:rPr>
                <a:t>Data type Processors</a:t>
              </a:r>
              <a:endParaRPr sz="1200">
                <a:solidFill>
                  <a:schemeClr val="dk1"/>
                </a:solidFill>
                <a:latin typeface="Calibri"/>
                <a:ea typeface="Calibri"/>
                <a:cs typeface="Calibri"/>
                <a:sym typeface="Calibri"/>
              </a:endParaRPr>
            </a:p>
          </p:txBody>
        </p:sp>
        <p:sp>
          <p:nvSpPr>
            <p:cNvPr id="879" name="Google Shape;879;p42"/>
            <p:cNvSpPr/>
            <p:nvPr/>
          </p:nvSpPr>
          <p:spPr>
            <a:xfrm>
              <a:off x="3428840" y="3324247"/>
              <a:ext cx="1937245" cy="321491"/>
            </a:xfrm>
            <a:prstGeom prst="rect">
              <a:avLst/>
            </a:prstGeom>
            <a:solidFill>
              <a:schemeClr val="accent1"/>
            </a:solidFill>
            <a:ln w="25400" cap="flat" cmpd="sng">
              <a:solidFill>
                <a:srgbClr val="00437C"/>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1050">
                  <a:solidFill>
                    <a:schemeClr val="lt1"/>
                  </a:solidFill>
                  <a:latin typeface="Calibri"/>
                  <a:ea typeface="Calibri"/>
                  <a:cs typeface="Calibri"/>
                  <a:sym typeface="Calibri"/>
                </a:rPr>
                <a:t>Vision (Video)</a:t>
              </a:r>
              <a:endParaRPr sz="1050">
                <a:solidFill>
                  <a:schemeClr val="lt1"/>
                </a:solidFill>
                <a:latin typeface="Calibri"/>
                <a:ea typeface="Calibri"/>
                <a:cs typeface="Calibri"/>
                <a:sym typeface="Calibri"/>
              </a:endParaRPr>
            </a:p>
          </p:txBody>
        </p:sp>
        <p:cxnSp>
          <p:nvCxnSpPr>
            <p:cNvPr id="880" name="Google Shape;880;p42"/>
            <p:cNvCxnSpPr>
              <a:endCxn id="876" idx="1"/>
            </p:cNvCxnSpPr>
            <p:nvPr/>
          </p:nvCxnSpPr>
          <p:spPr>
            <a:xfrm>
              <a:off x="3020149" y="2335478"/>
              <a:ext cx="236700" cy="0"/>
            </a:xfrm>
            <a:prstGeom prst="straightConnector1">
              <a:avLst/>
            </a:prstGeom>
            <a:noFill/>
            <a:ln w="25400" cap="flat" cmpd="sng">
              <a:solidFill>
                <a:srgbClr val="7F7F7F"/>
              </a:solidFill>
              <a:prstDash val="solid"/>
              <a:round/>
              <a:headEnd type="none" w="sm" len="sm"/>
              <a:tailEnd type="stealth" w="med" len="med"/>
            </a:ln>
            <a:effectLst>
              <a:outerShdw blurRad="40000" dist="20000" dir="5400000" rotWithShape="0">
                <a:srgbClr val="000000">
                  <a:alpha val="37647"/>
                </a:srgbClr>
              </a:outerShdw>
            </a:effectLst>
          </p:spPr>
        </p:cxnSp>
        <p:cxnSp>
          <p:nvCxnSpPr>
            <p:cNvPr id="881" name="Google Shape;881;p42"/>
            <p:cNvCxnSpPr/>
            <p:nvPr/>
          </p:nvCxnSpPr>
          <p:spPr>
            <a:xfrm>
              <a:off x="3020160" y="3119778"/>
              <a:ext cx="231139" cy="0"/>
            </a:xfrm>
            <a:prstGeom prst="straightConnector1">
              <a:avLst/>
            </a:prstGeom>
            <a:noFill/>
            <a:ln w="25400" cap="flat" cmpd="sng">
              <a:solidFill>
                <a:srgbClr val="7F7F7F"/>
              </a:solidFill>
              <a:prstDash val="solid"/>
              <a:round/>
              <a:headEnd type="none" w="sm" len="sm"/>
              <a:tailEnd type="stealth" w="med" len="med"/>
            </a:ln>
            <a:effectLst>
              <a:outerShdw blurRad="40000" dist="20000" dir="5400000" rotWithShape="0">
                <a:srgbClr val="000000">
                  <a:alpha val="37647"/>
                </a:srgbClr>
              </a:outerShdw>
            </a:effectLst>
          </p:spPr>
        </p:cxnSp>
        <p:cxnSp>
          <p:nvCxnSpPr>
            <p:cNvPr id="882" name="Google Shape;882;p42"/>
            <p:cNvCxnSpPr/>
            <p:nvPr/>
          </p:nvCxnSpPr>
          <p:spPr>
            <a:xfrm flipH="1">
              <a:off x="3014610" y="2335478"/>
              <a:ext cx="5550" cy="784300"/>
            </a:xfrm>
            <a:prstGeom prst="straightConnector1">
              <a:avLst/>
            </a:prstGeom>
            <a:noFill/>
            <a:ln w="25400" cap="flat" cmpd="sng">
              <a:solidFill>
                <a:srgbClr val="7F7F7F"/>
              </a:solidFill>
              <a:prstDash val="solid"/>
              <a:round/>
              <a:headEnd type="none" w="sm" len="sm"/>
              <a:tailEnd type="none" w="sm" len="sm"/>
            </a:ln>
            <a:effectLst>
              <a:outerShdw blurRad="40000" dist="20000" dir="5400000" rotWithShape="0">
                <a:srgbClr val="000000">
                  <a:alpha val="37647"/>
                </a:srgbClr>
              </a:outerShdw>
            </a:effectLst>
          </p:spPr>
        </p:cxnSp>
      </p:grpSp>
      <p:sp>
        <p:nvSpPr>
          <p:cNvPr id="883" name="Google Shape;883;p42"/>
          <p:cNvSpPr/>
          <p:nvPr/>
        </p:nvSpPr>
        <p:spPr>
          <a:xfrm rot="10800000">
            <a:off x="6091003" y="3416174"/>
            <a:ext cx="342900" cy="155475"/>
          </a:xfrm>
          <a:prstGeom prst="rightArrow">
            <a:avLst>
              <a:gd name="adj1" fmla="val 50000"/>
              <a:gd name="adj2" fmla="val 50000"/>
            </a:avLst>
          </a:prstGeom>
          <a:solidFill>
            <a:srgbClr val="FED21A"/>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84" name="Google Shape;884;p42"/>
          <p:cNvSpPr/>
          <p:nvPr/>
        </p:nvSpPr>
        <p:spPr>
          <a:xfrm>
            <a:off x="6097600" y="2873315"/>
            <a:ext cx="342900" cy="155475"/>
          </a:xfrm>
          <a:prstGeom prst="rightArrow">
            <a:avLst>
              <a:gd name="adj1" fmla="val 50000"/>
              <a:gd name="adj2" fmla="val 50000"/>
            </a:avLst>
          </a:prstGeom>
          <a:solidFill>
            <a:schemeClr val="dk1"/>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85" name="Google Shape;885;p42"/>
          <p:cNvSpPr txBox="1"/>
          <p:nvPr/>
        </p:nvSpPr>
        <p:spPr>
          <a:xfrm>
            <a:off x="576630" y="5054884"/>
            <a:ext cx="1597725" cy="276975"/>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Arial"/>
                <a:ea typeface="Arial"/>
                <a:cs typeface="Arial"/>
                <a:sym typeface="Arial"/>
              </a:rPr>
              <a:t>Users’ queries</a:t>
            </a:r>
            <a:endParaRPr sz="1350">
              <a:solidFill>
                <a:schemeClr val="dk1"/>
              </a:solidFill>
              <a:latin typeface="Arial"/>
              <a:ea typeface="Arial"/>
              <a:cs typeface="Arial"/>
              <a:sym typeface="Arial"/>
            </a:endParaRPr>
          </a:p>
        </p:txBody>
      </p:sp>
      <p:sp>
        <p:nvSpPr>
          <p:cNvPr id="886" name="Google Shape;886;p42"/>
          <p:cNvSpPr txBox="1"/>
          <p:nvPr/>
        </p:nvSpPr>
        <p:spPr>
          <a:xfrm>
            <a:off x="601636" y="4526246"/>
            <a:ext cx="2857950" cy="276975"/>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Arial"/>
                <a:ea typeface="Arial"/>
                <a:cs typeface="Arial"/>
                <a:sym typeface="Arial"/>
              </a:rPr>
              <a:t>Heterogeneous Data Streams</a:t>
            </a:r>
            <a:endParaRPr/>
          </a:p>
        </p:txBody>
      </p:sp>
      <p:sp>
        <p:nvSpPr>
          <p:cNvPr id="887" name="Google Shape;887;p42"/>
          <p:cNvSpPr txBox="1"/>
          <p:nvPr/>
        </p:nvSpPr>
        <p:spPr>
          <a:xfrm>
            <a:off x="585734" y="4788309"/>
            <a:ext cx="3276450" cy="276975"/>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Arial"/>
                <a:ea typeface="Arial"/>
                <a:cs typeface="Arial"/>
                <a:sym typeface="Arial"/>
              </a:rPr>
              <a:t>Situational Aware Indexed Data</a:t>
            </a:r>
            <a:endParaRPr/>
          </a:p>
        </p:txBody>
      </p:sp>
      <p:sp>
        <p:nvSpPr>
          <p:cNvPr id="888" name="Google Shape;888;p42"/>
          <p:cNvSpPr txBox="1"/>
          <p:nvPr/>
        </p:nvSpPr>
        <p:spPr>
          <a:xfrm>
            <a:off x="562355" y="5338533"/>
            <a:ext cx="2753325" cy="276975"/>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a:solidFill>
                  <a:schemeClr val="dk1"/>
                </a:solidFill>
                <a:latin typeface="Arial"/>
                <a:ea typeface="Arial"/>
                <a:cs typeface="Arial"/>
                <a:sym typeface="Arial"/>
              </a:rPr>
              <a:t>Relevant patterns of data</a:t>
            </a:r>
            <a:endParaRPr/>
          </a:p>
        </p:txBody>
      </p:sp>
      <p:sp>
        <p:nvSpPr>
          <p:cNvPr id="889" name="Google Shape;889;p42"/>
          <p:cNvSpPr/>
          <p:nvPr/>
        </p:nvSpPr>
        <p:spPr>
          <a:xfrm>
            <a:off x="237400" y="4592231"/>
            <a:ext cx="342900" cy="155475"/>
          </a:xfrm>
          <a:prstGeom prst="rightArrow">
            <a:avLst>
              <a:gd name="adj1" fmla="val 50000"/>
              <a:gd name="adj2" fmla="val 50000"/>
            </a:avLst>
          </a:prstGeom>
          <a:solidFill>
            <a:srgbClr val="E68922"/>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90" name="Google Shape;890;p42"/>
          <p:cNvSpPr/>
          <p:nvPr/>
        </p:nvSpPr>
        <p:spPr>
          <a:xfrm>
            <a:off x="226375" y="4854538"/>
            <a:ext cx="342900" cy="155475"/>
          </a:xfrm>
          <a:prstGeom prst="rightArrow">
            <a:avLst>
              <a:gd name="adj1" fmla="val 50000"/>
              <a:gd name="adj2" fmla="val 50000"/>
            </a:avLst>
          </a:prstGeom>
          <a:solidFill>
            <a:schemeClr val="accent1">
              <a:alpha val="49803"/>
            </a:schemeClr>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91" name="Google Shape;891;p42"/>
          <p:cNvSpPr/>
          <p:nvPr/>
        </p:nvSpPr>
        <p:spPr>
          <a:xfrm>
            <a:off x="227882" y="5131780"/>
            <a:ext cx="342900" cy="155475"/>
          </a:xfrm>
          <a:prstGeom prst="rightArrow">
            <a:avLst>
              <a:gd name="adj1" fmla="val 50000"/>
              <a:gd name="adj2" fmla="val 50000"/>
            </a:avLst>
          </a:prstGeom>
          <a:solidFill>
            <a:srgbClr val="FED21A"/>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92" name="Google Shape;892;p42"/>
          <p:cNvSpPr/>
          <p:nvPr/>
        </p:nvSpPr>
        <p:spPr>
          <a:xfrm>
            <a:off x="216857" y="5401291"/>
            <a:ext cx="342900" cy="155475"/>
          </a:xfrm>
          <a:prstGeom prst="rightArrow">
            <a:avLst>
              <a:gd name="adj1" fmla="val 50000"/>
              <a:gd name="adj2" fmla="val 50000"/>
            </a:avLst>
          </a:prstGeom>
          <a:solidFill>
            <a:schemeClr val="dk1"/>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93" name="Google Shape;893;p42"/>
          <p:cNvSpPr/>
          <p:nvPr/>
        </p:nvSpPr>
        <p:spPr>
          <a:xfrm rot="10800000">
            <a:off x="4305664" y="2863282"/>
            <a:ext cx="342900" cy="155475"/>
          </a:xfrm>
          <a:prstGeom prst="rightArrow">
            <a:avLst>
              <a:gd name="adj1" fmla="val 50000"/>
              <a:gd name="adj2" fmla="val 50000"/>
            </a:avLst>
          </a:prstGeom>
          <a:solidFill>
            <a:srgbClr val="E68922"/>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94" name="Google Shape;894;p42"/>
          <p:cNvSpPr/>
          <p:nvPr/>
        </p:nvSpPr>
        <p:spPr>
          <a:xfrm>
            <a:off x="4306253" y="3398580"/>
            <a:ext cx="342900" cy="155475"/>
          </a:xfrm>
          <a:prstGeom prst="rightArrow">
            <a:avLst>
              <a:gd name="adj1" fmla="val 50000"/>
              <a:gd name="adj2" fmla="val 50000"/>
            </a:avLst>
          </a:prstGeom>
          <a:solidFill>
            <a:schemeClr val="accent1">
              <a:alpha val="49803"/>
            </a:schemeClr>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95" name="Google Shape;895;p42"/>
          <p:cNvSpPr/>
          <p:nvPr/>
        </p:nvSpPr>
        <p:spPr>
          <a:xfrm>
            <a:off x="4396434" y="2652557"/>
            <a:ext cx="185400" cy="195525"/>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dk1"/>
              </a:solidFill>
              <a:latin typeface="Calibri"/>
              <a:ea typeface="Calibri"/>
              <a:cs typeface="Calibri"/>
              <a:sym typeface="Calibri"/>
            </a:endParaRPr>
          </a:p>
        </p:txBody>
      </p:sp>
      <p:sp>
        <p:nvSpPr>
          <p:cNvPr id="896" name="Google Shape;896;p42"/>
          <p:cNvSpPr txBox="1"/>
          <p:nvPr/>
        </p:nvSpPr>
        <p:spPr>
          <a:xfrm>
            <a:off x="4379259" y="2604351"/>
            <a:ext cx="292500" cy="254025"/>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200">
                <a:solidFill>
                  <a:schemeClr val="lt1"/>
                </a:solidFill>
                <a:latin typeface="Arial"/>
                <a:ea typeface="Arial"/>
                <a:cs typeface="Arial"/>
                <a:sym typeface="Arial"/>
              </a:rPr>
              <a:t>2</a:t>
            </a:r>
            <a:endParaRPr/>
          </a:p>
        </p:txBody>
      </p:sp>
      <p:sp>
        <p:nvSpPr>
          <p:cNvPr id="897" name="Google Shape;897;p42"/>
          <p:cNvSpPr/>
          <p:nvPr/>
        </p:nvSpPr>
        <p:spPr>
          <a:xfrm>
            <a:off x="3732984" y="1889447"/>
            <a:ext cx="185400" cy="195525"/>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dk1"/>
              </a:solidFill>
              <a:latin typeface="Calibri"/>
              <a:ea typeface="Calibri"/>
              <a:cs typeface="Calibri"/>
              <a:sym typeface="Calibri"/>
            </a:endParaRPr>
          </a:p>
        </p:txBody>
      </p:sp>
      <p:sp>
        <p:nvSpPr>
          <p:cNvPr id="898" name="Google Shape;898;p42"/>
          <p:cNvSpPr txBox="1"/>
          <p:nvPr/>
        </p:nvSpPr>
        <p:spPr>
          <a:xfrm>
            <a:off x="3715809" y="1841241"/>
            <a:ext cx="292500" cy="254025"/>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200">
                <a:solidFill>
                  <a:schemeClr val="lt1"/>
                </a:solidFill>
                <a:latin typeface="Arial"/>
                <a:ea typeface="Arial"/>
                <a:cs typeface="Arial"/>
                <a:sym typeface="Arial"/>
              </a:rPr>
              <a:t>3</a:t>
            </a:r>
            <a:endParaRPr/>
          </a:p>
        </p:txBody>
      </p:sp>
      <p:sp>
        <p:nvSpPr>
          <p:cNvPr id="899" name="Google Shape;899;p42"/>
          <p:cNvSpPr/>
          <p:nvPr/>
        </p:nvSpPr>
        <p:spPr>
          <a:xfrm>
            <a:off x="6978504" y="4055310"/>
            <a:ext cx="185400" cy="195525"/>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dk1"/>
              </a:solidFill>
              <a:latin typeface="Calibri"/>
              <a:ea typeface="Calibri"/>
              <a:cs typeface="Calibri"/>
              <a:sym typeface="Calibri"/>
            </a:endParaRPr>
          </a:p>
        </p:txBody>
      </p:sp>
      <p:sp>
        <p:nvSpPr>
          <p:cNvPr id="900" name="Google Shape;900;p42"/>
          <p:cNvSpPr txBox="1"/>
          <p:nvPr/>
        </p:nvSpPr>
        <p:spPr>
          <a:xfrm>
            <a:off x="6961329" y="4007105"/>
            <a:ext cx="292500" cy="254025"/>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200">
                <a:solidFill>
                  <a:schemeClr val="lt1"/>
                </a:solidFill>
                <a:latin typeface="Arial"/>
                <a:ea typeface="Arial"/>
                <a:cs typeface="Arial"/>
                <a:sym typeface="Arial"/>
              </a:rPr>
              <a:t>4</a:t>
            </a:r>
            <a:endParaRPr/>
          </a:p>
        </p:txBody>
      </p:sp>
      <p:sp>
        <p:nvSpPr>
          <p:cNvPr id="901" name="Google Shape;901;p42"/>
          <p:cNvSpPr/>
          <p:nvPr/>
        </p:nvSpPr>
        <p:spPr>
          <a:xfrm>
            <a:off x="6155308" y="2682769"/>
            <a:ext cx="185400" cy="195525"/>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dk1"/>
              </a:solidFill>
              <a:latin typeface="Calibri"/>
              <a:ea typeface="Calibri"/>
              <a:cs typeface="Calibri"/>
              <a:sym typeface="Calibri"/>
            </a:endParaRPr>
          </a:p>
        </p:txBody>
      </p:sp>
      <p:sp>
        <p:nvSpPr>
          <p:cNvPr id="902" name="Google Shape;902;p42"/>
          <p:cNvSpPr txBox="1"/>
          <p:nvPr/>
        </p:nvSpPr>
        <p:spPr>
          <a:xfrm>
            <a:off x="6138133" y="2634563"/>
            <a:ext cx="292500" cy="254025"/>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200">
                <a:solidFill>
                  <a:schemeClr val="lt1"/>
                </a:solidFill>
                <a:latin typeface="Arial"/>
                <a:ea typeface="Arial"/>
                <a:cs typeface="Arial"/>
                <a:sym typeface="Arial"/>
              </a:rPr>
              <a:t>5</a:t>
            </a:r>
            <a:endParaRPr sz="1200">
              <a:solidFill>
                <a:schemeClr val="lt1"/>
              </a:solidFill>
              <a:latin typeface="Arial"/>
              <a:ea typeface="Arial"/>
              <a:cs typeface="Arial"/>
              <a:sym typeface="Arial"/>
            </a:endParaRPr>
          </a:p>
        </p:txBody>
      </p:sp>
      <p:grpSp>
        <p:nvGrpSpPr>
          <p:cNvPr id="903" name="Google Shape;903;p42"/>
          <p:cNvGrpSpPr/>
          <p:nvPr/>
        </p:nvGrpSpPr>
        <p:grpSpPr>
          <a:xfrm>
            <a:off x="6450211" y="2412668"/>
            <a:ext cx="2441591" cy="1553963"/>
            <a:chOff x="8667837" y="2073890"/>
            <a:chExt cx="3255454" cy="2071951"/>
          </a:xfrm>
        </p:grpSpPr>
        <p:sp>
          <p:nvSpPr>
            <p:cNvPr id="904" name="Google Shape;904;p42"/>
            <p:cNvSpPr/>
            <p:nvPr/>
          </p:nvSpPr>
          <p:spPr>
            <a:xfrm>
              <a:off x="8667837" y="2073890"/>
              <a:ext cx="3255454" cy="2071951"/>
            </a:xfrm>
            <a:prstGeom prst="rect">
              <a:avLst/>
            </a:prstGeom>
            <a:solidFill>
              <a:srgbClr val="90C261">
                <a:alpha val="49803"/>
              </a:srgbClr>
            </a:solidFill>
            <a:ln w="28575" cap="flat" cmpd="sng">
              <a:solidFill>
                <a:srgbClr val="3F3F3F"/>
              </a:solidFill>
              <a:prstDash val="dash"/>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accent3"/>
                </a:solidFill>
                <a:latin typeface="Calibri"/>
                <a:ea typeface="Calibri"/>
                <a:cs typeface="Calibri"/>
                <a:sym typeface="Calibri"/>
              </a:endParaRPr>
            </a:p>
          </p:txBody>
        </p:sp>
        <p:sp>
          <p:nvSpPr>
            <p:cNvPr id="905" name="Google Shape;905;p42"/>
            <p:cNvSpPr txBox="1"/>
            <p:nvPr/>
          </p:nvSpPr>
          <p:spPr>
            <a:xfrm>
              <a:off x="9227001" y="2813766"/>
              <a:ext cx="2416046" cy="369332"/>
            </a:xfrm>
            <a:prstGeom prst="rect">
              <a:avLst/>
            </a:prstGeom>
            <a:solidFill>
              <a:srgbClr val="90C261"/>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pPr>
                <a:spcBef>
                  <a:spcPts val="0"/>
                </a:spcBef>
                <a:spcAft>
                  <a:spcPts val="0"/>
                </a:spcAft>
              </a:pPr>
              <a:r>
                <a:rPr lang="en-US" sz="1350">
                  <a:solidFill>
                    <a:schemeClr val="lt1"/>
                  </a:solidFill>
                  <a:latin typeface="Arial"/>
                  <a:ea typeface="Arial"/>
                  <a:cs typeface="Arial"/>
                  <a:sym typeface="Arial"/>
                </a:rPr>
                <a:t>ES Writer/Mapper</a:t>
              </a:r>
              <a:endParaRPr/>
            </a:p>
          </p:txBody>
        </p:sp>
        <p:sp>
          <p:nvSpPr>
            <p:cNvPr id="906" name="Google Shape;906;p42"/>
            <p:cNvSpPr txBox="1"/>
            <p:nvPr/>
          </p:nvSpPr>
          <p:spPr>
            <a:xfrm>
              <a:off x="9293841" y="2124960"/>
              <a:ext cx="2137124" cy="369332"/>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b="1">
                  <a:solidFill>
                    <a:schemeClr val="dk1"/>
                  </a:solidFill>
                  <a:latin typeface="Arial"/>
                  <a:ea typeface="Arial"/>
                  <a:cs typeface="Arial"/>
                  <a:sym typeface="Arial"/>
                </a:rPr>
                <a:t>Indexing Layer</a:t>
              </a:r>
              <a:endParaRPr/>
            </a:p>
          </p:txBody>
        </p:sp>
        <p:pic>
          <p:nvPicPr>
            <p:cNvPr id="907" name="Google Shape;907;p42" descr="arangodb-logo.png"/>
            <p:cNvPicPr preferRelativeResize="0"/>
            <p:nvPr/>
          </p:nvPicPr>
          <p:blipFill rotWithShape="1">
            <a:blip r:embed="rId4">
              <a:alphaModFix/>
            </a:blip>
            <a:srcRect/>
            <a:stretch/>
          </p:blipFill>
          <p:spPr>
            <a:xfrm>
              <a:off x="9671911" y="3499373"/>
              <a:ext cx="2128790" cy="532198"/>
            </a:xfrm>
            <a:prstGeom prst="rect">
              <a:avLst/>
            </a:prstGeom>
            <a:noFill/>
            <a:ln>
              <a:noFill/>
            </a:ln>
          </p:spPr>
        </p:pic>
      </p:grpSp>
      <p:sp>
        <p:nvSpPr>
          <p:cNvPr id="908" name="Google Shape;908;p42"/>
          <p:cNvSpPr/>
          <p:nvPr/>
        </p:nvSpPr>
        <p:spPr>
          <a:xfrm>
            <a:off x="237400" y="2386695"/>
            <a:ext cx="1899000" cy="1574550"/>
          </a:xfrm>
          <a:prstGeom prst="rect">
            <a:avLst/>
          </a:prstGeom>
          <a:solidFill>
            <a:srgbClr val="FFFFFF">
              <a:alpha val="49803"/>
            </a:srgbClr>
          </a:solid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909" name="Google Shape;909;p42"/>
          <p:cNvSpPr txBox="1"/>
          <p:nvPr/>
        </p:nvSpPr>
        <p:spPr>
          <a:xfrm>
            <a:off x="4256888" y="4946804"/>
            <a:ext cx="4620375" cy="715725"/>
          </a:xfrm>
          <a:prstGeom prst="rect">
            <a:avLst/>
          </a:prstGeom>
          <a:noFill/>
          <a:ln w="9525"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algn="just">
              <a:spcBef>
                <a:spcPts val="0"/>
              </a:spcBef>
              <a:spcAft>
                <a:spcPts val="0"/>
              </a:spcAft>
            </a:pPr>
            <a:r>
              <a:rPr lang="en-US" b="1">
                <a:solidFill>
                  <a:schemeClr val="dk1"/>
                </a:solidFill>
                <a:latin typeface="Arial"/>
                <a:ea typeface="Arial"/>
                <a:cs typeface="Arial"/>
                <a:sym typeface="Arial"/>
              </a:rPr>
              <a:t>Feature extraction from videos using manual tagging for features</a:t>
            </a:r>
            <a:endParaRPr b="1">
              <a:solidFill>
                <a:schemeClr val="dk1"/>
              </a:solidFill>
              <a:latin typeface="Calibri"/>
              <a:ea typeface="Calibri"/>
              <a:cs typeface="Calibri"/>
              <a:sym typeface="Calibri"/>
            </a:endParaRPr>
          </a:p>
        </p:txBody>
      </p:sp>
      <p:sp>
        <p:nvSpPr>
          <p:cNvPr id="910" name="Google Shape;910;p42"/>
          <p:cNvSpPr/>
          <p:nvPr/>
        </p:nvSpPr>
        <p:spPr>
          <a:xfrm>
            <a:off x="119009" y="5065308"/>
            <a:ext cx="3684150" cy="575100"/>
          </a:xfrm>
          <a:prstGeom prst="rect">
            <a:avLst/>
          </a:prstGeom>
          <a:solidFill>
            <a:srgbClr val="FFFFFF">
              <a:alpha val="49803"/>
            </a:srgbClr>
          </a:solid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911" name="Google Shape;911;p42"/>
          <p:cNvSpPr/>
          <p:nvPr/>
        </p:nvSpPr>
        <p:spPr>
          <a:xfrm>
            <a:off x="4639020" y="2381181"/>
            <a:ext cx="4322475" cy="1574550"/>
          </a:xfrm>
          <a:prstGeom prst="rect">
            <a:avLst/>
          </a:prstGeom>
          <a:solidFill>
            <a:srgbClr val="FFFFFF">
              <a:alpha val="49803"/>
            </a:srgbClr>
          </a:solid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912" name="Google Shape;912;p42"/>
          <p:cNvSpPr/>
          <p:nvPr/>
        </p:nvSpPr>
        <p:spPr>
          <a:xfrm>
            <a:off x="3072796" y="1831109"/>
            <a:ext cx="4922775" cy="546300"/>
          </a:xfrm>
          <a:prstGeom prst="rect">
            <a:avLst/>
          </a:prstGeom>
          <a:solidFill>
            <a:srgbClr val="FFFFFF">
              <a:alpha val="49803"/>
            </a:srgbClr>
          </a:solid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913" name="Google Shape;913;p42"/>
          <p:cNvSpPr txBox="1"/>
          <p:nvPr/>
        </p:nvSpPr>
        <p:spPr>
          <a:xfrm>
            <a:off x="1933790" y="4186647"/>
            <a:ext cx="292500" cy="254025"/>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200">
                <a:solidFill>
                  <a:schemeClr val="lt1"/>
                </a:solidFill>
                <a:latin typeface="Arial"/>
                <a:ea typeface="Arial"/>
                <a:cs typeface="Arial"/>
                <a:sym typeface="Arial"/>
              </a:rPr>
              <a:t>1</a:t>
            </a:r>
            <a:endParaRPr sz="1200">
              <a:solidFill>
                <a:schemeClr val="lt1"/>
              </a:solidFill>
              <a:latin typeface="Arial"/>
              <a:ea typeface="Arial"/>
              <a:cs typeface="Arial"/>
              <a:sym typeface="Arial"/>
            </a:endParaRPr>
          </a:p>
        </p:txBody>
      </p:sp>
      <p:sp>
        <p:nvSpPr>
          <p:cNvPr id="914" name="Google Shape;914;p42"/>
          <p:cNvSpPr/>
          <p:nvPr/>
        </p:nvSpPr>
        <p:spPr>
          <a:xfrm>
            <a:off x="1869899" y="4234853"/>
            <a:ext cx="185400" cy="195525"/>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algn="ctr">
              <a:spcBef>
                <a:spcPts val="0"/>
              </a:spcBef>
              <a:spcAft>
                <a:spcPts val="0"/>
              </a:spcAft>
            </a:pPr>
            <a:endParaRPr sz="1350">
              <a:solidFill>
                <a:schemeClr val="dk1"/>
              </a:solidFill>
              <a:latin typeface="Calibri"/>
              <a:ea typeface="Calibri"/>
              <a:cs typeface="Calibri"/>
              <a:sym typeface="Calibri"/>
            </a:endParaRPr>
          </a:p>
        </p:txBody>
      </p:sp>
      <p:sp>
        <p:nvSpPr>
          <p:cNvPr id="915" name="Google Shape;915;p42"/>
          <p:cNvSpPr txBox="1"/>
          <p:nvPr/>
        </p:nvSpPr>
        <p:spPr>
          <a:xfrm>
            <a:off x="1852724" y="4186647"/>
            <a:ext cx="292500" cy="254025"/>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200">
                <a:solidFill>
                  <a:schemeClr val="lt1"/>
                </a:solidFill>
                <a:latin typeface="Arial"/>
                <a:ea typeface="Arial"/>
                <a:cs typeface="Arial"/>
                <a:sym typeface="Arial"/>
              </a:rPr>
              <a:t>1</a:t>
            </a:r>
            <a:endParaRPr sz="1200">
              <a:solidFill>
                <a:schemeClr val="lt1"/>
              </a:solidFill>
              <a:latin typeface="Arial"/>
              <a:ea typeface="Arial"/>
              <a:cs typeface="Arial"/>
              <a:sym typeface="Arial"/>
            </a:endParaRPr>
          </a:p>
        </p:txBody>
      </p:sp>
      <p:sp>
        <p:nvSpPr>
          <p:cNvPr id="916" name="Google Shape;916;p42"/>
          <p:cNvSpPr/>
          <p:nvPr/>
        </p:nvSpPr>
        <p:spPr>
          <a:xfrm>
            <a:off x="6363959" y="3994443"/>
            <a:ext cx="2607750" cy="860175"/>
          </a:xfrm>
          <a:prstGeom prst="rect">
            <a:avLst/>
          </a:prstGeom>
          <a:solidFill>
            <a:srgbClr val="FFFFFF">
              <a:alpha val="49803"/>
            </a:srgbClr>
          </a:solid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917" name="Google Shape;917;p42"/>
          <p:cNvSpPr/>
          <p:nvPr/>
        </p:nvSpPr>
        <p:spPr>
          <a:xfrm>
            <a:off x="649043" y="3955126"/>
            <a:ext cx="4922775" cy="546300"/>
          </a:xfrm>
          <a:prstGeom prst="rect">
            <a:avLst/>
          </a:prstGeom>
          <a:solidFill>
            <a:srgbClr val="FFFFFF">
              <a:alpha val="49803"/>
            </a:srgbClr>
          </a:solid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8695526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43"/>
          <p:cNvSpPr txBox="1">
            <a:spLocks noGrp="1"/>
          </p:cNvSpPr>
          <p:nvPr>
            <p:ph type="title" idx="4294967295"/>
          </p:nvPr>
        </p:nvSpPr>
        <p:spPr>
          <a:xfrm>
            <a:off x="0" y="927100"/>
            <a:ext cx="6705600" cy="628650"/>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spcBef>
                <a:spcPts val="0"/>
              </a:spcBef>
              <a:spcAft>
                <a:spcPts val="0"/>
              </a:spcAft>
            </a:pPr>
            <a:r>
              <a:rPr lang="en-US"/>
              <a:t>Manual Feature Extraction from Videos</a:t>
            </a:r>
            <a:endParaRPr/>
          </a:p>
        </p:txBody>
      </p:sp>
      <p:sp>
        <p:nvSpPr>
          <p:cNvPr id="924" name="Google Shape;924;p43"/>
          <p:cNvSpPr txBox="1">
            <a:spLocks noGrp="1"/>
          </p:cNvSpPr>
          <p:nvPr>
            <p:ph idx="4294967295"/>
          </p:nvPr>
        </p:nvSpPr>
        <p:spPr>
          <a:xfrm>
            <a:off x="0" y="1908175"/>
            <a:ext cx="8382000" cy="3394075"/>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172637" indent="-172637">
              <a:spcBef>
                <a:spcPts val="0"/>
              </a:spcBef>
              <a:spcAft>
                <a:spcPts val="0"/>
              </a:spcAft>
              <a:buClr>
                <a:srgbClr val="000000"/>
              </a:buClr>
              <a:buSzPts val="2800"/>
              <a:buFont typeface="Arial"/>
              <a:buChar char="•"/>
            </a:pPr>
            <a:r>
              <a:rPr lang="en-US" sz="2100">
                <a:solidFill>
                  <a:srgbClr val="000000"/>
                </a:solidFill>
              </a:rPr>
              <a:t>Features targeted</a:t>
            </a:r>
            <a:endParaRPr/>
          </a:p>
          <a:p>
            <a:pPr marL="513147" lvl="1" indent="-170256">
              <a:spcBef>
                <a:spcPts val="450"/>
              </a:spcBef>
              <a:spcAft>
                <a:spcPts val="0"/>
              </a:spcAft>
              <a:buClr>
                <a:schemeClr val="dk1"/>
              </a:buClr>
              <a:buSzPts val="2000"/>
              <a:buFont typeface="Arial"/>
              <a:buChar char="–"/>
            </a:pPr>
            <a:r>
              <a:rPr lang="en-US" sz="1500"/>
              <a:t>Objects in Video</a:t>
            </a:r>
            <a:endParaRPr/>
          </a:p>
          <a:p>
            <a:pPr marL="513147" lvl="1" indent="-170256">
              <a:spcBef>
                <a:spcPts val="450"/>
              </a:spcBef>
              <a:spcAft>
                <a:spcPts val="0"/>
              </a:spcAft>
              <a:buClr>
                <a:schemeClr val="dk1"/>
              </a:buClr>
              <a:buSzPts val="2000"/>
              <a:buFont typeface="Arial"/>
              <a:buChar char="–"/>
            </a:pPr>
            <a:r>
              <a:rPr lang="en-US" sz="1500"/>
              <a:t>Attributes of the objects</a:t>
            </a:r>
            <a:endParaRPr sz="2100"/>
          </a:p>
          <a:p>
            <a:pPr marL="172637" indent="-172637">
              <a:spcBef>
                <a:spcPts val="675"/>
              </a:spcBef>
              <a:spcAft>
                <a:spcPts val="0"/>
              </a:spcAft>
              <a:buClr>
                <a:schemeClr val="dk1"/>
              </a:buClr>
              <a:buSzPts val="2800"/>
              <a:buFont typeface="Arial"/>
              <a:buChar char="•"/>
            </a:pPr>
            <a:r>
              <a:rPr lang="en-US" sz="2100"/>
              <a:t>Amazon Mechanical Turk (Mturk)</a:t>
            </a:r>
            <a:endParaRPr/>
          </a:p>
          <a:p>
            <a:pPr marL="513147" lvl="1" indent="-170256">
              <a:spcBef>
                <a:spcPts val="450"/>
              </a:spcBef>
              <a:spcAft>
                <a:spcPts val="0"/>
              </a:spcAft>
              <a:buClr>
                <a:schemeClr val="dk1"/>
              </a:buClr>
              <a:buSzPts val="2000"/>
              <a:buFont typeface="Arial"/>
              <a:buChar char="–"/>
            </a:pPr>
            <a:r>
              <a:rPr lang="en-US" sz="1500"/>
              <a:t>For task design</a:t>
            </a:r>
            <a:endParaRPr/>
          </a:p>
          <a:p>
            <a:pPr marL="513147" lvl="1" indent="-170256">
              <a:spcBef>
                <a:spcPts val="450"/>
              </a:spcBef>
              <a:spcAft>
                <a:spcPts val="0"/>
              </a:spcAft>
              <a:buClr>
                <a:schemeClr val="dk1"/>
              </a:buClr>
              <a:buSzPts val="2000"/>
              <a:buFont typeface="Arial"/>
              <a:buChar char="–"/>
            </a:pPr>
            <a:r>
              <a:rPr lang="en-US" sz="1500"/>
              <a:t>For annotation collection</a:t>
            </a:r>
            <a:endParaRPr/>
          </a:p>
          <a:p>
            <a:pPr marL="513147" lvl="1" indent="-170256">
              <a:spcBef>
                <a:spcPts val="450"/>
              </a:spcBef>
              <a:spcAft>
                <a:spcPts val="0"/>
              </a:spcAft>
              <a:buClr>
                <a:schemeClr val="dk1"/>
              </a:buClr>
              <a:buSzPts val="2000"/>
              <a:buFont typeface="Arial"/>
              <a:buChar char="–"/>
            </a:pPr>
            <a:r>
              <a:rPr lang="en-US" sz="1500"/>
              <a:t>For task distribution</a:t>
            </a:r>
            <a:endParaRPr sz="2100"/>
          </a:p>
          <a:p>
            <a:pPr marL="172637" indent="-172637">
              <a:spcBef>
                <a:spcPts val="675"/>
              </a:spcBef>
              <a:spcAft>
                <a:spcPts val="0"/>
              </a:spcAft>
              <a:buClr>
                <a:schemeClr val="dk1"/>
              </a:buClr>
              <a:buSzPts val="2800"/>
              <a:buFont typeface="Arial"/>
              <a:buChar char="•"/>
            </a:pPr>
            <a:r>
              <a:rPr lang="en-US" sz="2100"/>
              <a:t>Steps</a:t>
            </a:r>
            <a:endParaRPr/>
          </a:p>
          <a:p>
            <a:pPr marL="513147" lvl="1" indent="-170256">
              <a:spcBef>
                <a:spcPts val="450"/>
              </a:spcBef>
              <a:spcAft>
                <a:spcPts val="0"/>
              </a:spcAft>
              <a:buClr>
                <a:schemeClr val="dk1"/>
              </a:buClr>
              <a:buSzPts val="2000"/>
              <a:buFont typeface="Arial"/>
              <a:buChar char="–"/>
            </a:pPr>
            <a:r>
              <a:rPr lang="en-US" sz="1500"/>
              <a:t>Run Object detection algorithms</a:t>
            </a:r>
            <a:endParaRPr/>
          </a:p>
          <a:p>
            <a:pPr marL="513147" lvl="1" indent="-170256">
              <a:spcBef>
                <a:spcPts val="450"/>
              </a:spcBef>
              <a:spcAft>
                <a:spcPts val="0"/>
              </a:spcAft>
              <a:buClr>
                <a:schemeClr val="dk1"/>
              </a:buClr>
              <a:buSzPts val="2000"/>
              <a:buFont typeface="Arial"/>
              <a:buChar char="–"/>
            </a:pPr>
            <a:r>
              <a:rPr lang="en-US" sz="1500"/>
              <a:t>Segment video into frames</a:t>
            </a:r>
            <a:endParaRPr/>
          </a:p>
          <a:p>
            <a:pPr marL="513147" lvl="1" indent="-170256">
              <a:spcBef>
                <a:spcPts val="450"/>
              </a:spcBef>
              <a:spcAft>
                <a:spcPts val="0"/>
              </a:spcAft>
              <a:buClr>
                <a:schemeClr val="dk1"/>
              </a:buClr>
              <a:buSzPts val="2000"/>
              <a:buFont typeface="Arial"/>
              <a:buChar char="–"/>
            </a:pPr>
            <a:r>
              <a:rPr lang="en-US" sz="1500"/>
              <a:t>Modify the existing annotations</a:t>
            </a:r>
            <a:endParaRPr sz="2100"/>
          </a:p>
          <a:p>
            <a:pPr marL="513147" lvl="1" indent="-55955">
              <a:spcBef>
                <a:spcPts val="450"/>
              </a:spcBef>
              <a:spcAft>
                <a:spcPts val="0"/>
              </a:spcAft>
              <a:buClr>
                <a:schemeClr val="dk1"/>
              </a:buClr>
              <a:buSzPts val="2400"/>
              <a:buNone/>
            </a:pPr>
            <a:endParaRPr sz="1800"/>
          </a:p>
          <a:p>
            <a:pPr marL="513147" lvl="1" indent="-55955">
              <a:spcBef>
                <a:spcPts val="450"/>
              </a:spcBef>
              <a:spcAft>
                <a:spcPts val="0"/>
              </a:spcAft>
              <a:buClr>
                <a:schemeClr val="dk1"/>
              </a:buClr>
              <a:buSzPts val="2400"/>
              <a:buNone/>
            </a:pPr>
            <a:endParaRPr sz="1800"/>
          </a:p>
        </p:txBody>
      </p:sp>
      <p:sp>
        <p:nvSpPr>
          <p:cNvPr id="925" name="Google Shape;925;p43"/>
          <p:cNvSpPr txBox="1">
            <a:spLocks noGrp="1"/>
          </p:cNvSpPr>
          <p:nvPr>
            <p:ph type="sldNum" sz="quarter" idx="4294967295"/>
          </p:nvPr>
        </p:nvSpPr>
        <p:spPr>
          <a:xfrm>
            <a:off x="0" y="6477000"/>
            <a:ext cx="400050" cy="296863"/>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pPr>
            <a:fld id="{00000000-1234-1234-1234-123412341234}" type="slidenum">
              <a:rPr lang="en-US" smtClean="0"/>
              <a:pPr algn="ctr">
                <a:spcBef>
                  <a:spcPts val="0"/>
                </a:spcBef>
                <a:spcAft>
                  <a:spcPts val="0"/>
                </a:spcAft>
              </a:pPr>
              <a:t>148</a:t>
            </a:fld>
            <a:endParaRPr/>
          </a:p>
        </p:txBody>
      </p:sp>
      <p:pic>
        <p:nvPicPr>
          <p:cNvPr id="927" name="Google Shape;927;p43"/>
          <p:cNvPicPr preferRelativeResize="0"/>
          <p:nvPr/>
        </p:nvPicPr>
        <p:blipFill rotWithShape="1">
          <a:blip r:embed="rId3">
            <a:alphaModFix/>
          </a:blip>
          <a:srcRect/>
          <a:stretch/>
        </p:blipFill>
        <p:spPr>
          <a:xfrm>
            <a:off x="5845127" y="2475915"/>
            <a:ext cx="1667461" cy="1667461"/>
          </a:xfrm>
          <a:prstGeom prst="rect">
            <a:avLst/>
          </a:prstGeom>
          <a:noFill/>
          <a:ln>
            <a:noFill/>
          </a:ln>
        </p:spPr>
      </p:pic>
    </p:spTree>
    <p:extLst>
      <p:ext uri="{BB962C8B-B14F-4D97-AF65-F5344CB8AC3E}">
        <p14:creationId xmlns:p14="http://schemas.microsoft.com/office/powerpoint/2010/main" val="183474594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44"/>
          <p:cNvSpPr txBox="1">
            <a:spLocks noGrp="1"/>
          </p:cNvSpPr>
          <p:nvPr>
            <p:ph type="title" idx="4294967295"/>
          </p:nvPr>
        </p:nvSpPr>
        <p:spPr>
          <a:xfrm>
            <a:off x="0" y="925513"/>
            <a:ext cx="6705600" cy="628650"/>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spcBef>
                <a:spcPts val="0"/>
              </a:spcBef>
              <a:spcAft>
                <a:spcPts val="0"/>
              </a:spcAft>
            </a:pPr>
            <a:r>
              <a:rPr lang="en-US" sz="2250"/>
              <a:t>Task Design Sample: Instance Segmentation </a:t>
            </a:r>
            <a:endParaRPr sz="2250"/>
          </a:p>
        </p:txBody>
      </p:sp>
      <p:sp>
        <p:nvSpPr>
          <p:cNvPr id="933" name="Google Shape;933;p44"/>
          <p:cNvSpPr txBox="1">
            <a:spLocks noGrp="1"/>
          </p:cNvSpPr>
          <p:nvPr>
            <p:ph type="sldNum" sz="quarter" idx="4294967295"/>
          </p:nvPr>
        </p:nvSpPr>
        <p:spPr>
          <a:xfrm>
            <a:off x="0" y="6477000"/>
            <a:ext cx="400050" cy="296863"/>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pPr>
            <a:fld id="{00000000-1234-1234-1234-123412341234}" type="slidenum">
              <a:rPr lang="en-US" smtClean="0"/>
              <a:pPr algn="ctr">
                <a:spcBef>
                  <a:spcPts val="0"/>
                </a:spcBef>
                <a:spcAft>
                  <a:spcPts val="0"/>
                </a:spcAft>
              </a:pPr>
              <a:t>149</a:t>
            </a:fld>
            <a:endParaRPr/>
          </a:p>
        </p:txBody>
      </p:sp>
      <p:pic>
        <p:nvPicPr>
          <p:cNvPr id="935" name="Google Shape;935;p44"/>
          <p:cNvPicPr preferRelativeResize="0"/>
          <p:nvPr/>
        </p:nvPicPr>
        <p:blipFill>
          <a:blip r:embed="rId3">
            <a:alphaModFix/>
          </a:blip>
          <a:stretch>
            <a:fillRect/>
          </a:stretch>
        </p:blipFill>
        <p:spPr>
          <a:xfrm>
            <a:off x="1" y="1655062"/>
            <a:ext cx="9143999" cy="4149488"/>
          </a:xfrm>
          <a:prstGeom prst="rect">
            <a:avLst/>
          </a:prstGeom>
          <a:noFill/>
          <a:ln>
            <a:noFill/>
          </a:ln>
        </p:spPr>
      </p:pic>
    </p:spTree>
    <p:extLst>
      <p:ext uri="{BB962C8B-B14F-4D97-AF65-F5344CB8AC3E}">
        <p14:creationId xmlns:p14="http://schemas.microsoft.com/office/powerpoint/2010/main" val="279095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idx="4294967295"/>
          </p:nvPr>
        </p:nvSpPr>
        <p:spPr>
          <a:xfrm>
            <a:off x="0" y="73025"/>
            <a:ext cx="6705600" cy="838200"/>
          </a:xfrm>
        </p:spPr>
        <p:txBody>
          <a:bodyPr/>
          <a:lstStyle/>
          <a:p>
            <a:pPr eaLnBrk="1" hangingPunct="1"/>
            <a:r>
              <a:rPr lang="en-US" altLang="en-US" sz="2800" b="1"/>
              <a:t>Proposed Solution</a:t>
            </a:r>
          </a:p>
        </p:txBody>
      </p:sp>
      <p:sp>
        <p:nvSpPr>
          <p:cNvPr id="29699" name="Content Placeholder 2"/>
          <p:cNvSpPr>
            <a:spLocks noGrp="1"/>
          </p:cNvSpPr>
          <p:nvPr>
            <p:ph idx="4294967295"/>
          </p:nvPr>
        </p:nvSpPr>
        <p:spPr>
          <a:xfrm>
            <a:off x="0" y="1401763"/>
            <a:ext cx="8358188" cy="4445000"/>
          </a:xfrm>
        </p:spPr>
        <p:txBody>
          <a:bodyPr/>
          <a:lstStyle/>
          <a:p>
            <a:pPr marL="0" indent="0" algn="just" eaLnBrk="1" hangingPunct="1">
              <a:buFontTx/>
              <a:buNone/>
            </a:pPr>
            <a:r>
              <a:rPr lang="en-US" altLang="en-US" sz="2200" b="1">
                <a:latin typeface="22" charset="0"/>
              </a:rPr>
              <a:t>Components:</a:t>
            </a:r>
          </a:p>
        </p:txBody>
      </p:sp>
      <p:sp>
        <p:nvSpPr>
          <p:cNvPr id="29700" name="Slide Number Placeholder 3"/>
          <p:cNvSpPr>
            <a:spLocks noGrp="1"/>
          </p:cNvSpPr>
          <p:nvPr>
            <p:ph type="sldNum" sz="quarter" idx="4294967295"/>
          </p:nvPr>
        </p:nvSpPr>
        <p:spPr>
          <a:xfrm>
            <a:off x="0" y="6477000"/>
            <a:ext cx="400050" cy="29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D896B0B4-D8AF-4B2F-A768-0B6FF45F33A7}" type="slidenum">
              <a:rPr lang="en-US" altLang="en-US" sz="1300" smtClean="0">
                <a:solidFill>
                  <a:srgbClr val="000000"/>
                </a:solidFill>
                <a:latin typeface="Arial" panose="020B0604020202020204" pitchFamily="34" charset="0"/>
              </a:rPr>
              <a:pPr/>
              <a:t>15</a:t>
            </a:fld>
            <a:endParaRPr lang="en-US" altLang="en-US" sz="1300">
              <a:solidFill>
                <a:srgbClr val="000000"/>
              </a:solidFill>
              <a:latin typeface="Arial" panose="020B0604020202020204" pitchFamily="34" charset="0"/>
            </a:endParaRPr>
          </a:p>
        </p:txBody>
      </p:sp>
      <p:grpSp>
        <p:nvGrpSpPr>
          <p:cNvPr id="29701" name="Group 16"/>
          <p:cNvGrpSpPr>
            <a:grpSpLocks/>
          </p:cNvGrpSpPr>
          <p:nvPr/>
        </p:nvGrpSpPr>
        <p:grpSpPr bwMode="auto">
          <a:xfrm>
            <a:off x="4856163" y="3609975"/>
            <a:ext cx="3621087" cy="730250"/>
            <a:chOff x="881916" y="5596928"/>
            <a:chExt cx="3621736" cy="729011"/>
          </a:xfrm>
        </p:grpSpPr>
        <p:sp>
          <p:nvSpPr>
            <p:cNvPr id="18" name="Rectangle 17"/>
            <p:cNvSpPr/>
            <p:nvPr/>
          </p:nvSpPr>
          <p:spPr>
            <a:xfrm>
              <a:off x="881916" y="5596928"/>
              <a:ext cx="3621736" cy="729011"/>
            </a:xfrm>
            <a:prstGeom prst="rect">
              <a:avLst/>
            </a:prstGeom>
            <a:solidFill>
              <a:srgbClr val="8D5C48"/>
            </a:solidFill>
            <a:ln w="25400" cap="flat">
              <a:solidFill>
                <a:srgbClr val="8D5C48"/>
              </a:solidFill>
              <a:prstDash val="solid"/>
              <a:bevel/>
            </a:ln>
            <a:effectLst/>
          </p:spPr>
          <p:style>
            <a:lnRef idx="0">
              <a:scrgbClr r="0" g="0" b="0"/>
            </a:lnRef>
            <a:fillRef idx="0">
              <a:scrgbClr r="0" g="0" b="0"/>
            </a:fillRef>
            <a:effectRef idx="0">
              <a:scrgbClr r="0" g="0" b="0"/>
            </a:effectRef>
            <a:fontRef idx="none"/>
          </p:style>
          <p:txBody>
            <a:bodyPr spcFirstLastPara="1" lIns="45719" tIns="45719" rIns="45719" bIns="45719" spcCol="38100" anchor="ctr">
              <a:spAutoFit/>
            </a:bodyPr>
            <a:lstStyle/>
            <a:p>
              <a:pPr fontAlgn="auto" latinLnBrk="1">
                <a:spcBef>
                  <a:spcPts val="0"/>
                </a:spcBef>
                <a:spcAft>
                  <a:spcPts val="0"/>
                </a:spcAft>
                <a:defRPr/>
              </a:pPr>
              <a:endParaRPr lang="en-US" sz="1800" dirty="0">
                <a:solidFill>
                  <a:srgbClr val="000000"/>
                </a:solidFill>
                <a:latin typeface="Tahoma"/>
                <a:ea typeface="Tahoma"/>
                <a:cs typeface="Tahoma"/>
                <a:sym typeface="Tahoma"/>
              </a:endParaRPr>
            </a:p>
          </p:txBody>
        </p:sp>
        <p:sp>
          <p:nvSpPr>
            <p:cNvPr id="19" name="TextBox 18"/>
            <p:cNvSpPr txBox="1"/>
            <p:nvPr/>
          </p:nvSpPr>
          <p:spPr>
            <a:xfrm>
              <a:off x="881916" y="5679338"/>
              <a:ext cx="3621736" cy="6149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fontAlgn="auto" latinLnBrk="1">
                <a:spcBef>
                  <a:spcPts val="0"/>
                </a:spcBef>
                <a:spcAft>
                  <a:spcPts val="0"/>
                </a:spcAft>
                <a:defRPr/>
              </a:pPr>
              <a:r>
                <a:rPr lang="en-US" sz="1700" b="1" dirty="0">
                  <a:solidFill>
                    <a:schemeClr val="bg1"/>
                  </a:solidFill>
                  <a:latin typeface="Tahoma"/>
                  <a:ea typeface="Tahoma"/>
                  <a:cs typeface="Tahoma"/>
                  <a:sym typeface="Tahoma"/>
                </a:rPr>
                <a:t>User Profiles and Target Information Propagation</a:t>
              </a:r>
            </a:p>
          </p:txBody>
        </p:sp>
      </p:grpSp>
      <p:grpSp>
        <p:nvGrpSpPr>
          <p:cNvPr id="29702" name="Group 19"/>
          <p:cNvGrpSpPr>
            <a:grpSpLocks/>
          </p:cNvGrpSpPr>
          <p:nvPr/>
        </p:nvGrpSpPr>
        <p:grpSpPr bwMode="auto">
          <a:xfrm>
            <a:off x="882650" y="2281238"/>
            <a:ext cx="3621088" cy="730250"/>
            <a:chOff x="2374842" y="4702866"/>
            <a:chExt cx="3621736" cy="729011"/>
          </a:xfrm>
        </p:grpSpPr>
        <p:sp>
          <p:nvSpPr>
            <p:cNvPr id="21" name="Rectangle 20"/>
            <p:cNvSpPr/>
            <p:nvPr/>
          </p:nvSpPr>
          <p:spPr>
            <a:xfrm>
              <a:off x="2374842" y="4702866"/>
              <a:ext cx="3621736" cy="729011"/>
            </a:xfrm>
            <a:prstGeom prst="rect">
              <a:avLst/>
            </a:prstGeom>
            <a:solidFill>
              <a:srgbClr val="4D794C"/>
            </a:solidFill>
            <a:ln w="25400" cap="flat">
              <a:solidFill>
                <a:srgbClr val="4D794C"/>
              </a:solidFill>
              <a:prstDash val="solid"/>
              <a:bevel/>
            </a:ln>
            <a:effectLst/>
          </p:spPr>
          <p:style>
            <a:lnRef idx="0">
              <a:scrgbClr r="0" g="0" b="0"/>
            </a:lnRef>
            <a:fillRef idx="0">
              <a:scrgbClr r="0" g="0" b="0"/>
            </a:fillRef>
            <a:effectRef idx="0">
              <a:scrgbClr r="0" g="0" b="0"/>
            </a:effectRef>
            <a:fontRef idx="none"/>
          </p:style>
          <p:txBody>
            <a:bodyPr spcFirstLastPara="1" lIns="45719" tIns="45719" rIns="45719" bIns="45719" spcCol="38100" anchor="ctr">
              <a:spAutoFit/>
            </a:bodyPr>
            <a:lstStyle/>
            <a:p>
              <a:pPr fontAlgn="auto" latinLnBrk="1">
                <a:spcBef>
                  <a:spcPts val="0"/>
                </a:spcBef>
                <a:spcAft>
                  <a:spcPts val="0"/>
                </a:spcAft>
                <a:defRPr/>
              </a:pPr>
              <a:endParaRPr lang="en-US" sz="1800" dirty="0">
                <a:solidFill>
                  <a:srgbClr val="000000"/>
                </a:solidFill>
                <a:latin typeface="Tahoma"/>
                <a:ea typeface="Tahoma"/>
                <a:cs typeface="Tahoma"/>
                <a:sym typeface="Tahoma"/>
              </a:endParaRPr>
            </a:p>
          </p:txBody>
        </p:sp>
        <p:sp>
          <p:nvSpPr>
            <p:cNvPr id="22" name="TextBox 21"/>
            <p:cNvSpPr txBox="1"/>
            <p:nvPr/>
          </p:nvSpPr>
          <p:spPr>
            <a:xfrm>
              <a:off x="2374842" y="4847083"/>
              <a:ext cx="3621736" cy="354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fontAlgn="auto" latinLnBrk="1">
                <a:spcBef>
                  <a:spcPts val="0"/>
                </a:spcBef>
                <a:spcAft>
                  <a:spcPts val="0"/>
                </a:spcAft>
                <a:defRPr/>
              </a:pPr>
              <a:r>
                <a:rPr lang="en-US" sz="1700" b="1" dirty="0">
                  <a:solidFill>
                    <a:schemeClr val="bg1"/>
                  </a:solidFill>
                  <a:latin typeface="Tahoma"/>
                  <a:ea typeface="Tahoma"/>
                  <a:cs typeface="Tahoma"/>
                  <a:sym typeface="Tahoma"/>
                </a:rPr>
                <a:t>Data Management</a:t>
              </a:r>
            </a:p>
          </p:txBody>
        </p:sp>
      </p:grpSp>
      <p:grpSp>
        <p:nvGrpSpPr>
          <p:cNvPr id="29703" name="Group 22"/>
          <p:cNvGrpSpPr>
            <a:grpSpLocks/>
          </p:cNvGrpSpPr>
          <p:nvPr/>
        </p:nvGrpSpPr>
        <p:grpSpPr bwMode="auto">
          <a:xfrm>
            <a:off x="882650" y="3609975"/>
            <a:ext cx="3621088" cy="730250"/>
            <a:chOff x="3914768" y="3797018"/>
            <a:chExt cx="3621772" cy="729011"/>
          </a:xfrm>
        </p:grpSpPr>
        <p:sp>
          <p:nvSpPr>
            <p:cNvPr id="24" name="Rectangle 23"/>
            <p:cNvSpPr/>
            <p:nvPr/>
          </p:nvSpPr>
          <p:spPr>
            <a:xfrm>
              <a:off x="3914768" y="3797018"/>
              <a:ext cx="3621772" cy="729011"/>
            </a:xfrm>
            <a:prstGeom prst="rect">
              <a:avLst/>
            </a:prstGeom>
            <a:solidFill>
              <a:srgbClr val="D85E2B"/>
            </a:solidFill>
            <a:ln w="25400" cap="flat">
              <a:solidFill>
                <a:srgbClr val="D85E2B"/>
              </a:solidFill>
              <a:prstDash val="solid"/>
              <a:bevel/>
            </a:ln>
            <a:effectLst/>
          </p:spPr>
          <p:style>
            <a:lnRef idx="0">
              <a:scrgbClr r="0" g="0" b="0"/>
            </a:lnRef>
            <a:fillRef idx="0">
              <a:scrgbClr r="0" g="0" b="0"/>
            </a:fillRef>
            <a:effectRef idx="0">
              <a:scrgbClr r="0" g="0" b="0"/>
            </a:effectRef>
            <a:fontRef idx="none"/>
          </p:style>
          <p:txBody>
            <a:bodyPr spcFirstLastPara="1" lIns="45719" tIns="45719" rIns="45719" bIns="45719" spcCol="38100" anchor="ctr">
              <a:spAutoFit/>
            </a:bodyPr>
            <a:lstStyle/>
            <a:p>
              <a:pPr fontAlgn="auto" latinLnBrk="1">
                <a:spcBef>
                  <a:spcPts val="0"/>
                </a:spcBef>
                <a:spcAft>
                  <a:spcPts val="0"/>
                </a:spcAft>
                <a:defRPr/>
              </a:pPr>
              <a:endParaRPr lang="en-US" sz="1800">
                <a:solidFill>
                  <a:srgbClr val="000000"/>
                </a:solidFill>
                <a:latin typeface="Tahoma"/>
                <a:ea typeface="Tahoma"/>
                <a:cs typeface="Tahoma"/>
                <a:sym typeface="Tahoma"/>
              </a:endParaRPr>
            </a:p>
          </p:txBody>
        </p:sp>
        <p:sp>
          <p:nvSpPr>
            <p:cNvPr id="25" name="TextBox 24"/>
            <p:cNvSpPr txBox="1"/>
            <p:nvPr/>
          </p:nvSpPr>
          <p:spPr>
            <a:xfrm>
              <a:off x="3914768" y="3952329"/>
              <a:ext cx="3621772" cy="35341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fontAlgn="auto" latinLnBrk="1">
                <a:spcBef>
                  <a:spcPts val="0"/>
                </a:spcBef>
                <a:spcAft>
                  <a:spcPts val="0"/>
                </a:spcAft>
                <a:defRPr/>
              </a:pPr>
              <a:r>
                <a:rPr lang="en-US" sz="1700" b="1" dirty="0">
                  <a:solidFill>
                    <a:schemeClr val="bg1"/>
                  </a:solidFill>
                  <a:latin typeface="Tahoma"/>
                  <a:ea typeface="Tahoma"/>
                  <a:cs typeface="Tahoma"/>
                  <a:sym typeface="Tahoma"/>
                </a:rPr>
                <a:t>Knowledge Graphs</a:t>
              </a:r>
            </a:p>
          </p:txBody>
        </p:sp>
      </p:grpSp>
      <p:grpSp>
        <p:nvGrpSpPr>
          <p:cNvPr id="29704" name="Group 25"/>
          <p:cNvGrpSpPr>
            <a:grpSpLocks/>
          </p:cNvGrpSpPr>
          <p:nvPr/>
        </p:nvGrpSpPr>
        <p:grpSpPr bwMode="auto">
          <a:xfrm>
            <a:off x="4856163" y="2281238"/>
            <a:ext cx="3621087" cy="730250"/>
            <a:chOff x="5007888" y="2855909"/>
            <a:chExt cx="3621772" cy="729011"/>
          </a:xfrm>
        </p:grpSpPr>
        <p:sp>
          <p:nvSpPr>
            <p:cNvPr id="27" name="Rectangle 26"/>
            <p:cNvSpPr/>
            <p:nvPr/>
          </p:nvSpPr>
          <p:spPr>
            <a:xfrm>
              <a:off x="5007888" y="2855909"/>
              <a:ext cx="3621772" cy="729011"/>
            </a:xfrm>
            <a:prstGeom prst="rect">
              <a:avLst/>
            </a:prstGeom>
            <a:solidFill>
              <a:srgbClr val="5786D0"/>
            </a:solidFill>
            <a:ln w="25400" cap="flat">
              <a:solidFill>
                <a:srgbClr val="5786D0"/>
              </a:solidFill>
              <a:prstDash val="solid"/>
              <a:bevel/>
            </a:ln>
            <a:effectLst/>
          </p:spPr>
          <p:style>
            <a:lnRef idx="0">
              <a:scrgbClr r="0" g="0" b="0"/>
            </a:lnRef>
            <a:fillRef idx="0">
              <a:scrgbClr r="0" g="0" b="0"/>
            </a:fillRef>
            <a:effectRef idx="0">
              <a:scrgbClr r="0" g="0" b="0"/>
            </a:effectRef>
            <a:fontRef idx="none"/>
          </p:style>
          <p:txBody>
            <a:bodyPr spcFirstLastPara="1" lIns="45719" tIns="45719" rIns="45719" bIns="45719" spcCol="38100" anchor="ctr">
              <a:spAutoFit/>
            </a:bodyPr>
            <a:lstStyle/>
            <a:p>
              <a:pPr fontAlgn="auto" latinLnBrk="1">
                <a:spcBef>
                  <a:spcPts val="0"/>
                </a:spcBef>
                <a:spcAft>
                  <a:spcPts val="0"/>
                </a:spcAft>
                <a:defRPr/>
              </a:pPr>
              <a:endParaRPr lang="en-US" sz="1800">
                <a:solidFill>
                  <a:srgbClr val="000000"/>
                </a:solidFill>
                <a:latin typeface="Tahoma"/>
                <a:ea typeface="Tahoma"/>
                <a:cs typeface="Tahoma"/>
                <a:sym typeface="Tahoma"/>
              </a:endParaRPr>
            </a:p>
          </p:txBody>
        </p:sp>
        <p:sp>
          <p:nvSpPr>
            <p:cNvPr id="28" name="TextBox 27"/>
            <p:cNvSpPr txBox="1"/>
            <p:nvPr/>
          </p:nvSpPr>
          <p:spPr>
            <a:xfrm>
              <a:off x="5007888" y="3036577"/>
              <a:ext cx="3621772" cy="35341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fontAlgn="auto" latinLnBrk="1">
                <a:spcBef>
                  <a:spcPts val="0"/>
                </a:spcBef>
                <a:spcAft>
                  <a:spcPts val="0"/>
                </a:spcAft>
                <a:defRPr/>
              </a:pPr>
              <a:r>
                <a:rPr lang="en-US" sz="1700" b="1" dirty="0">
                  <a:solidFill>
                    <a:schemeClr val="bg1"/>
                  </a:solidFill>
                  <a:latin typeface="Tahoma"/>
                  <a:ea typeface="Tahoma"/>
                  <a:cs typeface="Tahoma"/>
                  <a:sym typeface="Tahoma"/>
                </a:rPr>
                <a:t>Data Completion</a:t>
              </a:r>
            </a:p>
          </p:txBody>
        </p:sp>
      </p:grpSp>
      <p:grpSp>
        <p:nvGrpSpPr>
          <p:cNvPr id="29705" name="Group 29"/>
          <p:cNvGrpSpPr>
            <a:grpSpLocks/>
          </p:cNvGrpSpPr>
          <p:nvPr/>
        </p:nvGrpSpPr>
        <p:grpSpPr bwMode="auto">
          <a:xfrm>
            <a:off x="4857750" y="5008563"/>
            <a:ext cx="3621088" cy="728662"/>
            <a:chOff x="881916" y="5596928"/>
            <a:chExt cx="3621736" cy="729011"/>
          </a:xfrm>
        </p:grpSpPr>
        <p:sp>
          <p:nvSpPr>
            <p:cNvPr id="31" name="Rectangle 30"/>
            <p:cNvSpPr/>
            <p:nvPr/>
          </p:nvSpPr>
          <p:spPr>
            <a:xfrm>
              <a:off x="881916" y="5596928"/>
              <a:ext cx="3621736" cy="729011"/>
            </a:xfrm>
            <a:prstGeom prst="rect">
              <a:avLst/>
            </a:prstGeom>
            <a:solidFill>
              <a:srgbClr val="D8C359"/>
            </a:solidFill>
            <a:ln w="25400" cap="flat">
              <a:solidFill>
                <a:srgbClr val="D8C359"/>
              </a:solidFill>
              <a:prstDash val="solid"/>
              <a:bevel/>
            </a:ln>
            <a:effectLst/>
          </p:spPr>
          <p:style>
            <a:lnRef idx="0">
              <a:scrgbClr r="0" g="0" b="0"/>
            </a:lnRef>
            <a:fillRef idx="0">
              <a:scrgbClr r="0" g="0" b="0"/>
            </a:fillRef>
            <a:effectRef idx="0">
              <a:scrgbClr r="0" g="0" b="0"/>
            </a:effectRef>
            <a:fontRef idx="none"/>
          </p:style>
          <p:txBody>
            <a:bodyPr spcFirstLastPara="1" lIns="45719" tIns="45719" rIns="45719" bIns="45719" spcCol="38100" anchor="ctr">
              <a:spAutoFit/>
            </a:bodyPr>
            <a:lstStyle/>
            <a:p>
              <a:pPr fontAlgn="auto" latinLnBrk="1">
                <a:spcBef>
                  <a:spcPts val="0"/>
                </a:spcBef>
                <a:spcAft>
                  <a:spcPts val="0"/>
                </a:spcAft>
                <a:defRPr/>
              </a:pPr>
              <a:endParaRPr lang="en-US" sz="1800" dirty="0">
                <a:solidFill>
                  <a:srgbClr val="000000"/>
                </a:solidFill>
                <a:latin typeface="Tahoma"/>
                <a:ea typeface="Tahoma"/>
                <a:cs typeface="Tahoma"/>
                <a:sym typeface="Tahoma"/>
              </a:endParaRPr>
            </a:p>
          </p:txBody>
        </p:sp>
        <p:sp>
          <p:nvSpPr>
            <p:cNvPr id="32" name="TextBox 31"/>
            <p:cNvSpPr txBox="1"/>
            <p:nvPr/>
          </p:nvSpPr>
          <p:spPr>
            <a:xfrm>
              <a:off x="881916" y="5766871"/>
              <a:ext cx="3621736" cy="35418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fontAlgn="auto" latinLnBrk="1">
                <a:spcBef>
                  <a:spcPts val="0"/>
                </a:spcBef>
                <a:spcAft>
                  <a:spcPts val="0"/>
                </a:spcAft>
                <a:defRPr/>
              </a:pPr>
              <a:r>
                <a:rPr lang="en-US" sz="1700" b="1" dirty="0">
                  <a:solidFill>
                    <a:schemeClr val="bg1"/>
                  </a:solidFill>
                  <a:latin typeface="Tahoma"/>
                  <a:ea typeface="Tahoma"/>
                  <a:cs typeface="Tahoma"/>
                  <a:sym typeface="Tahoma"/>
                </a:rPr>
                <a:t>Machine Learning Toolkit</a:t>
              </a:r>
            </a:p>
          </p:txBody>
        </p:sp>
      </p:grpSp>
      <p:grpSp>
        <p:nvGrpSpPr>
          <p:cNvPr id="29706" name="Group 32"/>
          <p:cNvGrpSpPr>
            <a:grpSpLocks/>
          </p:cNvGrpSpPr>
          <p:nvPr/>
        </p:nvGrpSpPr>
        <p:grpSpPr bwMode="auto">
          <a:xfrm>
            <a:off x="882650" y="5008563"/>
            <a:ext cx="3622675" cy="728662"/>
            <a:chOff x="3914768" y="3797018"/>
            <a:chExt cx="3621772" cy="729011"/>
          </a:xfrm>
        </p:grpSpPr>
        <p:sp>
          <p:nvSpPr>
            <p:cNvPr id="34" name="Rectangle 33"/>
            <p:cNvSpPr/>
            <p:nvPr/>
          </p:nvSpPr>
          <p:spPr>
            <a:xfrm>
              <a:off x="3914768" y="3797018"/>
              <a:ext cx="3621772" cy="729011"/>
            </a:xfrm>
            <a:prstGeom prst="rect">
              <a:avLst/>
            </a:prstGeom>
            <a:solidFill>
              <a:srgbClr val="FF0000"/>
            </a:solidFill>
            <a:ln w="25400" cap="flat">
              <a:solidFill>
                <a:srgbClr val="FF0000"/>
              </a:solidFill>
              <a:prstDash val="solid"/>
              <a:bevel/>
            </a:ln>
            <a:effectLst/>
          </p:spPr>
          <p:style>
            <a:lnRef idx="0">
              <a:scrgbClr r="0" g="0" b="0"/>
            </a:lnRef>
            <a:fillRef idx="0">
              <a:scrgbClr r="0" g="0" b="0"/>
            </a:fillRef>
            <a:effectRef idx="0">
              <a:scrgbClr r="0" g="0" b="0"/>
            </a:effectRef>
            <a:fontRef idx="none"/>
          </p:style>
          <p:txBody>
            <a:bodyPr spcFirstLastPara="1" lIns="45719" tIns="45719" rIns="45719" bIns="45719" spcCol="38100" anchor="ctr">
              <a:spAutoFit/>
            </a:bodyPr>
            <a:lstStyle/>
            <a:p>
              <a:pPr fontAlgn="auto" latinLnBrk="1">
                <a:spcBef>
                  <a:spcPts val="0"/>
                </a:spcBef>
                <a:spcAft>
                  <a:spcPts val="0"/>
                </a:spcAft>
                <a:defRPr/>
              </a:pPr>
              <a:endParaRPr lang="en-US" sz="1800">
                <a:solidFill>
                  <a:srgbClr val="000000"/>
                </a:solidFill>
                <a:latin typeface="Tahoma"/>
                <a:ea typeface="Tahoma"/>
                <a:cs typeface="Tahoma"/>
                <a:sym typeface="Tahoma"/>
              </a:endParaRPr>
            </a:p>
          </p:txBody>
        </p:sp>
        <p:sp>
          <p:nvSpPr>
            <p:cNvPr id="35" name="TextBox 34"/>
            <p:cNvSpPr txBox="1"/>
            <p:nvPr/>
          </p:nvSpPr>
          <p:spPr>
            <a:xfrm>
              <a:off x="3914768" y="3865313"/>
              <a:ext cx="3621772" cy="61465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algn="ctr" fontAlgn="auto" latinLnBrk="1">
                <a:spcBef>
                  <a:spcPts val="0"/>
                </a:spcBef>
                <a:spcAft>
                  <a:spcPts val="0"/>
                </a:spcAft>
                <a:defRPr/>
              </a:pPr>
              <a:r>
                <a:rPr lang="en-US" sz="1700" b="1" dirty="0">
                  <a:solidFill>
                    <a:schemeClr val="bg1"/>
                  </a:solidFill>
                  <a:latin typeface="Tahoma"/>
                  <a:ea typeface="Tahoma"/>
                  <a:cs typeface="Tahoma"/>
                  <a:sym typeface="Tahoma"/>
                </a:rPr>
                <a:t>Profiling and Data Propagation with WAXEDPRUNE</a:t>
              </a:r>
            </a:p>
          </p:txBody>
        </p:sp>
      </p:grpSp>
    </p:spTree>
    <p:extLst>
      <p:ext uri="{BB962C8B-B14F-4D97-AF65-F5344CB8AC3E}">
        <p14:creationId xmlns:p14="http://schemas.microsoft.com/office/powerpoint/2010/main" val="257186055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3" name="Google Shape;943;p45"/>
          <p:cNvSpPr txBox="1">
            <a:spLocks noGrp="1"/>
          </p:cNvSpPr>
          <p:nvPr>
            <p:ph type="title" idx="4294967295"/>
          </p:nvPr>
        </p:nvSpPr>
        <p:spPr>
          <a:xfrm>
            <a:off x="0" y="925513"/>
            <a:ext cx="6705600" cy="628650"/>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spcBef>
                <a:spcPts val="0"/>
              </a:spcBef>
              <a:spcAft>
                <a:spcPts val="0"/>
              </a:spcAft>
            </a:pPr>
            <a:r>
              <a:rPr lang="en-US" sz="2250"/>
              <a:t>Task Design Sample: Attribute Tagging</a:t>
            </a:r>
            <a:endParaRPr sz="2250"/>
          </a:p>
        </p:txBody>
      </p:sp>
      <p:sp>
        <p:nvSpPr>
          <p:cNvPr id="940" name="Google Shape;940;p45"/>
          <p:cNvSpPr txBox="1">
            <a:spLocks noGrp="1"/>
          </p:cNvSpPr>
          <p:nvPr>
            <p:ph type="sldNum" sz="quarter" idx="4294967295"/>
          </p:nvPr>
        </p:nvSpPr>
        <p:spPr>
          <a:xfrm>
            <a:off x="0" y="6477000"/>
            <a:ext cx="400050" cy="296863"/>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pPr>
            <a:fld id="{00000000-1234-1234-1234-123412341234}" type="slidenum">
              <a:rPr lang="en-US" smtClean="0"/>
              <a:pPr algn="ctr">
                <a:spcBef>
                  <a:spcPts val="0"/>
                </a:spcBef>
                <a:spcAft>
                  <a:spcPts val="0"/>
                </a:spcAft>
              </a:pPr>
              <a:t>150</a:t>
            </a:fld>
            <a:endParaRPr/>
          </a:p>
        </p:txBody>
      </p:sp>
      <p:sp>
        <p:nvSpPr>
          <p:cNvPr id="941" name="Google Shape;941;p45"/>
          <p:cNvSpPr txBox="1">
            <a:spLocks noGrp="1"/>
          </p:cNvSpPr>
          <p:nvPr>
            <p:ph type="ftr" idx="4294967295"/>
          </p:nvPr>
        </p:nvSpPr>
        <p:spPr>
          <a:xfrm>
            <a:off x="0" y="5803900"/>
            <a:ext cx="9144000" cy="196850"/>
          </a:xfrm>
          <a:prstGeom prst="rect">
            <a:avLst/>
          </a:prstGeom>
          <a:solidFill>
            <a:srgbClr val="025DAA"/>
          </a:solidFill>
          <a:ln>
            <a:noFill/>
          </a:ln>
        </p:spPr>
        <p:txBody>
          <a:bodyPr spcFirstLastPara="1" vert="horz" wrap="square" lIns="68569" tIns="34275" rIns="68569" bIns="34275" numCol="1" anchor="b" anchorCtr="0" compatLnSpc="1">
            <a:prstTxWarp prst="textNoShape">
              <a:avLst/>
            </a:prstTxWarp>
            <a:noAutofit/>
          </a:bodyPr>
          <a:lstStyle/>
          <a:p>
            <a:pPr algn="r">
              <a:spcBef>
                <a:spcPts val="0"/>
              </a:spcBef>
              <a:spcAft>
                <a:spcPts val="0"/>
              </a:spcAft>
            </a:pPr>
            <a:r>
              <a:rPr lang="en-US"/>
              <a:t>ksolaima@purdue.edu</a:t>
            </a:r>
            <a:endParaRPr/>
          </a:p>
        </p:txBody>
      </p:sp>
      <p:pic>
        <p:nvPicPr>
          <p:cNvPr id="942" name="Google Shape;942;p45"/>
          <p:cNvPicPr preferRelativeResize="0"/>
          <p:nvPr/>
        </p:nvPicPr>
        <p:blipFill>
          <a:blip r:embed="rId3">
            <a:alphaModFix/>
          </a:blip>
          <a:stretch>
            <a:fillRect/>
          </a:stretch>
        </p:blipFill>
        <p:spPr>
          <a:xfrm>
            <a:off x="1354583" y="1655064"/>
            <a:ext cx="6434834" cy="4035178"/>
          </a:xfrm>
          <a:prstGeom prst="rect">
            <a:avLst/>
          </a:prstGeom>
          <a:noFill/>
          <a:ln>
            <a:noFill/>
          </a:ln>
        </p:spPr>
      </p:pic>
    </p:spTree>
    <p:extLst>
      <p:ext uri="{BB962C8B-B14F-4D97-AF65-F5344CB8AC3E}">
        <p14:creationId xmlns:p14="http://schemas.microsoft.com/office/powerpoint/2010/main" val="4082026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4294967295"/>
          </p:nvPr>
        </p:nvSpPr>
        <p:spPr>
          <a:xfrm>
            <a:off x="0" y="6477000"/>
            <a:ext cx="400050" cy="29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31D42BFD-F4CE-4B0B-82D6-BD1B11612B8E}" type="slidenum">
              <a:rPr lang="en-US" altLang="en-US" sz="1300" smtClean="0">
                <a:solidFill>
                  <a:srgbClr val="000000"/>
                </a:solidFill>
                <a:latin typeface="Arial" panose="020B0604020202020204" pitchFamily="34" charset="0"/>
              </a:rPr>
              <a:pPr/>
              <a:t>16</a:t>
            </a:fld>
            <a:endParaRPr lang="en-US" altLang="en-US" sz="1300">
              <a:solidFill>
                <a:srgbClr val="000000"/>
              </a:solidFill>
              <a:latin typeface="Arial" panose="020B0604020202020204" pitchFamily="34" charset="0"/>
            </a:endParaRPr>
          </a:p>
        </p:txBody>
      </p:sp>
      <p:sp>
        <p:nvSpPr>
          <p:cNvPr id="30723" name="Title 1"/>
          <p:cNvSpPr>
            <a:spLocks noGrp="1"/>
          </p:cNvSpPr>
          <p:nvPr>
            <p:ph type="title" idx="4294967295"/>
          </p:nvPr>
        </p:nvSpPr>
        <p:spPr>
          <a:xfrm>
            <a:off x="2438400" y="2901950"/>
            <a:ext cx="6705600" cy="838200"/>
          </a:xfrm>
        </p:spPr>
        <p:txBody>
          <a:bodyPr/>
          <a:lstStyle/>
          <a:p>
            <a:pPr algn="ctr"/>
            <a:r>
              <a:rPr lang="en-US" altLang="en-US" sz="1800" b="1" dirty="0"/>
              <a:t>Data Management</a:t>
            </a:r>
            <a:br>
              <a:rPr lang="en-US" altLang="en-US" sz="1800" b="1" dirty="0"/>
            </a:br>
            <a:r>
              <a:rPr lang="en-US" altLang="en-US" sz="1800" b="1" dirty="0"/>
              <a:t>Vision of Professor Mike Stonebraker at MIT</a:t>
            </a:r>
          </a:p>
        </p:txBody>
      </p:sp>
    </p:spTree>
    <p:extLst>
      <p:ext uri="{BB962C8B-B14F-4D97-AF65-F5344CB8AC3E}">
        <p14:creationId xmlns:p14="http://schemas.microsoft.com/office/powerpoint/2010/main" val="3637757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idx="4294967295"/>
          </p:nvPr>
        </p:nvSpPr>
        <p:spPr>
          <a:xfrm>
            <a:off x="0" y="73025"/>
            <a:ext cx="6705600" cy="838200"/>
          </a:xfrm>
        </p:spPr>
        <p:txBody>
          <a:bodyPr/>
          <a:lstStyle/>
          <a:p>
            <a:pPr eaLnBrk="1" hangingPunct="1"/>
            <a:r>
              <a:rPr lang="en-US" altLang="en-US" sz="2800" b="1"/>
              <a:t>Problem Statement</a:t>
            </a:r>
          </a:p>
        </p:txBody>
      </p:sp>
      <p:sp>
        <p:nvSpPr>
          <p:cNvPr id="3" name="Content Placeholder 2"/>
          <p:cNvSpPr>
            <a:spLocks noGrp="1"/>
          </p:cNvSpPr>
          <p:nvPr>
            <p:ph idx="4294967295"/>
          </p:nvPr>
        </p:nvSpPr>
        <p:spPr>
          <a:xfrm>
            <a:off x="0" y="1401763"/>
            <a:ext cx="8382000" cy="4892675"/>
          </a:xfrm>
        </p:spPr>
        <p:txBody>
          <a:bodyPr>
            <a:normAutofit/>
          </a:bodyPr>
          <a:lstStyle/>
          <a:p>
            <a:pPr algn="just" eaLnBrk="1" hangingPunct="1">
              <a:defRPr/>
            </a:pPr>
            <a:r>
              <a:rPr lang="en-US" dirty="0">
                <a:ea typeface="+mn-ea"/>
              </a:rPr>
              <a:t>Discover and extract relevant data for a data scientist from multiple sources</a:t>
            </a:r>
          </a:p>
          <a:p>
            <a:pPr algn="just" eaLnBrk="1" hangingPunct="1">
              <a:defRPr/>
            </a:pPr>
            <a:r>
              <a:rPr lang="en-US" dirty="0">
                <a:ea typeface="+mn-ea"/>
              </a:rPr>
              <a:t>Clean data from fuzziness and clutter</a:t>
            </a:r>
          </a:p>
          <a:p>
            <a:pPr algn="just" eaLnBrk="1" hangingPunct="1">
              <a:defRPr/>
            </a:pPr>
            <a:r>
              <a:rPr lang="en-US" dirty="0"/>
              <a:t>Perform data fusion for multiple heterogeneous data sources</a:t>
            </a:r>
            <a:endParaRPr lang="en-US" dirty="0">
              <a:ea typeface="+mn-ea"/>
            </a:endParaRPr>
          </a:p>
          <a:p>
            <a:pPr algn="just" eaLnBrk="1" hangingPunct="1">
              <a:defRPr/>
            </a:pPr>
            <a:r>
              <a:rPr lang="en-US" dirty="0"/>
              <a:t>Prepare heterogeneous data for Learning Machine Engine</a:t>
            </a:r>
          </a:p>
          <a:p>
            <a:pPr algn="just" eaLnBrk="1" hangingPunct="1">
              <a:defRPr/>
            </a:pPr>
            <a:endParaRPr lang="en-US" dirty="0">
              <a:ea typeface="+mn-ea"/>
            </a:endParaRPr>
          </a:p>
          <a:p>
            <a:pPr algn="just" eaLnBrk="1" hangingPunct="1">
              <a:defRPr/>
            </a:pPr>
            <a:endParaRPr lang="en-US" dirty="0">
              <a:ea typeface="+mn-ea"/>
            </a:endParaRPr>
          </a:p>
          <a:p>
            <a:pPr marL="0" indent="0" algn="just" eaLnBrk="1" hangingPunct="1">
              <a:buFontTx/>
              <a:buNone/>
              <a:defRPr/>
            </a:pPr>
            <a:endParaRPr lang="en-US" dirty="0">
              <a:ea typeface="+mn-ea"/>
            </a:endParaRPr>
          </a:p>
          <a:p>
            <a:pPr algn="just" eaLnBrk="1" hangingPunct="1">
              <a:defRPr/>
            </a:pPr>
            <a:endParaRPr lang="en-US" b="1" dirty="0">
              <a:ea typeface="+mn-ea"/>
            </a:endParaRPr>
          </a:p>
          <a:p>
            <a:pPr marL="0" indent="0" eaLnBrk="1" hangingPunct="1">
              <a:buFontTx/>
              <a:buNone/>
              <a:defRPr/>
            </a:pPr>
            <a:endParaRPr lang="en-US" dirty="0">
              <a:ea typeface="+mn-ea"/>
            </a:endParaRPr>
          </a:p>
          <a:p>
            <a:pPr eaLnBrk="1" hangingPunct="1">
              <a:defRPr/>
            </a:pPr>
            <a:endParaRPr lang="en-US" dirty="0">
              <a:ea typeface="+mn-ea"/>
            </a:endParaRPr>
          </a:p>
        </p:txBody>
      </p:sp>
      <p:sp>
        <p:nvSpPr>
          <p:cNvPr id="31748" name="Slide Number Placeholder 3"/>
          <p:cNvSpPr>
            <a:spLocks noGrp="1"/>
          </p:cNvSpPr>
          <p:nvPr>
            <p:ph type="sldNum" sz="quarter" idx="4294967295"/>
          </p:nvPr>
        </p:nvSpPr>
        <p:spPr>
          <a:xfrm>
            <a:off x="0" y="6477000"/>
            <a:ext cx="400050" cy="29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740DD2CE-290A-48EB-9221-1AC087DC1FD9}" type="slidenum">
              <a:rPr lang="en-US" altLang="en-US" sz="1300" smtClean="0">
                <a:solidFill>
                  <a:srgbClr val="000000"/>
                </a:solidFill>
                <a:latin typeface="Arial" panose="020B0604020202020204" pitchFamily="34" charset="0"/>
              </a:rPr>
              <a:pPr/>
              <a:t>17</a:t>
            </a:fld>
            <a:endParaRPr lang="en-US" altLang="en-US" sz="1300">
              <a:solidFill>
                <a:srgbClr val="000000"/>
              </a:solidFill>
              <a:latin typeface="Arial" panose="020B0604020202020204" pitchFamily="34" charset="0"/>
            </a:endParaRPr>
          </a:p>
        </p:txBody>
      </p:sp>
    </p:spTree>
    <p:extLst>
      <p:ext uri="{BB962C8B-B14F-4D97-AF65-F5344CB8AC3E}">
        <p14:creationId xmlns:p14="http://schemas.microsoft.com/office/powerpoint/2010/main" val="2117265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a:xfrm>
            <a:off x="0" y="73025"/>
            <a:ext cx="6705600" cy="838200"/>
          </a:xfrm>
        </p:spPr>
        <p:txBody>
          <a:bodyPr/>
          <a:lstStyle/>
          <a:p>
            <a:pPr eaLnBrk="1" hangingPunct="1"/>
            <a:r>
              <a:rPr lang="en-US" altLang="en-US" sz="2800" b="1"/>
              <a:t>How Data Scientists Spend Their Day</a:t>
            </a:r>
          </a:p>
        </p:txBody>
      </p:sp>
      <p:sp>
        <p:nvSpPr>
          <p:cNvPr id="32771" name="Slide Number Placeholder 3"/>
          <p:cNvSpPr>
            <a:spLocks noGrp="1"/>
          </p:cNvSpPr>
          <p:nvPr>
            <p:ph type="sldNum" sz="quarter" idx="4294967295"/>
          </p:nvPr>
        </p:nvSpPr>
        <p:spPr>
          <a:xfrm>
            <a:off x="0" y="6477000"/>
            <a:ext cx="400050" cy="29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E2E79A0B-E34B-49FD-928A-D05084B5857C}" type="slidenum">
              <a:rPr lang="en-US" altLang="en-US" sz="1300" smtClean="0">
                <a:solidFill>
                  <a:srgbClr val="000000"/>
                </a:solidFill>
                <a:latin typeface="Arial" panose="020B0604020202020204" pitchFamily="34" charset="0"/>
              </a:rPr>
              <a:pPr/>
              <a:t>18</a:t>
            </a:fld>
            <a:endParaRPr lang="en-US" altLang="en-US" sz="1300">
              <a:solidFill>
                <a:srgbClr val="000000"/>
              </a:solidFill>
              <a:latin typeface="Arial" panose="020B0604020202020204" pitchFamily="34" charset="0"/>
            </a:endParaRPr>
          </a:p>
        </p:txBody>
      </p:sp>
      <p:graphicFrame>
        <p:nvGraphicFramePr>
          <p:cNvPr id="32772" name="Chart 5"/>
          <p:cNvGraphicFramePr>
            <a:graphicFrameLocks/>
          </p:cNvGraphicFramePr>
          <p:nvPr/>
        </p:nvGraphicFramePr>
        <p:xfrm>
          <a:off x="41275" y="1111250"/>
          <a:ext cx="9009063" cy="5407025"/>
        </p:xfrm>
        <a:graphic>
          <a:graphicData uri="http://schemas.openxmlformats.org/presentationml/2006/ole">
            <mc:AlternateContent xmlns:mc="http://schemas.openxmlformats.org/markup-compatibility/2006">
              <mc:Choice xmlns:v="urn:schemas-microsoft-com:vml" Requires="v">
                <p:oleObj spid="_x0000_s1034" name="Chart" r:id="rId3" imgW="9016765" imgH="5413717" progId="Excel.Chart.8">
                  <p:embed/>
                </p:oleObj>
              </mc:Choice>
              <mc:Fallback>
                <p:oleObj name="Chart" r:id="rId3" imgW="9016765" imgH="5413717"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75" y="1111250"/>
                        <a:ext cx="9009063"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3" name="TextBox 6"/>
          <p:cNvSpPr txBox="1">
            <a:spLocks noChangeArrowheads="1"/>
          </p:cNvSpPr>
          <p:nvPr/>
        </p:nvSpPr>
        <p:spPr bwMode="auto">
          <a:xfrm>
            <a:off x="750888" y="6467475"/>
            <a:ext cx="8366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r>
              <a:rPr lang="en-US" altLang="en-US" sz="1200"/>
              <a:t>* Diagram taken from </a:t>
            </a:r>
            <a:r>
              <a:rPr lang="en-US" altLang="en-US" sz="1200">
                <a:hlinkClick r:id="rId5"/>
              </a:rPr>
              <a:t>https://visit.figure-eight.com/rs/416-ZBE-142/images/CrowdFlower_DataScienceReport_2016.pdf</a:t>
            </a:r>
            <a:r>
              <a:rPr lang="en-US" altLang="en-US" sz="1200"/>
              <a:t>    </a:t>
            </a:r>
          </a:p>
        </p:txBody>
      </p:sp>
      <p:sp>
        <p:nvSpPr>
          <p:cNvPr id="32774" name="TextBox 7"/>
          <p:cNvSpPr txBox="1">
            <a:spLocks noChangeArrowheads="1"/>
          </p:cNvSpPr>
          <p:nvPr/>
        </p:nvSpPr>
        <p:spPr bwMode="auto">
          <a:xfrm>
            <a:off x="1279525" y="5995988"/>
            <a:ext cx="6894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eaLnBrk="1" hangingPunct="1"/>
            <a:r>
              <a:rPr lang="en-US" altLang="en-US" sz="2000">
                <a:latin typeface="Arial" panose="020B0604020202020204" pitchFamily="34" charset="0"/>
              </a:rPr>
              <a:t>NOBODY REPORTS LESS THAN 80% </a:t>
            </a:r>
            <a:r>
              <a:rPr lang="ja-JP" altLang="en-US" sz="2000">
                <a:latin typeface="Arial" panose="020B0604020202020204" pitchFamily="34" charset="0"/>
              </a:rPr>
              <a:t>“</a:t>
            </a:r>
            <a:r>
              <a:rPr lang="en-US" altLang="ja-JP" sz="2000">
                <a:latin typeface="Arial" panose="020B0604020202020204" pitchFamily="34" charset="0"/>
              </a:rPr>
              <a:t>MUNG WORK</a:t>
            </a:r>
            <a:r>
              <a:rPr lang="ja-JP" altLang="en-US" sz="2000">
                <a:latin typeface="Arial" panose="020B0604020202020204" pitchFamily="34" charset="0"/>
              </a:rPr>
              <a:t>”</a:t>
            </a:r>
            <a:r>
              <a:rPr lang="en-US" altLang="ja-JP" sz="2000">
                <a:latin typeface="Arial" panose="020B0604020202020204" pitchFamily="34" charset="0"/>
              </a:rPr>
              <a:t> </a:t>
            </a:r>
            <a:endParaRPr lang="en-US" altLang="en-US" sz="2000">
              <a:latin typeface="Arial" panose="020B0604020202020204" pitchFamily="34" charset="0"/>
            </a:endParaRPr>
          </a:p>
        </p:txBody>
      </p:sp>
    </p:spTree>
    <p:extLst>
      <p:ext uri="{BB962C8B-B14F-4D97-AF65-F5344CB8AC3E}">
        <p14:creationId xmlns:p14="http://schemas.microsoft.com/office/powerpoint/2010/main" val="3719695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1EAB1-83D1-CF4C-BC94-C98A755E7DCD}"/>
              </a:ext>
            </a:extLst>
          </p:cNvPr>
          <p:cNvSpPr>
            <a:spLocks noGrp="1"/>
          </p:cNvSpPr>
          <p:nvPr>
            <p:ph type="title" idx="4294967295"/>
          </p:nvPr>
        </p:nvSpPr>
        <p:spPr>
          <a:xfrm>
            <a:off x="0" y="952500"/>
            <a:ext cx="8478838" cy="838200"/>
          </a:xfrm>
        </p:spPr>
        <p:txBody>
          <a:bodyPr/>
          <a:lstStyle/>
          <a:p>
            <a:r>
              <a:rPr lang="en-US" dirty="0"/>
              <a:t>Activities</a:t>
            </a:r>
          </a:p>
        </p:txBody>
      </p:sp>
      <p:sp>
        <p:nvSpPr>
          <p:cNvPr id="3" name="Content Placeholder 2">
            <a:extLst>
              <a:ext uri="{FF2B5EF4-FFF2-40B4-BE49-F238E27FC236}">
                <a16:creationId xmlns:a16="http://schemas.microsoft.com/office/drawing/2014/main" id="{5A53B472-9737-3546-8085-6EF68C49EBDD}"/>
              </a:ext>
            </a:extLst>
          </p:cNvPr>
          <p:cNvSpPr>
            <a:spLocks noGrp="1"/>
          </p:cNvSpPr>
          <p:nvPr>
            <p:ph idx="4294967295"/>
          </p:nvPr>
        </p:nvSpPr>
        <p:spPr>
          <a:xfrm>
            <a:off x="423863" y="1955800"/>
            <a:ext cx="8720137" cy="4175125"/>
          </a:xfrm>
        </p:spPr>
        <p:txBody>
          <a:bodyPr>
            <a:normAutofit fontScale="25000" lnSpcReduction="20000"/>
          </a:bodyPr>
          <a:lstStyle/>
          <a:p>
            <a:pPr marL="0" indent="0">
              <a:spcBef>
                <a:spcPts val="1200"/>
              </a:spcBef>
              <a:buNone/>
            </a:pPr>
            <a:r>
              <a:rPr lang="en-US" sz="7200" b="1" dirty="0"/>
              <a:t>Relevant Publications:</a:t>
            </a:r>
          </a:p>
          <a:p>
            <a:pPr marL="296863" indent="-296863">
              <a:lnSpc>
                <a:spcPct val="120000"/>
              </a:lnSpc>
              <a:spcBef>
                <a:spcPts val="1200"/>
              </a:spcBef>
              <a:buFont typeface="+mj-lt"/>
              <a:buAutoNum type="arabicPeriod"/>
            </a:pPr>
            <a:r>
              <a:rPr lang="en-US" sz="5600" dirty="0">
                <a:solidFill>
                  <a:schemeClr val="dk1"/>
                </a:solidFill>
                <a:ea typeface="Calibri"/>
                <a:sym typeface="Calibri"/>
              </a:rPr>
              <a:t>S. Palacios and K. Solaiman, P. </a:t>
            </a:r>
            <a:r>
              <a:rPr lang="en-US" sz="5600" dirty="0" err="1">
                <a:solidFill>
                  <a:schemeClr val="dk1"/>
                </a:solidFill>
                <a:ea typeface="Calibri"/>
                <a:sym typeface="Calibri"/>
              </a:rPr>
              <a:t>Angin</a:t>
            </a:r>
            <a:r>
              <a:rPr lang="en-US" sz="5600" dirty="0">
                <a:solidFill>
                  <a:schemeClr val="dk1"/>
                </a:solidFill>
                <a:ea typeface="Calibri"/>
                <a:sym typeface="Calibri"/>
              </a:rPr>
              <a:t>, A. </a:t>
            </a:r>
            <a:r>
              <a:rPr lang="en-US" sz="5600" dirty="0" err="1">
                <a:solidFill>
                  <a:schemeClr val="dk1"/>
                </a:solidFill>
                <a:ea typeface="Calibri"/>
                <a:sym typeface="Calibri"/>
              </a:rPr>
              <a:t>Nesen</a:t>
            </a:r>
            <a:r>
              <a:rPr lang="en-US" sz="5600" dirty="0">
                <a:solidFill>
                  <a:schemeClr val="dk1"/>
                </a:solidFill>
                <a:ea typeface="Calibri"/>
                <a:sym typeface="Calibri"/>
              </a:rPr>
              <a:t>,  B. Bhargava, Z. Collins, A. </a:t>
            </a:r>
            <a:r>
              <a:rPr lang="en-US" sz="5600" dirty="0" err="1">
                <a:solidFill>
                  <a:schemeClr val="dk1"/>
                </a:solidFill>
                <a:ea typeface="Calibri"/>
                <a:sym typeface="Calibri"/>
              </a:rPr>
              <a:t>Sipser</a:t>
            </a:r>
            <a:r>
              <a:rPr lang="en-US" sz="5600" dirty="0">
                <a:solidFill>
                  <a:schemeClr val="dk1"/>
                </a:solidFill>
                <a:ea typeface="Calibri"/>
                <a:sym typeface="Calibri"/>
              </a:rPr>
              <a:t>, M. </a:t>
            </a:r>
            <a:r>
              <a:rPr lang="en-US" sz="5600" dirty="0" err="1">
                <a:solidFill>
                  <a:schemeClr val="dk1"/>
                </a:solidFill>
                <a:ea typeface="Calibri"/>
                <a:sym typeface="Calibri"/>
              </a:rPr>
              <a:t>Stonebraker</a:t>
            </a:r>
            <a:r>
              <a:rPr lang="en-US" sz="5600" dirty="0">
                <a:solidFill>
                  <a:schemeClr val="dk1"/>
                </a:solidFill>
                <a:ea typeface="Calibri"/>
                <a:sym typeface="Calibri"/>
              </a:rPr>
              <a:t>, J. Macdonald. </a:t>
            </a:r>
            <a:r>
              <a:rPr lang="en-US" sz="5600" b="1" i="1" dirty="0">
                <a:solidFill>
                  <a:schemeClr val="dk1"/>
                </a:solidFill>
                <a:ea typeface="Calibri"/>
                <a:sym typeface="Calibri"/>
              </a:rPr>
              <a:t>SKOD: A Framework for Situational Knowledge on Demand.</a:t>
            </a:r>
            <a:r>
              <a:rPr lang="en-US" sz="5600" i="1" dirty="0">
                <a:solidFill>
                  <a:schemeClr val="dk1"/>
                </a:solidFill>
                <a:ea typeface="Calibri"/>
                <a:sym typeface="Calibri"/>
              </a:rPr>
              <a:t> </a:t>
            </a:r>
            <a:r>
              <a:rPr lang="en-US" sz="5600" dirty="0">
                <a:solidFill>
                  <a:schemeClr val="dk1"/>
                </a:solidFill>
                <a:ea typeface="Calibri"/>
                <a:sym typeface="Calibri"/>
              </a:rPr>
              <a:t>In </a:t>
            </a:r>
            <a:r>
              <a:rPr lang="en-US" sz="5600" i="1" dirty="0" err="1">
                <a:solidFill>
                  <a:schemeClr val="dk1"/>
                </a:solidFill>
                <a:ea typeface="Calibri"/>
                <a:sym typeface="Calibri"/>
              </a:rPr>
              <a:t>Polystores</a:t>
            </a:r>
            <a:r>
              <a:rPr lang="en-US" sz="5600" i="1" dirty="0">
                <a:solidFill>
                  <a:schemeClr val="dk1"/>
                </a:solidFill>
                <a:ea typeface="Calibri"/>
                <a:sym typeface="Calibri"/>
              </a:rPr>
              <a:t> and other Systems for Heterogeneous Data (</a:t>
            </a:r>
            <a:r>
              <a:rPr lang="en-US" sz="5600" b="1" i="1" dirty="0">
                <a:solidFill>
                  <a:schemeClr val="dk1"/>
                </a:solidFill>
                <a:ea typeface="Calibri"/>
                <a:sym typeface="Calibri"/>
              </a:rPr>
              <a:t>Poly</a:t>
            </a:r>
            <a:r>
              <a:rPr lang="en-US" sz="5600" i="1" dirty="0">
                <a:solidFill>
                  <a:schemeClr val="dk1"/>
                </a:solidFill>
                <a:ea typeface="Calibri"/>
                <a:sym typeface="Calibri"/>
              </a:rPr>
              <a:t>), </a:t>
            </a:r>
            <a:r>
              <a:rPr lang="en-US" sz="5600" dirty="0">
                <a:solidFill>
                  <a:schemeClr val="dk1"/>
                </a:solidFill>
                <a:ea typeface="Calibri"/>
                <a:sym typeface="Calibri"/>
              </a:rPr>
              <a:t>at </a:t>
            </a:r>
            <a:r>
              <a:rPr lang="en-US" sz="5600" b="1" dirty="0">
                <a:solidFill>
                  <a:schemeClr val="dk1"/>
                </a:solidFill>
                <a:ea typeface="Calibri"/>
                <a:sym typeface="Calibri"/>
              </a:rPr>
              <a:t>VLDB 2019</a:t>
            </a:r>
            <a:r>
              <a:rPr lang="en-US" sz="5600" dirty="0">
                <a:solidFill>
                  <a:schemeClr val="dk1"/>
                </a:solidFill>
                <a:ea typeface="Calibri"/>
                <a:sym typeface="Calibri"/>
              </a:rPr>
              <a:t>, LA, California, August 30, 2019.</a:t>
            </a:r>
          </a:p>
          <a:p>
            <a:pPr marL="296863" indent="-296863">
              <a:lnSpc>
                <a:spcPct val="120000"/>
              </a:lnSpc>
              <a:spcBef>
                <a:spcPts val="1200"/>
              </a:spcBef>
              <a:buFont typeface="+mj-lt"/>
              <a:buAutoNum type="arabicPeriod"/>
            </a:pPr>
            <a:r>
              <a:rPr lang="en-US" altLang="en-US" sz="5600" dirty="0">
                <a:ea typeface="ＭＳ Ｐゴシック"/>
              </a:rPr>
              <a:t>K. Solaiman, </a:t>
            </a:r>
            <a:r>
              <a:rPr lang="en-US" sz="5600" dirty="0">
                <a:solidFill>
                  <a:schemeClr val="dk1"/>
                </a:solidFill>
                <a:ea typeface="Calibri"/>
                <a:sym typeface="Calibri"/>
              </a:rPr>
              <a:t>B. Bhargava, J. MacDonald. </a:t>
            </a:r>
            <a:r>
              <a:rPr lang="en-US" altLang="en-US" sz="5600" b="1" i="1" dirty="0">
                <a:ea typeface="ＭＳ Ｐゴシック"/>
              </a:rPr>
              <a:t>Multi-modal Information Retrieval via Joint Embedding. </a:t>
            </a:r>
            <a:r>
              <a:rPr lang="en-US" altLang="en-US" sz="5600" dirty="0">
                <a:ea typeface="ＭＳ Ｐゴシック"/>
              </a:rPr>
              <a:t>In NGC </a:t>
            </a:r>
            <a:r>
              <a:rPr lang="en-US" altLang="en-US" sz="5600" dirty="0" err="1">
                <a:ea typeface="ＭＳ Ｐゴシック"/>
              </a:rPr>
              <a:t>TechFest</a:t>
            </a:r>
            <a:r>
              <a:rPr lang="en-US" altLang="en-US" sz="5600" dirty="0">
                <a:ea typeface="ＭＳ Ｐゴシック"/>
              </a:rPr>
              <a:t> 2019, October 23 2019.</a:t>
            </a:r>
          </a:p>
          <a:p>
            <a:pPr marL="296863" indent="-296863">
              <a:lnSpc>
                <a:spcPct val="120000"/>
              </a:lnSpc>
              <a:spcBef>
                <a:spcPts val="1200"/>
              </a:spcBef>
              <a:buFont typeface="+mj-lt"/>
              <a:buAutoNum type="arabicPeriod"/>
            </a:pPr>
            <a:r>
              <a:rPr lang="en-US" sz="5600" dirty="0">
                <a:solidFill>
                  <a:schemeClr val="dk1"/>
                </a:solidFill>
                <a:latin typeface="Arial"/>
                <a:cs typeface="Arial"/>
              </a:rPr>
              <a:t>K. Solaiman, B. Bhargava, J. Macdonald. </a:t>
            </a:r>
            <a:r>
              <a:rPr lang="en-US" sz="5600" b="1" i="1" dirty="0">
                <a:solidFill>
                  <a:schemeClr val="dk1"/>
                </a:solidFill>
                <a:latin typeface="Arial"/>
                <a:cs typeface="Arial"/>
              </a:rPr>
              <a:t>DT2Vec:Partial Framework for building a multi-modal knowledge base</a:t>
            </a:r>
            <a:r>
              <a:rPr lang="en-US" sz="5600" dirty="0">
                <a:solidFill>
                  <a:schemeClr val="dk1"/>
                </a:solidFill>
                <a:latin typeface="Arial"/>
                <a:cs typeface="Arial"/>
              </a:rPr>
              <a:t>, In Submission, 2020.</a:t>
            </a:r>
            <a:endParaRPr lang="en-US" altLang="en-US" sz="5600" dirty="0">
              <a:ea typeface="ＭＳ Ｐゴシック"/>
            </a:endParaRPr>
          </a:p>
          <a:p>
            <a:pPr marL="296863" indent="-296863">
              <a:lnSpc>
                <a:spcPct val="120000"/>
              </a:lnSpc>
              <a:spcBef>
                <a:spcPts val="1200"/>
              </a:spcBef>
              <a:buFont typeface="+mj-lt"/>
              <a:buAutoNum type="arabicPeriod"/>
            </a:pPr>
            <a:r>
              <a:rPr lang="en-US" sz="5600" dirty="0">
                <a:solidFill>
                  <a:srgbClr val="201F1E"/>
                </a:solidFill>
              </a:rPr>
              <a:t>A. </a:t>
            </a:r>
            <a:r>
              <a:rPr lang="en-US" sz="5600" dirty="0" err="1">
                <a:solidFill>
                  <a:srgbClr val="201F1E"/>
                </a:solidFill>
              </a:rPr>
              <a:t>Nesen</a:t>
            </a:r>
            <a:r>
              <a:rPr lang="en-US" sz="5600" dirty="0">
                <a:solidFill>
                  <a:srgbClr val="201F1E"/>
                </a:solidFill>
              </a:rPr>
              <a:t>, B. Bhargava</a:t>
            </a:r>
            <a:r>
              <a:rPr lang="en-US" sz="5600" dirty="0">
                <a:solidFill>
                  <a:schemeClr val="dk1"/>
                </a:solidFill>
                <a:ea typeface="Calibri"/>
                <a:sym typeface="Calibri"/>
              </a:rPr>
              <a:t>, J. MacDonald</a:t>
            </a:r>
            <a:r>
              <a:rPr lang="en-US" sz="5600" dirty="0">
                <a:solidFill>
                  <a:srgbClr val="201F1E"/>
                </a:solidFill>
              </a:rPr>
              <a:t>. </a:t>
            </a:r>
            <a:r>
              <a:rPr lang="en-US" sz="5600" b="1" i="1" dirty="0">
                <a:solidFill>
                  <a:schemeClr val="dk1"/>
                </a:solidFill>
              </a:rPr>
              <a:t>Explainable Anomaly Detection in Surveillance Video With Deep Learning and Knowledge Graphs. </a:t>
            </a:r>
            <a:r>
              <a:rPr lang="en-US" sz="5600" dirty="0">
                <a:solidFill>
                  <a:schemeClr val="dk1"/>
                </a:solidFill>
              </a:rPr>
              <a:t>(</a:t>
            </a:r>
            <a:r>
              <a:rPr lang="en-US" altLang="en-US" sz="5600" dirty="0">
                <a:ea typeface="ＭＳ Ｐゴシック"/>
              </a:rPr>
              <a:t>To be submitted</a:t>
            </a:r>
            <a:r>
              <a:rPr lang="en-US" sz="5600" dirty="0">
                <a:solidFill>
                  <a:schemeClr val="dk1"/>
                </a:solidFill>
              </a:rPr>
              <a:t>)</a:t>
            </a:r>
          </a:p>
          <a:p>
            <a:pPr marL="296863" indent="-296863">
              <a:lnSpc>
                <a:spcPct val="120000"/>
              </a:lnSpc>
              <a:spcBef>
                <a:spcPts val="1200"/>
              </a:spcBef>
              <a:buFont typeface="+mj-lt"/>
              <a:buAutoNum type="arabicPeriod"/>
            </a:pPr>
            <a:r>
              <a:rPr lang="en-US" sz="5600" dirty="0"/>
              <a:t>M. Kabir and S. </a:t>
            </a:r>
            <a:r>
              <a:rPr lang="en-US" sz="5600" dirty="0" err="1"/>
              <a:t>Madria</a:t>
            </a:r>
            <a:r>
              <a:rPr lang="en-US" sz="5600" dirty="0"/>
              <a:t>. </a:t>
            </a:r>
            <a:r>
              <a:rPr lang="en-US" sz="5600" b="1" i="1" dirty="0"/>
              <a:t>A Deep Learning Approach for Tweet Classification and Rescue Scheduling for Effective Disaster Management. </a:t>
            </a:r>
            <a:r>
              <a:rPr lang="en-US" sz="5600" dirty="0"/>
              <a:t>In </a:t>
            </a:r>
            <a:r>
              <a:rPr lang="en-US" sz="5600" i="1" dirty="0"/>
              <a:t>27th ACM SIGSPATIAL International Conference on Advances in Geographic Information Systems</a:t>
            </a:r>
            <a:r>
              <a:rPr lang="en-US" sz="5600" dirty="0"/>
              <a:t>, Chicago, Illinois, Nov 7, 2019.</a:t>
            </a:r>
          </a:p>
          <a:p>
            <a:pPr marL="296863" indent="-296863">
              <a:lnSpc>
                <a:spcPct val="120000"/>
              </a:lnSpc>
              <a:spcBef>
                <a:spcPts val="1200"/>
              </a:spcBef>
              <a:buFont typeface="+mj-lt"/>
              <a:buAutoNum type="arabicPeriod"/>
            </a:pPr>
            <a:r>
              <a:rPr lang="en-US" sz="5600" dirty="0"/>
              <a:t>D. Kang, P. </a:t>
            </a:r>
            <a:r>
              <a:rPr lang="en-US" sz="5600" dirty="0" err="1"/>
              <a:t>Bailis</a:t>
            </a:r>
            <a:r>
              <a:rPr lang="en-US" sz="5600" dirty="0"/>
              <a:t>, and M. </a:t>
            </a:r>
            <a:r>
              <a:rPr lang="en-US" sz="5600" dirty="0" err="1"/>
              <a:t>Zaharia</a:t>
            </a:r>
            <a:r>
              <a:rPr lang="en-US" sz="5600" dirty="0"/>
              <a:t>. </a:t>
            </a:r>
            <a:r>
              <a:rPr lang="en-US" sz="5600" b="1" i="1" dirty="0" err="1"/>
              <a:t>Blazeit</a:t>
            </a:r>
            <a:r>
              <a:rPr lang="en-US" sz="5600" b="1" i="1" dirty="0"/>
              <a:t>: Fast exploratory video queries using neural networks. </a:t>
            </a:r>
            <a:r>
              <a:rPr lang="en-US" sz="5600" dirty="0"/>
              <a:t>(2018).</a:t>
            </a:r>
          </a:p>
          <a:p>
            <a:pPr marL="296863" indent="-296863">
              <a:lnSpc>
                <a:spcPct val="120000"/>
              </a:lnSpc>
              <a:spcBef>
                <a:spcPts val="1200"/>
              </a:spcBef>
              <a:buFont typeface="+mj-lt"/>
              <a:buAutoNum type="arabicPeriod"/>
            </a:pPr>
            <a:r>
              <a:rPr lang="en-US" sz="5600" dirty="0"/>
              <a:t>Peter </a:t>
            </a:r>
            <a:r>
              <a:rPr lang="en-US" sz="5600" dirty="0" err="1"/>
              <a:t>Bailis</a:t>
            </a:r>
            <a:r>
              <a:rPr lang="en-US" sz="5600" dirty="0"/>
              <a:t>, et al. </a:t>
            </a:r>
            <a:r>
              <a:rPr lang="en-US" sz="5600" b="1" i="1" dirty="0"/>
              <a:t>Infrastructure for Usable Machine Learning: The Stanford DAWN Project.</a:t>
            </a:r>
            <a:r>
              <a:rPr lang="en-US" sz="5600" dirty="0"/>
              <a:t> (2017).</a:t>
            </a:r>
          </a:p>
          <a:p>
            <a:pPr marL="239713" indent="-239713">
              <a:lnSpc>
                <a:spcPct val="160000"/>
              </a:lnSpc>
              <a:spcBef>
                <a:spcPts val="1200"/>
              </a:spcBef>
              <a:tabLst>
                <a:tab pos="163513" algn="l"/>
              </a:tabLst>
            </a:pPr>
            <a:endParaRPr lang="en-US" sz="3600" dirty="0">
              <a:solidFill>
                <a:schemeClr val="dk1"/>
              </a:solidFill>
              <a:latin typeface="Arial"/>
              <a:cs typeface="Arial"/>
            </a:endParaRPr>
          </a:p>
          <a:p>
            <a:pPr marL="0" indent="0">
              <a:spcBef>
                <a:spcPts val="1200"/>
              </a:spcBef>
              <a:buNone/>
            </a:pPr>
            <a:endParaRPr lang="en-US" sz="2200" dirty="0"/>
          </a:p>
        </p:txBody>
      </p:sp>
      <p:sp>
        <p:nvSpPr>
          <p:cNvPr id="4" name="Slide Number Placeholder 3">
            <a:extLst>
              <a:ext uri="{FF2B5EF4-FFF2-40B4-BE49-F238E27FC236}">
                <a16:creationId xmlns:a16="http://schemas.microsoft.com/office/drawing/2014/main" id="{4100B6F3-D384-3849-8934-C48DA8630FA2}"/>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19</a:t>
            </a:fld>
            <a:endParaRPr lang="en-US"/>
          </a:p>
        </p:txBody>
      </p:sp>
    </p:spTree>
    <p:extLst>
      <p:ext uri="{BB962C8B-B14F-4D97-AF65-F5344CB8AC3E}">
        <p14:creationId xmlns:p14="http://schemas.microsoft.com/office/powerpoint/2010/main" val="302893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952500"/>
            <a:ext cx="8478838" cy="838200"/>
          </a:xfrm>
        </p:spPr>
        <p:txBody>
          <a:bodyPr/>
          <a:lstStyle/>
          <a:p>
            <a:r>
              <a:rPr lang="en-US" dirty="0"/>
              <a:t>Collaborations</a:t>
            </a:r>
          </a:p>
        </p:txBody>
      </p:sp>
      <p:sp>
        <p:nvSpPr>
          <p:cNvPr id="6" name="Content Placeholder 5"/>
          <p:cNvSpPr>
            <a:spLocks noGrp="1"/>
          </p:cNvSpPr>
          <p:nvPr>
            <p:ph idx="4294967295"/>
          </p:nvPr>
        </p:nvSpPr>
        <p:spPr>
          <a:xfrm>
            <a:off x="0" y="1790700"/>
            <a:ext cx="4440238" cy="4175125"/>
          </a:xfrm>
        </p:spPr>
        <p:txBody>
          <a:bodyPr>
            <a:normAutofit/>
          </a:bodyPr>
          <a:lstStyle/>
          <a:p>
            <a:pPr marL="229870" indent="-229870">
              <a:lnSpc>
                <a:spcPct val="150000"/>
              </a:lnSpc>
            </a:pPr>
            <a:r>
              <a:rPr lang="en-US" b="1" dirty="0"/>
              <a:t>Researchers</a:t>
            </a:r>
            <a:endParaRPr lang="en-US" dirty="0"/>
          </a:p>
          <a:p>
            <a:pPr marL="797560" lvl="1" indent="-342900">
              <a:lnSpc>
                <a:spcPct val="150000"/>
              </a:lnSpc>
              <a:spcBef>
                <a:spcPts val="0"/>
              </a:spcBef>
              <a:spcAft>
                <a:spcPts val="0"/>
              </a:spcAft>
            </a:pPr>
            <a:r>
              <a:rPr lang="en-US" sz="2000" dirty="0">
                <a:solidFill>
                  <a:srgbClr val="000000"/>
                </a:solidFill>
                <a:latin typeface="Arial"/>
                <a:ea typeface="Arial"/>
                <a:cs typeface="Arial"/>
                <a:sym typeface="Arial"/>
              </a:rPr>
              <a:t>Bharat Bhargava (Purdue)</a:t>
            </a:r>
          </a:p>
          <a:p>
            <a:pPr marL="797560" lvl="1" indent="-342900">
              <a:lnSpc>
                <a:spcPct val="150000"/>
              </a:lnSpc>
              <a:spcBef>
                <a:spcPts val="0"/>
              </a:spcBef>
              <a:spcAft>
                <a:spcPts val="0"/>
              </a:spcAft>
            </a:pPr>
            <a:r>
              <a:rPr lang="en-US" sz="2000" dirty="0">
                <a:solidFill>
                  <a:srgbClr val="000000"/>
                </a:solidFill>
                <a:latin typeface="Arial"/>
                <a:ea typeface="Arial"/>
                <a:cs typeface="Arial"/>
                <a:sym typeface="Arial"/>
              </a:rPr>
              <a:t>Michael </a:t>
            </a:r>
            <a:r>
              <a:rPr lang="en-US" sz="2000" dirty="0" err="1">
                <a:solidFill>
                  <a:srgbClr val="000000"/>
                </a:solidFill>
                <a:latin typeface="Arial"/>
                <a:ea typeface="Arial"/>
                <a:cs typeface="Arial"/>
                <a:sym typeface="Arial"/>
              </a:rPr>
              <a:t>Stonebraker</a:t>
            </a:r>
            <a:r>
              <a:rPr lang="en-US" sz="2000" dirty="0">
                <a:solidFill>
                  <a:srgbClr val="000000"/>
                </a:solidFill>
                <a:latin typeface="Arial"/>
                <a:ea typeface="Arial"/>
                <a:cs typeface="Arial"/>
                <a:sym typeface="Arial"/>
              </a:rPr>
              <a:t> (MIT) </a:t>
            </a:r>
            <a:endParaRPr lang="en-US" sz="2000" dirty="0">
              <a:solidFill>
                <a:srgbClr val="000000"/>
              </a:solidFill>
              <a:latin typeface="Arial"/>
              <a:ea typeface="Arial"/>
              <a:cs typeface="Arial"/>
            </a:endParaRPr>
          </a:p>
          <a:p>
            <a:pPr marL="797560" lvl="1" indent="-342900">
              <a:lnSpc>
                <a:spcPct val="150000"/>
              </a:lnSpc>
              <a:spcBef>
                <a:spcPts val="0"/>
              </a:spcBef>
              <a:spcAft>
                <a:spcPts val="0"/>
              </a:spcAft>
            </a:pPr>
            <a:r>
              <a:rPr lang="en-US" sz="2000" dirty="0"/>
              <a:t>Michael Cafarella (MIT)</a:t>
            </a:r>
          </a:p>
          <a:p>
            <a:pPr marL="797560" lvl="1" indent="-342900">
              <a:lnSpc>
                <a:spcPct val="150000"/>
              </a:lnSpc>
              <a:spcBef>
                <a:spcPts val="0"/>
              </a:spcBef>
              <a:spcAft>
                <a:spcPts val="0"/>
              </a:spcAft>
            </a:pPr>
            <a:r>
              <a:rPr lang="en-US" sz="2000" dirty="0">
                <a:solidFill>
                  <a:srgbClr val="000000"/>
                </a:solidFill>
                <a:latin typeface="Arial"/>
                <a:ea typeface="Arial"/>
                <a:cs typeface="Arial"/>
                <a:sym typeface="Arial"/>
              </a:rPr>
              <a:t>Aarti Singh (CMU)</a:t>
            </a:r>
            <a:endParaRPr lang="en-US" sz="2000" baseline="30000" dirty="0">
              <a:solidFill>
                <a:srgbClr val="000000"/>
              </a:solidFill>
              <a:latin typeface="Arial"/>
              <a:ea typeface="Arial"/>
              <a:cs typeface="Arial"/>
            </a:endParaRPr>
          </a:p>
          <a:p>
            <a:pPr marL="797560" lvl="1" indent="-342900">
              <a:lnSpc>
                <a:spcPct val="150000"/>
              </a:lnSpc>
              <a:spcBef>
                <a:spcPts val="0"/>
              </a:spcBef>
              <a:spcAft>
                <a:spcPts val="0"/>
              </a:spcAft>
            </a:pPr>
            <a:r>
              <a:rPr lang="en-US" sz="2000" dirty="0">
                <a:solidFill>
                  <a:srgbClr val="000000"/>
                </a:solidFill>
                <a:latin typeface="Arial"/>
                <a:ea typeface="Arial"/>
                <a:cs typeface="Arial"/>
                <a:sym typeface="Arial"/>
              </a:rPr>
              <a:t>Peter </a:t>
            </a:r>
            <a:r>
              <a:rPr lang="en-US" sz="2000" dirty="0" err="1">
                <a:solidFill>
                  <a:srgbClr val="000000"/>
                </a:solidFill>
                <a:latin typeface="Arial"/>
                <a:ea typeface="Arial"/>
                <a:cs typeface="Arial"/>
                <a:sym typeface="Arial"/>
              </a:rPr>
              <a:t>Bailis</a:t>
            </a:r>
            <a:r>
              <a:rPr lang="en-US" sz="2000" dirty="0">
                <a:solidFill>
                  <a:srgbClr val="000000"/>
                </a:solidFill>
                <a:latin typeface="Arial"/>
                <a:ea typeface="Arial"/>
                <a:cs typeface="Arial"/>
                <a:sym typeface="Arial"/>
              </a:rPr>
              <a:t> (Stanford)</a:t>
            </a:r>
            <a:endParaRPr lang="en-US" sz="3200" dirty="0"/>
          </a:p>
          <a:p>
            <a:pPr marL="683895" lvl="1" indent="-226695"/>
            <a:endParaRPr lang="en-US" dirty="0"/>
          </a:p>
        </p:txBody>
      </p:sp>
      <p:sp>
        <p:nvSpPr>
          <p:cNvPr id="8" name="Slide Number Placeholder 7"/>
          <p:cNvSpPr>
            <a:spLocks noGrp="1"/>
          </p:cNvSpPr>
          <p:nvPr>
            <p:ph type="sldNum" sz="quarter" idx="4294967295"/>
          </p:nvPr>
        </p:nvSpPr>
        <p:spPr>
          <a:xfrm>
            <a:off x="0" y="6477000"/>
            <a:ext cx="400050" cy="296863"/>
          </a:xfrm>
        </p:spPr>
        <p:txBody>
          <a:bodyPr/>
          <a:lstStyle/>
          <a:p>
            <a:fld id="{F6EFC63E-F8D9-44BB-A462-AC735E845F95}" type="slidenum">
              <a:rPr lang="en-US" smtClean="0"/>
              <a:pPr/>
              <a:t>2</a:t>
            </a:fld>
            <a:endParaRPr lang="en-US"/>
          </a:p>
        </p:txBody>
      </p:sp>
      <p:sp>
        <p:nvSpPr>
          <p:cNvPr id="9" name="Content Placeholder 5">
            <a:extLst>
              <a:ext uri="{FF2B5EF4-FFF2-40B4-BE49-F238E27FC236}">
                <a16:creationId xmlns:a16="http://schemas.microsoft.com/office/drawing/2014/main" id="{C338B081-7DEA-B54A-BB3F-4A4C0BC2E5AB}"/>
              </a:ext>
            </a:extLst>
          </p:cNvPr>
          <p:cNvSpPr txBox="1">
            <a:spLocks/>
          </p:cNvSpPr>
          <p:nvPr/>
        </p:nvSpPr>
        <p:spPr bwMode="auto">
          <a:xfrm>
            <a:off x="5090109" y="1791023"/>
            <a:ext cx="3616569" cy="45156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lvl1pPr marL="230188" indent="-230188" algn="l" rtl="0" eaLnBrk="1" fontAlgn="base" hangingPunct="1">
              <a:spcBef>
                <a:spcPts val="2400"/>
              </a:spcBef>
              <a:spcAft>
                <a:spcPct val="0"/>
              </a:spcAft>
              <a:buChar char="•"/>
              <a:defRPr sz="2000">
                <a:solidFill>
                  <a:schemeClr val="tx1"/>
                </a:solidFill>
                <a:latin typeface="Arial" pitchFamily="34" charset="0"/>
                <a:ea typeface="+mn-ea"/>
                <a:cs typeface="Arial" pitchFamily="34" charset="0"/>
              </a:defRPr>
            </a:lvl1pPr>
            <a:lvl2pPr marL="684213" indent="-227013" algn="l" rtl="0" eaLnBrk="1" fontAlgn="base" hangingPunct="1">
              <a:spcBef>
                <a:spcPts val="600"/>
              </a:spcBef>
              <a:spcAft>
                <a:spcPct val="0"/>
              </a:spcAft>
              <a:buChar char="–"/>
              <a:defRPr sz="1600">
                <a:solidFill>
                  <a:schemeClr val="tx1"/>
                </a:solidFill>
                <a:latin typeface="Arial" pitchFamily="34" charset="0"/>
                <a:cs typeface="Arial" pitchFamily="34" charset="0"/>
              </a:defRPr>
            </a:lvl2pPr>
            <a:lvl3pPr marL="10874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Char char="–"/>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700">
                <a:solidFill>
                  <a:schemeClr val="tx1"/>
                </a:solidFill>
                <a:latin typeface="+mn-lt"/>
                <a:cs typeface="+mn-cs"/>
              </a:defRPr>
            </a:lvl6pPr>
            <a:lvl7pPr marL="2971800" indent="-228600" algn="l" rtl="0" eaLnBrk="1" fontAlgn="base" hangingPunct="1">
              <a:spcBef>
                <a:spcPct val="20000"/>
              </a:spcBef>
              <a:spcAft>
                <a:spcPct val="0"/>
              </a:spcAft>
              <a:buChar char="»"/>
              <a:defRPr sz="1700">
                <a:solidFill>
                  <a:schemeClr val="tx1"/>
                </a:solidFill>
                <a:latin typeface="+mn-lt"/>
                <a:cs typeface="+mn-cs"/>
              </a:defRPr>
            </a:lvl7pPr>
            <a:lvl8pPr marL="3429000" indent="-228600" algn="l" rtl="0" eaLnBrk="1" fontAlgn="base" hangingPunct="1">
              <a:spcBef>
                <a:spcPct val="20000"/>
              </a:spcBef>
              <a:spcAft>
                <a:spcPct val="0"/>
              </a:spcAft>
              <a:buChar char="»"/>
              <a:defRPr sz="1700">
                <a:solidFill>
                  <a:schemeClr val="tx1"/>
                </a:solidFill>
                <a:latin typeface="+mn-lt"/>
                <a:cs typeface="+mn-cs"/>
              </a:defRPr>
            </a:lvl8pPr>
            <a:lvl9pPr marL="3886200" indent="-228600" algn="l" rtl="0" eaLnBrk="1" fontAlgn="base" hangingPunct="1">
              <a:spcBef>
                <a:spcPct val="20000"/>
              </a:spcBef>
              <a:spcAft>
                <a:spcPct val="0"/>
              </a:spcAft>
              <a:buChar char="»"/>
              <a:defRPr sz="1700">
                <a:solidFill>
                  <a:schemeClr val="tx1"/>
                </a:solidFill>
                <a:latin typeface="+mn-lt"/>
                <a:cs typeface="+mn-cs"/>
              </a:defRPr>
            </a:lvl9pPr>
          </a:lstStyle>
          <a:p>
            <a:pPr marL="229870" indent="-229870">
              <a:lnSpc>
                <a:spcPct val="150000"/>
              </a:lnSpc>
            </a:pPr>
            <a:r>
              <a:rPr lang="en-US" sz="2200" b="1" kern="0" dirty="0"/>
              <a:t>Students</a:t>
            </a:r>
            <a:endParaRPr lang="en-US" dirty="0"/>
          </a:p>
          <a:p>
            <a:pPr marL="797560" lvl="1" indent="-342900">
              <a:lnSpc>
                <a:spcPct val="150000"/>
              </a:lnSpc>
              <a:spcBef>
                <a:spcPts val="0"/>
              </a:spcBef>
              <a:spcAft>
                <a:spcPts val="0"/>
              </a:spcAft>
            </a:pPr>
            <a:r>
              <a:rPr lang="en-US" sz="1900" kern="0" dirty="0">
                <a:solidFill>
                  <a:srgbClr val="000000"/>
                </a:solidFill>
                <a:latin typeface="Arial"/>
                <a:ea typeface="Arial"/>
                <a:cs typeface="Arial"/>
                <a:sym typeface="Arial"/>
              </a:rPr>
              <a:t>KMA Solaiman</a:t>
            </a:r>
          </a:p>
          <a:p>
            <a:pPr marL="797560" lvl="1" indent="-342900">
              <a:lnSpc>
                <a:spcPct val="150000"/>
              </a:lnSpc>
              <a:spcBef>
                <a:spcPts val="0"/>
              </a:spcBef>
              <a:spcAft>
                <a:spcPts val="0"/>
              </a:spcAft>
            </a:pPr>
            <a:r>
              <a:rPr lang="en-US" sz="1900" kern="0" dirty="0">
                <a:solidFill>
                  <a:srgbClr val="000000"/>
                </a:solidFill>
                <a:latin typeface="Arial"/>
                <a:ea typeface="Arial"/>
                <a:cs typeface="Arial"/>
                <a:sym typeface="Arial"/>
              </a:rPr>
              <a:t>Alina </a:t>
            </a:r>
            <a:r>
              <a:rPr lang="en-US" sz="1900" kern="0" dirty="0" err="1">
                <a:solidFill>
                  <a:srgbClr val="000000"/>
                </a:solidFill>
                <a:latin typeface="Arial"/>
                <a:ea typeface="Arial"/>
                <a:cs typeface="Arial"/>
                <a:sym typeface="Arial"/>
              </a:rPr>
              <a:t>Nesen</a:t>
            </a:r>
            <a:endParaRPr lang="en-US" sz="1900" kern="0" dirty="0">
              <a:solidFill>
                <a:srgbClr val="000000"/>
              </a:solidFill>
              <a:latin typeface="Arial"/>
              <a:ea typeface="Arial"/>
              <a:cs typeface="Arial"/>
            </a:endParaRPr>
          </a:p>
          <a:p>
            <a:pPr marL="797560" lvl="1" indent="-342900">
              <a:lnSpc>
                <a:spcPct val="150000"/>
              </a:lnSpc>
              <a:spcBef>
                <a:spcPts val="0"/>
              </a:spcBef>
              <a:spcAft>
                <a:spcPts val="0"/>
              </a:spcAft>
            </a:pPr>
            <a:r>
              <a:rPr lang="en-US" sz="1900" kern="0" dirty="0" err="1">
                <a:solidFill>
                  <a:srgbClr val="000000"/>
                </a:solidFill>
                <a:latin typeface="Arial"/>
                <a:ea typeface="Arial"/>
                <a:cs typeface="Arial"/>
                <a:sym typeface="Arial"/>
              </a:rPr>
              <a:t>Pelin</a:t>
            </a:r>
            <a:r>
              <a:rPr lang="en-US" sz="1900" kern="0" dirty="0">
                <a:solidFill>
                  <a:srgbClr val="000000"/>
                </a:solidFill>
                <a:latin typeface="Arial"/>
                <a:ea typeface="Arial"/>
                <a:cs typeface="Arial"/>
                <a:sym typeface="Arial"/>
              </a:rPr>
              <a:t> </a:t>
            </a:r>
            <a:r>
              <a:rPr lang="en-US" sz="1900" kern="0" dirty="0" err="1">
                <a:solidFill>
                  <a:srgbClr val="000000"/>
                </a:solidFill>
                <a:latin typeface="Arial"/>
                <a:ea typeface="Arial"/>
                <a:cs typeface="Arial"/>
                <a:sym typeface="Arial"/>
              </a:rPr>
              <a:t>Angin</a:t>
            </a:r>
            <a:endParaRPr lang="en-US" sz="1900" kern="0" dirty="0">
              <a:solidFill>
                <a:srgbClr val="000000"/>
              </a:solidFill>
              <a:latin typeface="Arial"/>
              <a:ea typeface="Arial"/>
              <a:cs typeface="Arial"/>
              <a:sym typeface="Arial"/>
            </a:endParaRPr>
          </a:p>
          <a:p>
            <a:pPr marL="797560" lvl="1" indent="-342900">
              <a:lnSpc>
                <a:spcPct val="150000"/>
              </a:lnSpc>
              <a:spcBef>
                <a:spcPts val="0"/>
              </a:spcBef>
              <a:spcAft>
                <a:spcPts val="0"/>
              </a:spcAft>
            </a:pPr>
            <a:r>
              <a:rPr lang="en-US" sz="1900" kern="0" dirty="0">
                <a:solidFill>
                  <a:srgbClr val="000000"/>
                </a:solidFill>
                <a:latin typeface="Arial"/>
                <a:ea typeface="Arial"/>
                <a:cs typeface="Arial"/>
                <a:sym typeface="Arial"/>
              </a:rPr>
              <a:t>Ganapathy Mani</a:t>
            </a:r>
            <a:endParaRPr lang="en-US" sz="1900" kern="0" dirty="0">
              <a:solidFill>
                <a:srgbClr val="000000"/>
              </a:solidFill>
              <a:latin typeface="Arial"/>
              <a:ea typeface="Arial"/>
              <a:cs typeface="Arial"/>
            </a:endParaRPr>
          </a:p>
          <a:p>
            <a:pPr marL="797560" lvl="1" indent="-342900">
              <a:lnSpc>
                <a:spcPct val="150000"/>
              </a:lnSpc>
              <a:spcBef>
                <a:spcPts val="0"/>
              </a:spcBef>
              <a:spcAft>
                <a:spcPts val="0"/>
              </a:spcAft>
            </a:pPr>
            <a:r>
              <a:rPr lang="en-US" sz="1900" kern="0" dirty="0">
                <a:solidFill>
                  <a:srgbClr val="000000"/>
                </a:solidFill>
                <a:latin typeface="Arial"/>
                <a:ea typeface="Arial"/>
                <a:cs typeface="Arial"/>
                <a:sym typeface="Arial"/>
              </a:rPr>
              <a:t>Zachary Collins (MIT)</a:t>
            </a:r>
            <a:endParaRPr lang="en-US" sz="1900" kern="0" dirty="0">
              <a:solidFill>
                <a:srgbClr val="000000"/>
              </a:solidFill>
              <a:latin typeface="Arial"/>
              <a:ea typeface="Arial"/>
              <a:cs typeface="Arial"/>
            </a:endParaRPr>
          </a:p>
          <a:p>
            <a:pPr marL="797560" lvl="1" indent="-342900">
              <a:lnSpc>
                <a:spcPct val="150000"/>
              </a:lnSpc>
              <a:spcBef>
                <a:spcPts val="0"/>
              </a:spcBef>
              <a:spcAft>
                <a:spcPts val="0"/>
              </a:spcAft>
            </a:pPr>
            <a:r>
              <a:rPr lang="en-US" sz="1900" kern="0" dirty="0">
                <a:solidFill>
                  <a:srgbClr val="000000"/>
                </a:solidFill>
                <a:latin typeface="Arial"/>
                <a:ea typeface="Arial"/>
                <a:cs typeface="Arial"/>
                <a:sym typeface="Arial"/>
              </a:rPr>
              <a:t>Aaron </a:t>
            </a:r>
            <a:r>
              <a:rPr lang="en-US" sz="1900" kern="0" dirty="0" err="1">
                <a:solidFill>
                  <a:srgbClr val="000000"/>
                </a:solidFill>
                <a:latin typeface="Arial"/>
                <a:ea typeface="Arial"/>
                <a:cs typeface="Arial"/>
                <a:sym typeface="Arial"/>
              </a:rPr>
              <a:t>Sipser</a:t>
            </a:r>
            <a:r>
              <a:rPr lang="en-US" sz="1900" kern="0" dirty="0">
                <a:solidFill>
                  <a:srgbClr val="000000"/>
                </a:solidFill>
                <a:latin typeface="Arial"/>
                <a:ea typeface="Arial"/>
                <a:cs typeface="Arial"/>
                <a:sym typeface="Arial"/>
              </a:rPr>
              <a:t> (MIT)</a:t>
            </a:r>
          </a:p>
          <a:p>
            <a:pPr marL="797560" lvl="1" indent="-342900">
              <a:lnSpc>
                <a:spcPct val="150000"/>
              </a:lnSpc>
              <a:spcBef>
                <a:spcPts val="0"/>
              </a:spcBef>
              <a:spcAft>
                <a:spcPts val="0"/>
              </a:spcAft>
            </a:pPr>
            <a:r>
              <a:rPr lang="en-US" sz="1900" kern="0" dirty="0">
                <a:solidFill>
                  <a:srgbClr val="000000"/>
                </a:solidFill>
                <a:latin typeface="Arial"/>
                <a:ea typeface="Arial"/>
                <a:cs typeface="Arial"/>
              </a:rPr>
              <a:t>Tao Sun (MIT)</a:t>
            </a:r>
          </a:p>
          <a:p>
            <a:pPr marL="797560" lvl="1" indent="-342900">
              <a:lnSpc>
                <a:spcPct val="150000"/>
              </a:lnSpc>
              <a:spcBef>
                <a:spcPts val="0"/>
              </a:spcBef>
              <a:spcAft>
                <a:spcPts val="0"/>
              </a:spcAft>
            </a:pPr>
            <a:r>
              <a:rPr lang="en-US" sz="1900" kern="0" dirty="0" err="1">
                <a:solidFill>
                  <a:srgbClr val="000000"/>
                </a:solidFill>
                <a:latin typeface="Arial"/>
                <a:ea typeface="Arial"/>
                <a:cs typeface="Arial"/>
                <a:sym typeface="Arial"/>
              </a:rPr>
              <a:t>Servio</a:t>
            </a:r>
            <a:r>
              <a:rPr lang="en-US" sz="1900" kern="0" dirty="0">
                <a:solidFill>
                  <a:srgbClr val="000000"/>
                </a:solidFill>
                <a:latin typeface="Arial"/>
                <a:ea typeface="Arial"/>
                <a:cs typeface="Arial"/>
                <a:sym typeface="Arial"/>
              </a:rPr>
              <a:t> Palacios</a:t>
            </a:r>
          </a:p>
          <a:p>
            <a:pPr marL="797560" lvl="1" indent="-342900">
              <a:lnSpc>
                <a:spcPct val="150000"/>
              </a:lnSpc>
              <a:spcBef>
                <a:spcPts val="0"/>
              </a:spcBef>
              <a:spcAft>
                <a:spcPts val="0"/>
              </a:spcAft>
            </a:pPr>
            <a:r>
              <a:rPr lang="en-US" sz="1900" kern="0" dirty="0">
                <a:solidFill>
                  <a:srgbClr val="000000"/>
                </a:solidFill>
                <a:latin typeface="Arial"/>
                <a:ea typeface="Arial"/>
                <a:cs typeface="Arial"/>
                <a:sym typeface="Arial"/>
              </a:rPr>
              <a:t>Miguel Villarreal-Vasquez</a:t>
            </a:r>
          </a:p>
          <a:p>
            <a:pPr marL="797560" lvl="1" indent="-342900">
              <a:lnSpc>
                <a:spcPct val="150000"/>
              </a:lnSpc>
              <a:spcBef>
                <a:spcPts val="0"/>
              </a:spcBef>
              <a:spcAft>
                <a:spcPts val="0"/>
              </a:spcAft>
            </a:pPr>
            <a:r>
              <a:rPr lang="en-US" sz="1900" kern="0" dirty="0">
                <a:solidFill>
                  <a:srgbClr val="000000"/>
                </a:solidFill>
                <a:latin typeface="Arial"/>
                <a:ea typeface="Arial"/>
                <a:cs typeface="Arial"/>
              </a:rPr>
              <a:t>Denis </a:t>
            </a:r>
            <a:r>
              <a:rPr lang="en-US" sz="1900" kern="0" dirty="0" err="1">
                <a:solidFill>
                  <a:srgbClr val="000000"/>
                </a:solidFill>
                <a:latin typeface="Arial"/>
                <a:ea typeface="Arial"/>
                <a:cs typeface="Arial"/>
              </a:rPr>
              <a:t>Ulybyshev</a:t>
            </a:r>
            <a:r>
              <a:rPr lang="en-US" sz="1900" kern="0" dirty="0">
                <a:solidFill>
                  <a:srgbClr val="000000"/>
                </a:solidFill>
                <a:latin typeface="Arial"/>
                <a:ea typeface="Arial"/>
                <a:cs typeface="Arial"/>
              </a:rPr>
              <a:t> </a:t>
            </a:r>
          </a:p>
          <a:p>
            <a:pPr marL="797560" lvl="1" indent="-342900">
              <a:lnSpc>
                <a:spcPct val="150000"/>
              </a:lnSpc>
              <a:spcBef>
                <a:spcPts val="0"/>
              </a:spcBef>
              <a:spcAft>
                <a:spcPts val="0"/>
              </a:spcAft>
            </a:pPr>
            <a:r>
              <a:rPr lang="en-US" sz="1900" kern="0" dirty="0">
                <a:solidFill>
                  <a:srgbClr val="000000"/>
                </a:solidFill>
                <a:latin typeface="Arial"/>
                <a:ea typeface="Arial"/>
                <a:cs typeface="Arial"/>
                <a:sym typeface="Arial"/>
              </a:rPr>
              <a:t>Daniel Kang (Stanford)</a:t>
            </a:r>
            <a:endParaRPr lang="en-US" sz="1900" kern="0" dirty="0"/>
          </a:p>
          <a:p>
            <a:pPr marL="683895" lvl="1" indent="-226695"/>
            <a:endParaRPr lang="en-US" kern="0" dirty="0"/>
          </a:p>
        </p:txBody>
      </p:sp>
    </p:spTree>
    <p:extLst>
      <p:ext uri="{BB962C8B-B14F-4D97-AF65-F5344CB8AC3E}">
        <p14:creationId xmlns:p14="http://schemas.microsoft.com/office/powerpoint/2010/main" val="123422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43687-7C3E-A44C-9D44-5372415E0D70}"/>
              </a:ext>
            </a:extLst>
          </p:cNvPr>
          <p:cNvSpPr>
            <a:spLocks noGrp="1"/>
          </p:cNvSpPr>
          <p:nvPr>
            <p:ph type="title" idx="4294967295"/>
          </p:nvPr>
        </p:nvSpPr>
        <p:spPr>
          <a:xfrm>
            <a:off x="0" y="952500"/>
            <a:ext cx="8478838" cy="838200"/>
          </a:xfrm>
        </p:spPr>
        <p:txBody>
          <a:bodyPr/>
          <a:lstStyle/>
          <a:p>
            <a:r>
              <a:rPr lang="en-US" dirty="0"/>
              <a:t>Proposals</a:t>
            </a:r>
          </a:p>
        </p:txBody>
      </p:sp>
      <p:sp>
        <p:nvSpPr>
          <p:cNvPr id="3" name="Content Placeholder 2">
            <a:extLst>
              <a:ext uri="{FF2B5EF4-FFF2-40B4-BE49-F238E27FC236}">
                <a16:creationId xmlns:a16="http://schemas.microsoft.com/office/drawing/2014/main" id="{F5DD8E68-D100-004D-AC57-24A0BEEAB82A}"/>
              </a:ext>
            </a:extLst>
          </p:cNvPr>
          <p:cNvSpPr>
            <a:spLocks noGrp="1"/>
          </p:cNvSpPr>
          <p:nvPr>
            <p:ph idx="4294967295"/>
          </p:nvPr>
        </p:nvSpPr>
        <p:spPr>
          <a:xfrm>
            <a:off x="0" y="1560577"/>
            <a:ext cx="8458200" cy="4606862"/>
          </a:xfrm>
        </p:spPr>
        <p:txBody>
          <a:bodyPr>
            <a:normAutofit fontScale="92500" lnSpcReduction="20000"/>
          </a:bodyPr>
          <a:lstStyle/>
          <a:p>
            <a:pPr marL="229870" indent="-229870">
              <a:lnSpc>
                <a:spcPct val="120000"/>
              </a:lnSpc>
              <a:spcBef>
                <a:spcPts val="1200"/>
              </a:spcBef>
            </a:pPr>
            <a:r>
              <a:rPr lang="en-US" sz="2600" dirty="0"/>
              <a:t>DARPA award on </a:t>
            </a:r>
            <a:r>
              <a:rPr lang="en-US" sz="2600" i="1" dirty="0"/>
              <a:t>Science of Artificial Intelligence and Learning for Open-world Novelty (SAIL-ON) </a:t>
            </a:r>
            <a:r>
              <a:rPr lang="en-US" sz="2600" dirty="0"/>
              <a:t>initiative of </a:t>
            </a:r>
            <a:r>
              <a:rPr lang="en-US" sz="2600" dirty="0" err="1"/>
              <a:t>DoD</a:t>
            </a:r>
            <a:r>
              <a:rPr lang="en-US" sz="2600" dirty="0"/>
              <a:t> (JOINT with Information Science Institute)</a:t>
            </a:r>
          </a:p>
          <a:p>
            <a:pPr marL="683895" lvl="1" indent="-226695">
              <a:lnSpc>
                <a:spcPct val="120000"/>
              </a:lnSpc>
              <a:spcBef>
                <a:spcPts val="1200"/>
              </a:spcBef>
            </a:pPr>
            <a:r>
              <a:rPr lang="en-US" sz="2300" dirty="0">
                <a:latin typeface="Arial"/>
                <a:cs typeface="Arial"/>
              </a:rPr>
              <a:t>Generating Novelty in Open-world Multi-agent Environments (GNOME)</a:t>
            </a:r>
          </a:p>
          <a:p>
            <a:pPr marL="229870" indent="-229870">
              <a:lnSpc>
                <a:spcPct val="120000"/>
              </a:lnSpc>
              <a:spcBef>
                <a:spcPts val="1200"/>
              </a:spcBef>
            </a:pPr>
            <a:r>
              <a:rPr lang="en-US" sz="2600" dirty="0">
                <a:latin typeface="Arial"/>
                <a:cs typeface="Arial"/>
              </a:rPr>
              <a:t>Awards from FORD (SDN and </a:t>
            </a:r>
            <a:r>
              <a:rPr lang="en-US" sz="2600" dirty="0" err="1">
                <a:latin typeface="Arial"/>
                <a:cs typeface="Arial"/>
              </a:rPr>
              <a:t>Vanets</a:t>
            </a:r>
            <a:r>
              <a:rPr lang="en-US" sz="2600" dirty="0">
                <a:latin typeface="Arial"/>
                <a:cs typeface="Arial"/>
              </a:rPr>
              <a:t>), Sandia Lab (MTD to Harden Space systems), JPL (Security), Northrup Grumman (two projects: ML attacks and Explainable AI and REALM)</a:t>
            </a:r>
          </a:p>
          <a:p>
            <a:pPr marL="229870" indent="-229870">
              <a:lnSpc>
                <a:spcPct val="120000"/>
              </a:lnSpc>
              <a:spcBef>
                <a:spcPts val="1200"/>
              </a:spcBef>
            </a:pPr>
            <a:r>
              <a:rPr lang="en-US" sz="2600" dirty="0">
                <a:latin typeface="Arial"/>
                <a:cs typeface="Arial"/>
              </a:rPr>
              <a:t>White papers submitted for </a:t>
            </a:r>
            <a:r>
              <a:rPr lang="en-US" sz="2600" dirty="0" err="1">
                <a:latin typeface="Arial"/>
                <a:cs typeface="Arial"/>
              </a:rPr>
              <a:t>DoD</a:t>
            </a:r>
            <a:r>
              <a:rPr lang="en-US" sz="2600" dirty="0">
                <a:latin typeface="Arial"/>
                <a:cs typeface="Arial"/>
              </a:rPr>
              <a:t>, ONR, Plans for NSF proposal</a:t>
            </a:r>
          </a:p>
          <a:p>
            <a:endParaRPr lang="en-US" dirty="0"/>
          </a:p>
        </p:txBody>
      </p:sp>
      <p:sp>
        <p:nvSpPr>
          <p:cNvPr id="4" name="Slide Number Placeholder 3">
            <a:extLst>
              <a:ext uri="{FF2B5EF4-FFF2-40B4-BE49-F238E27FC236}">
                <a16:creationId xmlns:a16="http://schemas.microsoft.com/office/drawing/2014/main" id="{0153CE9B-FFC0-8244-8BC7-DF9992E13842}"/>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20</a:t>
            </a:fld>
            <a:endParaRPr lang="en-US"/>
          </a:p>
        </p:txBody>
      </p:sp>
    </p:spTree>
    <p:extLst>
      <p:ext uri="{BB962C8B-B14F-4D97-AF65-F5344CB8AC3E}">
        <p14:creationId xmlns:p14="http://schemas.microsoft.com/office/powerpoint/2010/main" val="224093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idx="4294967295"/>
          </p:nvPr>
        </p:nvSpPr>
        <p:spPr>
          <a:xfrm>
            <a:off x="0" y="73025"/>
            <a:ext cx="6705600" cy="838200"/>
          </a:xfrm>
        </p:spPr>
        <p:txBody>
          <a:bodyPr/>
          <a:lstStyle/>
          <a:p>
            <a:r>
              <a:rPr lang="en-US" altLang="en-US" sz="2800" b="1"/>
              <a:t>AFRL, Rome Request for Information</a:t>
            </a:r>
          </a:p>
        </p:txBody>
      </p:sp>
      <p:sp>
        <p:nvSpPr>
          <p:cNvPr id="21507" name="Content Placeholder 2"/>
          <p:cNvSpPr>
            <a:spLocks noGrp="1"/>
          </p:cNvSpPr>
          <p:nvPr>
            <p:ph idx="4294967295"/>
          </p:nvPr>
        </p:nvSpPr>
        <p:spPr>
          <a:xfrm>
            <a:off x="0" y="1401763"/>
            <a:ext cx="8382000" cy="4524375"/>
          </a:xfrm>
        </p:spPr>
        <p:txBody>
          <a:bodyPr>
            <a:normAutofit lnSpcReduction="10000"/>
          </a:bodyPr>
          <a:lstStyle/>
          <a:p>
            <a:pPr algn="just"/>
            <a:r>
              <a:rPr lang="en-US" altLang="en-US" sz="1700"/>
              <a:t>The Air Force Research Laboratory, Information Directorate (AFRL/RI) is seeking information to better understand existing vendor offerings within the landscape of research and development (R&amp;D) that could later drive the development of prototypes of Machine Learning (ML) enabled Operational Command &amp; Control (C2) functions and assess their notional value1, 2 to Operational C2.</a:t>
            </a:r>
          </a:p>
          <a:p>
            <a:pPr algn="just"/>
            <a:r>
              <a:rPr lang="en-US" altLang="en-US" sz="1700"/>
              <a:t>The Air Force is investigating the incorporation of Machine Learning capabilities into Air Force C2 applications. As such, it is interested in the identification of C2 applications that can benefit from the incorporation of these capabilities, an understanding of how these applications and operations can notionally benefit, and the algorithms, and necessary data that will be a part of these implementations. This RFI is requesting information to better understand those AF C2 applications that have incorporated ML, those that could incorporate ML in the future and the algorithms which support these advanced capabilities. The C2 applications should fall into one of the following categories: Operational C2 supporting the air tasking process, battle management supporting operations execution, tactical-level C2 supporting the end-user, and Multi Domain C2.</a:t>
            </a:r>
          </a:p>
          <a:p>
            <a:endParaRPr lang="en-US" altLang="en-US" sz="1800"/>
          </a:p>
        </p:txBody>
      </p:sp>
      <p:sp>
        <p:nvSpPr>
          <p:cNvPr id="21508" name="Slide Number Placeholder 3"/>
          <p:cNvSpPr>
            <a:spLocks noGrp="1"/>
          </p:cNvSpPr>
          <p:nvPr>
            <p:ph type="sldNum" sz="quarter" idx="4294967295"/>
          </p:nvPr>
        </p:nvSpPr>
        <p:spPr>
          <a:xfrm>
            <a:off x="0" y="6477000"/>
            <a:ext cx="400050" cy="29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451B7774-584C-4363-BCF6-68FECD15E9B5}" type="slidenum">
              <a:rPr lang="en-US" altLang="en-US" sz="1300" smtClean="0">
                <a:solidFill>
                  <a:srgbClr val="000000"/>
                </a:solidFill>
                <a:latin typeface="Arial" panose="020B0604020202020204" pitchFamily="34" charset="0"/>
              </a:rPr>
              <a:pPr/>
              <a:t>21</a:t>
            </a:fld>
            <a:endParaRPr lang="en-US" altLang="en-US" sz="1300">
              <a:solidFill>
                <a:srgbClr val="000000"/>
              </a:solidFill>
              <a:latin typeface="Arial" panose="020B0604020202020204" pitchFamily="34" charset="0"/>
            </a:endParaRPr>
          </a:p>
        </p:txBody>
      </p:sp>
    </p:spTree>
    <p:extLst>
      <p:ext uri="{BB962C8B-B14F-4D97-AF65-F5344CB8AC3E}">
        <p14:creationId xmlns:p14="http://schemas.microsoft.com/office/powerpoint/2010/main" val="2614620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a:xfrm>
            <a:off x="0" y="73025"/>
            <a:ext cx="6705600" cy="838200"/>
          </a:xfrm>
        </p:spPr>
        <p:txBody>
          <a:bodyPr/>
          <a:lstStyle/>
          <a:p>
            <a:r>
              <a:rPr lang="en-US" altLang="en-US"/>
              <a:t>Army Research Lab</a:t>
            </a:r>
          </a:p>
        </p:txBody>
      </p:sp>
      <p:sp>
        <p:nvSpPr>
          <p:cNvPr id="22531" name="Content Placeholder 2"/>
          <p:cNvSpPr>
            <a:spLocks noGrp="1"/>
          </p:cNvSpPr>
          <p:nvPr>
            <p:ph idx="4294967295"/>
          </p:nvPr>
        </p:nvSpPr>
        <p:spPr>
          <a:xfrm>
            <a:off x="0" y="1401763"/>
            <a:ext cx="8382000" cy="4524375"/>
          </a:xfrm>
        </p:spPr>
        <p:txBody>
          <a:bodyPr/>
          <a:lstStyle/>
          <a:p>
            <a:r>
              <a:rPr lang="en-US" altLang="en-US"/>
              <a:t>STRONG addresses a critical objective within a broader Army goal to enable effective integration of Artificial Intelligence / Machine Learning (AI/ML) in the battlefield. This program has been developed in coordination with other related ARL-funded collaborative efforts (see descriptions of ARL collaborative alliances at </a:t>
            </a:r>
            <a:r>
              <a:rPr lang="en-US" altLang="en-US" u="sng">
                <a:hlinkClick r:id="rId2"/>
              </a:rPr>
              <a:t>https://www.arl.army.mil/www/default.cfm?page=93</a:t>
            </a:r>
            <a:r>
              <a:rPr lang="en-US" altLang="en-US"/>
              <a:t>) and shares a common vision of highly collaborative academia-industry-government partnerships; however, it will be executed with a program model different than previous ARL Collaborative Research/Technology Alliances. </a:t>
            </a:r>
          </a:p>
        </p:txBody>
      </p:sp>
      <p:sp>
        <p:nvSpPr>
          <p:cNvPr id="22532" name="Slide Number Placeholder 3"/>
          <p:cNvSpPr>
            <a:spLocks noGrp="1"/>
          </p:cNvSpPr>
          <p:nvPr>
            <p:ph type="sldNum" sz="quarter" idx="4294967295"/>
          </p:nvPr>
        </p:nvSpPr>
        <p:spPr>
          <a:xfrm>
            <a:off x="0" y="6477000"/>
            <a:ext cx="400050" cy="29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ea typeface="MS PGothic" panose="020B0600070205080204" pitchFamily="34" charset="-128"/>
              </a:defRPr>
            </a:lvl1pPr>
            <a:lvl2pPr marL="742950" indent="-285750">
              <a:defRPr sz="2400">
                <a:solidFill>
                  <a:schemeClr val="tx1"/>
                </a:solidFill>
                <a:latin typeface="Tahoma" panose="020B0604030504040204" pitchFamily="34" charset="0"/>
                <a:ea typeface="MS PGothic" panose="020B0600070205080204" pitchFamily="34" charset="-128"/>
              </a:defRPr>
            </a:lvl2pPr>
            <a:lvl3pPr marL="1143000" indent="-228600">
              <a:defRPr sz="2400">
                <a:solidFill>
                  <a:schemeClr val="tx1"/>
                </a:solidFill>
                <a:latin typeface="Tahoma" panose="020B0604030504040204" pitchFamily="34" charset="0"/>
                <a:ea typeface="MS PGothic" panose="020B0600070205080204" pitchFamily="34" charset="-128"/>
              </a:defRPr>
            </a:lvl3pPr>
            <a:lvl4pPr marL="1600200" indent="-228600">
              <a:defRPr sz="2400">
                <a:solidFill>
                  <a:schemeClr val="tx1"/>
                </a:solidFill>
                <a:latin typeface="Tahoma" panose="020B0604030504040204" pitchFamily="34" charset="0"/>
                <a:ea typeface="MS PGothic" panose="020B0600070205080204" pitchFamily="34" charset="-128"/>
              </a:defRPr>
            </a:lvl4pPr>
            <a:lvl5pPr marL="2057400" indent="-22860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fld id="{DB032B09-BAC4-4069-91A1-D81B36095EBF}" type="slidenum">
              <a:rPr lang="en-US" altLang="en-US" sz="1300" smtClean="0">
                <a:solidFill>
                  <a:srgbClr val="000000"/>
                </a:solidFill>
                <a:latin typeface="Arial" panose="020B0604020202020204" pitchFamily="34" charset="0"/>
              </a:rPr>
              <a:pPr/>
              <a:t>22</a:t>
            </a:fld>
            <a:endParaRPr lang="en-US" altLang="en-US" sz="1300">
              <a:solidFill>
                <a:srgbClr val="000000"/>
              </a:solidFill>
              <a:latin typeface="Arial" panose="020B0604020202020204" pitchFamily="34" charset="0"/>
            </a:endParaRPr>
          </a:p>
        </p:txBody>
      </p:sp>
      <p:sp>
        <p:nvSpPr>
          <p:cNvPr id="5" name="Footer Placeholder 4"/>
          <p:cNvSpPr>
            <a:spLocks noGrp="1"/>
          </p:cNvSpPr>
          <p:nvPr>
            <p:ph type="ftr" sz="quarter" idx="4294967295"/>
          </p:nvPr>
        </p:nvSpPr>
        <p:spPr>
          <a:xfrm>
            <a:off x="0" y="6657975"/>
            <a:ext cx="4057650" cy="200025"/>
          </a:xfrm>
          <a:prstGeom prst="rect">
            <a:avLst/>
          </a:prstGeom>
        </p:spPr>
        <p:txBody>
          <a:bodyPr/>
          <a:lstStyle/>
          <a:p>
            <a:pPr>
              <a:defRPr/>
            </a:pPr>
            <a:endParaRPr lang="en-US" dirty="0"/>
          </a:p>
        </p:txBody>
      </p:sp>
    </p:spTree>
    <p:extLst>
      <p:ext uri="{BB962C8B-B14F-4D97-AF65-F5344CB8AC3E}">
        <p14:creationId xmlns:p14="http://schemas.microsoft.com/office/powerpoint/2010/main" val="3066712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52500"/>
            <a:ext cx="8478838" cy="838200"/>
          </a:xfrm>
        </p:spPr>
        <p:txBody>
          <a:bodyPr vert="horz" wrap="square" lIns="68580" tIns="34290" rIns="68580" bIns="34290" numCol="1" rtlCol="0" anchor="ctr" anchorCtr="0" compatLnSpc="1">
            <a:prstTxWarp prst="textNoShape">
              <a:avLst/>
            </a:prstTxWarp>
            <a:normAutofit/>
          </a:bodyPr>
          <a:lstStyle/>
          <a:p>
            <a:r>
              <a:rPr lang="en-US" dirty="0"/>
              <a:t>Long Term Objectives of Research</a:t>
            </a:r>
          </a:p>
        </p:txBody>
      </p:sp>
      <p:sp>
        <p:nvSpPr>
          <p:cNvPr id="3" name="Content Placeholder 2"/>
          <p:cNvSpPr>
            <a:spLocks noGrp="1"/>
          </p:cNvSpPr>
          <p:nvPr>
            <p:ph idx="4294967295"/>
          </p:nvPr>
        </p:nvSpPr>
        <p:spPr>
          <a:xfrm>
            <a:off x="444500" y="1897063"/>
            <a:ext cx="8699500" cy="4079875"/>
          </a:xfrm>
        </p:spPr>
        <p:txBody>
          <a:bodyPr>
            <a:noAutofit/>
          </a:bodyPr>
          <a:lstStyle/>
          <a:p>
            <a:r>
              <a:rPr lang="en-US" sz="1600" b="1" dirty="0"/>
              <a:t>Retrieve knowledge for multiple users’ changing needs and mission. Relate multi-modal data and dynamically update/build the knowledge base for users. Utilize users' queries to build knowledge on top of a relational database and cache appropriate data and queries to improve performance. Lean about Knowledge graphs from ISI research.</a:t>
            </a:r>
          </a:p>
          <a:p>
            <a:r>
              <a:rPr lang="en-US" sz="1600" b="1" dirty="0"/>
              <a:t>Integrate new streaming data with knowledge queries already used by mission. Complete the unfulfilled data needs for missions. Discover new knowledge that can benefit mission</a:t>
            </a:r>
          </a:p>
          <a:p>
            <a:r>
              <a:rPr lang="en-US" sz="1600" b="1" dirty="0"/>
              <a:t>Conduct research in learning machines to make this efficient at large scale</a:t>
            </a:r>
          </a:p>
          <a:p>
            <a:r>
              <a:rPr lang="en-US" sz="1600" b="1" dirty="0"/>
              <a:t>Research transfer learning, reinforcement learning, active learning and apply to NG large databases ( sensors, signals, text, phone calls, videos, images, voice) Some of these are long term objectives. Include efficient labeling, NLP</a:t>
            </a:r>
          </a:p>
          <a:p>
            <a:r>
              <a:rPr lang="en-US" sz="1600" b="1" dirty="0"/>
              <a:t>Make system practical and responsive and efficient by using systems, ML, and tools already available and used in industry</a:t>
            </a:r>
          </a:p>
        </p:txBody>
      </p:sp>
      <p:cxnSp>
        <p:nvCxnSpPr>
          <p:cNvPr id="4" name="Straight Connector 3">
            <a:extLst>
              <a:ext uri="{FF2B5EF4-FFF2-40B4-BE49-F238E27FC236}">
                <a16:creationId xmlns:a16="http://schemas.microsoft.com/office/drawing/2014/main" id="{20FA309B-5785-434B-9D65-853DF63EC0AF}"/>
              </a:ext>
            </a:extLst>
          </p:cNvPr>
          <p:cNvCxnSpPr/>
          <p:nvPr/>
        </p:nvCxnSpPr>
        <p:spPr>
          <a:xfrm>
            <a:off x="491490" y="1653223"/>
            <a:ext cx="802386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D89B74B6-CF65-4246-AEF1-5DD2A4D8A06B}"/>
              </a:ext>
            </a:extLst>
          </p:cNvPr>
          <p:cNvSpPr txBox="1">
            <a:spLocks/>
          </p:cNvSpPr>
          <p:nvPr/>
        </p:nvSpPr>
        <p:spPr>
          <a:xfrm>
            <a:off x="6457950" y="5624513"/>
            <a:ext cx="2057400"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Slide </a:t>
            </a:r>
            <a:fld id="{CAD2B658-14CF-4E92-B29E-9D5C24826A70}" type="slidenum">
              <a:rPr lang="en-US" sz="900"/>
              <a:pPr/>
              <a:t>23</a:t>
            </a:fld>
            <a:endParaRPr lang="en-US" sz="900" dirty="0"/>
          </a:p>
        </p:txBody>
      </p:sp>
    </p:spTree>
    <p:extLst>
      <p:ext uri="{BB962C8B-B14F-4D97-AF65-F5344CB8AC3E}">
        <p14:creationId xmlns:p14="http://schemas.microsoft.com/office/powerpoint/2010/main" val="247658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BEE8D-9F6E-7C47-A650-25B7223DD2D0}"/>
              </a:ext>
            </a:extLst>
          </p:cNvPr>
          <p:cNvSpPr>
            <a:spLocks noGrp="1"/>
          </p:cNvSpPr>
          <p:nvPr>
            <p:ph type="title" idx="4294967295"/>
          </p:nvPr>
        </p:nvSpPr>
        <p:spPr>
          <a:xfrm>
            <a:off x="0" y="1062038"/>
            <a:ext cx="7886700" cy="663575"/>
          </a:xfrm>
        </p:spPr>
        <p:txBody>
          <a:bodyPr/>
          <a:lstStyle/>
          <a:p>
            <a:r>
              <a:rPr lang="en-US" dirty="0"/>
              <a:t>Data Management</a:t>
            </a:r>
          </a:p>
        </p:txBody>
      </p:sp>
      <p:sp>
        <p:nvSpPr>
          <p:cNvPr id="4" name="Can 3">
            <a:extLst>
              <a:ext uri="{FF2B5EF4-FFF2-40B4-BE49-F238E27FC236}">
                <a16:creationId xmlns:a16="http://schemas.microsoft.com/office/drawing/2014/main" id="{5E497A72-7A32-E046-9D68-B0DD59951A64}"/>
              </a:ext>
            </a:extLst>
          </p:cNvPr>
          <p:cNvSpPr/>
          <p:nvPr/>
        </p:nvSpPr>
        <p:spPr>
          <a:xfrm>
            <a:off x="831450" y="2806663"/>
            <a:ext cx="1001111" cy="1143000"/>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8F807C7-0DF9-8A45-A837-372EE43EB63F}"/>
              </a:ext>
            </a:extLst>
          </p:cNvPr>
          <p:cNvSpPr txBox="1"/>
          <p:nvPr/>
        </p:nvSpPr>
        <p:spPr>
          <a:xfrm>
            <a:off x="2193629" y="2793052"/>
            <a:ext cx="5453224" cy="1846659"/>
          </a:xfrm>
          <a:prstGeom prst="rect">
            <a:avLst/>
          </a:prstGeom>
          <a:noFill/>
        </p:spPr>
        <p:txBody>
          <a:bodyPr wrap="none" rtlCol="0">
            <a:spAutoFit/>
          </a:bodyPr>
          <a:lstStyle/>
          <a:p>
            <a:r>
              <a:rPr lang="en-US" sz="2400" dirty="0"/>
              <a:t>Data at rest. </a:t>
            </a:r>
          </a:p>
          <a:p>
            <a:r>
              <a:rPr lang="en-US" sz="2400" dirty="0"/>
              <a:t>Segments of video as tuples in the DB.</a:t>
            </a:r>
          </a:p>
          <a:p>
            <a:r>
              <a:rPr lang="en-US" sz="2400" dirty="0"/>
              <a:t>Feature analysis.</a:t>
            </a:r>
          </a:p>
          <a:p>
            <a:r>
              <a:rPr lang="en-US" sz="2400" dirty="0"/>
              <a:t>Queries model the knowledge.</a:t>
            </a:r>
          </a:p>
          <a:p>
            <a:endParaRPr lang="en-US" dirty="0"/>
          </a:p>
        </p:txBody>
      </p:sp>
      <p:sp>
        <p:nvSpPr>
          <p:cNvPr id="6" name="TextBox 5">
            <a:extLst>
              <a:ext uri="{FF2B5EF4-FFF2-40B4-BE49-F238E27FC236}">
                <a16:creationId xmlns:a16="http://schemas.microsoft.com/office/drawing/2014/main" id="{973D5A94-F4D9-554E-9607-4F0F818A7EEE}"/>
              </a:ext>
            </a:extLst>
          </p:cNvPr>
          <p:cNvSpPr txBox="1"/>
          <p:nvPr/>
        </p:nvSpPr>
        <p:spPr>
          <a:xfrm>
            <a:off x="889816" y="4053158"/>
            <a:ext cx="1045414" cy="369332"/>
          </a:xfrm>
          <a:prstGeom prst="rect">
            <a:avLst/>
          </a:prstGeom>
          <a:noFill/>
        </p:spPr>
        <p:txBody>
          <a:bodyPr wrap="none" rtlCol="0">
            <a:spAutoFit/>
          </a:bodyPr>
          <a:lstStyle/>
          <a:p>
            <a:r>
              <a:rPr lang="en-US" dirty="0"/>
              <a:t>Postgres</a:t>
            </a:r>
          </a:p>
        </p:txBody>
      </p:sp>
      <p:cxnSp>
        <p:nvCxnSpPr>
          <p:cNvPr id="7" name="Straight Connector 6">
            <a:extLst>
              <a:ext uri="{FF2B5EF4-FFF2-40B4-BE49-F238E27FC236}">
                <a16:creationId xmlns:a16="http://schemas.microsoft.com/office/drawing/2014/main" id="{20FA309B-5785-434B-9D65-853DF63EC0AF}"/>
              </a:ext>
            </a:extLst>
          </p:cNvPr>
          <p:cNvCxnSpPr/>
          <p:nvPr/>
        </p:nvCxnSpPr>
        <p:spPr>
          <a:xfrm>
            <a:off x="491490" y="1599452"/>
            <a:ext cx="802386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84642830-1338-4DED-B7B3-889385011422}"/>
              </a:ext>
            </a:extLst>
          </p:cNvPr>
          <p:cNvSpPr txBox="1">
            <a:spLocks/>
          </p:cNvSpPr>
          <p:nvPr/>
        </p:nvSpPr>
        <p:spPr>
          <a:xfrm>
            <a:off x="6457950" y="5624513"/>
            <a:ext cx="2057400"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Slide </a:t>
            </a:r>
            <a:fld id="{CAD2B658-14CF-4E92-B29E-9D5C24826A70}" type="slidenum">
              <a:rPr lang="en-US" sz="900"/>
              <a:pPr/>
              <a:t>24</a:t>
            </a:fld>
            <a:endParaRPr lang="en-US" sz="900" dirty="0"/>
          </a:p>
        </p:txBody>
      </p:sp>
    </p:spTree>
    <p:extLst>
      <p:ext uri="{BB962C8B-B14F-4D97-AF65-F5344CB8AC3E}">
        <p14:creationId xmlns:p14="http://schemas.microsoft.com/office/powerpoint/2010/main" val="3420499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BEE8D-9F6E-7C47-A650-25B7223DD2D0}"/>
              </a:ext>
            </a:extLst>
          </p:cNvPr>
          <p:cNvSpPr>
            <a:spLocks noGrp="1"/>
          </p:cNvSpPr>
          <p:nvPr>
            <p:ph type="title" idx="4294967295"/>
          </p:nvPr>
        </p:nvSpPr>
        <p:spPr>
          <a:xfrm>
            <a:off x="0" y="1143000"/>
            <a:ext cx="7886700" cy="468313"/>
          </a:xfrm>
        </p:spPr>
        <p:txBody>
          <a:bodyPr vert="horz" wrap="square" lIns="68580" tIns="34290" rIns="68580" bIns="34290" numCol="1" rtlCol="0" anchor="ctr" anchorCtr="0" compatLnSpc="1">
            <a:prstTxWarp prst="textNoShape">
              <a:avLst/>
            </a:prstTxWarp>
            <a:normAutofit/>
          </a:bodyPr>
          <a:lstStyle/>
          <a:p>
            <a:r>
              <a:rPr lang="en-US" dirty="0"/>
              <a:t>Queries model the knowledge</a:t>
            </a:r>
          </a:p>
        </p:txBody>
      </p:sp>
      <p:sp>
        <p:nvSpPr>
          <p:cNvPr id="3" name="Oval 2">
            <a:extLst>
              <a:ext uri="{FF2B5EF4-FFF2-40B4-BE49-F238E27FC236}">
                <a16:creationId xmlns:a16="http://schemas.microsoft.com/office/drawing/2014/main" id="{76E3A1FF-86A3-7A40-9C90-60E629A00FD8}"/>
              </a:ext>
            </a:extLst>
          </p:cNvPr>
          <p:cNvSpPr/>
          <p:nvPr/>
        </p:nvSpPr>
        <p:spPr>
          <a:xfrm>
            <a:off x="709449" y="2473216"/>
            <a:ext cx="433552" cy="472965"/>
          </a:xfrm>
          <a:prstGeom prst="ellipse">
            <a:avLst/>
          </a:prstGeom>
          <a:ln w="12700">
            <a:solidFill>
              <a:schemeClr val="tx1">
                <a:lumMod val="85000"/>
                <a:lumOff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79CA08B-3E0D-5B45-B32C-2D4FC1AD1A6D}"/>
              </a:ext>
            </a:extLst>
          </p:cNvPr>
          <p:cNvSpPr/>
          <p:nvPr/>
        </p:nvSpPr>
        <p:spPr>
          <a:xfrm>
            <a:off x="804041" y="2296492"/>
            <a:ext cx="244365" cy="265629"/>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E99398-A6B9-C545-808B-E066E6925731}"/>
              </a:ext>
            </a:extLst>
          </p:cNvPr>
          <p:cNvSpPr/>
          <p:nvPr/>
        </p:nvSpPr>
        <p:spPr>
          <a:xfrm>
            <a:off x="2487013" y="2473216"/>
            <a:ext cx="1789386" cy="1073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t>Query engine</a:t>
            </a:r>
          </a:p>
        </p:txBody>
      </p:sp>
      <p:sp>
        <p:nvSpPr>
          <p:cNvPr id="9" name="Left Brace 8">
            <a:extLst>
              <a:ext uri="{FF2B5EF4-FFF2-40B4-BE49-F238E27FC236}">
                <a16:creationId xmlns:a16="http://schemas.microsoft.com/office/drawing/2014/main" id="{8BA35159-29B9-814F-A88E-6BBF1C063DF8}"/>
              </a:ext>
            </a:extLst>
          </p:cNvPr>
          <p:cNvSpPr/>
          <p:nvPr/>
        </p:nvSpPr>
        <p:spPr>
          <a:xfrm>
            <a:off x="4359171" y="2008133"/>
            <a:ext cx="756745" cy="1852448"/>
          </a:xfrm>
          <a:prstGeom prst="leftBrac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2A61B51F-378A-6A44-B7CA-AE71CBD2288C}"/>
              </a:ext>
            </a:extLst>
          </p:cNvPr>
          <p:cNvSpPr txBox="1"/>
          <p:nvPr/>
        </p:nvSpPr>
        <p:spPr>
          <a:xfrm>
            <a:off x="4778926" y="2265225"/>
            <a:ext cx="4140422" cy="2031325"/>
          </a:xfrm>
          <a:prstGeom prst="rect">
            <a:avLst/>
          </a:prstGeom>
          <a:noFill/>
        </p:spPr>
        <p:txBody>
          <a:bodyPr wrap="square" rtlCol="0">
            <a:spAutoFit/>
          </a:bodyPr>
          <a:lstStyle/>
          <a:p>
            <a:pPr marL="214313" indent="-214313">
              <a:buFont typeface="Arial" panose="020B0604020202020204" pitchFamily="34" charset="0"/>
              <a:buChar char="•"/>
            </a:pPr>
            <a:r>
              <a:rPr lang="en-US" sz="2100" dirty="0"/>
              <a:t>Related queries build knowledge.</a:t>
            </a:r>
          </a:p>
          <a:p>
            <a:pPr marL="214313" indent="-214313">
              <a:buFont typeface="Arial" panose="020B0604020202020204" pitchFamily="34" charset="0"/>
              <a:buChar char="•"/>
            </a:pPr>
            <a:r>
              <a:rPr lang="en-US" sz="2100" dirty="0"/>
              <a:t>All queries can relate to one event.</a:t>
            </a:r>
          </a:p>
          <a:p>
            <a:pPr marL="214313" indent="-214313">
              <a:buFont typeface="Arial" panose="020B0604020202020204" pitchFamily="34" charset="0"/>
              <a:buChar char="•"/>
            </a:pPr>
            <a:r>
              <a:rPr lang="en-US" sz="2100" dirty="0"/>
              <a:t>Mission changes with the data stream.</a:t>
            </a:r>
          </a:p>
        </p:txBody>
      </p:sp>
      <p:sp>
        <p:nvSpPr>
          <p:cNvPr id="11" name="Rectangle 10">
            <a:extLst>
              <a:ext uri="{FF2B5EF4-FFF2-40B4-BE49-F238E27FC236}">
                <a16:creationId xmlns:a16="http://schemas.microsoft.com/office/drawing/2014/main" id="{55CD81D9-CAC3-EB40-BC2C-A068D7673670}"/>
              </a:ext>
            </a:extLst>
          </p:cNvPr>
          <p:cNvSpPr/>
          <p:nvPr/>
        </p:nvSpPr>
        <p:spPr>
          <a:xfrm>
            <a:off x="2357440" y="5305358"/>
            <a:ext cx="3837917" cy="434495"/>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dirty="0"/>
              <a:t>Queries -&gt; Knowledge</a:t>
            </a:r>
          </a:p>
        </p:txBody>
      </p:sp>
      <p:sp>
        <p:nvSpPr>
          <p:cNvPr id="12" name="Left-Right Arrow 11">
            <a:extLst>
              <a:ext uri="{FF2B5EF4-FFF2-40B4-BE49-F238E27FC236}">
                <a16:creationId xmlns:a16="http://schemas.microsoft.com/office/drawing/2014/main" id="{99B3EB0E-5871-DE49-A1DF-504DFE8118DC}"/>
              </a:ext>
            </a:extLst>
          </p:cNvPr>
          <p:cNvSpPr/>
          <p:nvPr/>
        </p:nvSpPr>
        <p:spPr>
          <a:xfrm>
            <a:off x="1466194" y="2733346"/>
            <a:ext cx="938048" cy="3547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7041B627-1053-7342-88F1-7C97B831FABB}"/>
              </a:ext>
            </a:extLst>
          </p:cNvPr>
          <p:cNvSpPr/>
          <p:nvPr/>
        </p:nvSpPr>
        <p:spPr>
          <a:xfrm rot="5400000">
            <a:off x="3193012" y="3775678"/>
            <a:ext cx="409904" cy="25224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13F93A12-1F25-1D4B-BD6E-DC3437B89E90}"/>
              </a:ext>
            </a:extLst>
          </p:cNvPr>
          <p:cNvSpPr/>
          <p:nvPr/>
        </p:nvSpPr>
        <p:spPr>
          <a:xfrm rot="5400000">
            <a:off x="3200893" y="4276316"/>
            <a:ext cx="409904" cy="25224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576BF5F0-1190-2B4B-A090-BC29B2FC2D53}"/>
              </a:ext>
            </a:extLst>
          </p:cNvPr>
          <p:cNvSpPr/>
          <p:nvPr/>
        </p:nvSpPr>
        <p:spPr>
          <a:xfrm>
            <a:off x="3315193" y="4704857"/>
            <a:ext cx="409904" cy="25224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85A51362-9887-C14D-88D7-EE9D8E217E30}"/>
              </a:ext>
            </a:extLst>
          </p:cNvPr>
          <p:cNvSpPr/>
          <p:nvPr/>
        </p:nvSpPr>
        <p:spPr>
          <a:xfrm>
            <a:off x="3918230" y="4714237"/>
            <a:ext cx="409904" cy="25224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C746829F-913A-EE4F-83EF-11F127363B66}"/>
              </a:ext>
            </a:extLst>
          </p:cNvPr>
          <p:cNvSpPr/>
          <p:nvPr/>
        </p:nvSpPr>
        <p:spPr>
          <a:xfrm>
            <a:off x="4519285" y="4711755"/>
            <a:ext cx="409904" cy="25224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874FE7D8-E230-C544-B46E-A39F4C082062}"/>
              </a:ext>
            </a:extLst>
          </p:cNvPr>
          <p:cNvSpPr/>
          <p:nvPr/>
        </p:nvSpPr>
        <p:spPr>
          <a:xfrm>
            <a:off x="5122322" y="4704857"/>
            <a:ext cx="409904" cy="25224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D784F2A5-F6D1-0E4D-AA2E-C49E20EBC35B}"/>
              </a:ext>
            </a:extLst>
          </p:cNvPr>
          <p:cNvSpPr/>
          <p:nvPr/>
        </p:nvSpPr>
        <p:spPr>
          <a:xfrm rot="10800000">
            <a:off x="5122322" y="4276315"/>
            <a:ext cx="409904" cy="25224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6809EECC-235B-6242-A2C7-C329EC34C78F}"/>
              </a:ext>
            </a:extLst>
          </p:cNvPr>
          <p:cNvSpPr/>
          <p:nvPr/>
        </p:nvSpPr>
        <p:spPr>
          <a:xfrm rot="10800000">
            <a:off x="4519285" y="4273317"/>
            <a:ext cx="409904" cy="25224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28AF87D8-B7C7-3142-98FF-977D66CD3102}"/>
              </a:ext>
            </a:extLst>
          </p:cNvPr>
          <p:cNvSpPr/>
          <p:nvPr/>
        </p:nvSpPr>
        <p:spPr>
          <a:xfrm rot="10800000">
            <a:off x="3900475" y="4227130"/>
            <a:ext cx="409904" cy="25224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BB49A5F2-15E2-5844-BCBB-232C9E84D5CD}"/>
              </a:ext>
            </a:extLst>
          </p:cNvPr>
          <p:cNvSpPr/>
          <p:nvPr/>
        </p:nvSpPr>
        <p:spPr>
          <a:xfrm rot="16200000">
            <a:off x="3688401" y="3792649"/>
            <a:ext cx="409904" cy="25224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4" name="Can 23">
            <a:extLst>
              <a:ext uri="{FF2B5EF4-FFF2-40B4-BE49-F238E27FC236}">
                <a16:creationId xmlns:a16="http://schemas.microsoft.com/office/drawing/2014/main" id="{F634F83D-5449-8143-939C-D22EFB6FB81E}"/>
              </a:ext>
            </a:extLst>
          </p:cNvPr>
          <p:cNvSpPr/>
          <p:nvPr/>
        </p:nvSpPr>
        <p:spPr>
          <a:xfrm>
            <a:off x="5823990" y="3911145"/>
            <a:ext cx="1352725" cy="1228841"/>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FA7F0F8C-29DE-D643-9A86-6DA35A4C359B}"/>
              </a:ext>
            </a:extLst>
          </p:cNvPr>
          <p:cNvCxnSpPr/>
          <p:nvPr/>
        </p:nvCxnSpPr>
        <p:spPr>
          <a:xfrm>
            <a:off x="491490" y="1599452"/>
            <a:ext cx="802386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5" name="Slide Number Placeholder 5">
            <a:extLst>
              <a:ext uri="{FF2B5EF4-FFF2-40B4-BE49-F238E27FC236}">
                <a16:creationId xmlns:a16="http://schemas.microsoft.com/office/drawing/2014/main" id="{71248FBB-484A-4B01-B22F-CE835F712A62}"/>
              </a:ext>
            </a:extLst>
          </p:cNvPr>
          <p:cNvSpPr txBox="1">
            <a:spLocks/>
          </p:cNvSpPr>
          <p:nvPr/>
        </p:nvSpPr>
        <p:spPr>
          <a:xfrm>
            <a:off x="6457950" y="5624513"/>
            <a:ext cx="2057400"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Slide </a:t>
            </a:r>
            <a:fld id="{CAD2B658-14CF-4E92-B29E-9D5C24826A70}" type="slidenum">
              <a:rPr lang="en-US" sz="900"/>
              <a:pPr/>
              <a:t>25</a:t>
            </a:fld>
            <a:endParaRPr lang="en-US" sz="900" dirty="0"/>
          </a:p>
        </p:txBody>
      </p:sp>
    </p:spTree>
    <p:extLst>
      <p:ext uri="{BB962C8B-B14F-4D97-AF65-F5344CB8AC3E}">
        <p14:creationId xmlns:p14="http://schemas.microsoft.com/office/powerpoint/2010/main" val="2202204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BEE8D-9F6E-7C47-A650-25B7223DD2D0}"/>
              </a:ext>
            </a:extLst>
          </p:cNvPr>
          <p:cNvSpPr>
            <a:spLocks noGrp="1"/>
          </p:cNvSpPr>
          <p:nvPr>
            <p:ph type="title" idx="4294967295"/>
          </p:nvPr>
        </p:nvSpPr>
        <p:spPr>
          <a:xfrm>
            <a:off x="0" y="1138238"/>
            <a:ext cx="7886700" cy="463550"/>
          </a:xfrm>
        </p:spPr>
        <p:txBody>
          <a:bodyPr>
            <a:normAutofit/>
          </a:bodyPr>
          <a:lstStyle/>
          <a:p>
            <a:r>
              <a:rPr lang="en-US" dirty="0"/>
              <a:t>Queries model the knowledge</a:t>
            </a:r>
          </a:p>
        </p:txBody>
      </p:sp>
      <p:sp>
        <p:nvSpPr>
          <p:cNvPr id="4" name="Can 3">
            <a:extLst>
              <a:ext uri="{FF2B5EF4-FFF2-40B4-BE49-F238E27FC236}">
                <a16:creationId xmlns:a16="http://schemas.microsoft.com/office/drawing/2014/main" id="{5E497A72-7A32-E046-9D68-B0DD59951A64}"/>
              </a:ext>
            </a:extLst>
          </p:cNvPr>
          <p:cNvSpPr/>
          <p:nvPr/>
        </p:nvSpPr>
        <p:spPr>
          <a:xfrm>
            <a:off x="5823990" y="3911145"/>
            <a:ext cx="1352725" cy="1228841"/>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6E3A1FF-86A3-7A40-9C90-60E629A00FD8}"/>
              </a:ext>
            </a:extLst>
          </p:cNvPr>
          <p:cNvSpPr/>
          <p:nvPr/>
        </p:nvSpPr>
        <p:spPr>
          <a:xfrm>
            <a:off x="709449" y="2473216"/>
            <a:ext cx="433552" cy="472965"/>
          </a:xfrm>
          <a:prstGeom prst="ellipse">
            <a:avLst/>
          </a:prstGeom>
          <a:ln w="12700">
            <a:solidFill>
              <a:schemeClr val="tx1">
                <a:lumMod val="85000"/>
                <a:lumOff val="1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79CA08B-3E0D-5B45-B32C-2D4FC1AD1A6D}"/>
              </a:ext>
            </a:extLst>
          </p:cNvPr>
          <p:cNvSpPr/>
          <p:nvPr/>
        </p:nvSpPr>
        <p:spPr>
          <a:xfrm>
            <a:off x="804041" y="2296492"/>
            <a:ext cx="244365" cy="265629"/>
          </a:xfrm>
          <a:prstGeom prst="ellipse">
            <a:avLst/>
          </a:prstGeom>
          <a:solidFill>
            <a:schemeClr val="accent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E99398-A6B9-C545-808B-E066E6925731}"/>
              </a:ext>
            </a:extLst>
          </p:cNvPr>
          <p:cNvSpPr/>
          <p:nvPr/>
        </p:nvSpPr>
        <p:spPr>
          <a:xfrm>
            <a:off x="2487013" y="2473216"/>
            <a:ext cx="1789386" cy="1073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a:t>Query engine</a:t>
            </a:r>
          </a:p>
        </p:txBody>
      </p:sp>
      <p:sp>
        <p:nvSpPr>
          <p:cNvPr id="9" name="Left Brace 8">
            <a:extLst>
              <a:ext uri="{FF2B5EF4-FFF2-40B4-BE49-F238E27FC236}">
                <a16:creationId xmlns:a16="http://schemas.microsoft.com/office/drawing/2014/main" id="{8BA35159-29B9-814F-A88E-6BBF1C063DF8}"/>
              </a:ext>
            </a:extLst>
          </p:cNvPr>
          <p:cNvSpPr/>
          <p:nvPr/>
        </p:nvSpPr>
        <p:spPr>
          <a:xfrm>
            <a:off x="4359171" y="2008133"/>
            <a:ext cx="756745" cy="1852448"/>
          </a:xfrm>
          <a:prstGeom prst="leftBrac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2A61B51F-378A-6A44-B7CA-AE71CBD2288C}"/>
              </a:ext>
            </a:extLst>
          </p:cNvPr>
          <p:cNvSpPr txBox="1"/>
          <p:nvPr/>
        </p:nvSpPr>
        <p:spPr>
          <a:xfrm>
            <a:off x="4778926" y="2265225"/>
            <a:ext cx="4140422" cy="1061829"/>
          </a:xfrm>
          <a:prstGeom prst="rect">
            <a:avLst/>
          </a:prstGeom>
          <a:noFill/>
        </p:spPr>
        <p:txBody>
          <a:bodyPr wrap="square" rtlCol="0">
            <a:spAutoFit/>
          </a:bodyPr>
          <a:lstStyle/>
          <a:p>
            <a:pPr marL="214313" indent="-214313">
              <a:buFont typeface="Arial" panose="020B0604020202020204" pitchFamily="34" charset="0"/>
              <a:buChar char="•"/>
            </a:pPr>
            <a:r>
              <a:rPr lang="en-US" sz="2100" dirty="0"/>
              <a:t>Alerts</a:t>
            </a:r>
          </a:p>
          <a:p>
            <a:pPr marL="214313" indent="-214313">
              <a:buFont typeface="Arial" panose="020B0604020202020204" pitchFamily="34" charset="0"/>
              <a:buChar char="•"/>
            </a:pPr>
            <a:r>
              <a:rPr lang="en-US" sz="2100" dirty="0"/>
              <a:t>Triggers</a:t>
            </a:r>
          </a:p>
          <a:p>
            <a:pPr marL="214313" indent="-214313">
              <a:buFont typeface="Arial" panose="020B0604020202020204" pitchFamily="34" charset="0"/>
              <a:buChar char="•"/>
            </a:pPr>
            <a:r>
              <a:rPr lang="en-US" sz="2100" dirty="0"/>
              <a:t>Cached queries</a:t>
            </a:r>
          </a:p>
        </p:txBody>
      </p:sp>
      <p:sp>
        <p:nvSpPr>
          <p:cNvPr id="11" name="Rectangle 10">
            <a:extLst>
              <a:ext uri="{FF2B5EF4-FFF2-40B4-BE49-F238E27FC236}">
                <a16:creationId xmlns:a16="http://schemas.microsoft.com/office/drawing/2014/main" id="{55CD81D9-CAC3-EB40-BC2C-A068D7673670}"/>
              </a:ext>
            </a:extLst>
          </p:cNvPr>
          <p:cNvSpPr/>
          <p:nvPr/>
        </p:nvSpPr>
        <p:spPr>
          <a:xfrm>
            <a:off x="1502734" y="5331538"/>
            <a:ext cx="2397740" cy="434495"/>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dirty="0"/>
              <a:t>Cache hot queries </a:t>
            </a:r>
          </a:p>
        </p:txBody>
      </p:sp>
      <p:sp>
        <p:nvSpPr>
          <p:cNvPr id="12" name="Left-Right Arrow 11">
            <a:extLst>
              <a:ext uri="{FF2B5EF4-FFF2-40B4-BE49-F238E27FC236}">
                <a16:creationId xmlns:a16="http://schemas.microsoft.com/office/drawing/2014/main" id="{99B3EB0E-5871-DE49-A1DF-504DFE8118DC}"/>
              </a:ext>
            </a:extLst>
          </p:cNvPr>
          <p:cNvSpPr/>
          <p:nvPr/>
        </p:nvSpPr>
        <p:spPr>
          <a:xfrm>
            <a:off x="1466194" y="2733346"/>
            <a:ext cx="938048" cy="3547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7041B627-1053-7342-88F1-7C97B831FABB}"/>
              </a:ext>
            </a:extLst>
          </p:cNvPr>
          <p:cNvSpPr/>
          <p:nvPr/>
        </p:nvSpPr>
        <p:spPr>
          <a:xfrm rot="5400000">
            <a:off x="3193012" y="3775678"/>
            <a:ext cx="409904" cy="25224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13F93A12-1F25-1D4B-BD6E-DC3437B89E90}"/>
              </a:ext>
            </a:extLst>
          </p:cNvPr>
          <p:cNvSpPr/>
          <p:nvPr/>
        </p:nvSpPr>
        <p:spPr>
          <a:xfrm rot="5400000">
            <a:off x="3200893" y="4276316"/>
            <a:ext cx="409904" cy="25224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576BF5F0-1190-2B4B-A090-BC29B2FC2D53}"/>
              </a:ext>
            </a:extLst>
          </p:cNvPr>
          <p:cNvSpPr/>
          <p:nvPr/>
        </p:nvSpPr>
        <p:spPr>
          <a:xfrm>
            <a:off x="3315193" y="4704857"/>
            <a:ext cx="409904" cy="25224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85A51362-9887-C14D-88D7-EE9D8E217E30}"/>
              </a:ext>
            </a:extLst>
          </p:cNvPr>
          <p:cNvSpPr/>
          <p:nvPr/>
        </p:nvSpPr>
        <p:spPr>
          <a:xfrm>
            <a:off x="3918230" y="4714237"/>
            <a:ext cx="409904" cy="25224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C746829F-913A-EE4F-83EF-11F127363B66}"/>
              </a:ext>
            </a:extLst>
          </p:cNvPr>
          <p:cNvSpPr/>
          <p:nvPr/>
        </p:nvSpPr>
        <p:spPr>
          <a:xfrm>
            <a:off x="4519285" y="4711755"/>
            <a:ext cx="409904" cy="25224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874FE7D8-E230-C544-B46E-A39F4C082062}"/>
              </a:ext>
            </a:extLst>
          </p:cNvPr>
          <p:cNvSpPr/>
          <p:nvPr/>
        </p:nvSpPr>
        <p:spPr>
          <a:xfrm>
            <a:off x="5122322" y="4704857"/>
            <a:ext cx="409904" cy="25224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D784F2A5-F6D1-0E4D-AA2E-C49E20EBC35B}"/>
              </a:ext>
            </a:extLst>
          </p:cNvPr>
          <p:cNvSpPr/>
          <p:nvPr/>
        </p:nvSpPr>
        <p:spPr>
          <a:xfrm rot="10800000">
            <a:off x="5122322" y="4276315"/>
            <a:ext cx="409904" cy="25224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6809EECC-235B-6242-A2C7-C329EC34C78F}"/>
              </a:ext>
            </a:extLst>
          </p:cNvPr>
          <p:cNvSpPr/>
          <p:nvPr/>
        </p:nvSpPr>
        <p:spPr>
          <a:xfrm rot="10800000">
            <a:off x="4519285" y="4273317"/>
            <a:ext cx="409904" cy="25224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28AF87D8-B7C7-3142-98FF-977D66CD3102}"/>
              </a:ext>
            </a:extLst>
          </p:cNvPr>
          <p:cNvSpPr/>
          <p:nvPr/>
        </p:nvSpPr>
        <p:spPr>
          <a:xfrm rot="10800000">
            <a:off x="3900475" y="4227130"/>
            <a:ext cx="409904" cy="25224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BB49A5F2-15E2-5844-BCBB-232C9E84D5CD}"/>
              </a:ext>
            </a:extLst>
          </p:cNvPr>
          <p:cNvSpPr/>
          <p:nvPr/>
        </p:nvSpPr>
        <p:spPr>
          <a:xfrm rot="16200000">
            <a:off x="3688401" y="3792649"/>
            <a:ext cx="409904" cy="252248"/>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Can 4">
            <a:extLst>
              <a:ext uri="{FF2B5EF4-FFF2-40B4-BE49-F238E27FC236}">
                <a16:creationId xmlns:a16="http://schemas.microsoft.com/office/drawing/2014/main" id="{D03EE7E5-CB7F-A348-962E-C2041C508411}"/>
              </a:ext>
            </a:extLst>
          </p:cNvPr>
          <p:cNvSpPr/>
          <p:nvPr/>
        </p:nvSpPr>
        <p:spPr>
          <a:xfrm>
            <a:off x="3900474" y="3178805"/>
            <a:ext cx="327577" cy="300159"/>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4" name="Can 23">
            <a:extLst>
              <a:ext uri="{FF2B5EF4-FFF2-40B4-BE49-F238E27FC236}">
                <a16:creationId xmlns:a16="http://schemas.microsoft.com/office/drawing/2014/main" id="{1B1B3114-3412-6044-9A76-4EBD83709DE6}"/>
              </a:ext>
            </a:extLst>
          </p:cNvPr>
          <p:cNvSpPr/>
          <p:nvPr/>
        </p:nvSpPr>
        <p:spPr>
          <a:xfrm>
            <a:off x="6849138" y="2954587"/>
            <a:ext cx="327577" cy="300159"/>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1A359A1-1262-674A-8F11-4F2837EEA70B}"/>
              </a:ext>
            </a:extLst>
          </p:cNvPr>
          <p:cNvSpPr/>
          <p:nvPr/>
        </p:nvSpPr>
        <p:spPr>
          <a:xfrm>
            <a:off x="4025184" y="5331538"/>
            <a:ext cx="3381533" cy="434495"/>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sz="2400" dirty="0"/>
              <a:t>Cache recently used data</a:t>
            </a:r>
          </a:p>
        </p:txBody>
      </p:sp>
      <p:sp>
        <p:nvSpPr>
          <p:cNvPr id="26" name="Can 25">
            <a:extLst>
              <a:ext uri="{FF2B5EF4-FFF2-40B4-BE49-F238E27FC236}">
                <a16:creationId xmlns:a16="http://schemas.microsoft.com/office/drawing/2014/main" id="{98612343-0A58-0B4E-9DC5-BDA863C3E84A}"/>
              </a:ext>
            </a:extLst>
          </p:cNvPr>
          <p:cNvSpPr/>
          <p:nvPr/>
        </p:nvSpPr>
        <p:spPr>
          <a:xfrm>
            <a:off x="5966128" y="4352106"/>
            <a:ext cx="327577" cy="300159"/>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0F01107D-CFD8-A741-9A2B-1BAFA8F85321}"/>
              </a:ext>
            </a:extLst>
          </p:cNvPr>
          <p:cNvCxnSpPr/>
          <p:nvPr/>
        </p:nvCxnSpPr>
        <p:spPr>
          <a:xfrm>
            <a:off x="491490" y="1599452"/>
            <a:ext cx="802386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0492E0A8-3136-4A82-8292-DDF224BBCB05}"/>
              </a:ext>
            </a:extLst>
          </p:cNvPr>
          <p:cNvSpPr txBox="1">
            <a:spLocks/>
          </p:cNvSpPr>
          <p:nvPr/>
        </p:nvSpPr>
        <p:spPr>
          <a:xfrm>
            <a:off x="6457950" y="5624513"/>
            <a:ext cx="2057400"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Slide </a:t>
            </a:r>
            <a:fld id="{CAD2B658-14CF-4E92-B29E-9D5C24826A70}" type="slidenum">
              <a:rPr lang="en-US" sz="900"/>
              <a:pPr/>
              <a:t>26</a:t>
            </a:fld>
            <a:endParaRPr lang="en-US" sz="900" dirty="0"/>
          </a:p>
        </p:txBody>
      </p:sp>
    </p:spTree>
    <p:extLst>
      <p:ext uri="{BB962C8B-B14F-4D97-AF65-F5344CB8AC3E}">
        <p14:creationId xmlns:p14="http://schemas.microsoft.com/office/powerpoint/2010/main" val="1884509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BEE8D-9F6E-7C47-A650-25B7223DD2D0}"/>
              </a:ext>
            </a:extLst>
          </p:cNvPr>
          <p:cNvSpPr>
            <a:spLocks noGrp="1"/>
          </p:cNvSpPr>
          <p:nvPr>
            <p:ph type="title" idx="4294967295"/>
          </p:nvPr>
        </p:nvSpPr>
        <p:spPr>
          <a:xfrm>
            <a:off x="0" y="1138238"/>
            <a:ext cx="7886700" cy="463550"/>
          </a:xfrm>
        </p:spPr>
        <p:txBody>
          <a:bodyPr>
            <a:normAutofit/>
          </a:bodyPr>
          <a:lstStyle/>
          <a:p>
            <a:r>
              <a:rPr lang="en-US" dirty="0"/>
              <a:t>Situational Knowledge Query Engine Architecture</a:t>
            </a:r>
          </a:p>
        </p:txBody>
      </p:sp>
      <p:cxnSp>
        <p:nvCxnSpPr>
          <p:cNvPr id="31" name="Straight Connector 30">
            <a:extLst>
              <a:ext uri="{FF2B5EF4-FFF2-40B4-BE49-F238E27FC236}">
                <a16:creationId xmlns:a16="http://schemas.microsoft.com/office/drawing/2014/main" id="{0F01107D-CFD8-A741-9A2B-1BAFA8F85321}"/>
              </a:ext>
            </a:extLst>
          </p:cNvPr>
          <p:cNvCxnSpPr/>
          <p:nvPr/>
        </p:nvCxnSpPr>
        <p:spPr>
          <a:xfrm>
            <a:off x="491490" y="1599452"/>
            <a:ext cx="802386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B343356-76AB-C441-B6EE-AABFE920C19E}"/>
              </a:ext>
            </a:extLst>
          </p:cNvPr>
          <p:cNvPicPr>
            <a:picLocks noChangeAspect="1"/>
          </p:cNvPicPr>
          <p:nvPr/>
        </p:nvPicPr>
        <p:blipFill>
          <a:blip r:embed="rId2"/>
          <a:stretch>
            <a:fillRect/>
          </a:stretch>
        </p:blipFill>
        <p:spPr>
          <a:xfrm>
            <a:off x="2014462" y="1885950"/>
            <a:ext cx="5121057" cy="3314549"/>
          </a:xfrm>
          <a:prstGeom prst="rect">
            <a:avLst/>
          </a:prstGeom>
        </p:spPr>
      </p:pic>
      <p:sp>
        <p:nvSpPr>
          <p:cNvPr id="5" name="Slide Number Placeholder 5">
            <a:extLst>
              <a:ext uri="{FF2B5EF4-FFF2-40B4-BE49-F238E27FC236}">
                <a16:creationId xmlns:a16="http://schemas.microsoft.com/office/drawing/2014/main" id="{F83AF904-E2FC-4699-9CBD-4E92B21B8591}"/>
              </a:ext>
            </a:extLst>
          </p:cNvPr>
          <p:cNvSpPr txBox="1">
            <a:spLocks/>
          </p:cNvSpPr>
          <p:nvPr/>
        </p:nvSpPr>
        <p:spPr>
          <a:xfrm>
            <a:off x="6457950" y="5624513"/>
            <a:ext cx="2057400"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t>Slide </a:t>
            </a:r>
            <a:fld id="{CAD2B658-14CF-4E92-B29E-9D5C24826A70}" type="slidenum">
              <a:rPr lang="en-US" sz="900"/>
              <a:pPr/>
              <a:t>27</a:t>
            </a:fld>
            <a:endParaRPr lang="en-US" sz="900" dirty="0"/>
          </a:p>
        </p:txBody>
      </p:sp>
    </p:spTree>
    <p:extLst>
      <p:ext uri="{BB962C8B-B14F-4D97-AF65-F5344CB8AC3E}">
        <p14:creationId xmlns:p14="http://schemas.microsoft.com/office/powerpoint/2010/main" val="439035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61386-43A7-C04C-ACE2-90427BABC665}"/>
              </a:ext>
            </a:extLst>
          </p:cNvPr>
          <p:cNvSpPr>
            <a:spLocks noGrp="1"/>
          </p:cNvSpPr>
          <p:nvPr>
            <p:ph type="title" idx="4294967295"/>
          </p:nvPr>
        </p:nvSpPr>
        <p:spPr>
          <a:xfrm>
            <a:off x="0" y="952500"/>
            <a:ext cx="8478838" cy="838200"/>
          </a:xfrm>
        </p:spPr>
        <p:txBody>
          <a:bodyPr/>
          <a:lstStyle/>
          <a:p>
            <a:r>
              <a:rPr lang="en-US" dirty="0"/>
              <a:t>Scenario: Save Child Left Alone in Car in heat or cold</a:t>
            </a:r>
          </a:p>
        </p:txBody>
      </p:sp>
      <p:sp>
        <p:nvSpPr>
          <p:cNvPr id="3" name="Content Placeholder 2">
            <a:extLst>
              <a:ext uri="{FF2B5EF4-FFF2-40B4-BE49-F238E27FC236}">
                <a16:creationId xmlns:a16="http://schemas.microsoft.com/office/drawing/2014/main" id="{751D1D20-9572-AF42-8D9C-8BECAFCAEA0D}"/>
              </a:ext>
            </a:extLst>
          </p:cNvPr>
          <p:cNvSpPr>
            <a:spLocks noGrp="1"/>
          </p:cNvSpPr>
          <p:nvPr>
            <p:ph idx="4294967295"/>
          </p:nvPr>
        </p:nvSpPr>
        <p:spPr>
          <a:xfrm>
            <a:off x="0" y="1992313"/>
            <a:ext cx="8458200" cy="4175125"/>
          </a:xfrm>
        </p:spPr>
        <p:txBody>
          <a:bodyPr/>
          <a:lstStyle/>
          <a:p>
            <a:pPr marL="229870" indent="-229870"/>
            <a:r>
              <a:rPr lang="en-US">
                <a:latin typeface="Arial"/>
                <a:cs typeface="Arial"/>
              </a:rPr>
              <a:t>In 2019, 51 children died from heatstroke after being left in a hot vehicle, 2 in Indiana.*</a:t>
            </a:r>
            <a:endParaRPr lang="en-US"/>
          </a:p>
        </p:txBody>
      </p:sp>
      <p:sp>
        <p:nvSpPr>
          <p:cNvPr id="4" name="Slide Number Placeholder 3">
            <a:extLst>
              <a:ext uri="{FF2B5EF4-FFF2-40B4-BE49-F238E27FC236}">
                <a16:creationId xmlns:a16="http://schemas.microsoft.com/office/drawing/2014/main" id="{8EE0DAB7-40D4-4D47-8CC9-D2E1B8732A57}"/>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28</a:t>
            </a:fld>
            <a:endParaRPr lang="en-US"/>
          </a:p>
        </p:txBody>
      </p:sp>
      <p:graphicFrame>
        <p:nvGraphicFramePr>
          <p:cNvPr id="6" name="Table 5">
            <a:extLst>
              <a:ext uri="{FF2B5EF4-FFF2-40B4-BE49-F238E27FC236}">
                <a16:creationId xmlns:a16="http://schemas.microsoft.com/office/drawing/2014/main" id="{68617151-89FC-C448-95BB-597112DF649E}"/>
              </a:ext>
            </a:extLst>
          </p:cNvPr>
          <p:cNvGraphicFramePr>
            <a:graphicFrameLocks noGrp="1"/>
          </p:cNvGraphicFramePr>
          <p:nvPr>
            <p:extLst>
              <p:ext uri="{D42A27DB-BD31-4B8C-83A1-F6EECF244321}">
                <p14:modId xmlns:p14="http://schemas.microsoft.com/office/powerpoint/2010/main" val="2981703654"/>
              </p:ext>
            </p:extLst>
          </p:nvPr>
        </p:nvGraphicFramePr>
        <p:xfrm>
          <a:off x="336368" y="2872418"/>
          <a:ext cx="8579032" cy="2143843"/>
        </p:xfrm>
        <a:graphic>
          <a:graphicData uri="http://schemas.openxmlformats.org/drawingml/2006/table">
            <a:tbl>
              <a:tblPr firstRow="1" bandRow="1">
                <a:tableStyleId>{5C22544A-7EE6-4342-B048-85BDC9FD1C3A}</a:tableStyleId>
              </a:tblPr>
              <a:tblGrid>
                <a:gridCol w="2895801">
                  <a:extLst>
                    <a:ext uri="{9D8B030D-6E8A-4147-A177-3AD203B41FA5}">
                      <a16:colId xmlns:a16="http://schemas.microsoft.com/office/drawing/2014/main" val="875741943"/>
                    </a:ext>
                  </a:extLst>
                </a:gridCol>
                <a:gridCol w="2670208">
                  <a:extLst>
                    <a:ext uri="{9D8B030D-6E8A-4147-A177-3AD203B41FA5}">
                      <a16:colId xmlns:a16="http://schemas.microsoft.com/office/drawing/2014/main" val="4073669123"/>
                    </a:ext>
                  </a:extLst>
                </a:gridCol>
                <a:gridCol w="3013023">
                  <a:extLst>
                    <a:ext uri="{9D8B030D-6E8A-4147-A177-3AD203B41FA5}">
                      <a16:colId xmlns:a16="http://schemas.microsoft.com/office/drawing/2014/main" val="797638638"/>
                    </a:ext>
                  </a:extLst>
                </a:gridCol>
              </a:tblGrid>
              <a:tr h="570038">
                <a:tc>
                  <a:txBody>
                    <a:bodyPr/>
                    <a:lstStyle/>
                    <a:p>
                      <a:r>
                        <a:rPr lang="en-US"/>
                        <a:t>Context &amp; User</a:t>
                      </a:r>
                    </a:p>
                  </a:txBody>
                  <a:tcPr/>
                </a:tc>
                <a:tc>
                  <a:txBody>
                    <a:bodyPr/>
                    <a:lstStyle/>
                    <a:p>
                      <a:r>
                        <a:rPr lang="en-US" dirty="0"/>
                        <a:t>Mission</a:t>
                      </a:r>
                    </a:p>
                  </a:txBody>
                  <a:tcPr/>
                </a:tc>
                <a:tc>
                  <a:txBody>
                    <a:bodyPr/>
                    <a:lstStyle/>
                    <a:p>
                      <a:r>
                        <a:rPr lang="en-US" dirty="0"/>
                        <a:t>Contextual</a:t>
                      </a:r>
                    </a:p>
                    <a:p>
                      <a:r>
                        <a:rPr lang="en-US" dirty="0"/>
                        <a:t>Info. Propagation </a:t>
                      </a:r>
                    </a:p>
                  </a:txBody>
                  <a:tcPr/>
                </a:tc>
                <a:extLst>
                  <a:ext uri="{0D108BD9-81ED-4DB2-BD59-A6C34878D82A}">
                    <a16:rowId xmlns:a16="http://schemas.microsoft.com/office/drawing/2014/main" val="3744769371"/>
                  </a:ext>
                </a:extLst>
              </a:tr>
              <a:tr h="689423">
                <a:tc>
                  <a:txBody>
                    <a:bodyPr/>
                    <a:lstStyle/>
                    <a:p>
                      <a:r>
                        <a:rPr lang="en-US" dirty="0"/>
                        <a:t>Normal Day &amp;</a:t>
                      </a:r>
                      <a:br>
                        <a:rPr lang="en-US" dirty="0"/>
                      </a:br>
                      <a:r>
                        <a:rPr lang="en-US" dirty="0"/>
                        <a:t>Regular Petrol</a:t>
                      </a:r>
                    </a:p>
                  </a:txBody>
                  <a:tcPr/>
                </a:tc>
                <a:tc>
                  <a:txBody>
                    <a:bodyPr/>
                    <a:lstStyle/>
                    <a:p>
                      <a:pPr marL="0" indent="0">
                        <a:buFont typeface="Arial" panose="020B0604020202020204" pitchFamily="34" charset="0"/>
                        <a:buNone/>
                      </a:pPr>
                      <a:r>
                        <a:rPr lang="en-US" dirty="0">
                          <a:latin typeface="Arial"/>
                          <a:cs typeface="+mn-cs"/>
                        </a:rPr>
                        <a:t>Finding an Unattended Child in Car</a:t>
                      </a:r>
                    </a:p>
                  </a:txBody>
                  <a:tcPr/>
                </a:tc>
                <a:tc>
                  <a:txBody>
                    <a:bodyPr/>
                    <a:lstStyle/>
                    <a:p>
                      <a:pPr marL="0" indent="0">
                        <a:buFont typeface="Arial" panose="020B0604020202020204" pitchFamily="34" charset="0"/>
                        <a:buNone/>
                      </a:pPr>
                      <a:br>
                        <a:rPr lang="en-US" dirty="0"/>
                      </a:br>
                      <a:r>
                        <a:rPr lang="en-US" dirty="0"/>
                        <a:t>Send to Appropriate User</a:t>
                      </a:r>
                    </a:p>
                  </a:txBody>
                  <a:tcPr/>
                </a:tc>
                <a:extLst>
                  <a:ext uri="{0D108BD9-81ED-4DB2-BD59-A6C34878D82A}">
                    <a16:rowId xmlns:a16="http://schemas.microsoft.com/office/drawing/2014/main" val="2521281236"/>
                  </a:ext>
                </a:extLst>
              </a:tr>
              <a:tr h="814340">
                <a:tc>
                  <a:txBody>
                    <a:bodyPr/>
                    <a:lstStyle/>
                    <a:p>
                      <a:r>
                        <a:rPr lang="en-US" dirty="0"/>
                        <a:t>During an Earthquake &amp;</a:t>
                      </a:r>
                    </a:p>
                    <a:p>
                      <a:r>
                        <a:rPr lang="en-US" dirty="0"/>
                        <a:t>Rescue Personnel </a:t>
                      </a:r>
                    </a:p>
                  </a:txBody>
                  <a:tcPr/>
                </a:tc>
                <a:tc>
                  <a:txBody>
                    <a:bodyPr/>
                    <a:lstStyle/>
                    <a:p>
                      <a:pPr marL="0" indent="0">
                        <a:buFont typeface="Arial" panose="020B0604020202020204" pitchFamily="34" charset="0"/>
                        <a:buNone/>
                      </a:pPr>
                      <a:r>
                        <a:rPr lang="en-US" dirty="0">
                          <a:latin typeface="Arial"/>
                          <a:cs typeface="+mn-cs"/>
                        </a:rPr>
                        <a:t>Finding an Unattended Child in Car</a:t>
                      </a:r>
                    </a:p>
                  </a:txBody>
                  <a:tcPr/>
                </a:tc>
                <a:tc>
                  <a:txBody>
                    <a:bodyPr/>
                    <a:lstStyle/>
                    <a:p>
                      <a:endParaRPr lang="en-US" dirty="0"/>
                    </a:p>
                    <a:p>
                      <a:r>
                        <a:rPr lang="en-US" dirty="0"/>
                        <a:t>Send to Appropriate User</a:t>
                      </a:r>
                    </a:p>
                  </a:txBody>
                  <a:tcPr/>
                </a:tc>
                <a:extLst>
                  <a:ext uri="{0D108BD9-81ED-4DB2-BD59-A6C34878D82A}">
                    <a16:rowId xmlns:a16="http://schemas.microsoft.com/office/drawing/2014/main" val="2726457600"/>
                  </a:ext>
                </a:extLst>
              </a:tr>
            </a:tbl>
          </a:graphicData>
        </a:graphic>
      </p:graphicFrame>
      <p:sp>
        <p:nvSpPr>
          <p:cNvPr id="7" name="Rounded Rectangle 6">
            <a:extLst>
              <a:ext uri="{FF2B5EF4-FFF2-40B4-BE49-F238E27FC236}">
                <a16:creationId xmlns:a16="http://schemas.microsoft.com/office/drawing/2014/main" id="{E3F8E7DC-D587-144C-BCBB-B3366DEB9E5A}"/>
              </a:ext>
            </a:extLst>
          </p:cNvPr>
          <p:cNvSpPr/>
          <p:nvPr/>
        </p:nvSpPr>
        <p:spPr>
          <a:xfrm>
            <a:off x="6600761" y="3552669"/>
            <a:ext cx="1433967" cy="284813"/>
          </a:xfrm>
          <a:prstGeom prst="roundRect">
            <a:avLst/>
          </a:prstGeom>
          <a:solidFill>
            <a:schemeClr val="accent2">
              <a:lumMod val="60000"/>
              <a:lumOff val="4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b="1">
                <a:solidFill>
                  <a:schemeClr val="bg1"/>
                </a:solidFill>
              </a:rPr>
              <a:t>Bad</a:t>
            </a:r>
          </a:p>
        </p:txBody>
      </p:sp>
      <p:sp>
        <p:nvSpPr>
          <p:cNvPr id="8" name="Rounded Rectangle 7">
            <a:extLst>
              <a:ext uri="{FF2B5EF4-FFF2-40B4-BE49-F238E27FC236}">
                <a16:creationId xmlns:a16="http://schemas.microsoft.com/office/drawing/2014/main" id="{81044372-E22C-3840-9825-27E01764B744}"/>
              </a:ext>
            </a:extLst>
          </p:cNvPr>
          <p:cNvSpPr/>
          <p:nvPr/>
        </p:nvSpPr>
        <p:spPr>
          <a:xfrm>
            <a:off x="6600760" y="4228590"/>
            <a:ext cx="1433967" cy="284813"/>
          </a:xfrm>
          <a:prstGeom prst="roundRect">
            <a:avLst/>
          </a:prstGeom>
          <a:solidFill>
            <a:srgbClr val="00B05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b="1">
                <a:solidFill>
                  <a:schemeClr val="bg1"/>
                </a:solidFill>
              </a:rPr>
              <a:t>Good</a:t>
            </a:r>
          </a:p>
        </p:txBody>
      </p:sp>
      <p:sp>
        <p:nvSpPr>
          <p:cNvPr id="9" name="TextBox 8">
            <a:extLst>
              <a:ext uri="{FF2B5EF4-FFF2-40B4-BE49-F238E27FC236}">
                <a16:creationId xmlns:a16="http://schemas.microsoft.com/office/drawing/2014/main" id="{2412DE90-E5FF-B54B-989C-6ED67AF20CB9}"/>
              </a:ext>
            </a:extLst>
          </p:cNvPr>
          <p:cNvSpPr txBox="1"/>
          <p:nvPr/>
        </p:nvSpPr>
        <p:spPr>
          <a:xfrm>
            <a:off x="1677131" y="6601633"/>
            <a:ext cx="5581015" cy="276999"/>
          </a:xfrm>
          <a:prstGeom prst="rect">
            <a:avLst/>
          </a:prstGeom>
          <a:noFill/>
        </p:spPr>
        <p:txBody>
          <a:bodyPr wrap="none" rtlCol="0">
            <a:spAutoFit/>
          </a:bodyPr>
          <a:lstStyle/>
          <a:p>
            <a:r>
              <a:rPr lang="en-US" sz="1200" u="sng">
                <a:hlinkClick r:id="rId2"/>
              </a:rPr>
              <a:t>* </a:t>
            </a:r>
            <a:r>
              <a:rPr lang="en-US" sz="1200">
                <a:hlinkClick r:id="rId2"/>
              </a:rPr>
              <a:t>https://injuryfacts.nsc.org/motor-vehicle/motor-vehicle-safety-issues/hotcars/</a:t>
            </a:r>
            <a:endParaRPr lang="en-US" sz="1200">
              <a:latin typeface="Arial" pitchFamily="34" charset="0"/>
              <a:cs typeface="Arial" pitchFamily="34" charset="0"/>
            </a:endParaRPr>
          </a:p>
        </p:txBody>
      </p:sp>
      <p:grpSp>
        <p:nvGrpSpPr>
          <p:cNvPr id="10" name="Group 9">
            <a:extLst>
              <a:ext uri="{FF2B5EF4-FFF2-40B4-BE49-F238E27FC236}">
                <a16:creationId xmlns:a16="http://schemas.microsoft.com/office/drawing/2014/main" id="{FF85ED4E-E3D8-7849-AED3-CAF00C3677E8}"/>
              </a:ext>
            </a:extLst>
          </p:cNvPr>
          <p:cNvGrpSpPr/>
          <p:nvPr/>
        </p:nvGrpSpPr>
        <p:grpSpPr>
          <a:xfrm>
            <a:off x="1075226" y="3034004"/>
            <a:ext cx="7101315" cy="3350457"/>
            <a:chOff x="615681" y="2795510"/>
            <a:chExt cx="7101315" cy="3350457"/>
          </a:xfrm>
        </p:grpSpPr>
        <p:pic>
          <p:nvPicPr>
            <p:cNvPr id="11" name="Picture 10">
              <a:extLst>
                <a:ext uri="{FF2B5EF4-FFF2-40B4-BE49-F238E27FC236}">
                  <a16:creationId xmlns:a16="http://schemas.microsoft.com/office/drawing/2014/main" id="{4FB20E47-BDEF-3742-B100-297E85096A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81" y="2795510"/>
              <a:ext cx="1454317" cy="476625"/>
            </a:xfrm>
            <a:prstGeom prst="rect">
              <a:avLst/>
            </a:prstGeom>
          </p:spPr>
        </p:pic>
        <p:pic>
          <p:nvPicPr>
            <p:cNvPr id="12" name="Picture 11">
              <a:extLst>
                <a:ext uri="{FF2B5EF4-FFF2-40B4-BE49-F238E27FC236}">
                  <a16:creationId xmlns:a16="http://schemas.microsoft.com/office/drawing/2014/main" id="{A498A5CB-510C-FF4C-879C-91859BE2EF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021" t="16514" r="23971" b="22223"/>
            <a:stretch/>
          </p:blipFill>
          <p:spPr>
            <a:xfrm>
              <a:off x="915894" y="3428899"/>
              <a:ext cx="853892" cy="860788"/>
            </a:xfrm>
            <a:prstGeom prst="rect">
              <a:avLst/>
            </a:prstGeom>
          </p:spPr>
        </p:pic>
        <p:grpSp>
          <p:nvGrpSpPr>
            <p:cNvPr id="13" name="Group 12">
              <a:extLst>
                <a:ext uri="{FF2B5EF4-FFF2-40B4-BE49-F238E27FC236}">
                  <a16:creationId xmlns:a16="http://schemas.microsoft.com/office/drawing/2014/main" id="{5E330863-9A55-8947-9F28-C47EBCE58056}"/>
                </a:ext>
              </a:extLst>
            </p:cNvPr>
            <p:cNvGrpSpPr/>
            <p:nvPr/>
          </p:nvGrpSpPr>
          <p:grpSpPr>
            <a:xfrm>
              <a:off x="677000" y="4486831"/>
              <a:ext cx="1331682" cy="1659136"/>
              <a:chOff x="787336" y="4684505"/>
              <a:chExt cx="1086708" cy="1374560"/>
            </a:xfrm>
          </p:grpSpPr>
          <p:pic>
            <p:nvPicPr>
              <p:cNvPr id="19" name="Picture 18">
                <a:extLst>
                  <a:ext uri="{FF2B5EF4-FFF2-40B4-BE49-F238E27FC236}">
                    <a16:creationId xmlns:a16="http://schemas.microsoft.com/office/drawing/2014/main" id="{59345ECD-E51A-D043-8727-4FBBD16075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336" y="4684505"/>
                <a:ext cx="1086708" cy="1086708"/>
              </a:xfrm>
              <a:prstGeom prst="rect">
                <a:avLst/>
              </a:prstGeom>
              <a:ln>
                <a:solidFill>
                  <a:schemeClr val="tx1"/>
                </a:solidFill>
              </a:ln>
            </p:spPr>
          </p:pic>
          <p:sp>
            <p:nvSpPr>
              <p:cNvPr id="20" name="TextBox 19">
                <a:extLst>
                  <a:ext uri="{FF2B5EF4-FFF2-40B4-BE49-F238E27FC236}">
                    <a16:creationId xmlns:a16="http://schemas.microsoft.com/office/drawing/2014/main" id="{3BFA3C65-A1E7-5D41-88ED-E4C0D0034175}"/>
                  </a:ext>
                </a:extLst>
              </p:cNvPr>
              <p:cNvSpPr txBox="1"/>
              <p:nvPr/>
            </p:nvSpPr>
            <p:spPr>
              <a:xfrm>
                <a:off x="869666" y="5751288"/>
                <a:ext cx="922047" cy="307777"/>
              </a:xfrm>
              <a:prstGeom prst="rect">
                <a:avLst/>
              </a:prstGeom>
              <a:noFill/>
            </p:spPr>
            <p:txBody>
              <a:bodyPr wrap="none" rtlCol="0">
                <a:spAutoFit/>
              </a:bodyPr>
              <a:lstStyle/>
              <a:p>
                <a:r>
                  <a:rPr lang="en-US" sz="1400">
                    <a:latin typeface="Arial" pitchFamily="34" charset="0"/>
                    <a:cs typeface="Arial" pitchFamily="34" charset="0"/>
                  </a:rPr>
                  <a:t>City Data</a:t>
                </a:r>
              </a:p>
            </p:txBody>
          </p:sp>
        </p:grpSp>
        <p:sp>
          <p:nvSpPr>
            <p:cNvPr id="14" name="Right Arrow 13">
              <a:extLst>
                <a:ext uri="{FF2B5EF4-FFF2-40B4-BE49-F238E27FC236}">
                  <a16:creationId xmlns:a16="http://schemas.microsoft.com/office/drawing/2014/main" id="{B5F383A0-BA65-6244-A647-5070CE38B18C}"/>
                </a:ext>
              </a:extLst>
            </p:cNvPr>
            <p:cNvSpPr/>
            <p:nvPr/>
          </p:nvSpPr>
          <p:spPr>
            <a:xfrm rot="1266421">
              <a:off x="2116294" y="3029105"/>
              <a:ext cx="853892" cy="285481"/>
            </a:xfrm>
            <a:prstGeom prst="rightArrow">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Right Arrow 14">
              <a:extLst>
                <a:ext uri="{FF2B5EF4-FFF2-40B4-BE49-F238E27FC236}">
                  <a16:creationId xmlns:a16="http://schemas.microsoft.com/office/drawing/2014/main" id="{871E436B-C999-F046-9D1E-25D8119393B0}"/>
                </a:ext>
              </a:extLst>
            </p:cNvPr>
            <p:cNvSpPr/>
            <p:nvPr/>
          </p:nvSpPr>
          <p:spPr>
            <a:xfrm>
              <a:off x="1907791" y="3805619"/>
              <a:ext cx="1085154" cy="285481"/>
            </a:xfrm>
            <a:prstGeom prst="rightArrow">
              <a:avLst/>
            </a:prstGeom>
            <a:solidFill>
              <a:schemeClr val="tx1"/>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ight Arrow 15">
              <a:extLst>
                <a:ext uri="{FF2B5EF4-FFF2-40B4-BE49-F238E27FC236}">
                  <a16:creationId xmlns:a16="http://schemas.microsoft.com/office/drawing/2014/main" id="{EF63C6B5-BC85-5040-9BB5-2B280E8BD73B}"/>
                </a:ext>
              </a:extLst>
            </p:cNvPr>
            <p:cNvSpPr/>
            <p:nvPr/>
          </p:nvSpPr>
          <p:spPr>
            <a:xfrm rot="19730058">
              <a:off x="2126802" y="4600312"/>
              <a:ext cx="853892" cy="285481"/>
            </a:xfrm>
            <a:prstGeom prst="rightArrow">
              <a:avLst/>
            </a:prstGeom>
            <a:solidFill>
              <a:schemeClr val="bg2">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D97BA9C6-F5DF-9F47-B4F1-3752A05EBBA6}"/>
                </a:ext>
              </a:extLst>
            </p:cNvPr>
            <p:cNvSpPr/>
            <p:nvPr/>
          </p:nvSpPr>
          <p:spPr>
            <a:xfrm>
              <a:off x="3316694" y="3375287"/>
              <a:ext cx="1349116" cy="91440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a:solidFill>
                    <a:srgbClr val="2D5496"/>
                  </a:solidFill>
                </a:rPr>
                <a:t>S</a:t>
              </a:r>
              <a:r>
                <a:rPr lang="en-US" sz="2400" b="1">
                  <a:solidFill>
                    <a:srgbClr val="565656"/>
                  </a:solidFill>
                </a:rPr>
                <a:t>K</a:t>
              </a:r>
              <a:r>
                <a:rPr lang="en-US" sz="2400" b="1">
                  <a:solidFill>
                    <a:srgbClr val="BF0000"/>
                  </a:solidFill>
                </a:rPr>
                <a:t>O</a:t>
              </a:r>
              <a:r>
                <a:rPr lang="en-US" sz="2400" b="1">
                  <a:solidFill>
                    <a:srgbClr val="BC8E00"/>
                  </a:solidFill>
                </a:rPr>
                <a:t>D</a:t>
              </a:r>
              <a:endParaRPr lang="en-US" sz="2400" b="1"/>
            </a:p>
          </p:txBody>
        </p:sp>
        <p:sp>
          <p:nvSpPr>
            <p:cNvPr id="18" name="Speech Bubble: Rectangle with Corners Rounded 10">
              <a:extLst>
                <a:ext uri="{FF2B5EF4-FFF2-40B4-BE49-F238E27FC236}">
                  <a16:creationId xmlns:a16="http://schemas.microsoft.com/office/drawing/2014/main" id="{E098A2EC-2F34-EF44-B62B-E4F27D6DD122}"/>
                </a:ext>
              </a:extLst>
            </p:cNvPr>
            <p:cNvSpPr/>
            <p:nvPr/>
          </p:nvSpPr>
          <p:spPr>
            <a:xfrm>
              <a:off x="5484526" y="3216458"/>
              <a:ext cx="2232470" cy="1463802"/>
            </a:xfrm>
            <a:prstGeom prst="wedgeRoundRectCallout">
              <a:avLst>
                <a:gd name="adj1" fmla="val -85368"/>
                <a:gd name="adj2" fmla="val 6164"/>
                <a:gd name="adj3" fmla="val 16667"/>
              </a:avLst>
            </a:prstGeom>
            <a:solidFill>
              <a:srgbClr val="FFFF00"/>
            </a:solidFill>
            <a:ln>
              <a:solidFill>
                <a:schemeClr val="tx1">
                  <a:lumMod val="95000"/>
                  <a:lumOff val="5000"/>
                </a:schemeClr>
              </a:solidFill>
              <a:round/>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a:t>Situational Information forwarded to Appropriate User</a:t>
              </a:r>
            </a:p>
          </p:txBody>
        </p:sp>
      </p:grpSp>
    </p:spTree>
    <p:extLst>
      <p:ext uri="{BB962C8B-B14F-4D97-AF65-F5344CB8AC3E}">
        <p14:creationId xmlns:p14="http://schemas.microsoft.com/office/powerpoint/2010/main" val="381028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8" fill="hold" nodeType="clickEffect">
                                  <p:stCondLst>
                                    <p:cond delay="0"/>
                                  </p:stCondLst>
                                  <p:childTnLst>
                                    <p:anim calcmode="lin" valueType="num">
                                      <p:cBhvr additive="base">
                                        <p:cTn id="20" dur="500"/>
                                        <p:tgtEl>
                                          <p:spTgt spid="6"/>
                                        </p:tgtEl>
                                        <p:attrNameLst>
                                          <p:attrName>ppt_x</p:attrName>
                                        </p:attrNameLst>
                                      </p:cBhvr>
                                      <p:tavLst>
                                        <p:tav tm="0">
                                          <p:val>
                                            <p:strVal val="ppt_x"/>
                                          </p:val>
                                        </p:tav>
                                        <p:tav tm="100000">
                                          <p:val>
                                            <p:strVal val="0-ppt_w/2"/>
                                          </p:val>
                                        </p:tav>
                                      </p:tavLst>
                                    </p:anim>
                                    <p:anim calcmode="lin" valueType="num">
                                      <p:cBhvr additive="base">
                                        <p:cTn id="21" dur="500"/>
                                        <p:tgtEl>
                                          <p:spTgt spid="6"/>
                                        </p:tgtEl>
                                        <p:attrNameLst>
                                          <p:attrName>ppt_y</p:attrName>
                                        </p:attrNameLst>
                                      </p:cBhvr>
                                      <p:tavLst>
                                        <p:tav tm="0">
                                          <p:val>
                                            <p:strVal val="ppt_y"/>
                                          </p:val>
                                        </p:tav>
                                        <p:tav tm="100000">
                                          <p:val>
                                            <p:strVal val="ppt_y"/>
                                          </p:val>
                                        </p:tav>
                                      </p:tavLst>
                                    </p:anim>
                                    <p:set>
                                      <p:cBhvr>
                                        <p:cTn id="22" dur="1" fill="hold">
                                          <p:stCondLst>
                                            <p:cond delay="499"/>
                                          </p:stCondLst>
                                        </p:cTn>
                                        <p:tgtEl>
                                          <p:spTgt spid="6"/>
                                        </p:tgtEl>
                                        <p:attrNameLst>
                                          <p:attrName>style.visibility</p:attrName>
                                        </p:attrNameLst>
                                      </p:cBhvr>
                                      <p:to>
                                        <p:strVal val="hidden"/>
                                      </p:to>
                                    </p:set>
                                  </p:childTnLst>
                                </p:cTn>
                              </p:par>
                              <p:par>
                                <p:cTn id="23" presetID="2" presetClass="exit" presetSubtype="8" fill="hold" grpId="1" nodeType="with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0-ppt_w/2"/>
                                          </p:val>
                                        </p:tav>
                                      </p:tavLst>
                                    </p:anim>
                                    <p:anim calcmode="lin" valueType="num">
                                      <p:cBhvr additive="base">
                                        <p:cTn id="25" dur="500"/>
                                        <p:tgtEl>
                                          <p:spTgt spid="7"/>
                                        </p:tgtEl>
                                        <p:attrNameLst>
                                          <p:attrName>ppt_y</p:attrName>
                                        </p:attrNameLst>
                                      </p:cBhvr>
                                      <p:tavLst>
                                        <p:tav tm="0">
                                          <p:val>
                                            <p:strVal val="ppt_y"/>
                                          </p:val>
                                        </p:tav>
                                        <p:tav tm="100000">
                                          <p:val>
                                            <p:strVal val="ppt_y"/>
                                          </p:val>
                                        </p:tav>
                                      </p:tavLst>
                                    </p:anim>
                                    <p:set>
                                      <p:cBhvr>
                                        <p:cTn id="26" dur="1" fill="hold">
                                          <p:stCondLst>
                                            <p:cond delay="499"/>
                                          </p:stCondLst>
                                        </p:cTn>
                                        <p:tgtEl>
                                          <p:spTgt spid="7"/>
                                        </p:tgtEl>
                                        <p:attrNameLst>
                                          <p:attrName>style.visibility</p:attrName>
                                        </p:attrNameLst>
                                      </p:cBhvr>
                                      <p:to>
                                        <p:strVal val="hidden"/>
                                      </p:to>
                                    </p:set>
                                  </p:childTnLst>
                                </p:cTn>
                              </p:par>
                              <p:par>
                                <p:cTn id="27" presetID="2" presetClass="exit" presetSubtype="8" fill="hold" grpId="1" nodeType="withEffect">
                                  <p:stCondLst>
                                    <p:cond delay="0"/>
                                  </p:stCondLst>
                                  <p:childTnLst>
                                    <p:anim calcmode="lin" valueType="num">
                                      <p:cBhvr additive="base">
                                        <p:cTn id="28" dur="500"/>
                                        <p:tgtEl>
                                          <p:spTgt spid="8"/>
                                        </p:tgtEl>
                                        <p:attrNameLst>
                                          <p:attrName>ppt_x</p:attrName>
                                        </p:attrNameLst>
                                      </p:cBhvr>
                                      <p:tavLst>
                                        <p:tav tm="0">
                                          <p:val>
                                            <p:strVal val="ppt_x"/>
                                          </p:val>
                                        </p:tav>
                                        <p:tav tm="100000">
                                          <p:val>
                                            <p:strVal val="0-ppt_w/2"/>
                                          </p:val>
                                        </p:tav>
                                      </p:tavLst>
                                    </p:anim>
                                    <p:anim calcmode="lin" valueType="num">
                                      <p:cBhvr additive="base">
                                        <p:cTn id="29" dur="500"/>
                                        <p:tgtEl>
                                          <p:spTgt spid="8"/>
                                        </p:tgtEl>
                                        <p:attrNameLst>
                                          <p:attrName>ppt_y</p:attrName>
                                        </p:attrNameLst>
                                      </p:cBhvr>
                                      <p:tavLst>
                                        <p:tav tm="0">
                                          <p:val>
                                            <p:strVal val="ppt_y"/>
                                          </p:val>
                                        </p:tav>
                                        <p:tav tm="100000">
                                          <p:val>
                                            <p:strVal val="ppt_y"/>
                                          </p:val>
                                        </p:tav>
                                      </p:tavLst>
                                    </p:anim>
                                    <p:set>
                                      <p:cBhvr>
                                        <p:cTn id="30" dur="1" fill="hold">
                                          <p:stCondLst>
                                            <p:cond delay="499"/>
                                          </p:stCondLst>
                                        </p:cTn>
                                        <p:tgtEl>
                                          <p:spTgt spid="8"/>
                                        </p:tgtEl>
                                        <p:attrNameLst>
                                          <p:attrName>style.visibility</p:attrName>
                                        </p:attrNameLst>
                                      </p:cBhvr>
                                      <p:to>
                                        <p:strVal val="hidden"/>
                                      </p:to>
                                    </p:set>
                                  </p:childTnLst>
                                </p:cTn>
                              </p:par>
                              <p:par>
                                <p:cTn id="31" presetID="2" presetClass="entr" presetSubtype="2"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1+#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C4C847-558A-6B46-9707-92C7E2809007}"/>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29</a:t>
            </a:fld>
            <a:endParaRPr lang="en-US"/>
          </a:p>
        </p:txBody>
      </p:sp>
      <p:grpSp>
        <p:nvGrpSpPr>
          <p:cNvPr id="50" name="Group 49">
            <a:extLst>
              <a:ext uri="{FF2B5EF4-FFF2-40B4-BE49-F238E27FC236}">
                <a16:creationId xmlns:a16="http://schemas.microsoft.com/office/drawing/2014/main" id="{07C803D4-0E70-F249-8114-62BB0A59A04B}"/>
              </a:ext>
            </a:extLst>
          </p:cNvPr>
          <p:cNvGrpSpPr/>
          <p:nvPr/>
        </p:nvGrpSpPr>
        <p:grpSpPr>
          <a:xfrm>
            <a:off x="615681" y="2795510"/>
            <a:ext cx="7101315" cy="3350457"/>
            <a:chOff x="615681" y="2795510"/>
            <a:chExt cx="7101315" cy="3350457"/>
          </a:xfrm>
        </p:grpSpPr>
        <p:pic>
          <p:nvPicPr>
            <p:cNvPr id="13" name="Picture 12">
              <a:extLst>
                <a:ext uri="{FF2B5EF4-FFF2-40B4-BE49-F238E27FC236}">
                  <a16:creationId xmlns:a16="http://schemas.microsoft.com/office/drawing/2014/main" id="{D5F79999-81D9-6749-8999-EDDD8CE82E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81" y="2795510"/>
              <a:ext cx="1454317" cy="476625"/>
            </a:xfrm>
            <a:prstGeom prst="rect">
              <a:avLst/>
            </a:prstGeom>
          </p:spPr>
        </p:pic>
        <p:pic>
          <p:nvPicPr>
            <p:cNvPr id="15" name="Picture 14">
              <a:extLst>
                <a:ext uri="{FF2B5EF4-FFF2-40B4-BE49-F238E27FC236}">
                  <a16:creationId xmlns:a16="http://schemas.microsoft.com/office/drawing/2014/main" id="{36561F79-9F06-DC40-8E2C-DB31EBEC96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021" t="16514" r="23971" b="22223"/>
            <a:stretch/>
          </p:blipFill>
          <p:spPr>
            <a:xfrm>
              <a:off x="915894" y="3428899"/>
              <a:ext cx="853892" cy="860788"/>
            </a:xfrm>
            <a:prstGeom prst="rect">
              <a:avLst/>
            </a:prstGeom>
          </p:spPr>
        </p:pic>
        <p:grpSp>
          <p:nvGrpSpPr>
            <p:cNvPr id="44" name="Group 43">
              <a:extLst>
                <a:ext uri="{FF2B5EF4-FFF2-40B4-BE49-F238E27FC236}">
                  <a16:creationId xmlns:a16="http://schemas.microsoft.com/office/drawing/2014/main" id="{18FAA2B3-DFA7-D046-8454-C3F75AE0DB1E}"/>
                </a:ext>
              </a:extLst>
            </p:cNvPr>
            <p:cNvGrpSpPr/>
            <p:nvPr/>
          </p:nvGrpSpPr>
          <p:grpSpPr>
            <a:xfrm>
              <a:off x="677000" y="4486831"/>
              <a:ext cx="1331682" cy="1659136"/>
              <a:chOff x="787336" y="4684505"/>
              <a:chExt cx="1086708" cy="1374560"/>
            </a:xfrm>
          </p:grpSpPr>
          <p:pic>
            <p:nvPicPr>
              <p:cNvPr id="42" name="Picture 41">
                <a:extLst>
                  <a:ext uri="{FF2B5EF4-FFF2-40B4-BE49-F238E27FC236}">
                    <a16:creationId xmlns:a16="http://schemas.microsoft.com/office/drawing/2014/main" id="{C39AFCBD-503E-5446-8EE3-99BBD381C5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336" y="4684505"/>
                <a:ext cx="1086708" cy="1086708"/>
              </a:xfrm>
              <a:prstGeom prst="rect">
                <a:avLst/>
              </a:prstGeom>
              <a:ln>
                <a:solidFill>
                  <a:schemeClr val="tx1"/>
                </a:solidFill>
              </a:ln>
            </p:spPr>
          </p:pic>
          <p:sp>
            <p:nvSpPr>
              <p:cNvPr id="43" name="TextBox 42">
                <a:extLst>
                  <a:ext uri="{FF2B5EF4-FFF2-40B4-BE49-F238E27FC236}">
                    <a16:creationId xmlns:a16="http://schemas.microsoft.com/office/drawing/2014/main" id="{FAFA5403-234E-3642-B15C-E4FF4E11A68F}"/>
                  </a:ext>
                </a:extLst>
              </p:cNvPr>
              <p:cNvSpPr txBox="1"/>
              <p:nvPr/>
            </p:nvSpPr>
            <p:spPr>
              <a:xfrm>
                <a:off x="869666" y="5751288"/>
                <a:ext cx="922047" cy="307777"/>
              </a:xfrm>
              <a:prstGeom prst="rect">
                <a:avLst/>
              </a:prstGeom>
              <a:noFill/>
            </p:spPr>
            <p:txBody>
              <a:bodyPr wrap="none" rtlCol="0">
                <a:spAutoFit/>
              </a:bodyPr>
              <a:lstStyle/>
              <a:p>
                <a:r>
                  <a:rPr lang="en-US" sz="1400">
                    <a:latin typeface="Arial" pitchFamily="34" charset="0"/>
                    <a:cs typeface="Arial" pitchFamily="34" charset="0"/>
                  </a:rPr>
                  <a:t>City Data</a:t>
                </a:r>
              </a:p>
            </p:txBody>
          </p:sp>
        </p:grpSp>
        <p:sp>
          <p:nvSpPr>
            <p:cNvPr id="45" name="Right Arrow 44">
              <a:extLst>
                <a:ext uri="{FF2B5EF4-FFF2-40B4-BE49-F238E27FC236}">
                  <a16:creationId xmlns:a16="http://schemas.microsoft.com/office/drawing/2014/main" id="{6C431AB1-E987-A743-B819-385B8F467502}"/>
                </a:ext>
              </a:extLst>
            </p:cNvPr>
            <p:cNvSpPr/>
            <p:nvPr/>
          </p:nvSpPr>
          <p:spPr>
            <a:xfrm rot="1266421">
              <a:off x="2116294" y="3029105"/>
              <a:ext cx="853892" cy="285481"/>
            </a:xfrm>
            <a:prstGeom prst="rightArrow">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6" name="Right Arrow 45">
              <a:extLst>
                <a:ext uri="{FF2B5EF4-FFF2-40B4-BE49-F238E27FC236}">
                  <a16:creationId xmlns:a16="http://schemas.microsoft.com/office/drawing/2014/main" id="{08791567-028B-A041-9E2E-B4990B938F8D}"/>
                </a:ext>
              </a:extLst>
            </p:cNvPr>
            <p:cNvSpPr/>
            <p:nvPr/>
          </p:nvSpPr>
          <p:spPr>
            <a:xfrm>
              <a:off x="1907791" y="3805619"/>
              <a:ext cx="1085154" cy="285481"/>
            </a:xfrm>
            <a:prstGeom prst="rightArrow">
              <a:avLst/>
            </a:prstGeom>
            <a:solidFill>
              <a:schemeClr val="tx1"/>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7" name="Right Arrow 46">
              <a:extLst>
                <a:ext uri="{FF2B5EF4-FFF2-40B4-BE49-F238E27FC236}">
                  <a16:creationId xmlns:a16="http://schemas.microsoft.com/office/drawing/2014/main" id="{50DEB7B3-7E09-934F-B8C8-842D7F2CFA93}"/>
                </a:ext>
              </a:extLst>
            </p:cNvPr>
            <p:cNvSpPr/>
            <p:nvPr/>
          </p:nvSpPr>
          <p:spPr>
            <a:xfrm rot="19730058">
              <a:off x="2126802" y="4600312"/>
              <a:ext cx="853892" cy="285481"/>
            </a:xfrm>
            <a:prstGeom prst="rightArrow">
              <a:avLst/>
            </a:prstGeom>
            <a:solidFill>
              <a:schemeClr val="bg2">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8" name="Rounded Rectangle 47">
              <a:extLst>
                <a:ext uri="{FF2B5EF4-FFF2-40B4-BE49-F238E27FC236}">
                  <a16:creationId xmlns:a16="http://schemas.microsoft.com/office/drawing/2014/main" id="{61D6630B-ABB0-3045-9B1F-ED6C60E87C47}"/>
                </a:ext>
              </a:extLst>
            </p:cNvPr>
            <p:cNvSpPr/>
            <p:nvPr/>
          </p:nvSpPr>
          <p:spPr>
            <a:xfrm>
              <a:off x="3316694" y="3375287"/>
              <a:ext cx="1349116" cy="91440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a:solidFill>
                    <a:srgbClr val="2D5496"/>
                  </a:solidFill>
                </a:rPr>
                <a:t>S</a:t>
              </a:r>
              <a:r>
                <a:rPr lang="en-US" sz="2400" b="1">
                  <a:solidFill>
                    <a:srgbClr val="565656"/>
                  </a:solidFill>
                </a:rPr>
                <a:t>K</a:t>
              </a:r>
              <a:r>
                <a:rPr lang="en-US" sz="2400" b="1">
                  <a:solidFill>
                    <a:srgbClr val="BF0000"/>
                  </a:solidFill>
                </a:rPr>
                <a:t>O</a:t>
              </a:r>
              <a:r>
                <a:rPr lang="en-US" sz="2400" b="1">
                  <a:solidFill>
                    <a:srgbClr val="BC8E00"/>
                  </a:solidFill>
                </a:rPr>
                <a:t>D</a:t>
              </a:r>
              <a:endParaRPr lang="en-US" sz="2400" b="1"/>
            </a:p>
          </p:txBody>
        </p:sp>
        <p:sp>
          <p:nvSpPr>
            <p:cNvPr id="49" name="Speech Bubble: Rectangle with Corners Rounded 10">
              <a:extLst>
                <a:ext uri="{FF2B5EF4-FFF2-40B4-BE49-F238E27FC236}">
                  <a16:creationId xmlns:a16="http://schemas.microsoft.com/office/drawing/2014/main" id="{14ECA7BE-D8DE-A04E-A099-42A915F2A30C}"/>
                </a:ext>
              </a:extLst>
            </p:cNvPr>
            <p:cNvSpPr/>
            <p:nvPr/>
          </p:nvSpPr>
          <p:spPr>
            <a:xfrm>
              <a:off x="5484526" y="3216458"/>
              <a:ext cx="2232470" cy="1463802"/>
            </a:xfrm>
            <a:prstGeom prst="wedgeRoundRectCallout">
              <a:avLst>
                <a:gd name="adj1" fmla="val -85368"/>
                <a:gd name="adj2" fmla="val 6164"/>
                <a:gd name="adj3" fmla="val 16667"/>
              </a:avLst>
            </a:prstGeom>
            <a:solidFill>
              <a:srgbClr val="FFFF00"/>
            </a:solidFill>
            <a:ln>
              <a:solidFill>
                <a:schemeClr val="tx1">
                  <a:lumMod val="95000"/>
                  <a:lumOff val="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a:t>Situational Information forwarded to Appropriate User</a:t>
              </a:r>
            </a:p>
          </p:txBody>
        </p:sp>
      </p:grpSp>
    </p:spTree>
    <p:extLst>
      <p:ext uri="{BB962C8B-B14F-4D97-AF65-F5344CB8AC3E}">
        <p14:creationId xmlns:p14="http://schemas.microsoft.com/office/powerpoint/2010/main" val="2826902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8081-6498-914C-B678-F64524B1A00A}"/>
              </a:ext>
            </a:extLst>
          </p:cNvPr>
          <p:cNvSpPr>
            <a:spLocks noGrp="1"/>
          </p:cNvSpPr>
          <p:nvPr>
            <p:ph type="title" idx="4294967295"/>
          </p:nvPr>
        </p:nvSpPr>
        <p:spPr>
          <a:xfrm>
            <a:off x="0" y="952500"/>
            <a:ext cx="8478838" cy="838200"/>
          </a:xfrm>
        </p:spPr>
        <p:txBody>
          <a:bodyPr/>
          <a:lstStyle/>
          <a:p>
            <a:r>
              <a:rPr lang="en-US" dirty="0"/>
              <a:t>Collaborations</a:t>
            </a:r>
          </a:p>
        </p:txBody>
      </p:sp>
      <p:sp>
        <p:nvSpPr>
          <p:cNvPr id="4" name="Slide Number Placeholder 3">
            <a:extLst>
              <a:ext uri="{FF2B5EF4-FFF2-40B4-BE49-F238E27FC236}">
                <a16:creationId xmlns:a16="http://schemas.microsoft.com/office/drawing/2014/main" id="{511734D4-5870-7C4D-B948-9B00C80E6FAA}"/>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3</a:t>
            </a:fld>
            <a:endParaRPr lang="en-US"/>
          </a:p>
        </p:txBody>
      </p:sp>
      <p:sp>
        <p:nvSpPr>
          <p:cNvPr id="7" name="Content Placeholder 6">
            <a:extLst>
              <a:ext uri="{FF2B5EF4-FFF2-40B4-BE49-F238E27FC236}">
                <a16:creationId xmlns:a16="http://schemas.microsoft.com/office/drawing/2014/main" id="{6183A06A-08AD-A34C-B215-D3A79D4C54DC}"/>
              </a:ext>
            </a:extLst>
          </p:cNvPr>
          <p:cNvSpPr>
            <a:spLocks noGrp="1"/>
          </p:cNvSpPr>
          <p:nvPr>
            <p:ph idx="4294967295"/>
          </p:nvPr>
        </p:nvSpPr>
        <p:spPr>
          <a:xfrm>
            <a:off x="0" y="1992313"/>
            <a:ext cx="8458200" cy="4314825"/>
          </a:xfrm>
        </p:spPr>
        <p:txBody>
          <a:bodyPr>
            <a:normAutofit/>
          </a:bodyPr>
          <a:lstStyle/>
          <a:p>
            <a:pPr marL="229870" lvl="0" indent="-229870">
              <a:lnSpc>
                <a:spcPct val="150000"/>
              </a:lnSpc>
              <a:spcBef>
                <a:spcPts val="600"/>
              </a:spcBef>
              <a:spcAft>
                <a:spcPts val="0"/>
              </a:spcAft>
              <a:buClr>
                <a:schemeClr val="dk1"/>
              </a:buClr>
              <a:buSzPts val="2200"/>
              <a:buFont typeface="Arial"/>
              <a:buChar char="•"/>
            </a:pPr>
            <a:r>
              <a:rPr lang="en-US" sz="1800" b="1" dirty="0"/>
              <a:t>NG: </a:t>
            </a:r>
            <a:r>
              <a:rPr lang="en-US" sz="1800" dirty="0"/>
              <a:t>SKOD proposal is developed with the guidance of Dr. Jim MacDonald. His suggestions on situational awareness and real time adaptive ML models with multimodal data helped us formalize the science on this project.</a:t>
            </a:r>
          </a:p>
          <a:p>
            <a:pPr marL="229870" indent="-229870">
              <a:lnSpc>
                <a:spcPct val="150000"/>
              </a:lnSpc>
              <a:spcBef>
                <a:spcPts val="600"/>
              </a:spcBef>
              <a:buClr>
                <a:schemeClr val="dk1"/>
              </a:buClr>
              <a:buSzPts val="2200"/>
            </a:pPr>
            <a:r>
              <a:rPr lang="en-US" sz="1800" b="1" dirty="0"/>
              <a:t>Purdue/MIT:</a:t>
            </a:r>
            <a:r>
              <a:rPr lang="en-US" sz="1800" dirty="0"/>
              <a:t> Building a real time Urban Information system for city of Cambridge and to assist West Lafayette Police. </a:t>
            </a:r>
          </a:p>
          <a:p>
            <a:pPr marL="229870" indent="-229870">
              <a:lnSpc>
                <a:spcPct val="150000"/>
              </a:lnSpc>
              <a:spcBef>
                <a:spcPts val="600"/>
              </a:spcBef>
              <a:buClr>
                <a:schemeClr val="dk1"/>
              </a:buClr>
              <a:buSzPts val="2200"/>
            </a:pPr>
            <a:r>
              <a:rPr lang="en-US" sz="1800" dirty="0"/>
              <a:t>Joint weekly meeting with </a:t>
            </a:r>
            <a:r>
              <a:rPr lang="en-US" sz="1800" b="1" dirty="0"/>
              <a:t>West Lafayette police </a:t>
            </a:r>
            <a:r>
              <a:rPr lang="en-US" sz="1800" dirty="0"/>
              <a:t>Sargent Troy Greene.</a:t>
            </a:r>
          </a:p>
          <a:p>
            <a:pPr marL="229870" indent="-229870">
              <a:lnSpc>
                <a:spcPct val="150000"/>
              </a:lnSpc>
              <a:spcBef>
                <a:spcPts val="600"/>
              </a:spcBef>
              <a:buClr>
                <a:schemeClr val="dk1"/>
              </a:buClr>
              <a:buSzPts val="2200"/>
            </a:pPr>
            <a:r>
              <a:rPr lang="en-US" sz="1800" b="1" dirty="0"/>
              <a:t>CMU: </a:t>
            </a:r>
            <a:r>
              <a:rPr lang="en-US" sz="1800" dirty="0"/>
              <a:t>CMU is working with us for building the offline model construction for feature extraction from video dataset, Efficient labeling, transfer learning.</a:t>
            </a:r>
          </a:p>
          <a:p>
            <a:pPr marL="229870" indent="-229870">
              <a:lnSpc>
                <a:spcPct val="150000"/>
              </a:lnSpc>
              <a:spcBef>
                <a:spcPts val="600"/>
              </a:spcBef>
              <a:buClr>
                <a:schemeClr val="dk1"/>
              </a:buClr>
              <a:buSzPts val="2200"/>
            </a:pPr>
            <a:r>
              <a:rPr lang="en-US" sz="1800" b="1" dirty="0"/>
              <a:t>Stanford </a:t>
            </a:r>
            <a:r>
              <a:rPr lang="en-US" sz="1800" dirty="0"/>
              <a:t>is working on real-time content reduction and object association.</a:t>
            </a:r>
          </a:p>
        </p:txBody>
      </p:sp>
    </p:spTree>
    <p:extLst>
      <p:ext uri="{BB962C8B-B14F-4D97-AF65-F5344CB8AC3E}">
        <p14:creationId xmlns:p14="http://schemas.microsoft.com/office/powerpoint/2010/main" val="2037122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788A0-75CD-C942-B6EE-E0D8E875BE42}"/>
              </a:ext>
            </a:extLst>
          </p:cNvPr>
          <p:cNvSpPr>
            <a:spLocks noGrp="1"/>
          </p:cNvSpPr>
          <p:nvPr>
            <p:ph type="title" idx="4294967295"/>
          </p:nvPr>
        </p:nvSpPr>
        <p:spPr>
          <a:xfrm>
            <a:off x="0" y="952500"/>
            <a:ext cx="8478838" cy="838200"/>
          </a:xfrm>
        </p:spPr>
        <p:txBody>
          <a:bodyPr/>
          <a:lstStyle/>
          <a:p>
            <a:r>
              <a:rPr lang="en-US"/>
              <a:t>Child Left Alone in Car (Context: Earthquake)</a:t>
            </a:r>
          </a:p>
        </p:txBody>
      </p:sp>
      <p:sp>
        <p:nvSpPr>
          <p:cNvPr id="4" name="Slide Number Placeholder 3">
            <a:extLst>
              <a:ext uri="{FF2B5EF4-FFF2-40B4-BE49-F238E27FC236}">
                <a16:creationId xmlns:a16="http://schemas.microsoft.com/office/drawing/2014/main" id="{1F49A480-40D0-174A-8F03-83CAFA4A116D}"/>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30</a:t>
            </a:fld>
            <a:endParaRPr lang="en-US"/>
          </a:p>
        </p:txBody>
      </p:sp>
      <p:pic>
        <p:nvPicPr>
          <p:cNvPr id="7" name="Picture 6">
            <a:extLst>
              <a:ext uri="{FF2B5EF4-FFF2-40B4-BE49-F238E27FC236}">
                <a16:creationId xmlns:a16="http://schemas.microsoft.com/office/drawing/2014/main" id="{38B6F36C-FE77-194D-A741-9774079642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9099" y="1791023"/>
            <a:ext cx="3186112" cy="2389583"/>
          </a:xfrm>
          <a:prstGeom prst="rect">
            <a:avLst/>
          </a:prstGeom>
        </p:spPr>
      </p:pic>
      <p:pic>
        <p:nvPicPr>
          <p:cNvPr id="10" name="Picture 9">
            <a:extLst>
              <a:ext uri="{FF2B5EF4-FFF2-40B4-BE49-F238E27FC236}">
                <a16:creationId xmlns:a16="http://schemas.microsoft.com/office/drawing/2014/main" id="{D62EFE2C-B754-EF43-95A6-ED8AAD83B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789" y="2609850"/>
            <a:ext cx="3792680" cy="1524161"/>
          </a:xfrm>
          <a:prstGeom prst="rect">
            <a:avLst/>
          </a:prstGeom>
        </p:spPr>
      </p:pic>
      <p:pic>
        <p:nvPicPr>
          <p:cNvPr id="12" name="Picture 11">
            <a:extLst>
              <a:ext uri="{FF2B5EF4-FFF2-40B4-BE49-F238E27FC236}">
                <a16:creationId xmlns:a16="http://schemas.microsoft.com/office/drawing/2014/main" id="{A88D06D3-B24B-8A48-B8FB-BB35EB098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789" y="4106103"/>
            <a:ext cx="3792680" cy="1524161"/>
          </a:xfrm>
          <a:prstGeom prst="rect">
            <a:avLst/>
          </a:prstGeom>
        </p:spPr>
      </p:pic>
      <p:sp>
        <p:nvSpPr>
          <p:cNvPr id="13" name="Right Arrow 12">
            <a:extLst>
              <a:ext uri="{FF2B5EF4-FFF2-40B4-BE49-F238E27FC236}">
                <a16:creationId xmlns:a16="http://schemas.microsoft.com/office/drawing/2014/main" id="{AB1E1B10-5A59-194A-BE8B-0CE74C9DCB0B}"/>
              </a:ext>
            </a:extLst>
          </p:cNvPr>
          <p:cNvSpPr/>
          <p:nvPr/>
        </p:nvSpPr>
        <p:spPr>
          <a:xfrm rot="1572135">
            <a:off x="4374466" y="4771032"/>
            <a:ext cx="550721" cy="247769"/>
          </a:xfrm>
          <a:prstGeom prst="rightArrow">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73F5921F-02F3-D447-8C06-8C493572E9DE}"/>
              </a:ext>
            </a:extLst>
          </p:cNvPr>
          <p:cNvSpPr txBox="1"/>
          <p:nvPr/>
        </p:nvSpPr>
        <p:spPr>
          <a:xfrm>
            <a:off x="5111614" y="4868184"/>
            <a:ext cx="2978293" cy="615553"/>
          </a:xfrm>
          <a:prstGeom prst="rect">
            <a:avLst/>
          </a:prstGeom>
          <a:noFill/>
        </p:spPr>
        <p:txBody>
          <a:bodyPr wrap="square" rtlCol="0">
            <a:spAutoFit/>
          </a:bodyPr>
          <a:lstStyle/>
          <a:p>
            <a:pPr marL="285750" indent="-285750">
              <a:buFont typeface="Wingdings" pitchFamily="2" charset="2"/>
              <a:buChar char="q"/>
            </a:pPr>
            <a:r>
              <a:rPr lang="en-US">
                <a:latin typeface="Arial" pitchFamily="34" charset="0"/>
                <a:cs typeface="Arial" pitchFamily="34" charset="0"/>
              </a:rPr>
              <a:t>Child left alone on 3</a:t>
            </a:r>
            <a:r>
              <a:rPr lang="en-US" baseline="30000">
                <a:latin typeface="Arial" pitchFamily="34" charset="0"/>
                <a:cs typeface="Arial" pitchFamily="34" charset="0"/>
              </a:rPr>
              <a:t>rd</a:t>
            </a:r>
            <a:r>
              <a:rPr lang="en-US">
                <a:latin typeface="Arial" pitchFamily="34" charset="0"/>
                <a:cs typeface="Arial" pitchFamily="34" charset="0"/>
              </a:rPr>
              <a:t> St</a:t>
            </a:r>
          </a:p>
          <a:p>
            <a:endParaRPr lang="en-US" sz="1600">
              <a:latin typeface="Arial" pitchFamily="34" charset="0"/>
              <a:cs typeface="Arial" pitchFamily="34" charset="0"/>
            </a:endParaRPr>
          </a:p>
        </p:txBody>
      </p:sp>
      <p:sp>
        <p:nvSpPr>
          <p:cNvPr id="16" name="Down Arrow 15">
            <a:extLst>
              <a:ext uri="{FF2B5EF4-FFF2-40B4-BE49-F238E27FC236}">
                <a16:creationId xmlns:a16="http://schemas.microsoft.com/office/drawing/2014/main" id="{6EF35B61-C94C-5F44-8012-440B0B082E1D}"/>
              </a:ext>
            </a:extLst>
          </p:cNvPr>
          <p:cNvSpPr/>
          <p:nvPr/>
        </p:nvSpPr>
        <p:spPr>
          <a:xfrm>
            <a:off x="6973941" y="4534502"/>
            <a:ext cx="296428" cy="353334"/>
          </a:xfrm>
          <a:prstGeom prst="downArrow">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Speech Bubble: Rectangle with Corners Rounded 10">
            <a:extLst>
              <a:ext uri="{FF2B5EF4-FFF2-40B4-BE49-F238E27FC236}">
                <a16:creationId xmlns:a16="http://schemas.microsoft.com/office/drawing/2014/main" id="{E771EEEE-16E3-9145-A6DE-56D3E71352C5}"/>
              </a:ext>
            </a:extLst>
          </p:cNvPr>
          <p:cNvSpPr/>
          <p:nvPr/>
        </p:nvSpPr>
        <p:spPr>
          <a:xfrm>
            <a:off x="6883119" y="5310849"/>
            <a:ext cx="2232470" cy="1463802"/>
          </a:xfrm>
          <a:prstGeom prst="wedgeRoundRectCallout">
            <a:avLst>
              <a:gd name="adj1" fmla="val -64553"/>
              <a:gd name="adj2" fmla="val -39918"/>
              <a:gd name="adj3" fmla="val 16667"/>
            </a:avLst>
          </a:prstGeom>
          <a:solidFill>
            <a:srgbClr val="FFFF00"/>
          </a:solidFill>
          <a:ln>
            <a:solidFill>
              <a:schemeClr val="tx1">
                <a:lumMod val="95000"/>
                <a:lumOff val="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a:t>Mission-relevant info forwarded to police &amp; fire fighters!</a:t>
            </a:r>
          </a:p>
        </p:txBody>
      </p:sp>
      <p:sp>
        <p:nvSpPr>
          <p:cNvPr id="3" name="TextBox 2">
            <a:extLst>
              <a:ext uri="{FF2B5EF4-FFF2-40B4-BE49-F238E27FC236}">
                <a16:creationId xmlns:a16="http://schemas.microsoft.com/office/drawing/2014/main" id="{A871F365-368E-EE40-B72D-C62CA9AD1DFA}"/>
              </a:ext>
            </a:extLst>
          </p:cNvPr>
          <p:cNvSpPr txBox="1"/>
          <p:nvPr/>
        </p:nvSpPr>
        <p:spPr>
          <a:xfrm>
            <a:off x="5963825" y="4139021"/>
            <a:ext cx="2501006" cy="338554"/>
          </a:xfrm>
          <a:prstGeom prst="rect">
            <a:avLst/>
          </a:prstGeom>
          <a:noFill/>
        </p:spPr>
        <p:txBody>
          <a:bodyPr wrap="none" rtlCol="0">
            <a:spAutoFit/>
          </a:bodyPr>
          <a:lstStyle/>
          <a:p>
            <a:r>
              <a:rPr lang="en-US" sz="1600" b="1">
                <a:latin typeface="Arial" pitchFamily="34" charset="0"/>
                <a:cs typeface="Arial" pitchFamily="34" charset="0"/>
              </a:rPr>
              <a:t>Image of a Flashing Car</a:t>
            </a:r>
          </a:p>
        </p:txBody>
      </p:sp>
    </p:spTree>
    <p:extLst>
      <p:ext uri="{BB962C8B-B14F-4D97-AF65-F5344CB8AC3E}">
        <p14:creationId xmlns:p14="http://schemas.microsoft.com/office/powerpoint/2010/main" val="258185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FC37-BD1C-B74F-A1D0-BDCBE564F390}"/>
              </a:ext>
            </a:extLst>
          </p:cNvPr>
          <p:cNvSpPr>
            <a:spLocks noGrp="1"/>
          </p:cNvSpPr>
          <p:nvPr>
            <p:ph type="title" idx="4294967295"/>
          </p:nvPr>
        </p:nvSpPr>
        <p:spPr>
          <a:xfrm>
            <a:off x="0" y="874713"/>
            <a:ext cx="8477250" cy="838200"/>
          </a:xfrm>
        </p:spPr>
        <p:txBody>
          <a:bodyPr/>
          <a:lstStyle/>
          <a:p>
            <a:r>
              <a:rPr lang="en-US"/>
              <a:t>Child Left Alone in Car (Context: Normal Condition)</a:t>
            </a:r>
          </a:p>
        </p:txBody>
      </p:sp>
      <p:pic>
        <p:nvPicPr>
          <p:cNvPr id="3" name="Online Media 2" descr="parking_lot_clip_1.m4v">
            <a:hlinkClick r:id="" action="ppaction://media"/>
            <a:extLst>
              <a:ext uri="{FF2B5EF4-FFF2-40B4-BE49-F238E27FC236}">
                <a16:creationId xmlns:a16="http://schemas.microsoft.com/office/drawing/2014/main" id="{A16AD068-899A-2B40-9791-F14AD205A4FD}"/>
              </a:ext>
            </a:extLst>
          </p:cNvPr>
          <p:cNvPicPr>
            <a:picLocks noGrp="1" noChangeAspect="1"/>
          </p:cNvPicPr>
          <p:nvPr>
            <p:ph idx="4294967295"/>
            <a:videoFile r:link="rId1"/>
            <p:extLst>
              <p:ext uri="{DAA4B4D4-6D71-4841-9C94-3DE7FCFB9230}">
                <p14:media xmlns:p14="http://schemas.microsoft.com/office/powerpoint/2010/main" r:embed="rId2">
                  <p14:trim end="2966.9306"/>
                </p14:media>
              </p:ext>
            </p:extLst>
          </p:nvPr>
        </p:nvPicPr>
        <p:blipFill rotWithShape="1">
          <a:blip r:embed="rId5"/>
          <a:srcRect/>
          <a:stretch>
            <a:fillRect/>
          </a:stretch>
        </p:blipFill>
        <p:spPr>
          <a:xfrm>
            <a:off x="0" y="1790700"/>
            <a:ext cx="3657600" cy="2743200"/>
          </a:xfrm>
        </p:spPr>
      </p:pic>
      <p:sp>
        <p:nvSpPr>
          <p:cNvPr id="4" name="Slide Number Placeholder 3">
            <a:extLst>
              <a:ext uri="{FF2B5EF4-FFF2-40B4-BE49-F238E27FC236}">
                <a16:creationId xmlns:a16="http://schemas.microsoft.com/office/drawing/2014/main" id="{9867CDF2-E183-3747-9B45-06CDB22D6C7F}"/>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31</a:t>
            </a:fld>
            <a:endParaRPr lang="en-US"/>
          </a:p>
        </p:txBody>
      </p:sp>
      <p:sp>
        <p:nvSpPr>
          <p:cNvPr id="16" name="Right Arrow 15">
            <a:extLst>
              <a:ext uri="{FF2B5EF4-FFF2-40B4-BE49-F238E27FC236}">
                <a16:creationId xmlns:a16="http://schemas.microsoft.com/office/drawing/2014/main" id="{C84F5DC8-5E4D-D445-BFB5-F0A2A5325CD7}"/>
              </a:ext>
            </a:extLst>
          </p:cNvPr>
          <p:cNvSpPr/>
          <p:nvPr/>
        </p:nvSpPr>
        <p:spPr>
          <a:xfrm>
            <a:off x="4226032" y="5346482"/>
            <a:ext cx="1292447" cy="430948"/>
          </a:xfrm>
          <a:prstGeom prst="rightArrow">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id="{26022EDF-9E64-A740-8569-4F5FF16401EE}"/>
              </a:ext>
            </a:extLst>
          </p:cNvPr>
          <p:cNvSpPr txBox="1"/>
          <p:nvPr/>
        </p:nvSpPr>
        <p:spPr>
          <a:xfrm>
            <a:off x="5518479" y="1861810"/>
            <a:ext cx="3512140" cy="1169551"/>
          </a:xfrm>
          <a:prstGeom prst="rect">
            <a:avLst/>
          </a:prstGeom>
          <a:noFill/>
        </p:spPr>
        <p:txBody>
          <a:bodyPr wrap="square" rtlCol="0">
            <a:spAutoFit/>
          </a:bodyPr>
          <a:lstStyle/>
          <a:p>
            <a:pPr marL="285750" indent="-285750">
              <a:buFont typeface="Wingdings" pitchFamily="2" charset="2"/>
              <a:buChar char="q"/>
            </a:pPr>
            <a:r>
              <a:rPr lang="en-US">
                <a:latin typeface="Arial" pitchFamily="34" charset="0"/>
                <a:cs typeface="Arial" pitchFamily="34" charset="0"/>
              </a:rPr>
              <a:t>Child left alone in LKQ parking lot</a:t>
            </a:r>
          </a:p>
          <a:p>
            <a:pPr marL="285750" indent="-285750">
              <a:buFont typeface="Wingdings" pitchFamily="2" charset="2"/>
              <a:buChar char="q"/>
            </a:pPr>
            <a:r>
              <a:rPr lang="en-US">
                <a:latin typeface="Arial" pitchFamily="34" charset="0"/>
                <a:cs typeface="Arial" pitchFamily="34" charset="0"/>
              </a:rPr>
              <a:t>Child left alone in blue van</a:t>
            </a:r>
          </a:p>
          <a:p>
            <a:endParaRPr lang="en-US" sz="1600">
              <a:latin typeface="Arial" pitchFamily="34" charset="0"/>
              <a:cs typeface="Arial" pitchFamily="34" charset="0"/>
            </a:endParaRPr>
          </a:p>
        </p:txBody>
      </p:sp>
      <p:sp>
        <p:nvSpPr>
          <p:cNvPr id="19" name="Down Arrow 18">
            <a:extLst>
              <a:ext uri="{FF2B5EF4-FFF2-40B4-BE49-F238E27FC236}">
                <a16:creationId xmlns:a16="http://schemas.microsoft.com/office/drawing/2014/main" id="{03A6ACB5-F34F-1845-AF4C-98529C23F7C7}"/>
              </a:ext>
            </a:extLst>
          </p:cNvPr>
          <p:cNvSpPr/>
          <p:nvPr/>
        </p:nvSpPr>
        <p:spPr>
          <a:xfrm rot="17196259">
            <a:off x="5750933" y="3245277"/>
            <a:ext cx="391792" cy="926728"/>
          </a:xfrm>
          <a:prstGeom prst="downArrow">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26" name="Picture 2" descr="Image result for empty avatar">
            <a:extLst>
              <a:ext uri="{FF2B5EF4-FFF2-40B4-BE49-F238E27FC236}">
                <a16:creationId xmlns:a16="http://schemas.microsoft.com/office/drawing/2014/main" id="{72AAF1AF-D653-439F-A44E-B38E8C79B8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5387" y="3474078"/>
            <a:ext cx="1268258" cy="1268258"/>
          </a:xfrm>
          <a:prstGeom prst="rect">
            <a:avLst/>
          </a:prstGeom>
          <a:noFill/>
          <a:extLst>
            <a:ext uri="{909E8E84-426E-40DD-AFC4-6F175D3DCCD1}">
              <a14:hiddenFill xmlns:a14="http://schemas.microsoft.com/office/drawing/2010/main">
                <a:solidFill>
                  <a:srgbClr val="FFFFFF"/>
                </a:solidFill>
              </a14:hiddenFill>
            </a:ext>
          </a:extLst>
        </p:spPr>
      </p:pic>
      <p:sp>
        <p:nvSpPr>
          <p:cNvPr id="6" name="Action Button: Help 5">
            <a:hlinkClick r:id="" action="ppaction://noaction" highlightClick="1"/>
            <a:extLst>
              <a:ext uri="{FF2B5EF4-FFF2-40B4-BE49-F238E27FC236}">
                <a16:creationId xmlns:a16="http://schemas.microsoft.com/office/drawing/2014/main" id="{254D79F8-88FB-4B11-A0A4-48106D04390F}"/>
              </a:ext>
            </a:extLst>
          </p:cNvPr>
          <p:cNvSpPr/>
          <p:nvPr/>
        </p:nvSpPr>
        <p:spPr>
          <a:xfrm>
            <a:off x="6795387" y="3474078"/>
            <a:ext cx="1250988" cy="1269363"/>
          </a:xfrm>
          <a:prstGeom prst="actionButtonHelp">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0" name="Picture 19">
            <a:extLst>
              <a:ext uri="{FF2B5EF4-FFF2-40B4-BE49-F238E27FC236}">
                <a16:creationId xmlns:a16="http://schemas.microsoft.com/office/drawing/2014/main" id="{E2BE2215-9BEC-423D-A948-A056A41FE5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 y="4663121"/>
            <a:ext cx="3880427" cy="1766832"/>
          </a:xfrm>
          <a:prstGeom prst="rect">
            <a:avLst/>
          </a:prstGeom>
        </p:spPr>
      </p:pic>
      <p:sp>
        <p:nvSpPr>
          <p:cNvPr id="11" name="Speech Bubble: Rectangle with Corners Rounded 10">
            <a:extLst>
              <a:ext uri="{FF2B5EF4-FFF2-40B4-BE49-F238E27FC236}">
                <a16:creationId xmlns:a16="http://schemas.microsoft.com/office/drawing/2014/main" id="{53A433A5-E690-46BA-B600-01880D19B40C}"/>
              </a:ext>
            </a:extLst>
          </p:cNvPr>
          <p:cNvSpPr/>
          <p:nvPr/>
        </p:nvSpPr>
        <p:spPr>
          <a:xfrm>
            <a:off x="6334892" y="5005681"/>
            <a:ext cx="2119145" cy="1188655"/>
          </a:xfrm>
          <a:prstGeom prst="wedgeRoundRectCallout">
            <a:avLst>
              <a:gd name="adj1" fmla="val 2868"/>
              <a:gd name="adj2" fmla="val -69968"/>
              <a:gd name="adj3" fmla="val 16667"/>
            </a:avLst>
          </a:prstGeom>
          <a:solidFill>
            <a:srgbClr val="FFFF00"/>
          </a:solidFill>
          <a:ln>
            <a:solidFill>
              <a:schemeClr val="tx1">
                <a:lumMod val="95000"/>
                <a:lumOff val="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a:t>Mission-relevant info forwarded to police!</a:t>
            </a:r>
          </a:p>
        </p:txBody>
      </p:sp>
      <p:sp>
        <p:nvSpPr>
          <p:cNvPr id="14" name="TextBox 13">
            <a:extLst>
              <a:ext uri="{FF2B5EF4-FFF2-40B4-BE49-F238E27FC236}">
                <a16:creationId xmlns:a16="http://schemas.microsoft.com/office/drawing/2014/main" id="{F87F6FB5-09D7-A34B-9593-BFDE11C58D63}"/>
              </a:ext>
            </a:extLst>
          </p:cNvPr>
          <p:cNvSpPr txBox="1"/>
          <p:nvPr/>
        </p:nvSpPr>
        <p:spPr>
          <a:xfrm>
            <a:off x="428789" y="6484697"/>
            <a:ext cx="9092233" cy="276999"/>
          </a:xfrm>
          <a:prstGeom prst="rect">
            <a:avLst/>
          </a:prstGeom>
          <a:noFill/>
        </p:spPr>
        <p:txBody>
          <a:bodyPr wrap="square" rtlCol="0">
            <a:spAutoFit/>
          </a:bodyPr>
          <a:lstStyle/>
          <a:p>
            <a:r>
              <a:rPr lang="en-US" sz="1200">
                <a:hlinkClick r:id="rId8"/>
              </a:rPr>
              <a:t>https://www.wral.com/wake-county-sheriff-s-office-investigating-after-viral-video-of-child-left-alone-in-car/18656144/</a:t>
            </a:r>
            <a:endParaRPr lang="en-US" sz="1200">
              <a:latin typeface="Arial" pitchFamily="34" charset="0"/>
              <a:cs typeface="Arial" pitchFamily="34" charset="0"/>
            </a:endParaRPr>
          </a:p>
        </p:txBody>
      </p:sp>
    </p:spTree>
    <p:extLst>
      <p:ext uri="{BB962C8B-B14F-4D97-AF65-F5344CB8AC3E}">
        <p14:creationId xmlns:p14="http://schemas.microsoft.com/office/powerpoint/2010/main" val="117545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6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7" repeatCount="0" fill="hold" display="0">
                  <p:stCondLst>
                    <p:cond delay="indefinite"/>
                  </p:stCondLst>
                  <p:endCondLst>
                    <p:cond evt="onNext" delay="0">
                      <p:tgtEl>
                        <p:sldTgt/>
                      </p:tgtEl>
                    </p:cond>
                  </p:endCondLst>
                </p:cTn>
                <p:tgtEl>
                  <p:spTgt spid="3"/>
                </p:tgtEl>
              </p:cMediaNode>
            </p:video>
          </p:childTnLst>
        </p:cTn>
      </p:par>
    </p:tnLst>
    <p:bldLst>
      <p:bldP spid="16" grpId="0" animBg="1"/>
      <p:bldP spid="18" grpId="0"/>
      <p:bldP spid="19" grpId="0" animBg="1"/>
      <p:bldP spid="6"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9C846D04-EB60-2A4B-9F77-6D041FFE7D4B}"/>
              </a:ext>
            </a:extLst>
          </p:cNvPr>
          <p:cNvGraphicFramePr/>
          <p:nvPr>
            <p:extLst>
              <p:ext uri="{D42A27DB-BD31-4B8C-83A1-F6EECF244321}">
                <p14:modId xmlns:p14="http://schemas.microsoft.com/office/powerpoint/2010/main" val="3980774832"/>
              </p:ext>
            </p:extLst>
          </p:nvPr>
        </p:nvGraphicFramePr>
        <p:xfrm>
          <a:off x="428789" y="1927206"/>
          <a:ext cx="8915236" cy="47755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6AFE03D7-7E5A-0443-B4DC-F019D2E9FE9F}"/>
              </a:ext>
            </a:extLst>
          </p:cNvPr>
          <p:cNvSpPr>
            <a:spLocks noGrp="1"/>
          </p:cNvSpPr>
          <p:nvPr>
            <p:ph type="title" idx="4294967295"/>
          </p:nvPr>
        </p:nvSpPr>
        <p:spPr>
          <a:xfrm>
            <a:off x="0" y="952500"/>
            <a:ext cx="8478838" cy="838200"/>
          </a:xfrm>
        </p:spPr>
        <p:txBody>
          <a:bodyPr/>
          <a:lstStyle/>
          <a:p>
            <a:r>
              <a:rPr lang="en-US" dirty="0"/>
              <a:t>Scenario: Stop Suspected Person from Violence</a:t>
            </a:r>
          </a:p>
        </p:txBody>
      </p:sp>
      <p:sp>
        <p:nvSpPr>
          <p:cNvPr id="4" name="Slide Number Placeholder 3">
            <a:extLst>
              <a:ext uri="{FF2B5EF4-FFF2-40B4-BE49-F238E27FC236}">
                <a16:creationId xmlns:a16="http://schemas.microsoft.com/office/drawing/2014/main" id="{EC88DB8A-5B35-594E-B1FC-ED949364E98F}"/>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32</a:t>
            </a:fld>
            <a:endParaRPr lang="en-US"/>
          </a:p>
        </p:txBody>
      </p:sp>
      <p:sp>
        <p:nvSpPr>
          <p:cNvPr id="12" name="Rounded Rectangle 11">
            <a:extLst>
              <a:ext uri="{FF2B5EF4-FFF2-40B4-BE49-F238E27FC236}">
                <a16:creationId xmlns:a16="http://schemas.microsoft.com/office/drawing/2014/main" id="{4DBEF1B2-D041-A440-B816-2C4501FAF4E5}"/>
              </a:ext>
            </a:extLst>
          </p:cNvPr>
          <p:cNvSpPr/>
          <p:nvPr/>
        </p:nvSpPr>
        <p:spPr>
          <a:xfrm>
            <a:off x="4676808" y="1791023"/>
            <a:ext cx="1443038" cy="1385565"/>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b="1">
                <a:solidFill>
                  <a:schemeClr val="tx1"/>
                </a:solidFill>
              </a:rPr>
              <a:t>NY Police </a:t>
            </a:r>
            <a:r>
              <a:rPr lang="en-US">
                <a:solidFill>
                  <a:schemeClr val="tx1"/>
                </a:solidFill>
              </a:rPr>
              <a:t>needs to Know</a:t>
            </a:r>
          </a:p>
        </p:txBody>
      </p:sp>
      <p:sp>
        <p:nvSpPr>
          <p:cNvPr id="13" name="Left Arrow 12">
            <a:extLst>
              <a:ext uri="{FF2B5EF4-FFF2-40B4-BE49-F238E27FC236}">
                <a16:creationId xmlns:a16="http://schemas.microsoft.com/office/drawing/2014/main" id="{DD3D9FD2-D045-7F43-84C2-BF66388ADDC8}"/>
              </a:ext>
            </a:extLst>
          </p:cNvPr>
          <p:cNvSpPr/>
          <p:nvPr/>
        </p:nvSpPr>
        <p:spPr>
          <a:xfrm rot="2046503">
            <a:off x="6052445" y="3275170"/>
            <a:ext cx="1025435" cy="307658"/>
          </a:xfrm>
          <a:prstGeom prst="leftArrow">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77EEFFE6-834E-B642-81E6-6DC69BD0EA09}"/>
              </a:ext>
            </a:extLst>
          </p:cNvPr>
          <p:cNvSpPr/>
          <p:nvPr/>
        </p:nvSpPr>
        <p:spPr>
          <a:xfrm>
            <a:off x="6837976" y="1746261"/>
            <a:ext cx="2187375" cy="1385565"/>
          </a:xfrm>
          <a:prstGeom prst="round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b="1">
                <a:solidFill>
                  <a:schemeClr val="tx1"/>
                </a:solidFill>
              </a:rPr>
              <a:t>Context: </a:t>
            </a:r>
          </a:p>
          <a:p>
            <a:pPr algn="ctr"/>
            <a:r>
              <a:rPr lang="en-US" i="1">
                <a:solidFill>
                  <a:schemeClr val="tx1"/>
                </a:solidFill>
              </a:rPr>
              <a:t>New Years Evening</a:t>
            </a:r>
          </a:p>
        </p:txBody>
      </p:sp>
      <p:sp>
        <p:nvSpPr>
          <p:cNvPr id="14" name="Down Arrow 13">
            <a:extLst>
              <a:ext uri="{FF2B5EF4-FFF2-40B4-BE49-F238E27FC236}">
                <a16:creationId xmlns:a16="http://schemas.microsoft.com/office/drawing/2014/main" id="{04067757-D330-8F4E-BE51-E00A23C28D67}"/>
              </a:ext>
            </a:extLst>
          </p:cNvPr>
          <p:cNvSpPr/>
          <p:nvPr/>
        </p:nvSpPr>
        <p:spPr>
          <a:xfrm rot="5400000">
            <a:off x="6254067" y="2253256"/>
            <a:ext cx="379302" cy="573731"/>
          </a:xfrm>
          <a:prstGeom prst="downArrow">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0784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1"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990F8-4F89-4C49-9906-1666BE905606}"/>
              </a:ext>
            </a:extLst>
          </p:cNvPr>
          <p:cNvSpPr>
            <a:spLocks noGrp="1"/>
          </p:cNvSpPr>
          <p:nvPr>
            <p:ph type="title" idx="4294967295"/>
          </p:nvPr>
        </p:nvSpPr>
        <p:spPr>
          <a:xfrm>
            <a:off x="0" y="952500"/>
            <a:ext cx="8478838" cy="838200"/>
          </a:xfrm>
        </p:spPr>
        <p:txBody>
          <a:bodyPr/>
          <a:lstStyle/>
          <a:p>
            <a:r>
              <a:rPr lang="en-US" dirty="0"/>
              <a:t>Urban Information System Scenarios</a:t>
            </a:r>
          </a:p>
        </p:txBody>
      </p:sp>
      <p:sp>
        <p:nvSpPr>
          <p:cNvPr id="4" name="Slide Number Placeholder 3">
            <a:extLst>
              <a:ext uri="{FF2B5EF4-FFF2-40B4-BE49-F238E27FC236}">
                <a16:creationId xmlns:a16="http://schemas.microsoft.com/office/drawing/2014/main" id="{3EA62C1C-3128-8E46-903B-25DEC23EF4BA}"/>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33</a:t>
            </a:fld>
            <a:endParaRPr lang="en-US"/>
          </a:p>
        </p:txBody>
      </p:sp>
      <p:sp>
        <p:nvSpPr>
          <p:cNvPr id="16" name="TextBox 15">
            <a:extLst>
              <a:ext uri="{FF2B5EF4-FFF2-40B4-BE49-F238E27FC236}">
                <a16:creationId xmlns:a16="http://schemas.microsoft.com/office/drawing/2014/main" id="{1FC1DA09-EBA2-B845-BE36-47418BB48C4D}"/>
              </a:ext>
            </a:extLst>
          </p:cNvPr>
          <p:cNvSpPr txBox="1"/>
          <p:nvPr/>
        </p:nvSpPr>
        <p:spPr>
          <a:xfrm>
            <a:off x="699686" y="2063398"/>
            <a:ext cx="3872313" cy="400110"/>
          </a:xfrm>
          <a:prstGeom prst="rect">
            <a:avLst/>
          </a:prstGeom>
          <a:noFill/>
        </p:spPr>
        <p:txBody>
          <a:bodyPr wrap="square" rtlCol="0" anchor="t">
            <a:spAutoFit/>
          </a:bodyPr>
          <a:lstStyle/>
          <a:p>
            <a:r>
              <a:rPr lang="en-US" sz="2000" b="1">
                <a:latin typeface="Arial"/>
                <a:cs typeface="Arial"/>
              </a:rPr>
              <a:t>Identify Unsafe Lane Changes</a:t>
            </a:r>
          </a:p>
        </p:txBody>
      </p:sp>
      <p:sp>
        <p:nvSpPr>
          <p:cNvPr id="17" name="TextBox 16">
            <a:extLst>
              <a:ext uri="{FF2B5EF4-FFF2-40B4-BE49-F238E27FC236}">
                <a16:creationId xmlns:a16="http://schemas.microsoft.com/office/drawing/2014/main" id="{503CF561-A700-374D-A071-80BE28E796DA}"/>
              </a:ext>
            </a:extLst>
          </p:cNvPr>
          <p:cNvSpPr txBox="1"/>
          <p:nvPr/>
        </p:nvSpPr>
        <p:spPr>
          <a:xfrm>
            <a:off x="699686" y="2078787"/>
            <a:ext cx="3222074" cy="400110"/>
          </a:xfrm>
          <a:prstGeom prst="rect">
            <a:avLst/>
          </a:prstGeom>
          <a:noFill/>
        </p:spPr>
        <p:txBody>
          <a:bodyPr wrap="square" rtlCol="0" anchor="t">
            <a:spAutoFit/>
          </a:bodyPr>
          <a:lstStyle/>
          <a:p>
            <a:r>
              <a:rPr lang="en-US" sz="2000" b="1">
                <a:latin typeface="Arial"/>
                <a:cs typeface="Arial"/>
              </a:rPr>
              <a:t>Identify Jaywalking</a:t>
            </a:r>
          </a:p>
        </p:txBody>
      </p:sp>
      <p:pic>
        <p:nvPicPr>
          <p:cNvPr id="18" name="Content Placeholder 6" descr="A drawing of a cartoon character&#10;&#10;Description automatically generated">
            <a:extLst>
              <a:ext uri="{FF2B5EF4-FFF2-40B4-BE49-F238E27FC236}">
                <a16:creationId xmlns:a16="http://schemas.microsoft.com/office/drawing/2014/main" id="{BD321618-0826-C341-B3C3-C00AE86A2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83369" y="2599468"/>
            <a:ext cx="3765619" cy="2510414"/>
          </a:xfrm>
          <a:prstGeom prst="rect">
            <a:avLst/>
          </a:prstGeom>
          <a:noFill/>
          <a:ln w="9525">
            <a:noFill/>
            <a:miter lim="800000"/>
            <a:headEnd/>
            <a:tailEnd/>
          </a:ln>
        </p:spPr>
      </p:pic>
      <p:pic>
        <p:nvPicPr>
          <p:cNvPr id="19" name="Picture 4" descr="Image result for wrong crossing highway clipart">
            <a:extLst>
              <a:ext uri="{FF2B5EF4-FFF2-40B4-BE49-F238E27FC236}">
                <a16:creationId xmlns:a16="http://schemas.microsoft.com/office/drawing/2014/main" id="{84D70F7B-6821-DA48-BFFB-8EB14D651D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361" r="422" b="5900"/>
          <a:stretch/>
        </p:blipFill>
        <p:spPr bwMode="auto">
          <a:xfrm>
            <a:off x="4622178" y="2623963"/>
            <a:ext cx="3228145" cy="23353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2D8DCBC-DD9C-5140-960B-420659DE1B7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6024" y="2537849"/>
            <a:ext cx="9190023" cy="3192325"/>
          </a:xfrm>
          <a:prstGeom prst="rect">
            <a:avLst/>
          </a:prstGeom>
        </p:spPr>
      </p:pic>
    </p:spTree>
    <p:extLst>
      <p:ext uri="{BB962C8B-B14F-4D97-AF65-F5344CB8AC3E}">
        <p14:creationId xmlns:p14="http://schemas.microsoft.com/office/powerpoint/2010/main" val="32999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nodeType="clickEffect">
                                  <p:stCondLst>
                                    <p:cond delay="0"/>
                                  </p:stCondLst>
                                  <p:childTnLst>
                                    <p:anim calcmode="lin" valueType="num">
                                      <p:cBhvr additive="base">
                                        <p:cTn id="16" dur="500"/>
                                        <p:tgtEl>
                                          <p:spTgt spid="9"/>
                                        </p:tgtEl>
                                        <p:attrNameLst>
                                          <p:attrName>ppt_x</p:attrName>
                                        </p:attrNameLst>
                                      </p:cBhvr>
                                      <p:tavLst>
                                        <p:tav tm="0">
                                          <p:val>
                                            <p:strVal val="ppt_x"/>
                                          </p:val>
                                        </p:tav>
                                        <p:tav tm="100000">
                                          <p:val>
                                            <p:strVal val="0-ppt_w/2"/>
                                          </p:val>
                                        </p:tav>
                                      </p:tavLst>
                                    </p:anim>
                                    <p:anim calcmode="lin" valueType="num">
                                      <p:cBhvr additive="base">
                                        <p:cTn id="17" dur="500"/>
                                        <p:tgtEl>
                                          <p:spTgt spid="9"/>
                                        </p:tgtEl>
                                        <p:attrNameLst>
                                          <p:attrName>ppt_y</p:attrName>
                                        </p:attrNameLst>
                                      </p:cBhvr>
                                      <p:tavLst>
                                        <p:tav tm="0">
                                          <p:val>
                                            <p:strVal val="ppt_y"/>
                                          </p:val>
                                        </p:tav>
                                        <p:tav tm="100000">
                                          <p:val>
                                            <p:strVal val="ppt_y"/>
                                          </p:val>
                                        </p:tav>
                                      </p:tavLst>
                                    </p:anim>
                                    <p:set>
                                      <p:cBhvr>
                                        <p:cTn id="18" dur="1" fill="hold">
                                          <p:stCondLst>
                                            <p:cond delay="499"/>
                                          </p:stCondLst>
                                        </p:cTn>
                                        <p:tgtEl>
                                          <p:spTgt spid="9"/>
                                        </p:tgtEl>
                                        <p:attrNameLst>
                                          <p:attrName>style.visibility</p:attrName>
                                        </p:attrNameLst>
                                      </p:cBhvr>
                                      <p:to>
                                        <p:strVal val="hidden"/>
                                      </p:to>
                                    </p:set>
                                  </p:childTnLst>
                                </p:cTn>
                              </p:par>
                              <p:par>
                                <p:cTn id="19" presetID="2" presetClass="exit" presetSubtype="8" fill="hold" grpId="1" nodeType="withEffect">
                                  <p:stCondLst>
                                    <p:cond delay="0"/>
                                  </p:stCondLst>
                                  <p:childTnLst>
                                    <p:anim calcmode="lin" valueType="num">
                                      <p:cBhvr additive="base">
                                        <p:cTn id="20" dur="500"/>
                                        <p:tgtEl>
                                          <p:spTgt spid="16"/>
                                        </p:tgtEl>
                                        <p:attrNameLst>
                                          <p:attrName>ppt_x</p:attrName>
                                        </p:attrNameLst>
                                      </p:cBhvr>
                                      <p:tavLst>
                                        <p:tav tm="0">
                                          <p:val>
                                            <p:strVal val="ppt_x"/>
                                          </p:val>
                                        </p:tav>
                                        <p:tav tm="100000">
                                          <p:val>
                                            <p:strVal val="0-ppt_w/2"/>
                                          </p:val>
                                        </p:tav>
                                      </p:tavLst>
                                    </p:anim>
                                    <p:anim calcmode="lin" valueType="num">
                                      <p:cBhvr additive="base">
                                        <p:cTn id="21" dur="500"/>
                                        <p:tgtEl>
                                          <p:spTgt spid="16"/>
                                        </p:tgtEl>
                                        <p:attrNameLst>
                                          <p:attrName>ppt_y</p:attrName>
                                        </p:attrNameLst>
                                      </p:cBhvr>
                                      <p:tavLst>
                                        <p:tav tm="0">
                                          <p:val>
                                            <p:strVal val="ppt_y"/>
                                          </p:val>
                                        </p:tav>
                                        <p:tav tm="100000">
                                          <p:val>
                                            <p:strVal val="ppt_y"/>
                                          </p:val>
                                        </p:tav>
                                      </p:tavLst>
                                    </p:anim>
                                    <p:set>
                                      <p:cBhvr>
                                        <p:cTn id="22" dur="1" fill="hold">
                                          <p:stCondLst>
                                            <p:cond delay="499"/>
                                          </p:stCondLst>
                                        </p:cTn>
                                        <p:tgtEl>
                                          <p:spTgt spid="16"/>
                                        </p:tgtEl>
                                        <p:attrNameLst>
                                          <p:attrName>style.visibility</p:attrName>
                                        </p:attrNameLst>
                                      </p:cBhvr>
                                      <p:to>
                                        <p:strVal val="hidden"/>
                                      </p:to>
                                    </p:set>
                                  </p:childTnLst>
                                </p:cTn>
                              </p:par>
                              <p:par>
                                <p:cTn id="23" presetID="2" presetClass="entr" presetSubtype="2"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1+#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1+#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1+#ppt_w/2"/>
                                          </p:val>
                                        </p:tav>
                                        <p:tav tm="100000">
                                          <p:val>
                                            <p:strVal val="#ppt_x"/>
                                          </p:val>
                                        </p:tav>
                                      </p:tavLst>
                                    </p:anim>
                                    <p:anim calcmode="lin" valueType="num">
                                      <p:cBhvr additive="base">
                                        <p:cTn id="3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B9358-ADD0-EE4F-8550-1DC4D9AE1D94}"/>
              </a:ext>
            </a:extLst>
          </p:cNvPr>
          <p:cNvSpPr>
            <a:spLocks noGrp="1"/>
          </p:cNvSpPr>
          <p:nvPr>
            <p:ph type="title" idx="4294967295"/>
          </p:nvPr>
        </p:nvSpPr>
        <p:spPr>
          <a:xfrm>
            <a:off x="0" y="952500"/>
            <a:ext cx="8478838" cy="838200"/>
          </a:xfrm>
        </p:spPr>
        <p:txBody>
          <a:bodyPr/>
          <a:lstStyle/>
          <a:p>
            <a:r>
              <a:rPr lang="en-US" dirty="0"/>
              <a:t>City of Cambridge: Agents</a:t>
            </a:r>
          </a:p>
        </p:txBody>
      </p:sp>
      <p:sp>
        <p:nvSpPr>
          <p:cNvPr id="12" name="Content Placeholder 11">
            <a:extLst>
              <a:ext uri="{FF2B5EF4-FFF2-40B4-BE49-F238E27FC236}">
                <a16:creationId xmlns:a16="http://schemas.microsoft.com/office/drawing/2014/main" id="{669906A2-50D7-274A-884E-1FDBFB63F0A4}"/>
              </a:ext>
            </a:extLst>
          </p:cNvPr>
          <p:cNvSpPr>
            <a:spLocks noGrp="1"/>
          </p:cNvSpPr>
          <p:nvPr>
            <p:ph idx="4294967295"/>
          </p:nvPr>
        </p:nvSpPr>
        <p:spPr>
          <a:xfrm>
            <a:off x="0" y="1992313"/>
            <a:ext cx="8458200" cy="4175125"/>
          </a:xfrm>
        </p:spPr>
        <p:txBody>
          <a:bodyPr>
            <a:normAutofit/>
          </a:bodyPr>
          <a:lstStyle/>
          <a:p>
            <a:pPr marL="229870" lvl="0" indent="-229870">
              <a:spcBef>
                <a:spcPts val="1800"/>
              </a:spcBef>
            </a:pPr>
            <a:r>
              <a:rPr lang="en-US">
                <a:latin typeface="Arial"/>
                <a:cs typeface="Arial"/>
              </a:rPr>
              <a:t>Numerous agents with different missions in a city </a:t>
            </a:r>
            <a:r>
              <a:rPr lang="en-US">
                <a:solidFill>
                  <a:srgbClr val="000000"/>
                </a:solidFill>
                <a:latin typeface="Arial"/>
                <a:cs typeface="Arial"/>
              </a:rPr>
              <a:t>(i.e., Cambridge)</a:t>
            </a:r>
          </a:p>
          <a:p>
            <a:pPr marL="683895" lvl="1" indent="-226695">
              <a:spcBef>
                <a:spcPts val="1800"/>
              </a:spcBef>
            </a:pPr>
            <a:r>
              <a:rPr lang="en-US" sz="1800">
                <a:latin typeface="Arial"/>
                <a:cs typeface="Arial"/>
              </a:rPr>
              <a:t>Cambridge police</a:t>
            </a:r>
          </a:p>
          <a:p>
            <a:pPr marL="683895" lvl="1" indent="-226695">
              <a:spcBef>
                <a:spcPts val="1800"/>
              </a:spcBef>
            </a:pPr>
            <a:r>
              <a:rPr lang="en-US" sz="1800">
                <a:latin typeface="Arial"/>
                <a:cs typeface="Arial"/>
              </a:rPr>
              <a:t>University (Harvard, MIT) police</a:t>
            </a:r>
          </a:p>
          <a:p>
            <a:pPr marL="683895" lvl="1" indent="-226695">
              <a:spcBef>
                <a:spcPts val="1800"/>
              </a:spcBef>
            </a:pPr>
            <a:r>
              <a:rPr lang="en-US" sz="1800">
                <a:latin typeface="Arial"/>
                <a:cs typeface="Arial"/>
              </a:rPr>
              <a:t>TRANSIT police</a:t>
            </a:r>
          </a:p>
          <a:p>
            <a:pPr marL="683895" lvl="1" indent="-226695">
              <a:spcBef>
                <a:spcPts val="1800"/>
              </a:spcBef>
            </a:pPr>
            <a:r>
              <a:rPr lang="en-US" sz="1800">
                <a:latin typeface="Arial"/>
                <a:cs typeface="Arial"/>
              </a:rPr>
              <a:t>Cambridge public works</a:t>
            </a:r>
          </a:p>
          <a:p>
            <a:pPr marL="683895" lvl="1" indent="-226695">
              <a:spcBef>
                <a:spcPts val="1800"/>
              </a:spcBef>
            </a:pPr>
            <a:r>
              <a:rPr lang="en-US" sz="1800">
                <a:latin typeface="Arial"/>
                <a:cs typeface="Arial"/>
              </a:rPr>
              <a:t>Citizens</a:t>
            </a:r>
          </a:p>
          <a:p>
            <a:pPr marL="683895" lvl="1" indent="-226695">
              <a:spcBef>
                <a:spcPts val="1800"/>
              </a:spcBef>
            </a:pPr>
            <a:r>
              <a:rPr lang="en-US" sz="1800">
                <a:latin typeface="Arial"/>
                <a:cs typeface="Arial"/>
              </a:rPr>
              <a:t>FEMA ( Emergency personnel)</a:t>
            </a:r>
          </a:p>
          <a:p>
            <a:pPr marL="683895" lvl="1" indent="-226695">
              <a:spcBef>
                <a:spcPts val="1800"/>
              </a:spcBef>
            </a:pPr>
            <a:r>
              <a:rPr lang="en-US" sz="1800">
                <a:latin typeface="Arial"/>
                <a:cs typeface="Arial"/>
              </a:rPr>
              <a:t>Homeland Security</a:t>
            </a:r>
          </a:p>
        </p:txBody>
      </p:sp>
      <p:sp>
        <p:nvSpPr>
          <p:cNvPr id="4" name="Slide Number Placeholder 3">
            <a:extLst>
              <a:ext uri="{FF2B5EF4-FFF2-40B4-BE49-F238E27FC236}">
                <a16:creationId xmlns:a16="http://schemas.microsoft.com/office/drawing/2014/main" id="{DA6EEE4E-A607-9946-9731-377B0D5B4A07}"/>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34</a:t>
            </a:fld>
            <a:endParaRPr lang="en-US"/>
          </a:p>
        </p:txBody>
      </p:sp>
    </p:spTree>
    <p:extLst>
      <p:ext uri="{BB962C8B-B14F-4D97-AF65-F5344CB8AC3E}">
        <p14:creationId xmlns:p14="http://schemas.microsoft.com/office/powerpoint/2010/main" val="2510974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751308-1359-A546-AD0F-5C55EE59CD5B}"/>
              </a:ext>
            </a:extLst>
          </p:cNvPr>
          <p:cNvSpPr>
            <a:spLocks noGrp="1"/>
          </p:cNvSpPr>
          <p:nvPr>
            <p:ph type="title" idx="4294967295"/>
          </p:nvPr>
        </p:nvSpPr>
        <p:spPr>
          <a:xfrm>
            <a:off x="0" y="952500"/>
            <a:ext cx="8478838" cy="838200"/>
          </a:xfrm>
        </p:spPr>
        <p:txBody>
          <a:bodyPr/>
          <a:lstStyle/>
          <a:p>
            <a:r>
              <a:rPr lang="en-US" dirty="0"/>
              <a:t>Missions</a:t>
            </a:r>
          </a:p>
        </p:txBody>
      </p:sp>
      <p:sp>
        <p:nvSpPr>
          <p:cNvPr id="12" name="Content Placeholder 11">
            <a:extLst>
              <a:ext uri="{FF2B5EF4-FFF2-40B4-BE49-F238E27FC236}">
                <a16:creationId xmlns:a16="http://schemas.microsoft.com/office/drawing/2014/main" id="{669906A2-50D7-274A-884E-1FDBFB63F0A4}"/>
              </a:ext>
            </a:extLst>
          </p:cNvPr>
          <p:cNvSpPr>
            <a:spLocks noGrp="1"/>
          </p:cNvSpPr>
          <p:nvPr>
            <p:ph idx="4294967295"/>
          </p:nvPr>
        </p:nvSpPr>
        <p:spPr>
          <a:xfrm>
            <a:off x="0" y="1992313"/>
            <a:ext cx="8458200" cy="4175125"/>
          </a:xfrm>
        </p:spPr>
        <p:txBody>
          <a:bodyPr>
            <a:normAutofit/>
          </a:bodyPr>
          <a:lstStyle/>
          <a:p>
            <a:pPr marL="229870" lvl="0" indent="-229870">
              <a:spcBef>
                <a:spcPts val="1800"/>
              </a:spcBef>
            </a:pPr>
            <a:r>
              <a:rPr lang="en-US" dirty="0">
                <a:latin typeface="Arial"/>
                <a:cs typeface="Arial"/>
              </a:rPr>
              <a:t>Missions</a:t>
            </a:r>
            <a:r>
              <a:rPr lang="en-US" dirty="0">
                <a:solidFill>
                  <a:srgbClr val="000000"/>
                </a:solidFill>
                <a:latin typeface="Arial"/>
                <a:cs typeface="Arial"/>
              </a:rPr>
              <a:t> with various needs for information</a:t>
            </a:r>
          </a:p>
          <a:p>
            <a:pPr marL="683895" lvl="1" indent="-226695">
              <a:spcBef>
                <a:spcPts val="1800"/>
              </a:spcBef>
            </a:pPr>
            <a:r>
              <a:rPr lang="en-US" sz="1800" dirty="0">
                <a:solidFill>
                  <a:srgbClr val="000000"/>
                </a:solidFill>
                <a:latin typeface="Arial"/>
                <a:cs typeface="Arial"/>
              </a:rPr>
              <a:t>MIT police (pedestrians in the middle of the road, </a:t>
            </a:r>
            <a:r>
              <a:rPr lang="en-US" sz="1800" dirty="0">
                <a:latin typeface="Arial"/>
                <a:cs typeface="Arial"/>
              </a:rPr>
              <a:t>unsafe lane changes</a:t>
            </a:r>
            <a:r>
              <a:rPr lang="en-US" sz="1800" dirty="0">
                <a:solidFill>
                  <a:srgbClr val="000000"/>
                </a:solidFill>
                <a:latin typeface="Arial"/>
                <a:cs typeface="Arial"/>
              </a:rPr>
              <a:t>, ”choke” points, </a:t>
            </a:r>
            <a:r>
              <a:rPr lang="en-US" sz="1800" dirty="0">
                <a:latin typeface="Arial"/>
                <a:cs typeface="Arial"/>
              </a:rPr>
              <a:t>Child left alone in parked car</a:t>
            </a:r>
            <a:r>
              <a:rPr lang="en-US" sz="1800" dirty="0">
                <a:solidFill>
                  <a:srgbClr val="000000"/>
                </a:solidFill>
                <a:latin typeface="Arial"/>
                <a:cs typeface="Arial"/>
              </a:rPr>
              <a:t>, purple Cadillac used by a bad guy identified …)</a:t>
            </a:r>
          </a:p>
          <a:p>
            <a:pPr marL="683895" lvl="1" indent="-226695">
              <a:spcBef>
                <a:spcPts val="1800"/>
              </a:spcBef>
            </a:pPr>
            <a:r>
              <a:rPr lang="en-US" sz="1800" dirty="0">
                <a:solidFill>
                  <a:srgbClr val="000000"/>
                </a:solidFill>
                <a:latin typeface="Arial"/>
                <a:cs typeface="Arial"/>
              </a:rPr>
              <a:t>Cambridge public works (</a:t>
            </a:r>
            <a:r>
              <a:rPr lang="en-US" sz="1800" dirty="0">
                <a:latin typeface="Arial"/>
                <a:cs typeface="Arial"/>
              </a:rPr>
              <a:t>potholes, down or occluded street signs</a:t>
            </a:r>
            <a:r>
              <a:rPr lang="en-US" sz="1800" dirty="0">
                <a:solidFill>
                  <a:srgbClr val="000000"/>
                </a:solidFill>
                <a:latin typeface="Arial"/>
                <a:cs typeface="Arial"/>
              </a:rPr>
              <a:t>)</a:t>
            </a:r>
          </a:p>
          <a:p>
            <a:pPr marL="683895" lvl="1" indent="-226695">
              <a:spcBef>
                <a:spcPts val="1800"/>
              </a:spcBef>
            </a:pPr>
            <a:r>
              <a:rPr lang="en-US" sz="1800" dirty="0">
                <a:solidFill>
                  <a:srgbClr val="000000"/>
                </a:solidFill>
                <a:latin typeface="Arial"/>
                <a:cs typeface="Arial"/>
              </a:rPr>
              <a:t>Citizens (crane or car illegally </a:t>
            </a:r>
            <a:r>
              <a:rPr lang="en-US" sz="1800" dirty="0">
                <a:latin typeface="Arial"/>
                <a:cs typeface="Arial"/>
              </a:rPr>
              <a:t>blocking the sidewalk </a:t>
            </a:r>
            <a:r>
              <a:rPr lang="en-US" sz="1800" dirty="0">
                <a:solidFill>
                  <a:srgbClr val="000000"/>
                </a:solidFill>
                <a:latin typeface="Arial"/>
                <a:cs typeface="Arial"/>
              </a:rPr>
              <a:t>in front of house)</a:t>
            </a:r>
          </a:p>
          <a:p>
            <a:pPr marL="457200" lvl="1" indent="0">
              <a:spcBef>
                <a:spcPts val="1800"/>
              </a:spcBef>
              <a:buNone/>
            </a:pPr>
            <a:endParaRPr lang="en-US" sz="1800" dirty="0">
              <a:solidFill>
                <a:srgbClr val="000000"/>
              </a:solidFill>
              <a:latin typeface="Arial"/>
              <a:cs typeface="Arial"/>
            </a:endParaRPr>
          </a:p>
        </p:txBody>
      </p:sp>
      <p:sp>
        <p:nvSpPr>
          <p:cNvPr id="4" name="Slide Number Placeholder 3">
            <a:extLst>
              <a:ext uri="{FF2B5EF4-FFF2-40B4-BE49-F238E27FC236}">
                <a16:creationId xmlns:a16="http://schemas.microsoft.com/office/drawing/2014/main" id="{DA6EEE4E-A607-9946-9731-377B0D5B4A07}"/>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35</a:t>
            </a:fld>
            <a:endParaRPr lang="en-US"/>
          </a:p>
        </p:txBody>
      </p:sp>
    </p:spTree>
    <p:extLst>
      <p:ext uri="{BB962C8B-B14F-4D97-AF65-F5344CB8AC3E}">
        <p14:creationId xmlns:p14="http://schemas.microsoft.com/office/powerpoint/2010/main" val="94577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Google Shape;219;p19">
            <a:extLst>
              <a:ext uri="{FF2B5EF4-FFF2-40B4-BE49-F238E27FC236}">
                <a16:creationId xmlns:a16="http://schemas.microsoft.com/office/drawing/2014/main" id="{5B3D3479-69F6-964E-94FA-E509E19EFC69}"/>
              </a:ext>
            </a:extLst>
          </p:cNvPr>
          <p:cNvSpPr/>
          <p:nvPr/>
        </p:nvSpPr>
        <p:spPr>
          <a:xfrm>
            <a:off x="923329" y="2728098"/>
            <a:ext cx="1783556" cy="1551384"/>
          </a:xfrm>
          <a:prstGeom prst="roundRect">
            <a:avLst>
              <a:gd name="adj" fmla="val 16667"/>
            </a:avLst>
          </a:prstGeom>
          <a:solidFill>
            <a:srgbClr val="33A0FF"/>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61" name="Google Shape;220;p19">
            <a:extLst>
              <a:ext uri="{FF2B5EF4-FFF2-40B4-BE49-F238E27FC236}">
                <a16:creationId xmlns:a16="http://schemas.microsoft.com/office/drawing/2014/main" id="{7F026EEA-F469-084D-8293-9D2BB1570363}"/>
              </a:ext>
            </a:extLst>
          </p:cNvPr>
          <p:cNvSpPr/>
          <p:nvPr/>
        </p:nvSpPr>
        <p:spPr>
          <a:xfrm>
            <a:off x="1009054" y="3135292"/>
            <a:ext cx="1612106" cy="1008459"/>
          </a:xfrm>
          <a:prstGeom prst="roundRect">
            <a:avLst>
              <a:gd name="adj" fmla="val 16667"/>
            </a:avLst>
          </a:prstGeom>
          <a:solidFill>
            <a:srgbClr val="008000"/>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62" name="Google Shape;221;p19">
            <a:extLst>
              <a:ext uri="{FF2B5EF4-FFF2-40B4-BE49-F238E27FC236}">
                <a16:creationId xmlns:a16="http://schemas.microsoft.com/office/drawing/2014/main" id="{B974EC07-8823-6943-AEC2-522263CA8703}"/>
              </a:ext>
            </a:extLst>
          </p:cNvPr>
          <p:cNvSpPr/>
          <p:nvPr/>
        </p:nvSpPr>
        <p:spPr>
          <a:xfrm>
            <a:off x="1080491" y="2854305"/>
            <a:ext cx="1485900" cy="217884"/>
          </a:xfrm>
          <a:prstGeom prst="rect">
            <a:avLst/>
          </a:prstGeom>
          <a:solidFill>
            <a:schemeClr val="lt1"/>
          </a:solidFill>
          <a:ln w="9525" cap="flat" cmpd="sng">
            <a:solidFill>
              <a:schemeClr val="l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r>
              <a:rPr lang="en-US" sz="900">
                <a:solidFill>
                  <a:schemeClr val="dk1"/>
                </a:solidFill>
                <a:latin typeface="Calibri"/>
                <a:ea typeface="Calibri"/>
                <a:cs typeface="Calibri"/>
                <a:sym typeface="Calibri"/>
              </a:rPr>
              <a:t>Learning Machine Engine</a:t>
            </a:r>
            <a:endParaRPr/>
          </a:p>
        </p:txBody>
      </p:sp>
      <p:sp>
        <p:nvSpPr>
          <p:cNvPr id="63" name="Google Shape;222;p19">
            <a:extLst>
              <a:ext uri="{FF2B5EF4-FFF2-40B4-BE49-F238E27FC236}">
                <a16:creationId xmlns:a16="http://schemas.microsoft.com/office/drawing/2014/main" id="{5FFA5D34-95ED-AA4C-B477-06954F9233B0}"/>
              </a:ext>
            </a:extLst>
          </p:cNvPr>
          <p:cNvSpPr txBox="1"/>
          <p:nvPr/>
        </p:nvSpPr>
        <p:spPr>
          <a:xfrm>
            <a:off x="992385" y="3224588"/>
            <a:ext cx="1659731" cy="196454"/>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825" b="1">
                <a:solidFill>
                  <a:schemeClr val="bg1"/>
                </a:solidFill>
                <a:latin typeface="Tahoma"/>
                <a:ea typeface="Tahoma"/>
                <a:cs typeface="Tahoma"/>
                <a:sym typeface="Tahoma"/>
              </a:rPr>
              <a:t>Knowledge Discovery Engine</a:t>
            </a:r>
            <a:endParaRPr>
              <a:solidFill>
                <a:schemeClr val="bg1"/>
              </a:solidFill>
            </a:endParaRPr>
          </a:p>
        </p:txBody>
      </p:sp>
      <p:sp>
        <p:nvSpPr>
          <p:cNvPr id="64" name="Google Shape;223;p19">
            <a:extLst>
              <a:ext uri="{FF2B5EF4-FFF2-40B4-BE49-F238E27FC236}">
                <a16:creationId xmlns:a16="http://schemas.microsoft.com/office/drawing/2014/main" id="{9BFA5467-61F9-104D-B8B2-0332B280F952}"/>
              </a:ext>
            </a:extLst>
          </p:cNvPr>
          <p:cNvSpPr/>
          <p:nvPr/>
        </p:nvSpPr>
        <p:spPr>
          <a:xfrm>
            <a:off x="1070966" y="3449618"/>
            <a:ext cx="1487090" cy="278606"/>
          </a:xfrm>
          <a:prstGeom prst="rect">
            <a:avLst/>
          </a:prstGeom>
          <a:solidFill>
            <a:srgbClr val="FFDE1B"/>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r>
              <a:rPr lang="en-US" sz="900">
                <a:latin typeface="Calibri"/>
                <a:ea typeface="Calibri"/>
                <a:cs typeface="Calibri"/>
                <a:sym typeface="Calibri"/>
              </a:rPr>
              <a:t>Deep Learning Module</a:t>
            </a:r>
            <a:endParaRPr/>
          </a:p>
        </p:txBody>
      </p:sp>
      <p:sp>
        <p:nvSpPr>
          <p:cNvPr id="84" name="Google Shape;255;p19">
            <a:extLst>
              <a:ext uri="{FF2B5EF4-FFF2-40B4-BE49-F238E27FC236}">
                <a16:creationId xmlns:a16="http://schemas.microsoft.com/office/drawing/2014/main" id="{D4DD4396-0E1F-9244-842D-3A45D1C3AF69}"/>
              </a:ext>
            </a:extLst>
          </p:cNvPr>
          <p:cNvSpPr/>
          <p:nvPr/>
        </p:nvSpPr>
        <p:spPr>
          <a:xfrm>
            <a:off x="1062631" y="3759180"/>
            <a:ext cx="1487091" cy="278606"/>
          </a:xfrm>
          <a:prstGeom prst="rect">
            <a:avLst/>
          </a:prstGeom>
          <a:solidFill>
            <a:srgbClr val="FF6600"/>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r>
              <a:rPr lang="en-US" sz="900">
                <a:solidFill>
                  <a:schemeClr val="bg1"/>
                </a:solidFill>
                <a:latin typeface="Calibri"/>
                <a:ea typeface="Calibri"/>
                <a:cs typeface="Calibri"/>
                <a:sym typeface="Calibri"/>
              </a:rPr>
              <a:t>Pattern Recognition</a:t>
            </a:r>
            <a:endParaRPr>
              <a:solidFill>
                <a:schemeClr val="bg1"/>
              </a:solidFill>
            </a:endParaRPr>
          </a:p>
        </p:txBody>
      </p:sp>
      <p:sp>
        <p:nvSpPr>
          <p:cNvPr id="2" name="Title 1">
            <a:extLst>
              <a:ext uri="{FF2B5EF4-FFF2-40B4-BE49-F238E27FC236}">
                <a16:creationId xmlns:a16="http://schemas.microsoft.com/office/drawing/2014/main" id="{DA3649EE-95D6-154B-B2A9-188B3AC6A62F}"/>
              </a:ext>
            </a:extLst>
          </p:cNvPr>
          <p:cNvSpPr>
            <a:spLocks noGrp="1"/>
          </p:cNvSpPr>
          <p:nvPr>
            <p:ph type="title" idx="4294967295"/>
          </p:nvPr>
        </p:nvSpPr>
        <p:spPr>
          <a:xfrm>
            <a:off x="0" y="952500"/>
            <a:ext cx="8478838" cy="838200"/>
          </a:xfrm>
        </p:spPr>
        <p:txBody>
          <a:bodyPr/>
          <a:lstStyle/>
          <a:p>
            <a:r>
              <a:rPr lang="en-US">
                <a:solidFill>
                  <a:srgbClr val="2D5496"/>
                </a:solidFill>
              </a:rPr>
              <a:t>S</a:t>
            </a:r>
            <a:r>
              <a:rPr lang="en-US">
                <a:solidFill>
                  <a:srgbClr val="565656"/>
                </a:solidFill>
              </a:rPr>
              <a:t>K</a:t>
            </a:r>
            <a:r>
              <a:rPr lang="en-US">
                <a:solidFill>
                  <a:srgbClr val="BF0000"/>
                </a:solidFill>
              </a:rPr>
              <a:t>O</a:t>
            </a:r>
            <a:r>
              <a:rPr lang="en-US">
                <a:solidFill>
                  <a:srgbClr val="BC8E00"/>
                </a:solidFill>
              </a:rPr>
              <a:t>D</a:t>
            </a:r>
            <a:r>
              <a:rPr lang="en-US"/>
              <a:t> Objectives</a:t>
            </a:r>
          </a:p>
        </p:txBody>
      </p:sp>
      <p:sp>
        <p:nvSpPr>
          <p:cNvPr id="3" name="Content Placeholder 2">
            <a:extLst>
              <a:ext uri="{FF2B5EF4-FFF2-40B4-BE49-F238E27FC236}">
                <a16:creationId xmlns:a16="http://schemas.microsoft.com/office/drawing/2014/main" id="{62E00217-59B0-154C-B493-7DD0A68D2A18}"/>
              </a:ext>
            </a:extLst>
          </p:cNvPr>
          <p:cNvSpPr>
            <a:spLocks noGrp="1"/>
          </p:cNvSpPr>
          <p:nvPr>
            <p:ph idx="4294967295"/>
          </p:nvPr>
        </p:nvSpPr>
        <p:spPr>
          <a:xfrm>
            <a:off x="685800" y="2114550"/>
            <a:ext cx="8458200" cy="4173538"/>
          </a:xfrm>
        </p:spPr>
        <p:txBody>
          <a:bodyPr/>
          <a:lstStyle/>
          <a:p>
            <a:pPr marL="229870" indent="-229870">
              <a:buFont typeface="Arial" panose="020B0604020202020204" pitchFamily="34" charset="0"/>
              <a:buChar char="•"/>
            </a:pPr>
            <a:r>
              <a:rPr lang="en-US">
                <a:latin typeface="Arial"/>
                <a:cs typeface="Arial"/>
              </a:rPr>
              <a:t>Retrieve knowledge needed by multiple users with </a:t>
            </a:r>
            <a:r>
              <a:rPr lang="en-US" i="1">
                <a:latin typeface="Arial"/>
                <a:cs typeface="Arial"/>
              </a:rPr>
              <a:t>changing </a:t>
            </a:r>
            <a:r>
              <a:rPr lang="en-US">
                <a:latin typeface="Arial"/>
                <a:cs typeface="Arial"/>
              </a:rPr>
              <a:t>needs based on Situational Awareness</a:t>
            </a:r>
            <a:endParaRPr lang="en-US"/>
          </a:p>
          <a:p>
            <a:pPr marL="229870" indent="-229870">
              <a:buFont typeface="Arial" panose="020B0604020202020204" pitchFamily="34" charset="0"/>
              <a:buChar char="•"/>
            </a:pPr>
            <a:r>
              <a:rPr lang="en-US">
                <a:latin typeface="Arial"/>
                <a:cs typeface="Arial"/>
              </a:rPr>
              <a:t>Relate multi-modal data and update the knowledge for users </a:t>
            </a:r>
            <a:endParaRPr lang="en-US"/>
          </a:p>
          <a:p>
            <a:pPr marL="229870" indent="-229870">
              <a:buFont typeface="Arial" panose="020B0604020202020204" pitchFamily="34" charset="0"/>
              <a:buChar char="•"/>
            </a:pPr>
            <a:r>
              <a:rPr lang="en-US">
                <a:latin typeface="Arial"/>
                <a:cs typeface="Arial"/>
              </a:rPr>
              <a:t>Integrate new </a:t>
            </a:r>
            <a:r>
              <a:rPr lang="en-US" i="1">
                <a:latin typeface="Arial"/>
                <a:cs typeface="Arial"/>
              </a:rPr>
              <a:t>streaming data </a:t>
            </a:r>
            <a:r>
              <a:rPr lang="en-US">
                <a:latin typeface="Arial"/>
                <a:cs typeface="Arial"/>
              </a:rPr>
              <a:t>with queries already used by mission </a:t>
            </a:r>
            <a:endParaRPr lang="en-US"/>
          </a:p>
          <a:p>
            <a:pPr marL="229870" indent="-229870">
              <a:buFont typeface="Arial" panose="020B0604020202020204" pitchFamily="34" charset="0"/>
              <a:buChar char="•"/>
            </a:pPr>
            <a:r>
              <a:rPr lang="en-US">
                <a:latin typeface="Arial"/>
                <a:cs typeface="Arial"/>
              </a:rPr>
              <a:t>Complete the unfulfilled data needs for missions based on the Situation and User Preference</a:t>
            </a:r>
            <a:endParaRPr lang="en-US"/>
          </a:p>
        </p:txBody>
      </p:sp>
      <p:sp>
        <p:nvSpPr>
          <p:cNvPr id="4" name="Slide Number Placeholder 3">
            <a:extLst>
              <a:ext uri="{FF2B5EF4-FFF2-40B4-BE49-F238E27FC236}">
                <a16:creationId xmlns:a16="http://schemas.microsoft.com/office/drawing/2014/main" id="{598D0264-775D-6C4F-B991-D952FE15A0A1}"/>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36</a:t>
            </a:fld>
            <a:endParaRPr lang="en-US"/>
          </a:p>
        </p:txBody>
      </p:sp>
      <p:sp>
        <p:nvSpPr>
          <p:cNvPr id="6" name="Google Shape;219;p19">
            <a:extLst>
              <a:ext uri="{FF2B5EF4-FFF2-40B4-BE49-F238E27FC236}">
                <a16:creationId xmlns:a16="http://schemas.microsoft.com/office/drawing/2014/main" id="{E8CF3C52-9DC0-BA40-BA8D-4DA5A3DDCA71}"/>
              </a:ext>
            </a:extLst>
          </p:cNvPr>
          <p:cNvSpPr/>
          <p:nvPr/>
        </p:nvSpPr>
        <p:spPr>
          <a:xfrm>
            <a:off x="923329" y="2728098"/>
            <a:ext cx="1783556" cy="1551384"/>
          </a:xfrm>
          <a:prstGeom prst="roundRect">
            <a:avLst>
              <a:gd name="adj" fmla="val 16667"/>
            </a:avLst>
          </a:prstGeom>
          <a:solidFill>
            <a:srgbClr val="33A0FF"/>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7" name="Google Shape;220;p19">
            <a:extLst>
              <a:ext uri="{FF2B5EF4-FFF2-40B4-BE49-F238E27FC236}">
                <a16:creationId xmlns:a16="http://schemas.microsoft.com/office/drawing/2014/main" id="{9D6E0BEA-BA3B-F744-91B9-0CDDD420CB1B}"/>
              </a:ext>
            </a:extLst>
          </p:cNvPr>
          <p:cNvSpPr/>
          <p:nvPr/>
        </p:nvSpPr>
        <p:spPr>
          <a:xfrm>
            <a:off x="1009054" y="3135292"/>
            <a:ext cx="1612106" cy="1008459"/>
          </a:xfrm>
          <a:prstGeom prst="roundRect">
            <a:avLst>
              <a:gd name="adj" fmla="val 16667"/>
            </a:avLst>
          </a:prstGeom>
          <a:solidFill>
            <a:srgbClr val="008000"/>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8" name="Google Shape;221;p19">
            <a:extLst>
              <a:ext uri="{FF2B5EF4-FFF2-40B4-BE49-F238E27FC236}">
                <a16:creationId xmlns:a16="http://schemas.microsoft.com/office/drawing/2014/main" id="{F8C61D6E-41F0-EB4A-900B-E87BDB4D1106}"/>
              </a:ext>
            </a:extLst>
          </p:cNvPr>
          <p:cNvSpPr/>
          <p:nvPr/>
        </p:nvSpPr>
        <p:spPr>
          <a:xfrm>
            <a:off x="1080491" y="2854305"/>
            <a:ext cx="1485900" cy="217884"/>
          </a:xfrm>
          <a:prstGeom prst="rect">
            <a:avLst/>
          </a:prstGeom>
          <a:solidFill>
            <a:schemeClr val="lt1"/>
          </a:solidFill>
          <a:ln w="9525" cap="flat" cmpd="sng">
            <a:solidFill>
              <a:schemeClr val="l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r>
              <a:rPr lang="en-US" sz="900">
                <a:solidFill>
                  <a:schemeClr val="dk1"/>
                </a:solidFill>
                <a:latin typeface="Calibri"/>
                <a:ea typeface="Calibri"/>
                <a:cs typeface="Calibri"/>
                <a:sym typeface="Calibri"/>
              </a:rPr>
              <a:t>Learning Machine Engine</a:t>
            </a:r>
            <a:endParaRPr/>
          </a:p>
        </p:txBody>
      </p:sp>
      <p:sp>
        <p:nvSpPr>
          <p:cNvPr id="9" name="Google Shape;222;p19">
            <a:extLst>
              <a:ext uri="{FF2B5EF4-FFF2-40B4-BE49-F238E27FC236}">
                <a16:creationId xmlns:a16="http://schemas.microsoft.com/office/drawing/2014/main" id="{03693300-A135-6245-944A-677576A725C2}"/>
              </a:ext>
            </a:extLst>
          </p:cNvPr>
          <p:cNvSpPr txBox="1"/>
          <p:nvPr/>
        </p:nvSpPr>
        <p:spPr>
          <a:xfrm>
            <a:off x="992385" y="3224588"/>
            <a:ext cx="1659731" cy="196454"/>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825" b="1">
                <a:solidFill>
                  <a:schemeClr val="bg1"/>
                </a:solidFill>
                <a:latin typeface="Tahoma"/>
                <a:ea typeface="Tahoma"/>
                <a:cs typeface="Tahoma"/>
                <a:sym typeface="Tahoma"/>
              </a:rPr>
              <a:t>Knowledge Discovery Engine</a:t>
            </a:r>
            <a:endParaRPr>
              <a:solidFill>
                <a:schemeClr val="bg1"/>
              </a:solidFill>
            </a:endParaRPr>
          </a:p>
        </p:txBody>
      </p:sp>
      <p:sp>
        <p:nvSpPr>
          <p:cNvPr id="10" name="Google Shape;223;p19">
            <a:extLst>
              <a:ext uri="{FF2B5EF4-FFF2-40B4-BE49-F238E27FC236}">
                <a16:creationId xmlns:a16="http://schemas.microsoft.com/office/drawing/2014/main" id="{6547D6F1-1268-E14D-B954-73200656B829}"/>
              </a:ext>
            </a:extLst>
          </p:cNvPr>
          <p:cNvSpPr/>
          <p:nvPr/>
        </p:nvSpPr>
        <p:spPr>
          <a:xfrm>
            <a:off x="1070966" y="3449618"/>
            <a:ext cx="1487090" cy="278606"/>
          </a:xfrm>
          <a:prstGeom prst="rect">
            <a:avLst/>
          </a:prstGeom>
          <a:solidFill>
            <a:srgbClr val="FFDE1B"/>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r>
              <a:rPr lang="en-US" sz="900">
                <a:latin typeface="Calibri"/>
                <a:ea typeface="Calibri"/>
                <a:cs typeface="Calibri"/>
                <a:sym typeface="Calibri"/>
              </a:rPr>
              <a:t>Deep Learning Module</a:t>
            </a:r>
            <a:endParaRPr/>
          </a:p>
        </p:txBody>
      </p:sp>
      <p:sp>
        <p:nvSpPr>
          <p:cNvPr id="11" name="Google Shape;224;p19">
            <a:extLst>
              <a:ext uri="{FF2B5EF4-FFF2-40B4-BE49-F238E27FC236}">
                <a16:creationId xmlns:a16="http://schemas.microsoft.com/office/drawing/2014/main" id="{8334298A-9A0C-C442-9DA0-BF003A7595EA}"/>
              </a:ext>
            </a:extLst>
          </p:cNvPr>
          <p:cNvSpPr/>
          <p:nvPr/>
        </p:nvSpPr>
        <p:spPr>
          <a:xfrm>
            <a:off x="4986931" y="2630468"/>
            <a:ext cx="1273969" cy="2936081"/>
          </a:xfrm>
          <a:prstGeom prst="rect">
            <a:avLst/>
          </a:prstGeom>
          <a:gradFill>
            <a:gsLst>
              <a:gs pos="0">
                <a:srgbClr val="00458F"/>
              </a:gs>
              <a:gs pos="80000">
                <a:srgbClr val="005BBC"/>
              </a:gs>
              <a:gs pos="100000">
                <a:srgbClr val="005CC1"/>
              </a:gs>
            </a:gsLst>
            <a:lin ang="16200000" scaled="0"/>
          </a:gra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12" name="Google Shape;225;p19">
            <a:extLst>
              <a:ext uri="{FF2B5EF4-FFF2-40B4-BE49-F238E27FC236}">
                <a16:creationId xmlns:a16="http://schemas.microsoft.com/office/drawing/2014/main" id="{73C88AB8-C3E7-EC43-92E7-EABA546C77AC}"/>
              </a:ext>
            </a:extLst>
          </p:cNvPr>
          <p:cNvSpPr/>
          <p:nvPr/>
        </p:nvSpPr>
        <p:spPr>
          <a:xfrm>
            <a:off x="5154810" y="2722145"/>
            <a:ext cx="939403" cy="217885"/>
          </a:xfrm>
          <a:prstGeom prst="rect">
            <a:avLst/>
          </a:prstGeom>
          <a:solidFill>
            <a:schemeClr val="lt1"/>
          </a:solidFill>
          <a:ln w="9525" cap="flat" cmpd="sng">
            <a:solidFill>
              <a:schemeClr val="l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r>
              <a:rPr lang="en-US" sz="900">
                <a:solidFill>
                  <a:schemeClr val="dk1"/>
                </a:solidFill>
                <a:latin typeface="Calibri"/>
                <a:ea typeface="Calibri"/>
                <a:cs typeface="Calibri"/>
                <a:sym typeface="Calibri"/>
              </a:rPr>
              <a:t>Data Repository</a:t>
            </a:r>
            <a:endParaRPr sz="900">
              <a:solidFill>
                <a:schemeClr val="dk1"/>
              </a:solidFill>
              <a:latin typeface="Calibri"/>
              <a:ea typeface="Calibri"/>
              <a:cs typeface="Calibri"/>
              <a:sym typeface="Calibri"/>
            </a:endParaRPr>
          </a:p>
        </p:txBody>
      </p:sp>
      <p:sp>
        <p:nvSpPr>
          <p:cNvPr id="13" name="Google Shape;226;p19">
            <a:extLst>
              <a:ext uri="{FF2B5EF4-FFF2-40B4-BE49-F238E27FC236}">
                <a16:creationId xmlns:a16="http://schemas.microsoft.com/office/drawing/2014/main" id="{3AF58835-10C5-254D-B66D-132BA39301ED}"/>
              </a:ext>
            </a:extLst>
          </p:cNvPr>
          <p:cNvSpPr/>
          <p:nvPr/>
        </p:nvSpPr>
        <p:spPr>
          <a:xfrm rot="-5400000">
            <a:off x="4622600" y="4758832"/>
            <a:ext cx="959644" cy="230981"/>
          </a:xfrm>
          <a:prstGeom prst="rect">
            <a:avLst/>
          </a:prstGeom>
          <a:solidFill>
            <a:srgbClr val="008000"/>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r>
              <a:rPr lang="en-US" sz="900">
                <a:solidFill>
                  <a:schemeClr val="lt1"/>
                </a:solidFill>
                <a:latin typeface="Calibri"/>
                <a:ea typeface="Calibri"/>
                <a:cs typeface="Calibri"/>
                <a:sym typeface="Calibri"/>
              </a:rPr>
              <a:t>Data Controller</a:t>
            </a:r>
            <a:endParaRPr/>
          </a:p>
        </p:txBody>
      </p:sp>
      <p:grpSp>
        <p:nvGrpSpPr>
          <p:cNvPr id="14" name="Google Shape;227;p19">
            <a:extLst>
              <a:ext uri="{FF2B5EF4-FFF2-40B4-BE49-F238E27FC236}">
                <a16:creationId xmlns:a16="http://schemas.microsoft.com/office/drawing/2014/main" id="{A3D92280-CD41-BA4E-BB53-2D1C56EEC534}"/>
              </a:ext>
            </a:extLst>
          </p:cNvPr>
          <p:cNvGrpSpPr/>
          <p:nvPr/>
        </p:nvGrpSpPr>
        <p:grpSpPr>
          <a:xfrm>
            <a:off x="5329832" y="3247211"/>
            <a:ext cx="764381" cy="704850"/>
            <a:chOff x="9239628" y="1454242"/>
            <a:chExt cx="1359257" cy="939609"/>
          </a:xfrm>
        </p:grpSpPr>
        <p:sp>
          <p:nvSpPr>
            <p:cNvPr id="15" name="Google Shape;228;p19">
              <a:extLst>
                <a:ext uri="{FF2B5EF4-FFF2-40B4-BE49-F238E27FC236}">
                  <a16:creationId xmlns:a16="http://schemas.microsoft.com/office/drawing/2014/main" id="{C58C4EA0-E84A-8E48-BC83-9C6B93308228}"/>
                </a:ext>
              </a:extLst>
            </p:cNvPr>
            <p:cNvSpPr/>
            <p:nvPr/>
          </p:nvSpPr>
          <p:spPr>
            <a:xfrm>
              <a:off x="9252331" y="1455829"/>
              <a:ext cx="1338085" cy="933260"/>
            </a:xfrm>
            <a:prstGeom prst="rect">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cxnSp>
          <p:nvCxnSpPr>
            <p:cNvPr id="16" name="Google Shape;229;p19">
              <a:extLst>
                <a:ext uri="{FF2B5EF4-FFF2-40B4-BE49-F238E27FC236}">
                  <a16:creationId xmlns:a16="http://schemas.microsoft.com/office/drawing/2014/main" id="{71D6202F-E450-E24A-B41C-5A690603CAC7}"/>
                </a:ext>
              </a:extLst>
            </p:cNvPr>
            <p:cNvCxnSpPr>
              <a:stCxn id="15" idx="1"/>
              <a:endCxn id="15" idx="3"/>
            </p:cNvCxnSpPr>
            <p:nvPr/>
          </p:nvCxnSpPr>
          <p:spPr>
            <a:xfrm>
              <a:off x="9252331" y="1922459"/>
              <a:ext cx="1338000" cy="0"/>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17" name="Google Shape;230;p19">
              <a:extLst>
                <a:ext uri="{FF2B5EF4-FFF2-40B4-BE49-F238E27FC236}">
                  <a16:creationId xmlns:a16="http://schemas.microsoft.com/office/drawing/2014/main" id="{853F06F9-187A-0C4C-8002-916A19A11B7D}"/>
                </a:ext>
              </a:extLst>
            </p:cNvPr>
            <p:cNvCxnSpPr/>
            <p:nvPr/>
          </p:nvCxnSpPr>
          <p:spPr>
            <a:xfrm>
              <a:off x="9258684" y="1693905"/>
              <a:ext cx="1340201" cy="0"/>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18" name="Google Shape;231;p19">
              <a:extLst>
                <a:ext uri="{FF2B5EF4-FFF2-40B4-BE49-F238E27FC236}">
                  <a16:creationId xmlns:a16="http://schemas.microsoft.com/office/drawing/2014/main" id="{BF2F1531-9128-CC44-94F0-74FF44C2D41B}"/>
                </a:ext>
              </a:extLst>
            </p:cNvPr>
            <p:cNvCxnSpPr/>
            <p:nvPr/>
          </p:nvCxnSpPr>
          <p:spPr>
            <a:xfrm>
              <a:off x="9256566" y="2158949"/>
              <a:ext cx="1340203" cy="0"/>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19" name="Google Shape;232;p19">
              <a:extLst>
                <a:ext uri="{FF2B5EF4-FFF2-40B4-BE49-F238E27FC236}">
                  <a16:creationId xmlns:a16="http://schemas.microsoft.com/office/drawing/2014/main" id="{394DB67C-1555-8B4C-BCD3-79CAEC92F532}"/>
                </a:ext>
              </a:extLst>
            </p:cNvPr>
            <p:cNvCxnSpPr/>
            <p:nvPr/>
          </p:nvCxnSpPr>
          <p:spPr>
            <a:xfrm>
              <a:off x="9239628" y="1809770"/>
              <a:ext cx="1340203" cy="0"/>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20" name="Google Shape;233;p19">
              <a:extLst>
                <a:ext uri="{FF2B5EF4-FFF2-40B4-BE49-F238E27FC236}">
                  <a16:creationId xmlns:a16="http://schemas.microsoft.com/office/drawing/2014/main" id="{7CF32F36-278B-9349-89BA-4B2A59499BAA}"/>
                </a:ext>
              </a:extLst>
            </p:cNvPr>
            <p:cNvCxnSpPr/>
            <p:nvPr/>
          </p:nvCxnSpPr>
          <p:spPr>
            <a:xfrm>
              <a:off x="9248097" y="1579629"/>
              <a:ext cx="1338085" cy="0"/>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21" name="Google Shape;234;p19">
              <a:extLst>
                <a:ext uri="{FF2B5EF4-FFF2-40B4-BE49-F238E27FC236}">
                  <a16:creationId xmlns:a16="http://schemas.microsoft.com/office/drawing/2014/main" id="{408FA5C4-F0DB-9346-83CC-2B8876AFBA44}"/>
                </a:ext>
              </a:extLst>
            </p:cNvPr>
            <p:cNvCxnSpPr/>
            <p:nvPr/>
          </p:nvCxnSpPr>
          <p:spPr>
            <a:xfrm>
              <a:off x="9245980" y="2046259"/>
              <a:ext cx="1338085" cy="0"/>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22" name="Google Shape;235;p19">
              <a:extLst>
                <a:ext uri="{FF2B5EF4-FFF2-40B4-BE49-F238E27FC236}">
                  <a16:creationId xmlns:a16="http://schemas.microsoft.com/office/drawing/2014/main" id="{D16C9002-3C46-E841-BF9C-28EE98F399F0}"/>
                </a:ext>
              </a:extLst>
            </p:cNvPr>
            <p:cNvCxnSpPr/>
            <p:nvPr/>
          </p:nvCxnSpPr>
          <p:spPr>
            <a:xfrm>
              <a:off x="9250215" y="2287510"/>
              <a:ext cx="1340201" cy="0"/>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23" name="Google Shape;236;p19">
              <a:extLst>
                <a:ext uri="{FF2B5EF4-FFF2-40B4-BE49-F238E27FC236}">
                  <a16:creationId xmlns:a16="http://schemas.microsoft.com/office/drawing/2014/main" id="{A9401B07-2B16-704B-8FB4-B5100DD2BF89}"/>
                </a:ext>
              </a:extLst>
            </p:cNvPr>
            <p:cNvCxnSpPr>
              <a:stCxn id="15" idx="0"/>
              <a:endCxn id="15" idx="2"/>
            </p:cNvCxnSpPr>
            <p:nvPr/>
          </p:nvCxnSpPr>
          <p:spPr>
            <a:xfrm>
              <a:off x="9921374" y="1455829"/>
              <a:ext cx="0" cy="933000"/>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24" name="Google Shape;237;p19">
              <a:extLst>
                <a:ext uri="{FF2B5EF4-FFF2-40B4-BE49-F238E27FC236}">
                  <a16:creationId xmlns:a16="http://schemas.microsoft.com/office/drawing/2014/main" id="{26ED4CE8-8AB1-5F41-A6A9-58666515609F}"/>
                </a:ext>
              </a:extLst>
            </p:cNvPr>
            <p:cNvCxnSpPr/>
            <p:nvPr/>
          </p:nvCxnSpPr>
          <p:spPr>
            <a:xfrm>
              <a:off x="9572033" y="1454242"/>
              <a:ext cx="0" cy="931673"/>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25" name="Google Shape;238;p19">
              <a:extLst>
                <a:ext uri="{FF2B5EF4-FFF2-40B4-BE49-F238E27FC236}">
                  <a16:creationId xmlns:a16="http://schemas.microsoft.com/office/drawing/2014/main" id="{0D62E60E-B805-6241-A6CD-5784258759D9}"/>
                </a:ext>
              </a:extLst>
            </p:cNvPr>
            <p:cNvCxnSpPr/>
            <p:nvPr/>
          </p:nvCxnSpPr>
          <p:spPr>
            <a:xfrm>
              <a:off x="10255895" y="1462177"/>
              <a:ext cx="0" cy="931674"/>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grpSp>
      <p:grpSp>
        <p:nvGrpSpPr>
          <p:cNvPr id="26" name="Google Shape;239;p19">
            <a:extLst>
              <a:ext uri="{FF2B5EF4-FFF2-40B4-BE49-F238E27FC236}">
                <a16:creationId xmlns:a16="http://schemas.microsoft.com/office/drawing/2014/main" id="{8EA4B807-18E6-8440-B4DB-38036DF39598}"/>
              </a:ext>
            </a:extLst>
          </p:cNvPr>
          <p:cNvGrpSpPr/>
          <p:nvPr/>
        </p:nvGrpSpPr>
        <p:grpSpPr>
          <a:xfrm>
            <a:off x="5331020" y="4759305"/>
            <a:ext cx="759620" cy="356127"/>
            <a:chOff x="10677676" y="1451958"/>
            <a:chExt cx="1351728" cy="474687"/>
          </a:xfrm>
        </p:grpSpPr>
        <p:sp>
          <p:nvSpPr>
            <p:cNvPr id="27" name="Google Shape;240;p19">
              <a:extLst>
                <a:ext uri="{FF2B5EF4-FFF2-40B4-BE49-F238E27FC236}">
                  <a16:creationId xmlns:a16="http://schemas.microsoft.com/office/drawing/2014/main" id="{B85C0604-5D08-6742-BABD-9BEC983CDC04}"/>
                </a:ext>
              </a:extLst>
            </p:cNvPr>
            <p:cNvSpPr/>
            <p:nvPr/>
          </p:nvSpPr>
          <p:spPr>
            <a:xfrm>
              <a:off x="10681915" y="1453545"/>
              <a:ext cx="1339014" cy="472926"/>
            </a:xfrm>
            <a:prstGeom prst="rect">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cxnSp>
          <p:nvCxnSpPr>
            <p:cNvPr id="28" name="Google Shape;241;p19">
              <a:extLst>
                <a:ext uri="{FF2B5EF4-FFF2-40B4-BE49-F238E27FC236}">
                  <a16:creationId xmlns:a16="http://schemas.microsoft.com/office/drawing/2014/main" id="{22CBBA2B-4DE6-3E44-BFB7-644475D141EE}"/>
                </a:ext>
              </a:extLst>
            </p:cNvPr>
            <p:cNvCxnSpPr/>
            <p:nvPr/>
          </p:nvCxnSpPr>
          <p:spPr>
            <a:xfrm>
              <a:off x="10690390" y="1691595"/>
              <a:ext cx="1339014" cy="0"/>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29" name="Google Shape;242;p19">
              <a:extLst>
                <a:ext uri="{FF2B5EF4-FFF2-40B4-BE49-F238E27FC236}">
                  <a16:creationId xmlns:a16="http://schemas.microsoft.com/office/drawing/2014/main" id="{5C2F2E3E-DAFC-B543-8823-3BBF6665395D}"/>
                </a:ext>
              </a:extLst>
            </p:cNvPr>
            <p:cNvCxnSpPr/>
            <p:nvPr/>
          </p:nvCxnSpPr>
          <p:spPr>
            <a:xfrm>
              <a:off x="10679796" y="1807446"/>
              <a:ext cx="1339014" cy="0"/>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0" name="Google Shape;243;p19">
              <a:extLst>
                <a:ext uri="{FF2B5EF4-FFF2-40B4-BE49-F238E27FC236}">
                  <a16:creationId xmlns:a16="http://schemas.microsoft.com/office/drawing/2014/main" id="{A2A77390-6281-D64F-8AE9-E16731F822D3}"/>
                </a:ext>
              </a:extLst>
            </p:cNvPr>
            <p:cNvCxnSpPr/>
            <p:nvPr/>
          </p:nvCxnSpPr>
          <p:spPr>
            <a:xfrm>
              <a:off x="10677676" y="1577331"/>
              <a:ext cx="1339013" cy="0"/>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1" name="Google Shape;244;p19">
              <a:extLst>
                <a:ext uri="{FF2B5EF4-FFF2-40B4-BE49-F238E27FC236}">
                  <a16:creationId xmlns:a16="http://schemas.microsoft.com/office/drawing/2014/main" id="{B6BBA0A0-6C2F-6341-A847-C7270F9F16BB}"/>
                </a:ext>
              </a:extLst>
            </p:cNvPr>
            <p:cNvCxnSpPr>
              <a:cxnSpLocks/>
              <a:stCxn id="27" idx="0"/>
              <a:endCxn id="27" idx="2"/>
            </p:cNvCxnSpPr>
            <p:nvPr/>
          </p:nvCxnSpPr>
          <p:spPr>
            <a:xfrm>
              <a:off x="11351423" y="1453546"/>
              <a:ext cx="0" cy="473099"/>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2" name="Google Shape;245;p19">
              <a:extLst>
                <a:ext uri="{FF2B5EF4-FFF2-40B4-BE49-F238E27FC236}">
                  <a16:creationId xmlns:a16="http://schemas.microsoft.com/office/drawing/2014/main" id="{B12C8B32-583C-6B46-AE62-4A0FFFE420A8}"/>
                </a:ext>
              </a:extLst>
            </p:cNvPr>
            <p:cNvCxnSpPr/>
            <p:nvPr/>
          </p:nvCxnSpPr>
          <p:spPr>
            <a:xfrm>
              <a:off x="11001837" y="1451958"/>
              <a:ext cx="0" cy="474513"/>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33" name="Google Shape;246;p19">
              <a:extLst>
                <a:ext uri="{FF2B5EF4-FFF2-40B4-BE49-F238E27FC236}">
                  <a16:creationId xmlns:a16="http://schemas.microsoft.com/office/drawing/2014/main" id="{242ECD60-0B3C-AC45-B1F9-314C72DBA809}"/>
                </a:ext>
              </a:extLst>
            </p:cNvPr>
            <p:cNvCxnSpPr/>
            <p:nvPr/>
          </p:nvCxnSpPr>
          <p:spPr>
            <a:xfrm>
              <a:off x="11686176" y="1459893"/>
              <a:ext cx="0" cy="466578"/>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grpSp>
      <p:sp>
        <p:nvSpPr>
          <p:cNvPr id="34" name="Google Shape;247;p19">
            <a:extLst>
              <a:ext uri="{FF2B5EF4-FFF2-40B4-BE49-F238E27FC236}">
                <a16:creationId xmlns:a16="http://schemas.microsoft.com/office/drawing/2014/main" id="{2C2BE6AC-383F-C04A-81B5-BA8F60B3B24E}"/>
              </a:ext>
            </a:extLst>
          </p:cNvPr>
          <p:cNvSpPr/>
          <p:nvPr/>
        </p:nvSpPr>
        <p:spPr>
          <a:xfrm>
            <a:off x="5617964" y="4059218"/>
            <a:ext cx="155998" cy="250032"/>
          </a:xfrm>
          <a:prstGeom prst="downArrow">
            <a:avLst>
              <a:gd name="adj1" fmla="val 50000"/>
              <a:gd name="adj2" fmla="val 50000"/>
            </a:avLst>
          </a:prstGeom>
          <a:solidFill>
            <a:schemeClr val="bg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35" name="Google Shape;248;p19">
            <a:extLst>
              <a:ext uri="{FF2B5EF4-FFF2-40B4-BE49-F238E27FC236}">
                <a16:creationId xmlns:a16="http://schemas.microsoft.com/office/drawing/2014/main" id="{95A0F1A5-53C6-1C4E-BF66-24F6AD5A9B9A}"/>
              </a:ext>
            </a:extLst>
          </p:cNvPr>
          <p:cNvSpPr txBox="1"/>
          <p:nvPr/>
        </p:nvSpPr>
        <p:spPr>
          <a:xfrm>
            <a:off x="5299636" y="4317777"/>
            <a:ext cx="952498" cy="253408"/>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800" b="1">
                <a:solidFill>
                  <a:schemeClr val="bg1"/>
                </a:solidFill>
                <a:latin typeface="Tahoma"/>
                <a:ea typeface="Tahoma"/>
                <a:cs typeface="Tahoma"/>
                <a:sym typeface="Tahoma"/>
              </a:rPr>
              <a:t>Recommended data after processing</a:t>
            </a:r>
            <a:endParaRPr sz="2400">
              <a:solidFill>
                <a:schemeClr val="bg1"/>
              </a:solidFill>
            </a:endParaRPr>
          </a:p>
        </p:txBody>
      </p:sp>
      <p:cxnSp>
        <p:nvCxnSpPr>
          <p:cNvPr id="36" name="Google Shape;249;p19">
            <a:extLst>
              <a:ext uri="{FF2B5EF4-FFF2-40B4-BE49-F238E27FC236}">
                <a16:creationId xmlns:a16="http://schemas.microsoft.com/office/drawing/2014/main" id="{649CB3C3-DFFB-C14E-AAA5-FA9AB1819A02}"/>
              </a:ext>
            </a:extLst>
          </p:cNvPr>
          <p:cNvCxnSpPr/>
          <p:nvPr/>
        </p:nvCxnSpPr>
        <p:spPr>
          <a:xfrm>
            <a:off x="6761497" y="3862485"/>
            <a:ext cx="467915" cy="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 name="Google Shape;250;p19">
            <a:extLst>
              <a:ext uri="{FF2B5EF4-FFF2-40B4-BE49-F238E27FC236}">
                <a16:creationId xmlns:a16="http://schemas.microsoft.com/office/drawing/2014/main" id="{95563DA2-890C-B54D-AA4B-D079793A4592}"/>
              </a:ext>
            </a:extLst>
          </p:cNvPr>
          <p:cNvCxnSpPr>
            <a:cxnSpLocks/>
            <a:stCxn id="38" idx="2"/>
            <a:endCxn id="6" idx="3"/>
          </p:cNvCxnSpPr>
          <p:nvPr/>
        </p:nvCxnSpPr>
        <p:spPr>
          <a:xfrm flipH="1">
            <a:off x="2706885" y="3492322"/>
            <a:ext cx="824306" cy="1146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8" name="Google Shape;251;p19">
            <a:extLst>
              <a:ext uri="{FF2B5EF4-FFF2-40B4-BE49-F238E27FC236}">
                <a16:creationId xmlns:a16="http://schemas.microsoft.com/office/drawing/2014/main" id="{073F4948-925D-5B46-BE96-2EF0186EB1D5}"/>
              </a:ext>
            </a:extLst>
          </p:cNvPr>
          <p:cNvSpPr/>
          <p:nvPr/>
        </p:nvSpPr>
        <p:spPr>
          <a:xfrm>
            <a:off x="3531191" y="3186172"/>
            <a:ext cx="886722" cy="612299"/>
          </a:xfrm>
          <a:prstGeom prst="can">
            <a:avLst>
              <a:gd name="adj" fmla="val 25000"/>
            </a:avLst>
          </a:prstGeom>
          <a:solidFill>
            <a:srgbClr val="606060"/>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r>
              <a:rPr lang="en-US" sz="800">
                <a:solidFill>
                  <a:schemeClr val="lt1"/>
                </a:solidFill>
                <a:latin typeface="Calibri"/>
                <a:ea typeface="Calibri"/>
                <a:cs typeface="Calibri"/>
                <a:sym typeface="Calibri"/>
              </a:rPr>
              <a:t>Access </a:t>
            </a:r>
            <a:endParaRPr sz="2400"/>
          </a:p>
          <a:p>
            <a:pPr algn="ctr">
              <a:spcBef>
                <a:spcPts val="0"/>
              </a:spcBef>
              <a:spcAft>
                <a:spcPts val="0"/>
              </a:spcAft>
            </a:pPr>
            <a:r>
              <a:rPr lang="en-US" sz="800">
                <a:solidFill>
                  <a:schemeClr val="lt1"/>
                </a:solidFill>
                <a:latin typeface="Calibri"/>
                <a:ea typeface="Calibri"/>
                <a:cs typeface="Calibri"/>
                <a:sym typeface="Calibri"/>
              </a:rPr>
              <a:t>Pattern DB</a:t>
            </a:r>
            <a:endParaRPr sz="2400"/>
          </a:p>
        </p:txBody>
      </p:sp>
      <p:cxnSp>
        <p:nvCxnSpPr>
          <p:cNvPr id="39" name="Google Shape;252;p19">
            <a:extLst>
              <a:ext uri="{FF2B5EF4-FFF2-40B4-BE49-F238E27FC236}">
                <a16:creationId xmlns:a16="http://schemas.microsoft.com/office/drawing/2014/main" id="{224B280A-FD5E-134F-87C0-B663BB924435}"/>
              </a:ext>
            </a:extLst>
          </p:cNvPr>
          <p:cNvCxnSpPr/>
          <p:nvPr/>
        </p:nvCxnSpPr>
        <p:spPr>
          <a:xfrm>
            <a:off x="6760306" y="3706514"/>
            <a:ext cx="469106" cy="0"/>
          </a:xfrm>
          <a:prstGeom prst="straightConnector1">
            <a:avLst/>
          </a:prstGeom>
          <a:noFill/>
          <a:ln w="25400" cap="flat" cmpd="sng">
            <a:solidFill>
              <a:schemeClr val="dk1"/>
            </a:solidFill>
            <a:prstDash val="solid"/>
            <a:round/>
            <a:headEnd type="stealth" w="med" len="med"/>
            <a:tailEnd type="none" w="sm" len="sm"/>
          </a:ln>
          <a:effectLst>
            <a:outerShdw blurRad="40000" dist="20000" dir="5400000" rotWithShape="0">
              <a:srgbClr val="000000">
                <a:alpha val="37647"/>
              </a:srgbClr>
            </a:outerShdw>
          </a:effectLst>
        </p:spPr>
      </p:cxnSp>
      <p:sp>
        <p:nvSpPr>
          <p:cNvPr id="40" name="Google Shape;253;p19">
            <a:extLst>
              <a:ext uri="{FF2B5EF4-FFF2-40B4-BE49-F238E27FC236}">
                <a16:creationId xmlns:a16="http://schemas.microsoft.com/office/drawing/2014/main" id="{9F793CA1-995F-984E-B0AB-F5D8ADB13CB2}"/>
              </a:ext>
            </a:extLst>
          </p:cNvPr>
          <p:cNvSpPr txBox="1"/>
          <p:nvPr/>
        </p:nvSpPr>
        <p:spPr>
          <a:xfrm>
            <a:off x="6790819" y="3100739"/>
            <a:ext cx="1659769" cy="300083"/>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500" b="1">
                <a:solidFill>
                  <a:schemeClr val="dk1"/>
                </a:solidFill>
                <a:latin typeface="Tahoma"/>
                <a:ea typeface="Tahoma"/>
                <a:cs typeface="Tahoma"/>
                <a:sym typeface="Tahoma"/>
              </a:rPr>
              <a:t>Data Requests</a:t>
            </a:r>
            <a:endParaRPr sz="1500" b="1">
              <a:solidFill>
                <a:schemeClr val="dk1"/>
              </a:solidFill>
              <a:latin typeface="Tahoma"/>
              <a:ea typeface="Tahoma"/>
              <a:cs typeface="Tahoma"/>
              <a:sym typeface="Tahoma"/>
            </a:endParaRPr>
          </a:p>
        </p:txBody>
      </p:sp>
      <p:pic>
        <p:nvPicPr>
          <p:cNvPr id="41" name="Google Shape;254;p19">
            <a:extLst>
              <a:ext uri="{FF2B5EF4-FFF2-40B4-BE49-F238E27FC236}">
                <a16:creationId xmlns:a16="http://schemas.microsoft.com/office/drawing/2014/main" id="{E5514689-D7A9-3443-A6CD-287454AC2362}"/>
              </a:ext>
            </a:extLst>
          </p:cNvPr>
          <p:cNvPicPr preferRelativeResize="0"/>
          <p:nvPr/>
        </p:nvPicPr>
        <p:blipFill rotWithShape="1">
          <a:blip r:embed="rId3">
            <a:alphaModFix/>
          </a:blip>
          <a:srcRect/>
          <a:stretch/>
        </p:blipFill>
        <p:spPr>
          <a:xfrm>
            <a:off x="7210915" y="3503791"/>
            <a:ext cx="472679" cy="496490"/>
          </a:xfrm>
          <a:prstGeom prst="rect">
            <a:avLst/>
          </a:prstGeom>
          <a:noFill/>
          <a:ln>
            <a:noFill/>
          </a:ln>
        </p:spPr>
      </p:pic>
      <p:sp>
        <p:nvSpPr>
          <p:cNvPr id="42" name="Google Shape;255;p19">
            <a:extLst>
              <a:ext uri="{FF2B5EF4-FFF2-40B4-BE49-F238E27FC236}">
                <a16:creationId xmlns:a16="http://schemas.microsoft.com/office/drawing/2014/main" id="{A74F46A0-C302-C24E-9A75-71F730362202}"/>
              </a:ext>
            </a:extLst>
          </p:cNvPr>
          <p:cNvSpPr/>
          <p:nvPr/>
        </p:nvSpPr>
        <p:spPr>
          <a:xfrm>
            <a:off x="1062631" y="3759180"/>
            <a:ext cx="1487091" cy="278606"/>
          </a:xfrm>
          <a:prstGeom prst="rect">
            <a:avLst/>
          </a:prstGeom>
          <a:solidFill>
            <a:srgbClr val="FF6600"/>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r>
              <a:rPr lang="en-US" sz="900">
                <a:solidFill>
                  <a:schemeClr val="bg1"/>
                </a:solidFill>
                <a:latin typeface="Calibri"/>
                <a:ea typeface="Calibri"/>
                <a:cs typeface="Calibri"/>
                <a:sym typeface="Calibri"/>
              </a:rPr>
              <a:t>Pattern Recognition</a:t>
            </a:r>
            <a:endParaRPr>
              <a:solidFill>
                <a:schemeClr val="bg1"/>
              </a:solidFill>
            </a:endParaRPr>
          </a:p>
        </p:txBody>
      </p:sp>
      <p:sp>
        <p:nvSpPr>
          <p:cNvPr id="43" name="Google Shape;256;p19">
            <a:extLst>
              <a:ext uri="{FF2B5EF4-FFF2-40B4-BE49-F238E27FC236}">
                <a16:creationId xmlns:a16="http://schemas.microsoft.com/office/drawing/2014/main" id="{ECAE9135-269C-484B-9006-0E3804211502}"/>
              </a:ext>
            </a:extLst>
          </p:cNvPr>
          <p:cNvSpPr/>
          <p:nvPr/>
        </p:nvSpPr>
        <p:spPr>
          <a:xfrm>
            <a:off x="1022124" y="4534334"/>
            <a:ext cx="897731" cy="757623"/>
          </a:xfrm>
          <a:prstGeom prst="roundRect">
            <a:avLst>
              <a:gd name="adj" fmla="val 16667"/>
            </a:avLst>
          </a:prstGeom>
          <a:solidFill>
            <a:srgbClr val="BBDFFF"/>
          </a:solidFill>
          <a:ln w="9525" cap="flat" cmpd="sng">
            <a:solidFill>
              <a:schemeClr val="dk1"/>
            </a:solidFill>
            <a:prstDash val="solid"/>
            <a:bevel/>
            <a:headEnd type="none" w="sm" len="sm"/>
            <a:tailEnd type="none" w="sm" len="sm"/>
          </a:ln>
        </p:spPr>
        <p:txBody>
          <a:bodyPr spcFirstLastPara="1" wrap="square" lIns="34275" tIns="34275" rIns="34275" bIns="34275" anchor="ctr" anchorCtr="0">
            <a:noAutofit/>
          </a:bodyPr>
          <a:lstStyle/>
          <a:p>
            <a:pPr>
              <a:spcBef>
                <a:spcPts val="0"/>
              </a:spcBef>
              <a:spcAft>
                <a:spcPts val="0"/>
              </a:spcAft>
            </a:pPr>
            <a:endParaRPr sz="1350">
              <a:solidFill>
                <a:srgbClr val="000000"/>
              </a:solidFill>
              <a:latin typeface="Tahoma"/>
              <a:ea typeface="Tahoma"/>
              <a:cs typeface="Tahoma"/>
              <a:sym typeface="Tahoma"/>
            </a:endParaRPr>
          </a:p>
        </p:txBody>
      </p:sp>
      <p:sp>
        <p:nvSpPr>
          <p:cNvPr id="44" name="Google Shape;257;p19">
            <a:extLst>
              <a:ext uri="{FF2B5EF4-FFF2-40B4-BE49-F238E27FC236}">
                <a16:creationId xmlns:a16="http://schemas.microsoft.com/office/drawing/2014/main" id="{BDD6137C-EFE5-5C44-BCA7-5AE2F2862819}"/>
              </a:ext>
            </a:extLst>
          </p:cNvPr>
          <p:cNvSpPr/>
          <p:nvPr/>
        </p:nvSpPr>
        <p:spPr>
          <a:xfrm>
            <a:off x="1071781" y="4598628"/>
            <a:ext cx="804863" cy="219075"/>
          </a:xfrm>
          <a:prstGeom prst="rect">
            <a:avLst/>
          </a:prstGeom>
          <a:solidFill>
            <a:schemeClr val="lt1"/>
          </a:solidFill>
          <a:ln w="9525" cap="flat" cmpd="sng">
            <a:solidFill>
              <a:schemeClr val="l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r>
              <a:rPr lang="en-US" sz="900">
                <a:solidFill>
                  <a:schemeClr val="dk1"/>
                </a:solidFill>
                <a:latin typeface="Calibri"/>
                <a:ea typeface="Calibri"/>
                <a:cs typeface="Calibri"/>
                <a:sym typeface="Calibri"/>
              </a:rPr>
              <a:t>User Profiling</a:t>
            </a:r>
            <a:endParaRPr/>
          </a:p>
        </p:txBody>
      </p:sp>
      <p:sp>
        <p:nvSpPr>
          <p:cNvPr id="45" name="Google Shape;258;p19">
            <a:extLst>
              <a:ext uri="{FF2B5EF4-FFF2-40B4-BE49-F238E27FC236}">
                <a16:creationId xmlns:a16="http://schemas.microsoft.com/office/drawing/2014/main" id="{401F626A-75AC-4D42-BF4E-2397D73E27BF}"/>
              </a:ext>
            </a:extLst>
          </p:cNvPr>
          <p:cNvSpPr/>
          <p:nvPr/>
        </p:nvSpPr>
        <p:spPr>
          <a:xfrm>
            <a:off x="526770" y="3579056"/>
            <a:ext cx="482283" cy="1398985"/>
          </a:xfrm>
          <a:prstGeom prst="curvedRightArrow">
            <a:avLst>
              <a:gd name="adj1" fmla="val 25000"/>
              <a:gd name="adj2" fmla="val 50000"/>
              <a:gd name="adj3" fmla="val 25000"/>
            </a:avLst>
          </a:prstGeom>
          <a:solidFill>
            <a:srgbClr val="008000"/>
          </a:solidFill>
          <a:ln w="9525" cap="flat" cmpd="sng">
            <a:solidFill>
              <a:schemeClr val="dk1"/>
            </a:solidFill>
            <a:prstDash val="solid"/>
            <a:bevel/>
            <a:headEnd type="none" w="sm" len="sm"/>
            <a:tailEnd type="none" w="sm" len="sm"/>
          </a:ln>
        </p:spPr>
        <p:txBody>
          <a:bodyPr spcFirstLastPara="1" wrap="square" lIns="34275" tIns="34275" rIns="34275" bIns="34275" anchor="ctr" anchorCtr="0">
            <a:noAutofit/>
          </a:bodyPr>
          <a:lstStyle/>
          <a:p>
            <a:pPr>
              <a:spcBef>
                <a:spcPts val="0"/>
              </a:spcBef>
              <a:spcAft>
                <a:spcPts val="0"/>
              </a:spcAft>
            </a:pPr>
            <a:endParaRPr sz="1350">
              <a:solidFill>
                <a:srgbClr val="000000"/>
              </a:solidFill>
              <a:latin typeface="Tahoma"/>
              <a:ea typeface="Tahoma"/>
              <a:cs typeface="Tahoma"/>
              <a:sym typeface="Tahoma"/>
            </a:endParaRPr>
          </a:p>
        </p:txBody>
      </p:sp>
      <p:sp>
        <p:nvSpPr>
          <p:cNvPr id="46" name="Google Shape;259;p19">
            <a:extLst>
              <a:ext uri="{FF2B5EF4-FFF2-40B4-BE49-F238E27FC236}">
                <a16:creationId xmlns:a16="http://schemas.microsoft.com/office/drawing/2014/main" id="{A280DB32-854B-1E4F-8AF5-71479864F350}"/>
              </a:ext>
            </a:extLst>
          </p:cNvPr>
          <p:cNvSpPr txBox="1"/>
          <p:nvPr/>
        </p:nvSpPr>
        <p:spPr>
          <a:xfrm>
            <a:off x="1014980" y="4851041"/>
            <a:ext cx="925115" cy="300038"/>
          </a:xfrm>
          <a:prstGeom prst="rect">
            <a:avLst/>
          </a:prstGeom>
          <a:noFill/>
          <a:ln>
            <a:noFill/>
          </a:ln>
        </p:spPr>
        <p:txBody>
          <a:bodyPr spcFirstLastPara="1" wrap="square" lIns="68569" tIns="34275" rIns="68569" bIns="34275" anchor="t" anchorCtr="0">
            <a:noAutofit/>
          </a:bodyPr>
          <a:lstStyle/>
          <a:p>
            <a:pPr marL="128588" indent="-128588">
              <a:spcBef>
                <a:spcPts val="0"/>
              </a:spcBef>
              <a:spcAft>
                <a:spcPts val="0"/>
              </a:spcAft>
              <a:buClr>
                <a:schemeClr val="dk1"/>
              </a:buClr>
              <a:buSzPts val="1000"/>
              <a:buFont typeface="Tahoma"/>
              <a:buChar char="-"/>
            </a:pPr>
            <a:r>
              <a:rPr lang="en-US" sz="750" b="1">
                <a:solidFill>
                  <a:schemeClr val="dk1"/>
                </a:solidFill>
                <a:latin typeface="Tahoma"/>
                <a:ea typeface="Tahoma"/>
                <a:cs typeface="Tahoma"/>
                <a:sym typeface="Tahoma"/>
              </a:rPr>
              <a:t>Preferences</a:t>
            </a:r>
            <a:endParaRPr/>
          </a:p>
          <a:p>
            <a:pPr marL="128588" indent="-128588">
              <a:spcBef>
                <a:spcPts val="0"/>
              </a:spcBef>
              <a:spcAft>
                <a:spcPts val="0"/>
              </a:spcAft>
              <a:buClr>
                <a:schemeClr val="dk1"/>
              </a:buClr>
              <a:buSzPts val="1000"/>
              <a:buFont typeface="Tahoma"/>
              <a:buChar char="-"/>
            </a:pPr>
            <a:r>
              <a:rPr lang="en-US" sz="750" b="1">
                <a:solidFill>
                  <a:schemeClr val="dk1"/>
                </a:solidFill>
                <a:latin typeface="Tahoma"/>
                <a:ea typeface="Tahoma"/>
                <a:cs typeface="Tahoma"/>
                <a:sym typeface="Tahoma"/>
              </a:rPr>
              <a:t>Roles</a:t>
            </a:r>
          </a:p>
          <a:p>
            <a:pPr marL="128588" indent="-128588">
              <a:spcBef>
                <a:spcPts val="0"/>
              </a:spcBef>
              <a:spcAft>
                <a:spcPts val="0"/>
              </a:spcAft>
              <a:buClr>
                <a:schemeClr val="dk1"/>
              </a:buClr>
              <a:buSzPts val="1000"/>
              <a:buFont typeface="Tahoma"/>
              <a:buChar char="-"/>
            </a:pPr>
            <a:r>
              <a:rPr lang="en-US" sz="750" b="1">
                <a:solidFill>
                  <a:schemeClr val="dk1"/>
                </a:solidFill>
                <a:latin typeface="Tahoma"/>
                <a:ea typeface="Tahoma"/>
                <a:cs typeface="Tahoma"/>
                <a:sym typeface="Tahoma"/>
              </a:rPr>
              <a:t>Context</a:t>
            </a:r>
            <a:endParaRPr/>
          </a:p>
        </p:txBody>
      </p:sp>
      <p:cxnSp>
        <p:nvCxnSpPr>
          <p:cNvPr id="47" name="Google Shape;260;p19">
            <a:extLst>
              <a:ext uri="{FF2B5EF4-FFF2-40B4-BE49-F238E27FC236}">
                <a16:creationId xmlns:a16="http://schemas.microsoft.com/office/drawing/2014/main" id="{DAEE3A29-5063-8A4B-8EFB-47621999CBFF}"/>
              </a:ext>
            </a:extLst>
          </p:cNvPr>
          <p:cNvCxnSpPr>
            <a:cxnSpLocks/>
            <a:endCxn id="38" idx="4"/>
          </p:cNvCxnSpPr>
          <p:nvPr/>
        </p:nvCxnSpPr>
        <p:spPr>
          <a:xfrm flipH="1">
            <a:off x="4417913" y="3350478"/>
            <a:ext cx="926404" cy="141844"/>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 name="Google Shape;261;p19">
            <a:extLst>
              <a:ext uri="{FF2B5EF4-FFF2-40B4-BE49-F238E27FC236}">
                <a16:creationId xmlns:a16="http://schemas.microsoft.com/office/drawing/2014/main" id="{B2B95A5E-04D6-DE4D-B7CD-C796F97D7FA2}"/>
              </a:ext>
            </a:extLst>
          </p:cNvPr>
          <p:cNvCxnSpPr>
            <a:cxnSpLocks/>
            <a:endCxn id="13" idx="0"/>
          </p:cNvCxnSpPr>
          <p:nvPr/>
        </p:nvCxnSpPr>
        <p:spPr>
          <a:xfrm rot="10800000" flipH="1">
            <a:off x="1947181" y="4874322"/>
            <a:ext cx="3039750" cy="27450"/>
          </a:xfrm>
          <a:prstGeom prst="straightConnector1">
            <a:avLst/>
          </a:prstGeom>
          <a:noFill/>
          <a:ln w="25400" cap="flat" cmpd="sng">
            <a:solidFill>
              <a:srgbClr val="008000"/>
            </a:solidFill>
            <a:prstDash val="solid"/>
            <a:round/>
            <a:headEnd type="none" w="sm" len="sm"/>
            <a:tailEnd type="stealth" w="med" len="med"/>
          </a:ln>
          <a:effectLst>
            <a:outerShdw blurRad="40000" dist="20000" dir="5400000" rotWithShape="0">
              <a:srgbClr val="000000">
                <a:alpha val="37647"/>
              </a:srgbClr>
            </a:outerShdw>
          </a:effectLst>
        </p:spPr>
      </p:cxnSp>
      <p:sp>
        <p:nvSpPr>
          <p:cNvPr id="49" name="Google Shape;262;p19">
            <a:extLst>
              <a:ext uri="{FF2B5EF4-FFF2-40B4-BE49-F238E27FC236}">
                <a16:creationId xmlns:a16="http://schemas.microsoft.com/office/drawing/2014/main" id="{E1DB7A7C-184F-4D49-9684-CA45E7DF1DD3}"/>
              </a:ext>
            </a:extLst>
          </p:cNvPr>
          <p:cNvSpPr/>
          <p:nvPr/>
        </p:nvSpPr>
        <p:spPr>
          <a:xfrm>
            <a:off x="228600" y="1926900"/>
            <a:ext cx="6258911" cy="3769797"/>
          </a:xfrm>
          <a:prstGeom prst="rect">
            <a:avLst/>
          </a:prstGeom>
          <a:noFill/>
          <a:ln w="25400" cap="flat" cmpd="sng">
            <a:solidFill>
              <a:schemeClr val="dk1"/>
            </a:solidFill>
            <a:prstDash val="dash"/>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dk1"/>
              </a:solidFill>
              <a:latin typeface="Calibri"/>
              <a:ea typeface="Calibri"/>
              <a:cs typeface="Calibri"/>
              <a:sym typeface="Calibri"/>
            </a:endParaRPr>
          </a:p>
        </p:txBody>
      </p:sp>
      <p:cxnSp>
        <p:nvCxnSpPr>
          <p:cNvPr id="50" name="Google Shape;263;p19">
            <a:extLst>
              <a:ext uri="{FF2B5EF4-FFF2-40B4-BE49-F238E27FC236}">
                <a16:creationId xmlns:a16="http://schemas.microsoft.com/office/drawing/2014/main" id="{B2B43B34-CA2E-6D41-8D5D-9B34CB7F3CA9}"/>
              </a:ext>
            </a:extLst>
          </p:cNvPr>
          <p:cNvCxnSpPr/>
          <p:nvPr/>
        </p:nvCxnSpPr>
        <p:spPr>
          <a:xfrm>
            <a:off x="6790819" y="4593529"/>
            <a:ext cx="467915" cy="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 name="Google Shape;264;p19">
            <a:extLst>
              <a:ext uri="{FF2B5EF4-FFF2-40B4-BE49-F238E27FC236}">
                <a16:creationId xmlns:a16="http://schemas.microsoft.com/office/drawing/2014/main" id="{F487E4C8-BB37-F445-91DB-A6998C5AC3D2}"/>
              </a:ext>
            </a:extLst>
          </p:cNvPr>
          <p:cNvCxnSpPr/>
          <p:nvPr/>
        </p:nvCxnSpPr>
        <p:spPr>
          <a:xfrm>
            <a:off x="6789628" y="4437558"/>
            <a:ext cx="469106" cy="0"/>
          </a:xfrm>
          <a:prstGeom prst="straightConnector1">
            <a:avLst/>
          </a:prstGeom>
          <a:noFill/>
          <a:ln w="25400" cap="flat" cmpd="sng">
            <a:solidFill>
              <a:schemeClr val="dk1"/>
            </a:solidFill>
            <a:prstDash val="solid"/>
            <a:round/>
            <a:headEnd type="stealth" w="med" len="med"/>
            <a:tailEnd type="none" w="sm" len="sm"/>
          </a:ln>
          <a:effectLst>
            <a:outerShdw blurRad="40000" dist="20000" dir="5400000" rotWithShape="0">
              <a:srgbClr val="000000">
                <a:alpha val="37647"/>
              </a:srgbClr>
            </a:outerShdw>
          </a:effectLst>
        </p:spPr>
      </p:cxnSp>
      <p:pic>
        <p:nvPicPr>
          <p:cNvPr id="52" name="Google Shape;265;p19">
            <a:extLst>
              <a:ext uri="{FF2B5EF4-FFF2-40B4-BE49-F238E27FC236}">
                <a16:creationId xmlns:a16="http://schemas.microsoft.com/office/drawing/2014/main" id="{FF168334-FA9A-3642-A974-BFAF8B341B10}"/>
              </a:ext>
            </a:extLst>
          </p:cNvPr>
          <p:cNvPicPr preferRelativeResize="0"/>
          <p:nvPr/>
        </p:nvPicPr>
        <p:blipFill rotWithShape="1">
          <a:blip r:embed="rId3">
            <a:alphaModFix/>
          </a:blip>
          <a:srcRect/>
          <a:stretch/>
        </p:blipFill>
        <p:spPr>
          <a:xfrm>
            <a:off x="7240237" y="4234835"/>
            <a:ext cx="472679" cy="496490"/>
          </a:xfrm>
          <a:prstGeom prst="rect">
            <a:avLst/>
          </a:prstGeom>
          <a:noFill/>
          <a:ln>
            <a:noFill/>
          </a:ln>
        </p:spPr>
      </p:pic>
      <p:sp>
        <p:nvSpPr>
          <p:cNvPr id="53" name="Google Shape;266;p19">
            <a:extLst>
              <a:ext uri="{FF2B5EF4-FFF2-40B4-BE49-F238E27FC236}">
                <a16:creationId xmlns:a16="http://schemas.microsoft.com/office/drawing/2014/main" id="{EE8C5890-8A06-4649-8500-15D437D974E5}"/>
              </a:ext>
            </a:extLst>
          </p:cNvPr>
          <p:cNvSpPr txBox="1"/>
          <p:nvPr/>
        </p:nvSpPr>
        <p:spPr>
          <a:xfrm>
            <a:off x="7166912" y="3905554"/>
            <a:ext cx="624905" cy="230833"/>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050">
                <a:solidFill>
                  <a:schemeClr val="dk1"/>
                </a:solidFill>
                <a:latin typeface="Arial"/>
                <a:ea typeface="Arial"/>
                <a:cs typeface="Arial"/>
                <a:sym typeface="Arial"/>
              </a:rPr>
              <a:t>User 1</a:t>
            </a:r>
            <a:endParaRPr sz="1050">
              <a:solidFill>
                <a:schemeClr val="dk1"/>
              </a:solidFill>
              <a:latin typeface="Arial"/>
              <a:ea typeface="Arial"/>
              <a:cs typeface="Arial"/>
              <a:sym typeface="Arial"/>
            </a:endParaRPr>
          </a:p>
        </p:txBody>
      </p:sp>
      <p:sp>
        <p:nvSpPr>
          <p:cNvPr id="54" name="Google Shape;267;p19">
            <a:extLst>
              <a:ext uri="{FF2B5EF4-FFF2-40B4-BE49-F238E27FC236}">
                <a16:creationId xmlns:a16="http://schemas.microsoft.com/office/drawing/2014/main" id="{F8C5FEC0-6FB9-6940-8725-C7FF2869266B}"/>
              </a:ext>
            </a:extLst>
          </p:cNvPr>
          <p:cNvSpPr txBox="1"/>
          <p:nvPr/>
        </p:nvSpPr>
        <p:spPr>
          <a:xfrm>
            <a:off x="7173995" y="4634282"/>
            <a:ext cx="624905" cy="230833"/>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050">
                <a:solidFill>
                  <a:schemeClr val="dk1"/>
                </a:solidFill>
                <a:latin typeface="Arial"/>
                <a:ea typeface="Arial"/>
                <a:cs typeface="Arial"/>
                <a:sym typeface="Arial"/>
              </a:rPr>
              <a:t>User 2</a:t>
            </a:r>
            <a:endParaRPr sz="1050">
              <a:solidFill>
                <a:schemeClr val="dk1"/>
              </a:solidFill>
              <a:latin typeface="Arial"/>
              <a:ea typeface="Arial"/>
              <a:cs typeface="Arial"/>
              <a:sym typeface="Arial"/>
            </a:endParaRPr>
          </a:p>
        </p:txBody>
      </p:sp>
      <p:sp>
        <p:nvSpPr>
          <p:cNvPr id="55" name="Google Shape;268;p19">
            <a:extLst>
              <a:ext uri="{FF2B5EF4-FFF2-40B4-BE49-F238E27FC236}">
                <a16:creationId xmlns:a16="http://schemas.microsoft.com/office/drawing/2014/main" id="{00CCCA0B-A990-8344-BB24-F57EE7981534}"/>
              </a:ext>
            </a:extLst>
          </p:cNvPr>
          <p:cNvSpPr txBox="1"/>
          <p:nvPr/>
        </p:nvSpPr>
        <p:spPr>
          <a:xfrm>
            <a:off x="172703" y="5753592"/>
            <a:ext cx="8277885" cy="399992"/>
          </a:xfrm>
          <a:prstGeom prst="rect">
            <a:avLst/>
          </a:prstGeom>
          <a:noFill/>
          <a:ln w="9525" cap="flat" cmpd="sng">
            <a:noFill/>
            <a:prstDash val="solid"/>
            <a:round/>
            <a:headEnd type="none" w="sm" len="sm"/>
            <a:tailEnd type="none" w="sm" len="sm"/>
          </a:ln>
        </p:spPr>
        <p:txBody>
          <a:bodyPr spcFirstLastPara="1" wrap="square" lIns="68569" tIns="34275" rIns="68569" bIns="34275" anchor="t" anchorCtr="0">
            <a:noAutofit/>
          </a:bodyPr>
          <a:lstStyle/>
          <a:p>
            <a:pPr algn="just">
              <a:spcBef>
                <a:spcPts val="0"/>
              </a:spcBef>
              <a:spcAft>
                <a:spcPts val="0"/>
              </a:spcAft>
            </a:pPr>
            <a:r>
              <a:rPr lang="en-US" sz="2000" b="1">
                <a:solidFill>
                  <a:schemeClr val="dk1"/>
                </a:solidFill>
                <a:latin typeface="Arial"/>
                <a:ea typeface="Arial"/>
                <a:cs typeface="Arial"/>
                <a:sym typeface="Arial"/>
              </a:rPr>
              <a:t>Objective 1: Relevant data is efficiently passed to users based on their requests</a:t>
            </a:r>
            <a:endParaRPr sz="2000" b="1">
              <a:solidFill>
                <a:schemeClr val="dk1"/>
              </a:solidFill>
              <a:latin typeface="Arial"/>
              <a:ea typeface="Arial"/>
              <a:cs typeface="Arial"/>
              <a:sym typeface="Arial"/>
            </a:endParaRPr>
          </a:p>
        </p:txBody>
      </p:sp>
      <p:sp>
        <p:nvSpPr>
          <p:cNvPr id="56" name="Google Shape;269;p19">
            <a:extLst>
              <a:ext uri="{FF2B5EF4-FFF2-40B4-BE49-F238E27FC236}">
                <a16:creationId xmlns:a16="http://schemas.microsoft.com/office/drawing/2014/main" id="{DECD5906-1581-3A4A-8F09-B1C5887E7EC0}"/>
              </a:ext>
            </a:extLst>
          </p:cNvPr>
          <p:cNvSpPr txBox="1"/>
          <p:nvPr/>
        </p:nvSpPr>
        <p:spPr>
          <a:xfrm>
            <a:off x="1278777" y="2009714"/>
            <a:ext cx="4234411" cy="300083"/>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500" b="1">
                <a:solidFill>
                  <a:schemeClr val="dk1"/>
                </a:solidFill>
                <a:latin typeface="Arial"/>
                <a:ea typeface="Arial"/>
                <a:cs typeface="Arial"/>
                <a:sym typeface="Arial"/>
              </a:rPr>
              <a:t>SKOD Service</a:t>
            </a:r>
            <a:endParaRPr sz="1500" b="1">
              <a:solidFill>
                <a:schemeClr val="dk1"/>
              </a:solidFill>
              <a:latin typeface="Arial"/>
              <a:ea typeface="Arial"/>
              <a:cs typeface="Arial"/>
              <a:sym typeface="Arial"/>
            </a:endParaRPr>
          </a:p>
        </p:txBody>
      </p:sp>
      <p:sp>
        <p:nvSpPr>
          <p:cNvPr id="57" name="Google Shape;270;p19">
            <a:extLst>
              <a:ext uri="{FF2B5EF4-FFF2-40B4-BE49-F238E27FC236}">
                <a16:creationId xmlns:a16="http://schemas.microsoft.com/office/drawing/2014/main" id="{A3B64C8D-C048-D145-9FE5-A5C4C787C5C3}"/>
              </a:ext>
            </a:extLst>
          </p:cNvPr>
          <p:cNvSpPr txBox="1"/>
          <p:nvPr/>
        </p:nvSpPr>
        <p:spPr>
          <a:xfrm>
            <a:off x="5154810" y="3091240"/>
            <a:ext cx="1174947" cy="110722"/>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800" b="1">
                <a:solidFill>
                  <a:schemeClr val="bg1"/>
                </a:solidFill>
                <a:latin typeface="Tahoma"/>
                <a:ea typeface="Tahoma"/>
                <a:cs typeface="Tahoma"/>
                <a:sym typeface="Tahoma"/>
              </a:rPr>
              <a:t>All available data </a:t>
            </a:r>
            <a:endParaRPr sz="2400">
              <a:solidFill>
                <a:schemeClr val="bg1"/>
              </a:solidFill>
            </a:endParaRPr>
          </a:p>
        </p:txBody>
      </p:sp>
      <p:sp>
        <p:nvSpPr>
          <p:cNvPr id="65" name="Google Shape;224;p19">
            <a:extLst>
              <a:ext uri="{FF2B5EF4-FFF2-40B4-BE49-F238E27FC236}">
                <a16:creationId xmlns:a16="http://schemas.microsoft.com/office/drawing/2014/main" id="{E9BFC4BB-F62A-D547-8AAC-6B10C467870A}"/>
              </a:ext>
            </a:extLst>
          </p:cNvPr>
          <p:cNvSpPr/>
          <p:nvPr/>
        </p:nvSpPr>
        <p:spPr>
          <a:xfrm>
            <a:off x="4986931" y="2630468"/>
            <a:ext cx="1273969" cy="2936081"/>
          </a:xfrm>
          <a:prstGeom prst="rect">
            <a:avLst/>
          </a:prstGeom>
          <a:gradFill>
            <a:gsLst>
              <a:gs pos="0">
                <a:srgbClr val="00458F"/>
              </a:gs>
              <a:gs pos="80000">
                <a:srgbClr val="005BBC"/>
              </a:gs>
              <a:gs pos="100000">
                <a:srgbClr val="005CC1"/>
              </a:gs>
            </a:gsLst>
            <a:lin ang="16200000" scaled="0"/>
          </a:gra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66" name="Google Shape;225;p19">
            <a:extLst>
              <a:ext uri="{FF2B5EF4-FFF2-40B4-BE49-F238E27FC236}">
                <a16:creationId xmlns:a16="http://schemas.microsoft.com/office/drawing/2014/main" id="{A90A8DB2-DADA-CC46-A78A-26CCE58D05A4}"/>
              </a:ext>
            </a:extLst>
          </p:cNvPr>
          <p:cNvSpPr/>
          <p:nvPr/>
        </p:nvSpPr>
        <p:spPr>
          <a:xfrm>
            <a:off x="5154810" y="2722145"/>
            <a:ext cx="939403" cy="217885"/>
          </a:xfrm>
          <a:prstGeom prst="rect">
            <a:avLst/>
          </a:prstGeom>
          <a:solidFill>
            <a:schemeClr val="lt1"/>
          </a:solidFill>
          <a:ln w="9525" cap="flat" cmpd="sng">
            <a:solidFill>
              <a:schemeClr val="l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r>
              <a:rPr lang="en-US" sz="900">
                <a:solidFill>
                  <a:schemeClr val="dk1"/>
                </a:solidFill>
                <a:latin typeface="Calibri"/>
                <a:ea typeface="Calibri"/>
                <a:cs typeface="Calibri"/>
                <a:sym typeface="Calibri"/>
              </a:rPr>
              <a:t>Data Repository</a:t>
            </a:r>
            <a:endParaRPr sz="900">
              <a:solidFill>
                <a:schemeClr val="dk1"/>
              </a:solidFill>
              <a:latin typeface="Calibri"/>
              <a:ea typeface="Calibri"/>
              <a:cs typeface="Calibri"/>
              <a:sym typeface="Calibri"/>
            </a:endParaRPr>
          </a:p>
        </p:txBody>
      </p:sp>
      <p:sp>
        <p:nvSpPr>
          <p:cNvPr id="67" name="Google Shape;226;p19">
            <a:extLst>
              <a:ext uri="{FF2B5EF4-FFF2-40B4-BE49-F238E27FC236}">
                <a16:creationId xmlns:a16="http://schemas.microsoft.com/office/drawing/2014/main" id="{B8F4DC89-CDB4-8F48-84C6-E8137742EE59}"/>
              </a:ext>
            </a:extLst>
          </p:cNvPr>
          <p:cNvSpPr/>
          <p:nvPr/>
        </p:nvSpPr>
        <p:spPr>
          <a:xfrm rot="-5400000">
            <a:off x="4622600" y="4758832"/>
            <a:ext cx="959644" cy="230981"/>
          </a:xfrm>
          <a:prstGeom prst="rect">
            <a:avLst/>
          </a:prstGeom>
          <a:solidFill>
            <a:srgbClr val="008000"/>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r>
              <a:rPr lang="en-US" sz="900">
                <a:solidFill>
                  <a:schemeClr val="lt1"/>
                </a:solidFill>
                <a:latin typeface="Calibri"/>
                <a:ea typeface="Calibri"/>
                <a:cs typeface="Calibri"/>
                <a:sym typeface="Calibri"/>
              </a:rPr>
              <a:t>Data Controller</a:t>
            </a:r>
            <a:endParaRPr/>
          </a:p>
        </p:txBody>
      </p:sp>
      <p:grpSp>
        <p:nvGrpSpPr>
          <p:cNvPr id="68" name="Google Shape;227;p19">
            <a:extLst>
              <a:ext uri="{FF2B5EF4-FFF2-40B4-BE49-F238E27FC236}">
                <a16:creationId xmlns:a16="http://schemas.microsoft.com/office/drawing/2014/main" id="{D5CCDA63-124A-7547-9ABF-1F137ED6800F}"/>
              </a:ext>
            </a:extLst>
          </p:cNvPr>
          <p:cNvGrpSpPr/>
          <p:nvPr/>
        </p:nvGrpSpPr>
        <p:grpSpPr>
          <a:xfrm>
            <a:off x="5329832" y="3247211"/>
            <a:ext cx="764381" cy="704850"/>
            <a:chOff x="9239628" y="1454242"/>
            <a:chExt cx="1359257" cy="939609"/>
          </a:xfrm>
        </p:grpSpPr>
        <p:sp>
          <p:nvSpPr>
            <p:cNvPr id="69" name="Google Shape;228;p19">
              <a:extLst>
                <a:ext uri="{FF2B5EF4-FFF2-40B4-BE49-F238E27FC236}">
                  <a16:creationId xmlns:a16="http://schemas.microsoft.com/office/drawing/2014/main" id="{47237FBD-1362-114B-8553-5639EBE7A4AF}"/>
                </a:ext>
              </a:extLst>
            </p:cNvPr>
            <p:cNvSpPr/>
            <p:nvPr/>
          </p:nvSpPr>
          <p:spPr>
            <a:xfrm>
              <a:off x="9252331" y="1455829"/>
              <a:ext cx="1338085" cy="933260"/>
            </a:xfrm>
            <a:prstGeom prst="rect">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cxnSp>
          <p:nvCxnSpPr>
            <p:cNvPr id="70" name="Google Shape;229;p19">
              <a:extLst>
                <a:ext uri="{FF2B5EF4-FFF2-40B4-BE49-F238E27FC236}">
                  <a16:creationId xmlns:a16="http://schemas.microsoft.com/office/drawing/2014/main" id="{88C1256F-88A1-BC42-B0CE-9773AEBE23FF}"/>
                </a:ext>
              </a:extLst>
            </p:cNvPr>
            <p:cNvCxnSpPr>
              <a:stCxn id="69" idx="1"/>
              <a:endCxn id="69" idx="3"/>
            </p:cNvCxnSpPr>
            <p:nvPr/>
          </p:nvCxnSpPr>
          <p:spPr>
            <a:xfrm>
              <a:off x="9252331" y="1922459"/>
              <a:ext cx="1338000" cy="0"/>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71" name="Google Shape;230;p19">
              <a:extLst>
                <a:ext uri="{FF2B5EF4-FFF2-40B4-BE49-F238E27FC236}">
                  <a16:creationId xmlns:a16="http://schemas.microsoft.com/office/drawing/2014/main" id="{F1DFDFEC-8C77-EB43-98F6-69B65E9BF8A0}"/>
                </a:ext>
              </a:extLst>
            </p:cNvPr>
            <p:cNvCxnSpPr/>
            <p:nvPr/>
          </p:nvCxnSpPr>
          <p:spPr>
            <a:xfrm>
              <a:off x="9258684" y="1693905"/>
              <a:ext cx="1340201" cy="0"/>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72" name="Google Shape;231;p19">
              <a:extLst>
                <a:ext uri="{FF2B5EF4-FFF2-40B4-BE49-F238E27FC236}">
                  <a16:creationId xmlns:a16="http://schemas.microsoft.com/office/drawing/2014/main" id="{1F3C8EC8-85FA-5B47-8D0B-9496C4702C9D}"/>
                </a:ext>
              </a:extLst>
            </p:cNvPr>
            <p:cNvCxnSpPr/>
            <p:nvPr/>
          </p:nvCxnSpPr>
          <p:spPr>
            <a:xfrm>
              <a:off x="9256566" y="2158949"/>
              <a:ext cx="1340203" cy="0"/>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73" name="Google Shape;232;p19">
              <a:extLst>
                <a:ext uri="{FF2B5EF4-FFF2-40B4-BE49-F238E27FC236}">
                  <a16:creationId xmlns:a16="http://schemas.microsoft.com/office/drawing/2014/main" id="{0CBBEDB1-7937-B04E-BEDE-046F7B361C4E}"/>
                </a:ext>
              </a:extLst>
            </p:cNvPr>
            <p:cNvCxnSpPr/>
            <p:nvPr/>
          </p:nvCxnSpPr>
          <p:spPr>
            <a:xfrm>
              <a:off x="9239628" y="1809770"/>
              <a:ext cx="1340203" cy="0"/>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74" name="Google Shape;233;p19">
              <a:extLst>
                <a:ext uri="{FF2B5EF4-FFF2-40B4-BE49-F238E27FC236}">
                  <a16:creationId xmlns:a16="http://schemas.microsoft.com/office/drawing/2014/main" id="{A7249D5A-DF22-EC49-A76C-76FE80E0EDF8}"/>
                </a:ext>
              </a:extLst>
            </p:cNvPr>
            <p:cNvCxnSpPr/>
            <p:nvPr/>
          </p:nvCxnSpPr>
          <p:spPr>
            <a:xfrm>
              <a:off x="9248097" y="1579629"/>
              <a:ext cx="1338085" cy="0"/>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75" name="Google Shape;234;p19">
              <a:extLst>
                <a:ext uri="{FF2B5EF4-FFF2-40B4-BE49-F238E27FC236}">
                  <a16:creationId xmlns:a16="http://schemas.microsoft.com/office/drawing/2014/main" id="{FA0B9B88-4FB4-A846-A663-8AC344948CBF}"/>
                </a:ext>
              </a:extLst>
            </p:cNvPr>
            <p:cNvCxnSpPr/>
            <p:nvPr/>
          </p:nvCxnSpPr>
          <p:spPr>
            <a:xfrm>
              <a:off x="9245980" y="2046259"/>
              <a:ext cx="1338085" cy="0"/>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76" name="Google Shape;235;p19">
              <a:extLst>
                <a:ext uri="{FF2B5EF4-FFF2-40B4-BE49-F238E27FC236}">
                  <a16:creationId xmlns:a16="http://schemas.microsoft.com/office/drawing/2014/main" id="{5E776CFE-67CB-C34A-BA51-2F2B7D75D6DC}"/>
                </a:ext>
              </a:extLst>
            </p:cNvPr>
            <p:cNvCxnSpPr/>
            <p:nvPr/>
          </p:nvCxnSpPr>
          <p:spPr>
            <a:xfrm>
              <a:off x="9250215" y="2287510"/>
              <a:ext cx="1340201" cy="0"/>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77" name="Google Shape;236;p19">
              <a:extLst>
                <a:ext uri="{FF2B5EF4-FFF2-40B4-BE49-F238E27FC236}">
                  <a16:creationId xmlns:a16="http://schemas.microsoft.com/office/drawing/2014/main" id="{54C1E88E-FF81-0047-925C-0A9A571EDC72}"/>
                </a:ext>
              </a:extLst>
            </p:cNvPr>
            <p:cNvCxnSpPr>
              <a:stCxn id="69" idx="0"/>
              <a:endCxn id="69" idx="2"/>
            </p:cNvCxnSpPr>
            <p:nvPr/>
          </p:nvCxnSpPr>
          <p:spPr>
            <a:xfrm>
              <a:off x="9921374" y="1455829"/>
              <a:ext cx="0" cy="933000"/>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78" name="Google Shape;237;p19">
              <a:extLst>
                <a:ext uri="{FF2B5EF4-FFF2-40B4-BE49-F238E27FC236}">
                  <a16:creationId xmlns:a16="http://schemas.microsoft.com/office/drawing/2014/main" id="{589A7F6C-46B7-7E49-9768-FB958CD4D092}"/>
                </a:ext>
              </a:extLst>
            </p:cNvPr>
            <p:cNvCxnSpPr/>
            <p:nvPr/>
          </p:nvCxnSpPr>
          <p:spPr>
            <a:xfrm>
              <a:off x="9572033" y="1454242"/>
              <a:ext cx="0" cy="931673"/>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cxnSp>
          <p:nvCxnSpPr>
            <p:cNvPr id="79" name="Google Shape;238;p19">
              <a:extLst>
                <a:ext uri="{FF2B5EF4-FFF2-40B4-BE49-F238E27FC236}">
                  <a16:creationId xmlns:a16="http://schemas.microsoft.com/office/drawing/2014/main" id="{212559EA-3537-104F-B40A-C90329FA454E}"/>
                </a:ext>
              </a:extLst>
            </p:cNvPr>
            <p:cNvCxnSpPr/>
            <p:nvPr/>
          </p:nvCxnSpPr>
          <p:spPr>
            <a:xfrm>
              <a:off x="10255895" y="1462177"/>
              <a:ext cx="0" cy="931674"/>
            </a:xfrm>
            <a:prstGeom prst="straightConnector1">
              <a:avLst/>
            </a:prstGeom>
            <a:no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cxnSp>
      </p:grpSp>
      <p:cxnSp>
        <p:nvCxnSpPr>
          <p:cNvPr id="80" name="Google Shape;250;p19">
            <a:extLst>
              <a:ext uri="{FF2B5EF4-FFF2-40B4-BE49-F238E27FC236}">
                <a16:creationId xmlns:a16="http://schemas.microsoft.com/office/drawing/2014/main" id="{0EBCF891-38FC-3848-B3B1-9ECC3C728961}"/>
              </a:ext>
            </a:extLst>
          </p:cNvPr>
          <p:cNvCxnSpPr>
            <a:cxnSpLocks/>
            <a:stCxn id="81" idx="2"/>
            <a:endCxn id="60" idx="3"/>
          </p:cNvCxnSpPr>
          <p:nvPr/>
        </p:nvCxnSpPr>
        <p:spPr>
          <a:xfrm flipH="1">
            <a:off x="2706885" y="3492322"/>
            <a:ext cx="824306" cy="1146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81" name="Google Shape;251;p19">
            <a:extLst>
              <a:ext uri="{FF2B5EF4-FFF2-40B4-BE49-F238E27FC236}">
                <a16:creationId xmlns:a16="http://schemas.microsoft.com/office/drawing/2014/main" id="{6AC2E8E0-0494-0D4B-A322-F9707442E542}"/>
              </a:ext>
            </a:extLst>
          </p:cNvPr>
          <p:cNvSpPr/>
          <p:nvPr/>
        </p:nvSpPr>
        <p:spPr>
          <a:xfrm>
            <a:off x="3531191" y="3186172"/>
            <a:ext cx="886722" cy="612299"/>
          </a:xfrm>
          <a:prstGeom prst="can">
            <a:avLst>
              <a:gd name="adj" fmla="val 25000"/>
            </a:avLst>
          </a:prstGeom>
          <a:solidFill>
            <a:srgbClr val="606060"/>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r>
              <a:rPr lang="en-US" sz="800">
                <a:solidFill>
                  <a:schemeClr val="lt1"/>
                </a:solidFill>
                <a:latin typeface="Calibri"/>
                <a:ea typeface="Calibri"/>
                <a:cs typeface="Calibri"/>
                <a:sym typeface="Calibri"/>
              </a:rPr>
              <a:t>Access </a:t>
            </a:r>
            <a:endParaRPr sz="2400"/>
          </a:p>
          <a:p>
            <a:pPr algn="ctr">
              <a:spcBef>
                <a:spcPts val="0"/>
              </a:spcBef>
              <a:spcAft>
                <a:spcPts val="0"/>
              </a:spcAft>
            </a:pPr>
            <a:r>
              <a:rPr lang="en-US" sz="800">
                <a:solidFill>
                  <a:schemeClr val="lt1"/>
                </a:solidFill>
                <a:latin typeface="Calibri"/>
                <a:ea typeface="Calibri"/>
                <a:cs typeface="Calibri"/>
                <a:sym typeface="Calibri"/>
              </a:rPr>
              <a:t>Pattern DB</a:t>
            </a:r>
            <a:endParaRPr sz="2400"/>
          </a:p>
        </p:txBody>
      </p:sp>
      <p:sp>
        <p:nvSpPr>
          <p:cNvPr id="82" name="Google Shape;253;p19">
            <a:extLst>
              <a:ext uri="{FF2B5EF4-FFF2-40B4-BE49-F238E27FC236}">
                <a16:creationId xmlns:a16="http://schemas.microsoft.com/office/drawing/2014/main" id="{3666823E-F87E-3649-A7B5-BC20BB22701A}"/>
              </a:ext>
            </a:extLst>
          </p:cNvPr>
          <p:cNvSpPr txBox="1"/>
          <p:nvPr/>
        </p:nvSpPr>
        <p:spPr>
          <a:xfrm>
            <a:off x="6790819" y="3100739"/>
            <a:ext cx="1659769" cy="300083"/>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500" b="1">
                <a:solidFill>
                  <a:schemeClr val="dk1"/>
                </a:solidFill>
                <a:latin typeface="Tahoma"/>
                <a:ea typeface="Tahoma"/>
                <a:cs typeface="Tahoma"/>
                <a:sym typeface="Tahoma"/>
              </a:rPr>
              <a:t>Data Requests</a:t>
            </a:r>
            <a:endParaRPr sz="1500" b="1">
              <a:solidFill>
                <a:schemeClr val="dk1"/>
              </a:solidFill>
              <a:latin typeface="Tahoma"/>
              <a:ea typeface="Tahoma"/>
              <a:cs typeface="Tahoma"/>
              <a:sym typeface="Tahoma"/>
            </a:endParaRPr>
          </a:p>
        </p:txBody>
      </p:sp>
      <p:pic>
        <p:nvPicPr>
          <p:cNvPr id="83" name="Google Shape;254;p19">
            <a:extLst>
              <a:ext uri="{FF2B5EF4-FFF2-40B4-BE49-F238E27FC236}">
                <a16:creationId xmlns:a16="http://schemas.microsoft.com/office/drawing/2014/main" id="{33A9BC0A-5DCC-284D-8C06-4FA92846D125}"/>
              </a:ext>
            </a:extLst>
          </p:cNvPr>
          <p:cNvPicPr preferRelativeResize="0"/>
          <p:nvPr/>
        </p:nvPicPr>
        <p:blipFill rotWithShape="1">
          <a:blip r:embed="rId3">
            <a:alphaModFix/>
          </a:blip>
          <a:srcRect/>
          <a:stretch/>
        </p:blipFill>
        <p:spPr>
          <a:xfrm>
            <a:off x="7210915" y="3503791"/>
            <a:ext cx="472679" cy="496490"/>
          </a:xfrm>
          <a:prstGeom prst="rect">
            <a:avLst/>
          </a:prstGeom>
          <a:noFill/>
          <a:ln>
            <a:noFill/>
          </a:ln>
        </p:spPr>
      </p:pic>
      <p:sp>
        <p:nvSpPr>
          <p:cNvPr id="85" name="Google Shape;256;p19">
            <a:extLst>
              <a:ext uri="{FF2B5EF4-FFF2-40B4-BE49-F238E27FC236}">
                <a16:creationId xmlns:a16="http://schemas.microsoft.com/office/drawing/2014/main" id="{65771CFA-4BFC-D34C-B3FE-C7D58261DDC3}"/>
              </a:ext>
            </a:extLst>
          </p:cNvPr>
          <p:cNvSpPr/>
          <p:nvPr/>
        </p:nvSpPr>
        <p:spPr>
          <a:xfrm>
            <a:off x="1024200" y="4534334"/>
            <a:ext cx="897731" cy="757624"/>
          </a:xfrm>
          <a:prstGeom prst="roundRect">
            <a:avLst>
              <a:gd name="adj" fmla="val 16667"/>
            </a:avLst>
          </a:prstGeom>
          <a:solidFill>
            <a:srgbClr val="BBDFFF"/>
          </a:solidFill>
          <a:ln w="9525" cap="flat" cmpd="sng">
            <a:solidFill>
              <a:schemeClr val="dk1"/>
            </a:solidFill>
            <a:prstDash val="solid"/>
            <a:bevel/>
            <a:headEnd type="none" w="sm" len="sm"/>
            <a:tailEnd type="none" w="sm" len="sm"/>
          </a:ln>
        </p:spPr>
        <p:txBody>
          <a:bodyPr spcFirstLastPara="1" wrap="square" lIns="34275" tIns="34275" rIns="34275" bIns="34275" anchor="ctr" anchorCtr="0">
            <a:noAutofit/>
          </a:bodyPr>
          <a:lstStyle/>
          <a:p>
            <a:pPr>
              <a:spcBef>
                <a:spcPts val="0"/>
              </a:spcBef>
              <a:spcAft>
                <a:spcPts val="0"/>
              </a:spcAft>
            </a:pPr>
            <a:endParaRPr sz="1350">
              <a:solidFill>
                <a:srgbClr val="000000"/>
              </a:solidFill>
              <a:latin typeface="Tahoma"/>
              <a:ea typeface="Tahoma"/>
              <a:cs typeface="Tahoma"/>
              <a:sym typeface="Tahoma"/>
            </a:endParaRPr>
          </a:p>
        </p:txBody>
      </p:sp>
      <p:sp>
        <p:nvSpPr>
          <p:cNvPr id="86" name="Google Shape;257;p19">
            <a:extLst>
              <a:ext uri="{FF2B5EF4-FFF2-40B4-BE49-F238E27FC236}">
                <a16:creationId xmlns:a16="http://schemas.microsoft.com/office/drawing/2014/main" id="{F40142ED-ED87-DD4F-A568-0A4B67EE2DED}"/>
              </a:ext>
            </a:extLst>
          </p:cNvPr>
          <p:cNvSpPr/>
          <p:nvPr/>
        </p:nvSpPr>
        <p:spPr>
          <a:xfrm>
            <a:off x="1073857" y="4598627"/>
            <a:ext cx="804863" cy="219075"/>
          </a:xfrm>
          <a:prstGeom prst="rect">
            <a:avLst/>
          </a:prstGeom>
          <a:solidFill>
            <a:schemeClr val="lt1"/>
          </a:solidFill>
          <a:ln w="9525" cap="flat" cmpd="sng">
            <a:solidFill>
              <a:schemeClr val="lt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r>
              <a:rPr lang="en-US" sz="900">
                <a:solidFill>
                  <a:schemeClr val="dk1"/>
                </a:solidFill>
                <a:latin typeface="Calibri"/>
                <a:ea typeface="Calibri"/>
                <a:cs typeface="Calibri"/>
                <a:sym typeface="Calibri"/>
              </a:rPr>
              <a:t>User Profiling</a:t>
            </a:r>
            <a:endParaRPr/>
          </a:p>
        </p:txBody>
      </p:sp>
      <p:sp>
        <p:nvSpPr>
          <p:cNvPr id="87" name="Google Shape;258;p19">
            <a:extLst>
              <a:ext uri="{FF2B5EF4-FFF2-40B4-BE49-F238E27FC236}">
                <a16:creationId xmlns:a16="http://schemas.microsoft.com/office/drawing/2014/main" id="{080DD1E6-52D0-0449-8377-C3A399DB2D5D}"/>
              </a:ext>
            </a:extLst>
          </p:cNvPr>
          <p:cNvSpPr/>
          <p:nvPr/>
        </p:nvSpPr>
        <p:spPr>
          <a:xfrm>
            <a:off x="526770" y="3579056"/>
            <a:ext cx="482283" cy="1398985"/>
          </a:xfrm>
          <a:prstGeom prst="curvedRightArrow">
            <a:avLst>
              <a:gd name="adj1" fmla="val 25000"/>
              <a:gd name="adj2" fmla="val 50000"/>
              <a:gd name="adj3" fmla="val 25000"/>
            </a:avLst>
          </a:prstGeom>
          <a:solidFill>
            <a:srgbClr val="008000"/>
          </a:solidFill>
          <a:ln w="9525" cap="flat" cmpd="sng">
            <a:solidFill>
              <a:schemeClr val="dk1"/>
            </a:solidFill>
            <a:prstDash val="solid"/>
            <a:bevel/>
            <a:headEnd type="none" w="sm" len="sm"/>
            <a:tailEnd type="none" w="sm" len="sm"/>
          </a:ln>
        </p:spPr>
        <p:txBody>
          <a:bodyPr spcFirstLastPara="1" wrap="square" lIns="34275" tIns="34275" rIns="34275" bIns="34275" anchor="ctr" anchorCtr="0">
            <a:noAutofit/>
          </a:bodyPr>
          <a:lstStyle/>
          <a:p>
            <a:pPr>
              <a:spcBef>
                <a:spcPts val="0"/>
              </a:spcBef>
              <a:spcAft>
                <a:spcPts val="0"/>
              </a:spcAft>
            </a:pPr>
            <a:endParaRPr sz="1350">
              <a:solidFill>
                <a:srgbClr val="000000"/>
              </a:solidFill>
              <a:latin typeface="Tahoma"/>
              <a:ea typeface="Tahoma"/>
              <a:cs typeface="Tahoma"/>
              <a:sym typeface="Tahoma"/>
            </a:endParaRPr>
          </a:p>
        </p:txBody>
      </p:sp>
      <p:sp>
        <p:nvSpPr>
          <p:cNvPr id="88" name="Google Shape;259;p19">
            <a:extLst>
              <a:ext uri="{FF2B5EF4-FFF2-40B4-BE49-F238E27FC236}">
                <a16:creationId xmlns:a16="http://schemas.microsoft.com/office/drawing/2014/main" id="{FBE5B375-43EB-2F48-93B2-E35314B715BA}"/>
              </a:ext>
            </a:extLst>
          </p:cNvPr>
          <p:cNvSpPr txBox="1"/>
          <p:nvPr/>
        </p:nvSpPr>
        <p:spPr>
          <a:xfrm>
            <a:off x="1017056" y="4851040"/>
            <a:ext cx="925115" cy="300038"/>
          </a:xfrm>
          <a:prstGeom prst="rect">
            <a:avLst/>
          </a:prstGeom>
          <a:noFill/>
          <a:ln>
            <a:noFill/>
          </a:ln>
        </p:spPr>
        <p:txBody>
          <a:bodyPr spcFirstLastPara="1" wrap="square" lIns="68569" tIns="34275" rIns="68569" bIns="34275" anchor="t" anchorCtr="0">
            <a:noAutofit/>
          </a:bodyPr>
          <a:lstStyle/>
          <a:p>
            <a:pPr marL="128588" indent="-128588">
              <a:spcBef>
                <a:spcPts val="0"/>
              </a:spcBef>
              <a:spcAft>
                <a:spcPts val="0"/>
              </a:spcAft>
              <a:buClr>
                <a:schemeClr val="dk1"/>
              </a:buClr>
              <a:buSzPts val="1000"/>
              <a:buFont typeface="Tahoma"/>
              <a:buChar char="-"/>
            </a:pPr>
            <a:r>
              <a:rPr lang="en-US" sz="750" b="1">
                <a:solidFill>
                  <a:schemeClr val="dk1"/>
                </a:solidFill>
                <a:latin typeface="Tahoma"/>
                <a:ea typeface="Tahoma"/>
                <a:cs typeface="Tahoma"/>
                <a:sym typeface="Tahoma"/>
              </a:rPr>
              <a:t>Preferences</a:t>
            </a:r>
            <a:endParaRPr/>
          </a:p>
          <a:p>
            <a:pPr marL="128588" indent="-128588">
              <a:spcBef>
                <a:spcPts val="0"/>
              </a:spcBef>
              <a:spcAft>
                <a:spcPts val="0"/>
              </a:spcAft>
              <a:buClr>
                <a:schemeClr val="dk1"/>
              </a:buClr>
              <a:buSzPts val="1000"/>
              <a:buFont typeface="Tahoma"/>
              <a:buChar char="-"/>
            </a:pPr>
            <a:r>
              <a:rPr lang="en-US" sz="750" b="1">
                <a:solidFill>
                  <a:schemeClr val="dk1"/>
                </a:solidFill>
                <a:latin typeface="Tahoma"/>
                <a:ea typeface="Tahoma"/>
                <a:cs typeface="Tahoma"/>
                <a:sym typeface="Tahoma"/>
              </a:rPr>
              <a:t>Roles</a:t>
            </a:r>
          </a:p>
          <a:p>
            <a:pPr marL="128588" indent="-128588">
              <a:spcBef>
                <a:spcPts val="0"/>
              </a:spcBef>
              <a:spcAft>
                <a:spcPts val="0"/>
              </a:spcAft>
              <a:buClr>
                <a:schemeClr val="dk1"/>
              </a:buClr>
              <a:buSzPts val="1000"/>
              <a:buFont typeface="Tahoma"/>
              <a:buChar char="-"/>
            </a:pPr>
            <a:r>
              <a:rPr lang="en-US" sz="750" b="1">
                <a:solidFill>
                  <a:schemeClr val="dk1"/>
                </a:solidFill>
                <a:latin typeface="Tahoma"/>
                <a:ea typeface="Tahoma"/>
                <a:cs typeface="Tahoma"/>
                <a:sym typeface="Tahoma"/>
              </a:rPr>
              <a:t>Context </a:t>
            </a:r>
            <a:endParaRPr/>
          </a:p>
        </p:txBody>
      </p:sp>
      <p:cxnSp>
        <p:nvCxnSpPr>
          <p:cNvPr id="89" name="Google Shape;260;p19">
            <a:extLst>
              <a:ext uri="{FF2B5EF4-FFF2-40B4-BE49-F238E27FC236}">
                <a16:creationId xmlns:a16="http://schemas.microsoft.com/office/drawing/2014/main" id="{887E752C-25C4-E34E-9CF7-AD8E48AEBACA}"/>
              </a:ext>
            </a:extLst>
          </p:cNvPr>
          <p:cNvCxnSpPr>
            <a:cxnSpLocks/>
            <a:endCxn id="81" idx="4"/>
          </p:cNvCxnSpPr>
          <p:nvPr/>
        </p:nvCxnSpPr>
        <p:spPr>
          <a:xfrm flipH="1">
            <a:off x="4417913" y="3350478"/>
            <a:ext cx="926404" cy="141844"/>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90" name="Google Shape;262;p19">
            <a:extLst>
              <a:ext uri="{FF2B5EF4-FFF2-40B4-BE49-F238E27FC236}">
                <a16:creationId xmlns:a16="http://schemas.microsoft.com/office/drawing/2014/main" id="{8F8181BB-4860-8248-8698-49D2F64E17F5}"/>
              </a:ext>
            </a:extLst>
          </p:cNvPr>
          <p:cNvSpPr/>
          <p:nvPr/>
        </p:nvSpPr>
        <p:spPr>
          <a:xfrm>
            <a:off x="228600" y="1926900"/>
            <a:ext cx="6258911" cy="3769797"/>
          </a:xfrm>
          <a:prstGeom prst="rect">
            <a:avLst/>
          </a:prstGeom>
          <a:noFill/>
          <a:ln w="25400" cap="flat" cmpd="sng">
            <a:solidFill>
              <a:schemeClr val="dk1"/>
            </a:solidFill>
            <a:prstDash val="dash"/>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sz="1350">
              <a:solidFill>
                <a:schemeClr val="dk1"/>
              </a:solidFill>
              <a:latin typeface="Calibri"/>
              <a:ea typeface="Calibri"/>
              <a:cs typeface="Calibri"/>
              <a:sym typeface="Calibri"/>
            </a:endParaRPr>
          </a:p>
        </p:txBody>
      </p:sp>
      <p:pic>
        <p:nvPicPr>
          <p:cNvPr id="91" name="Google Shape;265;p19">
            <a:extLst>
              <a:ext uri="{FF2B5EF4-FFF2-40B4-BE49-F238E27FC236}">
                <a16:creationId xmlns:a16="http://schemas.microsoft.com/office/drawing/2014/main" id="{0EDFFD0C-A94E-FE40-9E7D-85A9AC79F8E0}"/>
              </a:ext>
            </a:extLst>
          </p:cNvPr>
          <p:cNvPicPr preferRelativeResize="0"/>
          <p:nvPr/>
        </p:nvPicPr>
        <p:blipFill rotWithShape="1">
          <a:blip r:embed="rId3">
            <a:alphaModFix/>
          </a:blip>
          <a:srcRect/>
          <a:stretch/>
        </p:blipFill>
        <p:spPr>
          <a:xfrm>
            <a:off x="7240237" y="4234835"/>
            <a:ext cx="472679" cy="496490"/>
          </a:xfrm>
          <a:prstGeom prst="rect">
            <a:avLst/>
          </a:prstGeom>
          <a:noFill/>
          <a:ln>
            <a:noFill/>
          </a:ln>
        </p:spPr>
      </p:pic>
      <p:sp>
        <p:nvSpPr>
          <p:cNvPr id="92" name="Google Shape;266;p19">
            <a:extLst>
              <a:ext uri="{FF2B5EF4-FFF2-40B4-BE49-F238E27FC236}">
                <a16:creationId xmlns:a16="http://schemas.microsoft.com/office/drawing/2014/main" id="{FB28D787-4721-9D4A-9B8C-14456B7A72F1}"/>
              </a:ext>
            </a:extLst>
          </p:cNvPr>
          <p:cNvSpPr txBox="1"/>
          <p:nvPr/>
        </p:nvSpPr>
        <p:spPr>
          <a:xfrm>
            <a:off x="7166912" y="3905554"/>
            <a:ext cx="624905" cy="230833"/>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050">
                <a:solidFill>
                  <a:schemeClr val="dk1"/>
                </a:solidFill>
                <a:latin typeface="Arial"/>
                <a:ea typeface="Arial"/>
                <a:cs typeface="Arial"/>
                <a:sym typeface="Arial"/>
              </a:rPr>
              <a:t>User 1</a:t>
            </a:r>
            <a:endParaRPr sz="1050">
              <a:solidFill>
                <a:schemeClr val="dk1"/>
              </a:solidFill>
              <a:latin typeface="Arial"/>
              <a:ea typeface="Arial"/>
              <a:cs typeface="Arial"/>
              <a:sym typeface="Arial"/>
            </a:endParaRPr>
          </a:p>
        </p:txBody>
      </p:sp>
      <p:sp>
        <p:nvSpPr>
          <p:cNvPr id="93" name="Google Shape;267;p19">
            <a:extLst>
              <a:ext uri="{FF2B5EF4-FFF2-40B4-BE49-F238E27FC236}">
                <a16:creationId xmlns:a16="http://schemas.microsoft.com/office/drawing/2014/main" id="{4DC9DF53-C71E-A44B-9AD6-423560ABDD62}"/>
              </a:ext>
            </a:extLst>
          </p:cNvPr>
          <p:cNvSpPr txBox="1"/>
          <p:nvPr/>
        </p:nvSpPr>
        <p:spPr>
          <a:xfrm>
            <a:off x="7173995" y="4634282"/>
            <a:ext cx="624905" cy="230833"/>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050">
                <a:solidFill>
                  <a:schemeClr val="dk1"/>
                </a:solidFill>
                <a:latin typeface="Arial"/>
                <a:ea typeface="Arial"/>
                <a:cs typeface="Arial"/>
                <a:sym typeface="Arial"/>
              </a:rPr>
              <a:t>User 2</a:t>
            </a:r>
            <a:endParaRPr sz="1050">
              <a:solidFill>
                <a:schemeClr val="dk1"/>
              </a:solidFill>
              <a:latin typeface="Arial"/>
              <a:ea typeface="Arial"/>
              <a:cs typeface="Arial"/>
              <a:sym typeface="Arial"/>
            </a:endParaRPr>
          </a:p>
        </p:txBody>
      </p:sp>
      <p:sp>
        <p:nvSpPr>
          <p:cNvPr id="94" name="Google Shape;268;p19">
            <a:extLst>
              <a:ext uri="{FF2B5EF4-FFF2-40B4-BE49-F238E27FC236}">
                <a16:creationId xmlns:a16="http://schemas.microsoft.com/office/drawing/2014/main" id="{25B0AF24-0ED4-164E-8F69-B2C8F959B10A}"/>
              </a:ext>
            </a:extLst>
          </p:cNvPr>
          <p:cNvSpPr txBox="1"/>
          <p:nvPr/>
        </p:nvSpPr>
        <p:spPr>
          <a:xfrm>
            <a:off x="172703" y="5753592"/>
            <a:ext cx="8277885" cy="399992"/>
          </a:xfrm>
          <a:prstGeom prst="rect">
            <a:avLst/>
          </a:prstGeom>
          <a:noFill/>
          <a:ln w="9525" cap="flat" cmpd="sng">
            <a:noFill/>
            <a:prstDash val="solid"/>
            <a:round/>
            <a:headEnd type="none" w="sm" len="sm"/>
            <a:tailEnd type="none" w="sm" len="sm"/>
          </a:ln>
        </p:spPr>
        <p:txBody>
          <a:bodyPr spcFirstLastPara="1" wrap="square" lIns="68569" tIns="34275" rIns="68569" bIns="34275" anchor="t" anchorCtr="0">
            <a:noAutofit/>
          </a:bodyPr>
          <a:lstStyle/>
          <a:p>
            <a:pPr algn="just">
              <a:spcBef>
                <a:spcPts val="0"/>
              </a:spcBef>
              <a:spcAft>
                <a:spcPts val="0"/>
              </a:spcAft>
            </a:pPr>
            <a:r>
              <a:rPr lang="en-US" sz="2000" b="1">
                <a:solidFill>
                  <a:schemeClr val="dk1"/>
                </a:solidFill>
                <a:latin typeface="Arial"/>
                <a:ea typeface="Arial"/>
                <a:cs typeface="Arial"/>
                <a:sym typeface="Arial"/>
              </a:rPr>
              <a:t>Objective 2: New data items are directed to interested users based on User  Profiling.</a:t>
            </a:r>
            <a:endParaRPr sz="2000" b="1">
              <a:solidFill>
                <a:schemeClr val="dk1"/>
              </a:solidFill>
              <a:latin typeface="Arial"/>
              <a:ea typeface="Arial"/>
              <a:cs typeface="Arial"/>
              <a:sym typeface="Arial"/>
            </a:endParaRPr>
          </a:p>
        </p:txBody>
      </p:sp>
      <p:sp>
        <p:nvSpPr>
          <p:cNvPr id="95" name="Google Shape;269;p19">
            <a:extLst>
              <a:ext uri="{FF2B5EF4-FFF2-40B4-BE49-F238E27FC236}">
                <a16:creationId xmlns:a16="http://schemas.microsoft.com/office/drawing/2014/main" id="{582BF63A-B81C-014E-A648-F28FA36C977D}"/>
              </a:ext>
            </a:extLst>
          </p:cNvPr>
          <p:cNvSpPr txBox="1"/>
          <p:nvPr/>
        </p:nvSpPr>
        <p:spPr>
          <a:xfrm>
            <a:off x="1278777" y="2009714"/>
            <a:ext cx="4234411" cy="300083"/>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500" b="1">
                <a:solidFill>
                  <a:schemeClr val="dk1"/>
                </a:solidFill>
                <a:latin typeface="Arial"/>
                <a:ea typeface="Arial"/>
                <a:cs typeface="Arial"/>
                <a:sym typeface="Arial"/>
              </a:rPr>
              <a:t>SKOD Service</a:t>
            </a:r>
            <a:endParaRPr sz="1500" b="1">
              <a:solidFill>
                <a:schemeClr val="dk1"/>
              </a:solidFill>
              <a:latin typeface="Arial"/>
              <a:ea typeface="Arial"/>
              <a:cs typeface="Arial"/>
              <a:sym typeface="Arial"/>
            </a:endParaRPr>
          </a:p>
        </p:txBody>
      </p:sp>
      <p:sp>
        <p:nvSpPr>
          <p:cNvPr id="96" name="Google Shape;270;p19">
            <a:extLst>
              <a:ext uri="{FF2B5EF4-FFF2-40B4-BE49-F238E27FC236}">
                <a16:creationId xmlns:a16="http://schemas.microsoft.com/office/drawing/2014/main" id="{6D94FE8C-2C7C-8D42-BFE4-6BB3AC59BBF7}"/>
              </a:ext>
            </a:extLst>
          </p:cNvPr>
          <p:cNvSpPr txBox="1"/>
          <p:nvPr/>
        </p:nvSpPr>
        <p:spPr>
          <a:xfrm>
            <a:off x="5154810" y="3091240"/>
            <a:ext cx="1174947" cy="110722"/>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800" b="1">
                <a:solidFill>
                  <a:schemeClr val="bg1"/>
                </a:solidFill>
                <a:latin typeface="Tahoma"/>
                <a:ea typeface="Tahoma"/>
                <a:cs typeface="Tahoma"/>
                <a:sym typeface="Tahoma"/>
              </a:rPr>
              <a:t>All available data </a:t>
            </a:r>
            <a:endParaRPr sz="2400">
              <a:solidFill>
                <a:schemeClr val="bg1"/>
              </a:solidFill>
            </a:endParaRPr>
          </a:p>
        </p:txBody>
      </p:sp>
      <p:sp>
        <p:nvSpPr>
          <p:cNvPr id="97" name="Google Shape;315;p20">
            <a:extLst>
              <a:ext uri="{FF2B5EF4-FFF2-40B4-BE49-F238E27FC236}">
                <a16:creationId xmlns:a16="http://schemas.microsoft.com/office/drawing/2014/main" id="{5C6BC183-5755-1848-85E0-1D7CB98FE8DB}"/>
              </a:ext>
            </a:extLst>
          </p:cNvPr>
          <p:cNvSpPr/>
          <p:nvPr/>
        </p:nvSpPr>
        <p:spPr>
          <a:xfrm>
            <a:off x="3648316" y="4074823"/>
            <a:ext cx="120659" cy="55481"/>
          </a:xfrm>
          <a:prstGeom prst="rect">
            <a:avLst/>
          </a:prstGeom>
          <a:solidFill>
            <a:srgbClr val="FEB83D"/>
          </a:solidFill>
          <a:ln w="25400" cap="flat" cmpd="sng">
            <a:solidFill>
              <a:schemeClr val="dk1"/>
            </a:solidFill>
            <a:prstDash val="solid"/>
            <a:round/>
            <a:headEnd type="none" w="sm" len="sm"/>
            <a:tailEnd type="none" w="sm" len="sm"/>
          </a:ln>
          <a:effectLst>
            <a:outerShdw blurRad="50800" dist="38100" dir="2700000" algn="tl" rotWithShape="0">
              <a:srgbClr val="000000">
                <a:alpha val="42745"/>
              </a:srgbClr>
            </a:outerShdw>
          </a:effectLst>
        </p:spPr>
        <p:txBody>
          <a:bodyPr spcFirstLastPara="1" wrap="square" lIns="68569" tIns="34275" rIns="68569" bIns="34275" anchor="ctr" anchorCtr="0">
            <a:noAutofit/>
          </a:bodyPr>
          <a:lstStyle/>
          <a:p>
            <a:pPr algn="ctr">
              <a:spcBef>
                <a:spcPts val="0"/>
              </a:spcBef>
              <a:spcAft>
                <a:spcPts val="0"/>
              </a:spcAft>
            </a:pPr>
            <a:endParaRPr sz="1350">
              <a:solidFill>
                <a:schemeClr val="dk1"/>
              </a:solidFill>
              <a:latin typeface="Calibri"/>
              <a:ea typeface="Calibri"/>
              <a:cs typeface="Calibri"/>
              <a:sym typeface="Calibri"/>
            </a:endParaRPr>
          </a:p>
        </p:txBody>
      </p:sp>
      <p:cxnSp>
        <p:nvCxnSpPr>
          <p:cNvPr id="98" name="Google Shape;316;p20">
            <a:extLst>
              <a:ext uri="{FF2B5EF4-FFF2-40B4-BE49-F238E27FC236}">
                <a16:creationId xmlns:a16="http://schemas.microsoft.com/office/drawing/2014/main" id="{82404C35-7DDF-1646-B33A-4BA5C4B887CE}"/>
              </a:ext>
            </a:extLst>
          </p:cNvPr>
          <p:cNvCxnSpPr>
            <a:stCxn id="97" idx="3"/>
          </p:cNvCxnSpPr>
          <p:nvPr/>
        </p:nvCxnSpPr>
        <p:spPr>
          <a:xfrm rot="10800000" flipH="1">
            <a:off x="3768975" y="3598338"/>
            <a:ext cx="1568025" cy="504225"/>
          </a:xfrm>
          <a:prstGeom prst="curvedConnector3">
            <a:avLst>
              <a:gd name="adj1" fmla="val 50000"/>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99" name="Google Shape;317;p20">
            <a:extLst>
              <a:ext uri="{FF2B5EF4-FFF2-40B4-BE49-F238E27FC236}">
                <a16:creationId xmlns:a16="http://schemas.microsoft.com/office/drawing/2014/main" id="{B9C5126B-3A93-DA4B-85F6-1B9DBDAA12E4}"/>
              </a:ext>
            </a:extLst>
          </p:cNvPr>
          <p:cNvSpPr txBox="1"/>
          <p:nvPr/>
        </p:nvSpPr>
        <p:spPr>
          <a:xfrm>
            <a:off x="3132241" y="3876161"/>
            <a:ext cx="1123589" cy="20774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900" b="1">
                <a:solidFill>
                  <a:schemeClr val="dk1"/>
                </a:solidFill>
                <a:latin typeface="Tahoma"/>
                <a:ea typeface="Tahoma"/>
                <a:cs typeface="Tahoma"/>
                <a:sym typeface="Tahoma"/>
              </a:rPr>
              <a:t>New data item</a:t>
            </a:r>
            <a:endParaRPr sz="900" b="1">
              <a:solidFill>
                <a:schemeClr val="dk1"/>
              </a:solidFill>
              <a:latin typeface="Tahoma"/>
              <a:ea typeface="Tahoma"/>
              <a:cs typeface="Tahoma"/>
              <a:sym typeface="Tahoma"/>
            </a:endParaRPr>
          </a:p>
        </p:txBody>
      </p:sp>
      <p:cxnSp>
        <p:nvCxnSpPr>
          <p:cNvPr id="100" name="Google Shape;318;p20">
            <a:extLst>
              <a:ext uri="{FF2B5EF4-FFF2-40B4-BE49-F238E27FC236}">
                <a16:creationId xmlns:a16="http://schemas.microsoft.com/office/drawing/2014/main" id="{0EDF259A-626D-7641-BF55-1D8F0D0FDC33}"/>
              </a:ext>
            </a:extLst>
          </p:cNvPr>
          <p:cNvCxnSpPr/>
          <p:nvPr/>
        </p:nvCxnSpPr>
        <p:spPr>
          <a:xfrm flipH="1">
            <a:off x="1919865" y="4102563"/>
            <a:ext cx="1728450" cy="628650"/>
          </a:xfrm>
          <a:prstGeom prst="curvedConnector3">
            <a:avLst>
              <a:gd name="adj1" fmla="val 50000"/>
            </a:avLst>
          </a:prstGeom>
          <a:noFill/>
          <a:ln w="25400" cap="flat" cmpd="sng">
            <a:solidFill>
              <a:srgbClr val="C00000"/>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01" name="Google Shape;310;p20">
            <a:extLst>
              <a:ext uri="{FF2B5EF4-FFF2-40B4-BE49-F238E27FC236}">
                <a16:creationId xmlns:a16="http://schemas.microsoft.com/office/drawing/2014/main" id="{547A8E60-3633-1345-9F23-11A6C882992E}"/>
              </a:ext>
            </a:extLst>
          </p:cNvPr>
          <p:cNvCxnSpPr/>
          <p:nvPr/>
        </p:nvCxnSpPr>
        <p:spPr>
          <a:xfrm rot="10800000" flipH="1">
            <a:off x="1940095" y="5007324"/>
            <a:ext cx="3039750" cy="27450"/>
          </a:xfrm>
          <a:prstGeom prst="straightConnector1">
            <a:avLst/>
          </a:prstGeom>
          <a:noFill/>
          <a:ln w="25400" cap="flat" cmpd="sng">
            <a:solidFill>
              <a:srgbClr val="C00000"/>
            </a:solidFill>
            <a:prstDash val="solid"/>
            <a:round/>
            <a:headEnd type="none" w="sm" len="sm"/>
            <a:tailEnd type="stealth" w="med" len="med"/>
          </a:ln>
          <a:effectLst>
            <a:outerShdw blurRad="40000" dist="20000" dir="5400000" rotWithShape="0">
              <a:srgbClr val="000000">
                <a:alpha val="37647"/>
              </a:srgbClr>
            </a:outerShdw>
          </a:effectLst>
        </p:spPr>
      </p:cxnSp>
      <p:sp>
        <p:nvSpPr>
          <p:cNvPr id="102" name="Google Shape;319;p20">
            <a:extLst>
              <a:ext uri="{FF2B5EF4-FFF2-40B4-BE49-F238E27FC236}">
                <a16:creationId xmlns:a16="http://schemas.microsoft.com/office/drawing/2014/main" id="{0F6F44EC-2513-3446-A6B7-5CC65375DA8B}"/>
              </a:ext>
            </a:extLst>
          </p:cNvPr>
          <p:cNvSpPr/>
          <p:nvPr/>
        </p:nvSpPr>
        <p:spPr>
          <a:xfrm>
            <a:off x="5582961" y="4898063"/>
            <a:ext cx="177129" cy="170407"/>
          </a:xfrm>
          <a:prstGeom prst="rect">
            <a:avLst/>
          </a:prstGeom>
          <a:solidFill>
            <a:srgbClr val="FEB83D"/>
          </a:solidFill>
          <a:ln w="25400" cap="flat" cmpd="sng">
            <a:solidFill>
              <a:schemeClr val="dk1"/>
            </a:solidFill>
            <a:prstDash val="solid"/>
            <a:round/>
            <a:headEnd type="none" w="sm" len="sm"/>
            <a:tailEnd type="none" w="sm" len="sm"/>
          </a:ln>
          <a:effectLst>
            <a:outerShdw blurRad="50800" dist="38100" dir="2700000" algn="tl" rotWithShape="0">
              <a:srgbClr val="000000">
                <a:alpha val="42745"/>
              </a:srgbClr>
            </a:outerShdw>
          </a:effectLst>
        </p:spPr>
        <p:txBody>
          <a:bodyPr spcFirstLastPara="1" wrap="square" lIns="68569" tIns="34275" rIns="68569" bIns="34275" anchor="ctr" anchorCtr="0">
            <a:noAutofit/>
          </a:bodyPr>
          <a:lstStyle/>
          <a:p>
            <a:pPr algn="ctr">
              <a:spcBef>
                <a:spcPts val="0"/>
              </a:spcBef>
              <a:spcAft>
                <a:spcPts val="0"/>
              </a:spcAft>
            </a:pPr>
            <a:endParaRPr sz="1350">
              <a:solidFill>
                <a:schemeClr val="dk1"/>
              </a:solidFill>
              <a:latin typeface="Calibri"/>
              <a:ea typeface="Calibri"/>
              <a:cs typeface="Calibri"/>
              <a:sym typeface="Calibri"/>
            </a:endParaRPr>
          </a:p>
        </p:txBody>
      </p:sp>
      <p:cxnSp>
        <p:nvCxnSpPr>
          <p:cNvPr id="103" name="Google Shape;320;p20">
            <a:extLst>
              <a:ext uri="{FF2B5EF4-FFF2-40B4-BE49-F238E27FC236}">
                <a16:creationId xmlns:a16="http://schemas.microsoft.com/office/drawing/2014/main" id="{6FFAEA1F-F9CC-694A-97C5-9951DB95FFBF}"/>
              </a:ext>
            </a:extLst>
          </p:cNvPr>
          <p:cNvCxnSpPr>
            <a:cxnSpLocks/>
            <a:stCxn id="102" idx="3"/>
            <a:endCxn id="83" idx="1"/>
          </p:cNvCxnSpPr>
          <p:nvPr/>
        </p:nvCxnSpPr>
        <p:spPr>
          <a:xfrm flipV="1">
            <a:off x="5760090" y="3752036"/>
            <a:ext cx="1450825" cy="1231231"/>
          </a:xfrm>
          <a:prstGeom prst="bentConnector3">
            <a:avLst>
              <a:gd name="adj1" fmla="val 61705"/>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04" name="Google Shape;299;p20">
            <a:extLst>
              <a:ext uri="{FF2B5EF4-FFF2-40B4-BE49-F238E27FC236}">
                <a16:creationId xmlns:a16="http://schemas.microsoft.com/office/drawing/2014/main" id="{52075949-AD64-A049-A1B7-DFD2DB2CF298}"/>
              </a:ext>
            </a:extLst>
          </p:cNvPr>
          <p:cNvSpPr/>
          <p:nvPr/>
        </p:nvSpPr>
        <p:spPr>
          <a:xfrm>
            <a:off x="5617963" y="4059217"/>
            <a:ext cx="211931" cy="423863"/>
          </a:xfrm>
          <a:prstGeom prst="downArrow">
            <a:avLst>
              <a:gd name="adj1" fmla="val 50000"/>
              <a:gd name="adj2" fmla="val 50000"/>
            </a:avLst>
          </a:prstGeom>
          <a:solidFill>
            <a:srgbClr val="008000"/>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spcBef>
                <a:spcPts val="0"/>
              </a:spcBef>
              <a:spcAft>
                <a:spcPts val="0"/>
              </a:spcAft>
            </a:pPr>
            <a:endParaRPr sz="1350">
              <a:solidFill>
                <a:schemeClr val="lt1"/>
              </a:solidFill>
              <a:latin typeface="Calibri"/>
              <a:ea typeface="Calibri"/>
              <a:cs typeface="Calibri"/>
              <a:sym typeface="Calibri"/>
            </a:endParaRPr>
          </a:p>
        </p:txBody>
      </p:sp>
      <p:sp>
        <p:nvSpPr>
          <p:cNvPr id="105" name="Google Shape;300;p20">
            <a:extLst>
              <a:ext uri="{FF2B5EF4-FFF2-40B4-BE49-F238E27FC236}">
                <a16:creationId xmlns:a16="http://schemas.microsoft.com/office/drawing/2014/main" id="{BD4DA9C9-5F38-B74E-A90A-BEDE1245C061}"/>
              </a:ext>
            </a:extLst>
          </p:cNvPr>
          <p:cNvSpPr txBox="1"/>
          <p:nvPr/>
        </p:nvSpPr>
        <p:spPr>
          <a:xfrm>
            <a:off x="5308400" y="4506892"/>
            <a:ext cx="952500" cy="253916"/>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800" b="1">
                <a:solidFill>
                  <a:schemeClr val="bg1"/>
                </a:solidFill>
                <a:latin typeface="Tahoma"/>
                <a:ea typeface="Tahoma"/>
                <a:cs typeface="Tahoma"/>
                <a:sym typeface="Tahoma"/>
              </a:rPr>
              <a:t>Recommended data for User 1</a:t>
            </a:r>
            <a:endParaRPr sz="800" b="1">
              <a:solidFill>
                <a:schemeClr val="bg1"/>
              </a:solidFill>
              <a:latin typeface="Tahoma"/>
              <a:ea typeface="Tahoma"/>
              <a:cs typeface="Tahoma"/>
              <a:sym typeface="Tahoma"/>
            </a:endParaRPr>
          </a:p>
        </p:txBody>
      </p:sp>
    </p:spTree>
    <p:extLst>
      <p:ext uri="{BB962C8B-B14F-4D97-AF65-F5344CB8AC3E}">
        <p14:creationId xmlns:p14="http://schemas.microsoft.com/office/powerpoint/2010/main" val="2773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nodeType="clickEffect">
                                  <p:stCondLst>
                                    <p:cond delay="0"/>
                                  </p:stCondLst>
                                  <p:childTnLst>
                                    <p:anim calcmode="lin" valueType="num">
                                      <p:cBhvr additive="base">
                                        <p:cTn id="12" dur="500"/>
                                        <p:tgtEl>
                                          <p:spTgt spid="3">
                                            <p:txEl>
                                              <p:pRg st="0" end="0"/>
                                            </p:txEl>
                                          </p:spTgt>
                                        </p:tgtEl>
                                        <p:attrNameLst>
                                          <p:attrName>ppt_x</p:attrName>
                                        </p:attrNameLst>
                                      </p:cBhvr>
                                      <p:tavLst>
                                        <p:tav tm="0">
                                          <p:val>
                                            <p:strVal val="ppt_x"/>
                                          </p:val>
                                        </p:tav>
                                        <p:tav tm="100000">
                                          <p:val>
                                            <p:strVal val="0-ppt_w/2"/>
                                          </p:val>
                                        </p:tav>
                                      </p:tavLst>
                                    </p:anim>
                                    <p:anim calcmode="lin" valueType="num">
                                      <p:cBhvr additive="base">
                                        <p:cTn id="13" dur="500"/>
                                        <p:tgtEl>
                                          <p:spTgt spid="3">
                                            <p:txEl>
                                              <p:pRg st="0" end="0"/>
                                            </p:txEl>
                                          </p:spTgt>
                                        </p:tgtEl>
                                        <p:attrNameLst>
                                          <p:attrName>ppt_y</p:attrName>
                                        </p:attrNameLst>
                                      </p:cBhvr>
                                      <p:tavLst>
                                        <p:tav tm="0">
                                          <p:val>
                                            <p:strVal val="ppt_y"/>
                                          </p:val>
                                        </p:tav>
                                        <p:tav tm="100000">
                                          <p:val>
                                            <p:strVal val="ppt_y"/>
                                          </p:val>
                                        </p:tav>
                                      </p:tavLst>
                                    </p:anim>
                                    <p:set>
                                      <p:cBhvr>
                                        <p:cTn id="14" dur="1" fill="hold">
                                          <p:stCondLst>
                                            <p:cond delay="499"/>
                                          </p:stCondLst>
                                        </p:cTn>
                                        <p:tgtEl>
                                          <p:spTgt spid="3">
                                            <p:txEl>
                                              <p:pRg st="0" end="0"/>
                                            </p:txEl>
                                          </p:spTgt>
                                        </p:tgtEl>
                                        <p:attrNameLst>
                                          <p:attrName>style.visibility</p:attrName>
                                        </p:attrNameLst>
                                      </p:cBhvr>
                                      <p:to>
                                        <p:strVal val="hidden"/>
                                      </p:to>
                                    </p:set>
                                  </p:childTnLst>
                                </p:cTn>
                              </p:par>
                              <p:par>
                                <p:cTn id="15" presetID="1" presetClass="entr" presetSubtype="0" fill="hold" nodeType="withEffect">
                                  <p:stCondLst>
                                    <p:cond delay="100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5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6"/>
                                        </p:tgtEl>
                                        <p:attrNameLst>
                                          <p:attrName>style.visibility</p:attrName>
                                        </p:attrNameLst>
                                      </p:cBhvr>
                                      <p:to>
                                        <p:strVal val="hidden"/>
                                      </p:to>
                                    </p:set>
                                  </p:childTnLst>
                                </p:cTn>
                              </p:par>
                              <p:par>
                                <p:cTn id="97" presetID="1" presetClass="exit" presetSubtype="0" fill="hold" grpId="0" nodeType="withEffect">
                                  <p:stCondLst>
                                    <p:cond delay="0"/>
                                  </p:stCondLst>
                                  <p:childTnLst>
                                    <p:set>
                                      <p:cBhvr>
                                        <p:cTn id="98" dur="1" fill="hold">
                                          <p:stCondLst>
                                            <p:cond delay="0"/>
                                          </p:stCondLst>
                                        </p:cTn>
                                        <p:tgtEl>
                                          <p:spTgt spid="7"/>
                                        </p:tgtEl>
                                        <p:attrNameLst>
                                          <p:attrName>style.visibility</p:attrName>
                                        </p:attrNameLst>
                                      </p:cBhvr>
                                      <p:to>
                                        <p:strVal val="hidden"/>
                                      </p:to>
                                    </p:set>
                                  </p:childTnLst>
                                </p:cTn>
                              </p:par>
                              <p:par>
                                <p:cTn id="99" presetID="1" presetClass="exit" presetSubtype="0" fill="hold" grpId="0" nodeType="withEffect">
                                  <p:stCondLst>
                                    <p:cond delay="0"/>
                                  </p:stCondLst>
                                  <p:childTnLst>
                                    <p:set>
                                      <p:cBhvr>
                                        <p:cTn id="100" dur="1" fill="hold">
                                          <p:stCondLst>
                                            <p:cond delay="0"/>
                                          </p:stCondLst>
                                        </p:cTn>
                                        <p:tgtEl>
                                          <p:spTgt spid="8"/>
                                        </p:tgtEl>
                                        <p:attrNameLst>
                                          <p:attrName>style.visibility</p:attrName>
                                        </p:attrNameLst>
                                      </p:cBhvr>
                                      <p:to>
                                        <p:strVal val="hidden"/>
                                      </p:to>
                                    </p:set>
                                  </p:childTnLst>
                                </p:cTn>
                              </p:par>
                              <p:par>
                                <p:cTn id="101" presetID="1" presetClass="exit" presetSubtype="0" fill="hold" grpId="0" nodeType="withEffect">
                                  <p:stCondLst>
                                    <p:cond delay="0"/>
                                  </p:stCondLst>
                                  <p:childTnLst>
                                    <p:set>
                                      <p:cBhvr>
                                        <p:cTn id="102" dur="1" fill="hold">
                                          <p:stCondLst>
                                            <p:cond delay="0"/>
                                          </p:stCondLst>
                                        </p:cTn>
                                        <p:tgtEl>
                                          <p:spTgt spid="9"/>
                                        </p:tgtEl>
                                        <p:attrNameLst>
                                          <p:attrName>style.visibility</p:attrName>
                                        </p:attrNameLst>
                                      </p:cBhvr>
                                      <p:to>
                                        <p:strVal val="hidden"/>
                                      </p:to>
                                    </p:set>
                                  </p:childTnLst>
                                </p:cTn>
                              </p:par>
                              <p:par>
                                <p:cTn id="103" presetID="1" presetClass="exit" presetSubtype="0" fill="hold" grpId="0" nodeType="withEffect">
                                  <p:stCondLst>
                                    <p:cond delay="0"/>
                                  </p:stCondLst>
                                  <p:childTnLst>
                                    <p:set>
                                      <p:cBhvr>
                                        <p:cTn id="104" dur="1" fill="hold">
                                          <p:stCondLst>
                                            <p:cond delay="0"/>
                                          </p:stCondLst>
                                        </p:cTn>
                                        <p:tgtEl>
                                          <p:spTgt spid="10"/>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11"/>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12"/>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13"/>
                                        </p:tgtEl>
                                        <p:attrNameLst>
                                          <p:attrName>style.visibility</p:attrName>
                                        </p:attrNameLst>
                                      </p:cBhvr>
                                      <p:to>
                                        <p:strVal val="hidden"/>
                                      </p:to>
                                    </p:set>
                                  </p:childTnLst>
                                </p:cTn>
                              </p:par>
                              <p:par>
                                <p:cTn id="111" presetID="1" presetClass="exit" presetSubtype="0" fill="hold" nodeType="withEffect">
                                  <p:stCondLst>
                                    <p:cond delay="0"/>
                                  </p:stCondLst>
                                  <p:childTnLst>
                                    <p:set>
                                      <p:cBhvr>
                                        <p:cTn id="112" dur="1" fill="hold">
                                          <p:stCondLst>
                                            <p:cond delay="0"/>
                                          </p:stCondLst>
                                        </p:cTn>
                                        <p:tgtEl>
                                          <p:spTgt spid="14"/>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6"/>
                                        </p:tgtEl>
                                        <p:attrNameLst>
                                          <p:attrName>style.visibility</p:attrName>
                                        </p:attrNameLst>
                                      </p:cBhvr>
                                      <p:to>
                                        <p:strVal val="hidden"/>
                                      </p:to>
                                    </p:set>
                                  </p:childTnLst>
                                </p:cTn>
                              </p:par>
                              <p:par>
                                <p:cTn id="115" presetID="1" presetClass="exit" presetSubtype="0" fill="hold" grpId="0" nodeType="withEffect">
                                  <p:stCondLst>
                                    <p:cond delay="0"/>
                                  </p:stCondLst>
                                  <p:childTnLst>
                                    <p:set>
                                      <p:cBhvr>
                                        <p:cTn id="116" dur="1" fill="hold">
                                          <p:stCondLst>
                                            <p:cond delay="0"/>
                                          </p:stCondLst>
                                        </p:cTn>
                                        <p:tgtEl>
                                          <p:spTgt spid="34"/>
                                        </p:tgtEl>
                                        <p:attrNameLst>
                                          <p:attrName>style.visibility</p:attrName>
                                        </p:attrNameLst>
                                      </p:cBhvr>
                                      <p:to>
                                        <p:strVal val="hidden"/>
                                      </p:to>
                                    </p:set>
                                  </p:childTnLst>
                                </p:cTn>
                              </p:par>
                              <p:par>
                                <p:cTn id="117" presetID="1" presetClass="exit" presetSubtype="0" fill="hold" grpId="0" nodeType="withEffect">
                                  <p:stCondLst>
                                    <p:cond delay="0"/>
                                  </p:stCondLst>
                                  <p:childTnLst>
                                    <p:set>
                                      <p:cBhvr>
                                        <p:cTn id="118" dur="1" fill="hold">
                                          <p:stCondLst>
                                            <p:cond delay="0"/>
                                          </p:stCondLst>
                                        </p:cTn>
                                        <p:tgtEl>
                                          <p:spTgt spid="35"/>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36"/>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37"/>
                                        </p:tgtEl>
                                        <p:attrNameLst>
                                          <p:attrName>style.visibility</p:attrName>
                                        </p:attrNameLst>
                                      </p:cBhvr>
                                      <p:to>
                                        <p:strVal val="hidden"/>
                                      </p:to>
                                    </p:set>
                                  </p:childTnLst>
                                </p:cTn>
                              </p:par>
                              <p:par>
                                <p:cTn id="123" presetID="1" presetClass="exit" presetSubtype="0" fill="hold" grpId="0" nodeType="withEffect">
                                  <p:stCondLst>
                                    <p:cond delay="0"/>
                                  </p:stCondLst>
                                  <p:childTnLst>
                                    <p:set>
                                      <p:cBhvr>
                                        <p:cTn id="124" dur="1" fill="hold">
                                          <p:stCondLst>
                                            <p:cond delay="0"/>
                                          </p:stCondLst>
                                        </p:cTn>
                                        <p:tgtEl>
                                          <p:spTgt spid="38"/>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39"/>
                                        </p:tgtEl>
                                        <p:attrNameLst>
                                          <p:attrName>style.visibility</p:attrName>
                                        </p:attrNameLst>
                                      </p:cBhvr>
                                      <p:to>
                                        <p:strVal val="hidden"/>
                                      </p:to>
                                    </p:set>
                                  </p:childTnLst>
                                </p:cTn>
                              </p:par>
                              <p:par>
                                <p:cTn id="127" presetID="1" presetClass="exit" presetSubtype="0" fill="hold" nodeType="withEffect">
                                  <p:stCondLst>
                                    <p:cond delay="0"/>
                                  </p:stCondLst>
                                  <p:childTnLst>
                                    <p:set>
                                      <p:cBhvr>
                                        <p:cTn id="128" dur="1" fill="hold">
                                          <p:stCondLst>
                                            <p:cond delay="0"/>
                                          </p:stCondLst>
                                        </p:cTn>
                                        <p:tgtEl>
                                          <p:spTgt spid="41"/>
                                        </p:tgtEl>
                                        <p:attrNameLst>
                                          <p:attrName>style.visibility</p:attrName>
                                        </p:attrNameLst>
                                      </p:cBhvr>
                                      <p:to>
                                        <p:strVal val="hidden"/>
                                      </p:to>
                                    </p:set>
                                  </p:childTnLst>
                                </p:cTn>
                              </p:par>
                              <p:par>
                                <p:cTn id="129" presetID="1" presetClass="exit" presetSubtype="0" fill="hold" grpId="0" nodeType="withEffect">
                                  <p:stCondLst>
                                    <p:cond delay="0"/>
                                  </p:stCondLst>
                                  <p:childTnLst>
                                    <p:set>
                                      <p:cBhvr>
                                        <p:cTn id="130" dur="1" fill="hold">
                                          <p:stCondLst>
                                            <p:cond delay="0"/>
                                          </p:stCondLst>
                                        </p:cTn>
                                        <p:tgtEl>
                                          <p:spTgt spid="42"/>
                                        </p:tgtEl>
                                        <p:attrNameLst>
                                          <p:attrName>style.visibility</p:attrName>
                                        </p:attrNameLst>
                                      </p:cBhvr>
                                      <p:to>
                                        <p:strVal val="hidden"/>
                                      </p:to>
                                    </p:set>
                                  </p:childTnLst>
                                </p:cTn>
                              </p:par>
                              <p:par>
                                <p:cTn id="131" presetID="1" presetClass="exit" presetSubtype="0" fill="hold" grpId="0" nodeType="withEffect">
                                  <p:stCondLst>
                                    <p:cond delay="0"/>
                                  </p:stCondLst>
                                  <p:childTnLst>
                                    <p:set>
                                      <p:cBhvr>
                                        <p:cTn id="132" dur="1" fill="hold">
                                          <p:stCondLst>
                                            <p:cond delay="0"/>
                                          </p:stCondLst>
                                        </p:cTn>
                                        <p:tgtEl>
                                          <p:spTgt spid="43"/>
                                        </p:tgtEl>
                                        <p:attrNameLst>
                                          <p:attrName>style.visibility</p:attrName>
                                        </p:attrNameLst>
                                      </p:cBhvr>
                                      <p:to>
                                        <p:strVal val="hidden"/>
                                      </p:to>
                                    </p:set>
                                  </p:childTnLst>
                                </p:cTn>
                              </p:par>
                              <p:par>
                                <p:cTn id="133" presetID="1" presetClass="exit" presetSubtype="0" fill="hold" grpId="0" nodeType="withEffect">
                                  <p:stCondLst>
                                    <p:cond delay="0"/>
                                  </p:stCondLst>
                                  <p:childTnLst>
                                    <p:set>
                                      <p:cBhvr>
                                        <p:cTn id="134" dur="1" fill="hold">
                                          <p:stCondLst>
                                            <p:cond delay="0"/>
                                          </p:stCondLst>
                                        </p:cTn>
                                        <p:tgtEl>
                                          <p:spTgt spid="44"/>
                                        </p:tgtEl>
                                        <p:attrNameLst>
                                          <p:attrName>style.visibility</p:attrName>
                                        </p:attrNameLst>
                                      </p:cBhvr>
                                      <p:to>
                                        <p:strVal val="hidden"/>
                                      </p:to>
                                    </p:set>
                                  </p:childTnLst>
                                </p:cTn>
                              </p:par>
                              <p:par>
                                <p:cTn id="135" presetID="1" presetClass="exit" presetSubtype="0" fill="hold" grpId="0" nodeType="withEffect">
                                  <p:stCondLst>
                                    <p:cond delay="0"/>
                                  </p:stCondLst>
                                  <p:childTnLst>
                                    <p:set>
                                      <p:cBhvr>
                                        <p:cTn id="136" dur="1" fill="hold">
                                          <p:stCondLst>
                                            <p:cond delay="0"/>
                                          </p:stCondLst>
                                        </p:cTn>
                                        <p:tgtEl>
                                          <p:spTgt spid="45"/>
                                        </p:tgtEl>
                                        <p:attrNameLst>
                                          <p:attrName>style.visibility</p:attrName>
                                        </p:attrNameLst>
                                      </p:cBhvr>
                                      <p:to>
                                        <p:strVal val="hidden"/>
                                      </p:to>
                                    </p:set>
                                  </p:childTnLst>
                                </p:cTn>
                              </p:par>
                              <p:par>
                                <p:cTn id="137" presetID="1" presetClass="exit" presetSubtype="0" fill="hold" grpId="0" nodeType="withEffect">
                                  <p:stCondLst>
                                    <p:cond delay="0"/>
                                  </p:stCondLst>
                                  <p:childTnLst>
                                    <p:set>
                                      <p:cBhvr>
                                        <p:cTn id="138" dur="1" fill="hold">
                                          <p:stCondLst>
                                            <p:cond delay="0"/>
                                          </p:stCondLst>
                                        </p:cTn>
                                        <p:tgtEl>
                                          <p:spTgt spid="46"/>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47"/>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48"/>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49"/>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50"/>
                                        </p:tgtEl>
                                        <p:attrNameLst>
                                          <p:attrName>style.visibility</p:attrName>
                                        </p:attrNameLst>
                                      </p:cBhvr>
                                      <p:to>
                                        <p:strVal val="hidden"/>
                                      </p:to>
                                    </p:set>
                                  </p:childTnLst>
                                </p:cTn>
                              </p:par>
                              <p:par>
                                <p:cTn id="147" presetID="1" presetClass="exit" presetSubtype="0" fill="hold" nodeType="withEffect">
                                  <p:stCondLst>
                                    <p:cond delay="0"/>
                                  </p:stCondLst>
                                  <p:childTnLst>
                                    <p:set>
                                      <p:cBhvr>
                                        <p:cTn id="148" dur="1" fill="hold">
                                          <p:stCondLst>
                                            <p:cond delay="0"/>
                                          </p:stCondLst>
                                        </p:cTn>
                                        <p:tgtEl>
                                          <p:spTgt spid="51"/>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52"/>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53"/>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54"/>
                                        </p:tgtEl>
                                        <p:attrNameLst>
                                          <p:attrName>style.visibility</p:attrName>
                                        </p:attrNameLst>
                                      </p:cBhvr>
                                      <p:to>
                                        <p:strVal val="hidden"/>
                                      </p:to>
                                    </p:set>
                                  </p:childTnLst>
                                </p:cTn>
                              </p:par>
                              <p:par>
                                <p:cTn id="155" presetID="1" presetClass="exit" presetSubtype="0" fill="hold" grpId="1" nodeType="withEffect">
                                  <p:stCondLst>
                                    <p:cond delay="0"/>
                                  </p:stCondLst>
                                  <p:childTnLst>
                                    <p:set>
                                      <p:cBhvr>
                                        <p:cTn id="156" dur="1" fill="hold">
                                          <p:stCondLst>
                                            <p:cond delay="0"/>
                                          </p:stCondLst>
                                        </p:cTn>
                                        <p:tgtEl>
                                          <p:spTgt spid="56"/>
                                        </p:tgtEl>
                                        <p:attrNameLst>
                                          <p:attrName>style.visibility</p:attrName>
                                        </p:attrNameLst>
                                      </p:cBhvr>
                                      <p:to>
                                        <p:strVal val="hidden"/>
                                      </p:to>
                                    </p:set>
                                  </p:childTnLst>
                                </p:cTn>
                              </p:par>
                              <p:par>
                                <p:cTn id="157" presetID="1" presetClass="exit" presetSubtype="0" fill="hold" grpId="1" nodeType="withEffect">
                                  <p:stCondLst>
                                    <p:cond delay="0"/>
                                  </p:stCondLst>
                                  <p:childTnLst>
                                    <p:set>
                                      <p:cBhvr>
                                        <p:cTn id="158" dur="1" fill="hold">
                                          <p:stCondLst>
                                            <p:cond delay="0"/>
                                          </p:stCondLst>
                                        </p:cTn>
                                        <p:tgtEl>
                                          <p:spTgt spid="57"/>
                                        </p:tgtEl>
                                        <p:attrNameLst>
                                          <p:attrName>style.visibility</p:attrName>
                                        </p:attrNameLst>
                                      </p:cBhvr>
                                      <p:to>
                                        <p:strVal val="hidden"/>
                                      </p:to>
                                    </p:set>
                                  </p:childTnLst>
                                </p:cTn>
                              </p:par>
                              <p:par>
                                <p:cTn id="159" presetID="1" presetClass="exit" presetSubtype="0" fill="hold" grpId="0" nodeType="withEffect">
                                  <p:stCondLst>
                                    <p:cond delay="0"/>
                                  </p:stCondLst>
                                  <p:childTnLst>
                                    <p:set>
                                      <p:cBhvr>
                                        <p:cTn id="160" dur="1" fill="hold">
                                          <p:stCondLst>
                                            <p:cond delay="0"/>
                                          </p:stCondLst>
                                        </p:cTn>
                                        <p:tgtEl>
                                          <p:spTgt spid="55"/>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40"/>
                                        </p:tgtEl>
                                        <p:attrNameLst>
                                          <p:attrName>style.visibility</p:attrName>
                                        </p:attrNameLst>
                                      </p:cBhvr>
                                      <p:to>
                                        <p:strVal val="hidden"/>
                                      </p:to>
                                    </p:set>
                                  </p:childTnLst>
                                </p:cTn>
                              </p:par>
                              <p:par>
                                <p:cTn id="163" presetID="1" presetClass="entr" presetSubtype="0" fill="hold" nodeType="withEffect">
                                  <p:stCondLst>
                                    <p:cond delay="0"/>
                                  </p:stCondLst>
                                  <p:childTnLst>
                                    <p:set>
                                      <p:cBhvr>
                                        <p:cTn id="164" dur="1" fill="hold">
                                          <p:stCondLst>
                                            <p:cond delay="0"/>
                                          </p:stCondLst>
                                        </p:cTn>
                                        <p:tgtEl>
                                          <p:spTgt spid="3">
                                            <p:txEl>
                                              <p:pRg st="0" end="0"/>
                                            </p:txEl>
                                          </p:spTgt>
                                        </p:tgtEl>
                                        <p:attrNameLst>
                                          <p:attrName>style.visibility</p:attrName>
                                        </p:attrNameLst>
                                      </p:cBhvr>
                                      <p:to>
                                        <p:strVal val="visible"/>
                                      </p:to>
                                    </p:set>
                                  </p:childTnLst>
                                </p:cTn>
                              </p:par>
                              <p:par>
                                <p:cTn id="165" presetID="2" presetClass="entr" presetSubtype="8" fill="hold" nodeType="withEffect">
                                  <p:stCondLst>
                                    <p:cond delay="0"/>
                                  </p:stCondLst>
                                  <p:childTnLst>
                                    <p:set>
                                      <p:cBhvr>
                                        <p:cTn id="166" dur="1" fill="hold">
                                          <p:stCondLst>
                                            <p:cond delay="0"/>
                                          </p:stCondLst>
                                        </p:cTn>
                                        <p:tgtEl>
                                          <p:spTgt spid="3">
                                            <p:txEl>
                                              <p:pRg st="1" end="1"/>
                                            </p:txEl>
                                          </p:spTgt>
                                        </p:tgtEl>
                                        <p:attrNameLst>
                                          <p:attrName>style.visibility</p:attrName>
                                        </p:attrNameLst>
                                      </p:cBhvr>
                                      <p:to>
                                        <p:strVal val="visible"/>
                                      </p:to>
                                    </p:set>
                                    <p:anim calcmode="lin" valueType="num">
                                      <p:cBhvr additive="base">
                                        <p:cTn id="16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68" dur="500" fill="hold"/>
                                        <p:tgtEl>
                                          <p:spTgt spid="3">
                                            <p:txEl>
                                              <p:pRg st="1" end="1"/>
                                            </p:txEl>
                                          </p:spTgt>
                                        </p:tgtEl>
                                        <p:attrNameLst>
                                          <p:attrName>ppt_y</p:attrName>
                                        </p:attrNameLst>
                                      </p:cBhvr>
                                      <p:tavLst>
                                        <p:tav tm="0">
                                          <p:val>
                                            <p:strVal val="#ppt_y"/>
                                          </p:val>
                                        </p:tav>
                                        <p:tav tm="100000">
                                          <p:val>
                                            <p:strVal val="#ppt_y"/>
                                          </p:val>
                                        </p:tav>
                                      </p:tavLst>
                                    </p:anim>
                                  </p:childTnLst>
                                </p:cTn>
                              </p:par>
                              <p:par>
                                <p:cTn id="169" presetID="2" presetClass="entr" presetSubtype="8" fill="hold" nodeType="withEffect">
                                  <p:stCondLst>
                                    <p:cond delay="0"/>
                                  </p:stCondLst>
                                  <p:childTnLst>
                                    <p:set>
                                      <p:cBhvr>
                                        <p:cTn id="170" dur="1" fill="hold">
                                          <p:stCondLst>
                                            <p:cond delay="0"/>
                                          </p:stCondLst>
                                        </p:cTn>
                                        <p:tgtEl>
                                          <p:spTgt spid="3">
                                            <p:txEl>
                                              <p:pRg st="2" end="2"/>
                                            </p:txEl>
                                          </p:spTgt>
                                        </p:tgtEl>
                                        <p:attrNameLst>
                                          <p:attrName>style.visibility</p:attrName>
                                        </p:attrNameLst>
                                      </p:cBhvr>
                                      <p:to>
                                        <p:strVal val="visible"/>
                                      </p:to>
                                    </p:set>
                                    <p:anim calcmode="lin" valueType="num">
                                      <p:cBhvr additive="base">
                                        <p:cTn id="171"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72" dur="500" fill="hold"/>
                                        <p:tgtEl>
                                          <p:spTgt spid="3">
                                            <p:txEl>
                                              <p:pRg st="2" end="2"/>
                                            </p:txEl>
                                          </p:spTgt>
                                        </p:tgtEl>
                                        <p:attrNameLst>
                                          <p:attrName>ppt_y</p:attrName>
                                        </p:attrNameLst>
                                      </p:cBhvr>
                                      <p:tavLst>
                                        <p:tav tm="0">
                                          <p:val>
                                            <p:strVal val="#ppt_y"/>
                                          </p:val>
                                        </p:tav>
                                        <p:tav tm="100000">
                                          <p:val>
                                            <p:strVal val="#ppt_y"/>
                                          </p:val>
                                        </p:tav>
                                      </p:tavLst>
                                    </p:anim>
                                  </p:childTnLst>
                                </p:cTn>
                              </p:par>
                              <p:par>
                                <p:cTn id="173" presetID="2" presetClass="entr" presetSubtype="8" fill="hold" nodeType="withEffect">
                                  <p:stCondLst>
                                    <p:cond delay="0"/>
                                  </p:stCondLst>
                                  <p:childTnLst>
                                    <p:set>
                                      <p:cBhvr>
                                        <p:cTn id="174" dur="1" fill="hold">
                                          <p:stCondLst>
                                            <p:cond delay="0"/>
                                          </p:stCondLst>
                                        </p:cTn>
                                        <p:tgtEl>
                                          <p:spTgt spid="3">
                                            <p:txEl>
                                              <p:pRg st="3" end="3"/>
                                            </p:txEl>
                                          </p:spTgt>
                                        </p:tgtEl>
                                        <p:attrNameLst>
                                          <p:attrName>style.visibility</p:attrName>
                                        </p:attrNameLst>
                                      </p:cBhvr>
                                      <p:to>
                                        <p:strVal val="visible"/>
                                      </p:to>
                                    </p:set>
                                    <p:anim calcmode="lin" valueType="num">
                                      <p:cBhvr additive="base">
                                        <p:cTn id="17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7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1" presetClass="exit" presetSubtype="0" fill="hold" nodeType="clickEffect">
                                  <p:stCondLst>
                                    <p:cond delay="0"/>
                                  </p:stCondLst>
                                  <p:childTnLst>
                                    <p:set>
                                      <p:cBhvr>
                                        <p:cTn id="180" dur="1" fill="hold">
                                          <p:stCondLst>
                                            <p:cond delay="0"/>
                                          </p:stCondLst>
                                        </p:cTn>
                                        <p:tgtEl>
                                          <p:spTgt spid="3">
                                            <p:txEl>
                                              <p:pRg st="0" end="0"/>
                                            </p:txEl>
                                          </p:spTgt>
                                        </p:tgtEl>
                                        <p:attrNameLst>
                                          <p:attrName>style.visibility</p:attrName>
                                        </p:attrNameLst>
                                      </p:cBhvr>
                                      <p:to>
                                        <p:strVal val="hidden"/>
                                      </p:to>
                                    </p:set>
                                  </p:childTnLst>
                                </p:cTn>
                              </p:par>
                              <p:par>
                                <p:cTn id="181" presetID="1" presetClass="exit" presetSubtype="0" fill="hold" nodeType="withEffect">
                                  <p:stCondLst>
                                    <p:cond delay="0"/>
                                  </p:stCondLst>
                                  <p:childTnLst>
                                    <p:set>
                                      <p:cBhvr>
                                        <p:cTn id="182" dur="1" fill="hold">
                                          <p:stCondLst>
                                            <p:cond delay="0"/>
                                          </p:stCondLst>
                                        </p:cTn>
                                        <p:tgtEl>
                                          <p:spTgt spid="3">
                                            <p:txEl>
                                              <p:pRg st="1" end="1"/>
                                            </p:txEl>
                                          </p:spTgt>
                                        </p:tgtEl>
                                        <p:attrNameLst>
                                          <p:attrName>style.visibility</p:attrName>
                                        </p:attrNameLst>
                                      </p:cBhvr>
                                      <p:to>
                                        <p:strVal val="hidden"/>
                                      </p:to>
                                    </p:set>
                                  </p:childTnLst>
                                </p:cTn>
                              </p:par>
                              <p:par>
                                <p:cTn id="183" presetID="1" presetClass="exit" presetSubtype="0" fill="hold" nodeType="withEffect">
                                  <p:stCondLst>
                                    <p:cond delay="0"/>
                                  </p:stCondLst>
                                  <p:childTnLst>
                                    <p:set>
                                      <p:cBhvr>
                                        <p:cTn id="184" dur="1" fill="hold">
                                          <p:stCondLst>
                                            <p:cond delay="0"/>
                                          </p:stCondLst>
                                        </p:cTn>
                                        <p:tgtEl>
                                          <p:spTgt spid="3">
                                            <p:txEl>
                                              <p:pRg st="2" end="2"/>
                                            </p:txEl>
                                          </p:spTgt>
                                        </p:tgtEl>
                                        <p:attrNameLst>
                                          <p:attrName>style.visibility</p:attrName>
                                        </p:attrNameLst>
                                      </p:cBhvr>
                                      <p:to>
                                        <p:strVal val="hidden"/>
                                      </p:to>
                                    </p:set>
                                  </p:childTnLst>
                                </p:cTn>
                              </p:par>
                              <p:par>
                                <p:cTn id="185" presetID="1" presetClass="exit" presetSubtype="0" fill="hold" nodeType="withEffect">
                                  <p:stCondLst>
                                    <p:cond delay="0"/>
                                  </p:stCondLst>
                                  <p:childTnLst>
                                    <p:set>
                                      <p:cBhvr>
                                        <p:cTn id="186" dur="1" fill="hold">
                                          <p:stCondLst>
                                            <p:cond delay="0"/>
                                          </p:stCondLst>
                                        </p:cTn>
                                        <p:tgtEl>
                                          <p:spTgt spid="3">
                                            <p:txEl>
                                              <p:pRg st="3" end="3"/>
                                            </p:txEl>
                                          </p:spTgt>
                                        </p:tgtEl>
                                        <p:attrNameLst>
                                          <p:attrName>style.visibility</p:attrName>
                                        </p:attrNameLst>
                                      </p:cBhvr>
                                      <p:to>
                                        <p:strVal val="hidden"/>
                                      </p:to>
                                    </p:set>
                                  </p:childTnLst>
                                </p:cTn>
                              </p:par>
                              <p:par>
                                <p:cTn id="187" presetID="1" presetClass="entr" presetSubtype="0" fill="hold" grpId="0" nodeType="withEffect">
                                  <p:stCondLst>
                                    <p:cond delay="0"/>
                                  </p:stCondLst>
                                  <p:childTnLst>
                                    <p:set>
                                      <p:cBhvr>
                                        <p:cTn id="188" dur="1" fill="hold">
                                          <p:stCondLst>
                                            <p:cond delay="0"/>
                                          </p:stCondLst>
                                        </p:cTn>
                                        <p:tgtEl>
                                          <p:spTgt spid="82"/>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67"/>
                                        </p:tgtEl>
                                        <p:attrNameLst>
                                          <p:attrName>style.visibility</p:attrName>
                                        </p:attrNameLst>
                                      </p:cBhvr>
                                      <p:to>
                                        <p:strVal val="visible"/>
                                      </p:to>
                                    </p:set>
                                  </p:childTnLst>
                                </p:cTn>
                              </p:par>
                              <p:par>
                                <p:cTn id="191" presetID="1" presetClass="entr" presetSubtype="0" fill="hold" nodeType="withEffect">
                                  <p:stCondLst>
                                    <p:cond delay="0"/>
                                  </p:stCondLst>
                                  <p:childTnLst>
                                    <p:set>
                                      <p:cBhvr>
                                        <p:cTn id="192" dur="1" fill="hold">
                                          <p:stCondLst>
                                            <p:cond delay="0"/>
                                          </p:stCondLst>
                                        </p:cTn>
                                        <p:tgtEl>
                                          <p:spTgt spid="83"/>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93"/>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92"/>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91"/>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90"/>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66"/>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96"/>
                                        </p:tgtEl>
                                        <p:attrNameLst>
                                          <p:attrName>style.visibility</p:attrName>
                                        </p:attrNameLst>
                                      </p:cBhvr>
                                      <p:to>
                                        <p:strVal val="visible"/>
                                      </p:to>
                                    </p:set>
                                  </p:childTnLst>
                                </p:cTn>
                              </p:par>
                              <p:par>
                                <p:cTn id="205" presetID="1" presetClass="entr" presetSubtype="0" fill="hold" nodeType="withEffect">
                                  <p:stCondLst>
                                    <p:cond delay="0"/>
                                  </p:stCondLst>
                                  <p:childTnLst>
                                    <p:set>
                                      <p:cBhvr>
                                        <p:cTn id="206" dur="1" fill="hold">
                                          <p:stCondLst>
                                            <p:cond delay="0"/>
                                          </p:stCondLst>
                                        </p:cTn>
                                        <p:tgtEl>
                                          <p:spTgt spid="68"/>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65"/>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95"/>
                                        </p:tgtEl>
                                        <p:attrNameLst>
                                          <p:attrName>style.visibility</p:attrName>
                                        </p:attrNameLst>
                                      </p:cBhvr>
                                      <p:to>
                                        <p:strVal val="visible"/>
                                      </p:to>
                                    </p:set>
                                  </p:childTnLst>
                                </p:cTn>
                              </p:par>
                              <p:par>
                                <p:cTn id="211" presetID="1" presetClass="entr" presetSubtype="0" fill="hold" nodeType="withEffect">
                                  <p:stCondLst>
                                    <p:cond delay="0"/>
                                  </p:stCondLst>
                                  <p:childTnLst>
                                    <p:set>
                                      <p:cBhvr>
                                        <p:cTn id="212" dur="1" fill="hold">
                                          <p:stCondLst>
                                            <p:cond delay="0"/>
                                          </p:stCondLst>
                                        </p:cTn>
                                        <p:tgtEl>
                                          <p:spTgt spid="89"/>
                                        </p:tgtEl>
                                        <p:attrNameLst>
                                          <p:attrName>style.visibility</p:attrName>
                                        </p:attrNameLst>
                                      </p:cBhvr>
                                      <p:to>
                                        <p:strVal val="visible"/>
                                      </p:to>
                                    </p:set>
                                  </p:childTnLst>
                                </p:cTn>
                              </p:par>
                              <p:par>
                                <p:cTn id="213" presetID="1" presetClass="entr" presetSubtype="0" fill="hold" nodeType="withEffect">
                                  <p:stCondLst>
                                    <p:cond delay="0"/>
                                  </p:stCondLst>
                                  <p:childTnLst>
                                    <p:set>
                                      <p:cBhvr>
                                        <p:cTn id="214" dur="1" fill="hold">
                                          <p:stCondLst>
                                            <p:cond delay="0"/>
                                          </p:stCondLst>
                                        </p:cTn>
                                        <p:tgtEl>
                                          <p:spTgt spid="81"/>
                                        </p:tgtEl>
                                        <p:attrNameLst>
                                          <p:attrName>style.visibility</p:attrName>
                                        </p:attrNameLst>
                                      </p:cBhvr>
                                      <p:to>
                                        <p:strVal val="visible"/>
                                      </p:to>
                                    </p:set>
                                  </p:childTnLst>
                                </p:cTn>
                              </p:par>
                              <p:par>
                                <p:cTn id="215" presetID="1" presetClass="entr" presetSubtype="0" fill="hold" nodeType="withEffect">
                                  <p:stCondLst>
                                    <p:cond delay="0"/>
                                  </p:stCondLst>
                                  <p:childTnLst>
                                    <p:set>
                                      <p:cBhvr>
                                        <p:cTn id="216" dur="1" fill="hold">
                                          <p:stCondLst>
                                            <p:cond delay="0"/>
                                          </p:stCondLst>
                                        </p:cTn>
                                        <p:tgtEl>
                                          <p:spTgt spid="60"/>
                                        </p:tgtEl>
                                        <p:attrNameLst>
                                          <p:attrName>style.visibility</p:attrName>
                                        </p:attrNameLst>
                                      </p:cBhvr>
                                      <p:to>
                                        <p:strVal val="visible"/>
                                      </p:to>
                                    </p:set>
                                  </p:childTnLst>
                                </p:cTn>
                              </p:par>
                              <p:par>
                                <p:cTn id="217" presetID="1" presetClass="entr" presetSubtype="0" fill="hold" nodeType="withEffect">
                                  <p:stCondLst>
                                    <p:cond delay="0"/>
                                  </p:stCondLst>
                                  <p:childTnLst>
                                    <p:set>
                                      <p:cBhvr>
                                        <p:cTn id="218" dur="1" fill="hold">
                                          <p:stCondLst>
                                            <p:cond delay="0"/>
                                          </p:stCondLst>
                                        </p:cTn>
                                        <p:tgtEl>
                                          <p:spTgt spid="61"/>
                                        </p:tgtEl>
                                        <p:attrNameLst>
                                          <p:attrName>style.visibility</p:attrName>
                                        </p:attrNameLst>
                                      </p:cBhvr>
                                      <p:to>
                                        <p:strVal val="visible"/>
                                      </p:to>
                                    </p:set>
                                  </p:childTnLst>
                                </p:cTn>
                              </p:par>
                              <p:par>
                                <p:cTn id="219" presetID="1" presetClass="entr" presetSubtype="0" fill="hold" nodeType="withEffect">
                                  <p:stCondLst>
                                    <p:cond delay="0"/>
                                  </p:stCondLst>
                                  <p:childTnLst>
                                    <p:set>
                                      <p:cBhvr>
                                        <p:cTn id="220" dur="1" fill="hold">
                                          <p:stCondLst>
                                            <p:cond delay="0"/>
                                          </p:stCondLst>
                                        </p:cTn>
                                        <p:tgtEl>
                                          <p:spTgt spid="62"/>
                                        </p:tgtEl>
                                        <p:attrNameLst>
                                          <p:attrName>style.visibility</p:attrName>
                                        </p:attrNameLst>
                                      </p:cBhvr>
                                      <p:to>
                                        <p:strVal val="visible"/>
                                      </p:to>
                                    </p:set>
                                  </p:childTnLst>
                                </p:cTn>
                              </p:par>
                              <p:par>
                                <p:cTn id="221" presetID="1" presetClass="entr" presetSubtype="0" fill="hold" nodeType="withEffect">
                                  <p:stCondLst>
                                    <p:cond delay="0"/>
                                  </p:stCondLst>
                                  <p:childTnLst>
                                    <p:set>
                                      <p:cBhvr>
                                        <p:cTn id="222" dur="1" fill="hold">
                                          <p:stCondLst>
                                            <p:cond delay="0"/>
                                          </p:stCondLst>
                                        </p:cTn>
                                        <p:tgtEl>
                                          <p:spTgt spid="63"/>
                                        </p:tgtEl>
                                        <p:attrNameLst>
                                          <p:attrName>style.visibility</p:attrName>
                                        </p:attrNameLst>
                                      </p:cBhvr>
                                      <p:to>
                                        <p:strVal val="visible"/>
                                      </p:to>
                                    </p:set>
                                  </p:childTnLst>
                                </p:cTn>
                              </p:par>
                              <p:par>
                                <p:cTn id="223" presetID="1" presetClass="entr" presetSubtype="0" fill="hold" nodeType="withEffect">
                                  <p:stCondLst>
                                    <p:cond delay="0"/>
                                  </p:stCondLst>
                                  <p:childTnLst>
                                    <p:set>
                                      <p:cBhvr>
                                        <p:cTn id="224" dur="1" fill="hold">
                                          <p:stCondLst>
                                            <p:cond delay="0"/>
                                          </p:stCondLst>
                                        </p:cTn>
                                        <p:tgtEl>
                                          <p:spTgt spid="64"/>
                                        </p:tgtEl>
                                        <p:attrNameLst>
                                          <p:attrName>style.visibility</p:attrName>
                                        </p:attrNameLst>
                                      </p:cBhvr>
                                      <p:to>
                                        <p:strVal val="visible"/>
                                      </p:to>
                                    </p:set>
                                  </p:childTnLst>
                                </p:cTn>
                              </p:par>
                              <p:par>
                                <p:cTn id="225" presetID="1" presetClass="entr" presetSubtype="0" fill="hold" nodeType="withEffect">
                                  <p:stCondLst>
                                    <p:cond delay="0"/>
                                  </p:stCondLst>
                                  <p:childTnLst>
                                    <p:set>
                                      <p:cBhvr>
                                        <p:cTn id="226" dur="1" fill="hold">
                                          <p:stCondLst>
                                            <p:cond delay="0"/>
                                          </p:stCondLst>
                                        </p:cTn>
                                        <p:tgtEl>
                                          <p:spTgt spid="84"/>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80"/>
                                        </p:tgtEl>
                                        <p:attrNameLst>
                                          <p:attrName>style.visibility</p:attrName>
                                        </p:attrNameLst>
                                      </p:cBhvr>
                                      <p:to>
                                        <p:strVal val="visible"/>
                                      </p:to>
                                    </p:set>
                                  </p:childTnLst>
                                </p:cTn>
                              </p:par>
                              <p:par>
                                <p:cTn id="229" presetID="1" presetClass="entr" presetSubtype="0" fill="hold" nodeType="withEffect">
                                  <p:stCondLst>
                                    <p:cond delay="0"/>
                                  </p:stCondLst>
                                  <p:childTnLst>
                                    <p:set>
                                      <p:cBhvr>
                                        <p:cTn id="230" dur="1" fill="hold">
                                          <p:stCondLst>
                                            <p:cond delay="0"/>
                                          </p:stCondLst>
                                        </p:cTn>
                                        <p:tgtEl>
                                          <p:spTgt spid="85"/>
                                        </p:tgtEl>
                                        <p:attrNameLst>
                                          <p:attrName>style.visibility</p:attrName>
                                        </p:attrNameLst>
                                      </p:cBhvr>
                                      <p:to>
                                        <p:strVal val="visible"/>
                                      </p:to>
                                    </p:set>
                                  </p:childTnLst>
                                </p:cTn>
                              </p:par>
                              <p:par>
                                <p:cTn id="231" presetID="1" presetClass="entr" presetSubtype="0" fill="hold" nodeType="withEffect">
                                  <p:stCondLst>
                                    <p:cond delay="0"/>
                                  </p:stCondLst>
                                  <p:childTnLst>
                                    <p:set>
                                      <p:cBhvr>
                                        <p:cTn id="232" dur="1" fill="hold">
                                          <p:stCondLst>
                                            <p:cond delay="0"/>
                                          </p:stCondLst>
                                        </p:cTn>
                                        <p:tgtEl>
                                          <p:spTgt spid="86"/>
                                        </p:tgtEl>
                                        <p:attrNameLst>
                                          <p:attrName>style.visibility</p:attrName>
                                        </p:attrNameLst>
                                      </p:cBhvr>
                                      <p:to>
                                        <p:strVal val="visible"/>
                                      </p:to>
                                    </p:set>
                                  </p:childTnLst>
                                </p:cTn>
                              </p:par>
                              <p:par>
                                <p:cTn id="233" presetID="1" presetClass="entr" presetSubtype="0" fill="hold" nodeType="withEffect">
                                  <p:stCondLst>
                                    <p:cond delay="0"/>
                                  </p:stCondLst>
                                  <p:childTnLst>
                                    <p:set>
                                      <p:cBhvr>
                                        <p:cTn id="234" dur="1" fill="hold">
                                          <p:stCondLst>
                                            <p:cond delay="0"/>
                                          </p:stCondLst>
                                        </p:cTn>
                                        <p:tgtEl>
                                          <p:spTgt spid="88"/>
                                        </p:tgtEl>
                                        <p:attrNameLst>
                                          <p:attrName>style.visibility</p:attrName>
                                        </p:attrNameLst>
                                      </p:cBhvr>
                                      <p:to>
                                        <p:strVal val="visible"/>
                                      </p:to>
                                    </p:set>
                                  </p:childTnLst>
                                </p:cTn>
                              </p:par>
                              <p:par>
                                <p:cTn id="235" presetID="1" presetClass="entr" presetSubtype="0" fill="hold" nodeType="withEffect">
                                  <p:stCondLst>
                                    <p:cond delay="0"/>
                                  </p:stCondLst>
                                  <p:childTnLst>
                                    <p:set>
                                      <p:cBhvr>
                                        <p:cTn id="236" dur="1" fill="hold">
                                          <p:stCondLst>
                                            <p:cond delay="0"/>
                                          </p:stCondLst>
                                        </p:cTn>
                                        <p:tgtEl>
                                          <p:spTgt spid="87"/>
                                        </p:tgtEl>
                                        <p:attrNameLst>
                                          <p:attrName>style.visibility</p:attrName>
                                        </p:attrNameLst>
                                      </p:cBhvr>
                                      <p:to>
                                        <p:strVal val="visible"/>
                                      </p:to>
                                    </p:set>
                                  </p:childTnLst>
                                </p:cTn>
                              </p:par>
                            </p:childTnLst>
                          </p:cTn>
                        </p:par>
                      </p:childTnLst>
                    </p:cTn>
                  </p:par>
                  <p:par>
                    <p:cTn id="237" fill="hold">
                      <p:stCondLst>
                        <p:cond delay="indefinite"/>
                      </p:stCondLst>
                      <p:childTnLst>
                        <p:par>
                          <p:cTn id="238" fill="hold">
                            <p:stCondLst>
                              <p:cond delay="0"/>
                            </p:stCondLst>
                            <p:childTnLst>
                              <p:par>
                                <p:cTn id="239" presetID="1" presetClass="entr" presetSubtype="0" fill="hold" grpId="0" nodeType="clickEffect">
                                  <p:stCondLst>
                                    <p:cond delay="0"/>
                                  </p:stCondLst>
                                  <p:childTnLst>
                                    <p:set>
                                      <p:cBhvr>
                                        <p:cTn id="240" dur="1" fill="hold">
                                          <p:stCondLst>
                                            <p:cond delay="0"/>
                                          </p:stCondLst>
                                        </p:cTn>
                                        <p:tgtEl>
                                          <p:spTgt spid="97"/>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99"/>
                                        </p:tgtEl>
                                        <p:attrNameLst>
                                          <p:attrName>style.visibility</p:attrName>
                                        </p:attrNameLst>
                                      </p:cBhvr>
                                      <p:to>
                                        <p:strVal val="visible"/>
                                      </p:to>
                                    </p:set>
                                  </p:childTnLst>
                                </p:cTn>
                              </p:par>
                              <p:par>
                                <p:cTn id="243" presetID="1" presetClass="entr" presetSubtype="0" fill="hold" nodeType="withEffect">
                                  <p:stCondLst>
                                    <p:cond delay="0"/>
                                  </p:stCondLst>
                                  <p:childTnLst>
                                    <p:set>
                                      <p:cBhvr>
                                        <p:cTn id="244" dur="1" fill="hold">
                                          <p:stCondLst>
                                            <p:cond delay="0"/>
                                          </p:stCondLst>
                                        </p:cTn>
                                        <p:tgtEl>
                                          <p:spTgt spid="98"/>
                                        </p:tgtEl>
                                        <p:attrNameLst>
                                          <p:attrName>style.visibility</p:attrName>
                                        </p:attrNameLst>
                                      </p:cBhvr>
                                      <p:to>
                                        <p:strVal val="visible"/>
                                      </p:to>
                                    </p:set>
                                  </p:childTnLst>
                                </p:cTn>
                              </p:par>
                            </p:childTnLst>
                          </p:cTn>
                        </p:par>
                      </p:childTnLst>
                    </p:cTn>
                  </p:par>
                  <p:par>
                    <p:cTn id="245" fill="hold">
                      <p:stCondLst>
                        <p:cond delay="indefinite"/>
                      </p:stCondLst>
                      <p:childTnLst>
                        <p:par>
                          <p:cTn id="246" fill="hold">
                            <p:stCondLst>
                              <p:cond delay="0"/>
                            </p:stCondLst>
                            <p:childTnLst>
                              <p:par>
                                <p:cTn id="247" presetID="1" presetClass="entr" presetSubtype="0" fill="hold" nodeType="clickEffect">
                                  <p:stCondLst>
                                    <p:cond delay="0"/>
                                  </p:stCondLst>
                                  <p:childTnLst>
                                    <p:set>
                                      <p:cBhvr>
                                        <p:cTn id="248" dur="1" fill="hold">
                                          <p:stCondLst>
                                            <p:cond delay="0"/>
                                          </p:stCondLst>
                                        </p:cTn>
                                        <p:tgtEl>
                                          <p:spTgt spid="100"/>
                                        </p:tgtEl>
                                        <p:attrNameLst>
                                          <p:attrName>style.visibility</p:attrName>
                                        </p:attrNameLst>
                                      </p:cBhvr>
                                      <p:to>
                                        <p:strVal val="visible"/>
                                      </p:to>
                                    </p:set>
                                  </p:childTnLst>
                                </p:cTn>
                              </p:par>
                            </p:childTnLst>
                          </p:cTn>
                        </p:par>
                      </p:childTnLst>
                    </p:cTn>
                  </p:par>
                  <p:par>
                    <p:cTn id="249" fill="hold">
                      <p:stCondLst>
                        <p:cond delay="indefinite"/>
                      </p:stCondLst>
                      <p:childTnLst>
                        <p:par>
                          <p:cTn id="250" fill="hold">
                            <p:stCondLst>
                              <p:cond delay="0"/>
                            </p:stCondLst>
                            <p:childTnLst>
                              <p:par>
                                <p:cTn id="251" presetID="1" presetClass="entr" presetSubtype="0" fill="hold" nodeType="clickEffect">
                                  <p:stCondLst>
                                    <p:cond delay="0"/>
                                  </p:stCondLst>
                                  <p:childTnLst>
                                    <p:set>
                                      <p:cBhvr>
                                        <p:cTn id="252" dur="1" fill="hold">
                                          <p:stCondLst>
                                            <p:cond delay="0"/>
                                          </p:stCondLst>
                                        </p:cTn>
                                        <p:tgtEl>
                                          <p:spTgt spid="101"/>
                                        </p:tgtEl>
                                        <p:attrNameLst>
                                          <p:attrName>style.visibility</p:attrName>
                                        </p:attrNameLst>
                                      </p:cBhvr>
                                      <p:to>
                                        <p:strVal val="visible"/>
                                      </p:to>
                                    </p:set>
                                  </p:childTnLst>
                                </p:cTn>
                              </p:par>
                              <p:par>
                                <p:cTn id="253" presetID="1" presetClass="entr" presetSubtype="0" fill="hold" nodeType="withEffect">
                                  <p:stCondLst>
                                    <p:cond delay="0"/>
                                  </p:stCondLst>
                                  <p:childTnLst>
                                    <p:set>
                                      <p:cBhvr>
                                        <p:cTn id="254" dur="1" fill="hold">
                                          <p:stCondLst>
                                            <p:cond delay="0"/>
                                          </p:stCondLst>
                                        </p:cTn>
                                        <p:tgtEl>
                                          <p:spTgt spid="102"/>
                                        </p:tgtEl>
                                        <p:attrNameLst>
                                          <p:attrName>style.visibility</p:attrName>
                                        </p:attrNameLst>
                                      </p:cBhvr>
                                      <p:to>
                                        <p:strVal val="visible"/>
                                      </p:to>
                                    </p:set>
                                  </p:childTnLst>
                                </p:cTn>
                              </p:par>
                              <p:par>
                                <p:cTn id="255" presetID="1" presetClass="entr" presetSubtype="0" fill="hold" grpId="0" nodeType="withEffect">
                                  <p:stCondLst>
                                    <p:cond delay="0"/>
                                  </p:stCondLst>
                                  <p:childTnLst>
                                    <p:set>
                                      <p:cBhvr>
                                        <p:cTn id="256" dur="1" fill="hold">
                                          <p:stCondLst>
                                            <p:cond delay="0"/>
                                          </p:stCondLst>
                                        </p:cTn>
                                        <p:tgtEl>
                                          <p:spTgt spid="102"/>
                                        </p:tgtEl>
                                        <p:attrNameLst>
                                          <p:attrName>style.visibility</p:attrName>
                                        </p:attrNameLst>
                                      </p:cBhvr>
                                      <p:to>
                                        <p:strVal val="visible"/>
                                      </p:to>
                                    </p:set>
                                  </p:childTnLst>
                                </p:cTn>
                              </p:par>
                              <p:par>
                                <p:cTn id="257" presetID="1" presetClass="entr" presetSubtype="0" fill="hold" nodeType="withEffect">
                                  <p:stCondLst>
                                    <p:cond delay="0"/>
                                  </p:stCondLst>
                                  <p:childTnLst>
                                    <p:set>
                                      <p:cBhvr>
                                        <p:cTn id="258" dur="1" fill="hold">
                                          <p:stCondLst>
                                            <p:cond delay="0"/>
                                          </p:stCondLst>
                                        </p:cTn>
                                        <p:tgtEl>
                                          <p:spTgt spid="105"/>
                                        </p:tgtEl>
                                        <p:attrNameLst>
                                          <p:attrName>style.visibility</p:attrName>
                                        </p:attrNameLst>
                                      </p:cBhvr>
                                      <p:to>
                                        <p:strVal val="visible"/>
                                      </p:to>
                                    </p:set>
                                  </p:childTnLst>
                                </p:cTn>
                              </p:par>
                              <p:par>
                                <p:cTn id="259" presetID="1" presetClass="entr" presetSubtype="0" fill="hold" nodeType="withEffect">
                                  <p:stCondLst>
                                    <p:cond delay="0"/>
                                  </p:stCondLst>
                                  <p:childTnLst>
                                    <p:set>
                                      <p:cBhvr>
                                        <p:cTn id="260" dur="1" fill="hold">
                                          <p:stCondLst>
                                            <p:cond delay="0"/>
                                          </p:stCondLst>
                                        </p:cTn>
                                        <p:tgtEl>
                                          <p:spTgt spid="104"/>
                                        </p:tgtEl>
                                        <p:attrNameLst>
                                          <p:attrName>style.visibility</p:attrName>
                                        </p:attrNameLst>
                                      </p:cBhvr>
                                      <p:to>
                                        <p:strVal val="visible"/>
                                      </p:to>
                                    </p:set>
                                  </p:childTnLst>
                                </p:cTn>
                              </p:par>
                            </p:childTnLst>
                          </p:cTn>
                        </p:par>
                      </p:childTnLst>
                    </p:cTn>
                  </p:par>
                  <p:par>
                    <p:cTn id="261" fill="hold">
                      <p:stCondLst>
                        <p:cond delay="indefinite"/>
                      </p:stCondLst>
                      <p:childTnLst>
                        <p:par>
                          <p:cTn id="262" fill="hold">
                            <p:stCondLst>
                              <p:cond delay="0"/>
                            </p:stCondLst>
                            <p:childTnLst>
                              <p:par>
                                <p:cTn id="263" presetID="1" presetClass="entr" presetSubtype="0" fill="hold" nodeType="clickEffect">
                                  <p:stCondLst>
                                    <p:cond delay="0"/>
                                  </p:stCondLst>
                                  <p:childTnLst>
                                    <p:set>
                                      <p:cBhvr>
                                        <p:cTn id="264" dur="1" fill="hold">
                                          <p:stCondLst>
                                            <p:cond delay="0"/>
                                          </p:stCondLst>
                                        </p:cTn>
                                        <p:tgtEl>
                                          <p:spTgt spid="103"/>
                                        </p:tgtEl>
                                        <p:attrNameLst>
                                          <p:attrName>style.visibility</p:attrName>
                                        </p:attrNameLst>
                                      </p:cBhvr>
                                      <p:to>
                                        <p:strVal val="visible"/>
                                      </p:to>
                                    </p:set>
                                  </p:childTnLst>
                                </p:cTn>
                              </p:par>
                              <p:par>
                                <p:cTn id="265" presetID="1" presetClass="entr" presetSubtype="0" fill="hold" nodeType="withEffect">
                                  <p:stCondLst>
                                    <p:cond delay="0"/>
                                  </p:stCondLst>
                                  <p:childTnLst>
                                    <p:set>
                                      <p:cBhvr>
                                        <p:cTn id="266" dur="1" fill="hold">
                                          <p:stCondLst>
                                            <p:cond delay="0"/>
                                          </p:stCondLst>
                                        </p:cTn>
                                        <p:tgtEl>
                                          <p:spTgt spid="103"/>
                                        </p:tgtEl>
                                        <p:attrNameLst>
                                          <p:attrName>style.visibility</p:attrName>
                                        </p:attrNameLst>
                                      </p:cBhvr>
                                      <p:to>
                                        <p:strVal val="visible"/>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nodeType="clickEffect">
                                  <p:stCondLst>
                                    <p:cond delay="0"/>
                                  </p:stCondLst>
                                  <p:childTnLst>
                                    <p:set>
                                      <p:cBhvr>
                                        <p:cTn id="270"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animBg="1"/>
      <p:bldP spid="11" grpId="0" animBg="1"/>
      <p:bldP spid="11" grpId="1" animBg="1"/>
      <p:bldP spid="12" grpId="0" animBg="1"/>
      <p:bldP spid="12" grpId="1" animBg="1"/>
      <p:bldP spid="13" grpId="0" animBg="1"/>
      <p:bldP spid="13" grpId="1" animBg="1"/>
      <p:bldP spid="34" grpId="0" animBg="1"/>
      <p:bldP spid="35" grpId="0"/>
      <p:bldP spid="38" grpId="0" animBg="1"/>
      <p:bldP spid="40" grpId="0"/>
      <p:bldP spid="40" grpId="1"/>
      <p:bldP spid="42" grpId="0" animBg="1"/>
      <p:bldP spid="43" grpId="0" animBg="1"/>
      <p:bldP spid="44" grpId="0" animBg="1"/>
      <p:bldP spid="45" grpId="0" animBg="1"/>
      <p:bldP spid="46" grpId="0"/>
      <p:bldP spid="49" grpId="0" animBg="1"/>
      <p:bldP spid="49" grpId="1" animBg="1"/>
      <p:bldP spid="53" grpId="0"/>
      <p:bldP spid="53" grpId="1"/>
      <p:bldP spid="54" grpId="0"/>
      <p:bldP spid="54" grpId="1"/>
      <p:bldP spid="55" grpId="0"/>
      <p:bldP spid="56" grpId="0"/>
      <p:bldP spid="56" grpId="1"/>
      <p:bldP spid="57" grpId="0"/>
      <p:bldP spid="57" grpId="1"/>
      <p:bldP spid="65" grpId="0" animBg="1"/>
      <p:bldP spid="66" grpId="0" animBg="1"/>
      <p:bldP spid="67" grpId="0" animBg="1"/>
      <p:bldP spid="82" grpId="0"/>
      <p:bldP spid="90" grpId="0" animBg="1"/>
      <p:bldP spid="92" grpId="0"/>
      <p:bldP spid="93" grpId="0"/>
      <p:bldP spid="95" grpId="0"/>
      <p:bldP spid="96" grpId="0"/>
      <p:bldP spid="97" grpId="0" animBg="1"/>
      <p:bldP spid="99" grpId="0"/>
      <p:bldP spid="10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7" name="Title 1">
            <a:extLst>
              <a:ext uri="{FF2B5EF4-FFF2-40B4-BE49-F238E27FC236}">
                <a16:creationId xmlns:a16="http://schemas.microsoft.com/office/drawing/2014/main" id="{15E271F6-51B0-AE4E-8A04-496B7EF27B6E}"/>
              </a:ext>
            </a:extLst>
          </p:cNvPr>
          <p:cNvSpPr txBox="1">
            <a:spLocks/>
          </p:cNvSpPr>
          <p:nvPr/>
        </p:nvSpPr>
        <p:spPr bwMode="auto">
          <a:xfrm>
            <a:off x="228600" y="952823"/>
            <a:ext cx="8478078"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2400" b="1">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r>
              <a:rPr lang="en-US" kern="0" dirty="0"/>
              <a:t>Datasets Collected for City of Cambridge</a:t>
            </a:r>
          </a:p>
        </p:txBody>
      </p:sp>
      <p:sp>
        <p:nvSpPr>
          <p:cNvPr id="9" name="Content Placeholder 8">
            <a:extLst>
              <a:ext uri="{FF2B5EF4-FFF2-40B4-BE49-F238E27FC236}">
                <a16:creationId xmlns:a16="http://schemas.microsoft.com/office/drawing/2014/main" id="{FB676C3D-360B-D749-AED5-F4DA8F339C1C}"/>
              </a:ext>
            </a:extLst>
          </p:cNvPr>
          <p:cNvSpPr>
            <a:spLocks noGrp="1"/>
          </p:cNvSpPr>
          <p:nvPr>
            <p:ph idx="4294967295"/>
          </p:nvPr>
        </p:nvSpPr>
        <p:spPr>
          <a:xfrm>
            <a:off x="0" y="1992313"/>
            <a:ext cx="8458200" cy="4535487"/>
          </a:xfrm>
        </p:spPr>
        <p:txBody>
          <a:bodyPr>
            <a:normAutofit/>
          </a:bodyPr>
          <a:lstStyle/>
          <a:p>
            <a:pPr marL="172085" lvl="0" indent="-172085">
              <a:spcBef>
                <a:spcPts val="0"/>
              </a:spcBef>
              <a:spcAft>
                <a:spcPts val="0"/>
              </a:spcAft>
              <a:buClr>
                <a:srgbClr val="000000"/>
              </a:buClr>
              <a:buSzPts val="2000"/>
              <a:buFont typeface="Arial"/>
              <a:buChar char="•"/>
            </a:pPr>
            <a:r>
              <a:rPr lang="en-US" b="1" dirty="0">
                <a:latin typeface="Arial"/>
                <a:cs typeface="Arial"/>
              </a:rPr>
              <a:t>Video</a:t>
            </a:r>
            <a:endParaRPr lang="en-US" dirty="0">
              <a:latin typeface="Arial"/>
              <a:cs typeface="Arial"/>
            </a:endParaRPr>
          </a:p>
          <a:p>
            <a:pPr marL="513080" lvl="1" indent="-170180">
              <a:spcBef>
                <a:spcPts val="450"/>
              </a:spcBef>
              <a:spcAft>
                <a:spcPts val="0"/>
              </a:spcAft>
              <a:buClr>
                <a:srgbClr val="000000"/>
              </a:buClr>
              <a:buSzPts val="2000"/>
              <a:buFont typeface="Arial"/>
              <a:buChar char="–"/>
            </a:pPr>
            <a:r>
              <a:rPr lang="en-US" sz="1800" dirty="0">
                <a:latin typeface="Arial"/>
                <a:cs typeface="Arial"/>
              </a:rPr>
              <a:t>100+ hours of </a:t>
            </a:r>
            <a:r>
              <a:rPr lang="en-US" sz="1800" dirty="0" err="1">
                <a:latin typeface="Arial"/>
                <a:cs typeface="Arial"/>
              </a:rPr>
              <a:t>dashcam</a:t>
            </a:r>
            <a:r>
              <a:rPr lang="en-US" sz="1800" dirty="0">
                <a:latin typeface="Arial"/>
                <a:cs typeface="Arial"/>
              </a:rPr>
              <a:t> video collected at MIT</a:t>
            </a:r>
          </a:p>
          <a:p>
            <a:pPr marL="513080" lvl="1" indent="-170180">
              <a:spcBef>
                <a:spcPts val="450"/>
              </a:spcBef>
              <a:spcAft>
                <a:spcPts val="0"/>
              </a:spcAft>
              <a:buClr>
                <a:srgbClr val="000000"/>
              </a:buClr>
              <a:buSzPts val="2000"/>
              <a:buFont typeface="Arial"/>
              <a:buChar char="–"/>
            </a:pPr>
            <a:r>
              <a:rPr lang="en-US" sz="1800" dirty="0">
                <a:latin typeface="Arial"/>
                <a:cs typeface="Arial"/>
              </a:rPr>
              <a:t>Raw video can be retrieved from MIT database at Cambridge</a:t>
            </a:r>
          </a:p>
          <a:p>
            <a:pPr marL="815340" lvl="2" indent="-129540">
              <a:spcBef>
                <a:spcPts val="225"/>
              </a:spcBef>
              <a:spcAft>
                <a:spcPts val="0"/>
              </a:spcAft>
              <a:buClr>
                <a:srgbClr val="000000"/>
              </a:buClr>
              <a:buSzPts val="2000"/>
              <a:buFont typeface="Arial"/>
              <a:buChar char="•"/>
            </a:pPr>
            <a:r>
              <a:rPr lang="en-US" sz="1800" dirty="0">
                <a:latin typeface="Arial"/>
                <a:cs typeface="Arial"/>
              </a:rPr>
              <a:t>Split into chunks of 30 seconds</a:t>
            </a:r>
          </a:p>
          <a:p>
            <a:pPr marL="815340" lvl="2" indent="-129540">
              <a:spcBef>
                <a:spcPts val="225"/>
              </a:spcBef>
              <a:spcAft>
                <a:spcPts val="0"/>
              </a:spcAft>
              <a:buClr>
                <a:srgbClr val="000000"/>
              </a:buClr>
              <a:buSzPts val="2000"/>
              <a:buFont typeface="Arial"/>
              <a:buChar char="•"/>
            </a:pPr>
            <a:r>
              <a:rPr lang="en-US" sz="1800" dirty="0">
                <a:latin typeface="Arial"/>
                <a:cs typeface="Arial"/>
              </a:rPr>
              <a:t>Metadata collected: </a:t>
            </a:r>
            <a:r>
              <a:rPr lang="en-US" sz="1800" dirty="0" err="1">
                <a:latin typeface="Arial"/>
                <a:cs typeface="Arial"/>
              </a:rPr>
              <a:t>geolocation</a:t>
            </a:r>
            <a:r>
              <a:rPr lang="en-US" sz="1800" dirty="0">
                <a:latin typeface="Arial"/>
                <a:cs typeface="Arial"/>
              </a:rPr>
              <a:t> and timestamp for each 30 seconds</a:t>
            </a:r>
            <a:endParaRPr lang="en-US" sz="2000" dirty="0">
              <a:latin typeface="Arial"/>
              <a:cs typeface="Arial"/>
            </a:endParaRPr>
          </a:p>
          <a:p>
            <a:pPr marL="172085" lvl="0" indent="-172085">
              <a:spcBef>
                <a:spcPts val="675"/>
              </a:spcBef>
              <a:spcAft>
                <a:spcPts val="0"/>
              </a:spcAft>
              <a:buClr>
                <a:srgbClr val="000000"/>
              </a:buClr>
              <a:buSzPts val="2000"/>
              <a:buFont typeface="Arial"/>
              <a:buChar char="•"/>
            </a:pPr>
            <a:r>
              <a:rPr lang="en-US" b="1" dirty="0">
                <a:latin typeface="Arial"/>
                <a:cs typeface="Arial"/>
              </a:rPr>
              <a:t>Unstructured Text</a:t>
            </a:r>
            <a:r>
              <a:rPr lang="en-US" dirty="0">
                <a:latin typeface="Arial"/>
                <a:cs typeface="Arial"/>
              </a:rPr>
              <a:t> (Twitter data)</a:t>
            </a:r>
          </a:p>
          <a:p>
            <a:pPr marL="513080" lvl="1" indent="-170180">
              <a:spcBef>
                <a:spcPts val="450"/>
              </a:spcBef>
              <a:spcAft>
                <a:spcPts val="0"/>
              </a:spcAft>
              <a:buClr>
                <a:srgbClr val="000000"/>
              </a:buClr>
              <a:buSzPts val="2000"/>
              <a:buFont typeface="Arial"/>
              <a:buChar char="–"/>
            </a:pPr>
            <a:r>
              <a:rPr lang="en-US" sz="1800" dirty="0">
                <a:latin typeface="Arial"/>
                <a:cs typeface="Arial"/>
              </a:rPr>
              <a:t>Collected ~200K tweets (Target ~ 1 million)</a:t>
            </a:r>
          </a:p>
          <a:p>
            <a:pPr marL="513080" lvl="1" indent="-170180">
              <a:spcBef>
                <a:spcPts val="450"/>
              </a:spcBef>
              <a:spcAft>
                <a:spcPts val="0"/>
              </a:spcAft>
              <a:buClr>
                <a:srgbClr val="000000"/>
              </a:buClr>
              <a:buSzPts val="2000"/>
              <a:buFont typeface="Arial"/>
              <a:buChar char="–"/>
            </a:pPr>
            <a:r>
              <a:rPr lang="en-US" sz="1800" dirty="0">
                <a:latin typeface="Arial"/>
                <a:cs typeface="Arial"/>
              </a:rPr>
              <a:t>Automatic tweet parsing and recording system into </a:t>
            </a:r>
            <a:r>
              <a:rPr lang="en-US" sz="1800" dirty="0" err="1">
                <a:latin typeface="Arial"/>
                <a:cs typeface="Arial"/>
              </a:rPr>
              <a:t>Postgres</a:t>
            </a:r>
            <a:r>
              <a:rPr lang="en-US" sz="1800" dirty="0">
                <a:latin typeface="Arial"/>
                <a:cs typeface="Arial"/>
              </a:rPr>
              <a:t> in place</a:t>
            </a:r>
          </a:p>
          <a:p>
            <a:pPr marL="172085" lvl="0" indent="-172085">
              <a:spcBef>
                <a:spcPts val="675"/>
              </a:spcBef>
              <a:spcAft>
                <a:spcPts val="0"/>
              </a:spcAft>
              <a:buClr>
                <a:srgbClr val="000000"/>
              </a:buClr>
              <a:buSzPts val="2000"/>
              <a:buFont typeface="Arial"/>
              <a:buChar char="•"/>
            </a:pPr>
            <a:r>
              <a:rPr lang="en-US" b="1" dirty="0">
                <a:latin typeface="Arial"/>
                <a:cs typeface="Arial"/>
              </a:rPr>
              <a:t>Structured data</a:t>
            </a:r>
            <a:endParaRPr lang="en-US" dirty="0">
              <a:latin typeface="Arial"/>
              <a:cs typeface="Arial"/>
            </a:endParaRPr>
          </a:p>
          <a:p>
            <a:pPr marL="513080" lvl="1" indent="-170180">
              <a:spcBef>
                <a:spcPts val="450"/>
              </a:spcBef>
              <a:spcAft>
                <a:spcPts val="0"/>
              </a:spcAft>
              <a:buClr>
                <a:srgbClr val="000000"/>
              </a:buClr>
              <a:buSzPts val="2000"/>
              <a:buFont typeface="Arial"/>
              <a:buChar char="–"/>
            </a:pPr>
            <a:r>
              <a:rPr lang="en-US" sz="1800" dirty="0">
                <a:latin typeface="Arial"/>
                <a:cs typeface="Arial"/>
              </a:rPr>
              <a:t>Cambridge public datasets</a:t>
            </a:r>
          </a:p>
          <a:p>
            <a:pPr marL="513080" lvl="1" indent="-170180">
              <a:spcBef>
                <a:spcPts val="450"/>
              </a:spcBef>
              <a:spcAft>
                <a:spcPts val="0"/>
              </a:spcAft>
              <a:buClr>
                <a:srgbClr val="000000"/>
              </a:buClr>
              <a:buSzPts val="2000"/>
              <a:buFont typeface="Arial"/>
              <a:buChar char="–"/>
            </a:pPr>
            <a:r>
              <a:rPr lang="en-US" sz="1800" dirty="0">
                <a:latin typeface="Arial"/>
                <a:cs typeface="Arial"/>
              </a:rPr>
              <a:t>Automatic weekly updates into </a:t>
            </a:r>
            <a:r>
              <a:rPr lang="en-US" sz="1800" dirty="0" err="1">
                <a:latin typeface="Arial"/>
                <a:cs typeface="Arial"/>
              </a:rPr>
              <a:t>Postgres</a:t>
            </a:r>
            <a:r>
              <a:rPr lang="en-US" sz="1800" dirty="0">
                <a:latin typeface="Arial"/>
                <a:cs typeface="Arial"/>
              </a:rPr>
              <a:t> in place</a:t>
            </a:r>
          </a:p>
          <a:p>
            <a:pPr marL="172085" lvl="0" indent="-172085">
              <a:spcBef>
                <a:spcPts val="675"/>
              </a:spcBef>
              <a:spcAft>
                <a:spcPts val="0"/>
              </a:spcAft>
              <a:buClr>
                <a:srgbClr val="000000"/>
              </a:buClr>
              <a:buSzPts val="2000"/>
              <a:buFont typeface="Arial"/>
              <a:buChar char="•"/>
            </a:pPr>
            <a:r>
              <a:rPr lang="en-US" b="1" dirty="0">
                <a:latin typeface="Arial"/>
                <a:cs typeface="Arial"/>
              </a:rPr>
              <a:t>Data from drones and </a:t>
            </a:r>
            <a:r>
              <a:rPr lang="en-US" b="1" dirty="0" err="1">
                <a:latin typeface="Arial"/>
                <a:cs typeface="Arial"/>
              </a:rPr>
              <a:t>dashcams</a:t>
            </a:r>
            <a:endParaRPr lang="en-US" b="1" dirty="0">
              <a:latin typeface="Arial"/>
              <a:cs typeface="Arial"/>
            </a:endParaRPr>
          </a:p>
        </p:txBody>
      </p:sp>
      <p:sp>
        <p:nvSpPr>
          <p:cNvPr id="16" name="Slide Number Placeholder 3">
            <a:extLst>
              <a:ext uri="{FF2B5EF4-FFF2-40B4-BE49-F238E27FC236}">
                <a16:creationId xmlns:a16="http://schemas.microsoft.com/office/drawing/2014/main" id="{EC03CA7A-E2AA-A747-B423-E2F1F15191EA}"/>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37</a:t>
            </a:fld>
            <a:endParaRPr lang="en-US"/>
          </a:p>
        </p:txBody>
      </p:sp>
      <p:sp>
        <p:nvSpPr>
          <p:cNvPr id="153" name="Google Shape;153;p17"/>
          <p:cNvSpPr txBox="1">
            <a:spLocks noGrp="1"/>
          </p:cNvSpPr>
          <p:nvPr>
            <p:ph type="sldNum" idx="4294967295"/>
          </p:nvPr>
        </p:nvSpPr>
        <p:spPr>
          <a:xfrm>
            <a:off x="8743950" y="6229350"/>
            <a:ext cx="400050" cy="298450"/>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buClr>
                <a:srgbClr val="000000"/>
              </a:buClr>
              <a:buSzPts val="1300"/>
            </a:pPr>
            <a:fld id="{00000000-1234-1234-1234-123412341234}" type="slidenum">
              <a:rPr lang="en-US" smtClean="0"/>
              <a:pPr algn="ctr">
                <a:spcBef>
                  <a:spcPts val="0"/>
                </a:spcBef>
                <a:spcAft>
                  <a:spcPts val="0"/>
                </a:spcAft>
                <a:buClr>
                  <a:srgbClr val="000000"/>
                </a:buClr>
                <a:buSzPts val="1300"/>
              </a:pPr>
              <a:t>37</a:t>
            </a:fld>
            <a:endParaRPr sz="975">
              <a:solidFill>
                <a:srgbClr val="000000"/>
              </a:solidFill>
              <a:latin typeface="Arial"/>
              <a:ea typeface="Arial"/>
              <a:cs typeface="Arial"/>
              <a:sym typeface="Arial"/>
            </a:endParaRPr>
          </a:p>
        </p:txBody>
      </p:sp>
    </p:spTree>
    <p:extLst>
      <p:ext uri="{BB962C8B-B14F-4D97-AF65-F5344CB8AC3E}">
        <p14:creationId xmlns:p14="http://schemas.microsoft.com/office/powerpoint/2010/main" val="920585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3B67D-F9A9-B645-B063-1314D42C321C}"/>
              </a:ext>
            </a:extLst>
          </p:cNvPr>
          <p:cNvSpPr>
            <a:spLocks noGrp="1"/>
          </p:cNvSpPr>
          <p:nvPr>
            <p:ph type="title" idx="4294967295"/>
          </p:nvPr>
        </p:nvSpPr>
        <p:spPr>
          <a:xfrm>
            <a:off x="0" y="952500"/>
            <a:ext cx="8478838" cy="838200"/>
          </a:xfrm>
        </p:spPr>
        <p:txBody>
          <a:bodyPr/>
          <a:lstStyle/>
          <a:p>
            <a:r>
              <a:rPr lang="en-US"/>
              <a:t>Datasets Example</a:t>
            </a:r>
          </a:p>
        </p:txBody>
      </p:sp>
      <p:sp>
        <p:nvSpPr>
          <p:cNvPr id="3" name="Content Placeholder 2">
            <a:extLst>
              <a:ext uri="{FF2B5EF4-FFF2-40B4-BE49-F238E27FC236}">
                <a16:creationId xmlns:a16="http://schemas.microsoft.com/office/drawing/2014/main" id="{FB85307B-AA3E-A14D-B68E-0B3FCFBCD05F}"/>
              </a:ext>
            </a:extLst>
          </p:cNvPr>
          <p:cNvSpPr>
            <a:spLocks noGrp="1"/>
          </p:cNvSpPr>
          <p:nvPr>
            <p:ph idx="4294967295"/>
          </p:nvPr>
        </p:nvSpPr>
        <p:spPr>
          <a:xfrm>
            <a:off x="0" y="1992313"/>
            <a:ext cx="8458200" cy="4175125"/>
          </a:xfrm>
        </p:spPr>
        <p:txBody>
          <a:bodyPr/>
          <a:lstStyle/>
          <a:p>
            <a:r>
              <a:rPr lang="en-US"/>
              <a:t>Tweets from Cambridge Police</a:t>
            </a:r>
          </a:p>
          <a:p>
            <a:r>
              <a:rPr lang="en-US"/>
              <a:t>A video that has a bicyclist without helmet on it 00:01 to 00:27</a:t>
            </a:r>
          </a:p>
          <a:p>
            <a:pPr marL="0" indent="0">
              <a:buNone/>
            </a:pPr>
            <a:endParaRPr lang="en-US" b="1"/>
          </a:p>
          <a:p>
            <a:endParaRPr lang="en-US"/>
          </a:p>
        </p:txBody>
      </p:sp>
      <p:sp>
        <p:nvSpPr>
          <p:cNvPr id="4" name="Slide Number Placeholder 3">
            <a:extLst>
              <a:ext uri="{FF2B5EF4-FFF2-40B4-BE49-F238E27FC236}">
                <a16:creationId xmlns:a16="http://schemas.microsoft.com/office/drawing/2014/main" id="{6711FBA9-0763-844D-8BCA-6A8570F4ABD1}"/>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38</a:t>
            </a:fld>
            <a:endParaRPr lang="en-US"/>
          </a:p>
        </p:txBody>
      </p:sp>
      <p:pic>
        <p:nvPicPr>
          <p:cNvPr id="8" name="Online Media 7" descr="2019_03_11_2019_03_11_152333.mov">
            <a:hlinkClick r:id="" action="ppaction://media"/>
            <a:extLst>
              <a:ext uri="{FF2B5EF4-FFF2-40B4-BE49-F238E27FC236}">
                <a16:creationId xmlns:a16="http://schemas.microsoft.com/office/drawing/2014/main" id="{E41B290C-589C-054C-BAC2-74C6F3A2D3EF}"/>
              </a:ext>
            </a:extLst>
          </p:cNvPr>
          <p:cNvPicPr>
            <a:picLocks noChangeAspect="1"/>
          </p:cNvPicPr>
          <p:nvPr>
            <a:videoFile r:link="rId1"/>
            <p:extLst>
              <p:ext uri="{DAA4B4D4-6D71-4841-9C94-3DE7FCFB9230}">
                <p14:media xmlns:p14="http://schemas.microsoft.com/office/powerpoint/2010/main" r:embed="rId2">
                  <p14:trim st="13557.7902"/>
                </p14:media>
              </p:ext>
            </p:extLst>
          </p:nvPr>
        </p:nvPicPr>
        <p:blipFill>
          <a:blip r:embed="rId4"/>
          <a:stretch>
            <a:fillRect/>
          </a:stretch>
        </p:blipFill>
        <p:spPr>
          <a:xfrm>
            <a:off x="6590557" y="3145750"/>
            <a:ext cx="2296432" cy="1291743"/>
          </a:xfrm>
          <a:prstGeom prst="rect">
            <a:avLst/>
          </a:prstGeom>
        </p:spPr>
      </p:pic>
      <p:pic>
        <p:nvPicPr>
          <p:cNvPr id="9" name="Picture 8">
            <a:extLst>
              <a:ext uri="{FF2B5EF4-FFF2-40B4-BE49-F238E27FC236}">
                <a16:creationId xmlns:a16="http://schemas.microsoft.com/office/drawing/2014/main" id="{598D4B01-5A0F-C84A-819C-85C89294142C}"/>
              </a:ext>
            </a:extLst>
          </p:cNvPr>
          <p:cNvPicPr>
            <a:picLocks noChangeAspect="1"/>
          </p:cNvPicPr>
          <p:nvPr/>
        </p:nvPicPr>
        <p:blipFill rotWithShape="1">
          <a:blip r:embed="rId5"/>
          <a:srcRect t="48247" b="-1"/>
          <a:stretch/>
        </p:blipFill>
        <p:spPr>
          <a:xfrm>
            <a:off x="428789" y="3160038"/>
            <a:ext cx="5883965" cy="3209083"/>
          </a:xfrm>
          <a:prstGeom prst="rect">
            <a:avLst/>
          </a:prstGeom>
        </p:spPr>
      </p:pic>
    </p:spTree>
    <p:extLst>
      <p:ext uri="{BB962C8B-B14F-4D97-AF65-F5344CB8AC3E}">
        <p14:creationId xmlns:p14="http://schemas.microsoft.com/office/powerpoint/2010/main" val="31880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endCondLst>
                    <p:cond evt="onNext" delay="0">
                      <p:tgtEl>
                        <p:sldTgt/>
                      </p:tgtEl>
                    </p:cond>
                  </p:endCondLst>
                </p:cTn>
                <p:tgtEl>
                  <p:spTgt spid="8"/>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9CD1-A8F3-6444-9846-F3FF0BA13C9A}"/>
              </a:ext>
            </a:extLst>
          </p:cNvPr>
          <p:cNvSpPr>
            <a:spLocks noGrp="1"/>
          </p:cNvSpPr>
          <p:nvPr>
            <p:ph type="title" idx="4294967295"/>
          </p:nvPr>
        </p:nvSpPr>
        <p:spPr>
          <a:xfrm>
            <a:off x="0" y="952500"/>
            <a:ext cx="8478838" cy="838200"/>
          </a:xfrm>
        </p:spPr>
        <p:txBody>
          <a:bodyPr/>
          <a:lstStyle/>
          <a:p>
            <a:r>
              <a:rPr lang="en-US"/>
              <a:t>Future Datasets</a:t>
            </a:r>
          </a:p>
        </p:txBody>
      </p:sp>
      <p:sp>
        <p:nvSpPr>
          <p:cNvPr id="3" name="Content Placeholder 2">
            <a:extLst>
              <a:ext uri="{FF2B5EF4-FFF2-40B4-BE49-F238E27FC236}">
                <a16:creationId xmlns:a16="http://schemas.microsoft.com/office/drawing/2014/main" id="{1298DC30-176E-FF47-8F1C-82924BB81113}"/>
              </a:ext>
            </a:extLst>
          </p:cNvPr>
          <p:cNvSpPr>
            <a:spLocks noGrp="1"/>
          </p:cNvSpPr>
          <p:nvPr>
            <p:ph idx="4294967295"/>
          </p:nvPr>
        </p:nvSpPr>
        <p:spPr>
          <a:xfrm>
            <a:off x="0" y="1992313"/>
            <a:ext cx="8458200" cy="4175125"/>
          </a:xfrm>
        </p:spPr>
        <p:txBody>
          <a:bodyPr>
            <a:normAutofit fontScale="92500" lnSpcReduction="20000"/>
          </a:bodyPr>
          <a:lstStyle/>
          <a:p>
            <a:r>
              <a:rPr lang="en-US" sz="1900" dirty="0"/>
              <a:t>Waymo Open Dataset </a:t>
            </a:r>
          </a:p>
          <a:p>
            <a:pPr lvl="1"/>
            <a:r>
              <a:rPr lang="en-US" sz="1700" dirty="0"/>
              <a:t>Sensor data</a:t>
            </a:r>
          </a:p>
          <a:p>
            <a:pPr lvl="2"/>
            <a:r>
              <a:rPr lang="en-US" sz="1700" dirty="0"/>
              <a:t>Synchronized lidar and camera data from 1,000 segments (20s each)</a:t>
            </a:r>
          </a:p>
          <a:p>
            <a:pPr lvl="1"/>
            <a:r>
              <a:rPr lang="en-US" sz="1700" dirty="0"/>
              <a:t>Labeled data</a:t>
            </a:r>
          </a:p>
          <a:p>
            <a:pPr lvl="2"/>
            <a:r>
              <a:rPr lang="en-US" sz="1700" dirty="0"/>
              <a:t>Labels for 4 object classes - Vehicles, Pedestrians, Cyclists, Signs</a:t>
            </a:r>
          </a:p>
          <a:p>
            <a:r>
              <a:rPr lang="en-US" sz="1900" dirty="0"/>
              <a:t>Yelp Dataset</a:t>
            </a:r>
          </a:p>
          <a:p>
            <a:pPr lvl="1"/>
            <a:r>
              <a:rPr lang="en-US" sz="1700" dirty="0"/>
              <a:t>Reviews</a:t>
            </a:r>
          </a:p>
          <a:p>
            <a:pPr lvl="1"/>
            <a:r>
              <a:rPr lang="en-US" sz="1700" dirty="0"/>
              <a:t>Businesses</a:t>
            </a:r>
          </a:p>
          <a:p>
            <a:pPr lvl="1"/>
            <a:r>
              <a:rPr lang="en-US" sz="1700" dirty="0"/>
              <a:t>Pictures</a:t>
            </a:r>
          </a:p>
          <a:p>
            <a:pPr lvl="1"/>
            <a:r>
              <a:rPr lang="en-US" sz="1700" dirty="0"/>
              <a:t>Metropolitan Areas</a:t>
            </a:r>
          </a:p>
          <a:p>
            <a:r>
              <a:rPr lang="en-US" sz="1900" dirty="0"/>
              <a:t>News Articles</a:t>
            </a:r>
          </a:p>
          <a:p>
            <a:pPr lvl="1"/>
            <a:r>
              <a:rPr lang="en-US" sz="1700" dirty="0">
                <a:hlinkClick r:id="rId3"/>
              </a:rPr>
              <a:t>https://www.cambridgema.gov/news?page=2&amp;ResultsPerPage=10</a:t>
            </a:r>
            <a:endParaRPr lang="en-US" sz="1700" dirty="0"/>
          </a:p>
          <a:p>
            <a:pPr lvl="1"/>
            <a:r>
              <a:rPr lang="en-US" sz="1700" dirty="0"/>
              <a:t>Google News</a:t>
            </a:r>
          </a:p>
        </p:txBody>
      </p:sp>
      <p:sp>
        <p:nvSpPr>
          <p:cNvPr id="4" name="Slide Number Placeholder 3">
            <a:extLst>
              <a:ext uri="{FF2B5EF4-FFF2-40B4-BE49-F238E27FC236}">
                <a16:creationId xmlns:a16="http://schemas.microsoft.com/office/drawing/2014/main" id="{36A667D8-90DA-894A-B3D8-B7E8CE1C7C72}"/>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39</a:t>
            </a:fld>
            <a:endParaRPr lang="en-US"/>
          </a:p>
        </p:txBody>
      </p:sp>
      <p:sp>
        <p:nvSpPr>
          <p:cNvPr id="5" name="Footer Placeholder 4">
            <a:extLst>
              <a:ext uri="{FF2B5EF4-FFF2-40B4-BE49-F238E27FC236}">
                <a16:creationId xmlns:a16="http://schemas.microsoft.com/office/drawing/2014/main" id="{2EA08BF6-E04F-2447-90A2-72F7C29982C4}"/>
              </a:ext>
            </a:extLst>
          </p:cNvPr>
          <p:cNvSpPr>
            <a:spLocks noGrp="1"/>
          </p:cNvSpPr>
          <p:nvPr>
            <p:ph type="ftr" sz="quarter" idx="4294967295"/>
          </p:nvPr>
        </p:nvSpPr>
        <p:spPr>
          <a:xfrm>
            <a:off x="670560" y="6169026"/>
            <a:ext cx="4057650" cy="200025"/>
          </a:xfrm>
          <a:prstGeom prst="rect">
            <a:avLst/>
          </a:prstGeom>
        </p:spPr>
        <p:txBody>
          <a:bodyPr/>
          <a:lstStyle/>
          <a:p>
            <a:r>
              <a:rPr lang="en-US" dirty="0">
                <a:hlinkClick r:id="rId4"/>
              </a:rPr>
              <a:t>https://waymo.com/open/</a:t>
            </a:r>
            <a:r>
              <a:rPr lang="en-US" dirty="0"/>
              <a:t>; </a:t>
            </a:r>
            <a:r>
              <a:rPr lang="en-US" dirty="0">
                <a:hlinkClick r:id="rId5"/>
              </a:rPr>
              <a:t>https://www.yelp.com/dataset</a:t>
            </a:r>
            <a:endParaRPr lang="en-US" dirty="0"/>
          </a:p>
        </p:txBody>
      </p:sp>
    </p:spTree>
    <p:extLst>
      <p:ext uri="{BB962C8B-B14F-4D97-AF65-F5344CB8AC3E}">
        <p14:creationId xmlns:p14="http://schemas.microsoft.com/office/powerpoint/2010/main" val="967248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
            <a:extLst>
              <a:ext uri="{FF2B5EF4-FFF2-40B4-BE49-F238E27FC236}">
                <a16:creationId xmlns:a16="http://schemas.microsoft.com/office/drawing/2014/main" id="{CD3348CC-3505-1544-A122-887E0477ABA5}"/>
              </a:ext>
            </a:extLst>
          </p:cNvPr>
          <p:cNvSpPr>
            <a:spLocks noGrp="1"/>
          </p:cNvSpPr>
          <p:nvPr>
            <p:ph idx="4294967295"/>
          </p:nvPr>
        </p:nvSpPr>
        <p:spPr>
          <a:xfrm flipH="1">
            <a:off x="9144000" y="836613"/>
            <a:ext cx="45719" cy="5640387"/>
          </a:xfrm>
        </p:spPr>
        <p:txBody>
          <a:bodyPr>
            <a:noAutofit/>
          </a:bodyPr>
          <a:lstStyle/>
          <a:p>
            <a:pPr marL="576263" lvl="1" indent="0">
              <a:spcBef>
                <a:spcPct val="0"/>
              </a:spcBef>
              <a:buNone/>
            </a:pPr>
            <a:endParaRPr lang="en-US" i="1" kern="1200" dirty="0">
              <a:solidFill>
                <a:srgbClr val="000000"/>
              </a:solidFill>
              <a:latin typeface="Calibri" panose="020F0502020204030204" pitchFamily="34" charset="0"/>
              <a:cs typeface="Calibri" panose="020F0502020204030204" pitchFamily="34" charset="0"/>
            </a:endParaRPr>
          </a:p>
          <a:p>
            <a:endParaRPr lang="en-US" sz="2400" dirty="0"/>
          </a:p>
        </p:txBody>
      </p:sp>
      <p:sp>
        <p:nvSpPr>
          <p:cNvPr id="4" name="Slide Number Placeholder 3">
            <a:extLst>
              <a:ext uri="{FF2B5EF4-FFF2-40B4-BE49-F238E27FC236}">
                <a16:creationId xmlns:a16="http://schemas.microsoft.com/office/drawing/2014/main" id="{E394EBC5-7262-E44C-B3EC-EBF803A51953}"/>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4</a:t>
            </a:fld>
            <a:endParaRPr lang="en-US"/>
          </a:p>
        </p:txBody>
      </p:sp>
      <p:pic>
        <p:nvPicPr>
          <p:cNvPr id="12" name="Picture 11">
            <a:extLst>
              <a:ext uri="{FF2B5EF4-FFF2-40B4-BE49-F238E27FC236}">
                <a16:creationId xmlns:a16="http://schemas.microsoft.com/office/drawing/2014/main" id="{F0968FBC-E0D9-C44E-8DBA-B0796E9C9137}"/>
              </a:ext>
            </a:extLst>
          </p:cNvPr>
          <p:cNvPicPr>
            <a:picLocks noChangeAspect="1"/>
          </p:cNvPicPr>
          <p:nvPr/>
        </p:nvPicPr>
        <p:blipFill>
          <a:blip r:embed="rId2"/>
          <a:stretch>
            <a:fillRect/>
          </a:stretch>
        </p:blipFill>
        <p:spPr>
          <a:xfrm>
            <a:off x="670560" y="1447778"/>
            <a:ext cx="7729727" cy="5063612"/>
          </a:xfrm>
          <a:prstGeom prst="rect">
            <a:avLst/>
          </a:prstGeom>
        </p:spPr>
      </p:pic>
      <p:sp>
        <p:nvSpPr>
          <p:cNvPr id="14" name="Rectangle 13">
            <a:extLst>
              <a:ext uri="{FF2B5EF4-FFF2-40B4-BE49-F238E27FC236}">
                <a16:creationId xmlns:a16="http://schemas.microsoft.com/office/drawing/2014/main" id="{CF6F9E71-D8EF-764D-B79B-403E82BC32E4}"/>
              </a:ext>
            </a:extLst>
          </p:cNvPr>
          <p:cNvSpPr/>
          <p:nvPr/>
        </p:nvSpPr>
        <p:spPr>
          <a:xfrm>
            <a:off x="126474" y="835836"/>
            <a:ext cx="7773941" cy="646331"/>
          </a:xfrm>
          <a:prstGeom prst="rect">
            <a:avLst/>
          </a:prstGeom>
        </p:spPr>
        <p:txBody>
          <a:bodyPr wrap="square">
            <a:spAutoFit/>
          </a:bodyPr>
          <a:lstStyle/>
          <a:p>
            <a:pPr fontAlgn="base">
              <a:spcBef>
                <a:spcPct val="0"/>
              </a:spcBef>
              <a:spcAft>
                <a:spcPct val="0"/>
              </a:spcAft>
            </a:pPr>
            <a:r>
              <a:rPr lang="en-US" dirty="0">
                <a:solidFill>
                  <a:srgbClr val="000000"/>
                </a:solidFill>
                <a:latin typeface="Tahoma" charset="0"/>
                <a:cs typeface="Arial" charset="0"/>
              </a:rPr>
              <a:t>The project is applicable across a variety of industries, military to commercial to academic. ( Jim MacDonald, Northrup Grumman)</a:t>
            </a:r>
          </a:p>
        </p:txBody>
      </p:sp>
    </p:spTree>
    <p:extLst>
      <p:ext uri="{BB962C8B-B14F-4D97-AF65-F5344CB8AC3E}">
        <p14:creationId xmlns:p14="http://schemas.microsoft.com/office/powerpoint/2010/main" val="1362656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5B09C-C80F-4D2A-97E4-600F9248D879}"/>
              </a:ext>
            </a:extLst>
          </p:cNvPr>
          <p:cNvSpPr>
            <a:spLocks noGrp="1"/>
          </p:cNvSpPr>
          <p:nvPr>
            <p:ph type="title" idx="4294967295"/>
          </p:nvPr>
        </p:nvSpPr>
        <p:spPr>
          <a:xfrm>
            <a:off x="0" y="920750"/>
            <a:ext cx="8458200" cy="838200"/>
          </a:xfrm>
        </p:spPr>
        <p:txBody>
          <a:bodyPr/>
          <a:lstStyle/>
          <a:p>
            <a:r>
              <a:rPr lang="en-US" dirty="0">
                <a:latin typeface="Arial"/>
                <a:cs typeface="Arial"/>
              </a:rPr>
              <a:t>Example Mission on Datasets</a:t>
            </a:r>
            <a:endParaRPr lang="en-US" dirty="0"/>
          </a:p>
        </p:txBody>
      </p:sp>
      <p:sp>
        <p:nvSpPr>
          <p:cNvPr id="5" name="Slide Number Placeholder 4">
            <a:extLst>
              <a:ext uri="{FF2B5EF4-FFF2-40B4-BE49-F238E27FC236}">
                <a16:creationId xmlns:a16="http://schemas.microsoft.com/office/drawing/2014/main" id="{138FDD8B-3B81-4B10-A5D3-7A47384214A1}"/>
              </a:ext>
            </a:extLst>
          </p:cNvPr>
          <p:cNvSpPr>
            <a:spLocks noGrp="1"/>
          </p:cNvSpPr>
          <p:nvPr>
            <p:ph type="sldNum" sz="quarter" idx="4294967295"/>
          </p:nvPr>
        </p:nvSpPr>
        <p:spPr>
          <a:xfrm>
            <a:off x="0" y="6477000"/>
            <a:ext cx="400050" cy="296863"/>
          </a:xfrm>
        </p:spPr>
        <p:txBody>
          <a:bodyPr/>
          <a:lstStyle/>
          <a:p>
            <a:fld id="{BE6D4B03-E339-4C9D-AC39-0BD7C921B5B0}" type="slidenum">
              <a:rPr lang="en-US"/>
              <a:pPr/>
              <a:t>40</a:t>
            </a:fld>
            <a:endParaRPr lang="en-US"/>
          </a:p>
        </p:txBody>
      </p:sp>
      <p:sp>
        <p:nvSpPr>
          <p:cNvPr id="7" name="Content Placeholder 8">
            <a:extLst>
              <a:ext uri="{FF2B5EF4-FFF2-40B4-BE49-F238E27FC236}">
                <a16:creationId xmlns:a16="http://schemas.microsoft.com/office/drawing/2014/main" id="{9348B950-606A-1B47-82D0-222CC124BB04}"/>
              </a:ext>
            </a:extLst>
          </p:cNvPr>
          <p:cNvSpPr txBox="1">
            <a:spLocks/>
          </p:cNvSpPr>
          <p:nvPr/>
        </p:nvSpPr>
        <p:spPr bwMode="auto">
          <a:xfrm>
            <a:off x="228600" y="1992854"/>
            <a:ext cx="8458200" cy="45344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30188" indent="-230188" algn="l" rtl="0" eaLnBrk="1" fontAlgn="base" hangingPunct="1">
              <a:spcBef>
                <a:spcPts val="2400"/>
              </a:spcBef>
              <a:spcAft>
                <a:spcPct val="0"/>
              </a:spcAft>
              <a:buChar char="•"/>
              <a:defRPr sz="2000">
                <a:solidFill>
                  <a:schemeClr val="tx1"/>
                </a:solidFill>
                <a:latin typeface="Arial" pitchFamily="34" charset="0"/>
                <a:ea typeface="+mn-ea"/>
                <a:cs typeface="Arial" pitchFamily="34" charset="0"/>
              </a:defRPr>
            </a:lvl1pPr>
            <a:lvl2pPr marL="684213" indent="-227013" algn="l" rtl="0" eaLnBrk="1" fontAlgn="base" hangingPunct="1">
              <a:spcBef>
                <a:spcPts val="600"/>
              </a:spcBef>
              <a:spcAft>
                <a:spcPct val="0"/>
              </a:spcAft>
              <a:buChar char="–"/>
              <a:defRPr sz="1600">
                <a:solidFill>
                  <a:schemeClr val="tx1"/>
                </a:solidFill>
                <a:latin typeface="Arial" pitchFamily="34" charset="0"/>
                <a:cs typeface="Arial" pitchFamily="34" charset="0"/>
              </a:defRPr>
            </a:lvl2pPr>
            <a:lvl3pPr marL="10874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3pPr>
            <a:lvl4pPr marL="1541463" indent="-169863" algn="l" rtl="0" eaLnBrk="1" fontAlgn="base" hangingPunct="1">
              <a:spcBef>
                <a:spcPts val="600"/>
              </a:spcBef>
              <a:spcAft>
                <a:spcPct val="0"/>
              </a:spcAft>
              <a:buChar char="–"/>
              <a:defRPr sz="1600">
                <a:solidFill>
                  <a:schemeClr val="tx1"/>
                </a:solidFill>
                <a:latin typeface="Arial" pitchFamily="34" charset="0"/>
                <a:cs typeface="Arial" pitchFamily="34" charset="0"/>
              </a:defRPr>
            </a:lvl4pPr>
            <a:lvl5pPr marL="2001838" indent="-173038" algn="l" rtl="0" eaLnBrk="1" fontAlgn="base" hangingPunct="1">
              <a:spcBef>
                <a:spcPts val="600"/>
              </a:spcBef>
              <a:spcAft>
                <a:spcPct val="0"/>
              </a:spcAft>
              <a:buChar char="»"/>
              <a:defRPr sz="1600">
                <a:solidFill>
                  <a:schemeClr val="tx1"/>
                </a:solidFill>
                <a:latin typeface="Arial" pitchFamily="34" charset="0"/>
                <a:cs typeface="Arial" pitchFamily="34" charset="0"/>
              </a:defRPr>
            </a:lvl5pPr>
            <a:lvl6pPr marL="2514600" indent="-228600" algn="l" rtl="0" eaLnBrk="1" fontAlgn="base" hangingPunct="1">
              <a:spcBef>
                <a:spcPct val="20000"/>
              </a:spcBef>
              <a:spcAft>
                <a:spcPct val="0"/>
              </a:spcAft>
              <a:buChar char="»"/>
              <a:defRPr sz="1800">
                <a:solidFill>
                  <a:schemeClr val="tx1"/>
                </a:solidFill>
                <a:latin typeface="+mn-lt"/>
                <a:cs typeface="+mn-cs"/>
              </a:defRPr>
            </a:lvl6pPr>
            <a:lvl7pPr marL="2971800" indent="-228600" algn="l" rtl="0" eaLnBrk="1" fontAlgn="base" hangingPunct="1">
              <a:spcBef>
                <a:spcPct val="20000"/>
              </a:spcBef>
              <a:spcAft>
                <a:spcPct val="0"/>
              </a:spcAft>
              <a:buChar char="»"/>
              <a:defRPr sz="1800">
                <a:solidFill>
                  <a:schemeClr val="tx1"/>
                </a:solidFill>
                <a:latin typeface="+mn-lt"/>
                <a:cs typeface="+mn-cs"/>
              </a:defRPr>
            </a:lvl7pPr>
            <a:lvl8pPr marL="3429000" indent="-228600" algn="l" rtl="0" eaLnBrk="1" fontAlgn="base" hangingPunct="1">
              <a:spcBef>
                <a:spcPct val="20000"/>
              </a:spcBef>
              <a:spcAft>
                <a:spcPct val="0"/>
              </a:spcAft>
              <a:buChar char="»"/>
              <a:defRPr sz="1800">
                <a:solidFill>
                  <a:schemeClr val="tx1"/>
                </a:solidFill>
                <a:latin typeface="+mn-lt"/>
                <a:cs typeface="+mn-cs"/>
              </a:defRPr>
            </a:lvl8pPr>
            <a:lvl9pPr marL="3886200" indent="-228600" algn="l" rtl="0" eaLnBrk="1" fontAlgn="base" hangingPunct="1">
              <a:spcBef>
                <a:spcPct val="20000"/>
              </a:spcBef>
              <a:spcAft>
                <a:spcPct val="0"/>
              </a:spcAft>
              <a:buChar char="»"/>
              <a:defRPr sz="1800">
                <a:solidFill>
                  <a:schemeClr val="tx1"/>
                </a:solidFill>
                <a:latin typeface="+mn-lt"/>
                <a:cs typeface="+mn-cs"/>
              </a:defRPr>
            </a:lvl9pPr>
          </a:lstStyle>
          <a:p>
            <a:r>
              <a:rPr lang="en-US" sz="2400"/>
              <a:t>Goal: </a:t>
            </a:r>
          </a:p>
          <a:p>
            <a:pPr lvl="1"/>
            <a:r>
              <a:rPr lang="en-US" sz="1800"/>
              <a:t>Discover bicyclists riding without helmet</a:t>
            </a:r>
          </a:p>
          <a:p>
            <a:pPr lvl="1"/>
            <a:r>
              <a:rPr lang="en-US" sz="1800"/>
              <a:t>Find location and timestamp of the violation</a:t>
            </a:r>
          </a:p>
          <a:p>
            <a:pPr marL="0" indent="0">
              <a:buNone/>
            </a:pPr>
            <a:endParaRPr lang="en-US" sz="2200"/>
          </a:p>
        </p:txBody>
      </p:sp>
      <p:sp>
        <p:nvSpPr>
          <p:cNvPr id="14" name="TextBox 13">
            <a:extLst>
              <a:ext uri="{FF2B5EF4-FFF2-40B4-BE49-F238E27FC236}">
                <a16:creationId xmlns:a16="http://schemas.microsoft.com/office/drawing/2014/main" id="{F69C1079-504E-F24C-8131-0AAB91D45BEB}"/>
              </a:ext>
            </a:extLst>
          </p:cNvPr>
          <p:cNvSpPr txBox="1"/>
          <p:nvPr/>
        </p:nvSpPr>
        <p:spPr>
          <a:xfrm>
            <a:off x="228600" y="3272590"/>
            <a:ext cx="6333850" cy="1077218"/>
          </a:xfrm>
          <a:prstGeom prst="rect">
            <a:avLst/>
          </a:prstGeom>
          <a:noFill/>
        </p:spPr>
        <p:txBody>
          <a:bodyPr wrap="none" rtlCol="0">
            <a:spAutoFit/>
          </a:bodyPr>
          <a:lstStyle/>
          <a:p>
            <a:pPr marL="285750" indent="-285750">
              <a:spcBef>
                <a:spcPts val="600"/>
              </a:spcBef>
              <a:buFont typeface="Arial" panose="020B0604020202020204" pitchFamily="34" charset="0"/>
              <a:buChar char="•"/>
            </a:pPr>
            <a:r>
              <a:rPr lang="en-US">
                <a:latin typeface="Arial" panose="020B0604020202020204" pitchFamily="34" charset="0"/>
                <a:cs typeface="Arial" panose="020B0604020202020204" pitchFamily="34" charset="0"/>
              </a:rPr>
              <a:t>Tweet is retrieved for the desired search query “Bicyclist” </a:t>
            </a:r>
          </a:p>
          <a:p>
            <a:pPr marL="796925" lvl="1" indent="-342900">
              <a:spcBef>
                <a:spcPts val="600"/>
              </a:spcBef>
              <a:buFont typeface="Arial" panose="020B0604020202020204" pitchFamily="34" charset="0"/>
              <a:buChar char="•"/>
            </a:pPr>
            <a:r>
              <a:rPr lang="en-US">
                <a:latin typeface="Arial" panose="020B0604020202020204" pitchFamily="34" charset="0"/>
                <a:cs typeface="Arial" panose="020B0604020202020204" pitchFamily="34" charset="0"/>
              </a:rPr>
              <a:t>Tweet contains timestamp and geolocation</a:t>
            </a:r>
          </a:p>
          <a:p>
            <a:pPr marL="796925" lvl="1" indent="-342900">
              <a:spcBef>
                <a:spcPts val="600"/>
              </a:spcBef>
              <a:buFont typeface="Arial" panose="020B0604020202020204" pitchFamily="34" charset="0"/>
              <a:buChar char="•"/>
            </a:pPr>
            <a:r>
              <a:rPr lang="en-US">
                <a:latin typeface="Arial" panose="020B0604020202020204" pitchFamily="34" charset="0"/>
                <a:cs typeface="Arial" panose="020B0604020202020204" pitchFamily="34" charset="0"/>
              </a:rPr>
              <a:t>Tweet contains location in text</a:t>
            </a:r>
          </a:p>
        </p:txBody>
      </p:sp>
      <p:pic>
        <p:nvPicPr>
          <p:cNvPr id="16" name="Picture 15">
            <a:extLst>
              <a:ext uri="{FF2B5EF4-FFF2-40B4-BE49-F238E27FC236}">
                <a16:creationId xmlns:a16="http://schemas.microsoft.com/office/drawing/2014/main" id="{0FB39BF2-13BB-F54F-9F85-CD7EB6F09F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509" y="4391043"/>
            <a:ext cx="4839381" cy="1888978"/>
          </a:xfrm>
          <a:prstGeom prst="rect">
            <a:avLst/>
          </a:prstGeom>
        </p:spPr>
      </p:pic>
      <p:sp>
        <p:nvSpPr>
          <p:cNvPr id="9" name="TextBox 8">
            <a:extLst>
              <a:ext uri="{FF2B5EF4-FFF2-40B4-BE49-F238E27FC236}">
                <a16:creationId xmlns:a16="http://schemas.microsoft.com/office/drawing/2014/main" id="{E067E8ED-20E8-D34D-928B-DCE6F40A3795}"/>
              </a:ext>
            </a:extLst>
          </p:cNvPr>
          <p:cNvSpPr txBox="1"/>
          <p:nvPr/>
        </p:nvSpPr>
        <p:spPr>
          <a:xfrm>
            <a:off x="228600" y="3278969"/>
            <a:ext cx="8458200" cy="1000274"/>
          </a:xfrm>
          <a:prstGeom prst="rect">
            <a:avLst/>
          </a:prstGeom>
          <a:noFill/>
        </p:spPr>
        <p:txBody>
          <a:bodyPr wrap="square" rtlCol="0">
            <a:spAutoFit/>
          </a:bodyPr>
          <a:lstStyle/>
          <a:p>
            <a:pPr marL="172085" indent="-172085">
              <a:spcBef>
                <a:spcPts val="600"/>
              </a:spcBef>
              <a:spcAft>
                <a:spcPts val="0"/>
              </a:spcAft>
              <a:buClr>
                <a:srgbClr val="000000"/>
              </a:buClr>
              <a:buSzPts val="2000"/>
              <a:buFont typeface="Arial"/>
              <a:buChar char="•"/>
            </a:pPr>
            <a:r>
              <a:rPr lang="en-US">
                <a:latin typeface="Arial" panose="020B0604020202020204" pitchFamily="34" charset="0"/>
                <a:cs typeface="Arial" panose="020B0604020202020204" pitchFamily="34" charset="0"/>
              </a:rPr>
              <a:t>Find videos that contain “bicycle” from nearby locations with a timestamp within an hour</a:t>
            </a:r>
          </a:p>
          <a:p>
            <a:pPr marL="626110" lvl="1" indent="-172085">
              <a:spcBef>
                <a:spcPts val="600"/>
              </a:spcBef>
              <a:spcAft>
                <a:spcPts val="0"/>
              </a:spcAft>
              <a:buClr>
                <a:srgbClr val="000000"/>
              </a:buClr>
              <a:buSzPts val="2000"/>
              <a:buFont typeface="Arial"/>
              <a:buChar char="•"/>
            </a:pPr>
            <a:r>
              <a:rPr lang="en-US">
                <a:latin typeface="Arial" panose="020B0604020202020204" pitchFamily="34" charset="0"/>
                <a:cs typeface="Arial" panose="020B0604020202020204" pitchFamily="34" charset="0"/>
              </a:rPr>
              <a:t>A video that has a bicyclist without helmet on it from second 1 to 27</a:t>
            </a:r>
            <a:endParaRPr lang="en-US" b="1" kern="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CF6EF4E-9587-A644-A22C-9667614BE662}"/>
              </a:ext>
            </a:extLst>
          </p:cNvPr>
          <p:cNvSpPr txBox="1"/>
          <p:nvPr/>
        </p:nvSpPr>
        <p:spPr>
          <a:xfrm>
            <a:off x="231840" y="3259826"/>
            <a:ext cx="4622800" cy="369332"/>
          </a:xfrm>
          <a:prstGeom prst="rect">
            <a:avLst/>
          </a:prstGeom>
          <a:noFill/>
        </p:spPr>
        <p:txBody>
          <a:bodyPr wrap="square" rtlCol="0">
            <a:spAutoFit/>
          </a:bodyPr>
          <a:lstStyle/>
          <a:p>
            <a:pPr marL="172085" indent="-172085">
              <a:spcBef>
                <a:spcPts val="0"/>
              </a:spcBef>
              <a:spcAft>
                <a:spcPts val="0"/>
              </a:spcAft>
              <a:buClr>
                <a:srgbClr val="000000"/>
              </a:buClr>
              <a:buSzPts val="2000"/>
              <a:buFont typeface="Arial"/>
              <a:buChar char="•"/>
            </a:pPr>
            <a:r>
              <a:rPr lang="en-US">
                <a:latin typeface="Arial" panose="020B0604020202020204" pitchFamily="34" charset="0"/>
                <a:cs typeface="Arial" panose="020B0604020202020204" pitchFamily="34" charset="0"/>
              </a:rPr>
              <a:t>Connect the tweets and the video</a:t>
            </a:r>
            <a:endParaRPr lang="en-US" b="1" kern="0">
              <a:latin typeface="Arial" panose="020B0604020202020204" pitchFamily="34" charset="0"/>
              <a:cs typeface="Arial" panose="020B0604020202020204" pitchFamily="34" charset="0"/>
            </a:endParaRPr>
          </a:p>
        </p:txBody>
      </p:sp>
      <p:pic>
        <p:nvPicPr>
          <p:cNvPr id="8" name="Online Media 7" descr="2019_03_11_2019_03_11_152333.mov">
            <a:hlinkClick r:id="" action="ppaction://media"/>
            <a:extLst>
              <a:ext uri="{FF2B5EF4-FFF2-40B4-BE49-F238E27FC236}">
                <a16:creationId xmlns:a16="http://schemas.microsoft.com/office/drawing/2014/main" id="{1EAC0489-8E5B-4C4D-AA61-EF30D4572351}"/>
              </a:ext>
            </a:extLst>
          </p:cNvPr>
          <p:cNvPicPr>
            <a:picLocks noChangeAspect="1"/>
          </p:cNvPicPr>
          <p:nvPr>
            <a:videoFile r:link="rId1"/>
            <p:extLst>
              <p:ext uri="{DAA4B4D4-6D71-4841-9C94-3DE7FCFB9230}">
                <p14:media xmlns:p14="http://schemas.microsoft.com/office/powerpoint/2010/main" r:embed="rId2">
                  <p14:trim st="13557.7902"/>
                </p14:media>
              </p:ext>
            </p:extLst>
          </p:nvPr>
        </p:nvPicPr>
        <p:blipFill>
          <a:blip r:embed="rId5"/>
          <a:stretch>
            <a:fillRect/>
          </a:stretch>
        </p:blipFill>
        <p:spPr>
          <a:xfrm>
            <a:off x="5487486" y="4480407"/>
            <a:ext cx="3199314" cy="1799614"/>
          </a:xfrm>
          <a:prstGeom prst="rect">
            <a:avLst/>
          </a:prstGeom>
        </p:spPr>
      </p:pic>
    </p:spTree>
    <p:extLst>
      <p:ext uri="{BB962C8B-B14F-4D97-AF65-F5344CB8AC3E}">
        <p14:creationId xmlns:p14="http://schemas.microsoft.com/office/powerpoint/2010/main" val="646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subTnLst>
                                    <p:set>
                                      <p:cBhvr override="childStyle">
                                        <p:cTn dur="1" fill="hold" display="0" masterRel="nextClick" afterEffect="1"/>
                                        <p:tgtEl>
                                          <p:spTgt spid="14">
                                            <p:txEl>
                                              <p:pRg st="0" end="0"/>
                                            </p:txEl>
                                          </p:spTgt>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subTnLst>
                                    <p:set>
                                      <p:cBhvr override="childStyle">
                                        <p:cTn dur="1" fill="hold" display="0" masterRel="nextClick" afterEffect="1"/>
                                        <p:tgtEl>
                                          <p:spTgt spid="14">
                                            <p:txEl>
                                              <p:pRg st="1" end="1"/>
                                            </p:txEl>
                                          </p:spTgt>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subTnLst>
                                    <p:set>
                                      <p:cBhvr override="childStyle">
                                        <p:cTn dur="1" fill="hold" display="0" masterRel="nextClick" afterEffect="1"/>
                                        <p:tgtEl>
                                          <p:spTgt spid="14">
                                            <p:txEl>
                                              <p:pRg st="2" end="2"/>
                                            </p:txEl>
                                          </p:spTgt>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subTnLst>
                                    <p:set>
                                      <p:cBhvr override="childStyle">
                                        <p:cTn dur="1" fill="hold" display="0" masterRel="nextClick" afterEffect="1"/>
                                        <p:tgtEl>
                                          <p:spTgt spid="9">
                                            <p:txEl>
                                              <p:pRg st="0" end="0"/>
                                            </p:txEl>
                                          </p:spTgt>
                                        </p:tgtEl>
                                        <p:attrNameLst>
                                          <p:attrName>style.visibility</p:attrName>
                                        </p:attrNameLst>
                                      </p:cBhvr>
                                      <p:to>
                                        <p:strVal val="hidden"/>
                                      </p:to>
                                    </p:set>
                                  </p:subTnLst>
                                </p:cTn>
                              </p:par>
                              <p:par>
                                <p:cTn id="17" presetID="1" presetClass="entr" presetSubtype="0" fill="hold" nodeType="with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subTnLst>
                                    <p:set>
                                      <p:cBhvr override="childStyle">
                                        <p:cTn dur="1" fill="hold" display="0" masterRel="nextClick" afterEffect="1"/>
                                        <p:tgtEl>
                                          <p:spTgt spid="9">
                                            <p:txEl>
                                              <p:pRg st="1" end="1"/>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6442" fill="hold"/>
                                        <p:tgtEl>
                                          <p:spTgt spid="8"/>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7" fill="hold" display="0">
                  <p:stCondLst>
                    <p:cond delay="indefinite"/>
                  </p:stCondLst>
                  <p:endCondLst>
                    <p:cond evt="onNext" delay="0">
                      <p:tgtEl>
                        <p:sldTgt/>
                      </p:tgtEl>
                    </p:cond>
                  </p:endCondLst>
                </p:cTn>
                <p:tgtEl>
                  <p:spTgt spid="8"/>
                </p:tgtEl>
              </p:cMediaNode>
            </p:video>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 name="Title 2">
            <a:extLst>
              <a:ext uri="{FF2B5EF4-FFF2-40B4-BE49-F238E27FC236}">
                <a16:creationId xmlns:a16="http://schemas.microsoft.com/office/drawing/2014/main" id="{6DE8040D-E609-CE43-B9E4-EFDD6513FA24}"/>
              </a:ext>
            </a:extLst>
          </p:cNvPr>
          <p:cNvSpPr>
            <a:spLocks noGrp="1"/>
          </p:cNvSpPr>
          <p:nvPr>
            <p:ph type="title" idx="4294967295"/>
          </p:nvPr>
        </p:nvSpPr>
        <p:spPr>
          <a:xfrm>
            <a:off x="706582" y="1571625"/>
            <a:ext cx="1979468" cy="628650"/>
          </a:xfrm>
        </p:spPr>
        <p:txBody>
          <a:bodyPr>
            <a:normAutofit fontScale="90000"/>
          </a:bodyPr>
          <a:lstStyle/>
          <a:p>
            <a:r>
              <a:rPr lang="en-US" dirty="0">
                <a:latin typeface="Arial"/>
                <a:cs typeface="Arial"/>
              </a:rPr>
              <a:t>Architecture</a:t>
            </a:r>
          </a:p>
        </p:txBody>
      </p:sp>
      <p:sp>
        <p:nvSpPr>
          <p:cNvPr id="87" name="Slide Number Placeholder 3">
            <a:extLst>
              <a:ext uri="{FF2B5EF4-FFF2-40B4-BE49-F238E27FC236}">
                <a16:creationId xmlns:a16="http://schemas.microsoft.com/office/drawing/2014/main" id="{C9C9B1BC-DA41-D048-83DC-70CE585675FE}"/>
              </a:ext>
            </a:extLst>
          </p:cNvPr>
          <p:cNvSpPr>
            <a:spLocks noGrp="1"/>
          </p:cNvSpPr>
          <p:nvPr>
            <p:ph type="sldNum" sz="quarter" idx="4294967295"/>
          </p:nvPr>
        </p:nvSpPr>
        <p:spPr>
          <a:xfrm>
            <a:off x="1092830" y="5715001"/>
            <a:ext cx="400378" cy="297651"/>
          </a:xfrm>
        </p:spPr>
        <p:txBody>
          <a:bodyPr/>
          <a:lstStyle/>
          <a:p>
            <a:fld id="{F6EFC63E-F8D9-44BB-A462-AC735E845F95}" type="slidenum">
              <a:rPr lang="en-US" smtClean="0"/>
              <a:pPr/>
              <a:t>41</a:t>
            </a:fld>
            <a:endParaRPr lang="en-US"/>
          </a:p>
        </p:txBody>
      </p:sp>
      <p:sp>
        <p:nvSpPr>
          <p:cNvPr id="334" name="Google Shape;334;p21"/>
          <p:cNvSpPr txBox="1">
            <a:spLocks noGrp="1"/>
          </p:cNvSpPr>
          <p:nvPr>
            <p:ph type="sldNum" idx="4294967295"/>
          </p:nvPr>
        </p:nvSpPr>
        <p:spPr>
          <a:xfrm>
            <a:off x="7700962" y="5700712"/>
            <a:ext cx="300038" cy="223838"/>
          </a:xfrm>
          <a:prstGeom prst="rect">
            <a:avLst/>
          </a:prstGeom>
          <a:noFill/>
          <a:ln>
            <a:noFill/>
          </a:ln>
        </p:spPr>
        <p:txBody>
          <a:bodyPr spcFirstLastPara="1" vert="horz" wrap="square" lIns="72488" tIns="36244" rIns="72488" bIns="36244" numCol="1" rtlCol="0" anchor="t" anchorCtr="0" compatLnSpc="1">
            <a:prstTxWarp prst="textNoShape">
              <a:avLst/>
            </a:prstTxWarp>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975"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975"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975"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975"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975"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975"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975"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975"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975" b="0" i="0" u="none" strike="noStrike" cap="none">
                <a:solidFill>
                  <a:srgbClr val="000000"/>
                </a:solidFill>
                <a:latin typeface="Arial"/>
                <a:ea typeface="Arial"/>
                <a:cs typeface="Arial"/>
                <a:sym typeface="Arial"/>
              </a:defRPr>
            </a:lvl9pPr>
          </a:lstStyle>
          <a:p>
            <a:pPr>
              <a:buSzPts val="1300"/>
            </a:pPr>
            <a:fld id="{00000000-1234-1234-1234-123412341234}" type="slidenum">
              <a:rPr lang="en-US" smtClean="0"/>
              <a:pPr>
                <a:buSzPts val="1300"/>
              </a:pPr>
              <a:t>41</a:t>
            </a:fld>
            <a:endParaRPr sz="731"/>
          </a:p>
        </p:txBody>
      </p:sp>
      <p:grpSp>
        <p:nvGrpSpPr>
          <p:cNvPr id="9" name="Group 8">
            <a:extLst>
              <a:ext uri="{FF2B5EF4-FFF2-40B4-BE49-F238E27FC236}">
                <a16:creationId xmlns:a16="http://schemas.microsoft.com/office/drawing/2014/main" id="{9060F80E-9484-9243-922E-00B70D0033F8}"/>
              </a:ext>
            </a:extLst>
          </p:cNvPr>
          <p:cNvGrpSpPr/>
          <p:nvPr/>
        </p:nvGrpSpPr>
        <p:grpSpPr>
          <a:xfrm>
            <a:off x="1649074" y="4854745"/>
            <a:ext cx="2233576" cy="1177663"/>
            <a:chOff x="2559317" y="5272125"/>
            <a:chExt cx="2978100" cy="1570217"/>
          </a:xfrm>
        </p:grpSpPr>
        <p:pic>
          <p:nvPicPr>
            <p:cNvPr id="574" name="Picture 573">
              <a:extLst>
                <a:ext uri="{FF2B5EF4-FFF2-40B4-BE49-F238E27FC236}">
                  <a16:creationId xmlns:a16="http://schemas.microsoft.com/office/drawing/2014/main" id="{96E164D5-6D25-6F49-8E14-452A7F02603E}"/>
                </a:ext>
              </a:extLst>
            </p:cNvPr>
            <p:cNvPicPr>
              <a:picLocks noChangeAspect="1"/>
            </p:cNvPicPr>
            <p:nvPr/>
          </p:nvPicPr>
          <p:blipFill>
            <a:blip r:embed="rId3"/>
            <a:stretch>
              <a:fillRect/>
            </a:stretch>
          </p:blipFill>
          <p:spPr>
            <a:xfrm>
              <a:off x="2565515" y="5272125"/>
              <a:ext cx="462827" cy="462827"/>
            </a:xfrm>
            <a:prstGeom prst="rect">
              <a:avLst/>
            </a:prstGeom>
          </p:spPr>
        </p:pic>
        <p:sp>
          <p:nvSpPr>
            <p:cNvPr id="576" name="TextBox 575">
              <a:extLst>
                <a:ext uri="{FF2B5EF4-FFF2-40B4-BE49-F238E27FC236}">
                  <a16:creationId xmlns:a16="http://schemas.microsoft.com/office/drawing/2014/main" id="{7BEB6077-441E-E142-BCCF-F21CDE86D641}"/>
                </a:ext>
              </a:extLst>
            </p:cNvPr>
            <p:cNvSpPr txBox="1"/>
            <p:nvPr/>
          </p:nvSpPr>
          <p:spPr>
            <a:xfrm>
              <a:off x="3045478" y="5381408"/>
              <a:ext cx="1150316" cy="330945"/>
            </a:xfrm>
            <a:prstGeom prst="rect">
              <a:avLst/>
            </a:prstGeom>
            <a:noFill/>
          </p:spPr>
          <p:txBody>
            <a:bodyPr wrap="none" rtlCol="0">
              <a:spAutoFit/>
            </a:bodyPr>
            <a:lstStyle/>
            <a:p>
              <a:pPr defTabSz="514350">
                <a:defRPr/>
              </a:pPr>
              <a:r>
                <a:rPr lang="en-US" sz="1013" kern="0" dirty="0">
                  <a:solidFill>
                    <a:prstClr val="black"/>
                  </a:solidFill>
                  <a:latin typeface="Calibri" panose="020F0502020204030204"/>
                </a:rPr>
                <a:t>Microservice</a:t>
              </a:r>
            </a:p>
          </p:txBody>
        </p:sp>
        <p:grpSp>
          <p:nvGrpSpPr>
            <p:cNvPr id="8" name="Group 7">
              <a:extLst>
                <a:ext uri="{FF2B5EF4-FFF2-40B4-BE49-F238E27FC236}">
                  <a16:creationId xmlns:a16="http://schemas.microsoft.com/office/drawing/2014/main" id="{E492C0F3-D446-DB41-B1AB-307AE5CD9EE2}"/>
                </a:ext>
              </a:extLst>
            </p:cNvPr>
            <p:cNvGrpSpPr/>
            <p:nvPr/>
          </p:nvGrpSpPr>
          <p:grpSpPr>
            <a:xfrm>
              <a:off x="2559317" y="5625485"/>
              <a:ext cx="2978100" cy="1216857"/>
              <a:chOff x="2559317" y="5625485"/>
              <a:chExt cx="2978100" cy="1216857"/>
            </a:xfrm>
          </p:grpSpPr>
          <p:sp>
            <p:nvSpPr>
              <p:cNvPr id="586" name="TextBox 585">
                <a:extLst>
                  <a:ext uri="{FF2B5EF4-FFF2-40B4-BE49-F238E27FC236}">
                    <a16:creationId xmlns:a16="http://schemas.microsoft.com/office/drawing/2014/main" id="{A82E3D55-42A9-9641-AED0-C94A8A1D0803}"/>
                  </a:ext>
                </a:extLst>
              </p:cNvPr>
              <p:cNvSpPr txBox="1"/>
              <p:nvPr/>
            </p:nvSpPr>
            <p:spPr>
              <a:xfrm>
                <a:off x="2991422" y="6059630"/>
                <a:ext cx="2545995" cy="330945"/>
              </a:xfrm>
              <a:prstGeom prst="rect">
                <a:avLst/>
              </a:prstGeom>
              <a:noFill/>
            </p:spPr>
            <p:txBody>
              <a:bodyPr wrap="none" rtlCol="0">
                <a:spAutoFit/>
              </a:bodyPr>
              <a:lstStyle/>
              <a:p>
                <a:pPr defTabSz="514350">
                  <a:defRPr/>
                </a:pPr>
                <a:r>
                  <a:rPr lang="en-US" sz="1013" kern="0" dirty="0">
                    <a:solidFill>
                      <a:prstClr val="black"/>
                    </a:solidFill>
                    <a:latin typeface="Calibri" panose="020F0502020204030204"/>
                  </a:rPr>
                  <a:t>Knowledge derived from queries</a:t>
                </a:r>
              </a:p>
            </p:txBody>
          </p:sp>
          <p:grpSp>
            <p:nvGrpSpPr>
              <p:cNvPr id="7" name="Group 6">
                <a:extLst>
                  <a:ext uri="{FF2B5EF4-FFF2-40B4-BE49-F238E27FC236}">
                    <a16:creationId xmlns:a16="http://schemas.microsoft.com/office/drawing/2014/main" id="{44F42C55-A110-3B4B-9326-988722B31053}"/>
                  </a:ext>
                </a:extLst>
              </p:cNvPr>
              <p:cNvGrpSpPr/>
              <p:nvPr/>
            </p:nvGrpSpPr>
            <p:grpSpPr>
              <a:xfrm>
                <a:off x="2559317" y="5625485"/>
                <a:ext cx="2901156" cy="1216857"/>
                <a:chOff x="2559317" y="5625485"/>
                <a:chExt cx="2901156" cy="1216857"/>
              </a:xfrm>
            </p:grpSpPr>
            <p:sp>
              <p:nvSpPr>
                <p:cNvPr id="577" name="Right Arrow 576">
                  <a:extLst>
                    <a:ext uri="{FF2B5EF4-FFF2-40B4-BE49-F238E27FC236}">
                      <a16:creationId xmlns:a16="http://schemas.microsoft.com/office/drawing/2014/main" id="{C1C9E94D-817A-0E42-99ED-203CD6A3ECF5}"/>
                    </a:ext>
                  </a:extLst>
                </p:cNvPr>
                <p:cNvSpPr/>
                <p:nvPr/>
              </p:nvSpPr>
              <p:spPr>
                <a:xfrm>
                  <a:off x="2568284" y="5728040"/>
                  <a:ext cx="404627" cy="128588"/>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578" name="TextBox 577">
                  <a:extLst>
                    <a:ext uri="{FF2B5EF4-FFF2-40B4-BE49-F238E27FC236}">
                      <a16:creationId xmlns:a16="http://schemas.microsoft.com/office/drawing/2014/main" id="{10C83F39-F31B-2948-B590-083C2692D5F5}"/>
                    </a:ext>
                  </a:extLst>
                </p:cNvPr>
                <p:cNvSpPr txBox="1"/>
                <p:nvPr/>
              </p:nvSpPr>
              <p:spPr>
                <a:xfrm>
                  <a:off x="2955838" y="5625485"/>
                  <a:ext cx="1244358" cy="330945"/>
                </a:xfrm>
                <a:prstGeom prst="rect">
                  <a:avLst/>
                </a:prstGeom>
                <a:noFill/>
              </p:spPr>
              <p:txBody>
                <a:bodyPr wrap="none" rtlCol="0">
                  <a:spAutoFit/>
                </a:bodyPr>
                <a:lstStyle/>
                <a:p>
                  <a:pPr defTabSz="514350">
                    <a:defRPr/>
                  </a:pPr>
                  <a:r>
                    <a:rPr lang="en-US" sz="1013" kern="0" dirty="0">
                      <a:solidFill>
                        <a:prstClr val="black"/>
                      </a:solidFill>
                      <a:latin typeface="Calibri" panose="020F0502020204030204"/>
                    </a:rPr>
                    <a:t>Users’ queries</a:t>
                  </a:r>
                </a:p>
              </p:txBody>
            </p:sp>
            <p:sp>
              <p:nvSpPr>
                <p:cNvPr id="579" name="Right Arrow 578">
                  <a:extLst>
                    <a:ext uri="{FF2B5EF4-FFF2-40B4-BE49-F238E27FC236}">
                      <a16:creationId xmlns:a16="http://schemas.microsoft.com/office/drawing/2014/main" id="{043C2294-8782-2E4C-902B-9D95B7577642}"/>
                    </a:ext>
                  </a:extLst>
                </p:cNvPr>
                <p:cNvSpPr/>
                <p:nvPr/>
              </p:nvSpPr>
              <p:spPr>
                <a:xfrm>
                  <a:off x="2572706" y="5930063"/>
                  <a:ext cx="400205" cy="128588"/>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580" name="TextBox 579">
                  <a:extLst>
                    <a:ext uri="{FF2B5EF4-FFF2-40B4-BE49-F238E27FC236}">
                      <a16:creationId xmlns:a16="http://schemas.microsoft.com/office/drawing/2014/main" id="{6A36D328-7C89-514A-998B-8148D4FE3579}"/>
                    </a:ext>
                  </a:extLst>
                </p:cNvPr>
                <p:cNvSpPr txBox="1"/>
                <p:nvPr/>
              </p:nvSpPr>
              <p:spPr>
                <a:xfrm>
                  <a:off x="2965568" y="5844685"/>
                  <a:ext cx="2310889" cy="330945"/>
                </a:xfrm>
                <a:prstGeom prst="rect">
                  <a:avLst/>
                </a:prstGeom>
                <a:noFill/>
              </p:spPr>
              <p:txBody>
                <a:bodyPr wrap="none" rtlCol="0">
                  <a:spAutoFit/>
                </a:bodyPr>
                <a:lstStyle/>
                <a:p>
                  <a:pPr defTabSz="514350">
                    <a:defRPr/>
                  </a:pPr>
                  <a:r>
                    <a:rPr lang="en-US" sz="1013" kern="0" dirty="0">
                      <a:solidFill>
                        <a:prstClr val="black"/>
                      </a:solidFill>
                      <a:latin typeface="Calibri" panose="020F0502020204030204"/>
                    </a:rPr>
                    <a:t>Heterogeneous Data Streams</a:t>
                  </a:r>
                </a:p>
              </p:txBody>
            </p:sp>
            <p:sp>
              <p:nvSpPr>
                <p:cNvPr id="585" name="Right Arrow 584">
                  <a:extLst>
                    <a:ext uri="{FF2B5EF4-FFF2-40B4-BE49-F238E27FC236}">
                      <a16:creationId xmlns:a16="http://schemas.microsoft.com/office/drawing/2014/main" id="{735E00C4-84CD-1D4E-8518-0242CF1480EE}"/>
                    </a:ext>
                  </a:extLst>
                </p:cNvPr>
                <p:cNvSpPr/>
                <p:nvPr/>
              </p:nvSpPr>
              <p:spPr>
                <a:xfrm>
                  <a:off x="2561399" y="6147191"/>
                  <a:ext cx="416663" cy="131304"/>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587" name="TextBox 586">
                  <a:extLst>
                    <a:ext uri="{FF2B5EF4-FFF2-40B4-BE49-F238E27FC236}">
                      <a16:creationId xmlns:a16="http://schemas.microsoft.com/office/drawing/2014/main" id="{E18B238F-1C54-C945-AA1B-497E05EC0851}"/>
                    </a:ext>
                  </a:extLst>
                </p:cNvPr>
                <p:cNvSpPr txBox="1"/>
                <p:nvPr/>
              </p:nvSpPr>
              <p:spPr>
                <a:xfrm>
                  <a:off x="2991422" y="6278830"/>
                  <a:ext cx="2469051" cy="330945"/>
                </a:xfrm>
                <a:prstGeom prst="rect">
                  <a:avLst/>
                </a:prstGeom>
                <a:noFill/>
              </p:spPr>
              <p:txBody>
                <a:bodyPr wrap="none" rtlCol="0">
                  <a:spAutoFit/>
                </a:bodyPr>
                <a:lstStyle/>
                <a:p>
                  <a:pPr defTabSz="514350">
                    <a:defRPr/>
                  </a:pPr>
                  <a:r>
                    <a:rPr lang="en-US" sz="1013" kern="0" dirty="0">
                      <a:solidFill>
                        <a:prstClr val="black"/>
                      </a:solidFill>
                      <a:latin typeface="Calibri" panose="020F0502020204030204"/>
                    </a:rPr>
                    <a:t>Situational Aware Indexed Data</a:t>
                  </a:r>
                </a:p>
              </p:txBody>
            </p:sp>
            <p:sp>
              <p:nvSpPr>
                <p:cNvPr id="588" name="Right Arrow 587">
                  <a:extLst>
                    <a:ext uri="{FF2B5EF4-FFF2-40B4-BE49-F238E27FC236}">
                      <a16:creationId xmlns:a16="http://schemas.microsoft.com/office/drawing/2014/main" id="{EA2C4852-7A0A-7F4C-85BF-6FBAE7092EF6}"/>
                    </a:ext>
                  </a:extLst>
                </p:cNvPr>
                <p:cNvSpPr/>
                <p:nvPr/>
              </p:nvSpPr>
              <p:spPr>
                <a:xfrm>
                  <a:off x="2561399" y="6598958"/>
                  <a:ext cx="416663" cy="131304"/>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589" name="TextBox 588">
                  <a:extLst>
                    <a:ext uri="{FF2B5EF4-FFF2-40B4-BE49-F238E27FC236}">
                      <a16:creationId xmlns:a16="http://schemas.microsoft.com/office/drawing/2014/main" id="{11F748F1-F7D1-D741-A74B-F6C60C950B55}"/>
                    </a:ext>
                  </a:extLst>
                </p:cNvPr>
                <p:cNvSpPr txBox="1"/>
                <p:nvPr/>
              </p:nvSpPr>
              <p:spPr>
                <a:xfrm>
                  <a:off x="2991423" y="6511397"/>
                  <a:ext cx="2037308" cy="330945"/>
                </a:xfrm>
                <a:prstGeom prst="rect">
                  <a:avLst/>
                </a:prstGeom>
                <a:noFill/>
              </p:spPr>
              <p:txBody>
                <a:bodyPr wrap="none" rtlCol="0">
                  <a:spAutoFit/>
                </a:bodyPr>
                <a:lstStyle/>
                <a:p>
                  <a:pPr defTabSz="514350">
                    <a:defRPr/>
                  </a:pPr>
                  <a:r>
                    <a:rPr lang="en-US" sz="1013" kern="0" dirty="0">
                      <a:solidFill>
                        <a:prstClr val="black"/>
                      </a:solidFill>
                      <a:latin typeface="Calibri" panose="020F0502020204030204"/>
                    </a:rPr>
                    <a:t>Relevant patterns of data</a:t>
                  </a:r>
                </a:p>
              </p:txBody>
            </p:sp>
            <p:sp>
              <p:nvSpPr>
                <p:cNvPr id="590" name="Google Shape;378;p21">
                  <a:extLst>
                    <a:ext uri="{FF2B5EF4-FFF2-40B4-BE49-F238E27FC236}">
                      <a16:creationId xmlns:a16="http://schemas.microsoft.com/office/drawing/2014/main" id="{34A3C9B1-0F1E-0745-BBA1-0D5BF6818907}"/>
                    </a:ext>
                  </a:extLst>
                </p:cNvPr>
                <p:cNvSpPr/>
                <p:nvPr/>
              </p:nvSpPr>
              <p:spPr>
                <a:xfrm>
                  <a:off x="2559317" y="6349214"/>
                  <a:ext cx="432104" cy="186179"/>
                </a:xfrm>
                <a:prstGeom prst="rightArrow">
                  <a:avLst>
                    <a:gd name="adj1" fmla="val 50000"/>
                    <a:gd name="adj2" fmla="val 50000"/>
                  </a:avLst>
                </a:prstGeom>
                <a:solidFill>
                  <a:srgbClr val="005DAA">
                    <a:alpha val="49803"/>
                  </a:srgbClr>
                </a:solidFill>
                <a:ln>
                  <a:noFill/>
                </a:ln>
              </p:spPr>
              <p:txBody>
                <a:bodyPr spcFirstLastPara="1" wrap="square" lIns="51427" tIns="25706" rIns="51427" bIns="25706" anchor="ctr" anchorCtr="0">
                  <a:noAutofit/>
                </a:bodyPr>
                <a:lstStyle/>
                <a:p>
                  <a:pPr algn="ctr">
                    <a:defRPr/>
                  </a:pPr>
                  <a:endParaRPr sz="1013" kern="0">
                    <a:solidFill>
                      <a:srgbClr val="FFFFFF"/>
                    </a:solidFill>
                    <a:latin typeface="Calibri"/>
                    <a:ea typeface="Calibri"/>
                    <a:cs typeface="Calibri"/>
                    <a:sym typeface="Calibri"/>
                  </a:endParaRPr>
                </a:p>
              </p:txBody>
            </p:sp>
          </p:grpSp>
        </p:grpSp>
      </p:grpSp>
      <p:sp>
        <p:nvSpPr>
          <p:cNvPr id="591" name="Right Arrow 590">
            <a:extLst>
              <a:ext uri="{FF2B5EF4-FFF2-40B4-BE49-F238E27FC236}">
                <a16:creationId xmlns:a16="http://schemas.microsoft.com/office/drawing/2014/main" id="{9146905C-4EC3-EB43-8EBA-E6D33B073F0E}"/>
              </a:ext>
            </a:extLst>
          </p:cNvPr>
          <p:cNvSpPr/>
          <p:nvPr/>
        </p:nvSpPr>
        <p:spPr>
          <a:xfrm rot="16200000">
            <a:off x="6110208" y="5144557"/>
            <a:ext cx="223646" cy="92294"/>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598" name="Right Arrow 597">
            <a:extLst>
              <a:ext uri="{FF2B5EF4-FFF2-40B4-BE49-F238E27FC236}">
                <a16:creationId xmlns:a16="http://schemas.microsoft.com/office/drawing/2014/main" id="{98AE3F7B-EEEE-7C49-A65B-034A116A8C35}"/>
              </a:ext>
            </a:extLst>
          </p:cNvPr>
          <p:cNvSpPr/>
          <p:nvPr/>
        </p:nvSpPr>
        <p:spPr>
          <a:xfrm>
            <a:off x="3190510" y="3442673"/>
            <a:ext cx="222104" cy="140614"/>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599" name="Right Arrow 598">
            <a:extLst>
              <a:ext uri="{FF2B5EF4-FFF2-40B4-BE49-F238E27FC236}">
                <a16:creationId xmlns:a16="http://schemas.microsoft.com/office/drawing/2014/main" id="{23F022A0-FE34-C845-A4C5-E99BE1F2CE0D}"/>
              </a:ext>
            </a:extLst>
          </p:cNvPr>
          <p:cNvSpPr/>
          <p:nvPr/>
        </p:nvSpPr>
        <p:spPr>
          <a:xfrm rot="16200000">
            <a:off x="5813309" y="4469038"/>
            <a:ext cx="238000" cy="110883"/>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600" name="Right Arrow 599">
            <a:extLst>
              <a:ext uri="{FF2B5EF4-FFF2-40B4-BE49-F238E27FC236}">
                <a16:creationId xmlns:a16="http://schemas.microsoft.com/office/drawing/2014/main" id="{4ECF748C-299E-A545-9D35-DECCF7CA792F}"/>
              </a:ext>
            </a:extLst>
          </p:cNvPr>
          <p:cNvSpPr/>
          <p:nvPr/>
        </p:nvSpPr>
        <p:spPr>
          <a:xfrm rot="5400000">
            <a:off x="7251058" y="4470387"/>
            <a:ext cx="223646" cy="110884"/>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603" name="Right Arrow 602">
            <a:extLst>
              <a:ext uri="{FF2B5EF4-FFF2-40B4-BE49-F238E27FC236}">
                <a16:creationId xmlns:a16="http://schemas.microsoft.com/office/drawing/2014/main" id="{6900EFAF-AD78-AE49-A79C-B470B2EBCE0F}"/>
              </a:ext>
            </a:extLst>
          </p:cNvPr>
          <p:cNvSpPr/>
          <p:nvPr/>
        </p:nvSpPr>
        <p:spPr>
          <a:xfrm rot="10800000">
            <a:off x="5393735" y="4061642"/>
            <a:ext cx="292029" cy="133208"/>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grpSp>
        <p:nvGrpSpPr>
          <p:cNvPr id="2" name="Group 1">
            <a:extLst>
              <a:ext uri="{FF2B5EF4-FFF2-40B4-BE49-F238E27FC236}">
                <a16:creationId xmlns:a16="http://schemas.microsoft.com/office/drawing/2014/main" id="{661C5085-25D4-8F46-992F-65FB0942D62A}"/>
              </a:ext>
            </a:extLst>
          </p:cNvPr>
          <p:cNvGrpSpPr/>
          <p:nvPr/>
        </p:nvGrpSpPr>
        <p:grpSpPr>
          <a:xfrm>
            <a:off x="3424199" y="3268163"/>
            <a:ext cx="1975032" cy="1307024"/>
            <a:chOff x="3041598" y="3214551"/>
            <a:chExt cx="2633376" cy="1742698"/>
          </a:xfrm>
        </p:grpSpPr>
        <p:pic>
          <p:nvPicPr>
            <p:cNvPr id="595" name="Picture 594">
              <a:extLst>
                <a:ext uri="{FF2B5EF4-FFF2-40B4-BE49-F238E27FC236}">
                  <a16:creationId xmlns:a16="http://schemas.microsoft.com/office/drawing/2014/main" id="{CE3AE14C-4C93-C240-AB13-08AED6505B55}"/>
                </a:ext>
              </a:extLst>
            </p:cNvPr>
            <p:cNvPicPr>
              <a:picLocks noChangeAspect="1"/>
            </p:cNvPicPr>
            <p:nvPr/>
          </p:nvPicPr>
          <p:blipFill>
            <a:blip r:embed="rId4"/>
            <a:stretch>
              <a:fillRect/>
            </a:stretch>
          </p:blipFill>
          <p:spPr>
            <a:xfrm>
              <a:off x="3182176" y="3314318"/>
              <a:ext cx="2416803" cy="1564250"/>
            </a:xfrm>
            <a:prstGeom prst="rect">
              <a:avLst/>
            </a:prstGeom>
          </p:spPr>
        </p:pic>
        <p:sp>
          <p:nvSpPr>
            <p:cNvPr id="596" name="Rectangle 595">
              <a:extLst>
                <a:ext uri="{FF2B5EF4-FFF2-40B4-BE49-F238E27FC236}">
                  <a16:creationId xmlns:a16="http://schemas.microsoft.com/office/drawing/2014/main" id="{D34449BD-DC15-4249-B03C-21CE363649EC}"/>
                </a:ext>
              </a:extLst>
            </p:cNvPr>
            <p:cNvSpPr/>
            <p:nvPr/>
          </p:nvSpPr>
          <p:spPr>
            <a:xfrm>
              <a:off x="3041598" y="3214551"/>
              <a:ext cx="2633376" cy="1742698"/>
            </a:xfrm>
            <a:prstGeom prst="rect">
              <a:avLst/>
            </a:prstGeom>
            <a:noFill/>
            <a:ln w="28575">
              <a:solidFill>
                <a:sysClr val="windowText" lastClr="000000"/>
              </a:solidFill>
              <a:prstDash val="dash"/>
            </a:ln>
            <a:effectLst/>
          </p:spPr>
          <p:txBody>
            <a:bodyPr rtlCol="0" anchor="ctr"/>
            <a:lstStyle/>
            <a:p>
              <a:pPr defTabSz="514350">
                <a:defRPr/>
              </a:pPr>
              <a:endParaRPr lang="en-US" sz="1013" kern="0" dirty="0">
                <a:solidFill>
                  <a:prstClr val="black"/>
                </a:solidFill>
                <a:latin typeface="Calibri" panose="020F0502020204030204"/>
              </a:endParaRPr>
            </a:p>
          </p:txBody>
        </p:sp>
        <p:pic>
          <p:nvPicPr>
            <p:cNvPr id="602" name="Picture 601">
              <a:extLst>
                <a:ext uri="{FF2B5EF4-FFF2-40B4-BE49-F238E27FC236}">
                  <a16:creationId xmlns:a16="http://schemas.microsoft.com/office/drawing/2014/main" id="{DEF236D3-C8E3-9D44-B9F5-A85F82E137BB}"/>
                </a:ext>
              </a:extLst>
            </p:cNvPr>
            <p:cNvPicPr>
              <a:picLocks noChangeAspect="1"/>
            </p:cNvPicPr>
            <p:nvPr/>
          </p:nvPicPr>
          <p:blipFill>
            <a:blip r:embed="rId3"/>
            <a:stretch>
              <a:fillRect/>
            </a:stretch>
          </p:blipFill>
          <p:spPr>
            <a:xfrm>
              <a:off x="5231035" y="3379128"/>
              <a:ext cx="382536" cy="382536"/>
            </a:xfrm>
            <a:prstGeom prst="rect">
              <a:avLst/>
            </a:prstGeom>
          </p:spPr>
        </p:pic>
        <p:sp>
          <p:nvSpPr>
            <p:cNvPr id="605" name="TextBox 604">
              <a:extLst>
                <a:ext uri="{FF2B5EF4-FFF2-40B4-BE49-F238E27FC236}">
                  <a16:creationId xmlns:a16="http://schemas.microsoft.com/office/drawing/2014/main" id="{DE26A108-1F7C-DA48-9155-CD96F69ED0B6}"/>
                </a:ext>
              </a:extLst>
            </p:cNvPr>
            <p:cNvSpPr txBox="1"/>
            <p:nvPr/>
          </p:nvSpPr>
          <p:spPr>
            <a:xfrm>
              <a:off x="4262621" y="3300447"/>
              <a:ext cx="1049860" cy="330945"/>
            </a:xfrm>
            <a:prstGeom prst="rect">
              <a:avLst/>
            </a:prstGeom>
            <a:noFill/>
          </p:spPr>
          <p:txBody>
            <a:bodyPr wrap="none" rtlCol="0">
              <a:spAutoFit/>
            </a:bodyPr>
            <a:lstStyle/>
            <a:p>
              <a:pPr defTabSz="514350">
                <a:defRPr/>
              </a:pPr>
              <a:r>
                <a:rPr lang="en-US" sz="1013" kern="0" dirty="0">
                  <a:solidFill>
                    <a:prstClr val="black"/>
                  </a:solidFill>
                  <a:latin typeface="Calibri" panose="020F0502020204030204"/>
                </a:rPr>
                <a:t>PostgreSQL</a:t>
              </a:r>
            </a:p>
          </p:txBody>
        </p:sp>
      </p:grpSp>
      <p:grpSp>
        <p:nvGrpSpPr>
          <p:cNvPr id="6" name="Group 5">
            <a:extLst>
              <a:ext uri="{FF2B5EF4-FFF2-40B4-BE49-F238E27FC236}">
                <a16:creationId xmlns:a16="http://schemas.microsoft.com/office/drawing/2014/main" id="{04C3FDAE-C2E7-5F49-B979-AEF1125D63F6}"/>
              </a:ext>
            </a:extLst>
          </p:cNvPr>
          <p:cNvGrpSpPr/>
          <p:nvPr/>
        </p:nvGrpSpPr>
        <p:grpSpPr>
          <a:xfrm>
            <a:off x="3365114" y="1725885"/>
            <a:ext cx="2284877" cy="1542278"/>
            <a:chOff x="2962817" y="1158180"/>
            <a:chExt cx="3046503" cy="2056370"/>
          </a:xfrm>
        </p:grpSpPr>
        <p:grpSp>
          <p:nvGrpSpPr>
            <p:cNvPr id="601" name="Group 600">
              <a:extLst>
                <a:ext uri="{FF2B5EF4-FFF2-40B4-BE49-F238E27FC236}">
                  <a16:creationId xmlns:a16="http://schemas.microsoft.com/office/drawing/2014/main" id="{5A3D7DF6-0A18-CF40-812D-D661EA00E64F}"/>
                </a:ext>
              </a:extLst>
            </p:cNvPr>
            <p:cNvGrpSpPr/>
            <p:nvPr/>
          </p:nvGrpSpPr>
          <p:grpSpPr>
            <a:xfrm>
              <a:off x="2962817" y="1158180"/>
              <a:ext cx="2709769" cy="1753054"/>
              <a:chOff x="3181162" y="987088"/>
              <a:chExt cx="2270785" cy="1261390"/>
            </a:xfrm>
          </p:grpSpPr>
          <p:sp>
            <p:nvSpPr>
              <p:cNvPr id="669" name="Rectangle 668">
                <a:extLst>
                  <a:ext uri="{FF2B5EF4-FFF2-40B4-BE49-F238E27FC236}">
                    <a16:creationId xmlns:a16="http://schemas.microsoft.com/office/drawing/2014/main" id="{ECBA7ED4-3159-6A44-BA0A-85B006AC2E06}"/>
                  </a:ext>
                </a:extLst>
              </p:cNvPr>
              <p:cNvSpPr/>
              <p:nvPr/>
            </p:nvSpPr>
            <p:spPr>
              <a:xfrm>
                <a:off x="3181162" y="987088"/>
                <a:ext cx="2253142" cy="1226083"/>
              </a:xfrm>
              <a:prstGeom prst="rect">
                <a:avLst/>
              </a:prstGeom>
              <a:solidFill>
                <a:srgbClr val="FFC000">
                  <a:alpha val="50000"/>
                </a:srgbClr>
              </a:solidFill>
              <a:ln w="28575">
                <a:solidFill>
                  <a:srgbClr val="FFC000">
                    <a:lumMod val="75000"/>
                  </a:srgbClr>
                </a:solidFill>
                <a:prstDash val="dash"/>
              </a:ln>
              <a:effectLst/>
            </p:spPr>
            <p:txBody>
              <a:bodyPr rtlCol="0" anchor="ctr"/>
              <a:lstStyle/>
              <a:p>
                <a:pPr algn="ctr" defTabSz="514350">
                  <a:defRPr/>
                </a:pPr>
                <a:endParaRPr lang="en-US" sz="1013" kern="0">
                  <a:ln>
                    <a:solidFill>
                      <a:srgbClr val="FFC000">
                        <a:lumMod val="75000"/>
                      </a:srgbClr>
                    </a:solidFill>
                  </a:ln>
                  <a:solidFill>
                    <a:prstClr val="white"/>
                  </a:solidFill>
                  <a:latin typeface="Calibri" panose="020F0502020204030204"/>
                </a:endParaRPr>
              </a:p>
            </p:txBody>
          </p:sp>
          <p:pic>
            <p:nvPicPr>
              <p:cNvPr id="670" name="Picture 669">
                <a:extLst>
                  <a:ext uri="{FF2B5EF4-FFF2-40B4-BE49-F238E27FC236}">
                    <a16:creationId xmlns:a16="http://schemas.microsoft.com/office/drawing/2014/main" id="{115AA955-5EB9-D748-9A09-FDD2ED5D2322}"/>
                  </a:ext>
                </a:extLst>
              </p:cNvPr>
              <p:cNvPicPr>
                <a:picLocks noChangeAspect="1"/>
              </p:cNvPicPr>
              <p:nvPr/>
            </p:nvPicPr>
            <p:blipFill>
              <a:blip r:embed="rId3"/>
              <a:stretch>
                <a:fillRect/>
              </a:stretch>
            </p:blipFill>
            <p:spPr>
              <a:xfrm>
                <a:off x="3281560" y="1817665"/>
                <a:ext cx="323614" cy="323614"/>
              </a:xfrm>
              <a:prstGeom prst="rect">
                <a:avLst/>
              </a:prstGeom>
            </p:spPr>
          </p:pic>
          <p:sp>
            <p:nvSpPr>
              <p:cNvPr id="671" name="Can 670">
                <a:extLst>
                  <a:ext uri="{FF2B5EF4-FFF2-40B4-BE49-F238E27FC236}">
                    <a16:creationId xmlns:a16="http://schemas.microsoft.com/office/drawing/2014/main" id="{ED19DFB1-B6FF-734F-A568-3788EDCD344E}"/>
                  </a:ext>
                </a:extLst>
              </p:cNvPr>
              <p:cNvSpPr/>
              <p:nvPr/>
            </p:nvSpPr>
            <p:spPr>
              <a:xfrm>
                <a:off x="3283592" y="1108480"/>
                <a:ext cx="521424" cy="521424"/>
              </a:xfrm>
              <a:prstGeom prst="can">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514350">
                  <a:defRPr/>
                </a:pPr>
                <a:endParaRPr lang="en-US" sz="1013" kern="0" dirty="0">
                  <a:solidFill>
                    <a:prstClr val="white"/>
                  </a:solidFill>
                  <a:latin typeface="Calibri" panose="020F0502020204030204"/>
                </a:endParaRPr>
              </a:p>
            </p:txBody>
          </p:sp>
          <p:sp>
            <p:nvSpPr>
              <p:cNvPr id="672" name="TextBox 671">
                <a:extLst>
                  <a:ext uri="{FF2B5EF4-FFF2-40B4-BE49-F238E27FC236}">
                    <a16:creationId xmlns:a16="http://schemas.microsoft.com/office/drawing/2014/main" id="{F51BA2F1-0A0D-CA47-BBB0-3BBFDAECE111}"/>
                  </a:ext>
                </a:extLst>
              </p:cNvPr>
              <p:cNvSpPr txBox="1"/>
              <p:nvPr/>
            </p:nvSpPr>
            <p:spPr>
              <a:xfrm>
                <a:off x="4143360" y="2010350"/>
                <a:ext cx="1259493" cy="238128"/>
              </a:xfrm>
              <a:prstGeom prst="rect">
                <a:avLst/>
              </a:prstGeom>
              <a:noFill/>
            </p:spPr>
            <p:txBody>
              <a:bodyPr wrap="none" rtlCol="0">
                <a:spAutoFit/>
              </a:bodyPr>
              <a:lstStyle/>
              <a:p>
                <a:pPr defTabSz="514350">
                  <a:defRPr/>
                </a:pPr>
                <a:r>
                  <a:rPr lang="en-US" sz="1013" kern="0" dirty="0">
                    <a:solidFill>
                      <a:prstClr val="black"/>
                    </a:solidFill>
                    <a:latin typeface="Calibri" panose="020F0502020204030204"/>
                  </a:rPr>
                  <a:t>Knowledge Graph</a:t>
                </a:r>
              </a:p>
            </p:txBody>
          </p:sp>
          <p:pic>
            <p:nvPicPr>
              <p:cNvPr id="673" name="Picture 672">
                <a:extLst>
                  <a:ext uri="{FF2B5EF4-FFF2-40B4-BE49-F238E27FC236}">
                    <a16:creationId xmlns:a16="http://schemas.microsoft.com/office/drawing/2014/main" id="{3E0B5A1E-9A3F-0E43-81F1-3097A47F991B}"/>
                  </a:ext>
                </a:extLst>
              </p:cNvPr>
              <p:cNvPicPr>
                <a:picLocks noChangeAspect="1"/>
              </p:cNvPicPr>
              <p:nvPr/>
            </p:nvPicPr>
            <p:blipFill>
              <a:blip r:embed="rId5"/>
              <a:stretch>
                <a:fillRect/>
              </a:stretch>
            </p:blipFill>
            <p:spPr>
              <a:xfrm>
                <a:off x="4022673" y="1031974"/>
                <a:ext cx="1429274" cy="1080423"/>
              </a:xfrm>
              <a:prstGeom prst="rect">
                <a:avLst/>
              </a:prstGeom>
            </p:spPr>
          </p:pic>
        </p:grpSp>
        <p:sp>
          <p:nvSpPr>
            <p:cNvPr id="604" name="Right Arrow 603">
              <a:extLst>
                <a:ext uri="{FF2B5EF4-FFF2-40B4-BE49-F238E27FC236}">
                  <a16:creationId xmlns:a16="http://schemas.microsoft.com/office/drawing/2014/main" id="{A45A249E-BF39-D641-AC53-266067B1B22D}"/>
                </a:ext>
              </a:extLst>
            </p:cNvPr>
            <p:cNvSpPr/>
            <p:nvPr/>
          </p:nvSpPr>
          <p:spPr>
            <a:xfrm rot="16200000">
              <a:off x="3200901" y="2982560"/>
              <a:ext cx="335393" cy="128588"/>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606" name="Right Arrow 605">
              <a:extLst>
                <a:ext uri="{FF2B5EF4-FFF2-40B4-BE49-F238E27FC236}">
                  <a16:creationId xmlns:a16="http://schemas.microsoft.com/office/drawing/2014/main" id="{F5BEA863-01CF-C846-B469-44F012335172}"/>
                </a:ext>
              </a:extLst>
            </p:cNvPr>
            <p:cNvSpPr/>
            <p:nvPr/>
          </p:nvSpPr>
          <p:spPr>
            <a:xfrm>
              <a:off x="5673927" y="2195870"/>
              <a:ext cx="335393" cy="128588"/>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grpSp>
      <p:grpSp>
        <p:nvGrpSpPr>
          <p:cNvPr id="607" name="Group 606">
            <a:extLst>
              <a:ext uri="{FF2B5EF4-FFF2-40B4-BE49-F238E27FC236}">
                <a16:creationId xmlns:a16="http://schemas.microsoft.com/office/drawing/2014/main" id="{531D3BDF-9757-5648-A6FF-C3A42F057324}"/>
              </a:ext>
            </a:extLst>
          </p:cNvPr>
          <p:cNvGrpSpPr/>
          <p:nvPr/>
        </p:nvGrpSpPr>
        <p:grpSpPr>
          <a:xfrm>
            <a:off x="1541407" y="2256502"/>
            <a:ext cx="1643541" cy="2372342"/>
            <a:chOff x="547038" y="1385096"/>
            <a:chExt cx="1874906" cy="3163123"/>
          </a:xfrm>
        </p:grpSpPr>
        <p:pic>
          <p:nvPicPr>
            <p:cNvPr id="648" name="Picture 647">
              <a:extLst>
                <a:ext uri="{FF2B5EF4-FFF2-40B4-BE49-F238E27FC236}">
                  <a16:creationId xmlns:a16="http://schemas.microsoft.com/office/drawing/2014/main" id="{CFA6E049-4A2C-0E42-83FB-E0CB2D04B53B}"/>
                </a:ext>
              </a:extLst>
            </p:cNvPr>
            <p:cNvPicPr>
              <a:picLocks noChangeAspect="1"/>
            </p:cNvPicPr>
            <p:nvPr/>
          </p:nvPicPr>
          <p:blipFill>
            <a:blip r:embed="rId3"/>
            <a:stretch>
              <a:fillRect/>
            </a:stretch>
          </p:blipFill>
          <p:spPr>
            <a:xfrm>
              <a:off x="2052924" y="2516042"/>
              <a:ext cx="335393" cy="335393"/>
            </a:xfrm>
            <a:prstGeom prst="rect">
              <a:avLst/>
            </a:prstGeom>
          </p:spPr>
        </p:pic>
        <p:grpSp>
          <p:nvGrpSpPr>
            <p:cNvPr id="649" name="Group 648">
              <a:extLst>
                <a:ext uri="{FF2B5EF4-FFF2-40B4-BE49-F238E27FC236}">
                  <a16:creationId xmlns:a16="http://schemas.microsoft.com/office/drawing/2014/main" id="{6E52975A-58B9-5B43-A790-79D5B9D5A2E2}"/>
                </a:ext>
              </a:extLst>
            </p:cNvPr>
            <p:cNvGrpSpPr/>
            <p:nvPr/>
          </p:nvGrpSpPr>
          <p:grpSpPr>
            <a:xfrm>
              <a:off x="547038" y="1385096"/>
              <a:ext cx="1874906" cy="3163123"/>
              <a:chOff x="243921" y="1702161"/>
              <a:chExt cx="1874906" cy="3163123"/>
            </a:xfrm>
          </p:grpSpPr>
          <p:sp>
            <p:nvSpPr>
              <p:cNvPr id="650" name="Google Shape;343;p21">
                <a:extLst>
                  <a:ext uri="{FF2B5EF4-FFF2-40B4-BE49-F238E27FC236}">
                    <a16:creationId xmlns:a16="http://schemas.microsoft.com/office/drawing/2014/main" id="{A158014F-5101-1649-92E9-CC29D236E052}"/>
                  </a:ext>
                </a:extLst>
              </p:cNvPr>
              <p:cNvSpPr/>
              <p:nvPr/>
            </p:nvSpPr>
            <p:spPr>
              <a:xfrm>
                <a:off x="243921" y="1702161"/>
                <a:ext cx="1874906" cy="3163123"/>
              </a:xfrm>
              <a:prstGeom prst="rect">
                <a:avLst/>
              </a:prstGeom>
              <a:solidFill>
                <a:srgbClr val="FF6600">
                  <a:alpha val="47843"/>
                </a:srgbClr>
              </a:solidFill>
              <a:ln w="28575" cap="flat" cmpd="sng">
                <a:solidFill>
                  <a:srgbClr val="FF6600"/>
                </a:solidFill>
                <a:prstDash val="dash"/>
                <a:round/>
                <a:headEnd type="none" w="sm" len="sm"/>
                <a:tailEnd type="none" w="sm" len="sm"/>
              </a:ln>
            </p:spPr>
            <p:txBody>
              <a:bodyPr spcFirstLastPara="1" wrap="square" lIns="51427" tIns="25706" rIns="51427" bIns="25706" anchor="ctr" anchorCtr="0">
                <a:noAutofit/>
              </a:bodyPr>
              <a:lstStyle/>
              <a:p>
                <a:pPr algn="ctr">
                  <a:defRPr/>
                </a:pPr>
                <a:endParaRPr sz="1013" kern="0" dirty="0">
                  <a:solidFill>
                    <a:prstClr val="white"/>
                  </a:solidFill>
                  <a:latin typeface="Calibri"/>
                  <a:ea typeface="Calibri"/>
                  <a:cs typeface="Calibri"/>
                  <a:sym typeface="Calibri"/>
                </a:endParaRPr>
              </a:p>
            </p:txBody>
          </p:sp>
          <p:sp>
            <p:nvSpPr>
              <p:cNvPr id="651" name="Google Shape;344;p21">
                <a:extLst>
                  <a:ext uri="{FF2B5EF4-FFF2-40B4-BE49-F238E27FC236}">
                    <a16:creationId xmlns:a16="http://schemas.microsoft.com/office/drawing/2014/main" id="{90AC2887-2244-BF43-AF34-529C786EDA39}"/>
                  </a:ext>
                </a:extLst>
              </p:cNvPr>
              <p:cNvSpPr txBox="1"/>
              <p:nvPr/>
            </p:nvSpPr>
            <p:spPr>
              <a:xfrm>
                <a:off x="265712" y="1745082"/>
                <a:ext cx="1752953" cy="1296790"/>
              </a:xfrm>
              <a:prstGeom prst="rect">
                <a:avLst/>
              </a:prstGeom>
              <a:noFill/>
              <a:ln>
                <a:noFill/>
              </a:ln>
            </p:spPr>
            <p:txBody>
              <a:bodyPr spcFirstLastPara="1" wrap="square" lIns="51427" tIns="25706" rIns="51427" bIns="25706" anchor="t" anchorCtr="0">
                <a:noAutofit/>
              </a:bodyPr>
              <a:lstStyle/>
              <a:p>
                <a:pPr>
                  <a:defRPr/>
                </a:pPr>
                <a:r>
                  <a:rPr lang="en-US" sz="1013" b="1" kern="0" dirty="0">
                    <a:solidFill>
                      <a:srgbClr val="3F3F3F"/>
                    </a:solidFill>
                    <a:latin typeface="Arial"/>
                    <a:ea typeface="Arial"/>
                    <a:cs typeface="Arial"/>
                    <a:sym typeface="Arial"/>
                  </a:rPr>
                  <a:t>Multimodal Streaming Data</a:t>
                </a:r>
              </a:p>
              <a:p>
                <a:pPr>
                  <a:defRPr/>
                </a:pPr>
                <a:r>
                  <a:rPr lang="en-US" sz="675" b="1" kern="0" dirty="0">
                    <a:solidFill>
                      <a:srgbClr val="3F3F3F"/>
                    </a:solidFill>
                    <a:latin typeface="Arial"/>
                    <a:ea typeface="Arial"/>
                    <a:cs typeface="Arial"/>
                    <a:sym typeface="Arial"/>
                  </a:rPr>
                  <a:t>Data Sources:</a:t>
                </a:r>
              </a:p>
              <a:p>
                <a:pPr marL="128588" indent="-128588">
                  <a:buFont typeface="Arial" panose="020B0604020202020204" pitchFamily="34" charset="0"/>
                  <a:buChar char="•"/>
                  <a:defRPr/>
                </a:pPr>
                <a:r>
                  <a:rPr lang="en-US" sz="675" b="1" kern="0" dirty="0">
                    <a:solidFill>
                      <a:srgbClr val="3F3F3F"/>
                    </a:solidFill>
                    <a:latin typeface="Arial"/>
                    <a:ea typeface="Arial"/>
                    <a:cs typeface="Arial"/>
                    <a:sym typeface="Arial"/>
                  </a:rPr>
                  <a:t>Video: Traffic Cam, Static Cam</a:t>
                </a:r>
              </a:p>
              <a:p>
                <a:pPr marL="128588" indent="-128588">
                  <a:buFont typeface="Arial" panose="020B0604020202020204" pitchFamily="34" charset="0"/>
                  <a:buChar char="•"/>
                  <a:defRPr/>
                </a:pPr>
                <a:r>
                  <a:rPr lang="en-US" sz="675" b="1" kern="0" dirty="0">
                    <a:solidFill>
                      <a:srgbClr val="3F3F3F"/>
                    </a:solidFill>
                    <a:latin typeface="Arial"/>
                    <a:ea typeface="Arial"/>
                    <a:cs typeface="Arial"/>
                    <a:sym typeface="Arial"/>
                  </a:rPr>
                  <a:t>Social Media: Twitter</a:t>
                </a:r>
              </a:p>
              <a:p>
                <a:pPr marL="128588" indent="-128588">
                  <a:buFont typeface="Arial" panose="020B0604020202020204" pitchFamily="34" charset="0"/>
                  <a:buChar char="•"/>
                  <a:defRPr/>
                </a:pPr>
                <a:r>
                  <a:rPr lang="en-US" sz="675" b="1" kern="0" dirty="0">
                    <a:solidFill>
                      <a:srgbClr val="3F3F3F"/>
                    </a:solidFill>
                    <a:latin typeface="Arial"/>
                    <a:ea typeface="Arial"/>
                    <a:cs typeface="Arial"/>
                    <a:sym typeface="Arial"/>
                  </a:rPr>
                  <a:t>Text: Cambridge / WL City Data</a:t>
                </a:r>
                <a:endParaRPr sz="1013" b="1" kern="0" dirty="0">
                  <a:solidFill>
                    <a:srgbClr val="3F3F3F"/>
                  </a:solidFill>
                  <a:latin typeface="Arial"/>
                  <a:ea typeface="Arial"/>
                  <a:cs typeface="Arial"/>
                  <a:sym typeface="Arial"/>
                </a:endParaRPr>
              </a:p>
            </p:txBody>
          </p:sp>
          <p:sp>
            <p:nvSpPr>
              <p:cNvPr id="652" name="Google Shape;345;p21">
                <a:extLst>
                  <a:ext uri="{FF2B5EF4-FFF2-40B4-BE49-F238E27FC236}">
                    <a16:creationId xmlns:a16="http://schemas.microsoft.com/office/drawing/2014/main" id="{D28CAFCF-6672-954A-878F-B9EEBDA85057}"/>
                  </a:ext>
                </a:extLst>
              </p:cNvPr>
              <p:cNvSpPr txBox="1"/>
              <p:nvPr/>
            </p:nvSpPr>
            <p:spPr>
              <a:xfrm>
                <a:off x="331310" y="3011323"/>
                <a:ext cx="1393651" cy="276999"/>
              </a:xfrm>
              <a:prstGeom prst="rect">
                <a:avLst/>
              </a:prstGeom>
              <a:solidFill>
                <a:srgbClr val="FF7D7D"/>
              </a:solidFill>
              <a:ln w="9525" cap="flat" cmpd="sng">
                <a:solidFill>
                  <a:srgbClr val="FF3B3C"/>
                </a:solidFill>
                <a:prstDash val="dash"/>
                <a:round/>
                <a:headEnd type="none" w="sm" len="sm"/>
                <a:tailEnd type="none" w="sm" len="sm"/>
              </a:ln>
            </p:spPr>
            <p:txBody>
              <a:bodyPr spcFirstLastPara="1" wrap="square" lIns="51427" tIns="25706" rIns="51427" bIns="25706" anchor="t" anchorCtr="0">
                <a:noAutofit/>
              </a:bodyPr>
              <a:lstStyle/>
              <a:p>
                <a:pPr algn="ctr">
                  <a:defRPr/>
                </a:pPr>
                <a:r>
                  <a:rPr lang="en-US" sz="1013" kern="0" dirty="0">
                    <a:solidFill>
                      <a:prstClr val="black"/>
                    </a:solidFill>
                    <a:latin typeface="Arial"/>
                    <a:ea typeface="Arial"/>
                    <a:cs typeface="Arial"/>
                    <a:sym typeface="Arial"/>
                  </a:rPr>
                  <a:t>Kafka Topics</a:t>
                </a:r>
                <a:endParaRPr kern="0" dirty="0">
                  <a:solidFill>
                    <a:prstClr val="black"/>
                  </a:solidFill>
                </a:endParaRPr>
              </a:p>
            </p:txBody>
          </p:sp>
          <p:sp>
            <p:nvSpPr>
              <p:cNvPr id="653" name="Google Shape;346;p21">
                <a:extLst>
                  <a:ext uri="{FF2B5EF4-FFF2-40B4-BE49-F238E27FC236}">
                    <a16:creationId xmlns:a16="http://schemas.microsoft.com/office/drawing/2014/main" id="{F105FF0E-EC5D-0D4A-8A7A-F5E6F883D11C}"/>
                  </a:ext>
                </a:extLst>
              </p:cNvPr>
              <p:cNvSpPr/>
              <p:nvPr/>
            </p:nvSpPr>
            <p:spPr>
              <a:xfrm>
                <a:off x="398201"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51427" tIns="25706" rIns="51427" bIns="25706" anchor="ctr" anchorCtr="0">
                <a:noAutofit/>
              </a:bodyPr>
              <a:lstStyle/>
              <a:p>
                <a:pPr algn="ctr">
                  <a:defRPr/>
                </a:pPr>
                <a:endParaRPr sz="1013" kern="0">
                  <a:solidFill>
                    <a:prstClr val="white"/>
                  </a:solidFill>
                  <a:latin typeface="Calibri"/>
                  <a:ea typeface="Calibri"/>
                  <a:cs typeface="Calibri"/>
                  <a:sym typeface="Calibri"/>
                </a:endParaRPr>
              </a:p>
            </p:txBody>
          </p:sp>
          <p:sp>
            <p:nvSpPr>
              <p:cNvPr id="654" name="Google Shape;347;p21">
                <a:extLst>
                  <a:ext uri="{FF2B5EF4-FFF2-40B4-BE49-F238E27FC236}">
                    <a16:creationId xmlns:a16="http://schemas.microsoft.com/office/drawing/2014/main" id="{5FFFD898-246F-2344-9889-F0212F4F1135}"/>
                  </a:ext>
                </a:extLst>
              </p:cNvPr>
              <p:cNvSpPr/>
              <p:nvPr/>
            </p:nvSpPr>
            <p:spPr>
              <a:xfrm>
                <a:off x="583893"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51427" tIns="25706" rIns="51427" bIns="25706" anchor="ctr" anchorCtr="0">
                <a:noAutofit/>
              </a:bodyPr>
              <a:lstStyle/>
              <a:p>
                <a:pPr algn="ctr">
                  <a:defRPr/>
                </a:pPr>
                <a:endParaRPr sz="1013" kern="0">
                  <a:solidFill>
                    <a:prstClr val="white"/>
                  </a:solidFill>
                  <a:latin typeface="Calibri"/>
                  <a:ea typeface="Calibri"/>
                  <a:cs typeface="Calibri"/>
                  <a:sym typeface="Calibri"/>
                </a:endParaRPr>
              </a:p>
            </p:txBody>
          </p:sp>
          <p:sp>
            <p:nvSpPr>
              <p:cNvPr id="655" name="Google Shape;348;p21">
                <a:extLst>
                  <a:ext uri="{FF2B5EF4-FFF2-40B4-BE49-F238E27FC236}">
                    <a16:creationId xmlns:a16="http://schemas.microsoft.com/office/drawing/2014/main" id="{3E11A240-AA8D-174F-8BEE-7F73DC61C700}"/>
                  </a:ext>
                </a:extLst>
              </p:cNvPr>
              <p:cNvSpPr/>
              <p:nvPr/>
            </p:nvSpPr>
            <p:spPr>
              <a:xfrm>
                <a:off x="761601"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51427" tIns="25706" rIns="51427" bIns="25706" anchor="ctr" anchorCtr="0">
                <a:noAutofit/>
              </a:bodyPr>
              <a:lstStyle/>
              <a:p>
                <a:pPr algn="ctr">
                  <a:defRPr/>
                </a:pPr>
                <a:endParaRPr sz="1013" kern="0">
                  <a:solidFill>
                    <a:prstClr val="white"/>
                  </a:solidFill>
                  <a:latin typeface="Calibri"/>
                  <a:ea typeface="Calibri"/>
                  <a:cs typeface="Calibri"/>
                  <a:sym typeface="Calibri"/>
                </a:endParaRPr>
              </a:p>
            </p:txBody>
          </p:sp>
          <p:sp>
            <p:nvSpPr>
              <p:cNvPr id="656" name="Google Shape;349;p21">
                <a:extLst>
                  <a:ext uri="{FF2B5EF4-FFF2-40B4-BE49-F238E27FC236}">
                    <a16:creationId xmlns:a16="http://schemas.microsoft.com/office/drawing/2014/main" id="{0D4BC8AE-206B-DD4C-BED6-8A7672DDC5DB}"/>
                  </a:ext>
                </a:extLst>
              </p:cNvPr>
              <p:cNvSpPr/>
              <p:nvPr/>
            </p:nvSpPr>
            <p:spPr>
              <a:xfrm>
                <a:off x="943072"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51427" tIns="25706" rIns="51427" bIns="25706" anchor="ctr" anchorCtr="0">
                <a:noAutofit/>
              </a:bodyPr>
              <a:lstStyle/>
              <a:p>
                <a:pPr algn="ctr">
                  <a:defRPr/>
                </a:pPr>
                <a:endParaRPr sz="1013" kern="0">
                  <a:solidFill>
                    <a:prstClr val="white"/>
                  </a:solidFill>
                  <a:latin typeface="Calibri"/>
                  <a:ea typeface="Calibri"/>
                  <a:cs typeface="Calibri"/>
                  <a:sym typeface="Calibri"/>
                </a:endParaRPr>
              </a:p>
            </p:txBody>
          </p:sp>
          <p:sp>
            <p:nvSpPr>
              <p:cNvPr id="657" name="Google Shape;350;p21">
                <a:extLst>
                  <a:ext uri="{FF2B5EF4-FFF2-40B4-BE49-F238E27FC236}">
                    <a16:creationId xmlns:a16="http://schemas.microsoft.com/office/drawing/2014/main" id="{6B79ED9A-845E-434E-B2B9-7D8D8F1CA371}"/>
                  </a:ext>
                </a:extLst>
              </p:cNvPr>
              <p:cNvSpPr/>
              <p:nvPr/>
            </p:nvSpPr>
            <p:spPr>
              <a:xfrm>
                <a:off x="1124544"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51427" tIns="25706" rIns="51427" bIns="25706" anchor="ctr" anchorCtr="0">
                <a:noAutofit/>
              </a:bodyPr>
              <a:lstStyle/>
              <a:p>
                <a:pPr algn="ctr">
                  <a:defRPr/>
                </a:pPr>
                <a:endParaRPr sz="1013" kern="0">
                  <a:solidFill>
                    <a:prstClr val="white"/>
                  </a:solidFill>
                  <a:latin typeface="Calibri"/>
                  <a:ea typeface="Calibri"/>
                  <a:cs typeface="Calibri"/>
                  <a:sym typeface="Calibri"/>
                </a:endParaRPr>
              </a:p>
            </p:txBody>
          </p:sp>
          <p:sp>
            <p:nvSpPr>
              <p:cNvPr id="658" name="Google Shape;351;p21">
                <a:extLst>
                  <a:ext uri="{FF2B5EF4-FFF2-40B4-BE49-F238E27FC236}">
                    <a16:creationId xmlns:a16="http://schemas.microsoft.com/office/drawing/2014/main" id="{F0FDFB33-3A34-4246-85E1-E13815F07F36}"/>
                  </a:ext>
                </a:extLst>
              </p:cNvPr>
              <p:cNvSpPr/>
              <p:nvPr/>
            </p:nvSpPr>
            <p:spPr>
              <a:xfrm>
                <a:off x="1303297" y="3648735"/>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51427" tIns="25706" rIns="51427" bIns="25706" anchor="ctr" anchorCtr="0">
                <a:noAutofit/>
              </a:bodyPr>
              <a:lstStyle/>
              <a:p>
                <a:pPr algn="ctr">
                  <a:defRPr/>
                </a:pPr>
                <a:endParaRPr sz="1013" kern="0">
                  <a:solidFill>
                    <a:prstClr val="white"/>
                  </a:solidFill>
                  <a:latin typeface="Calibri"/>
                  <a:ea typeface="Calibri"/>
                  <a:cs typeface="Calibri"/>
                  <a:sym typeface="Calibri"/>
                </a:endParaRPr>
              </a:p>
            </p:txBody>
          </p:sp>
          <p:sp>
            <p:nvSpPr>
              <p:cNvPr id="659" name="Google Shape;352;p21">
                <a:extLst>
                  <a:ext uri="{FF2B5EF4-FFF2-40B4-BE49-F238E27FC236}">
                    <a16:creationId xmlns:a16="http://schemas.microsoft.com/office/drawing/2014/main" id="{EEDF9084-B0AA-D340-8D0F-7748F4ED6D79}"/>
                  </a:ext>
                </a:extLst>
              </p:cNvPr>
              <p:cNvSpPr/>
              <p:nvPr/>
            </p:nvSpPr>
            <p:spPr>
              <a:xfrm>
                <a:off x="1698490" y="3648734"/>
                <a:ext cx="120650" cy="111125"/>
              </a:xfrm>
              <a:prstGeom prst="rect">
                <a:avLst/>
              </a:prstGeom>
              <a:solidFill>
                <a:srgbClr val="FD9724"/>
              </a:solidFill>
              <a:ln w="25400" cap="flat" cmpd="sng">
                <a:solidFill>
                  <a:srgbClr val="E68922"/>
                </a:solidFill>
                <a:prstDash val="solid"/>
                <a:round/>
                <a:headEnd type="none" w="sm" len="sm"/>
                <a:tailEnd type="none" w="sm" len="sm"/>
              </a:ln>
            </p:spPr>
            <p:txBody>
              <a:bodyPr spcFirstLastPara="1" wrap="square" lIns="51427" tIns="25706" rIns="51427" bIns="25706" anchor="ctr" anchorCtr="0">
                <a:noAutofit/>
              </a:bodyPr>
              <a:lstStyle/>
              <a:p>
                <a:pPr algn="ctr">
                  <a:defRPr/>
                </a:pPr>
                <a:endParaRPr sz="1013" kern="0">
                  <a:solidFill>
                    <a:prstClr val="white"/>
                  </a:solidFill>
                  <a:latin typeface="Calibri"/>
                  <a:ea typeface="Calibri"/>
                  <a:cs typeface="Calibri"/>
                  <a:sym typeface="Calibri"/>
                </a:endParaRPr>
              </a:p>
            </p:txBody>
          </p:sp>
          <p:sp>
            <p:nvSpPr>
              <p:cNvPr id="660" name="Google Shape;353;p21">
                <a:extLst>
                  <a:ext uri="{FF2B5EF4-FFF2-40B4-BE49-F238E27FC236}">
                    <a16:creationId xmlns:a16="http://schemas.microsoft.com/office/drawing/2014/main" id="{5EFA2B9C-C686-EA4D-B6D8-D98FBBFC1BA3}"/>
                  </a:ext>
                </a:extLst>
              </p:cNvPr>
              <p:cNvSpPr/>
              <p:nvPr/>
            </p:nvSpPr>
            <p:spPr>
              <a:xfrm>
                <a:off x="1497805" y="3642723"/>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51427" tIns="25706" rIns="51427" bIns="25706" anchor="ctr" anchorCtr="0">
                <a:noAutofit/>
              </a:bodyPr>
              <a:lstStyle/>
              <a:p>
                <a:pPr algn="ctr">
                  <a:defRPr/>
                </a:pPr>
                <a:endParaRPr sz="1013" kern="0">
                  <a:solidFill>
                    <a:prstClr val="white"/>
                  </a:solidFill>
                  <a:latin typeface="Calibri"/>
                  <a:ea typeface="Calibri"/>
                  <a:cs typeface="Calibri"/>
                  <a:sym typeface="Calibri"/>
                </a:endParaRPr>
              </a:p>
            </p:txBody>
          </p:sp>
          <p:sp>
            <p:nvSpPr>
              <p:cNvPr id="661" name="Google Shape;354;p21">
                <a:extLst>
                  <a:ext uri="{FF2B5EF4-FFF2-40B4-BE49-F238E27FC236}">
                    <a16:creationId xmlns:a16="http://schemas.microsoft.com/office/drawing/2014/main" id="{A95AD7CD-1E7B-4342-A8D3-4B5DFFC54829}"/>
                  </a:ext>
                </a:extLst>
              </p:cNvPr>
              <p:cNvSpPr/>
              <p:nvPr/>
            </p:nvSpPr>
            <p:spPr>
              <a:xfrm>
                <a:off x="403425"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51427" tIns="25706" rIns="51427" bIns="25706" anchor="ctr" anchorCtr="0">
                <a:noAutofit/>
              </a:bodyPr>
              <a:lstStyle/>
              <a:p>
                <a:pPr algn="ctr">
                  <a:defRPr/>
                </a:pPr>
                <a:endParaRPr sz="1013" kern="0">
                  <a:solidFill>
                    <a:prstClr val="white"/>
                  </a:solidFill>
                  <a:latin typeface="Calibri"/>
                  <a:ea typeface="Calibri"/>
                  <a:cs typeface="Calibri"/>
                  <a:sym typeface="Calibri"/>
                </a:endParaRPr>
              </a:p>
            </p:txBody>
          </p:sp>
          <p:sp>
            <p:nvSpPr>
              <p:cNvPr id="662" name="Google Shape;355;p21">
                <a:extLst>
                  <a:ext uri="{FF2B5EF4-FFF2-40B4-BE49-F238E27FC236}">
                    <a16:creationId xmlns:a16="http://schemas.microsoft.com/office/drawing/2014/main" id="{4FB7CB94-E5E9-E245-8F98-9590905E1B54}"/>
                  </a:ext>
                </a:extLst>
              </p:cNvPr>
              <p:cNvSpPr/>
              <p:nvPr/>
            </p:nvSpPr>
            <p:spPr>
              <a:xfrm>
                <a:off x="581133"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51427" tIns="25706" rIns="51427" bIns="25706" anchor="ctr" anchorCtr="0">
                <a:noAutofit/>
              </a:bodyPr>
              <a:lstStyle/>
              <a:p>
                <a:pPr algn="ctr">
                  <a:defRPr/>
                </a:pPr>
                <a:endParaRPr sz="1013" kern="0">
                  <a:solidFill>
                    <a:prstClr val="white"/>
                  </a:solidFill>
                  <a:latin typeface="Calibri"/>
                  <a:ea typeface="Calibri"/>
                  <a:cs typeface="Calibri"/>
                  <a:sym typeface="Calibri"/>
                </a:endParaRPr>
              </a:p>
            </p:txBody>
          </p:sp>
          <p:sp>
            <p:nvSpPr>
              <p:cNvPr id="663" name="Google Shape;356;p21">
                <a:extLst>
                  <a:ext uri="{FF2B5EF4-FFF2-40B4-BE49-F238E27FC236}">
                    <a16:creationId xmlns:a16="http://schemas.microsoft.com/office/drawing/2014/main" id="{2A9493B3-C329-FE46-A76E-8B0FC12BD2DD}"/>
                  </a:ext>
                </a:extLst>
              </p:cNvPr>
              <p:cNvSpPr/>
              <p:nvPr/>
            </p:nvSpPr>
            <p:spPr>
              <a:xfrm>
                <a:off x="762604"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51427" tIns="25706" rIns="51427" bIns="25706" anchor="ctr" anchorCtr="0">
                <a:noAutofit/>
              </a:bodyPr>
              <a:lstStyle/>
              <a:p>
                <a:pPr algn="ctr">
                  <a:defRPr/>
                </a:pPr>
                <a:endParaRPr sz="1013" kern="0">
                  <a:solidFill>
                    <a:prstClr val="white"/>
                  </a:solidFill>
                  <a:latin typeface="Calibri"/>
                  <a:ea typeface="Calibri"/>
                  <a:cs typeface="Calibri"/>
                  <a:sym typeface="Calibri"/>
                </a:endParaRPr>
              </a:p>
            </p:txBody>
          </p:sp>
          <p:sp>
            <p:nvSpPr>
              <p:cNvPr id="664" name="Google Shape;357;p21">
                <a:extLst>
                  <a:ext uri="{FF2B5EF4-FFF2-40B4-BE49-F238E27FC236}">
                    <a16:creationId xmlns:a16="http://schemas.microsoft.com/office/drawing/2014/main" id="{9BE79C40-180D-574E-84CF-C5C4510F884E}"/>
                  </a:ext>
                </a:extLst>
              </p:cNvPr>
              <p:cNvSpPr/>
              <p:nvPr/>
            </p:nvSpPr>
            <p:spPr>
              <a:xfrm>
                <a:off x="944076"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51427" tIns="25706" rIns="51427" bIns="25706" anchor="ctr" anchorCtr="0">
                <a:noAutofit/>
              </a:bodyPr>
              <a:lstStyle/>
              <a:p>
                <a:pPr algn="ctr">
                  <a:defRPr/>
                </a:pPr>
                <a:endParaRPr sz="1013" kern="0">
                  <a:solidFill>
                    <a:prstClr val="white"/>
                  </a:solidFill>
                  <a:latin typeface="Calibri"/>
                  <a:ea typeface="Calibri"/>
                  <a:cs typeface="Calibri"/>
                  <a:sym typeface="Calibri"/>
                </a:endParaRPr>
              </a:p>
            </p:txBody>
          </p:sp>
          <p:sp>
            <p:nvSpPr>
              <p:cNvPr id="665" name="Google Shape;358;p21">
                <a:extLst>
                  <a:ext uri="{FF2B5EF4-FFF2-40B4-BE49-F238E27FC236}">
                    <a16:creationId xmlns:a16="http://schemas.microsoft.com/office/drawing/2014/main" id="{EC491490-AEA7-0246-8120-35A5CE205241}"/>
                  </a:ext>
                </a:extLst>
              </p:cNvPr>
              <p:cNvSpPr/>
              <p:nvPr/>
            </p:nvSpPr>
            <p:spPr>
              <a:xfrm>
                <a:off x="1122829" y="3989619"/>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51427" tIns="25706" rIns="51427" bIns="25706" anchor="ctr" anchorCtr="0">
                <a:noAutofit/>
              </a:bodyPr>
              <a:lstStyle/>
              <a:p>
                <a:pPr algn="ctr">
                  <a:defRPr/>
                </a:pPr>
                <a:endParaRPr sz="1013" kern="0">
                  <a:solidFill>
                    <a:prstClr val="white"/>
                  </a:solidFill>
                  <a:latin typeface="Calibri"/>
                  <a:ea typeface="Calibri"/>
                  <a:cs typeface="Calibri"/>
                  <a:sym typeface="Calibri"/>
                </a:endParaRPr>
              </a:p>
            </p:txBody>
          </p:sp>
          <p:sp>
            <p:nvSpPr>
              <p:cNvPr id="666" name="Google Shape;359;p21">
                <a:extLst>
                  <a:ext uri="{FF2B5EF4-FFF2-40B4-BE49-F238E27FC236}">
                    <a16:creationId xmlns:a16="http://schemas.microsoft.com/office/drawing/2014/main" id="{0FB78A57-966F-B142-8B96-CDA635A43F07}"/>
                  </a:ext>
                </a:extLst>
              </p:cNvPr>
              <p:cNvSpPr/>
              <p:nvPr/>
            </p:nvSpPr>
            <p:spPr>
              <a:xfrm>
                <a:off x="1307476" y="3989618"/>
                <a:ext cx="120650" cy="111125"/>
              </a:xfrm>
              <a:prstGeom prst="rect">
                <a:avLst/>
              </a:prstGeom>
              <a:solidFill>
                <a:srgbClr val="FD9724"/>
              </a:solidFill>
              <a:ln w="25400" cap="flat" cmpd="sng">
                <a:solidFill>
                  <a:srgbClr val="E68922"/>
                </a:solidFill>
                <a:prstDash val="solid"/>
                <a:round/>
                <a:headEnd type="none" w="sm" len="sm"/>
                <a:tailEnd type="none" w="sm" len="sm"/>
              </a:ln>
            </p:spPr>
            <p:txBody>
              <a:bodyPr spcFirstLastPara="1" wrap="square" lIns="51427" tIns="25706" rIns="51427" bIns="25706" anchor="ctr" anchorCtr="0">
                <a:noAutofit/>
              </a:bodyPr>
              <a:lstStyle/>
              <a:p>
                <a:pPr algn="ctr">
                  <a:defRPr/>
                </a:pPr>
                <a:endParaRPr sz="1013" kern="0">
                  <a:solidFill>
                    <a:prstClr val="white"/>
                  </a:solidFill>
                  <a:latin typeface="Calibri"/>
                  <a:ea typeface="Calibri"/>
                  <a:cs typeface="Calibri"/>
                  <a:sym typeface="Calibri"/>
                </a:endParaRPr>
              </a:p>
            </p:txBody>
          </p:sp>
          <p:sp>
            <p:nvSpPr>
              <p:cNvPr id="667" name="Google Shape;406;p21">
                <a:extLst>
                  <a:ext uri="{FF2B5EF4-FFF2-40B4-BE49-F238E27FC236}">
                    <a16:creationId xmlns:a16="http://schemas.microsoft.com/office/drawing/2014/main" id="{E60857C0-E2CE-0B40-B972-F057B051B4F7}"/>
                  </a:ext>
                </a:extLst>
              </p:cNvPr>
              <p:cNvSpPr txBox="1"/>
              <p:nvPr/>
            </p:nvSpPr>
            <p:spPr>
              <a:xfrm>
                <a:off x="271352" y="3430246"/>
                <a:ext cx="599320" cy="230833"/>
              </a:xfrm>
              <a:prstGeom prst="rect">
                <a:avLst/>
              </a:prstGeom>
              <a:noFill/>
              <a:ln>
                <a:noFill/>
              </a:ln>
            </p:spPr>
            <p:txBody>
              <a:bodyPr spcFirstLastPara="1" wrap="square" lIns="51427" tIns="25706" rIns="51427" bIns="25706" anchor="t" anchorCtr="0">
                <a:noAutofit/>
              </a:bodyPr>
              <a:lstStyle/>
              <a:p>
                <a:pPr algn="ctr">
                  <a:defRPr/>
                </a:pPr>
                <a:r>
                  <a:rPr lang="en-US" sz="788" kern="0">
                    <a:solidFill>
                      <a:prstClr val="black"/>
                    </a:solidFill>
                    <a:latin typeface="Arial"/>
                    <a:ea typeface="Arial"/>
                    <a:cs typeface="Arial"/>
                    <a:sym typeface="Arial"/>
                  </a:rPr>
                  <a:t>Video</a:t>
                </a:r>
                <a:endParaRPr sz="788" kern="0">
                  <a:solidFill>
                    <a:prstClr val="black"/>
                  </a:solidFill>
                  <a:latin typeface="Arial"/>
                  <a:ea typeface="Arial"/>
                  <a:cs typeface="Arial"/>
                  <a:sym typeface="Arial"/>
                </a:endParaRPr>
              </a:p>
            </p:txBody>
          </p:sp>
          <p:sp>
            <p:nvSpPr>
              <p:cNvPr id="668" name="Google Shape;407;p21">
                <a:extLst>
                  <a:ext uri="{FF2B5EF4-FFF2-40B4-BE49-F238E27FC236}">
                    <a16:creationId xmlns:a16="http://schemas.microsoft.com/office/drawing/2014/main" id="{5BFB3E6B-52BB-2C48-870A-48D7FCCD1A78}"/>
                  </a:ext>
                </a:extLst>
              </p:cNvPr>
              <p:cNvSpPr txBox="1"/>
              <p:nvPr/>
            </p:nvSpPr>
            <p:spPr>
              <a:xfrm>
                <a:off x="273239" y="3797031"/>
                <a:ext cx="471889" cy="230833"/>
              </a:xfrm>
              <a:prstGeom prst="rect">
                <a:avLst/>
              </a:prstGeom>
              <a:noFill/>
              <a:ln>
                <a:noFill/>
              </a:ln>
            </p:spPr>
            <p:txBody>
              <a:bodyPr spcFirstLastPara="1" wrap="square" lIns="51427" tIns="25706" rIns="51427" bIns="25706" anchor="t" anchorCtr="0">
                <a:noAutofit/>
              </a:bodyPr>
              <a:lstStyle/>
              <a:p>
                <a:pPr algn="ctr">
                  <a:defRPr/>
                </a:pPr>
                <a:r>
                  <a:rPr lang="en-US" sz="788" kern="0">
                    <a:solidFill>
                      <a:prstClr val="black"/>
                    </a:solidFill>
                    <a:latin typeface="Arial"/>
                    <a:ea typeface="Arial"/>
                    <a:cs typeface="Arial"/>
                    <a:sym typeface="Arial"/>
                  </a:rPr>
                  <a:t>Text</a:t>
                </a:r>
                <a:endParaRPr sz="788" kern="0">
                  <a:solidFill>
                    <a:prstClr val="black"/>
                  </a:solidFill>
                  <a:latin typeface="Arial"/>
                  <a:ea typeface="Arial"/>
                  <a:cs typeface="Arial"/>
                  <a:sym typeface="Arial"/>
                </a:endParaRPr>
              </a:p>
            </p:txBody>
          </p:sp>
        </p:grpSp>
      </p:grpSp>
      <p:pic>
        <p:nvPicPr>
          <p:cNvPr id="608" name="Picture 607">
            <a:extLst>
              <a:ext uri="{FF2B5EF4-FFF2-40B4-BE49-F238E27FC236}">
                <a16:creationId xmlns:a16="http://schemas.microsoft.com/office/drawing/2014/main" id="{13FFED49-3C59-4C49-B94E-B0FC370C7D8B}"/>
              </a:ext>
            </a:extLst>
          </p:cNvPr>
          <p:cNvPicPr>
            <a:picLocks noChangeAspect="1"/>
          </p:cNvPicPr>
          <p:nvPr/>
        </p:nvPicPr>
        <p:blipFill>
          <a:blip r:embed="rId6"/>
          <a:stretch>
            <a:fillRect/>
          </a:stretch>
        </p:blipFill>
        <p:spPr>
          <a:xfrm>
            <a:off x="1762522" y="4168210"/>
            <a:ext cx="1150065" cy="343250"/>
          </a:xfrm>
          <a:prstGeom prst="rect">
            <a:avLst/>
          </a:prstGeom>
        </p:spPr>
      </p:pic>
      <p:grpSp>
        <p:nvGrpSpPr>
          <p:cNvPr id="609" name="Group 608">
            <a:extLst>
              <a:ext uri="{FF2B5EF4-FFF2-40B4-BE49-F238E27FC236}">
                <a16:creationId xmlns:a16="http://schemas.microsoft.com/office/drawing/2014/main" id="{DA99A577-86B7-0845-AFE8-D68401A2596D}"/>
              </a:ext>
            </a:extLst>
          </p:cNvPr>
          <p:cNvGrpSpPr/>
          <p:nvPr/>
        </p:nvGrpSpPr>
        <p:grpSpPr>
          <a:xfrm>
            <a:off x="5685766" y="3229482"/>
            <a:ext cx="1831193" cy="1165472"/>
            <a:chOff x="6110183" y="2744909"/>
            <a:chExt cx="2441591" cy="1553963"/>
          </a:xfrm>
        </p:grpSpPr>
        <p:pic>
          <p:nvPicPr>
            <p:cNvPr id="642" name="Picture 641">
              <a:extLst>
                <a:ext uri="{FF2B5EF4-FFF2-40B4-BE49-F238E27FC236}">
                  <a16:creationId xmlns:a16="http://schemas.microsoft.com/office/drawing/2014/main" id="{A8D4B9D8-9B31-904D-8333-00DFC25DADE1}"/>
                </a:ext>
              </a:extLst>
            </p:cNvPr>
            <p:cNvPicPr>
              <a:picLocks noChangeAspect="1"/>
            </p:cNvPicPr>
            <p:nvPr/>
          </p:nvPicPr>
          <p:blipFill>
            <a:blip r:embed="rId3"/>
            <a:stretch>
              <a:fillRect/>
            </a:stretch>
          </p:blipFill>
          <p:spPr>
            <a:xfrm>
              <a:off x="6206090" y="2846014"/>
              <a:ext cx="317333" cy="317333"/>
            </a:xfrm>
            <a:prstGeom prst="rect">
              <a:avLst/>
            </a:prstGeom>
          </p:spPr>
        </p:pic>
        <p:grpSp>
          <p:nvGrpSpPr>
            <p:cNvPr id="643" name="Google Shape;398;p21">
              <a:extLst>
                <a:ext uri="{FF2B5EF4-FFF2-40B4-BE49-F238E27FC236}">
                  <a16:creationId xmlns:a16="http://schemas.microsoft.com/office/drawing/2014/main" id="{1352B819-47C6-2B4B-BCF9-00879FCE4056}"/>
                </a:ext>
              </a:extLst>
            </p:cNvPr>
            <p:cNvGrpSpPr/>
            <p:nvPr/>
          </p:nvGrpSpPr>
          <p:grpSpPr>
            <a:xfrm>
              <a:off x="6110183" y="2744909"/>
              <a:ext cx="2441591" cy="1553963"/>
              <a:chOff x="9037424" y="2084701"/>
              <a:chExt cx="3255454" cy="2071951"/>
            </a:xfrm>
          </p:grpSpPr>
          <p:sp>
            <p:nvSpPr>
              <p:cNvPr id="644" name="Google Shape;399;p21">
                <a:extLst>
                  <a:ext uri="{FF2B5EF4-FFF2-40B4-BE49-F238E27FC236}">
                    <a16:creationId xmlns:a16="http://schemas.microsoft.com/office/drawing/2014/main" id="{C19B3E46-5C2F-544E-B3F1-DA40C30BF36A}"/>
                  </a:ext>
                </a:extLst>
              </p:cNvPr>
              <p:cNvSpPr/>
              <p:nvPr/>
            </p:nvSpPr>
            <p:spPr>
              <a:xfrm>
                <a:off x="9037424" y="2084701"/>
                <a:ext cx="3255454" cy="2071951"/>
              </a:xfrm>
              <a:prstGeom prst="rect">
                <a:avLst/>
              </a:prstGeom>
              <a:solidFill>
                <a:srgbClr val="90C261">
                  <a:alpha val="49803"/>
                </a:srgbClr>
              </a:solidFill>
              <a:ln w="28575" cap="flat" cmpd="sng">
                <a:solidFill>
                  <a:srgbClr val="3F3F3F"/>
                </a:solidFill>
                <a:prstDash val="dash"/>
                <a:round/>
                <a:headEnd type="none" w="sm" len="sm"/>
                <a:tailEnd type="none" w="sm" len="sm"/>
              </a:ln>
            </p:spPr>
            <p:txBody>
              <a:bodyPr spcFirstLastPara="1" wrap="square" lIns="51427" tIns="25706" rIns="51427" bIns="25706" anchor="ctr" anchorCtr="0">
                <a:noAutofit/>
              </a:bodyPr>
              <a:lstStyle/>
              <a:p>
                <a:pPr algn="ctr">
                  <a:defRPr/>
                </a:pPr>
                <a:endParaRPr sz="1013" kern="0" dirty="0">
                  <a:solidFill>
                    <a:srgbClr val="A5A5A5"/>
                  </a:solidFill>
                  <a:latin typeface="Calibri"/>
                  <a:ea typeface="Calibri"/>
                  <a:cs typeface="Calibri"/>
                  <a:sym typeface="Calibri"/>
                </a:endParaRPr>
              </a:p>
            </p:txBody>
          </p:sp>
          <p:sp>
            <p:nvSpPr>
              <p:cNvPr id="645" name="Google Shape;400;p21">
                <a:extLst>
                  <a:ext uri="{FF2B5EF4-FFF2-40B4-BE49-F238E27FC236}">
                    <a16:creationId xmlns:a16="http://schemas.microsoft.com/office/drawing/2014/main" id="{0B3025A9-C5F3-614E-BA31-900E4087696B}"/>
                  </a:ext>
                </a:extLst>
              </p:cNvPr>
              <p:cNvSpPr txBox="1"/>
              <p:nvPr/>
            </p:nvSpPr>
            <p:spPr>
              <a:xfrm>
                <a:off x="9396932" y="2835497"/>
                <a:ext cx="2416046" cy="369332"/>
              </a:xfrm>
              <a:prstGeom prst="rect">
                <a:avLst/>
              </a:prstGeom>
              <a:solidFill>
                <a:srgbClr val="90C261"/>
              </a:solidFill>
              <a:ln w="9525" cap="flat" cmpd="sng">
                <a:solidFill>
                  <a:srgbClr val="7F7F7F"/>
                </a:solidFill>
                <a:prstDash val="solid"/>
                <a:round/>
                <a:headEnd type="none" w="sm" len="sm"/>
                <a:tailEnd type="none" w="sm" len="sm"/>
              </a:ln>
            </p:spPr>
            <p:txBody>
              <a:bodyPr spcFirstLastPara="1" wrap="square" lIns="51427" tIns="25706" rIns="51427" bIns="25706" anchor="t" anchorCtr="0">
                <a:noAutofit/>
              </a:bodyPr>
              <a:lstStyle/>
              <a:p>
                <a:pPr>
                  <a:defRPr/>
                </a:pPr>
                <a:r>
                  <a:rPr lang="en-US" sz="1013" kern="0" dirty="0">
                    <a:solidFill>
                      <a:prstClr val="white"/>
                    </a:solidFill>
                    <a:latin typeface="Arial"/>
                    <a:ea typeface="Arial"/>
                    <a:cs typeface="Arial"/>
                    <a:sym typeface="Arial"/>
                  </a:rPr>
                  <a:t>ES Writer/Mapper</a:t>
                </a:r>
                <a:endParaRPr kern="0" dirty="0">
                  <a:solidFill>
                    <a:prstClr val="black"/>
                  </a:solidFill>
                </a:endParaRPr>
              </a:p>
            </p:txBody>
          </p:sp>
          <p:sp>
            <p:nvSpPr>
              <p:cNvPr id="646" name="Google Shape;401;p21">
                <a:extLst>
                  <a:ext uri="{FF2B5EF4-FFF2-40B4-BE49-F238E27FC236}">
                    <a16:creationId xmlns:a16="http://schemas.microsoft.com/office/drawing/2014/main" id="{0BA225AE-3814-4940-9DCD-8F6F2639C2FE}"/>
                  </a:ext>
                </a:extLst>
              </p:cNvPr>
              <p:cNvSpPr txBox="1"/>
              <p:nvPr/>
            </p:nvSpPr>
            <p:spPr>
              <a:xfrm>
                <a:off x="9696088" y="2135544"/>
                <a:ext cx="2137124" cy="369332"/>
              </a:xfrm>
              <a:prstGeom prst="rect">
                <a:avLst/>
              </a:prstGeom>
              <a:noFill/>
              <a:ln>
                <a:noFill/>
              </a:ln>
            </p:spPr>
            <p:txBody>
              <a:bodyPr spcFirstLastPara="1" wrap="square" lIns="51427" tIns="25706" rIns="51427" bIns="25706" anchor="t" anchorCtr="0">
                <a:noAutofit/>
              </a:bodyPr>
              <a:lstStyle/>
              <a:p>
                <a:pPr>
                  <a:defRPr/>
                </a:pPr>
                <a:r>
                  <a:rPr lang="en-US" sz="1013" b="1" kern="0" dirty="0">
                    <a:solidFill>
                      <a:prstClr val="black"/>
                    </a:solidFill>
                    <a:latin typeface="Arial"/>
                    <a:ea typeface="Arial"/>
                    <a:cs typeface="Arial"/>
                    <a:sym typeface="Arial"/>
                  </a:rPr>
                  <a:t>Indexing Layer</a:t>
                </a:r>
                <a:endParaRPr kern="0" dirty="0">
                  <a:solidFill>
                    <a:prstClr val="black"/>
                  </a:solidFill>
                </a:endParaRPr>
              </a:p>
            </p:txBody>
          </p:sp>
          <p:pic>
            <p:nvPicPr>
              <p:cNvPr id="647" name="Google Shape;402;p21" descr="arangodb-logo.png">
                <a:extLst>
                  <a:ext uri="{FF2B5EF4-FFF2-40B4-BE49-F238E27FC236}">
                    <a16:creationId xmlns:a16="http://schemas.microsoft.com/office/drawing/2014/main" id="{E483FD69-5C8B-414E-91BF-350A917D04B3}"/>
                  </a:ext>
                </a:extLst>
              </p:cNvPr>
              <p:cNvPicPr preferRelativeResize="0"/>
              <p:nvPr/>
            </p:nvPicPr>
            <p:blipFill rotWithShape="1">
              <a:blip r:embed="rId7">
                <a:alphaModFix/>
              </a:blip>
              <a:srcRect/>
              <a:stretch/>
            </p:blipFill>
            <p:spPr>
              <a:xfrm>
                <a:off x="9671911" y="3499373"/>
                <a:ext cx="2128790" cy="532198"/>
              </a:xfrm>
              <a:prstGeom prst="rect">
                <a:avLst/>
              </a:prstGeom>
              <a:noFill/>
              <a:ln>
                <a:noFill/>
              </a:ln>
            </p:spPr>
          </p:pic>
        </p:grpSp>
      </p:grpSp>
      <p:grpSp>
        <p:nvGrpSpPr>
          <p:cNvPr id="4" name="Group 3">
            <a:extLst>
              <a:ext uri="{FF2B5EF4-FFF2-40B4-BE49-F238E27FC236}">
                <a16:creationId xmlns:a16="http://schemas.microsoft.com/office/drawing/2014/main" id="{68F4EB7C-95EE-0746-8182-321724E1A36F}"/>
              </a:ext>
            </a:extLst>
          </p:cNvPr>
          <p:cNvGrpSpPr/>
          <p:nvPr/>
        </p:nvGrpSpPr>
        <p:grpSpPr>
          <a:xfrm>
            <a:off x="5685765" y="1592826"/>
            <a:ext cx="1831193" cy="1412837"/>
            <a:chOff x="6057020" y="980766"/>
            <a:chExt cx="2441590" cy="1883783"/>
          </a:xfrm>
        </p:grpSpPr>
        <p:grpSp>
          <p:nvGrpSpPr>
            <p:cNvPr id="610" name="Google Shape;360;p21">
              <a:extLst>
                <a:ext uri="{FF2B5EF4-FFF2-40B4-BE49-F238E27FC236}">
                  <a16:creationId xmlns:a16="http://schemas.microsoft.com/office/drawing/2014/main" id="{2B004100-3199-3D42-8E85-45694F0D8991}"/>
                </a:ext>
              </a:extLst>
            </p:cNvPr>
            <p:cNvGrpSpPr/>
            <p:nvPr/>
          </p:nvGrpSpPr>
          <p:grpSpPr>
            <a:xfrm>
              <a:off x="6057020" y="980766"/>
              <a:ext cx="2441590" cy="1883783"/>
              <a:chOff x="2886627" y="1304353"/>
              <a:chExt cx="3255453" cy="2511710"/>
            </a:xfrm>
          </p:grpSpPr>
          <p:sp>
            <p:nvSpPr>
              <p:cNvPr id="632" name="Google Shape;361;p21">
                <a:extLst>
                  <a:ext uri="{FF2B5EF4-FFF2-40B4-BE49-F238E27FC236}">
                    <a16:creationId xmlns:a16="http://schemas.microsoft.com/office/drawing/2014/main" id="{6D014032-9AE5-3D46-81F4-7E9551496F17}"/>
                  </a:ext>
                </a:extLst>
              </p:cNvPr>
              <p:cNvSpPr/>
              <p:nvPr/>
            </p:nvSpPr>
            <p:spPr>
              <a:xfrm rot="16200000">
                <a:off x="3258499" y="932481"/>
                <a:ext cx="2511710" cy="3255453"/>
              </a:xfrm>
              <a:prstGeom prst="rect">
                <a:avLst/>
              </a:prstGeom>
              <a:solidFill>
                <a:srgbClr val="4472C4">
                  <a:alpha val="49803"/>
                </a:srgbClr>
              </a:solidFill>
              <a:ln w="28575" cap="flat" cmpd="sng">
                <a:solidFill>
                  <a:srgbClr val="6B80B1"/>
                </a:solidFill>
                <a:prstDash val="dash"/>
                <a:round/>
                <a:headEnd type="none" w="sm" len="sm"/>
                <a:tailEnd type="none" w="sm" len="sm"/>
              </a:ln>
            </p:spPr>
            <p:txBody>
              <a:bodyPr spcFirstLastPara="1" wrap="square" lIns="51427" tIns="25706" rIns="51427" bIns="25706" anchor="ctr" anchorCtr="0">
                <a:noAutofit/>
              </a:bodyPr>
              <a:lstStyle/>
              <a:p>
                <a:pPr algn="ctr">
                  <a:defRPr/>
                </a:pPr>
                <a:endParaRPr sz="1013" kern="0">
                  <a:solidFill>
                    <a:prstClr val="white"/>
                  </a:solidFill>
                  <a:latin typeface="Calibri"/>
                  <a:ea typeface="Calibri"/>
                  <a:cs typeface="Calibri"/>
                  <a:sym typeface="Calibri"/>
                </a:endParaRPr>
              </a:p>
            </p:txBody>
          </p:sp>
          <p:sp>
            <p:nvSpPr>
              <p:cNvPr id="633" name="Google Shape;362;p21">
                <a:extLst>
                  <a:ext uri="{FF2B5EF4-FFF2-40B4-BE49-F238E27FC236}">
                    <a16:creationId xmlns:a16="http://schemas.microsoft.com/office/drawing/2014/main" id="{3418F299-D3EF-4A40-84D2-19345F3FC71A}"/>
                  </a:ext>
                </a:extLst>
              </p:cNvPr>
              <p:cNvSpPr/>
              <p:nvPr/>
            </p:nvSpPr>
            <p:spPr>
              <a:xfrm>
                <a:off x="3256849" y="2586324"/>
                <a:ext cx="2252597" cy="1138563"/>
              </a:xfrm>
              <a:prstGeom prst="rect">
                <a:avLst/>
              </a:prstGeom>
              <a:solidFill>
                <a:srgbClr val="BBDFFF">
                  <a:alpha val="49803"/>
                </a:srgbClr>
              </a:solidFill>
              <a:ln w="28575" cap="flat" cmpd="sng">
                <a:solidFill>
                  <a:srgbClr val="7F7F7F"/>
                </a:solidFill>
                <a:prstDash val="solid"/>
                <a:round/>
                <a:headEnd type="none" w="sm" len="sm"/>
                <a:tailEnd type="none" w="sm" len="sm"/>
              </a:ln>
            </p:spPr>
            <p:txBody>
              <a:bodyPr spcFirstLastPara="1" wrap="square" lIns="51427" tIns="25706" rIns="51427" bIns="25706" anchor="ctr" anchorCtr="0">
                <a:noAutofit/>
              </a:bodyPr>
              <a:lstStyle/>
              <a:p>
                <a:pPr algn="ctr">
                  <a:defRPr/>
                </a:pPr>
                <a:endParaRPr sz="1013" kern="0">
                  <a:solidFill>
                    <a:srgbClr val="A5A5A5"/>
                  </a:solidFill>
                  <a:latin typeface="Calibri"/>
                  <a:ea typeface="Calibri"/>
                  <a:cs typeface="Calibri"/>
                  <a:sym typeface="Calibri"/>
                </a:endParaRPr>
              </a:p>
            </p:txBody>
          </p:sp>
          <p:sp>
            <p:nvSpPr>
              <p:cNvPr id="634" name="Google Shape;363;p21">
                <a:extLst>
                  <a:ext uri="{FF2B5EF4-FFF2-40B4-BE49-F238E27FC236}">
                    <a16:creationId xmlns:a16="http://schemas.microsoft.com/office/drawing/2014/main" id="{AA783F41-53B8-D248-8D90-664DA20D0AD7}"/>
                  </a:ext>
                </a:extLst>
              </p:cNvPr>
              <p:cNvSpPr txBox="1"/>
              <p:nvPr/>
            </p:nvSpPr>
            <p:spPr>
              <a:xfrm>
                <a:off x="2886627" y="1383655"/>
                <a:ext cx="2788133" cy="369332"/>
              </a:xfrm>
              <a:prstGeom prst="rect">
                <a:avLst/>
              </a:prstGeom>
              <a:noFill/>
              <a:ln>
                <a:noFill/>
              </a:ln>
            </p:spPr>
            <p:txBody>
              <a:bodyPr spcFirstLastPara="1" wrap="square" lIns="51427" tIns="25706" rIns="51427" bIns="25706" anchor="t" anchorCtr="0">
                <a:noAutofit/>
              </a:bodyPr>
              <a:lstStyle/>
              <a:p>
                <a:pPr algn="ctr">
                  <a:defRPr/>
                </a:pPr>
                <a:r>
                  <a:rPr lang="en-US" sz="1013" b="1" kern="0" dirty="0">
                    <a:solidFill>
                      <a:srgbClr val="3F3F3F"/>
                    </a:solidFill>
                    <a:latin typeface="Arial"/>
                    <a:ea typeface="Arial"/>
                    <a:cs typeface="Arial"/>
                    <a:sym typeface="Arial"/>
                  </a:rPr>
                  <a:t>Feature Extraction</a:t>
                </a:r>
                <a:endParaRPr sz="1013" b="1" kern="0" dirty="0">
                  <a:solidFill>
                    <a:srgbClr val="3F3F3F"/>
                  </a:solidFill>
                  <a:latin typeface="Arial"/>
                  <a:ea typeface="Arial"/>
                  <a:cs typeface="Arial"/>
                  <a:sym typeface="Arial"/>
                </a:endParaRPr>
              </a:p>
            </p:txBody>
          </p:sp>
          <p:sp>
            <p:nvSpPr>
              <p:cNvPr id="635" name="Google Shape;364;p21">
                <a:extLst>
                  <a:ext uri="{FF2B5EF4-FFF2-40B4-BE49-F238E27FC236}">
                    <a16:creationId xmlns:a16="http://schemas.microsoft.com/office/drawing/2014/main" id="{E00F3196-73D6-3342-9DB1-B5A5A8F573FE}"/>
                  </a:ext>
                </a:extLst>
              </p:cNvPr>
              <p:cNvSpPr/>
              <p:nvPr/>
            </p:nvSpPr>
            <p:spPr>
              <a:xfrm>
                <a:off x="3256849" y="2171061"/>
                <a:ext cx="2252597" cy="328834"/>
              </a:xfrm>
              <a:prstGeom prst="rect">
                <a:avLst/>
              </a:prstGeom>
              <a:solidFill>
                <a:srgbClr val="BBDFFF">
                  <a:alpha val="49803"/>
                </a:srgbClr>
              </a:solidFill>
              <a:ln w="25400" cap="flat" cmpd="sng">
                <a:solidFill>
                  <a:srgbClr val="7F7F7F"/>
                </a:solidFill>
                <a:prstDash val="solid"/>
                <a:round/>
                <a:headEnd type="none" w="sm" len="sm"/>
                <a:tailEnd type="none" w="sm" len="sm"/>
              </a:ln>
            </p:spPr>
            <p:txBody>
              <a:bodyPr spcFirstLastPara="1" wrap="square" lIns="51427" tIns="25706" rIns="51427" bIns="25706" anchor="ctr" anchorCtr="0">
                <a:noAutofit/>
              </a:bodyPr>
              <a:lstStyle/>
              <a:p>
                <a:pPr algn="ctr">
                  <a:defRPr/>
                </a:pPr>
                <a:r>
                  <a:rPr lang="en-US" sz="900" kern="0">
                    <a:solidFill>
                      <a:prstClr val="black"/>
                    </a:solidFill>
                    <a:latin typeface="Calibri"/>
                    <a:ea typeface="Calibri"/>
                    <a:cs typeface="Calibri"/>
                    <a:sym typeface="Calibri"/>
                  </a:rPr>
                  <a:t>Index Constructor</a:t>
                </a:r>
                <a:endParaRPr sz="900" kern="0">
                  <a:solidFill>
                    <a:prstClr val="black"/>
                  </a:solidFill>
                  <a:latin typeface="Calibri"/>
                  <a:ea typeface="Calibri"/>
                  <a:cs typeface="Calibri"/>
                  <a:sym typeface="Calibri"/>
                </a:endParaRPr>
              </a:p>
            </p:txBody>
          </p:sp>
          <p:sp>
            <p:nvSpPr>
              <p:cNvPr id="636" name="Google Shape;365;p21">
                <a:extLst>
                  <a:ext uri="{FF2B5EF4-FFF2-40B4-BE49-F238E27FC236}">
                    <a16:creationId xmlns:a16="http://schemas.microsoft.com/office/drawing/2014/main" id="{66F880A2-7442-054F-A94F-9A9AD256C5BA}"/>
                  </a:ext>
                </a:extLst>
              </p:cNvPr>
              <p:cNvSpPr/>
              <p:nvPr/>
            </p:nvSpPr>
            <p:spPr>
              <a:xfrm>
                <a:off x="3423488" y="2957959"/>
                <a:ext cx="1937245" cy="321491"/>
              </a:xfrm>
              <a:prstGeom prst="rect">
                <a:avLst/>
              </a:prstGeom>
              <a:solidFill>
                <a:srgbClr val="5B9BD5"/>
              </a:solidFill>
              <a:ln w="25400" cap="flat" cmpd="sng">
                <a:solidFill>
                  <a:srgbClr val="00437C"/>
                </a:solidFill>
                <a:prstDash val="solid"/>
                <a:round/>
                <a:headEnd type="none" w="sm" len="sm"/>
                <a:tailEnd type="none" w="sm" len="sm"/>
              </a:ln>
            </p:spPr>
            <p:txBody>
              <a:bodyPr spcFirstLastPara="1" wrap="square" lIns="51427" tIns="25706" rIns="51427" bIns="25706" anchor="ctr" anchorCtr="0">
                <a:noAutofit/>
              </a:bodyPr>
              <a:lstStyle/>
              <a:p>
                <a:pPr algn="ctr">
                  <a:defRPr/>
                </a:pPr>
                <a:r>
                  <a:rPr lang="en-US" sz="788" kern="0">
                    <a:solidFill>
                      <a:prstClr val="white"/>
                    </a:solidFill>
                    <a:latin typeface="Calibri"/>
                    <a:ea typeface="Calibri"/>
                    <a:cs typeface="Calibri"/>
                    <a:sym typeface="Calibri"/>
                  </a:rPr>
                  <a:t>NLP (Text)</a:t>
                </a:r>
                <a:endParaRPr sz="788" kern="0">
                  <a:solidFill>
                    <a:prstClr val="white"/>
                  </a:solidFill>
                  <a:latin typeface="Calibri"/>
                  <a:ea typeface="Calibri"/>
                  <a:cs typeface="Calibri"/>
                  <a:sym typeface="Calibri"/>
                </a:endParaRPr>
              </a:p>
            </p:txBody>
          </p:sp>
          <p:sp>
            <p:nvSpPr>
              <p:cNvPr id="637" name="Google Shape;366;p21">
                <a:extLst>
                  <a:ext uri="{FF2B5EF4-FFF2-40B4-BE49-F238E27FC236}">
                    <a16:creationId xmlns:a16="http://schemas.microsoft.com/office/drawing/2014/main" id="{04087E64-BBCD-8F41-81A5-CBBF6305A894}"/>
                  </a:ext>
                </a:extLst>
              </p:cNvPr>
              <p:cNvSpPr txBox="1"/>
              <p:nvPr/>
            </p:nvSpPr>
            <p:spPr>
              <a:xfrm>
                <a:off x="3296954" y="2599692"/>
                <a:ext cx="2250698" cy="338554"/>
              </a:xfrm>
              <a:prstGeom prst="rect">
                <a:avLst/>
              </a:prstGeom>
              <a:noFill/>
              <a:ln>
                <a:noFill/>
              </a:ln>
            </p:spPr>
            <p:txBody>
              <a:bodyPr spcFirstLastPara="1" wrap="square" lIns="51427" tIns="25706" rIns="51427" bIns="25706" anchor="t" anchorCtr="0">
                <a:noAutofit/>
              </a:bodyPr>
              <a:lstStyle/>
              <a:p>
                <a:pPr algn="ctr">
                  <a:defRPr/>
                </a:pPr>
                <a:r>
                  <a:rPr lang="en-US" sz="900" kern="0">
                    <a:solidFill>
                      <a:prstClr val="black"/>
                    </a:solidFill>
                    <a:latin typeface="Calibri"/>
                    <a:ea typeface="Calibri"/>
                    <a:cs typeface="Calibri"/>
                    <a:sym typeface="Calibri"/>
                  </a:rPr>
                  <a:t>Data type Processors</a:t>
                </a:r>
                <a:endParaRPr sz="900" kern="0">
                  <a:solidFill>
                    <a:prstClr val="black"/>
                  </a:solidFill>
                  <a:latin typeface="Calibri"/>
                  <a:ea typeface="Calibri"/>
                  <a:cs typeface="Calibri"/>
                  <a:sym typeface="Calibri"/>
                </a:endParaRPr>
              </a:p>
            </p:txBody>
          </p:sp>
          <p:sp>
            <p:nvSpPr>
              <p:cNvPr id="638" name="Google Shape;367;p21">
                <a:extLst>
                  <a:ext uri="{FF2B5EF4-FFF2-40B4-BE49-F238E27FC236}">
                    <a16:creationId xmlns:a16="http://schemas.microsoft.com/office/drawing/2014/main" id="{D0379DB4-B281-E144-9A6A-A3B7570C31F3}"/>
                  </a:ext>
                </a:extLst>
              </p:cNvPr>
              <p:cNvSpPr/>
              <p:nvPr/>
            </p:nvSpPr>
            <p:spPr>
              <a:xfrm>
                <a:off x="3428840" y="3324247"/>
                <a:ext cx="1937245" cy="321491"/>
              </a:xfrm>
              <a:prstGeom prst="rect">
                <a:avLst/>
              </a:prstGeom>
              <a:solidFill>
                <a:srgbClr val="5B9BD5"/>
              </a:solidFill>
              <a:ln w="25400" cap="flat" cmpd="sng">
                <a:solidFill>
                  <a:srgbClr val="00437C"/>
                </a:solidFill>
                <a:prstDash val="solid"/>
                <a:round/>
                <a:headEnd type="none" w="sm" len="sm"/>
                <a:tailEnd type="none" w="sm" len="sm"/>
              </a:ln>
            </p:spPr>
            <p:txBody>
              <a:bodyPr spcFirstLastPara="1" wrap="square" lIns="51427" tIns="25706" rIns="51427" bIns="25706" anchor="ctr" anchorCtr="0">
                <a:noAutofit/>
              </a:bodyPr>
              <a:lstStyle/>
              <a:p>
                <a:pPr algn="ctr">
                  <a:defRPr/>
                </a:pPr>
                <a:r>
                  <a:rPr lang="en-US" sz="788" kern="0" dirty="0">
                    <a:solidFill>
                      <a:prstClr val="white"/>
                    </a:solidFill>
                    <a:latin typeface="Calibri"/>
                    <a:ea typeface="Calibri"/>
                    <a:cs typeface="Calibri"/>
                    <a:sym typeface="Calibri"/>
                  </a:rPr>
                  <a:t>Vision (Video)</a:t>
                </a:r>
                <a:endParaRPr sz="788" kern="0" dirty="0">
                  <a:solidFill>
                    <a:prstClr val="white"/>
                  </a:solidFill>
                  <a:latin typeface="Calibri"/>
                  <a:ea typeface="Calibri"/>
                  <a:cs typeface="Calibri"/>
                  <a:sym typeface="Calibri"/>
                </a:endParaRPr>
              </a:p>
            </p:txBody>
          </p:sp>
          <p:cxnSp>
            <p:nvCxnSpPr>
              <p:cNvPr id="639" name="Google Shape;368;p21">
                <a:extLst>
                  <a:ext uri="{FF2B5EF4-FFF2-40B4-BE49-F238E27FC236}">
                    <a16:creationId xmlns:a16="http://schemas.microsoft.com/office/drawing/2014/main" id="{0A16F7E3-AF02-D642-8D5B-B9D978705EF5}"/>
                  </a:ext>
                </a:extLst>
              </p:cNvPr>
              <p:cNvCxnSpPr>
                <a:endCxn id="635" idx="1"/>
              </p:cNvCxnSpPr>
              <p:nvPr/>
            </p:nvCxnSpPr>
            <p:spPr>
              <a:xfrm>
                <a:off x="3020149" y="2335478"/>
                <a:ext cx="236700" cy="0"/>
              </a:xfrm>
              <a:prstGeom prst="straightConnector1">
                <a:avLst/>
              </a:prstGeom>
              <a:noFill/>
              <a:ln w="25400" cap="flat" cmpd="sng">
                <a:solidFill>
                  <a:srgbClr val="7F7F7F"/>
                </a:solidFill>
                <a:prstDash val="solid"/>
                <a:round/>
                <a:headEnd type="none" w="sm" len="sm"/>
                <a:tailEnd type="stealth" w="med" len="med"/>
              </a:ln>
              <a:effectLst>
                <a:outerShdw blurRad="40000" dist="20000" dir="5400000" rotWithShape="0">
                  <a:srgbClr val="000000">
                    <a:alpha val="37647"/>
                  </a:srgbClr>
                </a:outerShdw>
              </a:effectLst>
            </p:spPr>
          </p:cxnSp>
          <p:cxnSp>
            <p:nvCxnSpPr>
              <p:cNvPr id="640" name="Google Shape;369;p21">
                <a:extLst>
                  <a:ext uri="{FF2B5EF4-FFF2-40B4-BE49-F238E27FC236}">
                    <a16:creationId xmlns:a16="http://schemas.microsoft.com/office/drawing/2014/main" id="{C6FE6901-DBEC-4840-99BA-0301F84507E9}"/>
                  </a:ext>
                </a:extLst>
              </p:cNvPr>
              <p:cNvCxnSpPr/>
              <p:nvPr/>
            </p:nvCxnSpPr>
            <p:spPr>
              <a:xfrm>
                <a:off x="3020160" y="3119778"/>
                <a:ext cx="231139" cy="0"/>
              </a:xfrm>
              <a:prstGeom prst="straightConnector1">
                <a:avLst/>
              </a:prstGeom>
              <a:noFill/>
              <a:ln w="25400" cap="flat" cmpd="sng">
                <a:solidFill>
                  <a:srgbClr val="7F7F7F"/>
                </a:solidFill>
                <a:prstDash val="solid"/>
                <a:round/>
                <a:headEnd type="none" w="sm" len="sm"/>
                <a:tailEnd type="stealth" w="med" len="med"/>
              </a:ln>
              <a:effectLst>
                <a:outerShdw blurRad="40000" dist="20000" dir="5400000" rotWithShape="0">
                  <a:srgbClr val="000000">
                    <a:alpha val="37647"/>
                  </a:srgbClr>
                </a:outerShdw>
              </a:effectLst>
            </p:spPr>
          </p:cxnSp>
          <p:cxnSp>
            <p:nvCxnSpPr>
              <p:cNvPr id="641" name="Google Shape;370;p21">
                <a:extLst>
                  <a:ext uri="{FF2B5EF4-FFF2-40B4-BE49-F238E27FC236}">
                    <a16:creationId xmlns:a16="http://schemas.microsoft.com/office/drawing/2014/main" id="{468AB501-FC7D-6042-A498-982A17C621B9}"/>
                  </a:ext>
                </a:extLst>
              </p:cNvPr>
              <p:cNvCxnSpPr/>
              <p:nvPr/>
            </p:nvCxnSpPr>
            <p:spPr>
              <a:xfrm flipH="1">
                <a:off x="3014610" y="2335478"/>
                <a:ext cx="5550" cy="784300"/>
              </a:xfrm>
              <a:prstGeom prst="straightConnector1">
                <a:avLst/>
              </a:prstGeom>
              <a:noFill/>
              <a:ln w="25400" cap="flat" cmpd="sng">
                <a:solidFill>
                  <a:srgbClr val="7F7F7F"/>
                </a:solidFill>
                <a:prstDash val="solid"/>
                <a:round/>
                <a:headEnd type="none" w="sm" len="sm"/>
                <a:tailEnd type="none" w="sm" len="sm"/>
              </a:ln>
              <a:effectLst>
                <a:outerShdw blurRad="40000" dist="20000" dir="5400000" rotWithShape="0">
                  <a:srgbClr val="000000">
                    <a:alpha val="37647"/>
                  </a:srgbClr>
                </a:outerShdw>
              </a:effectLst>
            </p:spPr>
          </p:cxnSp>
        </p:grpSp>
        <p:sp>
          <p:nvSpPr>
            <p:cNvPr id="611" name="Google Shape;363;p21">
              <a:extLst>
                <a:ext uri="{FF2B5EF4-FFF2-40B4-BE49-F238E27FC236}">
                  <a16:creationId xmlns:a16="http://schemas.microsoft.com/office/drawing/2014/main" id="{5EC88F91-825C-9647-AAA6-0C08AE6E6EE5}"/>
                </a:ext>
              </a:extLst>
            </p:cNvPr>
            <p:cNvSpPr txBox="1"/>
            <p:nvPr/>
          </p:nvSpPr>
          <p:spPr>
            <a:xfrm>
              <a:off x="6694294" y="1339014"/>
              <a:ext cx="768179" cy="276999"/>
            </a:xfrm>
            <a:prstGeom prst="rect">
              <a:avLst/>
            </a:prstGeom>
            <a:solidFill>
              <a:srgbClr val="5B9BD5">
                <a:lumMod val="40000"/>
                <a:lumOff val="60000"/>
              </a:srgbClr>
            </a:solidFill>
            <a:ln>
              <a:noFill/>
            </a:ln>
          </p:spPr>
          <p:txBody>
            <a:bodyPr spcFirstLastPara="1" wrap="square" lIns="51427" tIns="25706" rIns="51427" bIns="25706" anchor="t" anchorCtr="0">
              <a:noAutofit/>
            </a:bodyPr>
            <a:lstStyle/>
            <a:p>
              <a:pPr algn="ctr">
                <a:defRPr/>
              </a:pPr>
              <a:r>
                <a:rPr lang="en-US" sz="900" b="1" kern="0" dirty="0">
                  <a:solidFill>
                    <a:srgbClr val="3F3F3F"/>
                  </a:solidFill>
                  <a:latin typeface="Arial"/>
                  <a:ea typeface="Arial"/>
                  <a:cs typeface="Arial"/>
                  <a:sym typeface="Arial"/>
                </a:rPr>
                <a:t>ML, NLP</a:t>
              </a:r>
              <a:endParaRPr sz="900" b="1" kern="0" dirty="0">
                <a:solidFill>
                  <a:srgbClr val="3F3F3F"/>
                </a:solidFill>
                <a:latin typeface="Arial"/>
                <a:ea typeface="Arial"/>
                <a:cs typeface="Arial"/>
                <a:sym typeface="Arial"/>
              </a:endParaRPr>
            </a:p>
          </p:txBody>
        </p:sp>
        <p:pic>
          <p:nvPicPr>
            <p:cNvPr id="612" name="Picture 611">
              <a:extLst>
                <a:ext uri="{FF2B5EF4-FFF2-40B4-BE49-F238E27FC236}">
                  <a16:creationId xmlns:a16="http://schemas.microsoft.com/office/drawing/2014/main" id="{752A06B6-B8AC-3948-8A2A-1FE8C1607196}"/>
                </a:ext>
              </a:extLst>
            </p:cNvPr>
            <p:cNvPicPr>
              <a:picLocks noChangeAspect="1"/>
            </p:cNvPicPr>
            <p:nvPr/>
          </p:nvPicPr>
          <p:blipFill>
            <a:blip r:embed="rId3"/>
            <a:stretch>
              <a:fillRect/>
            </a:stretch>
          </p:blipFill>
          <p:spPr>
            <a:xfrm>
              <a:off x="7924750" y="1158178"/>
              <a:ext cx="446740" cy="446740"/>
            </a:xfrm>
            <a:prstGeom prst="rect">
              <a:avLst/>
            </a:prstGeom>
          </p:spPr>
        </p:pic>
      </p:grpSp>
      <p:grpSp>
        <p:nvGrpSpPr>
          <p:cNvPr id="613" name="Google Shape;383;p21">
            <a:extLst>
              <a:ext uri="{FF2B5EF4-FFF2-40B4-BE49-F238E27FC236}">
                <a16:creationId xmlns:a16="http://schemas.microsoft.com/office/drawing/2014/main" id="{90439F95-2FA4-F444-A973-EC950A83CA4F}"/>
              </a:ext>
            </a:extLst>
          </p:cNvPr>
          <p:cNvGrpSpPr/>
          <p:nvPr/>
        </p:nvGrpSpPr>
        <p:grpSpPr>
          <a:xfrm>
            <a:off x="3238861" y="3247112"/>
            <a:ext cx="219453" cy="190437"/>
            <a:chOff x="2482630" y="4585694"/>
            <a:chExt cx="390139" cy="338554"/>
          </a:xfrm>
        </p:grpSpPr>
        <p:sp>
          <p:nvSpPr>
            <p:cNvPr id="630" name="Google Shape;384;p21">
              <a:extLst>
                <a:ext uri="{FF2B5EF4-FFF2-40B4-BE49-F238E27FC236}">
                  <a16:creationId xmlns:a16="http://schemas.microsoft.com/office/drawing/2014/main" id="{86C7EF8B-5C5E-2F48-BD7E-4979DA17B8A4}"/>
                </a:ext>
              </a:extLst>
            </p:cNvPr>
            <p:cNvSpPr/>
            <p:nvPr/>
          </p:nvSpPr>
          <p:spPr>
            <a:xfrm>
              <a:off x="2505530" y="4649968"/>
              <a:ext cx="247321" cy="260770"/>
            </a:xfrm>
            <a:prstGeom prst="octagon">
              <a:avLst>
                <a:gd name="adj" fmla="val 29289"/>
              </a:avLst>
            </a:prstGeom>
            <a:solidFill>
              <a:srgbClr val="595959"/>
            </a:solidFill>
            <a:ln>
              <a:noFill/>
            </a:ln>
          </p:spPr>
          <p:txBody>
            <a:bodyPr spcFirstLastPara="1" wrap="square" lIns="51427" tIns="25706" rIns="51427" bIns="25706" anchor="ctr" anchorCtr="0">
              <a:noAutofit/>
            </a:bodyPr>
            <a:lstStyle/>
            <a:p>
              <a:pPr algn="ctr">
                <a:defRPr/>
              </a:pPr>
              <a:endParaRPr sz="1013" kern="0">
                <a:solidFill>
                  <a:prstClr val="black"/>
                </a:solidFill>
                <a:latin typeface="Calibri"/>
                <a:ea typeface="Calibri"/>
                <a:cs typeface="Calibri"/>
                <a:sym typeface="Calibri"/>
              </a:endParaRPr>
            </a:p>
          </p:txBody>
        </p:sp>
        <p:sp>
          <p:nvSpPr>
            <p:cNvPr id="631" name="Google Shape;385;p21">
              <a:extLst>
                <a:ext uri="{FF2B5EF4-FFF2-40B4-BE49-F238E27FC236}">
                  <a16:creationId xmlns:a16="http://schemas.microsoft.com/office/drawing/2014/main" id="{CC80705B-63DE-334E-B04B-AD9FA99F6D23}"/>
                </a:ext>
              </a:extLst>
            </p:cNvPr>
            <p:cNvSpPr txBox="1"/>
            <p:nvPr/>
          </p:nvSpPr>
          <p:spPr>
            <a:xfrm>
              <a:off x="2482630" y="4585694"/>
              <a:ext cx="390139" cy="338554"/>
            </a:xfrm>
            <a:prstGeom prst="rect">
              <a:avLst/>
            </a:prstGeom>
            <a:noFill/>
            <a:ln>
              <a:noFill/>
            </a:ln>
          </p:spPr>
          <p:txBody>
            <a:bodyPr spcFirstLastPara="1" wrap="square" lIns="51427" tIns="25706" rIns="51427" bIns="25706" anchor="t" anchorCtr="0">
              <a:noAutofit/>
            </a:bodyPr>
            <a:lstStyle/>
            <a:p>
              <a:pPr>
                <a:defRPr/>
              </a:pPr>
              <a:r>
                <a:rPr lang="en-US" sz="900" kern="0" dirty="0">
                  <a:solidFill>
                    <a:prstClr val="white"/>
                  </a:solidFill>
                  <a:latin typeface="Arial"/>
                  <a:ea typeface="Arial"/>
                  <a:cs typeface="Arial"/>
                  <a:sym typeface="Arial"/>
                </a:rPr>
                <a:t>1</a:t>
              </a:r>
              <a:endParaRPr sz="900" kern="0" dirty="0">
                <a:solidFill>
                  <a:prstClr val="white"/>
                </a:solidFill>
                <a:latin typeface="Arial"/>
                <a:ea typeface="Arial"/>
                <a:cs typeface="Arial"/>
                <a:sym typeface="Arial"/>
              </a:endParaRPr>
            </a:p>
          </p:txBody>
        </p:sp>
      </p:grpSp>
      <p:sp>
        <p:nvSpPr>
          <p:cNvPr id="614" name="Google Shape;381;p21">
            <a:extLst>
              <a:ext uri="{FF2B5EF4-FFF2-40B4-BE49-F238E27FC236}">
                <a16:creationId xmlns:a16="http://schemas.microsoft.com/office/drawing/2014/main" id="{27DCB4DC-405E-9649-BF07-689D859D696D}"/>
              </a:ext>
            </a:extLst>
          </p:cNvPr>
          <p:cNvSpPr/>
          <p:nvPr/>
        </p:nvSpPr>
        <p:spPr>
          <a:xfrm rot="8019765">
            <a:off x="5216656" y="2985449"/>
            <a:ext cx="518366" cy="151365"/>
          </a:xfrm>
          <a:prstGeom prst="rightArrow">
            <a:avLst>
              <a:gd name="adj1" fmla="val 50000"/>
              <a:gd name="adj2" fmla="val 50000"/>
            </a:avLst>
          </a:prstGeom>
          <a:solidFill>
            <a:srgbClr val="ED7D31"/>
          </a:solidFill>
          <a:ln>
            <a:noFill/>
          </a:ln>
          <a:effectLst>
            <a:outerShdw blurRad="40000" dist="23000" dir="5400000" rotWithShape="0">
              <a:srgbClr val="000000">
                <a:alpha val="34901"/>
              </a:srgbClr>
            </a:outerShdw>
          </a:effectLst>
        </p:spPr>
        <p:txBody>
          <a:bodyPr spcFirstLastPara="1" wrap="square" lIns="51427" tIns="25706" rIns="51427" bIns="25706" anchor="ctr" anchorCtr="0">
            <a:noAutofit/>
          </a:bodyPr>
          <a:lstStyle/>
          <a:p>
            <a:pPr algn="ctr">
              <a:defRPr/>
            </a:pPr>
            <a:endParaRPr sz="1013" kern="0">
              <a:solidFill>
                <a:prstClr val="white"/>
              </a:solidFill>
              <a:latin typeface="Calibri"/>
              <a:ea typeface="Calibri"/>
              <a:cs typeface="Calibri"/>
              <a:sym typeface="Calibri"/>
            </a:endParaRPr>
          </a:p>
        </p:txBody>
      </p:sp>
      <p:sp>
        <p:nvSpPr>
          <p:cNvPr id="615" name="Google Shape;382;p21">
            <a:extLst>
              <a:ext uri="{FF2B5EF4-FFF2-40B4-BE49-F238E27FC236}">
                <a16:creationId xmlns:a16="http://schemas.microsoft.com/office/drawing/2014/main" id="{B130DB4B-565A-4943-A811-614A0FCA1B70}"/>
              </a:ext>
            </a:extLst>
          </p:cNvPr>
          <p:cNvSpPr/>
          <p:nvPr/>
        </p:nvSpPr>
        <p:spPr>
          <a:xfrm rot="18758569">
            <a:off x="5381567" y="3105148"/>
            <a:ext cx="460971" cy="176729"/>
          </a:xfrm>
          <a:prstGeom prst="rightArrow">
            <a:avLst>
              <a:gd name="adj1" fmla="val 50000"/>
              <a:gd name="adj2" fmla="val 50000"/>
            </a:avLst>
          </a:prstGeom>
          <a:solidFill>
            <a:srgbClr val="5B9BD5">
              <a:alpha val="49803"/>
            </a:srgbClr>
          </a:solidFill>
          <a:ln>
            <a:noFill/>
          </a:ln>
          <a:effectLst>
            <a:outerShdw blurRad="40000" dist="23000" dir="5400000" rotWithShape="0">
              <a:srgbClr val="000000">
                <a:alpha val="34901"/>
              </a:srgbClr>
            </a:outerShdw>
          </a:effectLst>
        </p:spPr>
        <p:txBody>
          <a:bodyPr spcFirstLastPara="1" wrap="square" lIns="51427" tIns="25706" rIns="51427" bIns="25706" anchor="ctr" anchorCtr="0">
            <a:noAutofit/>
          </a:bodyPr>
          <a:lstStyle/>
          <a:p>
            <a:pPr algn="ctr">
              <a:defRPr/>
            </a:pPr>
            <a:endParaRPr sz="1013" kern="0">
              <a:solidFill>
                <a:prstClr val="white"/>
              </a:solidFill>
              <a:latin typeface="Calibri"/>
              <a:ea typeface="Calibri"/>
              <a:cs typeface="Calibri"/>
              <a:sym typeface="Calibri"/>
            </a:endParaRPr>
          </a:p>
        </p:txBody>
      </p:sp>
      <p:grpSp>
        <p:nvGrpSpPr>
          <p:cNvPr id="616" name="Google Shape;386;p21">
            <a:extLst>
              <a:ext uri="{FF2B5EF4-FFF2-40B4-BE49-F238E27FC236}">
                <a16:creationId xmlns:a16="http://schemas.microsoft.com/office/drawing/2014/main" id="{209334AD-E1B0-8243-9568-6AF35F3F11EF}"/>
              </a:ext>
            </a:extLst>
          </p:cNvPr>
          <p:cNvGrpSpPr/>
          <p:nvPr/>
        </p:nvGrpSpPr>
        <p:grpSpPr>
          <a:xfrm>
            <a:off x="5458247" y="2711548"/>
            <a:ext cx="219453" cy="190437"/>
            <a:chOff x="5851343" y="2488295"/>
            <a:chExt cx="390139" cy="338554"/>
          </a:xfrm>
        </p:grpSpPr>
        <p:sp>
          <p:nvSpPr>
            <p:cNvPr id="628" name="Google Shape;387;p21">
              <a:extLst>
                <a:ext uri="{FF2B5EF4-FFF2-40B4-BE49-F238E27FC236}">
                  <a16:creationId xmlns:a16="http://schemas.microsoft.com/office/drawing/2014/main" id="{FB896895-D580-C040-A4A4-198A6A49B6FA}"/>
                </a:ext>
              </a:extLst>
            </p:cNvPr>
            <p:cNvSpPr/>
            <p:nvPr/>
          </p:nvSpPr>
          <p:spPr>
            <a:xfrm>
              <a:off x="5874243" y="2552569"/>
              <a:ext cx="247321" cy="260770"/>
            </a:xfrm>
            <a:prstGeom prst="octagon">
              <a:avLst>
                <a:gd name="adj" fmla="val 29289"/>
              </a:avLst>
            </a:prstGeom>
            <a:solidFill>
              <a:srgbClr val="595959"/>
            </a:solidFill>
            <a:ln>
              <a:noFill/>
            </a:ln>
          </p:spPr>
          <p:txBody>
            <a:bodyPr spcFirstLastPara="1" wrap="square" lIns="51427" tIns="25706" rIns="51427" bIns="25706" anchor="ctr" anchorCtr="0">
              <a:noAutofit/>
            </a:bodyPr>
            <a:lstStyle/>
            <a:p>
              <a:pPr algn="ctr">
                <a:defRPr/>
              </a:pPr>
              <a:endParaRPr sz="1013" kern="0">
                <a:solidFill>
                  <a:prstClr val="black"/>
                </a:solidFill>
                <a:latin typeface="Calibri"/>
                <a:ea typeface="Calibri"/>
                <a:cs typeface="Calibri"/>
                <a:sym typeface="Calibri"/>
              </a:endParaRPr>
            </a:p>
          </p:txBody>
        </p:sp>
        <p:sp>
          <p:nvSpPr>
            <p:cNvPr id="629" name="Google Shape;388;p21">
              <a:extLst>
                <a:ext uri="{FF2B5EF4-FFF2-40B4-BE49-F238E27FC236}">
                  <a16:creationId xmlns:a16="http://schemas.microsoft.com/office/drawing/2014/main" id="{8063CA03-A08F-B345-94F7-502737BC709D}"/>
                </a:ext>
              </a:extLst>
            </p:cNvPr>
            <p:cNvSpPr txBox="1"/>
            <p:nvPr/>
          </p:nvSpPr>
          <p:spPr>
            <a:xfrm>
              <a:off x="5851343" y="2488295"/>
              <a:ext cx="390139" cy="338554"/>
            </a:xfrm>
            <a:prstGeom prst="rect">
              <a:avLst/>
            </a:prstGeom>
            <a:noFill/>
            <a:ln>
              <a:noFill/>
            </a:ln>
          </p:spPr>
          <p:txBody>
            <a:bodyPr spcFirstLastPara="1" wrap="square" lIns="51427" tIns="25706" rIns="51427" bIns="25706" anchor="t" anchorCtr="0">
              <a:noAutofit/>
            </a:bodyPr>
            <a:lstStyle/>
            <a:p>
              <a:pPr>
                <a:defRPr/>
              </a:pPr>
              <a:r>
                <a:rPr lang="en-US" sz="900" kern="0">
                  <a:solidFill>
                    <a:prstClr val="white"/>
                  </a:solidFill>
                  <a:latin typeface="Arial"/>
                  <a:ea typeface="Arial"/>
                  <a:cs typeface="Arial"/>
                  <a:sym typeface="Arial"/>
                </a:rPr>
                <a:t>2</a:t>
              </a:r>
              <a:endParaRPr kern="0">
                <a:solidFill>
                  <a:prstClr val="black"/>
                </a:solidFill>
              </a:endParaRPr>
            </a:p>
          </p:txBody>
        </p:sp>
      </p:grpSp>
      <p:sp>
        <p:nvSpPr>
          <p:cNvPr id="617" name="Google Shape;331;p21">
            <a:extLst>
              <a:ext uri="{FF2B5EF4-FFF2-40B4-BE49-F238E27FC236}">
                <a16:creationId xmlns:a16="http://schemas.microsoft.com/office/drawing/2014/main" id="{1A31693C-52FE-B049-83BC-A9C8DF67BFA9}"/>
              </a:ext>
            </a:extLst>
          </p:cNvPr>
          <p:cNvSpPr/>
          <p:nvPr/>
        </p:nvSpPr>
        <p:spPr>
          <a:xfrm rot="5400000">
            <a:off x="6827077" y="2980682"/>
            <a:ext cx="1669361" cy="264814"/>
          </a:xfrm>
          <a:prstGeom prst="uturnArrow">
            <a:avLst>
              <a:gd name="adj1" fmla="val 25000"/>
              <a:gd name="adj2" fmla="val 25000"/>
              <a:gd name="adj3" fmla="val 25000"/>
              <a:gd name="adj4" fmla="val 43750"/>
              <a:gd name="adj5" fmla="val 99584"/>
            </a:avLst>
          </a:prstGeom>
          <a:solidFill>
            <a:srgbClr val="5B9BD5">
              <a:alpha val="49803"/>
            </a:srgbClr>
          </a:solidFill>
          <a:ln>
            <a:noFill/>
          </a:ln>
        </p:spPr>
        <p:txBody>
          <a:bodyPr spcFirstLastPara="1" wrap="square" lIns="51427" tIns="25706" rIns="51427" bIns="25706" anchor="ctr" anchorCtr="0">
            <a:noAutofit/>
          </a:bodyPr>
          <a:lstStyle/>
          <a:p>
            <a:pPr algn="ctr">
              <a:defRPr/>
            </a:pPr>
            <a:endParaRPr sz="1013" kern="0">
              <a:solidFill>
                <a:prstClr val="black"/>
              </a:solidFill>
              <a:latin typeface="Calibri"/>
              <a:ea typeface="Calibri"/>
              <a:cs typeface="Calibri"/>
              <a:sym typeface="Calibri"/>
            </a:endParaRPr>
          </a:p>
        </p:txBody>
      </p:sp>
      <p:grpSp>
        <p:nvGrpSpPr>
          <p:cNvPr id="618" name="Google Shape;389;p21">
            <a:extLst>
              <a:ext uri="{FF2B5EF4-FFF2-40B4-BE49-F238E27FC236}">
                <a16:creationId xmlns:a16="http://schemas.microsoft.com/office/drawing/2014/main" id="{DADC1A0B-47BD-614C-B334-20D0405DAC6D}"/>
              </a:ext>
            </a:extLst>
          </p:cNvPr>
          <p:cNvGrpSpPr/>
          <p:nvPr/>
        </p:nvGrpSpPr>
        <p:grpSpPr>
          <a:xfrm>
            <a:off x="7552029" y="3053786"/>
            <a:ext cx="219453" cy="190437"/>
            <a:chOff x="4966743" y="1470815"/>
            <a:chExt cx="390139" cy="338554"/>
          </a:xfrm>
        </p:grpSpPr>
        <p:sp>
          <p:nvSpPr>
            <p:cNvPr id="626" name="Google Shape;390;p21">
              <a:extLst>
                <a:ext uri="{FF2B5EF4-FFF2-40B4-BE49-F238E27FC236}">
                  <a16:creationId xmlns:a16="http://schemas.microsoft.com/office/drawing/2014/main" id="{F4C47A81-CFCE-1E48-9376-2E8806F4E40F}"/>
                </a:ext>
              </a:extLst>
            </p:cNvPr>
            <p:cNvSpPr/>
            <p:nvPr/>
          </p:nvSpPr>
          <p:spPr>
            <a:xfrm>
              <a:off x="4989643" y="1535089"/>
              <a:ext cx="247321" cy="260770"/>
            </a:xfrm>
            <a:prstGeom prst="octagon">
              <a:avLst>
                <a:gd name="adj" fmla="val 29289"/>
              </a:avLst>
            </a:prstGeom>
            <a:solidFill>
              <a:srgbClr val="595959"/>
            </a:solidFill>
            <a:ln>
              <a:noFill/>
            </a:ln>
          </p:spPr>
          <p:txBody>
            <a:bodyPr spcFirstLastPara="1" wrap="square" lIns="51427" tIns="25706" rIns="51427" bIns="25706" anchor="ctr" anchorCtr="0">
              <a:noAutofit/>
            </a:bodyPr>
            <a:lstStyle/>
            <a:p>
              <a:pPr algn="ctr">
                <a:defRPr/>
              </a:pPr>
              <a:endParaRPr sz="1013" kern="0">
                <a:solidFill>
                  <a:prstClr val="black"/>
                </a:solidFill>
                <a:latin typeface="Calibri"/>
                <a:ea typeface="Calibri"/>
                <a:cs typeface="Calibri"/>
                <a:sym typeface="Calibri"/>
              </a:endParaRPr>
            </a:p>
          </p:txBody>
        </p:sp>
        <p:sp>
          <p:nvSpPr>
            <p:cNvPr id="627" name="Google Shape;391;p21">
              <a:extLst>
                <a:ext uri="{FF2B5EF4-FFF2-40B4-BE49-F238E27FC236}">
                  <a16:creationId xmlns:a16="http://schemas.microsoft.com/office/drawing/2014/main" id="{F22AC439-F4AC-A446-9761-0EA874DA0589}"/>
                </a:ext>
              </a:extLst>
            </p:cNvPr>
            <p:cNvSpPr txBox="1"/>
            <p:nvPr/>
          </p:nvSpPr>
          <p:spPr>
            <a:xfrm>
              <a:off x="4966743" y="1470815"/>
              <a:ext cx="390139" cy="338554"/>
            </a:xfrm>
            <a:prstGeom prst="rect">
              <a:avLst/>
            </a:prstGeom>
            <a:noFill/>
            <a:ln>
              <a:noFill/>
            </a:ln>
          </p:spPr>
          <p:txBody>
            <a:bodyPr spcFirstLastPara="1" wrap="square" lIns="51427" tIns="25706" rIns="51427" bIns="25706" anchor="t" anchorCtr="0">
              <a:noAutofit/>
            </a:bodyPr>
            <a:lstStyle/>
            <a:p>
              <a:pPr>
                <a:defRPr/>
              </a:pPr>
              <a:r>
                <a:rPr lang="en-US" sz="900" kern="0" dirty="0">
                  <a:solidFill>
                    <a:prstClr val="white"/>
                  </a:solidFill>
                  <a:latin typeface="Arial"/>
                  <a:ea typeface="Arial"/>
                  <a:cs typeface="Arial"/>
                  <a:sym typeface="Arial"/>
                </a:rPr>
                <a:t>3</a:t>
              </a:r>
              <a:endParaRPr kern="0" dirty="0">
                <a:solidFill>
                  <a:prstClr val="black"/>
                </a:solidFill>
              </a:endParaRPr>
            </a:p>
          </p:txBody>
        </p:sp>
      </p:grpSp>
      <p:grpSp>
        <p:nvGrpSpPr>
          <p:cNvPr id="619" name="Google Shape;392;p21">
            <a:extLst>
              <a:ext uri="{FF2B5EF4-FFF2-40B4-BE49-F238E27FC236}">
                <a16:creationId xmlns:a16="http://schemas.microsoft.com/office/drawing/2014/main" id="{250375C7-5256-3C4C-A15A-145BCC38ADA4}"/>
              </a:ext>
            </a:extLst>
          </p:cNvPr>
          <p:cNvGrpSpPr/>
          <p:nvPr/>
        </p:nvGrpSpPr>
        <p:grpSpPr>
          <a:xfrm>
            <a:off x="6042664" y="4430051"/>
            <a:ext cx="219453" cy="190437"/>
            <a:chOff x="9294103" y="4346304"/>
            <a:chExt cx="390139" cy="338554"/>
          </a:xfrm>
        </p:grpSpPr>
        <p:sp>
          <p:nvSpPr>
            <p:cNvPr id="624" name="Google Shape;393;p21">
              <a:extLst>
                <a:ext uri="{FF2B5EF4-FFF2-40B4-BE49-F238E27FC236}">
                  <a16:creationId xmlns:a16="http://schemas.microsoft.com/office/drawing/2014/main" id="{F2C3ED59-7514-EC42-807C-C1D46847F011}"/>
                </a:ext>
              </a:extLst>
            </p:cNvPr>
            <p:cNvSpPr/>
            <p:nvPr/>
          </p:nvSpPr>
          <p:spPr>
            <a:xfrm>
              <a:off x="9317003" y="4410578"/>
              <a:ext cx="247321" cy="260770"/>
            </a:xfrm>
            <a:prstGeom prst="octagon">
              <a:avLst>
                <a:gd name="adj" fmla="val 29289"/>
              </a:avLst>
            </a:prstGeom>
            <a:solidFill>
              <a:srgbClr val="595959"/>
            </a:solidFill>
            <a:ln>
              <a:noFill/>
            </a:ln>
          </p:spPr>
          <p:txBody>
            <a:bodyPr spcFirstLastPara="1" wrap="square" lIns="51427" tIns="25706" rIns="51427" bIns="25706" anchor="ctr" anchorCtr="0">
              <a:noAutofit/>
            </a:bodyPr>
            <a:lstStyle/>
            <a:p>
              <a:pPr algn="ctr">
                <a:defRPr/>
              </a:pPr>
              <a:endParaRPr sz="1013" kern="0">
                <a:solidFill>
                  <a:prstClr val="black"/>
                </a:solidFill>
                <a:latin typeface="Calibri"/>
                <a:ea typeface="Calibri"/>
                <a:cs typeface="Calibri"/>
                <a:sym typeface="Calibri"/>
              </a:endParaRPr>
            </a:p>
          </p:txBody>
        </p:sp>
        <p:sp>
          <p:nvSpPr>
            <p:cNvPr id="625" name="Google Shape;394;p21">
              <a:extLst>
                <a:ext uri="{FF2B5EF4-FFF2-40B4-BE49-F238E27FC236}">
                  <a16:creationId xmlns:a16="http://schemas.microsoft.com/office/drawing/2014/main" id="{C154CD8C-63D1-DC4E-A36E-647A42FBC541}"/>
                </a:ext>
              </a:extLst>
            </p:cNvPr>
            <p:cNvSpPr txBox="1"/>
            <p:nvPr/>
          </p:nvSpPr>
          <p:spPr>
            <a:xfrm>
              <a:off x="9294103" y="4346304"/>
              <a:ext cx="390139" cy="338554"/>
            </a:xfrm>
            <a:prstGeom prst="rect">
              <a:avLst/>
            </a:prstGeom>
            <a:noFill/>
            <a:ln>
              <a:noFill/>
            </a:ln>
          </p:spPr>
          <p:txBody>
            <a:bodyPr spcFirstLastPara="1" wrap="square" lIns="51427" tIns="25706" rIns="51427" bIns="25706" anchor="t" anchorCtr="0">
              <a:noAutofit/>
            </a:bodyPr>
            <a:lstStyle/>
            <a:p>
              <a:pPr>
                <a:defRPr/>
              </a:pPr>
              <a:r>
                <a:rPr lang="en-US" sz="900" kern="0" dirty="0">
                  <a:solidFill>
                    <a:prstClr val="white"/>
                  </a:solidFill>
                  <a:latin typeface="Arial"/>
                  <a:ea typeface="Arial"/>
                  <a:cs typeface="Arial"/>
                  <a:sym typeface="Arial"/>
                </a:rPr>
                <a:t>4</a:t>
              </a:r>
              <a:endParaRPr kern="0" dirty="0">
                <a:solidFill>
                  <a:prstClr val="black"/>
                </a:solidFill>
              </a:endParaRPr>
            </a:p>
          </p:txBody>
        </p:sp>
      </p:grpSp>
      <p:sp>
        <p:nvSpPr>
          <p:cNvPr id="620" name="Right Arrow 619">
            <a:extLst>
              <a:ext uri="{FF2B5EF4-FFF2-40B4-BE49-F238E27FC236}">
                <a16:creationId xmlns:a16="http://schemas.microsoft.com/office/drawing/2014/main" id="{0081B317-F034-CE42-B02D-19BA802BD946}"/>
              </a:ext>
            </a:extLst>
          </p:cNvPr>
          <p:cNvSpPr/>
          <p:nvPr/>
        </p:nvSpPr>
        <p:spPr>
          <a:xfrm>
            <a:off x="5396102" y="3837565"/>
            <a:ext cx="270526" cy="129501"/>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grpSp>
        <p:nvGrpSpPr>
          <p:cNvPr id="621" name="Google Shape;395;p21">
            <a:extLst>
              <a:ext uri="{FF2B5EF4-FFF2-40B4-BE49-F238E27FC236}">
                <a16:creationId xmlns:a16="http://schemas.microsoft.com/office/drawing/2014/main" id="{BD4EE532-C122-8A41-A1E6-4756B0EF7214}"/>
              </a:ext>
            </a:extLst>
          </p:cNvPr>
          <p:cNvGrpSpPr/>
          <p:nvPr/>
        </p:nvGrpSpPr>
        <p:grpSpPr>
          <a:xfrm>
            <a:off x="7442303" y="4411091"/>
            <a:ext cx="219453" cy="190437"/>
            <a:chOff x="8196508" y="2516249"/>
            <a:chExt cx="390139" cy="338554"/>
          </a:xfrm>
        </p:grpSpPr>
        <p:sp>
          <p:nvSpPr>
            <p:cNvPr id="622" name="Google Shape;396;p21">
              <a:extLst>
                <a:ext uri="{FF2B5EF4-FFF2-40B4-BE49-F238E27FC236}">
                  <a16:creationId xmlns:a16="http://schemas.microsoft.com/office/drawing/2014/main" id="{884DCD26-BFA4-5E40-B85C-1C7764BE91DA}"/>
                </a:ext>
              </a:extLst>
            </p:cNvPr>
            <p:cNvSpPr/>
            <p:nvPr/>
          </p:nvSpPr>
          <p:spPr>
            <a:xfrm>
              <a:off x="8219408" y="2580523"/>
              <a:ext cx="247321" cy="260770"/>
            </a:xfrm>
            <a:prstGeom prst="octagon">
              <a:avLst>
                <a:gd name="adj" fmla="val 29289"/>
              </a:avLst>
            </a:prstGeom>
            <a:solidFill>
              <a:srgbClr val="595959"/>
            </a:solidFill>
            <a:ln>
              <a:noFill/>
            </a:ln>
          </p:spPr>
          <p:txBody>
            <a:bodyPr spcFirstLastPara="1" wrap="square" lIns="51427" tIns="25706" rIns="51427" bIns="25706" anchor="ctr" anchorCtr="0">
              <a:noAutofit/>
            </a:bodyPr>
            <a:lstStyle/>
            <a:p>
              <a:pPr algn="ctr">
                <a:defRPr/>
              </a:pPr>
              <a:endParaRPr sz="1013" kern="0">
                <a:solidFill>
                  <a:prstClr val="black"/>
                </a:solidFill>
                <a:latin typeface="Calibri"/>
                <a:ea typeface="Calibri"/>
                <a:cs typeface="Calibri"/>
                <a:sym typeface="Calibri"/>
              </a:endParaRPr>
            </a:p>
          </p:txBody>
        </p:sp>
        <p:sp>
          <p:nvSpPr>
            <p:cNvPr id="623" name="Google Shape;397;p21">
              <a:extLst>
                <a:ext uri="{FF2B5EF4-FFF2-40B4-BE49-F238E27FC236}">
                  <a16:creationId xmlns:a16="http://schemas.microsoft.com/office/drawing/2014/main" id="{EB6B2F50-23BB-5A40-A6F5-70CBE0734F68}"/>
                </a:ext>
              </a:extLst>
            </p:cNvPr>
            <p:cNvSpPr txBox="1"/>
            <p:nvPr/>
          </p:nvSpPr>
          <p:spPr>
            <a:xfrm>
              <a:off x="8196508" y="2516249"/>
              <a:ext cx="390139" cy="338554"/>
            </a:xfrm>
            <a:prstGeom prst="rect">
              <a:avLst/>
            </a:prstGeom>
            <a:noFill/>
            <a:ln>
              <a:noFill/>
            </a:ln>
          </p:spPr>
          <p:txBody>
            <a:bodyPr spcFirstLastPara="1" wrap="square" lIns="51427" tIns="25706" rIns="51427" bIns="25706" anchor="t" anchorCtr="0">
              <a:noAutofit/>
            </a:bodyPr>
            <a:lstStyle/>
            <a:p>
              <a:pPr>
                <a:defRPr/>
              </a:pPr>
              <a:r>
                <a:rPr lang="en-US" sz="900" kern="0" dirty="0">
                  <a:solidFill>
                    <a:prstClr val="white"/>
                  </a:solidFill>
                  <a:latin typeface="Arial"/>
                  <a:ea typeface="Arial"/>
                  <a:cs typeface="Arial"/>
                  <a:sym typeface="Arial"/>
                </a:rPr>
                <a:t>5</a:t>
              </a:r>
              <a:endParaRPr sz="900" kern="0" dirty="0">
                <a:solidFill>
                  <a:prstClr val="white"/>
                </a:solidFill>
                <a:latin typeface="Arial"/>
                <a:ea typeface="Arial"/>
                <a:cs typeface="Arial"/>
                <a:sym typeface="Arial"/>
              </a:endParaRPr>
            </a:p>
          </p:txBody>
        </p:sp>
      </p:grpSp>
      <p:pic>
        <p:nvPicPr>
          <p:cNvPr id="581" name="Picture 580">
            <a:extLst>
              <a:ext uri="{FF2B5EF4-FFF2-40B4-BE49-F238E27FC236}">
                <a16:creationId xmlns:a16="http://schemas.microsoft.com/office/drawing/2014/main" id="{7DC62057-300C-F04A-80FE-A098F5AAE300}"/>
              </a:ext>
            </a:extLst>
          </p:cNvPr>
          <p:cNvPicPr>
            <a:picLocks noChangeAspect="1"/>
          </p:cNvPicPr>
          <p:nvPr/>
        </p:nvPicPr>
        <p:blipFill>
          <a:blip r:embed="rId8"/>
          <a:stretch>
            <a:fillRect/>
          </a:stretch>
        </p:blipFill>
        <p:spPr>
          <a:xfrm>
            <a:off x="6090638" y="5317894"/>
            <a:ext cx="415310" cy="415310"/>
          </a:xfrm>
          <a:prstGeom prst="rect">
            <a:avLst/>
          </a:prstGeom>
        </p:spPr>
      </p:pic>
      <p:pic>
        <p:nvPicPr>
          <p:cNvPr id="582" name="Picture 581">
            <a:extLst>
              <a:ext uri="{FF2B5EF4-FFF2-40B4-BE49-F238E27FC236}">
                <a16:creationId xmlns:a16="http://schemas.microsoft.com/office/drawing/2014/main" id="{929D53F9-3ADD-FA45-8420-F8531F6766B3}"/>
              </a:ext>
            </a:extLst>
          </p:cNvPr>
          <p:cNvPicPr>
            <a:picLocks noChangeAspect="1"/>
          </p:cNvPicPr>
          <p:nvPr/>
        </p:nvPicPr>
        <p:blipFill>
          <a:blip r:embed="rId9"/>
          <a:stretch>
            <a:fillRect/>
          </a:stretch>
        </p:blipFill>
        <p:spPr>
          <a:xfrm>
            <a:off x="6689109" y="5102593"/>
            <a:ext cx="912125" cy="684094"/>
          </a:xfrm>
          <a:prstGeom prst="rect">
            <a:avLst/>
          </a:prstGeom>
        </p:spPr>
      </p:pic>
      <p:sp>
        <p:nvSpPr>
          <p:cNvPr id="597" name="Rounded Rectangle 596">
            <a:extLst>
              <a:ext uri="{FF2B5EF4-FFF2-40B4-BE49-F238E27FC236}">
                <a16:creationId xmlns:a16="http://schemas.microsoft.com/office/drawing/2014/main" id="{527D4749-2102-DC40-BE8E-3F6AFDB74E21}"/>
              </a:ext>
            </a:extLst>
          </p:cNvPr>
          <p:cNvSpPr/>
          <p:nvPr/>
        </p:nvSpPr>
        <p:spPr>
          <a:xfrm>
            <a:off x="5654991" y="4669923"/>
            <a:ext cx="1986828" cy="39359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algn="ctr" defTabSz="514350">
              <a:defRPr/>
            </a:pPr>
            <a:r>
              <a:rPr lang="en-US" sz="1013" kern="0" dirty="0">
                <a:solidFill>
                  <a:prstClr val="white"/>
                </a:solidFill>
                <a:latin typeface="Calibri" panose="020F0502020204030204"/>
              </a:rPr>
              <a:t>Front End</a:t>
            </a:r>
          </a:p>
        </p:txBody>
      </p:sp>
      <p:pic>
        <p:nvPicPr>
          <p:cNvPr id="594" name="Picture 593">
            <a:extLst>
              <a:ext uri="{FF2B5EF4-FFF2-40B4-BE49-F238E27FC236}">
                <a16:creationId xmlns:a16="http://schemas.microsoft.com/office/drawing/2014/main" id="{984EE5F4-9AE0-9945-A659-ED636E89967F}"/>
              </a:ext>
            </a:extLst>
          </p:cNvPr>
          <p:cNvPicPr>
            <a:picLocks noChangeAspect="1"/>
          </p:cNvPicPr>
          <p:nvPr/>
        </p:nvPicPr>
        <p:blipFill>
          <a:blip r:embed="rId10"/>
          <a:stretch>
            <a:fillRect/>
          </a:stretch>
        </p:blipFill>
        <p:spPr>
          <a:xfrm>
            <a:off x="7004739" y="4649653"/>
            <a:ext cx="560173" cy="459886"/>
          </a:xfrm>
          <a:prstGeom prst="rect">
            <a:avLst/>
          </a:prstGeom>
        </p:spPr>
      </p:pic>
      <p:sp>
        <p:nvSpPr>
          <p:cNvPr id="105" name="Right Arrow 104">
            <a:extLst>
              <a:ext uri="{FF2B5EF4-FFF2-40B4-BE49-F238E27FC236}">
                <a16:creationId xmlns:a16="http://schemas.microsoft.com/office/drawing/2014/main" id="{BAB67BA4-A917-7D41-8332-8BEE01E88A48}"/>
              </a:ext>
            </a:extLst>
          </p:cNvPr>
          <p:cNvSpPr/>
          <p:nvPr/>
        </p:nvSpPr>
        <p:spPr>
          <a:xfrm rot="5400000">
            <a:off x="6232618" y="5161238"/>
            <a:ext cx="223646" cy="92294"/>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pic>
        <p:nvPicPr>
          <p:cNvPr id="11" name="Picture 10" descr="A close up of a sign&#10;&#10;Description automatically generated">
            <a:extLst>
              <a:ext uri="{FF2B5EF4-FFF2-40B4-BE49-F238E27FC236}">
                <a16:creationId xmlns:a16="http://schemas.microsoft.com/office/drawing/2014/main" id="{9B213E47-0387-2549-A388-3FD477B77E7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491" t="20498" r="9963" b="29869"/>
          <a:stretch/>
        </p:blipFill>
        <p:spPr>
          <a:xfrm>
            <a:off x="5495232" y="5329451"/>
            <a:ext cx="415310" cy="202123"/>
          </a:xfrm>
          <a:prstGeom prst="rect">
            <a:avLst/>
          </a:prstGeom>
        </p:spPr>
      </p:pic>
      <p:grpSp>
        <p:nvGrpSpPr>
          <p:cNvPr id="14" name="Group 13">
            <a:extLst>
              <a:ext uri="{FF2B5EF4-FFF2-40B4-BE49-F238E27FC236}">
                <a16:creationId xmlns:a16="http://schemas.microsoft.com/office/drawing/2014/main" id="{03121346-7876-CC4C-9146-724ED04D26DC}"/>
              </a:ext>
            </a:extLst>
          </p:cNvPr>
          <p:cNvGrpSpPr/>
          <p:nvPr/>
        </p:nvGrpSpPr>
        <p:grpSpPr>
          <a:xfrm>
            <a:off x="4057503" y="4936707"/>
            <a:ext cx="1287534" cy="904608"/>
            <a:chOff x="3894590" y="5663203"/>
            <a:chExt cx="1716712" cy="1092742"/>
          </a:xfrm>
        </p:grpSpPr>
        <p:sp>
          <p:nvSpPr>
            <p:cNvPr id="106" name="Google Shape;343;p21">
              <a:extLst>
                <a:ext uri="{FF2B5EF4-FFF2-40B4-BE49-F238E27FC236}">
                  <a16:creationId xmlns:a16="http://schemas.microsoft.com/office/drawing/2014/main" id="{6DAA8BB6-0E0B-6746-9702-6FAF889DBFD1}"/>
                </a:ext>
              </a:extLst>
            </p:cNvPr>
            <p:cNvSpPr/>
            <p:nvPr/>
          </p:nvSpPr>
          <p:spPr>
            <a:xfrm>
              <a:off x="3894590" y="5663203"/>
              <a:ext cx="1716712" cy="1092742"/>
            </a:xfrm>
            <a:prstGeom prst="rect">
              <a:avLst/>
            </a:prstGeom>
            <a:solidFill>
              <a:srgbClr val="1F67FF">
                <a:alpha val="47451"/>
              </a:srgbClr>
            </a:solidFill>
            <a:ln w="28575" cap="flat" cmpd="sng">
              <a:solidFill>
                <a:schemeClr val="tx1"/>
              </a:solidFill>
              <a:prstDash val="dash"/>
              <a:round/>
              <a:headEnd type="none" w="sm" len="sm"/>
              <a:tailEnd type="none" w="sm" len="sm"/>
            </a:ln>
          </p:spPr>
          <p:txBody>
            <a:bodyPr spcFirstLastPara="1" wrap="square" lIns="51427" tIns="25706" rIns="51427" bIns="25706" anchor="ctr" anchorCtr="0">
              <a:noAutofit/>
            </a:bodyPr>
            <a:lstStyle/>
            <a:p>
              <a:pPr>
                <a:defRPr/>
              </a:pPr>
              <a:endParaRPr lang="en-US" sz="1013" b="1" kern="0" dirty="0">
                <a:solidFill>
                  <a:prstClr val="black"/>
                </a:solidFill>
                <a:latin typeface="Arial"/>
                <a:ea typeface="Arial"/>
                <a:cs typeface="Arial"/>
                <a:sym typeface="Arial"/>
              </a:endParaRPr>
            </a:p>
          </p:txBody>
        </p:sp>
        <p:sp>
          <p:nvSpPr>
            <p:cNvPr id="112" name="Google Shape;400;p21">
              <a:extLst>
                <a:ext uri="{FF2B5EF4-FFF2-40B4-BE49-F238E27FC236}">
                  <a16:creationId xmlns:a16="http://schemas.microsoft.com/office/drawing/2014/main" id="{B1D85B31-4AF6-1341-A6C7-1445C54319BA}"/>
                </a:ext>
              </a:extLst>
            </p:cNvPr>
            <p:cNvSpPr txBox="1"/>
            <p:nvPr/>
          </p:nvSpPr>
          <p:spPr>
            <a:xfrm>
              <a:off x="3979731" y="5984408"/>
              <a:ext cx="1484951" cy="202276"/>
            </a:xfrm>
            <a:prstGeom prst="rect">
              <a:avLst/>
            </a:prstGeom>
            <a:solidFill>
              <a:schemeClr val="accent1">
                <a:lumMod val="20000"/>
                <a:lumOff val="80000"/>
              </a:schemeClr>
            </a:solidFill>
            <a:ln w="9525" cap="flat" cmpd="sng">
              <a:solidFill>
                <a:srgbClr val="7F7F7F"/>
              </a:solidFill>
              <a:prstDash val="solid"/>
              <a:round/>
              <a:headEnd type="none" w="sm" len="sm"/>
              <a:tailEnd type="none" w="sm" len="sm"/>
            </a:ln>
          </p:spPr>
          <p:txBody>
            <a:bodyPr spcFirstLastPara="1" wrap="square" lIns="51427" tIns="25706" rIns="51427" bIns="25706" anchor="t" anchorCtr="0">
              <a:noAutofit/>
            </a:bodyPr>
            <a:lstStyle/>
            <a:p>
              <a:pPr>
                <a:defRPr/>
              </a:pPr>
              <a:r>
                <a:rPr lang="en-US" sz="675" b="1" kern="0" dirty="0">
                  <a:solidFill>
                    <a:prstClr val="black"/>
                  </a:solidFill>
                </a:rPr>
                <a:t>Triggers</a:t>
              </a:r>
            </a:p>
          </p:txBody>
        </p:sp>
        <p:sp>
          <p:nvSpPr>
            <p:cNvPr id="114" name="Google Shape;401;p21">
              <a:extLst>
                <a:ext uri="{FF2B5EF4-FFF2-40B4-BE49-F238E27FC236}">
                  <a16:creationId xmlns:a16="http://schemas.microsoft.com/office/drawing/2014/main" id="{21563CE3-980B-F440-8135-9F9758ADF959}"/>
                </a:ext>
              </a:extLst>
            </p:cNvPr>
            <p:cNvSpPr txBox="1"/>
            <p:nvPr/>
          </p:nvSpPr>
          <p:spPr>
            <a:xfrm>
              <a:off x="4063092" y="5672561"/>
              <a:ext cx="1393395" cy="276999"/>
            </a:xfrm>
            <a:prstGeom prst="rect">
              <a:avLst/>
            </a:prstGeom>
            <a:noFill/>
            <a:ln>
              <a:noFill/>
            </a:ln>
          </p:spPr>
          <p:txBody>
            <a:bodyPr spcFirstLastPara="1" wrap="square" lIns="51427" tIns="25706" rIns="51427" bIns="25706" anchor="t" anchorCtr="0">
              <a:noAutofit/>
            </a:bodyPr>
            <a:lstStyle/>
            <a:p>
              <a:pPr>
                <a:defRPr/>
              </a:pPr>
              <a:r>
                <a:rPr lang="en-US" sz="1013" b="1" kern="0" dirty="0">
                  <a:solidFill>
                    <a:prstClr val="black"/>
                  </a:solidFill>
                  <a:latin typeface="Arial"/>
                  <a:ea typeface="Arial"/>
                  <a:cs typeface="Arial"/>
                  <a:sym typeface="Arial"/>
                </a:rPr>
                <a:t>User Profiling</a:t>
              </a:r>
              <a:endParaRPr kern="0" dirty="0">
                <a:solidFill>
                  <a:prstClr val="black"/>
                </a:solidFill>
              </a:endParaRPr>
            </a:p>
          </p:txBody>
        </p:sp>
      </p:grpSp>
      <p:sp>
        <p:nvSpPr>
          <p:cNvPr id="115" name="Google Shape;400;p21">
            <a:extLst>
              <a:ext uri="{FF2B5EF4-FFF2-40B4-BE49-F238E27FC236}">
                <a16:creationId xmlns:a16="http://schemas.microsoft.com/office/drawing/2014/main" id="{260D959E-ECA8-0140-B953-72D23798EFEA}"/>
              </a:ext>
            </a:extLst>
          </p:cNvPr>
          <p:cNvSpPr txBox="1"/>
          <p:nvPr/>
        </p:nvSpPr>
        <p:spPr>
          <a:xfrm>
            <a:off x="4115212" y="5354651"/>
            <a:ext cx="1119860" cy="159547"/>
          </a:xfrm>
          <a:prstGeom prst="rect">
            <a:avLst/>
          </a:prstGeom>
          <a:solidFill>
            <a:schemeClr val="accent1">
              <a:lumMod val="20000"/>
              <a:lumOff val="80000"/>
            </a:schemeClr>
          </a:solidFill>
          <a:ln w="9525" cap="flat" cmpd="sng">
            <a:solidFill>
              <a:srgbClr val="7F7F7F"/>
            </a:solidFill>
            <a:prstDash val="solid"/>
            <a:round/>
            <a:headEnd type="none" w="sm" len="sm"/>
            <a:tailEnd type="none" w="sm" len="sm"/>
          </a:ln>
        </p:spPr>
        <p:txBody>
          <a:bodyPr spcFirstLastPara="1" wrap="square" lIns="51427" tIns="25706" rIns="51427" bIns="25706" anchor="t" anchorCtr="0">
            <a:noAutofit/>
          </a:bodyPr>
          <a:lstStyle/>
          <a:p>
            <a:pPr>
              <a:defRPr/>
            </a:pPr>
            <a:r>
              <a:rPr lang="en-US" sz="675" b="1" kern="0" dirty="0"/>
              <a:t>Active Learning</a:t>
            </a:r>
            <a:endParaRPr sz="675" b="1" kern="0" dirty="0"/>
          </a:p>
        </p:txBody>
      </p:sp>
      <p:sp>
        <p:nvSpPr>
          <p:cNvPr id="116" name="Right Arrow 115">
            <a:extLst>
              <a:ext uri="{FF2B5EF4-FFF2-40B4-BE49-F238E27FC236}">
                <a16:creationId xmlns:a16="http://schemas.microsoft.com/office/drawing/2014/main" id="{D457B655-4D0D-2141-AD8E-6D9BA4C7A12F}"/>
              </a:ext>
            </a:extLst>
          </p:cNvPr>
          <p:cNvSpPr/>
          <p:nvPr/>
        </p:nvSpPr>
        <p:spPr>
          <a:xfrm rot="10800000">
            <a:off x="5367716" y="5155718"/>
            <a:ext cx="826947" cy="142792"/>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117" name="Right Arrow 116">
            <a:extLst>
              <a:ext uri="{FF2B5EF4-FFF2-40B4-BE49-F238E27FC236}">
                <a16:creationId xmlns:a16="http://schemas.microsoft.com/office/drawing/2014/main" id="{9B4F1B45-38BB-344B-BFDF-2CD388B7D394}"/>
              </a:ext>
            </a:extLst>
          </p:cNvPr>
          <p:cNvSpPr/>
          <p:nvPr/>
        </p:nvSpPr>
        <p:spPr>
          <a:xfrm rot="16200000">
            <a:off x="4410184" y="4691126"/>
            <a:ext cx="338075" cy="110884"/>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119" name="Right Arrow 118">
            <a:extLst>
              <a:ext uri="{FF2B5EF4-FFF2-40B4-BE49-F238E27FC236}">
                <a16:creationId xmlns:a16="http://schemas.microsoft.com/office/drawing/2014/main" id="{993E833C-B92D-424E-B33D-85ECB118AE41}"/>
              </a:ext>
            </a:extLst>
          </p:cNvPr>
          <p:cNvSpPr/>
          <p:nvPr/>
        </p:nvSpPr>
        <p:spPr>
          <a:xfrm>
            <a:off x="5374431" y="5526294"/>
            <a:ext cx="678979" cy="115665"/>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algn="ctr" defTabSz="514350">
              <a:defRPr/>
            </a:pPr>
            <a:endParaRPr lang="en-US" sz="1013" kern="0">
              <a:solidFill>
                <a:prstClr val="white"/>
              </a:solidFill>
              <a:latin typeface="Calibri" panose="020F0502020204030204"/>
            </a:endParaRPr>
          </a:p>
        </p:txBody>
      </p:sp>
      <p:sp>
        <p:nvSpPr>
          <p:cNvPr id="121" name="Google Shape;400;p21">
            <a:extLst>
              <a:ext uri="{FF2B5EF4-FFF2-40B4-BE49-F238E27FC236}">
                <a16:creationId xmlns:a16="http://schemas.microsoft.com/office/drawing/2014/main" id="{1976E15B-7B93-6A46-A8C9-7BE7E2EE92A4}"/>
              </a:ext>
            </a:extLst>
          </p:cNvPr>
          <p:cNvSpPr txBox="1"/>
          <p:nvPr/>
        </p:nvSpPr>
        <p:spPr>
          <a:xfrm>
            <a:off x="4112348" y="5523618"/>
            <a:ext cx="1119860" cy="256786"/>
          </a:xfrm>
          <a:prstGeom prst="rect">
            <a:avLst/>
          </a:prstGeom>
          <a:solidFill>
            <a:schemeClr val="accent1">
              <a:lumMod val="20000"/>
              <a:lumOff val="80000"/>
            </a:schemeClr>
          </a:solidFill>
          <a:ln w="9525" cap="flat" cmpd="sng">
            <a:solidFill>
              <a:srgbClr val="7F7F7F"/>
            </a:solidFill>
            <a:prstDash val="solid"/>
            <a:round/>
            <a:headEnd type="none" w="sm" len="sm"/>
            <a:tailEnd type="none" w="sm" len="sm"/>
          </a:ln>
        </p:spPr>
        <p:txBody>
          <a:bodyPr spcFirstLastPara="1" wrap="square" lIns="51427" tIns="25706" rIns="51427" bIns="25706" anchor="t" anchorCtr="0">
            <a:noAutofit/>
          </a:bodyPr>
          <a:lstStyle/>
          <a:p>
            <a:pPr>
              <a:defRPr/>
            </a:pPr>
            <a:r>
              <a:rPr lang="en-US" sz="675" b="1" kern="0" dirty="0"/>
              <a:t>Situation-aware Recommendation</a:t>
            </a:r>
            <a:endParaRPr sz="675" b="1" kern="0" dirty="0"/>
          </a:p>
        </p:txBody>
      </p:sp>
    </p:spTree>
    <p:extLst>
      <p:ext uri="{BB962C8B-B14F-4D97-AF65-F5344CB8AC3E}">
        <p14:creationId xmlns:p14="http://schemas.microsoft.com/office/powerpoint/2010/main" val="118259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9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0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0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8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1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0" animBg="1"/>
      <p:bldP spid="598" grpId="0" animBg="1"/>
      <p:bldP spid="599" grpId="0" animBg="1"/>
      <p:bldP spid="600" grpId="0" animBg="1"/>
      <p:bldP spid="603" grpId="0" animBg="1"/>
      <p:bldP spid="614" grpId="0" animBg="1"/>
      <p:bldP spid="615" grpId="0" animBg="1"/>
      <p:bldP spid="617" grpId="0" animBg="1"/>
      <p:bldP spid="620" grpId="0" animBg="1"/>
      <p:bldP spid="105" grpId="0" animBg="1"/>
      <p:bldP spid="115" grpId="0" animBg="1"/>
      <p:bldP spid="116" grpId="0" animBg="1"/>
      <p:bldP spid="117" grpId="0" animBg="1"/>
      <p:bldP spid="119" grpId="0" animBg="1"/>
      <p:bldP spid="121"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328"/>
        <p:cNvGrpSpPr/>
        <p:nvPr/>
      </p:nvGrpSpPr>
      <p:grpSpPr>
        <a:xfrm>
          <a:off x="0" y="0"/>
          <a:ext cx="0" cy="0"/>
          <a:chOff x="0" y="0"/>
          <a:chExt cx="0" cy="0"/>
        </a:xfrm>
      </p:grpSpPr>
      <p:sp>
        <p:nvSpPr>
          <p:cNvPr id="3" name="Title 2">
            <a:extLst>
              <a:ext uri="{FF2B5EF4-FFF2-40B4-BE49-F238E27FC236}">
                <a16:creationId xmlns:a16="http://schemas.microsoft.com/office/drawing/2014/main" id="{6DE8040D-E609-CE43-B9E4-EFDD6513FA24}"/>
              </a:ext>
            </a:extLst>
          </p:cNvPr>
          <p:cNvSpPr>
            <a:spLocks noGrp="1"/>
          </p:cNvSpPr>
          <p:nvPr>
            <p:ph type="title" idx="4294967295"/>
          </p:nvPr>
        </p:nvSpPr>
        <p:spPr>
          <a:xfrm>
            <a:off x="0" y="952500"/>
            <a:ext cx="2057400" cy="838200"/>
          </a:xfrm>
        </p:spPr>
        <p:txBody>
          <a:bodyPr/>
          <a:lstStyle/>
          <a:p>
            <a:r>
              <a:rPr lang="en-US" dirty="0">
                <a:latin typeface="Arial"/>
                <a:cs typeface="Arial"/>
              </a:rPr>
              <a:t>Architecture</a:t>
            </a:r>
          </a:p>
        </p:txBody>
      </p:sp>
      <p:sp>
        <p:nvSpPr>
          <p:cNvPr id="87" name="Slide Number Placeholder 3">
            <a:extLst>
              <a:ext uri="{FF2B5EF4-FFF2-40B4-BE49-F238E27FC236}">
                <a16:creationId xmlns:a16="http://schemas.microsoft.com/office/drawing/2014/main" id="{C9C9B1BC-DA41-D048-83DC-70CE585675FE}"/>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42</a:t>
            </a:fld>
            <a:endParaRPr lang="en-US"/>
          </a:p>
        </p:txBody>
      </p:sp>
      <p:sp>
        <p:nvSpPr>
          <p:cNvPr id="334" name="Google Shape;334;p21"/>
          <p:cNvSpPr txBox="1">
            <a:spLocks noGrp="1"/>
          </p:cNvSpPr>
          <p:nvPr>
            <p:ph type="sldNum" idx="4294967295"/>
          </p:nvPr>
        </p:nvSpPr>
        <p:spPr>
          <a:xfrm>
            <a:off x="8743950" y="6457950"/>
            <a:ext cx="400050" cy="298450"/>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buClr>
                <a:srgbClr val="000000"/>
              </a:buClr>
              <a:buSzPts val="1300"/>
            </a:pPr>
            <a:fld id="{00000000-1234-1234-1234-123412341234}" type="slidenum">
              <a:rPr lang="en-US" smtClean="0"/>
              <a:pPr algn="ctr">
                <a:spcBef>
                  <a:spcPts val="0"/>
                </a:spcBef>
                <a:spcAft>
                  <a:spcPts val="0"/>
                </a:spcAft>
                <a:buClr>
                  <a:srgbClr val="000000"/>
                </a:buClr>
                <a:buSzPts val="1300"/>
              </a:pPr>
              <a:t>42</a:t>
            </a:fld>
            <a:endParaRPr sz="975">
              <a:solidFill>
                <a:srgbClr val="000000"/>
              </a:solidFill>
              <a:latin typeface="Arial"/>
              <a:ea typeface="Arial"/>
              <a:cs typeface="Arial"/>
              <a:sym typeface="Arial"/>
            </a:endParaRPr>
          </a:p>
        </p:txBody>
      </p:sp>
      <p:grpSp>
        <p:nvGrpSpPr>
          <p:cNvPr id="9" name="Group 8">
            <a:extLst>
              <a:ext uri="{FF2B5EF4-FFF2-40B4-BE49-F238E27FC236}">
                <a16:creationId xmlns:a16="http://schemas.microsoft.com/office/drawing/2014/main" id="{9060F80E-9484-9243-922E-00B70D0033F8}"/>
              </a:ext>
            </a:extLst>
          </p:cNvPr>
          <p:cNvGrpSpPr/>
          <p:nvPr/>
        </p:nvGrpSpPr>
        <p:grpSpPr>
          <a:xfrm>
            <a:off x="674764" y="5329993"/>
            <a:ext cx="2907783" cy="1539354"/>
            <a:chOff x="2559317" y="5272125"/>
            <a:chExt cx="2907783" cy="1539354"/>
          </a:xfrm>
        </p:grpSpPr>
        <p:pic>
          <p:nvPicPr>
            <p:cNvPr id="574" name="Picture 573">
              <a:extLst>
                <a:ext uri="{FF2B5EF4-FFF2-40B4-BE49-F238E27FC236}">
                  <a16:creationId xmlns:a16="http://schemas.microsoft.com/office/drawing/2014/main" id="{96E164D5-6D25-6F49-8E14-452A7F02603E}"/>
                </a:ext>
              </a:extLst>
            </p:cNvPr>
            <p:cNvPicPr>
              <a:picLocks noChangeAspect="1"/>
            </p:cNvPicPr>
            <p:nvPr/>
          </p:nvPicPr>
          <p:blipFill>
            <a:blip r:embed="rId4"/>
            <a:stretch>
              <a:fillRect/>
            </a:stretch>
          </p:blipFill>
          <p:spPr>
            <a:xfrm>
              <a:off x="2565515" y="5272125"/>
              <a:ext cx="462827" cy="462827"/>
            </a:xfrm>
            <a:prstGeom prst="rect">
              <a:avLst/>
            </a:prstGeom>
          </p:spPr>
        </p:pic>
        <p:sp>
          <p:nvSpPr>
            <p:cNvPr id="576" name="TextBox 575">
              <a:extLst>
                <a:ext uri="{FF2B5EF4-FFF2-40B4-BE49-F238E27FC236}">
                  <a16:creationId xmlns:a16="http://schemas.microsoft.com/office/drawing/2014/main" id="{7BEB6077-441E-E142-BCCF-F21CDE86D641}"/>
                </a:ext>
              </a:extLst>
            </p:cNvPr>
            <p:cNvSpPr txBox="1"/>
            <p:nvPr/>
          </p:nvSpPr>
          <p:spPr>
            <a:xfrm>
              <a:off x="3045478" y="5381408"/>
              <a:ext cx="1090748"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Microservice</a:t>
              </a:r>
            </a:p>
          </p:txBody>
        </p:sp>
        <p:grpSp>
          <p:nvGrpSpPr>
            <p:cNvPr id="8" name="Group 7">
              <a:extLst>
                <a:ext uri="{FF2B5EF4-FFF2-40B4-BE49-F238E27FC236}">
                  <a16:creationId xmlns:a16="http://schemas.microsoft.com/office/drawing/2014/main" id="{E492C0F3-D446-DB41-B1AB-307AE5CD9EE2}"/>
                </a:ext>
              </a:extLst>
            </p:cNvPr>
            <p:cNvGrpSpPr/>
            <p:nvPr/>
          </p:nvGrpSpPr>
          <p:grpSpPr>
            <a:xfrm>
              <a:off x="2559317" y="5625485"/>
              <a:ext cx="2907783" cy="1185994"/>
              <a:chOff x="2559317" y="5625485"/>
              <a:chExt cx="2907783" cy="1185994"/>
            </a:xfrm>
          </p:grpSpPr>
          <p:sp>
            <p:nvSpPr>
              <p:cNvPr id="586" name="TextBox 585">
                <a:extLst>
                  <a:ext uri="{FF2B5EF4-FFF2-40B4-BE49-F238E27FC236}">
                    <a16:creationId xmlns:a16="http://schemas.microsoft.com/office/drawing/2014/main" id="{A82E3D55-42A9-9641-AED0-C94A8A1D0803}"/>
                  </a:ext>
                </a:extLst>
              </p:cNvPr>
              <p:cNvSpPr txBox="1"/>
              <p:nvPr/>
            </p:nvSpPr>
            <p:spPr>
              <a:xfrm>
                <a:off x="2991422" y="6059630"/>
                <a:ext cx="2475678"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Knowledge derived from queries</a:t>
                </a:r>
              </a:p>
            </p:txBody>
          </p:sp>
          <p:grpSp>
            <p:nvGrpSpPr>
              <p:cNvPr id="7" name="Group 6">
                <a:extLst>
                  <a:ext uri="{FF2B5EF4-FFF2-40B4-BE49-F238E27FC236}">
                    <a16:creationId xmlns:a16="http://schemas.microsoft.com/office/drawing/2014/main" id="{44F42C55-A110-3B4B-9326-988722B31053}"/>
                  </a:ext>
                </a:extLst>
              </p:cNvPr>
              <p:cNvGrpSpPr/>
              <p:nvPr/>
            </p:nvGrpSpPr>
            <p:grpSpPr>
              <a:xfrm>
                <a:off x="2559317" y="5625485"/>
                <a:ext cx="2821798" cy="1185994"/>
                <a:chOff x="2559317" y="5625485"/>
                <a:chExt cx="2821798" cy="1185994"/>
              </a:xfrm>
            </p:grpSpPr>
            <p:sp>
              <p:nvSpPr>
                <p:cNvPr id="577" name="Right Arrow 576">
                  <a:extLst>
                    <a:ext uri="{FF2B5EF4-FFF2-40B4-BE49-F238E27FC236}">
                      <a16:creationId xmlns:a16="http://schemas.microsoft.com/office/drawing/2014/main" id="{C1C9E94D-817A-0E42-99ED-203CD6A3ECF5}"/>
                    </a:ext>
                  </a:extLst>
                </p:cNvPr>
                <p:cNvSpPr/>
                <p:nvPr/>
              </p:nvSpPr>
              <p:spPr>
                <a:xfrm>
                  <a:off x="2568284" y="5728040"/>
                  <a:ext cx="404627" cy="128588"/>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8" name="TextBox 577">
                  <a:extLst>
                    <a:ext uri="{FF2B5EF4-FFF2-40B4-BE49-F238E27FC236}">
                      <a16:creationId xmlns:a16="http://schemas.microsoft.com/office/drawing/2014/main" id="{10C83F39-F31B-2948-B590-083C2692D5F5}"/>
                    </a:ext>
                  </a:extLst>
                </p:cNvPr>
                <p:cNvSpPr txBox="1"/>
                <p:nvPr/>
              </p:nvSpPr>
              <p:spPr>
                <a:xfrm>
                  <a:off x="2955838" y="5625485"/>
                  <a:ext cx="1180388"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Users’ queries</a:t>
                  </a:r>
                </a:p>
              </p:txBody>
            </p:sp>
            <p:sp>
              <p:nvSpPr>
                <p:cNvPr id="579" name="Right Arrow 578">
                  <a:extLst>
                    <a:ext uri="{FF2B5EF4-FFF2-40B4-BE49-F238E27FC236}">
                      <a16:creationId xmlns:a16="http://schemas.microsoft.com/office/drawing/2014/main" id="{043C2294-8782-2E4C-902B-9D95B7577642}"/>
                    </a:ext>
                  </a:extLst>
                </p:cNvPr>
                <p:cNvSpPr/>
                <p:nvPr/>
              </p:nvSpPr>
              <p:spPr>
                <a:xfrm>
                  <a:off x="2572706" y="5930063"/>
                  <a:ext cx="400205" cy="128588"/>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0" name="TextBox 579">
                  <a:extLst>
                    <a:ext uri="{FF2B5EF4-FFF2-40B4-BE49-F238E27FC236}">
                      <a16:creationId xmlns:a16="http://schemas.microsoft.com/office/drawing/2014/main" id="{6A36D328-7C89-514A-998B-8148D4FE3579}"/>
                    </a:ext>
                  </a:extLst>
                </p:cNvPr>
                <p:cNvSpPr txBox="1"/>
                <p:nvPr/>
              </p:nvSpPr>
              <p:spPr>
                <a:xfrm>
                  <a:off x="2965568" y="5844685"/>
                  <a:ext cx="2239459"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Heterogeneous Data Streams</a:t>
                  </a:r>
                </a:p>
              </p:txBody>
            </p:sp>
            <p:sp>
              <p:nvSpPr>
                <p:cNvPr id="585" name="Right Arrow 584">
                  <a:extLst>
                    <a:ext uri="{FF2B5EF4-FFF2-40B4-BE49-F238E27FC236}">
                      <a16:creationId xmlns:a16="http://schemas.microsoft.com/office/drawing/2014/main" id="{735E00C4-84CD-1D4E-8518-0242CF1480EE}"/>
                    </a:ext>
                  </a:extLst>
                </p:cNvPr>
                <p:cNvSpPr/>
                <p:nvPr/>
              </p:nvSpPr>
              <p:spPr>
                <a:xfrm>
                  <a:off x="2561399" y="6147191"/>
                  <a:ext cx="416663" cy="131304"/>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7" name="TextBox 586">
                  <a:extLst>
                    <a:ext uri="{FF2B5EF4-FFF2-40B4-BE49-F238E27FC236}">
                      <a16:creationId xmlns:a16="http://schemas.microsoft.com/office/drawing/2014/main" id="{E18B238F-1C54-C945-AA1B-497E05EC0851}"/>
                    </a:ext>
                  </a:extLst>
                </p:cNvPr>
                <p:cNvSpPr txBox="1"/>
                <p:nvPr/>
              </p:nvSpPr>
              <p:spPr>
                <a:xfrm>
                  <a:off x="2991422" y="6278830"/>
                  <a:ext cx="2389693"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Situational Aware Indexed Data</a:t>
                  </a:r>
                </a:p>
              </p:txBody>
            </p:sp>
            <p:sp>
              <p:nvSpPr>
                <p:cNvPr id="588" name="Right Arrow 587">
                  <a:extLst>
                    <a:ext uri="{FF2B5EF4-FFF2-40B4-BE49-F238E27FC236}">
                      <a16:creationId xmlns:a16="http://schemas.microsoft.com/office/drawing/2014/main" id="{EA2C4852-7A0A-7F4C-85BF-6FBAE7092EF6}"/>
                    </a:ext>
                  </a:extLst>
                </p:cNvPr>
                <p:cNvSpPr/>
                <p:nvPr/>
              </p:nvSpPr>
              <p:spPr>
                <a:xfrm>
                  <a:off x="2561399" y="6598958"/>
                  <a:ext cx="416663" cy="131304"/>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9" name="TextBox 588">
                  <a:extLst>
                    <a:ext uri="{FF2B5EF4-FFF2-40B4-BE49-F238E27FC236}">
                      <a16:creationId xmlns:a16="http://schemas.microsoft.com/office/drawing/2014/main" id="{11F748F1-F7D1-D741-A74B-F6C60C950B55}"/>
                    </a:ext>
                  </a:extLst>
                </p:cNvPr>
                <p:cNvSpPr txBox="1"/>
                <p:nvPr/>
              </p:nvSpPr>
              <p:spPr>
                <a:xfrm>
                  <a:off x="2991423" y="6511397"/>
                  <a:ext cx="1957587"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Relevant patterns of data</a:t>
                  </a:r>
                </a:p>
              </p:txBody>
            </p:sp>
            <p:sp>
              <p:nvSpPr>
                <p:cNvPr id="590" name="Google Shape;378;p21">
                  <a:extLst>
                    <a:ext uri="{FF2B5EF4-FFF2-40B4-BE49-F238E27FC236}">
                      <a16:creationId xmlns:a16="http://schemas.microsoft.com/office/drawing/2014/main" id="{34A3C9B1-0F1E-0745-BBA1-0D5BF6818907}"/>
                    </a:ext>
                  </a:extLst>
                </p:cNvPr>
                <p:cNvSpPr/>
                <p:nvPr/>
              </p:nvSpPr>
              <p:spPr>
                <a:xfrm>
                  <a:off x="2559317" y="6349214"/>
                  <a:ext cx="432104" cy="186179"/>
                </a:xfrm>
                <a:prstGeom prst="rightArrow">
                  <a:avLst>
                    <a:gd name="adj1" fmla="val 50000"/>
                    <a:gd name="adj2" fmla="val 50000"/>
                  </a:avLst>
                </a:prstGeom>
                <a:solidFill>
                  <a:srgbClr val="005DAA">
                    <a:alpha val="49803"/>
                  </a:srgbClr>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grpSp>
      <p:sp>
        <p:nvSpPr>
          <p:cNvPr id="591" name="Right Arrow 590">
            <a:extLst>
              <a:ext uri="{FF2B5EF4-FFF2-40B4-BE49-F238E27FC236}">
                <a16:creationId xmlns:a16="http://schemas.microsoft.com/office/drawing/2014/main" id="{9146905C-4EC3-EB43-8EBA-E6D33B073F0E}"/>
              </a:ext>
            </a:extLst>
          </p:cNvPr>
          <p:cNvSpPr/>
          <p:nvPr/>
        </p:nvSpPr>
        <p:spPr>
          <a:xfrm rot="16200000">
            <a:off x="6622942" y="5716409"/>
            <a:ext cx="298195" cy="123058"/>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8" name="Right Arrow 597">
            <a:extLst>
              <a:ext uri="{FF2B5EF4-FFF2-40B4-BE49-F238E27FC236}">
                <a16:creationId xmlns:a16="http://schemas.microsoft.com/office/drawing/2014/main" id="{98AE3F7B-EEEE-7C49-A65B-034A116A8C35}"/>
              </a:ext>
            </a:extLst>
          </p:cNvPr>
          <p:cNvSpPr/>
          <p:nvPr/>
        </p:nvSpPr>
        <p:spPr>
          <a:xfrm>
            <a:off x="2730011" y="3447229"/>
            <a:ext cx="296139" cy="187485"/>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9" name="Right Arrow 598">
            <a:extLst>
              <a:ext uri="{FF2B5EF4-FFF2-40B4-BE49-F238E27FC236}">
                <a16:creationId xmlns:a16="http://schemas.microsoft.com/office/drawing/2014/main" id="{23F022A0-FE34-C845-A4C5-E99BE1F2CE0D}"/>
              </a:ext>
            </a:extLst>
          </p:cNvPr>
          <p:cNvSpPr/>
          <p:nvPr/>
        </p:nvSpPr>
        <p:spPr>
          <a:xfrm rot="16200000">
            <a:off x="6227077" y="4815717"/>
            <a:ext cx="317333" cy="147844"/>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0" name="Right Arrow 599">
            <a:extLst>
              <a:ext uri="{FF2B5EF4-FFF2-40B4-BE49-F238E27FC236}">
                <a16:creationId xmlns:a16="http://schemas.microsoft.com/office/drawing/2014/main" id="{4ECF748C-299E-A545-9D35-DECCF7CA792F}"/>
              </a:ext>
            </a:extLst>
          </p:cNvPr>
          <p:cNvSpPr/>
          <p:nvPr/>
        </p:nvSpPr>
        <p:spPr>
          <a:xfrm rot="5400000">
            <a:off x="8144077" y="4817514"/>
            <a:ext cx="298194" cy="147845"/>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3" name="Right Arrow 602">
            <a:extLst>
              <a:ext uri="{FF2B5EF4-FFF2-40B4-BE49-F238E27FC236}">
                <a16:creationId xmlns:a16="http://schemas.microsoft.com/office/drawing/2014/main" id="{6900EFAF-AD78-AE49-A79C-B470B2EBCE0F}"/>
              </a:ext>
            </a:extLst>
          </p:cNvPr>
          <p:cNvSpPr/>
          <p:nvPr/>
        </p:nvSpPr>
        <p:spPr>
          <a:xfrm rot="10800000">
            <a:off x="5667647" y="4272523"/>
            <a:ext cx="389372" cy="177610"/>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661C5085-25D4-8F46-992F-65FB0942D62A}"/>
              </a:ext>
            </a:extLst>
          </p:cNvPr>
          <p:cNvGrpSpPr/>
          <p:nvPr/>
        </p:nvGrpSpPr>
        <p:grpSpPr>
          <a:xfrm>
            <a:off x="3041598" y="3214551"/>
            <a:ext cx="2633376" cy="1742698"/>
            <a:chOff x="3041598" y="3214551"/>
            <a:chExt cx="2633376" cy="1742698"/>
          </a:xfrm>
        </p:grpSpPr>
        <p:pic>
          <p:nvPicPr>
            <p:cNvPr id="595" name="Picture 594">
              <a:extLst>
                <a:ext uri="{FF2B5EF4-FFF2-40B4-BE49-F238E27FC236}">
                  <a16:creationId xmlns:a16="http://schemas.microsoft.com/office/drawing/2014/main" id="{CE3AE14C-4C93-C240-AB13-08AED6505B55}"/>
                </a:ext>
              </a:extLst>
            </p:cNvPr>
            <p:cNvPicPr>
              <a:picLocks noChangeAspect="1"/>
            </p:cNvPicPr>
            <p:nvPr/>
          </p:nvPicPr>
          <p:blipFill>
            <a:blip r:embed="rId5"/>
            <a:stretch>
              <a:fillRect/>
            </a:stretch>
          </p:blipFill>
          <p:spPr>
            <a:xfrm>
              <a:off x="3182176" y="3314318"/>
              <a:ext cx="2416803" cy="1564250"/>
            </a:xfrm>
            <a:prstGeom prst="rect">
              <a:avLst/>
            </a:prstGeom>
          </p:spPr>
        </p:pic>
        <p:sp>
          <p:nvSpPr>
            <p:cNvPr id="596" name="Rectangle 595">
              <a:extLst>
                <a:ext uri="{FF2B5EF4-FFF2-40B4-BE49-F238E27FC236}">
                  <a16:creationId xmlns:a16="http://schemas.microsoft.com/office/drawing/2014/main" id="{D34449BD-DC15-4249-B03C-21CE363649EC}"/>
                </a:ext>
              </a:extLst>
            </p:cNvPr>
            <p:cNvSpPr/>
            <p:nvPr/>
          </p:nvSpPr>
          <p:spPr>
            <a:xfrm>
              <a:off x="3041598" y="3214551"/>
              <a:ext cx="2633376" cy="1742698"/>
            </a:xfrm>
            <a:prstGeom prst="rect">
              <a:avLst/>
            </a:prstGeom>
            <a:noFill/>
            <a:ln w="28575">
              <a:solidFill>
                <a:sysClr val="windowText" lastClr="000000"/>
              </a:solidFill>
              <a:prstDash val="dash"/>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602" name="Picture 601">
              <a:extLst>
                <a:ext uri="{FF2B5EF4-FFF2-40B4-BE49-F238E27FC236}">
                  <a16:creationId xmlns:a16="http://schemas.microsoft.com/office/drawing/2014/main" id="{DEF236D3-C8E3-9D44-B9F5-A85F82E137BB}"/>
                </a:ext>
              </a:extLst>
            </p:cNvPr>
            <p:cNvPicPr>
              <a:picLocks noChangeAspect="1"/>
            </p:cNvPicPr>
            <p:nvPr/>
          </p:nvPicPr>
          <p:blipFill>
            <a:blip r:embed="rId4"/>
            <a:stretch>
              <a:fillRect/>
            </a:stretch>
          </p:blipFill>
          <p:spPr>
            <a:xfrm>
              <a:off x="5231035" y="3379128"/>
              <a:ext cx="382536" cy="382536"/>
            </a:xfrm>
            <a:prstGeom prst="rect">
              <a:avLst/>
            </a:prstGeom>
          </p:spPr>
        </p:pic>
        <p:sp>
          <p:nvSpPr>
            <p:cNvPr id="605" name="TextBox 604">
              <a:extLst>
                <a:ext uri="{FF2B5EF4-FFF2-40B4-BE49-F238E27FC236}">
                  <a16:creationId xmlns:a16="http://schemas.microsoft.com/office/drawing/2014/main" id="{DE26A108-1F7C-DA48-9155-CD96F69ED0B6}"/>
                </a:ext>
              </a:extLst>
            </p:cNvPr>
            <p:cNvSpPr txBox="1"/>
            <p:nvPr/>
          </p:nvSpPr>
          <p:spPr>
            <a:xfrm>
              <a:off x="4262620" y="3300447"/>
              <a:ext cx="981679"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PostgreSQL</a:t>
              </a:r>
            </a:p>
          </p:txBody>
        </p:sp>
      </p:grpSp>
      <p:grpSp>
        <p:nvGrpSpPr>
          <p:cNvPr id="6" name="Group 5">
            <a:extLst>
              <a:ext uri="{FF2B5EF4-FFF2-40B4-BE49-F238E27FC236}">
                <a16:creationId xmlns:a16="http://schemas.microsoft.com/office/drawing/2014/main" id="{04C3FDAE-C2E7-5F49-B979-AEF1125D63F6}"/>
              </a:ext>
            </a:extLst>
          </p:cNvPr>
          <p:cNvGrpSpPr/>
          <p:nvPr/>
        </p:nvGrpSpPr>
        <p:grpSpPr>
          <a:xfrm>
            <a:off x="2962817" y="1158180"/>
            <a:ext cx="3046503" cy="2056370"/>
            <a:chOff x="2962817" y="1158180"/>
            <a:chExt cx="3046503" cy="2056370"/>
          </a:xfrm>
        </p:grpSpPr>
        <p:grpSp>
          <p:nvGrpSpPr>
            <p:cNvPr id="601" name="Group 600">
              <a:extLst>
                <a:ext uri="{FF2B5EF4-FFF2-40B4-BE49-F238E27FC236}">
                  <a16:creationId xmlns:a16="http://schemas.microsoft.com/office/drawing/2014/main" id="{5A3D7DF6-0A18-CF40-812D-D661EA00E64F}"/>
                </a:ext>
              </a:extLst>
            </p:cNvPr>
            <p:cNvGrpSpPr/>
            <p:nvPr/>
          </p:nvGrpSpPr>
          <p:grpSpPr>
            <a:xfrm>
              <a:off x="2962817" y="1158180"/>
              <a:ext cx="2858335" cy="1839156"/>
              <a:chOff x="3181162" y="987088"/>
              <a:chExt cx="2395283" cy="1323344"/>
            </a:xfrm>
          </p:grpSpPr>
          <p:sp>
            <p:nvSpPr>
              <p:cNvPr id="669" name="Rectangle 668">
                <a:extLst>
                  <a:ext uri="{FF2B5EF4-FFF2-40B4-BE49-F238E27FC236}">
                    <a16:creationId xmlns:a16="http://schemas.microsoft.com/office/drawing/2014/main" id="{ECBA7ED4-3159-6A44-BA0A-85B006AC2E06}"/>
                  </a:ext>
                </a:extLst>
              </p:cNvPr>
              <p:cNvSpPr/>
              <p:nvPr/>
            </p:nvSpPr>
            <p:spPr>
              <a:xfrm>
                <a:off x="3181162" y="987088"/>
                <a:ext cx="2253142" cy="1226083"/>
              </a:xfrm>
              <a:prstGeom prst="rect">
                <a:avLst/>
              </a:prstGeom>
              <a:solidFill>
                <a:srgbClr val="FFC000">
                  <a:alpha val="50000"/>
                </a:srgbClr>
              </a:solidFill>
              <a:ln w="28575">
                <a:solidFill>
                  <a:srgbClr val="FFC000">
                    <a:lumMod val="75000"/>
                  </a:srgbClr>
                </a:solidFill>
                <a:prstDash val="dash"/>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solidFill>
                      <a:srgbClr val="FFC000">
                        <a:lumMod val="75000"/>
                      </a:srgbClr>
                    </a:solidFill>
                  </a:ln>
                  <a:solidFill>
                    <a:prstClr val="white"/>
                  </a:solidFill>
                  <a:effectLst/>
                  <a:uLnTx/>
                  <a:uFillTx/>
                  <a:latin typeface="Calibri" panose="020F0502020204030204"/>
                  <a:ea typeface="+mn-ea"/>
                  <a:cs typeface="+mn-cs"/>
                </a:endParaRPr>
              </a:p>
            </p:txBody>
          </p:sp>
          <p:pic>
            <p:nvPicPr>
              <p:cNvPr id="670" name="Picture 669">
                <a:extLst>
                  <a:ext uri="{FF2B5EF4-FFF2-40B4-BE49-F238E27FC236}">
                    <a16:creationId xmlns:a16="http://schemas.microsoft.com/office/drawing/2014/main" id="{115AA955-5EB9-D748-9A09-FDD2ED5D2322}"/>
                  </a:ext>
                </a:extLst>
              </p:cNvPr>
              <p:cNvPicPr>
                <a:picLocks noChangeAspect="1"/>
              </p:cNvPicPr>
              <p:nvPr/>
            </p:nvPicPr>
            <p:blipFill>
              <a:blip r:embed="rId4"/>
              <a:stretch>
                <a:fillRect/>
              </a:stretch>
            </p:blipFill>
            <p:spPr>
              <a:xfrm>
                <a:off x="3281560" y="1817665"/>
                <a:ext cx="323614" cy="323614"/>
              </a:xfrm>
              <a:prstGeom prst="rect">
                <a:avLst/>
              </a:prstGeom>
            </p:spPr>
          </p:pic>
          <p:sp>
            <p:nvSpPr>
              <p:cNvPr id="671" name="Can 670">
                <a:extLst>
                  <a:ext uri="{FF2B5EF4-FFF2-40B4-BE49-F238E27FC236}">
                    <a16:creationId xmlns:a16="http://schemas.microsoft.com/office/drawing/2014/main" id="{ED19DFB1-B6FF-734F-A568-3788EDCD344E}"/>
                  </a:ext>
                </a:extLst>
              </p:cNvPr>
              <p:cNvSpPr/>
              <p:nvPr/>
            </p:nvSpPr>
            <p:spPr>
              <a:xfrm>
                <a:off x="3283592" y="1108480"/>
                <a:ext cx="521424" cy="521424"/>
              </a:xfrm>
              <a:prstGeom prst="can">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72" name="TextBox 671">
                <a:extLst>
                  <a:ext uri="{FF2B5EF4-FFF2-40B4-BE49-F238E27FC236}">
                    <a16:creationId xmlns:a16="http://schemas.microsoft.com/office/drawing/2014/main" id="{F51BA2F1-0A0D-CA47-BBB0-3BBFDAECE111}"/>
                  </a:ext>
                </a:extLst>
              </p:cNvPr>
              <p:cNvSpPr txBox="1"/>
              <p:nvPr/>
            </p:nvSpPr>
            <p:spPr>
              <a:xfrm>
                <a:off x="4143360" y="2010350"/>
                <a:ext cx="1433085"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Knowledge Graph</a:t>
                </a:r>
              </a:p>
            </p:txBody>
          </p:sp>
          <p:pic>
            <p:nvPicPr>
              <p:cNvPr id="673" name="Picture 672">
                <a:extLst>
                  <a:ext uri="{FF2B5EF4-FFF2-40B4-BE49-F238E27FC236}">
                    <a16:creationId xmlns:a16="http://schemas.microsoft.com/office/drawing/2014/main" id="{3E0B5A1E-9A3F-0E43-81F1-3097A47F991B}"/>
                  </a:ext>
                </a:extLst>
              </p:cNvPr>
              <p:cNvPicPr>
                <a:picLocks noChangeAspect="1"/>
              </p:cNvPicPr>
              <p:nvPr/>
            </p:nvPicPr>
            <p:blipFill>
              <a:blip r:embed="rId6"/>
              <a:stretch>
                <a:fillRect/>
              </a:stretch>
            </p:blipFill>
            <p:spPr>
              <a:xfrm>
                <a:off x="4022673" y="1031974"/>
                <a:ext cx="1429274" cy="1080423"/>
              </a:xfrm>
              <a:prstGeom prst="rect">
                <a:avLst/>
              </a:prstGeom>
            </p:spPr>
          </p:pic>
        </p:grpSp>
        <p:sp>
          <p:nvSpPr>
            <p:cNvPr id="604" name="Right Arrow 603">
              <a:extLst>
                <a:ext uri="{FF2B5EF4-FFF2-40B4-BE49-F238E27FC236}">
                  <a16:creationId xmlns:a16="http://schemas.microsoft.com/office/drawing/2014/main" id="{A45A249E-BF39-D641-AC53-266067B1B22D}"/>
                </a:ext>
              </a:extLst>
            </p:cNvPr>
            <p:cNvSpPr/>
            <p:nvPr/>
          </p:nvSpPr>
          <p:spPr>
            <a:xfrm rot="16200000">
              <a:off x="3200901" y="2982560"/>
              <a:ext cx="335393" cy="128588"/>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6" name="Right Arrow 605">
              <a:extLst>
                <a:ext uri="{FF2B5EF4-FFF2-40B4-BE49-F238E27FC236}">
                  <a16:creationId xmlns:a16="http://schemas.microsoft.com/office/drawing/2014/main" id="{F5BEA863-01CF-C846-B469-44F012335172}"/>
                </a:ext>
              </a:extLst>
            </p:cNvPr>
            <p:cNvSpPr/>
            <p:nvPr/>
          </p:nvSpPr>
          <p:spPr>
            <a:xfrm>
              <a:off x="5673927" y="2195870"/>
              <a:ext cx="335393" cy="128588"/>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07" name="Group 606">
            <a:extLst>
              <a:ext uri="{FF2B5EF4-FFF2-40B4-BE49-F238E27FC236}">
                <a16:creationId xmlns:a16="http://schemas.microsoft.com/office/drawing/2014/main" id="{531D3BDF-9757-5648-A6FF-C3A42F057324}"/>
              </a:ext>
            </a:extLst>
          </p:cNvPr>
          <p:cNvGrpSpPr/>
          <p:nvPr/>
        </p:nvGrpSpPr>
        <p:grpSpPr>
          <a:xfrm>
            <a:off x="531209" y="1865667"/>
            <a:ext cx="2191388" cy="3163123"/>
            <a:chOff x="547038" y="1385096"/>
            <a:chExt cx="1874906" cy="3163123"/>
          </a:xfrm>
        </p:grpSpPr>
        <p:pic>
          <p:nvPicPr>
            <p:cNvPr id="648" name="Picture 647">
              <a:extLst>
                <a:ext uri="{FF2B5EF4-FFF2-40B4-BE49-F238E27FC236}">
                  <a16:creationId xmlns:a16="http://schemas.microsoft.com/office/drawing/2014/main" id="{CFA6E049-4A2C-0E42-83FB-E0CB2D04B53B}"/>
                </a:ext>
              </a:extLst>
            </p:cNvPr>
            <p:cNvPicPr>
              <a:picLocks noChangeAspect="1"/>
            </p:cNvPicPr>
            <p:nvPr/>
          </p:nvPicPr>
          <p:blipFill>
            <a:blip r:embed="rId4"/>
            <a:stretch>
              <a:fillRect/>
            </a:stretch>
          </p:blipFill>
          <p:spPr>
            <a:xfrm>
              <a:off x="2052924" y="2516042"/>
              <a:ext cx="335393" cy="335393"/>
            </a:xfrm>
            <a:prstGeom prst="rect">
              <a:avLst/>
            </a:prstGeom>
          </p:spPr>
        </p:pic>
        <p:grpSp>
          <p:nvGrpSpPr>
            <p:cNvPr id="649" name="Group 648">
              <a:extLst>
                <a:ext uri="{FF2B5EF4-FFF2-40B4-BE49-F238E27FC236}">
                  <a16:creationId xmlns:a16="http://schemas.microsoft.com/office/drawing/2014/main" id="{6E52975A-58B9-5B43-A790-79D5B9D5A2E2}"/>
                </a:ext>
              </a:extLst>
            </p:cNvPr>
            <p:cNvGrpSpPr/>
            <p:nvPr/>
          </p:nvGrpSpPr>
          <p:grpSpPr>
            <a:xfrm>
              <a:off x="547038" y="1385096"/>
              <a:ext cx="1874906" cy="3163123"/>
              <a:chOff x="243921" y="1702161"/>
              <a:chExt cx="1874906" cy="3163123"/>
            </a:xfrm>
          </p:grpSpPr>
          <p:sp>
            <p:nvSpPr>
              <p:cNvPr id="650" name="Google Shape;343;p21">
                <a:extLst>
                  <a:ext uri="{FF2B5EF4-FFF2-40B4-BE49-F238E27FC236}">
                    <a16:creationId xmlns:a16="http://schemas.microsoft.com/office/drawing/2014/main" id="{A158014F-5101-1649-92E9-CC29D236E052}"/>
                  </a:ext>
                </a:extLst>
              </p:cNvPr>
              <p:cNvSpPr/>
              <p:nvPr/>
            </p:nvSpPr>
            <p:spPr>
              <a:xfrm>
                <a:off x="243921" y="1702161"/>
                <a:ext cx="1874906" cy="3163123"/>
              </a:xfrm>
              <a:prstGeom prst="rect">
                <a:avLst/>
              </a:prstGeom>
              <a:solidFill>
                <a:srgbClr val="FF6600">
                  <a:alpha val="47843"/>
                </a:srgbClr>
              </a:solidFill>
              <a:ln w="28575" cap="flat" cmpd="sng">
                <a:solidFill>
                  <a:srgbClr val="FF6600"/>
                </a:solidFill>
                <a:prstDash val="dash"/>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dirty="0">
                  <a:ln>
                    <a:noFill/>
                  </a:ln>
                  <a:solidFill>
                    <a:prstClr val="white"/>
                  </a:solidFill>
                  <a:effectLst/>
                  <a:uLnTx/>
                  <a:uFillTx/>
                  <a:latin typeface="Calibri"/>
                  <a:ea typeface="Calibri"/>
                  <a:cs typeface="Calibri"/>
                  <a:sym typeface="Calibri"/>
                </a:endParaRPr>
              </a:p>
            </p:txBody>
          </p:sp>
          <p:sp>
            <p:nvSpPr>
              <p:cNvPr id="651" name="Google Shape;344;p21">
                <a:extLst>
                  <a:ext uri="{FF2B5EF4-FFF2-40B4-BE49-F238E27FC236}">
                    <a16:creationId xmlns:a16="http://schemas.microsoft.com/office/drawing/2014/main" id="{90AC2887-2244-BF43-AF34-529C786EDA39}"/>
                  </a:ext>
                </a:extLst>
              </p:cNvPr>
              <p:cNvSpPr txBox="1"/>
              <p:nvPr/>
            </p:nvSpPr>
            <p:spPr>
              <a:xfrm>
                <a:off x="265712" y="1745082"/>
                <a:ext cx="1752953" cy="1296790"/>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350" b="1" kern="0" dirty="0">
                    <a:solidFill>
                      <a:srgbClr val="3F3F3F"/>
                    </a:solidFill>
                    <a:latin typeface="Arial"/>
                    <a:ea typeface="Arial"/>
                    <a:cs typeface="Arial"/>
                    <a:sym typeface="Arial"/>
                  </a:rPr>
                  <a:t>Multimodal </a:t>
                </a:r>
                <a:r>
                  <a:rPr kumimoji="0" lang="en-US" sz="1350" b="1" i="0" u="none" strike="noStrike" kern="0" cap="none" spc="0" normalizeH="0" baseline="0" noProof="0" dirty="0">
                    <a:ln>
                      <a:noFill/>
                    </a:ln>
                    <a:solidFill>
                      <a:srgbClr val="3F3F3F"/>
                    </a:solidFill>
                    <a:effectLst/>
                    <a:uLnTx/>
                    <a:uFillTx/>
                    <a:latin typeface="Arial"/>
                    <a:ea typeface="Arial"/>
                    <a:cs typeface="Arial"/>
                    <a:sym typeface="Arial"/>
                  </a:rPr>
                  <a:t>Streaming Data</a:t>
                </a:r>
              </a:p>
              <a:p>
                <a:pPr marL="0" marR="0" lvl="0" indent="0" defTabSz="914400" eaLnBrk="1" fontAlgn="auto" latinLnBrk="0" hangingPunct="1">
                  <a:lnSpc>
                    <a:spcPct val="100000"/>
                  </a:lnSpc>
                  <a:spcBef>
                    <a:spcPts val="0"/>
                  </a:spcBef>
                  <a:spcAft>
                    <a:spcPts val="0"/>
                  </a:spcAft>
                  <a:buClrTx/>
                  <a:buSzTx/>
                  <a:buFontTx/>
                  <a:buNone/>
                  <a:tabLst/>
                  <a:defRPr/>
                </a:pPr>
                <a:r>
                  <a:rPr lang="en-US" sz="900" b="1" kern="0" dirty="0">
                    <a:solidFill>
                      <a:srgbClr val="3F3F3F"/>
                    </a:solidFill>
                    <a:latin typeface="Arial"/>
                    <a:ea typeface="Arial"/>
                    <a:cs typeface="Arial"/>
                    <a:sym typeface="Arial"/>
                  </a:rPr>
                  <a:t>Data Sources: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0" cap="none" spc="0" normalizeH="0" baseline="0" noProof="0" dirty="0">
                    <a:ln>
                      <a:noFill/>
                    </a:ln>
                    <a:solidFill>
                      <a:srgbClr val="3F3F3F"/>
                    </a:solidFill>
                    <a:effectLst/>
                    <a:uLnTx/>
                    <a:uFillTx/>
                    <a:latin typeface="Arial"/>
                    <a:ea typeface="Arial"/>
                    <a:cs typeface="Arial"/>
                    <a:sym typeface="Arial"/>
                  </a:rPr>
                  <a:t>Video: Traffic Cam, Static Cam</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kern="0" dirty="0">
                    <a:solidFill>
                      <a:srgbClr val="3F3F3F"/>
                    </a:solidFill>
                    <a:latin typeface="Arial"/>
                    <a:ea typeface="Arial"/>
                    <a:cs typeface="Arial"/>
                    <a:sym typeface="Arial"/>
                  </a:rPr>
                  <a:t>Social Media: Twitter</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0" cap="none" spc="0" normalizeH="0" baseline="0" noProof="0" dirty="0">
                    <a:ln>
                      <a:noFill/>
                    </a:ln>
                    <a:solidFill>
                      <a:srgbClr val="3F3F3F"/>
                    </a:solidFill>
                    <a:effectLst/>
                    <a:uLnTx/>
                    <a:uFillTx/>
                    <a:latin typeface="Arial"/>
                    <a:ea typeface="Arial"/>
                    <a:cs typeface="Arial"/>
                    <a:sym typeface="Arial"/>
                  </a:rPr>
                  <a:t>Text: Cambridge</a:t>
                </a:r>
                <a:r>
                  <a:rPr lang="en-US" sz="900" b="1" kern="0" dirty="0">
                    <a:solidFill>
                      <a:srgbClr val="3F3F3F"/>
                    </a:solidFill>
                    <a:latin typeface="Arial"/>
                    <a:ea typeface="Arial"/>
                    <a:cs typeface="Arial"/>
                    <a:sym typeface="Arial"/>
                  </a:rPr>
                  <a:t> / WL City Data</a:t>
                </a:r>
                <a:endParaRPr kumimoji="0" sz="1350" b="1" i="0" u="none" strike="noStrike" kern="0" cap="none" spc="0" normalizeH="0" baseline="0" noProof="0" dirty="0">
                  <a:ln>
                    <a:noFill/>
                  </a:ln>
                  <a:solidFill>
                    <a:srgbClr val="3F3F3F"/>
                  </a:solidFill>
                  <a:effectLst/>
                  <a:uLnTx/>
                  <a:uFillTx/>
                  <a:latin typeface="Arial"/>
                  <a:ea typeface="Arial"/>
                  <a:cs typeface="Arial"/>
                  <a:sym typeface="Arial"/>
                </a:endParaRPr>
              </a:p>
            </p:txBody>
          </p:sp>
          <p:sp>
            <p:nvSpPr>
              <p:cNvPr id="652" name="Google Shape;345;p21">
                <a:extLst>
                  <a:ext uri="{FF2B5EF4-FFF2-40B4-BE49-F238E27FC236}">
                    <a16:creationId xmlns:a16="http://schemas.microsoft.com/office/drawing/2014/main" id="{D28CAFCF-6672-954A-878F-B9EEBDA85057}"/>
                  </a:ext>
                </a:extLst>
              </p:cNvPr>
              <p:cNvSpPr txBox="1"/>
              <p:nvPr/>
            </p:nvSpPr>
            <p:spPr>
              <a:xfrm>
                <a:off x="331310" y="3011323"/>
                <a:ext cx="1393651" cy="276999"/>
              </a:xfrm>
              <a:prstGeom prst="rect">
                <a:avLst/>
              </a:prstGeom>
              <a:solidFill>
                <a:srgbClr val="FF7D7D"/>
              </a:solidFill>
              <a:ln w="9525" cap="flat" cmpd="sng">
                <a:solidFill>
                  <a:srgbClr val="FF3B3C"/>
                </a:solidFill>
                <a:prstDash val="dash"/>
                <a:round/>
                <a:headEnd type="none" w="sm" len="sm"/>
                <a:tailEnd type="none" w="sm" len="sm"/>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Arial"/>
                    <a:ea typeface="Arial"/>
                    <a:cs typeface="Arial"/>
                    <a:sym typeface="Arial"/>
                  </a:rPr>
                  <a:t>Kafka Topics</a:t>
                </a:r>
                <a:endParaRPr kumimoji="0" sz="1800" b="0" i="0" u="none" strike="noStrike" kern="0" cap="none" spc="0" normalizeH="0" baseline="0" noProof="0" dirty="0">
                  <a:ln>
                    <a:noFill/>
                  </a:ln>
                  <a:solidFill>
                    <a:prstClr val="black"/>
                  </a:solidFill>
                  <a:effectLst/>
                  <a:uLnTx/>
                  <a:uFillTx/>
                </a:endParaRPr>
              </a:p>
            </p:txBody>
          </p:sp>
          <p:sp>
            <p:nvSpPr>
              <p:cNvPr id="653" name="Google Shape;346;p21">
                <a:extLst>
                  <a:ext uri="{FF2B5EF4-FFF2-40B4-BE49-F238E27FC236}">
                    <a16:creationId xmlns:a16="http://schemas.microsoft.com/office/drawing/2014/main" id="{F105FF0E-EC5D-0D4A-8A7A-F5E6F883D11C}"/>
                  </a:ext>
                </a:extLst>
              </p:cNvPr>
              <p:cNvSpPr/>
              <p:nvPr/>
            </p:nvSpPr>
            <p:spPr>
              <a:xfrm>
                <a:off x="398201"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4" name="Google Shape;347;p21">
                <a:extLst>
                  <a:ext uri="{FF2B5EF4-FFF2-40B4-BE49-F238E27FC236}">
                    <a16:creationId xmlns:a16="http://schemas.microsoft.com/office/drawing/2014/main" id="{5FFFD898-246F-2344-9889-F0212F4F1135}"/>
                  </a:ext>
                </a:extLst>
              </p:cNvPr>
              <p:cNvSpPr/>
              <p:nvPr/>
            </p:nvSpPr>
            <p:spPr>
              <a:xfrm>
                <a:off x="583893"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5" name="Google Shape;348;p21">
                <a:extLst>
                  <a:ext uri="{FF2B5EF4-FFF2-40B4-BE49-F238E27FC236}">
                    <a16:creationId xmlns:a16="http://schemas.microsoft.com/office/drawing/2014/main" id="{3E11A240-AA8D-174F-8BEE-7F73DC61C700}"/>
                  </a:ext>
                </a:extLst>
              </p:cNvPr>
              <p:cNvSpPr/>
              <p:nvPr/>
            </p:nvSpPr>
            <p:spPr>
              <a:xfrm>
                <a:off x="761601"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6" name="Google Shape;349;p21">
                <a:extLst>
                  <a:ext uri="{FF2B5EF4-FFF2-40B4-BE49-F238E27FC236}">
                    <a16:creationId xmlns:a16="http://schemas.microsoft.com/office/drawing/2014/main" id="{0D4BC8AE-206B-DD4C-BED6-8A7672DDC5DB}"/>
                  </a:ext>
                </a:extLst>
              </p:cNvPr>
              <p:cNvSpPr/>
              <p:nvPr/>
            </p:nvSpPr>
            <p:spPr>
              <a:xfrm>
                <a:off x="943072"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7" name="Google Shape;350;p21">
                <a:extLst>
                  <a:ext uri="{FF2B5EF4-FFF2-40B4-BE49-F238E27FC236}">
                    <a16:creationId xmlns:a16="http://schemas.microsoft.com/office/drawing/2014/main" id="{6B79ED9A-845E-434E-B2B9-7D8D8F1CA371}"/>
                  </a:ext>
                </a:extLst>
              </p:cNvPr>
              <p:cNvSpPr/>
              <p:nvPr/>
            </p:nvSpPr>
            <p:spPr>
              <a:xfrm>
                <a:off x="1124544"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8" name="Google Shape;351;p21">
                <a:extLst>
                  <a:ext uri="{FF2B5EF4-FFF2-40B4-BE49-F238E27FC236}">
                    <a16:creationId xmlns:a16="http://schemas.microsoft.com/office/drawing/2014/main" id="{F0FDFB33-3A34-4246-85E1-E13815F07F36}"/>
                  </a:ext>
                </a:extLst>
              </p:cNvPr>
              <p:cNvSpPr/>
              <p:nvPr/>
            </p:nvSpPr>
            <p:spPr>
              <a:xfrm>
                <a:off x="1303297" y="3648735"/>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9" name="Google Shape;352;p21">
                <a:extLst>
                  <a:ext uri="{FF2B5EF4-FFF2-40B4-BE49-F238E27FC236}">
                    <a16:creationId xmlns:a16="http://schemas.microsoft.com/office/drawing/2014/main" id="{EEDF9084-B0AA-D340-8D0F-7748F4ED6D79}"/>
                  </a:ext>
                </a:extLst>
              </p:cNvPr>
              <p:cNvSpPr/>
              <p:nvPr/>
            </p:nvSpPr>
            <p:spPr>
              <a:xfrm>
                <a:off x="1698490" y="3648734"/>
                <a:ext cx="120650" cy="111125"/>
              </a:xfrm>
              <a:prstGeom prst="rect">
                <a:avLst/>
              </a:prstGeom>
              <a:solidFill>
                <a:srgbClr val="FD9724"/>
              </a:solidFill>
              <a:ln w="25400" cap="flat" cmpd="sng">
                <a:solidFill>
                  <a:srgbClr val="E6892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0" name="Google Shape;353;p21">
                <a:extLst>
                  <a:ext uri="{FF2B5EF4-FFF2-40B4-BE49-F238E27FC236}">
                    <a16:creationId xmlns:a16="http://schemas.microsoft.com/office/drawing/2014/main" id="{5EFA2B9C-C686-EA4D-B6D8-D98FBBFC1BA3}"/>
                  </a:ext>
                </a:extLst>
              </p:cNvPr>
              <p:cNvSpPr/>
              <p:nvPr/>
            </p:nvSpPr>
            <p:spPr>
              <a:xfrm>
                <a:off x="1497805" y="3642723"/>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1" name="Google Shape;354;p21">
                <a:extLst>
                  <a:ext uri="{FF2B5EF4-FFF2-40B4-BE49-F238E27FC236}">
                    <a16:creationId xmlns:a16="http://schemas.microsoft.com/office/drawing/2014/main" id="{A95AD7CD-1E7B-4342-A8D3-4B5DFFC54829}"/>
                  </a:ext>
                </a:extLst>
              </p:cNvPr>
              <p:cNvSpPr/>
              <p:nvPr/>
            </p:nvSpPr>
            <p:spPr>
              <a:xfrm>
                <a:off x="403425"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2" name="Google Shape;355;p21">
                <a:extLst>
                  <a:ext uri="{FF2B5EF4-FFF2-40B4-BE49-F238E27FC236}">
                    <a16:creationId xmlns:a16="http://schemas.microsoft.com/office/drawing/2014/main" id="{4FB7CB94-E5E9-E245-8F98-9590905E1B54}"/>
                  </a:ext>
                </a:extLst>
              </p:cNvPr>
              <p:cNvSpPr/>
              <p:nvPr/>
            </p:nvSpPr>
            <p:spPr>
              <a:xfrm>
                <a:off x="581133"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3" name="Google Shape;356;p21">
                <a:extLst>
                  <a:ext uri="{FF2B5EF4-FFF2-40B4-BE49-F238E27FC236}">
                    <a16:creationId xmlns:a16="http://schemas.microsoft.com/office/drawing/2014/main" id="{2A9493B3-C329-FE46-A76E-8B0FC12BD2DD}"/>
                  </a:ext>
                </a:extLst>
              </p:cNvPr>
              <p:cNvSpPr/>
              <p:nvPr/>
            </p:nvSpPr>
            <p:spPr>
              <a:xfrm>
                <a:off x="762604"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4" name="Google Shape;357;p21">
                <a:extLst>
                  <a:ext uri="{FF2B5EF4-FFF2-40B4-BE49-F238E27FC236}">
                    <a16:creationId xmlns:a16="http://schemas.microsoft.com/office/drawing/2014/main" id="{9BE79C40-180D-574E-84CF-C5C4510F884E}"/>
                  </a:ext>
                </a:extLst>
              </p:cNvPr>
              <p:cNvSpPr/>
              <p:nvPr/>
            </p:nvSpPr>
            <p:spPr>
              <a:xfrm>
                <a:off x="944076"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5" name="Google Shape;358;p21">
                <a:extLst>
                  <a:ext uri="{FF2B5EF4-FFF2-40B4-BE49-F238E27FC236}">
                    <a16:creationId xmlns:a16="http://schemas.microsoft.com/office/drawing/2014/main" id="{EC491490-AEA7-0246-8120-35A5CE205241}"/>
                  </a:ext>
                </a:extLst>
              </p:cNvPr>
              <p:cNvSpPr/>
              <p:nvPr/>
            </p:nvSpPr>
            <p:spPr>
              <a:xfrm>
                <a:off x="1122829" y="3989619"/>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6" name="Google Shape;359;p21">
                <a:extLst>
                  <a:ext uri="{FF2B5EF4-FFF2-40B4-BE49-F238E27FC236}">
                    <a16:creationId xmlns:a16="http://schemas.microsoft.com/office/drawing/2014/main" id="{0FB78A57-966F-B142-8B96-CDA635A43F07}"/>
                  </a:ext>
                </a:extLst>
              </p:cNvPr>
              <p:cNvSpPr/>
              <p:nvPr/>
            </p:nvSpPr>
            <p:spPr>
              <a:xfrm>
                <a:off x="1307476" y="3989618"/>
                <a:ext cx="120650" cy="111125"/>
              </a:xfrm>
              <a:prstGeom prst="rect">
                <a:avLst/>
              </a:prstGeom>
              <a:solidFill>
                <a:srgbClr val="FD9724"/>
              </a:solidFill>
              <a:ln w="25400" cap="flat" cmpd="sng">
                <a:solidFill>
                  <a:srgbClr val="E6892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7" name="Google Shape;406;p21">
                <a:extLst>
                  <a:ext uri="{FF2B5EF4-FFF2-40B4-BE49-F238E27FC236}">
                    <a16:creationId xmlns:a16="http://schemas.microsoft.com/office/drawing/2014/main" id="{E60857C0-E2CE-0B40-B972-F057B051B4F7}"/>
                  </a:ext>
                </a:extLst>
              </p:cNvPr>
              <p:cNvSpPr txBox="1"/>
              <p:nvPr/>
            </p:nvSpPr>
            <p:spPr>
              <a:xfrm>
                <a:off x="271352" y="3430246"/>
                <a:ext cx="599320" cy="230833"/>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a:ea typeface="Arial"/>
                    <a:cs typeface="Arial"/>
                    <a:sym typeface="Arial"/>
                  </a:rPr>
                  <a:t>Video</a:t>
                </a:r>
                <a:endParaRPr kumimoji="0" sz="1050" b="0"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668" name="Google Shape;407;p21">
                <a:extLst>
                  <a:ext uri="{FF2B5EF4-FFF2-40B4-BE49-F238E27FC236}">
                    <a16:creationId xmlns:a16="http://schemas.microsoft.com/office/drawing/2014/main" id="{5BFB3E6B-52BB-2C48-870A-48D7FCCD1A78}"/>
                  </a:ext>
                </a:extLst>
              </p:cNvPr>
              <p:cNvSpPr txBox="1"/>
              <p:nvPr/>
            </p:nvSpPr>
            <p:spPr>
              <a:xfrm>
                <a:off x="273239" y="3797031"/>
                <a:ext cx="471889" cy="230833"/>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a:ea typeface="Arial"/>
                    <a:cs typeface="Arial"/>
                    <a:sym typeface="Arial"/>
                  </a:rPr>
                  <a:t>Text</a:t>
                </a:r>
                <a:endParaRPr kumimoji="0" sz="1050" b="0" i="0" u="none" strike="noStrike" kern="0" cap="none" spc="0" normalizeH="0" baseline="0" noProof="0">
                  <a:ln>
                    <a:noFill/>
                  </a:ln>
                  <a:solidFill>
                    <a:prstClr val="black"/>
                  </a:solidFill>
                  <a:effectLst/>
                  <a:uLnTx/>
                  <a:uFillTx/>
                  <a:latin typeface="Arial"/>
                  <a:ea typeface="Arial"/>
                  <a:cs typeface="Arial"/>
                  <a:sym typeface="Arial"/>
                </a:endParaRPr>
              </a:p>
            </p:txBody>
          </p:sp>
        </p:grpSp>
      </p:grpSp>
      <p:pic>
        <p:nvPicPr>
          <p:cNvPr id="608" name="Picture 607">
            <a:extLst>
              <a:ext uri="{FF2B5EF4-FFF2-40B4-BE49-F238E27FC236}">
                <a16:creationId xmlns:a16="http://schemas.microsoft.com/office/drawing/2014/main" id="{13FFED49-3C59-4C49-B94E-B0FC370C7D8B}"/>
              </a:ext>
            </a:extLst>
          </p:cNvPr>
          <p:cNvPicPr>
            <a:picLocks noChangeAspect="1"/>
          </p:cNvPicPr>
          <p:nvPr/>
        </p:nvPicPr>
        <p:blipFill>
          <a:blip r:embed="rId7"/>
          <a:stretch>
            <a:fillRect/>
          </a:stretch>
        </p:blipFill>
        <p:spPr>
          <a:xfrm>
            <a:off x="826029" y="4414612"/>
            <a:ext cx="1533420" cy="457667"/>
          </a:xfrm>
          <a:prstGeom prst="rect">
            <a:avLst/>
          </a:prstGeom>
        </p:spPr>
      </p:pic>
      <p:grpSp>
        <p:nvGrpSpPr>
          <p:cNvPr id="609" name="Group 608">
            <a:extLst>
              <a:ext uri="{FF2B5EF4-FFF2-40B4-BE49-F238E27FC236}">
                <a16:creationId xmlns:a16="http://schemas.microsoft.com/office/drawing/2014/main" id="{DA99A577-86B7-0845-AFE8-D68401A2596D}"/>
              </a:ext>
            </a:extLst>
          </p:cNvPr>
          <p:cNvGrpSpPr/>
          <p:nvPr/>
        </p:nvGrpSpPr>
        <p:grpSpPr>
          <a:xfrm>
            <a:off x="6057020" y="3162974"/>
            <a:ext cx="2441591" cy="1553963"/>
            <a:chOff x="6110183" y="2744909"/>
            <a:chExt cx="2441591" cy="1553963"/>
          </a:xfrm>
        </p:grpSpPr>
        <p:pic>
          <p:nvPicPr>
            <p:cNvPr id="642" name="Picture 641">
              <a:extLst>
                <a:ext uri="{FF2B5EF4-FFF2-40B4-BE49-F238E27FC236}">
                  <a16:creationId xmlns:a16="http://schemas.microsoft.com/office/drawing/2014/main" id="{A8D4B9D8-9B31-904D-8333-00DFC25DADE1}"/>
                </a:ext>
              </a:extLst>
            </p:cNvPr>
            <p:cNvPicPr>
              <a:picLocks noChangeAspect="1"/>
            </p:cNvPicPr>
            <p:nvPr/>
          </p:nvPicPr>
          <p:blipFill>
            <a:blip r:embed="rId4"/>
            <a:stretch>
              <a:fillRect/>
            </a:stretch>
          </p:blipFill>
          <p:spPr>
            <a:xfrm>
              <a:off x="6206090" y="2846014"/>
              <a:ext cx="317333" cy="317333"/>
            </a:xfrm>
            <a:prstGeom prst="rect">
              <a:avLst/>
            </a:prstGeom>
          </p:spPr>
        </p:pic>
        <p:grpSp>
          <p:nvGrpSpPr>
            <p:cNvPr id="643" name="Google Shape;398;p21">
              <a:extLst>
                <a:ext uri="{FF2B5EF4-FFF2-40B4-BE49-F238E27FC236}">
                  <a16:creationId xmlns:a16="http://schemas.microsoft.com/office/drawing/2014/main" id="{1352B819-47C6-2B4B-BCF9-00879FCE4056}"/>
                </a:ext>
              </a:extLst>
            </p:cNvPr>
            <p:cNvGrpSpPr/>
            <p:nvPr/>
          </p:nvGrpSpPr>
          <p:grpSpPr>
            <a:xfrm>
              <a:off x="6110183" y="2744909"/>
              <a:ext cx="2441591" cy="1553963"/>
              <a:chOff x="9037424" y="2084701"/>
              <a:chExt cx="3255454" cy="2071951"/>
            </a:xfrm>
          </p:grpSpPr>
          <p:sp>
            <p:nvSpPr>
              <p:cNvPr id="644" name="Google Shape;399;p21">
                <a:extLst>
                  <a:ext uri="{FF2B5EF4-FFF2-40B4-BE49-F238E27FC236}">
                    <a16:creationId xmlns:a16="http://schemas.microsoft.com/office/drawing/2014/main" id="{C19B3E46-5C2F-544E-B3F1-DA40C30BF36A}"/>
                  </a:ext>
                </a:extLst>
              </p:cNvPr>
              <p:cNvSpPr/>
              <p:nvPr/>
            </p:nvSpPr>
            <p:spPr>
              <a:xfrm>
                <a:off x="9037424" y="2084701"/>
                <a:ext cx="3255454" cy="2071951"/>
              </a:xfrm>
              <a:prstGeom prst="rect">
                <a:avLst/>
              </a:prstGeom>
              <a:solidFill>
                <a:srgbClr val="90C261">
                  <a:alpha val="49803"/>
                </a:srgbClr>
              </a:solidFill>
              <a:ln w="28575" cap="flat" cmpd="sng">
                <a:solidFill>
                  <a:srgbClr val="3F3F3F"/>
                </a:solidFill>
                <a:prstDash val="dash"/>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dirty="0">
                  <a:ln>
                    <a:noFill/>
                  </a:ln>
                  <a:solidFill>
                    <a:srgbClr val="A5A5A5"/>
                  </a:solidFill>
                  <a:effectLst/>
                  <a:uLnTx/>
                  <a:uFillTx/>
                  <a:latin typeface="Calibri"/>
                  <a:ea typeface="Calibri"/>
                  <a:cs typeface="Calibri"/>
                  <a:sym typeface="Calibri"/>
                </a:endParaRPr>
              </a:p>
            </p:txBody>
          </p:sp>
          <p:sp>
            <p:nvSpPr>
              <p:cNvPr id="645" name="Google Shape;400;p21">
                <a:extLst>
                  <a:ext uri="{FF2B5EF4-FFF2-40B4-BE49-F238E27FC236}">
                    <a16:creationId xmlns:a16="http://schemas.microsoft.com/office/drawing/2014/main" id="{0B3025A9-C5F3-614E-BA31-900E4087696B}"/>
                  </a:ext>
                </a:extLst>
              </p:cNvPr>
              <p:cNvSpPr txBox="1"/>
              <p:nvPr/>
            </p:nvSpPr>
            <p:spPr>
              <a:xfrm>
                <a:off x="9396932" y="2835497"/>
                <a:ext cx="2416046" cy="369332"/>
              </a:xfrm>
              <a:prstGeom prst="rect">
                <a:avLst/>
              </a:prstGeom>
              <a:solidFill>
                <a:srgbClr val="90C261"/>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latin typeface="Arial"/>
                    <a:ea typeface="Arial"/>
                    <a:cs typeface="Arial"/>
                    <a:sym typeface="Arial"/>
                  </a:rPr>
                  <a:t>ES Writer/Mapper</a:t>
                </a:r>
                <a:endParaRPr kumimoji="0" sz="1800" b="0" i="0" u="none" strike="noStrike" kern="0" cap="none" spc="0" normalizeH="0" baseline="0" noProof="0" dirty="0">
                  <a:ln>
                    <a:noFill/>
                  </a:ln>
                  <a:solidFill>
                    <a:prstClr val="black"/>
                  </a:solidFill>
                  <a:effectLst/>
                  <a:uLnTx/>
                  <a:uFillTx/>
                </a:endParaRPr>
              </a:p>
            </p:txBody>
          </p:sp>
          <p:sp>
            <p:nvSpPr>
              <p:cNvPr id="646" name="Google Shape;401;p21">
                <a:extLst>
                  <a:ext uri="{FF2B5EF4-FFF2-40B4-BE49-F238E27FC236}">
                    <a16:creationId xmlns:a16="http://schemas.microsoft.com/office/drawing/2014/main" id="{0BA225AE-3814-4940-9DCD-8F6F2639C2FE}"/>
                  </a:ext>
                </a:extLst>
              </p:cNvPr>
              <p:cNvSpPr txBox="1"/>
              <p:nvPr/>
            </p:nvSpPr>
            <p:spPr>
              <a:xfrm>
                <a:off x="9696088" y="2135544"/>
                <a:ext cx="2137124" cy="369332"/>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black"/>
                    </a:solidFill>
                    <a:effectLst/>
                    <a:uLnTx/>
                    <a:uFillTx/>
                    <a:latin typeface="Arial"/>
                    <a:ea typeface="Arial"/>
                    <a:cs typeface="Arial"/>
                    <a:sym typeface="Arial"/>
                  </a:rPr>
                  <a:t>Indexing Layer</a:t>
                </a:r>
                <a:endParaRPr kumimoji="0" sz="1800" b="0" i="0" u="none" strike="noStrike" kern="0" cap="none" spc="0" normalizeH="0" baseline="0" noProof="0" dirty="0">
                  <a:ln>
                    <a:noFill/>
                  </a:ln>
                  <a:solidFill>
                    <a:prstClr val="black"/>
                  </a:solidFill>
                  <a:effectLst/>
                  <a:uLnTx/>
                  <a:uFillTx/>
                </a:endParaRPr>
              </a:p>
            </p:txBody>
          </p:sp>
          <p:pic>
            <p:nvPicPr>
              <p:cNvPr id="647" name="Google Shape;402;p21" descr="arangodb-logo.png">
                <a:extLst>
                  <a:ext uri="{FF2B5EF4-FFF2-40B4-BE49-F238E27FC236}">
                    <a16:creationId xmlns:a16="http://schemas.microsoft.com/office/drawing/2014/main" id="{E483FD69-5C8B-414E-91BF-350A917D04B3}"/>
                  </a:ext>
                </a:extLst>
              </p:cNvPr>
              <p:cNvPicPr preferRelativeResize="0"/>
              <p:nvPr/>
            </p:nvPicPr>
            <p:blipFill rotWithShape="1">
              <a:blip r:embed="rId8">
                <a:alphaModFix/>
              </a:blip>
              <a:srcRect/>
              <a:stretch/>
            </p:blipFill>
            <p:spPr>
              <a:xfrm>
                <a:off x="9671911" y="3499373"/>
                <a:ext cx="2128790" cy="532198"/>
              </a:xfrm>
              <a:prstGeom prst="rect">
                <a:avLst/>
              </a:prstGeom>
              <a:noFill/>
              <a:ln>
                <a:noFill/>
              </a:ln>
            </p:spPr>
          </p:pic>
        </p:grpSp>
      </p:grpSp>
      <p:grpSp>
        <p:nvGrpSpPr>
          <p:cNvPr id="4" name="Group 3">
            <a:extLst>
              <a:ext uri="{FF2B5EF4-FFF2-40B4-BE49-F238E27FC236}">
                <a16:creationId xmlns:a16="http://schemas.microsoft.com/office/drawing/2014/main" id="{68F4EB7C-95EE-0746-8182-321724E1A36F}"/>
              </a:ext>
            </a:extLst>
          </p:cNvPr>
          <p:cNvGrpSpPr/>
          <p:nvPr/>
        </p:nvGrpSpPr>
        <p:grpSpPr>
          <a:xfrm>
            <a:off x="6057020" y="980766"/>
            <a:ext cx="2441590" cy="1883783"/>
            <a:chOff x="6057020" y="980766"/>
            <a:chExt cx="2441590" cy="1883783"/>
          </a:xfrm>
        </p:grpSpPr>
        <p:grpSp>
          <p:nvGrpSpPr>
            <p:cNvPr id="610" name="Google Shape;360;p21">
              <a:extLst>
                <a:ext uri="{FF2B5EF4-FFF2-40B4-BE49-F238E27FC236}">
                  <a16:creationId xmlns:a16="http://schemas.microsoft.com/office/drawing/2014/main" id="{2B004100-3199-3D42-8E85-45694F0D8991}"/>
                </a:ext>
              </a:extLst>
            </p:cNvPr>
            <p:cNvGrpSpPr/>
            <p:nvPr/>
          </p:nvGrpSpPr>
          <p:grpSpPr>
            <a:xfrm>
              <a:off x="6057020" y="980766"/>
              <a:ext cx="2441590" cy="1883783"/>
              <a:chOff x="2886627" y="1304353"/>
              <a:chExt cx="3255453" cy="2511710"/>
            </a:xfrm>
          </p:grpSpPr>
          <p:sp>
            <p:nvSpPr>
              <p:cNvPr id="632" name="Google Shape;361;p21">
                <a:extLst>
                  <a:ext uri="{FF2B5EF4-FFF2-40B4-BE49-F238E27FC236}">
                    <a16:creationId xmlns:a16="http://schemas.microsoft.com/office/drawing/2014/main" id="{6D014032-9AE5-3D46-81F4-7E9551496F17}"/>
                  </a:ext>
                </a:extLst>
              </p:cNvPr>
              <p:cNvSpPr/>
              <p:nvPr/>
            </p:nvSpPr>
            <p:spPr>
              <a:xfrm rot="16200000">
                <a:off x="3258499" y="932481"/>
                <a:ext cx="2511710" cy="3255453"/>
              </a:xfrm>
              <a:prstGeom prst="rect">
                <a:avLst/>
              </a:prstGeom>
              <a:solidFill>
                <a:srgbClr val="4472C4">
                  <a:alpha val="49803"/>
                </a:srgbClr>
              </a:solidFill>
              <a:ln w="28575" cap="flat" cmpd="sng">
                <a:solidFill>
                  <a:srgbClr val="6B80B1"/>
                </a:solidFill>
                <a:prstDash val="dash"/>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33" name="Google Shape;362;p21">
                <a:extLst>
                  <a:ext uri="{FF2B5EF4-FFF2-40B4-BE49-F238E27FC236}">
                    <a16:creationId xmlns:a16="http://schemas.microsoft.com/office/drawing/2014/main" id="{3418F299-D3EF-4A40-84D2-19345F3FC71A}"/>
                  </a:ext>
                </a:extLst>
              </p:cNvPr>
              <p:cNvSpPr/>
              <p:nvPr/>
            </p:nvSpPr>
            <p:spPr>
              <a:xfrm>
                <a:off x="3256849" y="2586324"/>
                <a:ext cx="2252597" cy="1138563"/>
              </a:xfrm>
              <a:prstGeom prst="rect">
                <a:avLst/>
              </a:prstGeom>
              <a:solidFill>
                <a:srgbClr val="BBDFFF">
                  <a:alpha val="49803"/>
                </a:srgbClr>
              </a:solidFill>
              <a:ln w="28575"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A5A5A5"/>
                  </a:solidFill>
                  <a:effectLst/>
                  <a:uLnTx/>
                  <a:uFillTx/>
                  <a:latin typeface="Calibri"/>
                  <a:ea typeface="Calibri"/>
                  <a:cs typeface="Calibri"/>
                  <a:sym typeface="Calibri"/>
                </a:endParaRPr>
              </a:p>
            </p:txBody>
          </p:sp>
          <p:sp>
            <p:nvSpPr>
              <p:cNvPr id="634" name="Google Shape;363;p21">
                <a:extLst>
                  <a:ext uri="{FF2B5EF4-FFF2-40B4-BE49-F238E27FC236}">
                    <a16:creationId xmlns:a16="http://schemas.microsoft.com/office/drawing/2014/main" id="{AA783F41-53B8-D248-8D90-664DA20D0AD7}"/>
                  </a:ext>
                </a:extLst>
              </p:cNvPr>
              <p:cNvSpPr txBox="1"/>
              <p:nvPr/>
            </p:nvSpPr>
            <p:spPr>
              <a:xfrm>
                <a:off x="2886627" y="1383655"/>
                <a:ext cx="2788133" cy="369332"/>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3F3F3F"/>
                    </a:solidFill>
                    <a:effectLst/>
                    <a:uLnTx/>
                    <a:uFillTx/>
                    <a:latin typeface="Arial"/>
                    <a:ea typeface="Arial"/>
                    <a:cs typeface="Arial"/>
                    <a:sym typeface="Arial"/>
                  </a:rPr>
                  <a:t>Feature Extraction</a:t>
                </a:r>
                <a:endParaRPr kumimoji="0" sz="1350" b="1" i="0" u="none" strike="noStrike" kern="0" cap="none" spc="0" normalizeH="0" baseline="0" noProof="0" dirty="0">
                  <a:ln>
                    <a:noFill/>
                  </a:ln>
                  <a:solidFill>
                    <a:srgbClr val="3F3F3F"/>
                  </a:solidFill>
                  <a:effectLst/>
                  <a:uLnTx/>
                  <a:uFillTx/>
                  <a:latin typeface="Arial"/>
                  <a:ea typeface="Arial"/>
                  <a:cs typeface="Arial"/>
                  <a:sym typeface="Arial"/>
                </a:endParaRPr>
              </a:p>
            </p:txBody>
          </p:sp>
          <p:sp>
            <p:nvSpPr>
              <p:cNvPr id="635" name="Google Shape;364;p21">
                <a:extLst>
                  <a:ext uri="{FF2B5EF4-FFF2-40B4-BE49-F238E27FC236}">
                    <a16:creationId xmlns:a16="http://schemas.microsoft.com/office/drawing/2014/main" id="{E00F3196-73D6-3342-9DB1-B5A5A8F573FE}"/>
                  </a:ext>
                </a:extLst>
              </p:cNvPr>
              <p:cNvSpPr/>
              <p:nvPr/>
            </p:nvSpPr>
            <p:spPr>
              <a:xfrm>
                <a:off x="3256849" y="2171061"/>
                <a:ext cx="2252597" cy="328834"/>
              </a:xfrm>
              <a:prstGeom prst="rect">
                <a:avLst/>
              </a:prstGeom>
              <a:solidFill>
                <a:srgbClr val="BBDFFF">
                  <a:alpha val="49803"/>
                </a:srgbClr>
              </a:solidFill>
              <a:ln w="2540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Calibri"/>
                    <a:cs typeface="Calibri"/>
                    <a:sym typeface="Calibri"/>
                  </a:rPr>
                  <a:t>Index Constructor</a:t>
                </a:r>
                <a:endParaRPr kumimoji="0" sz="12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36" name="Google Shape;365;p21">
                <a:extLst>
                  <a:ext uri="{FF2B5EF4-FFF2-40B4-BE49-F238E27FC236}">
                    <a16:creationId xmlns:a16="http://schemas.microsoft.com/office/drawing/2014/main" id="{66F880A2-7442-054F-A94F-9A9AD256C5BA}"/>
                  </a:ext>
                </a:extLst>
              </p:cNvPr>
              <p:cNvSpPr/>
              <p:nvPr/>
            </p:nvSpPr>
            <p:spPr>
              <a:xfrm>
                <a:off x="3423488" y="2957959"/>
                <a:ext cx="1937245" cy="321491"/>
              </a:xfrm>
              <a:prstGeom prst="rect">
                <a:avLst/>
              </a:prstGeom>
              <a:solidFill>
                <a:srgbClr val="5B9BD5"/>
              </a:solidFill>
              <a:ln w="25400" cap="flat" cmpd="sng">
                <a:solidFill>
                  <a:srgbClr val="00437C"/>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libri"/>
                    <a:ea typeface="Calibri"/>
                    <a:cs typeface="Calibri"/>
                    <a:sym typeface="Calibri"/>
                  </a:rPr>
                  <a:t>NLP (Text)</a:t>
                </a:r>
                <a:endParaRPr kumimoji="0" sz="10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37" name="Google Shape;366;p21">
                <a:extLst>
                  <a:ext uri="{FF2B5EF4-FFF2-40B4-BE49-F238E27FC236}">
                    <a16:creationId xmlns:a16="http://schemas.microsoft.com/office/drawing/2014/main" id="{04087E64-BBCD-8F41-81A5-CBBF6305A894}"/>
                  </a:ext>
                </a:extLst>
              </p:cNvPr>
              <p:cNvSpPr txBox="1"/>
              <p:nvPr/>
            </p:nvSpPr>
            <p:spPr>
              <a:xfrm>
                <a:off x="3296954" y="2599692"/>
                <a:ext cx="2250698" cy="338554"/>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Calibri"/>
                    <a:cs typeface="Calibri"/>
                    <a:sym typeface="Calibri"/>
                  </a:rPr>
                  <a:t>Data type Processors</a:t>
                </a:r>
                <a:endParaRPr kumimoji="0" sz="12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38" name="Google Shape;367;p21">
                <a:extLst>
                  <a:ext uri="{FF2B5EF4-FFF2-40B4-BE49-F238E27FC236}">
                    <a16:creationId xmlns:a16="http://schemas.microsoft.com/office/drawing/2014/main" id="{D0379DB4-B281-E144-9A6A-A3B7570C31F3}"/>
                  </a:ext>
                </a:extLst>
              </p:cNvPr>
              <p:cNvSpPr/>
              <p:nvPr/>
            </p:nvSpPr>
            <p:spPr>
              <a:xfrm>
                <a:off x="3428840" y="3324247"/>
                <a:ext cx="1937245" cy="321491"/>
              </a:xfrm>
              <a:prstGeom prst="rect">
                <a:avLst/>
              </a:prstGeom>
              <a:solidFill>
                <a:srgbClr val="5B9BD5"/>
              </a:solidFill>
              <a:ln w="25400" cap="flat" cmpd="sng">
                <a:solidFill>
                  <a:srgbClr val="00437C"/>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libri"/>
                    <a:ea typeface="Calibri"/>
                    <a:cs typeface="Calibri"/>
                    <a:sym typeface="Calibri"/>
                  </a:rPr>
                  <a:t>Vision (Video)</a:t>
                </a:r>
                <a:endParaRPr kumimoji="0" sz="1050" b="0" i="0" u="none" strike="noStrike" kern="0" cap="none" spc="0" normalizeH="0" baseline="0" noProof="0" dirty="0">
                  <a:ln>
                    <a:noFill/>
                  </a:ln>
                  <a:solidFill>
                    <a:prstClr val="white"/>
                  </a:solidFill>
                  <a:effectLst/>
                  <a:uLnTx/>
                  <a:uFillTx/>
                  <a:latin typeface="Calibri"/>
                  <a:ea typeface="Calibri"/>
                  <a:cs typeface="Calibri"/>
                  <a:sym typeface="Calibri"/>
                </a:endParaRPr>
              </a:p>
            </p:txBody>
          </p:sp>
          <p:cxnSp>
            <p:nvCxnSpPr>
              <p:cNvPr id="639" name="Google Shape;368;p21">
                <a:extLst>
                  <a:ext uri="{FF2B5EF4-FFF2-40B4-BE49-F238E27FC236}">
                    <a16:creationId xmlns:a16="http://schemas.microsoft.com/office/drawing/2014/main" id="{0A16F7E3-AF02-D642-8D5B-B9D978705EF5}"/>
                  </a:ext>
                </a:extLst>
              </p:cNvPr>
              <p:cNvCxnSpPr>
                <a:endCxn id="635" idx="1"/>
              </p:cNvCxnSpPr>
              <p:nvPr/>
            </p:nvCxnSpPr>
            <p:spPr>
              <a:xfrm>
                <a:off x="3020149" y="2335478"/>
                <a:ext cx="236700" cy="0"/>
              </a:xfrm>
              <a:prstGeom prst="straightConnector1">
                <a:avLst/>
              </a:prstGeom>
              <a:noFill/>
              <a:ln w="25400" cap="flat" cmpd="sng">
                <a:solidFill>
                  <a:srgbClr val="7F7F7F"/>
                </a:solidFill>
                <a:prstDash val="solid"/>
                <a:round/>
                <a:headEnd type="none" w="sm" len="sm"/>
                <a:tailEnd type="stealth" w="med" len="med"/>
              </a:ln>
              <a:effectLst>
                <a:outerShdw blurRad="40000" dist="20000" dir="5400000" rotWithShape="0">
                  <a:srgbClr val="000000">
                    <a:alpha val="37647"/>
                  </a:srgbClr>
                </a:outerShdw>
              </a:effectLst>
            </p:spPr>
          </p:cxnSp>
          <p:cxnSp>
            <p:nvCxnSpPr>
              <p:cNvPr id="640" name="Google Shape;369;p21">
                <a:extLst>
                  <a:ext uri="{FF2B5EF4-FFF2-40B4-BE49-F238E27FC236}">
                    <a16:creationId xmlns:a16="http://schemas.microsoft.com/office/drawing/2014/main" id="{C6FE6901-DBEC-4840-99BA-0301F84507E9}"/>
                  </a:ext>
                </a:extLst>
              </p:cNvPr>
              <p:cNvCxnSpPr/>
              <p:nvPr/>
            </p:nvCxnSpPr>
            <p:spPr>
              <a:xfrm>
                <a:off x="3020160" y="3119778"/>
                <a:ext cx="231139" cy="0"/>
              </a:xfrm>
              <a:prstGeom prst="straightConnector1">
                <a:avLst/>
              </a:prstGeom>
              <a:noFill/>
              <a:ln w="25400" cap="flat" cmpd="sng">
                <a:solidFill>
                  <a:srgbClr val="7F7F7F"/>
                </a:solidFill>
                <a:prstDash val="solid"/>
                <a:round/>
                <a:headEnd type="none" w="sm" len="sm"/>
                <a:tailEnd type="stealth" w="med" len="med"/>
              </a:ln>
              <a:effectLst>
                <a:outerShdw blurRad="40000" dist="20000" dir="5400000" rotWithShape="0">
                  <a:srgbClr val="000000">
                    <a:alpha val="37647"/>
                  </a:srgbClr>
                </a:outerShdw>
              </a:effectLst>
            </p:spPr>
          </p:cxnSp>
          <p:cxnSp>
            <p:nvCxnSpPr>
              <p:cNvPr id="641" name="Google Shape;370;p21">
                <a:extLst>
                  <a:ext uri="{FF2B5EF4-FFF2-40B4-BE49-F238E27FC236}">
                    <a16:creationId xmlns:a16="http://schemas.microsoft.com/office/drawing/2014/main" id="{468AB501-FC7D-6042-A498-982A17C621B9}"/>
                  </a:ext>
                </a:extLst>
              </p:cNvPr>
              <p:cNvCxnSpPr/>
              <p:nvPr/>
            </p:nvCxnSpPr>
            <p:spPr>
              <a:xfrm flipH="1">
                <a:off x="3014610" y="2335478"/>
                <a:ext cx="5550" cy="784300"/>
              </a:xfrm>
              <a:prstGeom prst="straightConnector1">
                <a:avLst/>
              </a:prstGeom>
              <a:noFill/>
              <a:ln w="25400" cap="flat" cmpd="sng">
                <a:solidFill>
                  <a:srgbClr val="7F7F7F"/>
                </a:solidFill>
                <a:prstDash val="solid"/>
                <a:round/>
                <a:headEnd type="none" w="sm" len="sm"/>
                <a:tailEnd type="none" w="sm" len="sm"/>
              </a:ln>
              <a:effectLst>
                <a:outerShdw blurRad="40000" dist="20000" dir="5400000" rotWithShape="0">
                  <a:srgbClr val="000000">
                    <a:alpha val="37647"/>
                  </a:srgbClr>
                </a:outerShdw>
              </a:effectLst>
            </p:spPr>
          </p:cxnSp>
        </p:grpSp>
        <p:sp>
          <p:nvSpPr>
            <p:cNvPr id="611" name="Google Shape;363;p21">
              <a:extLst>
                <a:ext uri="{FF2B5EF4-FFF2-40B4-BE49-F238E27FC236}">
                  <a16:creationId xmlns:a16="http://schemas.microsoft.com/office/drawing/2014/main" id="{5EC88F91-825C-9647-AAA6-0C08AE6E6EE5}"/>
                </a:ext>
              </a:extLst>
            </p:cNvPr>
            <p:cNvSpPr txBox="1"/>
            <p:nvPr/>
          </p:nvSpPr>
          <p:spPr>
            <a:xfrm>
              <a:off x="6694294" y="1339014"/>
              <a:ext cx="768179" cy="276999"/>
            </a:xfrm>
            <a:prstGeom prst="rect">
              <a:avLst/>
            </a:prstGeom>
            <a:solidFill>
              <a:srgbClr val="5B9BD5">
                <a:lumMod val="40000"/>
                <a:lumOff val="60000"/>
              </a:srgbClr>
            </a:solid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F3F3F"/>
                  </a:solidFill>
                  <a:effectLst/>
                  <a:uLnTx/>
                  <a:uFillTx/>
                  <a:latin typeface="Arial"/>
                  <a:ea typeface="Arial"/>
                  <a:cs typeface="Arial"/>
                  <a:sym typeface="Arial"/>
                </a:rPr>
                <a:t>ML, NLP</a:t>
              </a:r>
              <a:endParaRPr kumimoji="0" sz="1200" b="1" i="0" u="none" strike="noStrike" kern="0" cap="none" spc="0" normalizeH="0" baseline="0" noProof="0" dirty="0">
                <a:ln>
                  <a:noFill/>
                </a:ln>
                <a:solidFill>
                  <a:srgbClr val="3F3F3F"/>
                </a:solidFill>
                <a:effectLst/>
                <a:uLnTx/>
                <a:uFillTx/>
                <a:latin typeface="Arial"/>
                <a:ea typeface="Arial"/>
                <a:cs typeface="Arial"/>
                <a:sym typeface="Arial"/>
              </a:endParaRPr>
            </a:p>
          </p:txBody>
        </p:sp>
        <p:pic>
          <p:nvPicPr>
            <p:cNvPr id="612" name="Picture 611">
              <a:extLst>
                <a:ext uri="{FF2B5EF4-FFF2-40B4-BE49-F238E27FC236}">
                  <a16:creationId xmlns:a16="http://schemas.microsoft.com/office/drawing/2014/main" id="{752A06B6-B8AC-3948-8A2A-1FE8C1607196}"/>
                </a:ext>
              </a:extLst>
            </p:cNvPr>
            <p:cNvPicPr>
              <a:picLocks noChangeAspect="1"/>
            </p:cNvPicPr>
            <p:nvPr/>
          </p:nvPicPr>
          <p:blipFill>
            <a:blip r:embed="rId4"/>
            <a:stretch>
              <a:fillRect/>
            </a:stretch>
          </p:blipFill>
          <p:spPr>
            <a:xfrm>
              <a:off x="7924750" y="1158178"/>
              <a:ext cx="446740" cy="446740"/>
            </a:xfrm>
            <a:prstGeom prst="rect">
              <a:avLst/>
            </a:prstGeom>
          </p:spPr>
        </p:pic>
      </p:grpSp>
      <p:grpSp>
        <p:nvGrpSpPr>
          <p:cNvPr id="613" name="Google Shape;383;p21">
            <a:extLst>
              <a:ext uri="{FF2B5EF4-FFF2-40B4-BE49-F238E27FC236}">
                <a16:creationId xmlns:a16="http://schemas.microsoft.com/office/drawing/2014/main" id="{90439F95-2FA4-F444-A973-EC950A83CA4F}"/>
              </a:ext>
            </a:extLst>
          </p:cNvPr>
          <p:cNvGrpSpPr/>
          <p:nvPr/>
        </p:nvGrpSpPr>
        <p:grpSpPr>
          <a:xfrm>
            <a:off x="2794481" y="3186483"/>
            <a:ext cx="292604" cy="253916"/>
            <a:chOff x="2482630" y="4585694"/>
            <a:chExt cx="390139" cy="338554"/>
          </a:xfrm>
        </p:grpSpPr>
        <p:sp>
          <p:nvSpPr>
            <p:cNvPr id="630" name="Google Shape;384;p21">
              <a:extLst>
                <a:ext uri="{FF2B5EF4-FFF2-40B4-BE49-F238E27FC236}">
                  <a16:creationId xmlns:a16="http://schemas.microsoft.com/office/drawing/2014/main" id="{86C7EF8B-5C5E-2F48-BD7E-4979DA17B8A4}"/>
                </a:ext>
              </a:extLst>
            </p:cNvPr>
            <p:cNvSpPr/>
            <p:nvPr/>
          </p:nvSpPr>
          <p:spPr>
            <a:xfrm>
              <a:off x="2505530" y="4649968"/>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31" name="Google Shape;385;p21">
              <a:extLst>
                <a:ext uri="{FF2B5EF4-FFF2-40B4-BE49-F238E27FC236}">
                  <a16:creationId xmlns:a16="http://schemas.microsoft.com/office/drawing/2014/main" id="{CC80705B-63DE-334E-B04B-AD9FA99F6D23}"/>
                </a:ext>
              </a:extLst>
            </p:cNvPr>
            <p:cNvSpPr txBox="1"/>
            <p:nvPr/>
          </p:nvSpPr>
          <p:spPr>
            <a:xfrm>
              <a:off x="2482630" y="4585694"/>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Arial"/>
                  <a:cs typeface="Arial"/>
                  <a:sym typeface="Arial"/>
                </a:rPr>
                <a:t>1</a:t>
              </a:r>
              <a:endParaRPr kumimoji="0" sz="1200" b="0" i="0" u="none" strike="noStrike" kern="0" cap="none" spc="0" normalizeH="0" baseline="0" noProof="0" dirty="0">
                <a:ln>
                  <a:noFill/>
                </a:ln>
                <a:solidFill>
                  <a:prstClr val="white"/>
                </a:solidFill>
                <a:effectLst/>
                <a:uLnTx/>
                <a:uFillTx/>
                <a:latin typeface="Arial"/>
                <a:ea typeface="Arial"/>
                <a:cs typeface="Arial"/>
                <a:sym typeface="Arial"/>
              </a:endParaRPr>
            </a:p>
          </p:txBody>
        </p:sp>
      </p:grpSp>
      <p:sp>
        <p:nvSpPr>
          <p:cNvPr id="614" name="Google Shape;381;p21">
            <a:extLst>
              <a:ext uri="{FF2B5EF4-FFF2-40B4-BE49-F238E27FC236}">
                <a16:creationId xmlns:a16="http://schemas.microsoft.com/office/drawing/2014/main" id="{27DCB4DC-405E-9649-BF07-689D859D696D}"/>
              </a:ext>
            </a:extLst>
          </p:cNvPr>
          <p:cNvSpPr/>
          <p:nvPr/>
        </p:nvSpPr>
        <p:spPr>
          <a:xfrm rot="8019765">
            <a:off x="5431540" y="2837598"/>
            <a:ext cx="691155" cy="201820"/>
          </a:xfrm>
          <a:prstGeom prst="rightArrow">
            <a:avLst>
              <a:gd name="adj1" fmla="val 50000"/>
              <a:gd name="adj2" fmla="val 50000"/>
            </a:avLst>
          </a:prstGeom>
          <a:solidFill>
            <a:srgbClr val="ED7D31"/>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15" name="Google Shape;382;p21">
            <a:extLst>
              <a:ext uri="{FF2B5EF4-FFF2-40B4-BE49-F238E27FC236}">
                <a16:creationId xmlns:a16="http://schemas.microsoft.com/office/drawing/2014/main" id="{B130DB4B-565A-4943-A811-614A0FCA1B70}"/>
              </a:ext>
            </a:extLst>
          </p:cNvPr>
          <p:cNvSpPr/>
          <p:nvPr/>
        </p:nvSpPr>
        <p:spPr>
          <a:xfrm rot="18758569">
            <a:off x="5651422" y="2997198"/>
            <a:ext cx="614628" cy="235638"/>
          </a:xfrm>
          <a:prstGeom prst="rightArrow">
            <a:avLst>
              <a:gd name="adj1" fmla="val 50000"/>
              <a:gd name="adj2" fmla="val 50000"/>
            </a:avLst>
          </a:prstGeom>
          <a:solidFill>
            <a:srgbClr val="5B9BD5">
              <a:alpha val="49803"/>
            </a:srgbClr>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grpSp>
        <p:nvGrpSpPr>
          <p:cNvPr id="616" name="Google Shape;386;p21">
            <a:extLst>
              <a:ext uri="{FF2B5EF4-FFF2-40B4-BE49-F238E27FC236}">
                <a16:creationId xmlns:a16="http://schemas.microsoft.com/office/drawing/2014/main" id="{209334AD-E1B0-8243-9568-6AF35F3F11EF}"/>
              </a:ext>
            </a:extLst>
          </p:cNvPr>
          <p:cNvGrpSpPr/>
          <p:nvPr/>
        </p:nvGrpSpPr>
        <p:grpSpPr>
          <a:xfrm>
            <a:off x="5753662" y="2472397"/>
            <a:ext cx="292604" cy="253916"/>
            <a:chOff x="5851343" y="2488295"/>
            <a:chExt cx="390139" cy="338554"/>
          </a:xfrm>
        </p:grpSpPr>
        <p:sp>
          <p:nvSpPr>
            <p:cNvPr id="628" name="Google Shape;387;p21">
              <a:extLst>
                <a:ext uri="{FF2B5EF4-FFF2-40B4-BE49-F238E27FC236}">
                  <a16:creationId xmlns:a16="http://schemas.microsoft.com/office/drawing/2014/main" id="{FB896895-D580-C040-A4A4-198A6A49B6FA}"/>
                </a:ext>
              </a:extLst>
            </p:cNvPr>
            <p:cNvSpPr/>
            <p:nvPr/>
          </p:nvSpPr>
          <p:spPr>
            <a:xfrm>
              <a:off x="5874243" y="2552569"/>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9" name="Google Shape;388;p21">
              <a:extLst>
                <a:ext uri="{FF2B5EF4-FFF2-40B4-BE49-F238E27FC236}">
                  <a16:creationId xmlns:a16="http://schemas.microsoft.com/office/drawing/2014/main" id="{8063CA03-A08F-B345-94F7-502737BC709D}"/>
                </a:ext>
              </a:extLst>
            </p:cNvPr>
            <p:cNvSpPr txBox="1"/>
            <p:nvPr/>
          </p:nvSpPr>
          <p:spPr>
            <a:xfrm>
              <a:off x="5851343" y="2488295"/>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2</a:t>
              </a:r>
              <a:endParaRPr kumimoji="0" sz="1800" b="0" i="0" u="none" strike="noStrike" kern="0" cap="none" spc="0" normalizeH="0" baseline="0" noProof="0">
                <a:ln>
                  <a:noFill/>
                </a:ln>
                <a:solidFill>
                  <a:prstClr val="black"/>
                </a:solidFill>
                <a:effectLst/>
                <a:uLnTx/>
                <a:uFillTx/>
              </a:endParaRPr>
            </a:p>
          </p:txBody>
        </p:sp>
      </p:grpSp>
      <p:sp>
        <p:nvSpPr>
          <p:cNvPr id="617" name="Google Shape;331;p21">
            <a:extLst>
              <a:ext uri="{FF2B5EF4-FFF2-40B4-BE49-F238E27FC236}">
                <a16:creationId xmlns:a16="http://schemas.microsoft.com/office/drawing/2014/main" id="{1A31693C-52FE-B049-83BC-A9C8DF67BFA9}"/>
              </a:ext>
            </a:extLst>
          </p:cNvPr>
          <p:cNvSpPr/>
          <p:nvPr/>
        </p:nvSpPr>
        <p:spPr>
          <a:xfrm rot="5400000">
            <a:off x="7578767" y="2831241"/>
            <a:ext cx="2225815" cy="353085"/>
          </a:xfrm>
          <a:prstGeom prst="uturnArrow">
            <a:avLst>
              <a:gd name="adj1" fmla="val 25000"/>
              <a:gd name="adj2" fmla="val 25000"/>
              <a:gd name="adj3" fmla="val 25000"/>
              <a:gd name="adj4" fmla="val 43750"/>
              <a:gd name="adj5" fmla="val 99584"/>
            </a:avLst>
          </a:prstGeom>
          <a:solidFill>
            <a:srgbClr val="5B9BD5">
              <a:alpha val="49803"/>
            </a:srgbClr>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grpSp>
        <p:nvGrpSpPr>
          <p:cNvPr id="618" name="Google Shape;389;p21">
            <a:extLst>
              <a:ext uri="{FF2B5EF4-FFF2-40B4-BE49-F238E27FC236}">
                <a16:creationId xmlns:a16="http://schemas.microsoft.com/office/drawing/2014/main" id="{DADC1A0B-47BD-614C-B334-20D0405DAC6D}"/>
              </a:ext>
            </a:extLst>
          </p:cNvPr>
          <p:cNvGrpSpPr/>
          <p:nvPr/>
        </p:nvGrpSpPr>
        <p:grpSpPr>
          <a:xfrm>
            <a:off x="8545372" y="2928715"/>
            <a:ext cx="292604" cy="253916"/>
            <a:chOff x="4966743" y="1470815"/>
            <a:chExt cx="390139" cy="338554"/>
          </a:xfrm>
        </p:grpSpPr>
        <p:sp>
          <p:nvSpPr>
            <p:cNvPr id="626" name="Google Shape;390;p21">
              <a:extLst>
                <a:ext uri="{FF2B5EF4-FFF2-40B4-BE49-F238E27FC236}">
                  <a16:creationId xmlns:a16="http://schemas.microsoft.com/office/drawing/2014/main" id="{F4C47A81-CFCE-1E48-9376-2E8806F4E40F}"/>
                </a:ext>
              </a:extLst>
            </p:cNvPr>
            <p:cNvSpPr/>
            <p:nvPr/>
          </p:nvSpPr>
          <p:spPr>
            <a:xfrm>
              <a:off x="4989643" y="1535089"/>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7" name="Google Shape;391;p21">
              <a:extLst>
                <a:ext uri="{FF2B5EF4-FFF2-40B4-BE49-F238E27FC236}">
                  <a16:creationId xmlns:a16="http://schemas.microsoft.com/office/drawing/2014/main" id="{F22AC439-F4AC-A446-9761-0EA874DA0589}"/>
                </a:ext>
              </a:extLst>
            </p:cNvPr>
            <p:cNvSpPr txBox="1"/>
            <p:nvPr/>
          </p:nvSpPr>
          <p:spPr>
            <a:xfrm>
              <a:off x="4966743" y="1470815"/>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Arial"/>
                  <a:cs typeface="Arial"/>
                  <a:sym typeface="Arial"/>
                </a:rPr>
                <a:t>3</a:t>
              </a:r>
              <a:endParaRPr kumimoji="0" sz="1800" b="0" i="0" u="none" strike="noStrike" kern="0" cap="none" spc="0" normalizeH="0" baseline="0" noProof="0" dirty="0">
                <a:ln>
                  <a:noFill/>
                </a:ln>
                <a:solidFill>
                  <a:prstClr val="black"/>
                </a:solidFill>
                <a:effectLst/>
                <a:uLnTx/>
                <a:uFillTx/>
              </a:endParaRPr>
            </a:p>
          </p:txBody>
        </p:sp>
      </p:grpSp>
      <p:grpSp>
        <p:nvGrpSpPr>
          <p:cNvPr id="619" name="Google Shape;392;p21">
            <a:extLst>
              <a:ext uri="{FF2B5EF4-FFF2-40B4-BE49-F238E27FC236}">
                <a16:creationId xmlns:a16="http://schemas.microsoft.com/office/drawing/2014/main" id="{250375C7-5256-3C4C-A15A-145BCC38ADA4}"/>
              </a:ext>
            </a:extLst>
          </p:cNvPr>
          <p:cNvGrpSpPr/>
          <p:nvPr/>
        </p:nvGrpSpPr>
        <p:grpSpPr>
          <a:xfrm>
            <a:off x="6532885" y="4763735"/>
            <a:ext cx="292604" cy="253916"/>
            <a:chOff x="9294103" y="4346304"/>
            <a:chExt cx="390139" cy="338554"/>
          </a:xfrm>
        </p:grpSpPr>
        <p:sp>
          <p:nvSpPr>
            <p:cNvPr id="624" name="Google Shape;393;p21">
              <a:extLst>
                <a:ext uri="{FF2B5EF4-FFF2-40B4-BE49-F238E27FC236}">
                  <a16:creationId xmlns:a16="http://schemas.microsoft.com/office/drawing/2014/main" id="{F2C3ED59-7514-EC42-807C-C1D46847F011}"/>
                </a:ext>
              </a:extLst>
            </p:cNvPr>
            <p:cNvSpPr/>
            <p:nvPr/>
          </p:nvSpPr>
          <p:spPr>
            <a:xfrm>
              <a:off x="9317003" y="4410578"/>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5" name="Google Shape;394;p21">
              <a:extLst>
                <a:ext uri="{FF2B5EF4-FFF2-40B4-BE49-F238E27FC236}">
                  <a16:creationId xmlns:a16="http://schemas.microsoft.com/office/drawing/2014/main" id="{C154CD8C-63D1-DC4E-A36E-647A42FBC541}"/>
                </a:ext>
              </a:extLst>
            </p:cNvPr>
            <p:cNvSpPr txBox="1"/>
            <p:nvPr/>
          </p:nvSpPr>
          <p:spPr>
            <a:xfrm>
              <a:off x="9294103" y="4346304"/>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Arial"/>
                  <a:cs typeface="Arial"/>
                  <a:sym typeface="Arial"/>
                </a:rPr>
                <a:t>4</a:t>
              </a:r>
              <a:endParaRPr kumimoji="0" sz="1800" b="0" i="0" u="none" strike="noStrike" kern="0" cap="none" spc="0" normalizeH="0" baseline="0" noProof="0" dirty="0">
                <a:ln>
                  <a:noFill/>
                </a:ln>
                <a:solidFill>
                  <a:prstClr val="black"/>
                </a:solidFill>
                <a:effectLst/>
                <a:uLnTx/>
                <a:uFillTx/>
              </a:endParaRPr>
            </a:p>
          </p:txBody>
        </p:sp>
      </p:grpSp>
      <p:sp>
        <p:nvSpPr>
          <p:cNvPr id="620" name="Right Arrow 619">
            <a:extLst>
              <a:ext uri="{FF2B5EF4-FFF2-40B4-BE49-F238E27FC236}">
                <a16:creationId xmlns:a16="http://schemas.microsoft.com/office/drawing/2014/main" id="{0081B317-F034-CE42-B02D-19BA802BD946}"/>
              </a:ext>
            </a:extLst>
          </p:cNvPr>
          <p:cNvSpPr/>
          <p:nvPr/>
        </p:nvSpPr>
        <p:spPr>
          <a:xfrm>
            <a:off x="5670801" y="3973753"/>
            <a:ext cx="360701" cy="172668"/>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21" name="Google Shape;395;p21">
            <a:extLst>
              <a:ext uri="{FF2B5EF4-FFF2-40B4-BE49-F238E27FC236}">
                <a16:creationId xmlns:a16="http://schemas.microsoft.com/office/drawing/2014/main" id="{BD4EE532-C122-8A41-A1E6-4756B0EF7214}"/>
              </a:ext>
            </a:extLst>
          </p:cNvPr>
          <p:cNvGrpSpPr/>
          <p:nvPr/>
        </p:nvGrpSpPr>
        <p:grpSpPr>
          <a:xfrm>
            <a:off x="8399070" y="4738454"/>
            <a:ext cx="292604" cy="253916"/>
            <a:chOff x="8196508" y="2516249"/>
            <a:chExt cx="390139" cy="338554"/>
          </a:xfrm>
        </p:grpSpPr>
        <p:sp>
          <p:nvSpPr>
            <p:cNvPr id="622" name="Google Shape;396;p21">
              <a:extLst>
                <a:ext uri="{FF2B5EF4-FFF2-40B4-BE49-F238E27FC236}">
                  <a16:creationId xmlns:a16="http://schemas.microsoft.com/office/drawing/2014/main" id="{884DCD26-BFA4-5E40-B85C-1C7764BE91DA}"/>
                </a:ext>
              </a:extLst>
            </p:cNvPr>
            <p:cNvSpPr/>
            <p:nvPr/>
          </p:nvSpPr>
          <p:spPr>
            <a:xfrm>
              <a:off x="8219408" y="2580523"/>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3" name="Google Shape;397;p21">
              <a:extLst>
                <a:ext uri="{FF2B5EF4-FFF2-40B4-BE49-F238E27FC236}">
                  <a16:creationId xmlns:a16="http://schemas.microsoft.com/office/drawing/2014/main" id="{EB6B2F50-23BB-5A40-A6F5-70CBE0734F68}"/>
                </a:ext>
              </a:extLst>
            </p:cNvPr>
            <p:cNvSpPr txBox="1"/>
            <p:nvPr/>
          </p:nvSpPr>
          <p:spPr>
            <a:xfrm>
              <a:off x="8196508" y="2516249"/>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Arial"/>
                  <a:cs typeface="Arial"/>
                  <a:sym typeface="Arial"/>
                </a:rPr>
                <a:t>5</a:t>
              </a:r>
              <a:endParaRPr kumimoji="0" sz="1200" b="0" i="0" u="none" strike="noStrike" kern="0" cap="none" spc="0" normalizeH="0" baseline="0" noProof="0" dirty="0">
                <a:ln>
                  <a:noFill/>
                </a:ln>
                <a:solidFill>
                  <a:prstClr val="white"/>
                </a:solidFill>
                <a:effectLst/>
                <a:uLnTx/>
                <a:uFillTx/>
                <a:latin typeface="Arial"/>
                <a:ea typeface="Arial"/>
                <a:cs typeface="Arial"/>
                <a:sym typeface="Arial"/>
              </a:endParaRPr>
            </a:p>
          </p:txBody>
        </p:sp>
      </p:grpSp>
      <p:pic>
        <p:nvPicPr>
          <p:cNvPr id="581" name="Picture 580">
            <a:extLst>
              <a:ext uri="{FF2B5EF4-FFF2-40B4-BE49-F238E27FC236}">
                <a16:creationId xmlns:a16="http://schemas.microsoft.com/office/drawing/2014/main" id="{7DC62057-300C-F04A-80FE-A098F5AAE300}"/>
              </a:ext>
            </a:extLst>
          </p:cNvPr>
          <p:cNvPicPr>
            <a:picLocks noChangeAspect="1"/>
          </p:cNvPicPr>
          <p:nvPr/>
        </p:nvPicPr>
        <p:blipFill>
          <a:blip r:embed="rId9"/>
          <a:stretch>
            <a:fillRect/>
          </a:stretch>
        </p:blipFill>
        <p:spPr>
          <a:xfrm>
            <a:off x="6596851" y="5947526"/>
            <a:ext cx="553746" cy="553746"/>
          </a:xfrm>
          <a:prstGeom prst="rect">
            <a:avLst/>
          </a:prstGeom>
        </p:spPr>
      </p:pic>
      <p:pic>
        <p:nvPicPr>
          <p:cNvPr id="582" name="Picture 581">
            <a:extLst>
              <a:ext uri="{FF2B5EF4-FFF2-40B4-BE49-F238E27FC236}">
                <a16:creationId xmlns:a16="http://schemas.microsoft.com/office/drawing/2014/main" id="{929D53F9-3ADD-FA45-8420-F8531F6766B3}"/>
              </a:ext>
            </a:extLst>
          </p:cNvPr>
          <p:cNvPicPr>
            <a:picLocks noChangeAspect="1"/>
          </p:cNvPicPr>
          <p:nvPr/>
        </p:nvPicPr>
        <p:blipFill>
          <a:blip r:embed="rId10"/>
          <a:stretch>
            <a:fillRect/>
          </a:stretch>
        </p:blipFill>
        <p:spPr>
          <a:xfrm>
            <a:off x="7394812" y="5660456"/>
            <a:ext cx="1216166" cy="912125"/>
          </a:xfrm>
          <a:prstGeom prst="rect">
            <a:avLst/>
          </a:prstGeom>
        </p:spPr>
      </p:pic>
      <p:sp>
        <p:nvSpPr>
          <p:cNvPr id="597" name="Rounded Rectangle 596">
            <a:extLst>
              <a:ext uri="{FF2B5EF4-FFF2-40B4-BE49-F238E27FC236}">
                <a16:creationId xmlns:a16="http://schemas.microsoft.com/office/drawing/2014/main" id="{527D4749-2102-DC40-BE8E-3F6AFDB74E21}"/>
              </a:ext>
            </a:extLst>
          </p:cNvPr>
          <p:cNvSpPr/>
          <p:nvPr/>
        </p:nvSpPr>
        <p:spPr>
          <a:xfrm>
            <a:off x="6015988" y="5083564"/>
            <a:ext cx="2649104" cy="524786"/>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rPr>
              <a:t>Front End</a:t>
            </a:r>
          </a:p>
        </p:txBody>
      </p:sp>
      <p:pic>
        <p:nvPicPr>
          <p:cNvPr id="594" name="Picture 593">
            <a:extLst>
              <a:ext uri="{FF2B5EF4-FFF2-40B4-BE49-F238E27FC236}">
                <a16:creationId xmlns:a16="http://schemas.microsoft.com/office/drawing/2014/main" id="{984EE5F4-9AE0-9945-A659-ED636E89967F}"/>
              </a:ext>
            </a:extLst>
          </p:cNvPr>
          <p:cNvPicPr>
            <a:picLocks noChangeAspect="1"/>
          </p:cNvPicPr>
          <p:nvPr/>
        </p:nvPicPr>
        <p:blipFill>
          <a:blip r:embed="rId11"/>
          <a:stretch>
            <a:fillRect/>
          </a:stretch>
        </p:blipFill>
        <p:spPr>
          <a:xfrm>
            <a:off x="7815650" y="5056536"/>
            <a:ext cx="746897" cy="613181"/>
          </a:xfrm>
          <a:prstGeom prst="rect">
            <a:avLst/>
          </a:prstGeom>
        </p:spPr>
      </p:pic>
      <p:sp>
        <p:nvSpPr>
          <p:cNvPr id="105" name="Right Arrow 104">
            <a:extLst>
              <a:ext uri="{FF2B5EF4-FFF2-40B4-BE49-F238E27FC236}">
                <a16:creationId xmlns:a16="http://schemas.microsoft.com/office/drawing/2014/main" id="{BAB67BA4-A917-7D41-8332-8BEE01E88A48}"/>
              </a:ext>
            </a:extLst>
          </p:cNvPr>
          <p:cNvSpPr/>
          <p:nvPr/>
        </p:nvSpPr>
        <p:spPr>
          <a:xfrm rot="5400000">
            <a:off x="6786157" y="5738649"/>
            <a:ext cx="298194" cy="123059"/>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lose up of a sign&#10;&#10;Description automatically generated">
            <a:extLst>
              <a:ext uri="{FF2B5EF4-FFF2-40B4-BE49-F238E27FC236}">
                <a16:creationId xmlns:a16="http://schemas.microsoft.com/office/drawing/2014/main" id="{9B213E47-0387-2549-A388-3FD477B77E7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0491" t="20498" r="9963" b="29869"/>
          <a:stretch/>
        </p:blipFill>
        <p:spPr>
          <a:xfrm>
            <a:off x="5802976" y="5962933"/>
            <a:ext cx="553746" cy="269497"/>
          </a:xfrm>
          <a:prstGeom prst="rect">
            <a:avLst/>
          </a:prstGeom>
        </p:spPr>
      </p:pic>
      <p:grpSp>
        <p:nvGrpSpPr>
          <p:cNvPr id="14" name="Group 13">
            <a:extLst>
              <a:ext uri="{FF2B5EF4-FFF2-40B4-BE49-F238E27FC236}">
                <a16:creationId xmlns:a16="http://schemas.microsoft.com/office/drawing/2014/main" id="{03121346-7876-CC4C-9146-724ED04D26DC}"/>
              </a:ext>
            </a:extLst>
          </p:cNvPr>
          <p:cNvGrpSpPr/>
          <p:nvPr/>
        </p:nvGrpSpPr>
        <p:grpSpPr>
          <a:xfrm>
            <a:off x="3886004" y="5439276"/>
            <a:ext cx="1716712" cy="1206144"/>
            <a:chOff x="3894590" y="5663203"/>
            <a:chExt cx="1716712" cy="1092742"/>
          </a:xfrm>
        </p:grpSpPr>
        <p:sp>
          <p:nvSpPr>
            <p:cNvPr id="106" name="Google Shape;343;p21">
              <a:extLst>
                <a:ext uri="{FF2B5EF4-FFF2-40B4-BE49-F238E27FC236}">
                  <a16:creationId xmlns:a16="http://schemas.microsoft.com/office/drawing/2014/main" id="{6DAA8BB6-0E0B-6746-9702-6FAF889DBFD1}"/>
                </a:ext>
              </a:extLst>
            </p:cNvPr>
            <p:cNvSpPr/>
            <p:nvPr/>
          </p:nvSpPr>
          <p:spPr>
            <a:xfrm>
              <a:off x="3894590" y="5663203"/>
              <a:ext cx="1716712" cy="1092742"/>
            </a:xfrm>
            <a:prstGeom prst="rect">
              <a:avLst/>
            </a:prstGeom>
            <a:solidFill>
              <a:srgbClr val="1F67FF">
                <a:alpha val="47451"/>
              </a:srgbClr>
            </a:solidFill>
            <a:ln w="28575" cap="flat" cmpd="sng">
              <a:solidFill>
                <a:schemeClr val="tx1"/>
              </a:solidFill>
              <a:prstDash val="dash"/>
              <a:round/>
              <a:headEnd type="none" w="sm" len="sm"/>
              <a:tailEnd type="none" w="sm" len="sm"/>
            </a:ln>
          </p:spPr>
          <p:txBody>
            <a:bodyPr spcFirstLastPara="1" wrap="square" lIns="68569" tIns="34275" rIns="68569" bIns="3427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1350" b="1" kern="0" dirty="0">
                <a:solidFill>
                  <a:prstClr val="black"/>
                </a:solidFill>
                <a:latin typeface="Arial"/>
                <a:ea typeface="Arial"/>
                <a:cs typeface="Arial"/>
                <a:sym typeface="Arial"/>
              </a:endParaRPr>
            </a:p>
          </p:txBody>
        </p:sp>
        <p:sp>
          <p:nvSpPr>
            <p:cNvPr id="112" name="Google Shape;400;p21">
              <a:extLst>
                <a:ext uri="{FF2B5EF4-FFF2-40B4-BE49-F238E27FC236}">
                  <a16:creationId xmlns:a16="http://schemas.microsoft.com/office/drawing/2014/main" id="{B1D85B31-4AF6-1341-A6C7-1445C54319BA}"/>
                </a:ext>
              </a:extLst>
            </p:cNvPr>
            <p:cNvSpPr txBox="1"/>
            <p:nvPr/>
          </p:nvSpPr>
          <p:spPr>
            <a:xfrm>
              <a:off x="3979731" y="5984408"/>
              <a:ext cx="1484951" cy="202276"/>
            </a:xfrm>
            <a:prstGeom prst="rect">
              <a:avLst/>
            </a:prstGeom>
            <a:solidFill>
              <a:schemeClr val="accent1">
                <a:lumMod val="20000"/>
                <a:lumOff val="80000"/>
              </a:schemeClr>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pPr marR="0" lvl="0" defTabSz="914400" eaLnBrk="1" fontAlgn="auto" latinLnBrk="0" hangingPunct="1">
                <a:lnSpc>
                  <a:spcPct val="100000"/>
                </a:lnSpc>
                <a:spcBef>
                  <a:spcPts val="0"/>
                </a:spcBef>
                <a:spcAft>
                  <a:spcPts val="0"/>
                </a:spcAft>
                <a:buClrTx/>
                <a:buSzTx/>
                <a:tabLst/>
                <a:defRPr/>
              </a:pPr>
              <a:r>
                <a:rPr kumimoji="0" lang="en-US" sz="900" b="1" i="0" u="none" strike="noStrike" kern="0" cap="none" spc="0" normalizeH="0" baseline="0" noProof="0" dirty="0">
                  <a:ln>
                    <a:noFill/>
                  </a:ln>
                  <a:solidFill>
                    <a:prstClr val="black"/>
                  </a:solidFill>
                  <a:effectLst/>
                  <a:uLnTx/>
                  <a:uFillTx/>
                </a:rPr>
                <a:t>Triggers</a:t>
              </a:r>
            </a:p>
          </p:txBody>
        </p:sp>
        <p:sp>
          <p:nvSpPr>
            <p:cNvPr id="114" name="Google Shape;401;p21">
              <a:extLst>
                <a:ext uri="{FF2B5EF4-FFF2-40B4-BE49-F238E27FC236}">
                  <a16:creationId xmlns:a16="http://schemas.microsoft.com/office/drawing/2014/main" id="{21563CE3-980B-F440-8135-9F9758ADF959}"/>
                </a:ext>
              </a:extLst>
            </p:cNvPr>
            <p:cNvSpPr txBox="1"/>
            <p:nvPr/>
          </p:nvSpPr>
          <p:spPr>
            <a:xfrm>
              <a:off x="4063092" y="5672561"/>
              <a:ext cx="1393395" cy="276999"/>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black"/>
                  </a:solidFill>
                  <a:effectLst/>
                  <a:uLnTx/>
                  <a:uFillTx/>
                  <a:latin typeface="Arial"/>
                  <a:ea typeface="Arial"/>
                  <a:cs typeface="Arial"/>
                  <a:sym typeface="Arial"/>
                </a:rPr>
                <a:t>User Profiling</a:t>
              </a:r>
              <a:endParaRPr kumimoji="0" sz="1800" b="0" i="0" u="none" strike="noStrike" kern="0" cap="none" spc="0" normalizeH="0" baseline="0" noProof="0" dirty="0">
                <a:ln>
                  <a:noFill/>
                </a:ln>
                <a:solidFill>
                  <a:prstClr val="black"/>
                </a:solidFill>
                <a:effectLst/>
                <a:uLnTx/>
                <a:uFillTx/>
              </a:endParaRPr>
            </a:p>
          </p:txBody>
        </p:sp>
      </p:grpSp>
      <p:sp>
        <p:nvSpPr>
          <p:cNvPr id="115" name="Google Shape;400;p21">
            <a:extLst>
              <a:ext uri="{FF2B5EF4-FFF2-40B4-BE49-F238E27FC236}">
                <a16:creationId xmlns:a16="http://schemas.microsoft.com/office/drawing/2014/main" id="{260D959E-ECA8-0140-B953-72D23798EFEA}"/>
              </a:ext>
            </a:extLst>
          </p:cNvPr>
          <p:cNvSpPr txBox="1"/>
          <p:nvPr/>
        </p:nvSpPr>
        <p:spPr>
          <a:xfrm>
            <a:off x="3962950" y="5996533"/>
            <a:ext cx="1493146" cy="212729"/>
          </a:xfrm>
          <a:prstGeom prst="rect">
            <a:avLst/>
          </a:prstGeom>
          <a:solidFill>
            <a:schemeClr val="accent1">
              <a:lumMod val="20000"/>
              <a:lumOff val="80000"/>
            </a:schemeClr>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pPr marR="0" lvl="0" defTabSz="914400" eaLnBrk="1" fontAlgn="auto" latinLnBrk="0" hangingPunct="1">
              <a:lnSpc>
                <a:spcPct val="100000"/>
              </a:lnSpc>
              <a:spcBef>
                <a:spcPts val="0"/>
              </a:spcBef>
              <a:spcAft>
                <a:spcPts val="0"/>
              </a:spcAft>
              <a:buClrTx/>
              <a:buSzTx/>
              <a:tabLst/>
              <a:defRPr/>
            </a:pPr>
            <a:r>
              <a:rPr lang="en-US" sz="900" b="1" kern="0" dirty="0"/>
              <a:t>Active Learning</a:t>
            </a:r>
            <a:endParaRPr kumimoji="0" sz="900" b="1" i="0" u="none" strike="noStrike" kern="0" cap="none" spc="0" normalizeH="0" baseline="0" noProof="0" dirty="0">
              <a:ln>
                <a:noFill/>
              </a:ln>
              <a:effectLst/>
              <a:uLnTx/>
              <a:uFillTx/>
            </a:endParaRPr>
          </a:p>
        </p:txBody>
      </p:sp>
      <p:sp>
        <p:nvSpPr>
          <p:cNvPr id="116" name="Right Arrow 115">
            <a:extLst>
              <a:ext uri="{FF2B5EF4-FFF2-40B4-BE49-F238E27FC236}">
                <a16:creationId xmlns:a16="http://schemas.microsoft.com/office/drawing/2014/main" id="{D457B655-4D0D-2141-AD8E-6D9BA4C7A12F}"/>
              </a:ext>
            </a:extLst>
          </p:cNvPr>
          <p:cNvSpPr/>
          <p:nvPr/>
        </p:nvSpPr>
        <p:spPr>
          <a:xfrm rot="10800000">
            <a:off x="5632954" y="5731289"/>
            <a:ext cx="1102596" cy="190389"/>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Right Arrow 116">
            <a:extLst>
              <a:ext uri="{FF2B5EF4-FFF2-40B4-BE49-F238E27FC236}">
                <a16:creationId xmlns:a16="http://schemas.microsoft.com/office/drawing/2014/main" id="{9B4F1B45-38BB-344B-BFDF-2CD388B7D394}"/>
              </a:ext>
            </a:extLst>
          </p:cNvPr>
          <p:cNvSpPr/>
          <p:nvPr/>
        </p:nvSpPr>
        <p:spPr>
          <a:xfrm rot="16200000">
            <a:off x="4356244" y="5111833"/>
            <a:ext cx="450767" cy="147845"/>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Right Arrow 118">
            <a:extLst>
              <a:ext uri="{FF2B5EF4-FFF2-40B4-BE49-F238E27FC236}">
                <a16:creationId xmlns:a16="http://schemas.microsoft.com/office/drawing/2014/main" id="{993E833C-B92D-424E-B33D-85ECB118AE41}"/>
              </a:ext>
            </a:extLst>
          </p:cNvPr>
          <p:cNvSpPr/>
          <p:nvPr/>
        </p:nvSpPr>
        <p:spPr>
          <a:xfrm>
            <a:off x="5641906" y="6225392"/>
            <a:ext cx="905305" cy="154220"/>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Google Shape;400;p21">
            <a:extLst>
              <a:ext uri="{FF2B5EF4-FFF2-40B4-BE49-F238E27FC236}">
                <a16:creationId xmlns:a16="http://schemas.microsoft.com/office/drawing/2014/main" id="{1976E15B-7B93-6A46-A8C9-7BE7E2EE92A4}"/>
              </a:ext>
            </a:extLst>
          </p:cNvPr>
          <p:cNvSpPr txBox="1"/>
          <p:nvPr/>
        </p:nvSpPr>
        <p:spPr>
          <a:xfrm>
            <a:off x="3959131" y="6221822"/>
            <a:ext cx="1493146" cy="342381"/>
          </a:xfrm>
          <a:prstGeom prst="rect">
            <a:avLst/>
          </a:prstGeom>
          <a:solidFill>
            <a:schemeClr val="accent1">
              <a:lumMod val="20000"/>
              <a:lumOff val="80000"/>
            </a:schemeClr>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pPr marR="0" lvl="0" defTabSz="914400" eaLnBrk="1" fontAlgn="auto" latinLnBrk="0" hangingPunct="1">
              <a:lnSpc>
                <a:spcPct val="100000"/>
              </a:lnSpc>
              <a:spcBef>
                <a:spcPts val="0"/>
              </a:spcBef>
              <a:spcAft>
                <a:spcPts val="0"/>
              </a:spcAft>
              <a:buClrTx/>
              <a:buSzTx/>
              <a:tabLst/>
              <a:defRPr/>
            </a:pPr>
            <a:r>
              <a:rPr lang="en-US" sz="900" b="1" kern="0" noProof="0" dirty="0"/>
              <a:t>Situation-aware Recommendation</a:t>
            </a:r>
            <a:endParaRPr kumimoji="0" sz="900" b="1" i="0" u="none" strike="noStrike" kern="0" cap="none" spc="0" normalizeH="0" baseline="0" noProof="0" dirty="0">
              <a:ln>
                <a:noFill/>
              </a:ln>
              <a:effectLst/>
              <a:uLnTx/>
              <a:uFillTx/>
            </a:endParaRPr>
          </a:p>
        </p:txBody>
      </p:sp>
      <p:graphicFrame>
        <p:nvGraphicFramePr>
          <p:cNvPr id="5" name="Object 4">
            <a:hlinkClick r:id="" action="ppaction://ole?verb=0"/>
          </p:cNvPr>
          <p:cNvGraphicFramePr>
            <a:graphicFrameLocks noChangeAspect="1"/>
          </p:cNvGraphicFramePr>
          <p:nvPr>
            <p:extLst>
              <p:ext uri="{D42A27DB-BD31-4B8C-83A1-F6EECF244321}">
                <p14:modId xmlns:p14="http://schemas.microsoft.com/office/powerpoint/2010/main" val="549696331"/>
              </p:ext>
            </p:extLst>
          </p:nvPr>
        </p:nvGraphicFramePr>
        <p:xfrm>
          <a:off x="98425" y="98425"/>
          <a:ext cx="6094413" cy="3427413"/>
        </p:xfrm>
        <a:graphic>
          <a:graphicData uri="http://schemas.openxmlformats.org/presentationml/2006/ole">
            <mc:AlternateContent xmlns:mc="http://schemas.openxmlformats.org/markup-compatibility/2006">
              <mc:Choice xmlns:v="urn:schemas-microsoft-com:vml" Requires="v">
                <p:oleObj spid="_x0000_s2057" name="Presentation" r:id="rId13" imgW="6094318" imgH="3427437" progId="PowerPoint.Show.12">
                  <p:embed/>
                </p:oleObj>
              </mc:Choice>
              <mc:Fallback>
                <p:oleObj name="Presentation" r:id="rId13" imgW="6094318" imgH="3427437" progId="PowerPoint.Show.12">
                  <p:embed/>
                  <p:pic>
                    <p:nvPicPr>
                      <p:cNvPr id="0" name=""/>
                      <p:cNvPicPr/>
                      <p:nvPr/>
                    </p:nvPicPr>
                    <p:blipFill>
                      <a:blip r:embed="rId14"/>
                      <a:stretch>
                        <a:fillRect/>
                      </a:stretch>
                    </p:blipFill>
                    <p:spPr>
                      <a:xfrm>
                        <a:off x="98425" y="98425"/>
                        <a:ext cx="6094413" cy="3427413"/>
                      </a:xfrm>
                      <a:prstGeom prst="rect">
                        <a:avLst/>
                      </a:prstGeom>
                    </p:spPr>
                  </p:pic>
                </p:oleObj>
              </mc:Fallback>
            </mc:AlternateContent>
          </a:graphicData>
        </a:graphic>
      </p:graphicFrame>
    </p:spTree>
    <p:extLst>
      <p:ext uri="{BB962C8B-B14F-4D97-AF65-F5344CB8AC3E}">
        <p14:creationId xmlns:p14="http://schemas.microsoft.com/office/powerpoint/2010/main" val="70887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9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0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0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8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1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0" animBg="1"/>
      <p:bldP spid="598" grpId="0" animBg="1"/>
      <p:bldP spid="599" grpId="0" animBg="1"/>
      <p:bldP spid="600" grpId="0" animBg="1"/>
      <p:bldP spid="603" grpId="0" animBg="1"/>
      <p:bldP spid="614" grpId="0" animBg="1"/>
      <p:bldP spid="615" grpId="0" animBg="1"/>
      <p:bldP spid="617" grpId="0" animBg="1"/>
      <p:bldP spid="620" grpId="0" animBg="1"/>
      <p:bldP spid="105" grpId="0" animBg="1"/>
      <p:bldP spid="115" grpId="0" animBg="1"/>
      <p:bldP spid="116" grpId="0" animBg="1"/>
      <p:bldP spid="117" grpId="0" animBg="1"/>
      <p:bldP spid="119" grpId="0" animBg="1"/>
      <p:bldP spid="1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95D0C-AB62-BC45-A851-627C32AFE33D}"/>
              </a:ext>
            </a:extLst>
          </p:cNvPr>
          <p:cNvSpPr>
            <a:spLocks noGrp="1"/>
          </p:cNvSpPr>
          <p:nvPr>
            <p:ph type="title" idx="4294967295"/>
          </p:nvPr>
        </p:nvSpPr>
        <p:spPr>
          <a:xfrm>
            <a:off x="0" y="952500"/>
            <a:ext cx="8478838" cy="838200"/>
          </a:xfrm>
        </p:spPr>
        <p:txBody>
          <a:bodyPr/>
          <a:lstStyle/>
          <a:p>
            <a:r>
              <a:rPr lang="en-US" sz="2800"/>
              <a:t>Demo Video</a:t>
            </a:r>
          </a:p>
        </p:txBody>
      </p:sp>
      <p:sp>
        <p:nvSpPr>
          <p:cNvPr id="3" name="Content Placeholder 2">
            <a:extLst>
              <a:ext uri="{FF2B5EF4-FFF2-40B4-BE49-F238E27FC236}">
                <a16:creationId xmlns:a16="http://schemas.microsoft.com/office/drawing/2014/main" id="{4CF3B675-16C8-F54D-8EC3-B8F6F94D18A2}"/>
              </a:ext>
            </a:extLst>
          </p:cNvPr>
          <p:cNvSpPr>
            <a:spLocks noGrp="1"/>
          </p:cNvSpPr>
          <p:nvPr>
            <p:ph idx="4294967295"/>
          </p:nvPr>
        </p:nvSpPr>
        <p:spPr>
          <a:xfrm>
            <a:off x="0" y="1992313"/>
            <a:ext cx="8639175" cy="4665662"/>
          </a:xfrm>
        </p:spPr>
        <p:txBody>
          <a:bodyPr>
            <a:normAutofit/>
          </a:bodyPr>
          <a:lstStyle/>
          <a:p>
            <a:pPr marL="229870" indent="-229870"/>
            <a:r>
              <a:rPr lang="en-US" dirty="0">
                <a:latin typeface="Arial"/>
                <a:cs typeface="Arial"/>
              </a:rPr>
              <a:t>In the demo video, we demonstrate as follows.</a:t>
            </a:r>
          </a:p>
          <a:p>
            <a:pPr marL="739775" lvl="1" indent="-285750">
              <a:buFont typeface="Arial" panose="020B0604020202020204" pitchFamily="34" charset="0"/>
              <a:buChar char="•"/>
            </a:pPr>
            <a:r>
              <a:rPr lang="en-US" sz="2000" kern="1200" dirty="0">
                <a:solidFill>
                  <a:srgbClr val="000000"/>
                </a:solidFill>
                <a:latin typeface="Arial"/>
                <a:ea typeface="+mn-ea"/>
                <a:cs typeface="Arial"/>
              </a:rPr>
              <a:t>How twitter data is consumed and processed via Data Streaming Module</a:t>
            </a:r>
          </a:p>
          <a:p>
            <a:pPr marL="739775" lvl="1" indent="-285750">
              <a:buFont typeface="Arial" panose="020B0604020202020204" pitchFamily="34" charset="0"/>
              <a:buChar char="•"/>
            </a:pPr>
            <a:r>
              <a:rPr lang="en-US" sz="2000" kern="1200" dirty="0">
                <a:solidFill>
                  <a:srgbClr val="000000"/>
                </a:solidFill>
                <a:latin typeface="Arial"/>
                <a:ea typeface="+mn-ea"/>
                <a:cs typeface="Arial"/>
              </a:rPr>
              <a:t>Extracting objects from Videos</a:t>
            </a:r>
          </a:p>
          <a:p>
            <a:pPr marL="739775" lvl="1" indent="-285750">
              <a:buFont typeface="Arial" panose="020B0604020202020204" pitchFamily="34" charset="0"/>
              <a:buChar char="•"/>
            </a:pPr>
            <a:r>
              <a:rPr lang="en-US" sz="2000" kern="1200" dirty="0">
                <a:solidFill>
                  <a:srgbClr val="000000"/>
                </a:solidFill>
                <a:latin typeface="Arial"/>
                <a:ea typeface="+mn-ea"/>
                <a:cs typeface="Arial"/>
              </a:rPr>
              <a:t>Extracts the tweets that discusses about </a:t>
            </a:r>
            <a:r>
              <a:rPr lang="en-US" sz="2000" i="1" kern="1200" dirty="0">
                <a:solidFill>
                  <a:srgbClr val="000000"/>
                </a:solidFill>
                <a:latin typeface="Arial"/>
                <a:ea typeface="+mn-ea"/>
                <a:cs typeface="Arial"/>
              </a:rPr>
              <a:t>Object in Question </a:t>
            </a:r>
          </a:p>
          <a:p>
            <a:pPr marL="739775" lvl="1" indent="-285750">
              <a:buFont typeface="Arial" panose="020B0604020202020204" pitchFamily="34" charset="0"/>
              <a:buChar char="•"/>
            </a:pPr>
            <a:r>
              <a:rPr lang="en-US" sz="2000" kern="1200" dirty="0">
                <a:solidFill>
                  <a:srgbClr val="000000"/>
                </a:solidFill>
                <a:latin typeface="Arial"/>
                <a:ea typeface="+mn-ea"/>
                <a:cs typeface="Arial"/>
              </a:rPr>
              <a:t>Tie features from different modality using the Indexing Layer</a:t>
            </a:r>
          </a:p>
          <a:p>
            <a:pPr marL="1143000" lvl="2" indent="-285750">
              <a:buFont typeface="Arial" panose="020B0604020202020204" pitchFamily="34" charset="0"/>
              <a:buChar char="•"/>
            </a:pPr>
            <a:r>
              <a:rPr lang="en-US" sz="2000" kern="1200" dirty="0">
                <a:solidFill>
                  <a:srgbClr val="000000"/>
                </a:solidFill>
                <a:latin typeface="Arial"/>
                <a:ea typeface="+mn-ea"/>
                <a:cs typeface="Arial"/>
              </a:rPr>
              <a:t>Build Index on the objects from videos and tweets</a:t>
            </a:r>
          </a:p>
          <a:p>
            <a:pPr marL="739775" lvl="1" indent="-285750">
              <a:buFont typeface="Arial" panose="020B0604020202020204" pitchFamily="34" charset="0"/>
              <a:buChar char="•"/>
            </a:pPr>
            <a:r>
              <a:rPr lang="en-US" sz="2000" kern="1200" dirty="0">
                <a:solidFill>
                  <a:srgbClr val="000000"/>
                </a:solidFill>
                <a:latin typeface="Arial"/>
                <a:ea typeface="+mn-ea"/>
                <a:cs typeface="Arial"/>
              </a:rPr>
              <a:t>Functionality of the Front End with Graph Analytics</a:t>
            </a:r>
          </a:p>
          <a:p>
            <a:pPr marL="739775" lvl="1" indent="-285750">
              <a:buFont typeface="Arial" panose="020B0604020202020204" pitchFamily="34" charset="0"/>
              <a:buChar char="•"/>
            </a:pPr>
            <a:r>
              <a:rPr lang="en-US" sz="2000" kern="1200" dirty="0">
                <a:solidFill>
                  <a:srgbClr val="000000"/>
                </a:solidFill>
                <a:latin typeface="Arial"/>
                <a:ea typeface="+mn-ea"/>
                <a:cs typeface="Arial"/>
              </a:rPr>
              <a:t>User Profiling extracts other objects that can be of users’ interest </a:t>
            </a:r>
          </a:p>
          <a:p>
            <a:pPr marL="739775" lvl="1" indent="-285750">
              <a:buFont typeface="Arial" panose="020B0604020202020204" pitchFamily="34" charset="0"/>
              <a:buChar char="•"/>
            </a:pPr>
            <a:r>
              <a:rPr lang="en-US" sz="2000" kern="1200" dirty="0">
                <a:solidFill>
                  <a:srgbClr val="000000"/>
                </a:solidFill>
                <a:latin typeface="Arial"/>
                <a:ea typeface="+mn-ea"/>
                <a:cs typeface="Arial"/>
              </a:rPr>
              <a:t>Allows user to see those objects from all modalities</a:t>
            </a:r>
            <a:endParaRPr lang="en-US" sz="1800" dirty="0"/>
          </a:p>
          <a:p>
            <a:pPr marL="229870" indent="-229870"/>
            <a:endParaRPr lang="en-US" dirty="0"/>
          </a:p>
        </p:txBody>
      </p:sp>
      <p:sp>
        <p:nvSpPr>
          <p:cNvPr id="4" name="Slide Number Placeholder 3">
            <a:extLst>
              <a:ext uri="{FF2B5EF4-FFF2-40B4-BE49-F238E27FC236}">
                <a16:creationId xmlns:a16="http://schemas.microsoft.com/office/drawing/2014/main" id="{60E9159B-E3A5-734C-937D-541CF7FA16BC}"/>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43</a:t>
            </a:fld>
            <a:endParaRPr lang="en-US"/>
          </a:p>
        </p:txBody>
      </p:sp>
    </p:spTree>
    <p:extLst>
      <p:ext uri="{BB962C8B-B14F-4D97-AF65-F5344CB8AC3E}">
        <p14:creationId xmlns:p14="http://schemas.microsoft.com/office/powerpoint/2010/main" val="31457307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95D0C-AB62-BC45-A851-627C32AFE33D}"/>
              </a:ext>
            </a:extLst>
          </p:cNvPr>
          <p:cNvSpPr>
            <a:spLocks noGrp="1"/>
          </p:cNvSpPr>
          <p:nvPr>
            <p:ph type="title"/>
          </p:nvPr>
        </p:nvSpPr>
        <p:spPr/>
        <p:txBody>
          <a:bodyPr/>
          <a:lstStyle/>
          <a:p>
            <a:r>
              <a:rPr lang="en-US" sz="2100"/>
              <a:t>Demo Video</a:t>
            </a:r>
          </a:p>
        </p:txBody>
      </p:sp>
      <p:sp>
        <p:nvSpPr>
          <p:cNvPr id="3" name="Content Placeholder 2">
            <a:extLst>
              <a:ext uri="{FF2B5EF4-FFF2-40B4-BE49-F238E27FC236}">
                <a16:creationId xmlns:a16="http://schemas.microsoft.com/office/drawing/2014/main" id="{4CF3B675-16C8-F54D-8EC3-B8F6F94D18A2}"/>
              </a:ext>
            </a:extLst>
          </p:cNvPr>
          <p:cNvSpPr>
            <a:spLocks noGrp="1"/>
          </p:cNvSpPr>
          <p:nvPr>
            <p:ph idx="1"/>
          </p:nvPr>
        </p:nvSpPr>
        <p:spPr>
          <a:xfrm>
            <a:off x="1314450" y="2351891"/>
            <a:ext cx="6523265" cy="3498818"/>
          </a:xfrm>
        </p:spPr>
        <p:txBody>
          <a:bodyPr>
            <a:normAutofit/>
          </a:bodyPr>
          <a:lstStyle/>
          <a:p>
            <a:pPr marL="172403" indent="-172403"/>
            <a:r>
              <a:rPr lang="en-US" dirty="0">
                <a:solidFill>
                  <a:srgbClr val="000000"/>
                </a:solidFill>
                <a:latin typeface="Arial"/>
                <a:cs typeface="Arial"/>
              </a:rPr>
              <a:t>Simplified Query</a:t>
            </a:r>
            <a:br>
              <a:rPr lang="en-US" dirty="0">
                <a:solidFill>
                  <a:srgbClr val="000000"/>
                </a:solidFill>
                <a:latin typeface="Arial"/>
                <a:cs typeface="Arial"/>
              </a:rPr>
            </a:br>
            <a:br>
              <a:rPr lang="en-US" dirty="0">
                <a:highlight>
                  <a:srgbClr val="FFFF00"/>
                </a:highlight>
              </a:rPr>
            </a:br>
            <a:r>
              <a:rPr lang="en-US" sz="1800" dirty="0">
                <a:solidFill>
                  <a:srgbClr val="C00000"/>
                </a:solidFill>
                <a:highlight>
                  <a:srgbClr val="00FFFF"/>
                </a:highlight>
                <a:latin typeface="Monaco"/>
                <a:cs typeface="Arial"/>
              </a:rPr>
              <a:t>Select * from tweets, videos where </a:t>
            </a:r>
            <a:r>
              <a:rPr lang="en-US" sz="1800" dirty="0" err="1">
                <a:solidFill>
                  <a:srgbClr val="C00000"/>
                </a:solidFill>
                <a:highlight>
                  <a:srgbClr val="00FFFF"/>
                </a:highlight>
                <a:latin typeface="Monaco"/>
                <a:cs typeface="Arial"/>
              </a:rPr>
              <a:t>tweets.objects_discussed</a:t>
            </a:r>
            <a:r>
              <a:rPr lang="en-US" sz="1800" dirty="0">
                <a:solidFill>
                  <a:srgbClr val="C00000"/>
                </a:solidFill>
                <a:highlight>
                  <a:srgbClr val="00FFFF"/>
                </a:highlight>
                <a:latin typeface="Monaco"/>
                <a:cs typeface="Arial"/>
              </a:rPr>
              <a:t> == "car" </a:t>
            </a:r>
            <a:r>
              <a:rPr lang="en-US" sz="1800" dirty="0" err="1">
                <a:solidFill>
                  <a:srgbClr val="C00000"/>
                </a:solidFill>
                <a:highlight>
                  <a:srgbClr val="00FFFF"/>
                </a:highlight>
                <a:latin typeface="Monaco"/>
                <a:cs typeface="Arial"/>
              </a:rPr>
              <a:t>videos.objects_detected</a:t>
            </a:r>
            <a:r>
              <a:rPr lang="en-US" sz="1800" dirty="0">
                <a:solidFill>
                  <a:srgbClr val="C00000"/>
                </a:solidFill>
                <a:highlight>
                  <a:srgbClr val="00FFFF"/>
                </a:highlight>
                <a:latin typeface="Monaco"/>
                <a:cs typeface="Arial"/>
              </a:rPr>
              <a:t> == "car”</a:t>
            </a:r>
          </a:p>
          <a:p>
            <a:pPr marL="172403" indent="-172403"/>
            <a:r>
              <a:rPr lang="en-US" dirty="0">
                <a:latin typeface="Arial"/>
                <a:cs typeface="Arial"/>
              </a:rPr>
              <a:t>Demo Video URL </a:t>
            </a:r>
          </a:p>
          <a:p>
            <a:pPr marL="512921" lvl="1" indent="-172403"/>
            <a:r>
              <a:rPr lang="en-US" sz="1500" b="1" dirty="0">
                <a:solidFill>
                  <a:schemeClr val="accent1"/>
                </a:solidFill>
                <a:latin typeface="Arial"/>
                <a:cs typeface="Arial"/>
                <a:hlinkClick r:id="rId3">
                  <a:extLst>
                    <a:ext uri="{A12FA001-AC4F-418D-AE19-62706E023703}">
                      <ahyp:hlinkClr xmlns:ahyp="http://schemas.microsoft.com/office/drawing/2018/hyperlinkcolor" val="tx"/>
                    </a:ext>
                  </a:extLst>
                </a:hlinkClick>
              </a:rPr>
              <a:t>https://youtu.be/5TqWKzy5SqI</a:t>
            </a:r>
            <a:r>
              <a:rPr lang="en-US" sz="1500" b="1" dirty="0">
                <a:solidFill>
                  <a:schemeClr val="accent1"/>
                </a:solidFill>
                <a:latin typeface="Arial"/>
                <a:cs typeface="Arial"/>
              </a:rPr>
              <a:t> </a:t>
            </a:r>
          </a:p>
          <a:p>
            <a:pPr marL="0" indent="0">
              <a:buNone/>
            </a:pPr>
            <a:endParaRPr lang="en-US" sz="1800" dirty="0">
              <a:solidFill>
                <a:srgbClr val="C00000"/>
              </a:solidFill>
              <a:highlight>
                <a:srgbClr val="00FFFF"/>
              </a:highlight>
              <a:latin typeface="Monaco"/>
              <a:cs typeface="Arial"/>
            </a:endParaRPr>
          </a:p>
          <a:p>
            <a:pPr marL="172403" indent="-172403"/>
            <a:endParaRPr lang="en-US" dirty="0"/>
          </a:p>
        </p:txBody>
      </p:sp>
      <p:sp>
        <p:nvSpPr>
          <p:cNvPr id="4" name="Slide Number Placeholder 3">
            <a:extLst>
              <a:ext uri="{FF2B5EF4-FFF2-40B4-BE49-F238E27FC236}">
                <a16:creationId xmlns:a16="http://schemas.microsoft.com/office/drawing/2014/main" id="{60E9159B-E3A5-734C-937D-541CF7FA16BC}"/>
              </a:ext>
            </a:extLst>
          </p:cNvPr>
          <p:cNvSpPr>
            <a:spLocks noGrp="1"/>
          </p:cNvSpPr>
          <p:nvPr>
            <p:ph type="sldNum" sz="quarter" idx="11"/>
          </p:nvPr>
        </p:nvSpPr>
        <p:spPr/>
        <p:txBody>
          <a:bodyPr/>
          <a:lstStyle/>
          <a:p>
            <a:fld id="{F6EFC63E-F8D9-44BB-A462-AC735E845F95}" type="slidenum">
              <a:rPr lang="en-US" smtClean="0"/>
              <a:pPr/>
              <a:t>44</a:t>
            </a:fld>
            <a:endParaRPr lang="en-US"/>
          </a:p>
        </p:txBody>
      </p:sp>
      <p:sp>
        <p:nvSpPr>
          <p:cNvPr id="6" name="Footer Placeholder 4">
            <a:extLst>
              <a:ext uri="{FF2B5EF4-FFF2-40B4-BE49-F238E27FC236}">
                <a16:creationId xmlns:a16="http://schemas.microsoft.com/office/drawing/2014/main" id="{391F3A2B-BA24-964F-B36E-7923AEEBF22E}"/>
              </a:ext>
            </a:extLst>
          </p:cNvPr>
          <p:cNvSpPr>
            <a:spLocks noGrp="1"/>
          </p:cNvSpPr>
          <p:nvPr>
            <p:ph type="ftr" sz="quarter" idx="4294967295"/>
          </p:nvPr>
        </p:nvSpPr>
        <p:spPr>
          <a:xfrm>
            <a:off x="1907430" y="5827626"/>
            <a:ext cx="3043141" cy="173124"/>
          </a:xfrm>
          <a:prstGeom prst="rect">
            <a:avLst/>
          </a:prstGeom>
        </p:spPr>
        <p:txBody>
          <a:bodyPr wrap="square" anchor="b" anchorCtr="0">
            <a:spAutoFit/>
          </a:bodyPr>
          <a:lstStyle>
            <a:defPPr>
              <a:defRPr lang="en-US"/>
            </a:defPPr>
            <a:lvl1pPr algn="ctr" rtl="0" fontAlgn="base">
              <a:spcBef>
                <a:spcPct val="0"/>
              </a:spcBef>
              <a:spcAft>
                <a:spcPct val="0"/>
              </a:spcAft>
              <a:defRPr sz="525" kern="1200" baseline="0">
                <a:solidFill>
                  <a:srgbClr val="FF0000"/>
                </a:solidFill>
                <a:latin typeface="Arial Narrow" pitchFamily="34" charset="0"/>
                <a:ea typeface="+mn-ea"/>
                <a:cs typeface="Arial" charset="0"/>
              </a:defRPr>
            </a:lvl1pPr>
            <a:lvl2pPr marL="342900" algn="l" rtl="0" fontAlgn="base">
              <a:spcBef>
                <a:spcPct val="0"/>
              </a:spcBef>
              <a:spcAft>
                <a:spcPct val="0"/>
              </a:spcAft>
              <a:defRPr kern="1200">
                <a:solidFill>
                  <a:schemeClr val="tx1"/>
                </a:solidFill>
                <a:latin typeface="Tahoma" charset="0"/>
                <a:ea typeface="+mn-ea"/>
                <a:cs typeface="Arial" charset="0"/>
              </a:defRPr>
            </a:lvl2pPr>
            <a:lvl3pPr marL="685800" algn="l" rtl="0" fontAlgn="base">
              <a:spcBef>
                <a:spcPct val="0"/>
              </a:spcBef>
              <a:spcAft>
                <a:spcPct val="0"/>
              </a:spcAft>
              <a:defRPr kern="1200">
                <a:solidFill>
                  <a:schemeClr val="tx1"/>
                </a:solidFill>
                <a:latin typeface="Tahoma" charset="0"/>
                <a:ea typeface="+mn-ea"/>
                <a:cs typeface="Arial" charset="0"/>
              </a:defRPr>
            </a:lvl3pPr>
            <a:lvl4pPr marL="1028700" algn="l" rtl="0" fontAlgn="base">
              <a:spcBef>
                <a:spcPct val="0"/>
              </a:spcBef>
              <a:spcAft>
                <a:spcPct val="0"/>
              </a:spcAft>
              <a:defRPr kern="1200">
                <a:solidFill>
                  <a:schemeClr val="tx1"/>
                </a:solidFill>
                <a:latin typeface="Tahoma" charset="0"/>
                <a:ea typeface="+mn-ea"/>
                <a:cs typeface="Arial" charset="0"/>
              </a:defRPr>
            </a:lvl4pPr>
            <a:lvl5pPr marL="1371600" algn="l" rtl="0" fontAlgn="base">
              <a:spcBef>
                <a:spcPct val="0"/>
              </a:spcBef>
              <a:spcAft>
                <a:spcPct val="0"/>
              </a:spcAft>
              <a:defRPr kern="1200">
                <a:solidFill>
                  <a:schemeClr val="tx1"/>
                </a:solidFill>
                <a:latin typeface="Tahoma" charset="0"/>
                <a:ea typeface="+mn-ea"/>
                <a:cs typeface="Arial" charset="0"/>
              </a:defRPr>
            </a:lvl5pPr>
            <a:lvl6pPr marL="1714500" algn="l" defTabSz="685800" rtl="0" eaLnBrk="1" latinLnBrk="0" hangingPunct="1">
              <a:defRPr kern="1200">
                <a:solidFill>
                  <a:schemeClr val="tx1"/>
                </a:solidFill>
                <a:latin typeface="Tahoma" charset="0"/>
                <a:ea typeface="+mn-ea"/>
                <a:cs typeface="Arial" charset="0"/>
              </a:defRPr>
            </a:lvl6pPr>
            <a:lvl7pPr marL="2057400" algn="l" defTabSz="685800" rtl="0" eaLnBrk="1" latinLnBrk="0" hangingPunct="1">
              <a:defRPr kern="1200">
                <a:solidFill>
                  <a:schemeClr val="tx1"/>
                </a:solidFill>
                <a:latin typeface="Tahoma" charset="0"/>
                <a:ea typeface="+mn-ea"/>
                <a:cs typeface="Arial" charset="0"/>
              </a:defRPr>
            </a:lvl7pPr>
            <a:lvl8pPr marL="2400300" algn="l" defTabSz="685800" rtl="0" eaLnBrk="1" latinLnBrk="0" hangingPunct="1">
              <a:defRPr kern="1200">
                <a:solidFill>
                  <a:schemeClr val="tx1"/>
                </a:solidFill>
                <a:latin typeface="Tahoma" charset="0"/>
                <a:ea typeface="+mn-ea"/>
                <a:cs typeface="Arial" charset="0"/>
              </a:defRPr>
            </a:lvl8pPr>
            <a:lvl9pPr marL="2743200" algn="l" defTabSz="685800" rtl="0" eaLnBrk="1" latinLnBrk="0" hangingPunct="1">
              <a:defRPr kern="1200">
                <a:solidFill>
                  <a:schemeClr val="tx1"/>
                </a:solidFill>
                <a:latin typeface="Tahoma" charset="0"/>
                <a:ea typeface="+mn-ea"/>
                <a:cs typeface="Arial" charset="0"/>
              </a:defRPr>
            </a:lvl9pPr>
          </a:lstStyle>
          <a:p>
            <a:endParaRPr lang="en-US"/>
          </a:p>
        </p:txBody>
      </p:sp>
    </p:spTree>
    <p:extLst>
      <p:ext uri="{BB962C8B-B14F-4D97-AF65-F5344CB8AC3E}">
        <p14:creationId xmlns:p14="http://schemas.microsoft.com/office/powerpoint/2010/main" val="28773849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 name="Title 2">
            <a:extLst>
              <a:ext uri="{FF2B5EF4-FFF2-40B4-BE49-F238E27FC236}">
                <a16:creationId xmlns:a16="http://schemas.microsoft.com/office/drawing/2014/main" id="{6DE8040D-E609-CE43-B9E4-EFDD6513FA24}"/>
              </a:ext>
            </a:extLst>
          </p:cNvPr>
          <p:cNvSpPr>
            <a:spLocks noGrp="1"/>
          </p:cNvSpPr>
          <p:nvPr>
            <p:ph type="title" idx="4294967295"/>
          </p:nvPr>
        </p:nvSpPr>
        <p:spPr>
          <a:xfrm>
            <a:off x="0" y="952500"/>
            <a:ext cx="8478838" cy="838200"/>
          </a:xfrm>
        </p:spPr>
        <p:txBody>
          <a:bodyPr/>
          <a:lstStyle/>
          <a:p>
            <a:r>
              <a:rPr lang="en-US">
                <a:latin typeface="Arial"/>
                <a:cs typeface="Arial"/>
              </a:rPr>
              <a:t>Architecture</a:t>
            </a:r>
          </a:p>
        </p:txBody>
      </p:sp>
      <p:sp>
        <p:nvSpPr>
          <p:cNvPr id="87" name="Slide Number Placeholder 3">
            <a:extLst>
              <a:ext uri="{FF2B5EF4-FFF2-40B4-BE49-F238E27FC236}">
                <a16:creationId xmlns:a16="http://schemas.microsoft.com/office/drawing/2014/main" id="{C9C9B1BC-DA41-D048-83DC-70CE585675FE}"/>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45</a:t>
            </a:fld>
            <a:endParaRPr lang="en-US"/>
          </a:p>
        </p:txBody>
      </p:sp>
      <p:sp>
        <p:nvSpPr>
          <p:cNvPr id="334" name="Google Shape;334;p21"/>
          <p:cNvSpPr txBox="1">
            <a:spLocks noGrp="1"/>
          </p:cNvSpPr>
          <p:nvPr>
            <p:ph type="sldNum" idx="4294967295"/>
          </p:nvPr>
        </p:nvSpPr>
        <p:spPr>
          <a:xfrm>
            <a:off x="8743950" y="6457950"/>
            <a:ext cx="400050" cy="298450"/>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buClr>
                <a:srgbClr val="000000"/>
              </a:buClr>
              <a:buSzPts val="1300"/>
            </a:pPr>
            <a:fld id="{00000000-1234-1234-1234-123412341234}" type="slidenum">
              <a:rPr lang="en-US" smtClean="0"/>
              <a:pPr algn="ctr">
                <a:spcBef>
                  <a:spcPts val="0"/>
                </a:spcBef>
                <a:spcAft>
                  <a:spcPts val="0"/>
                </a:spcAft>
                <a:buClr>
                  <a:srgbClr val="000000"/>
                </a:buClr>
                <a:buSzPts val="1300"/>
              </a:pPr>
              <a:t>45</a:t>
            </a:fld>
            <a:endParaRPr sz="975">
              <a:solidFill>
                <a:srgbClr val="000000"/>
              </a:solidFill>
              <a:latin typeface="Arial"/>
              <a:ea typeface="Arial"/>
              <a:cs typeface="Arial"/>
              <a:sym typeface="Arial"/>
            </a:endParaRPr>
          </a:p>
        </p:txBody>
      </p:sp>
      <p:grpSp>
        <p:nvGrpSpPr>
          <p:cNvPr id="573" name="Group 572">
            <a:extLst>
              <a:ext uri="{FF2B5EF4-FFF2-40B4-BE49-F238E27FC236}">
                <a16:creationId xmlns:a16="http://schemas.microsoft.com/office/drawing/2014/main" id="{DD93DC32-E6DB-074F-AFC7-B19620F4E375}"/>
              </a:ext>
            </a:extLst>
          </p:cNvPr>
          <p:cNvGrpSpPr/>
          <p:nvPr/>
        </p:nvGrpSpPr>
        <p:grpSpPr>
          <a:xfrm>
            <a:off x="341120" y="5625485"/>
            <a:ext cx="7980169" cy="1185994"/>
            <a:chOff x="263551" y="5077203"/>
            <a:chExt cx="7980169" cy="1185994"/>
          </a:xfrm>
        </p:grpSpPr>
        <p:pic>
          <p:nvPicPr>
            <p:cNvPr id="574" name="Picture 573">
              <a:extLst>
                <a:ext uri="{FF2B5EF4-FFF2-40B4-BE49-F238E27FC236}">
                  <a16:creationId xmlns:a16="http://schemas.microsoft.com/office/drawing/2014/main" id="{96E164D5-6D25-6F49-8E14-452A7F02603E}"/>
                </a:ext>
              </a:extLst>
            </p:cNvPr>
            <p:cNvPicPr>
              <a:picLocks noChangeAspect="1"/>
            </p:cNvPicPr>
            <p:nvPr/>
          </p:nvPicPr>
          <p:blipFill>
            <a:blip r:embed="rId3"/>
            <a:stretch>
              <a:fillRect/>
            </a:stretch>
          </p:blipFill>
          <p:spPr>
            <a:xfrm>
              <a:off x="263551" y="5268089"/>
              <a:ext cx="462827" cy="462827"/>
            </a:xfrm>
            <a:prstGeom prst="rect">
              <a:avLst/>
            </a:prstGeom>
          </p:spPr>
        </p:pic>
        <p:grpSp>
          <p:nvGrpSpPr>
            <p:cNvPr id="575" name="Group 574">
              <a:extLst>
                <a:ext uri="{FF2B5EF4-FFF2-40B4-BE49-F238E27FC236}">
                  <a16:creationId xmlns:a16="http://schemas.microsoft.com/office/drawing/2014/main" id="{5CD67606-786E-2747-ADB3-BB9FB261FC3C}"/>
                </a:ext>
              </a:extLst>
            </p:cNvPr>
            <p:cNvGrpSpPr/>
            <p:nvPr/>
          </p:nvGrpSpPr>
          <p:grpSpPr>
            <a:xfrm>
              <a:off x="743514" y="5077203"/>
              <a:ext cx="7500206" cy="1185994"/>
              <a:chOff x="743514" y="5077203"/>
              <a:chExt cx="7500206" cy="1185994"/>
            </a:xfrm>
          </p:grpSpPr>
          <p:sp>
            <p:nvSpPr>
              <p:cNvPr id="576" name="TextBox 575">
                <a:extLst>
                  <a:ext uri="{FF2B5EF4-FFF2-40B4-BE49-F238E27FC236}">
                    <a16:creationId xmlns:a16="http://schemas.microsoft.com/office/drawing/2014/main" id="{7BEB6077-441E-E142-BCCF-F21CDE86D641}"/>
                  </a:ext>
                </a:extLst>
              </p:cNvPr>
              <p:cNvSpPr txBox="1"/>
              <p:nvPr/>
            </p:nvSpPr>
            <p:spPr>
              <a:xfrm>
                <a:off x="743514" y="5377372"/>
                <a:ext cx="1090748"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Microservice</a:t>
                </a:r>
              </a:p>
            </p:txBody>
          </p:sp>
          <p:sp>
            <p:nvSpPr>
              <p:cNvPr id="577" name="Right Arrow 576">
                <a:extLst>
                  <a:ext uri="{FF2B5EF4-FFF2-40B4-BE49-F238E27FC236}">
                    <a16:creationId xmlns:a16="http://schemas.microsoft.com/office/drawing/2014/main" id="{C1C9E94D-817A-0E42-99ED-203CD6A3ECF5}"/>
                  </a:ext>
                </a:extLst>
              </p:cNvPr>
              <p:cNvSpPr/>
              <p:nvPr/>
            </p:nvSpPr>
            <p:spPr>
              <a:xfrm>
                <a:off x="2490715" y="5179758"/>
                <a:ext cx="404627" cy="128588"/>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8" name="TextBox 577">
                <a:extLst>
                  <a:ext uri="{FF2B5EF4-FFF2-40B4-BE49-F238E27FC236}">
                    <a16:creationId xmlns:a16="http://schemas.microsoft.com/office/drawing/2014/main" id="{10C83F39-F31B-2948-B590-083C2692D5F5}"/>
                  </a:ext>
                </a:extLst>
              </p:cNvPr>
              <p:cNvSpPr txBox="1"/>
              <p:nvPr/>
            </p:nvSpPr>
            <p:spPr>
              <a:xfrm>
                <a:off x="2878269" y="5077203"/>
                <a:ext cx="1180388"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Users’ queries</a:t>
                </a:r>
              </a:p>
            </p:txBody>
          </p:sp>
          <p:sp>
            <p:nvSpPr>
              <p:cNvPr id="579" name="Right Arrow 578">
                <a:extLst>
                  <a:ext uri="{FF2B5EF4-FFF2-40B4-BE49-F238E27FC236}">
                    <a16:creationId xmlns:a16="http://schemas.microsoft.com/office/drawing/2014/main" id="{043C2294-8782-2E4C-902B-9D95B7577642}"/>
                  </a:ext>
                </a:extLst>
              </p:cNvPr>
              <p:cNvSpPr/>
              <p:nvPr/>
            </p:nvSpPr>
            <p:spPr>
              <a:xfrm>
                <a:off x="2495137" y="5381781"/>
                <a:ext cx="400205" cy="128588"/>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0" name="TextBox 579">
                <a:extLst>
                  <a:ext uri="{FF2B5EF4-FFF2-40B4-BE49-F238E27FC236}">
                    <a16:creationId xmlns:a16="http://schemas.microsoft.com/office/drawing/2014/main" id="{6A36D328-7C89-514A-998B-8148D4FE3579}"/>
                  </a:ext>
                </a:extLst>
              </p:cNvPr>
              <p:cNvSpPr txBox="1"/>
              <p:nvPr/>
            </p:nvSpPr>
            <p:spPr>
              <a:xfrm>
                <a:off x="2887999" y="5296403"/>
                <a:ext cx="2239459"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Heterogeneous Data Streams</a:t>
                </a:r>
              </a:p>
            </p:txBody>
          </p:sp>
          <p:pic>
            <p:nvPicPr>
              <p:cNvPr id="581" name="Picture 580">
                <a:extLst>
                  <a:ext uri="{FF2B5EF4-FFF2-40B4-BE49-F238E27FC236}">
                    <a16:creationId xmlns:a16="http://schemas.microsoft.com/office/drawing/2014/main" id="{7DC62057-300C-F04A-80FE-A098F5AAE300}"/>
                  </a:ext>
                </a:extLst>
              </p:cNvPr>
              <p:cNvPicPr>
                <a:picLocks noChangeAspect="1"/>
              </p:cNvPicPr>
              <p:nvPr/>
            </p:nvPicPr>
            <p:blipFill>
              <a:blip r:embed="rId4"/>
              <a:stretch>
                <a:fillRect/>
              </a:stretch>
            </p:blipFill>
            <p:spPr>
              <a:xfrm>
                <a:off x="7580778" y="5404039"/>
                <a:ext cx="662942" cy="662942"/>
              </a:xfrm>
              <a:prstGeom prst="rect">
                <a:avLst/>
              </a:prstGeom>
            </p:spPr>
          </p:pic>
          <p:pic>
            <p:nvPicPr>
              <p:cNvPr id="582" name="Picture 581">
                <a:extLst>
                  <a:ext uri="{FF2B5EF4-FFF2-40B4-BE49-F238E27FC236}">
                    <a16:creationId xmlns:a16="http://schemas.microsoft.com/office/drawing/2014/main" id="{929D53F9-3ADD-FA45-8420-F8531F6766B3}"/>
                  </a:ext>
                </a:extLst>
              </p:cNvPr>
              <p:cNvPicPr>
                <a:picLocks noChangeAspect="1"/>
              </p:cNvPicPr>
              <p:nvPr/>
            </p:nvPicPr>
            <p:blipFill>
              <a:blip r:embed="rId5"/>
              <a:stretch>
                <a:fillRect/>
              </a:stretch>
            </p:blipFill>
            <p:spPr>
              <a:xfrm>
                <a:off x="6278097" y="5245651"/>
                <a:ext cx="1216166" cy="912125"/>
              </a:xfrm>
              <a:prstGeom prst="rect">
                <a:avLst/>
              </a:prstGeom>
            </p:spPr>
          </p:pic>
          <p:sp>
            <p:nvSpPr>
              <p:cNvPr id="585" name="Right Arrow 584">
                <a:extLst>
                  <a:ext uri="{FF2B5EF4-FFF2-40B4-BE49-F238E27FC236}">
                    <a16:creationId xmlns:a16="http://schemas.microsoft.com/office/drawing/2014/main" id="{735E00C4-84CD-1D4E-8518-0242CF1480EE}"/>
                  </a:ext>
                </a:extLst>
              </p:cNvPr>
              <p:cNvSpPr/>
              <p:nvPr/>
            </p:nvSpPr>
            <p:spPr>
              <a:xfrm>
                <a:off x="2483830" y="5598909"/>
                <a:ext cx="416663" cy="131304"/>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6" name="TextBox 585">
                <a:extLst>
                  <a:ext uri="{FF2B5EF4-FFF2-40B4-BE49-F238E27FC236}">
                    <a16:creationId xmlns:a16="http://schemas.microsoft.com/office/drawing/2014/main" id="{A82E3D55-42A9-9641-AED0-C94A8A1D0803}"/>
                  </a:ext>
                </a:extLst>
              </p:cNvPr>
              <p:cNvSpPr txBox="1"/>
              <p:nvPr/>
            </p:nvSpPr>
            <p:spPr>
              <a:xfrm>
                <a:off x="2913853" y="5511348"/>
                <a:ext cx="2475678"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Knowledge derived from queries</a:t>
                </a:r>
              </a:p>
            </p:txBody>
          </p:sp>
          <p:sp>
            <p:nvSpPr>
              <p:cNvPr id="587" name="TextBox 586">
                <a:extLst>
                  <a:ext uri="{FF2B5EF4-FFF2-40B4-BE49-F238E27FC236}">
                    <a16:creationId xmlns:a16="http://schemas.microsoft.com/office/drawing/2014/main" id="{E18B238F-1C54-C945-AA1B-497E05EC0851}"/>
                  </a:ext>
                </a:extLst>
              </p:cNvPr>
              <p:cNvSpPr txBox="1"/>
              <p:nvPr/>
            </p:nvSpPr>
            <p:spPr>
              <a:xfrm>
                <a:off x="2913853" y="5730548"/>
                <a:ext cx="2389693"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Situational Aware Indexed Data</a:t>
                </a:r>
              </a:p>
            </p:txBody>
          </p:sp>
          <p:sp>
            <p:nvSpPr>
              <p:cNvPr id="588" name="Right Arrow 587">
                <a:extLst>
                  <a:ext uri="{FF2B5EF4-FFF2-40B4-BE49-F238E27FC236}">
                    <a16:creationId xmlns:a16="http://schemas.microsoft.com/office/drawing/2014/main" id="{EA2C4852-7A0A-7F4C-85BF-6FBAE7092EF6}"/>
                  </a:ext>
                </a:extLst>
              </p:cNvPr>
              <p:cNvSpPr/>
              <p:nvPr/>
            </p:nvSpPr>
            <p:spPr>
              <a:xfrm>
                <a:off x="2483830" y="6050676"/>
                <a:ext cx="416663" cy="131304"/>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9" name="TextBox 588">
                <a:extLst>
                  <a:ext uri="{FF2B5EF4-FFF2-40B4-BE49-F238E27FC236}">
                    <a16:creationId xmlns:a16="http://schemas.microsoft.com/office/drawing/2014/main" id="{11F748F1-F7D1-D741-A74B-F6C60C950B55}"/>
                  </a:ext>
                </a:extLst>
              </p:cNvPr>
              <p:cNvSpPr txBox="1"/>
              <p:nvPr/>
            </p:nvSpPr>
            <p:spPr>
              <a:xfrm>
                <a:off x="2913854" y="5963115"/>
                <a:ext cx="1957587"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Relevant patterns of data</a:t>
                </a:r>
              </a:p>
            </p:txBody>
          </p:sp>
          <p:sp>
            <p:nvSpPr>
              <p:cNvPr id="590" name="Google Shape;378;p21">
                <a:extLst>
                  <a:ext uri="{FF2B5EF4-FFF2-40B4-BE49-F238E27FC236}">
                    <a16:creationId xmlns:a16="http://schemas.microsoft.com/office/drawing/2014/main" id="{34A3C9B1-0F1E-0745-BBA1-0D5BF6818907}"/>
                  </a:ext>
                </a:extLst>
              </p:cNvPr>
              <p:cNvSpPr/>
              <p:nvPr/>
            </p:nvSpPr>
            <p:spPr>
              <a:xfrm>
                <a:off x="2481748" y="5800932"/>
                <a:ext cx="432104" cy="186179"/>
              </a:xfrm>
              <a:prstGeom prst="rightArrow">
                <a:avLst>
                  <a:gd name="adj1" fmla="val 50000"/>
                  <a:gd name="adj2" fmla="val 50000"/>
                </a:avLst>
              </a:prstGeom>
              <a:solidFill>
                <a:srgbClr val="005DAA">
                  <a:alpha val="49803"/>
                </a:srgbClr>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591" name="Right Arrow 590">
            <a:extLst>
              <a:ext uri="{FF2B5EF4-FFF2-40B4-BE49-F238E27FC236}">
                <a16:creationId xmlns:a16="http://schemas.microsoft.com/office/drawing/2014/main" id="{9146905C-4EC3-EB43-8EBA-E6D33B073F0E}"/>
              </a:ext>
            </a:extLst>
          </p:cNvPr>
          <p:cNvSpPr/>
          <p:nvPr/>
        </p:nvSpPr>
        <p:spPr>
          <a:xfrm rot="16200000">
            <a:off x="7799689" y="5672466"/>
            <a:ext cx="317218" cy="188983"/>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95" name="Picture 594">
            <a:extLst>
              <a:ext uri="{FF2B5EF4-FFF2-40B4-BE49-F238E27FC236}">
                <a16:creationId xmlns:a16="http://schemas.microsoft.com/office/drawing/2014/main" id="{CE3AE14C-4C93-C240-AB13-08AED6505B55}"/>
              </a:ext>
            </a:extLst>
          </p:cNvPr>
          <p:cNvPicPr>
            <a:picLocks noChangeAspect="1"/>
          </p:cNvPicPr>
          <p:nvPr/>
        </p:nvPicPr>
        <p:blipFill>
          <a:blip r:embed="rId6"/>
          <a:stretch>
            <a:fillRect/>
          </a:stretch>
        </p:blipFill>
        <p:spPr>
          <a:xfrm>
            <a:off x="3182176" y="3314318"/>
            <a:ext cx="2416803" cy="1564250"/>
          </a:xfrm>
          <a:prstGeom prst="rect">
            <a:avLst/>
          </a:prstGeom>
        </p:spPr>
      </p:pic>
      <p:sp>
        <p:nvSpPr>
          <p:cNvPr id="596" name="Rectangle 595">
            <a:extLst>
              <a:ext uri="{FF2B5EF4-FFF2-40B4-BE49-F238E27FC236}">
                <a16:creationId xmlns:a16="http://schemas.microsoft.com/office/drawing/2014/main" id="{D34449BD-DC15-4249-B03C-21CE363649EC}"/>
              </a:ext>
            </a:extLst>
          </p:cNvPr>
          <p:cNvSpPr/>
          <p:nvPr/>
        </p:nvSpPr>
        <p:spPr>
          <a:xfrm>
            <a:off x="3041598" y="3214551"/>
            <a:ext cx="2633376" cy="1742698"/>
          </a:xfrm>
          <a:prstGeom prst="rect">
            <a:avLst/>
          </a:prstGeom>
          <a:noFill/>
          <a:ln w="28575">
            <a:solidFill>
              <a:sysClr val="windowText" lastClr="000000"/>
            </a:solidFill>
            <a:prstDash val="dash"/>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7" name="Rounded Rectangle 596">
            <a:extLst>
              <a:ext uri="{FF2B5EF4-FFF2-40B4-BE49-F238E27FC236}">
                <a16:creationId xmlns:a16="http://schemas.microsoft.com/office/drawing/2014/main" id="{527D4749-2102-DC40-BE8E-3F6AFDB74E21}"/>
              </a:ext>
            </a:extLst>
          </p:cNvPr>
          <p:cNvSpPr/>
          <p:nvPr/>
        </p:nvSpPr>
        <p:spPr>
          <a:xfrm>
            <a:off x="6015988" y="5083564"/>
            <a:ext cx="2649104" cy="524786"/>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white"/>
                </a:solidFill>
                <a:effectLst/>
                <a:uLnTx/>
                <a:uFillTx/>
                <a:latin typeface="Calibri" panose="020F0502020204030204"/>
                <a:ea typeface="+mn-ea"/>
                <a:cs typeface="+mn-cs"/>
              </a:rPr>
              <a:t>Front End</a:t>
            </a:r>
          </a:p>
        </p:txBody>
      </p:sp>
      <p:sp>
        <p:nvSpPr>
          <p:cNvPr id="598" name="Right Arrow 597">
            <a:extLst>
              <a:ext uri="{FF2B5EF4-FFF2-40B4-BE49-F238E27FC236}">
                <a16:creationId xmlns:a16="http://schemas.microsoft.com/office/drawing/2014/main" id="{98AE3F7B-EEEE-7C49-A65B-034A116A8C35}"/>
              </a:ext>
            </a:extLst>
          </p:cNvPr>
          <p:cNvSpPr/>
          <p:nvPr/>
        </p:nvSpPr>
        <p:spPr>
          <a:xfrm>
            <a:off x="2452888" y="3447230"/>
            <a:ext cx="573262" cy="190482"/>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9" name="Right Arrow 598">
            <a:extLst>
              <a:ext uri="{FF2B5EF4-FFF2-40B4-BE49-F238E27FC236}">
                <a16:creationId xmlns:a16="http://schemas.microsoft.com/office/drawing/2014/main" id="{23F022A0-FE34-C845-A4C5-E99BE1F2CE0D}"/>
              </a:ext>
            </a:extLst>
          </p:cNvPr>
          <p:cNvSpPr/>
          <p:nvPr/>
        </p:nvSpPr>
        <p:spPr>
          <a:xfrm rot="16200000">
            <a:off x="6227077" y="4815717"/>
            <a:ext cx="317333" cy="147844"/>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0" name="Right Arrow 599">
            <a:extLst>
              <a:ext uri="{FF2B5EF4-FFF2-40B4-BE49-F238E27FC236}">
                <a16:creationId xmlns:a16="http://schemas.microsoft.com/office/drawing/2014/main" id="{4ECF748C-299E-A545-9D35-DECCF7CA792F}"/>
              </a:ext>
            </a:extLst>
          </p:cNvPr>
          <p:cNvSpPr/>
          <p:nvPr/>
        </p:nvSpPr>
        <p:spPr>
          <a:xfrm rot="5400000">
            <a:off x="8144077" y="4817514"/>
            <a:ext cx="298194" cy="147845"/>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01" name="Group 600">
            <a:extLst>
              <a:ext uri="{FF2B5EF4-FFF2-40B4-BE49-F238E27FC236}">
                <a16:creationId xmlns:a16="http://schemas.microsoft.com/office/drawing/2014/main" id="{5A3D7DF6-0A18-CF40-812D-D661EA00E64F}"/>
              </a:ext>
            </a:extLst>
          </p:cNvPr>
          <p:cNvGrpSpPr/>
          <p:nvPr/>
        </p:nvGrpSpPr>
        <p:grpSpPr>
          <a:xfrm>
            <a:off x="2509078" y="1243796"/>
            <a:ext cx="3142456" cy="1618367"/>
            <a:chOff x="2800929" y="1048692"/>
            <a:chExt cx="2633376" cy="1164478"/>
          </a:xfrm>
        </p:grpSpPr>
        <p:sp>
          <p:nvSpPr>
            <p:cNvPr id="669" name="Rectangle 668">
              <a:extLst>
                <a:ext uri="{FF2B5EF4-FFF2-40B4-BE49-F238E27FC236}">
                  <a16:creationId xmlns:a16="http://schemas.microsoft.com/office/drawing/2014/main" id="{ECBA7ED4-3159-6A44-BA0A-85B006AC2E06}"/>
                </a:ext>
              </a:extLst>
            </p:cNvPr>
            <p:cNvSpPr/>
            <p:nvPr/>
          </p:nvSpPr>
          <p:spPr>
            <a:xfrm>
              <a:off x="2800929" y="1048692"/>
              <a:ext cx="2633376" cy="1164478"/>
            </a:xfrm>
            <a:prstGeom prst="rect">
              <a:avLst/>
            </a:prstGeom>
            <a:solidFill>
              <a:srgbClr val="FFC000">
                <a:alpha val="50000"/>
              </a:srgbClr>
            </a:solidFill>
            <a:ln w="28575">
              <a:solidFill>
                <a:srgbClr val="FFC000">
                  <a:lumMod val="75000"/>
                </a:srgbClr>
              </a:solidFill>
              <a:prstDash val="dash"/>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solidFill>
                    <a:srgbClr val="FFC000">
                      <a:lumMod val="75000"/>
                    </a:srgbClr>
                  </a:solidFill>
                </a:ln>
                <a:solidFill>
                  <a:prstClr val="white"/>
                </a:solidFill>
                <a:effectLst/>
                <a:uLnTx/>
                <a:uFillTx/>
                <a:latin typeface="Calibri" panose="020F0502020204030204"/>
                <a:ea typeface="+mn-ea"/>
                <a:cs typeface="+mn-cs"/>
              </a:endParaRPr>
            </a:p>
          </p:txBody>
        </p:sp>
        <p:pic>
          <p:nvPicPr>
            <p:cNvPr id="670" name="Picture 669">
              <a:extLst>
                <a:ext uri="{FF2B5EF4-FFF2-40B4-BE49-F238E27FC236}">
                  <a16:creationId xmlns:a16="http://schemas.microsoft.com/office/drawing/2014/main" id="{115AA955-5EB9-D748-9A09-FDD2ED5D2322}"/>
                </a:ext>
              </a:extLst>
            </p:cNvPr>
            <p:cNvPicPr>
              <a:picLocks noChangeAspect="1"/>
            </p:cNvPicPr>
            <p:nvPr/>
          </p:nvPicPr>
          <p:blipFill>
            <a:blip r:embed="rId3"/>
            <a:stretch>
              <a:fillRect/>
            </a:stretch>
          </p:blipFill>
          <p:spPr>
            <a:xfrm>
              <a:off x="2913854" y="1831153"/>
              <a:ext cx="323614" cy="323614"/>
            </a:xfrm>
            <a:prstGeom prst="rect">
              <a:avLst/>
            </a:prstGeom>
          </p:spPr>
        </p:pic>
        <p:sp>
          <p:nvSpPr>
            <p:cNvPr id="671" name="Can 670">
              <a:extLst>
                <a:ext uri="{FF2B5EF4-FFF2-40B4-BE49-F238E27FC236}">
                  <a16:creationId xmlns:a16="http://schemas.microsoft.com/office/drawing/2014/main" id="{ED19DFB1-B6FF-734F-A568-3788EDCD344E}"/>
                </a:ext>
              </a:extLst>
            </p:cNvPr>
            <p:cNvSpPr/>
            <p:nvPr/>
          </p:nvSpPr>
          <p:spPr>
            <a:xfrm>
              <a:off x="2915885" y="1121968"/>
              <a:ext cx="521424" cy="521424"/>
            </a:xfrm>
            <a:prstGeom prst="can">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2" name="TextBox 671">
              <a:extLst>
                <a:ext uri="{FF2B5EF4-FFF2-40B4-BE49-F238E27FC236}">
                  <a16:creationId xmlns:a16="http://schemas.microsoft.com/office/drawing/2014/main" id="{F51BA2F1-0A0D-CA47-BBB0-3BBFDAECE111}"/>
                </a:ext>
              </a:extLst>
            </p:cNvPr>
            <p:cNvSpPr txBox="1"/>
            <p:nvPr/>
          </p:nvSpPr>
          <p:spPr>
            <a:xfrm>
              <a:off x="3674218" y="1898472"/>
              <a:ext cx="1433085"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Knowledge Graph</a:t>
              </a:r>
            </a:p>
          </p:txBody>
        </p:sp>
        <p:pic>
          <p:nvPicPr>
            <p:cNvPr id="673" name="Picture 672">
              <a:extLst>
                <a:ext uri="{FF2B5EF4-FFF2-40B4-BE49-F238E27FC236}">
                  <a16:creationId xmlns:a16="http://schemas.microsoft.com/office/drawing/2014/main" id="{3E0B5A1E-9A3F-0E43-81F1-3097A47F991B}"/>
                </a:ext>
              </a:extLst>
            </p:cNvPr>
            <p:cNvPicPr>
              <a:picLocks noChangeAspect="1"/>
            </p:cNvPicPr>
            <p:nvPr/>
          </p:nvPicPr>
          <p:blipFill>
            <a:blip r:embed="rId7"/>
            <a:stretch>
              <a:fillRect/>
            </a:stretch>
          </p:blipFill>
          <p:spPr>
            <a:xfrm>
              <a:off x="3996628" y="1121968"/>
              <a:ext cx="1156798" cy="874452"/>
            </a:xfrm>
            <a:prstGeom prst="rect">
              <a:avLst/>
            </a:prstGeom>
          </p:spPr>
        </p:pic>
      </p:grpSp>
      <p:pic>
        <p:nvPicPr>
          <p:cNvPr id="602" name="Picture 601">
            <a:extLst>
              <a:ext uri="{FF2B5EF4-FFF2-40B4-BE49-F238E27FC236}">
                <a16:creationId xmlns:a16="http://schemas.microsoft.com/office/drawing/2014/main" id="{DEF236D3-C8E3-9D44-B9F5-A85F82E137BB}"/>
              </a:ext>
            </a:extLst>
          </p:cNvPr>
          <p:cNvPicPr>
            <a:picLocks noChangeAspect="1"/>
          </p:cNvPicPr>
          <p:nvPr/>
        </p:nvPicPr>
        <p:blipFill>
          <a:blip r:embed="rId3"/>
          <a:stretch>
            <a:fillRect/>
          </a:stretch>
        </p:blipFill>
        <p:spPr>
          <a:xfrm>
            <a:off x="5231035" y="3379128"/>
            <a:ext cx="382536" cy="382536"/>
          </a:xfrm>
          <a:prstGeom prst="rect">
            <a:avLst/>
          </a:prstGeom>
        </p:spPr>
      </p:pic>
      <p:sp>
        <p:nvSpPr>
          <p:cNvPr id="603" name="Right Arrow 602">
            <a:extLst>
              <a:ext uri="{FF2B5EF4-FFF2-40B4-BE49-F238E27FC236}">
                <a16:creationId xmlns:a16="http://schemas.microsoft.com/office/drawing/2014/main" id="{6900EFAF-AD78-AE49-A79C-B470B2EBCE0F}"/>
              </a:ext>
            </a:extLst>
          </p:cNvPr>
          <p:cNvSpPr/>
          <p:nvPr/>
        </p:nvSpPr>
        <p:spPr>
          <a:xfrm rot="10800000">
            <a:off x="5667647" y="4272523"/>
            <a:ext cx="389372" cy="177610"/>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4" name="Right Arrow 603">
            <a:extLst>
              <a:ext uri="{FF2B5EF4-FFF2-40B4-BE49-F238E27FC236}">
                <a16:creationId xmlns:a16="http://schemas.microsoft.com/office/drawing/2014/main" id="{A45A249E-BF39-D641-AC53-266067B1B22D}"/>
              </a:ext>
            </a:extLst>
          </p:cNvPr>
          <p:cNvSpPr/>
          <p:nvPr/>
        </p:nvSpPr>
        <p:spPr>
          <a:xfrm rot="16200000">
            <a:off x="3200901" y="2982560"/>
            <a:ext cx="335393" cy="128588"/>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5" name="TextBox 604">
            <a:extLst>
              <a:ext uri="{FF2B5EF4-FFF2-40B4-BE49-F238E27FC236}">
                <a16:creationId xmlns:a16="http://schemas.microsoft.com/office/drawing/2014/main" id="{DE26A108-1F7C-DA48-9155-CD96F69ED0B6}"/>
              </a:ext>
            </a:extLst>
          </p:cNvPr>
          <p:cNvSpPr txBox="1"/>
          <p:nvPr/>
        </p:nvSpPr>
        <p:spPr>
          <a:xfrm>
            <a:off x="4262620" y="3300447"/>
            <a:ext cx="981679"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PostgreSQL</a:t>
            </a:r>
          </a:p>
        </p:txBody>
      </p:sp>
      <p:sp>
        <p:nvSpPr>
          <p:cNvPr id="606" name="Right Arrow 605">
            <a:extLst>
              <a:ext uri="{FF2B5EF4-FFF2-40B4-BE49-F238E27FC236}">
                <a16:creationId xmlns:a16="http://schemas.microsoft.com/office/drawing/2014/main" id="{F5BEA863-01CF-C846-B469-44F012335172}"/>
              </a:ext>
            </a:extLst>
          </p:cNvPr>
          <p:cNvSpPr/>
          <p:nvPr/>
        </p:nvSpPr>
        <p:spPr>
          <a:xfrm>
            <a:off x="5673927" y="2195870"/>
            <a:ext cx="335393" cy="128588"/>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07" name="Group 606">
            <a:extLst>
              <a:ext uri="{FF2B5EF4-FFF2-40B4-BE49-F238E27FC236}">
                <a16:creationId xmlns:a16="http://schemas.microsoft.com/office/drawing/2014/main" id="{531D3BDF-9757-5648-A6FF-C3A42F057324}"/>
              </a:ext>
            </a:extLst>
          </p:cNvPr>
          <p:cNvGrpSpPr/>
          <p:nvPr/>
        </p:nvGrpSpPr>
        <p:grpSpPr>
          <a:xfrm>
            <a:off x="522101" y="3064427"/>
            <a:ext cx="1924679" cy="2150248"/>
            <a:chOff x="547037" y="2397972"/>
            <a:chExt cx="1924679" cy="2150248"/>
          </a:xfrm>
        </p:grpSpPr>
        <p:pic>
          <p:nvPicPr>
            <p:cNvPr id="648" name="Picture 647">
              <a:extLst>
                <a:ext uri="{FF2B5EF4-FFF2-40B4-BE49-F238E27FC236}">
                  <a16:creationId xmlns:a16="http://schemas.microsoft.com/office/drawing/2014/main" id="{CFA6E049-4A2C-0E42-83FB-E0CB2D04B53B}"/>
                </a:ext>
              </a:extLst>
            </p:cNvPr>
            <p:cNvPicPr>
              <a:picLocks noChangeAspect="1"/>
            </p:cNvPicPr>
            <p:nvPr/>
          </p:nvPicPr>
          <p:blipFill>
            <a:blip r:embed="rId3"/>
            <a:stretch>
              <a:fillRect/>
            </a:stretch>
          </p:blipFill>
          <p:spPr>
            <a:xfrm>
              <a:off x="2052924" y="2516042"/>
              <a:ext cx="335393" cy="335393"/>
            </a:xfrm>
            <a:prstGeom prst="rect">
              <a:avLst/>
            </a:prstGeom>
          </p:spPr>
        </p:pic>
        <p:grpSp>
          <p:nvGrpSpPr>
            <p:cNvPr id="649" name="Group 648">
              <a:extLst>
                <a:ext uri="{FF2B5EF4-FFF2-40B4-BE49-F238E27FC236}">
                  <a16:creationId xmlns:a16="http://schemas.microsoft.com/office/drawing/2014/main" id="{6E52975A-58B9-5B43-A790-79D5B9D5A2E2}"/>
                </a:ext>
              </a:extLst>
            </p:cNvPr>
            <p:cNvGrpSpPr/>
            <p:nvPr/>
          </p:nvGrpSpPr>
          <p:grpSpPr>
            <a:xfrm>
              <a:off x="547037" y="2397972"/>
              <a:ext cx="1924679" cy="2150248"/>
              <a:chOff x="243920" y="2715037"/>
              <a:chExt cx="1924679" cy="2150248"/>
            </a:xfrm>
          </p:grpSpPr>
          <p:sp>
            <p:nvSpPr>
              <p:cNvPr id="650" name="Google Shape;343;p21">
                <a:extLst>
                  <a:ext uri="{FF2B5EF4-FFF2-40B4-BE49-F238E27FC236}">
                    <a16:creationId xmlns:a16="http://schemas.microsoft.com/office/drawing/2014/main" id="{A158014F-5101-1649-92E9-CC29D236E052}"/>
                  </a:ext>
                </a:extLst>
              </p:cNvPr>
              <p:cNvSpPr/>
              <p:nvPr/>
            </p:nvSpPr>
            <p:spPr>
              <a:xfrm>
                <a:off x="243920" y="2726723"/>
                <a:ext cx="1924679" cy="2138562"/>
              </a:xfrm>
              <a:prstGeom prst="rect">
                <a:avLst/>
              </a:prstGeom>
              <a:solidFill>
                <a:srgbClr val="FF6600">
                  <a:alpha val="47843"/>
                </a:srgbClr>
              </a:solidFill>
              <a:ln w="28575" cap="flat" cmpd="sng">
                <a:solidFill>
                  <a:srgbClr val="FF6600"/>
                </a:solidFill>
                <a:prstDash val="dash"/>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1" name="Google Shape;344;p21">
                <a:extLst>
                  <a:ext uri="{FF2B5EF4-FFF2-40B4-BE49-F238E27FC236}">
                    <a16:creationId xmlns:a16="http://schemas.microsoft.com/office/drawing/2014/main" id="{90AC2887-2244-BF43-AF34-529C786EDA39}"/>
                  </a:ext>
                </a:extLst>
              </p:cNvPr>
              <p:cNvSpPr txBox="1"/>
              <p:nvPr/>
            </p:nvSpPr>
            <p:spPr>
              <a:xfrm>
                <a:off x="294159" y="2715037"/>
                <a:ext cx="1641917" cy="276999"/>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3F3F3F"/>
                    </a:solidFill>
                    <a:effectLst/>
                    <a:uLnTx/>
                    <a:uFillTx/>
                    <a:latin typeface="Arial"/>
                    <a:ea typeface="Arial"/>
                    <a:cs typeface="Arial"/>
                    <a:sym typeface="Arial"/>
                  </a:rPr>
                  <a:t>Data Streaming</a:t>
                </a:r>
                <a:endParaRPr kumimoji="0" sz="1350" b="1"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652" name="Google Shape;345;p21">
                <a:extLst>
                  <a:ext uri="{FF2B5EF4-FFF2-40B4-BE49-F238E27FC236}">
                    <a16:creationId xmlns:a16="http://schemas.microsoft.com/office/drawing/2014/main" id="{D28CAFCF-6672-954A-878F-B9EEBDA85057}"/>
                  </a:ext>
                </a:extLst>
              </p:cNvPr>
              <p:cNvSpPr txBox="1"/>
              <p:nvPr/>
            </p:nvSpPr>
            <p:spPr>
              <a:xfrm>
                <a:off x="331310" y="3011323"/>
                <a:ext cx="1393651" cy="276999"/>
              </a:xfrm>
              <a:prstGeom prst="rect">
                <a:avLst/>
              </a:prstGeom>
              <a:solidFill>
                <a:srgbClr val="FF7D7D"/>
              </a:solidFill>
              <a:ln w="9525" cap="flat" cmpd="sng">
                <a:solidFill>
                  <a:srgbClr val="FF3B3C"/>
                </a:solidFill>
                <a:prstDash val="dash"/>
                <a:round/>
                <a:headEnd type="none" w="sm" len="sm"/>
                <a:tailEnd type="none" w="sm" len="sm"/>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Arial"/>
                    <a:ea typeface="Arial"/>
                    <a:cs typeface="Arial"/>
                    <a:sym typeface="Arial"/>
                  </a:rPr>
                  <a:t>Kafka Topics</a:t>
                </a:r>
                <a:endParaRPr kumimoji="0" sz="1800" b="0" i="0" u="none" strike="noStrike" kern="0" cap="none" spc="0" normalizeH="0" baseline="0" noProof="0">
                  <a:ln>
                    <a:noFill/>
                  </a:ln>
                  <a:solidFill>
                    <a:prstClr val="black"/>
                  </a:solidFill>
                  <a:effectLst/>
                  <a:uLnTx/>
                  <a:uFillTx/>
                </a:endParaRPr>
              </a:p>
            </p:txBody>
          </p:sp>
          <p:sp>
            <p:nvSpPr>
              <p:cNvPr id="653" name="Google Shape;346;p21">
                <a:extLst>
                  <a:ext uri="{FF2B5EF4-FFF2-40B4-BE49-F238E27FC236}">
                    <a16:creationId xmlns:a16="http://schemas.microsoft.com/office/drawing/2014/main" id="{F105FF0E-EC5D-0D4A-8A7A-F5E6F883D11C}"/>
                  </a:ext>
                </a:extLst>
              </p:cNvPr>
              <p:cNvSpPr/>
              <p:nvPr/>
            </p:nvSpPr>
            <p:spPr>
              <a:xfrm>
                <a:off x="398201"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4" name="Google Shape;347;p21">
                <a:extLst>
                  <a:ext uri="{FF2B5EF4-FFF2-40B4-BE49-F238E27FC236}">
                    <a16:creationId xmlns:a16="http://schemas.microsoft.com/office/drawing/2014/main" id="{5FFFD898-246F-2344-9889-F0212F4F1135}"/>
                  </a:ext>
                </a:extLst>
              </p:cNvPr>
              <p:cNvSpPr/>
              <p:nvPr/>
            </p:nvSpPr>
            <p:spPr>
              <a:xfrm>
                <a:off x="583893"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5" name="Google Shape;348;p21">
                <a:extLst>
                  <a:ext uri="{FF2B5EF4-FFF2-40B4-BE49-F238E27FC236}">
                    <a16:creationId xmlns:a16="http://schemas.microsoft.com/office/drawing/2014/main" id="{3E11A240-AA8D-174F-8BEE-7F73DC61C700}"/>
                  </a:ext>
                </a:extLst>
              </p:cNvPr>
              <p:cNvSpPr/>
              <p:nvPr/>
            </p:nvSpPr>
            <p:spPr>
              <a:xfrm>
                <a:off x="761601"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6" name="Google Shape;349;p21">
                <a:extLst>
                  <a:ext uri="{FF2B5EF4-FFF2-40B4-BE49-F238E27FC236}">
                    <a16:creationId xmlns:a16="http://schemas.microsoft.com/office/drawing/2014/main" id="{0D4BC8AE-206B-DD4C-BED6-8A7672DDC5DB}"/>
                  </a:ext>
                </a:extLst>
              </p:cNvPr>
              <p:cNvSpPr/>
              <p:nvPr/>
            </p:nvSpPr>
            <p:spPr>
              <a:xfrm>
                <a:off x="943072"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7" name="Google Shape;350;p21">
                <a:extLst>
                  <a:ext uri="{FF2B5EF4-FFF2-40B4-BE49-F238E27FC236}">
                    <a16:creationId xmlns:a16="http://schemas.microsoft.com/office/drawing/2014/main" id="{6B79ED9A-845E-434E-B2B9-7D8D8F1CA371}"/>
                  </a:ext>
                </a:extLst>
              </p:cNvPr>
              <p:cNvSpPr/>
              <p:nvPr/>
            </p:nvSpPr>
            <p:spPr>
              <a:xfrm>
                <a:off x="1124544"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8" name="Google Shape;351;p21">
                <a:extLst>
                  <a:ext uri="{FF2B5EF4-FFF2-40B4-BE49-F238E27FC236}">
                    <a16:creationId xmlns:a16="http://schemas.microsoft.com/office/drawing/2014/main" id="{F0FDFB33-3A34-4246-85E1-E13815F07F36}"/>
                  </a:ext>
                </a:extLst>
              </p:cNvPr>
              <p:cNvSpPr/>
              <p:nvPr/>
            </p:nvSpPr>
            <p:spPr>
              <a:xfrm>
                <a:off x="1303297" y="3648735"/>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9" name="Google Shape;352;p21">
                <a:extLst>
                  <a:ext uri="{FF2B5EF4-FFF2-40B4-BE49-F238E27FC236}">
                    <a16:creationId xmlns:a16="http://schemas.microsoft.com/office/drawing/2014/main" id="{EEDF9084-B0AA-D340-8D0F-7748F4ED6D79}"/>
                  </a:ext>
                </a:extLst>
              </p:cNvPr>
              <p:cNvSpPr/>
              <p:nvPr/>
            </p:nvSpPr>
            <p:spPr>
              <a:xfrm>
                <a:off x="1698490" y="3648734"/>
                <a:ext cx="120650" cy="111125"/>
              </a:xfrm>
              <a:prstGeom prst="rect">
                <a:avLst/>
              </a:prstGeom>
              <a:solidFill>
                <a:srgbClr val="FD9724"/>
              </a:solidFill>
              <a:ln w="25400" cap="flat" cmpd="sng">
                <a:solidFill>
                  <a:srgbClr val="E6892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0" name="Google Shape;353;p21">
                <a:extLst>
                  <a:ext uri="{FF2B5EF4-FFF2-40B4-BE49-F238E27FC236}">
                    <a16:creationId xmlns:a16="http://schemas.microsoft.com/office/drawing/2014/main" id="{5EFA2B9C-C686-EA4D-B6D8-D98FBBFC1BA3}"/>
                  </a:ext>
                </a:extLst>
              </p:cNvPr>
              <p:cNvSpPr/>
              <p:nvPr/>
            </p:nvSpPr>
            <p:spPr>
              <a:xfrm>
                <a:off x="1497805" y="3642723"/>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1" name="Google Shape;354;p21">
                <a:extLst>
                  <a:ext uri="{FF2B5EF4-FFF2-40B4-BE49-F238E27FC236}">
                    <a16:creationId xmlns:a16="http://schemas.microsoft.com/office/drawing/2014/main" id="{A95AD7CD-1E7B-4342-A8D3-4B5DFFC54829}"/>
                  </a:ext>
                </a:extLst>
              </p:cNvPr>
              <p:cNvSpPr/>
              <p:nvPr/>
            </p:nvSpPr>
            <p:spPr>
              <a:xfrm>
                <a:off x="403425"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2" name="Google Shape;355;p21">
                <a:extLst>
                  <a:ext uri="{FF2B5EF4-FFF2-40B4-BE49-F238E27FC236}">
                    <a16:creationId xmlns:a16="http://schemas.microsoft.com/office/drawing/2014/main" id="{4FB7CB94-E5E9-E245-8F98-9590905E1B54}"/>
                  </a:ext>
                </a:extLst>
              </p:cNvPr>
              <p:cNvSpPr/>
              <p:nvPr/>
            </p:nvSpPr>
            <p:spPr>
              <a:xfrm>
                <a:off x="581133"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3" name="Google Shape;356;p21">
                <a:extLst>
                  <a:ext uri="{FF2B5EF4-FFF2-40B4-BE49-F238E27FC236}">
                    <a16:creationId xmlns:a16="http://schemas.microsoft.com/office/drawing/2014/main" id="{2A9493B3-C329-FE46-A76E-8B0FC12BD2DD}"/>
                  </a:ext>
                </a:extLst>
              </p:cNvPr>
              <p:cNvSpPr/>
              <p:nvPr/>
            </p:nvSpPr>
            <p:spPr>
              <a:xfrm>
                <a:off x="762604"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4" name="Google Shape;357;p21">
                <a:extLst>
                  <a:ext uri="{FF2B5EF4-FFF2-40B4-BE49-F238E27FC236}">
                    <a16:creationId xmlns:a16="http://schemas.microsoft.com/office/drawing/2014/main" id="{9BE79C40-180D-574E-84CF-C5C4510F884E}"/>
                  </a:ext>
                </a:extLst>
              </p:cNvPr>
              <p:cNvSpPr/>
              <p:nvPr/>
            </p:nvSpPr>
            <p:spPr>
              <a:xfrm>
                <a:off x="944076"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5" name="Google Shape;358;p21">
                <a:extLst>
                  <a:ext uri="{FF2B5EF4-FFF2-40B4-BE49-F238E27FC236}">
                    <a16:creationId xmlns:a16="http://schemas.microsoft.com/office/drawing/2014/main" id="{EC491490-AEA7-0246-8120-35A5CE205241}"/>
                  </a:ext>
                </a:extLst>
              </p:cNvPr>
              <p:cNvSpPr/>
              <p:nvPr/>
            </p:nvSpPr>
            <p:spPr>
              <a:xfrm>
                <a:off x="1122829" y="3989619"/>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6" name="Google Shape;359;p21">
                <a:extLst>
                  <a:ext uri="{FF2B5EF4-FFF2-40B4-BE49-F238E27FC236}">
                    <a16:creationId xmlns:a16="http://schemas.microsoft.com/office/drawing/2014/main" id="{0FB78A57-966F-B142-8B96-CDA635A43F07}"/>
                  </a:ext>
                </a:extLst>
              </p:cNvPr>
              <p:cNvSpPr/>
              <p:nvPr/>
            </p:nvSpPr>
            <p:spPr>
              <a:xfrm>
                <a:off x="1307476" y="3989618"/>
                <a:ext cx="120650" cy="111125"/>
              </a:xfrm>
              <a:prstGeom prst="rect">
                <a:avLst/>
              </a:prstGeom>
              <a:solidFill>
                <a:srgbClr val="FD9724"/>
              </a:solidFill>
              <a:ln w="25400" cap="flat" cmpd="sng">
                <a:solidFill>
                  <a:srgbClr val="E6892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7" name="Google Shape;406;p21">
                <a:extLst>
                  <a:ext uri="{FF2B5EF4-FFF2-40B4-BE49-F238E27FC236}">
                    <a16:creationId xmlns:a16="http://schemas.microsoft.com/office/drawing/2014/main" id="{E60857C0-E2CE-0B40-B972-F057B051B4F7}"/>
                  </a:ext>
                </a:extLst>
              </p:cNvPr>
              <p:cNvSpPr txBox="1"/>
              <p:nvPr/>
            </p:nvSpPr>
            <p:spPr>
              <a:xfrm>
                <a:off x="271352" y="3430246"/>
                <a:ext cx="599320" cy="230833"/>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a:ea typeface="Arial"/>
                    <a:cs typeface="Arial"/>
                    <a:sym typeface="Arial"/>
                  </a:rPr>
                  <a:t>Video</a:t>
                </a:r>
                <a:endParaRPr kumimoji="0" sz="1050" b="0"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668" name="Google Shape;407;p21">
                <a:extLst>
                  <a:ext uri="{FF2B5EF4-FFF2-40B4-BE49-F238E27FC236}">
                    <a16:creationId xmlns:a16="http://schemas.microsoft.com/office/drawing/2014/main" id="{5BFB3E6B-52BB-2C48-870A-48D7FCCD1A78}"/>
                  </a:ext>
                </a:extLst>
              </p:cNvPr>
              <p:cNvSpPr txBox="1"/>
              <p:nvPr/>
            </p:nvSpPr>
            <p:spPr>
              <a:xfrm>
                <a:off x="273239" y="3797031"/>
                <a:ext cx="471889" cy="230833"/>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a:ea typeface="Arial"/>
                    <a:cs typeface="Arial"/>
                    <a:sym typeface="Arial"/>
                  </a:rPr>
                  <a:t>Text</a:t>
                </a:r>
                <a:endParaRPr kumimoji="0" sz="1050" b="0" i="0" u="none" strike="noStrike" kern="0" cap="none" spc="0" normalizeH="0" baseline="0" noProof="0">
                  <a:ln>
                    <a:noFill/>
                  </a:ln>
                  <a:solidFill>
                    <a:prstClr val="black"/>
                  </a:solidFill>
                  <a:effectLst/>
                  <a:uLnTx/>
                  <a:uFillTx/>
                  <a:latin typeface="Arial"/>
                  <a:ea typeface="Arial"/>
                  <a:cs typeface="Arial"/>
                  <a:sym typeface="Arial"/>
                </a:endParaRPr>
              </a:p>
            </p:txBody>
          </p:sp>
        </p:grpSp>
      </p:grpSp>
      <p:pic>
        <p:nvPicPr>
          <p:cNvPr id="608" name="Picture 607">
            <a:extLst>
              <a:ext uri="{FF2B5EF4-FFF2-40B4-BE49-F238E27FC236}">
                <a16:creationId xmlns:a16="http://schemas.microsoft.com/office/drawing/2014/main" id="{13FFED49-3C59-4C49-B94E-B0FC370C7D8B}"/>
              </a:ext>
            </a:extLst>
          </p:cNvPr>
          <p:cNvPicPr>
            <a:picLocks noChangeAspect="1"/>
          </p:cNvPicPr>
          <p:nvPr/>
        </p:nvPicPr>
        <p:blipFill>
          <a:blip r:embed="rId8"/>
          <a:stretch>
            <a:fillRect/>
          </a:stretch>
        </p:blipFill>
        <p:spPr>
          <a:xfrm>
            <a:off x="816922" y="4600496"/>
            <a:ext cx="1533420" cy="457667"/>
          </a:xfrm>
          <a:prstGeom prst="rect">
            <a:avLst/>
          </a:prstGeom>
        </p:spPr>
      </p:pic>
      <p:grpSp>
        <p:nvGrpSpPr>
          <p:cNvPr id="609" name="Group 608">
            <a:extLst>
              <a:ext uri="{FF2B5EF4-FFF2-40B4-BE49-F238E27FC236}">
                <a16:creationId xmlns:a16="http://schemas.microsoft.com/office/drawing/2014/main" id="{DA99A577-86B7-0845-AFE8-D68401A2596D}"/>
              </a:ext>
            </a:extLst>
          </p:cNvPr>
          <p:cNvGrpSpPr/>
          <p:nvPr/>
        </p:nvGrpSpPr>
        <p:grpSpPr>
          <a:xfrm>
            <a:off x="6057020" y="3162974"/>
            <a:ext cx="2441591" cy="1553963"/>
            <a:chOff x="6110183" y="2744909"/>
            <a:chExt cx="2441591" cy="1553963"/>
          </a:xfrm>
        </p:grpSpPr>
        <p:pic>
          <p:nvPicPr>
            <p:cNvPr id="642" name="Picture 641">
              <a:extLst>
                <a:ext uri="{FF2B5EF4-FFF2-40B4-BE49-F238E27FC236}">
                  <a16:creationId xmlns:a16="http://schemas.microsoft.com/office/drawing/2014/main" id="{A8D4B9D8-9B31-904D-8333-00DFC25DADE1}"/>
                </a:ext>
              </a:extLst>
            </p:cNvPr>
            <p:cNvPicPr>
              <a:picLocks noChangeAspect="1"/>
            </p:cNvPicPr>
            <p:nvPr/>
          </p:nvPicPr>
          <p:blipFill>
            <a:blip r:embed="rId3"/>
            <a:stretch>
              <a:fillRect/>
            </a:stretch>
          </p:blipFill>
          <p:spPr>
            <a:xfrm>
              <a:off x="6206090" y="2846014"/>
              <a:ext cx="317333" cy="317333"/>
            </a:xfrm>
            <a:prstGeom prst="rect">
              <a:avLst/>
            </a:prstGeom>
          </p:spPr>
        </p:pic>
        <p:grpSp>
          <p:nvGrpSpPr>
            <p:cNvPr id="643" name="Google Shape;398;p21">
              <a:extLst>
                <a:ext uri="{FF2B5EF4-FFF2-40B4-BE49-F238E27FC236}">
                  <a16:creationId xmlns:a16="http://schemas.microsoft.com/office/drawing/2014/main" id="{1352B819-47C6-2B4B-BCF9-00879FCE4056}"/>
                </a:ext>
              </a:extLst>
            </p:cNvPr>
            <p:cNvGrpSpPr/>
            <p:nvPr/>
          </p:nvGrpSpPr>
          <p:grpSpPr>
            <a:xfrm>
              <a:off x="6110183" y="2744909"/>
              <a:ext cx="2441591" cy="1553963"/>
              <a:chOff x="9037424" y="2084701"/>
              <a:chExt cx="3255454" cy="2071951"/>
            </a:xfrm>
          </p:grpSpPr>
          <p:sp>
            <p:nvSpPr>
              <p:cNvPr id="644" name="Google Shape;399;p21">
                <a:extLst>
                  <a:ext uri="{FF2B5EF4-FFF2-40B4-BE49-F238E27FC236}">
                    <a16:creationId xmlns:a16="http://schemas.microsoft.com/office/drawing/2014/main" id="{C19B3E46-5C2F-544E-B3F1-DA40C30BF36A}"/>
                  </a:ext>
                </a:extLst>
              </p:cNvPr>
              <p:cNvSpPr/>
              <p:nvPr/>
            </p:nvSpPr>
            <p:spPr>
              <a:xfrm>
                <a:off x="9037424" y="2084701"/>
                <a:ext cx="3255454" cy="2071951"/>
              </a:xfrm>
              <a:prstGeom prst="rect">
                <a:avLst/>
              </a:prstGeom>
              <a:solidFill>
                <a:srgbClr val="90C261">
                  <a:alpha val="49803"/>
                </a:srgbClr>
              </a:solidFill>
              <a:ln w="28575" cap="flat" cmpd="sng">
                <a:solidFill>
                  <a:srgbClr val="3F3F3F"/>
                </a:solidFill>
                <a:prstDash val="dash"/>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A5A5A5"/>
                  </a:solidFill>
                  <a:effectLst/>
                  <a:uLnTx/>
                  <a:uFillTx/>
                  <a:latin typeface="Calibri"/>
                  <a:ea typeface="Calibri"/>
                  <a:cs typeface="Calibri"/>
                  <a:sym typeface="Calibri"/>
                </a:endParaRPr>
              </a:p>
            </p:txBody>
          </p:sp>
          <p:sp>
            <p:nvSpPr>
              <p:cNvPr id="645" name="Google Shape;400;p21">
                <a:extLst>
                  <a:ext uri="{FF2B5EF4-FFF2-40B4-BE49-F238E27FC236}">
                    <a16:creationId xmlns:a16="http://schemas.microsoft.com/office/drawing/2014/main" id="{0B3025A9-C5F3-614E-BA31-900E4087696B}"/>
                  </a:ext>
                </a:extLst>
              </p:cNvPr>
              <p:cNvSpPr txBox="1"/>
              <p:nvPr/>
            </p:nvSpPr>
            <p:spPr>
              <a:xfrm>
                <a:off x="9396932" y="2835497"/>
                <a:ext cx="2416046" cy="369332"/>
              </a:xfrm>
              <a:prstGeom prst="rect">
                <a:avLst/>
              </a:prstGeom>
              <a:solidFill>
                <a:srgbClr val="90C261"/>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white"/>
                    </a:solidFill>
                    <a:effectLst/>
                    <a:uLnTx/>
                    <a:uFillTx/>
                    <a:latin typeface="Arial"/>
                    <a:ea typeface="Arial"/>
                    <a:cs typeface="Arial"/>
                    <a:sym typeface="Arial"/>
                  </a:rPr>
                  <a:t>ES Writer/Mapper</a:t>
                </a:r>
                <a:endParaRPr kumimoji="0" sz="1800" b="0" i="0" u="none" strike="noStrike" kern="0" cap="none" spc="0" normalizeH="0" baseline="0" noProof="0">
                  <a:ln>
                    <a:noFill/>
                  </a:ln>
                  <a:solidFill>
                    <a:prstClr val="black"/>
                  </a:solidFill>
                  <a:effectLst/>
                  <a:uLnTx/>
                  <a:uFillTx/>
                </a:endParaRPr>
              </a:p>
            </p:txBody>
          </p:sp>
          <p:sp>
            <p:nvSpPr>
              <p:cNvPr id="646" name="Google Shape;401;p21">
                <a:extLst>
                  <a:ext uri="{FF2B5EF4-FFF2-40B4-BE49-F238E27FC236}">
                    <a16:creationId xmlns:a16="http://schemas.microsoft.com/office/drawing/2014/main" id="{0BA225AE-3814-4940-9DCD-8F6F2639C2FE}"/>
                  </a:ext>
                </a:extLst>
              </p:cNvPr>
              <p:cNvSpPr txBox="1"/>
              <p:nvPr/>
            </p:nvSpPr>
            <p:spPr>
              <a:xfrm>
                <a:off x="9696088" y="2135544"/>
                <a:ext cx="2137124" cy="369332"/>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uLnTx/>
                    <a:uFillTx/>
                    <a:latin typeface="Arial"/>
                    <a:ea typeface="Arial"/>
                    <a:cs typeface="Arial"/>
                    <a:sym typeface="Arial"/>
                  </a:rPr>
                  <a:t>Indexing Layer</a:t>
                </a:r>
                <a:endParaRPr kumimoji="0" sz="1800" b="0" i="0" u="none" strike="noStrike" kern="0" cap="none" spc="0" normalizeH="0" baseline="0" noProof="0">
                  <a:ln>
                    <a:noFill/>
                  </a:ln>
                  <a:solidFill>
                    <a:prstClr val="black"/>
                  </a:solidFill>
                  <a:effectLst/>
                  <a:uLnTx/>
                  <a:uFillTx/>
                </a:endParaRPr>
              </a:p>
            </p:txBody>
          </p:sp>
          <p:pic>
            <p:nvPicPr>
              <p:cNvPr id="647" name="Google Shape;402;p21" descr="arangodb-logo.png">
                <a:extLst>
                  <a:ext uri="{FF2B5EF4-FFF2-40B4-BE49-F238E27FC236}">
                    <a16:creationId xmlns:a16="http://schemas.microsoft.com/office/drawing/2014/main" id="{E483FD69-5C8B-414E-91BF-350A917D04B3}"/>
                  </a:ext>
                </a:extLst>
              </p:cNvPr>
              <p:cNvPicPr preferRelativeResize="0"/>
              <p:nvPr/>
            </p:nvPicPr>
            <p:blipFill rotWithShape="1">
              <a:blip r:embed="rId9">
                <a:alphaModFix/>
              </a:blip>
              <a:srcRect/>
              <a:stretch/>
            </p:blipFill>
            <p:spPr>
              <a:xfrm>
                <a:off x="9671911" y="3499373"/>
                <a:ext cx="2128790" cy="532198"/>
              </a:xfrm>
              <a:prstGeom prst="rect">
                <a:avLst/>
              </a:prstGeom>
              <a:noFill/>
              <a:ln>
                <a:noFill/>
              </a:ln>
            </p:spPr>
          </p:pic>
        </p:grpSp>
      </p:grpSp>
      <p:grpSp>
        <p:nvGrpSpPr>
          <p:cNvPr id="610" name="Google Shape;360;p21">
            <a:extLst>
              <a:ext uri="{FF2B5EF4-FFF2-40B4-BE49-F238E27FC236}">
                <a16:creationId xmlns:a16="http://schemas.microsoft.com/office/drawing/2014/main" id="{2B004100-3199-3D42-8E85-45694F0D8991}"/>
              </a:ext>
            </a:extLst>
          </p:cNvPr>
          <p:cNvGrpSpPr/>
          <p:nvPr/>
        </p:nvGrpSpPr>
        <p:grpSpPr>
          <a:xfrm>
            <a:off x="6057020" y="980766"/>
            <a:ext cx="2441590" cy="1883783"/>
            <a:chOff x="2886627" y="1304353"/>
            <a:chExt cx="3255453" cy="2511710"/>
          </a:xfrm>
        </p:grpSpPr>
        <p:sp>
          <p:nvSpPr>
            <p:cNvPr id="632" name="Google Shape;361;p21">
              <a:extLst>
                <a:ext uri="{FF2B5EF4-FFF2-40B4-BE49-F238E27FC236}">
                  <a16:creationId xmlns:a16="http://schemas.microsoft.com/office/drawing/2014/main" id="{6D014032-9AE5-3D46-81F4-7E9551496F17}"/>
                </a:ext>
              </a:extLst>
            </p:cNvPr>
            <p:cNvSpPr/>
            <p:nvPr/>
          </p:nvSpPr>
          <p:spPr>
            <a:xfrm rot="16200000">
              <a:off x="3258499" y="932481"/>
              <a:ext cx="2511710" cy="3255453"/>
            </a:xfrm>
            <a:prstGeom prst="rect">
              <a:avLst/>
            </a:prstGeom>
            <a:solidFill>
              <a:srgbClr val="4472C4">
                <a:alpha val="49803"/>
              </a:srgbClr>
            </a:solidFill>
            <a:ln w="28575" cap="flat" cmpd="sng">
              <a:solidFill>
                <a:srgbClr val="6B80B1"/>
              </a:solidFill>
              <a:prstDash val="dash"/>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33" name="Google Shape;362;p21">
              <a:extLst>
                <a:ext uri="{FF2B5EF4-FFF2-40B4-BE49-F238E27FC236}">
                  <a16:creationId xmlns:a16="http://schemas.microsoft.com/office/drawing/2014/main" id="{3418F299-D3EF-4A40-84D2-19345F3FC71A}"/>
                </a:ext>
              </a:extLst>
            </p:cNvPr>
            <p:cNvSpPr/>
            <p:nvPr/>
          </p:nvSpPr>
          <p:spPr>
            <a:xfrm>
              <a:off x="3256849" y="2586324"/>
              <a:ext cx="2252597" cy="1138563"/>
            </a:xfrm>
            <a:prstGeom prst="rect">
              <a:avLst/>
            </a:prstGeom>
            <a:solidFill>
              <a:srgbClr val="BBDFFF">
                <a:alpha val="49803"/>
              </a:srgbClr>
            </a:solidFill>
            <a:ln w="28575"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A5A5A5"/>
                </a:solidFill>
                <a:effectLst/>
                <a:uLnTx/>
                <a:uFillTx/>
                <a:latin typeface="Calibri"/>
                <a:ea typeface="Calibri"/>
                <a:cs typeface="Calibri"/>
                <a:sym typeface="Calibri"/>
              </a:endParaRPr>
            </a:p>
          </p:txBody>
        </p:sp>
        <p:sp>
          <p:nvSpPr>
            <p:cNvPr id="634" name="Google Shape;363;p21">
              <a:extLst>
                <a:ext uri="{FF2B5EF4-FFF2-40B4-BE49-F238E27FC236}">
                  <a16:creationId xmlns:a16="http://schemas.microsoft.com/office/drawing/2014/main" id="{AA783F41-53B8-D248-8D90-664DA20D0AD7}"/>
                </a:ext>
              </a:extLst>
            </p:cNvPr>
            <p:cNvSpPr txBox="1"/>
            <p:nvPr/>
          </p:nvSpPr>
          <p:spPr>
            <a:xfrm>
              <a:off x="2886627" y="1383655"/>
              <a:ext cx="2788133" cy="369332"/>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3F3F3F"/>
                  </a:solidFill>
                  <a:effectLst/>
                  <a:uLnTx/>
                  <a:uFillTx/>
                  <a:latin typeface="Arial"/>
                  <a:ea typeface="Arial"/>
                  <a:cs typeface="Arial"/>
                  <a:sym typeface="Arial"/>
                </a:rPr>
                <a:t>Feature Extraction</a:t>
              </a:r>
              <a:endParaRPr kumimoji="0" sz="1350" b="1"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635" name="Google Shape;364;p21">
              <a:extLst>
                <a:ext uri="{FF2B5EF4-FFF2-40B4-BE49-F238E27FC236}">
                  <a16:creationId xmlns:a16="http://schemas.microsoft.com/office/drawing/2014/main" id="{E00F3196-73D6-3342-9DB1-B5A5A8F573FE}"/>
                </a:ext>
              </a:extLst>
            </p:cNvPr>
            <p:cNvSpPr/>
            <p:nvPr/>
          </p:nvSpPr>
          <p:spPr>
            <a:xfrm>
              <a:off x="3256849" y="2171061"/>
              <a:ext cx="2252597" cy="328834"/>
            </a:xfrm>
            <a:prstGeom prst="rect">
              <a:avLst/>
            </a:prstGeom>
            <a:solidFill>
              <a:srgbClr val="BBDFFF">
                <a:alpha val="49803"/>
              </a:srgbClr>
            </a:solidFill>
            <a:ln w="2540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Calibri"/>
                  <a:cs typeface="Calibri"/>
                  <a:sym typeface="Calibri"/>
                </a:rPr>
                <a:t>Index Constructor</a:t>
              </a:r>
              <a:endParaRPr kumimoji="0" sz="12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36" name="Google Shape;365;p21">
              <a:extLst>
                <a:ext uri="{FF2B5EF4-FFF2-40B4-BE49-F238E27FC236}">
                  <a16:creationId xmlns:a16="http://schemas.microsoft.com/office/drawing/2014/main" id="{66F880A2-7442-054F-A94F-9A9AD256C5BA}"/>
                </a:ext>
              </a:extLst>
            </p:cNvPr>
            <p:cNvSpPr/>
            <p:nvPr/>
          </p:nvSpPr>
          <p:spPr>
            <a:xfrm>
              <a:off x="3423488" y="2957959"/>
              <a:ext cx="1937245" cy="321491"/>
            </a:xfrm>
            <a:prstGeom prst="rect">
              <a:avLst/>
            </a:prstGeom>
            <a:solidFill>
              <a:srgbClr val="5B9BD5"/>
            </a:solidFill>
            <a:ln w="25400" cap="flat" cmpd="sng">
              <a:solidFill>
                <a:srgbClr val="00437C"/>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libri"/>
                  <a:ea typeface="Calibri"/>
                  <a:cs typeface="Calibri"/>
                  <a:sym typeface="Calibri"/>
                </a:rPr>
                <a:t>NLP (Text)</a:t>
              </a:r>
              <a:endParaRPr kumimoji="0" sz="10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37" name="Google Shape;366;p21">
              <a:extLst>
                <a:ext uri="{FF2B5EF4-FFF2-40B4-BE49-F238E27FC236}">
                  <a16:creationId xmlns:a16="http://schemas.microsoft.com/office/drawing/2014/main" id="{04087E64-BBCD-8F41-81A5-CBBF6305A894}"/>
                </a:ext>
              </a:extLst>
            </p:cNvPr>
            <p:cNvSpPr txBox="1"/>
            <p:nvPr/>
          </p:nvSpPr>
          <p:spPr>
            <a:xfrm>
              <a:off x="3296954" y="2599692"/>
              <a:ext cx="2250698" cy="338554"/>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Calibri"/>
                  <a:cs typeface="Calibri"/>
                  <a:sym typeface="Calibri"/>
                </a:rPr>
                <a:t>Data type Processors</a:t>
              </a:r>
              <a:endParaRPr kumimoji="0" sz="12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38" name="Google Shape;367;p21">
              <a:extLst>
                <a:ext uri="{FF2B5EF4-FFF2-40B4-BE49-F238E27FC236}">
                  <a16:creationId xmlns:a16="http://schemas.microsoft.com/office/drawing/2014/main" id="{D0379DB4-B281-E144-9A6A-A3B7570C31F3}"/>
                </a:ext>
              </a:extLst>
            </p:cNvPr>
            <p:cNvSpPr/>
            <p:nvPr/>
          </p:nvSpPr>
          <p:spPr>
            <a:xfrm>
              <a:off x="3428840" y="3324247"/>
              <a:ext cx="1937245" cy="321491"/>
            </a:xfrm>
            <a:prstGeom prst="rect">
              <a:avLst/>
            </a:prstGeom>
            <a:solidFill>
              <a:srgbClr val="5B9BD5"/>
            </a:solidFill>
            <a:ln w="25400" cap="flat" cmpd="sng">
              <a:solidFill>
                <a:srgbClr val="00437C"/>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libri"/>
                  <a:ea typeface="Calibri"/>
                  <a:cs typeface="Calibri"/>
                  <a:sym typeface="Calibri"/>
                </a:rPr>
                <a:t>Vision (Video)</a:t>
              </a:r>
              <a:endParaRPr kumimoji="0" sz="1050" b="0" i="0" u="none" strike="noStrike" kern="0" cap="none" spc="0" normalizeH="0" baseline="0" noProof="0">
                <a:ln>
                  <a:noFill/>
                </a:ln>
                <a:solidFill>
                  <a:prstClr val="white"/>
                </a:solidFill>
                <a:effectLst/>
                <a:uLnTx/>
                <a:uFillTx/>
                <a:latin typeface="Calibri"/>
                <a:ea typeface="Calibri"/>
                <a:cs typeface="Calibri"/>
                <a:sym typeface="Calibri"/>
              </a:endParaRPr>
            </a:p>
          </p:txBody>
        </p:sp>
        <p:cxnSp>
          <p:nvCxnSpPr>
            <p:cNvPr id="639" name="Google Shape;368;p21">
              <a:extLst>
                <a:ext uri="{FF2B5EF4-FFF2-40B4-BE49-F238E27FC236}">
                  <a16:creationId xmlns:a16="http://schemas.microsoft.com/office/drawing/2014/main" id="{0A16F7E3-AF02-D642-8D5B-B9D978705EF5}"/>
                </a:ext>
              </a:extLst>
            </p:cNvPr>
            <p:cNvCxnSpPr>
              <a:endCxn id="635" idx="1"/>
            </p:cNvCxnSpPr>
            <p:nvPr/>
          </p:nvCxnSpPr>
          <p:spPr>
            <a:xfrm>
              <a:off x="3020149" y="2335478"/>
              <a:ext cx="236700" cy="0"/>
            </a:xfrm>
            <a:prstGeom prst="straightConnector1">
              <a:avLst/>
            </a:prstGeom>
            <a:noFill/>
            <a:ln w="25400" cap="flat" cmpd="sng">
              <a:solidFill>
                <a:srgbClr val="7F7F7F"/>
              </a:solidFill>
              <a:prstDash val="solid"/>
              <a:round/>
              <a:headEnd type="none" w="sm" len="sm"/>
              <a:tailEnd type="stealth" w="med" len="med"/>
            </a:ln>
            <a:effectLst>
              <a:outerShdw blurRad="40000" dist="20000" dir="5400000" rotWithShape="0">
                <a:srgbClr val="000000">
                  <a:alpha val="37647"/>
                </a:srgbClr>
              </a:outerShdw>
            </a:effectLst>
          </p:spPr>
        </p:cxnSp>
        <p:cxnSp>
          <p:nvCxnSpPr>
            <p:cNvPr id="640" name="Google Shape;369;p21">
              <a:extLst>
                <a:ext uri="{FF2B5EF4-FFF2-40B4-BE49-F238E27FC236}">
                  <a16:creationId xmlns:a16="http://schemas.microsoft.com/office/drawing/2014/main" id="{C6FE6901-DBEC-4840-99BA-0301F84507E9}"/>
                </a:ext>
              </a:extLst>
            </p:cNvPr>
            <p:cNvCxnSpPr/>
            <p:nvPr/>
          </p:nvCxnSpPr>
          <p:spPr>
            <a:xfrm>
              <a:off x="3020160" y="3119778"/>
              <a:ext cx="231139" cy="0"/>
            </a:xfrm>
            <a:prstGeom prst="straightConnector1">
              <a:avLst/>
            </a:prstGeom>
            <a:noFill/>
            <a:ln w="25400" cap="flat" cmpd="sng">
              <a:solidFill>
                <a:srgbClr val="7F7F7F"/>
              </a:solidFill>
              <a:prstDash val="solid"/>
              <a:round/>
              <a:headEnd type="none" w="sm" len="sm"/>
              <a:tailEnd type="stealth" w="med" len="med"/>
            </a:ln>
            <a:effectLst>
              <a:outerShdw blurRad="40000" dist="20000" dir="5400000" rotWithShape="0">
                <a:srgbClr val="000000">
                  <a:alpha val="37647"/>
                </a:srgbClr>
              </a:outerShdw>
            </a:effectLst>
          </p:spPr>
        </p:cxnSp>
        <p:cxnSp>
          <p:nvCxnSpPr>
            <p:cNvPr id="641" name="Google Shape;370;p21">
              <a:extLst>
                <a:ext uri="{FF2B5EF4-FFF2-40B4-BE49-F238E27FC236}">
                  <a16:creationId xmlns:a16="http://schemas.microsoft.com/office/drawing/2014/main" id="{468AB501-FC7D-6042-A498-982A17C621B9}"/>
                </a:ext>
              </a:extLst>
            </p:cNvPr>
            <p:cNvCxnSpPr/>
            <p:nvPr/>
          </p:nvCxnSpPr>
          <p:spPr>
            <a:xfrm flipH="1">
              <a:off x="3014610" y="2335478"/>
              <a:ext cx="5550" cy="784300"/>
            </a:xfrm>
            <a:prstGeom prst="straightConnector1">
              <a:avLst/>
            </a:prstGeom>
            <a:noFill/>
            <a:ln w="25400" cap="flat" cmpd="sng">
              <a:solidFill>
                <a:srgbClr val="7F7F7F"/>
              </a:solidFill>
              <a:prstDash val="solid"/>
              <a:round/>
              <a:headEnd type="none" w="sm" len="sm"/>
              <a:tailEnd type="none" w="sm" len="sm"/>
            </a:ln>
            <a:effectLst>
              <a:outerShdw blurRad="40000" dist="20000" dir="5400000" rotWithShape="0">
                <a:srgbClr val="000000">
                  <a:alpha val="37647"/>
                </a:srgbClr>
              </a:outerShdw>
            </a:effectLst>
          </p:spPr>
        </p:cxnSp>
      </p:grpSp>
      <p:sp>
        <p:nvSpPr>
          <p:cNvPr id="611" name="Google Shape;363;p21">
            <a:extLst>
              <a:ext uri="{FF2B5EF4-FFF2-40B4-BE49-F238E27FC236}">
                <a16:creationId xmlns:a16="http://schemas.microsoft.com/office/drawing/2014/main" id="{5EC88F91-825C-9647-AAA6-0C08AE6E6EE5}"/>
              </a:ext>
            </a:extLst>
          </p:cNvPr>
          <p:cNvSpPr txBox="1"/>
          <p:nvPr/>
        </p:nvSpPr>
        <p:spPr>
          <a:xfrm>
            <a:off x="6694294" y="1339014"/>
            <a:ext cx="768179" cy="276999"/>
          </a:xfrm>
          <a:prstGeom prst="rect">
            <a:avLst/>
          </a:prstGeom>
          <a:solidFill>
            <a:srgbClr val="5B9BD5">
              <a:lumMod val="40000"/>
              <a:lumOff val="60000"/>
            </a:srgbClr>
          </a:solid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3F3F3F"/>
                </a:solidFill>
                <a:effectLst/>
                <a:uLnTx/>
                <a:uFillTx/>
                <a:latin typeface="Arial"/>
                <a:ea typeface="Arial"/>
                <a:cs typeface="Arial"/>
                <a:sym typeface="Arial"/>
              </a:rPr>
              <a:t>ML, NLP</a:t>
            </a:r>
            <a:endParaRPr kumimoji="0" sz="1200" b="1" i="0" u="none" strike="noStrike" kern="0" cap="none" spc="0" normalizeH="0" baseline="0" noProof="0">
              <a:ln>
                <a:noFill/>
              </a:ln>
              <a:solidFill>
                <a:srgbClr val="3F3F3F"/>
              </a:solidFill>
              <a:effectLst/>
              <a:uLnTx/>
              <a:uFillTx/>
              <a:latin typeface="Arial"/>
              <a:ea typeface="Arial"/>
              <a:cs typeface="Arial"/>
              <a:sym typeface="Arial"/>
            </a:endParaRPr>
          </a:p>
        </p:txBody>
      </p:sp>
      <p:pic>
        <p:nvPicPr>
          <p:cNvPr id="612" name="Picture 611">
            <a:extLst>
              <a:ext uri="{FF2B5EF4-FFF2-40B4-BE49-F238E27FC236}">
                <a16:creationId xmlns:a16="http://schemas.microsoft.com/office/drawing/2014/main" id="{752A06B6-B8AC-3948-8A2A-1FE8C1607196}"/>
              </a:ext>
            </a:extLst>
          </p:cNvPr>
          <p:cNvPicPr>
            <a:picLocks noChangeAspect="1"/>
          </p:cNvPicPr>
          <p:nvPr/>
        </p:nvPicPr>
        <p:blipFill>
          <a:blip r:embed="rId3"/>
          <a:stretch>
            <a:fillRect/>
          </a:stretch>
        </p:blipFill>
        <p:spPr>
          <a:xfrm>
            <a:off x="7924750" y="1158178"/>
            <a:ext cx="446740" cy="446740"/>
          </a:xfrm>
          <a:prstGeom prst="rect">
            <a:avLst/>
          </a:prstGeom>
        </p:spPr>
      </p:pic>
      <p:grpSp>
        <p:nvGrpSpPr>
          <p:cNvPr id="613" name="Google Shape;383;p21">
            <a:extLst>
              <a:ext uri="{FF2B5EF4-FFF2-40B4-BE49-F238E27FC236}">
                <a16:creationId xmlns:a16="http://schemas.microsoft.com/office/drawing/2014/main" id="{90439F95-2FA4-F444-A973-EC950A83CA4F}"/>
              </a:ext>
            </a:extLst>
          </p:cNvPr>
          <p:cNvGrpSpPr/>
          <p:nvPr/>
        </p:nvGrpSpPr>
        <p:grpSpPr>
          <a:xfrm>
            <a:off x="2574524" y="3187360"/>
            <a:ext cx="292604" cy="253916"/>
            <a:chOff x="2482630" y="4585694"/>
            <a:chExt cx="390139" cy="338554"/>
          </a:xfrm>
        </p:grpSpPr>
        <p:sp>
          <p:nvSpPr>
            <p:cNvPr id="630" name="Google Shape;384;p21">
              <a:extLst>
                <a:ext uri="{FF2B5EF4-FFF2-40B4-BE49-F238E27FC236}">
                  <a16:creationId xmlns:a16="http://schemas.microsoft.com/office/drawing/2014/main" id="{86C7EF8B-5C5E-2F48-BD7E-4979DA17B8A4}"/>
                </a:ext>
              </a:extLst>
            </p:cNvPr>
            <p:cNvSpPr/>
            <p:nvPr/>
          </p:nvSpPr>
          <p:spPr>
            <a:xfrm>
              <a:off x="2505530" y="4649968"/>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31" name="Google Shape;385;p21">
              <a:extLst>
                <a:ext uri="{FF2B5EF4-FFF2-40B4-BE49-F238E27FC236}">
                  <a16:creationId xmlns:a16="http://schemas.microsoft.com/office/drawing/2014/main" id="{CC80705B-63DE-334E-B04B-AD9FA99F6D23}"/>
                </a:ext>
              </a:extLst>
            </p:cNvPr>
            <p:cNvSpPr txBox="1"/>
            <p:nvPr/>
          </p:nvSpPr>
          <p:spPr>
            <a:xfrm>
              <a:off x="2482630" y="4585694"/>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1</a:t>
              </a:r>
              <a:endParaRPr kumimoji="0" sz="1200" b="0" i="0" u="none" strike="noStrike" kern="0" cap="none" spc="0" normalizeH="0" baseline="0" noProof="0">
                <a:ln>
                  <a:noFill/>
                </a:ln>
                <a:solidFill>
                  <a:prstClr val="white"/>
                </a:solidFill>
                <a:effectLst/>
                <a:uLnTx/>
                <a:uFillTx/>
                <a:latin typeface="Arial"/>
                <a:ea typeface="Arial"/>
                <a:cs typeface="Arial"/>
                <a:sym typeface="Arial"/>
              </a:endParaRPr>
            </a:p>
          </p:txBody>
        </p:sp>
      </p:grpSp>
      <p:sp>
        <p:nvSpPr>
          <p:cNvPr id="614" name="Google Shape;381;p21">
            <a:extLst>
              <a:ext uri="{FF2B5EF4-FFF2-40B4-BE49-F238E27FC236}">
                <a16:creationId xmlns:a16="http://schemas.microsoft.com/office/drawing/2014/main" id="{27DCB4DC-405E-9649-BF07-689D859D696D}"/>
              </a:ext>
            </a:extLst>
          </p:cNvPr>
          <p:cNvSpPr/>
          <p:nvPr/>
        </p:nvSpPr>
        <p:spPr>
          <a:xfrm rot="8019765">
            <a:off x="5431540" y="2837598"/>
            <a:ext cx="691155" cy="201820"/>
          </a:xfrm>
          <a:prstGeom prst="rightArrow">
            <a:avLst>
              <a:gd name="adj1" fmla="val 50000"/>
              <a:gd name="adj2" fmla="val 50000"/>
            </a:avLst>
          </a:prstGeom>
          <a:solidFill>
            <a:srgbClr val="E68922"/>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15" name="Google Shape;382;p21">
            <a:extLst>
              <a:ext uri="{FF2B5EF4-FFF2-40B4-BE49-F238E27FC236}">
                <a16:creationId xmlns:a16="http://schemas.microsoft.com/office/drawing/2014/main" id="{B130DB4B-565A-4943-A811-614A0FCA1B70}"/>
              </a:ext>
            </a:extLst>
          </p:cNvPr>
          <p:cNvSpPr/>
          <p:nvPr/>
        </p:nvSpPr>
        <p:spPr>
          <a:xfrm rot="18758569">
            <a:off x="5651422" y="2997198"/>
            <a:ext cx="614628" cy="235638"/>
          </a:xfrm>
          <a:prstGeom prst="rightArrow">
            <a:avLst>
              <a:gd name="adj1" fmla="val 50000"/>
              <a:gd name="adj2" fmla="val 50000"/>
            </a:avLst>
          </a:prstGeom>
          <a:solidFill>
            <a:srgbClr val="5B9BD5">
              <a:alpha val="49803"/>
            </a:srgbClr>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grpSp>
        <p:nvGrpSpPr>
          <p:cNvPr id="616" name="Google Shape;386;p21">
            <a:extLst>
              <a:ext uri="{FF2B5EF4-FFF2-40B4-BE49-F238E27FC236}">
                <a16:creationId xmlns:a16="http://schemas.microsoft.com/office/drawing/2014/main" id="{209334AD-E1B0-8243-9568-6AF35F3F11EF}"/>
              </a:ext>
            </a:extLst>
          </p:cNvPr>
          <p:cNvGrpSpPr/>
          <p:nvPr/>
        </p:nvGrpSpPr>
        <p:grpSpPr>
          <a:xfrm>
            <a:off x="5753662" y="2472397"/>
            <a:ext cx="292604" cy="253916"/>
            <a:chOff x="5851343" y="2488295"/>
            <a:chExt cx="390139" cy="338554"/>
          </a:xfrm>
        </p:grpSpPr>
        <p:sp>
          <p:nvSpPr>
            <p:cNvPr id="628" name="Google Shape;387;p21">
              <a:extLst>
                <a:ext uri="{FF2B5EF4-FFF2-40B4-BE49-F238E27FC236}">
                  <a16:creationId xmlns:a16="http://schemas.microsoft.com/office/drawing/2014/main" id="{FB896895-D580-C040-A4A4-198A6A49B6FA}"/>
                </a:ext>
              </a:extLst>
            </p:cNvPr>
            <p:cNvSpPr/>
            <p:nvPr/>
          </p:nvSpPr>
          <p:spPr>
            <a:xfrm>
              <a:off x="5874243" y="2552569"/>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9" name="Google Shape;388;p21">
              <a:extLst>
                <a:ext uri="{FF2B5EF4-FFF2-40B4-BE49-F238E27FC236}">
                  <a16:creationId xmlns:a16="http://schemas.microsoft.com/office/drawing/2014/main" id="{8063CA03-A08F-B345-94F7-502737BC709D}"/>
                </a:ext>
              </a:extLst>
            </p:cNvPr>
            <p:cNvSpPr txBox="1"/>
            <p:nvPr/>
          </p:nvSpPr>
          <p:spPr>
            <a:xfrm>
              <a:off x="5851343" y="2488295"/>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2</a:t>
              </a:r>
              <a:endParaRPr kumimoji="0" sz="1800" b="0" i="0" u="none" strike="noStrike" kern="0" cap="none" spc="0" normalizeH="0" baseline="0" noProof="0">
                <a:ln>
                  <a:noFill/>
                </a:ln>
                <a:solidFill>
                  <a:prstClr val="black"/>
                </a:solidFill>
                <a:effectLst/>
                <a:uLnTx/>
                <a:uFillTx/>
              </a:endParaRPr>
            </a:p>
          </p:txBody>
        </p:sp>
      </p:grpSp>
      <p:sp>
        <p:nvSpPr>
          <p:cNvPr id="617" name="Google Shape;331;p21">
            <a:extLst>
              <a:ext uri="{FF2B5EF4-FFF2-40B4-BE49-F238E27FC236}">
                <a16:creationId xmlns:a16="http://schemas.microsoft.com/office/drawing/2014/main" id="{1A31693C-52FE-B049-83BC-A9C8DF67BFA9}"/>
              </a:ext>
            </a:extLst>
          </p:cNvPr>
          <p:cNvSpPr/>
          <p:nvPr/>
        </p:nvSpPr>
        <p:spPr>
          <a:xfrm rot="5400000">
            <a:off x="7578767" y="2831241"/>
            <a:ext cx="2225815" cy="353085"/>
          </a:xfrm>
          <a:prstGeom prst="uturnArrow">
            <a:avLst>
              <a:gd name="adj1" fmla="val 25000"/>
              <a:gd name="adj2" fmla="val 25000"/>
              <a:gd name="adj3" fmla="val 25000"/>
              <a:gd name="adj4" fmla="val 43750"/>
              <a:gd name="adj5" fmla="val 99584"/>
            </a:avLst>
          </a:prstGeom>
          <a:solidFill>
            <a:srgbClr val="5B9BD5">
              <a:alpha val="49803"/>
            </a:srgbClr>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grpSp>
        <p:nvGrpSpPr>
          <p:cNvPr id="618" name="Google Shape;389;p21">
            <a:extLst>
              <a:ext uri="{FF2B5EF4-FFF2-40B4-BE49-F238E27FC236}">
                <a16:creationId xmlns:a16="http://schemas.microsoft.com/office/drawing/2014/main" id="{DADC1A0B-47BD-614C-B334-20D0405DAC6D}"/>
              </a:ext>
            </a:extLst>
          </p:cNvPr>
          <p:cNvGrpSpPr/>
          <p:nvPr/>
        </p:nvGrpSpPr>
        <p:grpSpPr>
          <a:xfrm>
            <a:off x="8545372" y="2928715"/>
            <a:ext cx="292604" cy="253916"/>
            <a:chOff x="4966743" y="1470815"/>
            <a:chExt cx="390139" cy="338554"/>
          </a:xfrm>
        </p:grpSpPr>
        <p:sp>
          <p:nvSpPr>
            <p:cNvPr id="626" name="Google Shape;390;p21">
              <a:extLst>
                <a:ext uri="{FF2B5EF4-FFF2-40B4-BE49-F238E27FC236}">
                  <a16:creationId xmlns:a16="http://schemas.microsoft.com/office/drawing/2014/main" id="{F4C47A81-CFCE-1E48-9376-2E8806F4E40F}"/>
                </a:ext>
              </a:extLst>
            </p:cNvPr>
            <p:cNvSpPr/>
            <p:nvPr/>
          </p:nvSpPr>
          <p:spPr>
            <a:xfrm>
              <a:off x="4989643" y="1535089"/>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7" name="Google Shape;391;p21">
              <a:extLst>
                <a:ext uri="{FF2B5EF4-FFF2-40B4-BE49-F238E27FC236}">
                  <a16:creationId xmlns:a16="http://schemas.microsoft.com/office/drawing/2014/main" id="{F22AC439-F4AC-A446-9761-0EA874DA0589}"/>
                </a:ext>
              </a:extLst>
            </p:cNvPr>
            <p:cNvSpPr txBox="1"/>
            <p:nvPr/>
          </p:nvSpPr>
          <p:spPr>
            <a:xfrm>
              <a:off x="4966743" y="1470815"/>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3</a:t>
              </a:r>
              <a:endParaRPr kumimoji="0" sz="1800" b="0" i="0" u="none" strike="noStrike" kern="0" cap="none" spc="0" normalizeH="0" baseline="0" noProof="0">
                <a:ln>
                  <a:noFill/>
                </a:ln>
                <a:solidFill>
                  <a:prstClr val="black"/>
                </a:solidFill>
                <a:effectLst/>
                <a:uLnTx/>
                <a:uFillTx/>
              </a:endParaRPr>
            </a:p>
          </p:txBody>
        </p:sp>
      </p:grpSp>
      <p:grpSp>
        <p:nvGrpSpPr>
          <p:cNvPr id="619" name="Google Shape;392;p21">
            <a:extLst>
              <a:ext uri="{FF2B5EF4-FFF2-40B4-BE49-F238E27FC236}">
                <a16:creationId xmlns:a16="http://schemas.microsoft.com/office/drawing/2014/main" id="{250375C7-5256-3C4C-A15A-145BCC38ADA4}"/>
              </a:ext>
            </a:extLst>
          </p:cNvPr>
          <p:cNvGrpSpPr/>
          <p:nvPr/>
        </p:nvGrpSpPr>
        <p:grpSpPr>
          <a:xfrm>
            <a:off x="6532885" y="4763735"/>
            <a:ext cx="292604" cy="253916"/>
            <a:chOff x="9294103" y="4346304"/>
            <a:chExt cx="390139" cy="338554"/>
          </a:xfrm>
        </p:grpSpPr>
        <p:sp>
          <p:nvSpPr>
            <p:cNvPr id="624" name="Google Shape;393;p21">
              <a:extLst>
                <a:ext uri="{FF2B5EF4-FFF2-40B4-BE49-F238E27FC236}">
                  <a16:creationId xmlns:a16="http://schemas.microsoft.com/office/drawing/2014/main" id="{F2C3ED59-7514-EC42-807C-C1D46847F011}"/>
                </a:ext>
              </a:extLst>
            </p:cNvPr>
            <p:cNvSpPr/>
            <p:nvPr/>
          </p:nvSpPr>
          <p:spPr>
            <a:xfrm>
              <a:off x="9317003" y="4410578"/>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5" name="Google Shape;394;p21">
              <a:extLst>
                <a:ext uri="{FF2B5EF4-FFF2-40B4-BE49-F238E27FC236}">
                  <a16:creationId xmlns:a16="http://schemas.microsoft.com/office/drawing/2014/main" id="{C154CD8C-63D1-DC4E-A36E-647A42FBC541}"/>
                </a:ext>
              </a:extLst>
            </p:cNvPr>
            <p:cNvSpPr txBox="1"/>
            <p:nvPr/>
          </p:nvSpPr>
          <p:spPr>
            <a:xfrm>
              <a:off x="9294103" y="4346304"/>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4</a:t>
              </a:r>
              <a:endParaRPr kumimoji="0" sz="1800" b="0" i="0" u="none" strike="noStrike" kern="0" cap="none" spc="0" normalizeH="0" baseline="0" noProof="0">
                <a:ln>
                  <a:noFill/>
                </a:ln>
                <a:solidFill>
                  <a:prstClr val="black"/>
                </a:solidFill>
                <a:effectLst/>
                <a:uLnTx/>
                <a:uFillTx/>
              </a:endParaRPr>
            </a:p>
          </p:txBody>
        </p:sp>
      </p:grpSp>
      <p:sp>
        <p:nvSpPr>
          <p:cNvPr id="620" name="Right Arrow 619">
            <a:extLst>
              <a:ext uri="{FF2B5EF4-FFF2-40B4-BE49-F238E27FC236}">
                <a16:creationId xmlns:a16="http://schemas.microsoft.com/office/drawing/2014/main" id="{0081B317-F034-CE42-B02D-19BA802BD946}"/>
              </a:ext>
            </a:extLst>
          </p:cNvPr>
          <p:cNvSpPr/>
          <p:nvPr/>
        </p:nvSpPr>
        <p:spPr>
          <a:xfrm>
            <a:off x="5670801" y="3973753"/>
            <a:ext cx="360701" cy="172668"/>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21" name="Google Shape;395;p21">
            <a:extLst>
              <a:ext uri="{FF2B5EF4-FFF2-40B4-BE49-F238E27FC236}">
                <a16:creationId xmlns:a16="http://schemas.microsoft.com/office/drawing/2014/main" id="{BD4EE532-C122-8A41-A1E6-4756B0EF7214}"/>
              </a:ext>
            </a:extLst>
          </p:cNvPr>
          <p:cNvGrpSpPr/>
          <p:nvPr/>
        </p:nvGrpSpPr>
        <p:grpSpPr>
          <a:xfrm>
            <a:off x="8399070" y="4738454"/>
            <a:ext cx="292604" cy="253916"/>
            <a:chOff x="8196508" y="2516249"/>
            <a:chExt cx="390139" cy="338554"/>
          </a:xfrm>
        </p:grpSpPr>
        <p:sp>
          <p:nvSpPr>
            <p:cNvPr id="622" name="Google Shape;396;p21">
              <a:extLst>
                <a:ext uri="{FF2B5EF4-FFF2-40B4-BE49-F238E27FC236}">
                  <a16:creationId xmlns:a16="http://schemas.microsoft.com/office/drawing/2014/main" id="{884DCD26-BFA4-5E40-B85C-1C7764BE91DA}"/>
                </a:ext>
              </a:extLst>
            </p:cNvPr>
            <p:cNvSpPr/>
            <p:nvPr/>
          </p:nvSpPr>
          <p:spPr>
            <a:xfrm>
              <a:off x="8219408" y="2580523"/>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3" name="Google Shape;397;p21">
              <a:extLst>
                <a:ext uri="{FF2B5EF4-FFF2-40B4-BE49-F238E27FC236}">
                  <a16:creationId xmlns:a16="http://schemas.microsoft.com/office/drawing/2014/main" id="{EB6B2F50-23BB-5A40-A6F5-70CBE0734F68}"/>
                </a:ext>
              </a:extLst>
            </p:cNvPr>
            <p:cNvSpPr txBox="1"/>
            <p:nvPr/>
          </p:nvSpPr>
          <p:spPr>
            <a:xfrm>
              <a:off x="8196508" y="2516249"/>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5</a:t>
              </a:r>
              <a:endParaRPr kumimoji="0" sz="1200" b="0" i="0" u="none" strike="noStrike" kern="0" cap="none" spc="0" normalizeH="0" baseline="0" noProof="0">
                <a:ln>
                  <a:noFill/>
                </a:ln>
                <a:solidFill>
                  <a:prstClr val="white"/>
                </a:solidFill>
                <a:effectLst/>
                <a:uLnTx/>
                <a:uFillTx/>
                <a:latin typeface="Arial"/>
                <a:ea typeface="Arial"/>
                <a:cs typeface="Arial"/>
                <a:sym typeface="Arial"/>
              </a:endParaRPr>
            </a:p>
          </p:txBody>
        </p:sp>
      </p:grpSp>
      <p:pic>
        <p:nvPicPr>
          <p:cNvPr id="594" name="Picture 593">
            <a:extLst>
              <a:ext uri="{FF2B5EF4-FFF2-40B4-BE49-F238E27FC236}">
                <a16:creationId xmlns:a16="http://schemas.microsoft.com/office/drawing/2014/main" id="{984EE5F4-9AE0-9945-A659-ED636E89967F}"/>
              </a:ext>
            </a:extLst>
          </p:cNvPr>
          <p:cNvPicPr>
            <a:picLocks noChangeAspect="1"/>
          </p:cNvPicPr>
          <p:nvPr/>
        </p:nvPicPr>
        <p:blipFill>
          <a:blip r:embed="rId10"/>
          <a:stretch>
            <a:fillRect/>
          </a:stretch>
        </p:blipFill>
        <p:spPr>
          <a:xfrm>
            <a:off x="7815650" y="5056536"/>
            <a:ext cx="746897" cy="613181"/>
          </a:xfrm>
          <a:prstGeom prst="rect">
            <a:avLst/>
          </a:prstGeom>
        </p:spPr>
      </p:pic>
      <p:sp>
        <p:nvSpPr>
          <p:cNvPr id="107" name="Freeform 106">
            <a:extLst>
              <a:ext uri="{FF2B5EF4-FFF2-40B4-BE49-F238E27FC236}">
                <a16:creationId xmlns:a16="http://schemas.microsoft.com/office/drawing/2014/main" id="{BF5EC80A-1DED-7C42-BEC6-A116D628A5B9}"/>
              </a:ext>
            </a:extLst>
          </p:cNvPr>
          <p:cNvSpPr/>
          <p:nvPr/>
        </p:nvSpPr>
        <p:spPr>
          <a:xfrm>
            <a:off x="-3752800" y="-2034033"/>
            <a:ext cx="21877865" cy="16357599"/>
          </a:xfrm>
          <a:custGeom>
            <a:avLst/>
            <a:gdLst>
              <a:gd name="connsiteX0" fmla="*/ 11050581 w 21877865"/>
              <a:gd name="connsiteY0" fmla="*/ 2130729 h 16357599"/>
              <a:gd name="connsiteX1" fmla="*/ 9365157 w 21877865"/>
              <a:gd name="connsiteY1" fmla="*/ 3840297 h 16357599"/>
              <a:gd name="connsiteX2" fmla="*/ 11050581 w 21877865"/>
              <a:gd name="connsiteY2" fmla="*/ 5549866 h 16357599"/>
              <a:gd name="connsiteX3" fmla="*/ 12736005 w 21877865"/>
              <a:gd name="connsiteY3" fmla="*/ 3840297 h 16357599"/>
              <a:gd name="connsiteX4" fmla="*/ 11050581 w 21877865"/>
              <a:gd name="connsiteY4" fmla="*/ 2130729 h 16357599"/>
              <a:gd name="connsiteX5" fmla="*/ 0 w 21877865"/>
              <a:gd name="connsiteY5" fmla="*/ 0 h 16357599"/>
              <a:gd name="connsiteX6" fmla="*/ 21877865 w 21877865"/>
              <a:gd name="connsiteY6" fmla="*/ 0 h 16357599"/>
              <a:gd name="connsiteX7" fmla="*/ 21877865 w 21877865"/>
              <a:gd name="connsiteY7" fmla="*/ 16357599 h 16357599"/>
              <a:gd name="connsiteX8" fmla="*/ 0 w 21877865"/>
              <a:gd name="connsiteY8" fmla="*/ 16357599 h 1635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77865" h="16357599">
                <a:moveTo>
                  <a:pt x="11050581" y="2130729"/>
                </a:moveTo>
                <a:cubicBezTo>
                  <a:pt x="10119748" y="2130729"/>
                  <a:pt x="9365157" y="2896129"/>
                  <a:pt x="9365157" y="3840297"/>
                </a:cubicBezTo>
                <a:cubicBezTo>
                  <a:pt x="9365157" y="4784465"/>
                  <a:pt x="10119748" y="5549866"/>
                  <a:pt x="11050581" y="5549866"/>
                </a:cubicBezTo>
                <a:cubicBezTo>
                  <a:pt x="11981415" y="5549866"/>
                  <a:pt x="12736005" y="4784465"/>
                  <a:pt x="12736005" y="3840297"/>
                </a:cubicBezTo>
                <a:cubicBezTo>
                  <a:pt x="12736005" y="2896129"/>
                  <a:pt x="11981415" y="2130729"/>
                  <a:pt x="11050581" y="2130729"/>
                </a:cubicBezTo>
                <a:close/>
                <a:moveTo>
                  <a:pt x="0" y="0"/>
                </a:moveTo>
                <a:lnTo>
                  <a:pt x="21877865" y="0"/>
                </a:lnTo>
                <a:lnTo>
                  <a:pt x="21877865" y="16357599"/>
                </a:lnTo>
                <a:lnTo>
                  <a:pt x="0" y="16357599"/>
                </a:lnTo>
                <a:close/>
              </a:path>
            </a:pathLst>
          </a:custGeom>
          <a:solidFill>
            <a:schemeClr val="tx1">
              <a:alpha val="7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38760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95D0C-AB62-BC45-A851-627C32AFE33D}"/>
              </a:ext>
            </a:extLst>
          </p:cNvPr>
          <p:cNvSpPr>
            <a:spLocks noGrp="1"/>
          </p:cNvSpPr>
          <p:nvPr>
            <p:ph type="title" idx="4294967295"/>
          </p:nvPr>
        </p:nvSpPr>
        <p:spPr>
          <a:xfrm>
            <a:off x="0" y="952500"/>
            <a:ext cx="8478838" cy="838200"/>
          </a:xfrm>
        </p:spPr>
        <p:txBody>
          <a:bodyPr/>
          <a:lstStyle/>
          <a:p>
            <a:r>
              <a:rPr lang="en-US"/>
              <a:t>Feature Extraction Module</a:t>
            </a:r>
          </a:p>
        </p:txBody>
      </p:sp>
      <p:sp>
        <p:nvSpPr>
          <p:cNvPr id="3" name="Content Placeholder 2">
            <a:extLst>
              <a:ext uri="{FF2B5EF4-FFF2-40B4-BE49-F238E27FC236}">
                <a16:creationId xmlns:a16="http://schemas.microsoft.com/office/drawing/2014/main" id="{4CF3B675-16C8-F54D-8EC3-B8F6F94D18A2}"/>
              </a:ext>
            </a:extLst>
          </p:cNvPr>
          <p:cNvSpPr>
            <a:spLocks noGrp="1"/>
          </p:cNvSpPr>
          <p:nvPr>
            <p:ph idx="4294967295"/>
          </p:nvPr>
        </p:nvSpPr>
        <p:spPr>
          <a:xfrm>
            <a:off x="0" y="1992313"/>
            <a:ext cx="8458200" cy="4175125"/>
          </a:xfrm>
        </p:spPr>
        <p:txBody>
          <a:bodyPr>
            <a:normAutofit fontScale="92500" lnSpcReduction="10000"/>
          </a:bodyPr>
          <a:lstStyle/>
          <a:p>
            <a:pPr marL="229870" indent="-229870"/>
            <a:r>
              <a:rPr lang="en-US" dirty="0">
                <a:solidFill>
                  <a:srgbClr val="000000"/>
                </a:solidFill>
                <a:latin typeface="Arial"/>
                <a:cs typeface="Arial"/>
              </a:rPr>
              <a:t>Example Query</a:t>
            </a:r>
            <a:br>
              <a:rPr lang="en-US" dirty="0"/>
            </a:br>
            <a:br>
              <a:rPr lang="en-US" dirty="0">
                <a:highlight>
                  <a:srgbClr val="FFFF00"/>
                </a:highlight>
              </a:rPr>
            </a:br>
            <a:r>
              <a:rPr lang="en-US" sz="2800" dirty="0">
                <a:solidFill>
                  <a:srgbClr val="C00000"/>
                </a:solidFill>
                <a:highlight>
                  <a:srgbClr val="00FFFF"/>
                </a:highlight>
                <a:latin typeface="Monaco"/>
                <a:cs typeface="Arial"/>
              </a:rPr>
              <a:t>Select * from tweets, videos where </a:t>
            </a:r>
            <a:r>
              <a:rPr lang="en-US" sz="2800" dirty="0" err="1">
                <a:solidFill>
                  <a:srgbClr val="C00000"/>
                </a:solidFill>
                <a:highlight>
                  <a:srgbClr val="00FFFF"/>
                </a:highlight>
                <a:latin typeface="Monaco"/>
                <a:cs typeface="Arial"/>
              </a:rPr>
              <a:t>tweets.objects_discussed</a:t>
            </a:r>
            <a:r>
              <a:rPr lang="en-US" sz="2800" dirty="0">
                <a:solidFill>
                  <a:srgbClr val="C00000"/>
                </a:solidFill>
                <a:highlight>
                  <a:srgbClr val="00FFFF"/>
                </a:highlight>
                <a:latin typeface="Monaco"/>
                <a:cs typeface="Arial"/>
              </a:rPr>
              <a:t> == "car" and </a:t>
            </a:r>
            <a:r>
              <a:rPr lang="en-US" sz="2800" dirty="0" err="1">
                <a:solidFill>
                  <a:srgbClr val="C00000"/>
                </a:solidFill>
                <a:highlight>
                  <a:srgbClr val="00FFFF"/>
                </a:highlight>
                <a:latin typeface="Monaco"/>
                <a:cs typeface="Arial"/>
              </a:rPr>
              <a:t>tweets.objects_discussed</a:t>
            </a:r>
            <a:r>
              <a:rPr lang="en-US" sz="2800" dirty="0">
                <a:solidFill>
                  <a:srgbClr val="C00000"/>
                </a:solidFill>
                <a:highlight>
                  <a:srgbClr val="00FFFF"/>
                </a:highlight>
                <a:latin typeface="Monaco"/>
                <a:cs typeface="Arial"/>
              </a:rPr>
              <a:t> == "child" and </a:t>
            </a:r>
            <a:r>
              <a:rPr lang="en-US" sz="2800" dirty="0" err="1">
                <a:solidFill>
                  <a:srgbClr val="C00000"/>
                </a:solidFill>
                <a:highlight>
                  <a:srgbClr val="00FFFF"/>
                </a:highlight>
                <a:latin typeface="Monaco"/>
                <a:cs typeface="Arial"/>
              </a:rPr>
              <a:t>videos.objects_detected</a:t>
            </a:r>
            <a:r>
              <a:rPr lang="en-US" sz="2800" dirty="0">
                <a:solidFill>
                  <a:srgbClr val="C00000"/>
                </a:solidFill>
                <a:highlight>
                  <a:srgbClr val="00FFFF"/>
                </a:highlight>
                <a:latin typeface="Monaco"/>
                <a:cs typeface="Arial"/>
              </a:rPr>
              <a:t> == "car" and </a:t>
            </a:r>
            <a:r>
              <a:rPr lang="en-US" sz="2800" dirty="0" err="1">
                <a:solidFill>
                  <a:srgbClr val="C00000"/>
                </a:solidFill>
                <a:highlight>
                  <a:srgbClr val="00FFFF"/>
                </a:highlight>
                <a:latin typeface="Monaco"/>
                <a:cs typeface="Arial"/>
              </a:rPr>
              <a:t>videos.objects.detected</a:t>
            </a:r>
            <a:r>
              <a:rPr lang="en-US" sz="2800" dirty="0">
                <a:solidFill>
                  <a:srgbClr val="C00000"/>
                </a:solidFill>
                <a:highlight>
                  <a:srgbClr val="00FFFF"/>
                </a:highlight>
                <a:latin typeface="Monaco"/>
                <a:cs typeface="Arial"/>
              </a:rPr>
              <a:t> == "child"</a:t>
            </a:r>
            <a:endParaRPr lang="en-US" dirty="0"/>
          </a:p>
          <a:p>
            <a:pPr marL="229870" indent="-229870"/>
            <a:r>
              <a:rPr lang="en-US" dirty="0">
                <a:latin typeface="Arial"/>
                <a:cs typeface="Arial"/>
              </a:rPr>
              <a:t>Answer queries such as above</a:t>
            </a:r>
          </a:p>
          <a:p>
            <a:pPr marL="229870" indent="-229870"/>
            <a:r>
              <a:rPr lang="en-US" dirty="0">
                <a:latin typeface="Arial"/>
                <a:cs typeface="Arial"/>
              </a:rPr>
              <a:t>Find interesting features from incoming data and data at rest</a:t>
            </a:r>
          </a:p>
          <a:p>
            <a:pPr marL="229870" indent="-229870"/>
            <a:r>
              <a:rPr lang="en-US" dirty="0">
                <a:latin typeface="Arial"/>
                <a:cs typeface="Arial"/>
              </a:rPr>
              <a:t>Relate data from different modalities</a:t>
            </a:r>
          </a:p>
          <a:p>
            <a:pPr marL="229870" indent="-229870"/>
            <a:endParaRPr lang="en-US" dirty="0"/>
          </a:p>
          <a:p>
            <a:pPr marL="229870" indent="-229870"/>
            <a:endParaRPr lang="en-US" dirty="0"/>
          </a:p>
        </p:txBody>
      </p:sp>
      <p:sp>
        <p:nvSpPr>
          <p:cNvPr id="4" name="Slide Number Placeholder 3">
            <a:extLst>
              <a:ext uri="{FF2B5EF4-FFF2-40B4-BE49-F238E27FC236}">
                <a16:creationId xmlns:a16="http://schemas.microsoft.com/office/drawing/2014/main" id="{60E9159B-E3A5-734C-937D-541CF7FA16BC}"/>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46</a:t>
            </a:fld>
            <a:endParaRPr lang="en-US"/>
          </a:p>
        </p:txBody>
      </p:sp>
    </p:spTree>
    <p:extLst>
      <p:ext uri="{BB962C8B-B14F-4D97-AF65-F5344CB8AC3E}">
        <p14:creationId xmlns:p14="http://schemas.microsoft.com/office/powerpoint/2010/main" val="3694912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D019-70EB-174C-948C-D605ADA90E07}"/>
              </a:ext>
            </a:extLst>
          </p:cNvPr>
          <p:cNvSpPr>
            <a:spLocks noGrp="1"/>
          </p:cNvSpPr>
          <p:nvPr>
            <p:ph type="title" idx="4294967295"/>
          </p:nvPr>
        </p:nvSpPr>
        <p:spPr>
          <a:xfrm>
            <a:off x="0" y="952500"/>
            <a:ext cx="8478838" cy="838200"/>
          </a:xfrm>
        </p:spPr>
        <p:txBody>
          <a:bodyPr/>
          <a:lstStyle/>
          <a:p>
            <a:r>
              <a:rPr lang="en-US"/>
              <a:t>Extracting Features from Video with Deep Learning</a:t>
            </a:r>
          </a:p>
        </p:txBody>
      </p:sp>
      <p:sp>
        <p:nvSpPr>
          <p:cNvPr id="3" name="Content Placeholder 2">
            <a:extLst>
              <a:ext uri="{FF2B5EF4-FFF2-40B4-BE49-F238E27FC236}">
                <a16:creationId xmlns:a16="http://schemas.microsoft.com/office/drawing/2014/main" id="{DD334051-C384-2C4C-A24B-EFE45BD9469B}"/>
              </a:ext>
            </a:extLst>
          </p:cNvPr>
          <p:cNvSpPr>
            <a:spLocks noGrp="1"/>
          </p:cNvSpPr>
          <p:nvPr>
            <p:ph idx="4294967295"/>
          </p:nvPr>
        </p:nvSpPr>
        <p:spPr>
          <a:xfrm>
            <a:off x="0" y="1992313"/>
            <a:ext cx="8629650" cy="4484687"/>
          </a:xfrm>
        </p:spPr>
        <p:txBody>
          <a:bodyPr>
            <a:normAutofit fontScale="92500" lnSpcReduction="10000"/>
          </a:bodyPr>
          <a:lstStyle/>
          <a:p>
            <a:pPr marL="229870" indent="-229870"/>
            <a:r>
              <a:rPr lang="en-US">
                <a:latin typeface="Arial"/>
                <a:cs typeface="Arial"/>
              </a:rPr>
              <a:t>Object detection and classification: best result achieved with deep learning architectures: </a:t>
            </a:r>
            <a:endParaRPr lang="en-US"/>
          </a:p>
          <a:p>
            <a:pPr marL="683895" lvl="1" indent="-226695"/>
            <a:r>
              <a:rPr lang="en-US" sz="1800">
                <a:latin typeface="Arial"/>
                <a:cs typeface="Arial"/>
              </a:rPr>
              <a:t>Faster RCNN </a:t>
            </a:r>
            <a:endParaRPr lang="en-US" sz="1800"/>
          </a:p>
          <a:p>
            <a:pPr marL="683895" lvl="1" indent="-226695"/>
            <a:r>
              <a:rPr lang="en-US" sz="1800">
                <a:latin typeface="Arial"/>
                <a:cs typeface="Arial"/>
              </a:rPr>
              <a:t>YOLO</a:t>
            </a:r>
          </a:p>
          <a:p>
            <a:pPr marL="683895" lvl="1" indent="-226695"/>
            <a:r>
              <a:rPr lang="en-US" sz="1800">
                <a:latin typeface="Arial"/>
                <a:cs typeface="Arial"/>
              </a:rPr>
              <a:t>SSD </a:t>
            </a:r>
            <a:endParaRPr lang="en-US" sz="1800"/>
          </a:p>
          <a:p>
            <a:pPr marL="229870" indent="-229870"/>
            <a:r>
              <a:rPr lang="en-US">
                <a:latin typeface="Arial"/>
                <a:cs typeface="Arial"/>
              </a:rPr>
              <a:t>Manual annotation and labeling</a:t>
            </a:r>
          </a:p>
          <a:p>
            <a:pPr marL="683895" lvl="1" indent="-226695"/>
            <a:r>
              <a:rPr lang="en-US" sz="1800">
                <a:latin typeface="Arial"/>
                <a:cs typeface="Arial"/>
              </a:rPr>
              <a:t>Time-consuming and expensive for large datasets</a:t>
            </a:r>
          </a:p>
          <a:p>
            <a:pPr marL="683895" lvl="1" indent="-226695"/>
            <a:r>
              <a:rPr lang="en-US" sz="1800">
                <a:latin typeface="Arial"/>
                <a:cs typeface="Arial"/>
              </a:rPr>
              <a:t>Outsourced human labor can be employed (</a:t>
            </a:r>
            <a:r>
              <a:rPr lang="en-US" sz="1800" err="1">
                <a:latin typeface="Arial"/>
                <a:cs typeface="Arial"/>
              </a:rPr>
              <a:t>MTurk</a:t>
            </a:r>
            <a:r>
              <a:rPr lang="en-US" sz="1800">
                <a:latin typeface="Arial"/>
                <a:cs typeface="Arial"/>
              </a:rPr>
              <a:t>) </a:t>
            </a:r>
            <a:endParaRPr lang="en-US" sz="1800"/>
          </a:p>
          <a:p>
            <a:pPr marL="229870" indent="-229870"/>
            <a:r>
              <a:rPr lang="en-US">
                <a:latin typeface="Arial"/>
                <a:cs typeface="Arial"/>
              </a:rPr>
              <a:t>We use </a:t>
            </a:r>
            <a:r>
              <a:rPr lang="en-US" i="1">
                <a:latin typeface="Arial"/>
                <a:cs typeface="Arial"/>
              </a:rPr>
              <a:t>pre-trained </a:t>
            </a:r>
            <a:r>
              <a:rPr lang="en-US">
                <a:latin typeface="Arial"/>
                <a:cs typeface="Arial"/>
              </a:rPr>
              <a:t>YOLO neural network to extract knowledge, detect and label objects in video</a:t>
            </a:r>
          </a:p>
          <a:p>
            <a:pPr marL="229870" indent="-229870"/>
            <a:r>
              <a:rPr lang="en-US"/>
              <a:t>Retrain YOLO with Transfer Learning for detecting classes outside of pretrained ones</a:t>
            </a:r>
            <a:r>
              <a:rPr lang="en-US">
                <a:latin typeface="Arial"/>
                <a:cs typeface="Arial"/>
              </a:rPr>
              <a:t> </a:t>
            </a:r>
            <a:endParaRPr lang="en-US"/>
          </a:p>
        </p:txBody>
      </p:sp>
      <p:sp>
        <p:nvSpPr>
          <p:cNvPr id="4" name="Slide Number Placeholder 3">
            <a:extLst>
              <a:ext uri="{FF2B5EF4-FFF2-40B4-BE49-F238E27FC236}">
                <a16:creationId xmlns:a16="http://schemas.microsoft.com/office/drawing/2014/main" id="{61B30530-1273-5344-BC80-81B1C32FFBA3}"/>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47</a:t>
            </a:fld>
            <a:endParaRPr lang="en-US"/>
          </a:p>
        </p:txBody>
      </p:sp>
    </p:spTree>
    <p:extLst>
      <p:ext uri="{BB962C8B-B14F-4D97-AF65-F5344CB8AC3E}">
        <p14:creationId xmlns:p14="http://schemas.microsoft.com/office/powerpoint/2010/main" val="9819985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C5728-4511-C24C-B06D-89F8DAD471D3}"/>
              </a:ext>
            </a:extLst>
          </p:cNvPr>
          <p:cNvSpPr>
            <a:spLocks noGrp="1"/>
          </p:cNvSpPr>
          <p:nvPr>
            <p:ph type="title" idx="4294967295"/>
          </p:nvPr>
        </p:nvSpPr>
        <p:spPr>
          <a:xfrm>
            <a:off x="0" y="952500"/>
            <a:ext cx="8478838" cy="838200"/>
          </a:xfrm>
        </p:spPr>
        <p:txBody>
          <a:bodyPr/>
          <a:lstStyle/>
          <a:p>
            <a:r>
              <a:rPr lang="en-US" dirty="0"/>
              <a:t>CNN-ROI based Architecture For Object Detection and Classification</a:t>
            </a:r>
          </a:p>
        </p:txBody>
      </p:sp>
      <p:sp>
        <p:nvSpPr>
          <p:cNvPr id="3" name="Content Placeholder 2">
            <a:extLst>
              <a:ext uri="{FF2B5EF4-FFF2-40B4-BE49-F238E27FC236}">
                <a16:creationId xmlns:a16="http://schemas.microsoft.com/office/drawing/2014/main" id="{D79DA0BC-1734-2F45-99A6-A49557EB32CB}"/>
              </a:ext>
            </a:extLst>
          </p:cNvPr>
          <p:cNvSpPr>
            <a:spLocks noGrp="1"/>
          </p:cNvSpPr>
          <p:nvPr>
            <p:ph idx="4294967295"/>
          </p:nvPr>
        </p:nvSpPr>
        <p:spPr>
          <a:xfrm>
            <a:off x="0" y="1992313"/>
            <a:ext cx="4513263" cy="4260850"/>
          </a:xfrm>
        </p:spPr>
        <p:txBody>
          <a:bodyPr>
            <a:normAutofit fontScale="92500" lnSpcReduction="10000"/>
          </a:bodyPr>
          <a:lstStyle/>
          <a:p>
            <a:pPr marL="229870" indent="-229870"/>
            <a:r>
              <a:rPr lang="en-US">
                <a:latin typeface="Arial"/>
                <a:cs typeface="Arial"/>
              </a:rPr>
              <a:t>YOLO detects 100+ classes </a:t>
            </a:r>
            <a:endParaRPr lang="en-US"/>
          </a:p>
          <a:p>
            <a:pPr marL="229870" indent="-229870"/>
            <a:r>
              <a:rPr lang="en-US"/>
              <a:t>Our raw video dataset contains about 15 of the objects from these classes </a:t>
            </a:r>
          </a:p>
          <a:p>
            <a:pPr marL="229870" indent="-229870"/>
            <a:r>
              <a:rPr lang="en-US">
                <a:latin typeface="Arial"/>
                <a:cs typeface="Arial"/>
              </a:rPr>
              <a:t>YOLOv3 object detection algorithm</a:t>
            </a:r>
          </a:p>
          <a:p>
            <a:pPr marL="800100" lvl="1" indent="-342900">
              <a:buFont typeface="+mj-lt"/>
              <a:buAutoNum type="arabicPeriod"/>
            </a:pPr>
            <a:r>
              <a:rPr lang="en-US" sz="1800">
                <a:latin typeface="Arial"/>
                <a:cs typeface="Arial"/>
              </a:rPr>
              <a:t>Regions of interests (ROI) proposals are generated</a:t>
            </a:r>
          </a:p>
          <a:p>
            <a:pPr marL="800100" lvl="1" indent="-342900">
              <a:buFont typeface="+mj-lt"/>
              <a:buAutoNum type="arabicPeriod"/>
            </a:pPr>
            <a:r>
              <a:rPr lang="en-US" sz="1800">
                <a:latin typeface="Arial"/>
                <a:cs typeface="Arial"/>
              </a:rPr>
              <a:t>For each region, features are extracted and classified with Convolutional Neural Network</a:t>
            </a:r>
          </a:p>
          <a:p>
            <a:pPr marL="800100" lvl="1" indent="-342900">
              <a:buFont typeface="+mj-lt"/>
              <a:buAutoNum type="arabicPeriod"/>
            </a:pPr>
            <a:r>
              <a:rPr lang="en-US" sz="1800">
                <a:latin typeface="Arial"/>
                <a:cs typeface="Arial"/>
              </a:rPr>
              <a:t>Apply non-maximum suppression: all candidate regions where probability of certain object detection is not max are dismissed</a:t>
            </a:r>
          </a:p>
          <a:p>
            <a:pPr marL="683895" lvl="1" indent="-226695"/>
            <a:endParaRPr lang="en-US"/>
          </a:p>
          <a:p>
            <a:pPr marL="229870" indent="-229870"/>
            <a:endParaRPr lang="en-US"/>
          </a:p>
          <a:p>
            <a:pPr marL="229870" indent="-229870"/>
            <a:endParaRPr lang="en-US"/>
          </a:p>
          <a:p>
            <a:pPr marL="229870" indent="-229870"/>
            <a:endParaRPr lang="en-US"/>
          </a:p>
          <a:p>
            <a:pPr marL="229870" indent="-229870"/>
            <a:endParaRPr lang="en-US" b="1"/>
          </a:p>
        </p:txBody>
      </p:sp>
      <p:sp>
        <p:nvSpPr>
          <p:cNvPr id="4" name="Slide Number Placeholder 3">
            <a:extLst>
              <a:ext uri="{FF2B5EF4-FFF2-40B4-BE49-F238E27FC236}">
                <a16:creationId xmlns:a16="http://schemas.microsoft.com/office/drawing/2014/main" id="{7EB8FE30-8ED2-0443-91CF-0BC643174F84}"/>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48</a:t>
            </a:fld>
            <a:endParaRPr lang="en-US"/>
          </a:p>
        </p:txBody>
      </p:sp>
      <p:pic>
        <p:nvPicPr>
          <p:cNvPr id="7" name="Google Shape;1057;p49">
            <a:extLst>
              <a:ext uri="{FF2B5EF4-FFF2-40B4-BE49-F238E27FC236}">
                <a16:creationId xmlns:a16="http://schemas.microsoft.com/office/drawing/2014/main" id="{E735151C-E9C2-E644-A27A-F08660AC6E09}"/>
              </a:ext>
            </a:extLst>
          </p:cNvPr>
          <p:cNvPicPr preferRelativeResize="0"/>
          <p:nvPr/>
        </p:nvPicPr>
        <p:blipFill rotWithShape="1">
          <a:blip r:embed="rId2">
            <a:alphaModFix/>
          </a:blip>
          <a:srcRect l="16787" r="21262"/>
          <a:stretch/>
        </p:blipFill>
        <p:spPr>
          <a:xfrm>
            <a:off x="4741395" y="1768735"/>
            <a:ext cx="4288305" cy="4484147"/>
          </a:xfrm>
          <a:prstGeom prst="rect">
            <a:avLst/>
          </a:prstGeom>
          <a:noFill/>
          <a:ln>
            <a:noFill/>
          </a:ln>
        </p:spPr>
      </p:pic>
    </p:spTree>
    <p:extLst>
      <p:ext uri="{BB962C8B-B14F-4D97-AF65-F5344CB8AC3E}">
        <p14:creationId xmlns:p14="http://schemas.microsoft.com/office/powerpoint/2010/main" val="6867284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EFAD7-78FB-3240-B191-C9998A08292C}"/>
              </a:ext>
            </a:extLst>
          </p:cNvPr>
          <p:cNvSpPr>
            <a:spLocks noGrp="1"/>
          </p:cNvSpPr>
          <p:nvPr>
            <p:ph type="title" idx="4294967295"/>
          </p:nvPr>
        </p:nvSpPr>
        <p:spPr>
          <a:xfrm>
            <a:off x="0" y="952500"/>
            <a:ext cx="8478838" cy="838200"/>
          </a:xfrm>
        </p:spPr>
        <p:txBody>
          <a:bodyPr/>
          <a:lstStyle/>
          <a:p>
            <a:r>
              <a:rPr lang="en-US" dirty="0"/>
              <a:t>YOLO (You Only Look Once) Architecture</a:t>
            </a:r>
          </a:p>
        </p:txBody>
      </p:sp>
      <p:sp>
        <p:nvSpPr>
          <p:cNvPr id="3" name="Content Placeholder 2">
            <a:extLst>
              <a:ext uri="{FF2B5EF4-FFF2-40B4-BE49-F238E27FC236}">
                <a16:creationId xmlns:a16="http://schemas.microsoft.com/office/drawing/2014/main" id="{DB4F33D2-9DF3-D946-AB12-B97749C67037}"/>
              </a:ext>
            </a:extLst>
          </p:cNvPr>
          <p:cNvSpPr>
            <a:spLocks noGrp="1"/>
          </p:cNvSpPr>
          <p:nvPr>
            <p:ph idx="4294967295"/>
          </p:nvPr>
        </p:nvSpPr>
        <p:spPr>
          <a:xfrm>
            <a:off x="0" y="1992313"/>
            <a:ext cx="4057650" cy="4175125"/>
          </a:xfrm>
          <a:ln>
            <a:solidFill>
              <a:schemeClr val="tx1"/>
            </a:solidFill>
            <a:prstDash val="sysDash"/>
          </a:ln>
        </p:spPr>
        <p:txBody>
          <a:bodyPr>
            <a:normAutofit fontScale="77500" lnSpcReduction="20000"/>
          </a:bodyPr>
          <a:lstStyle/>
          <a:p>
            <a:pPr marL="0" indent="0">
              <a:spcBef>
                <a:spcPts val="0"/>
              </a:spcBef>
              <a:spcAft>
                <a:spcPts val="0"/>
              </a:spcAft>
              <a:buClr>
                <a:schemeClr val="dk1"/>
              </a:buClr>
              <a:buSzPts val="1800"/>
              <a:buNone/>
            </a:pPr>
            <a:r>
              <a:rPr lang="en-US"/>
              <a:t>1. The image is split into an </a:t>
            </a:r>
            <a:r>
              <a:rPr lang="en-US" i="1" err="1"/>
              <a:t>SxS</a:t>
            </a:r>
            <a:r>
              <a:rPr lang="en-US"/>
              <a:t> grid of cells. </a:t>
            </a:r>
          </a:p>
          <a:p>
            <a:pPr marL="0" indent="0">
              <a:spcBef>
                <a:spcPts val="1800"/>
              </a:spcBef>
              <a:spcAft>
                <a:spcPts val="0"/>
              </a:spcAft>
              <a:buClr>
                <a:schemeClr val="dk1"/>
              </a:buClr>
              <a:buSzPts val="1800"/>
              <a:buNone/>
            </a:pPr>
            <a:r>
              <a:rPr lang="en-US"/>
              <a:t>2. Each grid predicts </a:t>
            </a:r>
            <a:r>
              <a:rPr lang="en-US" i="1"/>
              <a:t>B</a:t>
            </a:r>
            <a:r>
              <a:rPr lang="en-US"/>
              <a:t> bounding boxes with </a:t>
            </a:r>
            <a:r>
              <a:rPr lang="en-US" i="1"/>
              <a:t>C</a:t>
            </a:r>
            <a:r>
              <a:rPr lang="en-US"/>
              <a:t> class probabilities</a:t>
            </a:r>
          </a:p>
          <a:p>
            <a:pPr marL="172637" indent="-172637">
              <a:spcBef>
                <a:spcPts val="1800"/>
              </a:spcBef>
              <a:spcAft>
                <a:spcPts val="0"/>
              </a:spcAft>
              <a:buClr>
                <a:schemeClr val="dk1"/>
              </a:buClr>
              <a:buSzPts val="1800"/>
              <a:buFont typeface="Arial"/>
              <a:buChar char="•"/>
            </a:pPr>
            <a:r>
              <a:rPr lang="en-US" i="1"/>
              <a:t>SxSxBx5</a:t>
            </a:r>
            <a:r>
              <a:rPr lang="en-US"/>
              <a:t> outputs in total</a:t>
            </a:r>
          </a:p>
          <a:p>
            <a:pPr marL="0" indent="0">
              <a:spcBef>
                <a:spcPts val="1800"/>
              </a:spcBef>
              <a:spcAft>
                <a:spcPts val="0"/>
              </a:spcAft>
              <a:buClr>
                <a:schemeClr val="dk1"/>
              </a:buClr>
              <a:buSzPts val="1800"/>
              <a:buNone/>
            </a:pPr>
            <a:r>
              <a:rPr lang="en-US"/>
              <a:t>3. Conditional class probabilities are predicted </a:t>
            </a:r>
            <a:r>
              <a:rPr lang="en-US" i="1" err="1"/>
              <a:t>Pr</a:t>
            </a:r>
            <a:r>
              <a:rPr lang="en-US" i="1"/>
              <a:t>(Class(</a:t>
            </a:r>
            <a:r>
              <a:rPr lang="en-US" i="1" err="1"/>
              <a:t>i</a:t>
            </a:r>
            <a:r>
              <a:rPr lang="en-US" i="1"/>
              <a:t>)/Object):</a:t>
            </a:r>
            <a:endParaRPr lang="en-US"/>
          </a:p>
          <a:p>
            <a:pPr marL="172637" indent="-172637">
              <a:spcBef>
                <a:spcPts val="1800"/>
              </a:spcBef>
              <a:spcAft>
                <a:spcPts val="0"/>
              </a:spcAft>
              <a:buClr>
                <a:schemeClr val="dk1"/>
              </a:buClr>
              <a:buSzPts val="1800"/>
              <a:buFont typeface="Arial"/>
              <a:buChar char="•"/>
            </a:pPr>
            <a:r>
              <a:rPr lang="en-US" i="1"/>
              <a:t>     </a:t>
            </a:r>
            <a:r>
              <a:rPr lang="en-US" sz="1800" i="1" err="1"/>
              <a:t>SxSxC</a:t>
            </a:r>
            <a:r>
              <a:rPr lang="en-US" sz="1800"/>
              <a:t> class probabilities</a:t>
            </a:r>
            <a:endParaRPr lang="en-US"/>
          </a:p>
          <a:p>
            <a:pPr marL="172637" indent="-172637">
              <a:spcBef>
                <a:spcPts val="1800"/>
              </a:spcBef>
              <a:spcAft>
                <a:spcPts val="0"/>
              </a:spcAft>
              <a:buClr>
                <a:schemeClr val="dk1"/>
              </a:buClr>
              <a:buSzPts val="1800"/>
              <a:buFont typeface="Arial"/>
              <a:buChar char="•"/>
            </a:pPr>
            <a:r>
              <a:rPr lang="en-US" i="1"/>
              <a:t>     </a:t>
            </a:r>
            <a:r>
              <a:rPr lang="en-US" i="1" err="1"/>
              <a:t>SxSx</a:t>
            </a:r>
            <a:r>
              <a:rPr lang="en-US" i="1"/>
              <a:t>(B*5+C)</a:t>
            </a:r>
            <a:r>
              <a:rPr lang="en-US"/>
              <a:t> output tensor</a:t>
            </a:r>
          </a:p>
          <a:p>
            <a:pPr marL="172637" indent="-172637">
              <a:spcBef>
                <a:spcPts val="1800"/>
              </a:spcBef>
              <a:spcAft>
                <a:spcPts val="0"/>
              </a:spcAft>
              <a:buClr>
                <a:schemeClr val="dk1"/>
              </a:buClr>
              <a:buSzPts val="1800"/>
              <a:buFont typeface="Arial"/>
              <a:buChar char="•"/>
            </a:pPr>
            <a:r>
              <a:rPr lang="en-US" i="1"/>
              <a:t>    S=7, B=2, C=20 =&gt; (7,7,30)</a:t>
            </a:r>
            <a:endParaRPr lang="en-US"/>
          </a:p>
          <a:p>
            <a:pPr marL="257175" indent="-257175">
              <a:spcBef>
                <a:spcPts val="1800"/>
              </a:spcBef>
              <a:spcAft>
                <a:spcPts val="0"/>
              </a:spcAft>
              <a:buClr>
                <a:schemeClr val="dk1"/>
              </a:buClr>
              <a:buSzPts val="1800"/>
              <a:buFont typeface="Arial"/>
              <a:buChar char="•"/>
            </a:pPr>
            <a:r>
              <a:rPr lang="en-US"/>
              <a:t>Train a CNN to predict (7,7,30) tensor</a:t>
            </a:r>
          </a:p>
          <a:p>
            <a:pPr marL="0" indent="0">
              <a:spcBef>
                <a:spcPts val="1800"/>
              </a:spcBef>
              <a:spcAft>
                <a:spcPts val="0"/>
              </a:spcAft>
              <a:buClr>
                <a:schemeClr val="dk1"/>
              </a:buClr>
              <a:buSzPts val="2600"/>
              <a:buNone/>
            </a:pPr>
            <a:endParaRPr lang="en-US" sz="3200"/>
          </a:p>
          <a:p>
            <a:endParaRPr lang="en-US"/>
          </a:p>
        </p:txBody>
      </p:sp>
      <p:sp>
        <p:nvSpPr>
          <p:cNvPr id="4" name="Slide Number Placeholder 3">
            <a:extLst>
              <a:ext uri="{FF2B5EF4-FFF2-40B4-BE49-F238E27FC236}">
                <a16:creationId xmlns:a16="http://schemas.microsoft.com/office/drawing/2014/main" id="{EDC7AEAB-0027-F041-A2A3-439080DE2915}"/>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49</a:t>
            </a:fld>
            <a:endParaRPr lang="en-US"/>
          </a:p>
        </p:txBody>
      </p:sp>
      <p:pic>
        <p:nvPicPr>
          <p:cNvPr id="7" name="Google Shape;1067;p50">
            <a:extLst>
              <a:ext uri="{FF2B5EF4-FFF2-40B4-BE49-F238E27FC236}">
                <a16:creationId xmlns:a16="http://schemas.microsoft.com/office/drawing/2014/main" id="{27069767-E5D0-3A47-A20A-63D45B6CE1BA}"/>
              </a:ext>
            </a:extLst>
          </p:cNvPr>
          <p:cNvPicPr preferRelativeResize="0"/>
          <p:nvPr/>
        </p:nvPicPr>
        <p:blipFill rotWithShape="1">
          <a:blip r:embed="rId2">
            <a:alphaModFix/>
          </a:blip>
          <a:srcRect/>
          <a:stretch/>
        </p:blipFill>
        <p:spPr>
          <a:xfrm>
            <a:off x="4332352" y="1992854"/>
            <a:ext cx="4697348" cy="3188442"/>
          </a:xfrm>
          <a:prstGeom prst="rect">
            <a:avLst/>
          </a:prstGeom>
          <a:noFill/>
          <a:ln>
            <a:solidFill>
              <a:schemeClr val="tx1"/>
            </a:solidFill>
            <a:prstDash val="dash"/>
          </a:ln>
        </p:spPr>
      </p:pic>
      <p:sp>
        <p:nvSpPr>
          <p:cNvPr id="8" name="Google Shape;1068;p50">
            <a:extLst>
              <a:ext uri="{FF2B5EF4-FFF2-40B4-BE49-F238E27FC236}">
                <a16:creationId xmlns:a16="http://schemas.microsoft.com/office/drawing/2014/main" id="{7A2DC308-D628-7342-B403-F3585272A216}"/>
              </a:ext>
            </a:extLst>
          </p:cNvPr>
          <p:cNvSpPr txBox="1"/>
          <p:nvPr/>
        </p:nvSpPr>
        <p:spPr>
          <a:xfrm>
            <a:off x="6454589" y="5714740"/>
            <a:ext cx="2689412" cy="380873"/>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675">
                <a:solidFill>
                  <a:schemeClr val="dk1"/>
                </a:solidFill>
                <a:latin typeface="Calibri"/>
                <a:ea typeface="Calibri"/>
                <a:cs typeface="Calibri"/>
                <a:sym typeface="Calibri"/>
              </a:rPr>
              <a:t>Image source: </a:t>
            </a:r>
            <a:r>
              <a:rPr lang="en-US" sz="675" b="1">
                <a:solidFill>
                  <a:schemeClr val="dk1"/>
                </a:solidFill>
                <a:latin typeface="Calibri"/>
                <a:ea typeface="Calibri"/>
                <a:cs typeface="Calibri"/>
                <a:sym typeface="Calibri"/>
              </a:rPr>
              <a:t>You Only Look Once: Unified, Real-Time Object Detection</a:t>
            </a:r>
            <a:endParaRPr/>
          </a:p>
          <a:p>
            <a:pPr>
              <a:spcBef>
                <a:spcPts val="0"/>
              </a:spcBef>
              <a:spcAft>
                <a:spcPts val="0"/>
              </a:spcAft>
            </a:pPr>
            <a:r>
              <a:rPr lang="en-US" sz="675" u="sng">
                <a:solidFill>
                  <a:schemeClr val="hlink"/>
                </a:solidFill>
                <a:latin typeface="Calibri"/>
                <a:ea typeface="Calibri"/>
                <a:cs typeface="Calibri"/>
                <a:sym typeface="Calibri"/>
                <a:hlinkClick r:id="rId3"/>
              </a:rPr>
              <a:t>Joseph Redmon</a:t>
            </a:r>
            <a:r>
              <a:rPr lang="en-US" sz="675">
                <a:solidFill>
                  <a:schemeClr val="dk1"/>
                </a:solidFill>
                <a:latin typeface="Calibri"/>
                <a:ea typeface="Calibri"/>
                <a:cs typeface="Calibri"/>
                <a:sym typeface="Calibri"/>
              </a:rPr>
              <a:t>, </a:t>
            </a:r>
            <a:r>
              <a:rPr lang="en-US" sz="675" u="sng">
                <a:solidFill>
                  <a:schemeClr val="hlink"/>
                </a:solidFill>
                <a:latin typeface="Calibri"/>
                <a:ea typeface="Calibri"/>
                <a:cs typeface="Calibri"/>
                <a:sym typeface="Calibri"/>
                <a:hlinkClick r:id="rId4"/>
              </a:rPr>
              <a:t>Santosh Divvala</a:t>
            </a:r>
            <a:r>
              <a:rPr lang="en-US" sz="675">
                <a:solidFill>
                  <a:schemeClr val="dk1"/>
                </a:solidFill>
                <a:latin typeface="Calibri"/>
                <a:ea typeface="Calibri"/>
                <a:cs typeface="Calibri"/>
                <a:sym typeface="Calibri"/>
              </a:rPr>
              <a:t>, </a:t>
            </a:r>
            <a:r>
              <a:rPr lang="en-US" sz="675" u="sng">
                <a:solidFill>
                  <a:schemeClr val="hlink"/>
                </a:solidFill>
                <a:latin typeface="Calibri"/>
                <a:ea typeface="Calibri"/>
                <a:cs typeface="Calibri"/>
                <a:sym typeface="Calibri"/>
                <a:hlinkClick r:id="rId5"/>
              </a:rPr>
              <a:t>Ross Girshick</a:t>
            </a:r>
            <a:r>
              <a:rPr lang="en-US" sz="675">
                <a:solidFill>
                  <a:schemeClr val="dk1"/>
                </a:solidFill>
                <a:latin typeface="Calibri"/>
                <a:ea typeface="Calibri"/>
                <a:cs typeface="Calibri"/>
                <a:sym typeface="Calibri"/>
              </a:rPr>
              <a:t>, </a:t>
            </a:r>
            <a:r>
              <a:rPr lang="en-US" sz="675" u="sng">
                <a:solidFill>
                  <a:schemeClr val="hlink"/>
                </a:solidFill>
                <a:latin typeface="Calibri"/>
                <a:ea typeface="Calibri"/>
                <a:cs typeface="Calibri"/>
                <a:sym typeface="Calibri"/>
                <a:hlinkClick r:id="rId6"/>
              </a:rPr>
              <a:t>Ali Farhadi</a:t>
            </a:r>
            <a:endParaRPr sz="675">
              <a:solidFill>
                <a:schemeClr val="dk1"/>
              </a:solidFill>
              <a:latin typeface="Calibri"/>
              <a:ea typeface="Calibri"/>
              <a:cs typeface="Calibri"/>
              <a:sym typeface="Calibri"/>
            </a:endParaRPr>
          </a:p>
          <a:p>
            <a:pPr>
              <a:spcBef>
                <a:spcPts val="0"/>
              </a:spcBef>
              <a:spcAft>
                <a:spcPts val="0"/>
              </a:spcAft>
            </a:pPr>
            <a:r>
              <a:rPr lang="en-US" sz="675">
                <a:solidFill>
                  <a:schemeClr val="dk1"/>
                </a:solidFill>
                <a:latin typeface="Calibri"/>
                <a:ea typeface="Calibri"/>
                <a:cs typeface="Calibri"/>
                <a:sym typeface="Calibri"/>
              </a:rPr>
              <a:t>https://</a:t>
            </a:r>
            <a:r>
              <a:rPr lang="en-US" sz="675" err="1">
                <a:solidFill>
                  <a:schemeClr val="dk1"/>
                </a:solidFill>
                <a:latin typeface="Calibri"/>
                <a:ea typeface="Calibri"/>
                <a:cs typeface="Calibri"/>
                <a:sym typeface="Calibri"/>
              </a:rPr>
              <a:t>arxiv.org</a:t>
            </a:r>
            <a:r>
              <a:rPr lang="en-US" sz="675">
                <a:solidFill>
                  <a:schemeClr val="dk1"/>
                </a:solidFill>
                <a:latin typeface="Calibri"/>
                <a:ea typeface="Calibri"/>
                <a:cs typeface="Calibri"/>
                <a:sym typeface="Calibri"/>
              </a:rPr>
              <a:t>/abs/1506.02640</a:t>
            </a:r>
            <a:endParaRPr/>
          </a:p>
        </p:txBody>
      </p:sp>
    </p:spTree>
    <p:extLst>
      <p:ext uri="{BB962C8B-B14F-4D97-AF65-F5344CB8AC3E}">
        <p14:creationId xmlns:p14="http://schemas.microsoft.com/office/powerpoint/2010/main" val="792730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8081-6498-914C-B678-F64524B1A00A}"/>
              </a:ext>
            </a:extLst>
          </p:cNvPr>
          <p:cNvSpPr>
            <a:spLocks noGrp="1"/>
          </p:cNvSpPr>
          <p:nvPr>
            <p:ph type="title" idx="4294967295"/>
          </p:nvPr>
        </p:nvSpPr>
        <p:spPr>
          <a:xfrm>
            <a:off x="0" y="952500"/>
            <a:ext cx="8478838" cy="838200"/>
          </a:xfrm>
        </p:spPr>
        <p:txBody>
          <a:bodyPr/>
          <a:lstStyle/>
          <a:p>
            <a:r>
              <a:rPr lang="en-US" dirty="0"/>
              <a:t>Integration with Paradigm (System at NG)</a:t>
            </a:r>
          </a:p>
        </p:txBody>
      </p:sp>
      <p:sp>
        <p:nvSpPr>
          <p:cNvPr id="4" name="Slide Number Placeholder 3">
            <a:extLst>
              <a:ext uri="{FF2B5EF4-FFF2-40B4-BE49-F238E27FC236}">
                <a16:creationId xmlns:a16="http://schemas.microsoft.com/office/drawing/2014/main" id="{511734D4-5870-7C4D-B948-9B00C80E6FAA}"/>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5</a:t>
            </a:fld>
            <a:endParaRPr lang="en-US"/>
          </a:p>
        </p:txBody>
      </p:sp>
      <p:sp>
        <p:nvSpPr>
          <p:cNvPr id="3" name="Rounded Rectangle 2">
            <a:extLst>
              <a:ext uri="{FF2B5EF4-FFF2-40B4-BE49-F238E27FC236}">
                <a16:creationId xmlns:a16="http://schemas.microsoft.com/office/drawing/2014/main" id="{73B1EEA1-1823-044A-A15A-202C48E81FB7}"/>
              </a:ext>
            </a:extLst>
          </p:cNvPr>
          <p:cNvSpPr/>
          <p:nvPr/>
        </p:nvSpPr>
        <p:spPr>
          <a:xfrm>
            <a:off x="171450" y="2015542"/>
            <a:ext cx="3223260" cy="1134051"/>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t>Multiple Data Sources</a:t>
            </a:r>
          </a:p>
          <a:p>
            <a:pPr algn="ctr"/>
            <a:r>
              <a:rPr lang="en-US" dirty="0">
                <a:solidFill>
                  <a:srgbClr val="2D5496"/>
                </a:solidFill>
              </a:rPr>
              <a:t>S</a:t>
            </a:r>
            <a:r>
              <a:rPr lang="en-US" dirty="0">
                <a:solidFill>
                  <a:srgbClr val="565656"/>
                </a:solidFill>
              </a:rPr>
              <a:t>K</a:t>
            </a:r>
            <a:r>
              <a:rPr lang="en-US" dirty="0">
                <a:solidFill>
                  <a:srgbClr val="BF0000"/>
                </a:solidFill>
              </a:rPr>
              <a:t>O</a:t>
            </a:r>
            <a:r>
              <a:rPr lang="en-US" dirty="0">
                <a:solidFill>
                  <a:srgbClr val="BC8E00"/>
                </a:solidFill>
              </a:rPr>
              <a:t>D</a:t>
            </a:r>
            <a:endParaRPr lang="en-US" dirty="0"/>
          </a:p>
          <a:p>
            <a:pPr algn="ctr"/>
            <a:r>
              <a:rPr lang="en-US" sz="2000" dirty="0">
                <a:latin typeface="Cambria" panose="02040503050406030204" pitchFamily="18" charset="0"/>
              </a:rPr>
              <a:t>Novel Sources</a:t>
            </a:r>
          </a:p>
        </p:txBody>
      </p:sp>
      <p:sp>
        <p:nvSpPr>
          <p:cNvPr id="10" name="Rounded Rectangle 9">
            <a:extLst>
              <a:ext uri="{FF2B5EF4-FFF2-40B4-BE49-F238E27FC236}">
                <a16:creationId xmlns:a16="http://schemas.microsoft.com/office/drawing/2014/main" id="{267BAF34-5BB4-0243-AF33-6C9FAB3AF955}"/>
              </a:ext>
            </a:extLst>
          </p:cNvPr>
          <p:cNvSpPr/>
          <p:nvPr/>
        </p:nvSpPr>
        <p:spPr>
          <a:xfrm>
            <a:off x="4957638" y="2015542"/>
            <a:ext cx="3749040" cy="1134051"/>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t>Ingestion &amp; Preprocessing</a:t>
            </a:r>
          </a:p>
          <a:p>
            <a:pPr algn="ctr"/>
            <a:r>
              <a:rPr lang="en-US" dirty="0">
                <a:solidFill>
                  <a:srgbClr val="2D5496"/>
                </a:solidFill>
              </a:rPr>
              <a:t>S</a:t>
            </a:r>
            <a:r>
              <a:rPr lang="en-US" dirty="0">
                <a:solidFill>
                  <a:srgbClr val="565656"/>
                </a:solidFill>
              </a:rPr>
              <a:t>K</a:t>
            </a:r>
            <a:r>
              <a:rPr lang="en-US" dirty="0">
                <a:solidFill>
                  <a:srgbClr val="BF0000"/>
                </a:solidFill>
              </a:rPr>
              <a:t>O</a:t>
            </a:r>
            <a:r>
              <a:rPr lang="en-US" dirty="0">
                <a:solidFill>
                  <a:srgbClr val="BC8E00"/>
                </a:solidFill>
              </a:rPr>
              <a:t>D</a:t>
            </a:r>
          </a:p>
          <a:p>
            <a:pPr algn="ctr"/>
            <a:r>
              <a:rPr lang="en-US" sz="2000" dirty="0">
                <a:latin typeface="Cambria" panose="02040503050406030204" pitchFamily="18" charset="0"/>
              </a:rPr>
              <a:t>Data Processing Pipeline</a:t>
            </a:r>
          </a:p>
        </p:txBody>
      </p:sp>
      <p:sp>
        <p:nvSpPr>
          <p:cNvPr id="11" name="Rounded Rectangle 10">
            <a:extLst>
              <a:ext uri="{FF2B5EF4-FFF2-40B4-BE49-F238E27FC236}">
                <a16:creationId xmlns:a16="http://schemas.microsoft.com/office/drawing/2014/main" id="{390A157E-1660-BA49-9ACE-64F117FF6133}"/>
              </a:ext>
            </a:extLst>
          </p:cNvPr>
          <p:cNvSpPr/>
          <p:nvPr/>
        </p:nvSpPr>
        <p:spPr>
          <a:xfrm>
            <a:off x="4966172" y="3609945"/>
            <a:ext cx="3749040" cy="304800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t>Analytic Post-Processing</a:t>
            </a:r>
          </a:p>
          <a:p>
            <a:pPr algn="ctr"/>
            <a:r>
              <a:rPr lang="en-US" dirty="0">
                <a:solidFill>
                  <a:srgbClr val="2D5496"/>
                </a:solidFill>
              </a:rPr>
              <a:t>S</a:t>
            </a:r>
            <a:r>
              <a:rPr lang="en-US" dirty="0">
                <a:solidFill>
                  <a:srgbClr val="565656"/>
                </a:solidFill>
              </a:rPr>
              <a:t>K</a:t>
            </a:r>
            <a:r>
              <a:rPr lang="en-US" dirty="0">
                <a:solidFill>
                  <a:srgbClr val="BF0000"/>
                </a:solidFill>
              </a:rPr>
              <a:t>O</a:t>
            </a:r>
            <a:r>
              <a:rPr lang="en-US" dirty="0">
                <a:solidFill>
                  <a:srgbClr val="BC8E00"/>
                </a:solidFill>
              </a:rPr>
              <a:t>D</a:t>
            </a:r>
          </a:p>
          <a:p>
            <a:pPr algn="ctr"/>
            <a:r>
              <a:rPr lang="en-US" sz="2000" dirty="0">
                <a:latin typeface="Cambria" panose="02040503050406030204" pitchFamily="18" charset="0"/>
              </a:rPr>
              <a:t>Relevant </a:t>
            </a:r>
            <a:r>
              <a:rPr lang="en-US" sz="2000">
                <a:latin typeface="Cambria" panose="02040503050406030204" pitchFamily="18" charset="0"/>
              </a:rPr>
              <a:t>Tweet Extraction</a:t>
            </a:r>
            <a:endParaRPr lang="en-US" sz="2000" dirty="0">
              <a:latin typeface="Cambria" panose="02040503050406030204" pitchFamily="18" charset="0"/>
            </a:endParaRPr>
          </a:p>
          <a:p>
            <a:pPr algn="ctr"/>
            <a:r>
              <a:rPr lang="en-US" sz="2000" dirty="0">
                <a:latin typeface="Cambria" panose="02040503050406030204" pitchFamily="18" charset="0"/>
              </a:rPr>
              <a:t>Object Detection</a:t>
            </a:r>
          </a:p>
          <a:p>
            <a:pPr algn="ctr"/>
            <a:r>
              <a:rPr lang="en-US" sz="2000" dirty="0">
                <a:latin typeface="Cambria" panose="02040503050406030204" pitchFamily="18" charset="0"/>
              </a:rPr>
              <a:t>Video Feature Extraction</a:t>
            </a:r>
          </a:p>
          <a:p>
            <a:pPr algn="ctr"/>
            <a:r>
              <a:rPr lang="en-US" sz="2000" dirty="0">
                <a:latin typeface="Cambria" panose="02040503050406030204" pitchFamily="18" charset="0"/>
              </a:rPr>
              <a:t>Title &amp; Entity Extraction</a:t>
            </a:r>
          </a:p>
          <a:p>
            <a:pPr algn="ctr"/>
            <a:r>
              <a:rPr lang="en-US" sz="2000" dirty="0">
                <a:latin typeface="Cambria" panose="02040503050406030204" pitchFamily="18" charset="0"/>
              </a:rPr>
              <a:t>Subj, Verb, Obj Extraction</a:t>
            </a:r>
          </a:p>
          <a:p>
            <a:pPr algn="ctr"/>
            <a:r>
              <a:rPr lang="en-US" sz="2000" dirty="0">
                <a:latin typeface="Cambria" panose="02040503050406030204" pitchFamily="18" charset="0"/>
              </a:rPr>
              <a:t>Knowledge Graph</a:t>
            </a:r>
          </a:p>
          <a:p>
            <a:pPr algn="ctr"/>
            <a:r>
              <a:rPr lang="en-US" sz="2000" dirty="0">
                <a:latin typeface="Cambria" panose="02040503050406030204" pitchFamily="18" charset="0"/>
              </a:rPr>
              <a:t>Indexing</a:t>
            </a:r>
          </a:p>
        </p:txBody>
      </p:sp>
      <p:sp>
        <p:nvSpPr>
          <p:cNvPr id="12" name="Rounded Rectangle 11">
            <a:extLst>
              <a:ext uri="{FF2B5EF4-FFF2-40B4-BE49-F238E27FC236}">
                <a16:creationId xmlns:a16="http://schemas.microsoft.com/office/drawing/2014/main" id="{03BBC128-2155-6B45-85B1-5B14BBA60826}"/>
              </a:ext>
            </a:extLst>
          </p:cNvPr>
          <p:cNvSpPr/>
          <p:nvPr/>
        </p:nvSpPr>
        <p:spPr>
          <a:xfrm>
            <a:off x="228600" y="3811646"/>
            <a:ext cx="3749040" cy="1306784"/>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t>Alerting</a:t>
            </a:r>
          </a:p>
          <a:p>
            <a:pPr algn="ctr"/>
            <a:r>
              <a:rPr lang="en-US" dirty="0">
                <a:solidFill>
                  <a:srgbClr val="2D5496"/>
                </a:solidFill>
              </a:rPr>
              <a:t>S</a:t>
            </a:r>
            <a:r>
              <a:rPr lang="en-US" dirty="0">
                <a:solidFill>
                  <a:srgbClr val="565656"/>
                </a:solidFill>
              </a:rPr>
              <a:t>K</a:t>
            </a:r>
            <a:r>
              <a:rPr lang="en-US" dirty="0">
                <a:solidFill>
                  <a:srgbClr val="BF0000"/>
                </a:solidFill>
              </a:rPr>
              <a:t>O</a:t>
            </a:r>
            <a:r>
              <a:rPr lang="en-US" dirty="0">
                <a:solidFill>
                  <a:srgbClr val="BC8E00"/>
                </a:solidFill>
              </a:rPr>
              <a:t>D</a:t>
            </a:r>
          </a:p>
          <a:p>
            <a:pPr algn="ctr"/>
            <a:r>
              <a:rPr lang="en-US" sz="2000" dirty="0">
                <a:latin typeface="Cambria" panose="02040503050406030204" pitchFamily="18" charset="0"/>
              </a:rPr>
              <a:t>User Profiling</a:t>
            </a:r>
          </a:p>
          <a:p>
            <a:pPr algn="ctr"/>
            <a:r>
              <a:rPr lang="en-US" sz="2000" dirty="0">
                <a:latin typeface="Cambria" panose="02040503050406030204" pitchFamily="18" charset="0"/>
              </a:rPr>
              <a:t>Data Profiling</a:t>
            </a:r>
          </a:p>
        </p:txBody>
      </p:sp>
      <p:sp>
        <p:nvSpPr>
          <p:cNvPr id="15" name="Right Arrow 14">
            <a:extLst>
              <a:ext uri="{FF2B5EF4-FFF2-40B4-BE49-F238E27FC236}">
                <a16:creationId xmlns:a16="http://schemas.microsoft.com/office/drawing/2014/main" id="{F7CF9FF3-BE9C-254A-9E5F-C9ACEEE32DB4}"/>
              </a:ext>
            </a:extLst>
          </p:cNvPr>
          <p:cNvSpPr/>
          <p:nvPr/>
        </p:nvSpPr>
        <p:spPr>
          <a:xfrm>
            <a:off x="3409950" y="2453076"/>
            <a:ext cx="1547688" cy="461241"/>
          </a:xfrm>
          <a:prstGeom prst="rightArrow">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Down Arrow 16">
            <a:extLst>
              <a:ext uri="{FF2B5EF4-FFF2-40B4-BE49-F238E27FC236}">
                <a16:creationId xmlns:a16="http://schemas.microsoft.com/office/drawing/2014/main" id="{5FABEFA3-826E-5E4E-9356-21D59BBD766C}"/>
              </a:ext>
            </a:extLst>
          </p:cNvPr>
          <p:cNvSpPr/>
          <p:nvPr/>
        </p:nvSpPr>
        <p:spPr>
          <a:xfrm>
            <a:off x="6589842" y="3149593"/>
            <a:ext cx="473898" cy="460352"/>
          </a:xfrm>
          <a:prstGeom prst="downArrow">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Left Arrow 17">
            <a:extLst>
              <a:ext uri="{FF2B5EF4-FFF2-40B4-BE49-F238E27FC236}">
                <a16:creationId xmlns:a16="http://schemas.microsoft.com/office/drawing/2014/main" id="{E6C1A7D2-9E67-7845-9F5A-CC48D455008F}"/>
              </a:ext>
            </a:extLst>
          </p:cNvPr>
          <p:cNvSpPr/>
          <p:nvPr/>
        </p:nvSpPr>
        <p:spPr>
          <a:xfrm>
            <a:off x="3987764" y="4336624"/>
            <a:ext cx="978408" cy="484632"/>
          </a:xfrm>
          <a:prstGeom prst="leftArrow">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Down Arrow 18">
            <a:extLst>
              <a:ext uri="{FF2B5EF4-FFF2-40B4-BE49-F238E27FC236}">
                <a16:creationId xmlns:a16="http://schemas.microsoft.com/office/drawing/2014/main" id="{E94B117A-C276-8247-96A5-26CBB04B1F38}"/>
              </a:ext>
            </a:extLst>
          </p:cNvPr>
          <p:cNvSpPr/>
          <p:nvPr/>
        </p:nvSpPr>
        <p:spPr>
          <a:xfrm>
            <a:off x="1897380" y="5133945"/>
            <a:ext cx="434340" cy="646538"/>
          </a:xfrm>
          <a:prstGeom prst="downArrow">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D70FA5E2-DB3C-FD4C-9E75-DEABDB8663F2}"/>
              </a:ext>
            </a:extLst>
          </p:cNvPr>
          <p:cNvPicPr>
            <a:picLocks noChangeAspect="1"/>
          </p:cNvPicPr>
          <p:nvPr/>
        </p:nvPicPr>
        <p:blipFill>
          <a:blip r:embed="rId2"/>
          <a:stretch>
            <a:fillRect/>
          </a:stretch>
        </p:blipFill>
        <p:spPr>
          <a:xfrm>
            <a:off x="1783079" y="5814058"/>
            <a:ext cx="662942" cy="662942"/>
          </a:xfrm>
          <a:prstGeom prst="rect">
            <a:avLst/>
          </a:prstGeom>
        </p:spPr>
      </p:pic>
      <p:sp>
        <p:nvSpPr>
          <p:cNvPr id="21" name="TextBox 20">
            <a:extLst>
              <a:ext uri="{FF2B5EF4-FFF2-40B4-BE49-F238E27FC236}">
                <a16:creationId xmlns:a16="http://schemas.microsoft.com/office/drawing/2014/main" id="{A649FEA1-AB35-924C-B5A5-F123671A2B83}"/>
              </a:ext>
            </a:extLst>
          </p:cNvPr>
          <p:cNvSpPr txBox="1"/>
          <p:nvPr/>
        </p:nvSpPr>
        <p:spPr>
          <a:xfrm>
            <a:off x="1188532" y="5214534"/>
            <a:ext cx="708848" cy="338554"/>
          </a:xfrm>
          <a:prstGeom prst="rect">
            <a:avLst/>
          </a:prstGeom>
          <a:noFill/>
        </p:spPr>
        <p:txBody>
          <a:bodyPr wrap="none" rtlCol="0">
            <a:spAutoFit/>
          </a:bodyPr>
          <a:lstStyle/>
          <a:p>
            <a:r>
              <a:rPr lang="en-US" sz="1600" dirty="0">
                <a:latin typeface="Arial" pitchFamily="34" charset="0"/>
                <a:cs typeface="Arial" pitchFamily="34" charset="0"/>
              </a:rPr>
              <a:t>Alerts</a:t>
            </a:r>
          </a:p>
        </p:txBody>
      </p:sp>
    </p:spTree>
    <p:extLst>
      <p:ext uri="{BB962C8B-B14F-4D97-AF65-F5344CB8AC3E}">
        <p14:creationId xmlns:p14="http://schemas.microsoft.com/office/powerpoint/2010/main" val="369610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17" grpId="0" animBg="1"/>
      <p:bldP spid="18" grpId="0" animBg="1"/>
      <p:bldP spid="19" grpId="0" animBg="1"/>
      <p:bldP spid="2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EFAD7-78FB-3240-B191-C9998A08292C}"/>
              </a:ext>
            </a:extLst>
          </p:cNvPr>
          <p:cNvSpPr>
            <a:spLocks noGrp="1"/>
          </p:cNvSpPr>
          <p:nvPr>
            <p:ph type="title"/>
          </p:nvPr>
        </p:nvSpPr>
        <p:spPr/>
        <p:txBody>
          <a:bodyPr/>
          <a:lstStyle/>
          <a:p>
            <a:r>
              <a:rPr lang="en-US" dirty="0"/>
              <a:t>YOLO (You Only Look Once) Architecture</a:t>
            </a:r>
          </a:p>
        </p:txBody>
      </p:sp>
      <p:sp>
        <p:nvSpPr>
          <p:cNvPr id="3" name="Content Placeholder 2">
            <a:extLst>
              <a:ext uri="{FF2B5EF4-FFF2-40B4-BE49-F238E27FC236}">
                <a16:creationId xmlns:a16="http://schemas.microsoft.com/office/drawing/2014/main" id="{DB4F33D2-9DF3-D946-AB12-B97749C67037}"/>
              </a:ext>
            </a:extLst>
          </p:cNvPr>
          <p:cNvSpPr>
            <a:spLocks noGrp="1"/>
          </p:cNvSpPr>
          <p:nvPr>
            <p:ph idx="1"/>
          </p:nvPr>
        </p:nvSpPr>
        <p:spPr>
          <a:xfrm>
            <a:off x="114300" y="1684421"/>
            <a:ext cx="4171820" cy="4973524"/>
          </a:xfrm>
          <a:ln>
            <a:solidFill>
              <a:schemeClr val="tx1"/>
            </a:solidFill>
            <a:prstDash val="sysDash"/>
          </a:ln>
        </p:spPr>
        <p:txBody>
          <a:bodyPr>
            <a:normAutofit/>
          </a:bodyPr>
          <a:lstStyle/>
          <a:p>
            <a:pPr marL="0" indent="0">
              <a:spcBef>
                <a:spcPts val="0"/>
              </a:spcBef>
              <a:spcAft>
                <a:spcPts val="0"/>
              </a:spcAft>
              <a:buClr>
                <a:schemeClr val="dk1"/>
              </a:buClr>
              <a:buSzPts val="1800"/>
              <a:buNone/>
            </a:pPr>
            <a:r>
              <a:rPr lang="en-US" sz="1800" b="1" dirty="0"/>
              <a:t>Objective</a:t>
            </a:r>
            <a:r>
              <a:rPr lang="en-US" sz="1800" dirty="0"/>
              <a:t>: fast object recognition and detection</a:t>
            </a:r>
          </a:p>
          <a:p>
            <a:pPr marL="0" indent="0">
              <a:spcBef>
                <a:spcPts val="0"/>
              </a:spcBef>
              <a:spcAft>
                <a:spcPts val="0"/>
              </a:spcAft>
              <a:buClr>
                <a:schemeClr val="dk1"/>
              </a:buClr>
              <a:buSzPts val="1800"/>
              <a:buNone/>
            </a:pPr>
            <a:r>
              <a:rPr lang="en-US" sz="1800" b="1" dirty="0"/>
              <a:t>Problem</a:t>
            </a:r>
            <a:r>
              <a:rPr lang="en-US" sz="1800" dirty="0"/>
              <a:t>: CNN, R-CNN and modifications perform these tasks in multiple steps</a:t>
            </a:r>
          </a:p>
          <a:p>
            <a:pPr marL="0" indent="0">
              <a:spcBef>
                <a:spcPts val="0"/>
              </a:spcBef>
              <a:spcAft>
                <a:spcPts val="0"/>
              </a:spcAft>
              <a:buClr>
                <a:schemeClr val="dk1"/>
              </a:buClr>
              <a:buSzPts val="1800"/>
              <a:buNone/>
            </a:pPr>
            <a:r>
              <a:rPr lang="en-US" sz="1800" b="1" dirty="0"/>
              <a:t>Solution</a:t>
            </a:r>
            <a:r>
              <a:rPr lang="en-US" sz="1800" dirty="0"/>
              <a:t>: YOLO determines the object location and classifies it in one go</a:t>
            </a:r>
          </a:p>
          <a:p>
            <a:pPr>
              <a:spcBef>
                <a:spcPts val="0"/>
              </a:spcBef>
              <a:spcAft>
                <a:spcPts val="0"/>
              </a:spcAft>
              <a:buClr>
                <a:schemeClr val="dk1"/>
              </a:buClr>
              <a:buSzPts val="1800"/>
            </a:pPr>
            <a:r>
              <a:rPr lang="en-US" sz="1800" dirty="0"/>
              <a:t>Optimal for streaming video</a:t>
            </a:r>
          </a:p>
          <a:p>
            <a:pPr>
              <a:spcBef>
                <a:spcPts val="0"/>
              </a:spcBef>
              <a:spcAft>
                <a:spcPts val="0"/>
              </a:spcAft>
              <a:buClr>
                <a:schemeClr val="dk1"/>
              </a:buClr>
              <a:buSzPts val="1800"/>
            </a:pPr>
            <a:r>
              <a:rPr lang="en-US" sz="1800" dirty="0"/>
              <a:t>Input image is divided into </a:t>
            </a:r>
            <a:r>
              <a:rPr lang="en-US" sz="1800" dirty="0" err="1"/>
              <a:t>SxS</a:t>
            </a:r>
            <a:r>
              <a:rPr lang="en-US" sz="1800" dirty="0"/>
              <a:t> grid</a:t>
            </a:r>
          </a:p>
          <a:p>
            <a:pPr>
              <a:spcBef>
                <a:spcPts val="0"/>
              </a:spcBef>
              <a:spcAft>
                <a:spcPts val="0"/>
              </a:spcAft>
              <a:buClr>
                <a:schemeClr val="dk1"/>
              </a:buClr>
              <a:buSzPts val="1800"/>
            </a:pPr>
            <a:r>
              <a:rPr lang="en-US" sz="1800" dirty="0"/>
              <a:t>Each grid cell predicts bounding boxes (B) and class probabilities (C)</a:t>
            </a:r>
          </a:p>
          <a:p>
            <a:pPr>
              <a:spcBef>
                <a:spcPts val="0"/>
              </a:spcBef>
              <a:spcAft>
                <a:spcPts val="0"/>
              </a:spcAft>
              <a:buClr>
                <a:schemeClr val="dk1"/>
              </a:buClr>
              <a:buSzPts val="1800"/>
            </a:pPr>
            <a:r>
              <a:rPr lang="en-US" sz="1800" dirty="0"/>
              <a:t>Bounding box coordinates and class probabilities are encoded in an </a:t>
            </a:r>
            <a:r>
              <a:rPr lang="en-US" sz="1800" dirty="0" err="1"/>
              <a:t>ouput</a:t>
            </a:r>
            <a:r>
              <a:rPr lang="en-US" sz="1800" dirty="0"/>
              <a:t> tensor predicted by YOLO</a:t>
            </a:r>
          </a:p>
          <a:p>
            <a:pPr>
              <a:spcBef>
                <a:spcPts val="0"/>
              </a:spcBef>
              <a:spcAft>
                <a:spcPts val="0"/>
              </a:spcAft>
              <a:buClr>
                <a:schemeClr val="dk1"/>
              </a:buClr>
              <a:buSzPts val="1800"/>
            </a:pPr>
            <a:r>
              <a:rPr lang="en-US" sz="1800" dirty="0"/>
              <a:t>Boxes with less than optimal confidence scores are omitted after training</a:t>
            </a:r>
          </a:p>
          <a:p>
            <a:pPr marL="0" indent="0">
              <a:spcBef>
                <a:spcPts val="0"/>
              </a:spcBef>
              <a:spcAft>
                <a:spcPts val="0"/>
              </a:spcAft>
              <a:buClr>
                <a:schemeClr val="dk1"/>
              </a:buClr>
              <a:buSzPts val="1800"/>
              <a:buNone/>
            </a:pPr>
            <a:endParaRPr lang="en-US" sz="2400" dirty="0"/>
          </a:p>
          <a:p>
            <a:pPr marL="0" indent="0">
              <a:spcBef>
                <a:spcPts val="0"/>
              </a:spcBef>
              <a:spcAft>
                <a:spcPts val="0"/>
              </a:spcAft>
              <a:buClr>
                <a:schemeClr val="dk1"/>
              </a:buClr>
              <a:buSzPts val="1800"/>
              <a:buNone/>
            </a:pPr>
            <a:endParaRPr lang="en-US" sz="3200" dirty="0"/>
          </a:p>
        </p:txBody>
      </p:sp>
      <p:sp>
        <p:nvSpPr>
          <p:cNvPr id="4" name="Slide Number Placeholder 3">
            <a:extLst>
              <a:ext uri="{FF2B5EF4-FFF2-40B4-BE49-F238E27FC236}">
                <a16:creationId xmlns:a16="http://schemas.microsoft.com/office/drawing/2014/main" id="{EDC7AEAB-0027-F041-A2A3-439080DE2915}"/>
              </a:ext>
            </a:extLst>
          </p:cNvPr>
          <p:cNvSpPr>
            <a:spLocks noGrp="1"/>
          </p:cNvSpPr>
          <p:nvPr>
            <p:ph type="sldNum" sz="quarter" idx="11"/>
          </p:nvPr>
        </p:nvSpPr>
        <p:spPr/>
        <p:txBody>
          <a:bodyPr/>
          <a:lstStyle/>
          <a:p>
            <a:fld id="{F6EFC63E-F8D9-44BB-A462-AC735E845F95}" type="slidenum">
              <a:rPr lang="en-US" smtClean="0"/>
              <a:pPr/>
              <a:t>50</a:t>
            </a:fld>
            <a:endParaRPr lang="en-US"/>
          </a:p>
        </p:txBody>
      </p:sp>
      <p:sp>
        <p:nvSpPr>
          <p:cNvPr id="6" name="Footer Placeholder 4">
            <a:extLst>
              <a:ext uri="{FF2B5EF4-FFF2-40B4-BE49-F238E27FC236}">
                <a16:creationId xmlns:a16="http://schemas.microsoft.com/office/drawing/2014/main" id="{986FD7D5-DD8A-5943-AE8C-55A403F82F63}"/>
              </a:ext>
            </a:extLst>
          </p:cNvPr>
          <p:cNvSpPr>
            <a:spLocks noGrp="1"/>
          </p:cNvSpPr>
          <p:nvPr>
            <p:ph type="ftr" sz="quarter" idx="3"/>
          </p:nvPr>
        </p:nvSpPr>
        <p:spPr>
          <a:prstGeom prst="rect">
            <a:avLst/>
          </a:prstGeom>
        </p:spPr>
        <p:txBody>
          <a:bodyPr/>
          <a:lstStyle/>
          <a:p>
            <a:endParaRPr lang="en-US"/>
          </a:p>
        </p:txBody>
      </p:sp>
      <p:pic>
        <p:nvPicPr>
          <p:cNvPr id="7" name="Google Shape;1067;p50">
            <a:extLst>
              <a:ext uri="{FF2B5EF4-FFF2-40B4-BE49-F238E27FC236}">
                <a16:creationId xmlns:a16="http://schemas.microsoft.com/office/drawing/2014/main" id="{27069767-E5D0-3A47-A20A-63D45B6CE1BA}"/>
              </a:ext>
            </a:extLst>
          </p:cNvPr>
          <p:cNvPicPr preferRelativeResize="0"/>
          <p:nvPr/>
        </p:nvPicPr>
        <p:blipFill rotWithShape="1">
          <a:blip r:embed="rId2">
            <a:alphaModFix/>
          </a:blip>
          <a:srcRect/>
          <a:stretch/>
        </p:blipFill>
        <p:spPr>
          <a:xfrm>
            <a:off x="4332352" y="1992854"/>
            <a:ext cx="4697348" cy="3188442"/>
          </a:xfrm>
          <a:prstGeom prst="rect">
            <a:avLst/>
          </a:prstGeom>
          <a:noFill/>
          <a:ln>
            <a:solidFill>
              <a:schemeClr val="tx1"/>
            </a:solidFill>
            <a:prstDash val="dash"/>
          </a:ln>
        </p:spPr>
      </p:pic>
      <p:sp>
        <p:nvSpPr>
          <p:cNvPr id="8" name="Google Shape;1068;p50">
            <a:extLst>
              <a:ext uri="{FF2B5EF4-FFF2-40B4-BE49-F238E27FC236}">
                <a16:creationId xmlns:a16="http://schemas.microsoft.com/office/drawing/2014/main" id="{7A2DC308-D628-7342-B403-F3585272A216}"/>
              </a:ext>
            </a:extLst>
          </p:cNvPr>
          <p:cNvSpPr txBox="1"/>
          <p:nvPr/>
        </p:nvSpPr>
        <p:spPr>
          <a:xfrm>
            <a:off x="6454589" y="5714740"/>
            <a:ext cx="2689412" cy="380873"/>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675">
                <a:solidFill>
                  <a:schemeClr val="dk1"/>
                </a:solidFill>
                <a:latin typeface="Calibri"/>
                <a:ea typeface="Calibri"/>
                <a:cs typeface="Calibri"/>
                <a:sym typeface="Calibri"/>
              </a:rPr>
              <a:t>Image source: </a:t>
            </a:r>
            <a:r>
              <a:rPr lang="en-US" sz="675" b="1">
                <a:solidFill>
                  <a:schemeClr val="dk1"/>
                </a:solidFill>
                <a:latin typeface="Calibri"/>
                <a:ea typeface="Calibri"/>
                <a:cs typeface="Calibri"/>
                <a:sym typeface="Calibri"/>
              </a:rPr>
              <a:t>You Only Look Once: Unified, Real-Time Object Detection</a:t>
            </a:r>
            <a:endParaRPr/>
          </a:p>
          <a:p>
            <a:pPr>
              <a:spcBef>
                <a:spcPts val="0"/>
              </a:spcBef>
              <a:spcAft>
                <a:spcPts val="0"/>
              </a:spcAft>
            </a:pPr>
            <a:r>
              <a:rPr lang="en-US" sz="675" u="sng">
                <a:solidFill>
                  <a:schemeClr val="hlink"/>
                </a:solidFill>
                <a:latin typeface="Calibri"/>
                <a:ea typeface="Calibri"/>
                <a:cs typeface="Calibri"/>
                <a:sym typeface="Calibri"/>
                <a:hlinkClick r:id="rId3"/>
              </a:rPr>
              <a:t>Joseph Redmon</a:t>
            </a:r>
            <a:r>
              <a:rPr lang="en-US" sz="675">
                <a:solidFill>
                  <a:schemeClr val="dk1"/>
                </a:solidFill>
                <a:latin typeface="Calibri"/>
                <a:ea typeface="Calibri"/>
                <a:cs typeface="Calibri"/>
                <a:sym typeface="Calibri"/>
              </a:rPr>
              <a:t>, </a:t>
            </a:r>
            <a:r>
              <a:rPr lang="en-US" sz="675" u="sng">
                <a:solidFill>
                  <a:schemeClr val="hlink"/>
                </a:solidFill>
                <a:latin typeface="Calibri"/>
                <a:ea typeface="Calibri"/>
                <a:cs typeface="Calibri"/>
                <a:sym typeface="Calibri"/>
                <a:hlinkClick r:id="rId4"/>
              </a:rPr>
              <a:t>Santosh Divvala</a:t>
            </a:r>
            <a:r>
              <a:rPr lang="en-US" sz="675">
                <a:solidFill>
                  <a:schemeClr val="dk1"/>
                </a:solidFill>
                <a:latin typeface="Calibri"/>
                <a:ea typeface="Calibri"/>
                <a:cs typeface="Calibri"/>
                <a:sym typeface="Calibri"/>
              </a:rPr>
              <a:t>, </a:t>
            </a:r>
            <a:r>
              <a:rPr lang="en-US" sz="675" u="sng">
                <a:solidFill>
                  <a:schemeClr val="hlink"/>
                </a:solidFill>
                <a:latin typeface="Calibri"/>
                <a:ea typeface="Calibri"/>
                <a:cs typeface="Calibri"/>
                <a:sym typeface="Calibri"/>
                <a:hlinkClick r:id="rId5"/>
              </a:rPr>
              <a:t>Ross Girshick</a:t>
            </a:r>
            <a:r>
              <a:rPr lang="en-US" sz="675">
                <a:solidFill>
                  <a:schemeClr val="dk1"/>
                </a:solidFill>
                <a:latin typeface="Calibri"/>
                <a:ea typeface="Calibri"/>
                <a:cs typeface="Calibri"/>
                <a:sym typeface="Calibri"/>
              </a:rPr>
              <a:t>, </a:t>
            </a:r>
            <a:r>
              <a:rPr lang="en-US" sz="675" u="sng">
                <a:solidFill>
                  <a:schemeClr val="hlink"/>
                </a:solidFill>
                <a:latin typeface="Calibri"/>
                <a:ea typeface="Calibri"/>
                <a:cs typeface="Calibri"/>
                <a:sym typeface="Calibri"/>
                <a:hlinkClick r:id="rId6"/>
              </a:rPr>
              <a:t>Ali Farhadi</a:t>
            </a:r>
            <a:endParaRPr sz="675">
              <a:solidFill>
                <a:schemeClr val="dk1"/>
              </a:solidFill>
              <a:latin typeface="Calibri"/>
              <a:ea typeface="Calibri"/>
              <a:cs typeface="Calibri"/>
              <a:sym typeface="Calibri"/>
            </a:endParaRPr>
          </a:p>
          <a:p>
            <a:pPr>
              <a:spcBef>
                <a:spcPts val="0"/>
              </a:spcBef>
              <a:spcAft>
                <a:spcPts val="0"/>
              </a:spcAft>
            </a:pPr>
            <a:r>
              <a:rPr lang="en-US" sz="675">
                <a:solidFill>
                  <a:schemeClr val="dk1"/>
                </a:solidFill>
                <a:latin typeface="Calibri"/>
                <a:ea typeface="Calibri"/>
                <a:cs typeface="Calibri"/>
                <a:sym typeface="Calibri"/>
              </a:rPr>
              <a:t>https://</a:t>
            </a:r>
            <a:r>
              <a:rPr lang="en-US" sz="675" err="1">
                <a:solidFill>
                  <a:schemeClr val="dk1"/>
                </a:solidFill>
                <a:latin typeface="Calibri"/>
                <a:ea typeface="Calibri"/>
                <a:cs typeface="Calibri"/>
                <a:sym typeface="Calibri"/>
              </a:rPr>
              <a:t>arxiv.org</a:t>
            </a:r>
            <a:r>
              <a:rPr lang="en-US" sz="675">
                <a:solidFill>
                  <a:schemeClr val="dk1"/>
                </a:solidFill>
                <a:latin typeface="Calibri"/>
                <a:ea typeface="Calibri"/>
                <a:cs typeface="Calibri"/>
                <a:sym typeface="Calibri"/>
              </a:rPr>
              <a:t>/abs/1506.02640</a:t>
            </a:r>
            <a:endParaRPr/>
          </a:p>
        </p:txBody>
      </p:sp>
    </p:spTree>
    <p:extLst>
      <p:ext uri="{BB962C8B-B14F-4D97-AF65-F5344CB8AC3E}">
        <p14:creationId xmlns:p14="http://schemas.microsoft.com/office/powerpoint/2010/main" val="25431671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3" name="Title 2">
            <a:extLst>
              <a:ext uri="{FF2B5EF4-FFF2-40B4-BE49-F238E27FC236}">
                <a16:creationId xmlns:a16="http://schemas.microsoft.com/office/drawing/2014/main" id="{35CD2FE2-F611-3F49-AE63-B2EF49BD1A29}"/>
              </a:ext>
            </a:extLst>
          </p:cNvPr>
          <p:cNvSpPr>
            <a:spLocks noGrp="1"/>
          </p:cNvSpPr>
          <p:nvPr>
            <p:ph type="title" idx="4294967295"/>
          </p:nvPr>
        </p:nvSpPr>
        <p:spPr>
          <a:xfrm>
            <a:off x="0" y="952500"/>
            <a:ext cx="8478838" cy="838200"/>
          </a:xfrm>
        </p:spPr>
        <p:txBody>
          <a:bodyPr/>
          <a:lstStyle/>
          <a:p>
            <a:r>
              <a:rPr lang="en-US"/>
              <a:t>Detected Classes In the MIT Video Dataset</a:t>
            </a:r>
          </a:p>
        </p:txBody>
      </p:sp>
      <p:sp>
        <p:nvSpPr>
          <p:cNvPr id="44" name="Slide Number Placeholder 3">
            <a:extLst>
              <a:ext uri="{FF2B5EF4-FFF2-40B4-BE49-F238E27FC236}">
                <a16:creationId xmlns:a16="http://schemas.microsoft.com/office/drawing/2014/main" id="{07F3BACC-3FB1-7947-BBD2-BC260A5F8496}"/>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51</a:t>
            </a:fld>
            <a:endParaRPr lang="en-US"/>
          </a:p>
        </p:txBody>
      </p:sp>
      <p:grpSp>
        <p:nvGrpSpPr>
          <p:cNvPr id="42" name="Group 41">
            <a:extLst>
              <a:ext uri="{FF2B5EF4-FFF2-40B4-BE49-F238E27FC236}">
                <a16:creationId xmlns:a16="http://schemas.microsoft.com/office/drawing/2014/main" id="{A5C51E5D-BF80-754D-BD6C-515D9E2438C3}"/>
              </a:ext>
            </a:extLst>
          </p:cNvPr>
          <p:cNvGrpSpPr/>
          <p:nvPr/>
        </p:nvGrpSpPr>
        <p:grpSpPr>
          <a:xfrm>
            <a:off x="819277" y="2437843"/>
            <a:ext cx="7296723" cy="3392336"/>
            <a:chOff x="2343278" y="2437843"/>
            <a:chExt cx="7296723" cy="3392336"/>
          </a:xfrm>
        </p:grpSpPr>
        <p:grpSp>
          <p:nvGrpSpPr>
            <p:cNvPr id="43" name="Google Shape;1075;p51">
              <a:extLst>
                <a:ext uri="{FF2B5EF4-FFF2-40B4-BE49-F238E27FC236}">
                  <a16:creationId xmlns:a16="http://schemas.microsoft.com/office/drawing/2014/main" id="{B51A27E2-F1AF-D941-82D5-55A0A4C008DC}"/>
                </a:ext>
              </a:extLst>
            </p:cNvPr>
            <p:cNvGrpSpPr/>
            <p:nvPr/>
          </p:nvGrpSpPr>
          <p:grpSpPr>
            <a:xfrm>
              <a:off x="2343278" y="2437843"/>
              <a:ext cx="7296723" cy="3392336"/>
              <a:chOff x="723517" y="629"/>
              <a:chExt cx="9728964" cy="4523115"/>
            </a:xfrm>
          </p:grpSpPr>
          <p:sp>
            <p:nvSpPr>
              <p:cNvPr id="48" name="Google Shape;1076;p51">
                <a:extLst>
                  <a:ext uri="{FF2B5EF4-FFF2-40B4-BE49-F238E27FC236}">
                    <a16:creationId xmlns:a16="http://schemas.microsoft.com/office/drawing/2014/main" id="{46DE220D-1670-EC4D-9C83-5098251F0131}"/>
                  </a:ext>
                </a:extLst>
              </p:cNvPr>
              <p:cNvSpPr/>
              <p:nvPr/>
            </p:nvSpPr>
            <p:spPr>
              <a:xfrm>
                <a:off x="1056350" y="629"/>
                <a:ext cx="1041169" cy="1041169"/>
              </a:xfrm>
              <a:prstGeom prst="ellipse">
                <a:avLst/>
              </a:prstGeom>
              <a:solidFill>
                <a:srgbClr val="CAD1E2"/>
              </a:solid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endParaRPr/>
              </a:p>
            </p:txBody>
          </p:sp>
          <p:sp>
            <p:nvSpPr>
              <p:cNvPr id="49" name="Google Shape;1077;p51">
                <a:extLst>
                  <a:ext uri="{FF2B5EF4-FFF2-40B4-BE49-F238E27FC236}">
                    <a16:creationId xmlns:a16="http://schemas.microsoft.com/office/drawing/2014/main" id="{B1268814-6E3D-2641-A072-D12D45A766BD}"/>
                  </a:ext>
                </a:extLst>
              </p:cNvPr>
              <p:cNvSpPr/>
              <p:nvPr/>
            </p:nvSpPr>
            <p:spPr>
              <a:xfrm>
                <a:off x="1278239" y="222518"/>
                <a:ext cx="597392" cy="597392"/>
              </a:xfrm>
              <a:prstGeom prst="rect">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endParaRPr/>
              </a:p>
            </p:txBody>
          </p:sp>
          <p:sp>
            <p:nvSpPr>
              <p:cNvPr id="50" name="Google Shape;1078;p51">
                <a:extLst>
                  <a:ext uri="{FF2B5EF4-FFF2-40B4-BE49-F238E27FC236}">
                    <a16:creationId xmlns:a16="http://schemas.microsoft.com/office/drawing/2014/main" id="{841D669C-D975-CC46-8936-368B9331BCF4}"/>
                  </a:ext>
                </a:extLst>
              </p:cNvPr>
              <p:cNvSpPr/>
              <p:nvPr/>
            </p:nvSpPr>
            <p:spPr>
              <a:xfrm>
                <a:off x="723517" y="1366098"/>
                <a:ext cx="1706835" cy="682734"/>
              </a:xfrm>
              <a:prstGeom prst="rect">
                <a:avLst/>
              </a:prstGeom>
              <a:noFill/>
              <a:ln>
                <a:noFill/>
              </a:ln>
            </p:spPr>
            <p:txBody>
              <a:bodyPr spcFirstLastPara="1" wrap="square" lIns="68569" tIns="68569" rIns="68569" bIns="68569" anchor="ctr" anchorCtr="0">
                <a:noAutofit/>
              </a:bodyPr>
              <a:lstStyle/>
              <a:p>
                <a:endParaRPr/>
              </a:p>
            </p:txBody>
          </p:sp>
          <p:sp>
            <p:nvSpPr>
              <p:cNvPr id="51" name="Google Shape;1079;p51">
                <a:extLst>
                  <a:ext uri="{FF2B5EF4-FFF2-40B4-BE49-F238E27FC236}">
                    <a16:creationId xmlns:a16="http://schemas.microsoft.com/office/drawing/2014/main" id="{E70DBD16-8A4F-8C44-8A5B-36D862DAE473}"/>
                  </a:ext>
                </a:extLst>
              </p:cNvPr>
              <p:cNvSpPr txBox="1"/>
              <p:nvPr/>
            </p:nvSpPr>
            <p:spPr>
              <a:xfrm>
                <a:off x="723517" y="1366098"/>
                <a:ext cx="1706835" cy="682734"/>
              </a:xfrm>
              <a:prstGeom prst="rect">
                <a:avLst/>
              </a:prstGeom>
              <a:noFill/>
              <a:ln>
                <a:noFill/>
              </a:ln>
            </p:spPr>
            <p:txBody>
              <a:bodyPr spcFirstLastPara="1" wrap="square" lIns="0" tIns="0" rIns="0" bIns="0" anchor="t" anchorCtr="0">
                <a:noAutofit/>
              </a:bodyPr>
              <a:lstStyle/>
              <a:p>
                <a:pPr algn="ctr"/>
                <a:r>
                  <a:rPr lang="en-US" sz="1650">
                    <a:solidFill>
                      <a:schemeClr val="dk1"/>
                    </a:solidFill>
                    <a:latin typeface="Calibri"/>
                    <a:ea typeface="Calibri"/>
                    <a:cs typeface="Calibri"/>
                    <a:sym typeface="Calibri"/>
                  </a:rPr>
                  <a:t>CAR</a:t>
                </a:r>
                <a:endParaRPr/>
              </a:p>
            </p:txBody>
          </p:sp>
          <p:sp>
            <p:nvSpPr>
              <p:cNvPr id="52" name="Google Shape;1080;p51">
                <a:extLst>
                  <a:ext uri="{FF2B5EF4-FFF2-40B4-BE49-F238E27FC236}">
                    <a16:creationId xmlns:a16="http://schemas.microsoft.com/office/drawing/2014/main" id="{28883AB0-BBFA-7141-8572-9C679162E90C}"/>
                  </a:ext>
                </a:extLst>
              </p:cNvPr>
              <p:cNvSpPr/>
              <p:nvPr/>
            </p:nvSpPr>
            <p:spPr>
              <a:xfrm>
                <a:off x="3061882" y="629"/>
                <a:ext cx="1041169" cy="1041169"/>
              </a:xfrm>
              <a:prstGeom prst="ellipse">
                <a:avLst/>
              </a:prstGeom>
              <a:solidFill>
                <a:srgbClr val="CAD1E2"/>
              </a:solid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endParaRPr/>
              </a:p>
            </p:txBody>
          </p:sp>
          <p:sp>
            <p:nvSpPr>
              <p:cNvPr id="53" name="Google Shape;1082;p51">
                <a:extLst>
                  <a:ext uri="{FF2B5EF4-FFF2-40B4-BE49-F238E27FC236}">
                    <a16:creationId xmlns:a16="http://schemas.microsoft.com/office/drawing/2014/main" id="{78B8129C-D678-7040-8DAE-96F22C49071A}"/>
                  </a:ext>
                </a:extLst>
              </p:cNvPr>
              <p:cNvSpPr/>
              <p:nvPr/>
            </p:nvSpPr>
            <p:spPr>
              <a:xfrm>
                <a:off x="2729049" y="1366098"/>
                <a:ext cx="1706835" cy="682734"/>
              </a:xfrm>
              <a:prstGeom prst="rect">
                <a:avLst/>
              </a:prstGeom>
              <a:noFill/>
              <a:ln>
                <a:noFill/>
              </a:ln>
            </p:spPr>
            <p:txBody>
              <a:bodyPr spcFirstLastPara="1" wrap="square" lIns="68569" tIns="68569" rIns="68569" bIns="68569" anchor="ctr" anchorCtr="0">
                <a:noAutofit/>
              </a:bodyPr>
              <a:lstStyle/>
              <a:p>
                <a:endParaRPr/>
              </a:p>
            </p:txBody>
          </p:sp>
          <p:sp>
            <p:nvSpPr>
              <p:cNvPr id="54" name="Google Shape;1083;p51">
                <a:extLst>
                  <a:ext uri="{FF2B5EF4-FFF2-40B4-BE49-F238E27FC236}">
                    <a16:creationId xmlns:a16="http://schemas.microsoft.com/office/drawing/2014/main" id="{C48ECA25-36C4-8944-BFE8-1097331B8034}"/>
                  </a:ext>
                </a:extLst>
              </p:cNvPr>
              <p:cNvSpPr txBox="1"/>
              <p:nvPr/>
            </p:nvSpPr>
            <p:spPr>
              <a:xfrm>
                <a:off x="2729049" y="1366098"/>
                <a:ext cx="1706835" cy="682734"/>
              </a:xfrm>
              <a:prstGeom prst="rect">
                <a:avLst/>
              </a:prstGeom>
              <a:noFill/>
              <a:ln>
                <a:noFill/>
              </a:ln>
            </p:spPr>
            <p:txBody>
              <a:bodyPr spcFirstLastPara="1" wrap="square" lIns="0" tIns="0" rIns="0" bIns="0" anchor="t" anchorCtr="0">
                <a:noAutofit/>
              </a:bodyPr>
              <a:lstStyle/>
              <a:p>
                <a:pPr algn="ctr"/>
                <a:r>
                  <a:rPr lang="en-US" sz="1650">
                    <a:solidFill>
                      <a:schemeClr val="dk1"/>
                    </a:solidFill>
                    <a:latin typeface="Calibri"/>
                    <a:ea typeface="Calibri"/>
                    <a:cs typeface="Calibri"/>
                    <a:sym typeface="Calibri"/>
                  </a:rPr>
                  <a:t>TRUCK</a:t>
                </a:r>
                <a:endParaRPr/>
              </a:p>
            </p:txBody>
          </p:sp>
          <p:sp>
            <p:nvSpPr>
              <p:cNvPr id="55" name="Google Shape;1084;p51">
                <a:extLst>
                  <a:ext uri="{FF2B5EF4-FFF2-40B4-BE49-F238E27FC236}">
                    <a16:creationId xmlns:a16="http://schemas.microsoft.com/office/drawing/2014/main" id="{9E380D8E-EE3E-0042-A5A6-F6B6BDBF10D0}"/>
                  </a:ext>
                </a:extLst>
              </p:cNvPr>
              <p:cNvSpPr/>
              <p:nvPr/>
            </p:nvSpPr>
            <p:spPr>
              <a:xfrm>
                <a:off x="5067415" y="629"/>
                <a:ext cx="1041169" cy="1041169"/>
              </a:xfrm>
              <a:prstGeom prst="ellipse">
                <a:avLst/>
              </a:prstGeom>
              <a:solidFill>
                <a:srgbClr val="CAD1E2"/>
              </a:solid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endParaRPr/>
              </a:p>
            </p:txBody>
          </p:sp>
          <p:sp>
            <p:nvSpPr>
              <p:cNvPr id="56" name="Google Shape;1085;p51">
                <a:extLst>
                  <a:ext uri="{FF2B5EF4-FFF2-40B4-BE49-F238E27FC236}">
                    <a16:creationId xmlns:a16="http://schemas.microsoft.com/office/drawing/2014/main" id="{3C8F86F1-1684-6A4A-A6D2-B04D1402FA83}"/>
                  </a:ext>
                </a:extLst>
              </p:cNvPr>
              <p:cNvSpPr/>
              <p:nvPr/>
            </p:nvSpPr>
            <p:spPr>
              <a:xfrm>
                <a:off x="5289303" y="222518"/>
                <a:ext cx="597392" cy="597392"/>
              </a:xfrm>
              <a:prstGeom prst="rect">
                <a:avLst/>
              </a:prstGeom>
              <a:blipFill rotWithShape="1">
                <a:blip r:embed="rId4">
                  <a:alphaModFix/>
                </a:blip>
                <a:stretch>
                  <a:fillRect/>
                </a:stretch>
              </a:blip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endParaRPr/>
              </a:p>
            </p:txBody>
          </p:sp>
          <p:sp>
            <p:nvSpPr>
              <p:cNvPr id="57" name="Google Shape;1086;p51">
                <a:extLst>
                  <a:ext uri="{FF2B5EF4-FFF2-40B4-BE49-F238E27FC236}">
                    <a16:creationId xmlns:a16="http://schemas.microsoft.com/office/drawing/2014/main" id="{4CE53490-EF88-304D-A65D-76AE765C3382}"/>
                  </a:ext>
                </a:extLst>
              </p:cNvPr>
              <p:cNvSpPr/>
              <p:nvPr/>
            </p:nvSpPr>
            <p:spPr>
              <a:xfrm>
                <a:off x="4734582" y="1366098"/>
                <a:ext cx="1706835" cy="682734"/>
              </a:xfrm>
              <a:prstGeom prst="rect">
                <a:avLst/>
              </a:prstGeom>
              <a:noFill/>
              <a:ln>
                <a:noFill/>
              </a:ln>
            </p:spPr>
            <p:txBody>
              <a:bodyPr spcFirstLastPara="1" wrap="square" lIns="68569" tIns="68569" rIns="68569" bIns="68569" anchor="ctr" anchorCtr="0">
                <a:noAutofit/>
              </a:bodyPr>
              <a:lstStyle/>
              <a:p>
                <a:endParaRPr/>
              </a:p>
            </p:txBody>
          </p:sp>
          <p:sp>
            <p:nvSpPr>
              <p:cNvPr id="58" name="Google Shape;1087;p51">
                <a:extLst>
                  <a:ext uri="{FF2B5EF4-FFF2-40B4-BE49-F238E27FC236}">
                    <a16:creationId xmlns:a16="http://schemas.microsoft.com/office/drawing/2014/main" id="{B36B1D9B-32E6-8948-A83D-32E39DE51EE4}"/>
                  </a:ext>
                </a:extLst>
              </p:cNvPr>
              <p:cNvSpPr txBox="1"/>
              <p:nvPr/>
            </p:nvSpPr>
            <p:spPr>
              <a:xfrm>
                <a:off x="4734582" y="1366098"/>
                <a:ext cx="1706835" cy="682734"/>
              </a:xfrm>
              <a:prstGeom prst="rect">
                <a:avLst/>
              </a:prstGeom>
              <a:noFill/>
              <a:ln>
                <a:noFill/>
              </a:ln>
            </p:spPr>
            <p:txBody>
              <a:bodyPr spcFirstLastPara="1" wrap="square" lIns="0" tIns="0" rIns="0" bIns="0" anchor="t" anchorCtr="0">
                <a:noAutofit/>
              </a:bodyPr>
              <a:lstStyle/>
              <a:p>
                <a:pPr algn="ctr"/>
                <a:r>
                  <a:rPr lang="en-US" sz="1650">
                    <a:solidFill>
                      <a:schemeClr val="dk1"/>
                    </a:solidFill>
                    <a:latin typeface="Calibri"/>
                    <a:ea typeface="Calibri"/>
                    <a:cs typeface="Calibri"/>
                    <a:sym typeface="Calibri"/>
                  </a:rPr>
                  <a:t>PERSON</a:t>
                </a:r>
                <a:endParaRPr/>
              </a:p>
            </p:txBody>
          </p:sp>
          <p:sp>
            <p:nvSpPr>
              <p:cNvPr id="59" name="Google Shape;1088;p51">
                <a:extLst>
                  <a:ext uri="{FF2B5EF4-FFF2-40B4-BE49-F238E27FC236}">
                    <a16:creationId xmlns:a16="http://schemas.microsoft.com/office/drawing/2014/main" id="{262952B5-CC84-C24D-8D35-04C8D4CF389A}"/>
                  </a:ext>
                </a:extLst>
              </p:cNvPr>
              <p:cNvSpPr/>
              <p:nvPr/>
            </p:nvSpPr>
            <p:spPr>
              <a:xfrm>
                <a:off x="7072947" y="629"/>
                <a:ext cx="1041169" cy="1041169"/>
              </a:xfrm>
              <a:prstGeom prst="ellipse">
                <a:avLst/>
              </a:prstGeom>
              <a:solidFill>
                <a:srgbClr val="CAD1E2"/>
              </a:solid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endParaRPr/>
              </a:p>
            </p:txBody>
          </p:sp>
          <p:sp>
            <p:nvSpPr>
              <p:cNvPr id="60" name="Google Shape;1089;p51">
                <a:extLst>
                  <a:ext uri="{FF2B5EF4-FFF2-40B4-BE49-F238E27FC236}">
                    <a16:creationId xmlns:a16="http://schemas.microsoft.com/office/drawing/2014/main" id="{9D99196E-FE51-6845-A35C-637C6D5A28B9}"/>
                  </a:ext>
                </a:extLst>
              </p:cNvPr>
              <p:cNvSpPr/>
              <p:nvPr/>
            </p:nvSpPr>
            <p:spPr>
              <a:xfrm>
                <a:off x="7294835" y="222518"/>
                <a:ext cx="597392" cy="597392"/>
              </a:xfrm>
              <a:prstGeom prst="rect">
                <a:avLst/>
              </a:prstGeom>
              <a:blipFill rotWithShape="1">
                <a:blip r:embed="rId5">
                  <a:alphaModFix/>
                </a:blip>
                <a:stretch>
                  <a:fillRect/>
                </a:stretch>
              </a:blip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endParaRPr/>
              </a:p>
            </p:txBody>
          </p:sp>
          <p:sp>
            <p:nvSpPr>
              <p:cNvPr id="61" name="Google Shape;1090;p51">
                <a:extLst>
                  <a:ext uri="{FF2B5EF4-FFF2-40B4-BE49-F238E27FC236}">
                    <a16:creationId xmlns:a16="http://schemas.microsoft.com/office/drawing/2014/main" id="{46CB91E3-4BE9-4D44-BE39-2A72350600E7}"/>
                  </a:ext>
                </a:extLst>
              </p:cNvPr>
              <p:cNvSpPr/>
              <p:nvPr/>
            </p:nvSpPr>
            <p:spPr>
              <a:xfrm>
                <a:off x="6740114" y="1366098"/>
                <a:ext cx="1706835" cy="682734"/>
              </a:xfrm>
              <a:prstGeom prst="rect">
                <a:avLst/>
              </a:prstGeom>
              <a:noFill/>
              <a:ln>
                <a:noFill/>
              </a:ln>
            </p:spPr>
            <p:txBody>
              <a:bodyPr spcFirstLastPara="1" wrap="square" lIns="68569" tIns="68569" rIns="68569" bIns="68569" anchor="ctr" anchorCtr="0">
                <a:noAutofit/>
              </a:bodyPr>
              <a:lstStyle/>
              <a:p>
                <a:endParaRPr/>
              </a:p>
            </p:txBody>
          </p:sp>
          <p:sp>
            <p:nvSpPr>
              <p:cNvPr id="62" name="Google Shape;1091;p51">
                <a:extLst>
                  <a:ext uri="{FF2B5EF4-FFF2-40B4-BE49-F238E27FC236}">
                    <a16:creationId xmlns:a16="http://schemas.microsoft.com/office/drawing/2014/main" id="{2FB58F87-5B9B-444A-8C5C-A9D371507A23}"/>
                  </a:ext>
                </a:extLst>
              </p:cNvPr>
              <p:cNvSpPr txBox="1"/>
              <p:nvPr/>
            </p:nvSpPr>
            <p:spPr>
              <a:xfrm>
                <a:off x="6740114" y="1366098"/>
                <a:ext cx="1706835" cy="682734"/>
              </a:xfrm>
              <a:prstGeom prst="rect">
                <a:avLst/>
              </a:prstGeom>
              <a:noFill/>
              <a:ln>
                <a:noFill/>
              </a:ln>
            </p:spPr>
            <p:txBody>
              <a:bodyPr spcFirstLastPara="1" wrap="square" lIns="0" tIns="0" rIns="0" bIns="0" anchor="t" anchorCtr="0">
                <a:noAutofit/>
              </a:bodyPr>
              <a:lstStyle/>
              <a:p>
                <a:pPr algn="ctr"/>
                <a:r>
                  <a:rPr lang="en-US" sz="1650">
                    <a:solidFill>
                      <a:schemeClr val="dk1"/>
                    </a:solidFill>
                    <a:latin typeface="Calibri"/>
                    <a:ea typeface="Calibri"/>
                    <a:cs typeface="Calibri"/>
                    <a:sym typeface="Calibri"/>
                  </a:rPr>
                  <a:t>BICYCLE</a:t>
                </a:r>
                <a:endParaRPr/>
              </a:p>
            </p:txBody>
          </p:sp>
          <p:sp>
            <p:nvSpPr>
              <p:cNvPr id="63" name="Google Shape;1092;p51">
                <a:extLst>
                  <a:ext uri="{FF2B5EF4-FFF2-40B4-BE49-F238E27FC236}">
                    <a16:creationId xmlns:a16="http://schemas.microsoft.com/office/drawing/2014/main" id="{A1FFF629-544A-D74F-983C-ADD3C410A85F}"/>
                  </a:ext>
                </a:extLst>
              </p:cNvPr>
              <p:cNvSpPr/>
              <p:nvPr/>
            </p:nvSpPr>
            <p:spPr>
              <a:xfrm>
                <a:off x="9078479" y="629"/>
                <a:ext cx="1041169" cy="1041169"/>
              </a:xfrm>
              <a:prstGeom prst="ellipse">
                <a:avLst/>
              </a:prstGeom>
              <a:solidFill>
                <a:srgbClr val="CAD1E2"/>
              </a:solid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endParaRPr/>
              </a:p>
            </p:txBody>
          </p:sp>
          <p:sp>
            <p:nvSpPr>
              <p:cNvPr id="64" name="Google Shape;1093;p51">
                <a:extLst>
                  <a:ext uri="{FF2B5EF4-FFF2-40B4-BE49-F238E27FC236}">
                    <a16:creationId xmlns:a16="http://schemas.microsoft.com/office/drawing/2014/main" id="{8B579582-4306-464C-AF65-737408A17CCB}"/>
                  </a:ext>
                </a:extLst>
              </p:cNvPr>
              <p:cNvSpPr/>
              <p:nvPr/>
            </p:nvSpPr>
            <p:spPr>
              <a:xfrm>
                <a:off x="9300368" y="222518"/>
                <a:ext cx="597392" cy="597392"/>
              </a:xfrm>
              <a:prstGeom prst="rect">
                <a:avLst/>
              </a:prstGeom>
              <a:blipFill rotWithShape="1">
                <a:blip r:embed="rId6">
                  <a:alphaModFix/>
                </a:blip>
                <a:stretch>
                  <a:fillRect/>
                </a:stretch>
              </a:blip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endParaRPr/>
              </a:p>
            </p:txBody>
          </p:sp>
          <p:sp>
            <p:nvSpPr>
              <p:cNvPr id="65" name="Google Shape;1094;p51">
                <a:extLst>
                  <a:ext uri="{FF2B5EF4-FFF2-40B4-BE49-F238E27FC236}">
                    <a16:creationId xmlns:a16="http://schemas.microsoft.com/office/drawing/2014/main" id="{502DC3EB-1205-7B4D-9A6C-EB66E9DC31FB}"/>
                  </a:ext>
                </a:extLst>
              </p:cNvPr>
              <p:cNvSpPr/>
              <p:nvPr/>
            </p:nvSpPr>
            <p:spPr>
              <a:xfrm>
                <a:off x="8745646" y="1366098"/>
                <a:ext cx="1706835" cy="682734"/>
              </a:xfrm>
              <a:prstGeom prst="rect">
                <a:avLst/>
              </a:prstGeom>
              <a:noFill/>
              <a:ln>
                <a:noFill/>
              </a:ln>
            </p:spPr>
            <p:txBody>
              <a:bodyPr spcFirstLastPara="1" wrap="square" lIns="68569" tIns="68569" rIns="68569" bIns="68569" anchor="ctr" anchorCtr="0">
                <a:noAutofit/>
              </a:bodyPr>
              <a:lstStyle/>
              <a:p>
                <a:endParaRPr/>
              </a:p>
            </p:txBody>
          </p:sp>
          <p:sp>
            <p:nvSpPr>
              <p:cNvPr id="66" name="Google Shape;1095;p51">
                <a:extLst>
                  <a:ext uri="{FF2B5EF4-FFF2-40B4-BE49-F238E27FC236}">
                    <a16:creationId xmlns:a16="http://schemas.microsoft.com/office/drawing/2014/main" id="{8DABC4AC-E132-6B4B-AE0D-785ABC59CA4A}"/>
                  </a:ext>
                </a:extLst>
              </p:cNvPr>
              <p:cNvSpPr txBox="1"/>
              <p:nvPr/>
            </p:nvSpPr>
            <p:spPr>
              <a:xfrm>
                <a:off x="8745646" y="1366098"/>
                <a:ext cx="1706835" cy="682734"/>
              </a:xfrm>
              <a:prstGeom prst="rect">
                <a:avLst/>
              </a:prstGeom>
              <a:noFill/>
              <a:ln>
                <a:noFill/>
              </a:ln>
            </p:spPr>
            <p:txBody>
              <a:bodyPr spcFirstLastPara="1" wrap="square" lIns="0" tIns="0" rIns="0" bIns="0" anchor="t" anchorCtr="0">
                <a:noAutofit/>
              </a:bodyPr>
              <a:lstStyle/>
              <a:p>
                <a:pPr algn="ctr"/>
                <a:r>
                  <a:rPr lang="en-US" sz="1650">
                    <a:solidFill>
                      <a:schemeClr val="dk1"/>
                    </a:solidFill>
                    <a:latin typeface="Calibri"/>
                    <a:ea typeface="Calibri"/>
                    <a:cs typeface="Calibri"/>
                    <a:sym typeface="Calibri"/>
                  </a:rPr>
                  <a:t>TRAFFIC LIGHT</a:t>
                </a:r>
                <a:endParaRPr/>
              </a:p>
            </p:txBody>
          </p:sp>
          <p:sp>
            <p:nvSpPr>
              <p:cNvPr id="67" name="Google Shape;1096;p51">
                <a:extLst>
                  <a:ext uri="{FF2B5EF4-FFF2-40B4-BE49-F238E27FC236}">
                    <a16:creationId xmlns:a16="http://schemas.microsoft.com/office/drawing/2014/main" id="{642F01A5-536F-E84D-818E-9B65892B0EEE}"/>
                  </a:ext>
                </a:extLst>
              </p:cNvPr>
              <p:cNvSpPr/>
              <p:nvPr/>
            </p:nvSpPr>
            <p:spPr>
              <a:xfrm>
                <a:off x="2059116" y="2475541"/>
                <a:ext cx="1041169" cy="1041169"/>
              </a:xfrm>
              <a:prstGeom prst="ellipse">
                <a:avLst/>
              </a:prstGeom>
              <a:solidFill>
                <a:srgbClr val="CAD1E2"/>
              </a:solid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endParaRPr/>
              </a:p>
            </p:txBody>
          </p:sp>
          <p:sp>
            <p:nvSpPr>
              <p:cNvPr id="68" name="Google Shape;1097;p51">
                <a:extLst>
                  <a:ext uri="{FF2B5EF4-FFF2-40B4-BE49-F238E27FC236}">
                    <a16:creationId xmlns:a16="http://schemas.microsoft.com/office/drawing/2014/main" id="{81EEC7BB-1CCD-854E-9853-F485C77439EE}"/>
                  </a:ext>
                </a:extLst>
              </p:cNvPr>
              <p:cNvSpPr/>
              <p:nvPr/>
            </p:nvSpPr>
            <p:spPr>
              <a:xfrm>
                <a:off x="2281005" y="2697430"/>
                <a:ext cx="597392" cy="597392"/>
              </a:xfrm>
              <a:prstGeom prst="rect">
                <a:avLst/>
              </a:prstGeom>
              <a:blipFill rotWithShape="1">
                <a:blip r:embed="rId7">
                  <a:alphaModFix/>
                </a:blip>
                <a:stretch>
                  <a:fillRect/>
                </a:stretch>
              </a:blip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endParaRPr/>
              </a:p>
            </p:txBody>
          </p:sp>
          <p:sp>
            <p:nvSpPr>
              <p:cNvPr id="69" name="Google Shape;1098;p51">
                <a:extLst>
                  <a:ext uri="{FF2B5EF4-FFF2-40B4-BE49-F238E27FC236}">
                    <a16:creationId xmlns:a16="http://schemas.microsoft.com/office/drawing/2014/main" id="{C04BD400-C0F3-BA47-A6EB-1A6E5C64BE3A}"/>
                  </a:ext>
                </a:extLst>
              </p:cNvPr>
              <p:cNvSpPr/>
              <p:nvPr/>
            </p:nvSpPr>
            <p:spPr>
              <a:xfrm>
                <a:off x="1726283" y="3841010"/>
                <a:ext cx="1706835" cy="682734"/>
              </a:xfrm>
              <a:prstGeom prst="rect">
                <a:avLst/>
              </a:prstGeom>
              <a:noFill/>
              <a:ln>
                <a:noFill/>
              </a:ln>
            </p:spPr>
            <p:txBody>
              <a:bodyPr spcFirstLastPara="1" wrap="square" lIns="68569" tIns="68569" rIns="68569" bIns="68569" anchor="ctr" anchorCtr="0">
                <a:noAutofit/>
              </a:bodyPr>
              <a:lstStyle/>
              <a:p>
                <a:endParaRPr/>
              </a:p>
            </p:txBody>
          </p:sp>
          <p:sp>
            <p:nvSpPr>
              <p:cNvPr id="70" name="Google Shape;1099;p51">
                <a:extLst>
                  <a:ext uri="{FF2B5EF4-FFF2-40B4-BE49-F238E27FC236}">
                    <a16:creationId xmlns:a16="http://schemas.microsoft.com/office/drawing/2014/main" id="{55ADB8BF-0DC4-CA42-A3BF-3B92D01DDCAA}"/>
                  </a:ext>
                </a:extLst>
              </p:cNvPr>
              <p:cNvSpPr txBox="1"/>
              <p:nvPr/>
            </p:nvSpPr>
            <p:spPr>
              <a:xfrm>
                <a:off x="1726283" y="3841010"/>
                <a:ext cx="1706835" cy="682734"/>
              </a:xfrm>
              <a:prstGeom prst="rect">
                <a:avLst/>
              </a:prstGeom>
              <a:noFill/>
              <a:ln>
                <a:noFill/>
              </a:ln>
            </p:spPr>
            <p:txBody>
              <a:bodyPr spcFirstLastPara="1" wrap="square" lIns="0" tIns="0" rIns="0" bIns="0" anchor="t" anchorCtr="0">
                <a:noAutofit/>
              </a:bodyPr>
              <a:lstStyle/>
              <a:p>
                <a:pPr algn="ctr"/>
                <a:r>
                  <a:rPr lang="en-US" sz="1650">
                    <a:solidFill>
                      <a:schemeClr val="dk1"/>
                    </a:solidFill>
                    <a:latin typeface="Calibri"/>
                    <a:ea typeface="Calibri"/>
                    <a:cs typeface="Calibri"/>
                    <a:sym typeface="Calibri"/>
                  </a:rPr>
                  <a:t>STOP SIGN</a:t>
                </a:r>
                <a:endParaRPr/>
              </a:p>
            </p:txBody>
          </p:sp>
          <p:sp>
            <p:nvSpPr>
              <p:cNvPr id="71" name="Google Shape;1100;p51">
                <a:extLst>
                  <a:ext uri="{FF2B5EF4-FFF2-40B4-BE49-F238E27FC236}">
                    <a16:creationId xmlns:a16="http://schemas.microsoft.com/office/drawing/2014/main" id="{290CA36B-25DD-FE40-89E6-F253F4F88090}"/>
                  </a:ext>
                </a:extLst>
              </p:cNvPr>
              <p:cNvSpPr/>
              <p:nvPr/>
            </p:nvSpPr>
            <p:spPr>
              <a:xfrm>
                <a:off x="4064648" y="2475541"/>
                <a:ext cx="1041169" cy="1041169"/>
              </a:xfrm>
              <a:prstGeom prst="ellipse">
                <a:avLst/>
              </a:prstGeom>
              <a:solidFill>
                <a:srgbClr val="CAD1E2"/>
              </a:solid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endParaRPr/>
              </a:p>
            </p:txBody>
          </p:sp>
          <p:sp>
            <p:nvSpPr>
              <p:cNvPr id="72" name="Google Shape;1102;p51">
                <a:extLst>
                  <a:ext uri="{FF2B5EF4-FFF2-40B4-BE49-F238E27FC236}">
                    <a16:creationId xmlns:a16="http://schemas.microsoft.com/office/drawing/2014/main" id="{82C01E95-59FC-7240-8111-80D084BB3B78}"/>
                  </a:ext>
                </a:extLst>
              </p:cNvPr>
              <p:cNvSpPr/>
              <p:nvPr/>
            </p:nvSpPr>
            <p:spPr>
              <a:xfrm>
                <a:off x="3731815" y="3841010"/>
                <a:ext cx="1706835" cy="682734"/>
              </a:xfrm>
              <a:prstGeom prst="rect">
                <a:avLst/>
              </a:prstGeom>
              <a:noFill/>
              <a:ln>
                <a:noFill/>
              </a:ln>
            </p:spPr>
            <p:txBody>
              <a:bodyPr spcFirstLastPara="1" wrap="square" lIns="68569" tIns="68569" rIns="68569" bIns="68569" anchor="ctr" anchorCtr="0">
                <a:noAutofit/>
              </a:bodyPr>
              <a:lstStyle/>
              <a:p>
                <a:endParaRPr/>
              </a:p>
            </p:txBody>
          </p:sp>
          <p:sp>
            <p:nvSpPr>
              <p:cNvPr id="73" name="Google Shape;1103;p51">
                <a:extLst>
                  <a:ext uri="{FF2B5EF4-FFF2-40B4-BE49-F238E27FC236}">
                    <a16:creationId xmlns:a16="http://schemas.microsoft.com/office/drawing/2014/main" id="{E7B19029-5164-8F40-9B74-B1D57039A3D7}"/>
                  </a:ext>
                </a:extLst>
              </p:cNvPr>
              <p:cNvSpPr txBox="1"/>
              <p:nvPr/>
            </p:nvSpPr>
            <p:spPr>
              <a:xfrm>
                <a:off x="3731815" y="3841010"/>
                <a:ext cx="1706835" cy="682734"/>
              </a:xfrm>
              <a:prstGeom prst="rect">
                <a:avLst/>
              </a:prstGeom>
              <a:noFill/>
              <a:ln>
                <a:noFill/>
              </a:ln>
            </p:spPr>
            <p:txBody>
              <a:bodyPr spcFirstLastPara="1" wrap="square" lIns="0" tIns="0" rIns="0" bIns="0" anchor="t" anchorCtr="0">
                <a:noAutofit/>
              </a:bodyPr>
              <a:lstStyle/>
              <a:p>
                <a:pPr algn="ctr"/>
                <a:r>
                  <a:rPr lang="en-US" sz="1650">
                    <a:solidFill>
                      <a:schemeClr val="dk1"/>
                    </a:solidFill>
                    <a:latin typeface="Calibri"/>
                    <a:ea typeface="Calibri"/>
                    <a:cs typeface="Calibri"/>
                    <a:sym typeface="Calibri"/>
                  </a:rPr>
                  <a:t>FIRE HYDRANT</a:t>
                </a:r>
                <a:endParaRPr/>
              </a:p>
            </p:txBody>
          </p:sp>
          <p:sp>
            <p:nvSpPr>
              <p:cNvPr id="74" name="Google Shape;1104;p51">
                <a:extLst>
                  <a:ext uri="{FF2B5EF4-FFF2-40B4-BE49-F238E27FC236}">
                    <a16:creationId xmlns:a16="http://schemas.microsoft.com/office/drawing/2014/main" id="{0B68746E-CA86-BB4C-B22A-837AED230DCF}"/>
                  </a:ext>
                </a:extLst>
              </p:cNvPr>
              <p:cNvSpPr/>
              <p:nvPr/>
            </p:nvSpPr>
            <p:spPr>
              <a:xfrm>
                <a:off x="6070181" y="2475541"/>
                <a:ext cx="1041169" cy="1041169"/>
              </a:xfrm>
              <a:prstGeom prst="ellipse">
                <a:avLst/>
              </a:prstGeom>
              <a:solidFill>
                <a:srgbClr val="CAD1E2"/>
              </a:solid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endParaRPr/>
              </a:p>
            </p:txBody>
          </p:sp>
          <p:sp>
            <p:nvSpPr>
              <p:cNvPr id="75" name="Google Shape;1105;p51">
                <a:extLst>
                  <a:ext uri="{FF2B5EF4-FFF2-40B4-BE49-F238E27FC236}">
                    <a16:creationId xmlns:a16="http://schemas.microsoft.com/office/drawing/2014/main" id="{70220409-5A50-D241-8424-FB421C5B5986}"/>
                  </a:ext>
                </a:extLst>
              </p:cNvPr>
              <p:cNvSpPr/>
              <p:nvPr/>
            </p:nvSpPr>
            <p:spPr>
              <a:xfrm>
                <a:off x="6292069" y="2697430"/>
                <a:ext cx="597392" cy="597392"/>
              </a:xfrm>
              <a:prstGeom prst="rect">
                <a:avLst/>
              </a:prstGeom>
              <a:blipFill rotWithShape="1">
                <a:blip r:embed="rId8">
                  <a:alphaModFix/>
                </a:blip>
                <a:stretch>
                  <a:fillRect/>
                </a:stretch>
              </a:blip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endParaRPr/>
              </a:p>
            </p:txBody>
          </p:sp>
          <p:sp>
            <p:nvSpPr>
              <p:cNvPr id="76" name="Google Shape;1106;p51">
                <a:extLst>
                  <a:ext uri="{FF2B5EF4-FFF2-40B4-BE49-F238E27FC236}">
                    <a16:creationId xmlns:a16="http://schemas.microsoft.com/office/drawing/2014/main" id="{6A29EEEA-B89A-1A48-89EF-32974B2D3A66}"/>
                  </a:ext>
                </a:extLst>
              </p:cNvPr>
              <p:cNvSpPr/>
              <p:nvPr/>
            </p:nvSpPr>
            <p:spPr>
              <a:xfrm>
                <a:off x="5737348" y="3841010"/>
                <a:ext cx="1706835" cy="682734"/>
              </a:xfrm>
              <a:prstGeom prst="rect">
                <a:avLst/>
              </a:prstGeom>
              <a:noFill/>
              <a:ln>
                <a:noFill/>
              </a:ln>
            </p:spPr>
            <p:txBody>
              <a:bodyPr spcFirstLastPara="1" wrap="square" lIns="68569" tIns="68569" rIns="68569" bIns="68569" anchor="ctr" anchorCtr="0">
                <a:noAutofit/>
              </a:bodyPr>
              <a:lstStyle/>
              <a:p>
                <a:endParaRPr/>
              </a:p>
            </p:txBody>
          </p:sp>
          <p:sp>
            <p:nvSpPr>
              <p:cNvPr id="77" name="Google Shape;1107;p51">
                <a:extLst>
                  <a:ext uri="{FF2B5EF4-FFF2-40B4-BE49-F238E27FC236}">
                    <a16:creationId xmlns:a16="http://schemas.microsoft.com/office/drawing/2014/main" id="{814A81D3-0E6C-CF43-BCEF-1F5D9285FF25}"/>
                  </a:ext>
                </a:extLst>
              </p:cNvPr>
              <p:cNvSpPr txBox="1"/>
              <p:nvPr/>
            </p:nvSpPr>
            <p:spPr>
              <a:xfrm>
                <a:off x="5737348" y="3841010"/>
                <a:ext cx="1706835" cy="682734"/>
              </a:xfrm>
              <a:prstGeom prst="rect">
                <a:avLst/>
              </a:prstGeom>
              <a:noFill/>
              <a:ln>
                <a:noFill/>
              </a:ln>
            </p:spPr>
            <p:txBody>
              <a:bodyPr spcFirstLastPara="1" wrap="square" lIns="0" tIns="0" rIns="0" bIns="0" anchor="t" anchorCtr="0">
                <a:noAutofit/>
              </a:bodyPr>
              <a:lstStyle/>
              <a:p>
                <a:pPr algn="ctr"/>
                <a:r>
                  <a:rPr lang="en-US" sz="1650">
                    <a:solidFill>
                      <a:schemeClr val="dk1"/>
                    </a:solidFill>
                    <a:latin typeface="Calibri"/>
                    <a:ea typeface="Calibri"/>
                    <a:cs typeface="Calibri"/>
                    <a:sym typeface="Calibri"/>
                  </a:rPr>
                  <a:t>PARKING METER</a:t>
                </a:r>
                <a:endParaRPr/>
              </a:p>
            </p:txBody>
          </p:sp>
          <p:sp>
            <p:nvSpPr>
              <p:cNvPr id="78" name="Google Shape;1108;p51">
                <a:extLst>
                  <a:ext uri="{FF2B5EF4-FFF2-40B4-BE49-F238E27FC236}">
                    <a16:creationId xmlns:a16="http://schemas.microsoft.com/office/drawing/2014/main" id="{B83B4B14-6CCF-8049-8366-57D3DF0A2E6A}"/>
                  </a:ext>
                </a:extLst>
              </p:cNvPr>
              <p:cNvSpPr/>
              <p:nvPr/>
            </p:nvSpPr>
            <p:spPr>
              <a:xfrm>
                <a:off x="8075713" y="2475541"/>
                <a:ext cx="1041169" cy="1041169"/>
              </a:xfrm>
              <a:prstGeom prst="ellipse">
                <a:avLst/>
              </a:prstGeom>
              <a:solidFill>
                <a:srgbClr val="CAD1E2"/>
              </a:solid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endParaRPr/>
              </a:p>
            </p:txBody>
          </p:sp>
          <p:sp>
            <p:nvSpPr>
              <p:cNvPr id="79" name="Google Shape;1110;p51">
                <a:extLst>
                  <a:ext uri="{FF2B5EF4-FFF2-40B4-BE49-F238E27FC236}">
                    <a16:creationId xmlns:a16="http://schemas.microsoft.com/office/drawing/2014/main" id="{89E956C8-4D48-2B42-8DE6-316F3A81F242}"/>
                  </a:ext>
                </a:extLst>
              </p:cNvPr>
              <p:cNvSpPr/>
              <p:nvPr/>
            </p:nvSpPr>
            <p:spPr>
              <a:xfrm>
                <a:off x="7742880" y="3841010"/>
                <a:ext cx="1706835" cy="682734"/>
              </a:xfrm>
              <a:prstGeom prst="rect">
                <a:avLst/>
              </a:prstGeom>
              <a:noFill/>
              <a:ln>
                <a:noFill/>
              </a:ln>
            </p:spPr>
            <p:txBody>
              <a:bodyPr spcFirstLastPara="1" wrap="square" lIns="68569" tIns="68569" rIns="68569" bIns="68569" anchor="ctr" anchorCtr="0">
                <a:noAutofit/>
              </a:bodyPr>
              <a:lstStyle/>
              <a:p>
                <a:endParaRPr/>
              </a:p>
            </p:txBody>
          </p:sp>
          <p:sp>
            <p:nvSpPr>
              <p:cNvPr id="80" name="Google Shape;1111;p51">
                <a:extLst>
                  <a:ext uri="{FF2B5EF4-FFF2-40B4-BE49-F238E27FC236}">
                    <a16:creationId xmlns:a16="http://schemas.microsoft.com/office/drawing/2014/main" id="{203973D1-D205-844E-B070-45B32B5149EA}"/>
                  </a:ext>
                </a:extLst>
              </p:cNvPr>
              <p:cNvSpPr txBox="1"/>
              <p:nvPr/>
            </p:nvSpPr>
            <p:spPr>
              <a:xfrm>
                <a:off x="7742880" y="3841010"/>
                <a:ext cx="1706835" cy="682734"/>
              </a:xfrm>
              <a:prstGeom prst="rect">
                <a:avLst/>
              </a:prstGeom>
              <a:noFill/>
              <a:ln>
                <a:noFill/>
              </a:ln>
            </p:spPr>
            <p:txBody>
              <a:bodyPr spcFirstLastPara="1" wrap="square" lIns="0" tIns="0" rIns="0" bIns="0" anchor="t" anchorCtr="0">
                <a:noAutofit/>
              </a:bodyPr>
              <a:lstStyle/>
              <a:p>
                <a:pPr algn="ctr"/>
                <a:r>
                  <a:rPr lang="en-US" sz="1650">
                    <a:solidFill>
                      <a:schemeClr val="dk1"/>
                    </a:solidFill>
                    <a:latin typeface="Calibri"/>
                    <a:ea typeface="Calibri"/>
                    <a:cs typeface="Calibri"/>
                    <a:sym typeface="Calibri"/>
                  </a:rPr>
                  <a:t>… AND MORE!</a:t>
                </a:r>
                <a:endParaRPr/>
              </a:p>
            </p:txBody>
          </p:sp>
        </p:grpSp>
        <p:pic>
          <p:nvPicPr>
            <p:cNvPr id="45" name="Graphic 44" descr="Truck">
              <a:extLst>
                <a:ext uri="{FF2B5EF4-FFF2-40B4-BE49-F238E27FC236}">
                  <a16:creationId xmlns:a16="http://schemas.microsoft.com/office/drawing/2014/main" id="{4CA66D1B-6EE0-D54D-8695-1B5F989649C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69473" y="2518454"/>
              <a:ext cx="636033" cy="636033"/>
            </a:xfrm>
            <a:prstGeom prst="rect">
              <a:avLst/>
            </a:prstGeom>
          </p:spPr>
        </p:pic>
        <p:pic>
          <p:nvPicPr>
            <p:cNvPr id="46" name="Graphic 45" descr="Flammable">
              <a:extLst>
                <a:ext uri="{FF2B5EF4-FFF2-40B4-BE49-F238E27FC236}">
                  <a16:creationId xmlns:a16="http://schemas.microsoft.com/office/drawing/2014/main" id="{57574991-B96F-B549-971C-2A7B54D754B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054094" y="4506510"/>
              <a:ext cx="370940" cy="370940"/>
            </a:xfrm>
            <a:prstGeom prst="rect">
              <a:avLst/>
            </a:prstGeom>
          </p:spPr>
        </p:pic>
        <p:pic>
          <p:nvPicPr>
            <p:cNvPr id="47" name="Graphic 46" descr="Thumbs up sign">
              <a:extLst>
                <a:ext uri="{FF2B5EF4-FFF2-40B4-BE49-F238E27FC236}">
                  <a16:creationId xmlns:a16="http://schemas.microsoft.com/office/drawing/2014/main" id="{88873A55-B21B-3044-BA47-DA2A8D20978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73026" y="4409628"/>
              <a:ext cx="549674" cy="549674"/>
            </a:xfrm>
            <a:prstGeom prst="rect">
              <a:avLst/>
            </a:prstGeom>
          </p:spPr>
        </p:pic>
      </p:grpSp>
    </p:spTree>
    <p:extLst>
      <p:ext uri="{BB962C8B-B14F-4D97-AF65-F5344CB8AC3E}">
        <p14:creationId xmlns:p14="http://schemas.microsoft.com/office/powerpoint/2010/main" val="2403512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1072"/>
        <p:cNvGrpSpPr/>
        <p:nvPr/>
      </p:nvGrpSpPr>
      <p:grpSpPr>
        <a:xfrm>
          <a:off x="0" y="0"/>
          <a:ext cx="0" cy="0"/>
          <a:chOff x="0" y="0"/>
          <a:chExt cx="0" cy="0"/>
        </a:xfrm>
      </p:grpSpPr>
      <p:grpSp>
        <p:nvGrpSpPr>
          <p:cNvPr id="1075" name="Google Shape;1075;p51"/>
          <p:cNvGrpSpPr/>
          <p:nvPr/>
        </p:nvGrpSpPr>
        <p:grpSpPr>
          <a:xfrm>
            <a:off x="819277" y="2437843"/>
            <a:ext cx="7296723" cy="3392336"/>
            <a:chOff x="723517" y="629"/>
            <a:chExt cx="9728964" cy="4523115"/>
          </a:xfrm>
        </p:grpSpPr>
        <p:sp>
          <p:nvSpPr>
            <p:cNvPr id="1076" name="Google Shape;1076;p51"/>
            <p:cNvSpPr/>
            <p:nvPr/>
          </p:nvSpPr>
          <p:spPr>
            <a:xfrm>
              <a:off x="1056350" y="629"/>
              <a:ext cx="1041169" cy="1041169"/>
            </a:xfrm>
            <a:prstGeom prst="ellipse">
              <a:avLst/>
            </a:prstGeom>
            <a:solidFill>
              <a:srgbClr val="CAD1E2"/>
            </a:solid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pPr>
                <a:spcBef>
                  <a:spcPts val="0"/>
                </a:spcBef>
                <a:spcAft>
                  <a:spcPts val="0"/>
                </a:spcAft>
              </a:pPr>
              <a:endParaRPr/>
            </a:p>
          </p:txBody>
        </p:sp>
        <p:sp>
          <p:nvSpPr>
            <p:cNvPr id="1077" name="Google Shape;1077;p51"/>
            <p:cNvSpPr/>
            <p:nvPr/>
          </p:nvSpPr>
          <p:spPr>
            <a:xfrm>
              <a:off x="1278239" y="222518"/>
              <a:ext cx="597392" cy="597392"/>
            </a:xfrm>
            <a:prstGeom prst="rect">
              <a:avLst/>
            </a:prstGeom>
            <a:blipFill rotWithShape="1">
              <a:blip r:embed="rId3">
                <a:alphaModFix/>
              </a:blip>
              <a:stretch>
                <a:fillRect/>
              </a:stretch>
            </a:blip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pPr>
                <a:spcBef>
                  <a:spcPts val="0"/>
                </a:spcBef>
                <a:spcAft>
                  <a:spcPts val="0"/>
                </a:spcAft>
              </a:pPr>
              <a:endParaRPr/>
            </a:p>
          </p:txBody>
        </p:sp>
        <p:sp>
          <p:nvSpPr>
            <p:cNvPr id="1078" name="Google Shape;1078;p51"/>
            <p:cNvSpPr/>
            <p:nvPr/>
          </p:nvSpPr>
          <p:spPr>
            <a:xfrm>
              <a:off x="723517" y="1366098"/>
              <a:ext cx="1706835" cy="682734"/>
            </a:xfrm>
            <a:prstGeom prst="rect">
              <a:avLst/>
            </a:prstGeom>
            <a:no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079" name="Google Shape;1079;p51"/>
            <p:cNvSpPr txBox="1"/>
            <p:nvPr/>
          </p:nvSpPr>
          <p:spPr>
            <a:xfrm>
              <a:off x="723517" y="1366098"/>
              <a:ext cx="1706835" cy="682734"/>
            </a:xfrm>
            <a:prstGeom prst="rect">
              <a:avLst/>
            </a:prstGeom>
            <a:noFill/>
            <a:ln>
              <a:noFill/>
            </a:ln>
          </p:spPr>
          <p:txBody>
            <a:bodyPr spcFirstLastPara="1" wrap="square" lIns="0" tIns="0" rIns="0" bIns="0" anchor="t" anchorCtr="0">
              <a:noAutofit/>
            </a:bodyPr>
            <a:lstStyle/>
            <a:p>
              <a:pPr algn="ctr">
                <a:spcBef>
                  <a:spcPts val="0"/>
                </a:spcBef>
                <a:spcAft>
                  <a:spcPts val="0"/>
                </a:spcAft>
              </a:pPr>
              <a:r>
                <a:rPr lang="en-US" sz="1650">
                  <a:solidFill>
                    <a:schemeClr val="dk1"/>
                  </a:solidFill>
                  <a:latin typeface="Calibri"/>
                  <a:ea typeface="Calibri"/>
                  <a:cs typeface="Calibri"/>
                  <a:sym typeface="Calibri"/>
                </a:rPr>
                <a:t>CAR</a:t>
              </a:r>
              <a:endParaRPr/>
            </a:p>
          </p:txBody>
        </p:sp>
        <p:sp>
          <p:nvSpPr>
            <p:cNvPr id="1080" name="Google Shape;1080;p51"/>
            <p:cNvSpPr/>
            <p:nvPr/>
          </p:nvSpPr>
          <p:spPr>
            <a:xfrm>
              <a:off x="3061882" y="629"/>
              <a:ext cx="1041169" cy="1041169"/>
            </a:xfrm>
            <a:prstGeom prst="ellipse">
              <a:avLst/>
            </a:prstGeom>
            <a:solidFill>
              <a:srgbClr val="CAD1E2"/>
            </a:solid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pPr>
                <a:spcBef>
                  <a:spcPts val="0"/>
                </a:spcBef>
                <a:spcAft>
                  <a:spcPts val="0"/>
                </a:spcAft>
              </a:pPr>
              <a:endParaRPr/>
            </a:p>
          </p:txBody>
        </p:sp>
        <p:sp>
          <p:nvSpPr>
            <p:cNvPr id="1081" name="Google Shape;1081;p51"/>
            <p:cNvSpPr/>
            <p:nvPr/>
          </p:nvSpPr>
          <p:spPr>
            <a:xfrm>
              <a:off x="3283772" y="222519"/>
              <a:ext cx="597392" cy="597392"/>
            </a:xfrm>
            <a:prstGeom prst="rect">
              <a:avLst/>
            </a:prstGeom>
            <a:blipFill rotWithShape="1">
              <a:blip r:embed="rId4">
                <a:alphaModFix/>
              </a:blip>
              <a:stretch>
                <a:fillRect/>
              </a:stretch>
            </a:blip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pPr>
                <a:spcBef>
                  <a:spcPts val="0"/>
                </a:spcBef>
                <a:spcAft>
                  <a:spcPts val="0"/>
                </a:spcAft>
              </a:pPr>
              <a:endParaRPr/>
            </a:p>
          </p:txBody>
        </p:sp>
        <p:sp>
          <p:nvSpPr>
            <p:cNvPr id="1082" name="Google Shape;1082;p51"/>
            <p:cNvSpPr/>
            <p:nvPr/>
          </p:nvSpPr>
          <p:spPr>
            <a:xfrm>
              <a:off x="2729049" y="1366098"/>
              <a:ext cx="1706835" cy="682734"/>
            </a:xfrm>
            <a:prstGeom prst="rect">
              <a:avLst/>
            </a:prstGeom>
            <a:no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083" name="Google Shape;1083;p51"/>
            <p:cNvSpPr txBox="1"/>
            <p:nvPr/>
          </p:nvSpPr>
          <p:spPr>
            <a:xfrm>
              <a:off x="2729049" y="1366098"/>
              <a:ext cx="1706835" cy="682734"/>
            </a:xfrm>
            <a:prstGeom prst="rect">
              <a:avLst/>
            </a:prstGeom>
            <a:noFill/>
            <a:ln>
              <a:noFill/>
            </a:ln>
          </p:spPr>
          <p:txBody>
            <a:bodyPr spcFirstLastPara="1" wrap="square" lIns="0" tIns="0" rIns="0" bIns="0" anchor="t" anchorCtr="0">
              <a:noAutofit/>
            </a:bodyPr>
            <a:lstStyle/>
            <a:p>
              <a:pPr algn="ctr">
                <a:spcBef>
                  <a:spcPts val="0"/>
                </a:spcBef>
                <a:spcAft>
                  <a:spcPts val="0"/>
                </a:spcAft>
              </a:pPr>
              <a:r>
                <a:rPr lang="en-US" sz="1650">
                  <a:solidFill>
                    <a:schemeClr val="dk1"/>
                  </a:solidFill>
                  <a:latin typeface="Calibri"/>
                  <a:ea typeface="Calibri"/>
                  <a:cs typeface="Calibri"/>
                  <a:sym typeface="Calibri"/>
                </a:rPr>
                <a:t>TRUCK</a:t>
              </a:r>
              <a:endParaRPr/>
            </a:p>
          </p:txBody>
        </p:sp>
        <p:sp>
          <p:nvSpPr>
            <p:cNvPr id="1084" name="Google Shape;1084;p51"/>
            <p:cNvSpPr/>
            <p:nvPr/>
          </p:nvSpPr>
          <p:spPr>
            <a:xfrm>
              <a:off x="5067415" y="629"/>
              <a:ext cx="1041169" cy="1041169"/>
            </a:xfrm>
            <a:prstGeom prst="ellipse">
              <a:avLst/>
            </a:prstGeom>
            <a:solidFill>
              <a:srgbClr val="CAD1E2"/>
            </a:solid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pPr>
                <a:spcBef>
                  <a:spcPts val="0"/>
                </a:spcBef>
                <a:spcAft>
                  <a:spcPts val="0"/>
                </a:spcAft>
              </a:pPr>
              <a:endParaRPr/>
            </a:p>
          </p:txBody>
        </p:sp>
        <p:sp>
          <p:nvSpPr>
            <p:cNvPr id="1085" name="Google Shape;1085;p51"/>
            <p:cNvSpPr/>
            <p:nvPr/>
          </p:nvSpPr>
          <p:spPr>
            <a:xfrm>
              <a:off x="5289303" y="222518"/>
              <a:ext cx="597392" cy="597392"/>
            </a:xfrm>
            <a:prstGeom prst="rect">
              <a:avLst/>
            </a:prstGeom>
            <a:blipFill rotWithShape="1">
              <a:blip r:embed="rId5">
                <a:alphaModFix/>
              </a:blip>
              <a:stretch>
                <a:fillRect/>
              </a:stretch>
            </a:blip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pPr>
                <a:spcBef>
                  <a:spcPts val="0"/>
                </a:spcBef>
                <a:spcAft>
                  <a:spcPts val="0"/>
                </a:spcAft>
              </a:pPr>
              <a:endParaRPr/>
            </a:p>
          </p:txBody>
        </p:sp>
        <p:sp>
          <p:nvSpPr>
            <p:cNvPr id="1086" name="Google Shape;1086;p51"/>
            <p:cNvSpPr/>
            <p:nvPr/>
          </p:nvSpPr>
          <p:spPr>
            <a:xfrm>
              <a:off x="4734582" y="1366098"/>
              <a:ext cx="1706835" cy="682734"/>
            </a:xfrm>
            <a:prstGeom prst="rect">
              <a:avLst/>
            </a:prstGeom>
            <a:no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087" name="Google Shape;1087;p51"/>
            <p:cNvSpPr txBox="1"/>
            <p:nvPr/>
          </p:nvSpPr>
          <p:spPr>
            <a:xfrm>
              <a:off x="4734582" y="1366098"/>
              <a:ext cx="1706835" cy="682734"/>
            </a:xfrm>
            <a:prstGeom prst="rect">
              <a:avLst/>
            </a:prstGeom>
            <a:noFill/>
            <a:ln>
              <a:noFill/>
            </a:ln>
          </p:spPr>
          <p:txBody>
            <a:bodyPr spcFirstLastPara="1" wrap="square" lIns="0" tIns="0" rIns="0" bIns="0" anchor="t" anchorCtr="0">
              <a:noAutofit/>
            </a:bodyPr>
            <a:lstStyle/>
            <a:p>
              <a:pPr algn="ctr">
                <a:spcBef>
                  <a:spcPts val="0"/>
                </a:spcBef>
                <a:spcAft>
                  <a:spcPts val="0"/>
                </a:spcAft>
              </a:pPr>
              <a:r>
                <a:rPr lang="en-US" sz="1650">
                  <a:solidFill>
                    <a:schemeClr val="dk1"/>
                  </a:solidFill>
                  <a:latin typeface="Calibri"/>
                  <a:ea typeface="Calibri"/>
                  <a:cs typeface="Calibri"/>
                  <a:sym typeface="Calibri"/>
                </a:rPr>
                <a:t>PERSON</a:t>
              </a:r>
              <a:endParaRPr/>
            </a:p>
          </p:txBody>
        </p:sp>
        <p:sp>
          <p:nvSpPr>
            <p:cNvPr id="1088" name="Google Shape;1088;p51"/>
            <p:cNvSpPr/>
            <p:nvPr/>
          </p:nvSpPr>
          <p:spPr>
            <a:xfrm>
              <a:off x="7072947" y="629"/>
              <a:ext cx="1041169" cy="1041169"/>
            </a:xfrm>
            <a:prstGeom prst="ellipse">
              <a:avLst/>
            </a:prstGeom>
            <a:solidFill>
              <a:srgbClr val="CAD1E2"/>
            </a:solid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pPr>
                <a:spcBef>
                  <a:spcPts val="0"/>
                </a:spcBef>
                <a:spcAft>
                  <a:spcPts val="0"/>
                </a:spcAft>
              </a:pPr>
              <a:endParaRPr/>
            </a:p>
          </p:txBody>
        </p:sp>
        <p:sp>
          <p:nvSpPr>
            <p:cNvPr id="1089" name="Google Shape;1089;p51"/>
            <p:cNvSpPr/>
            <p:nvPr/>
          </p:nvSpPr>
          <p:spPr>
            <a:xfrm>
              <a:off x="7294835" y="222518"/>
              <a:ext cx="597392" cy="597392"/>
            </a:xfrm>
            <a:prstGeom prst="rect">
              <a:avLst/>
            </a:prstGeom>
            <a:blipFill rotWithShape="1">
              <a:blip r:embed="rId6">
                <a:alphaModFix/>
              </a:blip>
              <a:stretch>
                <a:fillRect/>
              </a:stretch>
            </a:blip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pPr>
                <a:spcBef>
                  <a:spcPts val="0"/>
                </a:spcBef>
                <a:spcAft>
                  <a:spcPts val="0"/>
                </a:spcAft>
              </a:pPr>
              <a:endParaRPr/>
            </a:p>
          </p:txBody>
        </p:sp>
        <p:sp>
          <p:nvSpPr>
            <p:cNvPr id="1090" name="Google Shape;1090;p51"/>
            <p:cNvSpPr/>
            <p:nvPr/>
          </p:nvSpPr>
          <p:spPr>
            <a:xfrm>
              <a:off x="6740114" y="1366098"/>
              <a:ext cx="1706835" cy="682734"/>
            </a:xfrm>
            <a:prstGeom prst="rect">
              <a:avLst/>
            </a:prstGeom>
            <a:no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091" name="Google Shape;1091;p51"/>
            <p:cNvSpPr txBox="1"/>
            <p:nvPr/>
          </p:nvSpPr>
          <p:spPr>
            <a:xfrm>
              <a:off x="6740114" y="1366098"/>
              <a:ext cx="1706835" cy="682734"/>
            </a:xfrm>
            <a:prstGeom prst="rect">
              <a:avLst/>
            </a:prstGeom>
            <a:noFill/>
            <a:ln>
              <a:noFill/>
            </a:ln>
          </p:spPr>
          <p:txBody>
            <a:bodyPr spcFirstLastPara="1" wrap="square" lIns="0" tIns="0" rIns="0" bIns="0" anchor="t" anchorCtr="0">
              <a:noAutofit/>
            </a:bodyPr>
            <a:lstStyle/>
            <a:p>
              <a:pPr algn="ctr">
                <a:spcBef>
                  <a:spcPts val="0"/>
                </a:spcBef>
                <a:spcAft>
                  <a:spcPts val="0"/>
                </a:spcAft>
              </a:pPr>
              <a:r>
                <a:rPr lang="en-US" sz="1650">
                  <a:solidFill>
                    <a:schemeClr val="dk1"/>
                  </a:solidFill>
                  <a:latin typeface="Calibri"/>
                  <a:ea typeface="Calibri"/>
                  <a:cs typeface="Calibri"/>
                  <a:sym typeface="Calibri"/>
                </a:rPr>
                <a:t>BICYCLE</a:t>
              </a:r>
              <a:endParaRPr/>
            </a:p>
          </p:txBody>
        </p:sp>
        <p:sp>
          <p:nvSpPr>
            <p:cNvPr id="1092" name="Google Shape;1092;p51"/>
            <p:cNvSpPr/>
            <p:nvPr/>
          </p:nvSpPr>
          <p:spPr>
            <a:xfrm>
              <a:off x="9078479" y="629"/>
              <a:ext cx="1041169" cy="1041169"/>
            </a:xfrm>
            <a:prstGeom prst="ellipse">
              <a:avLst/>
            </a:prstGeom>
            <a:solidFill>
              <a:srgbClr val="CAD1E2"/>
            </a:solid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pPr>
                <a:spcBef>
                  <a:spcPts val="0"/>
                </a:spcBef>
                <a:spcAft>
                  <a:spcPts val="0"/>
                </a:spcAft>
              </a:pPr>
              <a:endParaRPr/>
            </a:p>
          </p:txBody>
        </p:sp>
        <p:sp>
          <p:nvSpPr>
            <p:cNvPr id="1093" name="Google Shape;1093;p51"/>
            <p:cNvSpPr/>
            <p:nvPr/>
          </p:nvSpPr>
          <p:spPr>
            <a:xfrm>
              <a:off x="9300368" y="222518"/>
              <a:ext cx="597392" cy="597392"/>
            </a:xfrm>
            <a:prstGeom prst="rect">
              <a:avLst/>
            </a:prstGeom>
            <a:blipFill rotWithShape="1">
              <a:blip r:embed="rId7">
                <a:alphaModFix/>
              </a:blip>
              <a:stretch>
                <a:fillRect/>
              </a:stretch>
            </a:blip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pPr>
                <a:spcBef>
                  <a:spcPts val="0"/>
                </a:spcBef>
                <a:spcAft>
                  <a:spcPts val="0"/>
                </a:spcAft>
              </a:pPr>
              <a:endParaRPr/>
            </a:p>
          </p:txBody>
        </p:sp>
        <p:sp>
          <p:nvSpPr>
            <p:cNvPr id="1094" name="Google Shape;1094;p51"/>
            <p:cNvSpPr/>
            <p:nvPr/>
          </p:nvSpPr>
          <p:spPr>
            <a:xfrm>
              <a:off x="8745646" y="1366098"/>
              <a:ext cx="1706835" cy="682734"/>
            </a:xfrm>
            <a:prstGeom prst="rect">
              <a:avLst/>
            </a:prstGeom>
            <a:no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095" name="Google Shape;1095;p51"/>
            <p:cNvSpPr txBox="1"/>
            <p:nvPr/>
          </p:nvSpPr>
          <p:spPr>
            <a:xfrm>
              <a:off x="8745646" y="1366098"/>
              <a:ext cx="1706835" cy="682734"/>
            </a:xfrm>
            <a:prstGeom prst="rect">
              <a:avLst/>
            </a:prstGeom>
            <a:noFill/>
            <a:ln>
              <a:noFill/>
            </a:ln>
          </p:spPr>
          <p:txBody>
            <a:bodyPr spcFirstLastPara="1" wrap="square" lIns="0" tIns="0" rIns="0" bIns="0" anchor="t" anchorCtr="0">
              <a:noAutofit/>
            </a:bodyPr>
            <a:lstStyle/>
            <a:p>
              <a:pPr algn="ctr">
                <a:spcBef>
                  <a:spcPts val="0"/>
                </a:spcBef>
                <a:spcAft>
                  <a:spcPts val="0"/>
                </a:spcAft>
              </a:pPr>
              <a:r>
                <a:rPr lang="en-US" sz="1650">
                  <a:solidFill>
                    <a:schemeClr val="dk1"/>
                  </a:solidFill>
                  <a:latin typeface="Calibri"/>
                  <a:ea typeface="Calibri"/>
                  <a:cs typeface="Calibri"/>
                  <a:sym typeface="Calibri"/>
                </a:rPr>
                <a:t>TRAFFIC LIGHT</a:t>
              </a:r>
              <a:endParaRPr/>
            </a:p>
          </p:txBody>
        </p:sp>
        <p:sp>
          <p:nvSpPr>
            <p:cNvPr id="1096" name="Google Shape;1096;p51"/>
            <p:cNvSpPr/>
            <p:nvPr/>
          </p:nvSpPr>
          <p:spPr>
            <a:xfrm>
              <a:off x="2059116" y="2475541"/>
              <a:ext cx="1041169" cy="1041169"/>
            </a:xfrm>
            <a:prstGeom prst="ellipse">
              <a:avLst/>
            </a:prstGeom>
            <a:solidFill>
              <a:srgbClr val="CAD1E2"/>
            </a:solid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pPr>
                <a:spcBef>
                  <a:spcPts val="0"/>
                </a:spcBef>
                <a:spcAft>
                  <a:spcPts val="0"/>
                </a:spcAft>
              </a:pPr>
              <a:endParaRPr/>
            </a:p>
          </p:txBody>
        </p:sp>
        <p:sp>
          <p:nvSpPr>
            <p:cNvPr id="1097" name="Google Shape;1097;p51"/>
            <p:cNvSpPr/>
            <p:nvPr/>
          </p:nvSpPr>
          <p:spPr>
            <a:xfrm>
              <a:off x="2281005" y="2697430"/>
              <a:ext cx="597392" cy="597392"/>
            </a:xfrm>
            <a:prstGeom prst="rect">
              <a:avLst/>
            </a:prstGeom>
            <a:blipFill rotWithShape="1">
              <a:blip r:embed="rId8">
                <a:alphaModFix/>
              </a:blip>
              <a:stretch>
                <a:fillRect/>
              </a:stretch>
            </a:blip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pPr>
                <a:spcBef>
                  <a:spcPts val="0"/>
                </a:spcBef>
                <a:spcAft>
                  <a:spcPts val="0"/>
                </a:spcAft>
              </a:pPr>
              <a:endParaRPr/>
            </a:p>
          </p:txBody>
        </p:sp>
        <p:sp>
          <p:nvSpPr>
            <p:cNvPr id="1098" name="Google Shape;1098;p51"/>
            <p:cNvSpPr/>
            <p:nvPr/>
          </p:nvSpPr>
          <p:spPr>
            <a:xfrm>
              <a:off x="1726283" y="3841010"/>
              <a:ext cx="1706835" cy="682734"/>
            </a:xfrm>
            <a:prstGeom prst="rect">
              <a:avLst/>
            </a:prstGeom>
            <a:no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099" name="Google Shape;1099;p51"/>
            <p:cNvSpPr txBox="1"/>
            <p:nvPr/>
          </p:nvSpPr>
          <p:spPr>
            <a:xfrm>
              <a:off x="1726283" y="3841010"/>
              <a:ext cx="1706835" cy="682734"/>
            </a:xfrm>
            <a:prstGeom prst="rect">
              <a:avLst/>
            </a:prstGeom>
            <a:noFill/>
            <a:ln>
              <a:noFill/>
            </a:ln>
          </p:spPr>
          <p:txBody>
            <a:bodyPr spcFirstLastPara="1" wrap="square" lIns="0" tIns="0" rIns="0" bIns="0" anchor="t" anchorCtr="0">
              <a:noAutofit/>
            </a:bodyPr>
            <a:lstStyle/>
            <a:p>
              <a:pPr algn="ctr">
                <a:spcBef>
                  <a:spcPts val="0"/>
                </a:spcBef>
                <a:spcAft>
                  <a:spcPts val="0"/>
                </a:spcAft>
              </a:pPr>
              <a:r>
                <a:rPr lang="en-US" sz="1650">
                  <a:solidFill>
                    <a:schemeClr val="dk1"/>
                  </a:solidFill>
                  <a:latin typeface="Calibri"/>
                  <a:ea typeface="Calibri"/>
                  <a:cs typeface="Calibri"/>
                  <a:sym typeface="Calibri"/>
                </a:rPr>
                <a:t>STOP SIGN</a:t>
              </a:r>
              <a:endParaRPr/>
            </a:p>
          </p:txBody>
        </p:sp>
        <p:sp>
          <p:nvSpPr>
            <p:cNvPr id="1100" name="Google Shape;1100;p51"/>
            <p:cNvSpPr/>
            <p:nvPr/>
          </p:nvSpPr>
          <p:spPr>
            <a:xfrm>
              <a:off x="4064648" y="2475541"/>
              <a:ext cx="1041169" cy="1041169"/>
            </a:xfrm>
            <a:prstGeom prst="ellipse">
              <a:avLst/>
            </a:prstGeom>
            <a:solidFill>
              <a:srgbClr val="CAD1E2"/>
            </a:solid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pPr>
                <a:spcBef>
                  <a:spcPts val="0"/>
                </a:spcBef>
                <a:spcAft>
                  <a:spcPts val="0"/>
                </a:spcAft>
              </a:pPr>
              <a:endParaRPr/>
            </a:p>
          </p:txBody>
        </p:sp>
        <p:sp>
          <p:nvSpPr>
            <p:cNvPr id="1101" name="Google Shape;1101;p51"/>
            <p:cNvSpPr/>
            <p:nvPr/>
          </p:nvSpPr>
          <p:spPr>
            <a:xfrm>
              <a:off x="4286537" y="2697430"/>
              <a:ext cx="597392" cy="597392"/>
            </a:xfrm>
            <a:prstGeom prst="rect">
              <a:avLst/>
            </a:prstGeom>
            <a:blipFill rotWithShape="1">
              <a:blip r:embed="rId9">
                <a:alphaModFix/>
              </a:blip>
              <a:stretch>
                <a:fillRect/>
              </a:stretch>
            </a:blip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pPr>
                <a:spcBef>
                  <a:spcPts val="0"/>
                </a:spcBef>
                <a:spcAft>
                  <a:spcPts val="0"/>
                </a:spcAft>
              </a:pPr>
              <a:endParaRPr/>
            </a:p>
          </p:txBody>
        </p:sp>
        <p:sp>
          <p:nvSpPr>
            <p:cNvPr id="1102" name="Google Shape;1102;p51"/>
            <p:cNvSpPr/>
            <p:nvPr/>
          </p:nvSpPr>
          <p:spPr>
            <a:xfrm>
              <a:off x="3731815" y="3841010"/>
              <a:ext cx="1706835" cy="682734"/>
            </a:xfrm>
            <a:prstGeom prst="rect">
              <a:avLst/>
            </a:prstGeom>
            <a:no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103" name="Google Shape;1103;p51"/>
            <p:cNvSpPr txBox="1"/>
            <p:nvPr/>
          </p:nvSpPr>
          <p:spPr>
            <a:xfrm>
              <a:off x="3731815" y="3841010"/>
              <a:ext cx="1706835" cy="682734"/>
            </a:xfrm>
            <a:prstGeom prst="rect">
              <a:avLst/>
            </a:prstGeom>
            <a:noFill/>
            <a:ln>
              <a:noFill/>
            </a:ln>
          </p:spPr>
          <p:txBody>
            <a:bodyPr spcFirstLastPara="1" wrap="square" lIns="0" tIns="0" rIns="0" bIns="0" anchor="t" anchorCtr="0">
              <a:noAutofit/>
            </a:bodyPr>
            <a:lstStyle/>
            <a:p>
              <a:pPr algn="ctr">
                <a:spcBef>
                  <a:spcPts val="0"/>
                </a:spcBef>
                <a:spcAft>
                  <a:spcPts val="0"/>
                </a:spcAft>
              </a:pPr>
              <a:r>
                <a:rPr lang="en-US" sz="1650">
                  <a:solidFill>
                    <a:schemeClr val="dk1"/>
                  </a:solidFill>
                  <a:latin typeface="Calibri"/>
                  <a:ea typeface="Calibri"/>
                  <a:cs typeface="Calibri"/>
                  <a:sym typeface="Calibri"/>
                </a:rPr>
                <a:t>FIRE HYDRANT</a:t>
              </a:r>
              <a:endParaRPr/>
            </a:p>
          </p:txBody>
        </p:sp>
        <p:sp>
          <p:nvSpPr>
            <p:cNvPr id="1104" name="Google Shape;1104;p51"/>
            <p:cNvSpPr/>
            <p:nvPr/>
          </p:nvSpPr>
          <p:spPr>
            <a:xfrm>
              <a:off x="6070181" y="2475541"/>
              <a:ext cx="1041169" cy="1041169"/>
            </a:xfrm>
            <a:prstGeom prst="ellipse">
              <a:avLst/>
            </a:prstGeom>
            <a:solidFill>
              <a:srgbClr val="CAD1E2"/>
            </a:solid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pPr>
                <a:spcBef>
                  <a:spcPts val="0"/>
                </a:spcBef>
                <a:spcAft>
                  <a:spcPts val="0"/>
                </a:spcAft>
              </a:pPr>
              <a:endParaRPr/>
            </a:p>
          </p:txBody>
        </p:sp>
        <p:sp>
          <p:nvSpPr>
            <p:cNvPr id="1105" name="Google Shape;1105;p51"/>
            <p:cNvSpPr/>
            <p:nvPr/>
          </p:nvSpPr>
          <p:spPr>
            <a:xfrm>
              <a:off x="6292069" y="2697430"/>
              <a:ext cx="597392" cy="597392"/>
            </a:xfrm>
            <a:prstGeom prst="rect">
              <a:avLst/>
            </a:prstGeom>
            <a:blipFill rotWithShape="1">
              <a:blip r:embed="rId10">
                <a:alphaModFix/>
              </a:blip>
              <a:stretch>
                <a:fillRect/>
              </a:stretch>
            </a:blip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pPr>
                <a:spcBef>
                  <a:spcPts val="0"/>
                </a:spcBef>
                <a:spcAft>
                  <a:spcPts val="0"/>
                </a:spcAft>
              </a:pPr>
              <a:endParaRPr/>
            </a:p>
          </p:txBody>
        </p:sp>
        <p:sp>
          <p:nvSpPr>
            <p:cNvPr id="1106" name="Google Shape;1106;p51"/>
            <p:cNvSpPr/>
            <p:nvPr/>
          </p:nvSpPr>
          <p:spPr>
            <a:xfrm>
              <a:off x="5737348" y="3841010"/>
              <a:ext cx="1706835" cy="682734"/>
            </a:xfrm>
            <a:prstGeom prst="rect">
              <a:avLst/>
            </a:prstGeom>
            <a:no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107" name="Google Shape;1107;p51"/>
            <p:cNvSpPr txBox="1"/>
            <p:nvPr/>
          </p:nvSpPr>
          <p:spPr>
            <a:xfrm>
              <a:off x="5737348" y="3841010"/>
              <a:ext cx="1706835" cy="682734"/>
            </a:xfrm>
            <a:prstGeom prst="rect">
              <a:avLst/>
            </a:prstGeom>
            <a:noFill/>
            <a:ln>
              <a:noFill/>
            </a:ln>
          </p:spPr>
          <p:txBody>
            <a:bodyPr spcFirstLastPara="1" wrap="square" lIns="0" tIns="0" rIns="0" bIns="0" anchor="t" anchorCtr="0">
              <a:noAutofit/>
            </a:bodyPr>
            <a:lstStyle/>
            <a:p>
              <a:pPr algn="ctr">
                <a:spcBef>
                  <a:spcPts val="0"/>
                </a:spcBef>
                <a:spcAft>
                  <a:spcPts val="0"/>
                </a:spcAft>
              </a:pPr>
              <a:r>
                <a:rPr lang="en-US" sz="1650">
                  <a:solidFill>
                    <a:schemeClr val="dk1"/>
                  </a:solidFill>
                  <a:latin typeface="Calibri"/>
                  <a:ea typeface="Calibri"/>
                  <a:cs typeface="Calibri"/>
                  <a:sym typeface="Calibri"/>
                </a:rPr>
                <a:t>PARKING METER</a:t>
              </a:r>
              <a:endParaRPr/>
            </a:p>
          </p:txBody>
        </p:sp>
        <p:sp>
          <p:nvSpPr>
            <p:cNvPr id="1108" name="Google Shape;1108;p51"/>
            <p:cNvSpPr/>
            <p:nvPr/>
          </p:nvSpPr>
          <p:spPr>
            <a:xfrm>
              <a:off x="8075713" y="2475541"/>
              <a:ext cx="1041169" cy="1041169"/>
            </a:xfrm>
            <a:prstGeom prst="ellipse">
              <a:avLst/>
            </a:prstGeom>
            <a:solidFill>
              <a:srgbClr val="CAD1E2"/>
            </a:solid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pPr>
                <a:spcBef>
                  <a:spcPts val="0"/>
                </a:spcBef>
                <a:spcAft>
                  <a:spcPts val="0"/>
                </a:spcAft>
              </a:pPr>
              <a:endParaRPr/>
            </a:p>
          </p:txBody>
        </p:sp>
        <p:sp>
          <p:nvSpPr>
            <p:cNvPr id="1109" name="Google Shape;1109;p51"/>
            <p:cNvSpPr/>
            <p:nvPr/>
          </p:nvSpPr>
          <p:spPr>
            <a:xfrm>
              <a:off x="8297602" y="2697430"/>
              <a:ext cx="597392" cy="597392"/>
            </a:xfrm>
            <a:prstGeom prst="rect">
              <a:avLst/>
            </a:prstGeom>
            <a:blipFill rotWithShape="1">
              <a:blip r:embed="rId11">
                <a:alphaModFix/>
              </a:blip>
              <a:stretch>
                <a:fillRect/>
              </a:stretch>
            </a:blipFill>
            <a:ln>
              <a:noFill/>
            </a:ln>
            <a:effectLst>
              <a:outerShdw blurRad="40000" dist="20000" dir="5400000" rotWithShape="0">
                <a:srgbClr val="000000">
                  <a:alpha val="37647"/>
                </a:srgbClr>
              </a:outerShdw>
            </a:effectLst>
          </p:spPr>
          <p:txBody>
            <a:bodyPr spcFirstLastPara="1" wrap="square" lIns="68569" tIns="68569" rIns="68569" bIns="68569" anchor="ctr" anchorCtr="0">
              <a:noAutofit/>
            </a:bodyPr>
            <a:lstStyle/>
            <a:p>
              <a:pPr>
                <a:spcBef>
                  <a:spcPts val="0"/>
                </a:spcBef>
                <a:spcAft>
                  <a:spcPts val="0"/>
                </a:spcAft>
              </a:pPr>
              <a:endParaRPr/>
            </a:p>
          </p:txBody>
        </p:sp>
        <p:sp>
          <p:nvSpPr>
            <p:cNvPr id="1110" name="Google Shape;1110;p51"/>
            <p:cNvSpPr/>
            <p:nvPr/>
          </p:nvSpPr>
          <p:spPr>
            <a:xfrm>
              <a:off x="7742880" y="3841010"/>
              <a:ext cx="1706835" cy="682734"/>
            </a:xfrm>
            <a:prstGeom prst="rect">
              <a:avLst/>
            </a:prstGeom>
            <a:noFill/>
            <a:ln>
              <a:noFill/>
            </a:ln>
          </p:spPr>
          <p:txBody>
            <a:bodyPr spcFirstLastPara="1" wrap="square" lIns="68569" tIns="68569" rIns="68569" bIns="68569" anchor="ctr" anchorCtr="0">
              <a:noAutofit/>
            </a:bodyPr>
            <a:lstStyle/>
            <a:p>
              <a:pPr>
                <a:spcBef>
                  <a:spcPts val="0"/>
                </a:spcBef>
                <a:spcAft>
                  <a:spcPts val="0"/>
                </a:spcAft>
              </a:pPr>
              <a:endParaRPr/>
            </a:p>
          </p:txBody>
        </p:sp>
        <p:sp>
          <p:nvSpPr>
            <p:cNvPr id="1111" name="Google Shape;1111;p51"/>
            <p:cNvSpPr txBox="1"/>
            <p:nvPr/>
          </p:nvSpPr>
          <p:spPr>
            <a:xfrm>
              <a:off x="7742880" y="3841010"/>
              <a:ext cx="1706835" cy="682734"/>
            </a:xfrm>
            <a:prstGeom prst="rect">
              <a:avLst/>
            </a:prstGeom>
            <a:noFill/>
            <a:ln>
              <a:noFill/>
            </a:ln>
          </p:spPr>
          <p:txBody>
            <a:bodyPr spcFirstLastPara="1" wrap="square" lIns="0" tIns="0" rIns="0" bIns="0" anchor="t" anchorCtr="0">
              <a:noAutofit/>
            </a:bodyPr>
            <a:lstStyle/>
            <a:p>
              <a:pPr algn="ctr">
                <a:spcBef>
                  <a:spcPts val="0"/>
                </a:spcBef>
                <a:spcAft>
                  <a:spcPts val="0"/>
                </a:spcAft>
              </a:pPr>
              <a:r>
                <a:rPr lang="en-US" sz="1650">
                  <a:solidFill>
                    <a:schemeClr val="dk1"/>
                  </a:solidFill>
                  <a:latin typeface="Calibri"/>
                  <a:ea typeface="Calibri"/>
                  <a:cs typeface="Calibri"/>
                  <a:sym typeface="Calibri"/>
                </a:rPr>
                <a:t>… AND MORE!</a:t>
              </a:r>
              <a:endParaRPr/>
            </a:p>
          </p:txBody>
        </p:sp>
      </p:grpSp>
      <p:sp>
        <p:nvSpPr>
          <p:cNvPr id="3" name="Title 2">
            <a:extLst>
              <a:ext uri="{FF2B5EF4-FFF2-40B4-BE49-F238E27FC236}">
                <a16:creationId xmlns:a16="http://schemas.microsoft.com/office/drawing/2014/main" id="{35CD2FE2-F611-3F49-AE63-B2EF49BD1A29}"/>
              </a:ext>
            </a:extLst>
          </p:cNvPr>
          <p:cNvSpPr>
            <a:spLocks noGrp="1"/>
          </p:cNvSpPr>
          <p:nvPr>
            <p:ph type="title" idx="4294967295"/>
          </p:nvPr>
        </p:nvSpPr>
        <p:spPr>
          <a:xfrm>
            <a:off x="0" y="952500"/>
            <a:ext cx="8478838" cy="838200"/>
          </a:xfrm>
        </p:spPr>
        <p:txBody>
          <a:bodyPr/>
          <a:lstStyle/>
          <a:p>
            <a:r>
              <a:rPr lang="en-US"/>
              <a:t>Detected Classes In the MIT Video Dataset</a:t>
            </a:r>
          </a:p>
        </p:txBody>
      </p:sp>
      <p:sp>
        <p:nvSpPr>
          <p:cNvPr id="44" name="Slide Number Placeholder 3">
            <a:extLst>
              <a:ext uri="{FF2B5EF4-FFF2-40B4-BE49-F238E27FC236}">
                <a16:creationId xmlns:a16="http://schemas.microsoft.com/office/drawing/2014/main" id="{07F3BACC-3FB1-7947-BBD2-BC260A5F8496}"/>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52</a:t>
            </a:fld>
            <a:endParaRPr lang="en-US"/>
          </a:p>
        </p:txBody>
      </p:sp>
    </p:spTree>
    <p:extLst>
      <p:ext uri="{BB962C8B-B14F-4D97-AF65-F5344CB8AC3E}">
        <p14:creationId xmlns:p14="http://schemas.microsoft.com/office/powerpoint/2010/main" val="17033685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Shape 1115"/>
        <p:cNvGrpSpPr/>
        <p:nvPr/>
      </p:nvGrpSpPr>
      <p:grpSpPr>
        <a:xfrm>
          <a:off x="0" y="0"/>
          <a:ext cx="0" cy="0"/>
          <a:chOff x="0" y="0"/>
          <a:chExt cx="0" cy="0"/>
        </a:xfrm>
      </p:grpSpPr>
      <p:grpSp>
        <p:nvGrpSpPr>
          <p:cNvPr id="1118" name="Google Shape;1118;p52"/>
          <p:cNvGrpSpPr/>
          <p:nvPr/>
        </p:nvGrpSpPr>
        <p:grpSpPr>
          <a:xfrm>
            <a:off x="228600" y="2249716"/>
            <a:ext cx="8791710" cy="3096134"/>
            <a:chOff x="1904" y="711162"/>
            <a:chExt cx="11722280" cy="4128179"/>
          </a:xfrm>
        </p:grpSpPr>
        <p:sp>
          <p:nvSpPr>
            <p:cNvPr id="1119" name="Google Shape;1119;p52"/>
            <p:cNvSpPr/>
            <p:nvPr/>
          </p:nvSpPr>
          <p:spPr>
            <a:xfrm>
              <a:off x="230929" y="959273"/>
              <a:ext cx="5496604" cy="1717688"/>
            </a:xfrm>
            <a:prstGeom prst="rect">
              <a:avLst/>
            </a:prstGeom>
            <a:solidFill>
              <a:schemeClr val="lt1">
                <a:alpha val="40000"/>
              </a:schemeClr>
            </a:solidFill>
            <a:ln w="9525" cap="flat" cmpd="sng">
              <a:solidFill>
                <a:schemeClr val="accent1"/>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1120" name="Google Shape;1120;p52"/>
            <p:cNvSpPr txBox="1"/>
            <p:nvPr/>
          </p:nvSpPr>
          <p:spPr>
            <a:xfrm>
              <a:off x="230929" y="959273"/>
              <a:ext cx="5496604" cy="1717688"/>
            </a:xfrm>
            <a:prstGeom prst="rect">
              <a:avLst/>
            </a:prstGeom>
            <a:noFill/>
            <a:ln>
              <a:noFill/>
            </a:ln>
          </p:spPr>
          <p:txBody>
            <a:bodyPr spcFirstLastPara="1" wrap="square" lIns="872569" tIns="57150" rIns="57150" bIns="57150" anchor="ctr" anchorCtr="0">
              <a:noAutofit/>
            </a:bodyPr>
            <a:lstStyle/>
            <a:p>
              <a:pPr>
                <a:lnSpc>
                  <a:spcPct val="90000"/>
                </a:lnSpc>
                <a:spcBef>
                  <a:spcPts val="0"/>
                </a:spcBef>
                <a:spcAft>
                  <a:spcPts val="0"/>
                </a:spcAft>
              </a:pPr>
              <a:r>
                <a:rPr lang="en-US" sz="1500">
                  <a:solidFill>
                    <a:schemeClr val="dk1"/>
                  </a:solidFill>
                  <a:latin typeface="Calibri"/>
                  <a:ea typeface="Calibri"/>
                  <a:cs typeface="Calibri"/>
                  <a:sym typeface="Calibri"/>
                </a:rPr>
                <a:t>Frame-by-frame recognition for every 1 minute video </a:t>
              </a:r>
              <a:endParaRPr/>
            </a:p>
          </p:txBody>
        </p:sp>
        <p:sp>
          <p:nvSpPr>
            <p:cNvPr id="1121" name="Google Shape;1121;p52"/>
            <p:cNvSpPr/>
            <p:nvPr/>
          </p:nvSpPr>
          <p:spPr>
            <a:xfrm>
              <a:off x="1904" y="711162"/>
              <a:ext cx="1202382" cy="1803573"/>
            </a:xfrm>
            <a:prstGeom prst="rect">
              <a:avLst/>
            </a:prstGeom>
            <a:blipFill rotWithShape="1">
              <a:blip r:embed="rId3">
                <a:alphaModFix/>
              </a:blip>
              <a:stretch>
                <a:fillRect l="-24998" r="-24998"/>
              </a:stretch>
            </a:blip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1122" name="Google Shape;1122;p52"/>
            <p:cNvSpPr/>
            <p:nvPr/>
          </p:nvSpPr>
          <p:spPr>
            <a:xfrm>
              <a:off x="6227580" y="959273"/>
              <a:ext cx="5496604" cy="1717688"/>
            </a:xfrm>
            <a:prstGeom prst="rect">
              <a:avLst/>
            </a:prstGeom>
            <a:solidFill>
              <a:schemeClr val="lt1">
                <a:alpha val="40000"/>
              </a:schemeClr>
            </a:solidFill>
            <a:ln w="9525" cap="flat" cmpd="sng">
              <a:solidFill>
                <a:schemeClr val="accent1"/>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1123" name="Google Shape;1123;p52"/>
            <p:cNvSpPr txBox="1"/>
            <p:nvPr/>
          </p:nvSpPr>
          <p:spPr>
            <a:xfrm>
              <a:off x="6227580" y="959273"/>
              <a:ext cx="5496604" cy="1717688"/>
            </a:xfrm>
            <a:prstGeom prst="rect">
              <a:avLst/>
            </a:prstGeom>
            <a:noFill/>
            <a:ln>
              <a:noFill/>
            </a:ln>
          </p:spPr>
          <p:txBody>
            <a:bodyPr spcFirstLastPara="1" wrap="square" lIns="872569" tIns="57150" rIns="57150" bIns="57150" anchor="ctr" anchorCtr="0">
              <a:noAutofit/>
            </a:bodyPr>
            <a:lstStyle/>
            <a:p>
              <a:pPr>
                <a:lnSpc>
                  <a:spcPct val="90000"/>
                </a:lnSpc>
                <a:spcBef>
                  <a:spcPts val="0"/>
                </a:spcBef>
                <a:spcAft>
                  <a:spcPts val="0"/>
                </a:spcAft>
              </a:pPr>
              <a:r>
                <a:rPr lang="en-US" sz="1500">
                  <a:solidFill>
                    <a:schemeClr val="dk1"/>
                  </a:solidFill>
                  <a:latin typeface="Calibri"/>
                  <a:ea typeface="Calibri"/>
                  <a:cs typeface="Calibri"/>
                  <a:sym typeface="Calibri"/>
                </a:rPr>
                <a:t>Saving: FrameID, list of objects’ bounding boxes coordinates, list of corresponding object tags, confidence level for each object, list of unique objects per frame and per video up to the current moment</a:t>
              </a:r>
              <a:endParaRPr/>
            </a:p>
          </p:txBody>
        </p:sp>
        <p:sp>
          <p:nvSpPr>
            <p:cNvPr id="1124" name="Google Shape;1124;p52"/>
            <p:cNvSpPr/>
            <p:nvPr/>
          </p:nvSpPr>
          <p:spPr>
            <a:xfrm>
              <a:off x="5998555" y="711162"/>
              <a:ext cx="1202382" cy="1803573"/>
            </a:xfrm>
            <a:prstGeom prst="rect">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1125" name="Google Shape;1125;p52"/>
            <p:cNvSpPr/>
            <p:nvPr/>
          </p:nvSpPr>
          <p:spPr>
            <a:xfrm>
              <a:off x="230929" y="3121653"/>
              <a:ext cx="5496604" cy="1717688"/>
            </a:xfrm>
            <a:prstGeom prst="rect">
              <a:avLst/>
            </a:prstGeom>
            <a:solidFill>
              <a:schemeClr val="lt1">
                <a:alpha val="40000"/>
              </a:schemeClr>
            </a:solidFill>
            <a:ln w="9525" cap="flat" cmpd="sng">
              <a:solidFill>
                <a:schemeClr val="accent1"/>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1126" name="Google Shape;1126;p52"/>
            <p:cNvSpPr txBox="1"/>
            <p:nvPr/>
          </p:nvSpPr>
          <p:spPr>
            <a:xfrm>
              <a:off x="230929" y="3121653"/>
              <a:ext cx="5496604" cy="1717688"/>
            </a:xfrm>
            <a:prstGeom prst="rect">
              <a:avLst/>
            </a:prstGeom>
            <a:noFill/>
            <a:ln>
              <a:noFill/>
            </a:ln>
          </p:spPr>
          <p:txBody>
            <a:bodyPr spcFirstLastPara="1" wrap="square" lIns="872569" tIns="57150" rIns="57150" bIns="57150" anchor="ctr" anchorCtr="0">
              <a:noAutofit/>
            </a:bodyPr>
            <a:lstStyle/>
            <a:p>
              <a:pPr>
                <a:lnSpc>
                  <a:spcPct val="90000"/>
                </a:lnSpc>
                <a:spcBef>
                  <a:spcPts val="0"/>
                </a:spcBef>
                <a:spcAft>
                  <a:spcPts val="0"/>
                </a:spcAft>
              </a:pPr>
              <a:r>
                <a:rPr lang="en-US" sz="1500">
                  <a:solidFill>
                    <a:schemeClr val="dk1"/>
                  </a:solidFill>
                  <a:latin typeface="Calibri"/>
                  <a:ea typeface="Calibri"/>
                  <a:cs typeface="Calibri"/>
                  <a:sym typeface="Calibri"/>
                </a:rPr>
                <a:t>Each frame is saved in jpeg format with the bounding boxes</a:t>
              </a:r>
              <a:endParaRPr/>
            </a:p>
          </p:txBody>
        </p:sp>
        <p:sp>
          <p:nvSpPr>
            <p:cNvPr id="1127" name="Google Shape;1127;p52"/>
            <p:cNvSpPr/>
            <p:nvPr/>
          </p:nvSpPr>
          <p:spPr>
            <a:xfrm>
              <a:off x="1904" y="2873542"/>
              <a:ext cx="1202382" cy="1803573"/>
            </a:xfrm>
            <a:prstGeom prst="rect">
              <a:avLst/>
            </a:prstGeom>
            <a:blipFill rotWithShape="1">
              <a:blip r:embed="rId5">
                <a:alphaModFix/>
              </a:blip>
              <a:stretch>
                <a:fillRect l="-24998" r="-24998"/>
              </a:stretch>
            </a:blip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1128" name="Google Shape;1128;p52"/>
            <p:cNvSpPr/>
            <p:nvPr/>
          </p:nvSpPr>
          <p:spPr>
            <a:xfrm>
              <a:off x="6227580" y="3121653"/>
              <a:ext cx="5496604" cy="1717688"/>
            </a:xfrm>
            <a:prstGeom prst="rect">
              <a:avLst/>
            </a:prstGeom>
            <a:solidFill>
              <a:schemeClr val="lt1">
                <a:alpha val="40000"/>
              </a:schemeClr>
            </a:solidFill>
            <a:ln w="9525" cap="flat" cmpd="sng">
              <a:solidFill>
                <a:schemeClr val="accent1"/>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sp>
          <p:nvSpPr>
            <p:cNvPr id="1129" name="Google Shape;1129;p52"/>
            <p:cNvSpPr txBox="1"/>
            <p:nvPr/>
          </p:nvSpPr>
          <p:spPr>
            <a:xfrm>
              <a:off x="6227580" y="3121653"/>
              <a:ext cx="5496604" cy="1717688"/>
            </a:xfrm>
            <a:prstGeom prst="rect">
              <a:avLst/>
            </a:prstGeom>
            <a:noFill/>
            <a:ln>
              <a:noFill/>
            </a:ln>
          </p:spPr>
          <p:txBody>
            <a:bodyPr spcFirstLastPara="1" wrap="square" lIns="872569" tIns="57150" rIns="57150" bIns="57150" anchor="ctr" anchorCtr="0">
              <a:noAutofit/>
            </a:bodyPr>
            <a:lstStyle/>
            <a:p>
              <a:pPr>
                <a:lnSpc>
                  <a:spcPct val="90000"/>
                </a:lnSpc>
                <a:spcBef>
                  <a:spcPts val="0"/>
                </a:spcBef>
                <a:spcAft>
                  <a:spcPts val="0"/>
                </a:spcAft>
              </a:pPr>
              <a:r>
                <a:rPr lang="en-US" sz="1500">
                  <a:solidFill>
                    <a:schemeClr val="dk1"/>
                  </a:solidFill>
                  <a:latin typeface="Calibri"/>
                  <a:ea typeface="Calibri"/>
                  <a:cs typeface="Calibri"/>
                  <a:sym typeface="Calibri"/>
                </a:rPr>
                <a:t>Saving the extracted information with the video and frame IDs as indices</a:t>
              </a:r>
              <a:endParaRPr/>
            </a:p>
          </p:txBody>
        </p:sp>
        <p:sp>
          <p:nvSpPr>
            <p:cNvPr id="1130" name="Google Shape;1130;p52"/>
            <p:cNvSpPr/>
            <p:nvPr/>
          </p:nvSpPr>
          <p:spPr>
            <a:xfrm>
              <a:off x="5998555" y="2873542"/>
              <a:ext cx="1202382" cy="1803573"/>
            </a:xfrm>
            <a:prstGeom prst="rect">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pPr>
              <a:endParaRPr/>
            </a:p>
          </p:txBody>
        </p:sp>
      </p:grpSp>
      <p:sp>
        <p:nvSpPr>
          <p:cNvPr id="3" name="Title 2">
            <a:extLst>
              <a:ext uri="{FF2B5EF4-FFF2-40B4-BE49-F238E27FC236}">
                <a16:creationId xmlns:a16="http://schemas.microsoft.com/office/drawing/2014/main" id="{D071F812-F945-9E4C-899F-8885A41FB388}"/>
              </a:ext>
            </a:extLst>
          </p:cNvPr>
          <p:cNvSpPr>
            <a:spLocks noGrp="1"/>
          </p:cNvSpPr>
          <p:nvPr>
            <p:ph type="title" idx="4294967295"/>
          </p:nvPr>
        </p:nvSpPr>
        <p:spPr>
          <a:xfrm>
            <a:off x="0" y="952500"/>
            <a:ext cx="8478838" cy="838200"/>
          </a:xfrm>
        </p:spPr>
        <p:txBody>
          <a:bodyPr/>
          <a:lstStyle/>
          <a:p>
            <a:r>
              <a:rPr lang="en-US"/>
              <a:t>Knowledge Extraction From MIT Video Data</a:t>
            </a:r>
          </a:p>
        </p:txBody>
      </p:sp>
      <p:sp>
        <p:nvSpPr>
          <p:cNvPr id="20" name="Slide Number Placeholder 3">
            <a:extLst>
              <a:ext uri="{FF2B5EF4-FFF2-40B4-BE49-F238E27FC236}">
                <a16:creationId xmlns:a16="http://schemas.microsoft.com/office/drawing/2014/main" id="{BCFB3967-D579-B842-B93F-097955217320}"/>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53</a:t>
            </a:fld>
            <a:endParaRPr lang="en-US"/>
          </a:p>
        </p:txBody>
      </p:sp>
    </p:spTree>
    <p:extLst>
      <p:ext uri="{BB962C8B-B14F-4D97-AF65-F5344CB8AC3E}">
        <p14:creationId xmlns:p14="http://schemas.microsoft.com/office/powerpoint/2010/main" val="13469118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7A6C7-FF81-344D-8D82-3AB0C80A990D}"/>
              </a:ext>
            </a:extLst>
          </p:cNvPr>
          <p:cNvSpPr>
            <a:spLocks noGrp="1"/>
          </p:cNvSpPr>
          <p:nvPr>
            <p:ph type="title" idx="4294967295"/>
          </p:nvPr>
        </p:nvSpPr>
        <p:spPr>
          <a:xfrm>
            <a:off x="0" y="952500"/>
            <a:ext cx="8478838" cy="838200"/>
          </a:xfrm>
        </p:spPr>
        <p:txBody>
          <a:bodyPr/>
          <a:lstStyle/>
          <a:p>
            <a:r>
              <a:rPr lang="en-US">
                <a:latin typeface="Arial"/>
                <a:cs typeface="Arial"/>
              </a:rPr>
              <a:t>Datasets : Unstructured Text (Tweets)</a:t>
            </a:r>
            <a:endParaRPr lang="en-US"/>
          </a:p>
        </p:txBody>
      </p:sp>
      <p:sp>
        <p:nvSpPr>
          <p:cNvPr id="3" name="Content Placeholder 2">
            <a:extLst>
              <a:ext uri="{FF2B5EF4-FFF2-40B4-BE49-F238E27FC236}">
                <a16:creationId xmlns:a16="http://schemas.microsoft.com/office/drawing/2014/main" id="{A523DC53-4C18-294D-AA7B-AD0E37791B0D}"/>
              </a:ext>
            </a:extLst>
          </p:cNvPr>
          <p:cNvSpPr>
            <a:spLocks noGrp="1"/>
          </p:cNvSpPr>
          <p:nvPr>
            <p:ph idx="4294967295"/>
          </p:nvPr>
        </p:nvSpPr>
        <p:spPr>
          <a:xfrm>
            <a:off x="0" y="1992313"/>
            <a:ext cx="8458200" cy="4175125"/>
          </a:xfrm>
        </p:spPr>
        <p:txBody>
          <a:bodyPr>
            <a:normAutofit/>
          </a:bodyPr>
          <a:lstStyle/>
          <a:p>
            <a:pPr marL="229870" indent="-229870"/>
            <a:r>
              <a:rPr lang="en-US">
                <a:latin typeface="Arial"/>
                <a:cs typeface="Arial"/>
              </a:rPr>
              <a:t>For unstructured text, we are collecting Twitter data</a:t>
            </a:r>
          </a:p>
          <a:p>
            <a:pPr marL="229870" indent="-229870"/>
            <a:r>
              <a:rPr lang="en-US">
                <a:latin typeface="Arial"/>
                <a:cs typeface="Arial"/>
              </a:rPr>
              <a:t>Final target: 1 million tweets about Cambridge, MA</a:t>
            </a:r>
          </a:p>
          <a:p>
            <a:pPr marL="229870" indent="-229870"/>
            <a:r>
              <a:rPr lang="en-US">
                <a:latin typeface="Arial"/>
                <a:cs typeface="Arial"/>
              </a:rPr>
              <a:t>As data source, we use official hashtags and user profiles</a:t>
            </a:r>
          </a:p>
          <a:p>
            <a:pPr marL="229870" indent="-229870"/>
            <a:r>
              <a:rPr lang="en-US">
                <a:latin typeface="Arial"/>
                <a:cs typeface="Arial"/>
              </a:rPr>
              <a:t>Currently ~200K tweets has been collected</a:t>
            </a:r>
          </a:p>
          <a:p>
            <a:pPr marL="229870" indent="-229870"/>
            <a:r>
              <a:rPr lang="en-US">
                <a:latin typeface="Arial"/>
                <a:cs typeface="Arial"/>
              </a:rPr>
              <a:t>Automatic tweet parsing and recording system into Postgres in place</a:t>
            </a:r>
          </a:p>
          <a:p>
            <a:pPr marL="229870" indent="-229870"/>
            <a:r>
              <a:rPr lang="en-US">
                <a:latin typeface="Arial"/>
                <a:cs typeface="Arial"/>
              </a:rPr>
              <a:t>Parsed and processed tweets can be retrieved from MIT database: </a:t>
            </a:r>
          </a:p>
          <a:p>
            <a:pPr marL="683895" lvl="1" indent="-229870"/>
            <a:r>
              <a:rPr lang="en-US" sz="1800">
                <a:latin typeface="Arial"/>
                <a:cs typeface="Arial"/>
              </a:rPr>
              <a:t>contains metadata with actual Tweet text</a:t>
            </a:r>
          </a:p>
          <a:p>
            <a:pPr marL="683895" lvl="1" indent="-226695"/>
            <a:r>
              <a:rPr lang="en-US" sz="1800">
                <a:latin typeface="Arial"/>
                <a:cs typeface="Arial"/>
              </a:rPr>
              <a:t>Twitter object and User objects are stored in different tables </a:t>
            </a:r>
            <a:endParaRPr lang="en-US" sz="1800"/>
          </a:p>
          <a:p>
            <a:pPr marL="229870" indent="-229870"/>
            <a:endParaRPr lang="en-US"/>
          </a:p>
        </p:txBody>
      </p:sp>
      <p:sp>
        <p:nvSpPr>
          <p:cNvPr id="4" name="Slide Number Placeholder 3">
            <a:extLst>
              <a:ext uri="{FF2B5EF4-FFF2-40B4-BE49-F238E27FC236}">
                <a16:creationId xmlns:a16="http://schemas.microsoft.com/office/drawing/2014/main" id="{F6161C4C-A6BA-7D4D-A17C-602B286BA0F5}"/>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54</a:t>
            </a:fld>
            <a:endParaRPr lang="en-US"/>
          </a:p>
        </p:txBody>
      </p:sp>
    </p:spTree>
    <p:extLst>
      <p:ext uri="{BB962C8B-B14F-4D97-AF65-F5344CB8AC3E}">
        <p14:creationId xmlns:p14="http://schemas.microsoft.com/office/powerpoint/2010/main" val="2771695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44953-94C6-1D4F-9EC1-24B1283E99F8}"/>
              </a:ext>
            </a:extLst>
          </p:cNvPr>
          <p:cNvSpPr>
            <a:spLocks noGrp="1"/>
          </p:cNvSpPr>
          <p:nvPr>
            <p:ph type="title" idx="4294967295"/>
          </p:nvPr>
        </p:nvSpPr>
        <p:spPr>
          <a:xfrm>
            <a:off x="0" y="952500"/>
            <a:ext cx="8478838" cy="838200"/>
          </a:xfrm>
        </p:spPr>
        <p:txBody>
          <a:bodyPr/>
          <a:lstStyle/>
          <a:p>
            <a:r>
              <a:rPr lang="en-US"/>
              <a:t>Preprocessing Tweets</a:t>
            </a:r>
          </a:p>
        </p:txBody>
      </p:sp>
      <p:sp>
        <p:nvSpPr>
          <p:cNvPr id="3" name="Content Placeholder 2">
            <a:extLst>
              <a:ext uri="{FF2B5EF4-FFF2-40B4-BE49-F238E27FC236}">
                <a16:creationId xmlns:a16="http://schemas.microsoft.com/office/drawing/2014/main" id="{AFF34319-4FDA-D648-BC3B-F06B3924E4FC}"/>
              </a:ext>
            </a:extLst>
          </p:cNvPr>
          <p:cNvSpPr>
            <a:spLocks noGrp="1"/>
          </p:cNvSpPr>
          <p:nvPr>
            <p:ph idx="4294967295"/>
          </p:nvPr>
        </p:nvSpPr>
        <p:spPr>
          <a:xfrm>
            <a:off x="0" y="1992313"/>
            <a:ext cx="8458200" cy="4175125"/>
          </a:xfrm>
        </p:spPr>
        <p:txBody>
          <a:bodyPr>
            <a:normAutofit fontScale="92500" lnSpcReduction="20000"/>
          </a:bodyPr>
          <a:lstStyle/>
          <a:p>
            <a:pPr marL="229870" indent="-229870">
              <a:lnSpc>
                <a:spcPct val="110000"/>
              </a:lnSpc>
            </a:pPr>
            <a:r>
              <a:rPr lang="en-US" sz="2200">
                <a:latin typeface="Arial"/>
                <a:cs typeface="Arial"/>
              </a:rPr>
              <a:t>Social media text has jargon, misspellings, special slangs, emojis </a:t>
            </a:r>
            <a:endParaRPr lang="en-US" sz="2200"/>
          </a:p>
          <a:p>
            <a:pPr marL="0" indent="0" algn="ctr">
              <a:lnSpc>
                <a:spcPct val="110000"/>
              </a:lnSpc>
              <a:buNone/>
            </a:pPr>
            <a:r>
              <a:rPr lang="en-US" sz="2200" b="1">
                <a:latin typeface="Arial"/>
                <a:cs typeface="Arial"/>
              </a:rPr>
              <a:t>15:45 I luv my &amp;lt;3 </a:t>
            </a:r>
            <a:r>
              <a:rPr lang="en-US" sz="2200" b="1" err="1">
                <a:latin typeface="Arial"/>
                <a:cs typeface="Arial"/>
              </a:rPr>
              <a:t>iphone</a:t>
            </a:r>
            <a:r>
              <a:rPr lang="en-US" sz="2200" b="1">
                <a:latin typeface="Arial"/>
                <a:cs typeface="Arial"/>
              </a:rPr>
              <a:t> &amp;amp; you’re </a:t>
            </a:r>
            <a:r>
              <a:rPr lang="en-US" sz="2200" b="1" err="1">
                <a:latin typeface="Arial"/>
                <a:cs typeface="Arial"/>
              </a:rPr>
              <a:t>awsm</a:t>
            </a:r>
            <a:r>
              <a:rPr lang="en-US" sz="2200" b="1">
                <a:latin typeface="Arial"/>
                <a:cs typeface="Arial"/>
              </a:rPr>
              <a:t> apple, love you 3XXX. </a:t>
            </a:r>
            <a:r>
              <a:rPr lang="en-US" sz="2200" b="1" err="1">
                <a:latin typeface="Arial"/>
                <a:cs typeface="Arial"/>
              </a:rPr>
              <a:t>DisplayIsAwesome</a:t>
            </a:r>
            <a:r>
              <a:rPr lang="en-US" sz="2200" b="1">
                <a:latin typeface="Arial"/>
                <a:cs typeface="Arial"/>
              </a:rPr>
              <a:t>, </a:t>
            </a:r>
            <a:r>
              <a:rPr lang="en-US" sz="2200" b="1" err="1">
                <a:latin typeface="Arial"/>
                <a:cs typeface="Arial"/>
              </a:rPr>
              <a:t>sooo</a:t>
            </a:r>
            <a:r>
              <a:rPr lang="en-US" sz="2200" b="1">
                <a:latin typeface="Arial"/>
                <a:cs typeface="Arial"/>
              </a:rPr>
              <a:t> </a:t>
            </a:r>
            <a:r>
              <a:rPr lang="en-US" sz="2200" b="1" err="1">
                <a:latin typeface="Arial"/>
                <a:cs typeface="Arial"/>
              </a:rPr>
              <a:t>happppppy</a:t>
            </a:r>
            <a:r>
              <a:rPr lang="en-US" sz="2200" b="1">
                <a:latin typeface="Arial"/>
                <a:cs typeface="Arial"/>
              </a:rPr>
              <a:t> </a:t>
            </a:r>
            <a:r>
              <a:rPr lang="en-US" sz="2200">
                <a:latin typeface="Arial"/>
                <a:cs typeface="Arial"/>
              </a:rPr>
              <a:t>🙂 🙏 </a:t>
            </a:r>
            <a:r>
              <a:rPr lang="en-US" sz="2200" b="1">
                <a:latin typeface="Arial"/>
                <a:cs typeface="Arial"/>
              </a:rPr>
              <a:t>http://</a:t>
            </a:r>
            <a:r>
              <a:rPr lang="en-US" sz="2200" b="1" err="1">
                <a:latin typeface="Arial"/>
                <a:cs typeface="Arial"/>
              </a:rPr>
              <a:t>www.apple.com</a:t>
            </a:r>
            <a:r>
              <a:rPr lang="en-US" sz="2200" b="1">
                <a:latin typeface="Arial"/>
                <a:cs typeface="Arial"/>
              </a:rPr>
              <a:t> #apple @</a:t>
            </a:r>
            <a:r>
              <a:rPr lang="en-US" sz="2200" b="1" err="1">
                <a:latin typeface="Arial"/>
                <a:cs typeface="Arial"/>
              </a:rPr>
              <a:t>sjobs</a:t>
            </a:r>
            <a:r>
              <a:rPr lang="en-US" sz="2200" b="1">
                <a:latin typeface="Arial"/>
                <a:cs typeface="Arial"/>
              </a:rPr>
              <a:t> </a:t>
            </a:r>
            <a:endParaRPr lang="en-US" sz="2200" b="1">
              <a:latin typeface="Arial"/>
            </a:endParaRPr>
          </a:p>
          <a:p>
            <a:pPr marL="229870" indent="-229870">
              <a:lnSpc>
                <a:spcPct val="110000"/>
              </a:lnSpc>
              <a:spcBef>
                <a:spcPts val="1800"/>
              </a:spcBef>
            </a:pPr>
            <a:r>
              <a:rPr lang="en-US" sz="2200">
                <a:latin typeface="Arial"/>
                <a:cs typeface="Arial"/>
              </a:rPr>
              <a:t>Cleaning process –</a:t>
            </a:r>
          </a:p>
          <a:p>
            <a:pPr marL="739775" lvl="1" indent="-285750">
              <a:lnSpc>
                <a:spcPct val="110000"/>
              </a:lnSpc>
            </a:pPr>
            <a:r>
              <a:rPr lang="en-US" sz="1900">
                <a:latin typeface="Arial"/>
                <a:cs typeface="Arial"/>
              </a:rPr>
              <a:t>HTML decoding</a:t>
            </a:r>
          </a:p>
          <a:p>
            <a:pPr marL="739775" lvl="1" indent="-285750">
              <a:lnSpc>
                <a:spcPct val="110000"/>
              </a:lnSpc>
            </a:pPr>
            <a:r>
              <a:rPr lang="en-US" sz="1900">
                <a:latin typeface="Arial"/>
                <a:cs typeface="Arial"/>
              </a:rPr>
              <a:t>Expanding Contractions</a:t>
            </a:r>
          </a:p>
          <a:p>
            <a:pPr marL="739775" lvl="1" indent="-285750">
              <a:lnSpc>
                <a:spcPct val="110000"/>
              </a:lnSpc>
            </a:pPr>
            <a:r>
              <a:rPr lang="en-US" sz="1900">
                <a:latin typeface="Arial"/>
                <a:cs typeface="Arial"/>
              </a:rPr>
              <a:t>Removing URL, Emoji, Reserved words, Smiley, User-mentions (or replace), hashtags</a:t>
            </a:r>
          </a:p>
          <a:p>
            <a:pPr marL="229870" indent="-229870">
              <a:lnSpc>
                <a:spcPct val="110000"/>
              </a:lnSpc>
              <a:spcBef>
                <a:spcPts val="1800"/>
              </a:spcBef>
            </a:pPr>
            <a:r>
              <a:rPr lang="en-US" sz="2200">
                <a:latin typeface="Arial"/>
                <a:cs typeface="Arial"/>
              </a:rPr>
              <a:t>Preprocessing before tokenization</a:t>
            </a:r>
          </a:p>
          <a:p>
            <a:pPr marL="683895" lvl="1" indent="-226695">
              <a:lnSpc>
                <a:spcPct val="110000"/>
              </a:lnSpc>
            </a:pPr>
            <a:r>
              <a:rPr lang="en-US" sz="1900">
                <a:latin typeface="Arial"/>
                <a:cs typeface="Arial"/>
              </a:rPr>
              <a:t>Remove punctuation, space, stop word</a:t>
            </a:r>
          </a:p>
          <a:p>
            <a:pPr marL="0" indent="0">
              <a:lnSpc>
                <a:spcPct val="110000"/>
              </a:lnSpc>
              <a:buNone/>
            </a:pPr>
            <a:endParaRPr lang="en-US"/>
          </a:p>
          <a:p>
            <a:pPr marL="229870" indent="-229870">
              <a:lnSpc>
                <a:spcPct val="110000"/>
              </a:lnSpc>
            </a:pPr>
            <a:endParaRPr lang="en-US"/>
          </a:p>
        </p:txBody>
      </p:sp>
      <p:sp>
        <p:nvSpPr>
          <p:cNvPr id="4" name="Slide Number Placeholder 3">
            <a:extLst>
              <a:ext uri="{FF2B5EF4-FFF2-40B4-BE49-F238E27FC236}">
                <a16:creationId xmlns:a16="http://schemas.microsoft.com/office/drawing/2014/main" id="{1434D9A0-65D3-7E40-A499-C4A5EEB1F461}"/>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55</a:t>
            </a:fld>
            <a:endParaRPr lang="en-US"/>
          </a:p>
        </p:txBody>
      </p:sp>
    </p:spTree>
    <p:extLst>
      <p:ext uri="{BB962C8B-B14F-4D97-AF65-F5344CB8AC3E}">
        <p14:creationId xmlns:p14="http://schemas.microsoft.com/office/powerpoint/2010/main" val="29801214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2F3EB-BCF6-D940-B9DF-D2E5BD94DD60}"/>
              </a:ext>
            </a:extLst>
          </p:cNvPr>
          <p:cNvSpPr>
            <a:spLocks noGrp="1"/>
          </p:cNvSpPr>
          <p:nvPr>
            <p:ph type="title" idx="4294967295"/>
          </p:nvPr>
        </p:nvSpPr>
        <p:spPr>
          <a:xfrm>
            <a:off x="0" y="952500"/>
            <a:ext cx="8478838" cy="838200"/>
          </a:xfrm>
        </p:spPr>
        <p:txBody>
          <a:bodyPr/>
          <a:lstStyle/>
          <a:p>
            <a:pPr marL="229870" indent="-229870"/>
            <a:r>
              <a:rPr lang="en-US" dirty="0">
                <a:latin typeface="Arial"/>
                <a:cs typeface="Arial"/>
              </a:rPr>
              <a:t>Additional tasks for Social Media Texts</a:t>
            </a:r>
          </a:p>
        </p:txBody>
      </p:sp>
      <p:sp>
        <p:nvSpPr>
          <p:cNvPr id="3" name="Content Placeholder 2">
            <a:extLst>
              <a:ext uri="{FF2B5EF4-FFF2-40B4-BE49-F238E27FC236}">
                <a16:creationId xmlns:a16="http://schemas.microsoft.com/office/drawing/2014/main" id="{5BA317BF-3EC9-E848-ACA8-29A202616582}"/>
              </a:ext>
            </a:extLst>
          </p:cNvPr>
          <p:cNvSpPr>
            <a:spLocks noGrp="1"/>
          </p:cNvSpPr>
          <p:nvPr>
            <p:ph idx="4294967295"/>
          </p:nvPr>
        </p:nvSpPr>
        <p:spPr>
          <a:xfrm>
            <a:off x="0" y="1992313"/>
            <a:ext cx="8458200" cy="4175125"/>
          </a:xfrm>
        </p:spPr>
        <p:txBody>
          <a:bodyPr/>
          <a:lstStyle/>
          <a:p>
            <a:pPr marL="229870" indent="-226695"/>
            <a:r>
              <a:rPr lang="en-US" sz="2200" dirty="0">
                <a:latin typeface="Arial"/>
                <a:cs typeface="Arial"/>
              </a:rPr>
              <a:t>Normalization of Noisy Text</a:t>
            </a:r>
          </a:p>
          <a:p>
            <a:pPr marL="229870" indent="-226695"/>
            <a:r>
              <a:rPr lang="en-US" sz="2200" dirty="0" err="1">
                <a:latin typeface="Arial"/>
                <a:cs typeface="Arial"/>
              </a:rPr>
              <a:t>Awsm</a:t>
            </a:r>
            <a:r>
              <a:rPr lang="en-US" sz="2200" dirty="0">
                <a:latin typeface="Arial"/>
                <a:cs typeface="Arial"/>
              </a:rPr>
              <a:t> ~ awesome, luv ~ love</a:t>
            </a:r>
          </a:p>
          <a:p>
            <a:pPr marL="229870" indent="-226695"/>
            <a:r>
              <a:rPr lang="en-US" sz="2200" b="1" dirty="0">
                <a:latin typeface="Arial"/>
                <a:cs typeface="Arial"/>
              </a:rPr>
              <a:t>Methodologies</a:t>
            </a:r>
            <a:r>
              <a:rPr lang="en-US" sz="2200" dirty="0">
                <a:latin typeface="Arial"/>
                <a:cs typeface="Arial"/>
              </a:rPr>
              <a:t> </a:t>
            </a:r>
            <a:endParaRPr lang="en-US" sz="2200" dirty="0"/>
          </a:p>
          <a:p>
            <a:pPr marL="854075" lvl="1" indent="-342900">
              <a:buFont typeface="+mj-lt"/>
              <a:buAutoNum type="arabicPeriod"/>
            </a:pPr>
            <a:r>
              <a:rPr lang="en-US" sz="2000" dirty="0">
                <a:latin typeface="Arial"/>
                <a:cs typeface="Arial"/>
              </a:rPr>
              <a:t>Lexical normalization</a:t>
            </a:r>
          </a:p>
          <a:p>
            <a:pPr marL="854075" lvl="1" indent="-342900">
              <a:buFont typeface="+mj-lt"/>
              <a:buAutoNum type="arabicPeriod"/>
            </a:pPr>
            <a:r>
              <a:rPr lang="en-US" sz="2000" dirty="0">
                <a:latin typeface="Arial"/>
                <a:cs typeface="Arial"/>
              </a:rPr>
              <a:t>Normalization with edit scripts and recurrent neural embeddings</a:t>
            </a:r>
          </a:p>
          <a:p>
            <a:pPr marL="854075" lvl="1" indent="-342900">
              <a:buFont typeface="+mj-lt"/>
              <a:buAutoNum type="arabicPeriod"/>
            </a:pPr>
            <a:r>
              <a:rPr lang="en-US" sz="2000" dirty="0">
                <a:latin typeface="Arial"/>
                <a:cs typeface="Arial"/>
              </a:rPr>
              <a:t>Find balance between precision and recall</a:t>
            </a:r>
          </a:p>
        </p:txBody>
      </p:sp>
      <p:sp>
        <p:nvSpPr>
          <p:cNvPr id="4" name="Slide Number Placeholder 3">
            <a:extLst>
              <a:ext uri="{FF2B5EF4-FFF2-40B4-BE49-F238E27FC236}">
                <a16:creationId xmlns:a16="http://schemas.microsoft.com/office/drawing/2014/main" id="{E32F5ECA-B0AA-AB4D-9745-986F8A089A70}"/>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56</a:t>
            </a:fld>
            <a:endParaRPr lang="en-US"/>
          </a:p>
        </p:txBody>
      </p:sp>
    </p:spTree>
    <p:extLst>
      <p:ext uri="{BB962C8B-B14F-4D97-AF65-F5344CB8AC3E}">
        <p14:creationId xmlns:p14="http://schemas.microsoft.com/office/powerpoint/2010/main" val="9731721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7091"/>
            <a:ext cx="7886700" cy="1122218"/>
          </a:xfrm>
        </p:spPr>
        <p:txBody>
          <a:bodyPr>
            <a:normAutofit/>
          </a:bodyPr>
          <a:lstStyle/>
          <a:p>
            <a:r>
              <a:rPr lang="en-US" sz="2100" dirty="0">
                <a:latin typeface="Arial"/>
                <a:cs typeface="Arial"/>
              </a:rPr>
              <a:t>Topic Modeling with Tweets</a:t>
            </a:r>
            <a:endParaRPr lang="en-US" sz="2100" dirty="0"/>
          </a:p>
        </p:txBody>
      </p:sp>
      <p:sp>
        <p:nvSpPr>
          <p:cNvPr id="3" name="Content Placeholder 2"/>
          <p:cNvSpPr>
            <a:spLocks noGrp="1"/>
          </p:cNvSpPr>
          <p:nvPr>
            <p:ph idx="4294967295"/>
          </p:nvPr>
        </p:nvSpPr>
        <p:spPr>
          <a:xfrm>
            <a:off x="0" y="554182"/>
            <a:ext cx="7886700" cy="4681393"/>
          </a:xfrm>
        </p:spPr>
        <p:txBody>
          <a:bodyPr>
            <a:noAutofit/>
          </a:bodyPr>
          <a:lstStyle/>
          <a:p>
            <a:pPr marL="172403" indent="-172403">
              <a:lnSpc>
                <a:spcPct val="110000"/>
              </a:lnSpc>
            </a:pPr>
            <a:r>
              <a:rPr lang="en-US" sz="1800" b="1" dirty="0"/>
              <a:t>Given a query keyword, we want to find similar tweets</a:t>
            </a:r>
          </a:p>
          <a:p>
            <a:pPr marL="172403" indent="-172403">
              <a:lnSpc>
                <a:spcPct val="110000"/>
              </a:lnSpc>
            </a:pPr>
            <a:r>
              <a:rPr lang="en-US" sz="1800" b="1" dirty="0"/>
              <a:t>We can do that by finding latent topics in tweets</a:t>
            </a:r>
          </a:p>
          <a:p>
            <a:pPr marL="172403" indent="-172403">
              <a:lnSpc>
                <a:spcPct val="110000"/>
              </a:lnSpc>
            </a:pPr>
            <a:r>
              <a:rPr lang="en-US" sz="1800" b="1" dirty="0"/>
              <a:t>Approach:  Latent Semantic Analysis, or LSA</a:t>
            </a:r>
          </a:p>
          <a:p>
            <a:pPr>
              <a:spcBef>
                <a:spcPts val="450"/>
              </a:spcBef>
            </a:pPr>
            <a:r>
              <a:rPr lang="en-US" sz="1800" b="1" dirty="0"/>
              <a:t>Raw counts do not work well as they do not account for the </a:t>
            </a:r>
            <a:r>
              <a:rPr lang="en-US" sz="1800" b="1" i="1" dirty="0"/>
              <a:t>significance</a:t>
            </a:r>
            <a:r>
              <a:rPr lang="en-US" sz="1800" b="1" dirty="0"/>
              <a:t> of each word in the document </a:t>
            </a:r>
          </a:p>
          <a:p>
            <a:pPr lvl="1"/>
            <a:r>
              <a:rPr lang="en-US" sz="1800" b="1" i="1" dirty="0"/>
              <a:t>‘a’ </a:t>
            </a:r>
            <a:r>
              <a:rPr lang="en-US" sz="1800" b="1" dirty="0"/>
              <a:t>has little significance in determining topic </a:t>
            </a:r>
          </a:p>
          <a:p>
            <a:pPr>
              <a:spcBef>
                <a:spcPts val="450"/>
              </a:spcBef>
            </a:pPr>
            <a:r>
              <a:rPr lang="en-US" sz="1800" b="1" dirty="0"/>
              <a:t>Instead calculates the </a:t>
            </a:r>
            <a:r>
              <a:rPr lang="en-US" sz="1800" b="1" dirty="0" err="1"/>
              <a:t>tf-idf</a:t>
            </a:r>
            <a:r>
              <a:rPr lang="en-US" sz="1800" b="1" dirty="0"/>
              <a:t> score, </a:t>
            </a:r>
            <a:r>
              <a:rPr lang="en-US" sz="1800" b="1" i="1" dirty="0" err="1"/>
              <a:t>w</a:t>
            </a:r>
            <a:r>
              <a:rPr lang="en-US" sz="1800" b="1" i="1" baseline="-25000" dirty="0" err="1"/>
              <a:t>i,j</a:t>
            </a:r>
            <a:endParaRPr lang="en-US" sz="1800" b="1" i="1" baseline="-25000" dirty="0"/>
          </a:p>
          <a:p>
            <a:pPr lvl="1"/>
            <a:r>
              <a:rPr lang="en-US" sz="1800" b="1" dirty="0"/>
              <a:t>Takes the </a:t>
            </a:r>
            <a:r>
              <a:rPr lang="en-US" sz="1800" b="1" i="1" dirty="0"/>
              <a:t>number of documents the word appears </a:t>
            </a:r>
            <a:r>
              <a:rPr lang="en-US" sz="1800" b="1" dirty="0"/>
              <a:t>in into consideration</a:t>
            </a:r>
          </a:p>
          <a:p>
            <a:pPr>
              <a:spcBef>
                <a:spcPts val="450"/>
              </a:spcBef>
            </a:pPr>
            <a:r>
              <a:rPr lang="en-US" sz="1800" b="1" dirty="0"/>
              <a:t>Document-term matrix is very sparse</a:t>
            </a:r>
          </a:p>
          <a:p>
            <a:pPr>
              <a:spcBef>
                <a:spcPts val="450"/>
              </a:spcBef>
            </a:pPr>
            <a:r>
              <a:rPr lang="en-US" sz="1800" b="1" dirty="0"/>
              <a:t>So Dimensionality reduction is performed with SVD (Singular Value Decomposition)</a:t>
            </a:r>
          </a:p>
          <a:p>
            <a:pPr>
              <a:spcBef>
                <a:spcPts val="450"/>
              </a:spcBef>
            </a:pPr>
            <a:r>
              <a:rPr lang="en-US" sz="1800" b="1" dirty="0"/>
              <a:t>From </a:t>
            </a:r>
            <a:r>
              <a:rPr lang="en-US" sz="1800" b="1" i="1" dirty="0"/>
              <a:t>Document-term matrix, </a:t>
            </a:r>
            <a:r>
              <a:rPr lang="en-US" sz="1800" b="1" dirty="0"/>
              <a:t>A, we retrieve</a:t>
            </a:r>
          </a:p>
          <a:p>
            <a:pPr lvl="1"/>
            <a:r>
              <a:rPr lang="en-US" sz="1800" b="1" i="1" dirty="0"/>
              <a:t> Term-topic matrix, V</a:t>
            </a:r>
          </a:p>
          <a:p>
            <a:pPr lvl="1"/>
            <a:r>
              <a:rPr lang="en-US" sz="1800" b="1" i="1" dirty="0"/>
              <a:t>Document-topic matrix, U</a:t>
            </a:r>
          </a:p>
          <a:p>
            <a:pPr>
              <a:spcBef>
                <a:spcPts val="450"/>
              </a:spcBef>
            </a:pPr>
            <a:r>
              <a:rPr lang="en-US" sz="1800" b="1" dirty="0"/>
              <a:t>Document is represented with </a:t>
            </a:r>
            <a:r>
              <a:rPr lang="en-US" sz="1800" b="1" i="1" dirty="0"/>
              <a:t>Term-topic matrix</a:t>
            </a:r>
          </a:p>
          <a:p>
            <a:pPr marL="172403" indent="-172403">
              <a:lnSpc>
                <a:spcPct val="110000"/>
              </a:lnSpc>
            </a:pPr>
            <a:r>
              <a:rPr lang="en-US" sz="1800" b="1" dirty="0"/>
              <a:t>Finally, Apply cosine similarity, </a:t>
            </a:r>
            <a:r>
              <a:rPr lang="en-US" sz="1800" b="1" dirty="0" err="1"/>
              <a:t>sim</a:t>
            </a:r>
            <a:r>
              <a:rPr lang="en-US" sz="1800" b="1" dirty="0"/>
              <a:t>(q, d) to evaluate:</a:t>
            </a:r>
          </a:p>
          <a:p>
            <a:pPr marL="512921" lvl="1" indent="-170021">
              <a:lnSpc>
                <a:spcPct val="110000"/>
              </a:lnSpc>
            </a:pPr>
            <a:r>
              <a:rPr lang="en-US" sz="1800" b="1" dirty="0"/>
              <a:t>similarity of terms (or “queries”) and documents (we want to retrieve passages most relevant to our search query).</a:t>
            </a:r>
          </a:p>
          <a:p>
            <a:pPr marL="0" indent="0">
              <a:buNone/>
            </a:pPr>
            <a:endParaRPr lang="en-US" sz="1050" b="1" dirty="0"/>
          </a:p>
        </p:txBody>
      </p:sp>
    </p:spTree>
    <p:extLst>
      <p:ext uri="{BB962C8B-B14F-4D97-AF65-F5344CB8AC3E}">
        <p14:creationId xmlns:p14="http://schemas.microsoft.com/office/powerpoint/2010/main" val="10614390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44953-94C6-1D4F-9EC1-24B1283E99F8}"/>
              </a:ext>
            </a:extLst>
          </p:cNvPr>
          <p:cNvSpPr>
            <a:spLocks noGrp="1"/>
          </p:cNvSpPr>
          <p:nvPr>
            <p:ph type="title"/>
          </p:nvPr>
        </p:nvSpPr>
        <p:spPr/>
        <p:txBody>
          <a:bodyPr/>
          <a:lstStyle/>
          <a:p>
            <a:r>
              <a:rPr lang="en-US" dirty="0">
                <a:latin typeface="Arial"/>
                <a:cs typeface="Arial"/>
              </a:rPr>
              <a:t>Topic Modeling with Tweets</a:t>
            </a:r>
          </a:p>
        </p:txBody>
      </p:sp>
      <p:sp>
        <p:nvSpPr>
          <p:cNvPr id="3" name="Content Placeholder 2">
            <a:extLst>
              <a:ext uri="{FF2B5EF4-FFF2-40B4-BE49-F238E27FC236}">
                <a16:creationId xmlns:a16="http://schemas.microsoft.com/office/drawing/2014/main" id="{AFF34319-4FDA-D648-BC3B-F06B3924E4FC}"/>
              </a:ext>
            </a:extLst>
          </p:cNvPr>
          <p:cNvSpPr>
            <a:spLocks noGrp="1"/>
          </p:cNvSpPr>
          <p:nvPr>
            <p:ph idx="1"/>
          </p:nvPr>
        </p:nvSpPr>
        <p:spPr>
          <a:xfrm>
            <a:off x="228601" y="1992854"/>
            <a:ext cx="4249270" cy="2385715"/>
          </a:xfrm>
        </p:spPr>
        <p:txBody>
          <a:bodyPr>
            <a:normAutofit fontScale="92500" lnSpcReduction="20000"/>
          </a:bodyPr>
          <a:lstStyle/>
          <a:p>
            <a:pPr marL="229870" indent="-229870">
              <a:lnSpc>
                <a:spcPct val="110000"/>
              </a:lnSpc>
            </a:pPr>
            <a:r>
              <a:rPr lang="en-US" dirty="0">
                <a:latin typeface="Arial"/>
                <a:cs typeface="Arial"/>
              </a:rPr>
              <a:t>Given a </a:t>
            </a:r>
            <a:r>
              <a:rPr lang="en-US" b="1" dirty="0">
                <a:latin typeface="Arial"/>
                <a:cs typeface="Arial"/>
              </a:rPr>
              <a:t>query keyword, </a:t>
            </a:r>
            <a:r>
              <a:rPr lang="en-US" dirty="0">
                <a:latin typeface="Arial"/>
                <a:cs typeface="Arial"/>
              </a:rPr>
              <a:t>we want to find similar tweets</a:t>
            </a:r>
          </a:p>
          <a:p>
            <a:pPr marL="229870" indent="-229870">
              <a:lnSpc>
                <a:spcPct val="110000"/>
              </a:lnSpc>
            </a:pPr>
            <a:r>
              <a:rPr lang="en-US" dirty="0">
                <a:latin typeface="Arial"/>
                <a:cs typeface="Arial"/>
              </a:rPr>
              <a:t>We can do that by </a:t>
            </a:r>
            <a:r>
              <a:rPr lang="en-US" b="1" dirty="0">
                <a:latin typeface="Arial"/>
                <a:cs typeface="Arial"/>
              </a:rPr>
              <a:t>finding latent topics </a:t>
            </a:r>
            <a:r>
              <a:rPr lang="en-US" dirty="0">
                <a:latin typeface="Arial"/>
                <a:cs typeface="Arial"/>
              </a:rPr>
              <a:t>in tweets</a:t>
            </a:r>
          </a:p>
          <a:p>
            <a:pPr marL="229870" indent="-229870">
              <a:lnSpc>
                <a:spcPct val="110000"/>
              </a:lnSpc>
            </a:pPr>
            <a:r>
              <a:rPr lang="en-US" dirty="0">
                <a:latin typeface="Arial"/>
                <a:cs typeface="Arial"/>
              </a:rPr>
              <a:t>Approach 1: </a:t>
            </a:r>
          </a:p>
          <a:p>
            <a:pPr marL="683895" lvl="1" indent="-229870">
              <a:lnSpc>
                <a:spcPct val="110000"/>
              </a:lnSpc>
            </a:pPr>
            <a:r>
              <a:rPr lang="en-US" sz="1700" dirty="0">
                <a:latin typeface="Arial"/>
                <a:cs typeface="Arial"/>
              </a:rPr>
              <a:t>Latent Semantic Analysis, or LSA</a:t>
            </a:r>
          </a:p>
          <a:p>
            <a:pPr marL="683895" lvl="1" indent="-229870">
              <a:lnSpc>
                <a:spcPct val="110000"/>
              </a:lnSpc>
            </a:pPr>
            <a:endParaRPr lang="en-US" dirty="0">
              <a:latin typeface="Arial"/>
              <a:cs typeface="Arial"/>
            </a:endParaRPr>
          </a:p>
          <a:p>
            <a:pPr marL="229870" indent="-229870">
              <a:lnSpc>
                <a:spcPct val="110000"/>
              </a:lnSpc>
            </a:pPr>
            <a:endParaRPr lang="en-US" dirty="0">
              <a:latin typeface="Arial"/>
              <a:cs typeface="Arial"/>
            </a:endParaRPr>
          </a:p>
          <a:p>
            <a:pPr marL="229870" indent="-229870">
              <a:lnSpc>
                <a:spcPct val="110000"/>
              </a:lnSpc>
            </a:pPr>
            <a:endParaRPr lang="en-US" dirty="0">
              <a:latin typeface="Arial"/>
              <a:cs typeface="Arial"/>
            </a:endParaRPr>
          </a:p>
          <a:p>
            <a:pPr marL="229870" indent="-229870">
              <a:lnSpc>
                <a:spcPct val="110000"/>
              </a:lnSpc>
            </a:pPr>
            <a:endParaRPr lang="en-US" dirty="0"/>
          </a:p>
        </p:txBody>
      </p:sp>
      <p:sp>
        <p:nvSpPr>
          <p:cNvPr id="4" name="Slide Number Placeholder 3">
            <a:extLst>
              <a:ext uri="{FF2B5EF4-FFF2-40B4-BE49-F238E27FC236}">
                <a16:creationId xmlns:a16="http://schemas.microsoft.com/office/drawing/2014/main" id="{1434D9A0-65D3-7E40-A499-C4A5EEB1F461}"/>
              </a:ext>
            </a:extLst>
          </p:cNvPr>
          <p:cNvSpPr>
            <a:spLocks noGrp="1"/>
          </p:cNvSpPr>
          <p:nvPr>
            <p:ph type="sldNum" sz="quarter" idx="11"/>
          </p:nvPr>
        </p:nvSpPr>
        <p:spPr/>
        <p:txBody>
          <a:bodyPr/>
          <a:lstStyle/>
          <a:p>
            <a:fld id="{F6EFC63E-F8D9-44BB-A462-AC735E845F95}" type="slidenum">
              <a:rPr lang="en-US" smtClean="0"/>
              <a:pPr/>
              <a:t>58</a:t>
            </a:fld>
            <a:endParaRPr lang="en-US"/>
          </a:p>
        </p:txBody>
      </p:sp>
      <p:sp>
        <p:nvSpPr>
          <p:cNvPr id="6" name="Footer Placeholder 4">
            <a:extLst>
              <a:ext uri="{FF2B5EF4-FFF2-40B4-BE49-F238E27FC236}">
                <a16:creationId xmlns:a16="http://schemas.microsoft.com/office/drawing/2014/main" id="{03F2D0F0-A7AC-1241-9939-7E530118BE42}"/>
              </a:ext>
            </a:extLst>
          </p:cNvPr>
          <p:cNvSpPr>
            <a:spLocks noGrp="1"/>
          </p:cNvSpPr>
          <p:nvPr>
            <p:ph type="ftr" sz="quarter" idx="3"/>
          </p:nvPr>
        </p:nvSpPr>
        <p:spPr>
          <a:prstGeom prst="rect">
            <a:avLst/>
          </a:prstGeom>
        </p:spPr>
        <p:txBody>
          <a:bodyPr/>
          <a:lstStyle/>
          <a:p>
            <a:endParaRPr lang="en-US"/>
          </a:p>
        </p:txBody>
      </p:sp>
      <p:sp>
        <p:nvSpPr>
          <p:cNvPr id="12" name="TextBox 11">
            <a:extLst>
              <a:ext uri="{FF2B5EF4-FFF2-40B4-BE49-F238E27FC236}">
                <a16:creationId xmlns:a16="http://schemas.microsoft.com/office/drawing/2014/main" id="{26CE25C7-9AFB-7E4A-ACE7-B05B64C7BA56}"/>
              </a:ext>
            </a:extLst>
          </p:cNvPr>
          <p:cNvSpPr txBox="1"/>
          <p:nvPr/>
        </p:nvSpPr>
        <p:spPr>
          <a:xfrm>
            <a:off x="272794" y="4465935"/>
            <a:ext cx="3851441" cy="584775"/>
          </a:xfrm>
          <a:prstGeom prst="rect">
            <a:avLst/>
          </a:prstGeom>
          <a:noFill/>
        </p:spPr>
        <p:txBody>
          <a:bodyPr wrap="square" rtlCol="0">
            <a:spAutoFit/>
          </a:bodyPr>
          <a:lstStyle/>
          <a:p>
            <a:r>
              <a:rPr lang="en-US" sz="1600" dirty="0">
                <a:latin typeface="Arial" pitchFamily="34" charset="0"/>
                <a:cs typeface="Arial" pitchFamily="34" charset="0"/>
              </a:rPr>
              <a:t>Initially, we only have documents with terms</a:t>
            </a:r>
          </a:p>
        </p:txBody>
      </p:sp>
      <p:grpSp>
        <p:nvGrpSpPr>
          <p:cNvPr id="44" name="Group 43">
            <a:extLst>
              <a:ext uri="{FF2B5EF4-FFF2-40B4-BE49-F238E27FC236}">
                <a16:creationId xmlns:a16="http://schemas.microsoft.com/office/drawing/2014/main" id="{820D35B6-80D6-7643-A260-45704E43BE5D}"/>
              </a:ext>
            </a:extLst>
          </p:cNvPr>
          <p:cNvGrpSpPr/>
          <p:nvPr/>
        </p:nvGrpSpPr>
        <p:grpSpPr>
          <a:xfrm>
            <a:off x="4676819" y="1730376"/>
            <a:ext cx="3784600" cy="1333192"/>
            <a:chOff x="4676819" y="1730376"/>
            <a:chExt cx="3784600" cy="1333192"/>
          </a:xfrm>
        </p:grpSpPr>
        <p:pic>
          <p:nvPicPr>
            <p:cNvPr id="13" name="Picture 12">
              <a:extLst>
                <a:ext uri="{FF2B5EF4-FFF2-40B4-BE49-F238E27FC236}">
                  <a16:creationId xmlns:a16="http://schemas.microsoft.com/office/drawing/2014/main" id="{B5C2E0EC-3F57-1A40-93A7-01C64F9E6CA0}"/>
                </a:ext>
              </a:extLst>
            </p:cNvPr>
            <p:cNvPicPr>
              <a:picLocks noChangeAspect="1"/>
            </p:cNvPicPr>
            <p:nvPr/>
          </p:nvPicPr>
          <p:blipFill>
            <a:blip r:embed="rId3"/>
            <a:stretch>
              <a:fillRect/>
            </a:stretch>
          </p:blipFill>
          <p:spPr>
            <a:xfrm>
              <a:off x="4676819" y="1730376"/>
              <a:ext cx="3784600" cy="901700"/>
            </a:xfrm>
            <a:prstGeom prst="rect">
              <a:avLst/>
            </a:prstGeom>
          </p:spPr>
        </p:pic>
        <p:sp>
          <p:nvSpPr>
            <p:cNvPr id="14" name="TextBox 13">
              <a:extLst>
                <a:ext uri="{FF2B5EF4-FFF2-40B4-BE49-F238E27FC236}">
                  <a16:creationId xmlns:a16="http://schemas.microsoft.com/office/drawing/2014/main" id="{71A02197-5971-7A46-A235-53F7F953C3CE}"/>
                </a:ext>
              </a:extLst>
            </p:cNvPr>
            <p:cNvSpPr txBox="1"/>
            <p:nvPr/>
          </p:nvSpPr>
          <p:spPr>
            <a:xfrm>
              <a:off x="4676819" y="2725014"/>
              <a:ext cx="2295821" cy="338554"/>
            </a:xfrm>
            <a:prstGeom prst="rect">
              <a:avLst/>
            </a:prstGeom>
            <a:noFill/>
          </p:spPr>
          <p:txBody>
            <a:bodyPr wrap="none" rtlCol="0">
              <a:spAutoFit/>
            </a:bodyPr>
            <a:lstStyle/>
            <a:p>
              <a:r>
                <a:rPr lang="en-US" sz="1600" dirty="0">
                  <a:latin typeface="Arial" pitchFamily="34" charset="0"/>
                  <a:cs typeface="Arial" pitchFamily="34" charset="0"/>
                </a:rPr>
                <a:t>query: </a:t>
              </a:r>
              <a:r>
                <a:rPr lang="en-US" sz="1600" i="1" dirty="0">
                  <a:latin typeface="Arial" pitchFamily="34" charset="0"/>
                  <a:cs typeface="Arial" pitchFamily="34" charset="0"/>
                </a:rPr>
                <a:t>gold silver truck </a:t>
              </a:r>
            </a:p>
          </p:txBody>
        </p:sp>
      </p:grpSp>
      <p:sp>
        <p:nvSpPr>
          <p:cNvPr id="15" name="TextBox 14">
            <a:extLst>
              <a:ext uri="{FF2B5EF4-FFF2-40B4-BE49-F238E27FC236}">
                <a16:creationId xmlns:a16="http://schemas.microsoft.com/office/drawing/2014/main" id="{941705A7-6E75-324B-895A-DFA54ADD05CA}"/>
              </a:ext>
            </a:extLst>
          </p:cNvPr>
          <p:cNvSpPr txBox="1"/>
          <p:nvPr/>
        </p:nvSpPr>
        <p:spPr>
          <a:xfrm>
            <a:off x="272794" y="5161586"/>
            <a:ext cx="3767378" cy="584775"/>
          </a:xfrm>
          <a:prstGeom prst="rect">
            <a:avLst/>
          </a:prstGeom>
          <a:noFill/>
        </p:spPr>
        <p:txBody>
          <a:bodyPr wrap="none" rtlCol="0">
            <a:spAutoFit/>
          </a:bodyPr>
          <a:lstStyle/>
          <a:p>
            <a:r>
              <a:rPr lang="en-US" sz="1600" dirty="0">
                <a:latin typeface="Arial" pitchFamily="34" charset="0"/>
                <a:cs typeface="Arial" pitchFamily="34" charset="0"/>
              </a:rPr>
              <a:t>Calculate the document-term Matrix, </a:t>
            </a:r>
            <a:r>
              <a:rPr lang="en-US" sz="1600" i="1" dirty="0" err="1">
                <a:latin typeface="Arial" pitchFamily="34" charset="0"/>
                <a:cs typeface="Arial" pitchFamily="34" charset="0"/>
              </a:rPr>
              <a:t>tf</a:t>
            </a:r>
            <a:r>
              <a:rPr lang="en-US" sz="1600" i="1" baseline="-25000" dirty="0" err="1">
                <a:latin typeface="Arial" pitchFamily="34" charset="0"/>
                <a:cs typeface="Arial" pitchFamily="34" charset="0"/>
              </a:rPr>
              <a:t>i,j</a:t>
            </a:r>
            <a:endParaRPr lang="en-US" sz="1600" i="1" baseline="-25000" dirty="0">
              <a:latin typeface="Arial" pitchFamily="34" charset="0"/>
              <a:cs typeface="Arial" pitchFamily="34" charset="0"/>
            </a:endParaRPr>
          </a:p>
          <a:p>
            <a:pPr marL="285750" indent="-285750">
              <a:buFont typeface="Arial" panose="020B0604020202020204" pitchFamily="34" charset="0"/>
              <a:buChar char="•"/>
            </a:pPr>
            <a:r>
              <a:rPr lang="en-US" sz="1600" i="1" dirty="0">
                <a:latin typeface="Arial" pitchFamily="34" charset="0"/>
                <a:cs typeface="Arial" pitchFamily="34" charset="0"/>
              </a:rPr>
              <a:t>Word count for each document</a:t>
            </a:r>
          </a:p>
        </p:txBody>
      </p:sp>
      <p:grpSp>
        <p:nvGrpSpPr>
          <p:cNvPr id="43" name="Group 42">
            <a:extLst>
              <a:ext uri="{FF2B5EF4-FFF2-40B4-BE49-F238E27FC236}">
                <a16:creationId xmlns:a16="http://schemas.microsoft.com/office/drawing/2014/main" id="{5F2E01E8-E82C-374C-BF15-7685CE89C36C}"/>
              </a:ext>
            </a:extLst>
          </p:cNvPr>
          <p:cNvGrpSpPr/>
          <p:nvPr/>
        </p:nvGrpSpPr>
        <p:grpSpPr>
          <a:xfrm>
            <a:off x="4334087" y="3156506"/>
            <a:ext cx="4495465" cy="3721001"/>
            <a:chOff x="4381246" y="2251006"/>
            <a:chExt cx="4495465" cy="3721001"/>
          </a:xfrm>
        </p:grpSpPr>
        <p:pic>
          <p:nvPicPr>
            <p:cNvPr id="42" name="Picture 41">
              <a:extLst>
                <a:ext uri="{FF2B5EF4-FFF2-40B4-BE49-F238E27FC236}">
                  <a16:creationId xmlns:a16="http://schemas.microsoft.com/office/drawing/2014/main" id="{2CF292FA-D415-D948-839A-3CCA2BBD557A}"/>
                </a:ext>
              </a:extLst>
            </p:cNvPr>
            <p:cNvPicPr>
              <a:picLocks noChangeAspect="1"/>
            </p:cNvPicPr>
            <p:nvPr/>
          </p:nvPicPr>
          <p:blipFill>
            <a:blip r:embed="rId4"/>
            <a:stretch>
              <a:fillRect/>
            </a:stretch>
          </p:blipFill>
          <p:spPr>
            <a:xfrm>
              <a:off x="4381246" y="2288700"/>
              <a:ext cx="1092200" cy="3606800"/>
            </a:xfrm>
            <a:prstGeom prst="rect">
              <a:avLst/>
            </a:prstGeom>
          </p:spPr>
        </p:pic>
        <p:grpSp>
          <p:nvGrpSpPr>
            <p:cNvPr id="41" name="Group 40">
              <a:extLst>
                <a:ext uri="{FF2B5EF4-FFF2-40B4-BE49-F238E27FC236}">
                  <a16:creationId xmlns:a16="http://schemas.microsoft.com/office/drawing/2014/main" id="{71265FCF-5EC3-0844-83E6-A35796946F1B}"/>
                </a:ext>
              </a:extLst>
            </p:cNvPr>
            <p:cNvGrpSpPr/>
            <p:nvPr/>
          </p:nvGrpSpPr>
          <p:grpSpPr>
            <a:xfrm>
              <a:off x="5345724" y="2251006"/>
              <a:ext cx="3530987" cy="3721001"/>
              <a:chOff x="2661636" y="1694470"/>
              <a:chExt cx="3530987" cy="3721001"/>
            </a:xfrm>
          </p:grpSpPr>
          <p:grpSp>
            <p:nvGrpSpPr>
              <p:cNvPr id="21" name="Group 20">
                <a:extLst>
                  <a:ext uri="{FF2B5EF4-FFF2-40B4-BE49-F238E27FC236}">
                    <a16:creationId xmlns:a16="http://schemas.microsoft.com/office/drawing/2014/main" id="{3BD36513-F92D-074F-B215-12E9B6E3BCCC}"/>
                  </a:ext>
                </a:extLst>
              </p:cNvPr>
              <p:cNvGrpSpPr/>
              <p:nvPr/>
            </p:nvGrpSpPr>
            <p:grpSpPr>
              <a:xfrm>
                <a:off x="2661636" y="1694470"/>
                <a:ext cx="2772083" cy="3632200"/>
                <a:chOff x="6147537" y="2734177"/>
                <a:chExt cx="2772083" cy="3632200"/>
              </a:xfrm>
            </p:grpSpPr>
            <p:pic>
              <p:nvPicPr>
                <p:cNvPr id="19" name="Picture 18">
                  <a:extLst>
                    <a:ext uri="{FF2B5EF4-FFF2-40B4-BE49-F238E27FC236}">
                      <a16:creationId xmlns:a16="http://schemas.microsoft.com/office/drawing/2014/main" id="{68BD8D33-BA52-5149-B6AF-9E273A57D1C8}"/>
                    </a:ext>
                  </a:extLst>
                </p:cNvPr>
                <p:cNvPicPr>
                  <a:picLocks noChangeAspect="1"/>
                </p:cNvPicPr>
                <p:nvPr/>
              </p:nvPicPr>
              <p:blipFill>
                <a:blip r:embed="rId5"/>
                <a:stretch>
                  <a:fillRect/>
                </a:stretch>
              </p:blipFill>
              <p:spPr>
                <a:xfrm>
                  <a:off x="6493920" y="2734177"/>
                  <a:ext cx="2425700" cy="3632200"/>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74CFF2A-41AF-3449-B769-25797CFFD581}"/>
                        </a:ext>
                      </a:extLst>
                    </p:cNvPr>
                    <p:cNvSpPr txBox="1"/>
                    <p:nvPr/>
                  </p:nvSpPr>
                  <p:spPr>
                    <a:xfrm>
                      <a:off x="6147537" y="4575271"/>
                      <a:ext cx="606919" cy="246221"/>
                    </a:xfrm>
                    <a:prstGeom prst="rect">
                      <a:avLst/>
                    </a:prstGeom>
                    <a:noFill/>
                  </p:spPr>
                  <p:txBody>
                    <a:bodyPr wrap="square" lIns="0" tIns="0" rIns="0" bIns="0" rtlCol="0">
                      <a:spAutoFit/>
                    </a:bodyPr>
                    <a:lstStyle/>
                    <a:p>
                      <a:r>
                        <a:rPr lang="en-US" sz="1600" dirty="0" err="1">
                          <a:cs typeface="Arial" pitchFamily="34" charset="0"/>
                        </a:rPr>
                        <a:t>tf</a:t>
                      </a:r>
                      <a:r>
                        <a:rPr lang="en-US" sz="1600" baseline="-25000" dirty="0" err="1">
                          <a:cs typeface="Arial" pitchFamily="34" charset="0"/>
                        </a:rPr>
                        <a:t>i,j</a:t>
                      </a:r>
                      <a14:m>
                        <m:oMath xmlns:m="http://schemas.openxmlformats.org/officeDocument/2006/math">
                          <m:r>
                            <a:rPr lang="en-US" sz="1600" b="0" i="0" smtClean="0">
                              <a:latin typeface="Cambria Math" panose="02040503050406030204" pitchFamily="18" charset="0"/>
                              <a:cs typeface="Arial" pitchFamily="34" charset="0"/>
                            </a:rPr>
                            <m:t> </m:t>
                          </m:r>
                          <m:r>
                            <a:rPr lang="en-US" sz="1600" i="1" smtClean="0">
                              <a:latin typeface="Cambria Math" panose="02040503050406030204" pitchFamily="18" charset="0"/>
                              <a:cs typeface="Arial" pitchFamily="34" charset="0"/>
                            </a:rPr>
                            <m:t>=</m:t>
                          </m:r>
                        </m:oMath>
                      </a14:m>
                      <a:endParaRPr lang="en-US" sz="1600" dirty="0">
                        <a:latin typeface="Arial" pitchFamily="34" charset="0"/>
                        <a:cs typeface="Arial" pitchFamily="34" charset="0"/>
                      </a:endParaRPr>
                    </a:p>
                  </p:txBody>
                </p:sp>
              </mc:Choice>
              <mc:Fallback xmlns="">
                <p:sp>
                  <p:nvSpPr>
                    <p:cNvPr id="20" name="TextBox 19">
                      <a:extLst>
                        <a:ext uri="{FF2B5EF4-FFF2-40B4-BE49-F238E27FC236}">
                          <a16:creationId xmlns:a16="http://schemas.microsoft.com/office/drawing/2014/main" xmlns:a14="http://schemas.microsoft.com/office/drawing/2010/main" xmlns="" id="{C74CFF2A-41AF-3449-B769-25797CFFD581}"/>
                        </a:ext>
                      </a:extLst>
                    </p:cNvPr>
                    <p:cNvSpPr txBox="1">
                      <a:spLocks noRot="1" noChangeAspect="1" noMove="1" noResize="1" noEditPoints="1" noAdjustHandles="1" noChangeArrowheads="1" noChangeShapeType="1" noTextEdit="1"/>
                    </p:cNvSpPr>
                    <p:nvPr/>
                  </p:nvSpPr>
                  <p:spPr>
                    <a:xfrm>
                      <a:off x="6147537" y="4575271"/>
                      <a:ext cx="606919" cy="246221"/>
                    </a:xfrm>
                    <a:prstGeom prst="rect">
                      <a:avLst/>
                    </a:prstGeom>
                    <a:blipFill rotWithShape="0">
                      <a:blip r:embed="rId6"/>
                      <a:stretch>
                        <a:fillRect l="-20000" t="-27500" b="-50000"/>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E2408554-CA73-A04F-B38B-5DEAC1EC3E19}"/>
                  </a:ext>
                </a:extLst>
              </p:cNvPr>
              <p:cNvGrpSpPr/>
              <p:nvPr/>
            </p:nvGrpSpPr>
            <p:grpSpPr>
              <a:xfrm>
                <a:off x="5298957" y="1719771"/>
                <a:ext cx="893666" cy="3695700"/>
                <a:chOff x="6482262" y="2275570"/>
                <a:chExt cx="893666" cy="3695700"/>
              </a:xfrm>
            </p:grpSpPr>
            <p:pic>
              <p:nvPicPr>
                <p:cNvPr id="22" name="Picture 21">
                  <a:extLst>
                    <a:ext uri="{FF2B5EF4-FFF2-40B4-BE49-F238E27FC236}">
                      <a16:creationId xmlns:a16="http://schemas.microsoft.com/office/drawing/2014/main" id="{AF527EBD-23B4-D44C-B5A9-C24D5CC207B3}"/>
                    </a:ext>
                  </a:extLst>
                </p:cNvPr>
                <p:cNvPicPr>
                  <a:picLocks noChangeAspect="1"/>
                </p:cNvPicPr>
                <p:nvPr/>
              </p:nvPicPr>
              <p:blipFill>
                <a:blip r:embed="rId7"/>
                <a:stretch>
                  <a:fillRect/>
                </a:stretch>
              </p:blipFill>
              <p:spPr>
                <a:xfrm>
                  <a:off x="6702828" y="2275570"/>
                  <a:ext cx="673100" cy="3695700"/>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947426B-BF9F-9741-A595-E46A9255338A}"/>
                        </a:ext>
                      </a:extLst>
                    </p:cNvPr>
                    <p:cNvSpPr txBox="1"/>
                    <p:nvPr/>
                  </p:nvSpPr>
                  <p:spPr>
                    <a:xfrm>
                      <a:off x="6482262" y="4091363"/>
                      <a:ext cx="606919" cy="246221"/>
                    </a:xfrm>
                    <a:prstGeom prst="rect">
                      <a:avLst/>
                    </a:prstGeom>
                    <a:noFill/>
                  </p:spPr>
                  <p:txBody>
                    <a:bodyPr wrap="square" lIns="0" tIns="0" rIns="0" bIns="0" rtlCol="0">
                      <a:spAutoFit/>
                    </a:bodyPr>
                    <a:lstStyle/>
                    <a:p>
                      <a:r>
                        <a:rPr lang="en-US" sz="1600" dirty="0">
                          <a:cs typeface="Arial" pitchFamily="34" charset="0"/>
                        </a:rPr>
                        <a:t>q</a:t>
                      </a:r>
                      <a14:m>
                        <m:oMath xmlns:m="http://schemas.openxmlformats.org/officeDocument/2006/math">
                          <m:r>
                            <a:rPr lang="en-US" sz="1600" b="0" i="0" smtClean="0">
                              <a:latin typeface="Cambria Math" panose="02040503050406030204" pitchFamily="18" charset="0"/>
                              <a:cs typeface="Arial" pitchFamily="34" charset="0"/>
                            </a:rPr>
                            <m:t> </m:t>
                          </m:r>
                          <m:r>
                            <a:rPr lang="en-US" sz="1600" i="1" smtClean="0">
                              <a:latin typeface="Cambria Math" panose="02040503050406030204" pitchFamily="18" charset="0"/>
                              <a:cs typeface="Arial" pitchFamily="34" charset="0"/>
                            </a:rPr>
                            <m:t>=</m:t>
                          </m:r>
                        </m:oMath>
                      </a14:m>
                      <a:endParaRPr lang="en-US" sz="1600" dirty="0">
                        <a:latin typeface="Arial" pitchFamily="34" charset="0"/>
                        <a:cs typeface="Arial" pitchFamily="34" charset="0"/>
                      </a:endParaRPr>
                    </a:p>
                  </p:txBody>
                </p:sp>
              </mc:Choice>
              <mc:Fallback xmlns="">
                <p:sp>
                  <p:nvSpPr>
                    <p:cNvPr id="23" name="TextBox 22">
                      <a:extLst>
                        <a:ext uri="{FF2B5EF4-FFF2-40B4-BE49-F238E27FC236}">
                          <a16:creationId xmlns:a16="http://schemas.microsoft.com/office/drawing/2014/main" xmlns:a14="http://schemas.microsoft.com/office/drawing/2010/main" xmlns="" id="{1947426B-BF9F-9741-A595-E46A9255338A}"/>
                        </a:ext>
                      </a:extLst>
                    </p:cNvPr>
                    <p:cNvSpPr txBox="1">
                      <a:spLocks noRot="1" noChangeAspect="1" noMove="1" noResize="1" noEditPoints="1" noAdjustHandles="1" noChangeArrowheads="1" noChangeShapeType="1" noTextEdit="1"/>
                    </p:cNvSpPr>
                    <p:nvPr/>
                  </p:nvSpPr>
                  <p:spPr>
                    <a:xfrm>
                      <a:off x="6482262" y="4091363"/>
                      <a:ext cx="606919" cy="246221"/>
                    </a:xfrm>
                    <a:prstGeom prst="rect">
                      <a:avLst/>
                    </a:prstGeom>
                    <a:blipFill rotWithShape="0">
                      <a:blip r:embed="rId8"/>
                      <a:stretch>
                        <a:fillRect l="-21212" t="-27500" b="-50000"/>
                      </a:stretch>
                    </a:blipFill>
                  </p:spPr>
                  <p:txBody>
                    <a:bodyPr/>
                    <a:lstStyle/>
                    <a:p>
                      <a:r>
                        <a:rPr lang="en-US">
                          <a:noFill/>
                        </a:rPr>
                        <a:t> </a:t>
                      </a:r>
                    </a:p>
                  </p:txBody>
                </p:sp>
              </mc:Fallback>
            </mc:AlternateContent>
          </p:grpSp>
        </p:grpSp>
      </p:grpSp>
    </p:spTree>
    <p:extLst>
      <p:ext uri="{BB962C8B-B14F-4D97-AF65-F5344CB8AC3E}">
        <p14:creationId xmlns:p14="http://schemas.microsoft.com/office/powerpoint/2010/main" val="392570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F211AC5-83DC-E94F-ADDC-0AE8A2EE0FA3}"/>
              </a:ext>
            </a:extLst>
          </p:cNvPr>
          <p:cNvSpPr/>
          <p:nvPr/>
        </p:nvSpPr>
        <p:spPr>
          <a:xfrm>
            <a:off x="6848770" y="4919893"/>
            <a:ext cx="1956870" cy="276768"/>
          </a:xfrm>
          <a:prstGeom prst="rect">
            <a:avLst/>
          </a:prstGeom>
          <a:solidFill>
            <a:srgbClr val="FFFF00"/>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FB4DF033-A62F-3A41-A2CC-64D964374475}"/>
              </a:ext>
            </a:extLst>
          </p:cNvPr>
          <p:cNvSpPr>
            <a:spLocks noGrp="1"/>
          </p:cNvSpPr>
          <p:nvPr>
            <p:ph type="title"/>
          </p:nvPr>
        </p:nvSpPr>
        <p:spPr/>
        <p:txBody>
          <a:bodyPr/>
          <a:lstStyle/>
          <a:p>
            <a:r>
              <a:rPr lang="en-US" dirty="0">
                <a:latin typeface="Arial"/>
                <a:cs typeface="Arial"/>
              </a:rPr>
              <a:t>Topic Modeling with Tweets</a:t>
            </a:r>
            <a:endParaRPr lang="en-US" dirty="0"/>
          </a:p>
        </p:txBody>
      </p:sp>
      <p:sp>
        <p:nvSpPr>
          <p:cNvPr id="4" name="Slide Number Placeholder 3">
            <a:extLst>
              <a:ext uri="{FF2B5EF4-FFF2-40B4-BE49-F238E27FC236}">
                <a16:creationId xmlns:a16="http://schemas.microsoft.com/office/drawing/2014/main" id="{CABDF977-2E76-3642-A672-E881A1335CF0}"/>
              </a:ext>
            </a:extLst>
          </p:cNvPr>
          <p:cNvSpPr>
            <a:spLocks noGrp="1"/>
          </p:cNvSpPr>
          <p:nvPr>
            <p:ph type="sldNum" sz="quarter" idx="11"/>
          </p:nvPr>
        </p:nvSpPr>
        <p:spPr/>
        <p:txBody>
          <a:bodyPr/>
          <a:lstStyle/>
          <a:p>
            <a:fld id="{F6EFC63E-F8D9-44BB-A462-AC735E845F95}" type="slidenum">
              <a:rPr lang="en-US" smtClean="0"/>
              <a:pPr/>
              <a:t>59</a:t>
            </a:fld>
            <a:endParaRPr lang="en-US"/>
          </a:p>
        </p:txBody>
      </p:sp>
      <p:sp>
        <p:nvSpPr>
          <p:cNvPr id="5" name="Footer Placeholder 4">
            <a:extLst>
              <a:ext uri="{FF2B5EF4-FFF2-40B4-BE49-F238E27FC236}">
                <a16:creationId xmlns:a16="http://schemas.microsoft.com/office/drawing/2014/main" id="{93EDD53E-7B71-E64F-BB80-C3013F119415}"/>
              </a:ext>
            </a:extLst>
          </p:cNvPr>
          <p:cNvSpPr>
            <a:spLocks noGrp="1"/>
          </p:cNvSpPr>
          <p:nvPr>
            <p:ph type="ftr" sz="quarter" idx="3"/>
          </p:nvPr>
        </p:nvSpPr>
        <p:spPr/>
        <p:txBody>
          <a:bodyPr/>
          <a:lstStyle/>
          <a:p>
            <a:endParaRPr lang="en-US"/>
          </a:p>
        </p:txBody>
      </p:sp>
      <p:sp>
        <p:nvSpPr>
          <p:cNvPr id="6" name="Content Placeholder 5">
            <a:extLst>
              <a:ext uri="{FF2B5EF4-FFF2-40B4-BE49-F238E27FC236}">
                <a16:creationId xmlns:a16="http://schemas.microsoft.com/office/drawing/2014/main" id="{C99E0A48-E4D0-6C4D-9FBD-446FE567A3E4}"/>
              </a:ext>
            </a:extLst>
          </p:cNvPr>
          <p:cNvSpPr txBox="1">
            <a:spLocks noGrp="1"/>
          </p:cNvSpPr>
          <p:nvPr>
            <p:ph idx="1"/>
          </p:nvPr>
        </p:nvSpPr>
        <p:spPr>
          <a:xfrm>
            <a:off x="228600" y="1992854"/>
            <a:ext cx="8458200" cy="1492716"/>
          </a:xfrm>
          <a:prstGeom prst="rect">
            <a:avLst/>
          </a:prstGeom>
          <a:noFill/>
        </p:spPr>
        <p:txBody>
          <a:bodyPr wrap="square" rtlCol="0">
            <a:spAutoFit/>
          </a:bodyPr>
          <a:lstStyle/>
          <a:p>
            <a:pPr>
              <a:spcBef>
                <a:spcPts val="600"/>
              </a:spcBef>
            </a:pPr>
            <a:r>
              <a:rPr lang="en-US" sz="1600" dirty="0"/>
              <a:t>Raw counts do not work well as they do not account for the </a:t>
            </a:r>
            <a:r>
              <a:rPr lang="en-US" sz="1600" i="1" dirty="0"/>
              <a:t>significance</a:t>
            </a:r>
            <a:r>
              <a:rPr lang="en-US" sz="1600" dirty="0"/>
              <a:t> of each word in the document </a:t>
            </a:r>
          </a:p>
          <a:p>
            <a:pPr lvl="1"/>
            <a:r>
              <a:rPr lang="en-US" sz="1400" b="1" i="1" dirty="0"/>
              <a:t>‘a’ </a:t>
            </a:r>
            <a:r>
              <a:rPr lang="en-US" sz="1400" dirty="0"/>
              <a:t>has little significance in determining topic </a:t>
            </a:r>
          </a:p>
          <a:p>
            <a:pPr>
              <a:spcBef>
                <a:spcPts val="600"/>
              </a:spcBef>
            </a:pPr>
            <a:r>
              <a:rPr lang="en-US" sz="1600" dirty="0"/>
              <a:t>Instead calculates the </a:t>
            </a:r>
            <a:r>
              <a:rPr lang="en-US" sz="1600" dirty="0" err="1"/>
              <a:t>tf-idf</a:t>
            </a:r>
            <a:r>
              <a:rPr lang="en-US" sz="1600" dirty="0"/>
              <a:t> score, </a:t>
            </a:r>
            <a:r>
              <a:rPr lang="en-US" sz="1600" i="1" dirty="0" err="1"/>
              <a:t>w</a:t>
            </a:r>
            <a:r>
              <a:rPr lang="en-US" sz="1600" i="1" baseline="-25000" dirty="0" err="1"/>
              <a:t>i,j</a:t>
            </a:r>
            <a:endParaRPr lang="en-US" sz="1600" i="1" baseline="-25000" dirty="0"/>
          </a:p>
          <a:p>
            <a:pPr lvl="1"/>
            <a:r>
              <a:rPr lang="en-US" sz="1400" dirty="0"/>
              <a:t>Takes the </a:t>
            </a:r>
            <a:r>
              <a:rPr lang="en-US" sz="1400" i="1" dirty="0"/>
              <a:t>number of documents the word appears </a:t>
            </a:r>
            <a:r>
              <a:rPr lang="en-US" sz="1400" dirty="0"/>
              <a:t>in into consideration</a:t>
            </a:r>
          </a:p>
        </p:txBody>
      </p:sp>
      <p:pic>
        <p:nvPicPr>
          <p:cNvPr id="7" name="Google Shape;746;p36">
            <a:extLst>
              <a:ext uri="{FF2B5EF4-FFF2-40B4-BE49-F238E27FC236}">
                <a16:creationId xmlns:a16="http://schemas.microsoft.com/office/drawing/2014/main" id="{5DE539DC-CA7E-B747-9005-C9706C5D4C71}"/>
              </a:ext>
            </a:extLst>
          </p:cNvPr>
          <p:cNvPicPr preferRelativeResize="0"/>
          <p:nvPr/>
        </p:nvPicPr>
        <p:blipFill rotWithShape="1">
          <a:blip r:embed="rId2">
            <a:alphaModFix/>
          </a:blip>
          <a:srcRect/>
          <a:stretch/>
        </p:blipFill>
        <p:spPr>
          <a:xfrm>
            <a:off x="228600" y="3827970"/>
            <a:ext cx="4666127" cy="2649030"/>
          </a:xfrm>
          <a:prstGeom prst="rect">
            <a:avLst/>
          </a:prstGeom>
          <a:noFill/>
          <a:ln>
            <a:noFill/>
          </a:ln>
        </p:spPr>
      </p:pic>
      <p:pic>
        <p:nvPicPr>
          <p:cNvPr id="8" name="Picture 7">
            <a:extLst>
              <a:ext uri="{FF2B5EF4-FFF2-40B4-BE49-F238E27FC236}">
                <a16:creationId xmlns:a16="http://schemas.microsoft.com/office/drawing/2014/main" id="{A6FE6E8C-DA1A-A941-A0AE-48403EE6DED1}"/>
              </a:ext>
            </a:extLst>
          </p:cNvPr>
          <p:cNvPicPr>
            <a:picLocks noChangeAspect="1"/>
          </p:cNvPicPr>
          <p:nvPr/>
        </p:nvPicPr>
        <p:blipFill rotWithShape="1">
          <a:blip r:embed="rId3"/>
          <a:srcRect t="-690" b="55146"/>
          <a:stretch/>
        </p:blipFill>
        <p:spPr>
          <a:xfrm>
            <a:off x="4894727" y="3875463"/>
            <a:ext cx="1189435" cy="1871587"/>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20282CB-488D-D344-9579-4F733533B6C8}"/>
                  </a:ext>
                </a:extLst>
              </p:cNvPr>
              <p:cNvSpPr txBox="1"/>
              <p:nvPr/>
            </p:nvSpPr>
            <p:spPr>
              <a:xfrm>
                <a:off x="6142889" y="5257861"/>
                <a:ext cx="606919" cy="246221"/>
              </a:xfrm>
              <a:prstGeom prst="rect">
                <a:avLst/>
              </a:prstGeom>
              <a:noFill/>
            </p:spPr>
            <p:txBody>
              <a:bodyPr wrap="square" lIns="0" tIns="0" rIns="0" bIns="0" rtlCol="0">
                <a:spAutoFit/>
              </a:bodyPr>
              <a:lstStyle/>
              <a:p>
                <a:r>
                  <a:rPr lang="en-US" sz="1600" dirty="0" err="1">
                    <a:cs typeface="Arial" pitchFamily="34" charset="0"/>
                  </a:rPr>
                  <a:t>w</a:t>
                </a:r>
                <a:r>
                  <a:rPr lang="en-US" sz="1600" baseline="-25000" dirty="0" err="1">
                    <a:cs typeface="Arial" pitchFamily="34" charset="0"/>
                  </a:rPr>
                  <a:t>i,j</a:t>
                </a:r>
                <a14:m>
                  <m:oMath xmlns:m="http://schemas.openxmlformats.org/officeDocument/2006/math">
                    <m:r>
                      <a:rPr lang="en-US" sz="1600" b="0" i="0" smtClean="0">
                        <a:latin typeface="Cambria Math" panose="02040503050406030204" pitchFamily="18" charset="0"/>
                        <a:cs typeface="Arial" pitchFamily="34" charset="0"/>
                      </a:rPr>
                      <m:t> </m:t>
                    </m:r>
                    <m:r>
                      <a:rPr lang="en-US" sz="1600" i="1" smtClean="0">
                        <a:latin typeface="Cambria Math" panose="02040503050406030204" pitchFamily="18" charset="0"/>
                        <a:cs typeface="Arial" pitchFamily="34" charset="0"/>
                      </a:rPr>
                      <m:t>=</m:t>
                    </m:r>
                  </m:oMath>
                </a14:m>
                <a:endParaRPr lang="en-US" sz="1600" dirty="0">
                  <a:latin typeface="Arial" pitchFamily="34" charset="0"/>
                  <a:cs typeface="Arial" pitchFamily="34" charset="0"/>
                </a:endParaRPr>
              </a:p>
            </p:txBody>
          </p:sp>
        </mc:Choice>
        <mc:Fallback xmlns="">
          <p:sp>
            <p:nvSpPr>
              <p:cNvPr id="19" name="TextBox 18">
                <a:extLst>
                  <a:ext uri="{FF2B5EF4-FFF2-40B4-BE49-F238E27FC236}">
                    <a16:creationId xmlns:a16="http://schemas.microsoft.com/office/drawing/2014/main" xmlns:a14="http://schemas.microsoft.com/office/drawing/2010/main" xmlns="" id="{320282CB-488D-D344-9579-4F733533B6C8}"/>
                  </a:ext>
                </a:extLst>
              </p:cNvPr>
              <p:cNvSpPr txBox="1">
                <a:spLocks noRot="1" noChangeAspect="1" noMove="1" noResize="1" noEditPoints="1" noAdjustHandles="1" noChangeArrowheads="1" noChangeShapeType="1" noTextEdit="1"/>
              </p:cNvSpPr>
              <p:nvPr/>
            </p:nvSpPr>
            <p:spPr>
              <a:xfrm>
                <a:off x="6142889" y="5257861"/>
                <a:ext cx="606919" cy="246221"/>
              </a:xfrm>
              <a:prstGeom prst="rect">
                <a:avLst/>
              </a:prstGeom>
              <a:blipFill rotWithShape="0">
                <a:blip r:embed="rId4"/>
                <a:stretch>
                  <a:fillRect l="-21212" t="-27500" b="-50000"/>
                </a:stretch>
              </a:blipFill>
            </p:spPr>
            <p:txBody>
              <a:bodyPr/>
              <a:lstStyle/>
              <a:p>
                <a:r>
                  <a:rPr lang="en-US">
                    <a:noFill/>
                  </a:rPr>
                  <a:t> </a:t>
                </a:r>
              </a:p>
            </p:txBody>
          </p:sp>
        </mc:Fallback>
      </mc:AlternateContent>
      <p:grpSp>
        <p:nvGrpSpPr>
          <p:cNvPr id="24" name="Group 23">
            <a:extLst>
              <a:ext uri="{FF2B5EF4-FFF2-40B4-BE49-F238E27FC236}">
                <a16:creationId xmlns:a16="http://schemas.microsoft.com/office/drawing/2014/main" id="{DF011387-CFFF-1346-BE86-FA1AE6C524A9}"/>
              </a:ext>
            </a:extLst>
          </p:cNvPr>
          <p:cNvGrpSpPr/>
          <p:nvPr/>
        </p:nvGrpSpPr>
        <p:grpSpPr>
          <a:xfrm>
            <a:off x="6637770" y="3922015"/>
            <a:ext cx="2277630" cy="1857085"/>
            <a:chOff x="6637770" y="3922015"/>
            <a:chExt cx="2277630" cy="1857085"/>
          </a:xfrm>
        </p:grpSpPr>
        <p:pic>
          <p:nvPicPr>
            <p:cNvPr id="18" name="Picture 17">
              <a:extLst>
                <a:ext uri="{FF2B5EF4-FFF2-40B4-BE49-F238E27FC236}">
                  <a16:creationId xmlns:a16="http://schemas.microsoft.com/office/drawing/2014/main" id="{B3361A18-CDF4-9440-95C9-97AE327C5B23}"/>
                </a:ext>
              </a:extLst>
            </p:cNvPr>
            <p:cNvPicPr>
              <a:picLocks noChangeAspect="1"/>
            </p:cNvPicPr>
            <p:nvPr/>
          </p:nvPicPr>
          <p:blipFill rotWithShape="1">
            <a:blip r:embed="rId5"/>
            <a:srcRect b="76923"/>
            <a:stretch/>
          </p:blipFill>
          <p:spPr>
            <a:xfrm>
              <a:off x="6725693" y="3922015"/>
              <a:ext cx="2189707" cy="838201"/>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B9D7F8D-E43F-0448-888F-BEEA03FFB81A}"/>
                    </a:ext>
                  </a:extLst>
                </p:cNvPr>
                <p:cNvSpPr txBox="1"/>
                <p:nvPr/>
              </p:nvSpPr>
              <p:spPr>
                <a:xfrm>
                  <a:off x="6637770" y="4982844"/>
                  <a:ext cx="1277529" cy="796256"/>
                </a:xfrm>
                <a:prstGeom prst="rect">
                  <a:avLst/>
                </a:prstGeom>
                <a:noFill/>
              </p:spPr>
              <p:txBody>
                <a:bodyPr wrap="square" lIns="0" tIns="0" rIns="0" bIns="0" rtlCol="0">
                  <a:no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cs typeface="Arial" pitchFamily="34" charset="0"/>
                              </a:rPr>
                            </m:ctrlPr>
                          </m:dPr>
                          <m:e>
                            <m:m>
                              <m:mPr>
                                <m:mcs>
                                  <m:mc>
                                    <m:mcPr>
                                      <m:count m:val="3"/>
                                      <m:mcJc m:val="center"/>
                                    </m:mcPr>
                                  </m:mc>
                                </m:mcs>
                                <m:ctrlPr>
                                  <a:rPr lang="en-US" i="1" smtClean="0">
                                    <a:latin typeface="Cambria Math" panose="02040503050406030204" pitchFamily="18" charset="0"/>
                                    <a:cs typeface="Arial" pitchFamily="34" charset="0"/>
                                  </a:rPr>
                                </m:ctrlPr>
                              </m:mPr>
                              <m:mr>
                                <m:e>
                                  <m:r>
                                    <m:rPr>
                                      <m:brk m:alnAt="7"/>
                                    </m:rPr>
                                    <a:rPr lang="en-US" b="0" i="1" smtClean="0">
                                      <a:latin typeface="Cambria Math" panose="02040503050406030204" pitchFamily="18" charset="0"/>
                                      <a:cs typeface="Arial" pitchFamily="34" charset="0"/>
                                    </a:rPr>
                                    <m:t>0</m:t>
                                  </m:r>
                                </m:e>
                                <m:e>
                                  <m:r>
                                    <a:rPr lang="en-US" b="0" i="1" smtClean="0">
                                      <a:latin typeface="Cambria Math" panose="02040503050406030204" pitchFamily="18" charset="0"/>
                                      <a:cs typeface="Arial" pitchFamily="34" charset="0"/>
                                    </a:rPr>
                                    <m:t>0</m:t>
                                  </m:r>
                                </m:e>
                                <m:e>
                                  <m:r>
                                    <a:rPr lang="en-US" b="0" i="1" smtClean="0">
                                      <a:latin typeface="Cambria Math" panose="02040503050406030204" pitchFamily="18" charset="0"/>
                                      <a:cs typeface="Arial" pitchFamily="34" charset="0"/>
                                    </a:rPr>
                                    <m:t>0</m:t>
                                  </m:r>
                                </m:e>
                              </m:mr>
                              <m:mr>
                                <m:e>
                                  <m:r>
                                    <a:rPr lang="en-US" b="0" i="1" smtClean="0">
                                      <a:latin typeface="Cambria Math" panose="02040503050406030204" pitchFamily="18" charset="0"/>
                                      <a:cs typeface="Arial" pitchFamily="34" charset="0"/>
                                    </a:rPr>
                                    <m:t>0</m:t>
                                  </m:r>
                                </m:e>
                                <m:e>
                                  <m:r>
                                    <a:rPr lang="en-US" b="0" i="1" smtClean="0">
                                      <a:latin typeface="Cambria Math" panose="02040503050406030204" pitchFamily="18" charset="0"/>
                                      <a:cs typeface="Arial" pitchFamily="34" charset="0"/>
                                    </a:rPr>
                                    <m:t>0.022</m:t>
                                  </m:r>
                                </m:e>
                                <m:e>
                                  <m:r>
                                    <a:rPr lang="en-US" b="0" i="1" smtClean="0">
                                      <a:latin typeface="Cambria Math" panose="02040503050406030204" pitchFamily="18" charset="0"/>
                                      <a:cs typeface="Arial" pitchFamily="34" charset="0"/>
                                    </a:rPr>
                                    <m:t>0.025</m:t>
                                  </m:r>
                                </m:e>
                              </m:mr>
                              <m:mr>
                                <m:e>
                                  <m:r>
                                    <a:rPr lang="en-US" b="0" i="1" smtClean="0">
                                      <a:latin typeface="Cambria Math" panose="02040503050406030204" pitchFamily="18" charset="0"/>
                                      <a:cs typeface="Arial" pitchFamily="34" charset="0"/>
                                    </a:rPr>
                                    <m:t>0.025</m:t>
                                  </m:r>
                                </m:e>
                                <m:e>
                                  <m:r>
                                    <a:rPr lang="en-US" b="0" i="1" smtClean="0">
                                      <a:latin typeface="Cambria Math" panose="02040503050406030204" pitchFamily="18" charset="0"/>
                                      <a:cs typeface="Arial" pitchFamily="34" charset="0"/>
                                    </a:rPr>
                                    <m:t>0</m:t>
                                  </m:r>
                                </m:e>
                                <m:e>
                                  <m:r>
                                    <a:rPr lang="en-US" b="0" i="1" smtClean="0">
                                      <a:latin typeface="Cambria Math" panose="02040503050406030204" pitchFamily="18" charset="0"/>
                                      <a:cs typeface="Arial" pitchFamily="34" charset="0"/>
                                    </a:rPr>
                                    <m:t>0</m:t>
                                  </m:r>
                                </m:e>
                              </m:mr>
                            </m:m>
                            <m:r>
                              <m:rPr>
                                <m:nor/>
                              </m:rPr>
                              <a:rPr lang="en-US" dirty="0">
                                <a:latin typeface="Arial" pitchFamily="34" charset="0"/>
                                <a:cs typeface="Arial" pitchFamily="34" charset="0"/>
                              </a:rPr>
                              <m:t> </m:t>
                            </m:r>
                          </m:e>
                        </m:d>
                      </m:oMath>
                    </m:oMathPara>
                  </a14:m>
                  <a:endParaRPr lang="en-US" dirty="0">
                    <a:latin typeface="Arial" pitchFamily="34" charset="0"/>
                    <a:cs typeface="Arial" pitchFamily="34" charset="0"/>
                  </a:endParaRPr>
                </a:p>
              </p:txBody>
            </p:sp>
          </mc:Choice>
          <mc:Fallback xmlns="">
            <p:sp>
              <p:nvSpPr>
                <p:cNvPr id="23" name="TextBox 22">
                  <a:extLst>
                    <a:ext uri="{FF2B5EF4-FFF2-40B4-BE49-F238E27FC236}">
                      <a16:creationId xmlns:a16="http://schemas.microsoft.com/office/drawing/2014/main" xmlns:a14="http://schemas.microsoft.com/office/drawing/2010/main" xmlns="" id="{DB9D7F8D-E43F-0448-888F-BEEA03FFB81A}"/>
                    </a:ext>
                  </a:extLst>
                </p:cNvPr>
                <p:cNvSpPr txBox="1">
                  <a:spLocks noRot="1" noChangeAspect="1" noMove="1" noResize="1" noEditPoints="1" noAdjustHandles="1" noChangeArrowheads="1" noChangeShapeType="1" noTextEdit="1"/>
                </p:cNvSpPr>
                <p:nvPr/>
              </p:nvSpPr>
              <p:spPr>
                <a:xfrm>
                  <a:off x="6637770" y="4982844"/>
                  <a:ext cx="1277529" cy="796256"/>
                </a:xfrm>
                <a:prstGeom prst="rect">
                  <a:avLst/>
                </a:prstGeom>
                <a:blipFill rotWithShape="0">
                  <a:blip r:embed="rId6"/>
                  <a:stretch>
                    <a:fillRect r="-84689"/>
                  </a:stretch>
                </a:blipFill>
              </p:spPr>
              <p:txBody>
                <a:bodyPr/>
                <a:lstStyle/>
                <a:p>
                  <a:r>
                    <a:rPr lang="en-US">
                      <a:noFill/>
                    </a:rPr>
                    <a:t> </a:t>
                  </a:r>
                </a:p>
              </p:txBody>
            </p:sp>
          </mc:Fallback>
        </mc:AlternateContent>
      </p:grpSp>
      <p:sp>
        <p:nvSpPr>
          <p:cNvPr id="26" name="TextBox 25">
            <a:extLst>
              <a:ext uri="{FF2B5EF4-FFF2-40B4-BE49-F238E27FC236}">
                <a16:creationId xmlns:a16="http://schemas.microsoft.com/office/drawing/2014/main" id="{175A0C59-7652-9C45-B0D8-FA0F8308C9FB}"/>
              </a:ext>
            </a:extLst>
          </p:cNvPr>
          <p:cNvSpPr txBox="1"/>
          <p:nvPr/>
        </p:nvSpPr>
        <p:spPr>
          <a:xfrm>
            <a:off x="6569905" y="6081596"/>
            <a:ext cx="2514600" cy="338554"/>
          </a:xfrm>
          <a:prstGeom prst="rect">
            <a:avLst/>
          </a:prstGeom>
          <a:noFill/>
        </p:spPr>
        <p:txBody>
          <a:bodyPr wrap="square" rtlCol="0">
            <a:spAutoFit/>
          </a:bodyPr>
          <a:lstStyle/>
          <a:p>
            <a:r>
              <a:rPr lang="en-US" sz="1600" dirty="0">
                <a:latin typeface="Arial" pitchFamily="34" charset="0"/>
                <a:cs typeface="Arial" pitchFamily="34" charset="0"/>
              </a:rPr>
              <a:t>Effect of ‘a’ is diminished </a:t>
            </a:r>
          </a:p>
        </p:txBody>
      </p:sp>
    </p:spTree>
    <p:extLst>
      <p:ext uri="{BB962C8B-B14F-4D97-AF65-F5344CB8AC3E}">
        <p14:creationId xmlns:p14="http://schemas.microsoft.com/office/powerpoint/2010/main" val="118250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CFF93-C947-CE44-8709-29B21590D76D}"/>
              </a:ext>
            </a:extLst>
          </p:cNvPr>
          <p:cNvSpPr>
            <a:spLocks noGrp="1"/>
          </p:cNvSpPr>
          <p:nvPr>
            <p:ph type="title" idx="4294967295"/>
          </p:nvPr>
        </p:nvSpPr>
        <p:spPr>
          <a:xfrm>
            <a:off x="0" y="952500"/>
            <a:ext cx="4229100" cy="838200"/>
          </a:xfrm>
        </p:spPr>
        <p:txBody>
          <a:bodyPr/>
          <a:lstStyle/>
          <a:p>
            <a:r>
              <a:rPr lang="en-US"/>
              <a:t>Outline</a:t>
            </a:r>
          </a:p>
        </p:txBody>
      </p:sp>
      <p:sp>
        <p:nvSpPr>
          <p:cNvPr id="3" name="Content Placeholder 2">
            <a:extLst>
              <a:ext uri="{FF2B5EF4-FFF2-40B4-BE49-F238E27FC236}">
                <a16:creationId xmlns:a16="http://schemas.microsoft.com/office/drawing/2014/main" id="{38799D53-5F45-014D-94B6-C363136EFFF6}"/>
              </a:ext>
            </a:extLst>
          </p:cNvPr>
          <p:cNvSpPr>
            <a:spLocks noGrp="1"/>
          </p:cNvSpPr>
          <p:nvPr>
            <p:ph idx="4294967295"/>
          </p:nvPr>
        </p:nvSpPr>
        <p:spPr>
          <a:xfrm>
            <a:off x="0" y="1992313"/>
            <a:ext cx="3621088" cy="4175125"/>
          </a:xfrm>
          <a:solidFill>
            <a:schemeClr val="bg1"/>
          </a:solidFill>
        </p:spPr>
        <p:txBody>
          <a:bodyPr>
            <a:normAutofit fontScale="92500" lnSpcReduction="20000"/>
          </a:bodyPr>
          <a:lstStyle/>
          <a:p>
            <a:r>
              <a:rPr lang="en-US"/>
              <a:t>Possible Scenarios</a:t>
            </a:r>
          </a:p>
          <a:p>
            <a:r>
              <a:rPr lang="en-US"/>
              <a:t>Objectives </a:t>
            </a:r>
            <a:endParaRPr lang="en-US" sz="1400"/>
          </a:p>
          <a:p>
            <a:pPr>
              <a:buFont typeface="Arial" panose="020B0604020202020204" pitchFamily="34" charset="0"/>
              <a:buChar char="•"/>
            </a:pPr>
            <a:r>
              <a:rPr lang="en-US"/>
              <a:t>Problem Statement </a:t>
            </a:r>
            <a:endParaRPr lang="en-US" sz="1400"/>
          </a:p>
          <a:p>
            <a:pPr>
              <a:buFont typeface="Arial" panose="020B0604020202020204" pitchFamily="34" charset="0"/>
              <a:buChar char="•"/>
            </a:pPr>
            <a:r>
              <a:rPr lang="en-US"/>
              <a:t>Datasets </a:t>
            </a:r>
            <a:endParaRPr lang="en-US" sz="1400"/>
          </a:p>
          <a:p>
            <a:pPr>
              <a:buFont typeface="Arial" panose="020B0604020202020204" pitchFamily="34" charset="0"/>
              <a:buChar char="•"/>
            </a:pPr>
            <a:r>
              <a:rPr lang="en-US" b="1">
                <a:solidFill>
                  <a:srgbClr val="2D5496"/>
                </a:solidFill>
              </a:rPr>
              <a:t>S</a:t>
            </a:r>
            <a:r>
              <a:rPr lang="en-US" b="1">
                <a:solidFill>
                  <a:srgbClr val="565656"/>
                </a:solidFill>
              </a:rPr>
              <a:t>K</a:t>
            </a:r>
            <a:r>
              <a:rPr lang="en-US" b="1">
                <a:solidFill>
                  <a:srgbClr val="BF0000"/>
                </a:solidFill>
              </a:rPr>
              <a:t>O</a:t>
            </a:r>
            <a:r>
              <a:rPr lang="en-US" b="1">
                <a:solidFill>
                  <a:srgbClr val="BC8E00"/>
                </a:solidFill>
              </a:rPr>
              <a:t>D </a:t>
            </a:r>
            <a:r>
              <a:rPr lang="en-US"/>
              <a:t>Architecture </a:t>
            </a:r>
          </a:p>
          <a:p>
            <a:pPr lvl="0">
              <a:buFont typeface="Arial" panose="020B0604020202020204" pitchFamily="34" charset="0"/>
              <a:buChar char="•"/>
            </a:pPr>
            <a:r>
              <a:rPr lang="en-US">
                <a:solidFill>
                  <a:srgbClr val="000000"/>
                </a:solidFill>
              </a:rPr>
              <a:t>Summary</a:t>
            </a:r>
          </a:p>
          <a:p>
            <a:pPr lvl="0">
              <a:buFont typeface="Arial" panose="020B0604020202020204" pitchFamily="34" charset="0"/>
              <a:buChar char="•"/>
            </a:pPr>
            <a:r>
              <a:rPr lang="en-US">
                <a:solidFill>
                  <a:srgbClr val="000000"/>
                </a:solidFill>
              </a:rPr>
              <a:t>Deliverables and Demo</a:t>
            </a:r>
          </a:p>
          <a:p>
            <a:pPr lvl="0">
              <a:buFont typeface="Arial" panose="020B0604020202020204" pitchFamily="34" charset="0"/>
              <a:buChar char="•"/>
            </a:pPr>
            <a:r>
              <a:rPr lang="en-US">
                <a:solidFill>
                  <a:srgbClr val="000000"/>
                </a:solidFill>
              </a:rPr>
              <a:t>Future Plans</a:t>
            </a:r>
            <a:endParaRPr lang="en-US"/>
          </a:p>
          <a:p>
            <a:endParaRPr lang="en-US"/>
          </a:p>
        </p:txBody>
      </p:sp>
      <p:sp>
        <p:nvSpPr>
          <p:cNvPr id="4" name="Slide Number Placeholder 3">
            <a:extLst>
              <a:ext uri="{FF2B5EF4-FFF2-40B4-BE49-F238E27FC236}">
                <a16:creationId xmlns:a16="http://schemas.microsoft.com/office/drawing/2014/main" id="{32D722FB-C2A2-0546-A4EF-9CA3E7E8E8C4}"/>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6</a:t>
            </a:fld>
            <a:endParaRPr lang="en-US"/>
          </a:p>
        </p:txBody>
      </p:sp>
      <p:sp>
        <p:nvSpPr>
          <p:cNvPr id="6" name="TextBox 5">
            <a:extLst>
              <a:ext uri="{FF2B5EF4-FFF2-40B4-BE49-F238E27FC236}">
                <a16:creationId xmlns:a16="http://schemas.microsoft.com/office/drawing/2014/main" id="{E7AD371D-A999-1C4B-BB7A-D43F719D5EC1}"/>
              </a:ext>
            </a:extLst>
          </p:cNvPr>
          <p:cNvSpPr txBox="1"/>
          <p:nvPr/>
        </p:nvSpPr>
        <p:spPr>
          <a:xfrm>
            <a:off x="5043908" y="1992854"/>
            <a:ext cx="3797084" cy="4401205"/>
          </a:xfrm>
          <a:prstGeom prst="rect">
            <a:avLst/>
          </a:prstGeom>
          <a:noFill/>
        </p:spPr>
        <p:txBody>
          <a:bodyPr wrap="square" rtlCol="0">
            <a:spAutoFit/>
          </a:bodyPr>
          <a:lstStyle/>
          <a:p>
            <a:pPr marL="230188" lvl="0" indent="-230188">
              <a:spcBef>
                <a:spcPts val="2400"/>
              </a:spcBef>
              <a:buFontTx/>
              <a:buChar char="•"/>
            </a:pPr>
            <a:r>
              <a:rPr lang="en-US" sz="2000" kern="0" dirty="0">
                <a:solidFill>
                  <a:srgbClr val="000000"/>
                </a:solidFill>
                <a:latin typeface="Arial" pitchFamily="34" charset="0"/>
                <a:cs typeface="Arial" pitchFamily="34" charset="0"/>
              </a:rPr>
              <a:t>Data Streaming</a:t>
            </a:r>
          </a:p>
          <a:p>
            <a:pPr marL="230188" lvl="0" indent="-230188">
              <a:spcBef>
                <a:spcPts val="2400"/>
              </a:spcBef>
              <a:buFontTx/>
              <a:buChar char="•"/>
            </a:pPr>
            <a:r>
              <a:rPr lang="en-US" sz="2000" b="1" kern="0" dirty="0">
                <a:solidFill>
                  <a:srgbClr val="000000"/>
                </a:solidFill>
                <a:latin typeface="Arial" panose="020B0604020202020204" pitchFamily="34" charset="0"/>
                <a:cs typeface="Arial" panose="020B0604020202020204" pitchFamily="34" charset="0"/>
              </a:rPr>
              <a:t>Feature Extraction</a:t>
            </a:r>
          </a:p>
          <a:p>
            <a:pPr marL="230188" lvl="0" indent="-230188">
              <a:spcBef>
                <a:spcPts val="2400"/>
              </a:spcBef>
              <a:buFontTx/>
              <a:buChar char="•"/>
            </a:pPr>
            <a:r>
              <a:rPr lang="en-US" sz="2000" b="1" kern="0" dirty="0">
                <a:solidFill>
                  <a:srgbClr val="000000"/>
                </a:solidFill>
                <a:latin typeface="Arial" panose="020B0604020202020204" pitchFamily="34" charset="0"/>
                <a:cs typeface="Arial" panose="020B0604020202020204" pitchFamily="34" charset="0"/>
              </a:rPr>
              <a:t>Knowledge Graph</a:t>
            </a:r>
          </a:p>
          <a:p>
            <a:pPr marL="230188" lvl="0" indent="-230188">
              <a:spcBef>
                <a:spcPts val="2400"/>
              </a:spcBef>
              <a:buFontTx/>
              <a:buChar char="•"/>
            </a:pPr>
            <a:r>
              <a:rPr lang="en-US" sz="2000" b="1" kern="0" dirty="0">
                <a:solidFill>
                  <a:srgbClr val="000000"/>
                </a:solidFill>
                <a:latin typeface="Arial" panose="020B0604020202020204" pitchFamily="34" charset="0"/>
                <a:cs typeface="Arial" panose="020B0604020202020204" pitchFamily="34" charset="0"/>
              </a:rPr>
              <a:t>User Profiling</a:t>
            </a:r>
          </a:p>
          <a:p>
            <a:pPr marL="230188" lvl="0" indent="-230188">
              <a:spcBef>
                <a:spcPts val="2400"/>
              </a:spcBef>
              <a:buFontTx/>
              <a:buChar char="•"/>
            </a:pPr>
            <a:r>
              <a:rPr lang="en-US" sz="2000" kern="0" dirty="0">
                <a:solidFill>
                  <a:srgbClr val="000000"/>
                </a:solidFill>
                <a:latin typeface="Arial" pitchFamily="34" charset="0"/>
                <a:cs typeface="Arial" pitchFamily="34" charset="0"/>
              </a:rPr>
              <a:t>PostgreSQL Database</a:t>
            </a:r>
          </a:p>
          <a:p>
            <a:pPr marL="230188" lvl="0" indent="-230188">
              <a:spcBef>
                <a:spcPts val="2400"/>
              </a:spcBef>
              <a:buFontTx/>
              <a:buChar char="•"/>
            </a:pPr>
            <a:r>
              <a:rPr lang="en-US" sz="2000" kern="0" dirty="0">
                <a:solidFill>
                  <a:srgbClr val="000000"/>
                </a:solidFill>
                <a:latin typeface="Arial" pitchFamily="34" charset="0"/>
                <a:cs typeface="Arial" pitchFamily="34" charset="0"/>
              </a:rPr>
              <a:t>Graph-based Indexing Layer</a:t>
            </a:r>
          </a:p>
          <a:p>
            <a:pPr marL="230188" lvl="0" indent="-230188">
              <a:spcBef>
                <a:spcPts val="2400"/>
              </a:spcBef>
              <a:buFontTx/>
              <a:buChar char="•"/>
            </a:pPr>
            <a:r>
              <a:rPr lang="en-US" sz="2000" kern="0" dirty="0">
                <a:solidFill>
                  <a:srgbClr val="000000"/>
                </a:solidFill>
                <a:latin typeface="Arial" pitchFamily="34" charset="0"/>
                <a:cs typeface="Arial" pitchFamily="34" charset="0"/>
              </a:rPr>
              <a:t>Front End </a:t>
            </a:r>
          </a:p>
          <a:p>
            <a:endParaRPr lang="en-US" sz="2000" dirty="0">
              <a:latin typeface="Arial" panose="020B0604020202020204" pitchFamily="34" charset="0"/>
              <a:cs typeface="Arial" pitchFamily="34" charset="0"/>
            </a:endParaRPr>
          </a:p>
        </p:txBody>
      </p:sp>
      <p:cxnSp>
        <p:nvCxnSpPr>
          <p:cNvPr id="9" name="Straight Connector 8">
            <a:extLst>
              <a:ext uri="{FF2B5EF4-FFF2-40B4-BE49-F238E27FC236}">
                <a16:creationId xmlns:a16="http://schemas.microsoft.com/office/drawing/2014/main" id="{5C3D88AA-2FB2-EA44-8B3F-BDB4C26D90F8}"/>
              </a:ext>
            </a:extLst>
          </p:cNvPr>
          <p:cNvCxnSpPr>
            <a:cxnSpLocks/>
          </p:cNvCxnSpPr>
          <p:nvPr/>
        </p:nvCxnSpPr>
        <p:spPr>
          <a:xfrm>
            <a:off x="4457696" y="1214352"/>
            <a:ext cx="0" cy="517970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DA3023C-BBAD-2448-9DBD-B63093BA2BEF}"/>
              </a:ext>
            </a:extLst>
          </p:cNvPr>
          <p:cNvSpPr txBox="1">
            <a:spLocks/>
          </p:cNvSpPr>
          <p:nvPr/>
        </p:nvSpPr>
        <p:spPr bwMode="auto">
          <a:xfrm>
            <a:off x="4929603" y="971744"/>
            <a:ext cx="4229096"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400" b="1">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pPr>
              <a:spcBef>
                <a:spcPts val="2400"/>
              </a:spcBef>
            </a:pPr>
            <a:r>
              <a:rPr lang="en-US"/>
              <a:t>Architecture Modules</a:t>
            </a:r>
          </a:p>
        </p:txBody>
      </p:sp>
      <p:sp>
        <p:nvSpPr>
          <p:cNvPr id="17" name="Right Arrow 16">
            <a:extLst>
              <a:ext uri="{FF2B5EF4-FFF2-40B4-BE49-F238E27FC236}">
                <a16:creationId xmlns:a16="http://schemas.microsoft.com/office/drawing/2014/main" id="{9ABE451D-D1F0-4B4E-A9AB-09FCFBD85946}"/>
              </a:ext>
            </a:extLst>
          </p:cNvPr>
          <p:cNvSpPr/>
          <p:nvPr/>
        </p:nvSpPr>
        <p:spPr>
          <a:xfrm>
            <a:off x="2721885" y="4136509"/>
            <a:ext cx="1693180" cy="330560"/>
          </a:xfrm>
          <a:prstGeom prst="rightArrow">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9953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7"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DF033-A62F-3A41-A2CC-64D964374475}"/>
              </a:ext>
            </a:extLst>
          </p:cNvPr>
          <p:cNvSpPr>
            <a:spLocks noGrp="1"/>
          </p:cNvSpPr>
          <p:nvPr>
            <p:ph type="title"/>
          </p:nvPr>
        </p:nvSpPr>
        <p:spPr/>
        <p:txBody>
          <a:bodyPr/>
          <a:lstStyle/>
          <a:p>
            <a:r>
              <a:rPr lang="en-US" dirty="0">
                <a:latin typeface="Arial"/>
                <a:cs typeface="Arial"/>
              </a:rPr>
              <a:t>Topic Modeling with Tweets</a:t>
            </a:r>
            <a:endParaRPr lang="en-US" dirty="0"/>
          </a:p>
        </p:txBody>
      </p:sp>
      <p:sp>
        <p:nvSpPr>
          <p:cNvPr id="4" name="Slide Number Placeholder 3">
            <a:extLst>
              <a:ext uri="{FF2B5EF4-FFF2-40B4-BE49-F238E27FC236}">
                <a16:creationId xmlns:a16="http://schemas.microsoft.com/office/drawing/2014/main" id="{CABDF977-2E76-3642-A672-E881A1335CF0}"/>
              </a:ext>
            </a:extLst>
          </p:cNvPr>
          <p:cNvSpPr>
            <a:spLocks noGrp="1"/>
          </p:cNvSpPr>
          <p:nvPr>
            <p:ph type="sldNum" sz="quarter" idx="11"/>
          </p:nvPr>
        </p:nvSpPr>
        <p:spPr/>
        <p:txBody>
          <a:bodyPr/>
          <a:lstStyle/>
          <a:p>
            <a:fld id="{F6EFC63E-F8D9-44BB-A462-AC735E845F95}" type="slidenum">
              <a:rPr lang="en-US" smtClean="0"/>
              <a:pPr/>
              <a:t>60</a:t>
            </a:fld>
            <a:endParaRPr lang="en-US"/>
          </a:p>
        </p:txBody>
      </p:sp>
      <p:sp>
        <p:nvSpPr>
          <p:cNvPr id="5" name="Footer Placeholder 4">
            <a:extLst>
              <a:ext uri="{FF2B5EF4-FFF2-40B4-BE49-F238E27FC236}">
                <a16:creationId xmlns:a16="http://schemas.microsoft.com/office/drawing/2014/main" id="{93EDD53E-7B71-E64F-BB80-C3013F119415}"/>
              </a:ext>
            </a:extLst>
          </p:cNvPr>
          <p:cNvSpPr>
            <a:spLocks noGrp="1"/>
          </p:cNvSpPr>
          <p:nvPr>
            <p:ph type="ftr" sz="quarter" idx="3"/>
          </p:nvPr>
        </p:nvSpPr>
        <p:spPr/>
        <p:txBody>
          <a:bodyPr/>
          <a:lstStyle/>
          <a:p>
            <a:endParaRPr lang="en-US"/>
          </a:p>
        </p:txBody>
      </p:sp>
      <p:sp>
        <p:nvSpPr>
          <p:cNvPr id="6" name="Content Placeholder 5">
            <a:extLst>
              <a:ext uri="{FF2B5EF4-FFF2-40B4-BE49-F238E27FC236}">
                <a16:creationId xmlns:a16="http://schemas.microsoft.com/office/drawing/2014/main" id="{C99E0A48-E4D0-6C4D-9FBD-446FE567A3E4}"/>
              </a:ext>
            </a:extLst>
          </p:cNvPr>
          <p:cNvSpPr txBox="1">
            <a:spLocks noGrp="1"/>
          </p:cNvSpPr>
          <p:nvPr>
            <p:ph idx="1"/>
          </p:nvPr>
        </p:nvSpPr>
        <p:spPr>
          <a:xfrm>
            <a:off x="228600" y="1732410"/>
            <a:ext cx="8458200" cy="2416046"/>
          </a:xfrm>
          <a:prstGeom prst="rect">
            <a:avLst/>
          </a:prstGeom>
          <a:noFill/>
        </p:spPr>
        <p:txBody>
          <a:bodyPr wrap="square" rtlCol="0">
            <a:spAutoFit/>
          </a:bodyPr>
          <a:lstStyle/>
          <a:p>
            <a:pPr>
              <a:spcBef>
                <a:spcPts val="600"/>
              </a:spcBef>
            </a:pPr>
            <a:r>
              <a:rPr lang="en-US" sz="1800" dirty="0"/>
              <a:t>Document-term matrix is very sparse</a:t>
            </a:r>
          </a:p>
          <a:p>
            <a:pPr>
              <a:spcBef>
                <a:spcPts val="600"/>
              </a:spcBef>
            </a:pPr>
            <a:r>
              <a:rPr lang="en-US" sz="1800" dirty="0">
                <a:latin typeface="Arial"/>
                <a:cs typeface="Arial"/>
              </a:rPr>
              <a:t>So Dimensionality reduction is performed with SVD (Singular Value Decomposition)</a:t>
            </a:r>
          </a:p>
          <a:p>
            <a:pPr>
              <a:spcBef>
                <a:spcPts val="600"/>
              </a:spcBef>
            </a:pPr>
            <a:r>
              <a:rPr lang="en-US" sz="1800" dirty="0">
                <a:latin typeface="Arial"/>
                <a:cs typeface="Arial"/>
              </a:rPr>
              <a:t>From </a:t>
            </a:r>
            <a:r>
              <a:rPr lang="en-US" sz="1800" i="1" dirty="0"/>
              <a:t>Document-term matrix, </a:t>
            </a:r>
            <a:r>
              <a:rPr lang="en-US" sz="1800" dirty="0"/>
              <a:t>A, we retrieve</a:t>
            </a:r>
          </a:p>
          <a:p>
            <a:pPr lvl="1"/>
            <a:r>
              <a:rPr lang="en-US" sz="1800" i="1" dirty="0"/>
              <a:t> </a:t>
            </a:r>
            <a:r>
              <a:rPr lang="en-US" sz="1800" b="1" i="1" dirty="0"/>
              <a:t>Term-topic matrix, V</a:t>
            </a:r>
          </a:p>
          <a:p>
            <a:pPr lvl="1"/>
            <a:r>
              <a:rPr lang="en-US" sz="1800" i="1" dirty="0">
                <a:latin typeface="Arial"/>
                <a:cs typeface="Arial"/>
              </a:rPr>
              <a:t>Document-topic matrix, U</a:t>
            </a:r>
          </a:p>
          <a:p>
            <a:pPr>
              <a:spcBef>
                <a:spcPts val="600"/>
              </a:spcBef>
            </a:pPr>
            <a:r>
              <a:rPr lang="en-US" sz="1800" dirty="0">
                <a:latin typeface="Arial"/>
                <a:cs typeface="Arial"/>
              </a:rPr>
              <a:t>Document is represented with </a:t>
            </a:r>
            <a:r>
              <a:rPr lang="en-US" sz="1800" i="1" dirty="0">
                <a:latin typeface="Arial"/>
                <a:cs typeface="Arial"/>
              </a:rPr>
              <a:t>Term-topic matrix</a:t>
            </a:r>
          </a:p>
        </p:txBody>
      </p:sp>
      <p:pic>
        <p:nvPicPr>
          <p:cNvPr id="14" name="Google Shape;745;p36">
            <a:extLst>
              <a:ext uri="{FF2B5EF4-FFF2-40B4-BE49-F238E27FC236}">
                <a16:creationId xmlns:a16="http://schemas.microsoft.com/office/drawing/2014/main" id="{2F325A08-E40D-704A-B8F1-88076B929C65}"/>
              </a:ext>
            </a:extLst>
          </p:cNvPr>
          <p:cNvPicPr preferRelativeResize="0"/>
          <p:nvPr/>
        </p:nvPicPr>
        <p:blipFill rotWithShape="1">
          <a:blip r:embed="rId2">
            <a:alphaModFix/>
          </a:blip>
          <a:srcRect/>
          <a:stretch/>
        </p:blipFill>
        <p:spPr>
          <a:xfrm>
            <a:off x="228600" y="4744384"/>
            <a:ext cx="4495862" cy="1742977"/>
          </a:xfrm>
          <a:prstGeom prst="rect">
            <a:avLst/>
          </a:prstGeom>
          <a:noFill/>
          <a:ln>
            <a:noFill/>
          </a:ln>
        </p:spPr>
      </p:pic>
      <p:pic>
        <p:nvPicPr>
          <p:cNvPr id="15" name="Google Shape;751;p36">
            <a:extLst>
              <a:ext uri="{FF2B5EF4-FFF2-40B4-BE49-F238E27FC236}">
                <a16:creationId xmlns:a16="http://schemas.microsoft.com/office/drawing/2014/main" id="{47C26772-ABAC-8D42-96A8-DE77E8B9C1D7}"/>
              </a:ext>
            </a:extLst>
          </p:cNvPr>
          <p:cNvPicPr preferRelativeResize="0"/>
          <p:nvPr/>
        </p:nvPicPr>
        <p:blipFill rotWithShape="1">
          <a:blip r:embed="rId3">
            <a:alphaModFix/>
          </a:blip>
          <a:srcRect/>
          <a:stretch/>
        </p:blipFill>
        <p:spPr>
          <a:xfrm>
            <a:off x="1587186" y="4450595"/>
            <a:ext cx="1778683" cy="380286"/>
          </a:xfrm>
          <a:prstGeom prst="rect">
            <a:avLst/>
          </a:prstGeom>
          <a:noFill/>
          <a:ln>
            <a:noFill/>
          </a:ln>
        </p:spPr>
      </p:pic>
      <p:pic>
        <p:nvPicPr>
          <p:cNvPr id="3" name="Picture 2">
            <a:extLst>
              <a:ext uri="{FF2B5EF4-FFF2-40B4-BE49-F238E27FC236}">
                <a16:creationId xmlns:a16="http://schemas.microsoft.com/office/drawing/2014/main" id="{3E768FDC-96E3-6E49-9D43-BA0F270DBA36}"/>
              </a:ext>
            </a:extLst>
          </p:cNvPr>
          <p:cNvPicPr>
            <a:picLocks noChangeAspect="1"/>
          </p:cNvPicPr>
          <p:nvPr/>
        </p:nvPicPr>
        <p:blipFill>
          <a:blip r:embed="rId4"/>
          <a:stretch>
            <a:fillRect/>
          </a:stretch>
        </p:blipFill>
        <p:spPr>
          <a:xfrm>
            <a:off x="5450994" y="2595867"/>
            <a:ext cx="3668215" cy="1202937"/>
          </a:xfrm>
          <a:prstGeom prst="rect">
            <a:avLst/>
          </a:prstGeom>
        </p:spPr>
      </p:pic>
      <p:pic>
        <p:nvPicPr>
          <p:cNvPr id="9" name="Picture 8">
            <a:extLst>
              <a:ext uri="{FF2B5EF4-FFF2-40B4-BE49-F238E27FC236}">
                <a16:creationId xmlns:a16="http://schemas.microsoft.com/office/drawing/2014/main" id="{1186E952-5656-0947-A9FE-B4C063708351}"/>
              </a:ext>
            </a:extLst>
          </p:cNvPr>
          <p:cNvPicPr>
            <a:picLocks noChangeAspect="1"/>
          </p:cNvPicPr>
          <p:nvPr/>
        </p:nvPicPr>
        <p:blipFill>
          <a:blip r:embed="rId5"/>
          <a:stretch>
            <a:fillRect/>
          </a:stretch>
        </p:blipFill>
        <p:spPr>
          <a:xfrm>
            <a:off x="5908431" y="5274302"/>
            <a:ext cx="2559050" cy="1033463"/>
          </a:xfrm>
          <a:prstGeom prst="rect">
            <a:avLst/>
          </a:prstGeom>
        </p:spPr>
      </p:pic>
      <p:sp>
        <p:nvSpPr>
          <p:cNvPr id="10" name="TextBox 9">
            <a:extLst>
              <a:ext uri="{FF2B5EF4-FFF2-40B4-BE49-F238E27FC236}">
                <a16:creationId xmlns:a16="http://schemas.microsoft.com/office/drawing/2014/main" id="{1806E7C9-71E2-0D41-B0F0-5E5CA207D5FE}"/>
              </a:ext>
            </a:extLst>
          </p:cNvPr>
          <p:cNvSpPr txBox="1"/>
          <p:nvPr/>
        </p:nvSpPr>
        <p:spPr>
          <a:xfrm>
            <a:off x="5778133" y="4262133"/>
            <a:ext cx="3341076" cy="830997"/>
          </a:xfrm>
          <a:prstGeom prst="rect">
            <a:avLst/>
          </a:prstGeom>
          <a:noFill/>
        </p:spPr>
        <p:txBody>
          <a:bodyPr wrap="square" rtlCol="0">
            <a:spAutoFit/>
          </a:bodyPr>
          <a:lstStyle/>
          <a:p>
            <a:r>
              <a:rPr lang="en-US" sz="1600" dirty="0">
                <a:latin typeface="Arial" pitchFamily="34" charset="0"/>
                <a:cs typeface="Arial" pitchFamily="34" charset="0"/>
              </a:rPr>
              <a:t>Dimensionality = 2, instead of 3</a:t>
            </a:r>
          </a:p>
          <a:p>
            <a:r>
              <a:rPr lang="en-US" sz="1600" dirty="0">
                <a:latin typeface="Arial" pitchFamily="34" charset="0"/>
                <a:cs typeface="Arial" pitchFamily="34" charset="0"/>
              </a:rPr>
              <a:t>Retains top 2 </a:t>
            </a:r>
            <a:r>
              <a:rPr lang="en-US" sz="1600" dirty="0"/>
              <a:t>Approximation to represent the document</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val="266264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DF033-A62F-3A41-A2CC-64D964374475}"/>
              </a:ext>
            </a:extLst>
          </p:cNvPr>
          <p:cNvSpPr>
            <a:spLocks noGrp="1"/>
          </p:cNvSpPr>
          <p:nvPr>
            <p:ph type="title"/>
          </p:nvPr>
        </p:nvSpPr>
        <p:spPr/>
        <p:txBody>
          <a:bodyPr/>
          <a:lstStyle/>
          <a:p>
            <a:r>
              <a:rPr lang="en-US" dirty="0">
                <a:latin typeface="Arial"/>
                <a:cs typeface="Arial"/>
              </a:rPr>
              <a:t>Topic Modeling with Tweets</a:t>
            </a:r>
            <a:endParaRPr lang="en-US" dirty="0"/>
          </a:p>
        </p:txBody>
      </p:sp>
      <p:sp>
        <p:nvSpPr>
          <p:cNvPr id="4" name="Slide Number Placeholder 3">
            <a:extLst>
              <a:ext uri="{FF2B5EF4-FFF2-40B4-BE49-F238E27FC236}">
                <a16:creationId xmlns:a16="http://schemas.microsoft.com/office/drawing/2014/main" id="{CABDF977-2E76-3642-A672-E881A1335CF0}"/>
              </a:ext>
            </a:extLst>
          </p:cNvPr>
          <p:cNvSpPr>
            <a:spLocks noGrp="1"/>
          </p:cNvSpPr>
          <p:nvPr>
            <p:ph type="sldNum" sz="quarter" idx="11"/>
          </p:nvPr>
        </p:nvSpPr>
        <p:spPr/>
        <p:txBody>
          <a:bodyPr/>
          <a:lstStyle/>
          <a:p>
            <a:fld id="{F6EFC63E-F8D9-44BB-A462-AC735E845F95}" type="slidenum">
              <a:rPr lang="en-US" smtClean="0"/>
              <a:pPr/>
              <a:t>61</a:t>
            </a:fld>
            <a:endParaRPr lang="en-US"/>
          </a:p>
        </p:txBody>
      </p:sp>
      <p:pic>
        <p:nvPicPr>
          <p:cNvPr id="7" name="Picture 6">
            <a:extLst>
              <a:ext uri="{FF2B5EF4-FFF2-40B4-BE49-F238E27FC236}">
                <a16:creationId xmlns:a16="http://schemas.microsoft.com/office/drawing/2014/main" id="{2DDE5B8C-171A-BA47-BD44-F46593428998}"/>
              </a:ext>
            </a:extLst>
          </p:cNvPr>
          <p:cNvPicPr>
            <a:picLocks noChangeAspect="1"/>
          </p:cNvPicPr>
          <p:nvPr/>
        </p:nvPicPr>
        <p:blipFill>
          <a:blip r:embed="rId2"/>
          <a:stretch>
            <a:fillRect/>
          </a:stretch>
        </p:blipFill>
        <p:spPr>
          <a:xfrm>
            <a:off x="633046" y="4471924"/>
            <a:ext cx="3166849" cy="708996"/>
          </a:xfrm>
          <a:prstGeom prst="rect">
            <a:avLst/>
          </a:prstGeom>
        </p:spPr>
      </p:pic>
      <p:sp>
        <p:nvSpPr>
          <p:cNvPr id="5" name="Footer Placeholder 4">
            <a:extLst>
              <a:ext uri="{FF2B5EF4-FFF2-40B4-BE49-F238E27FC236}">
                <a16:creationId xmlns:a16="http://schemas.microsoft.com/office/drawing/2014/main" id="{93EDD53E-7B71-E64F-BB80-C3013F119415}"/>
              </a:ext>
            </a:extLst>
          </p:cNvPr>
          <p:cNvSpPr>
            <a:spLocks noGrp="1"/>
          </p:cNvSpPr>
          <p:nvPr>
            <p:ph type="ftr" sz="quarter" idx="3"/>
          </p:nvPr>
        </p:nvSpPr>
        <p:spPr/>
        <p:txBody>
          <a:bodyPr/>
          <a:lstStyle/>
          <a:p>
            <a:endParaRPr lang="en-US" dirty="0"/>
          </a:p>
        </p:txBody>
      </p:sp>
      <p:sp>
        <p:nvSpPr>
          <p:cNvPr id="6" name="Content Placeholder 5">
            <a:extLst>
              <a:ext uri="{FF2B5EF4-FFF2-40B4-BE49-F238E27FC236}">
                <a16:creationId xmlns:a16="http://schemas.microsoft.com/office/drawing/2014/main" id="{C99E0A48-E4D0-6C4D-9FBD-446FE567A3E4}"/>
              </a:ext>
            </a:extLst>
          </p:cNvPr>
          <p:cNvSpPr txBox="1">
            <a:spLocks noGrp="1"/>
          </p:cNvSpPr>
          <p:nvPr>
            <p:ph idx="1"/>
          </p:nvPr>
        </p:nvSpPr>
        <p:spPr>
          <a:xfrm>
            <a:off x="228600" y="1732410"/>
            <a:ext cx="8458200" cy="1471172"/>
          </a:xfrm>
          <a:prstGeom prst="rect">
            <a:avLst/>
          </a:prstGeom>
          <a:noFill/>
        </p:spPr>
        <p:txBody>
          <a:bodyPr wrap="square" rtlCol="0">
            <a:spAutoFit/>
          </a:bodyPr>
          <a:lstStyle/>
          <a:p>
            <a:pPr marL="229870" indent="-229870">
              <a:lnSpc>
                <a:spcPct val="110000"/>
              </a:lnSpc>
            </a:pPr>
            <a:r>
              <a:rPr lang="en-US" sz="1800" dirty="0"/>
              <a:t>Finally, </a:t>
            </a:r>
            <a:r>
              <a:rPr lang="en-US" dirty="0">
                <a:latin typeface="Arial"/>
                <a:cs typeface="Arial"/>
              </a:rPr>
              <a:t>Apply </a:t>
            </a:r>
            <a:r>
              <a:rPr lang="en-US" b="1" dirty="0">
                <a:latin typeface="Arial"/>
                <a:cs typeface="Arial"/>
              </a:rPr>
              <a:t>cosine similarity, sim(q, d) </a:t>
            </a:r>
            <a:r>
              <a:rPr lang="en-US" dirty="0">
                <a:latin typeface="Arial"/>
                <a:cs typeface="Arial"/>
              </a:rPr>
              <a:t>to evaluate:</a:t>
            </a:r>
          </a:p>
          <a:p>
            <a:pPr marL="683895" lvl="1" indent="-226695">
              <a:lnSpc>
                <a:spcPct val="110000"/>
              </a:lnSpc>
            </a:pPr>
            <a:r>
              <a:rPr lang="en-US" sz="1800" dirty="0">
                <a:latin typeface="Arial"/>
                <a:cs typeface="Arial"/>
              </a:rPr>
              <a:t>the similarity of terms (or “queries”) and documents (we want to retrieve passages most relevant to our search query).</a:t>
            </a:r>
          </a:p>
          <a:p>
            <a:pPr>
              <a:spcBef>
                <a:spcPts val="600"/>
              </a:spcBef>
            </a:pPr>
            <a:endParaRPr lang="en-US" sz="1800" i="1" dirty="0">
              <a:latin typeface="Arial"/>
              <a:cs typeface="Arial"/>
            </a:endParaRPr>
          </a:p>
        </p:txBody>
      </p:sp>
      <p:pic>
        <p:nvPicPr>
          <p:cNvPr id="9" name="Picture 8">
            <a:extLst>
              <a:ext uri="{FF2B5EF4-FFF2-40B4-BE49-F238E27FC236}">
                <a16:creationId xmlns:a16="http://schemas.microsoft.com/office/drawing/2014/main" id="{1186E952-5656-0947-A9FE-B4C063708351}"/>
              </a:ext>
            </a:extLst>
          </p:cNvPr>
          <p:cNvPicPr>
            <a:picLocks noChangeAspect="1"/>
          </p:cNvPicPr>
          <p:nvPr/>
        </p:nvPicPr>
        <p:blipFill>
          <a:blip r:embed="rId3"/>
          <a:stretch>
            <a:fillRect/>
          </a:stretch>
        </p:blipFill>
        <p:spPr>
          <a:xfrm>
            <a:off x="633046" y="3379428"/>
            <a:ext cx="2559050" cy="1033463"/>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0D16EA5-8E6D-A042-ADF4-97CDBA90A056}"/>
                  </a:ext>
                </a:extLst>
              </p:cNvPr>
              <p:cNvSpPr txBox="1"/>
              <p:nvPr/>
            </p:nvSpPr>
            <p:spPr>
              <a:xfrm>
                <a:off x="4824714" y="3379428"/>
                <a:ext cx="3211455" cy="1408142"/>
              </a:xfrm>
              <a:prstGeom prst="rect">
                <a:avLst/>
              </a:prstGeom>
              <a:noFill/>
            </p:spPr>
            <p:txBody>
              <a:bodyPr wrap="square" rtlCol="0">
                <a:spAutoFit/>
              </a:bodyPr>
              <a:lstStyle/>
              <a:p>
                <a:r>
                  <a:rPr lang="en-US" sz="2400" dirty="0">
                    <a:latin typeface="Arial" pitchFamily="34" charset="0"/>
                    <a:cs typeface="Arial" pitchFamily="34" charset="0"/>
                  </a:rPr>
                  <a:t>sim (q, d) = </a:t>
                </a:r>
                <a14:m>
                  <m:oMath xmlns:m="http://schemas.openxmlformats.org/officeDocument/2006/math">
                    <m:f>
                      <m:fPr>
                        <m:ctrlPr>
                          <a:rPr lang="en-US" sz="2400" i="1" smtClean="0">
                            <a:latin typeface="Cambria Math" panose="02040503050406030204" pitchFamily="18" charset="0"/>
                            <a:cs typeface="Arial" pitchFamily="34" charset="0"/>
                          </a:rPr>
                        </m:ctrlPr>
                      </m:fPr>
                      <m:num>
                        <m:r>
                          <a:rPr lang="en-US" sz="2400" b="0" i="1" smtClean="0">
                            <a:latin typeface="Cambria Math" panose="02040503050406030204" pitchFamily="18" charset="0"/>
                            <a:cs typeface="Arial" pitchFamily="34" charset="0"/>
                          </a:rPr>
                          <m:t>𝑞</m:t>
                        </m:r>
                        <m:r>
                          <a:rPr lang="en-US" sz="2400" b="0" i="1" smtClean="0">
                            <a:latin typeface="Cambria Math" panose="02040503050406030204" pitchFamily="18" charset="0"/>
                            <a:cs typeface="Arial" pitchFamily="34" charset="0"/>
                          </a:rPr>
                          <m:t> .  </m:t>
                        </m:r>
                        <m:r>
                          <a:rPr lang="en-US" sz="2400" b="0" i="1" smtClean="0">
                            <a:latin typeface="Cambria Math" panose="02040503050406030204" pitchFamily="18" charset="0"/>
                            <a:cs typeface="Arial" pitchFamily="34" charset="0"/>
                          </a:rPr>
                          <m:t>𝑑</m:t>
                        </m:r>
                      </m:num>
                      <m:den>
                        <m:d>
                          <m:dPr>
                            <m:begChr m:val="|"/>
                            <m:endChr m:val="|"/>
                            <m:ctrlPr>
                              <a:rPr lang="en-US" sz="2400" b="0" i="1" smtClean="0">
                                <a:latin typeface="Cambria Math" panose="02040503050406030204" pitchFamily="18" charset="0"/>
                                <a:cs typeface="Arial" pitchFamily="34" charset="0"/>
                              </a:rPr>
                            </m:ctrlPr>
                          </m:dPr>
                          <m:e>
                            <m:r>
                              <a:rPr lang="en-US" sz="2400" b="0" i="1" smtClean="0">
                                <a:latin typeface="Cambria Math" panose="02040503050406030204" pitchFamily="18" charset="0"/>
                                <a:cs typeface="Arial" pitchFamily="34" charset="0"/>
                              </a:rPr>
                              <m:t>𝑞</m:t>
                            </m:r>
                          </m:e>
                        </m:d>
                        <m:r>
                          <a:rPr lang="en-US" sz="2400" b="0" i="1" smtClean="0">
                            <a:latin typeface="Cambria Math" panose="02040503050406030204" pitchFamily="18" charset="0"/>
                            <a:cs typeface="Arial" pitchFamily="34" charset="0"/>
                          </a:rPr>
                          <m:t>|</m:t>
                        </m:r>
                        <m:r>
                          <a:rPr lang="en-US" sz="2400" b="0" i="1" smtClean="0">
                            <a:latin typeface="Cambria Math" panose="02040503050406030204" pitchFamily="18" charset="0"/>
                            <a:cs typeface="Arial" pitchFamily="34" charset="0"/>
                          </a:rPr>
                          <m:t>𝑑</m:t>
                        </m:r>
                        <m:r>
                          <a:rPr lang="en-US" sz="2400" b="0" i="1" smtClean="0">
                            <a:latin typeface="Cambria Math" panose="02040503050406030204" pitchFamily="18" charset="0"/>
                            <a:cs typeface="Arial" pitchFamily="34" charset="0"/>
                          </a:rPr>
                          <m:t>|</m:t>
                        </m:r>
                      </m:den>
                    </m:f>
                  </m:oMath>
                </a14:m>
                <a:endParaRPr lang="en-US" sz="2400" dirty="0">
                  <a:latin typeface="Arial" pitchFamily="34" charset="0"/>
                  <a:cs typeface="Arial" pitchFamily="34" charset="0"/>
                </a:endParaRPr>
              </a:p>
              <a:p>
                <a:endParaRPr lang="en-US" sz="2400" dirty="0">
                  <a:latin typeface="Arial" pitchFamily="34" charset="0"/>
                  <a:cs typeface="Arial" pitchFamily="34" charset="0"/>
                </a:endParaRPr>
              </a:p>
              <a:p>
                <a:r>
                  <a:rPr lang="en-US" sz="2400" dirty="0">
                    <a:latin typeface="Arial" pitchFamily="34" charset="0"/>
                    <a:cs typeface="Arial" pitchFamily="34" charset="0"/>
                  </a:rPr>
                  <a:t>sim (q, d1) = - 0.0541</a:t>
                </a:r>
              </a:p>
            </p:txBody>
          </p:sp>
        </mc:Choice>
        <mc:Fallback xmlns="">
          <p:sp>
            <p:nvSpPr>
              <p:cNvPr id="11" name="TextBox 10">
                <a:extLst>
                  <a:ext uri="{FF2B5EF4-FFF2-40B4-BE49-F238E27FC236}">
                    <a16:creationId xmlns:a16="http://schemas.microsoft.com/office/drawing/2014/main" xmlns:a14="http://schemas.microsoft.com/office/drawing/2010/main" xmlns="" id="{40D16EA5-8E6D-A042-ADF4-97CDBA90A056}"/>
                  </a:ext>
                </a:extLst>
              </p:cNvPr>
              <p:cNvSpPr txBox="1">
                <a:spLocks noRot="1" noChangeAspect="1" noMove="1" noResize="1" noEditPoints="1" noAdjustHandles="1" noChangeArrowheads="1" noChangeShapeType="1" noTextEdit="1"/>
              </p:cNvSpPr>
              <p:nvPr/>
            </p:nvSpPr>
            <p:spPr>
              <a:xfrm>
                <a:off x="4824714" y="3379428"/>
                <a:ext cx="3211455" cy="1408142"/>
              </a:xfrm>
              <a:prstGeom prst="rect">
                <a:avLst/>
              </a:prstGeom>
              <a:blipFill rotWithShape="0">
                <a:blip r:embed="rId4"/>
                <a:stretch>
                  <a:fillRect l="-2846" b="-9091"/>
                </a:stretch>
              </a:blipFill>
            </p:spPr>
            <p:txBody>
              <a:bodyPr/>
              <a:lstStyle/>
              <a:p>
                <a:r>
                  <a:rPr lang="en-US">
                    <a:noFill/>
                  </a:rPr>
                  <a:t> </a:t>
                </a:r>
              </a:p>
            </p:txBody>
          </p:sp>
        </mc:Fallback>
      </mc:AlternateContent>
    </p:spTree>
    <p:extLst>
      <p:ext uri="{BB962C8B-B14F-4D97-AF65-F5344CB8AC3E}">
        <p14:creationId xmlns:p14="http://schemas.microsoft.com/office/powerpoint/2010/main" val="42030206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44953-94C6-1D4F-9EC1-24B1283E99F8}"/>
              </a:ext>
            </a:extLst>
          </p:cNvPr>
          <p:cNvSpPr>
            <a:spLocks noGrp="1"/>
          </p:cNvSpPr>
          <p:nvPr>
            <p:ph type="title" idx="4294967295"/>
          </p:nvPr>
        </p:nvSpPr>
        <p:spPr>
          <a:xfrm>
            <a:off x="0" y="952500"/>
            <a:ext cx="8478838" cy="838200"/>
          </a:xfrm>
        </p:spPr>
        <p:txBody>
          <a:bodyPr/>
          <a:lstStyle/>
          <a:p>
            <a:r>
              <a:rPr lang="en-US">
                <a:latin typeface="Arial"/>
                <a:cs typeface="Arial"/>
              </a:rPr>
              <a:t>Topic Modeling for Ontologies (Generative Models)</a:t>
            </a:r>
          </a:p>
        </p:txBody>
      </p:sp>
      <p:sp>
        <p:nvSpPr>
          <p:cNvPr id="3" name="Content Placeholder 2">
            <a:extLst>
              <a:ext uri="{FF2B5EF4-FFF2-40B4-BE49-F238E27FC236}">
                <a16:creationId xmlns:a16="http://schemas.microsoft.com/office/drawing/2014/main" id="{AFF34319-4FDA-D648-BC3B-F06B3924E4FC}"/>
              </a:ext>
            </a:extLst>
          </p:cNvPr>
          <p:cNvSpPr>
            <a:spLocks noGrp="1"/>
          </p:cNvSpPr>
          <p:nvPr>
            <p:ph idx="4294967295"/>
          </p:nvPr>
        </p:nvSpPr>
        <p:spPr>
          <a:xfrm>
            <a:off x="0" y="1992313"/>
            <a:ext cx="8478838" cy="4175125"/>
          </a:xfrm>
        </p:spPr>
        <p:txBody>
          <a:bodyPr>
            <a:normAutofit/>
          </a:bodyPr>
          <a:lstStyle/>
          <a:p>
            <a:pPr marL="229870" indent="-229870"/>
            <a:r>
              <a:rPr lang="en-US">
                <a:latin typeface="Arial"/>
                <a:cs typeface="Arial"/>
              </a:rPr>
              <a:t>Even though LSA </a:t>
            </a:r>
            <a:r>
              <a:rPr lang="en-US" i="1">
                <a:latin typeface="Arial"/>
                <a:cs typeface="Arial"/>
              </a:rPr>
              <a:t>finds </a:t>
            </a:r>
            <a:r>
              <a:rPr lang="en-US">
                <a:latin typeface="Arial"/>
                <a:cs typeface="Arial"/>
              </a:rPr>
              <a:t>similar documents to user query, it has </a:t>
            </a:r>
            <a:r>
              <a:rPr lang="en-US" i="1">
                <a:latin typeface="Arial"/>
                <a:cs typeface="Arial"/>
              </a:rPr>
              <a:t>less efficient </a:t>
            </a:r>
            <a:r>
              <a:rPr lang="en-US">
                <a:latin typeface="Arial"/>
                <a:cs typeface="Arial"/>
              </a:rPr>
              <a:t>representation for topics. </a:t>
            </a:r>
            <a:endParaRPr lang="en-US"/>
          </a:p>
          <a:p>
            <a:pPr marL="229870" indent="-229870"/>
            <a:r>
              <a:rPr lang="en-US">
                <a:latin typeface="Arial"/>
                <a:cs typeface="Arial"/>
              </a:rPr>
              <a:t>Topics are necessary for ontologies while building our knowledge graph </a:t>
            </a:r>
            <a:endParaRPr lang="en-US"/>
          </a:p>
          <a:p>
            <a:pPr marL="229870" indent="-229870"/>
            <a:r>
              <a:rPr lang="en-US">
                <a:latin typeface="Arial"/>
                <a:cs typeface="Arial"/>
              </a:rPr>
              <a:t>LDA (Latent Dirichlet Allocation) </a:t>
            </a:r>
            <a:endParaRPr lang="en-US"/>
          </a:p>
          <a:p>
            <a:pPr marL="683895" lvl="1" indent="-226695"/>
            <a:r>
              <a:rPr lang="en-US" sz="1800">
                <a:latin typeface="Arial"/>
                <a:cs typeface="Arial"/>
              </a:rPr>
              <a:t>Generative Model</a:t>
            </a:r>
          </a:p>
          <a:p>
            <a:pPr marL="683895" lvl="1" indent="-226695"/>
            <a:r>
              <a:rPr lang="en-US" sz="1800">
                <a:latin typeface="Arial"/>
                <a:cs typeface="Arial"/>
              </a:rPr>
              <a:t>Uses Dirichlet priors for the document-topic and word-topic distributions </a:t>
            </a:r>
            <a:endParaRPr lang="en-US" sz="1800"/>
          </a:p>
          <a:p>
            <a:pPr marL="683895" lvl="1" indent="-226695"/>
            <a:r>
              <a:rPr lang="en-US" sz="1800">
                <a:latin typeface="Arial"/>
                <a:cs typeface="Arial"/>
              </a:rPr>
              <a:t>Results in better generalization for new documents </a:t>
            </a:r>
            <a:endParaRPr lang="en-US" sz="1800"/>
          </a:p>
          <a:p>
            <a:pPr marL="683895" lvl="1" indent="-226695"/>
            <a:r>
              <a:rPr lang="en-US" sz="1800">
                <a:latin typeface="Arial"/>
                <a:cs typeface="Arial"/>
              </a:rPr>
              <a:t>Allows online learning </a:t>
            </a:r>
            <a:endParaRPr lang="en-US" sz="1800"/>
          </a:p>
          <a:p>
            <a:pPr marL="229870" indent="-229870">
              <a:lnSpc>
                <a:spcPct val="110000"/>
              </a:lnSpc>
            </a:pPr>
            <a:endParaRPr lang="en-US"/>
          </a:p>
        </p:txBody>
      </p:sp>
      <p:sp>
        <p:nvSpPr>
          <p:cNvPr id="4" name="Slide Number Placeholder 3">
            <a:extLst>
              <a:ext uri="{FF2B5EF4-FFF2-40B4-BE49-F238E27FC236}">
                <a16:creationId xmlns:a16="http://schemas.microsoft.com/office/drawing/2014/main" id="{1434D9A0-65D3-7E40-A499-C4A5EEB1F461}"/>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62</a:t>
            </a:fld>
            <a:endParaRPr lang="en-US"/>
          </a:p>
        </p:txBody>
      </p:sp>
    </p:spTree>
    <p:extLst>
      <p:ext uri="{BB962C8B-B14F-4D97-AF65-F5344CB8AC3E}">
        <p14:creationId xmlns:p14="http://schemas.microsoft.com/office/powerpoint/2010/main" val="20022156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Shape 765"/>
        <p:cNvGrpSpPr/>
        <p:nvPr/>
      </p:nvGrpSpPr>
      <p:grpSpPr>
        <a:xfrm>
          <a:off x="0" y="0"/>
          <a:ext cx="0" cy="0"/>
          <a:chOff x="0" y="0"/>
          <a:chExt cx="0" cy="0"/>
        </a:xfrm>
      </p:grpSpPr>
      <p:sp>
        <p:nvSpPr>
          <p:cNvPr id="19" name="Title 2">
            <a:extLst>
              <a:ext uri="{FF2B5EF4-FFF2-40B4-BE49-F238E27FC236}">
                <a16:creationId xmlns:a16="http://schemas.microsoft.com/office/drawing/2014/main" id="{4CD797EB-0735-464C-B264-3C4743F0DDDF}"/>
              </a:ext>
            </a:extLst>
          </p:cNvPr>
          <p:cNvSpPr>
            <a:spLocks noGrp="1"/>
          </p:cNvSpPr>
          <p:nvPr>
            <p:ph type="title" idx="4294967295"/>
          </p:nvPr>
        </p:nvSpPr>
        <p:spPr>
          <a:xfrm>
            <a:off x="0" y="952500"/>
            <a:ext cx="8478838" cy="838200"/>
          </a:xfrm>
        </p:spPr>
        <p:txBody>
          <a:bodyPr/>
          <a:lstStyle/>
          <a:p>
            <a:r>
              <a:rPr lang="en-US"/>
              <a:t>Same User with Different Levels of Interest</a:t>
            </a:r>
          </a:p>
        </p:txBody>
      </p:sp>
      <p:sp>
        <p:nvSpPr>
          <p:cNvPr id="14" name="Slide Number Placeholder 3">
            <a:extLst>
              <a:ext uri="{FF2B5EF4-FFF2-40B4-BE49-F238E27FC236}">
                <a16:creationId xmlns:a16="http://schemas.microsoft.com/office/drawing/2014/main" id="{79422086-C2D2-F748-AB3A-EA7EF11E9C1F}"/>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63</a:t>
            </a:fld>
            <a:endParaRPr lang="en-US"/>
          </a:p>
        </p:txBody>
      </p:sp>
      <p:sp>
        <p:nvSpPr>
          <p:cNvPr id="767" name="Google Shape;767;p38"/>
          <p:cNvSpPr txBox="1">
            <a:spLocks noGrp="1"/>
          </p:cNvSpPr>
          <p:nvPr>
            <p:ph type="sldNum" idx="4294967295"/>
          </p:nvPr>
        </p:nvSpPr>
        <p:spPr>
          <a:xfrm>
            <a:off x="8743950" y="6229350"/>
            <a:ext cx="400050" cy="298450"/>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buClr>
                <a:srgbClr val="000000"/>
              </a:buClr>
              <a:buSzPts val="1300"/>
            </a:pPr>
            <a:fld id="{00000000-1234-1234-1234-123412341234}" type="slidenum">
              <a:rPr lang="en-US" smtClean="0"/>
              <a:pPr algn="ctr">
                <a:spcBef>
                  <a:spcPts val="0"/>
                </a:spcBef>
                <a:spcAft>
                  <a:spcPts val="0"/>
                </a:spcAft>
                <a:buClr>
                  <a:srgbClr val="000000"/>
                </a:buClr>
                <a:buSzPts val="1300"/>
              </a:pPr>
              <a:t>63</a:t>
            </a:fld>
            <a:endParaRPr sz="975">
              <a:solidFill>
                <a:srgbClr val="000000"/>
              </a:solidFill>
              <a:latin typeface="Arial"/>
              <a:ea typeface="Arial"/>
              <a:cs typeface="Arial"/>
              <a:sym typeface="Arial"/>
            </a:endParaRPr>
          </a:p>
        </p:txBody>
      </p:sp>
      <p:grpSp>
        <p:nvGrpSpPr>
          <p:cNvPr id="5" name="Group 4">
            <a:extLst>
              <a:ext uri="{FF2B5EF4-FFF2-40B4-BE49-F238E27FC236}">
                <a16:creationId xmlns:a16="http://schemas.microsoft.com/office/drawing/2014/main" id="{A71BA11E-C829-6047-AA0B-91DAC9A6EE21}"/>
              </a:ext>
            </a:extLst>
          </p:cNvPr>
          <p:cNvGrpSpPr/>
          <p:nvPr/>
        </p:nvGrpSpPr>
        <p:grpSpPr>
          <a:xfrm>
            <a:off x="3069702" y="3128947"/>
            <a:ext cx="2540459" cy="1718400"/>
            <a:chOff x="577611" y="3801300"/>
            <a:chExt cx="2540459" cy="1718400"/>
          </a:xfrm>
        </p:grpSpPr>
        <p:sp>
          <p:nvSpPr>
            <p:cNvPr id="776" name="Google Shape;776;p38"/>
            <p:cNvSpPr txBox="1"/>
            <p:nvPr/>
          </p:nvSpPr>
          <p:spPr>
            <a:xfrm rot="16200000">
              <a:off x="13635" y="4459711"/>
              <a:ext cx="1474202" cy="34624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b="1">
                  <a:solidFill>
                    <a:schemeClr val="dk1"/>
                  </a:solidFill>
                  <a:latin typeface="Arial"/>
                  <a:ea typeface="Arial"/>
                  <a:cs typeface="Arial"/>
                  <a:sym typeface="Arial"/>
                </a:rPr>
                <a:t>Data at Rest</a:t>
              </a:r>
              <a:endParaRPr/>
            </a:p>
          </p:txBody>
        </p:sp>
        <p:graphicFrame>
          <p:nvGraphicFramePr>
            <p:cNvPr id="777" name="Google Shape;777;p38"/>
            <p:cNvGraphicFramePr/>
            <p:nvPr/>
          </p:nvGraphicFramePr>
          <p:xfrm>
            <a:off x="1007794" y="3801300"/>
            <a:ext cx="2110276" cy="1718400"/>
          </p:xfrm>
          <a:graphic>
            <a:graphicData uri="http://schemas.openxmlformats.org/drawingml/2006/table">
              <a:tbl>
                <a:tblPr>
                  <a:noFill/>
                </a:tblPr>
                <a:tblGrid>
                  <a:gridCol w="527569">
                    <a:extLst>
                      <a:ext uri="{9D8B030D-6E8A-4147-A177-3AD203B41FA5}">
                        <a16:colId xmlns:a16="http://schemas.microsoft.com/office/drawing/2014/main" val="20000"/>
                      </a:ext>
                    </a:extLst>
                  </a:gridCol>
                  <a:gridCol w="527569">
                    <a:extLst>
                      <a:ext uri="{9D8B030D-6E8A-4147-A177-3AD203B41FA5}">
                        <a16:colId xmlns:a16="http://schemas.microsoft.com/office/drawing/2014/main" val="20001"/>
                      </a:ext>
                    </a:extLst>
                  </a:gridCol>
                  <a:gridCol w="527569">
                    <a:extLst>
                      <a:ext uri="{9D8B030D-6E8A-4147-A177-3AD203B41FA5}">
                        <a16:colId xmlns:a16="http://schemas.microsoft.com/office/drawing/2014/main" val="20002"/>
                      </a:ext>
                    </a:extLst>
                  </a:gridCol>
                  <a:gridCol w="527569">
                    <a:extLst>
                      <a:ext uri="{9D8B030D-6E8A-4147-A177-3AD203B41FA5}">
                        <a16:colId xmlns:a16="http://schemas.microsoft.com/office/drawing/2014/main" val="20003"/>
                      </a:ext>
                    </a:extLst>
                  </a:gridCol>
                </a:tblGrid>
                <a:tr h="429600">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0</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1</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2</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3</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429600">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4</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5</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6</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7</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29600">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8</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9</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10</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11</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429600">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12</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13</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14</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15</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grpSp>
      <p:pic>
        <p:nvPicPr>
          <p:cNvPr id="2" name="Picture 1">
            <a:extLst>
              <a:ext uri="{FF2B5EF4-FFF2-40B4-BE49-F238E27FC236}">
                <a16:creationId xmlns:a16="http://schemas.microsoft.com/office/drawing/2014/main" id="{BE586461-A170-F14E-B6C6-0FEE82508FEE}"/>
              </a:ext>
            </a:extLst>
          </p:cNvPr>
          <p:cNvPicPr>
            <a:picLocks noChangeAspect="1"/>
          </p:cNvPicPr>
          <p:nvPr/>
        </p:nvPicPr>
        <p:blipFill>
          <a:blip r:embed="rId3"/>
          <a:stretch>
            <a:fillRect/>
          </a:stretch>
        </p:blipFill>
        <p:spPr>
          <a:xfrm>
            <a:off x="-16977" y="2252742"/>
            <a:ext cx="9144000" cy="4621696"/>
          </a:xfrm>
          <a:prstGeom prst="rect">
            <a:avLst/>
          </a:prstGeom>
        </p:spPr>
      </p:pic>
      <p:grpSp>
        <p:nvGrpSpPr>
          <p:cNvPr id="3" name="Group 2">
            <a:extLst>
              <a:ext uri="{FF2B5EF4-FFF2-40B4-BE49-F238E27FC236}">
                <a16:creationId xmlns:a16="http://schemas.microsoft.com/office/drawing/2014/main" id="{87ECB43F-086D-7744-8C1C-8A173A3633AC}"/>
              </a:ext>
            </a:extLst>
          </p:cNvPr>
          <p:cNvGrpSpPr/>
          <p:nvPr/>
        </p:nvGrpSpPr>
        <p:grpSpPr>
          <a:xfrm>
            <a:off x="1449129" y="1783911"/>
            <a:ext cx="2188222" cy="685800"/>
            <a:chOff x="929849" y="1338300"/>
            <a:chExt cx="2188222" cy="685800"/>
          </a:xfrm>
        </p:grpSpPr>
        <p:sp>
          <p:nvSpPr>
            <p:cNvPr id="770" name="Google Shape;770;p38"/>
            <p:cNvSpPr/>
            <p:nvPr/>
          </p:nvSpPr>
          <p:spPr>
            <a:xfrm>
              <a:off x="929849" y="1338300"/>
              <a:ext cx="685800" cy="685800"/>
            </a:xfrm>
            <a:prstGeom prst="ellipse">
              <a:avLst/>
            </a:prstGeom>
            <a:solidFill>
              <a:srgbClr val="00FF75"/>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2100" b="1">
                  <a:solidFill>
                    <a:schemeClr val="dk1"/>
                  </a:solidFill>
                  <a:latin typeface="Calibri"/>
                  <a:ea typeface="Calibri"/>
                  <a:cs typeface="Calibri"/>
                  <a:sym typeface="Calibri"/>
                </a:rPr>
                <a:t>U</a:t>
              </a:r>
              <a:r>
                <a:rPr lang="en-US" sz="2100" b="1" baseline="-25000">
                  <a:solidFill>
                    <a:schemeClr val="dk1"/>
                  </a:solidFill>
                  <a:latin typeface="Calibri"/>
                  <a:ea typeface="Calibri"/>
                  <a:cs typeface="Calibri"/>
                  <a:sym typeface="Calibri"/>
                </a:rPr>
                <a:t>1</a:t>
              </a:r>
              <a:endParaRPr sz="1350" b="1" baseline="-25000">
                <a:solidFill>
                  <a:schemeClr val="dk1"/>
                </a:solidFill>
                <a:latin typeface="Calibri"/>
                <a:ea typeface="Calibri"/>
                <a:cs typeface="Calibri"/>
                <a:sym typeface="Calibri"/>
              </a:endParaRPr>
            </a:p>
          </p:txBody>
        </p:sp>
        <p:sp>
          <p:nvSpPr>
            <p:cNvPr id="16" name="Google Shape;776;p38">
              <a:extLst>
                <a:ext uri="{FF2B5EF4-FFF2-40B4-BE49-F238E27FC236}">
                  <a16:creationId xmlns:a16="http://schemas.microsoft.com/office/drawing/2014/main" id="{BBC610A0-39AB-CF40-AC76-40D6EC9E8919}"/>
                </a:ext>
              </a:extLst>
            </p:cNvPr>
            <p:cNvSpPr txBox="1"/>
            <p:nvPr/>
          </p:nvSpPr>
          <p:spPr>
            <a:xfrm>
              <a:off x="1633015" y="1508075"/>
              <a:ext cx="1485056" cy="34624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b="1">
                  <a:latin typeface="Cambria" panose="02040503050406030204" pitchFamily="18" charset="0"/>
                  <a:cs typeface="Calibri" panose="020F0502020204030204" pitchFamily="34" charset="0"/>
                  <a:sym typeface="Arial"/>
                </a:rPr>
                <a:t>TREE DOWN</a:t>
              </a:r>
              <a:endParaRPr b="1">
                <a:latin typeface="Cambria" panose="02040503050406030204" pitchFamily="18" charset="0"/>
                <a:cs typeface="Calibri" panose="020F0502020204030204" pitchFamily="34" charset="0"/>
              </a:endParaRPr>
            </a:p>
          </p:txBody>
        </p:sp>
      </p:grpSp>
      <p:grpSp>
        <p:nvGrpSpPr>
          <p:cNvPr id="4" name="Group 3">
            <a:extLst>
              <a:ext uri="{FF2B5EF4-FFF2-40B4-BE49-F238E27FC236}">
                <a16:creationId xmlns:a16="http://schemas.microsoft.com/office/drawing/2014/main" id="{4E825DC9-C466-9443-ADDC-86F4AA8531E7}"/>
              </a:ext>
            </a:extLst>
          </p:cNvPr>
          <p:cNvGrpSpPr/>
          <p:nvPr/>
        </p:nvGrpSpPr>
        <p:grpSpPr>
          <a:xfrm>
            <a:off x="5333522" y="1783911"/>
            <a:ext cx="2948892" cy="685800"/>
            <a:chOff x="923861" y="2477402"/>
            <a:chExt cx="2948892" cy="685800"/>
          </a:xfrm>
        </p:grpSpPr>
        <p:sp>
          <p:nvSpPr>
            <p:cNvPr id="771" name="Google Shape;771;p38"/>
            <p:cNvSpPr/>
            <p:nvPr/>
          </p:nvSpPr>
          <p:spPr>
            <a:xfrm>
              <a:off x="923861" y="2477402"/>
              <a:ext cx="685800" cy="685800"/>
            </a:xfrm>
            <a:prstGeom prst="ellipse">
              <a:avLst/>
            </a:prstGeom>
            <a:solidFill>
              <a:srgbClr val="FF0000"/>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2100" b="1">
                  <a:solidFill>
                    <a:schemeClr val="dk1"/>
                  </a:solidFill>
                  <a:latin typeface="Calibri"/>
                  <a:ea typeface="Calibri"/>
                  <a:cs typeface="Calibri"/>
                  <a:sym typeface="Calibri"/>
                </a:rPr>
                <a:t>U</a:t>
              </a:r>
              <a:r>
                <a:rPr lang="en-US" sz="2100" b="1" baseline="-25000">
                  <a:solidFill>
                    <a:schemeClr val="dk1"/>
                  </a:solidFill>
                  <a:latin typeface="Calibri"/>
                  <a:ea typeface="Calibri"/>
                  <a:cs typeface="Calibri"/>
                  <a:sym typeface="Calibri"/>
                </a:rPr>
                <a:t>2</a:t>
              </a:r>
              <a:endParaRPr sz="1350" b="1" baseline="-25000">
                <a:solidFill>
                  <a:schemeClr val="dk1"/>
                </a:solidFill>
                <a:latin typeface="Calibri"/>
                <a:ea typeface="Calibri"/>
                <a:cs typeface="Calibri"/>
                <a:sym typeface="Calibri"/>
              </a:endParaRPr>
            </a:p>
          </p:txBody>
        </p:sp>
        <p:sp>
          <p:nvSpPr>
            <p:cNvPr id="17" name="Google Shape;776;p38">
              <a:extLst>
                <a:ext uri="{FF2B5EF4-FFF2-40B4-BE49-F238E27FC236}">
                  <a16:creationId xmlns:a16="http://schemas.microsoft.com/office/drawing/2014/main" id="{74DFEF02-BABD-4440-AE54-319B9EEAD788}"/>
                </a:ext>
              </a:extLst>
            </p:cNvPr>
            <p:cNvSpPr txBox="1"/>
            <p:nvPr/>
          </p:nvSpPr>
          <p:spPr>
            <a:xfrm>
              <a:off x="1633015" y="2566451"/>
              <a:ext cx="2239738" cy="34624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b="1">
                  <a:solidFill>
                    <a:schemeClr val="dk1"/>
                  </a:solidFill>
                  <a:latin typeface="Arial"/>
                  <a:ea typeface="Arial"/>
                  <a:cs typeface="Arial"/>
                  <a:sym typeface="Arial"/>
                </a:rPr>
                <a:t>PERSON with GUN</a:t>
              </a:r>
              <a:endParaRPr/>
            </a:p>
          </p:txBody>
        </p:sp>
      </p:grpSp>
    </p:spTree>
    <p:extLst>
      <p:ext uri="{BB962C8B-B14F-4D97-AF65-F5344CB8AC3E}">
        <p14:creationId xmlns:p14="http://schemas.microsoft.com/office/powerpoint/2010/main" val="218323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19" name="Title 2">
            <a:extLst>
              <a:ext uri="{FF2B5EF4-FFF2-40B4-BE49-F238E27FC236}">
                <a16:creationId xmlns:a16="http://schemas.microsoft.com/office/drawing/2014/main" id="{4CD797EB-0735-464C-B264-3C4743F0DDDF}"/>
              </a:ext>
            </a:extLst>
          </p:cNvPr>
          <p:cNvSpPr>
            <a:spLocks noGrp="1"/>
          </p:cNvSpPr>
          <p:nvPr>
            <p:ph type="title" idx="4294967295"/>
          </p:nvPr>
        </p:nvSpPr>
        <p:spPr>
          <a:xfrm>
            <a:off x="665163" y="901700"/>
            <a:ext cx="8478837" cy="838200"/>
          </a:xfrm>
        </p:spPr>
        <p:txBody>
          <a:bodyPr/>
          <a:lstStyle/>
          <a:p>
            <a:r>
              <a:rPr lang="en-US" dirty="0"/>
              <a:t>Results: Similar Documents to Query </a:t>
            </a:r>
          </a:p>
        </p:txBody>
      </p:sp>
      <p:sp>
        <p:nvSpPr>
          <p:cNvPr id="14" name="Slide Number Placeholder 3">
            <a:extLst>
              <a:ext uri="{FF2B5EF4-FFF2-40B4-BE49-F238E27FC236}">
                <a16:creationId xmlns:a16="http://schemas.microsoft.com/office/drawing/2014/main" id="{79422086-C2D2-F748-AB3A-EA7EF11E9C1F}"/>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64</a:t>
            </a:fld>
            <a:endParaRPr lang="en-US"/>
          </a:p>
        </p:txBody>
      </p:sp>
      <p:sp>
        <p:nvSpPr>
          <p:cNvPr id="767" name="Google Shape;767;p38"/>
          <p:cNvSpPr txBox="1">
            <a:spLocks noGrp="1"/>
          </p:cNvSpPr>
          <p:nvPr>
            <p:ph type="sldNum" idx="4294967295"/>
          </p:nvPr>
        </p:nvSpPr>
        <p:spPr>
          <a:xfrm>
            <a:off x="8743950" y="6229350"/>
            <a:ext cx="400050" cy="298450"/>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buClr>
                <a:srgbClr val="000000"/>
              </a:buClr>
              <a:buSzPts val="1300"/>
            </a:pPr>
            <a:fld id="{00000000-1234-1234-1234-123412341234}" type="slidenum">
              <a:rPr lang="en-US" smtClean="0"/>
              <a:pPr algn="ctr">
                <a:spcBef>
                  <a:spcPts val="0"/>
                </a:spcBef>
                <a:spcAft>
                  <a:spcPts val="0"/>
                </a:spcAft>
                <a:buClr>
                  <a:srgbClr val="000000"/>
                </a:buClr>
                <a:buSzPts val="1300"/>
              </a:pPr>
              <a:t>64</a:t>
            </a:fld>
            <a:endParaRPr sz="975">
              <a:solidFill>
                <a:srgbClr val="000000"/>
              </a:solidFill>
              <a:latin typeface="Arial"/>
              <a:ea typeface="Arial"/>
              <a:cs typeface="Arial"/>
              <a:sym typeface="Arial"/>
            </a:endParaRPr>
          </a:p>
        </p:txBody>
      </p:sp>
      <p:grpSp>
        <p:nvGrpSpPr>
          <p:cNvPr id="3" name="Group 2">
            <a:extLst>
              <a:ext uri="{FF2B5EF4-FFF2-40B4-BE49-F238E27FC236}">
                <a16:creationId xmlns:a16="http://schemas.microsoft.com/office/drawing/2014/main" id="{87ECB43F-086D-7744-8C1C-8A173A3633AC}"/>
              </a:ext>
            </a:extLst>
          </p:cNvPr>
          <p:cNvGrpSpPr/>
          <p:nvPr/>
        </p:nvGrpSpPr>
        <p:grpSpPr>
          <a:xfrm>
            <a:off x="1449129" y="1783911"/>
            <a:ext cx="2201786" cy="685800"/>
            <a:chOff x="929849" y="1338300"/>
            <a:chExt cx="2201786" cy="685800"/>
          </a:xfrm>
        </p:grpSpPr>
        <p:sp>
          <p:nvSpPr>
            <p:cNvPr id="770" name="Google Shape;770;p38"/>
            <p:cNvSpPr/>
            <p:nvPr/>
          </p:nvSpPr>
          <p:spPr>
            <a:xfrm>
              <a:off x="929849" y="1338300"/>
              <a:ext cx="685800" cy="685800"/>
            </a:xfrm>
            <a:prstGeom prst="ellipse">
              <a:avLst/>
            </a:prstGeom>
            <a:solidFill>
              <a:srgbClr val="00FF75"/>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2100" b="1">
                  <a:solidFill>
                    <a:schemeClr val="dk1"/>
                  </a:solidFill>
                  <a:latin typeface="Calibri"/>
                  <a:ea typeface="Calibri"/>
                  <a:cs typeface="Calibri"/>
                  <a:sym typeface="Calibri"/>
                </a:rPr>
                <a:t>U</a:t>
              </a:r>
              <a:r>
                <a:rPr lang="en-US" sz="2100" b="1" baseline="-25000">
                  <a:solidFill>
                    <a:schemeClr val="dk1"/>
                  </a:solidFill>
                  <a:latin typeface="Calibri"/>
                  <a:ea typeface="Calibri"/>
                  <a:cs typeface="Calibri"/>
                  <a:sym typeface="Calibri"/>
                </a:rPr>
                <a:t>1</a:t>
              </a:r>
              <a:endParaRPr sz="1350" b="1" baseline="-25000">
                <a:solidFill>
                  <a:schemeClr val="dk1"/>
                </a:solidFill>
                <a:latin typeface="Calibri"/>
                <a:ea typeface="Calibri"/>
                <a:cs typeface="Calibri"/>
                <a:sym typeface="Calibri"/>
              </a:endParaRPr>
            </a:p>
          </p:txBody>
        </p:sp>
        <p:sp>
          <p:nvSpPr>
            <p:cNvPr id="16" name="Google Shape;776;p38">
              <a:extLst>
                <a:ext uri="{FF2B5EF4-FFF2-40B4-BE49-F238E27FC236}">
                  <a16:creationId xmlns:a16="http://schemas.microsoft.com/office/drawing/2014/main" id="{BBC610A0-39AB-CF40-AC76-40D6EC9E8919}"/>
                </a:ext>
              </a:extLst>
            </p:cNvPr>
            <p:cNvSpPr txBox="1"/>
            <p:nvPr/>
          </p:nvSpPr>
          <p:spPr>
            <a:xfrm>
              <a:off x="1598897" y="1427348"/>
              <a:ext cx="1532738" cy="34624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400" b="1" dirty="0">
                  <a:latin typeface="Cambria" panose="02040503050406030204" pitchFamily="18" charset="0"/>
                  <a:cs typeface="Calibri" panose="020F0502020204030204" pitchFamily="34" charset="0"/>
                  <a:sym typeface="Arial"/>
                </a:rPr>
                <a:t>TREE DOWN SCOTT ST</a:t>
              </a:r>
              <a:endParaRPr sz="1400" b="1" dirty="0">
                <a:latin typeface="Cambria" panose="02040503050406030204" pitchFamily="18" charset="0"/>
                <a:cs typeface="Calibri" panose="020F0502020204030204" pitchFamily="34" charset="0"/>
              </a:endParaRPr>
            </a:p>
          </p:txBody>
        </p:sp>
      </p:grpSp>
      <p:grpSp>
        <p:nvGrpSpPr>
          <p:cNvPr id="4" name="Group 3">
            <a:extLst>
              <a:ext uri="{FF2B5EF4-FFF2-40B4-BE49-F238E27FC236}">
                <a16:creationId xmlns:a16="http://schemas.microsoft.com/office/drawing/2014/main" id="{4E825DC9-C466-9443-ADDC-86F4AA8531E7}"/>
              </a:ext>
            </a:extLst>
          </p:cNvPr>
          <p:cNvGrpSpPr/>
          <p:nvPr/>
        </p:nvGrpSpPr>
        <p:grpSpPr>
          <a:xfrm>
            <a:off x="5333522" y="1783911"/>
            <a:ext cx="2948892" cy="685800"/>
            <a:chOff x="923861" y="2477402"/>
            <a:chExt cx="2948892" cy="685800"/>
          </a:xfrm>
        </p:grpSpPr>
        <p:sp>
          <p:nvSpPr>
            <p:cNvPr id="771" name="Google Shape;771;p38"/>
            <p:cNvSpPr/>
            <p:nvPr/>
          </p:nvSpPr>
          <p:spPr>
            <a:xfrm>
              <a:off x="923861" y="2477402"/>
              <a:ext cx="685800" cy="685800"/>
            </a:xfrm>
            <a:prstGeom prst="ellipse">
              <a:avLst/>
            </a:prstGeom>
            <a:solidFill>
              <a:srgbClr val="FF0000"/>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2100" b="1">
                  <a:solidFill>
                    <a:schemeClr val="dk1"/>
                  </a:solidFill>
                  <a:latin typeface="Calibri"/>
                  <a:ea typeface="Calibri"/>
                  <a:cs typeface="Calibri"/>
                  <a:sym typeface="Calibri"/>
                </a:rPr>
                <a:t>U</a:t>
              </a:r>
              <a:r>
                <a:rPr lang="en-US" sz="2100" b="1" baseline="-25000">
                  <a:solidFill>
                    <a:schemeClr val="dk1"/>
                  </a:solidFill>
                  <a:latin typeface="Calibri"/>
                  <a:ea typeface="Calibri"/>
                  <a:cs typeface="Calibri"/>
                  <a:sym typeface="Calibri"/>
                </a:rPr>
                <a:t>2</a:t>
              </a:r>
              <a:endParaRPr sz="1350" b="1" baseline="-25000">
                <a:solidFill>
                  <a:schemeClr val="dk1"/>
                </a:solidFill>
                <a:latin typeface="Calibri"/>
                <a:ea typeface="Calibri"/>
                <a:cs typeface="Calibri"/>
                <a:sym typeface="Calibri"/>
              </a:endParaRPr>
            </a:p>
          </p:txBody>
        </p:sp>
        <p:sp>
          <p:nvSpPr>
            <p:cNvPr id="17" name="Google Shape;776;p38">
              <a:extLst>
                <a:ext uri="{FF2B5EF4-FFF2-40B4-BE49-F238E27FC236}">
                  <a16:creationId xmlns:a16="http://schemas.microsoft.com/office/drawing/2014/main" id="{74DFEF02-BABD-4440-AE54-319B9EEAD788}"/>
                </a:ext>
              </a:extLst>
            </p:cNvPr>
            <p:cNvSpPr txBox="1"/>
            <p:nvPr/>
          </p:nvSpPr>
          <p:spPr>
            <a:xfrm>
              <a:off x="1633015" y="2566451"/>
              <a:ext cx="2239738" cy="34624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400" b="1" dirty="0"/>
                <a:t>PERSON WITH GUN MASSACHUSETTS AVE</a:t>
              </a:r>
              <a:endParaRPr sz="1400" dirty="0"/>
            </a:p>
          </p:txBody>
        </p:sp>
      </p:grpSp>
      <p:pic>
        <p:nvPicPr>
          <p:cNvPr id="6" name="Picture 5">
            <a:extLst>
              <a:ext uri="{FF2B5EF4-FFF2-40B4-BE49-F238E27FC236}">
                <a16:creationId xmlns:a16="http://schemas.microsoft.com/office/drawing/2014/main" id="{0EE2B58E-FDBF-3E43-A1F7-8DAF0BCF8634}"/>
              </a:ext>
            </a:extLst>
          </p:cNvPr>
          <p:cNvPicPr>
            <a:picLocks noChangeAspect="1"/>
          </p:cNvPicPr>
          <p:nvPr/>
        </p:nvPicPr>
        <p:blipFill>
          <a:blip r:embed="rId3"/>
          <a:stretch>
            <a:fillRect/>
          </a:stretch>
        </p:blipFill>
        <p:spPr>
          <a:xfrm>
            <a:off x="95639" y="2721168"/>
            <a:ext cx="8952721" cy="3334243"/>
          </a:xfrm>
          <a:prstGeom prst="rect">
            <a:avLst/>
          </a:prstGeom>
        </p:spPr>
      </p:pic>
      <p:pic>
        <p:nvPicPr>
          <p:cNvPr id="18" name="Picture 17">
            <a:extLst>
              <a:ext uri="{FF2B5EF4-FFF2-40B4-BE49-F238E27FC236}">
                <a16:creationId xmlns:a16="http://schemas.microsoft.com/office/drawing/2014/main" id="{2BC16FA0-332B-1E4A-90F0-9E65181FA036}"/>
              </a:ext>
            </a:extLst>
          </p:cNvPr>
          <p:cNvPicPr>
            <a:picLocks noChangeAspect="1"/>
          </p:cNvPicPr>
          <p:nvPr/>
        </p:nvPicPr>
        <p:blipFill rotWithShape="1">
          <a:blip r:embed="rId3"/>
          <a:srcRect l="24568" t="21229" r="21811" b="64380"/>
          <a:stretch/>
        </p:blipFill>
        <p:spPr>
          <a:xfrm>
            <a:off x="2295144" y="3429000"/>
            <a:ext cx="4800600" cy="479822"/>
          </a:xfrm>
          <a:prstGeom prst="ellipse">
            <a:avLst/>
          </a:prstGeom>
        </p:spPr>
      </p:pic>
      <p:cxnSp>
        <p:nvCxnSpPr>
          <p:cNvPr id="10" name="Curved Connector 9">
            <a:extLst>
              <a:ext uri="{FF2B5EF4-FFF2-40B4-BE49-F238E27FC236}">
                <a16:creationId xmlns:a16="http://schemas.microsoft.com/office/drawing/2014/main" id="{DD60C18D-A8F1-394F-A174-45D6C1EDC11B}"/>
              </a:ext>
            </a:extLst>
          </p:cNvPr>
          <p:cNvCxnSpPr>
            <a:cxnSpLocks/>
            <a:endCxn id="18" idx="0"/>
          </p:cNvCxnSpPr>
          <p:nvPr/>
        </p:nvCxnSpPr>
        <p:spPr>
          <a:xfrm>
            <a:off x="3291840" y="2046083"/>
            <a:ext cx="1403604" cy="1382917"/>
          </a:xfrm>
          <a:prstGeom prst="curvedConnector2">
            <a:avLst/>
          </a:prstGeom>
          <a:ln w="952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CCF0170-E8B6-DA4C-967D-307BFE70F481}"/>
              </a:ext>
            </a:extLst>
          </p:cNvPr>
          <p:cNvSpPr txBox="1"/>
          <p:nvPr/>
        </p:nvSpPr>
        <p:spPr>
          <a:xfrm>
            <a:off x="3291840" y="1656984"/>
            <a:ext cx="1929384" cy="584775"/>
          </a:xfrm>
          <a:prstGeom prst="rect">
            <a:avLst/>
          </a:prstGeom>
          <a:noFill/>
        </p:spPr>
        <p:txBody>
          <a:bodyPr wrap="square" rtlCol="0">
            <a:spAutoFit/>
          </a:bodyPr>
          <a:lstStyle/>
          <a:p>
            <a:r>
              <a:rPr lang="en-US" sz="1600" b="1" dirty="0">
                <a:latin typeface="Arial" pitchFamily="34" charset="0"/>
                <a:cs typeface="Arial" pitchFamily="34" charset="0"/>
              </a:rPr>
              <a:t>Exact Key (93% 	Similar)</a:t>
            </a:r>
          </a:p>
        </p:txBody>
      </p:sp>
    </p:spTree>
    <p:extLst>
      <p:ext uri="{BB962C8B-B14F-4D97-AF65-F5344CB8AC3E}">
        <p14:creationId xmlns:p14="http://schemas.microsoft.com/office/powerpoint/2010/main" val="110783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6" presetClass="emph" presetSubtype="0" fill="hold" nodeType="withEffect">
                                  <p:stCondLst>
                                    <p:cond delay="0"/>
                                  </p:stCondLst>
                                  <p:childTnLst>
                                    <p:animScale>
                                      <p:cBhvr>
                                        <p:cTn id="10" dur="2000" fill="hold"/>
                                        <p:tgtEl>
                                          <p:spTgt spid="18"/>
                                        </p:tgtEl>
                                      </p:cBhvr>
                                      <p:by x="150000" y="150000"/>
                                    </p:animScale>
                                  </p:childTnLst>
                                </p:cTn>
                              </p:par>
                              <p:par>
                                <p:cTn id="11" presetID="10" presetClass="exit" presetSubtype="0" fill="hold"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61" name="Oval 60">
            <a:extLst>
              <a:ext uri="{FF2B5EF4-FFF2-40B4-BE49-F238E27FC236}">
                <a16:creationId xmlns:a16="http://schemas.microsoft.com/office/drawing/2014/main" id="{A6B51832-6089-1344-AA21-7CD495E8C627}"/>
              </a:ext>
            </a:extLst>
          </p:cNvPr>
          <p:cNvSpPr/>
          <p:nvPr/>
        </p:nvSpPr>
        <p:spPr>
          <a:xfrm>
            <a:off x="2134929" y="3198451"/>
            <a:ext cx="5308287" cy="607200"/>
          </a:xfrm>
          <a:prstGeom prst="ellipse">
            <a:avLst/>
          </a:prstGeom>
          <a:noFill/>
          <a:ln w="444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Title 2">
            <a:extLst>
              <a:ext uri="{FF2B5EF4-FFF2-40B4-BE49-F238E27FC236}">
                <a16:creationId xmlns:a16="http://schemas.microsoft.com/office/drawing/2014/main" id="{4CD797EB-0735-464C-B264-3C4743F0DDDF}"/>
              </a:ext>
            </a:extLst>
          </p:cNvPr>
          <p:cNvSpPr>
            <a:spLocks noGrp="1"/>
          </p:cNvSpPr>
          <p:nvPr>
            <p:ph type="title" idx="4294967295"/>
          </p:nvPr>
        </p:nvSpPr>
        <p:spPr>
          <a:xfrm>
            <a:off x="665163" y="901700"/>
            <a:ext cx="8478837" cy="838200"/>
          </a:xfrm>
        </p:spPr>
        <p:txBody>
          <a:bodyPr/>
          <a:lstStyle/>
          <a:p>
            <a:r>
              <a:rPr lang="en-US" dirty="0"/>
              <a:t>Results: Similar Documents to Query </a:t>
            </a:r>
          </a:p>
        </p:txBody>
      </p:sp>
      <p:sp>
        <p:nvSpPr>
          <p:cNvPr id="14" name="Slide Number Placeholder 3">
            <a:extLst>
              <a:ext uri="{FF2B5EF4-FFF2-40B4-BE49-F238E27FC236}">
                <a16:creationId xmlns:a16="http://schemas.microsoft.com/office/drawing/2014/main" id="{79422086-C2D2-F748-AB3A-EA7EF11E9C1F}"/>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65</a:t>
            </a:fld>
            <a:endParaRPr lang="en-US"/>
          </a:p>
        </p:txBody>
      </p:sp>
      <p:sp>
        <p:nvSpPr>
          <p:cNvPr id="767" name="Google Shape;767;p38"/>
          <p:cNvSpPr txBox="1">
            <a:spLocks noGrp="1"/>
          </p:cNvSpPr>
          <p:nvPr>
            <p:ph type="sldNum" idx="4294967295"/>
          </p:nvPr>
        </p:nvSpPr>
        <p:spPr>
          <a:xfrm>
            <a:off x="8743950" y="6229350"/>
            <a:ext cx="400050" cy="298450"/>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buClr>
                <a:srgbClr val="000000"/>
              </a:buClr>
              <a:buSzPts val="1300"/>
            </a:pPr>
            <a:fld id="{00000000-1234-1234-1234-123412341234}" type="slidenum">
              <a:rPr lang="en-US" smtClean="0"/>
              <a:pPr algn="ctr">
                <a:spcBef>
                  <a:spcPts val="0"/>
                </a:spcBef>
                <a:spcAft>
                  <a:spcPts val="0"/>
                </a:spcAft>
                <a:buClr>
                  <a:srgbClr val="000000"/>
                </a:buClr>
                <a:buSzPts val="1300"/>
              </a:pPr>
              <a:t>65</a:t>
            </a:fld>
            <a:endParaRPr sz="975">
              <a:solidFill>
                <a:srgbClr val="000000"/>
              </a:solidFill>
              <a:latin typeface="Arial"/>
              <a:ea typeface="Arial"/>
              <a:cs typeface="Arial"/>
              <a:sym typeface="Arial"/>
            </a:endParaRPr>
          </a:p>
        </p:txBody>
      </p:sp>
      <p:grpSp>
        <p:nvGrpSpPr>
          <p:cNvPr id="3" name="Group 2">
            <a:extLst>
              <a:ext uri="{FF2B5EF4-FFF2-40B4-BE49-F238E27FC236}">
                <a16:creationId xmlns:a16="http://schemas.microsoft.com/office/drawing/2014/main" id="{87ECB43F-086D-7744-8C1C-8A173A3633AC}"/>
              </a:ext>
            </a:extLst>
          </p:cNvPr>
          <p:cNvGrpSpPr/>
          <p:nvPr/>
        </p:nvGrpSpPr>
        <p:grpSpPr>
          <a:xfrm>
            <a:off x="1449129" y="1783911"/>
            <a:ext cx="2201786" cy="685800"/>
            <a:chOff x="929849" y="1338300"/>
            <a:chExt cx="2201786" cy="685800"/>
          </a:xfrm>
        </p:grpSpPr>
        <p:sp>
          <p:nvSpPr>
            <p:cNvPr id="770" name="Google Shape;770;p38"/>
            <p:cNvSpPr/>
            <p:nvPr/>
          </p:nvSpPr>
          <p:spPr>
            <a:xfrm>
              <a:off x="929849" y="1338300"/>
              <a:ext cx="685800" cy="685800"/>
            </a:xfrm>
            <a:prstGeom prst="ellipse">
              <a:avLst/>
            </a:prstGeom>
            <a:solidFill>
              <a:srgbClr val="00FF75"/>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2100" b="1">
                  <a:solidFill>
                    <a:schemeClr val="dk1"/>
                  </a:solidFill>
                  <a:latin typeface="Calibri"/>
                  <a:ea typeface="Calibri"/>
                  <a:cs typeface="Calibri"/>
                  <a:sym typeface="Calibri"/>
                </a:rPr>
                <a:t>U</a:t>
              </a:r>
              <a:r>
                <a:rPr lang="en-US" sz="2100" b="1" baseline="-25000">
                  <a:solidFill>
                    <a:schemeClr val="dk1"/>
                  </a:solidFill>
                  <a:latin typeface="Calibri"/>
                  <a:ea typeface="Calibri"/>
                  <a:cs typeface="Calibri"/>
                  <a:sym typeface="Calibri"/>
                </a:rPr>
                <a:t>1</a:t>
              </a:r>
              <a:endParaRPr sz="1350" b="1" baseline="-25000">
                <a:solidFill>
                  <a:schemeClr val="dk1"/>
                </a:solidFill>
                <a:latin typeface="Calibri"/>
                <a:ea typeface="Calibri"/>
                <a:cs typeface="Calibri"/>
                <a:sym typeface="Calibri"/>
              </a:endParaRPr>
            </a:p>
          </p:txBody>
        </p:sp>
        <p:sp>
          <p:nvSpPr>
            <p:cNvPr id="16" name="Google Shape;776;p38">
              <a:extLst>
                <a:ext uri="{FF2B5EF4-FFF2-40B4-BE49-F238E27FC236}">
                  <a16:creationId xmlns:a16="http://schemas.microsoft.com/office/drawing/2014/main" id="{BBC610A0-39AB-CF40-AC76-40D6EC9E8919}"/>
                </a:ext>
              </a:extLst>
            </p:cNvPr>
            <p:cNvSpPr txBox="1"/>
            <p:nvPr/>
          </p:nvSpPr>
          <p:spPr>
            <a:xfrm>
              <a:off x="1598897" y="1427348"/>
              <a:ext cx="1532738" cy="34624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400" b="1" dirty="0">
                  <a:latin typeface="Cambria" panose="02040503050406030204" pitchFamily="18" charset="0"/>
                  <a:cs typeface="Calibri" panose="020F0502020204030204" pitchFamily="34" charset="0"/>
                  <a:sym typeface="Arial"/>
                </a:rPr>
                <a:t>TREE DOWN SCOTT ST</a:t>
              </a:r>
              <a:endParaRPr sz="1400" b="1" dirty="0">
                <a:latin typeface="Cambria" panose="02040503050406030204" pitchFamily="18" charset="0"/>
                <a:cs typeface="Calibri" panose="020F0502020204030204" pitchFamily="34" charset="0"/>
              </a:endParaRPr>
            </a:p>
          </p:txBody>
        </p:sp>
      </p:grpSp>
      <p:grpSp>
        <p:nvGrpSpPr>
          <p:cNvPr id="4" name="Group 3">
            <a:extLst>
              <a:ext uri="{FF2B5EF4-FFF2-40B4-BE49-F238E27FC236}">
                <a16:creationId xmlns:a16="http://schemas.microsoft.com/office/drawing/2014/main" id="{4E825DC9-C466-9443-ADDC-86F4AA8531E7}"/>
              </a:ext>
            </a:extLst>
          </p:cNvPr>
          <p:cNvGrpSpPr/>
          <p:nvPr/>
        </p:nvGrpSpPr>
        <p:grpSpPr>
          <a:xfrm>
            <a:off x="5333522" y="1783911"/>
            <a:ext cx="2948892" cy="685800"/>
            <a:chOff x="923861" y="2477402"/>
            <a:chExt cx="2948892" cy="685800"/>
          </a:xfrm>
        </p:grpSpPr>
        <p:sp>
          <p:nvSpPr>
            <p:cNvPr id="771" name="Google Shape;771;p38"/>
            <p:cNvSpPr/>
            <p:nvPr/>
          </p:nvSpPr>
          <p:spPr>
            <a:xfrm>
              <a:off x="923861" y="2477402"/>
              <a:ext cx="685800" cy="685800"/>
            </a:xfrm>
            <a:prstGeom prst="ellipse">
              <a:avLst/>
            </a:prstGeom>
            <a:solidFill>
              <a:srgbClr val="FF0000"/>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2100" b="1">
                  <a:solidFill>
                    <a:schemeClr val="dk1"/>
                  </a:solidFill>
                  <a:latin typeface="Calibri"/>
                  <a:ea typeface="Calibri"/>
                  <a:cs typeface="Calibri"/>
                  <a:sym typeface="Calibri"/>
                </a:rPr>
                <a:t>U</a:t>
              </a:r>
              <a:r>
                <a:rPr lang="en-US" sz="2100" b="1" baseline="-25000">
                  <a:solidFill>
                    <a:schemeClr val="dk1"/>
                  </a:solidFill>
                  <a:latin typeface="Calibri"/>
                  <a:ea typeface="Calibri"/>
                  <a:cs typeface="Calibri"/>
                  <a:sym typeface="Calibri"/>
                </a:rPr>
                <a:t>2</a:t>
              </a:r>
              <a:endParaRPr sz="1350" b="1" baseline="-25000">
                <a:solidFill>
                  <a:schemeClr val="dk1"/>
                </a:solidFill>
                <a:latin typeface="Calibri"/>
                <a:ea typeface="Calibri"/>
                <a:cs typeface="Calibri"/>
                <a:sym typeface="Calibri"/>
              </a:endParaRPr>
            </a:p>
          </p:txBody>
        </p:sp>
        <p:sp>
          <p:nvSpPr>
            <p:cNvPr id="17" name="Google Shape;776;p38">
              <a:extLst>
                <a:ext uri="{FF2B5EF4-FFF2-40B4-BE49-F238E27FC236}">
                  <a16:creationId xmlns:a16="http://schemas.microsoft.com/office/drawing/2014/main" id="{74DFEF02-BABD-4440-AE54-319B9EEAD788}"/>
                </a:ext>
              </a:extLst>
            </p:cNvPr>
            <p:cNvSpPr txBox="1"/>
            <p:nvPr/>
          </p:nvSpPr>
          <p:spPr>
            <a:xfrm>
              <a:off x="1633015" y="2566451"/>
              <a:ext cx="2239738" cy="34624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400" b="1" dirty="0"/>
                <a:t>PERSON WITH GUN MASSACHUSETTS AVE</a:t>
              </a:r>
              <a:endParaRPr sz="1400" dirty="0"/>
            </a:p>
          </p:txBody>
        </p:sp>
      </p:grpSp>
      <p:sp>
        <p:nvSpPr>
          <p:cNvPr id="20" name="TextBox 19">
            <a:extLst>
              <a:ext uri="{FF2B5EF4-FFF2-40B4-BE49-F238E27FC236}">
                <a16:creationId xmlns:a16="http://schemas.microsoft.com/office/drawing/2014/main" id="{8CCF0170-E8B6-DA4C-967D-307BFE70F481}"/>
              </a:ext>
            </a:extLst>
          </p:cNvPr>
          <p:cNvSpPr txBox="1"/>
          <p:nvPr/>
        </p:nvSpPr>
        <p:spPr>
          <a:xfrm>
            <a:off x="3291840" y="1656984"/>
            <a:ext cx="1929384" cy="584775"/>
          </a:xfrm>
          <a:prstGeom prst="rect">
            <a:avLst/>
          </a:prstGeom>
          <a:noFill/>
        </p:spPr>
        <p:txBody>
          <a:bodyPr wrap="square" rtlCol="0">
            <a:spAutoFit/>
          </a:bodyPr>
          <a:lstStyle/>
          <a:p>
            <a:r>
              <a:rPr lang="en-US" sz="1600" b="1" dirty="0">
                <a:latin typeface="Arial" pitchFamily="34" charset="0"/>
                <a:cs typeface="Arial" pitchFamily="34" charset="0"/>
              </a:rPr>
              <a:t>Relevant Key </a:t>
            </a:r>
          </a:p>
          <a:p>
            <a:r>
              <a:rPr lang="en-US" sz="1600" b="1" dirty="0">
                <a:latin typeface="Arial" pitchFamily="34" charset="0"/>
                <a:cs typeface="Arial" pitchFamily="34" charset="0"/>
              </a:rPr>
              <a:t>(70% Similar)</a:t>
            </a:r>
          </a:p>
        </p:txBody>
      </p:sp>
      <p:pic>
        <p:nvPicPr>
          <p:cNvPr id="2" name="Picture 1">
            <a:extLst>
              <a:ext uri="{FF2B5EF4-FFF2-40B4-BE49-F238E27FC236}">
                <a16:creationId xmlns:a16="http://schemas.microsoft.com/office/drawing/2014/main" id="{F2284FC8-3F34-3B4C-9A17-63170CC6A1BF}"/>
              </a:ext>
            </a:extLst>
          </p:cNvPr>
          <p:cNvPicPr>
            <a:picLocks noChangeAspect="1"/>
          </p:cNvPicPr>
          <p:nvPr/>
        </p:nvPicPr>
        <p:blipFill rotWithShape="1">
          <a:blip r:embed="rId3"/>
          <a:srcRect r="2882"/>
          <a:stretch/>
        </p:blipFill>
        <p:spPr>
          <a:xfrm>
            <a:off x="131747" y="3075327"/>
            <a:ext cx="8880506" cy="2625926"/>
          </a:xfrm>
          <a:prstGeom prst="rect">
            <a:avLst/>
          </a:prstGeom>
        </p:spPr>
      </p:pic>
      <p:pic>
        <p:nvPicPr>
          <p:cNvPr id="60" name="Picture 59">
            <a:extLst>
              <a:ext uri="{FF2B5EF4-FFF2-40B4-BE49-F238E27FC236}">
                <a16:creationId xmlns:a16="http://schemas.microsoft.com/office/drawing/2014/main" id="{B24AB23F-DB74-B540-AFC1-66FF83604C96}"/>
              </a:ext>
            </a:extLst>
          </p:cNvPr>
          <p:cNvPicPr>
            <a:picLocks noChangeAspect="1"/>
          </p:cNvPicPr>
          <p:nvPr/>
        </p:nvPicPr>
        <p:blipFill rotWithShape="1">
          <a:blip r:embed="rId3"/>
          <a:srcRect l="22557" t="3345" r="17668" b="72846"/>
          <a:stretch/>
        </p:blipFill>
        <p:spPr>
          <a:xfrm>
            <a:off x="2134929" y="3198449"/>
            <a:ext cx="5308287" cy="607201"/>
          </a:xfrm>
          <a:prstGeom prst="ellipse">
            <a:avLst/>
          </a:prstGeom>
        </p:spPr>
      </p:pic>
      <p:cxnSp>
        <p:nvCxnSpPr>
          <p:cNvPr id="10" name="Curved Connector 9">
            <a:extLst>
              <a:ext uri="{FF2B5EF4-FFF2-40B4-BE49-F238E27FC236}">
                <a16:creationId xmlns:a16="http://schemas.microsoft.com/office/drawing/2014/main" id="{DD60C18D-A8F1-394F-A174-45D6C1EDC11B}"/>
              </a:ext>
            </a:extLst>
          </p:cNvPr>
          <p:cNvCxnSpPr>
            <a:cxnSpLocks/>
            <a:stCxn id="20" idx="3"/>
          </p:cNvCxnSpPr>
          <p:nvPr/>
        </p:nvCxnSpPr>
        <p:spPr>
          <a:xfrm flipH="1">
            <a:off x="4681728" y="1949372"/>
            <a:ext cx="539496" cy="1415620"/>
          </a:xfrm>
          <a:prstGeom prst="curvedConnector4">
            <a:avLst>
              <a:gd name="adj1" fmla="val 100000"/>
              <a:gd name="adj2" fmla="val 60327"/>
            </a:avLst>
          </a:prstGeom>
          <a:ln w="9525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15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6" presetClass="emph" presetSubtype="0" fill="hold" nodeType="withEffect">
                                  <p:stCondLst>
                                    <p:cond delay="0"/>
                                  </p:stCondLst>
                                  <p:childTnLst>
                                    <p:animScale>
                                      <p:cBhvr>
                                        <p:cTn id="10" dur="2000" fill="hold"/>
                                        <p:tgtEl>
                                          <p:spTgt spid="60"/>
                                        </p:tgtEl>
                                      </p:cBhvr>
                                      <p:by x="150000" y="150000"/>
                                    </p:animScale>
                                  </p:childTnLst>
                                </p:cTn>
                              </p:par>
                              <p:par>
                                <p:cTn id="11" presetID="6" presetClass="emph" presetSubtype="0" fill="hold" grpId="0" nodeType="withEffect">
                                  <p:stCondLst>
                                    <p:cond delay="0"/>
                                  </p:stCondLst>
                                  <p:childTnLst>
                                    <p:animScale>
                                      <p:cBhvr>
                                        <p:cTn id="12" dur="2000" fill="hold"/>
                                        <p:tgtEl>
                                          <p:spTgt spid="61"/>
                                        </p:tgtEl>
                                      </p:cBhvr>
                                      <p:by x="150000" y="150000"/>
                                    </p:animScale>
                                  </p:childTnLst>
                                </p:cTn>
                              </p:par>
                              <p:par>
                                <p:cTn id="13" presetID="10" presetClass="exit" presetSubtype="0" fill="hold" nodeType="with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0" grpId="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44953-94C6-1D4F-9EC1-24B1283E99F8}"/>
              </a:ext>
            </a:extLst>
          </p:cNvPr>
          <p:cNvSpPr>
            <a:spLocks noGrp="1"/>
          </p:cNvSpPr>
          <p:nvPr>
            <p:ph type="title" idx="4294967295"/>
          </p:nvPr>
        </p:nvSpPr>
        <p:spPr>
          <a:xfrm>
            <a:off x="0" y="952500"/>
            <a:ext cx="8478838" cy="838200"/>
          </a:xfrm>
        </p:spPr>
        <p:txBody>
          <a:bodyPr/>
          <a:lstStyle/>
          <a:p>
            <a:r>
              <a:rPr lang="en-US">
                <a:latin typeface="Arial"/>
                <a:cs typeface="Arial"/>
              </a:rPr>
              <a:t>Topic Modeling for Ontologies (Generative Models)</a:t>
            </a:r>
          </a:p>
        </p:txBody>
      </p:sp>
      <p:sp>
        <p:nvSpPr>
          <p:cNvPr id="3" name="Content Placeholder 2">
            <a:extLst>
              <a:ext uri="{FF2B5EF4-FFF2-40B4-BE49-F238E27FC236}">
                <a16:creationId xmlns:a16="http://schemas.microsoft.com/office/drawing/2014/main" id="{AFF34319-4FDA-D648-BC3B-F06B3924E4FC}"/>
              </a:ext>
            </a:extLst>
          </p:cNvPr>
          <p:cNvSpPr>
            <a:spLocks noGrp="1"/>
          </p:cNvSpPr>
          <p:nvPr>
            <p:ph idx="4294967295"/>
          </p:nvPr>
        </p:nvSpPr>
        <p:spPr>
          <a:xfrm>
            <a:off x="0" y="1992313"/>
            <a:ext cx="8478838" cy="4175125"/>
          </a:xfrm>
        </p:spPr>
        <p:txBody>
          <a:bodyPr>
            <a:normAutofit/>
          </a:bodyPr>
          <a:lstStyle/>
          <a:p>
            <a:pPr marL="229870" indent="-229870"/>
            <a:r>
              <a:rPr lang="en-US">
                <a:latin typeface="Arial"/>
                <a:cs typeface="Arial"/>
              </a:rPr>
              <a:t>Even though LSA </a:t>
            </a:r>
            <a:r>
              <a:rPr lang="en-US" i="1">
                <a:latin typeface="Arial"/>
                <a:cs typeface="Arial"/>
              </a:rPr>
              <a:t>finds </a:t>
            </a:r>
            <a:r>
              <a:rPr lang="en-US">
                <a:latin typeface="Arial"/>
                <a:cs typeface="Arial"/>
              </a:rPr>
              <a:t>similar documents to user query, it has </a:t>
            </a:r>
            <a:r>
              <a:rPr lang="en-US" i="1">
                <a:latin typeface="Arial"/>
                <a:cs typeface="Arial"/>
              </a:rPr>
              <a:t>less efficient </a:t>
            </a:r>
            <a:r>
              <a:rPr lang="en-US">
                <a:latin typeface="Arial"/>
                <a:cs typeface="Arial"/>
              </a:rPr>
              <a:t>representation for topics. </a:t>
            </a:r>
            <a:endParaRPr lang="en-US"/>
          </a:p>
          <a:p>
            <a:pPr marL="229870" indent="-229870"/>
            <a:r>
              <a:rPr lang="en-US">
                <a:latin typeface="Arial"/>
                <a:cs typeface="Arial"/>
              </a:rPr>
              <a:t>Topics are necessary for ontologies while building our knowledge graph </a:t>
            </a:r>
            <a:endParaRPr lang="en-US"/>
          </a:p>
          <a:p>
            <a:pPr marL="229870" indent="-229870"/>
            <a:r>
              <a:rPr lang="en-US">
                <a:latin typeface="Arial"/>
                <a:cs typeface="Arial"/>
              </a:rPr>
              <a:t>LDA (Latent Dirichlet Allocation) </a:t>
            </a:r>
            <a:endParaRPr lang="en-US"/>
          </a:p>
          <a:p>
            <a:pPr marL="683895" lvl="1" indent="-226695"/>
            <a:r>
              <a:rPr lang="en-US" sz="1800">
                <a:latin typeface="Arial"/>
                <a:cs typeface="Arial"/>
              </a:rPr>
              <a:t>Generative Model</a:t>
            </a:r>
          </a:p>
          <a:p>
            <a:pPr marL="683895" lvl="1" indent="-226695"/>
            <a:r>
              <a:rPr lang="en-US" sz="1800">
                <a:latin typeface="Arial"/>
                <a:cs typeface="Arial"/>
              </a:rPr>
              <a:t>Uses Dirichlet priors for the document-topic and word-topic distributions </a:t>
            </a:r>
            <a:endParaRPr lang="en-US" sz="1800"/>
          </a:p>
          <a:p>
            <a:pPr marL="683895" lvl="1" indent="-226695"/>
            <a:r>
              <a:rPr lang="en-US" sz="1800">
                <a:latin typeface="Arial"/>
                <a:cs typeface="Arial"/>
              </a:rPr>
              <a:t>Results in better generalization for new documents </a:t>
            </a:r>
            <a:endParaRPr lang="en-US" sz="1800"/>
          </a:p>
          <a:p>
            <a:pPr marL="683895" lvl="1" indent="-226695"/>
            <a:r>
              <a:rPr lang="en-US" sz="1800">
                <a:latin typeface="Arial"/>
                <a:cs typeface="Arial"/>
              </a:rPr>
              <a:t>Allows online learning </a:t>
            </a:r>
            <a:endParaRPr lang="en-US" sz="1800"/>
          </a:p>
          <a:p>
            <a:pPr marL="229870" indent="-229870">
              <a:lnSpc>
                <a:spcPct val="110000"/>
              </a:lnSpc>
            </a:pPr>
            <a:endParaRPr lang="en-US"/>
          </a:p>
        </p:txBody>
      </p:sp>
      <p:sp>
        <p:nvSpPr>
          <p:cNvPr id="4" name="Slide Number Placeholder 3">
            <a:extLst>
              <a:ext uri="{FF2B5EF4-FFF2-40B4-BE49-F238E27FC236}">
                <a16:creationId xmlns:a16="http://schemas.microsoft.com/office/drawing/2014/main" id="{1434D9A0-65D3-7E40-A499-C4A5EEB1F461}"/>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66</a:t>
            </a:fld>
            <a:endParaRPr lang="en-US"/>
          </a:p>
        </p:txBody>
      </p:sp>
    </p:spTree>
    <p:extLst>
      <p:ext uri="{BB962C8B-B14F-4D97-AF65-F5344CB8AC3E}">
        <p14:creationId xmlns:p14="http://schemas.microsoft.com/office/powerpoint/2010/main" val="31485587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792"/>
        <p:cNvGrpSpPr/>
        <p:nvPr/>
      </p:nvGrpSpPr>
      <p:grpSpPr>
        <a:xfrm>
          <a:off x="0" y="0"/>
          <a:ext cx="0" cy="0"/>
          <a:chOff x="0" y="0"/>
          <a:chExt cx="0" cy="0"/>
        </a:xfrm>
      </p:grpSpPr>
      <p:sp>
        <p:nvSpPr>
          <p:cNvPr id="43" name="Google Shape;814;p40">
            <a:extLst>
              <a:ext uri="{FF2B5EF4-FFF2-40B4-BE49-F238E27FC236}">
                <a16:creationId xmlns:a16="http://schemas.microsoft.com/office/drawing/2014/main" id="{CC8261B0-7C09-374C-99FC-FBFAB4C15092}"/>
              </a:ext>
            </a:extLst>
          </p:cNvPr>
          <p:cNvSpPr/>
          <p:nvPr/>
        </p:nvSpPr>
        <p:spPr>
          <a:xfrm>
            <a:off x="7007705" y="1919497"/>
            <a:ext cx="785234" cy="741489"/>
          </a:xfrm>
          <a:prstGeom prst="round1Rect">
            <a:avLst>
              <a:gd name="adj" fmla="val 16667"/>
            </a:avLst>
          </a:prstGeom>
          <a:solidFill>
            <a:srgbClr val="BBDFFF"/>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lang="en-US" baseline="-25000">
              <a:solidFill>
                <a:schemeClr val="dk1"/>
              </a:solidFill>
              <a:latin typeface="Calibri"/>
              <a:ea typeface="Calibri"/>
              <a:cs typeface="Calibri"/>
              <a:sym typeface="Calibri"/>
            </a:endParaRPr>
          </a:p>
        </p:txBody>
      </p:sp>
      <p:sp>
        <p:nvSpPr>
          <p:cNvPr id="3" name="Title 2">
            <a:extLst>
              <a:ext uri="{FF2B5EF4-FFF2-40B4-BE49-F238E27FC236}">
                <a16:creationId xmlns:a16="http://schemas.microsoft.com/office/drawing/2014/main" id="{4A567103-E1C9-614A-9772-398B09B0EF34}"/>
              </a:ext>
            </a:extLst>
          </p:cNvPr>
          <p:cNvSpPr>
            <a:spLocks noGrp="1"/>
          </p:cNvSpPr>
          <p:nvPr>
            <p:ph type="title" idx="4294967295"/>
          </p:nvPr>
        </p:nvSpPr>
        <p:spPr>
          <a:xfrm>
            <a:off x="0" y="952500"/>
            <a:ext cx="8478838" cy="838200"/>
          </a:xfrm>
        </p:spPr>
        <p:txBody>
          <a:bodyPr/>
          <a:lstStyle/>
          <a:p>
            <a:r>
              <a:rPr lang="en-US">
                <a:latin typeface="Arial"/>
                <a:cs typeface="Arial"/>
              </a:rPr>
              <a:t>Multiple Data of Interest to Different Users</a:t>
            </a:r>
            <a:endParaRPr lang="en-US"/>
          </a:p>
        </p:txBody>
      </p:sp>
      <p:sp>
        <p:nvSpPr>
          <p:cNvPr id="794" name="Google Shape;794;p40"/>
          <p:cNvSpPr txBox="1">
            <a:spLocks noGrp="1"/>
          </p:cNvSpPr>
          <p:nvPr>
            <p:ph idx="4294967295"/>
          </p:nvPr>
        </p:nvSpPr>
        <p:spPr>
          <a:xfrm>
            <a:off x="0" y="2060575"/>
            <a:ext cx="3890963" cy="4168775"/>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172085" indent="-172085">
              <a:spcBef>
                <a:spcPts val="0"/>
              </a:spcBef>
              <a:spcAft>
                <a:spcPts val="0"/>
              </a:spcAft>
              <a:buClr>
                <a:schemeClr val="dk1"/>
              </a:buClr>
              <a:buSzPts val="2400"/>
              <a:buFont typeface="Arial"/>
              <a:buChar char="•"/>
            </a:pPr>
            <a:r>
              <a:rPr lang="en-US">
                <a:latin typeface="Arial"/>
                <a:cs typeface="Arial"/>
              </a:rPr>
              <a:t>Extract human-interpretable topics from a document corpus</a:t>
            </a:r>
            <a:endParaRPr lang="en-US" sz="1500">
              <a:latin typeface="Arial"/>
              <a:cs typeface="Arial"/>
            </a:endParaRPr>
          </a:p>
          <a:p>
            <a:pPr marL="172085" indent="-172085">
              <a:spcBef>
                <a:spcPts val="675"/>
              </a:spcBef>
              <a:spcAft>
                <a:spcPts val="0"/>
              </a:spcAft>
              <a:buClr>
                <a:schemeClr val="dk1"/>
              </a:buClr>
              <a:buSzPts val="2400"/>
              <a:buFont typeface="Arial"/>
              <a:buChar char="•"/>
            </a:pPr>
            <a:r>
              <a:rPr lang="en-US">
                <a:latin typeface="Arial"/>
                <a:cs typeface="Arial"/>
              </a:rPr>
              <a:t>Each topic characterized by words most strongly associated with</a:t>
            </a:r>
            <a:endParaRPr lang="en-US" sz="2100">
              <a:latin typeface="Arial"/>
              <a:cs typeface="Arial"/>
            </a:endParaRPr>
          </a:p>
          <a:p>
            <a:pPr marL="172085" indent="-172085">
              <a:spcBef>
                <a:spcPts val="675"/>
              </a:spcBef>
              <a:spcAft>
                <a:spcPts val="0"/>
              </a:spcAft>
              <a:buClr>
                <a:schemeClr val="dk1"/>
              </a:buClr>
              <a:buSzPts val="2400"/>
              <a:buFont typeface="Arial"/>
              <a:buChar char="•"/>
            </a:pPr>
            <a:r>
              <a:rPr lang="en-US">
                <a:latin typeface="Arial"/>
                <a:cs typeface="Arial"/>
              </a:rPr>
              <a:t>Documents as mixtures of topics that spit out words with certain probabilities. </a:t>
            </a:r>
          </a:p>
          <a:p>
            <a:pPr marL="172085" indent="-172085">
              <a:spcBef>
                <a:spcPts val="675"/>
              </a:spcBef>
              <a:spcAft>
                <a:spcPts val="0"/>
              </a:spcAft>
              <a:buClr>
                <a:schemeClr val="dk1"/>
              </a:buClr>
              <a:buSzPts val="2400"/>
              <a:buFont typeface="Arial"/>
              <a:buChar char="•"/>
            </a:pPr>
            <a:r>
              <a:rPr lang="en-US">
                <a:latin typeface="Arial"/>
                <a:cs typeface="Arial"/>
              </a:rPr>
              <a:t>Uses variational Bayes for inference, no need to re-train</a:t>
            </a:r>
            <a:endParaRPr>
              <a:latin typeface="Arial"/>
              <a:cs typeface="Arial"/>
            </a:endParaRPr>
          </a:p>
          <a:p>
            <a:pPr marL="172085" indent="-57785">
              <a:spcBef>
                <a:spcPts val="675"/>
              </a:spcBef>
              <a:spcAft>
                <a:spcPts val="0"/>
              </a:spcAft>
              <a:buClr>
                <a:schemeClr val="dk1"/>
              </a:buClr>
              <a:buSzPts val="2400"/>
              <a:buNone/>
            </a:pPr>
            <a:endParaRPr>
              <a:solidFill>
                <a:schemeClr val="tx1">
                  <a:lumMod val="65000"/>
                  <a:lumOff val="35000"/>
                </a:schemeClr>
              </a:solidFill>
            </a:endParaRPr>
          </a:p>
        </p:txBody>
      </p:sp>
      <p:sp>
        <p:nvSpPr>
          <p:cNvPr id="795" name="Google Shape;795;p40"/>
          <p:cNvSpPr txBox="1">
            <a:spLocks noGrp="1"/>
          </p:cNvSpPr>
          <p:nvPr>
            <p:ph type="sldNum" sz="quarter" idx="4294967295"/>
          </p:nvPr>
        </p:nvSpPr>
        <p:spPr>
          <a:xfrm>
            <a:off x="0" y="6477000"/>
            <a:ext cx="400050" cy="296863"/>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pPr>
            <a:fld id="{00000000-1234-1234-1234-123412341234}" type="slidenum">
              <a:rPr lang="en-US" smtClean="0"/>
              <a:pPr algn="ctr">
                <a:spcBef>
                  <a:spcPts val="0"/>
                </a:spcBef>
                <a:spcAft>
                  <a:spcPts val="0"/>
                </a:spcAft>
              </a:pPr>
              <a:t>67</a:t>
            </a:fld>
            <a:endParaRPr/>
          </a:p>
        </p:txBody>
      </p:sp>
      <p:sp>
        <p:nvSpPr>
          <p:cNvPr id="804" name="Google Shape;804;p40"/>
          <p:cNvSpPr txBox="1"/>
          <p:nvPr/>
        </p:nvSpPr>
        <p:spPr>
          <a:xfrm rot="16200000">
            <a:off x="3883612" y="4986245"/>
            <a:ext cx="1474202" cy="34624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b="1">
                <a:solidFill>
                  <a:schemeClr val="dk1"/>
                </a:solidFill>
                <a:latin typeface="Arial"/>
                <a:ea typeface="Arial"/>
                <a:cs typeface="Arial"/>
                <a:sym typeface="Arial"/>
              </a:rPr>
              <a:t>Data at Rest</a:t>
            </a:r>
            <a:endParaRPr/>
          </a:p>
        </p:txBody>
      </p:sp>
      <p:cxnSp>
        <p:nvCxnSpPr>
          <p:cNvPr id="805" name="Google Shape;805;p40"/>
          <p:cNvCxnSpPr>
            <a:cxnSpLocks/>
          </p:cNvCxnSpPr>
          <p:nvPr/>
        </p:nvCxnSpPr>
        <p:spPr>
          <a:xfrm>
            <a:off x="7896957" y="3125615"/>
            <a:ext cx="0" cy="3252904"/>
          </a:xfrm>
          <a:prstGeom prst="straightConnector1">
            <a:avLst/>
          </a:prstGeom>
          <a:noFill/>
          <a:ln w="9525" cap="flat" cmpd="sng">
            <a:solidFill>
              <a:srgbClr val="005AAA"/>
            </a:solidFill>
            <a:prstDash val="solid"/>
            <a:round/>
            <a:headEnd type="none" w="sm" len="sm"/>
            <a:tailEnd type="none" w="sm" len="sm"/>
          </a:ln>
        </p:spPr>
      </p:cxnSp>
      <p:sp>
        <p:nvSpPr>
          <p:cNvPr id="807" name="Google Shape;807;p40"/>
          <p:cNvSpPr/>
          <p:nvPr/>
        </p:nvSpPr>
        <p:spPr>
          <a:xfrm>
            <a:off x="8330854" y="5194343"/>
            <a:ext cx="489857" cy="477611"/>
          </a:xfrm>
          <a:prstGeom prst="round1Rect">
            <a:avLst>
              <a:gd name="adj" fmla="val 16667"/>
            </a:avLst>
          </a:prstGeom>
          <a:no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a:solidFill>
                  <a:schemeClr val="dk1"/>
                </a:solidFill>
                <a:latin typeface="Calibri"/>
                <a:ea typeface="Calibri"/>
                <a:cs typeface="Calibri"/>
                <a:sym typeface="Calibri"/>
              </a:rPr>
              <a:t>D</a:t>
            </a:r>
            <a:r>
              <a:rPr lang="en-US" baseline="-25000">
                <a:solidFill>
                  <a:schemeClr val="dk1"/>
                </a:solidFill>
                <a:latin typeface="Calibri"/>
                <a:ea typeface="Calibri"/>
                <a:cs typeface="Calibri"/>
                <a:sym typeface="Calibri"/>
              </a:rPr>
              <a:t>43</a:t>
            </a:r>
            <a:endParaRPr sz="1350" baseline="-25000">
              <a:solidFill>
                <a:schemeClr val="dk1"/>
              </a:solidFill>
              <a:latin typeface="Calibri"/>
              <a:ea typeface="Calibri"/>
              <a:cs typeface="Calibri"/>
              <a:sym typeface="Calibri"/>
            </a:endParaRPr>
          </a:p>
        </p:txBody>
      </p:sp>
      <p:sp>
        <p:nvSpPr>
          <p:cNvPr id="808" name="Google Shape;808;p40"/>
          <p:cNvSpPr/>
          <p:nvPr/>
        </p:nvSpPr>
        <p:spPr>
          <a:xfrm>
            <a:off x="8083204" y="4519607"/>
            <a:ext cx="489857" cy="477611"/>
          </a:xfrm>
          <a:prstGeom prst="round1Rect">
            <a:avLst>
              <a:gd name="adj" fmla="val 16667"/>
            </a:avLst>
          </a:prstGeom>
          <a:no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a:solidFill>
                  <a:schemeClr val="dk1"/>
                </a:solidFill>
                <a:latin typeface="Calibri"/>
                <a:ea typeface="Calibri"/>
                <a:cs typeface="Calibri"/>
                <a:sym typeface="Calibri"/>
              </a:rPr>
              <a:t>D</a:t>
            </a:r>
            <a:r>
              <a:rPr lang="en-US" baseline="-25000">
                <a:solidFill>
                  <a:schemeClr val="dk1"/>
                </a:solidFill>
                <a:latin typeface="Calibri"/>
                <a:ea typeface="Calibri"/>
                <a:cs typeface="Calibri"/>
                <a:sym typeface="Calibri"/>
              </a:rPr>
              <a:t>31</a:t>
            </a:r>
            <a:endParaRPr sz="1350" baseline="-25000">
              <a:solidFill>
                <a:schemeClr val="dk1"/>
              </a:solidFill>
              <a:latin typeface="Calibri"/>
              <a:ea typeface="Calibri"/>
              <a:cs typeface="Calibri"/>
              <a:sym typeface="Calibri"/>
            </a:endParaRPr>
          </a:p>
        </p:txBody>
      </p:sp>
      <p:cxnSp>
        <p:nvCxnSpPr>
          <p:cNvPr id="809" name="Google Shape;809;p40"/>
          <p:cNvCxnSpPr>
            <a:cxnSpLocks/>
            <a:stCxn id="806" idx="0"/>
            <a:endCxn id="810" idx="3"/>
          </p:cNvCxnSpPr>
          <p:nvPr/>
        </p:nvCxnSpPr>
        <p:spPr>
          <a:xfrm rot="16200000" flipH="1" flipV="1">
            <a:off x="7984194" y="3605903"/>
            <a:ext cx="367387" cy="815790"/>
          </a:xfrm>
          <a:prstGeom prst="curvedConnector4">
            <a:avLst>
              <a:gd name="adj1" fmla="val -62223"/>
              <a:gd name="adj2" fmla="val 65012"/>
            </a:avLst>
          </a:prstGeom>
          <a:noFill/>
          <a:ln w="9525" cap="flat" cmpd="sng">
            <a:solidFill>
              <a:srgbClr val="005AAA"/>
            </a:solidFill>
            <a:prstDash val="solid"/>
            <a:round/>
            <a:headEnd type="none" w="sm" len="sm"/>
            <a:tailEnd type="triangle" w="med" len="med"/>
          </a:ln>
        </p:spPr>
      </p:cxnSp>
      <p:cxnSp>
        <p:nvCxnSpPr>
          <p:cNvPr id="811" name="Google Shape;811;p40"/>
          <p:cNvCxnSpPr>
            <a:cxnSpLocks/>
            <a:stCxn id="807" idx="2"/>
            <a:endCxn id="814" idx="3"/>
          </p:cNvCxnSpPr>
          <p:nvPr/>
        </p:nvCxnSpPr>
        <p:spPr>
          <a:xfrm rot="5400000">
            <a:off x="7986572" y="5352677"/>
            <a:ext cx="269934" cy="908488"/>
          </a:xfrm>
          <a:prstGeom prst="curvedConnector2">
            <a:avLst/>
          </a:prstGeom>
          <a:noFill/>
          <a:ln w="9525" cap="flat" cmpd="sng">
            <a:solidFill>
              <a:srgbClr val="005AAA"/>
            </a:solidFill>
            <a:prstDash val="solid"/>
            <a:round/>
            <a:headEnd type="none" w="sm" len="sm"/>
            <a:tailEnd type="triangle" w="med" len="med"/>
          </a:ln>
        </p:spPr>
      </p:cxnSp>
      <p:cxnSp>
        <p:nvCxnSpPr>
          <p:cNvPr id="812" name="Google Shape;812;p40"/>
          <p:cNvCxnSpPr>
            <a:stCxn id="808" idx="2"/>
            <a:endCxn id="813" idx="0"/>
          </p:cNvCxnSpPr>
          <p:nvPr/>
        </p:nvCxnSpPr>
        <p:spPr>
          <a:xfrm rot="5400000" flipH="1">
            <a:off x="7854067" y="4523153"/>
            <a:ext cx="104375" cy="843756"/>
          </a:xfrm>
          <a:prstGeom prst="curvedConnector5">
            <a:avLst>
              <a:gd name="adj1" fmla="val -219018"/>
              <a:gd name="adj2" fmla="val 50000"/>
              <a:gd name="adj3" fmla="val 319018"/>
            </a:avLst>
          </a:prstGeom>
          <a:noFill/>
          <a:ln w="9525" cap="flat" cmpd="sng">
            <a:solidFill>
              <a:srgbClr val="005AAA"/>
            </a:solidFill>
            <a:prstDash val="solid"/>
            <a:round/>
            <a:headEnd type="none" w="sm" len="sm"/>
            <a:tailEnd type="triangle" w="med" len="med"/>
          </a:ln>
        </p:spPr>
      </p:cxnSp>
      <p:sp>
        <p:nvSpPr>
          <p:cNvPr id="813" name="Google Shape;813;p40"/>
          <p:cNvSpPr/>
          <p:nvPr/>
        </p:nvSpPr>
        <p:spPr>
          <a:xfrm>
            <a:off x="7239448" y="4892843"/>
            <a:ext cx="489857" cy="477611"/>
          </a:xfrm>
          <a:prstGeom prst="round1Rect">
            <a:avLst>
              <a:gd name="adj" fmla="val 16667"/>
            </a:avLst>
          </a:prstGeom>
          <a:solidFill>
            <a:srgbClr val="A4D07C"/>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a:solidFill>
                  <a:schemeClr val="dk1"/>
                </a:solidFill>
                <a:latin typeface="Calibri"/>
                <a:ea typeface="Calibri"/>
                <a:cs typeface="Calibri"/>
                <a:sym typeface="Calibri"/>
              </a:rPr>
              <a:t>D</a:t>
            </a:r>
            <a:r>
              <a:rPr lang="en-US" baseline="-25000">
                <a:solidFill>
                  <a:schemeClr val="dk1"/>
                </a:solidFill>
                <a:latin typeface="Calibri"/>
                <a:ea typeface="Calibri"/>
                <a:cs typeface="Calibri"/>
                <a:sym typeface="Calibri"/>
              </a:rPr>
              <a:t>31</a:t>
            </a:r>
            <a:endParaRPr sz="1350" baseline="-25000">
              <a:solidFill>
                <a:schemeClr val="dk1"/>
              </a:solidFill>
              <a:latin typeface="Calibri"/>
              <a:ea typeface="Calibri"/>
              <a:cs typeface="Calibri"/>
              <a:sym typeface="Calibri"/>
            </a:endParaRPr>
          </a:p>
        </p:txBody>
      </p:sp>
      <p:sp>
        <p:nvSpPr>
          <p:cNvPr id="815" name="Google Shape;815;p40"/>
          <p:cNvSpPr txBox="1"/>
          <p:nvPr/>
        </p:nvSpPr>
        <p:spPr>
          <a:xfrm>
            <a:off x="7921515" y="3112553"/>
            <a:ext cx="1062038" cy="484748"/>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b="1">
                <a:solidFill>
                  <a:schemeClr val="dk1"/>
                </a:solidFill>
                <a:latin typeface="Arial"/>
                <a:ea typeface="Arial"/>
                <a:cs typeface="Arial"/>
                <a:sym typeface="Arial"/>
              </a:rPr>
              <a:t>Streaming</a:t>
            </a:r>
            <a:endParaRPr/>
          </a:p>
          <a:p>
            <a:pPr>
              <a:spcBef>
                <a:spcPts val="0"/>
              </a:spcBef>
              <a:spcAft>
                <a:spcPts val="0"/>
              </a:spcAft>
            </a:pPr>
            <a:r>
              <a:rPr lang="en-US" sz="1350" b="1">
                <a:solidFill>
                  <a:schemeClr val="dk1"/>
                </a:solidFill>
                <a:latin typeface="Arial"/>
                <a:ea typeface="Arial"/>
                <a:cs typeface="Arial"/>
                <a:sym typeface="Arial"/>
              </a:rPr>
              <a:t>Data</a:t>
            </a:r>
            <a:endParaRPr/>
          </a:p>
        </p:txBody>
      </p:sp>
      <p:graphicFrame>
        <p:nvGraphicFramePr>
          <p:cNvPr id="816" name="Google Shape;816;p40"/>
          <p:cNvGraphicFramePr/>
          <p:nvPr/>
        </p:nvGraphicFramePr>
        <p:xfrm>
          <a:off x="4766149" y="4272438"/>
          <a:ext cx="2110276" cy="1718400"/>
        </p:xfrm>
        <a:graphic>
          <a:graphicData uri="http://schemas.openxmlformats.org/drawingml/2006/table">
            <a:tbl>
              <a:tblPr>
                <a:noFill/>
              </a:tblPr>
              <a:tblGrid>
                <a:gridCol w="527569">
                  <a:extLst>
                    <a:ext uri="{9D8B030D-6E8A-4147-A177-3AD203B41FA5}">
                      <a16:colId xmlns:a16="http://schemas.microsoft.com/office/drawing/2014/main" val="20000"/>
                    </a:ext>
                  </a:extLst>
                </a:gridCol>
                <a:gridCol w="527569">
                  <a:extLst>
                    <a:ext uri="{9D8B030D-6E8A-4147-A177-3AD203B41FA5}">
                      <a16:colId xmlns:a16="http://schemas.microsoft.com/office/drawing/2014/main" val="20001"/>
                    </a:ext>
                  </a:extLst>
                </a:gridCol>
                <a:gridCol w="527569">
                  <a:extLst>
                    <a:ext uri="{9D8B030D-6E8A-4147-A177-3AD203B41FA5}">
                      <a16:colId xmlns:a16="http://schemas.microsoft.com/office/drawing/2014/main" val="20002"/>
                    </a:ext>
                  </a:extLst>
                </a:gridCol>
                <a:gridCol w="527569">
                  <a:extLst>
                    <a:ext uri="{9D8B030D-6E8A-4147-A177-3AD203B41FA5}">
                      <a16:colId xmlns:a16="http://schemas.microsoft.com/office/drawing/2014/main" val="20003"/>
                    </a:ext>
                  </a:extLst>
                </a:gridCol>
              </a:tblGrid>
              <a:tr h="429600">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0</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BDFFF"/>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1</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2</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3</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C1C1"/>
                    </a:solidFill>
                  </a:tcPr>
                </a:tc>
                <a:extLst>
                  <a:ext uri="{0D108BD9-81ED-4DB2-BD59-A6C34878D82A}">
                    <a16:rowId xmlns:a16="http://schemas.microsoft.com/office/drawing/2014/main" val="10000"/>
                  </a:ext>
                </a:extLst>
              </a:tr>
              <a:tr h="429600">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4</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A4D07C"/>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5</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6</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BDFFF"/>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7</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29600">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8</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BDFFF"/>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9</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C1C1"/>
                    </a:solidFill>
                  </a:tcPr>
                </a:tc>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10</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11</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A4D07C"/>
                    </a:solidFill>
                  </a:tcPr>
                </a:tc>
                <a:extLst>
                  <a:ext uri="{0D108BD9-81ED-4DB2-BD59-A6C34878D82A}">
                    <a16:rowId xmlns:a16="http://schemas.microsoft.com/office/drawing/2014/main" val="10002"/>
                  </a:ext>
                </a:extLst>
              </a:tr>
              <a:tr h="429600">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12</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13</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A4D07C"/>
                    </a:solidFill>
                  </a:tcPr>
                </a:tc>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14</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15</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A4D07C"/>
                    </a:solidFill>
                  </a:tcPr>
                </a:tc>
                <a:extLst>
                  <a:ext uri="{0D108BD9-81ED-4DB2-BD59-A6C34878D82A}">
                    <a16:rowId xmlns:a16="http://schemas.microsoft.com/office/drawing/2014/main" val="10003"/>
                  </a:ext>
                </a:extLst>
              </a:tr>
            </a:tbl>
          </a:graphicData>
        </a:graphic>
      </p:graphicFrame>
      <p:grpSp>
        <p:nvGrpSpPr>
          <p:cNvPr id="2" name="Group 1">
            <a:extLst>
              <a:ext uri="{FF2B5EF4-FFF2-40B4-BE49-F238E27FC236}">
                <a16:creationId xmlns:a16="http://schemas.microsoft.com/office/drawing/2014/main" id="{D4075899-BCA9-4044-B8AE-4C85B591FA1D}"/>
              </a:ext>
            </a:extLst>
          </p:cNvPr>
          <p:cNvGrpSpPr/>
          <p:nvPr/>
        </p:nvGrpSpPr>
        <p:grpSpPr>
          <a:xfrm>
            <a:off x="-268646" y="5433148"/>
            <a:ext cx="4600899" cy="2303029"/>
            <a:chOff x="3862769" y="1739357"/>
            <a:chExt cx="4600899" cy="2303029"/>
          </a:xfrm>
        </p:grpSpPr>
        <p:grpSp>
          <p:nvGrpSpPr>
            <p:cNvPr id="10" name="Group 9">
              <a:extLst>
                <a:ext uri="{FF2B5EF4-FFF2-40B4-BE49-F238E27FC236}">
                  <a16:creationId xmlns:a16="http://schemas.microsoft.com/office/drawing/2014/main" id="{5C105C8E-8D32-4545-B6F1-5CBFE0C5C115}"/>
                </a:ext>
              </a:extLst>
            </p:cNvPr>
            <p:cNvGrpSpPr/>
            <p:nvPr/>
          </p:nvGrpSpPr>
          <p:grpSpPr>
            <a:xfrm>
              <a:off x="5600392" y="1740212"/>
              <a:ext cx="2387058" cy="2302174"/>
              <a:chOff x="563025" y="2452139"/>
              <a:chExt cx="2387058" cy="2302174"/>
            </a:xfrm>
          </p:grpSpPr>
          <p:sp>
            <p:nvSpPr>
              <p:cNvPr id="802" name="Google Shape;802;p40"/>
              <p:cNvSpPr/>
              <p:nvPr/>
            </p:nvSpPr>
            <p:spPr>
              <a:xfrm>
                <a:off x="1511624" y="3158826"/>
                <a:ext cx="489857" cy="477611"/>
              </a:xfrm>
              <a:prstGeom prst="round1Rect">
                <a:avLst>
                  <a:gd name="adj" fmla="val 16667"/>
                </a:avLst>
              </a:prstGeom>
              <a:solidFill>
                <a:srgbClr val="FEC1C1"/>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a:solidFill>
                      <a:schemeClr val="dk1"/>
                    </a:solidFill>
                    <a:latin typeface="Calibri"/>
                    <a:ea typeface="Calibri"/>
                    <a:cs typeface="Calibri"/>
                    <a:sym typeface="Calibri"/>
                  </a:rPr>
                  <a:t>T</a:t>
                </a:r>
                <a:r>
                  <a:rPr lang="en-US" baseline="-25000">
                    <a:solidFill>
                      <a:schemeClr val="dk1"/>
                    </a:solidFill>
                    <a:latin typeface="Calibri"/>
                    <a:ea typeface="Calibri"/>
                    <a:cs typeface="Calibri"/>
                    <a:sym typeface="Calibri"/>
                  </a:rPr>
                  <a:t>B</a:t>
                </a:r>
                <a:endParaRPr sz="1350" baseline="-25000">
                  <a:solidFill>
                    <a:schemeClr val="dk1"/>
                  </a:solidFill>
                  <a:latin typeface="Calibri"/>
                  <a:ea typeface="Calibri"/>
                  <a:cs typeface="Calibri"/>
                  <a:sym typeface="Calibri"/>
                </a:endParaRPr>
              </a:p>
            </p:txBody>
          </p:sp>
          <p:graphicFrame>
            <p:nvGraphicFramePr>
              <p:cNvPr id="37" name="Chart 36">
                <a:extLst>
                  <a:ext uri="{FF2B5EF4-FFF2-40B4-BE49-F238E27FC236}">
                    <a16:creationId xmlns:a16="http://schemas.microsoft.com/office/drawing/2014/main" id="{5A339DC7-9867-214C-8B53-31E21471E423}"/>
                  </a:ext>
                </a:extLst>
              </p:cNvPr>
              <p:cNvGraphicFramePr/>
              <p:nvPr>
                <p:extLst>
                  <p:ext uri="{D42A27DB-BD31-4B8C-83A1-F6EECF244321}">
                    <p14:modId xmlns:p14="http://schemas.microsoft.com/office/powerpoint/2010/main" val="1391767359"/>
                  </p:ext>
                </p:extLst>
              </p:nvPr>
            </p:nvGraphicFramePr>
            <p:xfrm>
              <a:off x="563025" y="2452139"/>
              <a:ext cx="2387058" cy="2302174"/>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8" name="Group 7">
              <a:extLst>
                <a:ext uri="{FF2B5EF4-FFF2-40B4-BE49-F238E27FC236}">
                  <a16:creationId xmlns:a16="http://schemas.microsoft.com/office/drawing/2014/main" id="{DC2ACBE8-489F-C34F-850E-CA9F3333F417}"/>
                </a:ext>
              </a:extLst>
            </p:cNvPr>
            <p:cNvGrpSpPr/>
            <p:nvPr/>
          </p:nvGrpSpPr>
          <p:grpSpPr>
            <a:xfrm>
              <a:off x="3862769" y="1739357"/>
              <a:ext cx="2387058" cy="2302174"/>
              <a:chOff x="2232284" y="2548921"/>
              <a:chExt cx="2387058" cy="2302174"/>
            </a:xfrm>
          </p:grpSpPr>
          <p:sp>
            <p:nvSpPr>
              <p:cNvPr id="801" name="Google Shape;801;p40"/>
              <p:cNvSpPr/>
              <p:nvPr/>
            </p:nvSpPr>
            <p:spPr>
              <a:xfrm>
                <a:off x="3180884" y="3222397"/>
                <a:ext cx="489857" cy="477611"/>
              </a:xfrm>
              <a:prstGeom prst="round1Rect">
                <a:avLst>
                  <a:gd name="adj" fmla="val 16667"/>
                </a:avLst>
              </a:prstGeom>
              <a:solidFill>
                <a:srgbClr val="BBDFFF"/>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a:solidFill>
                      <a:schemeClr val="dk1"/>
                    </a:solidFill>
                    <a:latin typeface="Calibri"/>
                    <a:ea typeface="Calibri"/>
                    <a:cs typeface="Calibri"/>
                    <a:sym typeface="Calibri"/>
                  </a:rPr>
                  <a:t>T</a:t>
                </a:r>
                <a:r>
                  <a:rPr lang="en-US" baseline="-25000">
                    <a:solidFill>
                      <a:schemeClr val="dk1"/>
                    </a:solidFill>
                    <a:latin typeface="Calibri"/>
                    <a:ea typeface="Calibri"/>
                    <a:cs typeface="Calibri"/>
                    <a:sym typeface="Calibri"/>
                  </a:rPr>
                  <a:t>A</a:t>
                </a:r>
                <a:endParaRPr sz="1350" baseline="-25000">
                  <a:solidFill>
                    <a:schemeClr val="dk1"/>
                  </a:solidFill>
                  <a:latin typeface="Calibri"/>
                  <a:ea typeface="Calibri"/>
                  <a:cs typeface="Calibri"/>
                  <a:sym typeface="Calibri"/>
                </a:endParaRPr>
              </a:p>
            </p:txBody>
          </p:sp>
          <p:graphicFrame>
            <p:nvGraphicFramePr>
              <p:cNvPr id="5" name="Chart 4">
                <a:extLst>
                  <a:ext uri="{FF2B5EF4-FFF2-40B4-BE49-F238E27FC236}">
                    <a16:creationId xmlns:a16="http://schemas.microsoft.com/office/drawing/2014/main" id="{79928F13-44B7-8947-93BF-4C7CBBB924C5}"/>
                  </a:ext>
                </a:extLst>
              </p:cNvPr>
              <p:cNvGraphicFramePr/>
              <p:nvPr>
                <p:extLst>
                  <p:ext uri="{D42A27DB-BD31-4B8C-83A1-F6EECF244321}">
                    <p14:modId xmlns:p14="http://schemas.microsoft.com/office/powerpoint/2010/main" val="1145059905"/>
                  </p:ext>
                </p:extLst>
              </p:nvPr>
            </p:nvGraphicFramePr>
            <p:xfrm>
              <a:off x="2232284" y="2548921"/>
              <a:ext cx="2387058" cy="2302174"/>
            </p:xfrm>
            <a:graphic>
              <a:graphicData uri="http://schemas.openxmlformats.org/drawingml/2006/chart">
                <c:chart xmlns:c="http://schemas.openxmlformats.org/drawingml/2006/chart" xmlns:r="http://schemas.openxmlformats.org/officeDocument/2006/relationships" r:id="rId4"/>
              </a:graphicData>
            </a:graphic>
          </p:graphicFrame>
        </p:grpSp>
        <p:sp>
          <p:nvSpPr>
            <p:cNvPr id="12" name="Oval 11">
              <a:extLst>
                <a:ext uri="{FF2B5EF4-FFF2-40B4-BE49-F238E27FC236}">
                  <a16:creationId xmlns:a16="http://schemas.microsoft.com/office/drawing/2014/main" id="{EA00BE86-B88C-4C4C-A613-3B425E4A8182}"/>
                </a:ext>
              </a:extLst>
            </p:cNvPr>
            <p:cNvSpPr/>
            <p:nvPr/>
          </p:nvSpPr>
          <p:spPr>
            <a:xfrm>
              <a:off x="7921515" y="2350746"/>
              <a:ext cx="542153" cy="556187"/>
            </a:xfrm>
            <a:prstGeom prst="ellipse">
              <a:avLst/>
            </a:prstGeom>
            <a:solidFill>
              <a:srgbClr val="92D05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t>T</a:t>
              </a:r>
              <a:r>
                <a:rPr lang="en-US" sz="1600" baseline="-25000"/>
                <a:t>c</a:t>
              </a:r>
              <a:endParaRPr lang="en-US" sz="2400" baseline="-25000"/>
            </a:p>
          </p:txBody>
        </p:sp>
      </p:grpSp>
      <p:sp>
        <p:nvSpPr>
          <p:cNvPr id="806" name="Google Shape;806;p40"/>
          <p:cNvSpPr/>
          <p:nvPr/>
        </p:nvSpPr>
        <p:spPr>
          <a:xfrm>
            <a:off x="8330854" y="3830105"/>
            <a:ext cx="489857" cy="477611"/>
          </a:xfrm>
          <a:prstGeom prst="round1Rect">
            <a:avLst>
              <a:gd name="adj" fmla="val 16667"/>
            </a:avLst>
          </a:prstGeom>
          <a:no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a:solidFill>
                  <a:schemeClr val="dk1"/>
                </a:solidFill>
                <a:latin typeface="Calibri"/>
                <a:ea typeface="Calibri"/>
                <a:cs typeface="Calibri"/>
                <a:sym typeface="Calibri"/>
              </a:rPr>
              <a:t>D</a:t>
            </a:r>
            <a:r>
              <a:rPr lang="en-US" baseline="-25000">
                <a:solidFill>
                  <a:schemeClr val="dk1"/>
                </a:solidFill>
                <a:latin typeface="Calibri"/>
                <a:ea typeface="Calibri"/>
                <a:cs typeface="Calibri"/>
                <a:sym typeface="Calibri"/>
              </a:rPr>
              <a:t>16</a:t>
            </a:r>
            <a:endParaRPr sz="1350" baseline="-25000">
              <a:solidFill>
                <a:schemeClr val="dk1"/>
              </a:solidFill>
              <a:latin typeface="Calibri"/>
              <a:ea typeface="Calibri"/>
              <a:cs typeface="Calibri"/>
              <a:sym typeface="Calibri"/>
            </a:endParaRPr>
          </a:p>
        </p:txBody>
      </p:sp>
      <p:sp>
        <p:nvSpPr>
          <p:cNvPr id="810" name="Google Shape;810;p40"/>
          <p:cNvSpPr/>
          <p:nvPr/>
        </p:nvSpPr>
        <p:spPr>
          <a:xfrm>
            <a:off x="7239448" y="3972716"/>
            <a:ext cx="520545" cy="449552"/>
          </a:xfrm>
          <a:prstGeom prst="round1Rect">
            <a:avLst>
              <a:gd name="adj" fmla="val 16667"/>
            </a:avLst>
          </a:prstGeom>
          <a:solidFill>
            <a:srgbClr val="FEC1C1"/>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a:solidFill>
                  <a:schemeClr val="dk1"/>
                </a:solidFill>
                <a:latin typeface="Calibri"/>
                <a:ea typeface="Calibri"/>
                <a:cs typeface="Calibri"/>
                <a:sym typeface="Calibri"/>
              </a:rPr>
              <a:t>D</a:t>
            </a:r>
            <a:r>
              <a:rPr lang="en-US" baseline="-25000">
                <a:solidFill>
                  <a:schemeClr val="dk1"/>
                </a:solidFill>
                <a:latin typeface="Calibri"/>
                <a:ea typeface="Calibri"/>
                <a:cs typeface="Calibri"/>
                <a:sym typeface="Calibri"/>
              </a:rPr>
              <a:t>16</a:t>
            </a:r>
          </a:p>
        </p:txBody>
      </p:sp>
      <p:sp>
        <p:nvSpPr>
          <p:cNvPr id="814" name="Google Shape;814;p40"/>
          <p:cNvSpPr/>
          <p:nvPr/>
        </p:nvSpPr>
        <p:spPr>
          <a:xfrm>
            <a:off x="7176514" y="5703082"/>
            <a:ext cx="490781" cy="477611"/>
          </a:xfrm>
          <a:prstGeom prst="round1Rect">
            <a:avLst>
              <a:gd name="adj" fmla="val 16667"/>
            </a:avLst>
          </a:prstGeom>
          <a:solidFill>
            <a:srgbClr val="BBDFFF"/>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a:solidFill>
                  <a:schemeClr val="dk1"/>
                </a:solidFill>
                <a:latin typeface="Calibri"/>
                <a:ea typeface="Calibri"/>
                <a:cs typeface="Calibri"/>
                <a:sym typeface="Calibri"/>
              </a:rPr>
              <a:t>D</a:t>
            </a:r>
            <a:r>
              <a:rPr lang="en-US" baseline="-25000">
                <a:solidFill>
                  <a:schemeClr val="dk1"/>
                </a:solidFill>
                <a:latin typeface="Calibri"/>
                <a:ea typeface="Calibri"/>
                <a:cs typeface="Calibri"/>
                <a:sym typeface="Calibri"/>
              </a:rPr>
              <a:t>43</a:t>
            </a:r>
            <a:endParaRPr lang="en-US" sz="1350" baseline="-25000">
              <a:solidFill>
                <a:schemeClr val="dk1"/>
              </a:solidFill>
              <a:latin typeface="Calibri"/>
              <a:ea typeface="Calibri"/>
              <a:cs typeface="Calibri"/>
              <a:sym typeface="Calibri"/>
            </a:endParaRPr>
          </a:p>
        </p:txBody>
      </p:sp>
      <p:sp>
        <p:nvSpPr>
          <p:cNvPr id="35" name="Google Shape;810;p40">
            <a:extLst>
              <a:ext uri="{FF2B5EF4-FFF2-40B4-BE49-F238E27FC236}">
                <a16:creationId xmlns:a16="http://schemas.microsoft.com/office/drawing/2014/main" id="{5F90994A-1616-CC4A-B456-C93EC7727FC4}"/>
              </a:ext>
            </a:extLst>
          </p:cNvPr>
          <p:cNvSpPr/>
          <p:nvPr/>
        </p:nvSpPr>
        <p:spPr>
          <a:xfrm>
            <a:off x="4613480" y="1970971"/>
            <a:ext cx="763524" cy="719373"/>
          </a:xfrm>
          <a:prstGeom prst="round1Rect">
            <a:avLst>
              <a:gd name="adj" fmla="val 16667"/>
            </a:avLst>
          </a:prstGeom>
          <a:solidFill>
            <a:srgbClr val="FEC1C1"/>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lang="en-US" sz="2800" baseline="-25000">
              <a:solidFill>
                <a:schemeClr val="dk1"/>
              </a:solidFill>
              <a:latin typeface="Calibri"/>
              <a:ea typeface="Calibri"/>
              <a:cs typeface="Calibri"/>
              <a:sym typeface="Calibri"/>
            </a:endParaRPr>
          </a:p>
        </p:txBody>
      </p:sp>
      <p:sp>
        <p:nvSpPr>
          <p:cNvPr id="39" name="Google Shape;813;p40">
            <a:extLst>
              <a:ext uri="{FF2B5EF4-FFF2-40B4-BE49-F238E27FC236}">
                <a16:creationId xmlns:a16="http://schemas.microsoft.com/office/drawing/2014/main" id="{905E06DD-1C42-9046-8C0C-132E4E1A910A}"/>
              </a:ext>
            </a:extLst>
          </p:cNvPr>
          <p:cNvSpPr/>
          <p:nvPr/>
        </p:nvSpPr>
        <p:spPr>
          <a:xfrm>
            <a:off x="5775996" y="1952672"/>
            <a:ext cx="773122" cy="719372"/>
          </a:xfrm>
          <a:prstGeom prst="round1Rect">
            <a:avLst>
              <a:gd name="adj" fmla="val 16667"/>
            </a:avLst>
          </a:prstGeom>
          <a:solidFill>
            <a:srgbClr val="A4D07C"/>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lvl="0" algn="ctr">
              <a:spcBef>
                <a:spcPts val="0"/>
              </a:spcBef>
              <a:spcAft>
                <a:spcPts val="0"/>
              </a:spcAft>
            </a:pPr>
            <a:r>
              <a:rPr lang="en-US" sz="2800">
                <a:solidFill>
                  <a:srgbClr val="000000"/>
                </a:solidFill>
                <a:latin typeface="Calibri"/>
                <a:ea typeface="Calibri"/>
                <a:cs typeface="Calibri"/>
                <a:sym typeface="Calibri"/>
              </a:rPr>
              <a:t>U</a:t>
            </a:r>
            <a:r>
              <a:rPr lang="en-US" sz="2800" baseline="-25000">
                <a:solidFill>
                  <a:srgbClr val="000000"/>
                </a:solidFill>
                <a:latin typeface="Calibri"/>
                <a:ea typeface="Calibri"/>
                <a:cs typeface="Calibri"/>
                <a:sym typeface="Calibri"/>
              </a:rPr>
              <a:t>2</a:t>
            </a:r>
          </a:p>
        </p:txBody>
      </p:sp>
      <p:sp>
        <p:nvSpPr>
          <p:cNvPr id="38" name="Right Triangle 37">
            <a:extLst>
              <a:ext uri="{FF2B5EF4-FFF2-40B4-BE49-F238E27FC236}">
                <a16:creationId xmlns:a16="http://schemas.microsoft.com/office/drawing/2014/main" id="{5A37175E-1D1E-43D9-9B1F-BDC8E1BBABC8}"/>
              </a:ext>
            </a:extLst>
          </p:cNvPr>
          <p:cNvSpPr/>
          <p:nvPr/>
        </p:nvSpPr>
        <p:spPr>
          <a:xfrm rot="5400000">
            <a:off x="6988134" y="1961088"/>
            <a:ext cx="543744" cy="479428"/>
          </a:xfrm>
          <a:prstGeom prst="rtTriangle">
            <a:avLst/>
          </a:prstGeom>
          <a:solidFill>
            <a:srgbClr val="FEC1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ight Triangle 6">
            <a:extLst>
              <a:ext uri="{FF2B5EF4-FFF2-40B4-BE49-F238E27FC236}">
                <a16:creationId xmlns:a16="http://schemas.microsoft.com/office/drawing/2014/main" id="{E0A9777A-B0AC-4068-8D53-1793EE686DB4}"/>
              </a:ext>
            </a:extLst>
          </p:cNvPr>
          <p:cNvSpPr/>
          <p:nvPr/>
        </p:nvSpPr>
        <p:spPr>
          <a:xfrm rot="16200000">
            <a:off x="7309179" y="2203574"/>
            <a:ext cx="398739" cy="538200"/>
          </a:xfrm>
          <a:prstGeom prst="rtTriangle">
            <a:avLst/>
          </a:prstGeom>
          <a:solidFill>
            <a:srgbClr val="92D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1" name="Google Shape;814;p40">
            <a:extLst>
              <a:ext uri="{FF2B5EF4-FFF2-40B4-BE49-F238E27FC236}">
                <a16:creationId xmlns:a16="http://schemas.microsoft.com/office/drawing/2014/main" id="{2D20C248-2468-8B49-B9FF-6CF848C7992E}"/>
              </a:ext>
            </a:extLst>
          </p:cNvPr>
          <p:cNvSpPr/>
          <p:nvPr/>
        </p:nvSpPr>
        <p:spPr>
          <a:xfrm>
            <a:off x="7012245" y="1919497"/>
            <a:ext cx="785234" cy="741489"/>
          </a:xfrm>
          <a:prstGeom prst="round1Rect">
            <a:avLst>
              <a:gd name="adj" fmla="val 16667"/>
            </a:avLst>
          </a:prstGeom>
          <a:no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2800">
                <a:solidFill>
                  <a:schemeClr val="dk1"/>
                </a:solidFill>
                <a:latin typeface="Calibri"/>
                <a:ea typeface="Calibri"/>
                <a:cs typeface="Calibri"/>
                <a:sym typeface="Calibri"/>
              </a:rPr>
              <a:t>U</a:t>
            </a:r>
            <a:r>
              <a:rPr lang="en-US" sz="2800" baseline="-25000">
                <a:solidFill>
                  <a:schemeClr val="dk1"/>
                </a:solidFill>
                <a:latin typeface="Calibri"/>
                <a:ea typeface="Calibri"/>
                <a:cs typeface="Calibri"/>
                <a:sym typeface="Calibri"/>
              </a:rPr>
              <a:t>3</a:t>
            </a:r>
            <a:endParaRPr lang="en-US" baseline="-25000">
              <a:solidFill>
                <a:schemeClr val="dk1"/>
              </a:solidFill>
              <a:latin typeface="Calibri"/>
              <a:ea typeface="Calibri"/>
              <a:cs typeface="Calibri"/>
              <a:sym typeface="Calibri"/>
            </a:endParaRPr>
          </a:p>
        </p:txBody>
      </p:sp>
      <p:sp>
        <p:nvSpPr>
          <p:cNvPr id="16" name="Right Triangle 15">
            <a:extLst>
              <a:ext uri="{FF2B5EF4-FFF2-40B4-BE49-F238E27FC236}">
                <a16:creationId xmlns:a16="http://schemas.microsoft.com/office/drawing/2014/main" id="{C8F31237-343D-49A8-8CD9-FDEC67E9BE61}"/>
              </a:ext>
            </a:extLst>
          </p:cNvPr>
          <p:cNvSpPr/>
          <p:nvPr/>
        </p:nvSpPr>
        <p:spPr>
          <a:xfrm rot="16200000">
            <a:off x="4948853" y="2254880"/>
            <a:ext cx="398740" cy="449180"/>
          </a:xfrm>
          <a:prstGeom prst="rtTriangle">
            <a:avLst/>
          </a:prstGeom>
          <a:solidFill>
            <a:srgbClr val="92D050"/>
          </a:solidFill>
          <a:ln>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4" name="Google Shape;810;p40">
            <a:extLst>
              <a:ext uri="{FF2B5EF4-FFF2-40B4-BE49-F238E27FC236}">
                <a16:creationId xmlns:a16="http://schemas.microsoft.com/office/drawing/2014/main" id="{543D591A-E60D-A849-83FF-664BF732F3ED}"/>
              </a:ext>
            </a:extLst>
          </p:cNvPr>
          <p:cNvSpPr/>
          <p:nvPr/>
        </p:nvSpPr>
        <p:spPr>
          <a:xfrm>
            <a:off x="4613480" y="1975564"/>
            <a:ext cx="773123" cy="719373"/>
          </a:xfrm>
          <a:prstGeom prst="round1Rect">
            <a:avLst>
              <a:gd name="adj" fmla="val 16667"/>
            </a:avLst>
          </a:prstGeom>
          <a:no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2800">
                <a:solidFill>
                  <a:schemeClr val="dk1"/>
                </a:solidFill>
                <a:latin typeface="Calibri"/>
                <a:ea typeface="Calibri"/>
                <a:cs typeface="Calibri"/>
                <a:sym typeface="Calibri"/>
              </a:rPr>
              <a:t>U</a:t>
            </a:r>
            <a:r>
              <a:rPr lang="en-US" sz="2800" baseline="-25000">
                <a:solidFill>
                  <a:schemeClr val="dk1"/>
                </a:solidFill>
                <a:latin typeface="Calibri"/>
                <a:ea typeface="Calibri"/>
                <a:cs typeface="Calibri"/>
                <a:sym typeface="Calibri"/>
              </a:rPr>
              <a:t>1</a:t>
            </a:r>
          </a:p>
        </p:txBody>
      </p:sp>
      <p:cxnSp>
        <p:nvCxnSpPr>
          <p:cNvPr id="45" name="Google Shape;809;p40">
            <a:extLst>
              <a:ext uri="{FF2B5EF4-FFF2-40B4-BE49-F238E27FC236}">
                <a16:creationId xmlns:a16="http://schemas.microsoft.com/office/drawing/2014/main" id="{AA35C08B-EB26-C147-9111-9BA68736D280}"/>
              </a:ext>
            </a:extLst>
          </p:cNvPr>
          <p:cNvCxnSpPr>
            <a:cxnSpLocks/>
          </p:cNvCxnSpPr>
          <p:nvPr/>
        </p:nvCxnSpPr>
        <p:spPr>
          <a:xfrm rot="16200000" flipV="1">
            <a:off x="4961609" y="2547129"/>
            <a:ext cx="2197906" cy="2484335"/>
          </a:xfrm>
          <a:prstGeom prst="curvedConnector3">
            <a:avLst>
              <a:gd name="adj1" fmla="val 50602"/>
            </a:avLst>
          </a:prstGeom>
          <a:noFill/>
          <a:ln w="25400" cap="flat" cmpd="sng">
            <a:solidFill>
              <a:srgbClr val="00B050"/>
            </a:solidFill>
            <a:prstDash val="solid"/>
            <a:round/>
            <a:headEnd type="none" w="sm" len="sm"/>
            <a:tailEnd type="triangle" w="med" len="med"/>
          </a:ln>
        </p:spPr>
      </p:cxnSp>
      <p:cxnSp>
        <p:nvCxnSpPr>
          <p:cNvPr id="51" name="Google Shape;809;p40">
            <a:extLst>
              <a:ext uri="{FF2B5EF4-FFF2-40B4-BE49-F238E27FC236}">
                <a16:creationId xmlns:a16="http://schemas.microsoft.com/office/drawing/2014/main" id="{B7AC81C1-17A5-0342-AAFF-A4DA2E04D52D}"/>
              </a:ext>
            </a:extLst>
          </p:cNvPr>
          <p:cNvCxnSpPr>
            <a:cxnSpLocks/>
          </p:cNvCxnSpPr>
          <p:nvPr/>
        </p:nvCxnSpPr>
        <p:spPr>
          <a:xfrm rot="16200000" flipV="1">
            <a:off x="6794734" y="3269421"/>
            <a:ext cx="1311730" cy="94859"/>
          </a:xfrm>
          <a:prstGeom prst="curvedConnector3">
            <a:avLst>
              <a:gd name="adj1" fmla="val 50000"/>
            </a:avLst>
          </a:prstGeom>
          <a:noFill/>
          <a:ln w="25400" cap="flat" cmpd="sng">
            <a:solidFill>
              <a:srgbClr val="FFC2C2"/>
            </a:solidFill>
            <a:prstDash val="solid"/>
            <a:round/>
            <a:headEnd type="none" w="sm" len="sm"/>
            <a:tailEnd type="triangle" w="med" len="med"/>
          </a:ln>
        </p:spPr>
      </p:cxnSp>
      <p:cxnSp>
        <p:nvCxnSpPr>
          <p:cNvPr id="54" name="Google Shape;809;p40">
            <a:extLst>
              <a:ext uri="{FF2B5EF4-FFF2-40B4-BE49-F238E27FC236}">
                <a16:creationId xmlns:a16="http://schemas.microsoft.com/office/drawing/2014/main" id="{F8761B96-7198-2049-8B58-140FFB94326C}"/>
              </a:ext>
            </a:extLst>
          </p:cNvPr>
          <p:cNvCxnSpPr>
            <a:cxnSpLocks/>
          </p:cNvCxnSpPr>
          <p:nvPr/>
        </p:nvCxnSpPr>
        <p:spPr>
          <a:xfrm rot="5400000" flipH="1" flipV="1">
            <a:off x="6208805" y="2771107"/>
            <a:ext cx="1066346" cy="970031"/>
          </a:xfrm>
          <a:prstGeom prst="curvedConnector3">
            <a:avLst>
              <a:gd name="adj1" fmla="val 50000"/>
            </a:avLst>
          </a:prstGeom>
          <a:noFill/>
          <a:ln w="25400" cap="flat" cmpd="sng">
            <a:solidFill>
              <a:srgbClr val="00B050"/>
            </a:solidFill>
            <a:prstDash val="solid"/>
            <a:round/>
            <a:headEnd type="none" w="sm" len="sm"/>
            <a:tailEnd type="triangle" w="med" len="med"/>
          </a:ln>
        </p:spPr>
      </p:cxnSp>
    </p:spTree>
    <p:extLst>
      <p:ext uri="{BB962C8B-B14F-4D97-AF65-F5344CB8AC3E}">
        <p14:creationId xmlns:p14="http://schemas.microsoft.com/office/powerpoint/2010/main" val="262177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1+ppt_w/2"/>
                                          </p:val>
                                        </p:tav>
                                      </p:tavLst>
                                    </p:anim>
                                    <p:anim calcmode="lin" valueType="num">
                                      <p:cBhvr additive="base">
                                        <p:cTn id="7" dur="500"/>
                                        <p:tgtEl>
                                          <p:spTgt spid="2"/>
                                        </p:tgtEl>
                                        <p:attrNameLst>
                                          <p:attrName>ppt_y</p:attrName>
                                        </p:attrNameLst>
                                      </p:cBhvr>
                                      <p:tavLst>
                                        <p:tav tm="0">
                                          <p:val>
                                            <p:strVal val="ppt_y"/>
                                          </p:val>
                                        </p:tav>
                                        <p:tav tm="100000">
                                          <p:val>
                                            <p:strVal val="ppt_y"/>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ntr" presetSubtype="8"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0-#ppt_w/2"/>
                                          </p:val>
                                        </p:tav>
                                        <p:tav tm="100000">
                                          <p:val>
                                            <p:strVal val="#ppt_x"/>
                                          </p:val>
                                        </p:tav>
                                      </p:tavLst>
                                    </p:anim>
                                    <p:anim calcmode="lin" valueType="num">
                                      <p:cBhvr additive="base">
                                        <p:cTn id="12" dur="500" fill="hold"/>
                                        <p:tgtEl>
                                          <p:spTgt spid="4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0-#ppt_w/2"/>
                                          </p:val>
                                        </p:tav>
                                        <p:tav tm="100000">
                                          <p:val>
                                            <p:strVal val="#ppt_x"/>
                                          </p:val>
                                        </p:tav>
                                      </p:tavLst>
                                    </p:anim>
                                    <p:anim calcmode="lin" valueType="num">
                                      <p:cBhvr additive="base">
                                        <p:cTn id="16" dur="500" fill="hold"/>
                                        <p:tgtEl>
                                          <p:spTgt spid="3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0-#ppt_w/2"/>
                                          </p:val>
                                        </p:tav>
                                        <p:tav tm="100000">
                                          <p:val>
                                            <p:strVal val="#ppt_x"/>
                                          </p:val>
                                        </p:tav>
                                      </p:tavLst>
                                    </p:anim>
                                    <p:anim calcmode="lin" valueType="num">
                                      <p:cBhvr additive="base">
                                        <p:cTn id="20" dur="500" fill="hold"/>
                                        <p:tgtEl>
                                          <p:spTgt spid="3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0-#ppt_w/2"/>
                                          </p:val>
                                        </p:tav>
                                        <p:tav tm="100000">
                                          <p:val>
                                            <p:strVal val="#ppt_x"/>
                                          </p:val>
                                        </p:tav>
                                      </p:tavLst>
                                    </p:anim>
                                    <p:anim calcmode="lin" valueType="num">
                                      <p:cBhvr additive="base">
                                        <p:cTn id="24" dur="500" fill="hold"/>
                                        <p:tgtEl>
                                          <p:spTgt spid="41"/>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0-#ppt_w/2"/>
                                          </p:val>
                                        </p:tav>
                                        <p:tav tm="100000">
                                          <p:val>
                                            <p:strVal val="#ppt_x"/>
                                          </p:val>
                                        </p:tav>
                                      </p:tavLst>
                                    </p:anim>
                                    <p:anim calcmode="lin" valueType="num">
                                      <p:cBhvr additive="base">
                                        <p:cTn id="2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10"/>
                                        </p:tgtEl>
                                        <p:attrNameLst>
                                          <p:attrName>style.visibility</p:attrName>
                                        </p:attrNameLst>
                                      </p:cBhvr>
                                      <p:to>
                                        <p:strVal val="visible"/>
                                      </p:to>
                                    </p:set>
                                    <p:anim calcmode="lin" valueType="num">
                                      <p:cBhvr additive="base">
                                        <p:cTn id="33" dur="500" fill="hold"/>
                                        <p:tgtEl>
                                          <p:spTgt spid="810"/>
                                        </p:tgtEl>
                                        <p:attrNameLst>
                                          <p:attrName>ppt_x</p:attrName>
                                        </p:attrNameLst>
                                      </p:cBhvr>
                                      <p:tavLst>
                                        <p:tav tm="0">
                                          <p:val>
                                            <p:strVal val="#ppt_x"/>
                                          </p:val>
                                        </p:tav>
                                        <p:tav tm="100000">
                                          <p:val>
                                            <p:strVal val="#ppt_x"/>
                                          </p:val>
                                        </p:tav>
                                      </p:tavLst>
                                    </p:anim>
                                    <p:anim calcmode="lin" valueType="num">
                                      <p:cBhvr additive="base">
                                        <p:cTn id="34" dur="500" fill="hold"/>
                                        <p:tgtEl>
                                          <p:spTgt spid="8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09"/>
                                        </p:tgtEl>
                                        <p:attrNameLst>
                                          <p:attrName>style.visibility</p:attrName>
                                        </p:attrNameLst>
                                      </p:cBhvr>
                                      <p:to>
                                        <p:strVal val="visible"/>
                                      </p:to>
                                    </p:set>
                                    <p:anim calcmode="lin" valueType="num">
                                      <p:cBhvr additive="base">
                                        <p:cTn id="37" dur="500" fill="hold"/>
                                        <p:tgtEl>
                                          <p:spTgt spid="809"/>
                                        </p:tgtEl>
                                        <p:attrNameLst>
                                          <p:attrName>ppt_x</p:attrName>
                                        </p:attrNameLst>
                                      </p:cBhvr>
                                      <p:tavLst>
                                        <p:tav tm="0">
                                          <p:val>
                                            <p:strVal val="#ppt_x"/>
                                          </p:val>
                                        </p:tav>
                                        <p:tav tm="100000">
                                          <p:val>
                                            <p:strVal val="#ppt_x"/>
                                          </p:val>
                                        </p:tav>
                                      </p:tavLst>
                                    </p:anim>
                                    <p:anim calcmode="lin" valueType="num">
                                      <p:cBhvr additive="base">
                                        <p:cTn id="38" dur="500" fill="hold"/>
                                        <p:tgtEl>
                                          <p:spTgt spid="80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06"/>
                                        </p:tgtEl>
                                        <p:attrNameLst>
                                          <p:attrName>style.visibility</p:attrName>
                                        </p:attrNameLst>
                                      </p:cBhvr>
                                      <p:to>
                                        <p:strVal val="visible"/>
                                      </p:to>
                                    </p:set>
                                    <p:anim calcmode="lin" valueType="num">
                                      <p:cBhvr additive="base">
                                        <p:cTn id="41" dur="500" fill="hold"/>
                                        <p:tgtEl>
                                          <p:spTgt spid="806"/>
                                        </p:tgtEl>
                                        <p:attrNameLst>
                                          <p:attrName>ppt_x</p:attrName>
                                        </p:attrNameLst>
                                      </p:cBhvr>
                                      <p:tavLst>
                                        <p:tav tm="0">
                                          <p:val>
                                            <p:strVal val="#ppt_x"/>
                                          </p:val>
                                        </p:tav>
                                        <p:tav tm="100000">
                                          <p:val>
                                            <p:strVal val="#ppt_x"/>
                                          </p:val>
                                        </p:tav>
                                      </p:tavLst>
                                    </p:anim>
                                    <p:anim calcmode="lin" valueType="num">
                                      <p:cBhvr additive="base">
                                        <p:cTn id="42" dur="500" fill="hold"/>
                                        <p:tgtEl>
                                          <p:spTgt spid="806"/>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anim calcmode="lin" valueType="num">
                                      <p:cBhvr additive="base">
                                        <p:cTn id="45" dur="500" fill="hold"/>
                                        <p:tgtEl>
                                          <p:spTgt spid="51"/>
                                        </p:tgtEl>
                                        <p:attrNameLst>
                                          <p:attrName>ppt_x</p:attrName>
                                        </p:attrNameLst>
                                      </p:cBhvr>
                                      <p:tavLst>
                                        <p:tav tm="0">
                                          <p:val>
                                            <p:strVal val="1+#ppt_w/2"/>
                                          </p:val>
                                        </p:tav>
                                        <p:tav tm="100000">
                                          <p:val>
                                            <p:strVal val="#ppt_x"/>
                                          </p:val>
                                        </p:tav>
                                      </p:tavLst>
                                    </p:anim>
                                    <p:anim calcmode="lin" valueType="num">
                                      <p:cBhvr additive="base">
                                        <p:cTn id="46" dur="500" fill="hold"/>
                                        <p:tgtEl>
                                          <p:spTgt spid="51"/>
                                        </p:tgtEl>
                                        <p:attrNameLst>
                                          <p:attrName>ppt_y</p:attrName>
                                        </p:attrNameLst>
                                      </p:cBhvr>
                                      <p:tavLst>
                                        <p:tav tm="0">
                                          <p:val>
                                            <p:strVal val="#ppt_y"/>
                                          </p:val>
                                        </p:tav>
                                        <p:tav tm="100000">
                                          <p:val>
                                            <p:strVal val="#ppt_y"/>
                                          </p:val>
                                        </p:tav>
                                      </p:tavLst>
                                    </p:anim>
                                  </p:childTnLst>
                                </p:cTn>
                              </p:par>
                              <p:par>
                                <p:cTn id="47" presetID="9"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dissolve">
                                      <p:cBhvr>
                                        <p:cTn id="49" dur="5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13"/>
                                        </p:tgtEl>
                                        <p:attrNameLst>
                                          <p:attrName>style.visibility</p:attrName>
                                        </p:attrNameLst>
                                      </p:cBhvr>
                                      <p:to>
                                        <p:strVal val="visible"/>
                                      </p:to>
                                    </p:set>
                                    <p:anim calcmode="lin" valueType="num">
                                      <p:cBhvr additive="base">
                                        <p:cTn id="54" dur="500" fill="hold"/>
                                        <p:tgtEl>
                                          <p:spTgt spid="813"/>
                                        </p:tgtEl>
                                        <p:attrNameLst>
                                          <p:attrName>ppt_x</p:attrName>
                                        </p:attrNameLst>
                                      </p:cBhvr>
                                      <p:tavLst>
                                        <p:tav tm="0">
                                          <p:val>
                                            <p:strVal val="#ppt_x"/>
                                          </p:val>
                                        </p:tav>
                                        <p:tav tm="100000">
                                          <p:val>
                                            <p:strVal val="#ppt_x"/>
                                          </p:val>
                                        </p:tav>
                                      </p:tavLst>
                                    </p:anim>
                                    <p:anim calcmode="lin" valueType="num">
                                      <p:cBhvr additive="base">
                                        <p:cTn id="55" dur="500" fill="hold"/>
                                        <p:tgtEl>
                                          <p:spTgt spid="813"/>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812"/>
                                        </p:tgtEl>
                                        <p:attrNameLst>
                                          <p:attrName>style.visibility</p:attrName>
                                        </p:attrNameLst>
                                      </p:cBhvr>
                                      <p:to>
                                        <p:strVal val="visible"/>
                                      </p:to>
                                    </p:set>
                                    <p:anim calcmode="lin" valueType="num">
                                      <p:cBhvr additive="base">
                                        <p:cTn id="58" dur="500" fill="hold"/>
                                        <p:tgtEl>
                                          <p:spTgt spid="812"/>
                                        </p:tgtEl>
                                        <p:attrNameLst>
                                          <p:attrName>ppt_x</p:attrName>
                                        </p:attrNameLst>
                                      </p:cBhvr>
                                      <p:tavLst>
                                        <p:tav tm="0">
                                          <p:val>
                                            <p:strVal val="#ppt_x"/>
                                          </p:val>
                                        </p:tav>
                                        <p:tav tm="100000">
                                          <p:val>
                                            <p:strVal val="#ppt_x"/>
                                          </p:val>
                                        </p:tav>
                                      </p:tavLst>
                                    </p:anim>
                                    <p:anim calcmode="lin" valueType="num">
                                      <p:cBhvr additive="base">
                                        <p:cTn id="59" dur="500" fill="hold"/>
                                        <p:tgtEl>
                                          <p:spTgt spid="812"/>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808"/>
                                        </p:tgtEl>
                                        <p:attrNameLst>
                                          <p:attrName>style.visibility</p:attrName>
                                        </p:attrNameLst>
                                      </p:cBhvr>
                                      <p:to>
                                        <p:strVal val="visible"/>
                                      </p:to>
                                    </p:set>
                                    <p:anim calcmode="lin" valueType="num">
                                      <p:cBhvr additive="base">
                                        <p:cTn id="62" dur="500" fill="hold"/>
                                        <p:tgtEl>
                                          <p:spTgt spid="808"/>
                                        </p:tgtEl>
                                        <p:attrNameLst>
                                          <p:attrName>ppt_x</p:attrName>
                                        </p:attrNameLst>
                                      </p:cBhvr>
                                      <p:tavLst>
                                        <p:tav tm="0">
                                          <p:val>
                                            <p:strVal val="#ppt_x"/>
                                          </p:val>
                                        </p:tav>
                                        <p:tav tm="100000">
                                          <p:val>
                                            <p:strVal val="#ppt_x"/>
                                          </p:val>
                                        </p:tav>
                                      </p:tavLst>
                                    </p:anim>
                                    <p:anim calcmode="lin" valueType="num">
                                      <p:cBhvr additive="base">
                                        <p:cTn id="63" dur="500" fill="hold"/>
                                        <p:tgtEl>
                                          <p:spTgt spid="808"/>
                                        </p:tgtEl>
                                        <p:attrNameLst>
                                          <p:attrName>ppt_y</p:attrName>
                                        </p:attrNameLst>
                                      </p:cBhvr>
                                      <p:tavLst>
                                        <p:tav tm="0">
                                          <p:val>
                                            <p:strVal val="1+#ppt_h/2"/>
                                          </p:val>
                                        </p:tav>
                                        <p:tav tm="100000">
                                          <p:val>
                                            <p:strVal val="#ppt_y"/>
                                          </p:val>
                                        </p:tav>
                                      </p:tavLst>
                                    </p:anim>
                                  </p:childTnLst>
                                </p:cTn>
                              </p:par>
                              <p:par>
                                <p:cTn id="64" presetID="2" presetClass="entr" presetSubtype="2" fill="hold" nodeType="withEffect">
                                  <p:stCondLst>
                                    <p:cond delay="0"/>
                                  </p:stCondLst>
                                  <p:childTnLst>
                                    <p:set>
                                      <p:cBhvr>
                                        <p:cTn id="65" dur="1" fill="hold">
                                          <p:stCondLst>
                                            <p:cond delay="0"/>
                                          </p:stCondLst>
                                        </p:cTn>
                                        <p:tgtEl>
                                          <p:spTgt spid="54"/>
                                        </p:tgtEl>
                                        <p:attrNameLst>
                                          <p:attrName>style.visibility</p:attrName>
                                        </p:attrNameLst>
                                      </p:cBhvr>
                                      <p:to>
                                        <p:strVal val="visible"/>
                                      </p:to>
                                    </p:set>
                                    <p:anim calcmode="lin" valueType="num">
                                      <p:cBhvr additive="base">
                                        <p:cTn id="66" dur="500" fill="hold"/>
                                        <p:tgtEl>
                                          <p:spTgt spid="54"/>
                                        </p:tgtEl>
                                        <p:attrNameLst>
                                          <p:attrName>ppt_x</p:attrName>
                                        </p:attrNameLst>
                                      </p:cBhvr>
                                      <p:tavLst>
                                        <p:tav tm="0">
                                          <p:val>
                                            <p:strVal val="1+#ppt_w/2"/>
                                          </p:val>
                                        </p:tav>
                                        <p:tav tm="100000">
                                          <p:val>
                                            <p:strVal val="#ppt_x"/>
                                          </p:val>
                                        </p:tav>
                                      </p:tavLst>
                                    </p:anim>
                                    <p:anim calcmode="lin" valueType="num">
                                      <p:cBhvr additive="base">
                                        <p:cTn id="67" dur="500" fill="hold"/>
                                        <p:tgtEl>
                                          <p:spTgt spid="54"/>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additive="base">
                                        <p:cTn id="70" dur="500" fill="hold"/>
                                        <p:tgtEl>
                                          <p:spTgt spid="45"/>
                                        </p:tgtEl>
                                        <p:attrNameLst>
                                          <p:attrName>ppt_x</p:attrName>
                                        </p:attrNameLst>
                                      </p:cBhvr>
                                      <p:tavLst>
                                        <p:tav tm="0">
                                          <p:val>
                                            <p:strVal val="1+#ppt_w/2"/>
                                          </p:val>
                                        </p:tav>
                                        <p:tav tm="100000">
                                          <p:val>
                                            <p:strVal val="#ppt_x"/>
                                          </p:val>
                                        </p:tav>
                                      </p:tavLst>
                                    </p:anim>
                                    <p:anim calcmode="lin" valueType="num">
                                      <p:cBhvr additive="base">
                                        <p:cTn id="71" dur="500" fill="hold"/>
                                        <p:tgtEl>
                                          <p:spTgt spid="45"/>
                                        </p:tgtEl>
                                        <p:attrNameLst>
                                          <p:attrName>ppt_y</p:attrName>
                                        </p:attrNameLst>
                                      </p:cBhvr>
                                      <p:tavLst>
                                        <p:tav tm="0">
                                          <p:val>
                                            <p:strVal val="#ppt_y"/>
                                          </p:val>
                                        </p:tav>
                                        <p:tav tm="100000">
                                          <p:val>
                                            <p:strVal val="#ppt_y"/>
                                          </p:val>
                                        </p:tav>
                                      </p:tavLst>
                                    </p:anim>
                                  </p:childTnLst>
                                </p:cTn>
                              </p:par>
                              <p:par>
                                <p:cTn id="72" presetID="9"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dissolve">
                                      <p:cBhvr>
                                        <p:cTn id="74" dur="500"/>
                                        <p:tgtEl>
                                          <p:spTgt spid="16"/>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dissolve">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814"/>
                                        </p:tgtEl>
                                        <p:attrNameLst>
                                          <p:attrName>style.visibility</p:attrName>
                                        </p:attrNameLst>
                                      </p:cBhvr>
                                      <p:to>
                                        <p:strVal val="visible"/>
                                      </p:to>
                                    </p:set>
                                    <p:anim calcmode="lin" valueType="num">
                                      <p:cBhvr additive="base">
                                        <p:cTn id="82" dur="500" fill="hold"/>
                                        <p:tgtEl>
                                          <p:spTgt spid="814"/>
                                        </p:tgtEl>
                                        <p:attrNameLst>
                                          <p:attrName>ppt_x</p:attrName>
                                        </p:attrNameLst>
                                      </p:cBhvr>
                                      <p:tavLst>
                                        <p:tav tm="0">
                                          <p:val>
                                            <p:strVal val="#ppt_x"/>
                                          </p:val>
                                        </p:tav>
                                        <p:tav tm="100000">
                                          <p:val>
                                            <p:strVal val="#ppt_x"/>
                                          </p:val>
                                        </p:tav>
                                      </p:tavLst>
                                    </p:anim>
                                    <p:anim calcmode="lin" valueType="num">
                                      <p:cBhvr additive="base">
                                        <p:cTn id="83" dur="500" fill="hold"/>
                                        <p:tgtEl>
                                          <p:spTgt spid="814"/>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811"/>
                                        </p:tgtEl>
                                        <p:attrNameLst>
                                          <p:attrName>style.visibility</p:attrName>
                                        </p:attrNameLst>
                                      </p:cBhvr>
                                      <p:to>
                                        <p:strVal val="visible"/>
                                      </p:to>
                                    </p:set>
                                    <p:anim calcmode="lin" valueType="num">
                                      <p:cBhvr additive="base">
                                        <p:cTn id="86" dur="500" fill="hold"/>
                                        <p:tgtEl>
                                          <p:spTgt spid="811"/>
                                        </p:tgtEl>
                                        <p:attrNameLst>
                                          <p:attrName>ppt_x</p:attrName>
                                        </p:attrNameLst>
                                      </p:cBhvr>
                                      <p:tavLst>
                                        <p:tav tm="0">
                                          <p:val>
                                            <p:strVal val="#ppt_x"/>
                                          </p:val>
                                        </p:tav>
                                        <p:tav tm="100000">
                                          <p:val>
                                            <p:strVal val="#ppt_x"/>
                                          </p:val>
                                        </p:tav>
                                      </p:tavLst>
                                    </p:anim>
                                    <p:anim calcmode="lin" valueType="num">
                                      <p:cBhvr additive="base">
                                        <p:cTn id="87" dur="500" fill="hold"/>
                                        <p:tgtEl>
                                          <p:spTgt spid="811"/>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807"/>
                                        </p:tgtEl>
                                        <p:attrNameLst>
                                          <p:attrName>style.visibility</p:attrName>
                                        </p:attrNameLst>
                                      </p:cBhvr>
                                      <p:to>
                                        <p:strVal val="visible"/>
                                      </p:to>
                                    </p:set>
                                    <p:anim calcmode="lin" valueType="num">
                                      <p:cBhvr additive="base">
                                        <p:cTn id="90" dur="500" fill="hold"/>
                                        <p:tgtEl>
                                          <p:spTgt spid="807"/>
                                        </p:tgtEl>
                                        <p:attrNameLst>
                                          <p:attrName>ppt_x</p:attrName>
                                        </p:attrNameLst>
                                      </p:cBhvr>
                                      <p:tavLst>
                                        <p:tav tm="0">
                                          <p:val>
                                            <p:strVal val="#ppt_x"/>
                                          </p:val>
                                        </p:tav>
                                        <p:tav tm="100000">
                                          <p:val>
                                            <p:strVal val="#ppt_x"/>
                                          </p:val>
                                        </p:tav>
                                      </p:tavLst>
                                    </p:anim>
                                    <p:anim calcmode="lin" valueType="num">
                                      <p:cBhvr additive="base">
                                        <p:cTn id="91" dur="500" fill="hold"/>
                                        <p:tgtEl>
                                          <p:spTgt spid="8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807" grpId="0" animBg="1"/>
      <p:bldP spid="808" grpId="0" animBg="1"/>
      <p:bldP spid="813" grpId="0" animBg="1"/>
      <p:bldP spid="806" grpId="0" animBg="1"/>
      <p:bldP spid="810" grpId="0" animBg="1"/>
      <p:bldP spid="814" grpId="0" animBg="1"/>
      <p:bldP spid="35" grpId="0" animBg="1"/>
      <p:bldP spid="39" grpId="0" animBg="1"/>
      <p:bldP spid="38" grpId="0" animBg="1"/>
      <p:bldP spid="7" grpId="0" animBg="1"/>
      <p:bldP spid="41" grpId="0" animBg="1"/>
      <p:bldP spid="16" grpId="0" animBg="1"/>
      <p:bldP spid="44"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Shape 792"/>
        <p:cNvGrpSpPr/>
        <p:nvPr/>
      </p:nvGrpSpPr>
      <p:grpSpPr>
        <a:xfrm>
          <a:off x="0" y="0"/>
          <a:ext cx="0" cy="0"/>
          <a:chOff x="0" y="0"/>
          <a:chExt cx="0" cy="0"/>
        </a:xfrm>
      </p:grpSpPr>
      <p:sp>
        <p:nvSpPr>
          <p:cNvPr id="43" name="Google Shape;814;p40">
            <a:extLst>
              <a:ext uri="{FF2B5EF4-FFF2-40B4-BE49-F238E27FC236}">
                <a16:creationId xmlns:a16="http://schemas.microsoft.com/office/drawing/2014/main" id="{CC8261B0-7C09-374C-99FC-FBFAB4C15092}"/>
              </a:ext>
            </a:extLst>
          </p:cNvPr>
          <p:cNvSpPr/>
          <p:nvPr/>
        </p:nvSpPr>
        <p:spPr>
          <a:xfrm>
            <a:off x="7007705" y="1919497"/>
            <a:ext cx="785234" cy="741489"/>
          </a:xfrm>
          <a:prstGeom prst="round1Rect">
            <a:avLst>
              <a:gd name="adj" fmla="val 16667"/>
            </a:avLst>
          </a:prstGeom>
          <a:solidFill>
            <a:srgbClr val="BBDFFF"/>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lang="en-US" baseline="-25000">
              <a:solidFill>
                <a:schemeClr val="dk1"/>
              </a:solidFill>
              <a:latin typeface="Calibri"/>
              <a:ea typeface="Calibri"/>
              <a:cs typeface="Calibri"/>
              <a:sym typeface="Calibri"/>
            </a:endParaRPr>
          </a:p>
        </p:txBody>
      </p:sp>
      <p:sp>
        <p:nvSpPr>
          <p:cNvPr id="3" name="Title 2">
            <a:extLst>
              <a:ext uri="{FF2B5EF4-FFF2-40B4-BE49-F238E27FC236}">
                <a16:creationId xmlns:a16="http://schemas.microsoft.com/office/drawing/2014/main" id="{4A567103-E1C9-614A-9772-398B09B0EF34}"/>
              </a:ext>
            </a:extLst>
          </p:cNvPr>
          <p:cNvSpPr>
            <a:spLocks noGrp="1"/>
          </p:cNvSpPr>
          <p:nvPr>
            <p:ph type="title"/>
          </p:nvPr>
        </p:nvSpPr>
        <p:spPr/>
        <p:txBody>
          <a:bodyPr/>
          <a:lstStyle/>
          <a:p>
            <a:r>
              <a:rPr lang="en-US">
                <a:latin typeface="Arial"/>
                <a:cs typeface="Arial"/>
              </a:rPr>
              <a:t>Multiple Data of Interest to Different Users</a:t>
            </a:r>
            <a:endParaRPr lang="en-US"/>
          </a:p>
        </p:txBody>
      </p:sp>
      <p:sp>
        <p:nvSpPr>
          <p:cNvPr id="794" name="Google Shape;794;p40"/>
          <p:cNvSpPr txBox="1">
            <a:spLocks noGrp="1"/>
          </p:cNvSpPr>
          <p:nvPr>
            <p:ph idx="1"/>
          </p:nvPr>
        </p:nvSpPr>
        <p:spPr>
          <a:xfrm>
            <a:off x="325227" y="2060086"/>
            <a:ext cx="3891774" cy="4169608"/>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172085" indent="-172085">
              <a:spcBef>
                <a:spcPts val="0"/>
              </a:spcBef>
              <a:spcAft>
                <a:spcPts val="0"/>
              </a:spcAft>
              <a:buClr>
                <a:schemeClr val="dk1"/>
              </a:buClr>
              <a:buSzPts val="2400"/>
              <a:buFont typeface="Arial"/>
              <a:buChar char="•"/>
            </a:pPr>
            <a:r>
              <a:rPr lang="en-US" dirty="0">
                <a:latin typeface="Arial"/>
                <a:cs typeface="Arial"/>
              </a:rPr>
              <a:t>Extract human-interpretable topics from a document corpus</a:t>
            </a:r>
            <a:endParaRPr lang="en-US" sz="1500" dirty="0">
              <a:latin typeface="Arial"/>
              <a:cs typeface="Arial"/>
            </a:endParaRPr>
          </a:p>
          <a:p>
            <a:pPr marL="172085" indent="-172085">
              <a:spcBef>
                <a:spcPts val="675"/>
              </a:spcBef>
              <a:spcAft>
                <a:spcPts val="0"/>
              </a:spcAft>
              <a:buClr>
                <a:schemeClr val="dk1"/>
              </a:buClr>
              <a:buSzPts val="2400"/>
              <a:buFont typeface="Arial"/>
              <a:buChar char="•"/>
            </a:pPr>
            <a:r>
              <a:rPr lang="en-US" dirty="0">
                <a:latin typeface="Arial"/>
                <a:cs typeface="Arial"/>
              </a:rPr>
              <a:t>Each topic characterized by words most strongly associated with</a:t>
            </a:r>
            <a:endParaRPr lang="en-US" sz="2100" dirty="0">
              <a:latin typeface="Arial"/>
              <a:cs typeface="Arial"/>
            </a:endParaRPr>
          </a:p>
          <a:p>
            <a:pPr marL="172085" indent="-172085">
              <a:spcBef>
                <a:spcPts val="675"/>
              </a:spcBef>
              <a:spcAft>
                <a:spcPts val="0"/>
              </a:spcAft>
              <a:buClr>
                <a:schemeClr val="dk1"/>
              </a:buClr>
              <a:buSzPts val="2400"/>
              <a:buFont typeface="Arial"/>
              <a:buChar char="•"/>
            </a:pPr>
            <a:r>
              <a:rPr lang="en-US" dirty="0">
                <a:latin typeface="Arial"/>
                <a:cs typeface="Arial"/>
              </a:rPr>
              <a:t>Documents as mixtures of topics that spit out words with certain probabilities. </a:t>
            </a:r>
          </a:p>
          <a:p>
            <a:pPr marL="172085" indent="-172085">
              <a:spcBef>
                <a:spcPts val="675"/>
              </a:spcBef>
              <a:spcAft>
                <a:spcPts val="0"/>
              </a:spcAft>
              <a:buClr>
                <a:schemeClr val="dk1"/>
              </a:buClr>
              <a:buSzPts val="2400"/>
              <a:buFont typeface="Arial"/>
              <a:buChar char="•"/>
            </a:pPr>
            <a:r>
              <a:rPr lang="en-US" dirty="0">
                <a:latin typeface="Arial"/>
                <a:cs typeface="Arial"/>
              </a:rPr>
              <a:t>Uses </a:t>
            </a:r>
            <a:r>
              <a:rPr lang="en-US" dirty="0" err="1">
                <a:latin typeface="Arial"/>
                <a:cs typeface="Arial"/>
              </a:rPr>
              <a:t>variational</a:t>
            </a:r>
            <a:r>
              <a:rPr lang="en-US" dirty="0">
                <a:latin typeface="Arial"/>
                <a:cs typeface="Arial"/>
              </a:rPr>
              <a:t> Bayes for inference, no need to re-train</a:t>
            </a:r>
            <a:endParaRPr dirty="0">
              <a:latin typeface="Arial"/>
              <a:cs typeface="Arial"/>
            </a:endParaRPr>
          </a:p>
          <a:p>
            <a:pPr marL="172085" indent="-57785">
              <a:spcBef>
                <a:spcPts val="675"/>
              </a:spcBef>
              <a:spcAft>
                <a:spcPts val="0"/>
              </a:spcAft>
              <a:buClr>
                <a:schemeClr val="dk1"/>
              </a:buClr>
              <a:buSzPts val="2400"/>
              <a:buNone/>
            </a:pPr>
            <a:endParaRPr dirty="0">
              <a:solidFill>
                <a:schemeClr val="tx1">
                  <a:lumMod val="65000"/>
                  <a:lumOff val="35000"/>
                </a:schemeClr>
              </a:solidFill>
            </a:endParaRPr>
          </a:p>
        </p:txBody>
      </p:sp>
      <p:sp>
        <p:nvSpPr>
          <p:cNvPr id="795" name="Google Shape;795;p40"/>
          <p:cNvSpPr txBox="1">
            <a:spLocks noGrp="1"/>
          </p:cNvSpPr>
          <p:nvPr>
            <p:ph type="sldNum" sz="quarter" idx="11"/>
          </p:nvPr>
        </p:nvSpPr>
        <p:spPr>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pPr>
            <a:fld id="{00000000-1234-1234-1234-123412341234}" type="slidenum">
              <a:rPr lang="en-US" smtClean="0"/>
              <a:pPr algn="ctr">
                <a:spcBef>
                  <a:spcPts val="0"/>
                </a:spcBef>
                <a:spcAft>
                  <a:spcPts val="0"/>
                </a:spcAft>
              </a:pPr>
              <a:t>68</a:t>
            </a:fld>
            <a:endParaRPr/>
          </a:p>
        </p:txBody>
      </p:sp>
      <p:sp>
        <p:nvSpPr>
          <p:cNvPr id="804" name="Google Shape;804;p40"/>
          <p:cNvSpPr txBox="1"/>
          <p:nvPr/>
        </p:nvSpPr>
        <p:spPr>
          <a:xfrm rot="16200000">
            <a:off x="3883612" y="4986245"/>
            <a:ext cx="1474202" cy="34624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b="1">
                <a:solidFill>
                  <a:schemeClr val="dk1"/>
                </a:solidFill>
                <a:latin typeface="Arial"/>
                <a:ea typeface="Arial"/>
                <a:cs typeface="Arial"/>
                <a:sym typeface="Arial"/>
              </a:rPr>
              <a:t>Data at Rest</a:t>
            </a:r>
            <a:endParaRPr/>
          </a:p>
        </p:txBody>
      </p:sp>
      <p:cxnSp>
        <p:nvCxnSpPr>
          <p:cNvPr id="805" name="Google Shape;805;p40"/>
          <p:cNvCxnSpPr>
            <a:cxnSpLocks/>
          </p:cNvCxnSpPr>
          <p:nvPr/>
        </p:nvCxnSpPr>
        <p:spPr>
          <a:xfrm>
            <a:off x="7896957" y="3125615"/>
            <a:ext cx="0" cy="3252904"/>
          </a:xfrm>
          <a:prstGeom prst="straightConnector1">
            <a:avLst/>
          </a:prstGeom>
          <a:noFill/>
          <a:ln w="9525" cap="flat" cmpd="sng">
            <a:solidFill>
              <a:srgbClr val="005AAA"/>
            </a:solidFill>
            <a:prstDash val="solid"/>
            <a:round/>
            <a:headEnd type="none" w="sm" len="sm"/>
            <a:tailEnd type="none" w="sm" len="sm"/>
          </a:ln>
        </p:spPr>
      </p:cxnSp>
      <p:sp>
        <p:nvSpPr>
          <p:cNvPr id="808" name="Google Shape;808;p40"/>
          <p:cNvSpPr/>
          <p:nvPr/>
        </p:nvSpPr>
        <p:spPr>
          <a:xfrm>
            <a:off x="8083204" y="4519607"/>
            <a:ext cx="489857" cy="477611"/>
          </a:xfrm>
          <a:prstGeom prst="round1Rect">
            <a:avLst>
              <a:gd name="adj" fmla="val 16667"/>
            </a:avLst>
          </a:prstGeom>
          <a:no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a:solidFill>
                  <a:schemeClr val="dk1"/>
                </a:solidFill>
                <a:latin typeface="Calibri"/>
                <a:ea typeface="Calibri"/>
                <a:cs typeface="Calibri"/>
                <a:sym typeface="Calibri"/>
              </a:rPr>
              <a:t>D</a:t>
            </a:r>
            <a:r>
              <a:rPr lang="en-US" baseline="-25000">
                <a:solidFill>
                  <a:schemeClr val="dk1"/>
                </a:solidFill>
                <a:latin typeface="Calibri"/>
                <a:ea typeface="Calibri"/>
                <a:cs typeface="Calibri"/>
                <a:sym typeface="Calibri"/>
              </a:rPr>
              <a:t>31</a:t>
            </a:r>
            <a:endParaRPr sz="1350" baseline="-25000">
              <a:solidFill>
                <a:schemeClr val="dk1"/>
              </a:solidFill>
              <a:latin typeface="Calibri"/>
              <a:ea typeface="Calibri"/>
              <a:cs typeface="Calibri"/>
              <a:sym typeface="Calibri"/>
            </a:endParaRPr>
          </a:p>
        </p:txBody>
      </p:sp>
      <p:cxnSp>
        <p:nvCxnSpPr>
          <p:cNvPr id="809" name="Google Shape;809;p40"/>
          <p:cNvCxnSpPr>
            <a:cxnSpLocks/>
            <a:stCxn id="806" idx="0"/>
            <a:endCxn id="810" idx="3"/>
          </p:cNvCxnSpPr>
          <p:nvPr/>
        </p:nvCxnSpPr>
        <p:spPr>
          <a:xfrm rot="16200000" flipH="1" flipV="1">
            <a:off x="7984194" y="3605903"/>
            <a:ext cx="367387" cy="815790"/>
          </a:xfrm>
          <a:prstGeom prst="curvedConnector4">
            <a:avLst>
              <a:gd name="adj1" fmla="val -62223"/>
              <a:gd name="adj2" fmla="val 65012"/>
            </a:avLst>
          </a:prstGeom>
          <a:noFill/>
          <a:ln w="9525" cap="flat" cmpd="sng">
            <a:solidFill>
              <a:srgbClr val="005AAA"/>
            </a:solidFill>
            <a:prstDash val="solid"/>
            <a:round/>
            <a:headEnd type="none" w="sm" len="sm"/>
            <a:tailEnd type="triangle" w="med" len="med"/>
          </a:ln>
        </p:spPr>
      </p:cxnSp>
      <p:cxnSp>
        <p:nvCxnSpPr>
          <p:cNvPr id="812" name="Google Shape;812;p40"/>
          <p:cNvCxnSpPr>
            <a:stCxn id="808" idx="2"/>
            <a:endCxn id="813" idx="0"/>
          </p:cNvCxnSpPr>
          <p:nvPr/>
        </p:nvCxnSpPr>
        <p:spPr>
          <a:xfrm rot="5400000" flipH="1">
            <a:off x="7854067" y="4523153"/>
            <a:ext cx="104375" cy="843756"/>
          </a:xfrm>
          <a:prstGeom prst="curvedConnector5">
            <a:avLst>
              <a:gd name="adj1" fmla="val -219018"/>
              <a:gd name="adj2" fmla="val 50000"/>
              <a:gd name="adj3" fmla="val 319018"/>
            </a:avLst>
          </a:prstGeom>
          <a:noFill/>
          <a:ln w="9525" cap="flat" cmpd="sng">
            <a:solidFill>
              <a:srgbClr val="005AAA"/>
            </a:solidFill>
            <a:prstDash val="solid"/>
            <a:round/>
            <a:headEnd type="none" w="sm" len="sm"/>
            <a:tailEnd type="triangle" w="med" len="med"/>
          </a:ln>
        </p:spPr>
      </p:cxnSp>
      <p:sp>
        <p:nvSpPr>
          <p:cNvPr id="813" name="Google Shape;813;p40"/>
          <p:cNvSpPr/>
          <p:nvPr/>
        </p:nvSpPr>
        <p:spPr>
          <a:xfrm>
            <a:off x="7239448" y="4892843"/>
            <a:ext cx="489857" cy="477611"/>
          </a:xfrm>
          <a:prstGeom prst="round1Rect">
            <a:avLst>
              <a:gd name="adj" fmla="val 16667"/>
            </a:avLst>
          </a:prstGeom>
          <a:solidFill>
            <a:srgbClr val="A4D07C"/>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a:solidFill>
                  <a:schemeClr val="dk1"/>
                </a:solidFill>
                <a:latin typeface="Calibri"/>
                <a:ea typeface="Calibri"/>
                <a:cs typeface="Calibri"/>
                <a:sym typeface="Calibri"/>
              </a:rPr>
              <a:t>D</a:t>
            </a:r>
            <a:r>
              <a:rPr lang="en-US" baseline="-25000">
                <a:solidFill>
                  <a:schemeClr val="dk1"/>
                </a:solidFill>
                <a:latin typeface="Calibri"/>
                <a:ea typeface="Calibri"/>
                <a:cs typeface="Calibri"/>
                <a:sym typeface="Calibri"/>
              </a:rPr>
              <a:t>31</a:t>
            </a:r>
            <a:endParaRPr sz="1350" baseline="-25000">
              <a:solidFill>
                <a:schemeClr val="dk1"/>
              </a:solidFill>
              <a:latin typeface="Calibri"/>
              <a:ea typeface="Calibri"/>
              <a:cs typeface="Calibri"/>
              <a:sym typeface="Calibri"/>
            </a:endParaRPr>
          </a:p>
        </p:txBody>
      </p:sp>
      <p:sp>
        <p:nvSpPr>
          <p:cNvPr id="815" name="Google Shape;815;p40"/>
          <p:cNvSpPr txBox="1"/>
          <p:nvPr/>
        </p:nvSpPr>
        <p:spPr>
          <a:xfrm>
            <a:off x="7921515" y="3112553"/>
            <a:ext cx="1062038" cy="484748"/>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b="1">
                <a:solidFill>
                  <a:schemeClr val="dk1"/>
                </a:solidFill>
                <a:latin typeface="Arial"/>
                <a:ea typeface="Arial"/>
                <a:cs typeface="Arial"/>
                <a:sym typeface="Arial"/>
              </a:rPr>
              <a:t>Streaming</a:t>
            </a:r>
            <a:endParaRPr/>
          </a:p>
          <a:p>
            <a:pPr>
              <a:spcBef>
                <a:spcPts val="0"/>
              </a:spcBef>
              <a:spcAft>
                <a:spcPts val="0"/>
              </a:spcAft>
            </a:pPr>
            <a:r>
              <a:rPr lang="en-US" sz="1350" b="1">
                <a:solidFill>
                  <a:schemeClr val="dk1"/>
                </a:solidFill>
                <a:latin typeface="Arial"/>
                <a:ea typeface="Arial"/>
                <a:cs typeface="Arial"/>
                <a:sym typeface="Arial"/>
              </a:rPr>
              <a:t>Data</a:t>
            </a:r>
            <a:endParaRPr/>
          </a:p>
        </p:txBody>
      </p:sp>
      <p:graphicFrame>
        <p:nvGraphicFramePr>
          <p:cNvPr id="816" name="Google Shape;816;p40"/>
          <p:cNvGraphicFramePr/>
          <p:nvPr/>
        </p:nvGraphicFramePr>
        <p:xfrm>
          <a:off x="4766149" y="4272438"/>
          <a:ext cx="2110276" cy="1718400"/>
        </p:xfrm>
        <a:graphic>
          <a:graphicData uri="http://schemas.openxmlformats.org/drawingml/2006/table">
            <a:tbl>
              <a:tblPr>
                <a:noFill/>
              </a:tblPr>
              <a:tblGrid>
                <a:gridCol w="527569">
                  <a:extLst>
                    <a:ext uri="{9D8B030D-6E8A-4147-A177-3AD203B41FA5}">
                      <a16:colId xmlns:a16="http://schemas.microsoft.com/office/drawing/2014/main" val="20000"/>
                    </a:ext>
                  </a:extLst>
                </a:gridCol>
                <a:gridCol w="527569">
                  <a:extLst>
                    <a:ext uri="{9D8B030D-6E8A-4147-A177-3AD203B41FA5}">
                      <a16:colId xmlns:a16="http://schemas.microsoft.com/office/drawing/2014/main" val="20001"/>
                    </a:ext>
                  </a:extLst>
                </a:gridCol>
                <a:gridCol w="527569">
                  <a:extLst>
                    <a:ext uri="{9D8B030D-6E8A-4147-A177-3AD203B41FA5}">
                      <a16:colId xmlns:a16="http://schemas.microsoft.com/office/drawing/2014/main" val="20002"/>
                    </a:ext>
                  </a:extLst>
                </a:gridCol>
                <a:gridCol w="527569">
                  <a:extLst>
                    <a:ext uri="{9D8B030D-6E8A-4147-A177-3AD203B41FA5}">
                      <a16:colId xmlns:a16="http://schemas.microsoft.com/office/drawing/2014/main" val="20003"/>
                    </a:ext>
                  </a:extLst>
                </a:gridCol>
              </a:tblGrid>
              <a:tr h="429600">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0</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BDFFF"/>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1</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2</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3</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C1C1"/>
                    </a:solidFill>
                  </a:tcPr>
                </a:tc>
                <a:extLst>
                  <a:ext uri="{0D108BD9-81ED-4DB2-BD59-A6C34878D82A}">
                    <a16:rowId xmlns:a16="http://schemas.microsoft.com/office/drawing/2014/main" val="10000"/>
                  </a:ext>
                </a:extLst>
              </a:tr>
              <a:tr h="429600">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4</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A4D07C"/>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5</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6</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BDFFF"/>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7</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29600">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8</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BDFFF"/>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9</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C1C1"/>
                    </a:solidFill>
                  </a:tcPr>
                </a:tc>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10</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11</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A4D07C"/>
                    </a:solidFill>
                  </a:tcPr>
                </a:tc>
                <a:extLst>
                  <a:ext uri="{0D108BD9-81ED-4DB2-BD59-A6C34878D82A}">
                    <a16:rowId xmlns:a16="http://schemas.microsoft.com/office/drawing/2014/main" val="10002"/>
                  </a:ext>
                </a:extLst>
              </a:tr>
              <a:tr h="429600">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12</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13</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A4D07C"/>
                    </a:solidFill>
                  </a:tcPr>
                </a:tc>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14</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15</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A4D07C"/>
                    </a:solidFill>
                  </a:tcPr>
                </a:tc>
                <a:extLst>
                  <a:ext uri="{0D108BD9-81ED-4DB2-BD59-A6C34878D82A}">
                    <a16:rowId xmlns:a16="http://schemas.microsoft.com/office/drawing/2014/main" val="10003"/>
                  </a:ext>
                </a:extLst>
              </a:tr>
            </a:tbl>
          </a:graphicData>
        </a:graphic>
      </p:graphicFrame>
      <p:grpSp>
        <p:nvGrpSpPr>
          <p:cNvPr id="2" name="Group 1">
            <a:extLst>
              <a:ext uri="{FF2B5EF4-FFF2-40B4-BE49-F238E27FC236}">
                <a16:creationId xmlns:a16="http://schemas.microsoft.com/office/drawing/2014/main" id="{D4075899-BCA9-4044-B8AE-4C85B591FA1D}"/>
              </a:ext>
            </a:extLst>
          </p:cNvPr>
          <p:cNvGrpSpPr/>
          <p:nvPr/>
        </p:nvGrpSpPr>
        <p:grpSpPr>
          <a:xfrm>
            <a:off x="-268646" y="5433148"/>
            <a:ext cx="4600899" cy="2303029"/>
            <a:chOff x="3862769" y="1739357"/>
            <a:chExt cx="4600899" cy="2303029"/>
          </a:xfrm>
        </p:grpSpPr>
        <p:grpSp>
          <p:nvGrpSpPr>
            <p:cNvPr id="10" name="Group 9">
              <a:extLst>
                <a:ext uri="{FF2B5EF4-FFF2-40B4-BE49-F238E27FC236}">
                  <a16:creationId xmlns:a16="http://schemas.microsoft.com/office/drawing/2014/main" id="{5C105C8E-8D32-4545-B6F1-5CBFE0C5C115}"/>
                </a:ext>
              </a:extLst>
            </p:cNvPr>
            <p:cNvGrpSpPr/>
            <p:nvPr/>
          </p:nvGrpSpPr>
          <p:grpSpPr>
            <a:xfrm>
              <a:off x="5600392" y="1740212"/>
              <a:ext cx="2387058" cy="2302174"/>
              <a:chOff x="563025" y="2452139"/>
              <a:chExt cx="2387058" cy="2302174"/>
            </a:xfrm>
          </p:grpSpPr>
          <p:sp>
            <p:nvSpPr>
              <p:cNvPr id="802" name="Google Shape;802;p40"/>
              <p:cNvSpPr/>
              <p:nvPr/>
            </p:nvSpPr>
            <p:spPr>
              <a:xfrm>
                <a:off x="1511624" y="3158826"/>
                <a:ext cx="489857" cy="477611"/>
              </a:xfrm>
              <a:prstGeom prst="round1Rect">
                <a:avLst>
                  <a:gd name="adj" fmla="val 16667"/>
                </a:avLst>
              </a:prstGeom>
              <a:solidFill>
                <a:srgbClr val="FEC1C1"/>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a:solidFill>
                      <a:schemeClr val="dk1"/>
                    </a:solidFill>
                    <a:latin typeface="Calibri"/>
                    <a:ea typeface="Calibri"/>
                    <a:cs typeface="Calibri"/>
                    <a:sym typeface="Calibri"/>
                  </a:rPr>
                  <a:t>T</a:t>
                </a:r>
                <a:r>
                  <a:rPr lang="en-US" baseline="-25000">
                    <a:solidFill>
                      <a:schemeClr val="dk1"/>
                    </a:solidFill>
                    <a:latin typeface="Calibri"/>
                    <a:ea typeface="Calibri"/>
                    <a:cs typeface="Calibri"/>
                    <a:sym typeface="Calibri"/>
                  </a:rPr>
                  <a:t>B</a:t>
                </a:r>
                <a:endParaRPr sz="1350" baseline="-25000">
                  <a:solidFill>
                    <a:schemeClr val="dk1"/>
                  </a:solidFill>
                  <a:latin typeface="Calibri"/>
                  <a:ea typeface="Calibri"/>
                  <a:cs typeface="Calibri"/>
                  <a:sym typeface="Calibri"/>
                </a:endParaRPr>
              </a:p>
            </p:txBody>
          </p:sp>
          <p:graphicFrame>
            <p:nvGraphicFramePr>
              <p:cNvPr id="37" name="Chart 36">
                <a:extLst>
                  <a:ext uri="{FF2B5EF4-FFF2-40B4-BE49-F238E27FC236}">
                    <a16:creationId xmlns:a16="http://schemas.microsoft.com/office/drawing/2014/main" id="{5A339DC7-9867-214C-8B53-31E21471E423}"/>
                  </a:ext>
                </a:extLst>
              </p:cNvPr>
              <p:cNvGraphicFramePr/>
              <p:nvPr/>
            </p:nvGraphicFramePr>
            <p:xfrm>
              <a:off x="563025" y="2452139"/>
              <a:ext cx="2387058" cy="2302174"/>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8" name="Group 7">
              <a:extLst>
                <a:ext uri="{FF2B5EF4-FFF2-40B4-BE49-F238E27FC236}">
                  <a16:creationId xmlns:a16="http://schemas.microsoft.com/office/drawing/2014/main" id="{DC2ACBE8-489F-C34F-850E-CA9F3333F417}"/>
                </a:ext>
              </a:extLst>
            </p:cNvPr>
            <p:cNvGrpSpPr/>
            <p:nvPr/>
          </p:nvGrpSpPr>
          <p:grpSpPr>
            <a:xfrm>
              <a:off x="3862769" y="1739357"/>
              <a:ext cx="2387058" cy="2302174"/>
              <a:chOff x="2232284" y="2548921"/>
              <a:chExt cx="2387058" cy="2302174"/>
            </a:xfrm>
          </p:grpSpPr>
          <p:sp>
            <p:nvSpPr>
              <p:cNvPr id="801" name="Google Shape;801;p40"/>
              <p:cNvSpPr/>
              <p:nvPr/>
            </p:nvSpPr>
            <p:spPr>
              <a:xfrm>
                <a:off x="3180884" y="3222397"/>
                <a:ext cx="489857" cy="477611"/>
              </a:xfrm>
              <a:prstGeom prst="round1Rect">
                <a:avLst>
                  <a:gd name="adj" fmla="val 16667"/>
                </a:avLst>
              </a:prstGeom>
              <a:solidFill>
                <a:srgbClr val="BBDFFF"/>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a:solidFill>
                      <a:schemeClr val="dk1"/>
                    </a:solidFill>
                    <a:latin typeface="Calibri"/>
                    <a:ea typeface="Calibri"/>
                    <a:cs typeface="Calibri"/>
                    <a:sym typeface="Calibri"/>
                  </a:rPr>
                  <a:t>T</a:t>
                </a:r>
                <a:r>
                  <a:rPr lang="en-US" baseline="-25000">
                    <a:solidFill>
                      <a:schemeClr val="dk1"/>
                    </a:solidFill>
                    <a:latin typeface="Calibri"/>
                    <a:ea typeface="Calibri"/>
                    <a:cs typeface="Calibri"/>
                    <a:sym typeface="Calibri"/>
                  </a:rPr>
                  <a:t>A</a:t>
                </a:r>
                <a:endParaRPr sz="1350" baseline="-25000">
                  <a:solidFill>
                    <a:schemeClr val="dk1"/>
                  </a:solidFill>
                  <a:latin typeface="Calibri"/>
                  <a:ea typeface="Calibri"/>
                  <a:cs typeface="Calibri"/>
                  <a:sym typeface="Calibri"/>
                </a:endParaRPr>
              </a:p>
            </p:txBody>
          </p:sp>
          <p:graphicFrame>
            <p:nvGraphicFramePr>
              <p:cNvPr id="5" name="Chart 4">
                <a:extLst>
                  <a:ext uri="{FF2B5EF4-FFF2-40B4-BE49-F238E27FC236}">
                    <a16:creationId xmlns:a16="http://schemas.microsoft.com/office/drawing/2014/main" id="{79928F13-44B7-8947-93BF-4C7CBBB924C5}"/>
                  </a:ext>
                </a:extLst>
              </p:cNvPr>
              <p:cNvGraphicFramePr/>
              <p:nvPr/>
            </p:nvGraphicFramePr>
            <p:xfrm>
              <a:off x="2232284" y="2548921"/>
              <a:ext cx="2387058" cy="2302174"/>
            </p:xfrm>
            <a:graphic>
              <a:graphicData uri="http://schemas.openxmlformats.org/drawingml/2006/chart">
                <c:chart xmlns:c="http://schemas.openxmlformats.org/drawingml/2006/chart" xmlns:r="http://schemas.openxmlformats.org/officeDocument/2006/relationships" r:id="rId4"/>
              </a:graphicData>
            </a:graphic>
          </p:graphicFrame>
        </p:grpSp>
        <p:sp>
          <p:nvSpPr>
            <p:cNvPr id="12" name="Oval 11">
              <a:extLst>
                <a:ext uri="{FF2B5EF4-FFF2-40B4-BE49-F238E27FC236}">
                  <a16:creationId xmlns:a16="http://schemas.microsoft.com/office/drawing/2014/main" id="{EA00BE86-B88C-4C4C-A613-3B425E4A8182}"/>
                </a:ext>
              </a:extLst>
            </p:cNvPr>
            <p:cNvSpPr/>
            <p:nvPr/>
          </p:nvSpPr>
          <p:spPr>
            <a:xfrm>
              <a:off x="7921515" y="2350746"/>
              <a:ext cx="542153" cy="556187"/>
            </a:xfrm>
            <a:prstGeom prst="ellipse">
              <a:avLst/>
            </a:prstGeom>
            <a:solidFill>
              <a:srgbClr val="92D05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t>T</a:t>
              </a:r>
              <a:r>
                <a:rPr lang="en-US" sz="1600" baseline="-25000"/>
                <a:t>c</a:t>
              </a:r>
              <a:endParaRPr lang="en-US" sz="2400" baseline="-25000"/>
            </a:p>
          </p:txBody>
        </p:sp>
      </p:grpSp>
      <p:sp>
        <p:nvSpPr>
          <p:cNvPr id="806" name="Google Shape;806;p40"/>
          <p:cNvSpPr/>
          <p:nvPr/>
        </p:nvSpPr>
        <p:spPr>
          <a:xfrm>
            <a:off x="8330854" y="3830105"/>
            <a:ext cx="489857" cy="477611"/>
          </a:xfrm>
          <a:prstGeom prst="round1Rect">
            <a:avLst>
              <a:gd name="adj" fmla="val 16667"/>
            </a:avLst>
          </a:prstGeom>
          <a:no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a:solidFill>
                  <a:schemeClr val="dk1"/>
                </a:solidFill>
                <a:latin typeface="Calibri"/>
                <a:ea typeface="Calibri"/>
                <a:cs typeface="Calibri"/>
                <a:sym typeface="Calibri"/>
              </a:rPr>
              <a:t>D</a:t>
            </a:r>
            <a:r>
              <a:rPr lang="en-US" baseline="-25000">
                <a:solidFill>
                  <a:schemeClr val="dk1"/>
                </a:solidFill>
                <a:latin typeface="Calibri"/>
                <a:ea typeface="Calibri"/>
                <a:cs typeface="Calibri"/>
                <a:sym typeface="Calibri"/>
              </a:rPr>
              <a:t>16</a:t>
            </a:r>
            <a:endParaRPr sz="1350" baseline="-25000">
              <a:solidFill>
                <a:schemeClr val="dk1"/>
              </a:solidFill>
              <a:latin typeface="Calibri"/>
              <a:ea typeface="Calibri"/>
              <a:cs typeface="Calibri"/>
              <a:sym typeface="Calibri"/>
            </a:endParaRPr>
          </a:p>
        </p:txBody>
      </p:sp>
      <p:sp>
        <p:nvSpPr>
          <p:cNvPr id="810" name="Google Shape;810;p40"/>
          <p:cNvSpPr/>
          <p:nvPr/>
        </p:nvSpPr>
        <p:spPr>
          <a:xfrm>
            <a:off x="7239448" y="3972716"/>
            <a:ext cx="520545" cy="449552"/>
          </a:xfrm>
          <a:prstGeom prst="round1Rect">
            <a:avLst>
              <a:gd name="adj" fmla="val 16667"/>
            </a:avLst>
          </a:prstGeom>
          <a:solidFill>
            <a:srgbClr val="FEC1C1"/>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a:solidFill>
                  <a:schemeClr val="dk1"/>
                </a:solidFill>
                <a:latin typeface="Calibri"/>
                <a:ea typeface="Calibri"/>
                <a:cs typeface="Calibri"/>
                <a:sym typeface="Calibri"/>
              </a:rPr>
              <a:t>D</a:t>
            </a:r>
            <a:r>
              <a:rPr lang="en-US" baseline="-25000">
                <a:solidFill>
                  <a:schemeClr val="dk1"/>
                </a:solidFill>
                <a:latin typeface="Calibri"/>
                <a:ea typeface="Calibri"/>
                <a:cs typeface="Calibri"/>
                <a:sym typeface="Calibri"/>
              </a:rPr>
              <a:t>16</a:t>
            </a:r>
          </a:p>
        </p:txBody>
      </p:sp>
      <p:sp>
        <p:nvSpPr>
          <p:cNvPr id="35" name="Google Shape;810;p40">
            <a:extLst>
              <a:ext uri="{FF2B5EF4-FFF2-40B4-BE49-F238E27FC236}">
                <a16:creationId xmlns:a16="http://schemas.microsoft.com/office/drawing/2014/main" id="{5F90994A-1616-CC4A-B456-C93EC7727FC4}"/>
              </a:ext>
            </a:extLst>
          </p:cNvPr>
          <p:cNvSpPr/>
          <p:nvPr/>
        </p:nvSpPr>
        <p:spPr>
          <a:xfrm>
            <a:off x="4613480" y="1970971"/>
            <a:ext cx="763524" cy="719373"/>
          </a:xfrm>
          <a:prstGeom prst="round1Rect">
            <a:avLst>
              <a:gd name="adj" fmla="val 16667"/>
            </a:avLst>
          </a:prstGeom>
          <a:solidFill>
            <a:srgbClr val="FEC1C1"/>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lang="en-US" sz="2800" baseline="-25000">
              <a:solidFill>
                <a:schemeClr val="dk1"/>
              </a:solidFill>
              <a:latin typeface="Calibri"/>
              <a:ea typeface="Calibri"/>
              <a:cs typeface="Calibri"/>
              <a:sym typeface="Calibri"/>
            </a:endParaRPr>
          </a:p>
        </p:txBody>
      </p:sp>
      <p:sp>
        <p:nvSpPr>
          <p:cNvPr id="39" name="Google Shape;813;p40">
            <a:extLst>
              <a:ext uri="{FF2B5EF4-FFF2-40B4-BE49-F238E27FC236}">
                <a16:creationId xmlns:a16="http://schemas.microsoft.com/office/drawing/2014/main" id="{905E06DD-1C42-9046-8C0C-132E4E1A910A}"/>
              </a:ext>
            </a:extLst>
          </p:cNvPr>
          <p:cNvSpPr/>
          <p:nvPr/>
        </p:nvSpPr>
        <p:spPr>
          <a:xfrm>
            <a:off x="5775996" y="1952672"/>
            <a:ext cx="773122" cy="719372"/>
          </a:xfrm>
          <a:prstGeom prst="round1Rect">
            <a:avLst>
              <a:gd name="adj" fmla="val 16667"/>
            </a:avLst>
          </a:prstGeom>
          <a:solidFill>
            <a:srgbClr val="A4D07C"/>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lvl="0" algn="ctr">
              <a:spcBef>
                <a:spcPts val="0"/>
              </a:spcBef>
              <a:spcAft>
                <a:spcPts val="0"/>
              </a:spcAft>
            </a:pPr>
            <a:r>
              <a:rPr lang="en-US" sz="2800">
                <a:solidFill>
                  <a:srgbClr val="000000"/>
                </a:solidFill>
                <a:latin typeface="Calibri"/>
                <a:ea typeface="Calibri"/>
                <a:cs typeface="Calibri"/>
                <a:sym typeface="Calibri"/>
              </a:rPr>
              <a:t>U</a:t>
            </a:r>
            <a:r>
              <a:rPr lang="en-US" sz="2800" baseline="-25000">
                <a:solidFill>
                  <a:srgbClr val="000000"/>
                </a:solidFill>
                <a:latin typeface="Calibri"/>
                <a:ea typeface="Calibri"/>
                <a:cs typeface="Calibri"/>
                <a:sym typeface="Calibri"/>
              </a:rPr>
              <a:t>2</a:t>
            </a:r>
          </a:p>
        </p:txBody>
      </p:sp>
      <p:sp>
        <p:nvSpPr>
          <p:cNvPr id="38" name="Right Triangle 37">
            <a:extLst>
              <a:ext uri="{FF2B5EF4-FFF2-40B4-BE49-F238E27FC236}">
                <a16:creationId xmlns:a16="http://schemas.microsoft.com/office/drawing/2014/main" id="{5A37175E-1D1E-43D9-9B1F-BDC8E1BBABC8}"/>
              </a:ext>
            </a:extLst>
          </p:cNvPr>
          <p:cNvSpPr/>
          <p:nvPr/>
        </p:nvSpPr>
        <p:spPr>
          <a:xfrm rot="5400000">
            <a:off x="6988134" y="1961088"/>
            <a:ext cx="543744" cy="479428"/>
          </a:xfrm>
          <a:prstGeom prst="rtTriangle">
            <a:avLst/>
          </a:prstGeom>
          <a:solidFill>
            <a:srgbClr val="FEC1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ight Triangle 6">
            <a:extLst>
              <a:ext uri="{FF2B5EF4-FFF2-40B4-BE49-F238E27FC236}">
                <a16:creationId xmlns:a16="http://schemas.microsoft.com/office/drawing/2014/main" id="{E0A9777A-B0AC-4068-8D53-1793EE686DB4}"/>
              </a:ext>
            </a:extLst>
          </p:cNvPr>
          <p:cNvSpPr/>
          <p:nvPr/>
        </p:nvSpPr>
        <p:spPr>
          <a:xfrm rot="16200000">
            <a:off x="7309179" y="2203574"/>
            <a:ext cx="398739" cy="538200"/>
          </a:xfrm>
          <a:prstGeom prst="rtTriangle">
            <a:avLst/>
          </a:prstGeom>
          <a:solidFill>
            <a:srgbClr val="92D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1" name="Google Shape;814;p40">
            <a:extLst>
              <a:ext uri="{FF2B5EF4-FFF2-40B4-BE49-F238E27FC236}">
                <a16:creationId xmlns:a16="http://schemas.microsoft.com/office/drawing/2014/main" id="{2D20C248-2468-8B49-B9FF-6CF848C7992E}"/>
              </a:ext>
            </a:extLst>
          </p:cNvPr>
          <p:cNvSpPr/>
          <p:nvPr/>
        </p:nvSpPr>
        <p:spPr>
          <a:xfrm>
            <a:off x="7012245" y="1919497"/>
            <a:ext cx="785234" cy="741489"/>
          </a:xfrm>
          <a:prstGeom prst="round1Rect">
            <a:avLst>
              <a:gd name="adj" fmla="val 16667"/>
            </a:avLst>
          </a:prstGeom>
          <a:no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2800">
                <a:solidFill>
                  <a:schemeClr val="dk1"/>
                </a:solidFill>
                <a:latin typeface="Calibri"/>
                <a:ea typeface="Calibri"/>
                <a:cs typeface="Calibri"/>
                <a:sym typeface="Calibri"/>
              </a:rPr>
              <a:t>U</a:t>
            </a:r>
            <a:r>
              <a:rPr lang="en-US" sz="2800" baseline="-25000">
                <a:solidFill>
                  <a:schemeClr val="dk1"/>
                </a:solidFill>
                <a:latin typeface="Calibri"/>
                <a:ea typeface="Calibri"/>
                <a:cs typeface="Calibri"/>
                <a:sym typeface="Calibri"/>
              </a:rPr>
              <a:t>3</a:t>
            </a:r>
            <a:endParaRPr lang="en-US" baseline="-25000">
              <a:solidFill>
                <a:schemeClr val="dk1"/>
              </a:solidFill>
              <a:latin typeface="Calibri"/>
              <a:ea typeface="Calibri"/>
              <a:cs typeface="Calibri"/>
              <a:sym typeface="Calibri"/>
            </a:endParaRPr>
          </a:p>
        </p:txBody>
      </p:sp>
      <p:sp>
        <p:nvSpPr>
          <p:cNvPr id="16" name="Right Triangle 15">
            <a:extLst>
              <a:ext uri="{FF2B5EF4-FFF2-40B4-BE49-F238E27FC236}">
                <a16:creationId xmlns:a16="http://schemas.microsoft.com/office/drawing/2014/main" id="{C8F31237-343D-49A8-8CD9-FDEC67E9BE61}"/>
              </a:ext>
            </a:extLst>
          </p:cNvPr>
          <p:cNvSpPr/>
          <p:nvPr/>
        </p:nvSpPr>
        <p:spPr>
          <a:xfrm rot="16200000">
            <a:off x="4948853" y="2254880"/>
            <a:ext cx="398740" cy="449180"/>
          </a:xfrm>
          <a:prstGeom prst="rtTriangle">
            <a:avLst/>
          </a:prstGeom>
          <a:solidFill>
            <a:srgbClr val="92D050"/>
          </a:solidFill>
          <a:ln>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4" name="Google Shape;810;p40">
            <a:extLst>
              <a:ext uri="{FF2B5EF4-FFF2-40B4-BE49-F238E27FC236}">
                <a16:creationId xmlns:a16="http://schemas.microsoft.com/office/drawing/2014/main" id="{543D591A-E60D-A849-83FF-664BF732F3ED}"/>
              </a:ext>
            </a:extLst>
          </p:cNvPr>
          <p:cNvSpPr/>
          <p:nvPr/>
        </p:nvSpPr>
        <p:spPr>
          <a:xfrm>
            <a:off x="4613480" y="1975564"/>
            <a:ext cx="773123" cy="719373"/>
          </a:xfrm>
          <a:prstGeom prst="round1Rect">
            <a:avLst>
              <a:gd name="adj" fmla="val 16667"/>
            </a:avLst>
          </a:prstGeom>
          <a:no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2800">
                <a:solidFill>
                  <a:schemeClr val="dk1"/>
                </a:solidFill>
                <a:latin typeface="Calibri"/>
                <a:ea typeface="Calibri"/>
                <a:cs typeface="Calibri"/>
                <a:sym typeface="Calibri"/>
              </a:rPr>
              <a:t>U</a:t>
            </a:r>
            <a:r>
              <a:rPr lang="en-US" sz="2800" baseline="-25000">
                <a:solidFill>
                  <a:schemeClr val="dk1"/>
                </a:solidFill>
                <a:latin typeface="Calibri"/>
                <a:ea typeface="Calibri"/>
                <a:cs typeface="Calibri"/>
                <a:sym typeface="Calibri"/>
              </a:rPr>
              <a:t>1</a:t>
            </a:r>
          </a:p>
        </p:txBody>
      </p:sp>
      <p:cxnSp>
        <p:nvCxnSpPr>
          <p:cNvPr id="45" name="Google Shape;809;p40">
            <a:extLst>
              <a:ext uri="{FF2B5EF4-FFF2-40B4-BE49-F238E27FC236}">
                <a16:creationId xmlns:a16="http://schemas.microsoft.com/office/drawing/2014/main" id="{AA35C08B-EB26-C147-9111-9BA68736D280}"/>
              </a:ext>
            </a:extLst>
          </p:cNvPr>
          <p:cNvCxnSpPr>
            <a:cxnSpLocks/>
          </p:cNvCxnSpPr>
          <p:nvPr/>
        </p:nvCxnSpPr>
        <p:spPr>
          <a:xfrm rot="16200000" flipV="1">
            <a:off x="4961609" y="2547129"/>
            <a:ext cx="2197906" cy="2484335"/>
          </a:xfrm>
          <a:prstGeom prst="curvedConnector3">
            <a:avLst>
              <a:gd name="adj1" fmla="val 50602"/>
            </a:avLst>
          </a:prstGeom>
          <a:noFill/>
          <a:ln w="25400" cap="flat" cmpd="sng">
            <a:solidFill>
              <a:srgbClr val="00B050"/>
            </a:solidFill>
            <a:prstDash val="solid"/>
            <a:round/>
            <a:headEnd type="none" w="sm" len="sm"/>
            <a:tailEnd type="triangle" w="med" len="med"/>
          </a:ln>
        </p:spPr>
      </p:cxnSp>
      <p:cxnSp>
        <p:nvCxnSpPr>
          <p:cNvPr id="51" name="Google Shape;809;p40">
            <a:extLst>
              <a:ext uri="{FF2B5EF4-FFF2-40B4-BE49-F238E27FC236}">
                <a16:creationId xmlns:a16="http://schemas.microsoft.com/office/drawing/2014/main" id="{B7AC81C1-17A5-0342-AAFF-A4DA2E04D52D}"/>
              </a:ext>
            </a:extLst>
          </p:cNvPr>
          <p:cNvCxnSpPr>
            <a:cxnSpLocks/>
          </p:cNvCxnSpPr>
          <p:nvPr/>
        </p:nvCxnSpPr>
        <p:spPr>
          <a:xfrm rot="16200000" flipV="1">
            <a:off x="6794734" y="3269421"/>
            <a:ext cx="1311730" cy="94859"/>
          </a:xfrm>
          <a:prstGeom prst="curvedConnector3">
            <a:avLst>
              <a:gd name="adj1" fmla="val 50000"/>
            </a:avLst>
          </a:prstGeom>
          <a:noFill/>
          <a:ln w="25400" cap="flat" cmpd="sng">
            <a:solidFill>
              <a:srgbClr val="FFC2C2"/>
            </a:solidFill>
            <a:prstDash val="solid"/>
            <a:round/>
            <a:headEnd type="none" w="sm" len="sm"/>
            <a:tailEnd type="triangle" w="med" len="med"/>
          </a:ln>
        </p:spPr>
      </p:cxnSp>
      <p:cxnSp>
        <p:nvCxnSpPr>
          <p:cNvPr id="54" name="Google Shape;809;p40">
            <a:extLst>
              <a:ext uri="{FF2B5EF4-FFF2-40B4-BE49-F238E27FC236}">
                <a16:creationId xmlns:a16="http://schemas.microsoft.com/office/drawing/2014/main" id="{F8761B96-7198-2049-8B58-140FFB94326C}"/>
              </a:ext>
            </a:extLst>
          </p:cNvPr>
          <p:cNvCxnSpPr>
            <a:cxnSpLocks/>
          </p:cNvCxnSpPr>
          <p:nvPr/>
        </p:nvCxnSpPr>
        <p:spPr>
          <a:xfrm rot="5400000" flipH="1" flipV="1">
            <a:off x="6208805" y="2771107"/>
            <a:ext cx="1066346" cy="970031"/>
          </a:xfrm>
          <a:prstGeom prst="curvedConnector3">
            <a:avLst>
              <a:gd name="adj1" fmla="val 50000"/>
            </a:avLst>
          </a:prstGeom>
          <a:noFill/>
          <a:ln w="25400" cap="flat" cmpd="sng">
            <a:solidFill>
              <a:srgbClr val="00B050"/>
            </a:solidFill>
            <a:prstDash val="solid"/>
            <a:round/>
            <a:headEnd type="none" w="sm" len="sm"/>
            <a:tailEnd type="triangle" w="med" len="med"/>
          </a:ln>
        </p:spPr>
      </p:cxnSp>
    </p:spTree>
    <p:extLst>
      <p:ext uri="{BB962C8B-B14F-4D97-AF65-F5344CB8AC3E}">
        <p14:creationId xmlns:p14="http://schemas.microsoft.com/office/powerpoint/2010/main" val="133878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1+ppt_w/2"/>
                                          </p:val>
                                        </p:tav>
                                      </p:tavLst>
                                    </p:anim>
                                    <p:anim calcmode="lin" valueType="num">
                                      <p:cBhvr additive="base">
                                        <p:cTn id="7" dur="500"/>
                                        <p:tgtEl>
                                          <p:spTgt spid="2"/>
                                        </p:tgtEl>
                                        <p:attrNameLst>
                                          <p:attrName>ppt_y</p:attrName>
                                        </p:attrNameLst>
                                      </p:cBhvr>
                                      <p:tavLst>
                                        <p:tav tm="0">
                                          <p:val>
                                            <p:strVal val="ppt_y"/>
                                          </p:val>
                                        </p:tav>
                                        <p:tav tm="100000">
                                          <p:val>
                                            <p:strVal val="ppt_y"/>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ntr" presetSubtype="8"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0-#ppt_w/2"/>
                                          </p:val>
                                        </p:tav>
                                        <p:tav tm="100000">
                                          <p:val>
                                            <p:strVal val="#ppt_x"/>
                                          </p:val>
                                        </p:tav>
                                      </p:tavLst>
                                    </p:anim>
                                    <p:anim calcmode="lin" valueType="num">
                                      <p:cBhvr additive="base">
                                        <p:cTn id="12" dur="500" fill="hold"/>
                                        <p:tgtEl>
                                          <p:spTgt spid="4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0-#ppt_w/2"/>
                                          </p:val>
                                        </p:tav>
                                        <p:tav tm="100000">
                                          <p:val>
                                            <p:strVal val="#ppt_x"/>
                                          </p:val>
                                        </p:tav>
                                      </p:tavLst>
                                    </p:anim>
                                    <p:anim calcmode="lin" valueType="num">
                                      <p:cBhvr additive="base">
                                        <p:cTn id="16" dur="500" fill="hold"/>
                                        <p:tgtEl>
                                          <p:spTgt spid="3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0-#ppt_w/2"/>
                                          </p:val>
                                        </p:tav>
                                        <p:tav tm="100000">
                                          <p:val>
                                            <p:strVal val="#ppt_x"/>
                                          </p:val>
                                        </p:tav>
                                      </p:tavLst>
                                    </p:anim>
                                    <p:anim calcmode="lin" valueType="num">
                                      <p:cBhvr additive="base">
                                        <p:cTn id="20" dur="500" fill="hold"/>
                                        <p:tgtEl>
                                          <p:spTgt spid="3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0-#ppt_w/2"/>
                                          </p:val>
                                        </p:tav>
                                        <p:tav tm="100000">
                                          <p:val>
                                            <p:strVal val="#ppt_x"/>
                                          </p:val>
                                        </p:tav>
                                      </p:tavLst>
                                    </p:anim>
                                    <p:anim calcmode="lin" valueType="num">
                                      <p:cBhvr additive="base">
                                        <p:cTn id="24" dur="500" fill="hold"/>
                                        <p:tgtEl>
                                          <p:spTgt spid="41"/>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0-#ppt_w/2"/>
                                          </p:val>
                                        </p:tav>
                                        <p:tav tm="100000">
                                          <p:val>
                                            <p:strVal val="#ppt_x"/>
                                          </p:val>
                                        </p:tav>
                                      </p:tavLst>
                                    </p:anim>
                                    <p:anim calcmode="lin" valueType="num">
                                      <p:cBhvr additive="base">
                                        <p:cTn id="2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10"/>
                                        </p:tgtEl>
                                        <p:attrNameLst>
                                          <p:attrName>style.visibility</p:attrName>
                                        </p:attrNameLst>
                                      </p:cBhvr>
                                      <p:to>
                                        <p:strVal val="visible"/>
                                      </p:to>
                                    </p:set>
                                    <p:anim calcmode="lin" valueType="num">
                                      <p:cBhvr additive="base">
                                        <p:cTn id="33" dur="500" fill="hold"/>
                                        <p:tgtEl>
                                          <p:spTgt spid="810"/>
                                        </p:tgtEl>
                                        <p:attrNameLst>
                                          <p:attrName>ppt_x</p:attrName>
                                        </p:attrNameLst>
                                      </p:cBhvr>
                                      <p:tavLst>
                                        <p:tav tm="0">
                                          <p:val>
                                            <p:strVal val="#ppt_x"/>
                                          </p:val>
                                        </p:tav>
                                        <p:tav tm="100000">
                                          <p:val>
                                            <p:strVal val="#ppt_x"/>
                                          </p:val>
                                        </p:tav>
                                      </p:tavLst>
                                    </p:anim>
                                    <p:anim calcmode="lin" valueType="num">
                                      <p:cBhvr additive="base">
                                        <p:cTn id="34" dur="500" fill="hold"/>
                                        <p:tgtEl>
                                          <p:spTgt spid="8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09"/>
                                        </p:tgtEl>
                                        <p:attrNameLst>
                                          <p:attrName>style.visibility</p:attrName>
                                        </p:attrNameLst>
                                      </p:cBhvr>
                                      <p:to>
                                        <p:strVal val="visible"/>
                                      </p:to>
                                    </p:set>
                                    <p:anim calcmode="lin" valueType="num">
                                      <p:cBhvr additive="base">
                                        <p:cTn id="37" dur="500" fill="hold"/>
                                        <p:tgtEl>
                                          <p:spTgt spid="809"/>
                                        </p:tgtEl>
                                        <p:attrNameLst>
                                          <p:attrName>ppt_x</p:attrName>
                                        </p:attrNameLst>
                                      </p:cBhvr>
                                      <p:tavLst>
                                        <p:tav tm="0">
                                          <p:val>
                                            <p:strVal val="#ppt_x"/>
                                          </p:val>
                                        </p:tav>
                                        <p:tav tm="100000">
                                          <p:val>
                                            <p:strVal val="#ppt_x"/>
                                          </p:val>
                                        </p:tav>
                                      </p:tavLst>
                                    </p:anim>
                                    <p:anim calcmode="lin" valueType="num">
                                      <p:cBhvr additive="base">
                                        <p:cTn id="38" dur="500" fill="hold"/>
                                        <p:tgtEl>
                                          <p:spTgt spid="80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06"/>
                                        </p:tgtEl>
                                        <p:attrNameLst>
                                          <p:attrName>style.visibility</p:attrName>
                                        </p:attrNameLst>
                                      </p:cBhvr>
                                      <p:to>
                                        <p:strVal val="visible"/>
                                      </p:to>
                                    </p:set>
                                    <p:anim calcmode="lin" valueType="num">
                                      <p:cBhvr additive="base">
                                        <p:cTn id="41" dur="500" fill="hold"/>
                                        <p:tgtEl>
                                          <p:spTgt spid="806"/>
                                        </p:tgtEl>
                                        <p:attrNameLst>
                                          <p:attrName>ppt_x</p:attrName>
                                        </p:attrNameLst>
                                      </p:cBhvr>
                                      <p:tavLst>
                                        <p:tav tm="0">
                                          <p:val>
                                            <p:strVal val="#ppt_x"/>
                                          </p:val>
                                        </p:tav>
                                        <p:tav tm="100000">
                                          <p:val>
                                            <p:strVal val="#ppt_x"/>
                                          </p:val>
                                        </p:tav>
                                      </p:tavLst>
                                    </p:anim>
                                    <p:anim calcmode="lin" valueType="num">
                                      <p:cBhvr additive="base">
                                        <p:cTn id="42" dur="500" fill="hold"/>
                                        <p:tgtEl>
                                          <p:spTgt spid="806"/>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anim calcmode="lin" valueType="num">
                                      <p:cBhvr additive="base">
                                        <p:cTn id="45" dur="500" fill="hold"/>
                                        <p:tgtEl>
                                          <p:spTgt spid="51"/>
                                        </p:tgtEl>
                                        <p:attrNameLst>
                                          <p:attrName>ppt_x</p:attrName>
                                        </p:attrNameLst>
                                      </p:cBhvr>
                                      <p:tavLst>
                                        <p:tav tm="0">
                                          <p:val>
                                            <p:strVal val="1+#ppt_w/2"/>
                                          </p:val>
                                        </p:tav>
                                        <p:tav tm="100000">
                                          <p:val>
                                            <p:strVal val="#ppt_x"/>
                                          </p:val>
                                        </p:tav>
                                      </p:tavLst>
                                    </p:anim>
                                    <p:anim calcmode="lin" valueType="num">
                                      <p:cBhvr additive="base">
                                        <p:cTn id="46" dur="500" fill="hold"/>
                                        <p:tgtEl>
                                          <p:spTgt spid="51"/>
                                        </p:tgtEl>
                                        <p:attrNameLst>
                                          <p:attrName>ppt_y</p:attrName>
                                        </p:attrNameLst>
                                      </p:cBhvr>
                                      <p:tavLst>
                                        <p:tav tm="0">
                                          <p:val>
                                            <p:strVal val="#ppt_y"/>
                                          </p:val>
                                        </p:tav>
                                        <p:tav tm="100000">
                                          <p:val>
                                            <p:strVal val="#ppt_y"/>
                                          </p:val>
                                        </p:tav>
                                      </p:tavLst>
                                    </p:anim>
                                  </p:childTnLst>
                                </p:cTn>
                              </p:par>
                              <p:par>
                                <p:cTn id="47" presetID="9"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dissolve">
                                      <p:cBhvr>
                                        <p:cTn id="49" dur="5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13"/>
                                        </p:tgtEl>
                                        <p:attrNameLst>
                                          <p:attrName>style.visibility</p:attrName>
                                        </p:attrNameLst>
                                      </p:cBhvr>
                                      <p:to>
                                        <p:strVal val="visible"/>
                                      </p:to>
                                    </p:set>
                                    <p:anim calcmode="lin" valueType="num">
                                      <p:cBhvr additive="base">
                                        <p:cTn id="54" dur="500" fill="hold"/>
                                        <p:tgtEl>
                                          <p:spTgt spid="813"/>
                                        </p:tgtEl>
                                        <p:attrNameLst>
                                          <p:attrName>ppt_x</p:attrName>
                                        </p:attrNameLst>
                                      </p:cBhvr>
                                      <p:tavLst>
                                        <p:tav tm="0">
                                          <p:val>
                                            <p:strVal val="#ppt_x"/>
                                          </p:val>
                                        </p:tav>
                                        <p:tav tm="100000">
                                          <p:val>
                                            <p:strVal val="#ppt_x"/>
                                          </p:val>
                                        </p:tav>
                                      </p:tavLst>
                                    </p:anim>
                                    <p:anim calcmode="lin" valueType="num">
                                      <p:cBhvr additive="base">
                                        <p:cTn id="55" dur="500" fill="hold"/>
                                        <p:tgtEl>
                                          <p:spTgt spid="813"/>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812"/>
                                        </p:tgtEl>
                                        <p:attrNameLst>
                                          <p:attrName>style.visibility</p:attrName>
                                        </p:attrNameLst>
                                      </p:cBhvr>
                                      <p:to>
                                        <p:strVal val="visible"/>
                                      </p:to>
                                    </p:set>
                                    <p:anim calcmode="lin" valueType="num">
                                      <p:cBhvr additive="base">
                                        <p:cTn id="58" dur="500" fill="hold"/>
                                        <p:tgtEl>
                                          <p:spTgt spid="812"/>
                                        </p:tgtEl>
                                        <p:attrNameLst>
                                          <p:attrName>ppt_x</p:attrName>
                                        </p:attrNameLst>
                                      </p:cBhvr>
                                      <p:tavLst>
                                        <p:tav tm="0">
                                          <p:val>
                                            <p:strVal val="#ppt_x"/>
                                          </p:val>
                                        </p:tav>
                                        <p:tav tm="100000">
                                          <p:val>
                                            <p:strVal val="#ppt_x"/>
                                          </p:val>
                                        </p:tav>
                                      </p:tavLst>
                                    </p:anim>
                                    <p:anim calcmode="lin" valueType="num">
                                      <p:cBhvr additive="base">
                                        <p:cTn id="59" dur="500" fill="hold"/>
                                        <p:tgtEl>
                                          <p:spTgt spid="812"/>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808"/>
                                        </p:tgtEl>
                                        <p:attrNameLst>
                                          <p:attrName>style.visibility</p:attrName>
                                        </p:attrNameLst>
                                      </p:cBhvr>
                                      <p:to>
                                        <p:strVal val="visible"/>
                                      </p:to>
                                    </p:set>
                                    <p:anim calcmode="lin" valueType="num">
                                      <p:cBhvr additive="base">
                                        <p:cTn id="62" dur="500" fill="hold"/>
                                        <p:tgtEl>
                                          <p:spTgt spid="808"/>
                                        </p:tgtEl>
                                        <p:attrNameLst>
                                          <p:attrName>ppt_x</p:attrName>
                                        </p:attrNameLst>
                                      </p:cBhvr>
                                      <p:tavLst>
                                        <p:tav tm="0">
                                          <p:val>
                                            <p:strVal val="#ppt_x"/>
                                          </p:val>
                                        </p:tav>
                                        <p:tav tm="100000">
                                          <p:val>
                                            <p:strVal val="#ppt_x"/>
                                          </p:val>
                                        </p:tav>
                                      </p:tavLst>
                                    </p:anim>
                                    <p:anim calcmode="lin" valueType="num">
                                      <p:cBhvr additive="base">
                                        <p:cTn id="63" dur="500" fill="hold"/>
                                        <p:tgtEl>
                                          <p:spTgt spid="808"/>
                                        </p:tgtEl>
                                        <p:attrNameLst>
                                          <p:attrName>ppt_y</p:attrName>
                                        </p:attrNameLst>
                                      </p:cBhvr>
                                      <p:tavLst>
                                        <p:tav tm="0">
                                          <p:val>
                                            <p:strVal val="1+#ppt_h/2"/>
                                          </p:val>
                                        </p:tav>
                                        <p:tav tm="100000">
                                          <p:val>
                                            <p:strVal val="#ppt_y"/>
                                          </p:val>
                                        </p:tav>
                                      </p:tavLst>
                                    </p:anim>
                                  </p:childTnLst>
                                </p:cTn>
                              </p:par>
                              <p:par>
                                <p:cTn id="64" presetID="2" presetClass="entr" presetSubtype="2" fill="hold" nodeType="withEffect">
                                  <p:stCondLst>
                                    <p:cond delay="0"/>
                                  </p:stCondLst>
                                  <p:childTnLst>
                                    <p:set>
                                      <p:cBhvr>
                                        <p:cTn id="65" dur="1" fill="hold">
                                          <p:stCondLst>
                                            <p:cond delay="0"/>
                                          </p:stCondLst>
                                        </p:cTn>
                                        <p:tgtEl>
                                          <p:spTgt spid="54"/>
                                        </p:tgtEl>
                                        <p:attrNameLst>
                                          <p:attrName>style.visibility</p:attrName>
                                        </p:attrNameLst>
                                      </p:cBhvr>
                                      <p:to>
                                        <p:strVal val="visible"/>
                                      </p:to>
                                    </p:set>
                                    <p:anim calcmode="lin" valueType="num">
                                      <p:cBhvr additive="base">
                                        <p:cTn id="66" dur="500" fill="hold"/>
                                        <p:tgtEl>
                                          <p:spTgt spid="54"/>
                                        </p:tgtEl>
                                        <p:attrNameLst>
                                          <p:attrName>ppt_x</p:attrName>
                                        </p:attrNameLst>
                                      </p:cBhvr>
                                      <p:tavLst>
                                        <p:tav tm="0">
                                          <p:val>
                                            <p:strVal val="1+#ppt_w/2"/>
                                          </p:val>
                                        </p:tav>
                                        <p:tav tm="100000">
                                          <p:val>
                                            <p:strVal val="#ppt_x"/>
                                          </p:val>
                                        </p:tav>
                                      </p:tavLst>
                                    </p:anim>
                                    <p:anim calcmode="lin" valueType="num">
                                      <p:cBhvr additive="base">
                                        <p:cTn id="67" dur="500" fill="hold"/>
                                        <p:tgtEl>
                                          <p:spTgt spid="54"/>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additive="base">
                                        <p:cTn id="70" dur="500" fill="hold"/>
                                        <p:tgtEl>
                                          <p:spTgt spid="45"/>
                                        </p:tgtEl>
                                        <p:attrNameLst>
                                          <p:attrName>ppt_x</p:attrName>
                                        </p:attrNameLst>
                                      </p:cBhvr>
                                      <p:tavLst>
                                        <p:tav tm="0">
                                          <p:val>
                                            <p:strVal val="1+#ppt_w/2"/>
                                          </p:val>
                                        </p:tav>
                                        <p:tav tm="100000">
                                          <p:val>
                                            <p:strVal val="#ppt_x"/>
                                          </p:val>
                                        </p:tav>
                                      </p:tavLst>
                                    </p:anim>
                                    <p:anim calcmode="lin" valueType="num">
                                      <p:cBhvr additive="base">
                                        <p:cTn id="71" dur="500" fill="hold"/>
                                        <p:tgtEl>
                                          <p:spTgt spid="45"/>
                                        </p:tgtEl>
                                        <p:attrNameLst>
                                          <p:attrName>ppt_y</p:attrName>
                                        </p:attrNameLst>
                                      </p:cBhvr>
                                      <p:tavLst>
                                        <p:tav tm="0">
                                          <p:val>
                                            <p:strVal val="#ppt_y"/>
                                          </p:val>
                                        </p:tav>
                                        <p:tav tm="100000">
                                          <p:val>
                                            <p:strVal val="#ppt_y"/>
                                          </p:val>
                                        </p:tav>
                                      </p:tavLst>
                                    </p:anim>
                                  </p:childTnLst>
                                </p:cTn>
                              </p:par>
                              <p:par>
                                <p:cTn id="72" presetID="9"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dissolve">
                                      <p:cBhvr>
                                        <p:cTn id="74" dur="500"/>
                                        <p:tgtEl>
                                          <p:spTgt spid="16"/>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dissolve">
                                      <p:cBhvr>
                                        <p:cTn id="7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808" grpId="0" animBg="1"/>
      <p:bldP spid="813" grpId="0" animBg="1"/>
      <p:bldP spid="806" grpId="0" animBg="1"/>
      <p:bldP spid="810" grpId="0" animBg="1"/>
      <p:bldP spid="35" grpId="0" animBg="1"/>
      <p:bldP spid="39" grpId="0" animBg="1"/>
      <p:bldP spid="38" grpId="0" animBg="1"/>
      <p:bldP spid="7" grpId="0" animBg="1"/>
      <p:bldP spid="41" grpId="0" animBg="1"/>
      <p:bldP spid="16" grpId="0" animBg="1"/>
      <p:bldP spid="4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43" name="Google Shape;814;p40">
            <a:extLst>
              <a:ext uri="{FF2B5EF4-FFF2-40B4-BE49-F238E27FC236}">
                <a16:creationId xmlns:a16="http://schemas.microsoft.com/office/drawing/2014/main" id="{CC8261B0-7C09-374C-99FC-FBFAB4C15092}"/>
              </a:ext>
            </a:extLst>
          </p:cNvPr>
          <p:cNvSpPr/>
          <p:nvPr/>
        </p:nvSpPr>
        <p:spPr>
          <a:xfrm>
            <a:off x="7007705" y="1919497"/>
            <a:ext cx="785234" cy="741489"/>
          </a:xfrm>
          <a:prstGeom prst="round1Rect">
            <a:avLst>
              <a:gd name="adj" fmla="val 16667"/>
            </a:avLst>
          </a:prstGeom>
          <a:solidFill>
            <a:srgbClr val="BBDFFF"/>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lang="en-US" baseline="-25000" dirty="0">
              <a:solidFill>
                <a:schemeClr val="dk1"/>
              </a:solidFill>
              <a:latin typeface="Calibri"/>
              <a:ea typeface="Calibri"/>
              <a:cs typeface="Calibri"/>
              <a:sym typeface="Calibri"/>
            </a:endParaRPr>
          </a:p>
        </p:txBody>
      </p:sp>
      <p:sp>
        <p:nvSpPr>
          <p:cNvPr id="3" name="Title 2">
            <a:extLst>
              <a:ext uri="{FF2B5EF4-FFF2-40B4-BE49-F238E27FC236}">
                <a16:creationId xmlns:a16="http://schemas.microsoft.com/office/drawing/2014/main" id="{4A567103-E1C9-614A-9772-398B09B0EF34}"/>
              </a:ext>
            </a:extLst>
          </p:cNvPr>
          <p:cNvSpPr>
            <a:spLocks noGrp="1"/>
          </p:cNvSpPr>
          <p:nvPr>
            <p:ph type="title" idx="4294967295"/>
          </p:nvPr>
        </p:nvSpPr>
        <p:spPr>
          <a:xfrm>
            <a:off x="0" y="952500"/>
            <a:ext cx="8478838" cy="838200"/>
          </a:xfrm>
        </p:spPr>
        <p:txBody>
          <a:bodyPr/>
          <a:lstStyle/>
          <a:p>
            <a:r>
              <a:rPr lang="en-US" dirty="0">
                <a:latin typeface="Arial"/>
                <a:cs typeface="Arial"/>
              </a:rPr>
              <a:t>Multiple Data of Interest to Different Users</a:t>
            </a:r>
            <a:endParaRPr lang="en-US" dirty="0"/>
          </a:p>
        </p:txBody>
      </p:sp>
      <p:sp>
        <p:nvSpPr>
          <p:cNvPr id="794" name="Google Shape;794;p40"/>
          <p:cNvSpPr txBox="1">
            <a:spLocks noGrp="1"/>
          </p:cNvSpPr>
          <p:nvPr>
            <p:ph idx="4294967295"/>
          </p:nvPr>
        </p:nvSpPr>
        <p:spPr>
          <a:xfrm>
            <a:off x="0" y="2060575"/>
            <a:ext cx="3890963" cy="4168775"/>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172085" indent="-172085">
              <a:spcBef>
                <a:spcPts val="0"/>
              </a:spcBef>
              <a:spcAft>
                <a:spcPts val="0"/>
              </a:spcAft>
              <a:buClr>
                <a:schemeClr val="dk1"/>
              </a:buClr>
              <a:buSzPts val="2400"/>
              <a:buFont typeface="Arial"/>
              <a:buChar char="•"/>
            </a:pPr>
            <a:r>
              <a:rPr lang="en-US" dirty="0">
                <a:latin typeface="Arial"/>
                <a:cs typeface="Arial"/>
              </a:rPr>
              <a:t>Extract human-interpretable topics from a document corpus</a:t>
            </a:r>
            <a:endParaRPr lang="en-US" sz="1500" dirty="0">
              <a:latin typeface="Arial"/>
              <a:cs typeface="Arial"/>
            </a:endParaRPr>
          </a:p>
          <a:p>
            <a:pPr marL="172085" indent="-172085">
              <a:spcBef>
                <a:spcPts val="675"/>
              </a:spcBef>
              <a:spcAft>
                <a:spcPts val="0"/>
              </a:spcAft>
              <a:buClr>
                <a:schemeClr val="dk1"/>
              </a:buClr>
              <a:buSzPts val="2400"/>
              <a:buFont typeface="Arial"/>
              <a:buChar char="•"/>
            </a:pPr>
            <a:r>
              <a:rPr lang="en-US" dirty="0">
                <a:latin typeface="Arial"/>
                <a:cs typeface="Arial"/>
              </a:rPr>
              <a:t>Each topic characterized by words most strongly associated with</a:t>
            </a:r>
            <a:endParaRPr lang="en-US" sz="2100" dirty="0">
              <a:latin typeface="Arial"/>
              <a:cs typeface="Arial"/>
            </a:endParaRPr>
          </a:p>
          <a:p>
            <a:pPr marL="172085" indent="-172085">
              <a:spcBef>
                <a:spcPts val="675"/>
              </a:spcBef>
              <a:spcAft>
                <a:spcPts val="0"/>
              </a:spcAft>
              <a:buClr>
                <a:schemeClr val="dk1"/>
              </a:buClr>
              <a:buSzPts val="2400"/>
              <a:buFont typeface="Arial"/>
              <a:buChar char="•"/>
            </a:pPr>
            <a:r>
              <a:rPr lang="en-US" dirty="0">
                <a:latin typeface="Arial"/>
                <a:cs typeface="Arial"/>
              </a:rPr>
              <a:t>Documents as mixtures of topics that spit out words with certain probabilities. </a:t>
            </a:r>
          </a:p>
          <a:p>
            <a:pPr marL="172085" indent="-172085">
              <a:spcBef>
                <a:spcPts val="675"/>
              </a:spcBef>
              <a:spcAft>
                <a:spcPts val="0"/>
              </a:spcAft>
              <a:buClr>
                <a:schemeClr val="dk1"/>
              </a:buClr>
              <a:buSzPts val="2400"/>
              <a:buFont typeface="Arial"/>
              <a:buChar char="•"/>
            </a:pPr>
            <a:r>
              <a:rPr lang="en-US" dirty="0">
                <a:latin typeface="Arial"/>
                <a:cs typeface="Arial"/>
              </a:rPr>
              <a:t>Uses variational Bayes for inference, no need to re-train</a:t>
            </a:r>
            <a:endParaRPr dirty="0">
              <a:latin typeface="Arial"/>
              <a:cs typeface="Arial"/>
            </a:endParaRPr>
          </a:p>
          <a:p>
            <a:pPr marL="172085" indent="-57785">
              <a:spcBef>
                <a:spcPts val="675"/>
              </a:spcBef>
              <a:spcAft>
                <a:spcPts val="0"/>
              </a:spcAft>
              <a:buClr>
                <a:schemeClr val="dk1"/>
              </a:buClr>
              <a:buSzPts val="2400"/>
              <a:buNone/>
            </a:pPr>
            <a:endParaRPr dirty="0">
              <a:solidFill>
                <a:schemeClr val="tx1">
                  <a:lumMod val="65000"/>
                  <a:lumOff val="35000"/>
                </a:schemeClr>
              </a:solidFill>
            </a:endParaRPr>
          </a:p>
        </p:txBody>
      </p:sp>
      <p:sp>
        <p:nvSpPr>
          <p:cNvPr id="795" name="Google Shape;795;p40"/>
          <p:cNvSpPr txBox="1">
            <a:spLocks noGrp="1"/>
          </p:cNvSpPr>
          <p:nvPr>
            <p:ph type="sldNum" sz="quarter" idx="4294967295"/>
          </p:nvPr>
        </p:nvSpPr>
        <p:spPr>
          <a:xfrm>
            <a:off x="0" y="6477000"/>
            <a:ext cx="400050" cy="296863"/>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pPr>
            <a:fld id="{00000000-1234-1234-1234-123412341234}" type="slidenum">
              <a:rPr lang="en-US" smtClean="0"/>
              <a:pPr algn="ctr">
                <a:spcBef>
                  <a:spcPts val="0"/>
                </a:spcBef>
                <a:spcAft>
                  <a:spcPts val="0"/>
                </a:spcAft>
              </a:pPr>
              <a:t>69</a:t>
            </a:fld>
            <a:endParaRPr/>
          </a:p>
        </p:txBody>
      </p:sp>
      <p:sp>
        <p:nvSpPr>
          <p:cNvPr id="804" name="Google Shape;804;p40"/>
          <p:cNvSpPr txBox="1"/>
          <p:nvPr/>
        </p:nvSpPr>
        <p:spPr>
          <a:xfrm rot="16200000">
            <a:off x="3883612" y="4986245"/>
            <a:ext cx="1474202" cy="346249"/>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b="1">
                <a:solidFill>
                  <a:schemeClr val="dk1"/>
                </a:solidFill>
                <a:latin typeface="Arial"/>
                <a:ea typeface="Arial"/>
                <a:cs typeface="Arial"/>
                <a:sym typeface="Arial"/>
              </a:rPr>
              <a:t>Data at Rest</a:t>
            </a:r>
            <a:endParaRPr/>
          </a:p>
        </p:txBody>
      </p:sp>
      <p:cxnSp>
        <p:nvCxnSpPr>
          <p:cNvPr id="805" name="Google Shape;805;p40"/>
          <p:cNvCxnSpPr>
            <a:cxnSpLocks/>
          </p:cNvCxnSpPr>
          <p:nvPr/>
        </p:nvCxnSpPr>
        <p:spPr>
          <a:xfrm>
            <a:off x="7896957" y="3125615"/>
            <a:ext cx="0" cy="3252904"/>
          </a:xfrm>
          <a:prstGeom prst="straightConnector1">
            <a:avLst/>
          </a:prstGeom>
          <a:noFill/>
          <a:ln w="9525" cap="flat" cmpd="sng">
            <a:solidFill>
              <a:srgbClr val="005AAA"/>
            </a:solidFill>
            <a:prstDash val="solid"/>
            <a:round/>
            <a:headEnd type="none" w="sm" len="sm"/>
            <a:tailEnd type="none" w="sm" len="sm"/>
          </a:ln>
        </p:spPr>
      </p:cxnSp>
      <p:sp>
        <p:nvSpPr>
          <p:cNvPr id="807" name="Google Shape;807;p40"/>
          <p:cNvSpPr/>
          <p:nvPr/>
        </p:nvSpPr>
        <p:spPr>
          <a:xfrm>
            <a:off x="8330854" y="5194343"/>
            <a:ext cx="489857" cy="477611"/>
          </a:xfrm>
          <a:prstGeom prst="round1Rect">
            <a:avLst>
              <a:gd name="adj" fmla="val 16667"/>
            </a:avLst>
          </a:prstGeom>
          <a:no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a:solidFill>
                  <a:schemeClr val="dk1"/>
                </a:solidFill>
                <a:latin typeface="Calibri"/>
                <a:ea typeface="Calibri"/>
                <a:cs typeface="Calibri"/>
                <a:sym typeface="Calibri"/>
              </a:rPr>
              <a:t>D</a:t>
            </a:r>
            <a:r>
              <a:rPr lang="en-US" baseline="-25000">
                <a:solidFill>
                  <a:schemeClr val="dk1"/>
                </a:solidFill>
                <a:latin typeface="Calibri"/>
                <a:ea typeface="Calibri"/>
                <a:cs typeface="Calibri"/>
                <a:sym typeface="Calibri"/>
              </a:rPr>
              <a:t>43</a:t>
            </a:r>
            <a:endParaRPr sz="1350" baseline="-25000">
              <a:solidFill>
                <a:schemeClr val="dk1"/>
              </a:solidFill>
              <a:latin typeface="Calibri"/>
              <a:ea typeface="Calibri"/>
              <a:cs typeface="Calibri"/>
              <a:sym typeface="Calibri"/>
            </a:endParaRPr>
          </a:p>
        </p:txBody>
      </p:sp>
      <p:sp>
        <p:nvSpPr>
          <p:cNvPr id="808" name="Google Shape;808;p40"/>
          <p:cNvSpPr/>
          <p:nvPr/>
        </p:nvSpPr>
        <p:spPr>
          <a:xfrm>
            <a:off x="8083204" y="4519607"/>
            <a:ext cx="489857" cy="477611"/>
          </a:xfrm>
          <a:prstGeom prst="round1Rect">
            <a:avLst>
              <a:gd name="adj" fmla="val 16667"/>
            </a:avLst>
          </a:prstGeom>
          <a:no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a:solidFill>
                  <a:schemeClr val="dk1"/>
                </a:solidFill>
                <a:latin typeface="Calibri"/>
                <a:ea typeface="Calibri"/>
                <a:cs typeface="Calibri"/>
                <a:sym typeface="Calibri"/>
              </a:rPr>
              <a:t>D</a:t>
            </a:r>
            <a:r>
              <a:rPr lang="en-US" baseline="-25000">
                <a:solidFill>
                  <a:schemeClr val="dk1"/>
                </a:solidFill>
                <a:latin typeface="Calibri"/>
                <a:ea typeface="Calibri"/>
                <a:cs typeface="Calibri"/>
                <a:sym typeface="Calibri"/>
              </a:rPr>
              <a:t>31</a:t>
            </a:r>
            <a:endParaRPr sz="1350" baseline="-25000">
              <a:solidFill>
                <a:schemeClr val="dk1"/>
              </a:solidFill>
              <a:latin typeface="Calibri"/>
              <a:ea typeface="Calibri"/>
              <a:cs typeface="Calibri"/>
              <a:sym typeface="Calibri"/>
            </a:endParaRPr>
          </a:p>
        </p:txBody>
      </p:sp>
      <p:cxnSp>
        <p:nvCxnSpPr>
          <p:cNvPr id="809" name="Google Shape;809;p40"/>
          <p:cNvCxnSpPr>
            <a:cxnSpLocks/>
            <a:stCxn id="806" idx="0"/>
            <a:endCxn id="810" idx="3"/>
          </p:cNvCxnSpPr>
          <p:nvPr/>
        </p:nvCxnSpPr>
        <p:spPr>
          <a:xfrm rot="16200000" flipH="1" flipV="1">
            <a:off x="7984194" y="3605903"/>
            <a:ext cx="367387" cy="815790"/>
          </a:xfrm>
          <a:prstGeom prst="curvedConnector4">
            <a:avLst>
              <a:gd name="adj1" fmla="val -62223"/>
              <a:gd name="adj2" fmla="val 65012"/>
            </a:avLst>
          </a:prstGeom>
          <a:noFill/>
          <a:ln w="9525" cap="flat" cmpd="sng">
            <a:solidFill>
              <a:srgbClr val="005AAA"/>
            </a:solidFill>
            <a:prstDash val="solid"/>
            <a:round/>
            <a:headEnd type="none" w="sm" len="sm"/>
            <a:tailEnd type="triangle" w="med" len="med"/>
          </a:ln>
        </p:spPr>
      </p:cxnSp>
      <p:cxnSp>
        <p:nvCxnSpPr>
          <p:cNvPr id="811" name="Google Shape;811;p40"/>
          <p:cNvCxnSpPr>
            <a:cxnSpLocks/>
            <a:stCxn id="807" idx="2"/>
            <a:endCxn id="814" idx="3"/>
          </p:cNvCxnSpPr>
          <p:nvPr/>
        </p:nvCxnSpPr>
        <p:spPr>
          <a:xfrm rot="5400000">
            <a:off x="7986572" y="5352677"/>
            <a:ext cx="269934" cy="908488"/>
          </a:xfrm>
          <a:prstGeom prst="curvedConnector2">
            <a:avLst/>
          </a:prstGeom>
          <a:noFill/>
          <a:ln w="9525" cap="flat" cmpd="sng">
            <a:solidFill>
              <a:srgbClr val="005AAA"/>
            </a:solidFill>
            <a:prstDash val="solid"/>
            <a:round/>
            <a:headEnd type="none" w="sm" len="sm"/>
            <a:tailEnd type="triangle" w="med" len="med"/>
          </a:ln>
        </p:spPr>
      </p:cxnSp>
      <p:cxnSp>
        <p:nvCxnSpPr>
          <p:cNvPr id="812" name="Google Shape;812;p40"/>
          <p:cNvCxnSpPr>
            <a:stCxn id="808" idx="2"/>
            <a:endCxn id="813" idx="0"/>
          </p:cNvCxnSpPr>
          <p:nvPr/>
        </p:nvCxnSpPr>
        <p:spPr>
          <a:xfrm rot="5400000" flipH="1">
            <a:off x="7854067" y="4523153"/>
            <a:ext cx="104375" cy="843756"/>
          </a:xfrm>
          <a:prstGeom prst="curvedConnector5">
            <a:avLst>
              <a:gd name="adj1" fmla="val -219018"/>
              <a:gd name="adj2" fmla="val 50000"/>
              <a:gd name="adj3" fmla="val 319018"/>
            </a:avLst>
          </a:prstGeom>
          <a:noFill/>
          <a:ln w="9525" cap="flat" cmpd="sng">
            <a:solidFill>
              <a:srgbClr val="005AAA"/>
            </a:solidFill>
            <a:prstDash val="solid"/>
            <a:round/>
            <a:headEnd type="none" w="sm" len="sm"/>
            <a:tailEnd type="triangle" w="med" len="med"/>
          </a:ln>
        </p:spPr>
      </p:cxnSp>
      <p:sp>
        <p:nvSpPr>
          <p:cNvPr id="813" name="Google Shape;813;p40"/>
          <p:cNvSpPr/>
          <p:nvPr/>
        </p:nvSpPr>
        <p:spPr>
          <a:xfrm>
            <a:off x="7239448" y="4892843"/>
            <a:ext cx="489857" cy="477611"/>
          </a:xfrm>
          <a:prstGeom prst="round1Rect">
            <a:avLst>
              <a:gd name="adj" fmla="val 16667"/>
            </a:avLst>
          </a:prstGeom>
          <a:solidFill>
            <a:srgbClr val="A4D07C"/>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dirty="0">
                <a:solidFill>
                  <a:schemeClr val="dk1"/>
                </a:solidFill>
                <a:latin typeface="Calibri"/>
                <a:ea typeface="Calibri"/>
                <a:cs typeface="Calibri"/>
                <a:sym typeface="Calibri"/>
              </a:rPr>
              <a:t>D</a:t>
            </a:r>
            <a:r>
              <a:rPr lang="en-US" baseline="-25000" dirty="0">
                <a:solidFill>
                  <a:schemeClr val="dk1"/>
                </a:solidFill>
                <a:latin typeface="Calibri"/>
                <a:ea typeface="Calibri"/>
                <a:cs typeface="Calibri"/>
                <a:sym typeface="Calibri"/>
              </a:rPr>
              <a:t>31</a:t>
            </a:r>
            <a:endParaRPr sz="1350" baseline="-25000" dirty="0">
              <a:solidFill>
                <a:schemeClr val="dk1"/>
              </a:solidFill>
              <a:latin typeface="Calibri"/>
              <a:ea typeface="Calibri"/>
              <a:cs typeface="Calibri"/>
              <a:sym typeface="Calibri"/>
            </a:endParaRPr>
          </a:p>
        </p:txBody>
      </p:sp>
      <p:sp>
        <p:nvSpPr>
          <p:cNvPr id="815" name="Google Shape;815;p40"/>
          <p:cNvSpPr txBox="1"/>
          <p:nvPr/>
        </p:nvSpPr>
        <p:spPr>
          <a:xfrm>
            <a:off x="7921515" y="3112553"/>
            <a:ext cx="1062038" cy="484748"/>
          </a:xfrm>
          <a:prstGeom prst="rect">
            <a:avLst/>
          </a:prstGeom>
          <a:noFill/>
          <a:ln>
            <a:noFill/>
          </a:ln>
        </p:spPr>
        <p:txBody>
          <a:bodyPr spcFirstLastPara="1" wrap="square" lIns="68569" tIns="34275" rIns="68569" bIns="34275" anchor="t" anchorCtr="0">
            <a:noAutofit/>
          </a:bodyPr>
          <a:lstStyle/>
          <a:p>
            <a:pPr>
              <a:spcBef>
                <a:spcPts val="0"/>
              </a:spcBef>
              <a:spcAft>
                <a:spcPts val="0"/>
              </a:spcAft>
            </a:pPr>
            <a:r>
              <a:rPr lang="en-US" sz="1350" b="1">
                <a:solidFill>
                  <a:schemeClr val="dk1"/>
                </a:solidFill>
                <a:latin typeface="Arial"/>
                <a:ea typeface="Arial"/>
                <a:cs typeface="Arial"/>
                <a:sym typeface="Arial"/>
              </a:rPr>
              <a:t>Streaming</a:t>
            </a:r>
            <a:endParaRPr/>
          </a:p>
          <a:p>
            <a:pPr>
              <a:spcBef>
                <a:spcPts val="0"/>
              </a:spcBef>
              <a:spcAft>
                <a:spcPts val="0"/>
              </a:spcAft>
            </a:pPr>
            <a:r>
              <a:rPr lang="en-US" sz="1350" b="1">
                <a:solidFill>
                  <a:schemeClr val="dk1"/>
                </a:solidFill>
                <a:latin typeface="Arial"/>
                <a:ea typeface="Arial"/>
                <a:cs typeface="Arial"/>
                <a:sym typeface="Arial"/>
              </a:rPr>
              <a:t>Data</a:t>
            </a:r>
            <a:endParaRPr/>
          </a:p>
        </p:txBody>
      </p:sp>
      <p:graphicFrame>
        <p:nvGraphicFramePr>
          <p:cNvPr id="816" name="Google Shape;816;p40"/>
          <p:cNvGraphicFramePr/>
          <p:nvPr/>
        </p:nvGraphicFramePr>
        <p:xfrm>
          <a:off x="4766149" y="4272438"/>
          <a:ext cx="2110276" cy="1718400"/>
        </p:xfrm>
        <a:graphic>
          <a:graphicData uri="http://schemas.openxmlformats.org/drawingml/2006/table">
            <a:tbl>
              <a:tblPr>
                <a:noFill/>
              </a:tblPr>
              <a:tblGrid>
                <a:gridCol w="527569">
                  <a:extLst>
                    <a:ext uri="{9D8B030D-6E8A-4147-A177-3AD203B41FA5}">
                      <a16:colId xmlns:a16="http://schemas.microsoft.com/office/drawing/2014/main" val="20000"/>
                    </a:ext>
                  </a:extLst>
                </a:gridCol>
                <a:gridCol w="527569">
                  <a:extLst>
                    <a:ext uri="{9D8B030D-6E8A-4147-A177-3AD203B41FA5}">
                      <a16:colId xmlns:a16="http://schemas.microsoft.com/office/drawing/2014/main" val="20001"/>
                    </a:ext>
                  </a:extLst>
                </a:gridCol>
                <a:gridCol w="527569">
                  <a:extLst>
                    <a:ext uri="{9D8B030D-6E8A-4147-A177-3AD203B41FA5}">
                      <a16:colId xmlns:a16="http://schemas.microsoft.com/office/drawing/2014/main" val="20002"/>
                    </a:ext>
                  </a:extLst>
                </a:gridCol>
                <a:gridCol w="527569">
                  <a:extLst>
                    <a:ext uri="{9D8B030D-6E8A-4147-A177-3AD203B41FA5}">
                      <a16:colId xmlns:a16="http://schemas.microsoft.com/office/drawing/2014/main" val="20003"/>
                    </a:ext>
                  </a:extLst>
                </a:gridCol>
              </a:tblGrid>
              <a:tr h="429600">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0</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BDFFF"/>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1</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2</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3</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C1C1"/>
                    </a:solidFill>
                  </a:tcPr>
                </a:tc>
                <a:extLst>
                  <a:ext uri="{0D108BD9-81ED-4DB2-BD59-A6C34878D82A}">
                    <a16:rowId xmlns:a16="http://schemas.microsoft.com/office/drawing/2014/main" val="10000"/>
                  </a:ext>
                </a:extLst>
              </a:tr>
              <a:tr h="429600">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4</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A4D07C"/>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5</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6</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BDFFF"/>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7</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29600">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8</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BDFFF"/>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9</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EC1C1"/>
                    </a:solidFill>
                  </a:tcPr>
                </a:tc>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10</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11</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A4D07C"/>
                    </a:solidFill>
                  </a:tcPr>
                </a:tc>
                <a:extLst>
                  <a:ext uri="{0D108BD9-81ED-4DB2-BD59-A6C34878D82A}">
                    <a16:rowId xmlns:a16="http://schemas.microsoft.com/office/drawing/2014/main" val="10002"/>
                  </a:ext>
                </a:extLst>
              </a:tr>
              <a:tr h="429600">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12</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13</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A4D07C"/>
                    </a:solidFill>
                  </a:tcPr>
                </a:tc>
                <a:tc>
                  <a:txBody>
                    <a:bodyPr/>
                    <a:lstStyle/>
                    <a:p>
                      <a:pPr marL="0" marR="0" lvl="0" indent="0" algn="ctr" rtl="0">
                        <a:lnSpc>
                          <a:spcPct val="100000"/>
                        </a:lnSpc>
                        <a:spcBef>
                          <a:spcPts val="0"/>
                        </a:spcBef>
                        <a:spcAft>
                          <a:spcPts val="0"/>
                        </a:spcAft>
                        <a:buClr>
                          <a:srgbClr val="000000"/>
                        </a:buClr>
                        <a:buSzPts val="2800"/>
                        <a:buFont typeface="Calibri"/>
                        <a:buNone/>
                      </a:pPr>
                      <a:r>
                        <a:rPr lang="en-US" sz="1800" b="1" i="0" u="none" strike="noStrike" cap="none">
                          <a:solidFill>
                            <a:srgbClr val="000000"/>
                          </a:solidFill>
                          <a:latin typeface="Calibri"/>
                          <a:ea typeface="Calibri"/>
                          <a:cs typeface="Calibri"/>
                          <a:sym typeface="Calibri"/>
                        </a:rPr>
                        <a:t>D</a:t>
                      </a:r>
                      <a:r>
                        <a:rPr lang="en-US" sz="1800" b="1" i="0" u="none" strike="noStrike" cap="none" baseline="-25000">
                          <a:solidFill>
                            <a:srgbClr val="000000"/>
                          </a:solidFill>
                          <a:latin typeface="Calibri"/>
                          <a:ea typeface="Calibri"/>
                          <a:cs typeface="Calibri"/>
                          <a:sym typeface="Calibri"/>
                        </a:rPr>
                        <a:t>14</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1800" b="1" u="none" strike="noStrike" cap="none">
                          <a:solidFill>
                            <a:srgbClr val="000000"/>
                          </a:solidFill>
                          <a:latin typeface="Calibri"/>
                          <a:ea typeface="Calibri"/>
                          <a:cs typeface="Calibri"/>
                          <a:sym typeface="Calibri"/>
                        </a:rPr>
                        <a:t>D</a:t>
                      </a:r>
                      <a:r>
                        <a:rPr lang="en-US" sz="1800" b="1" u="none" strike="noStrike" cap="none" baseline="-25000">
                          <a:solidFill>
                            <a:srgbClr val="000000"/>
                          </a:solidFill>
                          <a:latin typeface="Calibri"/>
                          <a:ea typeface="Calibri"/>
                          <a:cs typeface="Calibri"/>
                          <a:sym typeface="Calibri"/>
                        </a:rPr>
                        <a:t>15</a:t>
                      </a:r>
                      <a:endParaRPr sz="1800" b="1">
                        <a:solidFill>
                          <a:srgbClr val="000000"/>
                        </a:solidFill>
                        <a:latin typeface="Calibri"/>
                        <a:ea typeface="Calibri"/>
                        <a:cs typeface="Calibri"/>
                        <a:sym typeface="Calibri"/>
                      </a:endParaRPr>
                    </a:p>
                  </a:txBody>
                  <a:tcPr marL="68588" marR="68588" marT="34294" marB="34294">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A4D07C"/>
                    </a:solidFill>
                  </a:tcPr>
                </a:tc>
                <a:extLst>
                  <a:ext uri="{0D108BD9-81ED-4DB2-BD59-A6C34878D82A}">
                    <a16:rowId xmlns:a16="http://schemas.microsoft.com/office/drawing/2014/main" val="10003"/>
                  </a:ext>
                </a:extLst>
              </a:tr>
            </a:tbl>
          </a:graphicData>
        </a:graphic>
      </p:graphicFrame>
      <p:grpSp>
        <p:nvGrpSpPr>
          <p:cNvPr id="2" name="Group 1">
            <a:extLst>
              <a:ext uri="{FF2B5EF4-FFF2-40B4-BE49-F238E27FC236}">
                <a16:creationId xmlns:a16="http://schemas.microsoft.com/office/drawing/2014/main" id="{D4075899-BCA9-4044-B8AE-4C85B591FA1D}"/>
              </a:ext>
            </a:extLst>
          </p:cNvPr>
          <p:cNvGrpSpPr/>
          <p:nvPr/>
        </p:nvGrpSpPr>
        <p:grpSpPr>
          <a:xfrm>
            <a:off x="3850296" y="1514359"/>
            <a:ext cx="4600899" cy="2302174"/>
            <a:chOff x="3862769" y="1739357"/>
            <a:chExt cx="4600899" cy="2302174"/>
          </a:xfrm>
        </p:grpSpPr>
        <p:grpSp>
          <p:nvGrpSpPr>
            <p:cNvPr id="10" name="Group 9">
              <a:extLst>
                <a:ext uri="{FF2B5EF4-FFF2-40B4-BE49-F238E27FC236}">
                  <a16:creationId xmlns:a16="http://schemas.microsoft.com/office/drawing/2014/main" id="{5C105C8E-8D32-4545-B6F1-5CBFE0C5C115}"/>
                </a:ext>
              </a:extLst>
            </p:cNvPr>
            <p:cNvGrpSpPr/>
            <p:nvPr/>
          </p:nvGrpSpPr>
          <p:grpSpPr>
            <a:xfrm>
              <a:off x="5611379" y="1739357"/>
              <a:ext cx="2387058" cy="2302174"/>
              <a:chOff x="574012" y="2451284"/>
              <a:chExt cx="2387058" cy="2302174"/>
            </a:xfrm>
          </p:grpSpPr>
          <p:sp>
            <p:nvSpPr>
              <p:cNvPr id="802" name="Google Shape;802;p40"/>
              <p:cNvSpPr/>
              <p:nvPr/>
            </p:nvSpPr>
            <p:spPr>
              <a:xfrm>
                <a:off x="1511624" y="3158826"/>
                <a:ext cx="489857" cy="477611"/>
              </a:xfrm>
              <a:prstGeom prst="round1Rect">
                <a:avLst>
                  <a:gd name="adj" fmla="val 16667"/>
                </a:avLst>
              </a:prstGeom>
              <a:solidFill>
                <a:srgbClr val="FEC1C1"/>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a:solidFill>
                      <a:schemeClr val="dk1"/>
                    </a:solidFill>
                    <a:latin typeface="Calibri"/>
                    <a:ea typeface="Calibri"/>
                    <a:cs typeface="Calibri"/>
                    <a:sym typeface="Calibri"/>
                  </a:rPr>
                  <a:t>T</a:t>
                </a:r>
                <a:r>
                  <a:rPr lang="en-US" baseline="-25000">
                    <a:solidFill>
                      <a:schemeClr val="dk1"/>
                    </a:solidFill>
                    <a:latin typeface="Calibri"/>
                    <a:ea typeface="Calibri"/>
                    <a:cs typeface="Calibri"/>
                    <a:sym typeface="Calibri"/>
                  </a:rPr>
                  <a:t>B</a:t>
                </a:r>
                <a:endParaRPr sz="1350" baseline="-25000">
                  <a:solidFill>
                    <a:schemeClr val="dk1"/>
                  </a:solidFill>
                  <a:latin typeface="Calibri"/>
                  <a:ea typeface="Calibri"/>
                  <a:cs typeface="Calibri"/>
                  <a:sym typeface="Calibri"/>
                </a:endParaRPr>
              </a:p>
            </p:txBody>
          </p:sp>
          <p:graphicFrame>
            <p:nvGraphicFramePr>
              <p:cNvPr id="37" name="Chart 36">
                <a:extLst>
                  <a:ext uri="{FF2B5EF4-FFF2-40B4-BE49-F238E27FC236}">
                    <a16:creationId xmlns:a16="http://schemas.microsoft.com/office/drawing/2014/main" id="{5A339DC7-9867-214C-8B53-31E21471E423}"/>
                  </a:ext>
                </a:extLst>
              </p:cNvPr>
              <p:cNvGraphicFramePr/>
              <p:nvPr/>
            </p:nvGraphicFramePr>
            <p:xfrm>
              <a:off x="574012" y="2451284"/>
              <a:ext cx="2387058" cy="2302174"/>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8" name="Group 7">
              <a:extLst>
                <a:ext uri="{FF2B5EF4-FFF2-40B4-BE49-F238E27FC236}">
                  <a16:creationId xmlns:a16="http://schemas.microsoft.com/office/drawing/2014/main" id="{DC2ACBE8-489F-C34F-850E-CA9F3333F417}"/>
                </a:ext>
              </a:extLst>
            </p:cNvPr>
            <p:cNvGrpSpPr/>
            <p:nvPr/>
          </p:nvGrpSpPr>
          <p:grpSpPr>
            <a:xfrm>
              <a:off x="3862769" y="1739357"/>
              <a:ext cx="2387058" cy="2302174"/>
              <a:chOff x="2232284" y="2548921"/>
              <a:chExt cx="2387058" cy="2302174"/>
            </a:xfrm>
          </p:grpSpPr>
          <p:sp>
            <p:nvSpPr>
              <p:cNvPr id="801" name="Google Shape;801;p40"/>
              <p:cNvSpPr/>
              <p:nvPr/>
            </p:nvSpPr>
            <p:spPr>
              <a:xfrm>
                <a:off x="3180884" y="3222397"/>
                <a:ext cx="489857" cy="477611"/>
              </a:xfrm>
              <a:prstGeom prst="round1Rect">
                <a:avLst>
                  <a:gd name="adj" fmla="val 16667"/>
                </a:avLst>
              </a:prstGeom>
              <a:solidFill>
                <a:srgbClr val="BBDFFF"/>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a:solidFill>
                      <a:schemeClr val="dk1"/>
                    </a:solidFill>
                    <a:latin typeface="Calibri"/>
                    <a:ea typeface="Calibri"/>
                    <a:cs typeface="Calibri"/>
                    <a:sym typeface="Calibri"/>
                  </a:rPr>
                  <a:t>T</a:t>
                </a:r>
                <a:r>
                  <a:rPr lang="en-US" baseline="-25000">
                    <a:solidFill>
                      <a:schemeClr val="dk1"/>
                    </a:solidFill>
                    <a:latin typeface="Calibri"/>
                    <a:ea typeface="Calibri"/>
                    <a:cs typeface="Calibri"/>
                    <a:sym typeface="Calibri"/>
                  </a:rPr>
                  <a:t>A</a:t>
                </a:r>
                <a:endParaRPr sz="1350" baseline="-25000">
                  <a:solidFill>
                    <a:schemeClr val="dk1"/>
                  </a:solidFill>
                  <a:latin typeface="Calibri"/>
                  <a:ea typeface="Calibri"/>
                  <a:cs typeface="Calibri"/>
                  <a:sym typeface="Calibri"/>
                </a:endParaRPr>
              </a:p>
            </p:txBody>
          </p:sp>
          <p:graphicFrame>
            <p:nvGraphicFramePr>
              <p:cNvPr id="5" name="Chart 4">
                <a:extLst>
                  <a:ext uri="{FF2B5EF4-FFF2-40B4-BE49-F238E27FC236}">
                    <a16:creationId xmlns:a16="http://schemas.microsoft.com/office/drawing/2014/main" id="{79928F13-44B7-8947-93BF-4C7CBBB924C5}"/>
                  </a:ext>
                </a:extLst>
              </p:cNvPr>
              <p:cNvGraphicFramePr/>
              <p:nvPr/>
            </p:nvGraphicFramePr>
            <p:xfrm>
              <a:off x="2232284" y="2548921"/>
              <a:ext cx="2387058" cy="2302174"/>
            </p:xfrm>
            <a:graphic>
              <a:graphicData uri="http://schemas.openxmlformats.org/drawingml/2006/chart">
                <c:chart xmlns:c="http://schemas.openxmlformats.org/drawingml/2006/chart" xmlns:r="http://schemas.openxmlformats.org/officeDocument/2006/relationships" r:id="rId4"/>
              </a:graphicData>
            </a:graphic>
          </p:graphicFrame>
        </p:grpSp>
        <p:sp>
          <p:nvSpPr>
            <p:cNvPr id="12" name="Oval 11">
              <a:extLst>
                <a:ext uri="{FF2B5EF4-FFF2-40B4-BE49-F238E27FC236}">
                  <a16:creationId xmlns:a16="http://schemas.microsoft.com/office/drawing/2014/main" id="{EA00BE86-B88C-4C4C-A613-3B425E4A8182}"/>
                </a:ext>
              </a:extLst>
            </p:cNvPr>
            <p:cNvSpPr/>
            <p:nvPr/>
          </p:nvSpPr>
          <p:spPr>
            <a:xfrm>
              <a:off x="7921515" y="2350746"/>
              <a:ext cx="542153" cy="556187"/>
            </a:xfrm>
            <a:prstGeom prst="ellipse">
              <a:avLst/>
            </a:prstGeom>
            <a:solidFill>
              <a:srgbClr val="92D050"/>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a:t>T</a:t>
              </a:r>
              <a:r>
                <a:rPr lang="en-US" sz="1600" baseline="-25000"/>
                <a:t>c</a:t>
              </a:r>
              <a:endParaRPr lang="en-US" sz="2400" baseline="-25000"/>
            </a:p>
          </p:txBody>
        </p:sp>
      </p:grpSp>
      <p:sp>
        <p:nvSpPr>
          <p:cNvPr id="806" name="Google Shape;806;p40"/>
          <p:cNvSpPr/>
          <p:nvPr/>
        </p:nvSpPr>
        <p:spPr>
          <a:xfrm>
            <a:off x="8330854" y="3830105"/>
            <a:ext cx="489857" cy="477611"/>
          </a:xfrm>
          <a:prstGeom prst="round1Rect">
            <a:avLst>
              <a:gd name="adj" fmla="val 16667"/>
            </a:avLst>
          </a:prstGeom>
          <a:no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dirty="0">
                <a:solidFill>
                  <a:schemeClr val="dk1"/>
                </a:solidFill>
                <a:latin typeface="Calibri"/>
                <a:ea typeface="Calibri"/>
                <a:cs typeface="Calibri"/>
                <a:sym typeface="Calibri"/>
              </a:rPr>
              <a:t>D</a:t>
            </a:r>
            <a:r>
              <a:rPr lang="en-US" baseline="-25000" dirty="0">
                <a:solidFill>
                  <a:schemeClr val="dk1"/>
                </a:solidFill>
                <a:latin typeface="Calibri"/>
                <a:ea typeface="Calibri"/>
                <a:cs typeface="Calibri"/>
                <a:sym typeface="Calibri"/>
              </a:rPr>
              <a:t>16</a:t>
            </a:r>
            <a:endParaRPr sz="1350" baseline="-25000" dirty="0">
              <a:solidFill>
                <a:schemeClr val="dk1"/>
              </a:solidFill>
              <a:latin typeface="Calibri"/>
              <a:ea typeface="Calibri"/>
              <a:cs typeface="Calibri"/>
              <a:sym typeface="Calibri"/>
            </a:endParaRPr>
          </a:p>
        </p:txBody>
      </p:sp>
      <p:sp>
        <p:nvSpPr>
          <p:cNvPr id="810" name="Google Shape;810;p40"/>
          <p:cNvSpPr/>
          <p:nvPr/>
        </p:nvSpPr>
        <p:spPr>
          <a:xfrm>
            <a:off x="7239448" y="3972716"/>
            <a:ext cx="520545" cy="449552"/>
          </a:xfrm>
          <a:prstGeom prst="round1Rect">
            <a:avLst>
              <a:gd name="adj" fmla="val 16667"/>
            </a:avLst>
          </a:prstGeom>
          <a:solidFill>
            <a:srgbClr val="FEC1C1"/>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dirty="0">
                <a:solidFill>
                  <a:schemeClr val="dk1"/>
                </a:solidFill>
                <a:latin typeface="Calibri"/>
                <a:ea typeface="Calibri"/>
                <a:cs typeface="Calibri"/>
                <a:sym typeface="Calibri"/>
              </a:rPr>
              <a:t>D</a:t>
            </a:r>
            <a:r>
              <a:rPr lang="en-US" baseline="-25000" dirty="0">
                <a:solidFill>
                  <a:schemeClr val="dk1"/>
                </a:solidFill>
                <a:latin typeface="Calibri"/>
                <a:ea typeface="Calibri"/>
                <a:cs typeface="Calibri"/>
                <a:sym typeface="Calibri"/>
              </a:rPr>
              <a:t>16</a:t>
            </a:r>
          </a:p>
        </p:txBody>
      </p:sp>
      <p:sp>
        <p:nvSpPr>
          <p:cNvPr id="814" name="Google Shape;814;p40"/>
          <p:cNvSpPr/>
          <p:nvPr/>
        </p:nvSpPr>
        <p:spPr>
          <a:xfrm>
            <a:off x="7176514" y="5703082"/>
            <a:ext cx="490781" cy="477611"/>
          </a:xfrm>
          <a:prstGeom prst="round1Rect">
            <a:avLst>
              <a:gd name="adj" fmla="val 16667"/>
            </a:avLst>
          </a:prstGeom>
          <a:solidFill>
            <a:srgbClr val="BBDFFF"/>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dirty="0">
                <a:solidFill>
                  <a:schemeClr val="dk1"/>
                </a:solidFill>
                <a:latin typeface="Calibri"/>
                <a:ea typeface="Calibri"/>
                <a:cs typeface="Calibri"/>
                <a:sym typeface="Calibri"/>
              </a:rPr>
              <a:t>D</a:t>
            </a:r>
            <a:r>
              <a:rPr lang="en-US" baseline="-25000" dirty="0">
                <a:solidFill>
                  <a:schemeClr val="dk1"/>
                </a:solidFill>
                <a:latin typeface="Calibri"/>
                <a:ea typeface="Calibri"/>
                <a:cs typeface="Calibri"/>
                <a:sym typeface="Calibri"/>
              </a:rPr>
              <a:t>43</a:t>
            </a:r>
            <a:endParaRPr lang="en-US" sz="1350" baseline="-25000" dirty="0">
              <a:solidFill>
                <a:schemeClr val="dk1"/>
              </a:solidFill>
              <a:latin typeface="Calibri"/>
              <a:ea typeface="Calibri"/>
              <a:cs typeface="Calibri"/>
              <a:sym typeface="Calibri"/>
            </a:endParaRPr>
          </a:p>
        </p:txBody>
      </p:sp>
      <p:sp>
        <p:nvSpPr>
          <p:cNvPr id="35" name="Google Shape;810;p40">
            <a:extLst>
              <a:ext uri="{FF2B5EF4-FFF2-40B4-BE49-F238E27FC236}">
                <a16:creationId xmlns:a16="http://schemas.microsoft.com/office/drawing/2014/main" id="{5F90994A-1616-CC4A-B456-C93EC7727FC4}"/>
              </a:ext>
            </a:extLst>
          </p:cNvPr>
          <p:cNvSpPr/>
          <p:nvPr/>
        </p:nvSpPr>
        <p:spPr>
          <a:xfrm>
            <a:off x="4613480" y="1970971"/>
            <a:ext cx="763524" cy="719373"/>
          </a:xfrm>
          <a:prstGeom prst="round1Rect">
            <a:avLst>
              <a:gd name="adj" fmla="val 16667"/>
            </a:avLst>
          </a:prstGeom>
          <a:solidFill>
            <a:srgbClr val="FEC1C1"/>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endParaRPr lang="en-US" sz="2800" baseline="-25000" dirty="0">
              <a:solidFill>
                <a:schemeClr val="dk1"/>
              </a:solidFill>
              <a:latin typeface="Calibri"/>
              <a:ea typeface="Calibri"/>
              <a:cs typeface="Calibri"/>
              <a:sym typeface="Calibri"/>
            </a:endParaRPr>
          </a:p>
        </p:txBody>
      </p:sp>
      <p:sp>
        <p:nvSpPr>
          <p:cNvPr id="39" name="Google Shape;813;p40">
            <a:extLst>
              <a:ext uri="{FF2B5EF4-FFF2-40B4-BE49-F238E27FC236}">
                <a16:creationId xmlns:a16="http://schemas.microsoft.com/office/drawing/2014/main" id="{905E06DD-1C42-9046-8C0C-132E4E1A910A}"/>
              </a:ext>
            </a:extLst>
          </p:cNvPr>
          <p:cNvSpPr/>
          <p:nvPr/>
        </p:nvSpPr>
        <p:spPr>
          <a:xfrm>
            <a:off x="5775996" y="1952672"/>
            <a:ext cx="773122" cy="719372"/>
          </a:xfrm>
          <a:prstGeom prst="round1Rect">
            <a:avLst>
              <a:gd name="adj" fmla="val 16667"/>
            </a:avLst>
          </a:prstGeom>
          <a:solidFill>
            <a:srgbClr val="A4D07C"/>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lvl="0" algn="ctr">
              <a:spcBef>
                <a:spcPts val="0"/>
              </a:spcBef>
              <a:spcAft>
                <a:spcPts val="0"/>
              </a:spcAft>
            </a:pPr>
            <a:r>
              <a:rPr lang="en-US" sz="2800" dirty="0">
                <a:solidFill>
                  <a:srgbClr val="000000"/>
                </a:solidFill>
                <a:latin typeface="Calibri"/>
                <a:ea typeface="Calibri"/>
                <a:cs typeface="Calibri"/>
                <a:sym typeface="Calibri"/>
              </a:rPr>
              <a:t>U</a:t>
            </a:r>
            <a:r>
              <a:rPr lang="en-US" sz="2800" baseline="-25000" dirty="0">
                <a:solidFill>
                  <a:srgbClr val="000000"/>
                </a:solidFill>
                <a:latin typeface="Calibri"/>
                <a:ea typeface="Calibri"/>
                <a:cs typeface="Calibri"/>
                <a:sym typeface="Calibri"/>
              </a:rPr>
              <a:t>2</a:t>
            </a:r>
          </a:p>
        </p:txBody>
      </p:sp>
      <p:sp>
        <p:nvSpPr>
          <p:cNvPr id="38" name="Right Triangle 37">
            <a:extLst>
              <a:ext uri="{FF2B5EF4-FFF2-40B4-BE49-F238E27FC236}">
                <a16:creationId xmlns:a16="http://schemas.microsoft.com/office/drawing/2014/main" id="{5A37175E-1D1E-43D9-9B1F-BDC8E1BBABC8}"/>
              </a:ext>
            </a:extLst>
          </p:cNvPr>
          <p:cNvSpPr/>
          <p:nvPr/>
        </p:nvSpPr>
        <p:spPr>
          <a:xfrm rot="5400000">
            <a:off x="6988134" y="1961088"/>
            <a:ext cx="543744" cy="479428"/>
          </a:xfrm>
          <a:prstGeom prst="rtTriangle">
            <a:avLst/>
          </a:prstGeom>
          <a:solidFill>
            <a:srgbClr val="FEC1C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ight Triangle 6">
            <a:extLst>
              <a:ext uri="{FF2B5EF4-FFF2-40B4-BE49-F238E27FC236}">
                <a16:creationId xmlns:a16="http://schemas.microsoft.com/office/drawing/2014/main" id="{E0A9777A-B0AC-4068-8D53-1793EE686DB4}"/>
              </a:ext>
            </a:extLst>
          </p:cNvPr>
          <p:cNvSpPr/>
          <p:nvPr/>
        </p:nvSpPr>
        <p:spPr>
          <a:xfrm rot="16200000">
            <a:off x="7309179" y="2203574"/>
            <a:ext cx="398739" cy="538200"/>
          </a:xfrm>
          <a:prstGeom prst="rtTriangle">
            <a:avLst/>
          </a:prstGeom>
          <a:solidFill>
            <a:srgbClr val="92D05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1" name="Google Shape;814;p40">
            <a:extLst>
              <a:ext uri="{FF2B5EF4-FFF2-40B4-BE49-F238E27FC236}">
                <a16:creationId xmlns:a16="http://schemas.microsoft.com/office/drawing/2014/main" id="{2D20C248-2468-8B49-B9FF-6CF848C7992E}"/>
              </a:ext>
            </a:extLst>
          </p:cNvPr>
          <p:cNvSpPr/>
          <p:nvPr/>
        </p:nvSpPr>
        <p:spPr>
          <a:xfrm>
            <a:off x="7012245" y="1919497"/>
            <a:ext cx="785234" cy="741489"/>
          </a:xfrm>
          <a:prstGeom prst="round1Rect">
            <a:avLst>
              <a:gd name="adj" fmla="val 16667"/>
            </a:avLst>
          </a:prstGeom>
          <a:no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2800" dirty="0">
                <a:solidFill>
                  <a:schemeClr val="dk1"/>
                </a:solidFill>
                <a:latin typeface="Calibri"/>
                <a:ea typeface="Calibri"/>
                <a:cs typeface="Calibri"/>
                <a:sym typeface="Calibri"/>
              </a:rPr>
              <a:t>U</a:t>
            </a:r>
            <a:r>
              <a:rPr lang="en-US" sz="2800" baseline="-25000" dirty="0">
                <a:solidFill>
                  <a:schemeClr val="dk1"/>
                </a:solidFill>
                <a:latin typeface="Calibri"/>
                <a:ea typeface="Calibri"/>
                <a:cs typeface="Calibri"/>
                <a:sym typeface="Calibri"/>
              </a:rPr>
              <a:t>3</a:t>
            </a:r>
            <a:endParaRPr lang="en-US" baseline="-25000" dirty="0">
              <a:solidFill>
                <a:schemeClr val="dk1"/>
              </a:solidFill>
              <a:latin typeface="Calibri"/>
              <a:ea typeface="Calibri"/>
              <a:cs typeface="Calibri"/>
              <a:sym typeface="Calibri"/>
            </a:endParaRPr>
          </a:p>
        </p:txBody>
      </p:sp>
      <p:sp>
        <p:nvSpPr>
          <p:cNvPr id="16" name="Right Triangle 15">
            <a:extLst>
              <a:ext uri="{FF2B5EF4-FFF2-40B4-BE49-F238E27FC236}">
                <a16:creationId xmlns:a16="http://schemas.microsoft.com/office/drawing/2014/main" id="{C8F31237-343D-49A8-8CD9-FDEC67E9BE61}"/>
              </a:ext>
            </a:extLst>
          </p:cNvPr>
          <p:cNvSpPr/>
          <p:nvPr/>
        </p:nvSpPr>
        <p:spPr>
          <a:xfrm rot="16200000">
            <a:off x="4948853" y="2254880"/>
            <a:ext cx="398740" cy="449180"/>
          </a:xfrm>
          <a:prstGeom prst="rtTriangle">
            <a:avLst/>
          </a:prstGeom>
          <a:solidFill>
            <a:srgbClr val="92D050"/>
          </a:solidFill>
          <a:ln>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4" name="Google Shape;810;p40">
            <a:extLst>
              <a:ext uri="{FF2B5EF4-FFF2-40B4-BE49-F238E27FC236}">
                <a16:creationId xmlns:a16="http://schemas.microsoft.com/office/drawing/2014/main" id="{543D591A-E60D-A849-83FF-664BF732F3ED}"/>
              </a:ext>
            </a:extLst>
          </p:cNvPr>
          <p:cNvSpPr/>
          <p:nvPr/>
        </p:nvSpPr>
        <p:spPr>
          <a:xfrm>
            <a:off x="4613480" y="1975564"/>
            <a:ext cx="773123" cy="719373"/>
          </a:xfrm>
          <a:prstGeom prst="round1Rect">
            <a:avLst>
              <a:gd name="adj" fmla="val 16667"/>
            </a:avLst>
          </a:prstGeom>
          <a:no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pPr>
            <a:r>
              <a:rPr lang="en-US" sz="2800" dirty="0">
                <a:solidFill>
                  <a:schemeClr val="dk1"/>
                </a:solidFill>
                <a:latin typeface="Calibri"/>
                <a:ea typeface="Calibri"/>
                <a:cs typeface="Calibri"/>
                <a:sym typeface="Calibri"/>
              </a:rPr>
              <a:t>U</a:t>
            </a:r>
            <a:r>
              <a:rPr lang="en-US" sz="2800" baseline="-25000" dirty="0">
                <a:solidFill>
                  <a:schemeClr val="dk1"/>
                </a:solidFill>
                <a:latin typeface="Calibri"/>
                <a:ea typeface="Calibri"/>
                <a:cs typeface="Calibri"/>
                <a:sym typeface="Calibri"/>
              </a:rPr>
              <a:t>1</a:t>
            </a:r>
          </a:p>
        </p:txBody>
      </p:sp>
      <p:cxnSp>
        <p:nvCxnSpPr>
          <p:cNvPr id="45" name="Google Shape;809;p40">
            <a:extLst>
              <a:ext uri="{FF2B5EF4-FFF2-40B4-BE49-F238E27FC236}">
                <a16:creationId xmlns:a16="http://schemas.microsoft.com/office/drawing/2014/main" id="{AA35C08B-EB26-C147-9111-9BA68736D280}"/>
              </a:ext>
            </a:extLst>
          </p:cNvPr>
          <p:cNvCxnSpPr>
            <a:cxnSpLocks/>
          </p:cNvCxnSpPr>
          <p:nvPr/>
        </p:nvCxnSpPr>
        <p:spPr>
          <a:xfrm rot="16200000" flipV="1">
            <a:off x="4961609" y="2547129"/>
            <a:ext cx="2197906" cy="2484335"/>
          </a:xfrm>
          <a:prstGeom prst="curvedConnector3">
            <a:avLst>
              <a:gd name="adj1" fmla="val 50602"/>
            </a:avLst>
          </a:prstGeom>
          <a:noFill/>
          <a:ln w="25400" cap="flat" cmpd="sng">
            <a:solidFill>
              <a:srgbClr val="00B050"/>
            </a:solidFill>
            <a:prstDash val="solid"/>
            <a:round/>
            <a:headEnd type="none" w="sm" len="sm"/>
            <a:tailEnd type="triangle" w="med" len="med"/>
          </a:ln>
        </p:spPr>
      </p:cxnSp>
      <p:cxnSp>
        <p:nvCxnSpPr>
          <p:cNvPr id="51" name="Google Shape;809;p40">
            <a:extLst>
              <a:ext uri="{FF2B5EF4-FFF2-40B4-BE49-F238E27FC236}">
                <a16:creationId xmlns:a16="http://schemas.microsoft.com/office/drawing/2014/main" id="{B7AC81C1-17A5-0342-AAFF-A4DA2E04D52D}"/>
              </a:ext>
            </a:extLst>
          </p:cNvPr>
          <p:cNvCxnSpPr>
            <a:cxnSpLocks/>
          </p:cNvCxnSpPr>
          <p:nvPr/>
        </p:nvCxnSpPr>
        <p:spPr>
          <a:xfrm rot="16200000" flipV="1">
            <a:off x="6794734" y="3269421"/>
            <a:ext cx="1311730" cy="94859"/>
          </a:xfrm>
          <a:prstGeom prst="curvedConnector3">
            <a:avLst>
              <a:gd name="adj1" fmla="val 50000"/>
            </a:avLst>
          </a:prstGeom>
          <a:noFill/>
          <a:ln w="25400" cap="flat" cmpd="sng">
            <a:solidFill>
              <a:srgbClr val="FFC2C2"/>
            </a:solidFill>
            <a:prstDash val="solid"/>
            <a:round/>
            <a:headEnd type="none" w="sm" len="sm"/>
            <a:tailEnd type="triangle" w="med" len="med"/>
          </a:ln>
        </p:spPr>
      </p:cxnSp>
      <p:cxnSp>
        <p:nvCxnSpPr>
          <p:cNvPr id="54" name="Google Shape;809;p40">
            <a:extLst>
              <a:ext uri="{FF2B5EF4-FFF2-40B4-BE49-F238E27FC236}">
                <a16:creationId xmlns:a16="http://schemas.microsoft.com/office/drawing/2014/main" id="{F8761B96-7198-2049-8B58-140FFB94326C}"/>
              </a:ext>
            </a:extLst>
          </p:cNvPr>
          <p:cNvCxnSpPr>
            <a:cxnSpLocks/>
          </p:cNvCxnSpPr>
          <p:nvPr/>
        </p:nvCxnSpPr>
        <p:spPr>
          <a:xfrm rot="5400000" flipH="1" flipV="1">
            <a:off x="6208805" y="2771107"/>
            <a:ext cx="1066346" cy="970031"/>
          </a:xfrm>
          <a:prstGeom prst="curvedConnector3">
            <a:avLst>
              <a:gd name="adj1" fmla="val 50000"/>
            </a:avLst>
          </a:prstGeom>
          <a:noFill/>
          <a:ln w="25400" cap="flat" cmpd="sng">
            <a:solidFill>
              <a:srgbClr val="00B050"/>
            </a:solidFill>
            <a:prstDash val="solid"/>
            <a:round/>
            <a:headEnd type="none" w="sm" len="sm"/>
            <a:tailEnd type="triangle" w="med" len="med"/>
          </a:ln>
        </p:spPr>
      </p:cxnSp>
      <p:sp>
        <p:nvSpPr>
          <p:cNvPr id="4" name="Rectangle 3"/>
          <p:cNvSpPr/>
          <p:nvPr/>
        </p:nvSpPr>
        <p:spPr>
          <a:xfrm>
            <a:off x="4443599" y="3244334"/>
            <a:ext cx="256802" cy="369332"/>
          </a:xfrm>
          <a:prstGeom prst="rect">
            <a:avLst/>
          </a:prstGeom>
        </p:spPr>
        <p:txBody>
          <a:bodyPr wrap="none">
            <a:spAutoFit/>
          </a:bodyPr>
          <a:lstStyle/>
          <a:p>
            <a:r>
              <a:rPr lang="en-US" dirty="0"/>
              <a:t> </a:t>
            </a:r>
          </a:p>
        </p:txBody>
      </p:sp>
      <p:sp>
        <p:nvSpPr>
          <p:cNvPr id="6" name="Rectangle 5"/>
          <p:cNvSpPr/>
          <p:nvPr/>
        </p:nvSpPr>
        <p:spPr>
          <a:xfrm>
            <a:off x="4443599" y="3244334"/>
            <a:ext cx="256802"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276191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1+ppt_w/2"/>
                                          </p:val>
                                        </p:tav>
                                      </p:tavLst>
                                    </p:anim>
                                    <p:anim calcmode="lin" valueType="num">
                                      <p:cBhvr additive="base">
                                        <p:cTn id="7" dur="500"/>
                                        <p:tgtEl>
                                          <p:spTgt spid="2"/>
                                        </p:tgtEl>
                                        <p:attrNameLst>
                                          <p:attrName>ppt_y</p:attrName>
                                        </p:attrNameLst>
                                      </p:cBhvr>
                                      <p:tavLst>
                                        <p:tav tm="0">
                                          <p:val>
                                            <p:strVal val="ppt_y"/>
                                          </p:val>
                                        </p:tav>
                                        <p:tav tm="100000">
                                          <p:val>
                                            <p:strVal val="ppt_y"/>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ntr" presetSubtype="8"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0-#ppt_w/2"/>
                                          </p:val>
                                        </p:tav>
                                        <p:tav tm="100000">
                                          <p:val>
                                            <p:strVal val="#ppt_x"/>
                                          </p:val>
                                        </p:tav>
                                      </p:tavLst>
                                    </p:anim>
                                    <p:anim calcmode="lin" valueType="num">
                                      <p:cBhvr additive="base">
                                        <p:cTn id="12" dur="500" fill="hold"/>
                                        <p:tgtEl>
                                          <p:spTgt spid="4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0-#ppt_w/2"/>
                                          </p:val>
                                        </p:tav>
                                        <p:tav tm="100000">
                                          <p:val>
                                            <p:strVal val="#ppt_x"/>
                                          </p:val>
                                        </p:tav>
                                      </p:tavLst>
                                    </p:anim>
                                    <p:anim calcmode="lin" valueType="num">
                                      <p:cBhvr additive="base">
                                        <p:cTn id="16" dur="500" fill="hold"/>
                                        <p:tgtEl>
                                          <p:spTgt spid="3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0-#ppt_w/2"/>
                                          </p:val>
                                        </p:tav>
                                        <p:tav tm="100000">
                                          <p:val>
                                            <p:strVal val="#ppt_x"/>
                                          </p:val>
                                        </p:tav>
                                      </p:tavLst>
                                    </p:anim>
                                    <p:anim calcmode="lin" valueType="num">
                                      <p:cBhvr additive="base">
                                        <p:cTn id="20" dur="500" fill="hold"/>
                                        <p:tgtEl>
                                          <p:spTgt spid="39"/>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0-#ppt_w/2"/>
                                          </p:val>
                                        </p:tav>
                                        <p:tav tm="100000">
                                          <p:val>
                                            <p:strVal val="#ppt_x"/>
                                          </p:val>
                                        </p:tav>
                                      </p:tavLst>
                                    </p:anim>
                                    <p:anim calcmode="lin" valueType="num">
                                      <p:cBhvr additive="base">
                                        <p:cTn id="24" dur="500" fill="hold"/>
                                        <p:tgtEl>
                                          <p:spTgt spid="41"/>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0-#ppt_w/2"/>
                                          </p:val>
                                        </p:tav>
                                        <p:tav tm="100000">
                                          <p:val>
                                            <p:strVal val="#ppt_x"/>
                                          </p:val>
                                        </p:tav>
                                      </p:tavLst>
                                    </p:anim>
                                    <p:anim calcmode="lin" valueType="num">
                                      <p:cBhvr additive="base">
                                        <p:cTn id="2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10"/>
                                        </p:tgtEl>
                                        <p:attrNameLst>
                                          <p:attrName>style.visibility</p:attrName>
                                        </p:attrNameLst>
                                      </p:cBhvr>
                                      <p:to>
                                        <p:strVal val="visible"/>
                                      </p:to>
                                    </p:set>
                                    <p:anim calcmode="lin" valueType="num">
                                      <p:cBhvr additive="base">
                                        <p:cTn id="33" dur="500" fill="hold"/>
                                        <p:tgtEl>
                                          <p:spTgt spid="810"/>
                                        </p:tgtEl>
                                        <p:attrNameLst>
                                          <p:attrName>ppt_x</p:attrName>
                                        </p:attrNameLst>
                                      </p:cBhvr>
                                      <p:tavLst>
                                        <p:tav tm="0">
                                          <p:val>
                                            <p:strVal val="#ppt_x"/>
                                          </p:val>
                                        </p:tav>
                                        <p:tav tm="100000">
                                          <p:val>
                                            <p:strVal val="#ppt_x"/>
                                          </p:val>
                                        </p:tav>
                                      </p:tavLst>
                                    </p:anim>
                                    <p:anim calcmode="lin" valueType="num">
                                      <p:cBhvr additive="base">
                                        <p:cTn id="34" dur="500" fill="hold"/>
                                        <p:tgtEl>
                                          <p:spTgt spid="8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09"/>
                                        </p:tgtEl>
                                        <p:attrNameLst>
                                          <p:attrName>style.visibility</p:attrName>
                                        </p:attrNameLst>
                                      </p:cBhvr>
                                      <p:to>
                                        <p:strVal val="visible"/>
                                      </p:to>
                                    </p:set>
                                    <p:anim calcmode="lin" valueType="num">
                                      <p:cBhvr additive="base">
                                        <p:cTn id="37" dur="500" fill="hold"/>
                                        <p:tgtEl>
                                          <p:spTgt spid="809"/>
                                        </p:tgtEl>
                                        <p:attrNameLst>
                                          <p:attrName>ppt_x</p:attrName>
                                        </p:attrNameLst>
                                      </p:cBhvr>
                                      <p:tavLst>
                                        <p:tav tm="0">
                                          <p:val>
                                            <p:strVal val="#ppt_x"/>
                                          </p:val>
                                        </p:tav>
                                        <p:tav tm="100000">
                                          <p:val>
                                            <p:strVal val="#ppt_x"/>
                                          </p:val>
                                        </p:tav>
                                      </p:tavLst>
                                    </p:anim>
                                    <p:anim calcmode="lin" valueType="num">
                                      <p:cBhvr additive="base">
                                        <p:cTn id="38" dur="500" fill="hold"/>
                                        <p:tgtEl>
                                          <p:spTgt spid="80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06"/>
                                        </p:tgtEl>
                                        <p:attrNameLst>
                                          <p:attrName>style.visibility</p:attrName>
                                        </p:attrNameLst>
                                      </p:cBhvr>
                                      <p:to>
                                        <p:strVal val="visible"/>
                                      </p:to>
                                    </p:set>
                                    <p:anim calcmode="lin" valueType="num">
                                      <p:cBhvr additive="base">
                                        <p:cTn id="41" dur="500" fill="hold"/>
                                        <p:tgtEl>
                                          <p:spTgt spid="806"/>
                                        </p:tgtEl>
                                        <p:attrNameLst>
                                          <p:attrName>ppt_x</p:attrName>
                                        </p:attrNameLst>
                                      </p:cBhvr>
                                      <p:tavLst>
                                        <p:tav tm="0">
                                          <p:val>
                                            <p:strVal val="#ppt_x"/>
                                          </p:val>
                                        </p:tav>
                                        <p:tav tm="100000">
                                          <p:val>
                                            <p:strVal val="#ppt_x"/>
                                          </p:val>
                                        </p:tav>
                                      </p:tavLst>
                                    </p:anim>
                                    <p:anim calcmode="lin" valueType="num">
                                      <p:cBhvr additive="base">
                                        <p:cTn id="42" dur="500" fill="hold"/>
                                        <p:tgtEl>
                                          <p:spTgt spid="806"/>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51"/>
                                        </p:tgtEl>
                                        <p:attrNameLst>
                                          <p:attrName>style.visibility</p:attrName>
                                        </p:attrNameLst>
                                      </p:cBhvr>
                                      <p:to>
                                        <p:strVal val="visible"/>
                                      </p:to>
                                    </p:set>
                                    <p:anim calcmode="lin" valueType="num">
                                      <p:cBhvr additive="base">
                                        <p:cTn id="45" dur="500" fill="hold"/>
                                        <p:tgtEl>
                                          <p:spTgt spid="51"/>
                                        </p:tgtEl>
                                        <p:attrNameLst>
                                          <p:attrName>ppt_x</p:attrName>
                                        </p:attrNameLst>
                                      </p:cBhvr>
                                      <p:tavLst>
                                        <p:tav tm="0">
                                          <p:val>
                                            <p:strVal val="1+#ppt_w/2"/>
                                          </p:val>
                                        </p:tav>
                                        <p:tav tm="100000">
                                          <p:val>
                                            <p:strVal val="#ppt_x"/>
                                          </p:val>
                                        </p:tav>
                                      </p:tavLst>
                                    </p:anim>
                                    <p:anim calcmode="lin" valueType="num">
                                      <p:cBhvr additive="base">
                                        <p:cTn id="46" dur="500" fill="hold"/>
                                        <p:tgtEl>
                                          <p:spTgt spid="51"/>
                                        </p:tgtEl>
                                        <p:attrNameLst>
                                          <p:attrName>ppt_y</p:attrName>
                                        </p:attrNameLst>
                                      </p:cBhvr>
                                      <p:tavLst>
                                        <p:tav tm="0">
                                          <p:val>
                                            <p:strVal val="#ppt_y"/>
                                          </p:val>
                                        </p:tav>
                                        <p:tav tm="100000">
                                          <p:val>
                                            <p:strVal val="#ppt_y"/>
                                          </p:val>
                                        </p:tav>
                                      </p:tavLst>
                                    </p:anim>
                                  </p:childTnLst>
                                </p:cTn>
                              </p:par>
                              <p:par>
                                <p:cTn id="47" presetID="9"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dissolve">
                                      <p:cBhvr>
                                        <p:cTn id="49" dur="5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13"/>
                                        </p:tgtEl>
                                        <p:attrNameLst>
                                          <p:attrName>style.visibility</p:attrName>
                                        </p:attrNameLst>
                                      </p:cBhvr>
                                      <p:to>
                                        <p:strVal val="visible"/>
                                      </p:to>
                                    </p:set>
                                    <p:anim calcmode="lin" valueType="num">
                                      <p:cBhvr additive="base">
                                        <p:cTn id="54" dur="500" fill="hold"/>
                                        <p:tgtEl>
                                          <p:spTgt spid="813"/>
                                        </p:tgtEl>
                                        <p:attrNameLst>
                                          <p:attrName>ppt_x</p:attrName>
                                        </p:attrNameLst>
                                      </p:cBhvr>
                                      <p:tavLst>
                                        <p:tav tm="0">
                                          <p:val>
                                            <p:strVal val="#ppt_x"/>
                                          </p:val>
                                        </p:tav>
                                        <p:tav tm="100000">
                                          <p:val>
                                            <p:strVal val="#ppt_x"/>
                                          </p:val>
                                        </p:tav>
                                      </p:tavLst>
                                    </p:anim>
                                    <p:anim calcmode="lin" valueType="num">
                                      <p:cBhvr additive="base">
                                        <p:cTn id="55" dur="500" fill="hold"/>
                                        <p:tgtEl>
                                          <p:spTgt spid="813"/>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812"/>
                                        </p:tgtEl>
                                        <p:attrNameLst>
                                          <p:attrName>style.visibility</p:attrName>
                                        </p:attrNameLst>
                                      </p:cBhvr>
                                      <p:to>
                                        <p:strVal val="visible"/>
                                      </p:to>
                                    </p:set>
                                    <p:anim calcmode="lin" valueType="num">
                                      <p:cBhvr additive="base">
                                        <p:cTn id="58" dur="500" fill="hold"/>
                                        <p:tgtEl>
                                          <p:spTgt spid="812"/>
                                        </p:tgtEl>
                                        <p:attrNameLst>
                                          <p:attrName>ppt_x</p:attrName>
                                        </p:attrNameLst>
                                      </p:cBhvr>
                                      <p:tavLst>
                                        <p:tav tm="0">
                                          <p:val>
                                            <p:strVal val="#ppt_x"/>
                                          </p:val>
                                        </p:tav>
                                        <p:tav tm="100000">
                                          <p:val>
                                            <p:strVal val="#ppt_x"/>
                                          </p:val>
                                        </p:tav>
                                      </p:tavLst>
                                    </p:anim>
                                    <p:anim calcmode="lin" valueType="num">
                                      <p:cBhvr additive="base">
                                        <p:cTn id="59" dur="500" fill="hold"/>
                                        <p:tgtEl>
                                          <p:spTgt spid="812"/>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808"/>
                                        </p:tgtEl>
                                        <p:attrNameLst>
                                          <p:attrName>style.visibility</p:attrName>
                                        </p:attrNameLst>
                                      </p:cBhvr>
                                      <p:to>
                                        <p:strVal val="visible"/>
                                      </p:to>
                                    </p:set>
                                    <p:anim calcmode="lin" valueType="num">
                                      <p:cBhvr additive="base">
                                        <p:cTn id="62" dur="500" fill="hold"/>
                                        <p:tgtEl>
                                          <p:spTgt spid="808"/>
                                        </p:tgtEl>
                                        <p:attrNameLst>
                                          <p:attrName>ppt_x</p:attrName>
                                        </p:attrNameLst>
                                      </p:cBhvr>
                                      <p:tavLst>
                                        <p:tav tm="0">
                                          <p:val>
                                            <p:strVal val="#ppt_x"/>
                                          </p:val>
                                        </p:tav>
                                        <p:tav tm="100000">
                                          <p:val>
                                            <p:strVal val="#ppt_x"/>
                                          </p:val>
                                        </p:tav>
                                      </p:tavLst>
                                    </p:anim>
                                    <p:anim calcmode="lin" valueType="num">
                                      <p:cBhvr additive="base">
                                        <p:cTn id="63" dur="500" fill="hold"/>
                                        <p:tgtEl>
                                          <p:spTgt spid="808"/>
                                        </p:tgtEl>
                                        <p:attrNameLst>
                                          <p:attrName>ppt_y</p:attrName>
                                        </p:attrNameLst>
                                      </p:cBhvr>
                                      <p:tavLst>
                                        <p:tav tm="0">
                                          <p:val>
                                            <p:strVal val="1+#ppt_h/2"/>
                                          </p:val>
                                        </p:tav>
                                        <p:tav tm="100000">
                                          <p:val>
                                            <p:strVal val="#ppt_y"/>
                                          </p:val>
                                        </p:tav>
                                      </p:tavLst>
                                    </p:anim>
                                  </p:childTnLst>
                                </p:cTn>
                              </p:par>
                              <p:par>
                                <p:cTn id="64" presetID="2" presetClass="entr" presetSubtype="2" fill="hold" nodeType="withEffect">
                                  <p:stCondLst>
                                    <p:cond delay="0"/>
                                  </p:stCondLst>
                                  <p:childTnLst>
                                    <p:set>
                                      <p:cBhvr>
                                        <p:cTn id="65" dur="1" fill="hold">
                                          <p:stCondLst>
                                            <p:cond delay="0"/>
                                          </p:stCondLst>
                                        </p:cTn>
                                        <p:tgtEl>
                                          <p:spTgt spid="54"/>
                                        </p:tgtEl>
                                        <p:attrNameLst>
                                          <p:attrName>style.visibility</p:attrName>
                                        </p:attrNameLst>
                                      </p:cBhvr>
                                      <p:to>
                                        <p:strVal val="visible"/>
                                      </p:to>
                                    </p:set>
                                    <p:anim calcmode="lin" valueType="num">
                                      <p:cBhvr additive="base">
                                        <p:cTn id="66" dur="500" fill="hold"/>
                                        <p:tgtEl>
                                          <p:spTgt spid="54"/>
                                        </p:tgtEl>
                                        <p:attrNameLst>
                                          <p:attrName>ppt_x</p:attrName>
                                        </p:attrNameLst>
                                      </p:cBhvr>
                                      <p:tavLst>
                                        <p:tav tm="0">
                                          <p:val>
                                            <p:strVal val="1+#ppt_w/2"/>
                                          </p:val>
                                        </p:tav>
                                        <p:tav tm="100000">
                                          <p:val>
                                            <p:strVal val="#ppt_x"/>
                                          </p:val>
                                        </p:tav>
                                      </p:tavLst>
                                    </p:anim>
                                    <p:anim calcmode="lin" valueType="num">
                                      <p:cBhvr additive="base">
                                        <p:cTn id="67" dur="500" fill="hold"/>
                                        <p:tgtEl>
                                          <p:spTgt spid="54"/>
                                        </p:tgtEl>
                                        <p:attrNameLst>
                                          <p:attrName>ppt_y</p:attrName>
                                        </p:attrNameLst>
                                      </p:cBhvr>
                                      <p:tavLst>
                                        <p:tav tm="0">
                                          <p:val>
                                            <p:strVal val="#ppt_y"/>
                                          </p:val>
                                        </p:tav>
                                        <p:tav tm="100000">
                                          <p:val>
                                            <p:strVal val="#ppt_y"/>
                                          </p:val>
                                        </p:tav>
                                      </p:tavLst>
                                    </p:anim>
                                  </p:childTnLst>
                                </p:cTn>
                              </p:par>
                              <p:par>
                                <p:cTn id="68" presetID="2" presetClass="entr" presetSubtype="2" fill="hold" nodeType="with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additive="base">
                                        <p:cTn id="70" dur="500" fill="hold"/>
                                        <p:tgtEl>
                                          <p:spTgt spid="45"/>
                                        </p:tgtEl>
                                        <p:attrNameLst>
                                          <p:attrName>ppt_x</p:attrName>
                                        </p:attrNameLst>
                                      </p:cBhvr>
                                      <p:tavLst>
                                        <p:tav tm="0">
                                          <p:val>
                                            <p:strVal val="1+#ppt_w/2"/>
                                          </p:val>
                                        </p:tav>
                                        <p:tav tm="100000">
                                          <p:val>
                                            <p:strVal val="#ppt_x"/>
                                          </p:val>
                                        </p:tav>
                                      </p:tavLst>
                                    </p:anim>
                                    <p:anim calcmode="lin" valueType="num">
                                      <p:cBhvr additive="base">
                                        <p:cTn id="71" dur="500" fill="hold"/>
                                        <p:tgtEl>
                                          <p:spTgt spid="45"/>
                                        </p:tgtEl>
                                        <p:attrNameLst>
                                          <p:attrName>ppt_y</p:attrName>
                                        </p:attrNameLst>
                                      </p:cBhvr>
                                      <p:tavLst>
                                        <p:tav tm="0">
                                          <p:val>
                                            <p:strVal val="#ppt_y"/>
                                          </p:val>
                                        </p:tav>
                                        <p:tav tm="100000">
                                          <p:val>
                                            <p:strVal val="#ppt_y"/>
                                          </p:val>
                                        </p:tav>
                                      </p:tavLst>
                                    </p:anim>
                                  </p:childTnLst>
                                </p:cTn>
                              </p:par>
                              <p:par>
                                <p:cTn id="72" presetID="9"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dissolve">
                                      <p:cBhvr>
                                        <p:cTn id="74" dur="500"/>
                                        <p:tgtEl>
                                          <p:spTgt spid="16"/>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dissolve">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814"/>
                                        </p:tgtEl>
                                        <p:attrNameLst>
                                          <p:attrName>style.visibility</p:attrName>
                                        </p:attrNameLst>
                                      </p:cBhvr>
                                      <p:to>
                                        <p:strVal val="visible"/>
                                      </p:to>
                                    </p:set>
                                    <p:anim calcmode="lin" valueType="num">
                                      <p:cBhvr additive="base">
                                        <p:cTn id="82" dur="500" fill="hold"/>
                                        <p:tgtEl>
                                          <p:spTgt spid="814"/>
                                        </p:tgtEl>
                                        <p:attrNameLst>
                                          <p:attrName>ppt_x</p:attrName>
                                        </p:attrNameLst>
                                      </p:cBhvr>
                                      <p:tavLst>
                                        <p:tav tm="0">
                                          <p:val>
                                            <p:strVal val="#ppt_x"/>
                                          </p:val>
                                        </p:tav>
                                        <p:tav tm="100000">
                                          <p:val>
                                            <p:strVal val="#ppt_x"/>
                                          </p:val>
                                        </p:tav>
                                      </p:tavLst>
                                    </p:anim>
                                    <p:anim calcmode="lin" valueType="num">
                                      <p:cBhvr additive="base">
                                        <p:cTn id="83" dur="500" fill="hold"/>
                                        <p:tgtEl>
                                          <p:spTgt spid="814"/>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811"/>
                                        </p:tgtEl>
                                        <p:attrNameLst>
                                          <p:attrName>style.visibility</p:attrName>
                                        </p:attrNameLst>
                                      </p:cBhvr>
                                      <p:to>
                                        <p:strVal val="visible"/>
                                      </p:to>
                                    </p:set>
                                    <p:anim calcmode="lin" valueType="num">
                                      <p:cBhvr additive="base">
                                        <p:cTn id="86" dur="500" fill="hold"/>
                                        <p:tgtEl>
                                          <p:spTgt spid="811"/>
                                        </p:tgtEl>
                                        <p:attrNameLst>
                                          <p:attrName>ppt_x</p:attrName>
                                        </p:attrNameLst>
                                      </p:cBhvr>
                                      <p:tavLst>
                                        <p:tav tm="0">
                                          <p:val>
                                            <p:strVal val="#ppt_x"/>
                                          </p:val>
                                        </p:tav>
                                        <p:tav tm="100000">
                                          <p:val>
                                            <p:strVal val="#ppt_x"/>
                                          </p:val>
                                        </p:tav>
                                      </p:tavLst>
                                    </p:anim>
                                    <p:anim calcmode="lin" valueType="num">
                                      <p:cBhvr additive="base">
                                        <p:cTn id="87" dur="500" fill="hold"/>
                                        <p:tgtEl>
                                          <p:spTgt spid="811"/>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807"/>
                                        </p:tgtEl>
                                        <p:attrNameLst>
                                          <p:attrName>style.visibility</p:attrName>
                                        </p:attrNameLst>
                                      </p:cBhvr>
                                      <p:to>
                                        <p:strVal val="visible"/>
                                      </p:to>
                                    </p:set>
                                    <p:anim calcmode="lin" valueType="num">
                                      <p:cBhvr additive="base">
                                        <p:cTn id="90" dur="500" fill="hold"/>
                                        <p:tgtEl>
                                          <p:spTgt spid="807"/>
                                        </p:tgtEl>
                                        <p:attrNameLst>
                                          <p:attrName>ppt_x</p:attrName>
                                        </p:attrNameLst>
                                      </p:cBhvr>
                                      <p:tavLst>
                                        <p:tav tm="0">
                                          <p:val>
                                            <p:strVal val="#ppt_x"/>
                                          </p:val>
                                        </p:tav>
                                        <p:tav tm="100000">
                                          <p:val>
                                            <p:strVal val="#ppt_x"/>
                                          </p:val>
                                        </p:tav>
                                      </p:tavLst>
                                    </p:anim>
                                    <p:anim calcmode="lin" valueType="num">
                                      <p:cBhvr additive="base">
                                        <p:cTn id="91" dur="500" fill="hold"/>
                                        <p:tgtEl>
                                          <p:spTgt spid="8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807" grpId="0" animBg="1"/>
      <p:bldP spid="808" grpId="0" animBg="1"/>
      <p:bldP spid="813" grpId="0" animBg="1"/>
      <p:bldP spid="806" grpId="0" animBg="1"/>
      <p:bldP spid="810" grpId="0" animBg="1"/>
      <p:bldP spid="814" grpId="0" animBg="1"/>
      <p:bldP spid="35" grpId="0" animBg="1"/>
      <p:bldP spid="39" grpId="0" animBg="1"/>
      <p:bldP spid="38" grpId="0" animBg="1"/>
      <p:bldP spid="7" grpId="0" animBg="1"/>
      <p:bldP spid="41" grpId="0" animBg="1"/>
      <p:bldP spid="16"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83137"/>
            <a:ext cx="8478078" cy="707886"/>
          </a:xfrm>
        </p:spPr>
        <p:txBody>
          <a:bodyPr/>
          <a:lstStyle/>
          <a:p>
            <a:r>
              <a:rPr lang="en-US" dirty="0"/>
              <a:t>Develop learning algorithms to establish mission based situational awareness</a:t>
            </a:r>
            <a:br>
              <a:rPr lang="en-US" dirty="0"/>
            </a:br>
            <a:endParaRPr lang="en-US" dirty="0"/>
          </a:p>
        </p:txBody>
      </p:sp>
      <p:sp>
        <p:nvSpPr>
          <p:cNvPr id="3" name="Content Placeholder 2"/>
          <p:cNvSpPr>
            <a:spLocks noGrp="1"/>
          </p:cNvSpPr>
          <p:nvPr>
            <p:ph idx="1"/>
          </p:nvPr>
        </p:nvSpPr>
        <p:spPr>
          <a:xfrm>
            <a:off x="320549" y="1874569"/>
            <a:ext cx="8382000" cy="3844658"/>
          </a:xfrm>
        </p:spPr>
        <p:txBody>
          <a:bodyPr/>
          <a:lstStyle/>
          <a:p>
            <a:pPr marL="0" indent="0">
              <a:buNone/>
            </a:pPr>
            <a:r>
              <a:rPr lang="en-US" dirty="0"/>
              <a:t>NGC View</a:t>
            </a:r>
          </a:p>
        </p:txBody>
      </p:sp>
      <p:sp>
        <p:nvSpPr>
          <p:cNvPr id="120" name="Slide Number Placeholder 119"/>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6EFC63E-F8D9-44BB-A462-AC735E845F95}" type="slidenum">
              <a:rPr kumimoji="0" lang="en-US" sz="900" b="0" i="0" u="none" strike="noStrike" kern="1200" cap="none" spc="0" normalizeH="0" baseline="0" noProof="0" smtClean="0">
                <a:ln>
                  <a:noFill/>
                </a:ln>
                <a:solidFill>
                  <a:srgbClr val="000000"/>
                </a:solidFill>
                <a:effectLst/>
                <a:uLnTx/>
                <a:uFillTx/>
                <a:latin typeface="Arial" charset="0"/>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srgbClr val="000000"/>
              </a:solidFill>
              <a:effectLst/>
              <a:uLnTx/>
              <a:uFillTx/>
              <a:latin typeface="Arial" charset="0"/>
              <a:ea typeface="+mn-ea"/>
              <a:cs typeface="Arial"/>
            </a:endParaRPr>
          </a:p>
        </p:txBody>
      </p:sp>
      <p:sp>
        <p:nvSpPr>
          <p:cNvPr id="99" name="TextBox 98"/>
          <p:cNvSpPr txBox="1"/>
          <p:nvPr/>
        </p:nvSpPr>
        <p:spPr>
          <a:xfrm>
            <a:off x="320549" y="5926517"/>
            <a:ext cx="8915400" cy="658642"/>
          </a:xfrm>
          <a:prstGeom prst="rect">
            <a:avLst/>
          </a:prstGeom>
          <a:solidFill>
            <a:srgbClr val="005DAA"/>
          </a:solidFill>
        </p:spPr>
        <p:txBody>
          <a:bodyPr wrap="square" rtlCol="0">
            <a:sp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Lato Light"/>
                <a:ea typeface="Calibri" panose="020F0502020204030204" pitchFamily="34" charset="0"/>
                <a:cs typeface="Times New Roman" panose="02020603050405020304" pitchFamily="18" charset="0"/>
              </a:rPr>
              <a:t>Automatically extract data relevant to significant events, identify patterns related to a mission, and push relevant information efficiently to interested parties</a:t>
            </a:r>
            <a:endParaRPr kumimoji="0" lang="en-US" sz="1400" b="1" i="0" u="none" strike="noStrike" kern="1200" cap="none" spc="0" normalizeH="0" baseline="0" noProof="0" dirty="0">
              <a:ln>
                <a:noFill/>
              </a:ln>
              <a:solidFill>
                <a:srgbClr val="FFFFFF"/>
              </a:solidFill>
              <a:effectLst/>
              <a:uLnTx/>
              <a:uFillTx/>
              <a:latin typeface="Lato Light"/>
              <a:ea typeface="Calibri" panose="020F0502020204030204" pitchFamily="34" charset="0"/>
              <a:cs typeface="Times New Roman" panose="02020603050405020304" pitchFamily="18" charset="0"/>
            </a:endParaRPr>
          </a:p>
        </p:txBody>
      </p:sp>
      <p:grpSp>
        <p:nvGrpSpPr>
          <p:cNvPr id="35" name="Group 34"/>
          <p:cNvGrpSpPr/>
          <p:nvPr/>
        </p:nvGrpSpPr>
        <p:grpSpPr>
          <a:xfrm>
            <a:off x="289680" y="2929934"/>
            <a:ext cx="1660458" cy="2759149"/>
            <a:chOff x="171769" y="1417632"/>
            <a:chExt cx="1660458" cy="2759149"/>
          </a:xfrm>
        </p:grpSpPr>
        <p:grpSp>
          <p:nvGrpSpPr>
            <p:cNvPr id="36" name="Group 35"/>
            <p:cNvGrpSpPr/>
            <p:nvPr/>
          </p:nvGrpSpPr>
          <p:grpSpPr>
            <a:xfrm>
              <a:off x="171769" y="2848942"/>
              <a:ext cx="1660458" cy="1327839"/>
              <a:chOff x="171769" y="2848942"/>
              <a:chExt cx="1660458" cy="1327839"/>
            </a:xfrm>
          </p:grpSpPr>
          <p:sp>
            <p:nvSpPr>
              <p:cNvPr id="42" name="TextBox 41"/>
              <p:cNvSpPr txBox="1"/>
              <p:nvPr/>
            </p:nvSpPr>
            <p:spPr>
              <a:xfrm>
                <a:off x="171769" y="3161118"/>
                <a:ext cx="16604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ato Light"/>
                    <a:ea typeface="+mn-ea"/>
                    <a:cs typeface="Arial"/>
                  </a:rPr>
                  <a:t>Techniques to model the user, specifically their mission-needs, preferences, and capabilities</a:t>
                </a:r>
              </a:p>
            </p:txBody>
          </p:sp>
          <p:sp>
            <p:nvSpPr>
              <p:cNvPr id="43" name="TextBox 42"/>
              <p:cNvSpPr txBox="1"/>
              <p:nvPr/>
            </p:nvSpPr>
            <p:spPr>
              <a:xfrm>
                <a:off x="255775" y="2848942"/>
                <a:ext cx="149244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Lato Black"/>
                    <a:ea typeface="+mn-ea"/>
                    <a:cs typeface="Arial"/>
                  </a:rPr>
                  <a:t>Model the User</a:t>
                </a:r>
              </a:p>
            </p:txBody>
          </p:sp>
        </p:grpSp>
        <p:grpSp>
          <p:nvGrpSpPr>
            <p:cNvPr id="37" name="Group 36"/>
            <p:cNvGrpSpPr/>
            <p:nvPr/>
          </p:nvGrpSpPr>
          <p:grpSpPr>
            <a:xfrm>
              <a:off x="431273" y="1417632"/>
              <a:ext cx="1141450" cy="1141450"/>
              <a:chOff x="431273" y="1417632"/>
              <a:chExt cx="1141450" cy="1141450"/>
            </a:xfrm>
          </p:grpSpPr>
          <p:sp>
            <p:nvSpPr>
              <p:cNvPr id="38" name="Oval 37"/>
              <p:cNvSpPr>
                <a:spLocks noChangeArrowheads="1"/>
              </p:cNvSpPr>
              <p:nvPr/>
            </p:nvSpPr>
            <p:spPr bwMode="auto">
              <a:xfrm>
                <a:off x="431273" y="1417632"/>
                <a:ext cx="1141450" cy="1141450"/>
              </a:xfrm>
              <a:prstGeom prst="ellipse">
                <a:avLst/>
              </a:prstGeom>
              <a:solidFill>
                <a:schemeClr val="accent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srgbClr val="000000"/>
                  </a:solidFill>
                  <a:effectLst/>
                  <a:uLnTx/>
                  <a:uFillTx/>
                  <a:latin typeface="Tahoma"/>
                  <a:ea typeface="+mn-ea"/>
                  <a:cs typeface="Arial"/>
                </a:endParaRPr>
              </a:p>
            </p:txBody>
          </p:sp>
          <p:sp>
            <p:nvSpPr>
              <p:cNvPr id="41" name="Freeform 52"/>
              <p:cNvSpPr>
                <a:spLocks noEditPoints="1"/>
              </p:cNvSpPr>
              <p:nvPr/>
            </p:nvSpPr>
            <p:spPr bwMode="auto">
              <a:xfrm>
                <a:off x="758317" y="1747851"/>
                <a:ext cx="487362" cy="481013"/>
              </a:xfrm>
              <a:custGeom>
                <a:avLst/>
                <a:gdLst>
                  <a:gd name="T0" fmla="*/ 125 w 130"/>
                  <a:gd name="T1" fmla="*/ 113 h 128"/>
                  <a:gd name="T2" fmla="*/ 88 w 130"/>
                  <a:gd name="T3" fmla="*/ 99 h 128"/>
                  <a:gd name="T4" fmla="*/ 104 w 130"/>
                  <a:gd name="T5" fmla="*/ 66 h 128"/>
                  <a:gd name="T6" fmla="*/ 93 w 130"/>
                  <a:gd name="T7" fmla="*/ 14 h 128"/>
                  <a:gd name="T8" fmla="*/ 65 w 130"/>
                  <a:gd name="T9" fmla="*/ 0 h 128"/>
                  <a:gd name="T10" fmla="*/ 37 w 130"/>
                  <a:gd name="T11" fmla="*/ 14 h 128"/>
                  <a:gd name="T12" fmla="*/ 26 w 130"/>
                  <a:gd name="T13" fmla="*/ 66 h 128"/>
                  <a:gd name="T14" fmla="*/ 42 w 130"/>
                  <a:gd name="T15" fmla="*/ 99 h 128"/>
                  <a:gd name="T16" fmla="*/ 5 w 130"/>
                  <a:gd name="T17" fmla="*/ 113 h 128"/>
                  <a:gd name="T18" fmla="*/ 1 w 130"/>
                  <a:gd name="T19" fmla="*/ 122 h 128"/>
                  <a:gd name="T20" fmla="*/ 9 w 130"/>
                  <a:gd name="T21" fmla="*/ 128 h 128"/>
                  <a:gd name="T22" fmla="*/ 121 w 130"/>
                  <a:gd name="T23" fmla="*/ 128 h 128"/>
                  <a:gd name="T24" fmla="*/ 129 w 130"/>
                  <a:gd name="T25" fmla="*/ 122 h 128"/>
                  <a:gd name="T26" fmla="*/ 125 w 130"/>
                  <a:gd name="T27" fmla="*/ 113 h 128"/>
                  <a:gd name="T28" fmla="*/ 82 w 130"/>
                  <a:gd name="T29" fmla="*/ 94 h 128"/>
                  <a:gd name="T30" fmla="*/ 81 w 130"/>
                  <a:gd name="T31" fmla="*/ 95 h 128"/>
                  <a:gd name="T32" fmla="*/ 49 w 130"/>
                  <a:gd name="T33" fmla="*/ 95 h 128"/>
                  <a:gd name="T34" fmla="*/ 48 w 130"/>
                  <a:gd name="T35" fmla="*/ 94 h 128"/>
                  <a:gd name="T36" fmla="*/ 34 w 130"/>
                  <a:gd name="T37" fmla="*/ 43 h 128"/>
                  <a:gd name="T38" fmla="*/ 65 w 130"/>
                  <a:gd name="T39" fmla="*/ 8 h 128"/>
                  <a:gd name="T40" fmla="*/ 96 w 130"/>
                  <a:gd name="T41" fmla="*/ 43 h 128"/>
                  <a:gd name="T42" fmla="*/ 82 w 130"/>
                  <a:gd name="T43" fmla="*/ 94 h 128"/>
                  <a:gd name="T44" fmla="*/ 9 w 130"/>
                  <a:gd name="T45" fmla="*/ 120 h 128"/>
                  <a:gd name="T46" fmla="*/ 43 w 130"/>
                  <a:gd name="T47" fmla="*/ 106 h 128"/>
                  <a:gd name="T48" fmla="*/ 53 w 130"/>
                  <a:gd name="T49" fmla="*/ 104 h 128"/>
                  <a:gd name="T50" fmla="*/ 65 w 130"/>
                  <a:gd name="T51" fmla="*/ 108 h 128"/>
                  <a:gd name="T52" fmla="*/ 77 w 130"/>
                  <a:gd name="T53" fmla="*/ 104 h 128"/>
                  <a:gd name="T54" fmla="*/ 87 w 130"/>
                  <a:gd name="T55" fmla="*/ 106 h 128"/>
                  <a:gd name="T56" fmla="*/ 121 w 130"/>
                  <a:gd name="T57" fmla="*/ 120 h 128"/>
                  <a:gd name="T58" fmla="*/ 9 w 130"/>
                  <a:gd name="T59" fmla="*/ 12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0" h="128">
                    <a:moveTo>
                      <a:pt x="125" y="113"/>
                    </a:moveTo>
                    <a:cubicBezTo>
                      <a:pt x="125" y="113"/>
                      <a:pt x="110" y="103"/>
                      <a:pt x="88" y="99"/>
                    </a:cubicBezTo>
                    <a:cubicBezTo>
                      <a:pt x="96" y="88"/>
                      <a:pt x="101" y="75"/>
                      <a:pt x="104" y="66"/>
                    </a:cubicBezTo>
                    <a:cubicBezTo>
                      <a:pt x="107" y="53"/>
                      <a:pt x="105" y="29"/>
                      <a:pt x="93" y="14"/>
                    </a:cubicBezTo>
                    <a:cubicBezTo>
                      <a:pt x="86" y="5"/>
                      <a:pt x="77" y="0"/>
                      <a:pt x="65" y="0"/>
                    </a:cubicBezTo>
                    <a:cubicBezTo>
                      <a:pt x="53" y="0"/>
                      <a:pt x="44" y="5"/>
                      <a:pt x="37" y="14"/>
                    </a:cubicBezTo>
                    <a:cubicBezTo>
                      <a:pt x="25" y="29"/>
                      <a:pt x="23" y="53"/>
                      <a:pt x="26" y="66"/>
                    </a:cubicBezTo>
                    <a:cubicBezTo>
                      <a:pt x="29" y="75"/>
                      <a:pt x="34" y="88"/>
                      <a:pt x="42" y="99"/>
                    </a:cubicBezTo>
                    <a:cubicBezTo>
                      <a:pt x="20" y="103"/>
                      <a:pt x="5" y="113"/>
                      <a:pt x="5" y="113"/>
                    </a:cubicBezTo>
                    <a:cubicBezTo>
                      <a:pt x="2" y="115"/>
                      <a:pt x="0" y="119"/>
                      <a:pt x="1" y="122"/>
                    </a:cubicBezTo>
                    <a:cubicBezTo>
                      <a:pt x="2" y="126"/>
                      <a:pt x="5" y="128"/>
                      <a:pt x="9" y="128"/>
                    </a:cubicBezTo>
                    <a:cubicBezTo>
                      <a:pt x="121" y="128"/>
                      <a:pt x="121" y="128"/>
                      <a:pt x="121" y="128"/>
                    </a:cubicBezTo>
                    <a:cubicBezTo>
                      <a:pt x="125" y="128"/>
                      <a:pt x="128" y="126"/>
                      <a:pt x="129" y="122"/>
                    </a:cubicBezTo>
                    <a:cubicBezTo>
                      <a:pt x="130" y="119"/>
                      <a:pt x="128" y="115"/>
                      <a:pt x="125" y="113"/>
                    </a:cubicBezTo>
                    <a:close/>
                    <a:moveTo>
                      <a:pt x="82" y="94"/>
                    </a:moveTo>
                    <a:cubicBezTo>
                      <a:pt x="81" y="95"/>
                      <a:pt x="81" y="95"/>
                      <a:pt x="81" y="95"/>
                    </a:cubicBezTo>
                    <a:cubicBezTo>
                      <a:pt x="71" y="106"/>
                      <a:pt x="59" y="106"/>
                      <a:pt x="49" y="95"/>
                    </a:cubicBezTo>
                    <a:cubicBezTo>
                      <a:pt x="48" y="94"/>
                      <a:pt x="48" y="94"/>
                      <a:pt x="48" y="94"/>
                    </a:cubicBezTo>
                    <a:cubicBezTo>
                      <a:pt x="37" y="79"/>
                      <a:pt x="31" y="61"/>
                      <a:pt x="34" y="43"/>
                    </a:cubicBezTo>
                    <a:cubicBezTo>
                      <a:pt x="36" y="26"/>
                      <a:pt x="46" y="8"/>
                      <a:pt x="65" y="8"/>
                    </a:cubicBezTo>
                    <a:cubicBezTo>
                      <a:pt x="84" y="8"/>
                      <a:pt x="94" y="26"/>
                      <a:pt x="96" y="43"/>
                    </a:cubicBezTo>
                    <a:cubicBezTo>
                      <a:pt x="99" y="61"/>
                      <a:pt x="93" y="79"/>
                      <a:pt x="82" y="94"/>
                    </a:cubicBezTo>
                    <a:close/>
                    <a:moveTo>
                      <a:pt x="9" y="120"/>
                    </a:moveTo>
                    <a:cubicBezTo>
                      <a:pt x="10" y="120"/>
                      <a:pt x="23" y="111"/>
                      <a:pt x="43" y="106"/>
                    </a:cubicBezTo>
                    <a:cubicBezTo>
                      <a:pt x="53" y="104"/>
                      <a:pt x="53" y="104"/>
                      <a:pt x="53" y="104"/>
                    </a:cubicBezTo>
                    <a:cubicBezTo>
                      <a:pt x="57" y="107"/>
                      <a:pt x="61" y="108"/>
                      <a:pt x="65" y="108"/>
                    </a:cubicBezTo>
                    <a:cubicBezTo>
                      <a:pt x="69" y="108"/>
                      <a:pt x="73" y="107"/>
                      <a:pt x="77" y="104"/>
                    </a:cubicBezTo>
                    <a:cubicBezTo>
                      <a:pt x="87" y="106"/>
                      <a:pt x="87" y="106"/>
                      <a:pt x="87" y="106"/>
                    </a:cubicBezTo>
                    <a:cubicBezTo>
                      <a:pt x="107" y="111"/>
                      <a:pt x="120" y="120"/>
                      <a:pt x="121" y="120"/>
                    </a:cubicBezTo>
                    <a:lnTo>
                      <a:pt x="9" y="12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Tahoma"/>
                  <a:ea typeface="+mn-ea"/>
                  <a:cs typeface="Arial"/>
                </a:endParaRPr>
              </a:p>
            </p:txBody>
          </p:sp>
        </p:grpSp>
      </p:grpSp>
      <p:grpSp>
        <p:nvGrpSpPr>
          <p:cNvPr id="44" name="Group 43"/>
          <p:cNvGrpSpPr/>
          <p:nvPr/>
        </p:nvGrpSpPr>
        <p:grpSpPr>
          <a:xfrm>
            <a:off x="2130329" y="2929934"/>
            <a:ext cx="2518345" cy="2989981"/>
            <a:chOff x="2019325" y="1417632"/>
            <a:chExt cx="2518345" cy="2989981"/>
          </a:xfrm>
        </p:grpSpPr>
        <p:grpSp>
          <p:nvGrpSpPr>
            <p:cNvPr id="46" name="Group 45"/>
            <p:cNvGrpSpPr/>
            <p:nvPr/>
          </p:nvGrpSpPr>
          <p:grpSpPr>
            <a:xfrm>
              <a:off x="2019325" y="2848942"/>
              <a:ext cx="2518345" cy="1558671"/>
              <a:chOff x="2133599" y="2848942"/>
              <a:chExt cx="2518345" cy="1558671"/>
            </a:xfrm>
          </p:grpSpPr>
          <p:sp>
            <p:nvSpPr>
              <p:cNvPr id="52" name="TextBox 51"/>
              <p:cNvSpPr txBox="1"/>
              <p:nvPr/>
            </p:nvSpPr>
            <p:spPr>
              <a:xfrm>
                <a:off x="2133599" y="3161118"/>
                <a:ext cx="2518345" cy="124649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Lato Light"/>
                    <a:ea typeface="+mn-ea"/>
                    <a:cs typeface="Arial"/>
                  </a:rPr>
                  <a:t>Resource aware management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Lato Light"/>
                    <a:ea typeface="+mn-ea"/>
                    <a:cs typeface="Arial"/>
                  </a:rPr>
                  <a:t>Content Reduction to event association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Lato Light"/>
                    <a:ea typeface="+mn-ea"/>
                    <a:cs typeface="Arial"/>
                  </a:rPr>
                  <a:t>Metadata Tagging</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Lato Light"/>
                    <a:ea typeface="+mn-ea"/>
                    <a:cs typeface="Arial"/>
                  </a:rPr>
                  <a:t>Security Policies</a:t>
                </a:r>
              </a:p>
            </p:txBody>
          </p:sp>
          <p:sp>
            <p:nvSpPr>
              <p:cNvPr id="53" name="TextBox 52"/>
              <p:cNvSpPr txBox="1"/>
              <p:nvPr/>
            </p:nvSpPr>
            <p:spPr>
              <a:xfrm>
                <a:off x="2469809" y="2848942"/>
                <a:ext cx="184592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Lato Black"/>
                    <a:ea typeface="+mn-ea"/>
                    <a:cs typeface="Arial"/>
                  </a:rPr>
                  <a:t>Data Management</a:t>
                </a:r>
                <a:endParaRPr kumimoji="0" lang="en-US" sz="1350" b="1" i="0" u="none" strike="noStrike" kern="1200" cap="none" spc="0" normalizeH="0" baseline="0" noProof="0" dirty="0">
                  <a:ln>
                    <a:noFill/>
                  </a:ln>
                  <a:solidFill>
                    <a:srgbClr val="000000"/>
                  </a:solidFill>
                  <a:effectLst/>
                  <a:uLnTx/>
                  <a:uFillTx/>
                  <a:latin typeface="Lato Black"/>
                  <a:ea typeface="+mn-ea"/>
                  <a:cs typeface="Arial"/>
                </a:endParaRPr>
              </a:p>
            </p:txBody>
          </p:sp>
        </p:grpSp>
        <p:grpSp>
          <p:nvGrpSpPr>
            <p:cNvPr id="49" name="Group 48"/>
            <p:cNvGrpSpPr/>
            <p:nvPr/>
          </p:nvGrpSpPr>
          <p:grpSpPr>
            <a:xfrm>
              <a:off x="2707772" y="1417632"/>
              <a:ext cx="1141450" cy="1141450"/>
              <a:chOff x="2707772" y="1417632"/>
              <a:chExt cx="1141450" cy="1141450"/>
            </a:xfrm>
          </p:grpSpPr>
          <p:sp>
            <p:nvSpPr>
              <p:cNvPr id="50" name="Oval 5"/>
              <p:cNvSpPr>
                <a:spLocks noChangeArrowheads="1"/>
              </p:cNvSpPr>
              <p:nvPr/>
            </p:nvSpPr>
            <p:spPr bwMode="auto">
              <a:xfrm>
                <a:off x="2707772" y="1417632"/>
                <a:ext cx="1141450" cy="1141450"/>
              </a:xfrm>
              <a:prstGeom prst="ellipse">
                <a:avLst/>
              </a:prstGeom>
              <a:solidFill>
                <a:srgbClr val="92D050"/>
              </a:solidFill>
              <a:ln>
                <a:solidFill>
                  <a:srgbClr val="92D050"/>
                </a:solid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srgbClr val="000000"/>
                  </a:solidFill>
                  <a:effectLst/>
                  <a:uLnTx/>
                  <a:uFillTx/>
                  <a:latin typeface="Tahoma"/>
                  <a:ea typeface="+mn-ea"/>
                  <a:cs typeface="Arial"/>
                </a:endParaRPr>
              </a:p>
            </p:txBody>
          </p:sp>
          <p:sp>
            <p:nvSpPr>
              <p:cNvPr id="51" name="Freeform 49"/>
              <p:cNvSpPr>
                <a:spLocks noEditPoints="1"/>
              </p:cNvSpPr>
              <p:nvPr/>
            </p:nvSpPr>
            <p:spPr bwMode="auto">
              <a:xfrm>
                <a:off x="3068154" y="1747057"/>
                <a:ext cx="420687" cy="482600"/>
              </a:xfrm>
              <a:custGeom>
                <a:avLst/>
                <a:gdLst>
                  <a:gd name="T0" fmla="*/ 56 w 112"/>
                  <a:gd name="T1" fmla="*/ 0 h 128"/>
                  <a:gd name="T2" fmla="*/ 0 w 112"/>
                  <a:gd name="T3" fmla="*/ 26 h 128"/>
                  <a:gd name="T4" fmla="*/ 0 w 112"/>
                  <a:gd name="T5" fmla="*/ 102 h 128"/>
                  <a:gd name="T6" fmla="*/ 56 w 112"/>
                  <a:gd name="T7" fmla="*/ 128 h 128"/>
                  <a:gd name="T8" fmla="*/ 112 w 112"/>
                  <a:gd name="T9" fmla="*/ 102 h 128"/>
                  <a:gd name="T10" fmla="*/ 112 w 112"/>
                  <a:gd name="T11" fmla="*/ 26 h 128"/>
                  <a:gd name="T12" fmla="*/ 56 w 112"/>
                  <a:gd name="T13" fmla="*/ 0 h 128"/>
                  <a:gd name="T14" fmla="*/ 104 w 112"/>
                  <a:gd name="T15" fmla="*/ 102 h 128"/>
                  <a:gd name="T16" fmla="*/ 56 w 112"/>
                  <a:gd name="T17" fmla="*/ 120 h 128"/>
                  <a:gd name="T18" fmla="*/ 8 w 112"/>
                  <a:gd name="T19" fmla="*/ 102 h 128"/>
                  <a:gd name="T20" fmla="*/ 8 w 112"/>
                  <a:gd name="T21" fmla="*/ 87 h 128"/>
                  <a:gd name="T22" fmla="*/ 56 w 112"/>
                  <a:gd name="T23" fmla="*/ 100 h 128"/>
                  <a:gd name="T24" fmla="*/ 104 w 112"/>
                  <a:gd name="T25" fmla="*/ 87 h 128"/>
                  <a:gd name="T26" fmla="*/ 104 w 112"/>
                  <a:gd name="T27" fmla="*/ 102 h 128"/>
                  <a:gd name="T28" fmla="*/ 104 w 112"/>
                  <a:gd name="T29" fmla="*/ 78 h 128"/>
                  <a:gd name="T30" fmla="*/ 104 w 112"/>
                  <a:gd name="T31" fmla="*/ 78 h 128"/>
                  <a:gd name="T32" fmla="*/ 104 w 112"/>
                  <a:gd name="T33" fmla="*/ 78 h 128"/>
                  <a:gd name="T34" fmla="*/ 56 w 112"/>
                  <a:gd name="T35" fmla="*/ 96 h 128"/>
                  <a:gd name="T36" fmla="*/ 8 w 112"/>
                  <a:gd name="T37" fmla="*/ 78 h 128"/>
                  <a:gd name="T38" fmla="*/ 8 w 112"/>
                  <a:gd name="T39" fmla="*/ 78 h 128"/>
                  <a:gd name="T40" fmla="*/ 8 w 112"/>
                  <a:gd name="T41" fmla="*/ 78 h 128"/>
                  <a:gd name="T42" fmla="*/ 8 w 112"/>
                  <a:gd name="T43" fmla="*/ 63 h 128"/>
                  <a:gd name="T44" fmla="*/ 56 w 112"/>
                  <a:gd name="T45" fmla="*/ 76 h 128"/>
                  <a:gd name="T46" fmla="*/ 104 w 112"/>
                  <a:gd name="T47" fmla="*/ 63 h 128"/>
                  <a:gd name="T48" fmla="*/ 104 w 112"/>
                  <a:gd name="T49" fmla="*/ 78 h 128"/>
                  <a:gd name="T50" fmla="*/ 104 w 112"/>
                  <a:gd name="T51" fmla="*/ 54 h 128"/>
                  <a:gd name="T52" fmla="*/ 104 w 112"/>
                  <a:gd name="T53" fmla="*/ 54 h 128"/>
                  <a:gd name="T54" fmla="*/ 104 w 112"/>
                  <a:gd name="T55" fmla="*/ 54 h 128"/>
                  <a:gd name="T56" fmla="*/ 56 w 112"/>
                  <a:gd name="T57" fmla="*/ 72 h 128"/>
                  <a:gd name="T58" fmla="*/ 8 w 112"/>
                  <a:gd name="T59" fmla="*/ 54 h 128"/>
                  <a:gd name="T60" fmla="*/ 8 w 112"/>
                  <a:gd name="T61" fmla="*/ 54 h 128"/>
                  <a:gd name="T62" fmla="*/ 8 w 112"/>
                  <a:gd name="T63" fmla="*/ 54 h 128"/>
                  <a:gd name="T64" fmla="*/ 8 w 112"/>
                  <a:gd name="T65" fmla="*/ 40 h 128"/>
                  <a:gd name="T66" fmla="*/ 56 w 112"/>
                  <a:gd name="T67" fmla="*/ 52 h 128"/>
                  <a:gd name="T68" fmla="*/ 104 w 112"/>
                  <a:gd name="T69" fmla="*/ 40 h 128"/>
                  <a:gd name="T70" fmla="*/ 104 w 112"/>
                  <a:gd name="T71" fmla="*/ 54 h 128"/>
                  <a:gd name="T72" fmla="*/ 56 w 112"/>
                  <a:gd name="T73" fmla="*/ 44 h 128"/>
                  <a:gd name="T74" fmla="*/ 8 w 112"/>
                  <a:gd name="T75" fmla="*/ 26 h 128"/>
                  <a:gd name="T76" fmla="*/ 56 w 112"/>
                  <a:gd name="T77" fmla="*/ 8 h 128"/>
                  <a:gd name="T78" fmla="*/ 104 w 112"/>
                  <a:gd name="T79" fmla="*/ 26 h 128"/>
                  <a:gd name="T80" fmla="*/ 56 w 112"/>
                  <a:gd name="T81"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000000"/>
                  </a:solidFill>
                  <a:effectLst/>
                  <a:uLnTx/>
                  <a:uFillTx/>
                  <a:latin typeface="Tahoma"/>
                  <a:ea typeface="+mn-ea"/>
                  <a:cs typeface="Arial"/>
                </a:endParaRPr>
              </a:p>
            </p:txBody>
          </p:sp>
        </p:grpSp>
      </p:grpSp>
      <p:grpSp>
        <p:nvGrpSpPr>
          <p:cNvPr id="54" name="Group 53"/>
          <p:cNvGrpSpPr/>
          <p:nvPr/>
        </p:nvGrpSpPr>
        <p:grpSpPr>
          <a:xfrm>
            <a:off x="7202703" y="2929934"/>
            <a:ext cx="1730598" cy="2205151"/>
            <a:chOff x="7108602" y="1417632"/>
            <a:chExt cx="1730598" cy="2205151"/>
          </a:xfrm>
        </p:grpSpPr>
        <p:grpSp>
          <p:nvGrpSpPr>
            <p:cNvPr id="55" name="Group 54"/>
            <p:cNvGrpSpPr/>
            <p:nvPr/>
          </p:nvGrpSpPr>
          <p:grpSpPr>
            <a:xfrm>
              <a:off x="7108602" y="2848942"/>
              <a:ext cx="1730598" cy="773841"/>
              <a:chOff x="7108602" y="2848942"/>
              <a:chExt cx="1730598" cy="773841"/>
            </a:xfrm>
          </p:grpSpPr>
          <p:sp>
            <p:nvSpPr>
              <p:cNvPr id="59" name="TextBox 58"/>
              <p:cNvSpPr txBox="1"/>
              <p:nvPr/>
            </p:nvSpPr>
            <p:spPr>
              <a:xfrm>
                <a:off x="7108602" y="3161118"/>
                <a:ext cx="17305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Lato Light"/>
                    <a:ea typeface="+mn-ea"/>
                    <a:cs typeface="Arial"/>
                  </a:rPr>
                  <a:t>Techniques to support millions of users</a:t>
                </a:r>
              </a:p>
            </p:txBody>
          </p:sp>
          <p:sp>
            <p:nvSpPr>
              <p:cNvPr id="60" name="TextBox 59"/>
              <p:cNvSpPr txBox="1"/>
              <p:nvPr/>
            </p:nvSpPr>
            <p:spPr>
              <a:xfrm>
                <a:off x="7560910" y="2848942"/>
                <a:ext cx="82598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Lato Black"/>
                    <a:ea typeface="+mn-ea"/>
                    <a:cs typeface="Arial"/>
                  </a:rPr>
                  <a:t>Scaling</a:t>
                </a:r>
                <a:endParaRPr kumimoji="0" lang="en-US" sz="1350" b="1" i="0" u="none" strike="noStrike" kern="1200" cap="none" spc="0" normalizeH="0" baseline="0" noProof="0" dirty="0">
                  <a:ln>
                    <a:noFill/>
                  </a:ln>
                  <a:solidFill>
                    <a:srgbClr val="000000"/>
                  </a:solidFill>
                  <a:effectLst/>
                  <a:uLnTx/>
                  <a:uFillTx/>
                  <a:latin typeface="Lato Black"/>
                  <a:ea typeface="+mn-ea"/>
                  <a:cs typeface="Arial"/>
                </a:endParaRPr>
              </a:p>
            </p:txBody>
          </p:sp>
        </p:grpSp>
        <p:grpSp>
          <p:nvGrpSpPr>
            <p:cNvPr id="56" name="Group 55"/>
            <p:cNvGrpSpPr/>
            <p:nvPr/>
          </p:nvGrpSpPr>
          <p:grpSpPr>
            <a:xfrm>
              <a:off x="7403176" y="1417632"/>
              <a:ext cx="1141450" cy="1141450"/>
              <a:chOff x="7178123" y="1411155"/>
              <a:chExt cx="1141450" cy="1141450"/>
            </a:xfrm>
          </p:grpSpPr>
          <p:sp>
            <p:nvSpPr>
              <p:cNvPr id="57" name="Oval 5"/>
              <p:cNvSpPr>
                <a:spLocks noChangeArrowheads="1"/>
              </p:cNvSpPr>
              <p:nvPr/>
            </p:nvSpPr>
            <p:spPr bwMode="auto">
              <a:xfrm>
                <a:off x="7178123" y="1411155"/>
                <a:ext cx="1141450" cy="1141450"/>
              </a:xfrm>
              <a:prstGeom prst="ellipse">
                <a:avLst/>
              </a:prstGeom>
              <a:solidFill>
                <a:schemeClr val="accent4"/>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srgbClr val="000000"/>
                  </a:solidFill>
                  <a:effectLst/>
                  <a:uLnTx/>
                  <a:uFillTx/>
                  <a:latin typeface="Tahoma"/>
                  <a:ea typeface="+mn-ea"/>
                  <a:cs typeface="Arial"/>
                </a:endParaRPr>
              </a:p>
            </p:txBody>
          </p:sp>
          <p:sp>
            <p:nvSpPr>
              <p:cNvPr id="58" name="Freeform 79"/>
              <p:cNvSpPr>
                <a:spLocks noChangeAspect="1" noChangeArrowheads="1"/>
              </p:cNvSpPr>
              <p:nvPr/>
            </p:nvSpPr>
            <p:spPr bwMode="auto">
              <a:xfrm>
                <a:off x="7517542" y="1748708"/>
                <a:ext cx="462612" cy="466344"/>
              </a:xfrm>
              <a:custGeom>
                <a:avLst/>
                <a:gdLst>
                  <a:gd name="T0" fmla="*/ 516 w 545"/>
                  <a:gd name="T1" fmla="*/ 552 h 553"/>
                  <a:gd name="T2" fmla="*/ 374 w 545"/>
                  <a:gd name="T3" fmla="*/ 523 h 553"/>
                  <a:gd name="T4" fmla="*/ 445 w 545"/>
                  <a:gd name="T5" fmla="*/ 495 h 553"/>
                  <a:gd name="T6" fmla="*/ 304 w 545"/>
                  <a:gd name="T7" fmla="*/ 354 h 553"/>
                  <a:gd name="T8" fmla="*/ 325 w 545"/>
                  <a:gd name="T9" fmla="*/ 304 h 553"/>
                  <a:gd name="T10" fmla="*/ 346 w 545"/>
                  <a:gd name="T11" fmla="*/ 311 h 553"/>
                  <a:gd name="T12" fmla="*/ 487 w 545"/>
                  <a:gd name="T13" fmla="*/ 410 h 553"/>
                  <a:gd name="T14" fmla="*/ 544 w 545"/>
                  <a:gd name="T15" fmla="*/ 410 h 553"/>
                  <a:gd name="T16" fmla="*/ 516 w 545"/>
                  <a:gd name="T17" fmla="*/ 552 h 553"/>
                  <a:gd name="T18" fmla="*/ 516 w 545"/>
                  <a:gd name="T19" fmla="*/ 170 h 553"/>
                  <a:gd name="T20" fmla="*/ 487 w 545"/>
                  <a:gd name="T21" fmla="*/ 99 h 553"/>
                  <a:gd name="T22" fmla="*/ 346 w 545"/>
                  <a:gd name="T23" fmla="*/ 241 h 553"/>
                  <a:gd name="T24" fmla="*/ 297 w 545"/>
                  <a:gd name="T25" fmla="*/ 219 h 553"/>
                  <a:gd name="T26" fmla="*/ 304 w 545"/>
                  <a:gd name="T27" fmla="*/ 198 h 553"/>
                  <a:gd name="T28" fmla="*/ 403 w 545"/>
                  <a:gd name="T29" fmla="*/ 57 h 553"/>
                  <a:gd name="T30" fmla="*/ 403 w 545"/>
                  <a:gd name="T31" fmla="*/ 0 h 553"/>
                  <a:gd name="T32" fmla="*/ 544 w 545"/>
                  <a:gd name="T33" fmla="*/ 28 h 553"/>
                  <a:gd name="T34" fmla="*/ 516 w 545"/>
                  <a:gd name="T35" fmla="*/ 170 h 553"/>
                  <a:gd name="T36" fmla="*/ 233 w 545"/>
                  <a:gd name="T37" fmla="*/ 354 h 553"/>
                  <a:gd name="T38" fmla="*/ 141 w 545"/>
                  <a:gd name="T39" fmla="*/ 495 h 553"/>
                  <a:gd name="T40" fmla="*/ 141 w 545"/>
                  <a:gd name="T41" fmla="*/ 552 h 553"/>
                  <a:gd name="T42" fmla="*/ 0 w 545"/>
                  <a:gd name="T43" fmla="*/ 523 h 553"/>
                  <a:gd name="T44" fmla="*/ 28 w 545"/>
                  <a:gd name="T45" fmla="*/ 382 h 553"/>
                  <a:gd name="T46" fmla="*/ 56 w 545"/>
                  <a:gd name="T47" fmla="*/ 452 h 553"/>
                  <a:gd name="T48" fmla="*/ 198 w 545"/>
                  <a:gd name="T49" fmla="*/ 311 h 553"/>
                  <a:gd name="T50" fmla="*/ 240 w 545"/>
                  <a:gd name="T51" fmla="*/ 332 h 553"/>
                  <a:gd name="T52" fmla="*/ 212 w 545"/>
                  <a:gd name="T53" fmla="*/ 248 h 553"/>
                  <a:gd name="T54" fmla="*/ 198 w 545"/>
                  <a:gd name="T55" fmla="*/ 241 h 553"/>
                  <a:gd name="T56" fmla="*/ 56 w 545"/>
                  <a:gd name="T57" fmla="*/ 99 h 553"/>
                  <a:gd name="T58" fmla="*/ 28 w 545"/>
                  <a:gd name="T59" fmla="*/ 170 h 553"/>
                  <a:gd name="T60" fmla="*/ 0 w 545"/>
                  <a:gd name="T61" fmla="*/ 28 h 553"/>
                  <a:gd name="T62" fmla="*/ 141 w 545"/>
                  <a:gd name="T63" fmla="*/ 0 h 553"/>
                  <a:gd name="T64" fmla="*/ 141 w 545"/>
                  <a:gd name="T65" fmla="*/ 57 h 553"/>
                  <a:gd name="T66" fmla="*/ 233 w 545"/>
                  <a:gd name="T67" fmla="*/ 198 h 553"/>
                  <a:gd name="T68" fmla="*/ 240 w 545"/>
                  <a:gd name="T69" fmla="*/ 219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5" h="553">
                    <a:moveTo>
                      <a:pt x="516" y="552"/>
                    </a:moveTo>
                    <a:lnTo>
                      <a:pt x="516" y="552"/>
                    </a:lnTo>
                    <a:cubicBezTo>
                      <a:pt x="403" y="552"/>
                      <a:pt x="403" y="552"/>
                      <a:pt x="403" y="552"/>
                    </a:cubicBezTo>
                    <a:cubicBezTo>
                      <a:pt x="389" y="552"/>
                      <a:pt x="374" y="537"/>
                      <a:pt x="374" y="523"/>
                    </a:cubicBezTo>
                    <a:cubicBezTo>
                      <a:pt x="374" y="502"/>
                      <a:pt x="389" y="495"/>
                      <a:pt x="403" y="495"/>
                    </a:cubicBezTo>
                    <a:cubicBezTo>
                      <a:pt x="445" y="495"/>
                      <a:pt x="445" y="495"/>
                      <a:pt x="445" y="495"/>
                    </a:cubicBezTo>
                    <a:cubicBezTo>
                      <a:pt x="304" y="354"/>
                      <a:pt x="304" y="354"/>
                      <a:pt x="304" y="354"/>
                    </a:cubicBezTo>
                    <a:lnTo>
                      <a:pt x="304" y="354"/>
                    </a:lnTo>
                    <a:cubicBezTo>
                      <a:pt x="304" y="347"/>
                      <a:pt x="297" y="339"/>
                      <a:pt x="297" y="332"/>
                    </a:cubicBezTo>
                    <a:cubicBezTo>
                      <a:pt x="297" y="318"/>
                      <a:pt x="311" y="304"/>
                      <a:pt x="325" y="304"/>
                    </a:cubicBezTo>
                    <a:cubicBezTo>
                      <a:pt x="332" y="304"/>
                      <a:pt x="339" y="304"/>
                      <a:pt x="346" y="311"/>
                    </a:cubicBezTo>
                    <a:lnTo>
                      <a:pt x="346" y="311"/>
                    </a:lnTo>
                    <a:cubicBezTo>
                      <a:pt x="487" y="452"/>
                      <a:pt x="487" y="452"/>
                      <a:pt x="487" y="452"/>
                    </a:cubicBezTo>
                    <a:cubicBezTo>
                      <a:pt x="487" y="410"/>
                      <a:pt x="487" y="410"/>
                      <a:pt x="487" y="410"/>
                    </a:cubicBezTo>
                    <a:cubicBezTo>
                      <a:pt x="487" y="389"/>
                      <a:pt x="502" y="382"/>
                      <a:pt x="516" y="382"/>
                    </a:cubicBezTo>
                    <a:cubicBezTo>
                      <a:pt x="530" y="382"/>
                      <a:pt x="544" y="389"/>
                      <a:pt x="544" y="410"/>
                    </a:cubicBezTo>
                    <a:cubicBezTo>
                      <a:pt x="544" y="523"/>
                      <a:pt x="544" y="523"/>
                      <a:pt x="544" y="523"/>
                    </a:cubicBezTo>
                    <a:cubicBezTo>
                      <a:pt x="544" y="537"/>
                      <a:pt x="530" y="552"/>
                      <a:pt x="516" y="552"/>
                    </a:cubicBezTo>
                    <a:close/>
                    <a:moveTo>
                      <a:pt x="516" y="170"/>
                    </a:moveTo>
                    <a:lnTo>
                      <a:pt x="516" y="170"/>
                    </a:lnTo>
                    <a:cubicBezTo>
                      <a:pt x="502" y="170"/>
                      <a:pt x="487" y="163"/>
                      <a:pt x="487" y="141"/>
                    </a:cubicBezTo>
                    <a:cubicBezTo>
                      <a:pt x="487" y="99"/>
                      <a:pt x="487" y="99"/>
                      <a:pt x="487" y="99"/>
                    </a:cubicBezTo>
                    <a:cubicBezTo>
                      <a:pt x="346" y="241"/>
                      <a:pt x="346" y="241"/>
                      <a:pt x="346" y="241"/>
                    </a:cubicBezTo>
                    <a:lnTo>
                      <a:pt x="346" y="241"/>
                    </a:lnTo>
                    <a:cubicBezTo>
                      <a:pt x="339" y="248"/>
                      <a:pt x="332" y="248"/>
                      <a:pt x="325" y="248"/>
                    </a:cubicBezTo>
                    <a:cubicBezTo>
                      <a:pt x="311" y="248"/>
                      <a:pt x="297" y="234"/>
                      <a:pt x="297" y="219"/>
                    </a:cubicBezTo>
                    <a:cubicBezTo>
                      <a:pt x="297" y="212"/>
                      <a:pt x="304" y="205"/>
                      <a:pt x="304" y="198"/>
                    </a:cubicBezTo>
                    <a:lnTo>
                      <a:pt x="304" y="198"/>
                    </a:lnTo>
                    <a:cubicBezTo>
                      <a:pt x="445" y="57"/>
                      <a:pt x="445" y="57"/>
                      <a:pt x="445" y="57"/>
                    </a:cubicBezTo>
                    <a:cubicBezTo>
                      <a:pt x="403" y="57"/>
                      <a:pt x="403" y="57"/>
                      <a:pt x="403" y="57"/>
                    </a:cubicBezTo>
                    <a:cubicBezTo>
                      <a:pt x="389" y="57"/>
                      <a:pt x="374" y="50"/>
                      <a:pt x="374" y="28"/>
                    </a:cubicBezTo>
                    <a:cubicBezTo>
                      <a:pt x="374" y="14"/>
                      <a:pt x="389" y="0"/>
                      <a:pt x="403" y="0"/>
                    </a:cubicBezTo>
                    <a:cubicBezTo>
                      <a:pt x="516" y="0"/>
                      <a:pt x="516" y="0"/>
                      <a:pt x="516" y="0"/>
                    </a:cubicBezTo>
                    <a:cubicBezTo>
                      <a:pt x="530" y="0"/>
                      <a:pt x="544" y="14"/>
                      <a:pt x="544" y="28"/>
                    </a:cubicBezTo>
                    <a:cubicBezTo>
                      <a:pt x="544" y="141"/>
                      <a:pt x="544" y="141"/>
                      <a:pt x="544" y="141"/>
                    </a:cubicBezTo>
                    <a:cubicBezTo>
                      <a:pt x="544" y="163"/>
                      <a:pt x="530" y="170"/>
                      <a:pt x="516" y="170"/>
                    </a:cubicBezTo>
                    <a:close/>
                    <a:moveTo>
                      <a:pt x="233" y="354"/>
                    </a:moveTo>
                    <a:lnTo>
                      <a:pt x="233" y="354"/>
                    </a:lnTo>
                    <a:cubicBezTo>
                      <a:pt x="92" y="495"/>
                      <a:pt x="92" y="495"/>
                      <a:pt x="92" y="495"/>
                    </a:cubicBezTo>
                    <a:cubicBezTo>
                      <a:pt x="141" y="495"/>
                      <a:pt x="141" y="495"/>
                      <a:pt x="141" y="495"/>
                    </a:cubicBezTo>
                    <a:cubicBezTo>
                      <a:pt x="155" y="495"/>
                      <a:pt x="169" y="502"/>
                      <a:pt x="169" y="523"/>
                    </a:cubicBezTo>
                    <a:cubicBezTo>
                      <a:pt x="169" y="537"/>
                      <a:pt x="155" y="552"/>
                      <a:pt x="141" y="552"/>
                    </a:cubicBezTo>
                    <a:cubicBezTo>
                      <a:pt x="28" y="552"/>
                      <a:pt x="28" y="552"/>
                      <a:pt x="28" y="552"/>
                    </a:cubicBezTo>
                    <a:cubicBezTo>
                      <a:pt x="7" y="552"/>
                      <a:pt x="0" y="537"/>
                      <a:pt x="0" y="523"/>
                    </a:cubicBezTo>
                    <a:cubicBezTo>
                      <a:pt x="0" y="410"/>
                      <a:pt x="0" y="410"/>
                      <a:pt x="0" y="410"/>
                    </a:cubicBezTo>
                    <a:cubicBezTo>
                      <a:pt x="0" y="389"/>
                      <a:pt x="7" y="382"/>
                      <a:pt x="28" y="382"/>
                    </a:cubicBezTo>
                    <a:cubicBezTo>
                      <a:pt x="42" y="382"/>
                      <a:pt x="56" y="389"/>
                      <a:pt x="56" y="410"/>
                    </a:cubicBezTo>
                    <a:cubicBezTo>
                      <a:pt x="56" y="452"/>
                      <a:pt x="56" y="452"/>
                      <a:pt x="56" y="452"/>
                    </a:cubicBezTo>
                    <a:cubicBezTo>
                      <a:pt x="198" y="311"/>
                      <a:pt x="198" y="311"/>
                      <a:pt x="198" y="311"/>
                    </a:cubicBezTo>
                    <a:lnTo>
                      <a:pt x="198" y="311"/>
                    </a:lnTo>
                    <a:cubicBezTo>
                      <a:pt x="198" y="304"/>
                      <a:pt x="205" y="304"/>
                      <a:pt x="212" y="304"/>
                    </a:cubicBezTo>
                    <a:cubicBezTo>
                      <a:pt x="233" y="304"/>
                      <a:pt x="240" y="318"/>
                      <a:pt x="240" y="332"/>
                    </a:cubicBezTo>
                    <a:cubicBezTo>
                      <a:pt x="240" y="339"/>
                      <a:pt x="240" y="347"/>
                      <a:pt x="233" y="354"/>
                    </a:cubicBezTo>
                    <a:close/>
                    <a:moveTo>
                      <a:pt x="212" y="248"/>
                    </a:moveTo>
                    <a:lnTo>
                      <a:pt x="212" y="248"/>
                    </a:lnTo>
                    <a:cubicBezTo>
                      <a:pt x="205" y="248"/>
                      <a:pt x="198" y="248"/>
                      <a:pt x="198" y="241"/>
                    </a:cubicBezTo>
                    <a:lnTo>
                      <a:pt x="198" y="241"/>
                    </a:lnTo>
                    <a:cubicBezTo>
                      <a:pt x="56" y="99"/>
                      <a:pt x="56" y="99"/>
                      <a:pt x="56" y="99"/>
                    </a:cubicBezTo>
                    <a:cubicBezTo>
                      <a:pt x="56" y="141"/>
                      <a:pt x="56" y="141"/>
                      <a:pt x="56" y="141"/>
                    </a:cubicBezTo>
                    <a:cubicBezTo>
                      <a:pt x="56" y="163"/>
                      <a:pt x="42" y="170"/>
                      <a:pt x="28" y="170"/>
                    </a:cubicBezTo>
                    <a:cubicBezTo>
                      <a:pt x="7" y="170"/>
                      <a:pt x="0" y="163"/>
                      <a:pt x="0" y="141"/>
                    </a:cubicBezTo>
                    <a:cubicBezTo>
                      <a:pt x="0" y="28"/>
                      <a:pt x="0" y="28"/>
                      <a:pt x="0" y="28"/>
                    </a:cubicBezTo>
                    <a:cubicBezTo>
                      <a:pt x="0" y="14"/>
                      <a:pt x="7" y="0"/>
                      <a:pt x="28" y="0"/>
                    </a:cubicBezTo>
                    <a:cubicBezTo>
                      <a:pt x="141" y="0"/>
                      <a:pt x="141" y="0"/>
                      <a:pt x="141" y="0"/>
                    </a:cubicBezTo>
                    <a:cubicBezTo>
                      <a:pt x="155" y="0"/>
                      <a:pt x="169" y="14"/>
                      <a:pt x="169" y="28"/>
                    </a:cubicBezTo>
                    <a:cubicBezTo>
                      <a:pt x="169" y="50"/>
                      <a:pt x="155" y="57"/>
                      <a:pt x="141" y="57"/>
                    </a:cubicBezTo>
                    <a:cubicBezTo>
                      <a:pt x="92" y="57"/>
                      <a:pt x="92" y="57"/>
                      <a:pt x="92" y="57"/>
                    </a:cubicBezTo>
                    <a:cubicBezTo>
                      <a:pt x="233" y="198"/>
                      <a:pt x="233" y="198"/>
                      <a:pt x="233" y="198"/>
                    </a:cubicBezTo>
                    <a:lnTo>
                      <a:pt x="233" y="198"/>
                    </a:lnTo>
                    <a:cubicBezTo>
                      <a:pt x="240" y="205"/>
                      <a:pt x="240" y="212"/>
                      <a:pt x="240" y="219"/>
                    </a:cubicBezTo>
                    <a:cubicBezTo>
                      <a:pt x="240" y="234"/>
                      <a:pt x="233" y="248"/>
                      <a:pt x="212" y="248"/>
                    </a:cubicBezTo>
                    <a:close/>
                  </a:path>
                </a:pathLst>
              </a:custGeom>
              <a:solidFill>
                <a:srgbClr val="FFFFFF"/>
              </a:solid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Arial"/>
                </a:endParaRPr>
              </a:p>
            </p:txBody>
          </p:sp>
        </p:grpSp>
      </p:grpSp>
      <p:grpSp>
        <p:nvGrpSpPr>
          <p:cNvPr id="61" name="Group 60"/>
          <p:cNvGrpSpPr/>
          <p:nvPr/>
        </p:nvGrpSpPr>
        <p:grpSpPr>
          <a:xfrm>
            <a:off x="4857389" y="2929934"/>
            <a:ext cx="2196735" cy="2913037"/>
            <a:chOff x="4724400" y="1417632"/>
            <a:chExt cx="2196735" cy="2913037"/>
          </a:xfrm>
        </p:grpSpPr>
        <p:grpSp>
          <p:nvGrpSpPr>
            <p:cNvPr id="70" name="Group 69"/>
            <p:cNvGrpSpPr/>
            <p:nvPr/>
          </p:nvGrpSpPr>
          <p:grpSpPr>
            <a:xfrm>
              <a:off x="4724400" y="2848942"/>
              <a:ext cx="2196735" cy="1481727"/>
              <a:chOff x="4724400" y="2848942"/>
              <a:chExt cx="2196735" cy="1481727"/>
            </a:xfrm>
          </p:grpSpPr>
          <p:sp>
            <p:nvSpPr>
              <p:cNvPr id="74" name="TextBox 73"/>
              <p:cNvSpPr txBox="1"/>
              <p:nvPr/>
            </p:nvSpPr>
            <p:spPr>
              <a:xfrm>
                <a:off x="4724400" y="3161118"/>
                <a:ext cx="2196735" cy="116955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Lato Light"/>
                    <a:ea typeface="+mn-ea"/>
                    <a:cs typeface="Arial"/>
                  </a:rPr>
                  <a:t>Identify the relevance to user’s needs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Lato Light"/>
                    <a:ea typeface="+mn-ea"/>
                    <a:cs typeface="Arial"/>
                  </a:rPr>
                  <a:t>Assess patterns in data</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Lato Light"/>
                    <a:ea typeface="+mn-ea"/>
                    <a:cs typeface="Arial"/>
                  </a:rPr>
                  <a:t>Connect disaggregate data sources</a:t>
                </a:r>
              </a:p>
            </p:txBody>
          </p:sp>
          <p:sp>
            <p:nvSpPr>
              <p:cNvPr id="75" name="TextBox 74"/>
              <p:cNvSpPr txBox="1"/>
              <p:nvPr/>
            </p:nvSpPr>
            <p:spPr>
              <a:xfrm>
                <a:off x="4893272" y="2848942"/>
                <a:ext cx="18589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Lato Black"/>
                    <a:ea typeface="+mn-ea"/>
                    <a:cs typeface="Arial"/>
                  </a:rPr>
                  <a:t>Mission Relevance</a:t>
                </a:r>
                <a:endParaRPr kumimoji="0" lang="en-US" sz="1350" b="1" i="0" u="none" strike="noStrike" kern="1200" cap="none" spc="0" normalizeH="0" baseline="0" noProof="0" dirty="0">
                  <a:ln>
                    <a:noFill/>
                  </a:ln>
                  <a:solidFill>
                    <a:srgbClr val="000000"/>
                  </a:solidFill>
                  <a:effectLst/>
                  <a:uLnTx/>
                  <a:uFillTx/>
                  <a:latin typeface="Lato Black"/>
                  <a:ea typeface="+mn-ea"/>
                  <a:cs typeface="Arial"/>
                </a:endParaRPr>
              </a:p>
            </p:txBody>
          </p:sp>
        </p:grpSp>
        <p:grpSp>
          <p:nvGrpSpPr>
            <p:cNvPr id="71" name="Group 70"/>
            <p:cNvGrpSpPr/>
            <p:nvPr/>
          </p:nvGrpSpPr>
          <p:grpSpPr>
            <a:xfrm>
              <a:off x="5252042" y="1417632"/>
              <a:ext cx="1141450" cy="1141450"/>
              <a:chOff x="5037414" y="1411155"/>
              <a:chExt cx="1141450" cy="1141450"/>
            </a:xfrm>
          </p:grpSpPr>
          <p:sp>
            <p:nvSpPr>
              <p:cNvPr id="72" name="Oval 5"/>
              <p:cNvSpPr>
                <a:spLocks noChangeArrowheads="1"/>
              </p:cNvSpPr>
              <p:nvPr/>
            </p:nvSpPr>
            <p:spPr bwMode="auto">
              <a:xfrm>
                <a:off x="5037414" y="1411155"/>
                <a:ext cx="1141450" cy="1141450"/>
              </a:xfrm>
              <a:prstGeom prst="ellipse">
                <a:avLst/>
              </a:prstGeom>
              <a:solidFill>
                <a:schemeClr val="accent2"/>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srgbClr val="000000"/>
                  </a:solidFill>
                  <a:effectLst/>
                  <a:uLnTx/>
                  <a:uFillTx/>
                  <a:latin typeface="Tahoma"/>
                  <a:ea typeface="+mn-ea"/>
                  <a:cs typeface="Arial"/>
                </a:endParaRPr>
              </a:p>
            </p:txBody>
          </p:sp>
          <p:sp>
            <p:nvSpPr>
              <p:cNvPr id="73" name="Freeform 97"/>
              <p:cNvSpPr>
                <a:spLocks noChangeAspect="1" noChangeArrowheads="1"/>
              </p:cNvSpPr>
              <p:nvPr/>
            </p:nvSpPr>
            <p:spPr bwMode="auto">
              <a:xfrm>
                <a:off x="5388584" y="1748708"/>
                <a:ext cx="439110" cy="466344"/>
              </a:xfrm>
              <a:custGeom>
                <a:avLst/>
                <a:gdLst>
                  <a:gd name="T0" fmla="*/ 383 w 472"/>
                  <a:gd name="T1" fmla="*/ 309 h 501"/>
                  <a:gd name="T2" fmla="*/ 383 w 472"/>
                  <a:gd name="T3" fmla="*/ 309 h 501"/>
                  <a:gd name="T4" fmla="*/ 295 w 472"/>
                  <a:gd name="T5" fmla="*/ 353 h 501"/>
                  <a:gd name="T6" fmla="*/ 192 w 472"/>
                  <a:gd name="T7" fmla="*/ 294 h 501"/>
                  <a:gd name="T8" fmla="*/ 206 w 472"/>
                  <a:gd name="T9" fmla="*/ 250 h 501"/>
                  <a:gd name="T10" fmla="*/ 192 w 472"/>
                  <a:gd name="T11" fmla="*/ 221 h 501"/>
                  <a:gd name="T12" fmla="*/ 310 w 472"/>
                  <a:gd name="T13" fmla="*/ 162 h 501"/>
                  <a:gd name="T14" fmla="*/ 383 w 472"/>
                  <a:gd name="T15" fmla="*/ 191 h 501"/>
                  <a:gd name="T16" fmla="*/ 471 w 472"/>
                  <a:gd name="T17" fmla="*/ 88 h 501"/>
                  <a:gd name="T18" fmla="*/ 383 w 472"/>
                  <a:gd name="T19" fmla="*/ 0 h 501"/>
                  <a:gd name="T20" fmla="*/ 280 w 472"/>
                  <a:gd name="T21" fmla="*/ 88 h 501"/>
                  <a:gd name="T22" fmla="*/ 280 w 472"/>
                  <a:gd name="T23" fmla="*/ 117 h 501"/>
                  <a:gd name="T24" fmla="*/ 177 w 472"/>
                  <a:gd name="T25" fmla="*/ 176 h 501"/>
                  <a:gd name="T26" fmla="*/ 103 w 472"/>
                  <a:gd name="T27" fmla="*/ 147 h 501"/>
                  <a:gd name="T28" fmla="*/ 0 w 472"/>
                  <a:gd name="T29" fmla="*/ 250 h 501"/>
                  <a:gd name="T30" fmla="*/ 103 w 472"/>
                  <a:gd name="T31" fmla="*/ 353 h 501"/>
                  <a:gd name="T32" fmla="*/ 162 w 472"/>
                  <a:gd name="T33" fmla="*/ 323 h 501"/>
                  <a:gd name="T34" fmla="*/ 162 w 472"/>
                  <a:gd name="T35" fmla="*/ 323 h 501"/>
                  <a:gd name="T36" fmla="*/ 280 w 472"/>
                  <a:gd name="T37" fmla="*/ 397 h 501"/>
                  <a:gd name="T38" fmla="*/ 280 w 472"/>
                  <a:gd name="T39" fmla="*/ 412 h 501"/>
                  <a:gd name="T40" fmla="*/ 383 w 472"/>
                  <a:gd name="T41" fmla="*/ 500 h 501"/>
                  <a:gd name="T42" fmla="*/ 471 w 472"/>
                  <a:gd name="T43" fmla="*/ 412 h 501"/>
                  <a:gd name="T44" fmla="*/ 383 w 472"/>
                  <a:gd name="T45" fmla="*/ 309 h 501"/>
                  <a:gd name="T46" fmla="*/ 383 w 472"/>
                  <a:gd name="T47" fmla="*/ 29 h 501"/>
                  <a:gd name="T48" fmla="*/ 383 w 472"/>
                  <a:gd name="T49" fmla="*/ 29 h 501"/>
                  <a:gd name="T50" fmla="*/ 442 w 472"/>
                  <a:gd name="T51" fmla="*/ 88 h 501"/>
                  <a:gd name="T52" fmla="*/ 383 w 472"/>
                  <a:gd name="T53" fmla="*/ 147 h 501"/>
                  <a:gd name="T54" fmla="*/ 324 w 472"/>
                  <a:gd name="T55" fmla="*/ 88 h 501"/>
                  <a:gd name="T56" fmla="*/ 383 w 472"/>
                  <a:gd name="T57" fmla="*/ 29 h 501"/>
                  <a:gd name="T58" fmla="*/ 103 w 472"/>
                  <a:gd name="T59" fmla="*/ 309 h 501"/>
                  <a:gd name="T60" fmla="*/ 103 w 472"/>
                  <a:gd name="T61" fmla="*/ 309 h 501"/>
                  <a:gd name="T62" fmla="*/ 44 w 472"/>
                  <a:gd name="T63" fmla="*/ 250 h 501"/>
                  <a:gd name="T64" fmla="*/ 103 w 472"/>
                  <a:gd name="T65" fmla="*/ 191 h 501"/>
                  <a:gd name="T66" fmla="*/ 162 w 472"/>
                  <a:gd name="T67" fmla="*/ 250 h 501"/>
                  <a:gd name="T68" fmla="*/ 103 w 472"/>
                  <a:gd name="T69" fmla="*/ 309 h 501"/>
                  <a:gd name="T70" fmla="*/ 383 w 472"/>
                  <a:gd name="T71" fmla="*/ 471 h 501"/>
                  <a:gd name="T72" fmla="*/ 383 w 472"/>
                  <a:gd name="T73" fmla="*/ 471 h 501"/>
                  <a:gd name="T74" fmla="*/ 324 w 472"/>
                  <a:gd name="T75" fmla="*/ 412 h 501"/>
                  <a:gd name="T76" fmla="*/ 383 w 472"/>
                  <a:gd name="T77" fmla="*/ 353 h 501"/>
                  <a:gd name="T78" fmla="*/ 442 w 472"/>
                  <a:gd name="T79" fmla="*/ 412 h 501"/>
                  <a:gd name="T80" fmla="*/ 383 w 472"/>
                  <a:gd name="T81" fmla="*/ 47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2" h="501">
                    <a:moveTo>
                      <a:pt x="383" y="309"/>
                    </a:moveTo>
                    <a:lnTo>
                      <a:pt x="383" y="309"/>
                    </a:lnTo>
                    <a:cubicBezTo>
                      <a:pt x="339" y="309"/>
                      <a:pt x="310" y="323"/>
                      <a:pt x="295" y="353"/>
                    </a:cubicBezTo>
                    <a:cubicBezTo>
                      <a:pt x="192" y="294"/>
                      <a:pt x="192" y="294"/>
                      <a:pt x="192" y="294"/>
                    </a:cubicBezTo>
                    <a:cubicBezTo>
                      <a:pt x="192" y="280"/>
                      <a:pt x="206" y="264"/>
                      <a:pt x="206" y="250"/>
                    </a:cubicBezTo>
                    <a:cubicBezTo>
                      <a:pt x="206" y="235"/>
                      <a:pt x="206" y="235"/>
                      <a:pt x="192" y="221"/>
                    </a:cubicBezTo>
                    <a:cubicBezTo>
                      <a:pt x="310" y="162"/>
                      <a:pt x="310" y="162"/>
                      <a:pt x="310" y="162"/>
                    </a:cubicBezTo>
                    <a:cubicBezTo>
                      <a:pt x="324" y="176"/>
                      <a:pt x="353" y="191"/>
                      <a:pt x="383" y="191"/>
                    </a:cubicBezTo>
                    <a:cubicBezTo>
                      <a:pt x="427" y="191"/>
                      <a:pt x="471" y="147"/>
                      <a:pt x="471" y="88"/>
                    </a:cubicBezTo>
                    <a:cubicBezTo>
                      <a:pt x="471" y="44"/>
                      <a:pt x="427" y="0"/>
                      <a:pt x="383" y="0"/>
                    </a:cubicBezTo>
                    <a:cubicBezTo>
                      <a:pt x="324" y="0"/>
                      <a:pt x="280" y="44"/>
                      <a:pt x="280" y="88"/>
                    </a:cubicBezTo>
                    <a:cubicBezTo>
                      <a:pt x="280" y="103"/>
                      <a:pt x="280" y="117"/>
                      <a:pt x="280" y="117"/>
                    </a:cubicBezTo>
                    <a:cubicBezTo>
                      <a:pt x="177" y="176"/>
                      <a:pt x="177" y="176"/>
                      <a:pt x="177" y="176"/>
                    </a:cubicBezTo>
                    <a:cubicBezTo>
                      <a:pt x="162" y="162"/>
                      <a:pt x="133" y="147"/>
                      <a:pt x="103" y="147"/>
                    </a:cubicBezTo>
                    <a:cubicBezTo>
                      <a:pt x="44" y="147"/>
                      <a:pt x="0" y="191"/>
                      <a:pt x="0" y="250"/>
                    </a:cubicBezTo>
                    <a:cubicBezTo>
                      <a:pt x="0" y="309"/>
                      <a:pt x="44" y="353"/>
                      <a:pt x="103" y="353"/>
                    </a:cubicBezTo>
                    <a:cubicBezTo>
                      <a:pt x="133" y="353"/>
                      <a:pt x="148" y="338"/>
                      <a:pt x="162" y="323"/>
                    </a:cubicBezTo>
                    <a:lnTo>
                      <a:pt x="162" y="323"/>
                    </a:lnTo>
                    <a:cubicBezTo>
                      <a:pt x="280" y="397"/>
                      <a:pt x="280" y="397"/>
                      <a:pt x="280" y="397"/>
                    </a:cubicBezTo>
                    <a:cubicBezTo>
                      <a:pt x="280" y="397"/>
                      <a:pt x="280" y="397"/>
                      <a:pt x="280" y="412"/>
                    </a:cubicBezTo>
                    <a:cubicBezTo>
                      <a:pt x="280" y="456"/>
                      <a:pt x="324" y="500"/>
                      <a:pt x="383" y="500"/>
                    </a:cubicBezTo>
                    <a:cubicBezTo>
                      <a:pt x="427" y="500"/>
                      <a:pt x="471" y="456"/>
                      <a:pt x="471" y="412"/>
                    </a:cubicBezTo>
                    <a:cubicBezTo>
                      <a:pt x="471" y="353"/>
                      <a:pt x="427" y="309"/>
                      <a:pt x="383" y="309"/>
                    </a:cubicBezTo>
                    <a:close/>
                    <a:moveTo>
                      <a:pt x="383" y="29"/>
                    </a:moveTo>
                    <a:lnTo>
                      <a:pt x="383" y="29"/>
                    </a:lnTo>
                    <a:cubicBezTo>
                      <a:pt x="412" y="29"/>
                      <a:pt x="442" y="59"/>
                      <a:pt x="442" y="88"/>
                    </a:cubicBezTo>
                    <a:cubicBezTo>
                      <a:pt x="442" y="132"/>
                      <a:pt x="412" y="147"/>
                      <a:pt x="383" y="147"/>
                    </a:cubicBezTo>
                    <a:cubicBezTo>
                      <a:pt x="339" y="147"/>
                      <a:pt x="324" y="132"/>
                      <a:pt x="324" y="88"/>
                    </a:cubicBezTo>
                    <a:cubicBezTo>
                      <a:pt x="324" y="59"/>
                      <a:pt x="339" y="29"/>
                      <a:pt x="383" y="29"/>
                    </a:cubicBezTo>
                    <a:close/>
                    <a:moveTo>
                      <a:pt x="103" y="309"/>
                    </a:moveTo>
                    <a:lnTo>
                      <a:pt x="103" y="309"/>
                    </a:lnTo>
                    <a:cubicBezTo>
                      <a:pt x="74" y="309"/>
                      <a:pt x="44" y="280"/>
                      <a:pt x="44" y="250"/>
                    </a:cubicBezTo>
                    <a:cubicBezTo>
                      <a:pt x="44" y="221"/>
                      <a:pt x="74" y="191"/>
                      <a:pt x="103" y="191"/>
                    </a:cubicBezTo>
                    <a:cubicBezTo>
                      <a:pt x="133" y="191"/>
                      <a:pt x="162" y="221"/>
                      <a:pt x="162" y="250"/>
                    </a:cubicBezTo>
                    <a:cubicBezTo>
                      <a:pt x="162" y="280"/>
                      <a:pt x="133" y="309"/>
                      <a:pt x="103" y="309"/>
                    </a:cubicBezTo>
                    <a:close/>
                    <a:moveTo>
                      <a:pt x="383" y="471"/>
                    </a:moveTo>
                    <a:lnTo>
                      <a:pt x="383" y="471"/>
                    </a:lnTo>
                    <a:cubicBezTo>
                      <a:pt x="339" y="471"/>
                      <a:pt x="324" y="441"/>
                      <a:pt x="324" y="412"/>
                    </a:cubicBezTo>
                    <a:cubicBezTo>
                      <a:pt x="324" y="368"/>
                      <a:pt x="339" y="353"/>
                      <a:pt x="383" y="353"/>
                    </a:cubicBezTo>
                    <a:cubicBezTo>
                      <a:pt x="412" y="353"/>
                      <a:pt x="442" y="368"/>
                      <a:pt x="442" y="412"/>
                    </a:cubicBezTo>
                    <a:cubicBezTo>
                      <a:pt x="442" y="441"/>
                      <a:pt x="412" y="471"/>
                      <a:pt x="383" y="471"/>
                    </a:cubicBezTo>
                    <a:close/>
                  </a:path>
                </a:pathLst>
              </a:custGeom>
              <a:solidFill>
                <a:srgbClr val="FFFFFF"/>
              </a:solidFill>
              <a:ln>
                <a:noFill/>
              </a:ln>
              <a:effectLst/>
              <a:extLst>
                <a:ext uri="{91240B29-F687-4f45-9708-019B960494DF}"/>
                <a:ext uri="{AF507438-7753-43e0-B8FC-AC1667EBCBE1}"/>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Arial"/>
                </a:endParaRPr>
              </a:p>
            </p:txBody>
          </p:sp>
        </p:grpSp>
      </p:grpSp>
    </p:spTree>
    <p:extLst>
      <p:ext uri="{BB962C8B-B14F-4D97-AF65-F5344CB8AC3E}">
        <p14:creationId xmlns:p14="http://schemas.microsoft.com/office/powerpoint/2010/main" val="40423043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98144-DC79-A547-82D5-9F68267604A3}"/>
              </a:ext>
            </a:extLst>
          </p:cNvPr>
          <p:cNvSpPr>
            <a:spLocks noGrp="1"/>
          </p:cNvSpPr>
          <p:nvPr>
            <p:ph type="title" idx="4294967295"/>
          </p:nvPr>
        </p:nvSpPr>
        <p:spPr>
          <a:xfrm>
            <a:off x="0" y="952500"/>
            <a:ext cx="8478838" cy="838200"/>
          </a:xfrm>
        </p:spPr>
        <p:txBody>
          <a:bodyPr/>
          <a:lstStyle/>
          <a:p>
            <a:r>
              <a:rPr lang="en-US">
                <a:latin typeface="Arial"/>
                <a:cs typeface="Arial"/>
              </a:rPr>
              <a:t>Further Extension</a:t>
            </a:r>
          </a:p>
        </p:txBody>
      </p:sp>
      <p:sp>
        <p:nvSpPr>
          <p:cNvPr id="3" name="Content Placeholder 2">
            <a:extLst>
              <a:ext uri="{FF2B5EF4-FFF2-40B4-BE49-F238E27FC236}">
                <a16:creationId xmlns:a16="http://schemas.microsoft.com/office/drawing/2014/main" id="{61A83CAF-3C56-EE4C-AA16-61A465E71D4B}"/>
              </a:ext>
            </a:extLst>
          </p:cNvPr>
          <p:cNvSpPr>
            <a:spLocks noGrp="1"/>
          </p:cNvSpPr>
          <p:nvPr>
            <p:ph idx="4294967295"/>
          </p:nvPr>
        </p:nvSpPr>
        <p:spPr>
          <a:xfrm>
            <a:off x="0" y="1992313"/>
            <a:ext cx="4559300" cy="4175125"/>
          </a:xfrm>
        </p:spPr>
        <p:txBody>
          <a:bodyPr/>
          <a:lstStyle/>
          <a:p>
            <a:pPr marL="229870" indent="-229870"/>
            <a:r>
              <a:rPr lang="en-US" b="1" dirty="0">
                <a:latin typeface="Arial"/>
                <a:cs typeface="Arial"/>
              </a:rPr>
              <a:t>Twitter </a:t>
            </a:r>
            <a:r>
              <a:rPr lang="en-US" dirty="0">
                <a:latin typeface="Arial"/>
                <a:cs typeface="Arial"/>
              </a:rPr>
              <a:t>data has </a:t>
            </a:r>
            <a:r>
              <a:rPr lang="en-US" b="1" dirty="0">
                <a:latin typeface="Arial"/>
                <a:cs typeface="Arial"/>
              </a:rPr>
              <a:t>metadata</a:t>
            </a:r>
          </a:p>
          <a:p>
            <a:pPr marL="229870" indent="-229870"/>
            <a:r>
              <a:rPr lang="en-US" dirty="0">
                <a:latin typeface="Arial"/>
                <a:cs typeface="Arial"/>
              </a:rPr>
              <a:t>Metadata bears a lot of information</a:t>
            </a:r>
          </a:p>
          <a:p>
            <a:pPr marL="229870" indent="-229870"/>
            <a:r>
              <a:rPr lang="en-US" b="1" dirty="0">
                <a:latin typeface="Arial"/>
                <a:cs typeface="Arial"/>
              </a:rPr>
              <a:t>Metadata can be used as context</a:t>
            </a:r>
          </a:p>
          <a:p>
            <a:pPr marL="229870" indent="-229870"/>
            <a:r>
              <a:rPr lang="en-US" dirty="0">
                <a:latin typeface="Arial"/>
                <a:cs typeface="Arial"/>
              </a:rPr>
              <a:t>Lda2Vec leverages a context vector to make topic predictions</a:t>
            </a:r>
          </a:p>
          <a:p>
            <a:pPr marL="229870" indent="-229870"/>
            <a:r>
              <a:rPr lang="en-US" dirty="0">
                <a:latin typeface="Arial"/>
                <a:cs typeface="Arial"/>
              </a:rPr>
              <a:t>We will adapt lda2vec</a:t>
            </a:r>
            <a:endParaRPr lang="en-US" dirty="0"/>
          </a:p>
          <a:p>
            <a:pPr marL="229870" indent="-229870"/>
            <a:r>
              <a:rPr lang="en-US" dirty="0">
                <a:latin typeface="Arial"/>
                <a:cs typeface="Arial"/>
              </a:rPr>
              <a:t>Context they used : sum of the word vector and the document vector</a:t>
            </a:r>
          </a:p>
          <a:p>
            <a:pPr marL="229870" indent="-229870"/>
            <a:endParaRPr lang="en-US" dirty="0"/>
          </a:p>
        </p:txBody>
      </p:sp>
      <p:sp>
        <p:nvSpPr>
          <p:cNvPr id="4" name="Slide Number Placeholder 3">
            <a:extLst>
              <a:ext uri="{FF2B5EF4-FFF2-40B4-BE49-F238E27FC236}">
                <a16:creationId xmlns:a16="http://schemas.microsoft.com/office/drawing/2014/main" id="{08C1DCF9-D35B-9842-88A7-17C70409D07C}"/>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70</a:t>
            </a:fld>
            <a:endParaRPr lang="en-US"/>
          </a:p>
        </p:txBody>
      </p:sp>
      <p:sp>
        <p:nvSpPr>
          <p:cNvPr id="8" name="Google Shape;827;p41">
            <a:extLst>
              <a:ext uri="{FF2B5EF4-FFF2-40B4-BE49-F238E27FC236}">
                <a16:creationId xmlns:a16="http://schemas.microsoft.com/office/drawing/2014/main" id="{F4B60C4B-D1FB-2342-A132-529BA55644C5}"/>
              </a:ext>
            </a:extLst>
          </p:cNvPr>
          <p:cNvSpPr txBox="1"/>
          <p:nvPr/>
        </p:nvSpPr>
        <p:spPr>
          <a:xfrm>
            <a:off x="0" y="6245492"/>
            <a:ext cx="4286121" cy="231508"/>
          </a:xfrm>
          <a:prstGeom prst="rect">
            <a:avLst/>
          </a:prstGeom>
          <a:solidFill>
            <a:schemeClr val="accent1">
              <a:lumMod val="20000"/>
              <a:lumOff val="80000"/>
            </a:schemeClr>
          </a:solidFill>
          <a:ln>
            <a:noFill/>
          </a:ln>
        </p:spPr>
        <p:txBody>
          <a:bodyPr spcFirstLastPara="1" wrap="square" lIns="68569" tIns="34275" rIns="68569" bIns="34275" anchor="b" anchorCtr="0">
            <a:noAutofit/>
          </a:bodyPr>
          <a:lstStyle/>
          <a:p>
            <a:pPr>
              <a:spcBef>
                <a:spcPts val="0"/>
              </a:spcBef>
              <a:spcAft>
                <a:spcPts val="0"/>
              </a:spcAft>
            </a:pPr>
            <a:r>
              <a:rPr lang="en-US" sz="825" dirty="0">
                <a:latin typeface="Cambria"/>
                <a:ea typeface="Cambria"/>
                <a:cs typeface="Cambria"/>
                <a:sym typeface="Cambria"/>
                <a:hlinkClick r:id="rId3">
                  <a:extLst>
                    <a:ext uri="{A12FA001-AC4F-418D-AE19-62706E023703}">
                      <ahyp:hlinkClr xmlns:ahyp="http://schemas.microsoft.com/office/drawing/2018/hyperlinkcolor" val="tx"/>
                    </a:ext>
                  </a:extLst>
                </a:hlinkClick>
              </a:rPr>
              <a:t>https://multithreaded.stitchfix.com/blog/2016/05/27/lda2vec/</a:t>
            </a:r>
            <a:endParaRPr sz="825" dirty="0">
              <a:latin typeface="Cambria"/>
              <a:ea typeface="Cambria"/>
              <a:cs typeface="Cambria"/>
              <a:sym typeface="Cambria"/>
            </a:endParaRPr>
          </a:p>
        </p:txBody>
      </p:sp>
      <p:grpSp>
        <p:nvGrpSpPr>
          <p:cNvPr id="15" name="Group 14">
            <a:extLst>
              <a:ext uri="{FF2B5EF4-FFF2-40B4-BE49-F238E27FC236}">
                <a16:creationId xmlns:a16="http://schemas.microsoft.com/office/drawing/2014/main" id="{FA05A337-67CA-9E49-82CF-B5147E505565}"/>
              </a:ext>
            </a:extLst>
          </p:cNvPr>
          <p:cNvGrpSpPr/>
          <p:nvPr/>
        </p:nvGrpSpPr>
        <p:grpSpPr>
          <a:xfrm>
            <a:off x="5149650" y="907973"/>
            <a:ext cx="3765750" cy="5950027"/>
            <a:chOff x="4397764" y="1492625"/>
            <a:chExt cx="3643577" cy="5165320"/>
          </a:xfrm>
        </p:grpSpPr>
        <p:grpSp>
          <p:nvGrpSpPr>
            <p:cNvPr id="10" name="Group 9">
              <a:extLst>
                <a:ext uri="{FF2B5EF4-FFF2-40B4-BE49-F238E27FC236}">
                  <a16:creationId xmlns:a16="http://schemas.microsoft.com/office/drawing/2014/main" id="{CE932BEA-8D96-7041-92EA-7F20F6F81705}"/>
                </a:ext>
              </a:extLst>
            </p:cNvPr>
            <p:cNvGrpSpPr/>
            <p:nvPr/>
          </p:nvGrpSpPr>
          <p:grpSpPr>
            <a:xfrm>
              <a:off x="4397764" y="1492625"/>
              <a:ext cx="3643577" cy="5165320"/>
              <a:chOff x="4397764" y="1492625"/>
              <a:chExt cx="3643577" cy="5165320"/>
            </a:xfrm>
          </p:grpSpPr>
          <p:pic>
            <p:nvPicPr>
              <p:cNvPr id="6" name="Google Shape;826;p41">
                <a:extLst>
                  <a:ext uri="{FF2B5EF4-FFF2-40B4-BE49-F238E27FC236}">
                    <a16:creationId xmlns:a16="http://schemas.microsoft.com/office/drawing/2014/main" id="{B688585A-F72E-6E43-BCD3-6421EE4FC3B4}"/>
                  </a:ext>
                </a:extLst>
              </p:cNvPr>
              <p:cNvPicPr preferRelativeResize="0"/>
              <p:nvPr/>
            </p:nvPicPr>
            <p:blipFill rotWithShape="1">
              <a:blip r:embed="rId4">
                <a:alphaModFix/>
              </a:blip>
              <a:srcRect t="1030" r="23233"/>
              <a:stretch/>
            </p:blipFill>
            <p:spPr>
              <a:xfrm>
                <a:off x="4397764" y="1492625"/>
                <a:ext cx="3643577" cy="5165320"/>
              </a:xfrm>
              <a:prstGeom prst="rect">
                <a:avLst/>
              </a:prstGeom>
              <a:noFill/>
              <a:ln>
                <a:noFill/>
              </a:ln>
            </p:spPr>
          </p:pic>
          <p:sp>
            <p:nvSpPr>
              <p:cNvPr id="9" name="Rectangle 8">
                <a:extLst>
                  <a:ext uri="{FF2B5EF4-FFF2-40B4-BE49-F238E27FC236}">
                    <a16:creationId xmlns:a16="http://schemas.microsoft.com/office/drawing/2014/main" id="{576BD3DD-4BAA-0143-99BE-9667CAED568E}"/>
                  </a:ext>
                </a:extLst>
              </p:cNvPr>
              <p:cNvSpPr/>
              <p:nvPr/>
            </p:nvSpPr>
            <p:spPr>
              <a:xfrm>
                <a:off x="4397764" y="1992854"/>
                <a:ext cx="1021401" cy="3674207"/>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6DF36E3D-F119-984B-BDA6-173532C28493}"/>
                </a:ext>
              </a:extLst>
            </p:cNvPr>
            <p:cNvSpPr/>
            <p:nvPr/>
          </p:nvSpPr>
          <p:spPr>
            <a:xfrm>
              <a:off x="6841908" y="5436109"/>
              <a:ext cx="1137849" cy="105874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5633603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 name="Title 2">
            <a:extLst>
              <a:ext uri="{FF2B5EF4-FFF2-40B4-BE49-F238E27FC236}">
                <a16:creationId xmlns:a16="http://schemas.microsoft.com/office/drawing/2014/main" id="{6DE8040D-E609-CE43-B9E4-EFDD6513FA24}"/>
              </a:ext>
            </a:extLst>
          </p:cNvPr>
          <p:cNvSpPr>
            <a:spLocks noGrp="1"/>
          </p:cNvSpPr>
          <p:nvPr>
            <p:ph type="title" idx="4294967295"/>
          </p:nvPr>
        </p:nvSpPr>
        <p:spPr>
          <a:xfrm>
            <a:off x="0" y="952500"/>
            <a:ext cx="8478838" cy="838200"/>
          </a:xfrm>
        </p:spPr>
        <p:txBody>
          <a:bodyPr/>
          <a:lstStyle/>
          <a:p>
            <a:r>
              <a:rPr lang="en-US">
                <a:latin typeface="Arial"/>
                <a:cs typeface="Arial"/>
              </a:rPr>
              <a:t>Architecture</a:t>
            </a:r>
          </a:p>
        </p:txBody>
      </p:sp>
      <p:sp>
        <p:nvSpPr>
          <p:cNvPr id="87" name="Slide Number Placeholder 3">
            <a:extLst>
              <a:ext uri="{FF2B5EF4-FFF2-40B4-BE49-F238E27FC236}">
                <a16:creationId xmlns:a16="http://schemas.microsoft.com/office/drawing/2014/main" id="{C9C9B1BC-DA41-D048-83DC-70CE585675FE}"/>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71</a:t>
            </a:fld>
            <a:endParaRPr lang="en-US"/>
          </a:p>
        </p:txBody>
      </p:sp>
      <p:sp>
        <p:nvSpPr>
          <p:cNvPr id="334" name="Google Shape;334;p21"/>
          <p:cNvSpPr txBox="1">
            <a:spLocks noGrp="1"/>
          </p:cNvSpPr>
          <p:nvPr>
            <p:ph type="sldNum" idx="4294967295"/>
          </p:nvPr>
        </p:nvSpPr>
        <p:spPr>
          <a:xfrm>
            <a:off x="8743950" y="6457950"/>
            <a:ext cx="400050" cy="298450"/>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buClr>
                <a:srgbClr val="000000"/>
              </a:buClr>
              <a:buSzPts val="1300"/>
            </a:pPr>
            <a:fld id="{00000000-1234-1234-1234-123412341234}" type="slidenum">
              <a:rPr lang="en-US" smtClean="0"/>
              <a:pPr algn="ctr">
                <a:spcBef>
                  <a:spcPts val="0"/>
                </a:spcBef>
                <a:spcAft>
                  <a:spcPts val="0"/>
                </a:spcAft>
                <a:buClr>
                  <a:srgbClr val="000000"/>
                </a:buClr>
                <a:buSzPts val="1300"/>
              </a:pPr>
              <a:t>71</a:t>
            </a:fld>
            <a:endParaRPr sz="975">
              <a:solidFill>
                <a:srgbClr val="000000"/>
              </a:solidFill>
              <a:latin typeface="Arial"/>
              <a:ea typeface="Arial"/>
              <a:cs typeface="Arial"/>
              <a:sym typeface="Arial"/>
            </a:endParaRPr>
          </a:p>
        </p:txBody>
      </p:sp>
      <p:grpSp>
        <p:nvGrpSpPr>
          <p:cNvPr id="573" name="Group 572">
            <a:extLst>
              <a:ext uri="{FF2B5EF4-FFF2-40B4-BE49-F238E27FC236}">
                <a16:creationId xmlns:a16="http://schemas.microsoft.com/office/drawing/2014/main" id="{DD93DC32-E6DB-074F-AFC7-B19620F4E375}"/>
              </a:ext>
            </a:extLst>
          </p:cNvPr>
          <p:cNvGrpSpPr/>
          <p:nvPr/>
        </p:nvGrpSpPr>
        <p:grpSpPr>
          <a:xfrm>
            <a:off x="341120" y="5625485"/>
            <a:ext cx="7980169" cy="1185994"/>
            <a:chOff x="263551" y="5077203"/>
            <a:chExt cx="7980169" cy="1185994"/>
          </a:xfrm>
        </p:grpSpPr>
        <p:pic>
          <p:nvPicPr>
            <p:cNvPr id="574" name="Picture 573">
              <a:extLst>
                <a:ext uri="{FF2B5EF4-FFF2-40B4-BE49-F238E27FC236}">
                  <a16:creationId xmlns:a16="http://schemas.microsoft.com/office/drawing/2014/main" id="{96E164D5-6D25-6F49-8E14-452A7F02603E}"/>
                </a:ext>
              </a:extLst>
            </p:cNvPr>
            <p:cNvPicPr>
              <a:picLocks noChangeAspect="1"/>
            </p:cNvPicPr>
            <p:nvPr/>
          </p:nvPicPr>
          <p:blipFill>
            <a:blip r:embed="rId3"/>
            <a:stretch>
              <a:fillRect/>
            </a:stretch>
          </p:blipFill>
          <p:spPr>
            <a:xfrm>
              <a:off x="263551" y="5268089"/>
              <a:ext cx="462827" cy="462827"/>
            </a:xfrm>
            <a:prstGeom prst="rect">
              <a:avLst/>
            </a:prstGeom>
          </p:spPr>
        </p:pic>
        <p:grpSp>
          <p:nvGrpSpPr>
            <p:cNvPr id="575" name="Group 574">
              <a:extLst>
                <a:ext uri="{FF2B5EF4-FFF2-40B4-BE49-F238E27FC236}">
                  <a16:creationId xmlns:a16="http://schemas.microsoft.com/office/drawing/2014/main" id="{5CD67606-786E-2747-ADB3-BB9FB261FC3C}"/>
                </a:ext>
              </a:extLst>
            </p:cNvPr>
            <p:cNvGrpSpPr/>
            <p:nvPr/>
          </p:nvGrpSpPr>
          <p:grpSpPr>
            <a:xfrm>
              <a:off x="743514" y="5077203"/>
              <a:ext cx="7500206" cy="1185994"/>
              <a:chOff x="743514" y="5077203"/>
              <a:chExt cx="7500206" cy="1185994"/>
            </a:xfrm>
          </p:grpSpPr>
          <p:sp>
            <p:nvSpPr>
              <p:cNvPr id="576" name="TextBox 575">
                <a:extLst>
                  <a:ext uri="{FF2B5EF4-FFF2-40B4-BE49-F238E27FC236}">
                    <a16:creationId xmlns:a16="http://schemas.microsoft.com/office/drawing/2014/main" id="{7BEB6077-441E-E142-BCCF-F21CDE86D641}"/>
                  </a:ext>
                </a:extLst>
              </p:cNvPr>
              <p:cNvSpPr txBox="1"/>
              <p:nvPr/>
            </p:nvSpPr>
            <p:spPr>
              <a:xfrm>
                <a:off x="743514" y="5377372"/>
                <a:ext cx="1090748"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Microservice</a:t>
                </a:r>
              </a:p>
            </p:txBody>
          </p:sp>
          <p:sp>
            <p:nvSpPr>
              <p:cNvPr id="577" name="Right Arrow 576">
                <a:extLst>
                  <a:ext uri="{FF2B5EF4-FFF2-40B4-BE49-F238E27FC236}">
                    <a16:creationId xmlns:a16="http://schemas.microsoft.com/office/drawing/2014/main" id="{C1C9E94D-817A-0E42-99ED-203CD6A3ECF5}"/>
                  </a:ext>
                </a:extLst>
              </p:cNvPr>
              <p:cNvSpPr/>
              <p:nvPr/>
            </p:nvSpPr>
            <p:spPr>
              <a:xfrm>
                <a:off x="2490715" y="5179758"/>
                <a:ext cx="404627" cy="128588"/>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8" name="TextBox 577">
                <a:extLst>
                  <a:ext uri="{FF2B5EF4-FFF2-40B4-BE49-F238E27FC236}">
                    <a16:creationId xmlns:a16="http://schemas.microsoft.com/office/drawing/2014/main" id="{10C83F39-F31B-2948-B590-083C2692D5F5}"/>
                  </a:ext>
                </a:extLst>
              </p:cNvPr>
              <p:cNvSpPr txBox="1"/>
              <p:nvPr/>
            </p:nvSpPr>
            <p:spPr>
              <a:xfrm>
                <a:off x="2878269" y="5077203"/>
                <a:ext cx="1180388"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Users’ queries</a:t>
                </a:r>
              </a:p>
            </p:txBody>
          </p:sp>
          <p:sp>
            <p:nvSpPr>
              <p:cNvPr id="579" name="Right Arrow 578">
                <a:extLst>
                  <a:ext uri="{FF2B5EF4-FFF2-40B4-BE49-F238E27FC236}">
                    <a16:creationId xmlns:a16="http://schemas.microsoft.com/office/drawing/2014/main" id="{043C2294-8782-2E4C-902B-9D95B7577642}"/>
                  </a:ext>
                </a:extLst>
              </p:cNvPr>
              <p:cNvSpPr/>
              <p:nvPr/>
            </p:nvSpPr>
            <p:spPr>
              <a:xfrm>
                <a:off x="2495137" y="5381781"/>
                <a:ext cx="400205" cy="128588"/>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0" name="TextBox 579">
                <a:extLst>
                  <a:ext uri="{FF2B5EF4-FFF2-40B4-BE49-F238E27FC236}">
                    <a16:creationId xmlns:a16="http://schemas.microsoft.com/office/drawing/2014/main" id="{6A36D328-7C89-514A-998B-8148D4FE3579}"/>
                  </a:ext>
                </a:extLst>
              </p:cNvPr>
              <p:cNvSpPr txBox="1"/>
              <p:nvPr/>
            </p:nvSpPr>
            <p:spPr>
              <a:xfrm>
                <a:off x="2887999" y="5296403"/>
                <a:ext cx="2239459"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Heterogeneous Data Streams</a:t>
                </a:r>
              </a:p>
            </p:txBody>
          </p:sp>
          <p:pic>
            <p:nvPicPr>
              <p:cNvPr id="581" name="Picture 580">
                <a:extLst>
                  <a:ext uri="{FF2B5EF4-FFF2-40B4-BE49-F238E27FC236}">
                    <a16:creationId xmlns:a16="http://schemas.microsoft.com/office/drawing/2014/main" id="{7DC62057-300C-F04A-80FE-A098F5AAE300}"/>
                  </a:ext>
                </a:extLst>
              </p:cNvPr>
              <p:cNvPicPr>
                <a:picLocks noChangeAspect="1"/>
              </p:cNvPicPr>
              <p:nvPr/>
            </p:nvPicPr>
            <p:blipFill>
              <a:blip r:embed="rId4"/>
              <a:stretch>
                <a:fillRect/>
              </a:stretch>
            </p:blipFill>
            <p:spPr>
              <a:xfrm>
                <a:off x="7580778" y="5404039"/>
                <a:ext cx="662942" cy="662942"/>
              </a:xfrm>
              <a:prstGeom prst="rect">
                <a:avLst/>
              </a:prstGeom>
            </p:spPr>
          </p:pic>
          <p:pic>
            <p:nvPicPr>
              <p:cNvPr id="582" name="Picture 581">
                <a:extLst>
                  <a:ext uri="{FF2B5EF4-FFF2-40B4-BE49-F238E27FC236}">
                    <a16:creationId xmlns:a16="http://schemas.microsoft.com/office/drawing/2014/main" id="{929D53F9-3ADD-FA45-8420-F8531F6766B3}"/>
                  </a:ext>
                </a:extLst>
              </p:cNvPr>
              <p:cNvPicPr>
                <a:picLocks noChangeAspect="1"/>
              </p:cNvPicPr>
              <p:nvPr/>
            </p:nvPicPr>
            <p:blipFill>
              <a:blip r:embed="rId5"/>
              <a:stretch>
                <a:fillRect/>
              </a:stretch>
            </p:blipFill>
            <p:spPr>
              <a:xfrm>
                <a:off x="6278097" y="5245651"/>
                <a:ext cx="1216166" cy="912125"/>
              </a:xfrm>
              <a:prstGeom prst="rect">
                <a:avLst/>
              </a:prstGeom>
            </p:spPr>
          </p:pic>
          <p:sp>
            <p:nvSpPr>
              <p:cNvPr id="585" name="Right Arrow 584">
                <a:extLst>
                  <a:ext uri="{FF2B5EF4-FFF2-40B4-BE49-F238E27FC236}">
                    <a16:creationId xmlns:a16="http://schemas.microsoft.com/office/drawing/2014/main" id="{735E00C4-84CD-1D4E-8518-0242CF1480EE}"/>
                  </a:ext>
                </a:extLst>
              </p:cNvPr>
              <p:cNvSpPr/>
              <p:nvPr/>
            </p:nvSpPr>
            <p:spPr>
              <a:xfrm>
                <a:off x="2483830" y="5598909"/>
                <a:ext cx="416663" cy="131304"/>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6" name="TextBox 585">
                <a:extLst>
                  <a:ext uri="{FF2B5EF4-FFF2-40B4-BE49-F238E27FC236}">
                    <a16:creationId xmlns:a16="http://schemas.microsoft.com/office/drawing/2014/main" id="{A82E3D55-42A9-9641-AED0-C94A8A1D0803}"/>
                  </a:ext>
                </a:extLst>
              </p:cNvPr>
              <p:cNvSpPr txBox="1"/>
              <p:nvPr/>
            </p:nvSpPr>
            <p:spPr>
              <a:xfrm>
                <a:off x="2913853" y="5511348"/>
                <a:ext cx="2475678"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Knowledge derived from queries</a:t>
                </a:r>
              </a:p>
            </p:txBody>
          </p:sp>
          <p:sp>
            <p:nvSpPr>
              <p:cNvPr id="587" name="TextBox 586">
                <a:extLst>
                  <a:ext uri="{FF2B5EF4-FFF2-40B4-BE49-F238E27FC236}">
                    <a16:creationId xmlns:a16="http://schemas.microsoft.com/office/drawing/2014/main" id="{E18B238F-1C54-C945-AA1B-497E05EC0851}"/>
                  </a:ext>
                </a:extLst>
              </p:cNvPr>
              <p:cNvSpPr txBox="1"/>
              <p:nvPr/>
            </p:nvSpPr>
            <p:spPr>
              <a:xfrm>
                <a:off x="2913853" y="5730548"/>
                <a:ext cx="2389693"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Situational Aware Indexed Data</a:t>
                </a:r>
              </a:p>
            </p:txBody>
          </p:sp>
          <p:sp>
            <p:nvSpPr>
              <p:cNvPr id="588" name="Right Arrow 587">
                <a:extLst>
                  <a:ext uri="{FF2B5EF4-FFF2-40B4-BE49-F238E27FC236}">
                    <a16:creationId xmlns:a16="http://schemas.microsoft.com/office/drawing/2014/main" id="{EA2C4852-7A0A-7F4C-85BF-6FBAE7092EF6}"/>
                  </a:ext>
                </a:extLst>
              </p:cNvPr>
              <p:cNvSpPr/>
              <p:nvPr/>
            </p:nvSpPr>
            <p:spPr>
              <a:xfrm>
                <a:off x="2483830" y="6050676"/>
                <a:ext cx="416663" cy="131304"/>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9" name="TextBox 588">
                <a:extLst>
                  <a:ext uri="{FF2B5EF4-FFF2-40B4-BE49-F238E27FC236}">
                    <a16:creationId xmlns:a16="http://schemas.microsoft.com/office/drawing/2014/main" id="{11F748F1-F7D1-D741-A74B-F6C60C950B55}"/>
                  </a:ext>
                </a:extLst>
              </p:cNvPr>
              <p:cNvSpPr txBox="1"/>
              <p:nvPr/>
            </p:nvSpPr>
            <p:spPr>
              <a:xfrm>
                <a:off x="2913854" y="5963115"/>
                <a:ext cx="1957587"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Relevant patterns of data</a:t>
                </a:r>
              </a:p>
            </p:txBody>
          </p:sp>
          <p:sp>
            <p:nvSpPr>
              <p:cNvPr id="590" name="Google Shape;378;p21">
                <a:extLst>
                  <a:ext uri="{FF2B5EF4-FFF2-40B4-BE49-F238E27FC236}">
                    <a16:creationId xmlns:a16="http://schemas.microsoft.com/office/drawing/2014/main" id="{34A3C9B1-0F1E-0745-BBA1-0D5BF6818907}"/>
                  </a:ext>
                </a:extLst>
              </p:cNvPr>
              <p:cNvSpPr/>
              <p:nvPr/>
            </p:nvSpPr>
            <p:spPr>
              <a:xfrm>
                <a:off x="2481748" y="5800932"/>
                <a:ext cx="432104" cy="186179"/>
              </a:xfrm>
              <a:prstGeom prst="rightArrow">
                <a:avLst>
                  <a:gd name="adj1" fmla="val 50000"/>
                  <a:gd name="adj2" fmla="val 50000"/>
                </a:avLst>
              </a:prstGeom>
              <a:solidFill>
                <a:srgbClr val="005DAA">
                  <a:alpha val="49803"/>
                </a:srgbClr>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591" name="Right Arrow 590">
            <a:extLst>
              <a:ext uri="{FF2B5EF4-FFF2-40B4-BE49-F238E27FC236}">
                <a16:creationId xmlns:a16="http://schemas.microsoft.com/office/drawing/2014/main" id="{9146905C-4EC3-EB43-8EBA-E6D33B073F0E}"/>
              </a:ext>
            </a:extLst>
          </p:cNvPr>
          <p:cNvSpPr/>
          <p:nvPr/>
        </p:nvSpPr>
        <p:spPr>
          <a:xfrm rot="16200000">
            <a:off x="7799689" y="5672466"/>
            <a:ext cx="317218" cy="188983"/>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95" name="Picture 594">
            <a:extLst>
              <a:ext uri="{FF2B5EF4-FFF2-40B4-BE49-F238E27FC236}">
                <a16:creationId xmlns:a16="http://schemas.microsoft.com/office/drawing/2014/main" id="{CE3AE14C-4C93-C240-AB13-08AED6505B55}"/>
              </a:ext>
            </a:extLst>
          </p:cNvPr>
          <p:cNvPicPr>
            <a:picLocks noChangeAspect="1"/>
          </p:cNvPicPr>
          <p:nvPr/>
        </p:nvPicPr>
        <p:blipFill>
          <a:blip r:embed="rId6"/>
          <a:stretch>
            <a:fillRect/>
          </a:stretch>
        </p:blipFill>
        <p:spPr>
          <a:xfrm>
            <a:off x="3182176" y="3314318"/>
            <a:ext cx="2416803" cy="1564250"/>
          </a:xfrm>
          <a:prstGeom prst="rect">
            <a:avLst/>
          </a:prstGeom>
        </p:spPr>
      </p:pic>
      <p:sp>
        <p:nvSpPr>
          <p:cNvPr id="596" name="Rectangle 595">
            <a:extLst>
              <a:ext uri="{FF2B5EF4-FFF2-40B4-BE49-F238E27FC236}">
                <a16:creationId xmlns:a16="http://schemas.microsoft.com/office/drawing/2014/main" id="{D34449BD-DC15-4249-B03C-21CE363649EC}"/>
              </a:ext>
            </a:extLst>
          </p:cNvPr>
          <p:cNvSpPr/>
          <p:nvPr/>
        </p:nvSpPr>
        <p:spPr>
          <a:xfrm>
            <a:off x="3041598" y="3214551"/>
            <a:ext cx="2633376" cy="1742698"/>
          </a:xfrm>
          <a:prstGeom prst="rect">
            <a:avLst/>
          </a:prstGeom>
          <a:noFill/>
          <a:ln w="28575">
            <a:solidFill>
              <a:sysClr val="windowText" lastClr="000000"/>
            </a:solidFill>
            <a:prstDash val="dash"/>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7" name="Rounded Rectangle 596">
            <a:extLst>
              <a:ext uri="{FF2B5EF4-FFF2-40B4-BE49-F238E27FC236}">
                <a16:creationId xmlns:a16="http://schemas.microsoft.com/office/drawing/2014/main" id="{527D4749-2102-DC40-BE8E-3F6AFDB74E21}"/>
              </a:ext>
            </a:extLst>
          </p:cNvPr>
          <p:cNvSpPr/>
          <p:nvPr/>
        </p:nvSpPr>
        <p:spPr>
          <a:xfrm>
            <a:off x="6015988" y="5083564"/>
            <a:ext cx="2649104" cy="524786"/>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white"/>
                </a:solidFill>
                <a:effectLst/>
                <a:uLnTx/>
                <a:uFillTx/>
                <a:latin typeface="Calibri" panose="020F0502020204030204"/>
                <a:ea typeface="+mn-ea"/>
                <a:cs typeface="+mn-cs"/>
              </a:rPr>
              <a:t>Front End</a:t>
            </a:r>
          </a:p>
        </p:txBody>
      </p:sp>
      <p:sp>
        <p:nvSpPr>
          <p:cNvPr id="598" name="Right Arrow 597">
            <a:extLst>
              <a:ext uri="{FF2B5EF4-FFF2-40B4-BE49-F238E27FC236}">
                <a16:creationId xmlns:a16="http://schemas.microsoft.com/office/drawing/2014/main" id="{98AE3F7B-EEEE-7C49-A65B-034A116A8C35}"/>
              </a:ext>
            </a:extLst>
          </p:cNvPr>
          <p:cNvSpPr/>
          <p:nvPr/>
        </p:nvSpPr>
        <p:spPr>
          <a:xfrm>
            <a:off x="2452888" y="3447230"/>
            <a:ext cx="573262" cy="190482"/>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9" name="Right Arrow 598">
            <a:extLst>
              <a:ext uri="{FF2B5EF4-FFF2-40B4-BE49-F238E27FC236}">
                <a16:creationId xmlns:a16="http://schemas.microsoft.com/office/drawing/2014/main" id="{23F022A0-FE34-C845-A4C5-E99BE1F2CE0D}"/>
              </a:ext>
            </a:extLst>
          </p:cNvPr>
          <p:cNvSpPr/>
          <p:nvPr/>
        </p:nvSpPr>
        <p:spPr>
          <a:xfrm rot="16200000">
            <a:off x="6227077" y="4815717"/>
            <a:ext cx="317333" cy="147844"/>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0" name="Right Arrow 599">
            <a:extLst>
              <a:ext uri="{FF2B5EF4-FFF2-40B4-BE49-F238E27FC236}">
                <a16:creationId xmlns:a16="http://schemas.microsoft.com/office/drawing/2014/main" id="{4ECF748C-299E-A545-9D35-DECCF7CA792F}"/>
              </a:ext>
            </a:extLst>
          </p:cNvPr>
          <p:cNvSpPr/>
          <p:nvPr/>
        </p:nvSpPr>
        <p:spPr>
          <a:xfrm rot="5400000">
            <a:off x="8144077" y="4817514"/>
            <a:ext cx="298194" cy="147845"/>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01" name="Group 600">
            <a:extLst>
              <a:ext uri="{FF2B5EF4-FFF2-40B4-BE49-F238E27FC236}">
                <a16:creationId xmlns:a16="http://schemas.microsoft.com/office/drawing/2014/main" id="{5A3D7DF6-0A18-CF40-812D-D661EA00E64F}"/>
              </a:ext>
            </a:extLst>
          </p:cNvPr>
          <p:cNvGrpSpPr/>
          <p:nvPr/>
        </p:nvGrpSpPr>
        <p:grpSpPr>
          <a:xfrm>
            <a:off x="2509078" y="1243796"/>
            <a:ext cx="3142456" cy="1618367"/>
            <a:chOff x="2800929" y="1048692"/>
            <a:chExt cx="2633376" cy="1164478"/>
          </a:xfrm>
        </p:grpSpPr>
        <p:sp>
          <p:nvSpPr>
            <p:cNvPr id="669" name="Rectangle 668">
              <a:extLst>
                <a:ext uri="{FF2B5EF4-FFF2-40B4-BE49-F238E27FC236}">
                  <a16:creationId xmlns:a16="http://schemas.microsoft.com/office/drawing/2014/main" id="{ECBA7ED4-3159-6A44-BA0A-85B006AC2E06}"/>
                </a:ext>
              </a:extLst>
            </p:cNvPr>
            <p:cNvSpPr/>
            <p:nvPr/>
          </p:nvSpPr>
          <p:spPr>
            <a:xfrm>
              <a:off x="2800929" y="1048692"/>
              <a:ext cx="2633376" cy="1164478"/>
            </a:xfrm>
            <a:prstGeom prst="rect">
              <a:avLst/>
            </a:prstGeom>
            <a:solidFill>
              <a:srgbClr val="FFC000">
                <a:alpha val="50000"/>
              </a:srgbClr>
            </a:solidFill>
            <a:ln w="28575">
              <a:solidFill>
                <a:srgbClr val="FFC000">
                  <a:lumMod val="75000"/>
                </a:srgbClr>
              </a:solidFill>
              <a:prstDash val="dash"/>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solidFill>
                    <a:srgbClr val="FFC000">
                      <a:lumMod val="75000"/>
                    </a:srgbClr>
                  </a:solidFill>
                </a:ln>
                <a:solidFill>
                  <a:prstClr val="white"/>
                </a:solidFill>
                <a:effectLst/>
                <a:uLnTx/>
                <a:uFillTx/>
                <a:latin typeface="Calibri" panose="020F0502020204030204"/>
                <a:ea typeface="+mn-ea"/>
                <a:cs typeface="+mn-cs"/>
              </a:endParaRPr>
            </a:p>
          </p:txBody>
        </p:sp>
        <p:pic>
          <p:nvPicPr>
            <p:cNvPr id="670" name="Picture 669">
              <a:extLst>
                <a:ext uri="{FF2B5EF4-FFF2-40B4-BE49-F238E27FC236}">
                  <a16:creationId xmlns:a16="http://schemas.microsoft.com/office/drawing/2014/main" id="{115AA955-5EB9-D748-9A09-FDD2ED5D2322}"/>
                </a:ext>
              </a:extLst>
            </p:cNvPr>
            <p:cNvPicPr>
              <a:picLocks noChangeAspect="1"/>
            </p:cNvPicPr>
            <p:nvPr/>
          </p:nvPicPr>
          <p:blipFill>
            <a:blip r:embed="rId3"/>
            <a:stretch>
              <a:fillRect/>
            </a:stretch>
          </p:blipFill>
          <p:spPr>
            <a:xfrm>
              <a:off x="2913854" y="1831153"/>
              <a:ext cx="323614" cy="323614"/>
            </a:xfrm>
            <a:prstGeom prst="rect">
              <a:avLst/>
            </a:prstGeom>
          </p:spPr>
        </p:pic>
        <p:sp>
          <p:nvSpPr>
            <p:cNvPr id="671" name="Can 670">
              <a:extLst>
                <a:ext uri="{FF2B5EF4-FFF2-40B4-BE49-F238E27FC236}">
                  <a16:creationId xmlns:a16="http://schemas.microsoft.com/office/drawing/2014/main" id="{ED19DFB1-B6FF-734F-A568-3788EDCD344E}"/>
                </a:ext>
              </a:extLst>
            </p:cNvPr>
            <p:cNvSpPr/>
            <p:nvPr/>
          </p:nvSpPr>
          <p:spPr>
            <a:xfrm>
              <a:off x="2915885" y="1121968"/>
              <a:ext cx="521424" cy="521424"/>
            </a:xfrm>
            <a:prstGeom prst="can">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2" name="TextBox 671">
              <a:extLst>
                <a:ext uri="{FF2B5EF4-FFF2-40B4-BE49-F238E27FC236}">
                  <a16:creationId xmlns:a16="http://schemas.microsoft.com/office/drawing/2014/main" id="{F51BA2F1-0A0D-CA47-BBB0-3BBFDAECE111}"/>
                </a:ext>
              </a:extLst>
            </p:cNvPr>
            <p:cNvSpPr txBox="1"/>
            <p:nvPr/>
          </p:nvSpPr>
          <p:spPr>
            <a:xfrm>
              <a:off x="3674218" y="1898472"/>
              <a:ext cx="1433085"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Knowledge Graph</a:t>
              </a:r>
            </a:p>
          </p:txBody>
        </p:sp>
        <p:pic>
          <p:nvPicPr>
            <p:cNvPr id="673" name="Picture 672">
              <a:extLst>
                <a:ext uri="{FF2B5EF4-FFF2-40B4-BE49-F238E27FC236}">
                  <a16:creationId xmlns:a16="http://schemas.microsoft.com/office/drawing/2014/main" id="{3E0B5A1E-9A3F-0E43-81F1-3097A47F991B}"/>
                </a:ext>
              </a:extLst>
            </p:cNvPr>
            <p:cNvPicPr>
              <a:picLocks noChangeAspect="1"/>
            </p:cNvPicPr>
            <p:nvPr/>
          </p:nvPicPr>
          <p:blipFill>
            <a:blip r:embed="rId7"/>
            <a:stretch>
              <a:fillRect/>
            </a:stretch>
          </p:blipFill>
          <p:spPr>
            <a:xfrm>
              <a:off x="3996628" y="1121968"/>
              <a:ext cx="1156798" cy="874452"/>
            </a:xfrm>
            <a:prstGeom prst="rect">
              <a:avLst/>
            </a:prstGeom>
          </p:spPr>
        </p:pic>
      </p:grpSp>
      <p:pic>
        <p:nvPicPr>
          <p:cNvPr id="602" name="Picture 601">
            <a:extLst>
              <a:ext uri="{FF2B5EF4-FFF2-40B4-BE49-F238E27FC236}">
                <a16:creationId xmlns:a16="http://schemas.microsoft.com/office/drawing/2014/main" id="{DEF236D3-C8E3-9D44-B9F5-A85F82E137BB}"/>
              </a:ext>
            </a:extLst>
          </p:cNvPr>
          <p:cNvPicPr>
            <a:picLocks noChangeAspect="1"/>
          </p:cNvPicPr>
          <p:nvPr/>
        </p:nvPicPr>
        <p:blipFill>
          <a:blip r:embed="rId3"/>
          <a:stretch>
            <a:fillRect/>
          </a:stretch>
        </p:blipFill>
        <p:spPr>
          <a:xfrm>
            <a:off x="5231035" y="3379128"/>
            <a:ext cx="382536" cy="382536"/>
          </a:xfrm>
          <a:prstGeom prst="rect">
            <a:avLst/>
          </a:prstGeom>
        </p:spPr>
      </p:pic>
      <p:sp>
        <p:nvSpPr>
          <p:cNvPr id="603" name="Right Arrow 602">
            <a:extLst>
              <a:ext uri="{FF2B5EF4-FFF2-40B4-BE49-F238E27FC236}">
                <a16:creationId xmlns:a16="http://schemas.microsoft.com/office/drawing/2014/main" id="{6900EFAF-AD78-AE49-A79C-B470B2EBCE0F}"/>
              </a:ext>
            </a:extLst>
          </p:cNvPr>
          <p:cNvSpPr/>
          <p:nvPr/>
        </p:nvSpPr>
        <p:spPr>
          <a:xfrm rot="10800000">
            <a:off x="5667647" y="4272523"/>
            <a:ext cx="389372" cy="177610"/>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4" name="Right Arrow 603">
            <a:extLst>
              <a:ext uri="{FF2B5EF4-FFF2-40B4-BE49-F238E27FC236}">
                <a16:creationId xmlns:a16="http://schemas.microsoft.com/office/drawing/2014/main" id="{A45A249E-BF39-D641-AC53-266067B1B22D}"/>
              </a:ext>
            </a:extLst>
          </p:cNvPr>
          <p:cNvSpPr/>
          <p:nvPr/>
        </p:nvSpPr>
        <p:spPr>
          <a:xfrm rot="16200000">
            <a:off x="3200901" y="2982560"/>
            <a:ext cx="335393" cy="128588"/>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5" name="TextBox 604">
            <a:extLst>
              <a:ext uri="{FF2B5EF4-FFF2-40B4-BE49-F238E27FC236}">
                <a16:creationId xmlns:a16="http://schemas.microsoft.com/office/drawing/2014/main" id="{DE26A108-1F7C-DA48-9155-CD96F69ED0B6}"/>
              </a:ext>
            </a:extLst>
          </p:cNvPr>
          <p:cNvSpPr txBox="1"/>
          <p:nvPr/>
        </p:nvSpPr>
        <p:spPr>
          <a:xfrm>
            <a:off x="4262620" y="3300447"/>
            <a:ext cx="981679"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PostgreSQL</a:t>
            </a:r>
          </a:p>
        </p:txBody>
      </p:sp>
      <p:sp>
        <p:nvSpPr>
          <p:cNvPr id="606" name="Right Arrow 605">
            <a:extLst>
              <a:ext uri="{FF2B5EF4-FFF2-40B4-BE49-F238E27FC236}">
                <a16:creationId xmlns:a16="http://schemas.microsoft.com/office/drawing/2014/main" id="{F5BEA863-01CF-C846-B469-44F012335172}"/>
              </a:ext>
            </a:extLst>
          </p:cNvPr>
          <p:cNvSpPr/>
          <p:nvPr/>
        </p:nvSpPr>
        <p:spPr>
          <a:xfrm>
            <a:off x="5673927" y="2195870"/>
            <a:ext cx="335393" cy="128588"/>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07" name="Group 606">
            <a:extLst>
              <a:ext uri="{FF2B5EF4-FFF2-40B4-BE49-F238E27FC236}">
                <a16:creationId xmlns:a16="http://schemas.microsoft.com/office/drawing/2014/main" id="{531D3BDF-9757-5648-A6FF-C3A42F057324}"/>
              </a:ext>
            </a:extLst>
          </p:cNvPr>
          <p:cNvGrpSpPr/>
          <p:nvPr/>
        </p:nvGrpSpPr>
        <p:grpSpPr>
          <a:xfrm>
            <a:off x="522101" y="3064427"/>
            <a:ext cx="1924679" cy="2150248"/>
            <a:chOff x="547037" y="2397972"/>
            <a:chExt cx="1924679" cy="2150248"/>
          </a:xfrm>
        </p:grpSpPr>
        <p:pic>
          <p:nvPicPr>
            <p:cNvPr id="648" name="Picture 647">
              <a:extLst>
                <a:ext uri="{FF2B5EF4-FFF2-40B4-BE49-F238E27FC236}">
                  <a16:creationId xmlns:a16="http://schemas.microsoft.com/office/drawing/2014/main" id="{CFA6E049-4A2C-0E42-83FB-E0CB2D04B53B}"/>
                </a:ext>
              </a:extLst>
            </p:cNvPr>
            <p:cNvPicPr>
              <a:picLocks noChangeAspect="1"/>
            </p:cNvPicPr>
            <p:nvPr/>
          </p:nvPicPr>
          <p:blipFill>
            <a:blip r:embed="rId3"/>
            <a:stretch>
              <a:fillRect/>
            </a:stretch>
          </p:blipFill>
          <p:spPr>
            <a:xfrm>
              <a:off x="2052924" y="2516042"/>
              <a:ext cx="335393" cy="335393"/>
            </a:xfrm>
            <a:prstGeom prst="rect">
              <a:avLst/>
            </a:prstGeom>
          </p:spPr>
        </p:pic>
        <p:grpSp>
          <p:nvGrpSpPr>
            <p:cNvPr id="649" name="Group 648">
              <a:extLst>
                <a:ext uri="{FF2B5EF4-FFF2-40B4-BE49-F238E27FC236}">
                  <a16:creationId xmlns:a16="http://schemas.microsoft.com/office/drawing/2014/main" id="{6E52975A-58B9-5B43-A790-79D5B9D5A2E2}"/>
                </a:ext>
              </a:extLst>
            </p:cNvPr>
            <p:cNvGrpSpPr/>
            <p:nvPr/>
          </p:nvGrpSpPr>
          <p:grpSpPr>
            <a:xfrm>
              <a:off x="547037" y="2397972"/>
              <a:ext cx="1924679" cy="2150248"/>
              <a:chOff x="243920" y="2715037"/>
              <a:chExt cx="1924679" cy="2150248"/>
            </a:xfrm>
          </p:grpSpPr>
          <p:sp>
            <p:nvSpPr>
              <p:cNvPr id="650" name="Google Shape;343;p21">
                <a:extLst>
                  <a:ext uri="{FF2B5EF4-FFF2-40B4-BE49-F238E27FC236}">
                    <a16:creationId xmlns:a16="http://schemas.microsoft.com/office/drawing/2014/main" id="{A158014F-5101-1649-92E9-CC29D236E052}"/>
                  </a:ext>
                </a:extLst>
              </p:cNvPr>
              <p:cNvSpPr/>
              <p:nvPr/>
            </p:nvSpPr>
            <p:spPr>
              <a:xfrm>
                <a:off x="243920" y="2726723"/>
                <a:ext cx="1924679" cy="2138562"/>
              </a:xfrm>
              <a:prstGeom prst="rect">
                <a:avLst/>
              </a:prstGeom>
              <a:solidFill>
                <a:srgbClr val="FF6600">
                  <a:alpha val="47843"/>
                </a:srgbClr>
              </a:solidFill>
              <a:ln w="28575" cap="flat" cmpd="sng">
                <a:solidFill>
                  <a:srgbClr val="FF6600"/>
                </a:solidFill>
                <a:prstDash val="dash"/>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1" name="Google Shape;344;p21">
                <a:extLst>
                  <a:ext uri="{FF2B5EF4-FFF2-40B4-BE49-F238E27FC236}">
                    <a16:creationId xmlns:a16="http://schemas.microsoft.com/office/drawing/2014/main" id="{90AC2887-2244-BF43-AF34-529C786EDA39}"/>
                  </a:ext>
                </a:extLst>
              </p:cNvPr>
              <p:cNvSpPr txBox="1"/>
              <p:nvPr/>
            </p:nvSpPr>
            <p:spPr>
              <a:xfrm>
                <a:off x="294159" y="2715037"/>
                <a:ext cx="1641917" cy="276999"/>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3F3F3F"/>
                    </a:solidFill>
                    <a:effectLst/>
                    <a:uLnTx/>
                    <a:uFillTx/>
                    <a:latin typeface="Arial"/>
                    <a:ea typeface="Arial"/>
                    <a:cs typeface="Arial"/>
                    <a:sym typeface="Arial"/>
                  </a:rPr>
                  <a:t>Data Streaming</a:t>
                </a:r>
                <a:endParaRPr kumimoji="0" sz="1350" b="1"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652" name="Google Shape;345;p21">
                <a:extLst>
                  <a:ext uri="{FF2B5EF4-FFF2-40B4-BE49-F238E27FC236}">
                    <a16:creationId xmlns:a16="http://schemas.microsoft.com/office/drawing/2014/main" id="{D28CAFCF-6672-954A-878F-B9EEBDA85057}"/>
                  </a:ext>
                </a:extLst>
              </p:cNvPr>
              <p:cNvSpPr txBox="1"/>
              <p:nvPr/>
            </p:nvSpPr>
            <p:spPr>
              <a:xfrm>
                <a:off x="331310" y="3011323"/>
                <a:ext cx="1393651" cy="276999"/>
              </a:xfrm>
              <a:prstGeom prst="rect">
                <a:avLst/>
              </a:prstGeom>
              <a:solidFill>
                <a:srgbClr val="FF7D7D"/>
              </a:solidFill>
              <a:ln w="9525" cap="flat" cmpd="sng">
                <a:solidFill>
                  <a:srgbClr val="FF3B3C"/>
                </a:solidFill>
                <a:prstDash val="dash"/>
                <a:round/>
                <a:headEnd type="none" w="sm" len="sm"/>
                <a:tailEnd type="none" w="sm" len="sm"/>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Arial"/>
                    <a:ea typeface="Arial"/>
                    <a:cs typeface="Arial"/>
                    <a:sym typeface="Arial"/>
                  </a:rPr>
                  <a:t>Kafka Topics</a:t>
                </a:r>
                <a:endParaRPr kumimoji="0" sz="1800" b="0" i="0" u="none" strike="noStrike" kern="0" cap="none" spc="0" normalizeH="0" baseline="0" noProof="0">
                  <a:ln>
                    <a:noFill/>
                  </a:ln>
                  <a:solidFill>
                    <a:prstClr val="black"/>
                  </a:solidFill>
                  <a:effectLst/>
                  <a:uLnTx/>
                  <a:uFillTx/>
                </a:endParaRPr>
              </a:p>
            </p:txBody>
          </p:sp>
          <p:sp>
            <p:nvSpPr>
              <p:cNvPr id="653" name="Google Shape;346;p21">
                <a:extLst>
                  <a:ext uri="{FF2B5EF4-FFF2-40B4-BE49-F238E27FC236}">
                    <a16:creationId xmlns:a16="http://schemas.microsoft.com/office/drawing/2014/main" id="{F105FF0E-EC5D-0D4A-8A7A-F5E6F883D11C}"/>
                  </a:ext>
                </a:extLst>
              </p:cNvPr>
              <p:cNvSpPr/>
              <p:nvPr/>
            </p:nvSpPr>
            <p:spPr>
              <a:xfrm>
                <a:off x="398201"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4" name="Google Shape;347;p21">
                <a:extLst>
                  <a:ext uri="{FF2B5EF4-FFF2-40B4-BE49-F238E27FC236}">
                    <a16:creationId xmlns:a16="http://schemas.microsoft.com/office/drawing/2014/main" id="{5FFFD898-246F-2344-9889-F0212F4F1135}"/>
                  </a:ext>
                </a:extLst>
              </p:cNvPr>
              <p:cNvSpPr/>
              <p:nvPr/>
            </p:nvSpPr>
            <p:spPr>
              <a:xfrm>
                <a:off x="583893"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5" name="Google Shape;348;p21">
                <a:extLst>
                  <a:ext uri="{FF2B5EF4-FFF2-40B4-BE49-F238E27FC236}">
                    <a16:creationId xmlns:a16="http://schemas.microsoft.com/office/drawing/2014/main" id="{3E11A240-AA8D-174F-8BEE-7F73DC61C700}"/>
                  </a:ext>
                </a:extLst>
              </p:cNvPr>
              <p:cNvSpPr/>
              <p:nvPr/>
            </p:nvSpPr>
            <p:spPr>
              <a:xfrm>
                <a:off x="761601"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6" name="Google Shape;349;p21">
                <a:extLst>
                  <a:ext uri="{FF2B5EF4-FFF2-40B4-BE49-F238E27FC236}">
                    <a16:creationId xmlns:a16="http://schemas.microsoft.com/office/drawing/2014/main" id="{0D4BC8AE-206B-DD4C-BED6-8A7672DDC5DB}"/>
                  </a:ext>
                </a:extLst>
              </p:cNvPr>
              <p:cNvSpPr/>
              <p:nvPr/>
            </p:nvSpPr>
            <p:spPr>
              <a:xfrm>
                <a:off x="943072"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7" name="Google Shape;350;p21">
                <a:extLst>
                  <a:ext uri="{FF2B5EF4-FFF2-40B4-BE49-F238E27FC236}">
                    <a16:creationId xmlns:a16="http://schemas.microsoft.com/office/drawing/2014/main" id="{6B79ED9A-845E-434E-B2B9-7D8D8F1CA371}"/>
                  </a:ext>
                </a:extLst>
              </p:cNvPr>
              <p:cNvSpPr/>
              <p:nvPr/>
            </p:nvSpPr>
            <p:spPr>
              <a:xfrm>
                <a:off x="1124544"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8" name="Google Shape;351;p21">
                <a:extLst>
                  <a:ext uri="{FF2B5EF4-FFF2-40B4-BE49-F238E27FC236}">
                    <a16:creationId xmlns:a16="http://schemas.microsoft.com/office/drawing/2014/main" id="{F0FDFB33-3A34-4246-85E1-E13815F07F36}"/>
                  </a:ext>
                </a:extLst>
              </p:cNvPr>
              <p:cNvSpPr/>
              <p:nvPr/>
            </p:nvSpPr>
            <p:spPr>
              <a:xfrm>
                <a:off x="1303297" y="3648735"/>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9" name="Google Shape;352;p21">
                <a:extLst>
                  <a:ext uri="{FF2B5EF4-FFF2-40B4-BE49-F238E27FC236}">
                    <a16:creationId xmlns:a16="http://schemas.microsoft.com/office/drawing/2014/main" id="{EEDF9084-B0AA-D340-8D0F-7748F4ED6D79}"/>
                  </a:ext>
                </a:extLst>
              </p:cNvPr>
              <p:cNvSpPr/>
              <p:nvPr/>
            </p:nvSpPr>
            <p:spPr>
              <a:xfrm>
                <a:off x="1698490" y="3648734"/>
                <a:ext cx="120650" cy="111125"/>
              </a:xfrm>
              <a:prstGeom prst="rect">
                <a:avLst/>
              </a:prstGeom>
              <a:solidFill>
                <a:srgbClr val="FD9724"/>
              </a:solidFill>
              <a:ln w="25400" cap="flat" cmpd="sng">
                <a:solidFill>
                  <a:srgbClr val="E6892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0" name="Google Shape;353;p21">
                <a:extLst>
                  <a:ext uri="{FF2B5EF4-FFF2-40B4-BE49-F238E27FC236}">
                    <a16:creationId xmlns:a16="http://schemas.microsoft.com/office/drawing/2014/main" id="{5EFA2B9C-C686-EA4D-B6D8-D98FBBFC1BA3}"/>
                  </a:ext>
                </a:extLst>
              </p:cNvPr>
              <p:cNvSpPr/>
              <p:nvPr/>
            </p:nvSpPr>
            <p:spPr>
              <a:xfrm>
                <a:off x="1497805" y="3642723"/>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1" name="Google Shape;354;p21">
                <a:extLst>
                  <a:ext uri="{FF2B5EF4-FFF2-40B4-BE49-F238E27FC236}">
                    <a16:creationId xmlns:a16="http://schemas.microsoft.com/office/drawing/2014/main" id="{A95AD7CD-1E7B-4342-A8D3-4B5DFFC54829}"/>
                  </a:ext>
                </a:extLst>
              </p:cNvPr>
              <p:cNvSpPr/>
              <p:nvPr/>
            </p:nvSpPr>
            <p:spPr>
              <a:xfrm>
                <a:off x="403425"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2" name="Google Shape;355;p21">
                <a:extLst>
                  <a:ext uri="{FF2B5EF4-FFF2-40B4-BE49-F238E27FC236}">
                    <a16:creationId xmlns:a16="http://schemas.microsoft.com/office/drawing/2014/main" id="{4FB7CB94-E5E9-E245-8F98-9590905E1B54}"/>
                  </a:ext>
                </a:extLst>
              </p:cNvPr>
              <p:cNvSpPr/>
              <p:nvPr/>
            </p:nvSpPr>
            <p:spPr>
              <a:xfrm>
                <a:off x="581133"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3" name="Google Shape;356;p21">
                <a:extLst>
                  <a:ext uri="{FF2B5EF4-FFF2-40B4-BE49-F238E27FC236}">
                    <a16:creationId xmlns:a16="http://schemas.microsoft.com/office/drawing/2014/main" id="{2A9493B3-C329-FE46-A76E-8B0FC12BD2DD}"/>
                  </a:ext>
                </a:extLst>
              </p:cNvPr>
              <p:cNvSpPr/>
              <p:nvPr/>
            </p:nvSpPr>
            <p:spPr>
              <a:xfrm>
                <a:off x="762604"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4" name="Google Shape;357;p21">
                <a:extLst>
                  <a:ext uri="{FF2B5EF4-FFF2-40B4-BE49-F238E27FC236}">
                    <a16:creationId xmlns:a16="http://schemas.microsoft.com/office/drawing/2014/main" id="{9BE79C40-180D-574E-84CF-C5C4510F884E}"/>
                  </a:ext>
                </a:extLst>
              </p:cNvPr>
              <p:cNvSpPr/>
              <p:nvPr/>
            </p:nvSpPr>
            <p:spPr>
              <a:xfrm>
                <a:off x="944076"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5" name="Google Shape;358;p21">
                <a:extLst>
                  <a:ext uri="{FF2B5EF4-FFF2-40B4-BE49-F238E27FC236}">
                    <a16:creationId xmlns:a16="http://schemas.microsoft.com/office/drawing/2014/main" id="{EC491490-AEA7-0246-8120-35A5CE205241}"/>
                  </a:ext>
                </a:extLst>
              </p:cNvPr>
              <p:cNvSpPr/>
              <p:nvPr/>
            </p:nvSpPr>
            <p:spPr>
              <a:xfrm>
                <a:off x="1122829" y="3989619"/>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6" name="Google Shape;359;p21">
                <a:extLst>
                  <a:ext uri="{FF2B5EF4-FFF2-40B4-BE49-F238E27FC236}">
                    <a16:creationId xmlns:a16="http://schemas.microsoft.com/office/drawing/2014/main" id="{0FB78A57-966F-B142-8B96-CDA635A43F07}"/>
                  </a:ext>
                </a:extLst>
              </p:cNvPr>
              <p:cNvSpPr/>
              <p:nvPr/>
            </p:nvSpPr>
            <p:spPr>
              <a:xfrm>
                <a:off x="1307476" y="3989618"/>
                <a:ext cx="120650" cy="111125"/>
              </a:xfrm>
              <a:prstGeom prst="rect">
                <a:avLst/>
              </a:prstGeom>
              <a:solidFill>
                <a:srgbClr val="FD9724"/>
              </a:solidFill>
              <a:ln w="25400" cap="flat" cmpd="sng">
                <a:solidFill>
                  <a:srgbClr val="E6892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7" name="Google Shape;406;p21">
                <a:extLst>
                  <a:ext uri="{FF2B5EF4-FFF2-40B4-BE49-F238E27FC236}">
                    <a16:creationId xmlns:a16="http://schemas.microsoft.com/office/drawing/2014/main" id="{E60857C0-E2CE-0B40-B972-F057B051B4F7}"/>
                  </a:ext>
                </a:extLst>
              </p:cNvPr>
              <p:cNvSpPr txBox="1"/>
              <p:nvPr/>
            </p:nvSpPr>
            <p:spPr>
              <a:xfrm>
                <a:off x="271352" y="3430246"/>
                <a:ext cx="599320" cy="230833"/>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a:ea typeface="Arial"/>
                    <a:cs typeface="Arial"/>
                    <a:sym typeface="Arial"/>
                  </a:rPr>
                  <a:t>Video</a:t>
                </a:r>
                <a:endParaRPr kumimoji="0" sz="1050" b="0"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668" name="Google Shape;407;p21">
                <a:extLst>
                  <a:ext uri="{FF2B5EF4-FFF2-40B4-BE49-F238E27FC236}">
                    <a16:creationId xmlns:a16="http://schemas.microsoft.com/office/drawing/2014/main" id="{5BFB3E6B-52BB-2C48-870A-48D7FCCD1A78}"/>
                  </a:ext>
                </a:extLst>
              </p:cNvPr>
              <p:cNvSpPr txBox="1"/>
              <p:nvPr/>
            </p:nvSpPr>
            <p:spPr>
              <a:xfrm>
                <a:off x="273239" y="3797031"/>
                <a:ext cx="471889" cy="230833"/>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a:ea typeface="Arial"/>
                    <a:cs typeface="Arial"/>
                    <a:sym typeface="Arial"/>
                  </a:rPr>
                  <a:t>Text</a:t>
                </a:r>
                <a:endParaRPr kumimoji="0" sz="1050" b="0" i="0" u="none" strike="noStrike" kern="0" cap="none" spc="0" normalizeH="0" baseline="0" noProof="0">
                  <a:ln>
                    <a:noFill/>
                  </a:ln>
                  <a:solidFill>
                    <a:prstClr val="black"/>
                  </a:solidFill>
                  <a:effectLst/>
                  <a:uLnTx/>
                  <a:uFillTx/>
                  <a:latin typeface="Arial"/>
                  <a:ea typeface="Arial"/>
                  <a:cs typeface="Arial"/>
                  <a:sym typeface="Arial"/>
                </a:endParaRPr>
              </a:p>
            </p:txBody>
          </p:sp>
        </p:grpSp>
      </p:grpSp>
      <p:pic>
        <p:nvPicPr>
          <p:cNvPr id="608" name="Picture 607">
            <a:extLst>
              <a:ext uri="{FF2B5EF4-FFF2-40B4-BE49-F238E27FC236}">
                <a16:creationId xmlns:a16="http://schemas.microsoft.com/office/drawing/2014/main" id="{13FFED49-3C59-4C49-B94E-B0FC370C7D8B}"/>
              </a:ext>
            </a:extLst>
          </p:cNvPr>
          <p:cNvPicPr>
            <a:picLocks noChangeAspect="1"/>
          </p:cNvPicPr>
          <p:nvPr/>
        </p:nvPicPr>
        <p:blipFill>
          <a:blip r:embed="rId8"/>
          <a:stretch>
            <a:fillRect/>
          </a:stretch>
        </p:blipFill>
        <p:spPr>
          <a:xfrm>
            <a:off x="816922" y="4600496"/>
            <a:ext cx="1533420" cy="457667"/>
          </a:xfrm>
          <a:prstGeom prst="rect">
            <a:avLst/>
          </a:prstGeom>
        </p:spPr>
      </p:pic>
      <p:grpSp>
        <p:nvGrpSpPr>
          <p:cNvPr id="609" name="Group 608">
            <a:extLst>
              <a:ext uri="{FF2B5EF4-FFF2-40B4-BE49-F238E27FC236}">
                <a16:creationId xmlns:a16="http://schemas.microsoft.com/office/drawing/2014/main" id="{DA99A577-86B7-0845-AFE8-D68401A2596D}"/>
              </a:ext>
            </a:extLst>
          </p:cNvPr>
          <p:cNvGrpSpPr/>
          <p:nvPr/>
        </p:nvGrpSpPr>
        <p:grpSpPr>
          <a:xfrm>
            <a:off x="6057020" y="3162974"/>
            <a:ext cx="2441591" cy="1553963"/>
            <a:chOff x="6110183" y="2744909"/>
            <a:chExt cx="2441591" cy="1553963"/>
          </a:xfrm>
        </p:grpSpPr>
        <p:pic>
          <p:nvPicPr>
            <p:cNvPr id="642" name="Picture 641">
              <a:extLst>
                <a:ext uri="{FF2B5EF4-FFF2-40B4-BE49-F238E27FC236}">
                  <a16:creationId xmlns:a16="http://schemas.microsoft.com/office/drawing/2014/main" id="{A8D4B9D8-9B31-904D-8333-00DFC25DADE1}"/>
                </a:ext>
              </a:extLst>
            </p:cNvPr>
            <p:cNvPicPr>
              <a:picLocks noChangeAspect="1"/>
            </p:cNvPicPr>
            <p:nvPr/>
          </p:nvPicPr>
          <p:blipFill>
            <a:blip r:embed="rId3"/>
            <a:stretch>
              <a:fillRect/>
            </a:stretch>
          </p:blipFill>
          <p:spPr>
            <a:xfrm>
              <a:off x="6206090" y="2846014"/>
              <a:ext cx="317333" cy="317333"/>
            </a:xfrm>
            <a:prstGeom prst="rect">
              <a:avLst/>
            </a:prstGeom>
          </p:spPr>
        </p:pic>
        <p:grpSp>
          <p:nvGrpSpPr>
            <p:cNvPr id="643" name="Google Shape;398;p21">
              <a:extLst>
                <a:ext uri="{FF2B5EF4-FFF2-40B4-BE49-F238E27FC236}">
                  <a16:creationId xmlns:a16="http://schemas.microsoft.com/office/drawing/2014/main" id="{1352B819-47C6-2B4B-BCF9-00879FCE4056}"/>
                </a:ext>
              </a:extLst>
            </p:cNvPr>
            <p:cNvGrpSpPr/>
            <p:nvPr/>
          </p:nvGrpSpPr>
          <p:grpSpPr>
            <a:xfrm>
              <a:off x="6110183" y="2744909"/>
              <a:ext cx="2441591" cy="1553963"/>
              <a:chOff x="9037424" y="2084701"/>
              <a:chExt cx="3255454" cy="2071951"/>
            </a:xfrm>
          </p:grpSpPr>
          <p:sp>
            <p:nvSpPr>
              <p:cNvPr id="644" name="Google Shape;399;p21">
                <a:extLst>
                  <a:ext uri="{FF2B5EF4-FFF2-40B4-BE49-F238E27FC236}">
                    <a16:creationId xmlns:a16="http://schemas.microsoft.com/office/drawing/2014/main" id="{C19B3E46-5C2F-544E-B3F1-DA40C30BF36A}"/>
                  </a:ext>
                </a:extLst>
              </p:cNvPr>
              <p:cNvSpPr/>
              <p:nvPr/>
            </p:nvSpPr>
            <p:spPr>
              <a:xfrm>
                <a:off x="9037424" y="2084701"/>
                <a:ext cx="3255454" cy="2071951"/>
              </a:xfrm>
              <a:prstGeom prst="rect">
                <a:avLst/>
              </a:prstGeom>
              <a:solidFill>
                <a:srgbClr val="90C261">
                  <a:alpha val="49803"/>
                </a:srgbClr>
              </a:solidFill>
              <a:ln w="28575" cap="flat" cmpd="sng">
                <a:solidFill>
                  <a:srgbClr val="3F3F3F"/>
                </a:solidFill>
                <a:prstDash val="dash"/>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A5A5A5"/>
                  </a:solidFill>
                  <a:effectLst/>
                  <a:uLnTx/>
                  <a:uFillTx/>
                  <a:latin typeface="Calibri"/>
                  <a:ea typeface="Calibri"/>
                  <a:cs typeface="Calibri"/>
                  <a:sym typeface="Calibri"/>
                </a:endParaRPr>
              </a:p>
            </p:txBody>
          </p:sp>
          <p:sp>
            <p:nvSpPr>
              <p:cNvPr id="645" name="Google Shape;400;p21">
                <a:extLst>
                  <a:ext uri="{FF2B5EF4-FFF2-40B4-BE49-F238E27FC236}">
                    <a16:creationId xmlns:a16="http://schemas.microsoft.com/office/drawing/2014/main" id="{0B3025A9-C5F3-614E-BA31-900E4087696B}"/>
                  </a:ext>
                </a:extLst>
              </p:cNvPr>
              <p:cNvSpPr txBox="1"/>
              <p:nvPr/>
            </p:nvSpPr>
            <p:spPr>
              <a:xfrm>
                <a:off x="9396932" y="2835497"/>
                <a:ext cx="2416046" cy="369332"/>
              </a:xfrm>
              <a:prstGeom prst="rect">
                <a:avLst/>
              </a:prstGeom>
              <a:solidFill>
                <a:srgbClr val="90C261"/>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white"/>
                    </a:solidFill>
                    <a:effectLst/>
                    <a:uLnTx/>
                    <a:uFillTx/>
                    <a:latin typeface="Arial"/>
                    <a:ea typeface="Arial"/>
                    <a:cs typeface="Arial"/>
                    <a:sym typeface="Arial"/>
                  </a:rPr>
                  <a:t>ES Writer/Mapper</a:t>
                </a:r>
                <a:endParaRPr kumimoji="0" sz="1800" b="0" i="0" u="none" strike="noStrike" kern="0" cap="none" spc="0" normalizeH="0" baseline="0" noProof="0">
                  <a:ln>
                    <a:noFill/>
                  </a:ln>
                  <a:solidFill>
                    <a:prstClr val="black"/>
                  </a:solidFill>
                  <a:effectLst/>
                  <a:uLnTx/>
                  <a:uFillTx/>
                </a:endParaRPr>
              </a:p>
            </p:txBody>
          </p:sp>
          <p:sp>
            <p:nvSpPr>
              <p:cNvPr id="646" name="Google Shape;401;p21">
                <a:extLst>
                  <a:ext uri="{FF2B5EF4-FFF2-40B4-BE49-F238E27FC236}">
                    <a16:creationId xmlns:a16="http://schemas.microsoft.com/office/drawing/2014/main" id="{0BA225AE-3814-4940-9DCD-8F6F2639C2FE}"/>
                  </a:ext>
                </a:extLst>
              </p:cNvPr>
              <p:cNvSpPr txBox="1"/>
              <p:nvPr/>
            </p:nvSpPr>
            <p:spPr>
              <a:xfrm>
                <a:off x="9696088" y="2135544"/>
                <a:ext cx="2137124" cy="369332"/>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uLnTx/>
                    <a:uFillTx/>
                    <a:latin typeface="Arial"/>
                    <a:ea typeface="Arial"/>
                    <a:cs typeface="Arial"/>
                    <a:sym typeface="Arial"/>
                  </a:rPr>
                  <a:t>Indexing Layer</a:t>
                </a:r>
                <a:endParaRPr kumimoji="0" sz="1800" b="0" i="0" u="none" strike="noStrike" kern="0" cap="none" spc="0" normalizeH="0" baseline="0" noProof="0">
                  <a:ln>
                    <a:noFill/>
                  </a:ln>
                  <a:solidFill>
                    <a:prstClr val="black"/>
                  </a:solidFill>
                  <a:effectLst/>
                  <a:uLnTx/>
                  <a:uFillTx/>
                </a:endParaRPr>
              </a:p>
            </p:txBody>
          </p:sp>
          <p:pic>
            <p:nvPicPr>
              <p:cNvPr id="647" name="Google Shape;402;p21" descr="arangodb-logo.png">
                <a:extLst>
                  <a:ext uri="{FF2B5EF4-FFF2-40B4-BE49-F238E27FC236}">
                    <a16:creationId xmlns:a16="http://schemas.microsoft.com/office/drawing/2014/main" id="{E483FD69-5C8B-414E-91BF-350A917D04B3}"/>
                  </a:ext>
                </a:extLst>
              </p:cNvPr>
              <p:cNvPicPr preferRelativeResize="0"/>
              <p:nvPr/>
            </p:nvPicPr>
            <p:blipFill rotWithShape="1">
              <a:blip r:embed="rId9">
                <a:alphaModFix/>
              </a:blip>
              <a:srcRect/>
              <a:stretch/>
            </p:blipFill>
            <p:spPr>
              <a:xfrm>
                <a:off x="9671911" y="3499373"/>
                <a:ext cx="2128790" cy="532198"/>
              </a:xfrm>
              <a:prstGeom prst="rect">
                <a:avLst/>
              </a:prstGeom>
              <a:noFill/>
              <a:ln>
                <a:noFill/>
              </a:ln>
            </p:spPr>
          </p:pic>
        </p:grpSp>
      </p:grpSp>
      <p:grpSp>
        <p:nvGrpSpPr>
          <p:cNvPr id="610" name="Google Shape;360;p21">
            <a:extLst>
              <a:ext uri="{FF2B5EF4-FFF2-40B4-BE49-F238E27FC236}">
                <a16:creationId xmlns:a16="http://schemas.microsoft.com/office/drawing/2014/main" id="{2B004100-3199-3D42-8E85-45694F0D8991}"/>
              </a:ext>
            </a:extLst>
          </p:cNvPr>
          <p:cNvGrpSpPr/>
          <p:nvPr/>
        </p:nvGrpSpPr>
        <p:grpSpPr>
          <a:xfrm>
            <a:off x="6057020" y="980766"/>
            <a:ext cx="2441590" cy="1883783"/>
            <a:chOff x="2886627" y="1304353"/>
            <a:chExt cx="3255453" cy="2511710"/>
          </a:xfrm>
        </p:grpSpPr>
        <p:sp>
          <p:nvSpPr>
            <p:cNvPr id="632" name="Google Shape;361;p21">
              <a:extLst>
                <a:ext uri="{FF2B5EF4-FFF2-40B4-BE49-F238E27FC236}">
                  <a16:creationId xmlns:a16="http://schemas.microsoft.com/office/drawing/2014/main" id="{6D014032-9AE5-3D46-81F4-7E9551496F17}"/>
                </a:ext>
              </a:extLst>
            </p:cNvPr>
            <p:cNvSpPr/>
            <p:nvPr/>
          </p:nvSpPr>
          <p:spPr>
            <a:xfrm rot="16200000">
              <a:off x="3258499" y="932481"/>
              <a:ext cx="2511710" cy="3255453"/>
            </a:xfrm>
            <a:prstGeom prst="rect">
              <a:avLst/>
            </a:prstGeom>
            <a:solidFill>
              <a:srgbClr val="4472C4">
                <a:alpha val="49803"/>
              </a:srgbClr>
            </a:solidFill>
            <a:ln w="28575" cap="flat" cmpd="sng">
              <a:solidFill>
                <a:srgbClr val="6B80B1"/>
              </a:solidFill>
              <a:prstDash val="dash"/>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33" name="Google Shape;362;p21">
              <a:extLst>
                <a:ext uri="{FF2B5EF4-FFF2-40B4-BE49-F238E27FC236}">
                  <a16:creationId xmlns:a16="http://schemas.microsoft.com/office/drawing/2014/main" id="{3418F299-D3EF-4A40-84D2-19345F3FC71A}"/>
                </a:ext>
              </a:extLst>
            </p:cNvPr>
            <p:cNvSpPr/>
            <p:nvPr/>
          </p:nvSpPr>
          <p:spPr>
            <a:xfrm>
              <a:off x="3256849" y="2586324"/>
              <a:ext cx="2252597" cy="1138563"/>
            </a:xfrm>
            <a:prstGeom prst="rect">
              <a:avLst/>
            </a:prstGeom>
            <a:solidFill>
              <a:srgbClr val="BBDFFF">
                <a:alpha val="49803"/>
              </a:srgbClr>
            </a:solidFill>
            <a:ln w="28575"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A5A5A5"/>
                </a:solidFill>
                <a:effectLst/>
                <a:uLnTx/>
                <a:uFillTx/>
                <a:latin typeface="Calibri"/>
                <a:ea typeface="Calibri"/>
                <a:cs typeface="Calibri"/>
                <a:sym typeface="Calibri"/>
              </a:endParaRPr>
            </a:p>
          </p:txBody>
        </p:sp>
        <p:sp>
          <p:nvSpPr>
            <p:cNvPr id="634" name="Google Shape;363;p21">
              <a:extLst>
                <a:ext uri="{FF2B5EF4-FFF2-40B4-BE49-F238E27FC236}">
                  <a16:creationId xmlns:a16="http://schemas.microsoft.com/office/drawing/2014/main" id="{AA783F41-53B8-D248-8D90-664DA20D0AD7}"/>
                </a:ext>
              </a:extLst>
            </p:cNvPr>
            <p:cNvSpPr txBox="1"/>
            <p:nvPr/>
          </p:nvSpPr>
          <p:spPr>
            <a:xfrm>
              <a:off x="2886627" y="1383655"/>
              <a:ext cx="2788133" cy="369332"/>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3F3F3F"/>
                  </a:solidFill>
                  <a:effectLst/>
                  <a:uLnTx/>
                  <a:uFillTx/>
                  <a:latin typeface="Arial"/>
                  <a:ea typeface="Arial"/>
                  <a:cs typeface="Arial"/>
                  <a:sym typeface="Arial"/>
                </a:rPr>
                <a:t>Feature Extraction</a:t>
              </a:r>
              <a:endParaRPr kumimoji="0" sz="1350" b="1"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635" name="Google Shape;364;p21">
              <a:extLst>
                <a:ext uri="{FF2B5EF4-FFF2-40B4-BE49-F238E27FC236}">
                  <a16:creationId xmlns:a16="http://schemas.microsoft.com/office/drawing/2014/main" id="{E00F3196-73D6-3342-9DB1-B5A5A8F573FE}"/>
                </a:ext>
              </a:extLst>
            </p:cNvPr>
            <p:cNvSpPr/>
            <p:nvPr/>
          </p:nvSpPr>
          <p:spPr>
            <a:xfrm>
              <a:off x="3256849" y="2171061"/>
              <a:ext cx="2252597" cy="328834"/>
            </a:xfrm>
            <a:prstGeom prst="rect">
              <a:avLst/>
            </a:prstGeom>
            <a:solidFill>
              <a:srgbClr val="BBDFFF">
                <a:alpha val="49803"/>
              </a:srgbClr>
            </a:solidFill>
            <a:ln w="2540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Calibri"/>
                  <a:cs typeface="Calibri"/>
                  <a:sym typeface="Calibri"/>
                </a:rPr>
                <a:t>Index Constructor</a:t>
              </a:r>
              <a:endParaRPr kumimoji="0" sz="12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36" name="Google Shape;365;p21">
              <a:extLst>
                <a:ext uri="{FF2B5EF4-FFF2-40B4-BE49-F238E27FC236}">
                  <a16:creationId xmlns:a16="http://schemas.microsoft.com/office/drawing/2014/main" id="{66F880A2-7442-054F-A94F-9A9AD256C5BA}"/>
                </a:ext>
              </a:extLst>
            </p:cNvPr>
            <p:cNvSpPr/>
            <p:nvPr/>
          </p:nvSpPr>
          <p:spPr>
            <a:xfrm>
              <a:off x="3423488" y="2957959"/>
              <a:ext cx="1937245" cy="321491"/>
            </a:xfrm>
            <a:prstGeom prst="rect">
              <a:avLst/>
            </a:prstGeom>
            <a:solidFill>
              <a:srgbClr val="5B9BD5"/>
            </a:solidFill>
            <a:ln w="25400" cap="flat" cmpd="sng">
              <a:solidFill>
                <a:srgbClr val="00437C"/>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libri"/>
                  <a:ea typeface="Calibri"/>
                  <a:cs typeface="Calibri"/>
                  <a:sym typeface="Calibri"/>
                </a:rPr>
                <a:t>NLP (Text)</a:t>
              </a:r>
              <a:endParaRPr kumimoji="0" sz="10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37" name="Google Shape;366;p21">
              <a:extLst>
                <a:ext uri="{FF2B5EF4-FFF2-40B4-BE49-F238E27FC236}">
                  <a16:creationId xmlns:a16="http://schemas.microsoft.com/office/drawing/2014/main" id="{04087E64-BBCD-8F41-81A5-CBBF6305A894}"/>
                </a:ext>
              </a:extLst>
            </p:cNvPr>
            <p:cNvSpPr txBox="1"/>
            <p:nvPr/>
          </p:nvSpPr>
          <p:spPr>
            <a:xfrm>
              <a:off x="3296954" y="2599692"/>
              <a:ext cx="2250698" cy="338554"/>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Calibri"/>
                  <a:cs typeface="Calibri"/>
                  <a:sym typeface="Calibri"/>
                </a:rPr>
                <a:t>Data type Processors</a:t>
              </a:r>
              <a:endParaRPr kumimoji="0" sz="12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38" name="Google Shape;367;p21">
              <a:extLst>
                <a:ext uri="{FF2B5EF4-FFF2-40B4-BE49-F238E27FC236}">
                  <a16:creationId xmlns:a16="http://schemas.microsoft.com/office/drawing/2014/main" id="{D0379DB4-B281-E144-9A6A-A3B7570C31F3}"/>
                </a:ext>
              </a:extLst>
            </p:cNvPr>
            <p:cNvSpPr/>
            <p:nvPr/>
          </p:nvSpPr>
          <p:spPr>
            <a:xfrm>
              <a:off x="3428840" y="3324247"/>
              <a:ext cx="1937245" cy="321491"/>
            </a:xfrm>
            <a:prstGeom prst="rect">
              <a:avLst/>
            </a:prstGeom>
            <a:solidFill>
              <a:srgbClr val="5B9BD5"/>
            </a:solidFill>
            <a:ln w="25400" cap="flat" cmpd="sng">
              <a:solidFill>
                <a:srgbClr val="00437C"/>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libri"/>
                  <a:ea typeface="Calibri"/>
                  <a:cs typeface="Calibri"/>
                  <a:sym typeface="Calibri"/>
                </a:rPr>
                <a:t>Vision (Video)</a:t>
              </a:r>
              <a:endParaRPr kumimoji="0" sz="1050" b="0" i="0" u="none" strike="noStrike" kern="0" cap="none" spc="0" normalizeH="0" baseline="0" noProof="0">
                <a:ln>
                  <a:noFill/>
                </a:ln>
                <a:solidFill>
                  <a:prstClr val="white"/>
                </a:solidFill>
                <a:effectLst/>
                <a:uLnTx/>
                <a:uFillTx/>
                <a:latin typeface="Calibri"/>
                <a:ea typeface="Calibri"/>
                <a:cs typeface="Calibri"/>
                <a:sym typeface="Calibri"/>
              </a:endParaRPr>
            </a:p>
          </p:txBody>
        </p:sp>
        <p:cxnSp>
          <p:nvCxnSpPr>
            <p:cNvPr id="639" name="Google Shape;368;p21">
              <a:extLst>
                <a:ext uri="{FF2B5EF4-FFF2-40B4-BE49-F238E27FC236}">
                  <a16:creationId xmlns:a16="http://schemas.microsoft.com/office/drawing/2014/main" id="{0A16F7E3-AF02-D642-8D5B-B9D978705EF5}"/>
                </a:ext>
              </a:extLst>
            </p:cNvPr>
            <p:cNvCxnSpPr>
              <a:endCxn id="635" idx="1"/>
            </p:cNvCxnSpPr>
            <p:nvPr/>
          </p:nvCxnSpPr>
          <p:spPr>
            <a:xfrm>
              <a:off x="3020149" y="2335478"/>
              <a:ext cx="236700" cy="0"/>
            </a:xfrm>
            <a:prstGeom prst="straightConnector1">
              <a:avLst/>
            </a:prstGeom>
            <a:noFill/>
            <a:ln w="25400" cap="flat" cmpd="sng">
              <a:solidFill>
                <a:srgbClr val="7F7F7F"/>
              </a:solidFill>
              <a:prstDash val="solid"/>
              <a:round/>
              <a:headEnd type="none" w="sm" len="sm"/>
              <a:tailEnd type="stealth" w="med" len="med"/>
            </a:ln>
            <a:effectLst>
              <a:outerShdw blurRad="40000" dist="20000" dir="5400000" rotWithShape="0">
                <a:srgbClr val="000000">
                  <a:alpha val="37647"/>
                </a:srgbClr>
              </a:outerShdw>
            </a:effectLst>
          </p:spPr>
        </p:cxnSp>
        <p:cxnSp>
          <p:nvCxnSpPr>
            <p:cNvPr id="640" name="Google Shape;369;p21">
              <a:extLst>
                <a:ext uri="{FF2B5EF4-FFF2-40B4-BE49-F238E27FC236}">
                  <a16:creationId xmlns:a16="http://schemas.microsoft.com/office/drawing/2014/main" id="{C6FE6901-DBEC-4840-99BA-0301F84507E9}"/>
                </a:ext>
              </a:extLst>
            </p:cNvPr>
            <p:cNvCxnSpPr/>
            <p:nvPr/>
          </p:nvCxnSpPr>
          <p:spPr>
            <a:xfrm>
              <a:off x="3020160" y="3119778"/>
              <a:ext cx="231139" cy="0"/>
            </a:xfrm>
            <a:prstGeom prst="straightConnector1">
              <a:avLst/>
            </a:prstGeom>
            <a:noFill/>
            <a:ln w="25400" cap="flat" cmpd="sng">
              <a:solidFill>
                <a:srgbClr val="7F7F7F"/>
              </a:solidFill>
              <a:prstDash val="solid"/>
              <a:round/>
              <a:headEnd type="none" w="sm" len="sm"/>
              <a:tailEnd type="stealth" w="med" len="med"/>
            </a:ln>
            <a:effectLst>
              <a:outerShdw blurRad="40000" dist="20000" dir="5400000" rotWithShape="0">
                <a:srgbClr val="000000">
                  <a:alpha val="37647"/>
                </a:srgbClr>
              </a:outerShdw>
            </a:effectLst>
          </p:spPr>
        </p:cxnSp>
        <p:cxnSp>
          <p:nvCxnSpPr>
            <p:cNvPr id="641" name="Google Shape;370;p21">
              <a:extLst>
                <a:ext uri="{FF2B5EF4-FFF2-40B4-BE49-F238E27FC236}">
                  <a16:creationId xmlns:a16="http://schemas.microsoft.com/office/drawing/2014/main" id="{468AB501-FC7D-6042-A498-982A17C621B9}"/>
                </a:ext>
              </a:extLst>
            </p:cNvPr>
            <p:cNvCxnSpPr/>
            <p:nvPr/>
          </p:nvCxnSpPr>
          <p:spPr>
            <a:xfrm flipH="1">
              <a:off x="3014610" y="2335478"/>
              <a:ext cx="5550" cy="784300"/>
            </a:xfrm>
            <a:prstGeom prst="straightConnector1">
              <a:avLst/>
            </a:prstGeom>
            <a:noFill/>
            <a:ln w="25400" cap="flat" cmpd="sng">
              <a:solidFill>
                <a:srgbClr val="7F7F7F"/>
              </a:solidFill>
              <a:prstDash val="solid"/>
              <a:round/>
              <a:headEnd type="none" w="sm" len="sm"/>
              <a:tailEnd type="none" w="sm" len="sm"/>
            </a:ln>
            <a:effectLst>
              <a:outerShdw blurRad="40000" dist="20000" dir="5400000" rotWithShape="0">
                <a:srgbClr val="000000">
                  <a:alpha val="37647"/>
                </a:srgbClr>
              </a:outerShdw>
            </a:effectLst>
          </p:spPr>
        </p:cxnSp>
      </p:grpSp>
      <p:sp>
        <p:nvSpPr>
          <p:cNvPr id="611" name="Google Shape;363;p21">
            <a:extLst>
              <a:ext uri="{FF2B5EF4-FFF2-40B4-BE49-F238E27FC236}">
                <a16:creationId xmlns:a16="http://schemas.microsoft.com/office/drawing/2014/main" id="{5EC88F91-825C-9647-AAA6-0C08AE6E6EE5}"/>
              </a:ext>
            </a:extLst>
          </p:cNvPr>
          <p:cNvSpPr txBox="1"/>
          <p:nvPr/>
        </p:nvSpPr>
        <p:spPr>
          <a:xfrm>
            <a:off x="6694294" y="1339014"/>
            <a:ext cx="768179" cy="276999"/>
          </a:xfrm>
          <a:prstGeom prst="rect">
            <a:avLst/>
          </a:prstGeom>
          <a:solidFill>
            <a:srgbClr val="5B9BD5">
              <a:lumMod val="40000"/>
              <a:lumOff val="60000"/>
            </a:srgbClr>
          </a:solid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3F3F3F"/>
                </a:solidFill>
                <a:effectLst/>
                <a:uLnTx/>
                <a:uFillTx/>
                <a:latin typeface="Arial"/>
                <a:ea typeface="Arial"/>
                <a:cs typeface="Arial"/>
                <a:sym typeface="Arial"/>
              </a:rPr>
              <a:t>ML, NLP</a:t>
            </a:r>
            <a:endParaRPr kumimoji="0" sz="1200" b="1" i="0" u="none" strike="noStrike" kern="0" cap="none" spc="0" normalizeH="0" baseline="0" noProof="0">
              <a:ln>
                <a:noFill/>
              </a:ln>
              <a:solidFill>
                <a:srgbClr val="3F3F3F"/>
              </a:solidFill>
              <a:effectLst/>
              <a:uLnTx/>
              <a:uFillTx/>
              <a:latin typeface="Arial"/>
              <a:ea typeface="Arial"/>
              <a:cs typeface="Arial"/>
              <a:sym typeface="Arial"/>
            </a:endParaRPr>
          </a:p>
        </p:txBody>
      </p:sp>
      <p:pic>
        <p:nvPicPr>
          <p:cNvPr id="612" name="Picture 611">
            <a:extLst>
              <a:ext uri="{FF2B5EF4-FFF2-40B4-BE49-F238E27FC236}">
                <a16:creationId xmlns:a16="http://schemas.microsoft.com/office/drawing/2014/main" id="{752A06B6-B8AC-3948-8A2A-1FE8C1607196}"/>
              </a:ext>
            </a:extLst>
          </p:cNvPr>
          <p:cNvPicPr>
            <a:picLocks noChangeAspect="1"/>
          </p:cNvPicPr>
          <p:nvPr/>
        </p:nvPicPr>
        <p:blipFill>
          <a:blip r:embed="rId3"/>
          <a:stretch>
            <a:fillRect/>
          </a:stretch>
        </p:blipFill>
        <p:spPr>
          <a:xfrm>
            <a:off x="7924750" y="1158178"/>
            <a:ext cx="446740" cy="446740"/>
          </a:xfrm>
          <a:prstGeom prst="rect">
            <a:avLst/>
          </a:prstGeom>
        </p:spPr>
      </p:pic>
      <p:grpSp>
        <p:nvGrpSpPr>
          <p:cNvPr id="613" name="Google Shape;383;p21">
            <a:extLst>
              <a:ext uri="{FF2B5EF4-FFF2-40B4-BE49-F238E27FC236}">
                <a16:creationId xmlns:a16="http://schemas.microsoft.com/office/drawing/2014/main" id="{90439F95-2FA4-F444-A973-EC950A83CA4F}"/>
              </a:ext>
            </a:extLst>
          </p:cNvPr>
          <p:cNvGrpSpPr/>
          <p:nvPr/>
        </p:nvGrpSpPr>
        <p:grpSpPr>
          <a:xfrm>
            <a:off x="2574524" y="3187360"/>
            <a:ext cx="292604" cy="253916"/>
            <a:chOff x="2482630" y="4585694"/>
            <a:chExt cx="390139" cy="338554"/>
          </a:xfrm>
        </p:grpSpPr>
        <p:sp>
          <p:nvSpPr>
            <p:cNvPr id="630" name="Google Shape;384;p21">
              <a:extLst>
                <a:ext uri="{FF2B5EF4-FFF2-40B4-BE49-F238E27FC236}">
                  <a16:creationId xmlns:a16="http://schemas.microsoft.com/office/drawing/2014/main" id="{86C7EF8B-5C5E-2F48-BD7E-4979DA17B8A4}"/>
                </a:ext>
              </a:extLst>
            </p:cNvPr>
            <p:cNvSpPr/>
            <p:nvPr/>
          </p:nvSpPr>
          <p:spPr>
            <a:xfrm>
              <a:off x="2505530" y="4649968"/>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31" name="Google Shape;385;p21">
              <a:extLst>
                <a:ext uri="{FF2B5EF4-FFF2-40B4-BE49-F238E27FC236}">
                  <a16:creationId xmlns:a16="http://schemas.microsoft.com/office/drawing/2014/main" id="{CC80705B-63DE-334E-B04B-AD9FA99F6D23}"/>
                </a:ext>
              </a:extLst>
            </p:cNvPr>
            <p:cNvSpPr txBox="1"/>
            <p:nvPr/>
          </p:nvSpPr>
          <p:spPr>
            <a:xfrm>
              <a:off x="2482630" y="4585694"/>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1</a:t>
              </a:r>
              <a:endParaRPr kumimoji="0" sz="1200" b="0" i="0" u="none" strike="noStrike" kern="0" cap="none" spc="0" normalizeH="0" baseline="0" noProof="0">
                <a:ln>
                  <a:noFill/>
                </a:ln>
                <a:solidFill>
                  <a:prstClr val="white"/>
                </a:solidFill>
                <a:effectLst/>
                <a:uLnTx/>
                <a:uFillTx/>
                <a:latin typeface="Arial"/>
                <a:ea typeface="Arial"/>
                <a:cs typeface="Arial"/>
                <a:sym typeface="Arial"/>
              </a:endParaRPr>
            </a:p>
          </p:txBody>
        </p:sp>
      </p:grpSp>
      <p:sp>
        <p:nvSpPr>
          <p:cNvPr id="614" name="Google Shape;381;p21">
            <a:extLst>
              <a:ext uri="{FF2B5EF4-FFF2-40B4-BE49-F238E27FC236}">
                <a16:creationId xmlns:a16="http://schemas.microsoft.com/office/drawing/2014/main" id="{27DCB4DC-405E-9649-BF07-689D859D696D}"/>
              </a:ext>
            </a:extLst>
          </p:cNvPr>
          <p:cNvSpPr/>
          <p:nvPr/>
        </p:nvSpPr>
        <p:spPr>
          <a:xfrm rot="8019765">
            <a:off x="5431540" y="2837598"/>
            <a:ext cx="691155" cy="201820"/>
          </a:xfrm>
          <a:prstGeom prst="rightArrow">
            <a:avLst>
              <a:gd name="adj1" fmla="val 50000"/>
              <a:gd name="adj2" fmla="val 50000"/>
            </a:avLst>
          </a:prstGeom>
          <a:solidFill>
            <a:srgbClr val="E68922"/>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15" name="Google Shape;382;p21">
            <a:extLst>
              <a:ext uri="{FF2B5EF4-FFF2-40B4-BE49-F238E27FC236}">
                <a16:creationId xmlns:a16="http://schemas.microsoft.com/office/drawing/2014/main" id="{B130DB4B-565A-4943-A811-614A0FCA1B70}"/>
              </a:ext>
            </a:extLst>
          </p:cNvPr>
          <p:cNvSpPr/>
          <p:nvPr/>
        </p:nvSpPr>
        <p:spPr>
          <a:xfrm rot="18758569">
            <a:off x="5651422" y="2997198"/>
            <a:ext cx="614628" cy="235638"/>
          </a:xfrm>
          <a:prstGeom prst="rightArrow">
            <a:avLst>
              <a:gd name="adj1" fmla="val 50000"/>
              <a:gd name="adj2" fmla="val 50000"/>
            </a:avLst>
          </a:prstGeom>
          <a:solidFill>
            <a:srgbClr val="5B9BD5">
              <a:alpha val="49803"/>
            </a:srgbClr>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grpSp>
        <p:nvGrpSpPr>
          <p:cNvPr id="616" name="Google Shape;386;p21">
            <a:extLst>
              <a:ext uri="{FF2B5EF4-FFF2-40B4-BE49-F238E27FC236}">
                <a16:creationId xmlns:a16="http://schemas.microsoft.com/office/drawing/2014/main" id="{209334AD-E1B0-8243-9568-6AF35F3F11EF}"/>
              </a:ext>
            </a:extLst>
          </p:cNvPr>
          <p:cNvGrpSpPr/>
          <p:nvPr/>
        </p:nvGrpSpPr>
        <p:grpSpPr>
          <a:xfrm>
            <a:off x="5753662" y="2472397"/>
            <a:ext cx="292604" cy="253916"/>
            <a:chOff x="5851343" y="2488295"/>
            <a:chExt cx="390139" cy="338554"/>
          </a:xfrm>
        </p:grpSpPr>
        <p:sp>
          <p:nvSpPr>
            <p:cNvPr id="628" name="Google Shape;387;p21">
              <a:extLst>
                <a:ext uri="{FF2B5EF4-FFF2-40B4-BE49-F238E27FC236}">
                  <a16:creationId xmlns:a16="http://schemas.microsoft.com/office/drawing/2014/main" id="{FB896895-D580-C040-A4A4-198A6A49B6FA}"/>
                </a:ext>
              </a:extLst>
            </p:cNvPr>
            <p:cNvSpPr/>
            <p:nvPr/>
          </p:nvSpPr>
          <p:spPr>
            <a:xfrm>
              <a:off x="5874243" y="2552569"/>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9" name="Google Shape;388;p21">
              <a:extLst>
                <a:ext uri="{FF2B5EF4-FFF2-40B4-BE49-F238E27FC236}">
                  <a16:creationId xmlns:a16="http://schemas.microsoft.com/office/drawing/2014/main" id="{8063CA03-A08F-B345-94F7-502737BC709D}"/>
                </a:ext>
              </a:extLst>
            </p:cNvPr>
            <p:cNvSpPr txBox="1"/>
            <p:nvPr/>
          </p:nvSpPr>
          <p:spPr>
            <a:xfrm>
              <a:off x="5851343" y="2488295"/>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2</a:t>
              </a:r>
              <a:endParaRPr kumimoji="0" sz="1800" b="0" i="0" u="none" strike="noStrike" kern="0" cap="none" spc="0" normalizeH="0" baseline="0" noProof="0">
                <a:ln>
                  <a:noFill/>
                </a:ln>
                <a:solidFill>
                  <a:prstClr val="black"/>
                </a:solidFill>
                <a:effectLst/>
                <a:uLnTx/>
                <a:uFillTx/>
              </a:endParaRPr>
            </a:p>
          </p:txBody>
        </p:sp>
      </p:grpSp>
      <p:sp>
        <p:nvSpPr>
          <p:cNvPr id="617" name="Google Shape;331;p21">
            <a:extLst>
              <a:ext uri="{FF2B5EF4-FFF2-40B4-BE49-F238E27FC236}">
                <a16:creationId xmlns:a16="http://schemas.microsoft.com/office/drawing/2014/main" id="{1A31693C-52FE-B049-83BC-A9C8DF67BFA9}"/>
              </a:ext>
            </a:extLst>
          </p:cNvPr>
          <p:cNvSpPr/>
          <p:nvPr/>
        </p:nvSpPr>
        <p:spPr>
          <a:xfrm rot="5400000">
            <a:off x="7578767" y="2831241"/>
            <a:ext cx="2225815" cy="353085"/>
          </a:xfrm>
          <a:prstGeom prst="uturnArrow">
            <a:avLst>
              <a:gd name="adj1" fmla="val 25000"/>
              <a:gd name="adj2" fmla="val 25000"/>
              <a:gd name="adj3" fmla="val 25000"/>
              <a:gd name="adj4" fmla="val 43750"/>
              <a:gd name="adj5" fmla="val 99584"/>
            </a:avLst>
          </a:prstGeom>
          <a:solidFill>
            <a:srgbClr val="5B9BD5">
              <a:alpha val="49803"/>
            </a:srgbClr>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grpSp>
        <p:nvGrpSpPr>
          <p:cNvPr id="618" name="Google Shape;389;p21">
            <a:extLst>
              <a:ext uri="{FF2B5EF4-FFF2-40B4-BE49-F238E27FC236}">
                <a16:creationId xmlns:a16="http://schemas.microsoft.com/office/drawing/2014/main" id="{DADC1A0B-47BD-614C-B334-20D0405DAC6D}"/>
              </a:ext>
            </a:extLst>
          </p:cNvPr>
          <p:cNvGrpSpPr/>
          <p:nvPr/>
        </p:nvGrpSpPr>
        <p:grpSpPr>
          <a:xfrm>
            <a:off x="8545372" y="2928715"/>
            <a:ext cx="292604" cy="253916"/>
            <a:chOff x="4966743" y="1470815"/>
            <a:chExt cx="390139" cy="338554"/>
          </a:xfrm>
        </p:grpSpPr>
        <p:sp>
          <p:nvSpPr>
            <p:cNvPr id="626" name="Google Shape;390;p21">
              <a:extLst>
                <a:ext uri="{FF2B5EF4-FFF2-40B4-BE49-F238E27FC236}">
                  <a16:creationId xmlns:a16="http://schemas.microsoft.com/office/drawing/2014/main" id="{F4C47A81-CFCE-1E48-9376-2E8806F4E40F}"/>
                </a:ext>
              </a:extLst>
            </p:cNvPr>
            <p:cNvSpPr/>
            <p:nvPr/>
          </p:nvSpPr>
          <p:spPr>
            <a:xfrm>
              <a:off x="4989643" y="1535089"/>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7" name="Google Shape;391;p21">
              <a:extLst>
                <a:ext uri="{FF2B5EF4-FFF2-40B4-BE49-F238E27FC236}">
                  <a16:creationId xmlns:a16="http://schemas.microsoft.com/office/drawing/2014/main" id="{F22AC439-F4AC-A446-9761-0EA874DA0589}"/>
                </a:ext>
              </a:extLst>
            </p:cNvPr>
            <p:cNvSpPr txBox="1"/>
            <p:nvPr/>
          </p:nvSpPr>
          <p:spPr>
            <a:xfrm>
              <a:off x="4966743" y="1470815"/>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3</a:t>
              </a:r>
              <a:endParaRPr kumimoji="0" sz="1800" b="0" i="0" u="none" strike="noStrike" kern="0" cap="none" spc="0" normalizeH="0" baseline="0" noProof="0">
                <a:ln>
                  <a:noFill/>
                </a:ln>
                <a:solidFill>
                  <a:prstClr val="black"/>
                </a:solidFill>
                <a:effectLst/>
                <a:uLnTx/>
                <a:uFillTx/>
              </a:endParaRPr>
            </a:p>
          </p:txBody>
        </p:sp>
      </p:grpSp>
      <p:grpSp>
        <p:nvGrpSpPr>
          <p:cNvPr id="619" name="Google Shape;392;p21">
            <a:extLst>
              <a:ext uri="{FF2B5EF4-FFF2-40B4-BE49-F238E27FC236}">
                <a16:creationId xmlns:a16="http://schemas.microsoft.com/office/drawing/2014/main" id="{250375C7-5256-3C4C-A15A-145BCC38ADA4}"/>
              </a:ext>
            </a:extLst>
          </p:cNvPr>
          <p:cNvGrpSpPr/>
          <p:nvPr/>
        </p:nvGrpSpPr>
        <p:grpSpPr>
          <a:xfrm>
            <a:off x="6532885" y="4763735"/>
            <a:ext cx="292604" cy="253916"/>
            <a:chOff x="9294103" y="4346304"/>
            <a:chExt cx="390139" cy="338554"/>
          </a:xfrm>
        </p:grpSpPr>
        <p:sp>
          <p:nvSpPr>
            <p:cNvPr id="624" name="Google Shape;393;p21">
              <a:extLst>
                <a:ext uri="{FF2B5EF4-FFF2-40B4-BE49-F238E27FC236}">
                  <a16:creationId xmlns:a16="http://schemas.microsoft.com/office/drawing/2014/main" id="{F2C3ED59-7514-EC42-807C-C1D46847F011}"/>
                </a:ext>
              </a:extLst>
            </p:cNvPr>
            <p:cNvSpPr/>
            <p:nvPr/>
          </p:nvSpPr>
          <p:spPr>
            <a:xfrm>
              <a:off x="9317003" y="4410578"/>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5" name="Google Shape;394;p21">
              <a:extLst>
                <a:ext uri="{FF2B5EF4-FFF2-40B4-BE49-F238E27FC236}">
                  <a16:creationId xmlns:a16="http://schemas.microsoft.com/office/drawing/2014/main" id="{C154CD8C-63D1-DC4E-A36E-647A42FBC541}"/>
                </a:ext>
              </a:extLst>
            </p:cNvPr>
            <p:cNvSpPr txBox="1"/>
            <p:nvPr/>
          </p:nvSpPr>
          <p:spPr>
            <a:xfrm>
              <a:off x="9294103" y="4346304"/>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4</a:t>
              </a:r>
              <a:endParaRPr kumimoji="0" sz="1800" b="0" i="0" u="none" strike="noStrike" kern="0" cap="none" spc="0" normalizeH="0" baseline="0" noProof="0">
                <a:ln>
                  <a:noFill/>
                </a:ln>
                <a:solidFill>
                  <a:prstClr val="black"/>
                </a:solidFill>
                <a:effectLst/>
                <a:uLnTx/>
                <a:uFillTx/>
              </a:endParaRPr>
            </a:p>
          </p:txBody>
        </p:sp>
      </p:grpSp>
      <p:sp>
        <p:nvSpPr>
          <p:cNvPr id="620" name="Right Arrow 619">
            <a:extLst>
              <a:ext uri="{FF2B5EF4-FFF2-40B4-BE49-F238E27FC236}">
                <a16:creationId xmlns:a16="http://schemas.microsoft.com/office/drawing/2014/main" id="{0081B317-F034-CE42-B02D-19BA802BD946}"/>
              </a:ext>
            </a:extLst>
          </p:cNvPr>
          <p:cNvSpPr/>
          <p:nvPr/>
        </p:nvSpPr>
        <p:spPr>
          <a:xfrm>
            <a:off x="5670801" y="3973753"/>
            <a:ext cx="360701" cy="172668"/>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21" name="Google Shape;395;p21">
            <a:extLst>
              <a:ext uri="{FF2B5EF4-FFF2-40B4-BE49-F238E27FC236}">
                <a16:creationId xmlns:a16="http://schemas.microsoft.com/office/drawing/2014/main" id="{BD4EE532-C122-8A41-A1E6-4756B0EF7214}"/>
              </a:ext>
            </a:extLst>
          </p:cNvPr>
          <p:cNvGrpSpPr/>
          <p:nvPr/>
        </p:nvGrpSpPr>
        <p:grpSpPr>
          <a:xfrm>
            <a:off x="8399070" y="4738454"/>
            <a:ext cx="292604" cy="253916"/>
            <a:chOff x="8196508" y="2516249"/>
            <a:chExt cx="390139" cy="338554"/>
          </a:xfrm>
        </p:grpSpPr>
        <p:sp>
          <p:nvSpPr>
            <p:cNvPr id="622" name="Google Shape;396;p21">
              <a:extLst>
                <a:ext uri="{FF2B5EF4-FFF2-40B4-BE49-F238E27FC236}">
                  <a16:creationId xmlns:a16="http://schemas.microsoft.com/office/drawing/2014/main" id="{884DCD26-BFA4-5E40-B85C-1C7764BE91DA}"/>
                </a:ext>
              </a:extLst>
            </p:cNvPr>
            <p:cNvSpPr/>
            <p:nvPr/>
          </p:nvSpPr>
          <p:spPr>
            <a:xfrm>
              <a:off x="8219408" y="2580523"/>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3" name="Google Shape;397;p21">
              <a:extLst>
                <a:ext uri="{FF2B5EF4-FFF2-40B4-BE49-F238E27FC236}">
                  <a16:creationId xmlns:a16="http://schemas.microsoft.com/office/drawing/2014/main" id="{EB6B2F50-23BB-5A40-A6F5-70CBE0734F68}"/>
                </a:ext>
              </a:extLst>
            </p:cNvPr>
            <p:cNvSpPr txBox="1"/>
            <p:nvPr/>
          </p:nvSpPr>
          <p:spPr>
            <a:xfrm>
              <a:off x="8196508" y="2516249"/>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5</a:t>
              </a:r>
              <a:endParaRPr kumimoji="0" sz="1200" b="0" i="0" u="none" strike="noStrike" kern="0" cap="none" spc="0" normalizeH="0" baseline="0" noProof="0">
                <a:ln>
                  <a:noFill/>
                </a:ln>
                <a:solidFill>
                  <a:prstClr val="white"/>
                </a:solidFill>
                <a:effectLst/>
                <a:uLnTx/>
                <a:uFillTx/>
                <a:latin typeface="Arial"/>
                <a:ea typeface="Arial"/>
                <a:cs typeface="Arial"/>
                <a:sym typeface="Arial"/>
              </a:endParaRPr>
            </a:p>
          </p:txBody>
        </p:sp>
      </p:grpSp>
      <p:pic>
        <p:nvPicPr>
          <p:cNvPr id="594" name="Picture 593">
            <a:extLst>
              <a:ext uri="{FF2B5EF4-FFF2-40B4-BE49-F238E27FC236}">
                <a16:creationId xmlns:a16="http://schemas.microsoft.com/office/drawing/2014/main" id="{984EE5F4-9AE0-9945-A659-ED636E89967F}"/>
              </a:ext>
            </a:extLst>
          </p:cNvPr>
          <p:cNvPicPr>
            <a:picLocks noChangeAspect="1"/>
          </p:cNvPicPr>
          <p:nvPr/>
        </p:nvPicPr>
        <p:blipFill>
          <a:blip r:embed="rId10"/>
          <a:stretch>
            <a:fillRect/>
          </a:stretch>
        </p:blipFill>
        <p:spPr>
          <a:xfrm>
            <a:off x="7815650" y="5056536"/>
            <a:ext cx="746897" cy="613181"/>
          </a:xfrm>
          <a:prstGeom prst="rect">
            <a:avLst/>
          </a:prstGeom>
        </p:spPr>
      </p:pic>
      <p:sp>
        <p:nvSpPr>
          <p:cNvPr id="107" name="Freeform 106">
            <a:extLst>
              <a:ext uri="{FF2B5EF4-FFF2-40B4-BE49-F238E27FC236}">
                <a16:creationId xmlns:a16="http://schemas.microsoft.com/office/drawing/2014/main" id="{BF5EC80A-1DED-7C42-BEC6-A116D628A5B9}"/>
              </a:ext>
            </a:extLst>
          </p:cNvPr>
          <p:cNvSpPr/>
          <p:nvPr/>
        </p:nvSpPr>
        <p:spPr>
          <a:xfrm>
            <a:off x="-9807566" y="-1871237"/>
            <a:ext cx="27555563" cy="16900298"/>
          </a:xfrm>
          <a:custGeom>
            <a:avLst/>
            <a:gdLst>
              <a:gd name="connsiteX0" fmla="*/ 11050581 w 21877865"/>
              <a:gd name="connsiteY0" fmla="*/ 2130729 h 16357599"/>
              <a:gd name="connsiteX1" fmla="*/ 9365157 w 21877865"/>
              <a:gd name="connsiteY1" fmla="*/ 3840297 h 16357599"/>
              <a:gd name="connsiteX2" fmla="*/ 11050581 w 21877865"/>
              <a:gd name="connsiteY2" fmla="*/ 5549866 h 16357599"/>
              <a:gd name="connsiteX3" fmla="*/ 12736005 w 21877865"/>
              <a:gd name="connsiteY3" fmla="*/ 3840297 h 16357599"/>
              <a:gd name="connsiteX4" fmla="*/ 11050581 w 21877865"/>
              <a:gd name="connsiteY4" fmla="*/ 2130729 h 16357599"/>
              <a:gd name="connsiteX5" fmla="*/ 0 w 21877865"/>
              <a:gd name="connsiteY5" fmla="*/ 0 h 16357599"/>
              <a:gd name="connsiteX6" fmla="*/ 21877865 w 21877865"/>
              <a:gd name="connsiteY6" fmla="*/ 0 h 16357599"/>
              <a:gd name="connsiteX7" fmla="*/ 21877865 w 21877865"/>
              <a:gd name="connsiteY7" fmla="*/ 16357599 h 16357599"/>
              <a:gd name="connsiteX8" fmla="*/ 0 w 21877865"/>
              <a:gd name="connsiteY8" fmla="*/ 16357599 h 1635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77865" h="16357599">
                <a:moveTo>
                  <a:pt x="11050581" y="2130729"/>
                </a:moveTo>
                <a:cubicBezTo>
                  <a:pt x="10119748" y="2130729"/>
                  <a:pt x="9365157" y="2896129"/>
                  <a:pt x="9365157" y="3840297"/>
                </a:cubicBezTo>
                <a:cubicBezTo>
                  <a:pt x="9365157" y="4784465"/>
                  <a:pt x="10119748" y="5549866"/>
                  <a:pt x="11050581" y="5549866"/>
                </a:cubicBezTo>
                <a:cubicBezTo>
                  <a:pt x="11981415" y="5549866"/>
                  <a:pt x="12736005" y="4784465"/>
                  <a:pt x="12736005" y="3840297"/>
                </a:cubicBezTo>
                <a:cubicBezTo>
                  <a:pt x="12736005" y="2896129"/>
                  <a:pt x="11981415" y="2130729"/>
                  <a:pt x="11050581" y="2130729"/>
                </a:cubicBezTo>
                <a:close/>
                <a:moveTo>
                  <a:pt x="0" y="0"/>
                </a:moveTo>
                <a:lnTo>
                  <a:pt x="21877865" y="0"/>
                </a:lnTo>
                <a:lnTo>
                  <a:pt x="21877865" y="16357599"/>
                </a:lnTo>
                <a:lnTo>
                  <a:pt x="0" y="16357599"/>
                </a:lnTo>
                <a:close/>
              </a:path>
            </a:pathLst>
          </a:custGeom>
          <a:solidFill>
            <a:schemeClr val="tx1">
              <a:alpha val="7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398188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65AB5-FB5D-6542-ACA8-A3EC65C1DB6D}"/>
              </a:ext>
            </a:extLst>
          </p:cNvPr>
          <p:cNvSpPr>
            <a:spLocks noGrp="1"/>
          </p:cNvSpPr>
          <p:nvPr>
            <p:ph type="title" idx="4294967295"/>
          </p:nvPr>
        </p:nvSpPr>
        <p:spPr>
          <a:xfrm>
            <a:off x="0" y="952500"/>
            <a:ext cx="8478838" cy="838200"/>
          </a:xfrm>
        </p:spPr>
        <p:txBody>
          <a:bodyPr/>
          <a:lstStyle/>
          <a:p>
            <a:r>
              <a:rPr lang="en-US" dirty="0"/>
              <a:t>Knowledge Graph ( Need to learn from ISI research)</a:t>
            </a:r>
          </a:p>
        </p:txBody>
      </p:sp>
      <p:sp>
        <p:nvSpPr>
          <p:cNvPr id="3" name="Content Placeholder 2">
            <a:extLst>
              <a:ext uri="{FF2B5EF4-FFF2-40B4-BE49-F238E27FC236}">
                <a16:creationId xmlns:a16="http://schemas.microsoft.com/office/drawing/2014/main" id="{F65F1EA0-E221-E448-B14B-E05425C01953}"/>
              </a:ext>
            </a:extLst>
          </p:cNvPr>
          <p:cNvSpPr>
            <a:spLocks noGrp="1"/>
          </p:cNvSpPr>
          <p:nvPr>
            <p:ph idx="4294967295"/>
          </p:nvPr>
        </p:nvSpPr>
        <p:spPr>
          <a:xfrm>
            <a:off x="0" y="1992313"/>
            <a:ext cx="8458200" cy="4175125"/>
          </a:xfrm>
        </p:spPr>
        <p:txBody>
          <a:bodyPr/>
          <a:lstStyle/>
          <a:p>
            <a:r>
              <a:rPr lang="en-US"/>
              <a:t>Ontologies / Concepts are extracted from LDA</a:t>
            </a:r>
          </a:p>
          <a:p>
            <a:r>
              <a:rPr lang="en-US"/>
              <a:t>Extract Triplets &lt;Subject, Relation, Object&gt; to represent Events</a:t>
            </a:r>
          </a:p>
          <a:p>
            <a:r>
              <a:rPr lang="en-US"/>
              <a:t>Entities are represented by Nodes</a:t>
            </a:r>
          </a:p>
          <a:p>
            <a:r>
              <a:rPr lang="en-US"/>
              <a:t>Entities have Attributes (Labels)</a:t>
            </a:r>
          </a:p>
          <a:p>
            <a:r>
              <a:rPr lang="en-US"/>
              <a:t>Entities are connected by Relations (Edges)</a:t>
            </a:r>
          </a:p>
        </p:txBody>
      </p:sp>
      <p:sp>
        <p:nvSpPr>
          <p:cNvPr id="4" name="Slide Number Placeholder 3">
            <a:extLst>
              <a:ext uri="{FF2B5EF4-FFF2-40B4-BE49-F238E27FC236}">
                <a16:creationId xmlns:a16="http://schemas.microsoft.com/office/drawing/2014/main" id="{89F4F948-061E-6C43-8147-964818E75E8F}"/>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72</a:t>
            </a:fld>
            <a:endParaRPr lang="en-US"/>
          </a:p>
        </p:txBody>
      </p:sp>
      <p:pic>
        <p:nvPicPr>
          <p:cNvPr id="6" name="Picture 5">
            <a:extLst>
              <a:ext uri="{FF2B5EF4-FFF2-40B4-BE49-F238E27FC236}">
                <a16:creationId xmlns:a16="http://schemas.microsoft.com/office/drawing/2014/main" id="{1CD2BC30-F0A7-A04E-BFC1-0C1C2829F79B}"/>
              </a:ext>
            </a:extLst>
          </p:cNvPr>
          <p:cNvPicPr>
            <a:picLocks noChangeAspect="1"/>
          </p:cNvPicPr>
          <p:nvPr/>
        </p:nvPicPr>
        <p:blipFill>
          <a:blip r:embed="rId2"/>
          <a:stretch>
            <a:fillRect/>
          </a:stretch>
        </p:blipFill>
        <p:spPr>
          <a:xfrm>
            <a:off x="5339111" y="2972414"/>
            <a:ext cx="3804889" cy="3349731"/>
          </a:xfrm>
          <a:prstGeom prst="rect">
            <a:avLst/>
          </a:prstGeom>
        </p:spPr>
      </p:pic>
    </p:spTree>
    <p:extLst>
      <p:ext uri="{BB962C8B-B14F-4D97-AF65-F5344CB8AC3E}">
        <p14:creationId xmlns:p14="http://schemas.microsoft.com/office/powerpoint/2010/main" val="3922888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1162A-5E23-A24F-A3F3-B3A1D3C2CDA4}"/>
              </a:ext>
            </a:extLst>
          </p:cNvPr>
          <p:cNvSpPr>
            <a:spLocks noGrp="1"/>
          </p:cNvSpPr>
          <p:nvPr>
            <p:ph type="title" idx="4294967295"/>
          </p:nvPr>
        </p:nvSpPr>
        <p:spPr>
          <a:xfrm>
            <a:off x="0" y="952500"/>
            <a:ext cx="8478838" cy="838200"/>
          </a:xfrm>
        </p:spPr>
        <p:txBody>
          <a:bodyPr/>
          <a:lstStyle/>
          <a:p>
            <a:r>
              <a:rPr lang="en-US" dirty="0">
                <a:latin typeface="Arial"/>
                <a:cs typeface="Arial"/>
              </a:rPr>
              <a:t>Work In Progress with KG: Multi-modality</a:t>
            </a:r>
          </a:p>
        </p:txBody>
      </p:sp>
      <p:sp>
        <p:nvSpPr>
          <p:cNvPr id="3" name="Content Placeholder 2">
            <a:extLst>
              <a:ext uri="{FF2B5EF4-FFF2-40B4-BE49-F238E27FC236}">
                <a16:creationId xmlns:a16="http://schemas.microsoft.com/office/drawing/2014/main" id="{3AC69F4A-210B-0845-902F-01C0BFCE4E1F}"/>
              </a:ext>
            </a:extLst>
          </p:cNvPr>
          <p:cNvSpPr>
            <a:spLocks noGrp="1"/>
          </p:cNvSpPr>
          <p:nvPr>
            <p:ph idx="4294967295"/>
          </p:nvPr>
        </p:nvSpPr>
        <p:spPr>
          <a:xfrm>
            <a:off x="0" y="1879600"/>
            <a:ext cx="8458200" cy="1385888"/>
          </a:xfrm>
        </p:spPr>
        <p:txBody>
          <a:bodyPr>
            <a:normAutofit/>
          </a:bodyPr>
          <a:lstStyle/>
          <a:p>
            <a:pPr marL="407988" indent="-387350">
              <a:spcBef>
                <a:spcPts val="0"/>
              </a:spcBef>
              <a:spcAft>
                <a:spcPts val="1200"/>
              </a:spcAft>
              <a:buFont typeface="Wingdings" pitchFamily="2" charset="2"/>
              <a:buChar char="v"/>
            </a:pPr>
            <a:r>
              <a:rPr lang="en-US" altLang="en-US" sz="2200" dirty="0">
                <a:latin typeface="Arial"/>
                <a:ea typeface="ＭＳ Ｐゴシック"/>
                <a:cs typeface="Arial"/>
              </a:rPr>
              <a:t>Multi-modal Information Retrieval</a:t>
            </a:r>
          </a:p>
          <a:p>
            <a:pPr marL="407988" indent="-387350">
              <a:spcBef>
                <a:spcPts val="0"/>
              </a:spcBef>
              <a:spcAft>
                <a:spcPts val="1200"/>
              </a:spcAft>
              <a:buFont typeface="Wingdings" pitchFamily="2" charset="2"/>
              <a:buChar char="v"/>
            </a:pPr>
            <a:r>
              <a:rPr lang="en-US" altLang="en-US" dirty="0">
                <a:latin typeface="Arial"/>
                <a:ea typeface="ＭＳ Ｐゴシック"/>
                <a:cs typeface="Arial"/>
              </a:rPr>
              <a:t>Poster represented In </a:t>
            </a:r>
            <a:r>
              <a:rPr lang="en-US" dirty="0"/>
              <a:t>Northrop Grumman University Research Student Poster Competition </a:t>
            </a:r>
          </a:p>
          <a:p>
            <a:pPr marL="407988" indent="-387350">
              <a:spcBef>
                <a:spcPts val="0"/>
              </a:spcBef>
              <a:spcAft>
                <a:spcPts val="1200"/>
              </a:spcAft>
              <a:buFont typeface="Wingdings" pitchFamily="2" charset="2"/>
              <a:buChar char="v"/>
            </a:pPr>
            <a:endParaRPr lang="en-US" altLang="en-US" dirty="0">
              <a:latin typeface="Arial"/>
              <a:ea typeface="ＭＳ Ｐゴシック"/>
              <a:cs typeface="Arial"/>
            </a:endParaRPr>
          </a:p>
          <a:p>
            <a:pPr marL="229870" indent="-229870"/>
            <a:endParaRPr lang="en-US" dirty="0"/>
          </a:p>
        </p:txBody>
      </p:sp>
      <p:sp>
        <p:nvSpPr>
          <p:cNvPr id="4" name="Slide Number Placeholder 3">
            <a:extLst>
              <a:ext uri="{FF2B5EF4-FFF2-40B4-BE49-F238E27FC236}">
                <a16:creationId xmlns:a16="http://schemas.microsoft.com/office/drawing/2014/main" id="{AFB2964D-2FF1-3240-A76F-A7A2AC8A0BF2}"/>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73</a:t>
            </a:fld>
            <a:endParaRPr lang="en-US"/>
          </a:p>
        </p:txBody>
      </p:sp>
      <p:grpSp>
        <p:nvGrpSpPr>
          <p:cNvPr id="26" name="Group 25">
            <a:extLst>
              <a:ext uri="{FF2B5EF4-FFF2-40B4-BE49-F238E27FC236}">
                <a16:creationId xmlns:a16="http://schemas.microsoft.com/office/drawing/2014/main" id="{37E22953-F7DE-F642-9127-9F029D6702D1}"/>
              </a:ext>
            </a:extLst>
          </p:cNvPr>
          <p:cNvGrpSpPr/>
          <p:nvPr/>
        </p:nvGrpSpPr>
        <p:grpSpPr>
          <a:xfrm>
            <a:off x="171926" y="3931321"/>
            <a:ext cx="4239172" cy="2060000"/>
            <a:chOff x="16291429" y="18270663"/>
            <a:chExt cx="4239172" cy="2060000"/>
          </a:xfrm>
        </p:grpSpPr>
        <p:grpSp>
          <p:nvGrpSpPr>
            <p:cNvPr id="27" name="Group 26">
              <a:extLst>
                <a:ext uri="{FF2B5EF4-FFF2-40B4-BE49-F238E27FC236}">
                  <a16:creationId xmlns:a16="http://schemas.microsoft.com/office/drawing/2014/main" id="{A8B2CB73-B2BE-3A46-88EF-99EB975A89CE}"/>
                </a:ext>
              </a:extLst>
            </p:cNvPr>
            <p:cNvGrpSpPr/>
            <p:nvPr/>
          </p:nvGrpSpPr>
          <p:grpSpPr>
            <a:xfrm>
              <a:off x="16291429" y="18670772"/>
              <a:ext cx="3733797" cy="1659891"/>
              <a:chOff x="0" y="0"/>
              <a:chExt cx="7024758" cy="3077821"/>
            </a:xfrm>
          </p:grpSpPr>
          <p:pic>
            <p:nvPicPr>
              <p:cNvPr id="29" name="Picture 28">
                <a:extLst>
                  <a:ext uri="{FF2B5EF4-FFF2-40B4-BE49-F238E27FC236}">
                    <a16:creationId xmlns:a16="http://schemas.microsoft.com/office/drawing/2014/main" id="{6EE6DB7A-33B8-594B-8105-3AE9AFC6BD9D}"/>
                  </a:ext>
                </a:extLst>
              </p:cNvPr>
              <p:cNvPicPr>
                <a:picLocks noChangeAspect="1"/>
              </p:cNvPicPr>
              <p:nvPr/>
            </p:nvPicPr>
            <p:blipFill>
              <a:blip r:embed="rId3"/>
              <a:stretch>
                <a:fillRect/>
              </a:stretch>
            </p:blipFill>
            <p:spPr>
              <a:xfrm>
                <a:off x="0" y="2265021"/>
                <a:ext cx="889000" cy="812800"/>
              </a:xfrm>
              <a:prstGeom prst="rect">
                <a:avLst/>
              </a:prstGeom>
            </p:spPr>
          </p:pic>
          <p:grpSp>
            <p:nvGrpSpPr>
              <p:cNvPr id="30" name="Group 29">
                <a:extLst>
                  <a:ext uri="{FF2B5EF4-FFF2-40B4-BE49-F238E27FC236}">
                    <a16:creationId xmlns:a16="http://schemas.microsoft.com/office/drawing/2014/main" id="{AECE5942-FE15-6D46-86F0-1930691E62CB}"/>
                  </a:ext>
                </a:extLst>
              </p:cNvPr>
              <p:cNvGrpSpPr/>
              <p:nvPr/>
            </p:nvGrpSpPr>
            <p:grpSpPr>
              <a:xfrm>
                <a:off x="717274" y="0"/>
                <a:ext cx="5537200" cy="3026356"/>
                <a:chOff x="717275" y="0"/>
                <a:chExt cx="5537200" cy="3026356"/>
              </a:xfrm>
            </p:grpSpPr>
            <p:pic>
              <p:nvPicPr>
                <p:cNvPr id="35" name="Graphic 23" descr="Document">
                  <a:extLst>
                    <a:ext uri="{FF2B5EF4-FFF2-40B4-BE49-F238E27FC236}">
                      <a16:creationId xmlns:a16="http://schemas.microsoft.com/office/drawing/2014/main" id="{6C9F412B-2C0A-294F-A1CF-58E26505D4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31675" y="0"/>
                  <a:ext cx="914400" cy="914400"/>
                </a:xfrm>
                <a:prstGeom prst="rect">
                  <a:avLst/>
                </a:prstGeom>
              </p:spPr>
            </p:pic>
            <p:pic>
              <p:nvPicPr>
                <p:cNvPr id="36" name="Graphic 11" descr="Document">
                  <a:extLst>
                    <a:ext uri="{FF2B5EF4-FFF2-40B4-BE49-F238E27FC236}">
                      <a16:creationId xmlns:a16="http://schemas.microsoft.com/office/drawing/2014/main" id="{95D64AAE-3DA0-3B41-9A7A-09AF4BD373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38500" y="1417317"/>
                  <a:ext cx="914400" cy="914400"/>
                </a:xfrm>
                <a:prstGeom prst="rect">
                  <a:avLst/>
                </a:prstGeom>
              </p:spPr>
            </p:pic>
            <p:pic>
              <p:nvPicPr>
                <p:cNvPr id="37" name="Graphic 12" descr="Document">
                  <a:extLst>
                    <a:ext uri="{FF2B5EF4-FFF2-40B4-BE49-F238E27FC236}">
                      <a16:creationId xmlns:a16="http://schemas.microsoft.com/office/drawing/2014/main" id="{5BACC9AC-7B3C-C841-AE97-EB35D24745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7275" y="2111956"/>
                  <a:ext cx="914400" cy="914400"/>
                </a:xfrm>
                <a:prstGeom prst="rect">
                  <a:avLst/>
                </a:prstGeom>
              </p:spPr>
            </p:pic>
            <p:pic>
              <p:nvPicPr>
                <p:cNvPr id="38" name="Graphic 13" descr="Document">
                  <a:extLst>
                    <a:ext uri="{FF2B5EF4-FFF2-40B4-BE49-F238E27FC236}">
                      <a16:creationId xmlns:a16="http://schemas.microsoft.com/office/drawing/2014/main" id="{3B93F3BB-40EE-5648-84E0-08EBAE0BBA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40075" y="2040216"/>
                  <a:ext cx="914400" cy="914400"/>
                </a:xfrm>
                <a:prstGeom prst="rect">
                  <a:avLst/>
                </a:prstGeom>
              </p:spPr>
            </p:pic>
            <p:pic>
              <p:nvPicPr>
                <p:cNvPr id="39" name="Graphic 14" descr="Document">
                  <a:extLst>
                    <a:ext uri="{FF2B5EF4-FFF2-40B4-BE49-F238E27FC236}">
                      <a16:creationId xmlns:a16="http://schemas.microsoft.com/office/drawing/2014/main" id="{93FE4574-E898-4840-8C8A-C84B7478A4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38475" y="374567"/>
                  <a:ext cx="914400" cy="914400"/>
                </a:xfrm>
                <a:prstGeom prst="rect">
                  <a:avLst/>
                </a:prstGeom>
              </p:spPr>
            </p:pic>
            <p:cxnSp>
              <p:nvCxnSpPr>
                <p:cNvPr id="40" name="Straight Connector 39">
                  <a:extLst>
                    <a:ext uri="{FF2B5EF4-FFF2-40B4-BE49-F238E27FC236}">
                      <a16:creationId xmlns:a16="http://schemas.microsoft.com/office/drawing/2014/main" id="{AB8125EF-558D-444F-AB0B-E9C0166174CA}"/>
                    </a:ext>
                  </a:extLst>
                </p:cNvPr>
                <p:cNvCxnSpPr>
                  <a:cxnSpLocks/>
                </p:cNvCxnSpPr>
                <p:nvPr/>
              </p:nvCxnSpPr>
              <p:spPr>
                <a:xfrm flipV="1">
                  <a:off x="1174475" y="983446"/>
                  <a:ext cx="914400" cy="112851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FB5034B-14AA-0043-9E93-CF9CFD636E21}"/>
                    </a:ext>
                  </a:extLst>
                </p:cNvPr>
                <p:cNvCxnSpPr>
                  <a:cxnSpLocks/>
                </p:cNvCxnSpPr>
                <p:nvPr/>
              </p:nvCxnSpPr>
              <p:spPr>
                <a:xfrm>
                  <a:off x="2546075" y="524792"/>
                  <a:ext cx="2692400" cy="306976"/>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E7B8D79-74C7-9E40-90F1-7FAAFE62DCBA}"/>
                    </a:ext>
                  </a:extLst>
                </p:cNvPr>
                <p:cNvCxnSpPr>
                  <a:cxnSpLocks/>
                </p:cNvCxnSpPr>
                <p:nvPr/>
              </p:nvCxnSpPr>
              <p:spPr>
                <a:xfrm flipV="1">
                  <a:off x="1631675" y="2497416"/>
                  <a:ext cx="3708400" cy="71740"/>
                </a:xfrm>
                <a:prstGeom prst="line">
                  <a:avLst/>
                </a:prstGeom>
                <a:ln w="50800">
                  <a:solidFill>
                    <a:srgbClr val="A74AAA"/>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C92FE9F-A858-7045-BF53-48E1BF0707C6}"/>
                    </a:ext>
                  </a:extLst>
                </p:cNvPr>
                <p:cNvCxnSpPr>
                  <a:cxnSpLocks/>
                </p:cNvCxnSpPr>
                <p:nvPr/>
              </p:nvCxnSpPr>
              <p:spPr>
                <a:xfrm flipV="1">
                  <a:off x="1631675" y="1874517"/>
                  <a:ext cx="1606825" cy="377506"/>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166B14A-A011-4745-B27B-98814CCF6A63}"/>
                    </a:ext>
                  </a:extLst>
                </p:cNvPr>
                <p:cNvCxnSpPr>
                  <a:cxnSpLocks/>
                </p:cNvCxnSpPr>
                <p:nvPr/>
              </p:nvCxnSpPr>
              <p:spPr>
                <a:xfrm flipV="1">
                  <a:off x="5759725" y="1286057"/>
                  <a:ext cx="0" cy="754159"/>
                </a:xfrm>
                <a:prstGeom prst="line">
                  <a:avLst/>
                </a:prstGeom>
                <a:ln w="50800">
                  <a:solidFill>
                    <a:srgbClr val="A74AAA"/>
                  </a:solidFill>
                </a:ln>
              </p:spPr>
              <p:style>
                <a:lnRef idx="1">
                  <a:schemeClr val="accent1"/>
                </a:lnRef>
                <a:fillRef idx="0">
                  <a:schemeClr val="accent1"/>
                </a:fillRef>
                <a:effectRef idx="0">
                  <a:schemeClr val="accent1"/>
                </a:effectRef>
                <a:fontRef idx="minor">
                  <a:schemeClr val="tx1"/>
                </a:fontRef>
              </p:style>
            </p:cxnSp>
          </p:grpSp>
          <p:pic>
            <p:nvPicPr>
              <p:cNvPr id="31" name="Picture 30">
                <a:extLst>
                  <a:ext uri="{FF2B5EF4-FFF2-40B4-BE49-F238E27FC236}">
                    <a16:creationId xmlns:a16="http://schemas.microsoft.com/office/drawing/2014/main" id="{F300EF31-DCA2-1349-B689-1FB111C31255}"/>
                  </a:ext>
                </a:extLst>
              </p:cNvPr>
              <p:cNvPicPr>
                <a:picLocks noChangeAspect="1"/>
              </p:cNvPicPr>
              <p:nvPr/>
            </p:nvPicPr>
            <p:blipFill>
              <a:blip r:embed="rId3"/>
              <a:stretch>
                <a:fillRect/>
              </a:stretch>
            </p:blipFill>
            <p:spPr>
              <a:xfrm>
                <a:off x="885136" y="170645"/>
                <a:ext cx="889000" cy="812800"/>
              </a:xfrm>
              <a:prstGeom prst="rect">
                <a:avLst/>
              </a:prstGeom>
            </p:spPr>
          </p:pic>
          <p:pic>
            <p:nvPicPr>
              <p:cNvPr id="32" name="Picture 31">
                <a:extLst>
                  <a:ext uri="{FF2B5EF4-FFF2-40B4-BE49-F238E27FC236}">
                    <a16:creationId xmlns:a16="http://schemas.microsoft.com/office/drawing/2014/main" id="{BA9CFD8D-702E-5541-95DA-3CF4C5B115B4}"/>
                  </a:ext>
                </a:extLst>
              </p:cNvPr>
              <p:cNvPicPr>
                <a:picLocks noChangeAspect="1"/>
              </p:cNvPicPr>
              <p:nvPr/>
            </p:nvPicPr>
            <p:blipFill>
              <a:blip r:embed="rId3"/>
              <a:stretch>
                <a:fillRect/>
              </a:stretch>
            </p:blipFill>
            <p:spPr>
              <a:xfrm>
                <a:off x="5985014" y="382607"/>
                <a:ext cx="889000" cy="812800"/>
              </a:xfrm>
              <a:prstGeom prst="rect">
                <a:avLst/>
              </a:prstGeom>
            </p:spPr>
          </p:pic>
          <p:pic>
            <p:nvPicPr>
              <p:cNvPr id="33" name="Picture 32">
                <a:extLst>
                  <a:ext uri="{FF2B5EF4-FFF2-40B4-BE49-F238E27FC236}">
                    <a16:creationId xmlns:a16="http://schemas.microsoft.com/office/drawing/2014/main" id="{CBAFFBAB-0A05-E943-9679-A530B0113B05}"/>
                  </a:ext>
                </a:extLst>
              </p:cNvPr>
              <p:cNvPicPr>
                <a:picLocks noChangeAspect="1"/>
              </p:cNvPicPr>
              <p:nvPr/>
            </p:nvPicPr>
            <p:blipFill>
              <a:blip r:embed="rId3"/>
              <a:stretch>
                <a:fillRect/>
              </a:stretch>
            </p:blipFill>
            <p:spPr>
              <a:xfrm>
                <a:off x="6135758" y="2177685"/>
                <a:ext cx="889000" cy="812800"/>
              </a:xfrm>
              <a:prstGeom prst="rect">
                <a:avLst/>
              </a:prstGeom>
            </p:spPr>
          </p:pic>
          <p:pic>
            <p:nvPicPr>
              <p:cNvPr id="34" name="Picture 33">
                <a:extLst>
                  <a:ext uri="{FF2B5EF4-FFF2-40B4-BE49-F238E27FC236}">
                    <a16:creationId xmlns:a16="http://schemas.microsoft.com/office/drawing/2014/main" id="{72A12FAF-4ABC-F947-942F-39648BE1218C}"/>
                  </a:ext>
                </a:extLst>
              </p:cNvPr>
              <p:cNvPicPr>
                <a:picLocks noChangeAspect="1"/>
              </p:cNvPicPr>
              <p:nvPr/>
            </p:nvPicPr>
            <p:blipFill>
              <a:blip r:embed="rId3"/>
              <a:stretch>
                <a:fillRect/>
              </a:stretch>
            </p:blipFill>
            <p:spPr>
              <a:xfrm>
                <a:off x="4028385" y="1411233"/>
                <a:ext cx="889000" cy="812800"/>
              </a:xfrm>
              <a:prstGeom prst="rect">
                <a:avLst/>
              </a:prstGeom>
            </p:spPr>
          </p:pic>
        </p:grpSp>
        <p:pic>
          <p:nvPicPr>
            <p:cNvPr id="28" name="Picture 27">
              <a:extLst>
                <a:ext uri="{FF2B5EF4-FFF2-40B4-BE49-F238E27FC236}">
                  <a16:creationId xmlns:a16="http://schemas.microsoft.com/office/drawing/2014/main" id="{DEC74757-14A9-5B40-B6DD-649D13163DD3}"/>
                </a:ext>
              </a:extLst>
            </p:cNvPr>
            <p:cNvPicPr/>
            <p:nvPr/>
          </p:nvPicPr>
          <p:blipFill>
            <a:blip r:embed="rId6"/>
            <a:stretch>
              <a:fillRect/>
            </a:stretch>
          </p:blipFill>
          <p:spPr>
            <a:xfrm>
              <a:off x="19367916" y="18270663"/>
              <a:ext cx="1162685" cy="534670"/>
            </a:xfrm>
            <a:prstGeom prst="rect">
              <a:avLst/>
            </a:prstGeom>
          </p:spPr>
        </p:pic>
      </p:grpSp>
      <p:pic>
        <p:nvPicPr>
          <p:cNvPr id="45" name="Picture 44">
            <a:extLst>
              <a:ext uri="{FF2B5EF4-FFF2-40B4-BE49-F238E27FC236}">
                <a16:creationId xmlns:a16="http://schemas.microsoft.com/office/drawing/2014/main" id="{2350343E-CD7F-DC4D-88ED-D405D11DB8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1098" y="3168575"/>
            <a:ext cx="4518713" cy="3247863"/>
          </a:xfrm>
          <a:prstGeom prst="rect">
            <a:avLst/>
          </a:prstGeom>
        </p:spPr>
      </p:pic>
    </p:spTree>
    <p:extLst>
      <p:ext uri="{BB962C8B-B14F-4D97-AF65-F5344CB8AC3E}">
        <p14:creationId xmlns:p14="http://schemas.microsoft.com/office/powerpoint/2010/main" val="40344189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 name="Title 2">
            <a:extLst>
              <a:ext uri="{FF2B5EF4-FFF2-40B4-BE49-F238E27FC236}">
                <a16:creationId xmlns:a16="http://schemas.microsoft.com/office/drawing/2014/main" id="{6DE8040D-E609-CE43-B9E4-EFDD6513FA24}"/>
              </a:ext>
            </a:extLst>
          </p:cNvPr>
          <p:cNvSpPr>
            <a:spLocks noGrp="1"/>
          </p:cNvSpPr>
          <p:nvPr>
            <p:ph type="title" idx="4294967295"/>
          </p:nvPr>
        </p:nvSpPr>
        <p:spPr>
          <a:xfrm>
            <a:off x="0" y="952500"/>
            <a:ext cx="2057400" cy="838200"/>
          </a:xfrm>
        </p:spPr>
        <p:txBody>
          <a:bodyPr/>
          <a:lstStyle/>
          <a:p>
            <a:r>
              <a:rPr lang="en-US" dirty="0">
                <a:latin typeface="Arial"/>
                <a:cs typeface="Arial"/>
              </a:rPr>
              <a:t>Architecture</a:t>
            </a:r>
          </a:p>
        </p:txBody>
      </p:sp>
      <p:sp>
        <p:nvSpPr>
          <p:cNvPr id="87" name="Slide Number Placeholder 3">
            <a:extLst>
              <a:ext uri="{FF2B5EF4-FFF2-40B4-BE49-F238E27FC236}">
                <a16:creationId xmlns:a16="http://schemas.microsoft.com/office/drawing/2014/main" id="{C9C9B1BC-DA41-D048-83DC-70CE585675FE}"/>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74</a:t>
            </a:fld>
            <a:endParaRPr lang="en-US"/>
          </a:p>
        </p:txBody>
      </p:sp>
      <p:sp>
        <p:nvSpPr>
          <p:cNvPr id="334" name="Google Shape;334;p21"/>
          <p:cNvSpPr txBox="1">
            <a:spLocks noGrp="1"/>
          </p:cNvSpPr>
          <p:nvPr>
            <p:ph type="sldNum" idx="4294967295"/>
          </p:nvPr>
        </p:nvSpPr>
        <p:spPr>
          <a:xfrm>
            <a:off x="8743950" y="6457950"/>
            <a:ext cx="400050" cy="298450"/>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buClr>
                <a:srgbClr val="000000"/>
              </a:buClr>
              <a:buSzPts val="1300"/>
            </a:pPr>
            <a:fld id="{00000000-1234-1234-1234-123412341234}" type="slidenum">
              <a:rPr lang="en-US" smtClean="0"/>
              <a:pPr algn="ctr">
                <a:spcBef>
                  <a:spcPts val="0"/>
                </a:spcBef>
                <a:spcAft>
                  <a:spcPts val="0"/>
                </a:spcAft>
                <a:buClr>
                  <a:srgbClr val="000000"/>
                </a:buClr>
                <a:buSzPts val="1300"/>
              </a:pPr>
              <a:t>74</a:t>
            </a:fld>
            <a:endParaRPr sz="975">
              <a:solidFill>
                <a:srgbClr val="000000"/>
              </a:solidFill>
              <a:latin typeface="Arial"/>
              <a:ea typeface="Arial"/>
              <a:cs typeface="Arial"/>
              <a:sym typeface="Arial"/>
            </a:endParaRPr>
          </a:p>
        </p:txBody>
      </p:sp>
      <p:grpSp>
        <p:nvGrpSpPr>
          <p:cNvPr id="9" name="Group 8">
            <a:extLst>
              <a:ext uri="{FF2B5EF4-FFF2-40B4-BE49-F238E27FC236}">
                <a16:creationId xmlns:a16="http://schemas.microsoft.com/office/drawing/2014/main" id="{9060F80E-9484-9243-922E-00B70D0033F8}"/>
              </a:ext>
            </a:extLst>
          </p:cNvPr>
          <p:cNvGrpSpPr/>
          <p:nvPr/>
        </p:nvGrpSpPr>
        <p:grpSpPr>
          <a:xfrm>
            <a:off x="674764" y="5329993"/>
            <a:ext cx="2907783" cy="1539354"/>
            <a:chOff x="2559317" y="5272125"/>
            <a:chExt cx="2907783" cy="1539354"/>
          </a:xfrm>
        </p:grpSpPr>
        <p:pic>
          <p:nvPicPr>
            <p:cNvPr id="574" name="Picture 573">
              <a:extLst>
                <a:ext uri="{FF2B5EF4-FFF2-40B4-BE49-F238E27FC236}">
                  <a16:creationId xmlns:a16="http://schemas.microsoft.com/office/drawing/2014/main" id="{96E164D5-6D25-6F49-8E14-452A7F02603E}"/>
                </a:ext>
              </a:extLst>
            </p:cNvPr>
            <p:cNvPicPr>
              <a:picLocks noChangeAspect="1"/>
            </p:cNvPicPr>
            <p:nvPr/>
          </p:nvPicPr>
          <p:blipFill>
            <a:blip r:embed="rId3"/>
            <a:stretch>
              <a:fillRect/>
            </a:stretch>
          </p:blipFill>
          <p:spPr>
            <a:xfrm>
              <a:off x="2565515" y="5272125"/>
              <a:ext cx="462827" cy="462827"/>
            </a:xfrm>
            <a:prstGeom prst="rect">
              <a:avLst/>
            </a:prstGeom>
          </p:spPr>
        </p:pic>
        <p:sp>
          <p:nvSpPr>
            <p:cNvPr id="576" name="TextBox 575">
              <a:extLst>
                <a:ext uri="{FF2B5EF4-FFF2-40B4-BE49-F238E27FC236}">
                  <a16:creationId xmlns:a16="http://schemas.microsoft.com/office/drawing/2014/main" id="{7BEB6077-441E-E142-BCCF-F21CDE86D641}"/>
                </a:ext>
              </a:extLst>
            </p:cNvPr>
            <p:cNvSpPr txBox="1"/>
            <p:nvPr/>
          </p:nvSpPr>
          <p:spPr>
            <a:xfrm>
              <a:off x="3045478" y="5381408"/>
              <a:ext cx="1090748"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Microservice</a:t>
              </a:r>
            </a:p>
          </p:txBody>
        </p:sp>
        <p:grpSp>
          <p:nvGrpSpPr>
            <p:cNvPr id="8" name="Group 7">
              <a:extLst>
                <a:ext uri="{FF2B5EF4-FFF2-40B4-BE49-F238E27FC236}">
                  <a16:creationId xmlns:a16="http://schemas.microsoft.com/office/drawing/2014/main" id="{E492C0F3-D446-DB41-B1AB-307AE5CD9EE2}"/>
                </a:ext>
              </a:extLst>
            </p:cNvPr>
            <p:cNvGrpSpPr/>
            <p:nvPr/>
          </p:nvGrpSpPr>
          <p:grpSpPr>
            <a:xfrm>
              <a:off x="2559317" y="5625485"/>
              <a:ext cx="2907783" cy="1185994"/>
              <a:chOff x="2559317" y="5625485"/>
              <a:chExt cx="2907783" cy="1185994"/>
            </a:xfrm>
          </p:grpSpPr>
          <p:sp>
            <p:nvSpPr>
              <p:cNvPr id="586" name="TextBox 585">
                <a:extLst>
                  <a:ext uri="{FF2B5EF4-FFF2-40B4-BE49-F238E27FC236}">
                    <a16:creationId xmlns:a16="http://schemas.microsoft.com/office/drawing/2014/main" id="{A82E3D55-42A9-9641-AED0-C94A8A1D0803}"/>
                  </a:ext>
                </a:extLst>
              </p:cNvPr>
              <p:cNvSpPr txBox="1"/>
              <p:nvPr/>
            </p:nvSpPr>
            <p:spPr>
              <a:xfrm>
                <a:off x="2991422" y="6059630"/>
                <a:ext cx="2475678"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Knowledge derived from queries</a:t>
                </a:r>
              </a:p>
            </p:txBody>
          </p:sp>
          <p:grpSp>
            <p:nvGrpSpPr>
              <p:cNvPr id="7" name="Group 6">
                <a:extLst>
                  <a:ext uri="{FF2B5EF4-FFF2-40B4-BE49-F238E27FC236}">
                    <a16:creationId xmlns:a16="http://schemas.microsoft.com/office/drawing/2014/main" id="{44F42C55-A110-3B4B-9326-988722B31053}"/>
                  </a:ext>
                </a:extLst>
              </p:cNvPr>
              <p:cNvGrpSpPr/>
              <p:nvPr/>
            </p:nvGrpSpPr>
            <p:grpSpPr>
              <a:xfrm>
                <a:off x="2559317" y="5625485"/>
                <a:ext cx="2821798" cy="1185994"/>
                <a:chOff x="2559317" y="5625485"/>
                <a:chExt cx="2821798" cy="1185994"/>
              </a:xfrm>
            </p:grpSpPr>
            <p:sp>
              <p:nvSpPr>
                <p:cNvPr id="577" name="Right Arrow 576">
                  <a:extLst>
                    <a:ext uri="{FF2B5EF4-FFF2-40B4-BE49-F238E27FC236}">
                      <a16:creationId xmlns:a16="http://schemas.microsoft.com/office/drawing/2014/main" id="{C1C9E94D-817A-0E42-99ED-203CD6A3ECF5}"/>
                    </a:ext>
                  </a:extLst>
                </p:cNvPr>
                <p:cNvSpPr/>
                <p:nvPr/>
              </p:nvSpPr>
              <p:spPr>
                <a:xfrm>
                  <a:off x="2568284" y="5728040"/>
                  <a:ext cx="404627" cy="128588"/>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8" name="TextBox 577">
                  <a:extLst>
                    <a:ext uri="{FF2B5EF4-FFF2-40B4-BE49-F238E27FC236}">
                      <a16:creationId xmlns:a16="http://schemas.microsoft.com/office/drawing/2014/main" id="{10C83F39-F31B-2948-B590-083C2692D5F5}"/>
                    </a:ext>
                  </a:extLst>
                </p:cNvPr>
                <p:cNvSpPr txBox="1"/>
                <p:nvPr/>
              </p:nvSpPr>
              <p:spPr>
                <a:xfrm>
                  <a:off x="2955838" y="5625485"/>
                  <a:ext cx="1180388"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Users’ queries</a:t>
                  </a:r>
                </a:p>
              </p:txBody>
            </p:sp>
            <p:sp>
              <p:nvSpPr>
                <p:cNvPr id="579" name="Right Arrow 578">
                  <a:extLst>
                    <a:ext uri="{FF2B5EF4-FFF2-40B4-BE49-F238E27FC236}">
                      <a16:creationId xmlns:a16="http://schemas.microsoft.com/office/drawing/2014/main" id="{043C2294-8782-2E4C-902B-9D95B7577642}"/>
                    </a:ext>
                  </a:extLst>
                </p:cNvPr>
                <p:cNvSpPr/>
                <p:nvPr/>
              </p:nvSpPr>
              <p:spPr>
                <a:xfrm>
                  <a:off x="2572706" y="5930063"/>
                  <a:ext cx="400205" cy="128588"/>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0" name="TextBox 579">
                  <a:extLst>
                    <a:ext uri="{FF2B5EF4-FFF2-40B4-BE49-F238E27FC236}">
                      <a16:creationId xmlns:a16="http://schemas.microsoft.com/office/drawing/2014/main" id="{6A36D328-7C89-514A-998B-8148D4FE3579}"/>
                    </a:ext>
                  </a:extLst>
                </p:cNvPr>
                <p:cNvSpPr txBox="1"/>
                <p:nvPr/>
              </p:nvSpPr>
              <p:spPr>
                <a:xfrm>
                  <a:off x="2965568" y="5844685"/>
                  <a:ext cx="2239459"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Heterogeneous Data Streams</a:t>
                  </a:r>
                </a:p>
              </p:txBody>
            </p:sp>
            <p:sp>
              <p:nvSpPr>
                <p:cNvPr id="585" name="Right Arrow 584">
                  <a:extLst>
                    <a:ext uri="{FF2B5EF4-FFF2-40B4-BE49-F238E27FC236}">
                      <a16:creationId xmlns:a16="http://schemas.microsoft.com/office/drawing/2014/main" id="{735E00C4-84CD-1D4E-8518-0242CF1480EE}"/>
                    </a:ext>
                  </a:extLst>
                </p:cNvPr>
                <p:cNvSpPr/>
                <p:nvPr/>
              </p:nvSpPr>
              <p:spPr>
                <a:xfrm>
                  <a:off x="2561399" y="6147191"/>
                  <a:ext cx="416663" cy="131304"/>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7" name="TextBox 586">
                  <a:extLst>
                    <a:ext uri="{FF2B5EF4-FFF2-40B4-BE49-F238E27FC236}">
                      <a16:creationId xmlns:a16="http://schemas.microsoft.com/office/drawing/2014/main" id="{E18B238F-1C54-C945-AA1B-497E05EC0851}"/>
                    </a:ext>
                  </a:extLst>
                </p:cNvPr>
                <p:cNvSpPr txBox="1"/>
                <p:nvPr/>
              </p:nvSpPr>
              <p:spPr>
                <a:xfrm>
                  <a:off x="2991422" y="6278830"/>
                  <a:ext cx="2389693"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Situational Aware Indexed Data</a:t>
                  </a:r>
                </a:p>
              </p:txBody>
            </p:sp>
            <p:sp>
              <p:nvSpPr>
                <p:cNvPr id="588" name="Right Arrow 587">
                  <a:extLst>
                    <a:ext uri="{FF2B5EF4-FFF2-40B4-BE49-F238E27FC236}">
                      <a16:creationId xmlns:a16="http://schemas.microsoft.com/office/drawing/2014/main" id="{EA2C4852-7A0A-7F4C-85BF-6FBAE7092EF6}"/>
                    </a:ext>
                  </a:extLst>
                </p:cNvPr>
                <p:cNvSpPr/>
                <p:nvPr/>
              </p:nvSpPr>
              <p:spPr>
                <a:xfrm>
                  <a:off x="2561399" y="6598958"/>
                  <a:ext cx="416663" cy="131304"/>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9" name="TextBox 588">
                  <a:extLst>
                    <a:ext uri="{FF2B5EF4-FFF2-40B4-BE49-F238E27FC236}">
                      <a16:creationId xmlns:a16="http://schemas.microsoft.com/office/drawing/2014/main" id="{11F748F1-F7D1-D741-A74B-F6C60C950B55}"/>
                    </a:ext>
                  </a:extLst>
                </p:cNvPr>
                <p:cNvSpPr txBox="1"/>
                <p:nvPr/>
              </p:nvSpPr>
              <p:spPr>
                <a:xfrm>
                  <a:off x="2991423" y="6511397"/>
                  <a:ext cx="1957587"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Relevant patterns of data</a:t>
                  </a:r>
                </a:p>
              </p:txBody>
            </p:sp>
            <p:sp>
              <p:nvSpPr>
                <p:cNvPr id="590" name="Google Shape;378;p21">
                  <a:extLst>
                    <a:ext uri="{FF2B5EF4-FFF2-40B4-BE49-F238E27FC236}">
                      <a16:creationId xmlns:a16="http://schemas.microsoft.com/office/drawing/2014/main" id="{34A3C9B1-0F1E-0745-BBA1-0D5BF6818907}"/>
                    </a:ext>
                  </a:extLst>
                </p:cNvPr>
                <p:cNvSpPr/>
                <p:nvPr/>
              </p:nvSpPr>
              <p:spPr>
                <a:xfrm>
                  <a:off x="2559317" y="6349214"/>
                  <a:ext cx="432104" cy="186179"/>
                </a:xfrm>
                <a:prstGeom prst="rightArrow">
                  <a:avLst>
                    <a:gd name="adj1" fmla="val 50000"/>
                    <a:gd name="adj2" fmla="val 50000"/>
                  </a:avLst>
                </a:prstGeom>
                <a:solidFill>
                  <a:srgbClr val="005DAA">
                    <a:alpha val="49803"/>
                  </a:srgbClr>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grpSp>
      <p:sp>
        <p:nvSpPr>
          <p:cNvPr id="591" name="Right Arrow 590">
            <a:extLst>
              <a:ext uri="{FF2B5EF4-FFF2-40B4-BE49-F238E27FC236}">
                <a16:creationId xmlns:a16="http://schemas.microsoft.com/office/drawing/2014/main" id="{9146905C-4EC3-EB43-8EBA-E6D33B073F0E}"/>
              </a:ext>
            </a:extLst>
          </p:cNvPr>
          <p:cNvSpPr/>
          <p:nvPr/>
        </p:nvSpPr>
        <p:spPr>
          <a:xfrm rot="16200000">
            <a:off x="6622942" y="5716409"/>
            <a:ext cx="298195" cy="123058"/>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8" name="Right Arrow 597">
            <a:extLst>
              <a:ext uri="{FF2B5EF4-FFF2-40B4-BE49-F238E27FC236}">
                <a16:creationId xmlns:a16="http://schemas.microsoft.com/office/drawing/2014/main" id="{98AE3F7B-EEEE-7C49-A65B-034A116A8C35}"/>
              </a:ext>
            </a:extLst>
          </p:cNvPr>
          <p:cNvSpPr/>
          <p:nvPr/>
        </p:nvSpPr>
        <p:spPr>
          <a:xfrm>
            <a:off x="2730011" y="3447229"/>
            <a:ext cx="296139" cy="187485"/>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9" name="Right Arrow 598">
            <a:extLst>
              <a:ext uri="{FF2B5EF4-FFF2-40B4-BE49-F238E27FC236}">
                <a16:creationId xmlns:a16="http://schemas.microsoft.com/office/drawing/2014/main" id="{23F022A0-FE34-C845-A4C5-E99BE1F2CE0D}"/>
              </a:ext>
            </a:extLst>
          </p:cNvPr>
          <p:cNvSpPr/>
          <p:nvPr/>
        </p:nvSpPr>
        <p:spPr>
          <a:xfrm rot="16200000">
            <a:off x="6227077" y="4815717"/>
            <a:ext cx="317333" cy="147844"/>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0" name="Right Arrow 599">
            <a:extLst>
              <a:ext uri="{FF2B5EF4-FFF2-40B4-BE49-F238E27FC236}">
                <a16:creationId xmlns:a16="http://schemas.microsoft.com/office/drawing/2014/main" id="{4ECF748C-299E-A545-9D35-DECCF7CA792F}"/>
              </a:ext>
            </a:extLst>
          </p:cNvPr>
          <p:cNvSpPr/>
          <p:nvPr/>
        </p:nvSpPr>
        <p:spPr>
          <a:xfrm rot="5400000">
            <a:off x="8144077" y="4817514"/>
            <a:ext cx="298194" cy="147845"/>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3" name="Right Arrow 602">
            <a:extLst>
              <a:ext uri="{FF2B5EF4-FFF2-40B4-BE49-F238E27FC236}">
                <a16:creationId xmlns:a16="http://schemas.microsoft.com/office/drawing/2014/main" id="{6900EFAF-AD78-AE49-A79C-B470B2EBCE0F}"/>
              </a:ext>
            </a:extLst>
          </p:cNvPr>
          <p:cNvSpPr/>
          <p:nvPr/>
        </p:nvSpPr>
        <p:spPr>
          <a:xfrm rot="10800000">
            <a:off x="5667647" y="4272523"/>
            <a:ext cx="389372" cy="177610"/>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661C5085-25D4-8F46-992F-65FB0942D62A}"/>
              </a:ext>
            </a:extLst>
          </p:cNvPr>
          <p:cNvGrpSpPr/>
          <p:nvPr/>
        </p:nvGrpSpPr>
        <p:grpSpPr>
          <a:xfrm>
            <a:off x="3041598" y="3214551"/>
            <a:ext cx="2633376" cy="1742698"/>
            <a:chOff x="3041598" y="3214551"/>
            <a:chExt cx="2633376" cy="1742698"/>
          </a:xfrm>
        </p:grpSpPr>
        <p:pic>
          <p:nvPicPr>
            <p:cNvPr id="595" name="Picture 594">
              <a:extLst>
                <a:ext uri="{FF2B5EF4-FFF2-40B4-BE49-F238E27FC236}">
                  <a16:creationId xmlns:a16="http://schemas.microsoft.com/office/drawing/2014/main" id="{CE3AE14C-4C93-C240-AB13-08AED6505B55}"/>
                </a:ext>
              </a:extLst>
            </p:cNvPr>
            <p:cNvPicPr>
              <a:picLocks noChangeAspect="1"/>
            </p:cNvPicPr>
            <p:nvPr/>
          </p:nvPicPr>
          <p:blipFill>
            <a:blip r:embed="rId4"/>
            <a:stretch>
              <a:fillRect/>
            </a:stretch>
          </p:blipFill>
          <p:spPr>
            <a:xfrm>
              <a:off x="3182176" y="3314318"/>
              <a:ext cx="2416803" cy="1564250"/>
            </a:xfrm>
            <a:prstGeom prst="rect">
              <a:avLst/>
            </a:prstGeom>
          </p:spPr>
        </p:pic>
        <p:sp>
          <p:nvSpPr>
            <p:cNvPr id="596" name="Rectangle 595">
              <a:extLst>
                <a:ext uri="{FF2B5EF4-FFF2-40B4-BE49-F238E27FC236}">
                  <a16:creationId xmlns:a16="http://schemas.microsoft.com/office/drawing/2014/main" id="{D34449BD-DC15-4249-B03C-21CE363649EC}"/>
                </a:ext>
              </a:extLst>
            </p:cNvPr>
            <p:cNvSpPr/>
            <p:nvPr/>
          </p:nvSpPr>
          <p:spPr>
            <a:xfrm>
              <a:off x="3041598" y="3214551"/>
              <a:ext cx="2633376" cy="1742698"/>
            </a:xfrm>
            <a:prstGeom prst="rect">
              <a:avLst/>
            </a:prstGeom>
            <a:noFill/>
            <a:ln w="28575">
              <a:solidFill>
                <a:sysClr val="windowText" lastClr="000000"/>
              </a:solidFill>
              <a:prstDash val="dash"/>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602" name="Picture 601">
              <a:extLst>
                <a:ext uri="{FF2B5EF4-FFF2-40B4-BE49-F238E27FC236}">
                  <a16:creationId xmlns:a16="http://schemas.microsoft.com/office/drawing/2014/main" id="{DEF236D3-C8E3-9D44-B9F5-A85F82E137BB}"/>
                </a:ext>
              </a:extLst>
            </p:cNvPr>
            <p:cNvPicPr>
              <a:picLocks noChangeAspect="1"/>
            </p:cNvPicPr>
            <p:nvPr/>
          </p:nvPicPr>
          <p:blipFill>
            <a:blip r:embed="rId3"/>
            <a:stretch>
              <a:fillRect/>
            </a:stretch>
          </p:blipFill>
          <p:spPr>
            <a:xfrm>
              <a:off x="5231035" y="3379128"/>
              <a:ext cx="382536" cy="382536"/>
            </a:xfrm>
            <a:prstGeom prst="rect">
              <a:avLst/>
            </a:prstGeom>
          </p:spPr>
        </p:pic>
        <p:sp>
          <p:nvSpPr>
            <p:cNvPr id="605" name="TextBox 604">
              <a:extLst>
                <a:ext uri="{FF2B5EF4-FFF2-40B4-BE49-F238E27FC236}">
                  <a16:creationId xmlns:a16="http://schemas.microsoft.com/office/drawing/2014/main" id="{DE26A108-1F7C-DA48-9155-CD96F69ED0B6}"/>
                </a:ext>
              </a:extLst>
            </p:cNvPr>
            <p:cNvSpPr txBox="1"/>
            <p:nvPr/>
          </p:nvSpPr>
          <p:spPr>
            <a:xfrm>
              <a:off x="4262620" y="3300447"/>
              <a:ext cx="981679"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PostgreSQL</a:t>
              </a:r>
            </a:p>
          </p:txBody>
        </p:sp>
      </p:grpSp>
      <p:grpSp>
        <p:nvGrpSpPr>
          <p:cNvPr id="6" name="Group 5">
            <a:extLst>
              <a:ext uri="{FF2B5EF4-FFF2-40B4-BE49-F238E27FC236}">
                <a16:creationId xmlns:a16="http://schemas.microsoft.com/office/drawing/2014/main" id="{04C3FDAE-C2E7-5F49-B979-AEF1125D63F6}"/>
              </a:ext>
            </a:extLst>
          </p:cNvPr>
          <p:cNvGrpSpPr/>
          <p:nvPr/>
        </p:nvGrpSpPr>
        <p:grpSpPr>
          <a:xfrm>
            <a:off x="2962817" y="1158180"/>
            <a:ext cx="3046503" cy="2056370"/>
            <a:chOff x="2962817" y="1158180"/>
            <a:chExt cx="3046503" cy="2056370"/>
          </a:xfrm>
        </p:grpSpPr>
        <p:grpSp>
          <p:nvGrpSpPr>
            <p:cNvPr id="601" name="Group 600">
              <a:extLst>
                <a:ext uri="{FF2B5EF4-FFF2-40B4-BE49-F238E27FC236}">
                  <a16:creationId xmlns:a16="http://schemas.microsoft.com/office/drawing/2014/main" id="{5A3D7DF6-0A18-CF40-812D-D661EA00E64F}"/>
                </a:ext>
              </a:extLst>
            </p:cNvPr>
            <p:cNvGrpSpPr/>
            <p:nvPr/>
          </p:nvGrpSpPr>
          <p:grpSpPr>
            <a:xfrm>
              <a:off x="2962817" y="1158180"/>
              <a:ext cx="2858335" cy="1839156"/>
              <a:chOff x="3181162" y="987088"/>
              <a:chExt cx="2395283" cy="1323344"/>
            </a:xfrm>
          </p:grpSpPr>
          <p:sp>
            <p:nvSpPr>
              <p:cNvPr id="669" name="Rectangle 668">
                <a:extLst>
                  <a:ext uri="{FF2B5EF4-FFF2-40B4-BE49-F238E27FC236}">
                    <a16:creationId xmlns:a16="http://schemas.microsoft.com/office/drawing/2014/main" id="{ECBA7ED4-3159-6A44-BA0A-85B006AC2E06}"/>
                  </a:ext>
                </a:extLst>
              </p:cNvPr>
              <p:cNvSpPr/>
              <p:nvPr/>
            </p:nvSpPr>
            <p:spPr>
              <a:xfrm>
                <a:off x="3181162" y="987088"/>
                <a:ext cx="2253142" cy="1226083"/>
              </a:xfrm>
              <a:prstGeom prst="rect">
                <a:avLst/>
              </a:prstGeom>
              <a:solidFill>
                <a:srgbClr val="FFC000">
                  <a:alpha val="50000"/>
                </a:srgbClr>
              </a:solidFill>
              <a:ln w="28575">
                <a:solidFill>
                  <a:srgbClr val="FFC000">
                    <a:lumMod val="75000"/>
                  </a:srgbClr>
                </a:solidFill>
                <a:prstDash val="dash"/>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solidFill>
                      <a:srgbClr val="FFC000">
                        <a:lumMod val="75000"/>
                      </a:srgbClr>
                    </a:solidFill>
                  </a:ln>
                  <a:solidFill>
                    <a:prstClr val="white"/>
                  </a:solidFill>
                  <a:effectLst/>
                  <a:uLnTx/>
                  <a:uFillTx/>
                  <a:latin typeface="Calibri" panose="020F0502020204030204"/>
                  <a:ea typeface="+mn-ea"/>
                  <a:cs typeface="+mn-cs"/>
                </a:endParaRPr>
              </a:p>
            </p:txBody>
          </p:sp>
          <p:pic>
            <p:nvPicPr>
              <p:cNvPr id="670" name="Picture 669">
                <a:extLst>
                  <a:ext uri="{FF2B5EF4-FFF2-40B4-BE49-F238E27FC236}">
                    <a16:creationId xmlns:a16="http://schemas.microsoft.com/office/drawing/2014/main" id="{115AA955-5EB9-D748-9A09-FDD2ED5D2322}"/>
                  </a:ext>
                </a:extLst>
              </p:cNvPr>
              <p:cNvPicPr>
                <a:picLocks noChangeAspect="1"/>
              </p:cNvPicPr>
              <p:nvPr/>
            </p:nvPicPr>
            <p:blipFill>
              <a:blip r:embed="rId3"/>
              <a:stretch>
                <a:fillRect/>
              </a:stretch>
            </p:blipFill>
            <p:spPr>
              <a:xfrm>
                <a:off x="3281560" y="1817665"/>
                <a:ext cx="323614" cy="323614"/>
              </a:xfrm>
              <a:prstGeom prst="rect">
                <a:avLst/>
              </a:prstGeom>
            </p:spPr>
          </p:pic>
          <p:sp>
            <p:nvSpPr>
              <p:cNvPr id="671" name="Can 670">
                <a:extLst>
                  <a:ext uri="{FF2B5EF4-FFF2-40B4-BE49-F238E27FC236}">
                    <a16:creationId xmlns:a16="http://schemas.microsoft.com/office/drawing/2014/main" id="{ED19DFB1-B6FF-734F-A568-3788EDCD344E}"/>
                  </a:ext>
                </a:extLst>
              </p:cNvPr>
              <p:cNvSpPr/>
              <p:nvPr/>
            </p:nvSpPr>
            <p:spPr>
              <a:xfrm>
                <a:off x="3283592" y="1108480"/>
                <a:ext cx="521424" cy="521424"/>
              </a:xfrm>
              <a:prstGeom prst="can">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72" name="TextBox 671">
                <a:extLst>
                  <a:ext uri="{FF2B5EF4-FFF2-40B4-BE49-F238E27FC236}">
                    <a16:creationId xmlns:a16="http://schemas.microsoft.com/office/drawing/2014/main" id="{F51BA2F1-0A0D-CA47-BBB0-3BBFDAECE111}"/>
                  </a:ext>
                </a:extLst>
              </p:cNvPr>
              <p:cNvSpPr txBox="1"/>
              <p:nvPr/>
            </p:nvSpPr>
            <p:spPr>
              <a:xfrm>
                <a:off x="4143360" y="2010350"/>
                <a:ext cx="1433085"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Calibri" panose="020F0502020204030204"/>
                  </a:rPr>
                  <a:t>Knowledge Graph</a:t>
                </a:r>
              </a:p>
            </p:txBody>
          </p:sp>
          <p:pic>
            <p:nvPicPr>
              <p:cNvPr id="673" name="Picture 672">
                <a:extLst>
                  <a:ext uri="{FF2B5EF4-FFF2-40B4-BE49-F238E27FC236}">
                    <a16:creationId xmlns:a16="http://schemas.microsoft.com/office/drawing/2014/main" id="{3E0B5A1E-9A3F-0E43-81F1-3097A47F991B}"/>
                  </a:ext>
                </a:extLst>
              </p:cNvPr>
              <p:cNvPicPr>
                <a:picLocks noChangeAspect="1"/>
              </p:cNvPicPr>
              <p:nvPr/>
            </p:nvPicPr>
            <p:blipFill>
              <a:blip r:embed="rId5"/>
              <a:stretch>
                <a:fillRect/>
              </a:stretch>
            </p:blipFill>
            <p:spPr>
              <a:xfrm>
                <a:off x="4022673" y="1031974"/>
                <a:ext cx="1429274" cy="1080423"/>
              </a:xfrm>
              <a:prstGeom prst="rect">
                <a:avLst/>
              </a:prstGeom>
            </p:spPr>
          </p:pic>
        </p:grpSp>
        <p:sp>
          <p:nvSpPr>
            <p:cNvPr id="604" name="Right Arrow 603">
              <a:extLst>
                <a:ext uri="{FF2B5EF4-FFF2-40B4-BE49-F238E27FC236}">
                  <a16:creationId xmlns:a16="http://schemas.microsoft.com/office/drawing/2014/main" id="{A45A249E-BF39-D641-AC53-266067B1B22D}"/>
                </a:ext>
              </a:extLst>
            </p:cNvPr>
            <p:cNvSpPr/>
            <p:nvPr/>
          </p:nvSpPr>
          <p:spPr>
            <a:xfrm rot="16200000">
              <a:off x="3200901" y="2982560"/>
              <a:ext cx="335393" cy="128588"/>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6" name="Right Arrow 605">
              <a:extLst>
                <a:ext uri="{FF2B5EF4-FFF2-40B4-BE49-F238E27FC236}">
                  <a16:creationId xmlns:a16="http://schemas.microsoft.com/office/drawing/2014/main" id="{F5BEA863-01CF-C846-B469-44F012335172}"/>
                </a:ext>
              </a:extLst>
            </p:cNvPr>
            <p:cNvSpPr/>
            <p:nvPr/>
          </p:nvSpPr>
          <p:spPr>
            <a:xfrm>
              <a:off x="5673927" y="2195870"/>
              <a:ext cx="335393" cy="128588"/>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07" name="Group 606">
            <a:extLst>
              <a:ext uri="{FF2B5EF4-FFF2-40B4-BE49-F238E27FC236}">
                <a16:creationId xmlns:a16="http://schemas.microsoft.com/office/drawing/2014/main" id="{531D3BDF-9757-5648-A6FF-C3A42F057324}"/>
              </a:ext>
            </a:extLst>
          </p:cNvPr>
          <p:cNvGrpSpPr/>
          <p:nvPr/>
        </p:nvGrpSpPr>
        <p:grpSpPr>
          <a:xfrm>
            <a:off x="531209" y="1865667"/>
            <a:ext cx="2191388" cy="3163123"/>
            <a:chOff x="547038" y="1385096"/>
            <a:chExt cx="1874906" cy="3163123"/>
          </a:xfrm>
        </p:grpSpPr>
        <p:pic>
          <p:nvPicPr>
            <p:cNvPr id="648" name="Picture 647">
              <a:extLst>
                <a:ext uri="{FF2B5EF4-FFF2-40B4-BE49-F238E27FC236}">
                  <a16:creationId xmlns:a16="http://schemas.microsoft.com/office/drawing/2014/main" id="{CFA6E049-4A2C-0E42-83FB-E0CB2D04B53B}"/>
                </a:ext>
              </a:extLst>
            </p:cNvPr>
            <p:cNvPicPr>
              <a:picLocks noChangeAspect="1"/>
            </p:cNvPicPr>
            <p:nvPr/>
          </p:nvPicPr>
          <p:blipFill>
            <a:blip r:embed="rId3"/>
            <a:stretch>
              <a:fillRect/>
            </a:stretch>
          </p:blipFill>
          <p:spPr>
            <a:xfrm>
              <a:off x="2052924" y="2516042"/>
              <a:ext cx="335393" cy="335393"/>
            </a:xfrm>
            <a:prstGeom prst="rect">
              <a:avLst/>
            </a:prstGeom>
          </p:spPr>
        </p:pic>
        <p:grpSp>
          <p:nvGrpSpPr>
            <p:cNvPr id="649" name="Group 648">
              <a:extLst>
                <a:ext uri="{FF2B5EF4-FFF2-40B4-BE49-F238E27FC236}">
                  <a16:creationId xmlns:a16="http://schemas.microsoft.com/office/drawing/2014/main" id="{6E52975A-58B9-5B43-A790-79D5B9D5A2E2}"/>
                </a:ext>
              </a:extLst>
            </p:cNvPr>
            <p:cNvGrpSpPr/>
            <p:nvPr/>
          </p:nvGrpSpPr>
          <p:grpSpPr>
            <a:xfrm>
              <a:off x="547038" y="1385096"/>
              <a:ext cx="1874906" cy="3163123"/>
              <a:chOff x="243921" y="1702161"/>
              <a:chExt cx="1874906" cy="3163123"/>
            </a:xfrm>
          </p:grpSpPr>
          <p:sp>
            <p:nvSpPr>
              <p:cNvPr id="650" name="Google Shape;343;p21">
                <a:extLst>
                  <a:ext uri="{FF2B5EF4-FFF2-40B4-BE49-F238E27FC236}">
                    <a16:creationId xmlns:a16="http://schemas.microsoft.com/office/drawing/2014/main" id="{A158014F-5101-1649-92E9-CC29D236E052}"/>
                  </a:ext>
                </a:extLst>
              </p:cNvPr>
              <p:cNvSpPr/>
              <p:nvPr/>
            </p:nvSpPr>
            <p:spPr>
              <a:xfrm>
                <a:off x="243921" y="1702161"/>
                <a:ext cx="1874906" cy="3163123"/>
              </a:xfrm>
              <a:prstGeom prst="rect">
                <a:avLst/>
              </a:prstGeom>
              <a:solidFill>
                <a:srgbClr val="FF6600">
                  <a:alpha val="47843"/>
                </a:srgbClr>
              </a:solidFill>
              <a:ln w="28575" cap="flat" cmpd="sng">
                <a:solidFill>
                  <a:srgbClr val="FF6600"/>
                </a:solidFill>
                <a:prstDash val="dash"/>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dirty="0">
                  <a:ln>
                    <a:noFill/>
                  </a:ln>
                  <a:solidFill>
                    <a:prstClr val="white"/>
                  </a:solidFill>
                  <a:effectLst/>
                  <a:uLnTx/>
                  <a:uFillTx/>
                  <a:latin typeface="Calibri"/>
                  <a:ea typeface="Calibri"/>
                  <a:cs typeface="Calibri"/>
                  <a:sym typeface="Calibri"/>
                </a:endParaRPr>
              </a:p>
            </p:txBody>
          </p:sp>
          <p:sp>
            <p:nvSpPr>
              <p:cNvPr id="651" name="Google Shape;344;p21">
                <a:extLst>
                  <a:ext uri="{FF2B5EF4-FFF2-40B4-BE49-F238E27FC236}">
                    <a16:creationId xmlns:a16="http://schemas.microsoft.com/office/drawing/2014/main" id="{90AC2887-2244-BF43-AF34-529C786EDA39}"/>
                  </a:ext>
                </a:extLst>
              </p:cNvPr>
              <p:cNvSpPr txBox="1"/>
              <p:nvPr/>
            </p:nvSpPr>
            <p:spPr>
              <a:xfrm>
                <a:off x="265712" y="1745082"/>
                <a:ext cx="1752953" cy="1296790"/>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350" b="1" kern="0" dirty="0">
                    <a:solidFill>
                      <a:srgbClr val="3F3F3F"/>
                    </a:solidFill>
                    <a:latin typeface="Arial"/>
                    <a:ea typeface="Arial"/>
                    <a:cs typeface="Arial"/>
                    <a:sym typeface="Arial"/>
                  </a:rPr>
                  <a:t>Multimodal </a:t>
                </a:r>
                <a:r>
                  <a:rPr kumimoji="0" lang="en-US" sz="1350" b="1" i="0" u="none" strike="noStrike" kern="0" cap="none" spc="0" normalizeH="0" baseline="0" noProof="0" dirty="0">
                    <a:ln>
                      <a:noFill/>
                    </a:ln>
                    <a:solidFill>
                      <a:srgbClr val="3F3F3F"/>
                    </a:solidFill>
                    <a:effectLst/>
                    <a:uLnTx/>
                    <a:uFillTx/>
                    <a:latin typeface="Arial"/>
                    <a:ea typeface="Arial"/>
                    <a:cs typeface="Arial"/>
                    <a:sym typeface="Arial"/>
                  </a:rPr>
                  <a:t>Streaming Data</a:t>
                </a:r>
              </a:p>
              <a:p>
                <a:pPr marL="0" marR="0" lvl="0" indent="0" defTabSz="914400" eaLnBrk="1" fontAlgn="auto" latinLnBrk="0" hangingPunct="1">
                  <a:lnSpc>
                    <a:spcPct val="100000"/>
                  </a:lnSpc>
                  <a:spcBef>
                    <a:spcPts val="0"/>
                  </a:spcBef>
                  <a:spcAft>
                    <a:spcPts val="0"/>
                  </a:spcAft>
                  <a:buClrTx/>
                  <a:buSzTx/>
                  <a:buFontTx/>
                  <a:buNone/>
                  <a:tabLst/>
                  <a:defRPr/>
                </a:pPr>
                <a:r>
                  <a:rPr lang="en-US" sz="900" b="1" kern="0" dirty="0">
                    <a:solidFill>
                      <a:srgbClr val="3F3F3F"/>
                    </a:solidFill>
                    <a:latin typeface="Arial"/>
                    <a:ea typeface="Arial"/>
                    <a:cs typeface="Arial"/>
                    <a:sym typeface="Arial"/>
                  </a:rPr>
                  <a:t>Data Sources:</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0" cap="none" spc="0" normalizeH="0" baseline="0" noProof="0" dirty="0">
                    <a:ln>
                      <a:noFill/>
                    </a:ln>
                    <a:solidFill>
                      <a:srgbClr val="3F3F3F"/>
                    </a:solidFill>
                    <a:effectLst/>
                    <a:uLnTx/>
                    <a:uFillTx/>
                    <a:latin typeface="Arial"/>
                    <a:ea typeface="Arial"/>
                    <a:cs typeface="Arial"/>
                    <a:sym typeface="Arial"/>
                  </a:rPr>
                  <a:t>Video: Traffic Cam, Static Cam</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1" kern="0" dirty="0">
                    <a:solidFill>
                      <a:srgbClr val="3F3F3F"/>
                    </a:solidFill>
                    <a:latin typeface="Arial"/>
                    <a:ea typeface="Arial"/>
                    <a:cs typeface="Arial"/>
                    <a:sym typeface="Arial"/>
                  </a:rPr>
                  <a:t>Social Media: Twitter</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1" i="0" u="none" strike="noStrike" kern="0" cap="none" spc="0" normalizeH="0" baseline="0" noProof="0" dirty="0">
                    <a:ln>
                      <a:noFill/>
                    </a:ln>
                    <a:solidFill>
                      <a:srgbClr val="3F3F3F"/>
                    </a:solidFill>
                    <a:effectLst/>
                    <a:uLnTx/>
                    <a:uFillTx/>
                    <a:latin typeface="Arial"/>
                    <a:ea typeface="Arial"/>
                    <a:cs typeface="Arial"/>
                    <a:sym typeface="Arial"/>
                  </a:rPr>
                  <a:t>Text: Cambridge</a:t>
                </a:r>
                <a:r>
                  <a:rPr lang="en-US" sz="900" b="1" kern="0" dirty="0">
                    <a:solidFill>
                      <a:srgbClr val="3F3F3F"/>
                    </a:solidFill>
                    <a:latin typeface="Arial"/>
                    <a:ea typeface="Arial"/>
                    <a:cs typeface="Arial"/>
                    <a:sym typeface="Arial"/>
                  </a:rPr>
                  <a:t> / WL City Data</a:t>
                </a:r>
                <a:endParaRPr kumimoji="0" sz="1350" b="1" i="0" u="none" strike="noStrike" kern="0" cap="none" spc="0" normalizeH="0" baseline="0" noProof="0" dirty="0">
                  <a:ln>
                    <a:noFill/>
                  </a:ln>
                  <a:solidFill>
                    <a:srgbClr val="3F3F3F"/>
                  </a:solidFill>
                  <a:effectLst/>
                  <a:uLnTx/>
                  <a:uFillTx/>
                  <a:latin typeface="Arial"/>
                  <a:ea typeface="Arial"/>
                  <a:cs typeface="Arial"/>
                  <a:sym typeface="Arial"/>
                </a:endParaRPr>
              </a:p>
            </p:txBody>
          </p:sp>
          <p:sp>
            <p:nvSpPr>
              <p:cNvPr id="652" name="Google Shape;345;p21">
                <a:extLst>
                  <a:ext uri="{FF2B5EF4-FFF2-40B4-BE49-F238E27FC236}">
                    <a16:creationId xmlns:a16="http://schemas.microsoft.com/office/drawing/2014/main" id="{D28CAFCF-6672-954A-878F-B9EEBDA85057}"/>
                  </a:ext>
                </a:extLst>
              </p:cNvPr>
              <p:cNvSpPr txBox="1"/>
              <p:nvPr/>
            </p:nvSpPr>
            <p:spPr>
              <a:xfrm>
                <a:off x="331310" y="3011323"/>
                <a:ext cx="1393651" cy="276999"/>
              </a:xfrm>
              <a:prstGeom prst="rect">
                <a:avLst/>
              </a:prstGeom>
              <a:solidFill>
                <a:srgbClr val="FF7D7D"/>
              </a:solidFill>
              <a:ln w="9525" cap="flat" cmpd="sng">
                <a:solidFill>
                  <a:srgbClr val="FF3B3C"/>
                </a:solidFill>
                <a:prstDash val="dash"/>
                <a:round/>
                <a:headEnd type="none" w="sm" len="sm"/>
                <a:tailEnd type="none" w="sm" len="sm"/>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black"/>
                    </a:solidFill>
                    <a:effectLst/>
                    <a:uLnTx/>
                    <a:uFillTx/>
                    <a:latin typeface="Arial"/>
                    <a:ea typeface="Arial"/>
                    <a:cs typeface="Arial"/>
                    <a:sym typeface="Arial"/>
                  </a:rPr>
                  <a:t>Kafka Topics</a:t>
                </a:r>
                <a:endParaRPr kumimoji="0" sz="1800" b="0" i="0" u="none" strike="noStrike" kern="0" cap="none" spc="0" normalizeH="0" baseline="0" noProof="0" dirty="0">
                  <a:ln>
                    <a:noFill/>
                  </a:ln>
                  <a:solidFill>
                    <a:prstClr val="black"/>
                  </a:solidFill>
                  <a:effectLst/>
                  <a:uLnTx/>
                  <a:uFillTx/>
                </a:endParaRPr>
              </a:p>
            </p:txBody>
          </p:sp>
          <p:sp>
            <p:nvSpPr>
              <p:cNvPr id="653" name="Google Shape;346;p21">
                <a:extLst>
                  <a:ext uri="{FF2B5EF4-FFF2-40B4-BE49-F238E27FC236}">
                    <a16:creationId xmlns:a16="http://schemas.microsoft.com/office/drawing/2014/main" id="{F105FF0E-EC5D-0D4A-8A7A-F5E6F883D11C}"/>
                  </a:ext>
                </a:extLst>
              </p:cNvPr>
              <p:cNvSpPr/>
              <p:nvPr/>
            </p:nvSpPr>
            <p:spPr>
              <a:xfrm>
                <a:off x="398201"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4" name="Google Shape;347;p21">
                <a:extLst>
                  <a:ext uri="{FF2B5EF4-FFF2-40B4-BE49-F238E27FC236}">
                    <a16:creationId xmlns:a16="http://schemas.microsoft.com/office/drawing/2014/main" id="{5FFFD898-246F-2344-9889-F0212F4F1135}"/>
                  </a:ext>
                </a:extLst>
              </p:cNvPr>
              <p:cNvSpPr/>
              <p:nvPr/>
            </p:nvSpPr>
            <p:spPr>
              <a:xfrm>
                <a:off x="583893"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5" name="Google Shape;348;p21">
                <a:extLst>
                  <a:ext uri="{FF2B5EF4-FFF2-40B4-BE49-F238E27FC236}">
                    <a16:creationId xmlns:a16="http://schemas.microsoft.com/office/drawing/2014/main" id="{3E11A240-AA8D-174F-8BEE-7F73DC61C700}"/>
                  </a:ext>
                </a:extLst>
              </p:cNvPr>
              <p:cNvSpPr/>
              <p:nvPr/>
            </p:nvSpPr>
            <p:spPr>
              <a:xfrm>
                <a:off x="761601"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6" name="Google Shape;349;p21">
                <a:extLst>
                  <a:ext uri="{FF2B5EF4-FFF2-40B4-BE49-F238E27FC236}">
                    <a16:creationId xmlns:a16="http://schemas.microsoft.com/office/drawing/2014/main" id="{0D4BC8AE-206B-DD4C-BED6-8A7672DDC5DB}"/>
                  </a:ext>
                </a:extLst>
              </p:cNvPr>
              <p:cNvSpPr/>
              <p:nvPr/>
            </p:nvSpPr>
            <p:spPr>
              <a:xfrm>
                <a:off x="943072"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7" name="Google Shape;350;p21">
                <a:extLst>
                  <a:ext uri="{FF2B5EF4-FFF2-40B4-BE49-F238E27FC236}">
                    <a16:creationId xmlns:a16="http://schemas.microsoft.com/office/drawing/2014/main" id="{6B79ED9A-845E-434E-B2B9-7D8D8F1CA371}"/>
                  </a:ext>
                </a:extLst>
              </p:cNvPr>
              <p:cNvSpPr/>
              <p:nvPr/>
            </p:nvSpPr>
            <p:spPr>
              <a:xfrm>
                <a:off x="1124544"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8" name="Google Shape;351;p21">
                <a:extLst>
                  <a:ext uri="{FF2B5EF4-FFF2-40B4-BE49-F238E27FC236}">
                    <a16:creationId xmlns:a16="http://schemas.microsoft.com/office/drawing/2014/main" id="{F0FDFB33-3A34-4246-85E1-E13815F07F36}"/>
                  </a:ext>
                </a:extLst>
              </p:cNvPr>
              <p:cNvSpPr/>
              <p:nvPr/>
            </p:nvSpPr>
            <p:spPr>
              <a:xfrm>
                <a:off x="1303297" y="3648735"/>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9" name="Google Shape;352;p21">
                <a:extLst>
                  <a:ext uri="{FF2B5EF4-FFF2-40B4-BE49-F238E27FC236}">
                    <a16:creationId xmlns:a16="http://schemas.microsoft.com/office/drawing/2014/main" id="{EEDF9084-B0AA-D340-8D0F-7748F4ED6D79}"/>
                  </a:ext>
                </a:extLst>
              </p:cNvPr>
              <p:cNvSpPr/>
              <p:nvPr/>
            </p:nvSpPr>
            <p:spPr>
              <a:xfrm>
                <a:off x="1698490" y="3648734"/>
                <a:ext cx="120650" cy="111125"/>
              </a:xfrm>
              <a:prstGeom prst="rect">
                <a:avLst/>
              </a:prstGeom>
              <a:solidFill>
                <a:srgbClr val="FD9724"/>
              </a:solidFill>
              <a:ln w="25400" cap="flat" cmpd="sng">
                <a:solidFill>
                  <a:srgbClr val="E6892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0" name="Google Shape;353;p21">
                <a:extLst>
                  <a:ext uri="{FF2B5EF4-FFF2-40B4-BE49-F238E27FC236}">
                    <a16:creationId xmlns:a16="http://schemas.microsoft.com/office/drawing/2014/main" id="{5EFA2B9C-C686-EA4D-B6D8-D98FBBFC1BA3}"/>
                  </a:ext>
                </a:extLst>
              </p:cNvPr>
              <p:cNvSpPr/>
              <p:nvPr/>
            </p:nvSpPr>
            <p:spPr>
              <a:xfrm>
                <a:off x="1497805" y="3642723"/>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1" name="Google Shape;354;p21">
                <a:extLst>
                  <a:ext uri="{FF2B5EF4-FFF2-40B4-BE49-F238E27FC236}">
                    <a16:creationId xmlns:a16="http://schemas.microsoft.com/office/drawing/2014/main" id="{A95AD7CD-1E7B-4342-A8D3-4B5DFFC54829}"/>
                  </a:ext>
                </a:extLst>
              </p:cNvPr>
              <p:cNvSpPr/>
              <p:nvPr/>
            </p:nvSpPr>
            <p:spPr>
              <a:xfrm>
                <a:off x="403425"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2" name="Google Shape;355;p21">
                <a:extLst>
                  <a:ext uri="{FF2B5EF4-FFF2-40B4-BE49-F238E27FC236}">
                    <a16:creationId xmlns:a16="http://schemas.microsoft.com/office/drawing/2014/main" id="{4FB7CB94-E5E9-E245-8F98-9590905E1B54}"/>
                  </a:ext>
                </a:extLst>
              </p:cNvPr>
              <p:cNvSpPr/>
              <p:nvPr/>
            </p:nvSpPr>
            <p:spPr>
              <a:xfrm>
                <a:off x="581133"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3" name="Google Shape;356;p21">
                <a:extLst>
                  <a:ext uri="{FF2B5EF4-FFF2-40B4-BE49-F238E27FC236}">
                    <a16:creationId xmlns:a16="http://schemas.microsoft.com/office/drawing/2014/main" id="{2A9493B3-C329-FE46-A76E-8B0FC12BD2DD}"/>
                  </a:ext>
                </a:extLst>
              </p:cNvPr>
              <p:cNvSpPr/>
              <p:nvPr/>
            </p:nvSpPr>
            <p:spPr>
              <a:xfrm>
                <a:off x="762604"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4" name="Google Shape;357;p21">
                <a:extLst>
                  <a:ext uri="{FF2B5EF4-FFF2-40B4-BE49-F238E27FC236}">
                    <a16:creationId xmlns:a16="http://schemas.microsoft.com/office/drawing/2014/main" id="{9BE79C40-180D-574E-84CF-C5C4510F884E}"/>
                  </a:ext>
                </a:extLst>
              </p:cNvPr>
              <p:cNvSpPr/>
              <p:nvPr/>
            </p:nvSpPr>
            <p:spPr>
              <a:xfrm>
                <a:off x="944076"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5" name="Google Shape;358;p21">
                <a:extLst>
                  <a:ext uri="{FF2B5EF4-FFF2-40B4-BE49-F238E27FC236}">
                    <a16:creationId xmlns:a16="http://schemas.microsoft.com/office/drawing/2014/main" id="{EC491490-AEA7-0246-8120-35A5CE205241}"/>
                  </a:ext>
                </a:extLst>
              </p:cNvPr>
              <p:cNvSpPr/>
              <p:nvPr/>
            </p:nvSpPr>
            <p:spPr>
              <a:xfrm>
                <a:off x="1122829" y="3989619"/>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6" name="Google Shape;359;p21">
                <a:extLst>
                  <a:ext uri="{FF2B5EF4-FFF2-40B4-BE49-F238E27FC236}">
                    <a16:creationId xmlns:a16="http://schemas.microsoft.com/office/drawing/2014/main" id="{0FB78A57-966F-B142-8B96-CDA635A43F07}"/>
                  </a:ext>
                </a:extLst>
              </p:cNvPr>
              <p:cNvSpPr/>
              <p:nvPr/>
            </p:nvSpPr>
            <p:spPr>
              <a:xfrm>
                <a:off x="1307476" y="3989618"/>
                <a:ext cx="120650" cy="111125"/>
              </a:xfrm>
              <a:prstGeom prst="rect">
                <a:avLst/>
              </a:prstGeom>
              <a:solidFill>
                <a:srgbClr val="FD9724"/>
              </a:solidFill>
              <a:ln w="25400" cap="flat" cmpd="sng">
                <a:solidFill>
                  <a:srgbClr val="E6892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7" name="Google Shape;406;p21">
                <a:extLst>
                  <a:ext uri="{FF2B5EF4-FFF2-40B4-BE49-F238E27FC236}">
                    <a16:creationId xmlns:a16="http://schemas.microsoft.com/office/drawing/2014/main" id="{E60857C0-E2CE-0B40-B972-F057B051B4F7}"/>
                  </a:ext>
                </a:extLst>
              </p:cNvPr>
              <p:cNvSpPr txBox="1"/>
              <p:nvPr/>
            </p:nvSpPr>
            <p:spPr>
              <a:xfrm>
                <a:off x="271352" y="3430246"/>
                <a:ext cx="599320" cy="230833"/>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a:ea typeface="Arial"/>
                    <a:cs typeface="Arial"/>
                    <a:sym typeface="Arial"/>
                  </a:rPr>
                  <a:t>Video</a:t>
                </a:r>
                <a:endParaRPr kumimoji="0" sz="1050" b="0"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668" name="Google Shape;407;p21">
                <a:extLst>
                  <a:ext uri="{FF2B5EF4-FFF2-40B4-BE49-F238E27FC236}">
                    <a16:creationId xmlns:a16="http://schemas.microsoft.com/office/drawing/2014/main" id="{5BFB3E6B-52BB-2C48-870A-48D7FCCD1A78}"/>
                  </a:ext>
                </a:extLst>
              </p:cNvPr>
              <p:cNvSpPr txBox="1"/>
              <p:nvPr/>
            </p:nvSpPr>
            <p:spPr>
              <a:xfrm>
                <a:off x="273239" y="3797031"/>
                <a:ext cx="471889" cy="230833"/>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a:ea typeface="Arial"/>
                    <a:cs typeface="Arial"/>
                    <a:sym typeface="Arial"/>
                  </a:rPr>
                  <a:t>Text</a:t>
                </a:r>
                <a:endParaRPr kumimoji="0" sz="1050" b="0" i="0" u="none" strike="noStrike" kern="0" cap="none" spc="0" normalizeH="0" baseline="0" noProof="0">
                  <a:ln>
                    <a:noFill/>
                  </a:ln>
                  <a:solidFill>
                    <a:prstClr val="black"/>
                  </a:solidFill>
                  <a:effectLst/>
                  <a:uLnTx/>
                  <a:uFillTx/>
                  <a:latin typeface="Arial"/>
                  <a:ea typeface="Arial"/>
                  <a:cs typeface="Arial"/>
                  <a:sym typeface="Arial"/>
                </a:endParaRPr>
              </a:p>
            </p:txBody>
          </p:sp>
        </p:grpSp>
      </p:grpSp>
      <p:pic>
        <p:nvPicPr>
          <p:cNvPr id="608" name="Picture 607">
            <a:extLst>
              <a:ext uri="{FF2B5EF4-FFF2-40B4-BE49-F238E27FC236}">
                <a16:creationId xmlns:a16="http://schemas.microsoft.com/office/drawing/2014/main" id="{13FFED49-3C59-4C49-B94E-B0FC370C7D8B}"/>
              </a:ext>
            </a:extLst>
          </p:cNvPr>
          <p:cNvPicPr>
            <a:picLocks noChangeAspect="1"/>
          </p:cNvPicPr>
          <p:nvPr/>
        </p:nvPicPr>
        <p:blipFill>
          <a:blip r:embed="rId6"/>
          <a:stretch>
            <a:fillRect/>
          </a:stretch>
        </p:blipFill>
        <p:spPr>
          <a:xfrm>
            <a:off x="826029" y="4414612"/>
            <a:ext cx="1533420" cy="457667"/>
          </a:xfrm>
          <a:prstGeom prst="rect">
            <a:avLst/>
          </a:prstGeom>
        </p:spPr>
      </p:pic>
      <p:grpSp>
        <p:nvGrpSpPr>
          <p:cNvPr id="609" name="Group 608">
            <a:extLst>
              <a:ext uri="{FF2B5EF4-FFF2-40B4-BE49-F238E27FC236}">
                <a16:creationId xmlns:a16="http://schemas.microsoft.com/office/drawing/2014/main" id="{DA99A577-86B7-0845-AFE8-D68401A2596D}"/>
              </a:ext>
            </a:extLst>
          </p:cNvPr>
          <p:cNvGrpSpPr/>
          <p:nvPr/>
        </p:nvGrpSpPr>
        <p:grpSpPr>
          <a:xfrm>
            <a:off x="6057020" y="3162974"/>
            <a:ext cx="2441591" cy="1553963"/>
            <a:chOff x="6110183" y="2744909"/>
            <a:chExt cx="2441591" cy="1553963"/>
          </a:xfrm>
        </p:grpSpPr>
        <p:pic>
          <p:nvPicPr>
            <p:cNvPr id="642" name="Picture 641">
              <a:extLst>
                <a:ext uri="{FF2B5EF4-FFF2-40B4-BE49-F238E27FC236}">
                  <a16:creationId xmlns:a16="http://schemas.microsoft.com/office/drawing/2014/main" id="{A8D4B9D8-9B31-904D-8333-00DFC25DADE1}"/>
                </a:ext>
              </a:extLst>
            </p:cNvPr>
            <p:cNvPicPr>
              <a:picLocks noChangeAspect="1"/>
            </p:cNvPicPr>
            <p:nvPr/>
          </p:nvPicPr>
          <p:blipFill>
            <a:blip r:embed="rId3"/>
            <a:stretch>
              <a:fillRect/>
            </a:stretch>
          </p:blipFill>
          <p:spPr>
            <a:xfrm>
              <a:off x="6206090" y="2846014"/>
              <a:ext cx="317333" cy="317333"/>
            </a:xfrm>
            <a:prstGeom prst="rect">
              <a:avLst/>
            </a:prstGeom>
          </p:spPr>
        </p:pic>
        <p:grpSp>
          <p:nvGrpSpPr>
            <p:cNvPr id="643" name="Google Shape;398;p21">
              <a:extLst>
                <a:ext uri="{FF2B5EF4-FFF2-40B4-BE49-F238E27FC236}">
                  <a16:creationId xmlns:a16="http://schemas.microsoft.com/office/drawing/2014/main" id="{1352B819-47C6-2B4B-BCF9-00879FCE4056}"/>
                </a:ext>
              </a:extLst>
            </p:cNvPr>
            <p:cNvGrpSpPr/>
            <p:nvPr/>
          </p:nvGrpSpPr>
          <p:grpSpPr>
            <a:xfrm>
              <a:off x="6110183" y="2744909"/>
              <a:ext cx="2441591" cy="1553963"/>
              <a:chOff x="9037424" y="2084701"/>
              <a:chExt cx="3255454" cy="2071951"/>
            </a:xfrm>
          </p:grpSpPr>
          <p:sp>
            <p:nvSpPr>
              <p:cNvPr id="644" name="Google Shape;399;p21">
                <a:extLst>
                  <a:ext uri="{FF2B5EF4-FFF2-40B4-BE49-F238E27FC236}">
                    <a16:creationId xmlns:a16="http://schemas.microsoft.com/office/drawing/2014/main" id="{C19B3E46-5C2F-544E-B3F1-DA40C30BF36A}"/>
                  </a:ext>
                </a:extLst>
              </p:cNvPr>
              <p:cNvSpPr/>
              <p:nvPr/>
            </p:nvSpPr>
            <p:spPr>
              <a:xfrm>
                <a:off x="9037424" y="2084701"/>
                <a:ext cx="3255454" cy="2071951"/>
              </a:xfrm>
              <a:prstGeom prst="rect">
                <a:avLst/>
              </a:prstGeom>
              <a:solidFill>
                <a:srgbClr val="90C261">
                  <a:alpha val="49803"/>
                </a:srgbClr>
              </a:solidFill>
              <a:ln w="28575" cap="flat" cmpd="sng">
                <a:solidFill>
                  <a:srgbClr val="3F3F3F"/>
                </a:solidFill>
                <a:prstDash val="dash"/>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dirty="0">
                  <a:ln>
                    <a:noFill/>
                  </a:ln>
                  <a:solidFill>
                    <a:srgbClr val="A5A5A5"/>
                  </a:solidFill>
                  <a:effectLst/>
                  <a:uLnTx/>
                  <a:uFillTx/>
                  <a:latin typeface="Calibri"/>
                  <a:ea typeface="Calibri"/>
                  <a:cs typeface="Calibri"/>
                  <a:sym typeface="Calibri"/>
                </a:endParaRPr>
              </a:p>
            </p:txBody>
          </p:sp>
          <p:sp>
            <p:nvSpPr>
              <p:cNvPr id="645" name="Google Shape;400;p21">
                <a:extLst>
                  <a:ext uri="{FF2B5EF4-FFF2-40B4-BE49-F238E27FC236}">
                    <a16:creationId xmlns:a16="http://schemas.microsoft.com/office/drawing/2014/main" id="{0B3025A9-C5F3-614E-BA31-900E4087696B}"/>
                  </a:ext>
                </a:extLst>
              </p:cNvPr>
              <p:cNvSpPr txBox="1"/>
              <p:nvPr/>
            </p:nvSpPr>
            <p:spPr>
              <a:xfrm>
                <a:off x="9396932" y="2835497"/>
                <a:ext cx="2416046" cy="369332"/>
              </a:xfrm>
              <a:prstGeom prst="rect">
                <a:avLst/>
              </a:prstGeom>
              <a:solidFill>
                <a:srgbClr val="90C261"/>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latin typeface="Arial"/>
                    <a:ea typeface="Arial"/>
                    <a:cs typeface="Arial"/>
                    <a:sym typeface="Arial"/>
                  </a:rPr>
                  <a:t>ES Writer/Mapper</a:t>
                </a:r>
                <a:endParaRPr kumimoji="0" sz="1800" b="0" i="0" u="none" strike="noStrike" kern="0" cap="none" spc="0" normalizeH="0" baseline="0" noProof="0" dirty="0">
                  <a:ln>
                    <a:noFill/>
                  </a:ln>
                  <a:solidFill>
                    <a:prstClr val="black"/>
                  </a:solidFill>
                  <a:effectLst/>
                  <a:uLnTx/>
                  <a:uFillTx/>
                </a:endParaRPr>
              </a:p>
            </p:txBody>
          </p:sp>
          <p:sp>
            <p:nvSpPr>
              <p:cNvPr id="646" name="Google Shape;401;p21">
                <a:extLst>
                  <a:ext uri="{FF2B5EF4-FFF2-40B4-BE49-F238E27FC236}">
                    <a16:creationId xmlns:a16="http://schemas.microsoft.com/office/drawing/2014/main" id="{0BA225AE-3814-4940-9DCD-8F6F2639C2FE}"/>
                  </a:ext>
                </a:extLst>
              </p:cNvPr>
              <p:cNvSpPr txBox="1"/>
              <p:nvPr/>
            </p:nvSpPr>
            <p:spPr>
              <a:xfrm>
                <a:off x="9696088" y="2135544"/>
                <a:ext cx="2137124" cy="369332"/>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black"/>
                    </a:solidFill>
                    <a:effectLst/>
                    <a:uLnTx/>
                    <a:uFillTx/>
                    <a:latin typeface="Arial"/>
                    <a:ea typeface="Arial"/>
                    <a:cs typeface="Arial"/>
                    <a:sym typeface="Arial"/>
                  </a:rPr>
                  <a:t>Indexing Layer</a:t>
                </a:r>
                <a:endParaRPr kumimoji="0" sz="1800" b="0" i="0" u="none" strike="noStrike" kern="0" cap="none" spc="0" normalizeH="0" baseline="0" noProof="0" dirty="0">
                  <a:ln>
                    <a:noFill/>
                  </a:ln>
                  <a:solidFill>
                    <a:prstClr val="black"/>
                  </a:solidFill>
                  <a:effectLst/>
                  <a:uLnTx/>
                  <a:uFillTx/>
                </a:endParaRPr>
              </a:p>
            </p:txBody>
          </p:sp>
          <p:pic>
            <p:nvPicPr>
              <p:cNvPr id="647" name="Google Shape;402;p21" descr="arangodb-logo.png">
                <a:extLst>
                  <a:ext uri="{FF2B5EF4-FFF2-40B4-BE49-F238E27FC236}">
                    <a16:creationId xmlns:a16="http://schemas.microsoft.com/office/drawing/2014/main" id="{E483FD69-5C8B-414E-91BF-350A917D04B3}"/>
                  </a:ext>
                </a:extLst>
              </p:cNvPr>
              <p:cNvPicPr preferRelativeResize="0"/>
              <p:nvPr/>
            </p:nvPicPr>
            <p:blipFill rotWithShape="1">
              <a:blip r:embed="rId7">
                <a:alphaModFix/>
              </a:blip>
              <a:srcRect/>
              <a:stretch/>
            </p:blipFill>
            <p:spPr>
              <a:xfrm>
                <a:off x="9671911" y="3499373"/>
                <a:ext cx="2128790" cy="532198"/>
              </a:xfrm>
              <a:prstGeom prst="rect">
                <a:avLst/>
              </a:prstGeom>
              <a:noFill/>
              <a:ln>
                <a:noFill/>
              </a:ln>
            </p:spPr>
          </p:pic>
        </p:grpSp>
      </p:grpSp>
      <p:grpSp>
        <p:nvGrpSpPr>
          <p:cNvPr id="4" name="Group 3">
            <a:extLst>
              <a:ext uri="{FF2B5EF4-FFF2-40B4-BE49-F238E27FC236}">
                <a16:creationId xmlns:a16="http://schemas.microsoft.com/office/drawing/2014/main" id="{68F4EB7C-95EE-0746-8182-321724E1A36F}"/>
              </a:ext>
            </a:extLst>
          </p:cNvPr>
          <p:cNvGrpSpPr/>
          <p:nvPr/>
        </p:nvGrpSpPr>
        <p:grpSpPr>
          <a:xfrm>
            <a:off x="6057020" y="980766"/>
            <a:ext cx="2441590" cy="1883783"/>
            <a:chOff x="6057020" y="980766"/>
            <a:chExt cx="2441590" cy="1883783"/>
          </a:xfrm>
        </p:grpSpPr>
        <p:grpSp>
          <p:nvGrpSpPr>
            <p:cNvPr id="610" name="Google Shape;360;p21">
              <a:extLst>
                <a:ext uri="{FF2B5EF4-FFF2-40B4-BE49-F238E27FC236}">
                  <a16:creationId xmlns:a16="http://schemas.microsoft.com/office/drawing/2014/main" id="{2B004100-3199-3D42-8E85-45694F0D8991}"/>
                </a:ext>
              </a:extLst>
            </p:cNvPr>
            <p:cNvGrpSpPr/>
            <p:nvPr/>
          </p:nvGrpSpPr>
          <p:grpSpPr>
            <a:xfrm>
              <a:off x="6057020" y="980766"/>
              <a:ext cx="2441590" cy="1883783"/>
              <a:chOff x="2886627" y="1304353"/>
              <a:chExt cx="3255453" cy="2511710"/>
            </a:xfrm>
          </p:grpSpPr>
          <p:sp>
            <p:nvSpPr>
              <p:cNvPr id="632" name="Google Shape;361;p21">
                <a:extLst>
                  <a:ext uri="{FF2B5EF4-FFF2-40B4-BE49-F238E27FC236}">
                    <a16:creationId xmlns:a16="http://schemas.microsoft.com/office/drawing/2014/main" id="{6D014032-9AE5-3D46-81F4-7E9551496F17}"/>
                  </a:ext>
                </a:extLst>
              </p:cNvPr>
              <p:cNvSpPr/>
              <p:nvPr/>
            </p:nvSpPr>
            <p:spPr>
              <a:xfrm rot="16200000">
                <a:off x="3258499" y="932481"/>
                <a:ext cx="2511710" cy="3255453"/>
              </a:xfrm>
              <a:prstGeom prst="rect">
                <a:avLst/>
              </a:prstGeom>
              <a:solidFill>
                <a:srgbClr val="4472C4">
                  <a:alpha val="49803"/>
                </a:srgbClr>
              </a:solidFill>
              <a:ln w="28575" cap="flat" cmpd="sng">
                <a:solidFill>
                  <a:srgbClr val="6B80B1"/>
                </a:solidFill>
                <a:prstDash val="dash"/>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33" name="Google Shape;362;p21">
                <a:extLst>
                  <a:ext uri="{FF2B5EF4-FFF2-40B4-BE49-F238E27FC236}">
                    <a16:creationId xmlns:a16="http://schemas.microsoft.com/office/drawing/2014/main" id="{3418F299-D3EF-4A40-84D2-19345F3FC71A}"/>
                  </a:ext>
                </a:extLst>
              </p:cNvPr>
              <p:cNvSpPr/>
              <p:nvPr/>
            </p:nvSpPr>
            <p:spPr>
              <a:xfrm>
                <a:off x="3256849" y="2586324"/>
                <a:ext cx="2252597" cy="1138563"/>
              </a:xfrm>
              <a:prstGeom prst="rect">
                <a:avLst/>
              </a:prstGeom>
              <a:solidFill>
                <a:srgbClr val="BBDFFF">
                  <a:alpha val="49803"/>
                </a:srgbClr>
              </a:solidFill>
              <a:ln w="28575"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A5A5A5"/>
                  </a:solidFill>
                  <a:effectLst/>
                  <a:uLnTx/>
                  <a:uFillTx/>
                  <a:latin typeface="Calibri"/>
                  <a:ea typeface="Calibri"/>
                  <a:cs typeface="Calibri"/>
                  <a:sym typeface="Calibri"/>
                </a:endParaRPr>
              </a:p>
            </p:txBody>
          </p:sp>
          <p:sp>
            <p:nvSpPr>
              <p:cNvPr id="634" name="Google Shape;363;p21">
                <a:extLst>
                  <a:ext uri="{FF2B5EF4-FFF2-40B4-BE49-F238E27FC236}">
                    <a16:creationId xmlns:a16="http://schemas.microsoft.com/office/drawing/2014/main" id="{AA783F41-53B8-D248-8D90-664DA20D0AD7}"/>
                  </a:ext>
                </a:extLst>
              </p:cNvPr>
              <p:cNvSpPr txBox="1"/>
              <p:nvPr/>
            </p:nvSpPr>
            <p:spPr>
              <a:xfrm>
                <a:off x="2886627" y="1383655"/>
                <a:ext cx="2788133" cy="369332"/>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rgbClr val="3F3F3F"/>
                    </a:solidFill>
                    <a:effectLst/>
                    <a:uLnTx/>
                    <a:uFillTx/>
                    <a:latin typeface="Arial"/>
                    <a:ea typeface="Arial"/>
                    <a:cs typeface="Arial"/>
                    <a:sym typeface="Arial"/>
                  </a:rPr>
                  <a:t>Feature Extraction</a:t>
                </a:r>
                <a:endParaRPr kumimoji="0" sz="1350" b="1" i="0" u="none" strike="noStrike" kern="0" cap="none" spc="0" normalizeH="0" baseline="0" noProof="0" dirty="0">
                  <a:ln>
                    <a:noFill/>
                  </a:ln>
                  <a:solidFill>
                    <a:srgbClr val="3F3F3F"/>
                  </a:solidFill>
                  <a:effectLst/>
                  <a:uLnTx/>
                  <a:uFillTx/>
                  <a:latin typeface="Arial"/>
                  <a:ea typeface="Arial"/>
                  <a:cs typeface="Arial"/>
                  <a:sym typeface="Arial"/>
                </a:endParaRPr>
              </a:p>
            </p:txBody>
          </p:sp>
          <p:sp>
            <p:nvSpPr>
              <p:cNvPr id="635" name="Google Shape;364;p21">
                <a:extLst>
                  <a:ext uri="{FF2B5EF4-FFF2-40B4-BE49-F238E27FC236}">
                    <a16:creationId xmlns:a16="http://schemas.microsoft.com/office/drawing/2014/main" id="{E00F3196-73D6-3342-9DB1-B5A5A8F573FE}"/>
                  </a:ext>
                </a:extLst>
              </p:cNvPr>
              <p:cNvSpPr/>
              <p:nvPr/>
            </p:nvSpPr>
            <p:spPr>
              <a:xfrm>
                <a:off x="3256849" y="2171061"/>
                <a:ext cx="2252597" cy="328834"/>
              </a:xfrm>
              <a:prstGeom prst="rect">
                <a:avLst/>
              </a:prstGeom>
              <a:solidFill>
                <a:srgbClr val="BBDFFF">
                  <a:alpha val="49803"/>
                </a:srgbClr>
              </a:solidFill>
              <a:ln w="2540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Calibri"/>
                    <a:cs typeface="Calibri"/>
                    <a:sym typeface="Calibri"/>
                  </a:rPr>
                  <a:t>Index Constructor</a:t>
                </a:r>
                <a:endParaRPr kumimoji="0" sz="12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36" name="Google Shape;365;p21">
                <a:extLst>
                  <a:ext uri="{FF2B5EF4-FFF2-40B4-BE49-F238E27FC236}">
                    <a16:creationId xmlns:a16="http://schemas.microsoft.com/office/drawing/2014/main" id="{66F880A2-7442-054F-A94F-9A9AD256C5BA}"/>
                  </a:ext>
                </a:extLst>
              </p:cNvPr>
              <p:cNvSpPr/>
              <p:nvPr/>
            </p:nvSpPr>
            <p:spPr>
              <a:xfrm>
                <a:off x="3423488" y="2957959"/>
                <a:ext cx="1937245" cy="321491"/>
              </a:xfrm>
              <a:prstGeom prst="rect">
                <a:avLst/>
              </a:prstGeom>
              <a:solidFill>
                <a:srgbClr val="5B9BD5"/>
              </a:solidFill>
              <a:ln w="25400" cap="flat" cmpd="sng">
                <a:solidFill>
                  <a:srgbClr val="00437C"/>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libri"/>
                    <a:ea typeface="Calibri"/>
                    <a:cs typeface="Calibri"/>
                    <a:sym typeface="Calibri"/>
                  </a:rPr>
                  <a:t>NLP (Text)</a:t>
                </a:r>
                <a:endParaRPr kumimoji="0" sz="10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37" name="Google Shape;366;p21">
                <a:extLst>
                  <a:ext uri="{FF2B5EF4-FFF2-40B4-BE49-F238E27FC236}">
                    <a16:creationId xmlns:a16="http://schemas.microsoft.com/office/drawing/2014/main" id="{04087E64-BBCD-8F41-81A5-CBBF6305A894}"/>
                  </a:ext>
                </a:extLst>
              </p:cNvPr>
              <p:cNvSpPr txBox="1"/>
              <p:nvPr/>
            </p:nvSpPr>
            <p:spPr>
              <a:xfrm>
                <a:off x="3296954" y="2599692"/>
                <a:ext cx="2250698" cy="338554"/>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Calibri"/>
                    <a:cs typeface="Calibri"/>
                    <a:sym typeface="Calibri"/>
                  </a:rPr>
                  <a:t>Data type Processors</a:t>
                </a:r>
                <a:endParaRPr kumimoji="0" sz="12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38" name="Google Shape;367;p21">
                <a:extLst>
                  <a:ext uri="{FF2B5EF4-FFF2-40B4-BE49-F238E27FC236}">
                    <a16:creationId xmlns:a16="http://schemas.microsoft.com/office/drawing/2014/main" id="{D0379DB4-B281-E144-9A6A-A3B7570C31F3}"/>
                  </a:ext>
                </a:extLst>
              </p:cNvPr>
              <p:cNvSpPr/>
              <p:nvPr/>
            </p:nvSpPr>
            <p:spPr>
              <a:xfrm>
                <a:off x="3428840" y="3324247"/>
                <a:ext cx="1937245" cy="321491"/>
              </a:xfrm>
              <a:prstGeom prst="rect">
                <a:avLst/>
              </a:prstGeom>
              <a:solidFill>
                <a:srgbClr val="5B9BD5"/>
              </a:solidFill>
              <a:ln w="25400" cap="flat" cmpd="sng">
                <a:solidFill>
                  <a:srgbClr val="00437C"/>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white"/>
                    </a:solidFill>
                    <a:effectLst/>
                    <a:uLnTx/>
                    <a:uFillTx/>
                    <a:latin typeface="Calibri"/>
                    <a:ea typeface="Calibri"/>
                    <a:cs typeface="Calibri"/>
                    <a:sym typeface="Calibri"/>
                  </a:rPr>
                  <a:t>Vision (Video)</a:t>
                </a:r>
                <a:endParaRPr kumimoji="0" sz="1050" b="0" i="0" u="none" strike="noStrike" kern="0" cap="none" spc="0" normalizeH="0" baseline="0" noProof="0" dirty="0">
                  <a:ln>
                    <a:noFill/>
                  </a:ln>
                  <a:solidFill>
                    <a:prstClr val="white"/>
                  </a:solidFill>
                  <a:effectLst/>
                  <a:uLnTx/>
                  <a:uFillTx/>
                  <a:latin typeface="Calibri"/>
                  <a:ea typeface="Calibri"/>
                  <a:cs typeface="Calibri"/>
                  <a:sym typeface="Calibri"/>
                </a:endParaRPr>
              </a:p>
            </p:txBody>
          </p:sp>
          <p:cxnSp>
            <p:nvCxnSpPr>
              <p:cNvPr id="639" name="Google Shape;368;p21">
                <a:extLst>
                  <a:ext uri="{FF2B5EF4-FFF2-40B4-BE49-F238E27FC236}">
                    <a16:creationId xmlns:a16="http://schemas.microsoft.com/office/drawing/2014/main" id="{0A16F7E3-AF02-D642-8D5B-B9D978705EF5}"/>
                  </a:ext>
                </a:extLst>
              </p:cNvPr>
              <p:cNvCxnSpPr>
                <a:endCxn id="635" idx="1"/>
              </p:cNvCxnSpPr>
              <p:nvPr/>
            </p:nvCxnSpPr>
            <p:spPr>
              <a:xfrm>
                <a:off x="3020149" y="2335478"/>
                <a:ext cx="236700" cy="0"/>
              </a:xfrm>
              <a:prstGeom prst="straightConnector1">
                <a:avLst/>
              </a:prstGeom>
              <a:noFill/>
              <a:ln w="25400" cap="flat" cmpd="sng">
                <a:solidFill>
                  <a:srgbClr val="7F7F7F"/>
                </a:solidFill>
                <a:prstDash val="solid"/>
                <a:round/>
                <a:headEnd type="none" w="sm" len="sm"/>
                <a:tailEnd type="stealth" w="med" len="med"/>
              </a:ln>
              <a:effectLst>
                <a:outerShdw blurRad="40000" dist="20000" dir="5400000" rotWithShape="0">
                  <a:srgbClr val="000000">
                    <a:alpha val="37647"/>
                  </a:srgbClr>
                </a:outerShdw>
              </a:effectLst>
            </p:spPr>
          </p:cxnSp>
          <p:cxnSp>
            <p:nvCxnSpPr>
              <p:cNvPr id="640" name="Google Shape;369;p21">
                <a:extLst>
                  <a:ext uri="{FF2B5EF4-FFF2-40B4-BE49-F238E27FC236}">
                    <a16:creationId xmlns:a16="http://schemas.microsoft.com/office/drawing/2014/main" id="{C6FE6901-DBEC-4840-99BA-0301F84507E9}"/>
                  </a:ext>
                </a:extLst>
              </p:cNvPr>
              <p:cNvCxnSpPr/>
              <p:nvPr/>
            </p:nvCxnSpPr>
            <p:spPr>
              <a:xfrm>
                <a:off x="3020160" y="3119778"/>
                <a:ext cx="231139" cy="0"/>
              </a:xfrm>
              <a:prstGeom prst="straightConnector1">
                <a:avLst/>
              </a:prstGeom>
              <a:noFill/>
              <a:ln w="25400" cap="flat" cmpd="sng">
                <a:solidFill>
                  <a:srgbClr val="7F7F7F"/>
                </a:solidFill>
                <a:prstDash val="solid"/>
                <a:round/>
                <a:headEnd type="none" w="sm" len="sm"/>
                <a:tailEnd type="stealth" w="med" len="med"/>
              </a:ln>
              <a:effectLst>
                <a:outerShdw blurRad="40000" dist="20000" dir="5400000" rotWithShape="0">
                  <a:srgbClr val="000000">
                    <a:alpha val="37647"/>
                  </a:srgbClr>
                </a:outerShdw>
              </a:effectLst>
            </p:spPr>
          </p:cxnSp>
          <p:cxnSp>
            <p:nvCxnSpPr>
              <p:cNvPr id="641" name="Google Shape;370;p21">
                <a:extLst>
                  <a:ext uri="{FF2B5EF4-FFF2-40B4-BE49-F238E27FC236}">
                    <a16:creationId xmlns:a16="http://schemas.microsoft.com/office/drawing/2014/main" id="{468AB501-FC7D-6042-A498-982A17C621B9}"/>
                  </a:ext>
                </a:extLst>
              </p:cNvPr>
              <p:cNvCxnSpPr/>
              <p:nvPr/>
            </p:nvCxnSpPr>
            <p:spPr>
              <a:xfrm flipH="1">
                <a:off x="3014610" y="2335478"/>
                <a:ext cx="5550" cy="784300"/>
              </a:xfrm>
              <a:prstGeom prst="straightConnector1">
                <a:avLst/>
              </a:prstGeom>
              <a:noFill/>
              <a:ln w="25400" cap="flat" cmpd="sng">
                <a:solidFill>
                  <a:srgbClr val="7F7F7F"/>
                </a:solidFill>
                <a:prstDash val="solid"/>
                <a:round/>
                <a:headEnd type="none" w="sm" len="sm"/>
                <a:tailEnd type="none" w="sm" len="sm"/>
              </a:ln>
              <a:effectLst>
                <a:outerShdw blurRad="40000" dist="20000" dir="5400000" rotWithShape="0">
                  <a:srgbClr val="000000">
                    <a:alpha val="37647"/>
                  </a:srgbClr>
                </a:outerShdw>
              </a:effectLst>
            </p:spPr>
          </p:cxnSp>
        </p:grpSp>
        <p:sp>
          <p:nvSpPr>
            <p:cNvPr id="611" name="Google Shape;363;p21">
              <a:extLst>
                <a:ext uri="{FF2B5EF4-FFF2-40B4-BE49-F238E27FC236}">
                  <a16:creationId xmlns:a16="http://schemas.microsoft.com/office/drawing/2014/main" id="{5EC88F91-825C-9647-AAA6-0C08AE6E6EE5}"/>
                </a:ext>
              </a:extLst>
            </p:cNvPr>
            <p:cNvSpPr txBox="1"/>
            <p:nvPr/>
          </p:nvSpPr>
          <p:spPr>
            <a:xfrm>
              <a:off x="6694294" y="1339014"/>
              <a:ext cx="768179" cy="276999"/>
            </a:xfrm>
            <a:prstGeom prst="rect">
              <a:avLst/>
            </a:prstGeom>
            <a:solidFill>
              <a:srgbClr val="5B9BD5">
                <a:lumMod val="40000"/>
                <a:lumOff val="60000"/>
              </a:srgbClr>
            </a:solid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3F3F3F"/>
                  </a:solidFill>
                  <a:effectLst/>
                  <a:uLnTx/>
                  <a:uFillTx/>
                  <a:latin typeface="Arial"/>
                  <a:ea typeface="Arial"/>
                  <a:cs typeface="Arial"/>
                  <a:sym typeface="Arial"/>
                </a:rPr>
                <a:t>ML, NLP</a:t>
              </a:r>
              <a:endParaRPr kumimoji="0" sz="1200" b="1" i="0" u="none" strike="noStrike" kern="0" cap="none" spc="0" normalizeH="0" baseline="0" noProof="0" dirty="0">
                <a:ln>
                  <a:noFill/>
                </a:ln>
                <a:solidFill>
                  <a:srgbClr val="3F3F3F"/>
                </a:solidFill>
                <a:effectLst/>
                <a:uLnTx/>
                <a:uFillTx/>
                <a:latin typeface="Arial"/>
                <a:ea typeface="Arial"/>
                <a:cs typeface="Arial"/>
                <a:sym typeface="Arial"/>
              </a:endParaRPr>
            </a:p>
          </p:txBody>
        </p:sp>
        <p:pic>
          <p:nvPicPr>
            <p:cNvPr id="612" name="Picture 611">
              <a:extLst>
                <a:ext uri="{FF2B5EF4-FFF2-40B4-BE49-F238E27FC236}">
                  <a16:creationId xmlns:a16="http://schemas.microsoft.com/office/drawing/2014/main" id="{752A06B6-B8AC-3948-8A2A-1FE8C1607196}"/>
                </a:ext>
              </a:extLst>
            </p:cNvPr>
            <p:cNvPicPr>
              <a:picLocks noChangeAspect="1"/>
            </p:cNvPicPr>
            <p:nvPr/>
          </p:nvPicPr>
          <p:blipFill>
            <a:blip r:embed="rId3"/>
            <a:stretch>
              <a:fillRect/>
            </a:stretch>
          </p:blipFill>
          <p:spPr>
            <a:xfrm>
              <a:off x="7924750" y="1158178"/>
              <a:ext cx="446740" cy="446740"/>
            </a:xfrm>
            <a:prstGeom prst="rect">
              <a:avLst/>
            </a:prstGeom>
          </p:spPr>
        </p:pic>
      </p:grpSp>
      <p:grpSp>
        <p:nvGrpSpPr>
          <p:cNvPr id="613" name="Google Shape;383;p21">
            <a:extLst>
              <a:ext uri="{FF2B5EF4-FFF2-40B4-BE49-F238E27FC236}">
                <a16:creationId xmlns:a16="http://schemas.microsoft.com/office/drawing/2014/main" id="{90439F95-2FA4-F444-A973-EC950A83CA4F}"/>
              </a:ext>
            </a:extLst>
          </p:cNvPr>
          <p:cNvGrpSpPr/>
          <p:nvPr/>
        </p:nvGrpSpPr>
        <p:grpSpPr>
          <a:xfrm>
            <a:off x="2794481" y="3186483"/>
            <a:ext cx="292604" cy="253916"/>
            <a:chOff x="2482630" y="4585694"/>
            <a:chExt cx="390139" cy="338554"/>
          </a:xfrm>
        </p:grpSpPr>
        <p:sp>
          <p:nvSpPr>
            <p:cNvPr id="630" name="Google Shape;384;p21">
              <a:extLst>
                <a:ext uri="{FF2B5EF4-FFF2-40B4-BE49-F238E27FC236}">
                  <a16:creationId xmlns:a16="http://schemas.microsoft.com/office/drawing/2014/main" id="{86C7EF8B-5C5E-2F48-BD7E-4979DA17B8A4}"/>
                </a:ext>
              </a:extLst>
            </p:cNvPr>
            <p:cNvSpPr/>
            <p:nvPr/>
          </p:nvSpPr>
          <p:spPr>
            <a:xfrm>
              <a:off x="2505530" y="4649968"/>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31" name="Google Shape;385;p21">
              <a:extLst>
                <a:ext uri="{FF2B5EF4-FFF2-40B4-BE49-F238E27FC236}">
                  <a16:creationId xmlns:a16="http://schemas.microsoft.com/office/drawing/2014/main" id="{CC80705B-63DE-334E-B04B-AD9FA99F6D23}"/>
                </a:ext>
              </a:extLst>
            </p:cNvPr>
            <p:cNvSpPr txBox="1"/>
            <p:nvPr/>
          </p:nvSpPr>
          <p:spPr>
            <a:xfrm>
              <a:off x="2482630" y="4585694"/>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Arial"/>
                  <a:cs typeface="Arial"/>
                  <a:sym typeface="Arial"/>
                </a:rPr>
                <a:t>1</a:t>
              </a:r>
              <a:endParaRPr kumimoji="0" sz="1200" b="0" i="0" u="none" strike="noStrike" kern="0" cap="none" spc="0" normalizeH="0" baseline="0" noProof="0" dirty="0">
                <a:ln>
                  <a:noFill/>
                </a:ln>
                <a:solidFill>
                  <a:prstClr val="white"/>
                </a:solidFill>
                <a:effectLst/>
                <a:uLnTx/>
                <a:uFillTx/>
                <a:latin typeface="Arial"/>
                <a:ea typeface="Arial"/>
                <a:cs typeface="Arial"/>
                <a:sym typeface="Arial"/>
              </a:endParaRPr>
            </a:p>
          </p:txBody>
        </p:sp>
      </p:grpSp>
      <p:sp>
        <p:nvSpPr>
          <p:cNvPr id="614" name="Google Shape;381;p21">
            <a:extLst>
              <a:ext uri="{FF2B5EF4-FFF2-40B4-BE49-F238E27FC236}">
                <a16:creationId xmlns:a16="http://schemas.microsoft.com/office/drawing/2014/main" id="{27DCB4DC-405E-9649-BF07-689D859D696D}"/>
              </a:ext>
            </a:extLst>
          </p:cNvPr>
          <p:cNvSpPr/>
          <p:nvPr/>
        </p:nvSpPr>
        <p:spPr>
          <a:xfrm rot="8019765">
            <a:off x="5431540" y="2837598"/>
            <a:ext cx="691155" cy="201820"/>
          </a:xfrm>
          <a:prstGeom prst="rightArrow">
            <a:avLst>
              <a:gd name="adj1" fmla="val 50000"/>
              <a:gd name="adj2" fmla="val 50000"/>
            </a:avLst>
          </a:prstGeom>
          <a:solidFill>
            <a:srgbClr val="ED7D31"/>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15" name="Google Shape;382;p21">
            <a:extLst>
              <a:ext uri="{FF2B5EF4-FFF2-40B4-BE49-F238E27FC236}">
                <a16:creationId xmlns:a16="http://schemas.microsoft.com/office/drawing/2014/main" id="{B130DB4B-565A-4943-A811-614A0FCA1B70}"/>
              </a:ext>
            </a:extLst>
          </p:cNvPr>
          <p:cNvSpPr/>
          <p:nvPr/>
        </p:nvSpPr>
        <p:spPr>
          <a:xfrm rot="18758569">
            <a:off x="5651422" y="2997198"/>
            <a:ext cx="614628" cy="235638"/>
          </a:xfrm>
          <a:prstGeom prst="rightArrow">
            <a:avLst>
              <a:gd name="adj1" fmla="val 50000"/>
              <a:gd name="adj2" fmla="val 50000"/>
            </a:avLst>
          </a:prstGeom>
          <a:solidFill>
            <a:srgbClr val="5B9BD5">
              <a:alpha val="49803"/>
            </a:srgbClr>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grpSp>
        <p:nvGrpSpPr>
          <p:cNvPr id="616" name="Google Shape;386;p21">
            <a:extLst>
              <a:ext uri="{FF2B5EF4-FFF2-40B4-BE49-F238E27FC236}">
                <a16:creationId xmlns:a16="http://schemas.microsoft.com/office/drawing/2014/main" id="{209334AD-E1B0-8243-9568-6AF35F3F11EF}"/>
              </a:ext>
            </a:extLst>
          </p:cNvPr>
          <p:cNvGrpSpPr/>
          <p:nvPr/>
        </p:nvGrpSpPr>
        <p:grpSpPr>
          <a:xfrm>
            <a:off x="5753662" y="2472397"/>
            <a:ext cx="292604" cy="253916"/>
            <a:chOff x="5851343" y="2488295"/>
            <a:chExt cx="390139" cy="338554"/>
          </a:xfrm>
        </p:grpSpPr>
        <p:sp>
          <p:nvSpPr>
            <p:cNvPr id="628" name="Google Shape;387;p21">
              <a:extLst>
                <a:ext uri="{FF2B5EF4-FFF2-40B4-BE49-F238E27FC236}">
                  <a16:creationId xmlns:a16="http://schemas.microsoft.com/office/drawing/2014/main" id="{FB896895-D580-C040-A4A4-198A6A49B6FA}"/>
                </a:ext>
              </a:extLst>
            </p:cNvPr>
            <p:cNvSpPr/>
            <p:nvPr/>
          </p:nvSpPr>
          <p:spPr>
            <a:xfrm>
              <a:off x="5874243" y="2552569"/>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9" name="Google Shape;388;p21">
              <a:extLst>
                <a:ext uri="{FF2B5EF4-FFF2-40B4-BE49-F238E27FC236}">
                  <a16:creationId xmlns:a16="http://schemas.microsoft.com/office/drawing/2014/main" id="{8063CA03-A08F-B345-94F7-502737BC709D}"/>
                </a:ext>
              </a:extLst>
            </p:cNvPr>
            <p:cNvSpPr txBox="1"/>
            <p:nvPr/>
          </p:nvSpPr>
          <p:spPr>
            <a:xfrm>
              <a:off x="5851343" y="2488295"/>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2</a:t>
              </a:r>
              <a:endParaRPr kumimoji="0" sz="1800" b="0" i="0" u="none" strike="noStrike" kern="0" cap="none" spc="0" normalizeH="0" baseline="0" noProof="0">
                <a:ln>
                  <a:noFill/>
                </a:ln>
                <a:solidFill>
                  <a:prstClr val="black"/>
                </a:solidFill>
                <a:effectLst/>
                <a:uLnTx/>
                <a:uFillTx/>
              </a:endParaRPr>
            </a:p>
          </p:txBody>
        </p:sp>
      </p:grpSp>
      <p:sp>
        <p:nvSpPr>
          <p:cNvPr id="617" name="Google Shape;331;p21">
            <a:extLst>
              <a:ext uri="{FF2B5EF4-FFF2-40B4-BE49-F238E27FC236}">
                <a16:creationId xmlns:a16="http://schemas.microsoft.com/office/drawing/2014/main" id="{1A31693C-52FE-B049-83BC-A9C8DF67BFA9}"/>
              </a:ext>
            </a:extLst>
          </p:cNvPr>
          <p:cNvSpPr/>
          <p:nvPr/>
        </p:nvSpPr>
        <p:spPr>
          <a:xfrm rot="5400000">
            <a:off x="7578767" y="2831241"/>
            <a:ext cx="2225815" cy="353085"/>
          </a:xfrm>
          <a:prstGeom prst="uturnArrow">
            <a:avLst>
              <a:gd name="adj1" fmla="val 25000"/>
              <a:gd name="adj2" fmla="val 25000"/>
              <a:gd name="adj3" fmla="val 25000"/>
              <a:gd name="adj4" fmla="val 43750"/>
              <a:gd name="adj5" fmla="val 99584"/>
            </a:avLst>
          </a:prstGeom>
          <a:solidFill>
            <a:srgbClr val="5B9BD5">
              <a:alpha val="49803"/>
            </a:srgbClr>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grpSp>
        <p:nvGrpSpPr>
          <p:cNvPr id="618" name="Google Shape;389;p21">
            <a:extLst>
              <a:ext uri="{FF2B5EF4-FFF2-40B4-BE49-F238E27FC236}">
                <a16:creationId xmlns:a16="http://schemas.microsoft.com/office/drawing/2014/main" id="{DADC1A0B-47BD-614C-B334-20D0405DAC6D}"/>
              </a:ext>
            </a:extLst>
          </p:cNvPr>
          <p:cNvGrpSpPr/>
          <p:nvPr/>
        </p:nvGrpSpPr>
        <p:grpSpPr>
          <a:xfrm>
            <a:off x="8545372" y="2928715"/>
            <a:ext cx="292604" cy="253916"/>
            <a:chOff x="4966743" y="1470815"/>
            <a:chExt cx="390139" cy="338554"/>
          </a:xfrm>
        </p:grpSpPr>
        <p:sp>
          <p:nvSpPr>
            <p:cNvPr id="626" name="Google Shape;390;p21">
              <a:extLst>
                <a:ext uri="{FF2B5EF4-FFF2-40B4-BE49-F238E27FC236}">
                  <a16:creationId xmlns:a16="http://schemas.microsoft.com/office/drawing/2014/main" id="{F4C47A81-CFCE-1E48-9376-2E8806F4E40F}"/>
                </a:ext>
              </a:extLst>
            </p:cNvPr>
            <p:cNvSpPr/>
            <p:nvPr/>
          </p:nvSpPr>
          <p:spPr>
            <a:xfrm>
              <a:off x="4989643" y="1535089"/>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7" name="Google Shape;391;p21">
              <a:extLst>
                <a:ext uri="{FF2B5EF4-FFF2-40B4-BE49-F238E27FC236}">
                  <a16:creationId xmlns:a16="http://schemas.microsoft.com/office/drawing/2014/main" id="{F22AC439-F4AC-A446-9761-0EA874DA0589}"/>
                </a:ext>
              </a:extLst>
            </p:cNvPr>
            <p:cNvSpPr txBox="1"/>
            <p:nvPr/>
          </p:nvSpPr>
          <p:spPr>
            <a:xfrm>
              <a:off x="4966743" y="1470815"/>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Arial"/>
                  <a:cs typeface="Arial"/>
                  <a:sym typeface="Arial"/>
                </a:rPr>
                <a:t>3</a:t>
              </a:r>
              <a:endParaRPr kumimoji="0" sz="1800" b="0" i="0" u="none" strike="noStrike" kern="0" cap="none" spc="0" normalizeH="0" baseline="0" noProof="0" dirty="0">
                <a:ln>
                  <a:noFill/>
                </a:ln>
                <a:solidFill>
                  <a:prstClr val="black"/>
                </a:solidFill>
                <a:effectLst/>
                <a:uLnTx/>
                <a:uFillTx/>
              </a:endParaRPr>
            </a:p>
          </p:txBody>
        </p:sp>
      </p:grpSp>
      <p:grpSp>
        <p:nvGrpSpPr>
          <p:cNvPr id="619" name="Google Shape;392;p21">
            <a:extLst>
              <a:ext uri="{FF2B5EF4-FFF2-40B4-BE49-F238E27FC236}">
                <a16:creationId xmlns:a16="http://schemas.microsoft.com/office/drawing/2014/main" id="{250375C7-5256-3C4C-A15A-145BCC38ADA4}"/>
              </a:ext>
            </a:extLst>
          </p:cNvPr>
          <p:cNvGrpSpPr/>
          <p:nvPr/>
        </p:nvGrpSpPr>
        <p:grpSpPr>
          <a:xfrm>
            <a:off x="6532885" y="4763735"/>
            <a:ext cx="292604" cy="253916"/>
            <a:chOff x="9294103" y="4346304"/>
            <a:chExt cx="390139" cy="338554"/>
          </a:xfrm>
        </p:grpSpPr>
        <p:sp>
          <p:nvSpPr>
            <p:cNvPr id="624" name="Google Shape;393;p21">
              <a:extLst>
                <a:ext uri="{FF2B5EF4-FFF2-40B4-BE49-F238E27FC236}">
                  <a16:creationId xmlns:a16="http://schemas.microsoft.com/office/drawing/2014/main" id="{F2C3ED59-7514-EC42-807C-C1D46847F011}"/>
                </a:ext>
              </a:extLst>
            </p:cNvPr>
            <p:cNvSpPr/>
            <p:nvPr/>
          </p:nvSpPr>
          <p:spPr>
            <a:xfrm>
              <a:off x="9317003" y="4410578"/>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5" name="Google Shape;394;p21">
              <a:extLst>
                <a:ext uri="{FF2B5EF4-FFF2-40B4-BE49-F238E27FC236}">
                  <a16:creationId xmlns:a16="http://schemas.microsoft.com/office/drawing/2014/main" id="{C154CD8C-63D1-DC4E-A36E-647A42FBC541}"/>
                </a:ext>
              </a:extLst>
            </p:cNvPr>
            <p:cNvSpPr txBox="1"/>
            <p:nvPr/>
          </p:nvSpPr>
          <p:spPr>
            <a:xfrm>
              <a:off x="9294103" y="4346304"/>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Arial"/>
                  <a:cs typeface="Arial"/>
                  <a:sym typeface="Arial"/>
                </a:rPr>
                <a:t>4</a:t>
              </a:r>
              <a:endParaRPr kumimoji="0" sz="1800" b="0" i="0" u="none" strike="noStrike" kern="0" cap="none" spc="0" normalizeH="0" baseline="0" noProof="0" dirty="0">
                <a:ln>
                  <a:noFill/>
                </a:ln>
                <a:solidFill>
                  <a:prstClr val="black"/>
                </a:solidFill>
                <a:effectLst/>
                <a:uLnTx/>
                <a:uFillTx/>
              </a:endParaRPr>
            </a:p>
          </p:txBody>
        </p:sp>
      </p:grpSp>
      <p:sp>
        <p:nvSpPr>
          <p:cNvPr id="620" name="Right Arrow 619">
            <a:extLst>
              <a:ext uri="{FF2B5EF4-FFF2-40B4-BE49-F238E27FC236}">
                <a16:creationId xmlns:a16="http://schemas.microsoft.com/office/drawing/2014/main" id="{0081B317-F034-CE42-B02D-19BA802BD946}"/>
              </a:ext>
            </a:extLst>
          </p:cNvPr>
          <p:cNvSpPr/>
          <p:nvPr/>
        </p:nvSpPr>
        <p:spPr>
          <a:xfrm>
            <a:off x="5670801" y="3973753"/>
            <a:ext cx="360701" cy="172668"/>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21" name="Google Shape;395;p21">
            <a:extLst>
              <a:ext uri="{FF2B5EF4-FFF2-40B4-BE49-F238E27FC236}">
                <a16:creationId xmlns:a16="http://schemas.microsoft.com/office/drawing/2014/main" id="{BD4EE532-C122-8A41-A1E6-4756B0EF7214}"/>
              </a:ext>
            </a:extLst>
          </p:cNvPr>
          <p:cNvGrpSpPr/>
          <p:nvPr/>
        </p:nvGrpSpPr>
        <p:grpSpPr>
          <a:xfrm>
            <a:off x="8399070" y="4738454"/>
            <a:ext cx="292604" cy="253916"/>
            <a:chOff x="8196508" y="2516249"/>
            <a:chExt cx="390139" cy="338554"/>
          </a:xfrm>
        </p:grpSpPr>
        <p:sp>
          <p:nvSpPr>
            <p:cNvPr id="622" name="Google Shape;396;p21">
              <a:extLst>
                <a:ext uri="{FF2B5EF4-FFF2-40B4-BE49-F238E27FC236}">
                  <a16:creationId xmlns:a16="http://schemas.microsoft.com/office/drawing/2014/main" id="{884DCD26-BFA4-5E40-B85C-1C7764BE91DA}"/>
                </a:ext>
              </a:extLst>
            </p:cNvPr>
            <p:cNvSpPr/>
            <p:nvPr/>
          </p:nvSpPr>
          <p:spPr>
            <a:xfrm>
              <a:off x="8219408" y="2580523"/>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3" name="Google Shape;397;p21">
              <a:extLst>
                <a:ext uri="{FF2B5EF4-FFF2-40B4-BE49-F238E27FC236}">
                  <a16:creationId xmlns:a16="http://schemas.microsoft.com/office/drawing/2014/main" id="{EB6B2F50-23BB-5A40-A6F5-70CBE0734F68}"/>
                </a:ext>
              </a:extLst>
            </p:cNvPr>
            <p:cNvSpPr txBox="1"/>
            <p:nvPr/>
          </p:nvSpPr>
          <p:spPr>
            <a:xfrm>
              <a:off x="8196508" y="2516249"/>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Arial"/>
                  <a:cs typeface="Arial"/>
                  <a:sym typeface="Arial"/>
                </a:rPr>
                <a:t>5</a:t>
              </a:r>
              <a:endParaRPr kumimoji="0" sz="1200" b="0" i="0" u="none" strike="noStrike" kern="0" cap="none" spc="0" normalizeH="0" baseline="0" noProof="0" dirty="0">
                <a:ln>
                  <a:noFill/>
                </a:ln>
                <a:solidFill>
                  <a:prstClr val="white"/>
                </a:solidFill>
                <a:effectLst/>
                <a:uLnTx/>
                <a:uFillTx/>
                <a:latin typeface="Arial"/>
                <a:ea typeface="Arial"/>
                <a:cs typeface="Arial"/>
                <a:sym typeface="Arial"/>
              </a:endParaRPr>
            </a:p>
          </p:txBody>
        </p:sp>
      </p:grpSp>
      <p:pic>
        <p:nvPicPr>
          <p:cNvPr id="581" name="Picture 580">
            <a:extLst>
              <a:ext uri="{FF2B5EF4-FFF2-40B4-BE49-F238E27FC236}">
                <a16:creationId xmlns:a16="http://schemas.microsoft.com/office/drawing/2014/main" id="{7DC62057-300C-F04A-80FE-A098F5AAE300}"/>
              </a:ext>
            </a:extLst>
          </p:cNvPr>
          <p:cNvPicPr>
            <a:picLocks noChangeAspect="1"/>
          </p:cNvPicPr>
          <p:nvPr/>
        </p:nvPicPr>
        <p:blipFill>
          <a:blip r:embed="rId8"/>
          <a:stretch>
            <a:fillRect/>
          </a:stretch>
        </p:blipFill>
        <p:spPr>
          <a:xfrm>
            <a:off x="6596851" y="5947526"/>
            <a:ext cx="553746" cy="553746"/>
          </a:xfrm>
          <a:prstGeom prst="rect">
            <a:avLst/>
          </a:prstGeom>
        </p:spPr>
      </p:pic>
      <p:pic>
        <p:nvPicPr>
          <p:cNvPr id="582" name="Picture 581">
            <a:extLst>
              <a:ext uri="{FF2B5EF4-FFF2-40B4-BE49-F238E27FC236}">
                <a16:creationId xmlns:a16="http://schemas.microsoft.com/office/drawing/2014/main" id="{929D53F9-3ADD-FA45-8420-F8531F6766B3}"/>
              </a:ext>
            </a:extLst>
          </p:cNvPr>
          <p:cNvPicPr>
            <a:picLocks noChangeAspect="1"/>
          </p:cNvPicPr>
          <p:nvPr/>
        </p:nvPicPr>
        <p:blipFill>
          <a:blip r:embed="rId9"/>
          <a:stretch>
            <a:fillRect/>
          </a:stretch>
        </p:blipFill>
        <p:spPr>
          <a:xfrm>
            <a:off x="7394812" y="5660456"/>
            <a:ext cx="1216166" cy="912125"/>
          </a:xfrm>
          <a:prstGeom prst="rect">
            <a:avLst/>
          </a:prstGeom>
        </p:spPr>
      </p:pic>
      <p:sp>
        <p:nvSpPr>
          <p:cNvPr id="597" name="Rounded Rectangle 596">
            <a:extLst>
              <a:ext uri="{FF2B5EF4-FFF2-40B4-BE49-F238E27FC236}">
                <a16:creationId xmlns:a16="http://schemas.microsoft.com/office/drawing/2014/main" id="{527D4749-2102-DC40-BE8E-3F6AFDB74E21}"/>
              </a:ext>
            </a:extLst>
          </p:cNvPr>
          <p:cNvSpPr/>
          <p:nvPr/>
        </p:nvSpPr>
        <p:spPr>
          <a:xfrm>
            <a:off x="6015988" y="5083564"/>
            <a:ext cx="2649104" cy="524786"/>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rPr>
              <a:t>Front End</a:t>
            </a:r>
          </a:p>
        </p:txBody>
      </p:sp>
      <p:pic>
        <p:nvPicPr>
          <p:cNvPr id="594" name="Picture 593">
            <a:extLst>
              <a:ext uri="{FF2B5EF4-FFF2-40B4-BE49-F238E27FC236}">
                <a16:creationId xmlns:a16="http://schemas.microsoft.com/office/drawing/2014/main" id="{984EE5F4-9AE0-9945-A659-ED636E89967F}"/>
              </a:ext>
            </a:extLst>
          </p:cNvPr>
          <p:cNvPicPr>
            <a:picLocks noChangeAspect="1"/>
          </p:cNvPicPr>
          <p:nvPr/>
        </p:nvPicPr>
        <p:blipFill>
          <a:blip r:embed="rId10"/>
          <a:stretch>
            <a:fillRect/>
          </a:stretch>
        </p:blipFill>
        <p:spPr>
          <a:xfrm>
            <a:off x="7815650" y="5056536"/>
            <a:ext cx="746897" cy="613181"/>
          </a:xfrm>
          <a:prstGeom prst="rect">
            <a:avLst/>
          </a:prstGeom>
        </p:spPr>
      </p:pic>
      <p:sp>
        <p:nvSpPr>
          <p:cNvPr id="105" name="Right Arrow 104">
            <a:extLst>
              <a:ext uri="{FF2B5EF4-FFF2-40B4-BE49-F238E27FC236}">
                <a16:creationId xmlns:a16="http://schemas.microsoft.com/office/drawing/2014/main" id="{BAB67BA4-A917-7D41-8332-8BEE01E88A48}"/>
              </a:ext>
            </a:extLst>
          </p:cNvPr>
          <p:cNvSpPr/>
          <p:nvPr/>
        </p:nvSpPr>
        <p:spPr>
          <a:xfrm rot="5400000">
            <a:off x="6786157" y="5738649"/>
            <a:ext cx="298194" cy="123059"/>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lose up of a sign&#10;&#10;Description automatically generated">
            <a:extLst>
              <a:ext uri="{FF2B5EF4-FFF2-40B4-BE49-F238E27FC236}">
                <a16:creationId xmlns:a16="http://schemas.microsoft.com/office/drawing/2014/main" id="{9B213E47-0387-2549-A388-3FD477B77E7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491" t="20498" r="9963" b="29869"/>
          <a:stretch/>
        </p:blipFill>
        <p:spPr>
          <a:xfrm>
            <a:off x="5802976" y="5962933"/>
            <a:ext cx="553746" cy="269497"/>
          </a:xfrm>
          <a:prstGeom prst="rect">
            <a:avLst/>
          </a:prstGeom>
        </p:spPr>
      </p:pic>
      <p:grpSp>
        <p:nvGrpSpPr>
          <p:cNvPr id="14" name="Group 13">
            <a:extLst>
              <a:ext uri="{FF2B5EF4-FFF2-40B4-BE49-F238E27FC236}">
                <a16:creationId xmlns:a16="http://schemas.microsoft.com/office/drawing/2014/main" id="{03121346-7876-CC4C-9146-724ED04D26DC}"/>
              </a:ext>
            </a:extLst>
          </p:cNvPr>
          <p:cNvGrpSpPr/>
          <p:nvPr/>
        </p:nvGrpSpPr>
        <p:grpSpPr>
          <a:xfrm>
            <a:off x="3886004" y="5439276"/>
            <a:ext cx="1716712" cy="1206144"/>
            <a:chOff x="3894590" y="5663203"/>
            <a:chExt cx="1716712" cy="1092742"/>
          </a:xfrm>
        </p:grpSpPr>
        <p:sp>
          <p:nvSpPr>
            <p:cNvPr id="106" name="Google Shape;343;p21">
              <a:extLst>
                <a:ext uri="{FF2B5EF4-FFF2-40B4-BE49-F238E27FC236}">
                  <a16:creationId xmlns:a16="http://schemas.microsoft.com/office/drawing/2014/main" id="{6DAA8BB6-0E0B-6746-9702-6FAF889DBFD1}"/>
                </a:ext>
              </a:extLst>
            </p:cNvPr>
            <p:cNvSpPr/>
            <p:nvPr/>
          </p:nvSpPr>
          <p:spPr>
            <a:xfrm>
              <a:off x="3894590" y="5663203"/>
              <a:ext cx="1716712" cy="1092742"/>
            </a:xfrm>
            <a:prstGeom prst="rect">
              <a:avLst/>
            </a:prstGeom>
            <a:solidFill>
              <a:srgbClr val="1F67FF">
                <a:alpha val="47451"/>
              </a:srgbClr>
            </a:solidFill>
            <a:ln w="28575" cap="flat" cmpd="sng">
              <a:solidFill>
                <a:schemeClr val="tx1"/>
              </a:solidFill>
              <a:prstDash val="dash"/>
              <a:round/>
              <a:headEnd type="none" w="sm" len="sm"/>
              <a:tailEnd type="none" w="sm" len="sm"/>
            </a:ln>
          </p:spPr>
          <p:txBody>
            <a:bodyPr spcFirstLastPara="1" wrap="square" lIns="68569" tIns="34275" rIns="68569" bIns="3427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1350" b="1" kern="0" dirty="0">
                <a:solidFill>
                  <a:prstClr val="black"/>
                </a:solidFill>
                <a:latin typeface="Arial"/>
                <a:ea typeface="Arial"/>
                <a:cs typeface="Arial"/>
                <a:sym typeface="Arial"/>
              </a:endParaRPr>
            </a:p>
          </p:txBody>
        </p:sp>
        <p:sp>
          <p:nvSpPr>
            <p:cNvPr id="112" name="Google Shape;400;p21">
              <a:extLst>
                <a:ext uri="{FF2B5EF4-FFF2-40B4-BE49-F238E27FC236}">
                  <a16:creationId xmlns:a16="http://schemas.microsoft.com/office/drawing/2014/main" id="{B1D85B31-4AF6-1341-A6C7-1445C54319BA}"/>
                </a:ext>
              </a:extLst>
            </p:cNvPr>
            <p:cNvSpPr txBox="1"/>
            <p:nvPr/>
          </p:nvSpPr>
          <p:spPr>
            <a:xfrm>
              <a:off x="3979731" y="5984408"/>
              <a:ext cx="1484951" cy="202276"/>
            </a:xfrm>
            <a:prstGeom prst="rect">
              <a:avLst/>
            </a:prstGeom>
            <a:solidFill>
              <a:schemeClr val="accent1">
                <a:lumMod val="20000"/>
                <a:lumOff val="80000"/>
              </a:schemeClr>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pPr marR="0" lvl="0" defTabSz="914400" eaLnBrk="1" fontAlgn="auto" latinLnBrk="0" hangingPunct="1">
                <a:lnSpc>
                  <a:spcPct val="100000"/>
                </a:lnSpc>
                <a:spcBef>
                  <a:spcPts val="0"/>
                </a:spcBef>
                <a:spcAft>
                  <a:spcPts val="0"/>
                </a:spcAft>
                <a:buClrTx/>
                <a:buSzTx/>
                <a:tabLst/>
                <a:defRPr/>
              </a:pPr>
              <a:r>
                <a:rPr kumimoji="0" lang="en-US" sz="900" b="1" i="0" u="none" strike="noStrike" kern="0" cap="none" spc="0" normalizeH="0" baseline="0" noProof="0" dirty="0">
                  <a:ln>
                    <a:noFill/>
                  </a:ln>
                  <a:solidFill>
                    <a:prstClr val="black"/>
                  </a:solidFill>
                  <a:effectLst/>
                  <a:uLnTx/>
                  <a:uFillTx/>
                </a:rPr>
                <a:t>Triggers</a:t>
              </a:r>
            </a:p>
          </p:txBody>
        </p:sp>
        <p:sp>
          <p:nvSpPr>
            <p:cNvPr id="114" name="Google Shape;401;p21">
              <a:extLst>
                <a:ext uri="{FF2B5EF4-FFF2-40B4-BE49-F238E27FC236}">
                  <a16:creationId xmlns:a16="http://schemas.microsoft.com/office/drawing/2014/main" id="{21563CE3-980B-F440-8135-9F9758ADF959}"/>
                </a:ext>
              </a:extLst>
            </p:cNvPr>
            <p:cNvSpPr txBox="1"/>
            <p:nvPr/>
          </p:nvSpPr>
          <p:spPr>
            <a:xfrm>
              <a:off x="4063092" y="5672561"/>
              <a:ext cx="1393395" cy="276999"/>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black"/>
                  </a:solidFill>
                  <a:effectLst/>
                  <a:uLnTx/>
                  <a:uFillTx/>
                  <a:latin typeface="Arial"/>
                  <a:ea typeface="Arial"/>
                  <a:cs typeface="Arial"/>
                  <a:sym typeface="Arial"/>
                </a:rPr>
                <a:t>User Profiling</a:t>
              </a:r>
              <a:endParaRPr kumimoji="0" sz="1800" b="0" i="0" u="none" strike="noStrike" kern="0" cap="none" spc="0" normalizeH="0" baseline="0" noProof="0" dirty="0">
                <a:ln>
                  <a:noFill/>
                </a:ln>
                <a:solidFill>
                  <a:prstClr val="black"/>
                </a:solidFill>
                <a:effectLst/>
                <a:uLnTx/>
                <a:uFillTx/>
              </a:endParaRPr>
            </a:p>
          </p:txBody>
        </p:sp>
      </p:grpSp>
      <p:sp>
        <p:nvSpPr>
          <p:cNvPr id="115" name="Google Shape;400;p21">
            <a:extLst>
              <a:ext uri="{FF2B5EF4-FFF2-40B4-BE49-F238E27FC236}">
                <a16:creationId xmlns:a16="http://schemas.microsoft.com/office/drawing/2014/main" id="{260D959E-ECA8-0140-B953-72D23798EFEA}"/>
              </a:ext>
            </a:extLst>
          </p:cNvPr>
          <p:cNvSpPr txBox="1"/>
          <p:nvPr/>
        </p:nvSpPr>
        <p:spPr>
          <a:xfrm>
            <a:off x="3962950" y="5996533"/>
            <a:ext cx="1493146" cy="212729"/>
          </a:xfrm>
          <a:prstGeom prst="rect">
            <a:avLst/>
          </a:prstGeom>
          <a:solidFill>
            <a:schemeClr val="accent1">
              <a:lumMod val="20000"/>
              <a:lumOff val="80000"/>
            </a:schemeClr>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pPr marR="0" lvl="0" defTabSz="914400" eaLnBrk="1" fontAlgn="auto" latinLnBrk="0" hangingPunct="1">
              <a:lnSpc>
                <a:spcPct val="100000"/>
              </a:lnSpc>
              <a:spcBef>
                <a:spcPts val="0"/>
              </a:spcBef>
              <a:spcAft>
                <a:spcPts val="0"/>
              </a:spcAft>
              <a:buClrTx/>
              <a:buSzTx/>
              <a:tabLst/>
              <a:defRPr/>
            </a:pPr>
            <a:r>
              <a:rPr lang="en-US" sz="900" b="1" kern="0" dirty="0"/>
              <a:t>Active Learning</a:t>
            </a:r>
            <a:endParaRPr kumimoji="0" sz="900" b="1" i="0" u="none" strike="noStrike" kern="0" cap="none" spc="0" normalizeH="0" baseline="0" noProof="0" dirty="0">
              <a:ln>
                <a:noFill/>
              </a:ln>
              <a:effectLst/>
              <a:uLnTx/>
              <a:uFillTx/>
            </a:endParaRPr>
          </a:p>
        </p:txBody>
      </p:sp>
      <p:sp>
        <p:nvSpPr>
          <p:cNvPr id="116" name="Right Arrow 115">
            <a:extLst>
              <a:ext uri="{FF2B5EF4-FFF2-40B4-BE49-F238E27FC236}">
                <a16:creationId xmlns:a16="http://schemas.microsoft.com/office/drawing/2014/main" id="{D457B655-4D0D-2141-AD8E-6D9BA4C7A12F}"/>
              </a:ext>
            </a:extLst>
          </p:cNvPr>
          <p:cNvSpPr/>
          <p:nvPr/>
        </p:nvSpPr>
        <p:spPr>
          <a:xfrm rot="10800000">
            <a:off x="5632954" y="5731289"/>
            <a:ext cx="1102596" cy="190389"/>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7" name="Right Arrow 116">
            <a:extLst>
              <a:ext uri="{FF2B5EF4-FFF2-40B4-BE49-F238E27FC236}">
                <a16:creationId xmlns:a16="http://schemas.microsoft.com/office/drawing/2014/main" id="{9B4F1B45-38BB-344B-BFDF-2CD388B7D394}"/>
              </a:ext>
            </a:extLst>
          </p:cNvPr>
          <p:cNvSpPr/>
          <p:nvPr/>
        </p:nvSpPr>
        <p:spPr>
          <a:xfrm rot="16200000">
            <a:off x="4356244" y="5111833"/>
            <a:ext cx="450767" cy="147845"/>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Right Arrow 118">
            <a:extLst>
              <a:ext uri="{FF2B5EF4-FFF2-40B4-BE49-F238E27FC236}">
                <a16:creationId xmlns:a16="http://schemas.microsoft.com/office/drawing/2014/main" id="{993E833C-B92D-424E-B33D-85ECB118AE41}"/>
              </a:ext>
            </a:extLst>
          </p:cNvPr>
          <p:cNvSpPr/>
          <p:nvPr/>
        </p:nvSpPr>
        <p:spPr>
          <a:xfrm>
            <a:off x="5641906" y="6225392"/>
            <a:ext cx="905305" cy="154220"/>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1" name="Google Shape;400;p21">
            <a:extLst>
              <a:ext uri="{FF2B5EF4-FFF2-40B4-BE49-F238E27FC236}">
                <a16:creationId xmlns:a16="http://schemas.microsoft.com/office/drawing/2014/main" id="{1976E15B-7B93-6A46-A8C9-7BE7E2EE92A4}"/>
              </a:ext>
            </a:extLst>
          </p:cNvPr>
          <p:cNvSpPr txBox="1"/>
          <p:nvPr/>
        </p:nvSpPr>
        <p:spPr>
          <a:xfrm>
            <a:off x="3959131" y="6221822"/>
            <a:ext cx="1493146" cy="342381"/>
          </a:xfrm>
          <a:prstGeom prst="rect">
            <a:avLst/>
          </a:prstGeom>
          <a:solidFill>
            <a:schemeClr val="accent1">
              <a:lumMod val="20000"/>
              <a:lumOff val="80000"/>
            </a:schemeClr>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pPr marR="0" lvl="0" defTabSz="914400" eaLnBrk="1" fontAlgn="auto" latinLnBrk="0" hangingPunct="1">
              <a:lnSpc>
                <a:spcPct val="100000"/>
              </a:lnSpc>
              <a:spcBef>
                <a:spcPts val="0"/>
              </a:spcBef>
              <a:spcAft>
                <a:spcPts val="0"/>
              </a:spcAft>
              <a:buClrTx/>
              <a:buSzTx/>
              <a:tabLst/>
              <a:defRPr/>
            </a:pPr>
            <a:r>
              <a:rPr lang="en-US" sz="900" b="1" kern="0" noProof="0" dirty="0"/>
              <a:t>Situation-aware Recommendation</a:t>
            </a:r>
            <a:endParaRPr kumimoji="0" sz="900" b="1" i="0" u="none" strike="noStrike" kern="0" cap="none" spc="0" normalizeH="0" baseline="0" noProof="0" dirty="0">
              <a:ln>
                <a:noFill/>
              </a:ln>
              <a:effectLst/>
              <a:uLnTx/>
              <a:uFillTx/>
            </a:endParaRPr>
          </a:p>
        </p:txBody>
      </p:sp>
      <p:sp>
        <p:nvSpPr>
          <p:cNvPr id="124" name="Freeform 123">
            <a:extLst>
              <a:ext uri="{FF2B5EF4-FFF2-40B4-BE49-F238E27FC236}">
                <a16:creationId xmlns:a16="http://schemas.microsoft.com/office/drawing/2014/main" id="{FDDC6816-0BBC-3449-8743-A1B99EBA308C}"/>
              </a:ext>
            </a:extLst>
          </p:cNvPr>
          <p:cNvSpPr/>
          <p:nvPr/>
        </p:nvSpPr>
        <p:spPr>
          <a:xfrm>
            <a:off x="-3115704" y="-2378290"/>
            <a:ext cx="15658648" cy="11082528"/>
          </a:xfrm>
          <a:custGeom>
            <a:avLst/>
            <a:gdLst>
              <a:gd name="connsiteX0" fmla="*/ 8521488 w 15658648"/>
              <a:gd name="connsiteY0" fmla="*/ 6789420 h 11082528"/>
              <a:gd name="connsiteX1" fmla="*/ 6452635 w 15658648"/>
              <a:gd name="connsiteY1" fmla="*/ 8274088 h 11082528"/>
              <a:gd name="connsiteX2" fmla="*/ 8521488 w 15658648"/>
              <a:gd name="connsiteY2" fmla="*/ 9758756 h 11082528"/>
              <a:gd name="connsiteX3" fmla="*/ 10590341 w 15658648"/>
              <a:gd name="connsiteY3" fmla="*/ 8274088 h 11082528"/>
              <a:gd name="connsiteX4" fmla="*/ 8521488 w 15658648"/>
              <a:gd name="connsiteY4" fmla="*/ 6789420 h 11082528"/>
              <a:gd name="connsiteX5" fmla="*/ 0 w 15658648"/>
              <a:gd name="connsiteY5" fmla="*/ 0 h 11082528"/>
              <a:gd name="connsiteX6" fmla="*/ 15658648 w 15658648"/>
              <a:gd name="connsiteY6" fmla="*/ 0 h 11082528"/>
              <a:gd name="connsiteX7" fmla="*/ 15658648 w 15658648"/>
              <a:gd name="connsiteY7" fmla="*/ 11082528 h 11082528"/>
              <a:gd name="connsiteX8" fmla="*/ 0 w 15658648"/>
              <a:gd name="connsiteY8" fmla="*/ 11082528 h 1108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8648" h="11082528">
                <a:moveTo>
                  <a:pt x="8521488" y="6789420"/>
                </a:moveTo>
                <a:cubicBezTo>
                  <a:pt x="7378892" y="6789420"/>
                  <a:pt x="6452635" y="7454129"/>
                  <a:pt x="6452635" y="8274088"/>
                </a:cubicBezTo>
                <a:cubicBezTo>
                  <a:pt x="6452635" y="9094047"/>
                  <a:pt x="7378892" y="9758756"/>
                  <a:pt x="8521488" y="9758756"/>
                </a:cubicBezTo>
                <a:cubicBezTo>
                  <a:pt x="9664084" y="9758756"/>
                  <a:pt x="10590341" y="9094047"/>
                  <a:pt x="10590341" y="8274088"/>
                </a:cubicBezTo>
                <a:cubicBezTo>
                  <a:pt x="10590341" y="7454129"/>
                  <a:pt x="9664084" y="6789420"/>
                  <a:pt x="8521488" y="6789420"/>
                </a:cubicBezTo>
                <a:close/>
                <a:moveTo>
                  <a:pt x="0" y="0"/>
                </a:moveTo>
                <a:lnTo>
                  <a:pt x="15658648" y="0"/>
                </a:lnTo>
                <a:lnTo>
                  <a:pt x="15658648" y="11082528"/>
                </a:lnTo>
                <a:lnTo>
                  <a:pt x="0" y="11082528"/>
                </a:lnTo>
                <a:close/>
              </a:path>
            </a:pathLst>
          </a:custGeom>
          <a:solidFill>
            <a:schemeClr val="tx1">
              <a:alpha val="70000"/>
            </a:schemeClr>
          </a:solidFill>
          <a:ln w="73025">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641021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Shape 328"/>
        <p:cNvGrpSpPr/>
        <p:nvPr/>
      </p:nvGrpSpPr>
      <p:grpSpPr>
        <a:xfrm>
          <a:off x="0" y="0"/>
          <a:ext cx="0" cy="0"/>
          <a:chOff x="0" y="0"/>
          <a:chExt cx="0" cy="0"/>
        </a:xfrm>
      </p:grpSpPr>
      <p:sp>
        <p:nvSpPr>
          <p:cNvPr id="3" name="Title 2">
            <a:extLst>
              <a:ext uri="{FF2B5EF4-FFF2-40B4-BE49-F238E27FC236}">
                <a16:creationId xmlns:a16="http://schemas.microsoft.com/office/drawing/2014/main" id="{6DE8040D-E609-CE43-B9E4-EFDD6513FA24}"/>
              </a:ext>
            </a:extLst>
          </p:cNvPr>
          <p:cNvSpPr>
            <a:spLocks noGrp="1"/>
          </p:cNvSpPr>
          <p:nvPr>
            <p:ph type="title" idx="4294967295"/>
          </p:nvPr>
        </p:nvSpPr>
        <p:spPr>
          <a:xfrm>
            <a:off x="0" y="952500"/>
            <a:ext cx="8478838" cy="838200"/>
          </a:xfrm>
        </p:spPr>
        <p:txBody>
          <a:bodyPr/>
          <a:lstStyle/>
          <a:p>
            <a:r>
              <a:rPr lang="en-US">
                <a:latin typeface="Arial"/>
                <a:cs typeface="Arial"/>
              </a:rPr>
              <a:t>Architecture</a:t>
            </a:r>
          </a:p>
        </p:txBody>
      </p:sp>
      <p:sp>
        <p:nvSpPr>
          <p:cNvPr id="87" name="Slide Number Placeholder 3">
            <a:extLst>
              <a:ext uri="{FF2B5EF4-FFF2-40B4-BE49-F238E27FC236}">
                <a16:creationId xmlns:a16="http://schemas.microsoft.com/office/drawing/2014/main" id="{C9C9B1BC-DA41-D048-83DC-70CE585675FE}"/>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75</a:t>
            </a:fld>
            <a:endParaRPr lang="en-US"/>
          </a:p>
        </p:txBody>
      </p:sp>
      <p:sp>
        <p:nvSpPr>
          <p:cNvPr id="334" name="Google Shape;334;p21"/>
          <p:cNvSpPr txBox="1">
            <a:spLocks noGrp="1"/>
          </p:cNvSpPr>
          <p:nvPr>
            <p:ph type="sldNum" idx="4294967295"/>
          </p:nvPr>
        </p:nvSpPr>
        <p:spPr>
          <a:xfrm>
            <a:off x="8743950" y="6457950"/>
            <a:ext cx="400050" cy="298450"/>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buClr>
                <a:srgbClr val="000000"/>
              </a:buClr>
              <a:buSzPts val="1300"/>
            </a:pPr>
            <a:fld id="{00000000-1234-1234-1234-123412341234}" type="slidenum">
              <a:rPr lang="en-US" smtClean="0"/>
              <a:pPr algn="ctr">
                <a:spcBef>
                  <a:spcPts val="0"/>
                </a:spcBef>
                <a:spcAft>
                  <a:spcPts val="0"/>
                </a:spcAft>
                <a:buClr>
                  <a:srgbClr val="000000"/>
                </a:buClr>
                <a:buSzPts val="1300"/>
              </a:pPr>
              <a:t>75</a:t>
            </a:fld>
            <a:endParaRPr sz="975">
              <a:solidFill>
                <a:srgbClr val="000000"/>
              </a:solidFill>
              <a:latin typeface="Arial"/>
              <a:ea typeface="Arial"/>
              <a:cs typeface="Arial"/>
              <a:sym typeface="Arial"/>
            </a:endParaRPr>
          </a:p>
        </p:txBody>
      </p:sp>
      <p:grpSp>
        <p:nvGrpSpPr>
          <p:cNvPr id="573" name="Group 572">
            <a:extLst>
              <a:ext uri="{FF2B5EF4-FFF2-40B4-BE49-F238E27FC236}">
                <a16:creationId xmlns:a16="http://schemas.microsoft.com/office/drawing/2014/main" id="{DD93DC32-E6DB-074F-AFC7-B19620F4E375}"/>
              </a:ext>
            </a:extLst>
          </p:cNvPr>
          <p:cNvGrpSpPr/>
          <p:nvPr/>
        </p:nvGrpSpPr>
        <p:grpSpPr>
          <a:xfrm>
            <a:off x="341120" y="5625485"/>
            <a:ext cx="7980169" cy="1185994"/>
            <a:chOff x="263551" y="5077203"/>
            <a:chExt cx="7980169" cy="1185994"/>
          </a:xfrm>
        </p:grpSpPr>
        <p:pic>
          <p:nvPicPr>
            <p:cNvPr id="574" name="Picture 573">
              <a:extLst>
                <a:ext uri="{FF2B5EF4-FFF2-40B4-BE49-F238E27FC236}">
                  <a16:creationId xmlns:a16="http://schemas.microsoft.com/office/drawing/2014/main" id="{96E164D5-6D25-6F49-8E14-452A7F02603E}"/>
                </a:ext>
              </a:extLst>
            </p:cNvPr>
            <p:cNvPicPr>
              <a:picLocks noChangeAspect="1"/>
            </p:cNvPicPr>
            <p:nvPr/>
          </p:nvPicPr>
          <p:blipFill>
            <a:blip r:embed="rId3"/>
            <a:stretch>
              <a:fillRect/>
            </a:stretch>
          </p:blipFill>
          <p:spPr>
            <a:xfrm>
              <a:off x="263551" y="5268089"/>
              <a:ext cx="462827" cy="462827"/>
            </a:xfrm>
            <a:prstGeom prst="rect">
              <a:avLst/>
            </a:prstGeom>
          </p:spPr>
        </p:pic>
        <p:grpSp>
          <p:nvGrpSpPr>
            <p:cNvPr id="575" name="Group 574">
              <a:extLst>
                <a:ext uri="{FF2B5EF4-FFF2-40B4-BE49-F238E27FC236}">
                  <a16:creationId xmlns:a16="http://schemas.microsoft.com/office/drawing/2014/main" id="{5CD67606-786E-2747-ADB3-BB9FB261FC3C}"/>
                </a:ext>
              </a:extLst>
            </p:cNvPr>
            <p:cNvGrpSpPr/>
            <p:nvPr/>
          </p:nvGrpSpPr>
          <p:grpSpPr>
            <a:xfrm>
              <a:off x="743514" y="5077203"/>
              <a:ext cx="7500206" cy="1185994"/>
              <a:chOff x="743514" y="5077203"/>
              <a:chExt cx="7500206" cy="1185994"/>
            </a:xfrm>
          </p:grpSpPr>
          <p:sp>
            <p:nvSpPr>
              <p:cNvPr id="576" name="TextBox 575">
                <a:extLst>
                  <a:ext uri="{FF2B5EF4-FFF2-40B4-BE49-F238E27FC236}">
                    <a16:creationId xmlns:a16="http://schemas.microsoft.com/office/drawing/2014/main" id="{7BEB6077-441E-E142-BCCF-F21CDE86D641}"/>
                  </a:ext>
                </a:extLst>
              </p:cNvPr>
              <p:cNvSpPr txBox="1"/>
              <p:nvPr/>
            </p:nvSpPr>
            <p:spPr>
              <a:xfrm>
                <a:off x="743514" y="5377372"/>
                <a:ext cx="1090748"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Microservice</a:t>
                </a:r>
              </a:p>
            </p:txBody>
          </p:sp>
          <p:sp>
            <p:nvSpPr>
              <p:cNvPr id="577" name="Right Arrow 576">
                <a:extLst>
                  <a:ext uri="{FF2B5EF4-FFF2-40B4-BE49-F238E27FC236}">
                    <a16:creationId xmlns:a16="http://schemas.microsoft.com/office/drawing/2014/main" id="{C1C9E94D-817A-0E42-99ED-203CD6A3ECF5}"/>
                  </a:ext>
                </a:extLst>
              </p:cNvPr>
              <p:cNvSpPr/>
              <p:nvPr/>
            </p:nvSpPr>
            <p:spPr>
              <a:xfrm>
                <a:off x="2490715" y="5179758"/>
                <a:ext cx="404627" cy="128588"/>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8" name="TextBox 577">
                <a:extLst>
                  <a:ext uri="{FF2B5EF4-FFF2-40B4-BE49-F238E27FC236}">
                    <a16:creationId xmlns:a16="http://schemas.microsoft.com/office/drawing/2014/main" id="{10C83F39-F31B-2948-B590-083C2692D5F5}"/>
                  </a:ext>
                </a:extLst>
              </p:cNvPr>
              <p:cNvSpPr txBox="1"/>
              <p:nvPr/>
            </p:nvSpPr>
            <p:spPr>
              <a:xfrm>
                <a:off x="2878269" y="5077203"/>
                <a:ext cx="1180388"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Users’ queries</a:t>
                </a:r>
              </a:p>
            </p:txBody>
          </p:sp>
          <p:sp>
            <p:nvSpPr>
              <p:cNvPr id="579" name="Right Arrow 578">
                <a:extLst>
                  <a:ext uri="{FF2B5EF4-FFF2-40B4-BE49-F238E27FC236}">
                    <a16:creationId xmlns:a16="http://schemas.microsoft.com/office/drawing/2014/main" id="{043C2294-8782-2E4C-902B-9D95B7577642}"/>
                  </a:ext>
                </a:extLst>
              </p:cNvPr>
              <p:cNvSpPr/>
              <p:nvPr/>
            </p:nvSpPr>
            <p:spPr>
              <a:xfrm>
                <a:off x="2495137" y="5381781"/>
                <a:ext cx="400205" cy="128588"/>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0" name="TextBox 579">
                <a:extLst>
                  <a:ext uri="{FF2B5EF4-FFF2-40B4-BE49-F238E27FC236}">
                    <a16:creationId xmlns:a16="http://schemas.microsoft.com/office/drawing/2014/main" id="{6A36D328-7C89-514A-998B-8148D4FE3579}"/>
                  </a:ext>
                </a:extLst>
              </p:cNvPr>
              <p:cNvSpPr txBox="1"/>
              <p:nvPr/>
            </p:nvSpPr>
            <p:spPr>
              <a:xfrm>
                <a:off x="2887999" y="5296403"/>
                <a:ext cx="2239459"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Heterogeneous Data Streams</a:t>
                </a:r>
              </a:p>
            </p:txBody>
          </p:sp>
          <p:pic>
            <p:nvPicPr>
              <p:cNvPr id="581" name="Picture 580">
                <a:extLst>
                  <a:ext uri="{FF2B5EF4-FFF2-40B4-BE49-F238E27FC236}">
                    <a16:creationId xmlns:a16="http://schemas.microsoft.com/office/drawing/2014/main" id="{7DC62057-300C-F04A-80FE-A098F5AAE300}"/>
                  </a:ext>
                </a:extLst>
              </p:cNvPr>
              <p:cNvPicPr>
                <a:picLocks noChangeAspect="1"/>
              </p:cNvPicPr>
              <p:nvPr/>
            </p:nvPicPr>
            <p:blipFill>
              <a:blip r:embed="rId4"/>
              <a:stretch>
                <a:fillRect/>
              </a:stretch>
            </p:blipFill>
            <p:spPr>
              <a:xfrm>
                <a:off x="7580778" y="5404039"/>
                <a:ext cx="662942" cy="662942"/>
              </a:xfrm>
              <a:prstGeom prst="rect">
                <a:avLst/>
              </a:prstGeom>
            </p:spPr>
          </p:pic>
          <p:pic>
            <p:nvPicPr>
              <p:cNvPr id="582" name="Picture 581">
                <a:extLst>
                  <a:ext uri="{FF2B5EF4-FFF2-40B4-BE49-F238E27FC236}">
                    <a16:creationId xmlns:a16="http://schemas.microsoft.com/office/drawing/2014/main" id="{929D53F9-3ADD-FA45-8420-F8531F6766B3}"/>
                  </a:ext>
                </a:extLst>
              </p:cNvPr>
              <p:cNvPicPr>
                <a:picLocks noChangeAspect="1"/>
              </p:cNvPicPr>
              <p:nvPr/>
            </p:nvPicPr>
            <p:blipFill>
              <a:blip r:embed="rId5"/>
              <a:stretch>
                <a:fillRect/>
              </a:stretch>
            </p:blipFill>
            <p:spPr>
              <a:xfrm>
                <a:off x="6278097" y="5245651"/>
                <a:ext cx="1216166" cy="912125"/>
              </a:xfrm>
              <a:prstGeom prst="rect">
                <a:avLst/>
              </a:prstGeom>
            </p:spPr>
          </p:pic>
          <p:sp>
            <p:nvSpPr>
              <p:cNvPr id="585" name="Right Arrow 584">
                <a:extLst>
                  <a:ext uri="{FF2B5EF4-FFF2-40B4-BE49-F238E27FC236}">
                    <a16:creationId xmlns:a16="http://schemas.microsoft.com/office/drawing/2014/main" id="{735E00C4-84CD-1D4E-8518-0242CF1480EE}"/>
                  </a:ext>
                </a:extLst>
              </p:cNvPr>
              <p:cNvSpPr/>
              <p:nvPr/>
            </p:nvSpPr>
            <p:spPr>
              <a:xfrm>
                <a:off x="2483830" y="5598909"/>
                <a:ext cx="416663" cy="131304"/>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6" name="TextBox 585">
                <a:extLst>
                  <a:ext uri="{FF2B5EF4-FFF2-40B4-BE49-F238E27FC236}">
                    <a16:creationId xmlns:a16="http://schemas.microsoft.com/office/drawing/2014/main" id="{A82E3D55-42A9-9641-AED0-C94A8A1D0803}"/>
                  </a:ext>
                </a:extLst>
              </p:cNvPr>
              <p:cNvSpPr txBox="1"/>
              <p:nvPr/>
            </p:nvSpPr>
            <p:spPr>
              <a:xfrm>
                <a:off x="2913853" y="5511348"/>
                <a:ext cx="2475678"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Knowledge derived from queries</a:t>
                </a:r>
              </a:p>
            </p:txBody>
          </p:sp>
          <p:sp>
            <p:nvSpPr>
              <p:cNvPr id="587" name="TextBox 586">
                <a:extLst>
                  <a:ext uri="{FF2B5EF4-FFF2-40B4-BE49-F238E27FC236}">
                    <a16:creationId xmlns:a16="http://schemas.microsoft.com/office/drawing/2014/main" id="{E18B238F-1C54-C945-AA1B-497E05EC0851}"/>
                  </a:ext>
                </a:extLst>
              </p:cNvPr>
              <p:cNvSpPr txBox="1"/>
              <p:nvPr/>
            </p:nvSpPr>
            <p:spPr>
              <a:xfrm>
                <a:off x="2913853" y="5730548"/>
                <a:ext cx="2389693"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Situational Aware Indexed Data</a:t>
                </a:r>
              </a:p>
            </p:txBody>
          </p:sp>
          <p:sp>
            <p:nvSpPr>
              <p:cNvPr id="588" name="Right Arrow 587">
                <a:extLst>
                  <a:ext uri="{FF2B5EF4-FFF2-40B4-BE49-F238E27FC236}">
                    <a16:creationId xmlns:a16="http://schemas.microsoft.com/office/drawing/2014/main" id="{EA2C4852-7A0A-7F4C-85BF-6FBAE7092EF6}"/>
                  </a:ext>
                </a:extLst>
              </p:cNvPr>
              <p:cNvSpPr/>
              <p:nvPr/>
            </p:nvSpPr>
            <p:spPr>
              <a:xfrm>
                <a:off x="2483830" y="6050676"/>
                <a:ext cx="416663" cy="131304"/>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9" name="TextBox 588">
                <a:extLst>
                  <a:ext uri="{FF2B5EF4-FFF2-40B4-BE49-F238E27FC236}">
                    <a16:creationId xmlns:a16="http://schemas.microsoft.com/office/drawing/2014/main" id="{11F748F1-F7D1-D741-A74B-F6C60C950B55}"/>
                  </a:ext>
                </a:extLst>
              </p:cNvPr>
              <p:cNvSpPr txBox="1"/>
              <p:nvPr/>
            </p:nvSpPr>
            <p:spPr>
              <a:xfrm>
                <a:off x="2913854" y="5963115"/>
                <a:ext cx="1957587"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Relevant patterns of data</a:t>
                </a:r>
              </a:p>
            </p:txBody>
          </p:sp>
          <p:sp>
            <p:nvSpPr>
              <p:cNvPr id="590" name="Google Shape;378;p21">
                <a:extLst>
                  <a:ext uri="{FF2B5EF4-FFF2-40B4-BE49-F238E27FC236}">
                    <a16:creationId xmlns:a16="http://schemas.microsoft.com/office/drawing/2014/main" id="{34A3C9B1-0F1E-0745-BBA1-0D5BF6818907}"/>
                  </a:ext>
                </a:extLst>
              </p:cNvPr>
              <p:cNvSpPr/>
              <p:nvPr/>
            </p:nvSpPr>
            <p:spPr>
              <a:xfrm>
                <a:off x="2481748" y="5800932"/>
                <a:ext cx="432104" cy="186179"/>
              </a:xfrm>
              <a:prstGeom prst="rightArrow">
                <a:avLst>
                  <a:gd name="adj1" fmla="val 50000"/>
                  <a:gd name="adj2" fmla="val 50000"/>
                </a:avLst>
              </a:prstGeom>
              <a:solidFill>
                <a:srgbClr val="005DAA">
                  <a:alpha val="49803"/>
                </a:srgbClr>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591" name="Right Arrow 590">
            <a:extLst>
              <a:ext uri="{FF2B5EF4-FFF2-40B4-BE49-F238E27FC236}">
                <a16:creationId xmlns:a16="http://schemas.microsoft.com/office/drawing/2014/main" id="{9146905C-4EC3-EB43-8EBA-E6D33B073F0E}"/>
              </a:ext>
            </a:extLst>
          </p:cNvPr>
          <p:cNvSpPr/>
          <p:nvPr/>
        </p:nvSpPr>
        <p:spPr>
          <a:xfrm rot="16200000">
            <a:off x="7799689" y="5672466"/>
            <a:ext cx="317218" cy="188983"/>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95" name="Picture 594">
            <a:extLst>
              <a:ext uri="{FF2B5EF4-FFF2-40B4-BE49-F238E27FC236}">
                <a16:creationId xmlns:a16="http://schemas.microsoft.com/office/drawing/2014/main" id="{CE3AE14C-4C93-C240-AB13-08AED6505B55}"/>
              </a:ext>
            </a:extLst>
          </p:cNvPr>
          <p:cNvPicPr>
            <a:picLocks noChangeAspect="1"/>
          </p:cNvPicPr>
          <p:nvPr/>
        </p:nvPicPr>
        <p:blipFill>
          <a:blip r:embed="rId6"/>
          <a:stretch>
            <a:fillRect/>
          </a:stretch>
        </p:blipFill>
        <p:spPr>
          <a:xfrm>
            <a:off x="3182176" y="3314318"/>
            <a:ext cx="2416803" cy="1564250"/>
          </a:xfrm>
          <a:prstGeom prst="rect">
            <a:avLst/>
          </a:prstGeom>
        </p:spPr>
      </p:pic>
      <p:sp>
        <p:nvSpPr>
          <p:cNvPr id="596" name="Rectangle 595">
            <a:extLst>
              <a:ext uri="{FF2B5EF4-FFF2-40B4-BE49-F238E27FC236}">
                <a16:creationId xmlns:a16="http://schemas.microsoft.com/office/drawing/2014/main" id="{D34449BD-DC15-4249-B03C-21CE363649EC}"/>
              </a:ext>
            </a:extLst>
          </p:cNvPr>
          <p:cNvSpPr/>
          <p:nvPr/>
        </p:nvSpPr>
        <p:spPr>
          <a:xfrm>
            <a:off x="3041598" y="3214551"/>
            <a:ext cx="2633376" cy="1742698"/>
          </a:xfrm>
          <a:prstGeom prst="rect">
            <a:avLst/>
          </a:prstGeom>
          <a:noFill/>
          <a:ln w="28575">
            <a:solidFill>
              <a:sysClr val="windowText" lastClr="000000"/>
            </a:solidFill>
            <a:prstDash val="dash"/>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7" name="Rounded Rectangle 596">
            <a:extLst>
              <a:ext uri="{FF2B5EF4-FFF2-40B4-BE49-F238E27FC236}">
                <a16:creationId xmlns:a16="http://schemas.microsoft.com/office/drawing/2014/main" id="{527D4749-2102-DC40-BE8E-3F6AFDB74E21}"/>
              </a:ext>
            </a:extLst>
          </p:cNvPr>
          <p:cNvSpPr/>
          <p:nvPr/>
        </p:nvSpPr>
        <p:spPr>
          <a:xfrm>
            <a:off x="6015988" y="5083564"/>
            <a:ext cx="2649104" cy="524786"/>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white"/>
                </a:solidFill>
                <a:effectLst/>
                <a:uLnTx/>
                <a:uFillTx/>
                <a:latin typeface="Calibri" panose="020F0502020204030204"/>
                <a:ea typeface="+mn-ea"/>
                <a:cs typeface="+mn-cs"/>
              </a:rPr>
              <a:t>Front End</a:t>
            </a:r>
          </a:p>
        </p:txBody>
      </p:sp>
      <p:sp>
        <p:nvSpPr>
          <p:cNvPr id="598" name="Right Arrow 597">
            <a:extLst>
              <a:ext uri="{FF2B5EF4-FFF2-40B4-BE49-F238E27FC236}">
                <a16:creationId xmlns:a16="http://schemas.microsoft.com/office/drawing/2014/main" id="{98AE3F7B-EEEE-7C49-A65B-034A116A8C35}"/>
              </a:ext>
            </a:extLst>
          </p:cNvPr>
          <p:cNvSpPr/>
          <p:nvPr/>
        </p:nvSpPr>
        <p:spPr>
          <a:xfrm>
            <a:off x="2452888" y="3447230"/>
            <a:ext cx="573262" cy="190482"/>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9" name="Right Arrow 598">
            <a:extLst>
              <a:ext uri="{FF2B5EF4-FFF2-40B4-BE49-F238E27FC236}">
                <a16:creationId xmlns:a16="http://schemas.microsoft.com/office/drawing/2014/main" id="{23F022A0-FE34-C845-A4C5-E99BE1F2CE0D}"/>
              </a:ext>
            </a:extLst>
          </p:cNvPr>
          <p:cNvSpPr/>
          <p:nvPr/>
        </p:nvSpPr>
        <p:spPr>
          <a:xfrm rot="16200000">
            <a:off x="6227077" y="4815717"/>
            <a:ext cx="317333" cy="147844"/>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0" name="Right Arrow 599">
            <a:extLst>
              <a:ext uri="{FF2B5EF4-FFF2-40B4-BE49-F238E27FC236}">
                <a16:creationId xmlns:a16="http://schemas.microsoft.com/office/drawing/2014/main" id="{4ECF748C-299E-A545-9D35-DECCF7CA792F}"/>
              </a:ext>
            </a:extLst>
          </p:cNvPr>
          <p:cNvSpPr/>
          <p:nvPr/>
        </p:nvSpPr>
        <p:spPr>
          <a:xfrm rot="5400000">
            <a:off x="8144077" y="4817514"/>
            <a:ext cx="298194" cy="147845"/>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01" name="Group 600">
            <a:extLst>
              <a:ext uri="{FF2B5EF4-FFF2-40B4-BE49-F238E27FC236}">
                <a16:creationId xmlns:a16="http://schemas.microsoft.com/office/drawing/2014/main" id="{5A3D7DF6-0A18-CF40-812D-D661EA00E64F}"/>
              </a:ext>
            </a:extLst>
          </p:cNvPr>
          <p:cNvGrpSpPr/>
          <p:nvPr/>
        </p:nvGrpSpPr>
        <p:grpSpPr>
          <a:xfrm>
            <a:off x="2509078" y="1243796"/>
            <a:ext cx="3142456" cy="1618367"/>
            <a:chOff x="2800929" y="1048692"/>
            <a:chExt cx="2633376" cy="1164478"/>
          </a:xfrm>
        </p:grpSpPr>
        <p:sp>
          <p:nvSpPr>
            <p:cNvPr id="669" name="Rectangle 668">
              <a:extLst>
                <a:ext uri="{FF2B5EF4-FFF2-40B4-BE49-F238E27FC236}">
                  <a16:creationId xmlns:a16="http://schemas.microsoft.com/office/drawing/2014/main" id="{ECBA7ED4-3159-6A44-BA0A-85B006AC2E06}"/>
                </a:ext>
              </a:extLst>
            </p:cNvPr>
            <p:cNvSpPr/>
            <p:nvPr/>
          </p:nvSpPr>
          <p:spPr>
            <a:xfrm>
              <a:off x="2800929" y="1048692"/>
              <a:ext cx="2633376" cy="1164478"/>
            </a:xfrm>
            <a:prstGeom prst="rect">
              <a:avLst/>
            </a:prstGeom>
            <a:solidFill>
              <a:srgbClr val="FFC000">
                <a:alpha val="50000"/>
              </a:srgbClr>
            </a:solidFill>
            <a:ln w="28575">
              <a:solidFill>
                <a:srgbClr val="FFC000">
                  <a:lumMod val="75000"/>
                </a:srgbClr>
              </a:solidFill>
              <a:prstDash val="dash"/>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solidFill>
                    <a:srgbClr val="FFC000">
                      <a:lumMod val="75000"/>
                    </a:srgbClr>
                  </a:solidFill>
                </a:ln>
                <a:solidFill>
                  <a:prstClr val="white"/>
                </a:solidFill>
                <a:effectLst/>
                <a:uLnTx/>
                <a:uFillTx/>
                <a:latin typeface="Calibri" panose="020F0502020204030204"/>
                <a:ea typeface="+mn-ea"/>
                <a:cs typeface="+mn-cs"/>
              </a:endParaRPr>
            </a:p>
          </p:txBody>
        </p:sp>
        <p:pic>
          <p:nvPicPr>
            <p:cNvPr id="670" name="Picture 669">
              <a:extLst>
                <a:ext uri="{FF2B5EF4-FFF2-40B4-BE49-F238E27FC236}">
                  <a16:creationId xmlns:a16="http://schemas.microsoft.com/office/drawing/2014/main" id="{115AA955-5EB9-D748-9A09-FDD2ED5D2322}"/>
                </a:ext>
              </a:extLst>
            </p:cNvPr>
            <p:cNvPicPr>
              <a:picLocks noChangeAspect="1"/>
            </p:cNvPicPr>
            <p:nvPr/>
          </p:nvPicPr>
          <p:blipFill>
            <a:blip r:embed="rId3"/>
            <a:stretch>
              <a:fillRect/>
            </a:stretch>
          </p:blipFill>
          <p:spPr>
            <a:xfrm>
              <a:off x="2913854" y="1831153"/>
              <a:ext cx="323614" cy="323614"/>
            </a:xfrm>
            <a:prstGeom prst="rect">
              <a:avLst/>
            </a:prstGeom>
          </p:spPr>
        </p:pic>
        <p:sp>
          <p:nvSpPr>
            <p:cNvPr id="671" name="Can 670">
              <a:extLst>
                <a:ext uri="{FF2B5EF4-FFF2-40B4-BE49-F238E27FC236}">
                  <a16:creationId xmlns:a16="http://schemas.microsoft.com/office/drawing/2014/main" id="{ED19DFB1-B6FF-734F-A568-3788EDCD344E}"/>
                </a:ext>
              </a:extLst>
            </p:cNvPr>
            <p:cNvSpPr/>
            <p:nvPr/>
          </p:nvSpPr>
          <p:spPr>
            <a:xfrm>
              <a:off x="2915885" y="1121968"/>
              <a:ext cx="521424" cy="521424"/>
            </a:xfrm>
            <a:prstGeom prst="can">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2" name="TextBox 671">
              <a:extLst>
                <a:ext uri="{FF2B5EF4-FFF2-40B4-BE49-F238E27FC236}">
                  <a16:creationId xmlns:a16="http://schemas.microsoft.com/office/drawing/2014/main" id="{F51BA2F1-0A0D-CA47-BBB0-3BBFDAECE111}"/>
                </a:ext>
              </a:extLst>
            </p:cNvPr>
            <p:cNvSpPr txBox="1"/>
            <p:nvPr/>
          </p:nvSpPr>
          <p:spPr>
            <a:xfrm>
              <a:off x="3674218" y="1898472"/>
              <a:ext cx="1433085"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Knowledge Graph</a:t>
              </a:r>
            </a:p>
          </p:txBody>
        </p:sp>
        <p:pic>
          <p:nvPicPr>
            <p:cNvPr id="673" name="Picture 672">
              <a:extLst>
                <a:ext uri="{FF2B5EF4-FFF2-40B4-BE49-F238E27FC236}">
                  <a16:creationId xmlns:a16="http://schemas.microsoft.com/office/drawing/2014/main" id="{3E0B5A1E-9A3F-0E43-81F1-3097A47F991B}"/>
                </a:ext>
              </a:extLst>
            </p:cNvPr>
            <p:cNvPicPr>
              <a:picLocks noChangeAspect="1"/>
            </p:cNvPicPr>
            <p:nvPr/>
          </p:nvPicPr>
          <p:blipFill>
            <a:blip r:embed="rId7"/>
            <a:stretch>
              <a:fillRect/>
            </a:stretch>
          </p:blipFill>
          <p:spPr>
            <a:xfrm>
              <a:off x="3996628" y="1121968"/>
              <a:ext cx="1156798" cy="874452"/>
            </a:xfrm>
            <a:prstGeom prst="rect">
              <a:avLst/>
            </a:prstGeom>
          </p:spPr>
        </p:pic>
      </p:grpSp>
      <p:pic>
        <p:nvPicPr>
          <p:cNvPr id="602" name="Picture 601">
            <a:extLst>
              <a:ext uri="{FF2B5EF4-FFF2-40B4-BE49-F238E27FC236}">
                <a16:creationId xmlns:a16="http://schemas.microsoft.com/office/drawing/2014/main" id="{DEF236D3-C8E3-9D44-B9F5-A85F82E137BB}"/>
              </a:ext>
            </a:extLst>
          </p:cNvPr>
          <p:cNvPicPr>
            <a:picLocks noChangeAspect="1"/>
          </p:cNvPicPr>
          <p:nvPr/>
        </p:nvPicPr>
        <p:blipFill>
          <a:blip r:embed="rId3"/>
          <a:stretch>
            <a:fillRect/>
          </a:stretch>
        </p:blipFill>
        <p:spPr>
          <a:xfrm>
            <a:off x="5231035" y="3379128"/>
            <a:ext cx="382536" cy="382536"/>
          </a:xfrm>
          <a:prstGeom prst="rect">
            <a:avLst/>
          </a:prstGeom>
        </p:spPr>
      </p:pic>
      <p:sp>
        <p:nvSpPr>
          <p:cNvPr id="603" name="Right Arrow 602">
            <a:extLst>
              <a:ext uri="{FF2B5EF4-FFF2-40B4-BE49-F238E27FC236}">
                <a16:creationId xmlns:a16="http://schemas.microsoft.com/office/drawing/2014/main" id="{6900EFAF-AD78-AE49-A79C-B470B2EBCE0F}"/>
              </a:ext>
            </a:extLst>
          </p:cNvPr>
          <p:cNvSpPr/>
          <p:nvPr/>
        </p:nvSpPr>
        <p:spPr>
          <a:xfrm rot="10800000">
            <a:off x="5667647" y="4272523"/>
            <a:ext cx="389372" cy="177610"/>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4" name="Right Arrow 603">
            <a:extLst>
              <a:ext uri="{FF2B5EF4-FFF2-40B4-BE49-F238E27FC236}">
                <a16:creationId xmlns:a16="http://schemas.microsoft.com/office/drawing/2014/main" id="{A45A249E-BF39-D641-AC53-266067B1B22D}"/>
              </a:ext>
            </a:extLst>
          </p:cNvPr>
          <p:cNvSpPr/>
          <p:nvPr/>
        </p:nvSpPr>
        <p:spPr>
          <a:xfrm rot="16200000">
            <a:off x="3200901" y="2982560"/>
            <a:ext cx="335393" cy="128588"/>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5" name="TextBox 604">
            <a:extLst>
              <a:ext uri="{FF2B5EF4-FFF2-40B4-BE49-F238E27FC236}">
                <a16:creationId xmlns:a16="http://schemas.microsoft.com/office/drawing/2014/main" id="{DE26A108-1F7C-DA48-9155-CD96F69ED0B6}"/>
              </a:ext>
            </a:extLst>
          </p:cNvPr>
          <p:cNvSpPr txBox="1"/>
          <p:nvPr/>
        </p:nvSpPr>
        <p:spPr>
          <a:xfrm>
            <a:off x="4262620" y="3300447"/>
            <a:ext cx="981679"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PostgreSQL</a:t>
            </a:r>
          </a:p>
        </p:txBody>
      </p:sp>
      <p:sp>
        <p:nvSpPr>
          <p:cNvPr id="606" name="Right Arrow 605">
            <a:extLst>
              <a:ext uri="{FF2B5EF4-FFF2-40B4-BE49-F238E27FC236}">
                <a16:creationId xmlns:a16="http://schemas.microsoft.com/office/drawing/2014/main" id="{F5BEA863-01CF-C846-B469-44F012335172}"/>
              </a:ext>
            </a:extLst>
          </p:cNvPr>
          <p:cNvSpPr/>
          <p:nvPr/>
        </p:nvSpPr>
        <p:spPr>
          <a:xfrm>
            <a:off x="5673927" y="2195870"/>
            <a:ext cx="335393" cy="128588"/>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07" name="Group 606">
            <a:extLst>
              <a:ext uri="{FF2B5EF4-FFF2-40B4-BE49-F238E27FC236}">
                <a16:creationId xmlns:a16="http://schemas.microsoft.com/office/drawing/2014/main" id="{531D3BDF-9757-5648-A6FF-C3A42F057324}"/>
              </a:ext>
            </a:extLst>
          </p:cNvPr>
          <p:cNvGrpSpPr/>
          <p:nvPr/>
        </p:nvGrpSpPr>
        <p:grpSpPr>
          <a:xfrm>
            <a:off x="522101" y="3064427"/>
            <a:ext cx="1924679" cy="2150248"/>
            <a:chOff x="547037" y="2397972"/>
            <a:chExt cx="1924679" cy="2150248"/>
          </a:xfrm>
        </p:grpSpPr>
        <p:pic>
          <p:nvPicPr>
            <p:cNvPr id="648" name="Picture 647">
              <a:extLst>
                <a:ext uri="{FF2B5EF4-FFF2-40B4-BE49-F238E27FC236}">
                  <a16:creationId xmlns:a16="http://schemas.microsoft.com/office/drawing/2014/main" id="{CFA6E049-4A2C-0E42-83FB-E0CB2D04B53B}"/>
                </a:ext>
              </a:extLst>
            </p:cNvPr>
            <p:cNvPicPr>
              <a:picLocks noChangeAspect="1"/>
            </p:cNvPicPr>
            <p:nvPr/>
          </p:nvPicPr>
          <p:blipFill>
            <a:blip r:embed="rId3"/>
            <a:stretch>
              <a:fillRect/>
            </a:stretch>
          </p:blipFill>
          <p:spPr>
            <a:xfrm>
              <a:off x="2052924" y="2516042"/>
              <a:ext cx="335393" cy="335393"/>
            </a:xfrm>
            <a:prstGeom prst="rect">
              <a:avLst/>
            </a:prstGeom>
          </p:spPr>
        </p:pic>
        <p:grpSp>
          <p:nvGrpSpPr>
            <p:cNvPr id="649" name="Group 648">
              <a:extLst>
                <a:ext uri="{FF2B5EF4-FFF2-40B4-BE49-F238E27FC236}">
                  <a16:creationId xmlns:a16="http://schemas.microsoft.com/office/drawing/2014/main" id="{6E52975A-58B9-5B43-A790-79D5B9D5A2E2}"/>
                </a:ext>
              </a:extLst>
            </p:cNvPr>
            <p:cNvGrpSpPr/>
            <p:nvPr/>
          </p:nvGrpSpPr>
          <p:grpSpPr>
            <a:xfrm>
              <a:off x="547037" y="2397972"/>
              <a:ext cx="1924679" cy="2150248"/>
              <a:chOff x="243920" y="2715037"/>
              <a:chExt cx="1924679" cy="2150248"/>
            </a:xfrm>
          </p:grpSpPr>
          <p:sp>
            <p:nvSpPr>
              <p:cNvPr id="650" name="Google Shape;343;p21">
                <a:extLst>
                  <a:ext uri="{FF2B5EF4-FFF2-40B4-BE49-F238E27FC236}">
                    <a16:creationId xmlns:a16="http://schemas.microsoft.com/office/drawing/2014/main" id="{A158014F-5101-1649-92E9-CC29D236E052}"/>
                  </a:ext>
                </a:extLst>
              </p:cNvPr>
              <p:cNvSpPr/>
              <p:nvPr/>
            </p:nvSpPr>
            <p:spPr>
              <a:xfrm>
                <a:off x="243920" y="2726723"/>
                <a:ext cx="1924679" cy="2138562"/>
              </a:xfrm>
              <a:prstGeom prst="rect">
                <a:avLst/>
              </a:prstGeom>
              <a:solidFill>
                <a:srgbClr val="FF6600">
                  <a:alpha val="47843"/>
                </a:srgbClr>
              </a:solidFill>
              <a:ln w="28575" cap="flat" cmpd="sng">
                <a:solidFill>
                  <a:srgbClr val="FF6600"/>
                </a:solidFill>
                <a:prstDash val="dash"/>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1" name="Google Shape;344;p21">
                <a:extLst>
                  <a:ext uri="{FF2B5EF4-FFF2-40B4-BE49-F238E27FC236}">
                    <a16:creationId xmlns:a16="http://schemas.microsoft.com/office/drawing/2014/main" id="{90AC2887-2244-BF43-AF34-529C786EDA39}"/>
                  </a:ext>
                </a:extLst>
              </p:cNvPr>
              <p:cNvSpPr txBox="1"/>
              <p:nvPr/>
            </p:nvSpPr>
            <p:spPr>
              <a:xfrm>
                <a:off x="294159" y="2715037"/>
                <a:ext cx="1641917" cy="276999"/>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3F3F3F"/>
                    </a:solidFill>
                    <a:effectLst/>
                    <a:uLnTx/>
                    <a:uFillTx/>
                    <a:latin typeface="Arial"/>
                    <a:ea typeface="Arial"/>
                    <a:cs typeface="Arial"/>
                    <a:sym typeface="Arial"/>
                  </a:rPr>
                  <a:t>Data Streaming</a:t>
                </a:r>
                <a:endParaRPr kumimoji="0" sz="1350" b="1"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652" name="Google Shape;345;p21">
                <a:extLst>
                  <a:ext uri="{FF2B5EF4-FFF2-40B4-BE49-F238E27FC236}">
                    <a16:creationId xmlns:a16="http://schemas.microsoft.com/office/drawing/2014/main" id="{D28CAFCF-6672-954A-878F-B9EEBDA85057}"/>
                  </a:ext>
                </a:extLst>
              </p:cNvPr>
              <p:cNvSpPr txBox="1"/>
              <p:nvPr/>
            </p:nvSpPr>
            <p:spPr>
              <a:xfrm>
                <a:off x="331310" y="3011323"/>
                <a:ext cx="1393651" cy="276999"/>
              </a:xfrm>
              <a:prstGeom prst="rect">
                <a:avLst/>
              </a:prstGeom>
              <a:solidFill>
                <a:srgbClr val="FF7D7D"/>
              </a:solidFill>
              <a:ln w="9525" cap="flat" cmpd="sng">
                <a:solidFill>
                  <a:srgbClr val="FF3B3C"/>
                </a:solidFill>
                <a:prstDash val="dash"/>
                <a:round/>
                <a:headEnd type="none" w="sm" len="sm"/>
                <a:tailEnd type="none" w="sm" len="sm"/>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Arial"/>
                    <a:ea typeface="Arial"/>
                    <a:cs typeface="Arial"/>
                    <a:sym typeface="Arial"/>
                  </a:rPr>
                  <a:t>Kafka Topics</a:t>
                </a:r>
                <a:endParaRPr kumimoji="0" sz="1800" b="0" i="0" u="none" strike="noStrike" kern="0" cap="none" spc="0" normalizeH="0" baseline="0" noProof="0">
                  <a:ln>
                    <a:noFill/>
                  </a:ln>
                  <a:solidFill>
                    <a:prstClr val="black"/>
                  </a:solidFill>
                  <a:effectLst/>
                  <a:uLnTx/>
                  <a:uFillTx/>
                </a:endParaRPr>
              </a:p>
            </p:txBody>
          </p:sp>
          <p:sp>
            <p:nvSpPr>
              <p:cNvPr id="653" name="Google Shape;346;p21">
                <a:extLst>
                  <a:ext uri="{FF2B5EF4-FFF2-40B4-BE49-F238E27FC236}">
                    <a16:creationId xmlns:a16="http://schemas.microsoft.com/office/drawing/2014/main" id="{F105FF0E-EC5D-0D4A-8A7A-F5E6F883D11C}"/>
                  </a:ext>
                </a:extLst>
              </p:cNvPr>
              <p:cNvSpPr/>
              <p:nvPr/>
            </p:nvSpPr>
            <p:spPr>
              <a:xfrm>
                <a:off x="398201"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4" name="Google Shape;347;p21">
                <a:extLst>
                  <a:ext uri="{FF2B5EF4-FFF2-40B4-BE49-F238E27FC236}">
                    <a16:creationId xmlns:a16="http://schemas.microsoft.com/office/drawing/2014/main" id="{5FFFD898-246F-2344-9889-F0212F4F1135}"/>
                  </a:ext>
                </a:extLst>
              </p:cNvPr>
              <p:cNvSpPr/>
              <p:nvPr/>
            </p:nvSpPr>
            <p:spPr>
              <a:xfrm>
                <a:off x="583893"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5" name="Google Shape;348;p21">
                <a:extLst>
                  <a:ext uri="{FF2B5EF4-FFF2-40B4-BE49-F238E27FC236}">
                    <a16:creationId xmlns:a16="http://schemas.microsoft.com/office/drawing/2014/main" id="{3E11A240-AA8D-174F-8BEE-7F73DC61C700}"/>
                  </a:ext>
                </a:extLst>
              </p:cNvPr>
              <p:cNvSpPr/>
              <p:nvPr/>
            </p:nvSpPr>
            <p:spPr>
              <a:xfrm>
                <a:off x="761601"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6" name="Google Shape;349;p21">
                <a:extLst>
                  <a:ext uri="{FF2B5EF4-FFF2-40B4-BE49-F238E27FC236}">
                    <a16:creationId xmlns:a16="http://schemas.microsoft.com/office/drawing/2014/main" id="{0D4BC8AE-206B-DD4C-BED6-8A7672DDC5DB}"/>
                  </a:ext>
                </a:extLst>
              </p:cNvPr>
              <p:cNvSpPr/>
              <p:nvPr/>
            </p:nvSpPr>
            <p:spPr>
              <a:xfrm>
                <a:off x="943072"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7" name="Google Shape;350;p21">
                <a:extLst>
                  <a:ext uri="{FF2B5EF4-FFF2-40B4-BE49-F238E27FC236}">
                    <a16:creationId xmlns:a16="http://schemas.microsoft.com/office/drawing/2014/main" id="{6B79ED9A-845E-434E-B2B9-7D8D8F1CA371}"/>
                  </a:ext>
                </a:extLst>
              </p:cNvPr>
              <p:cNvSpPr/>
              <p:nvPr/>
            </p:nvSpPr>
            <p:spPr>
              <a:xfrm>
                <a:off x="1124544"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8" name="Google Shape;351;p21">
                <a:extLst>
                  <a:ext uri="{FF2B5EF4-FFF2-40B4-BE49-F238E27FC236}">
                    <a16:creationId xmlns:a16="http://schemas.microsoft.com/office/drawing/2014/main" id="{F0FDFB33-3A34-4246-85E1-E13815F07F36}"/>
                  </a:ext>
                </a:extLst>
              </p:cNvPr>
              <p:cNvSpPr/>
              <p:nvPr/>
            </p:nvSpPr>
            <p:spPr>
              <a:xfrm>
                <a:off x="1303297" y="3648735"/>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9" name="Google Shape;352;p21">
                <a:extLst>
                  <a:ext uri="{FF2B5EF4-FFF2-40B4-BE49-F238E27FC236}">
                    <a16:creationId xmlns:a16="http://schemas.microsoft.com/office/drawing/2014/main" id="{EEDF9084-B0AA-D340-8D0F-7748F4ED6D79}"/>
                  </a:ext>
                </a:extLst>
              </p:cNvPr>
              <p:cNvSpPr/>
              <p:nvPr/>
            </p:nvSpPr>
            <p:spPr>
              <a:xfrm>
                <a:off x="1698490" y="3648734"/>
                <a:ext cx="120650" cy="111125"/>
              </a:xfrm>
              <a:prstGeom prst="rect">
                <a:avLst/>
              </a:prstGeom>
              <a:solidFill>
                <a:srgbClr val="FD9724"/>
              </a:solidFill>
              <a:ln w="25400" cap="flat" cmpd="sng">
                <a:solidFill>
                  <a:srgbClr val="E6892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0" name="Google Shape;353;p21">
                <a:extLst>
                  <a:ext uri="{FF2B5EF4-FFF2-40B4-BE49-F238E27FC236}">
                    <a16:creationId xmlns:a16="http://schemas.microsoft.com/office/drawing/2014/main" id="{5EFA2B9C-C686-EA4D-B6D8-D98FBBFC1BA3}"/>
                  </a:ext>
                </a:extLst>
              </p:cNvPr>
              <p:cNvSpPr/>
              <p:nvPr/>
            </p:nvSpPr>
            <p:spPr>
              <a:xfrm>
                <a:off x="1497805" y="3642723"/>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1" name="Google Shape;354;p21">
                <a:extLst>
                  <a:ext uri="{FF2B5EF4-FFF2-40B4-BE49-F238E27FC236}">
                    <a16:creationId xmlns:a16="http://schemas.microsoft.com/office/drawing/2014/main" id="{A95AD7CD-1E7B-4342-A8D3-4B5DFFC54829}"/>
                  </a:ext>
                </a:extLst>
              </p:cNvPr>
              <p:cNvSpPr/>
              <p:nvPr/>
            </p:nvSpPr>
            <p:spPr>
              <a:xfrm>
                <a:off x="403425"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2" name="Google Shape;355;p21">
                <a:extLst>
                  <a:ext uri="{FF2B5EF4-FFF2-40B4-BE49-F238E27FC236}">
                    <a16:creationId xmlns:a16="http://schemas.microsoft.com/office/drawing/2014/main" id="{4FB7CB94-E5E9-E245-8F98-9590905E1B54}"/>
                  </a:ext>
                </a:extLst>
              </p:cNvPr>
              <p:cNvSpPr/>
              <p:nvPr/>
            </p:nvSpPr>
            <p:spPr>
              <a:xfrm>
                <a:off x="581133"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3" name="Google Shape;356;p21">
                <a:extLst>
                  <a:ext uri="{FF2B5EF4-FFF2-40B4-BE49-F238E27FC236}">
                    <a16:creationId xmlns:a16="http://schemas.microsoft.com/office/drawing/2014/main" id="{2A9493B3-C329-FE46-A76E-8B0FC12BD2DD}"/>
                  </a:ext>
                </a:extLst>
              </p:cNvPr>
              <p:cNvSpPr/>
              <p:nvPr/>
            </p:nvSpPr>
            <p:spPr>
              <a:xfrm>
                <a:off x="762604"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4" name="Google Shape;357;p21">
                <a:extLst>
                  <a:ext uri="{FF2B5EF4-FFF2-40B4-BE49-F238E27FC236}">
                    <a16:creationId xmlns:a16="http://schemas.microsoft.com/office/drawing/2014/main" id="{9BE79C40-180D-574E-84CF-C5C4510F884E}"/>
                  </a:ext>
                </a:extLst>
              </p:cNvPr>
              <p:cNvSpPr/>
              <p:nvPr/>
            </p:nvSpPr>
            <p:spPr>
              <a:xfrm>
                <a:off x="944076"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5" name="Google Shape;358;p21">
                <a:extLst>
                  <a:ext uri="{FF2B5EF4-FFF2-40B4-BE49-F238E27FC236}">
                    <a16:creationId xmlns:a16="http://schemas.microsoft.com/office/drawing/2014/main" id="{EC491490-AEA7-0246-8120-35A5CE205241}"/>
                  </a:ext>
                </a:extLst>
              </p:cNvPr>
              <p:cNvSpPr/>
              <p:nvPr/>
            </p:nvSpPr>
            <p:spPr>
              <a:xfrm>
                <a:off x="1122829" y="3989619"/>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6" name="Google Shape;359;p21">
                <a:extLst>
                  <a:ext uri="{FF2B5EF4-FFF2-40B4-BE49-F238E27FC236}">
                    <a16:creationId xmlns:a16="http://schemas.microsoft.com/office/drawing/2014/main" id="{0FB78A57-966F-B142-8B96-CDA635A43F07}"/>
                  </a:ext>
                </a:extLst>
              </p:cNvPr>
              <p:cNvSpPr/>
              <p:nvPr/>
            </p:nvSpPr>
            <p:spPr>
              <a:xfrm>
                <a:off x="1307476" y="3989618"/>
                <a:ext cx="120650" cy="111125"/>
              </a:xfrm>
              <a:prstGeom prst="rect">
                <a:avLst/>
              </a:prstGeom>
              <a:solidFill>
                <a:srgbClr val="FD9724"/>
              </a:solidFill>
              <a:ln w="25400" cap="flat" cmpd="sng">
                <a:solidFill>
                  <a:srgbClr val="E6892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7" name="Google Shape;406;p21">
                <a:extLst>
                  <a:ext uri="{FF2B5EF4-FFF2-40B4-BE49-F238E27FC236}">
                    <a16:creationId xmlns:a16="http://schemas.microsoft.com/office/drawing/2014/main" id="{E60857C0-E2CE-0B40-B972-F057B051B4F7}"/>
                  </a:ext>
                </a:extLst>
              </p:cNvPr>
              <p:cNvSpPr txBox="1"/>
              <p:nvPr/>
            </p:nvSpPr>
            <p:spPr>
              <a:xfrm>
                <a:off x="271352" y="3430246"/>
                <a:ext cx="599320" cy="230833"/>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a:ea typeface="Arial"/>
                    <a:cs typeface="Arial"/>
                    <a:sym typeface="Arial"/>
                  </a:rPr>
                  <a:t>Video</a:t>
                </a:r>
                <a:endParaRPr kumimoji="0" sz="1050" b="0"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668" name="Google Shape;407;p21">
                <a:extLst>
                  <a:ext uri="{FF2B5EF4-FFF2-40B4-BE49-F238E27FC236}">
                    <a16:creationId xmlns:a16="http://schemas.microsoft.com/office/drawing/2014/main" id="{5BFB3E6B-52BB-2C48-870A-48D7FCCD1A78}"/>
                  </a:ext>
                </a:extLst>
              </p:cNvPr>
              <p:cNvSpPr txBox="1"/>
              <p:nvPr/>
            </p:nvSpPr>
            <p:spPr>
              <a:xfrm>
                <a:off x="273239" y="3797031"/>
                <a:ext cx="471889" cy="230833"/>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a:ea typeface="Arial"/>
                    <a:cs typeface="Arial"/>
                    <a:sym typeface="Arial"/>
                  </a:rPr>
                  <a:t>Text</a:t>
                </a:r>
                <a:endParaRPr kumimoji="0" sz="1050" b="0" i="0" u="none" strike="noStrike" kern="0" cap="none" spc="0" normalizeH="0" baseline="0" noProof="0">
                  <a:ln>
                    <a:noFill/>
                  </a:ln>
                  <a:solidFill>
                    <a:prstClr val="black"/>
                  </a:solidFill>
                  <a:effectLst/>
                  <a:uLnTx/>
                  <a:uFillTx/>
                  <a:latin typeface="Arial"/>
                  <a:ea typeface="Arial"/>
                  <a:cs typeface="Arial"/>
                  <a:sym typeface="Arial"/>
                </a:endParaRPr>
              </a:p>
            </p:txBody>
          </p:sp>
        </p:grpSp>
      </p:grpSp>
      <p:pic>
        <p:nvPicPr>
          <p:cNvPr id="608" name="Picture 607">
            <a:extLst>
              <a:ext uri="{FF2B5EF4-FFF2-40B4-BE49-F238E27FC236}">
                <a16:creationId xmlns:a16="http://schemas.microsoft.com/office/drawing/2014/main" id="{13FFED49-3C59-4C49-B94E-B0FC370C7D8B}"/>
              </a:ext>
            </a:extLst>
          </p:cNvPr>
          <p:cNvPicPr>
            <a:picLocks noChangeAspect="1"/>
          </p:cNvPicPr>
          <p:nvPr/>
        </p:nvPicPr>
        <p:blipFill>
          <a:blip r:embed="rId8"/>
          <a:stretch>
            <a:fillRect/>
          </a:stretch>
        </p:blipFill>
        <p:spPr>
          <a:xfrm>
            <a:off x="816922" y="4600496"/>
            <a:ext cx="1533420" cy="457667"/>
          </a:xfrm>
          <a:prstGeom prst="rect">
            <a:avLst/>
          </a:prstGeom>
        </p:spPr>
      </p:pic>
      <p:grpSp>
        <p:nvGrpSpPr>
          <p:cNvPr id="609" name="Group 608">
            <a:extLst>
              <a:ext uri="{FF2B5EF4-FFF2-40B4-BE49-F238E27FC236}">
                <a16:creationId xmlns:a16="http://schemas.microsoft.com/office/drawing/2014/main" id="{DA99A577-86B7-0845-AFE8-D68401A2596D}"/>
              </a:ext>
            </a:extLst>
          </p:cNvPr>
          <p:cNvGrpSpPr/>
          <p:nvPr/>
        </p:nvGrpSpPr>
        <p:grpSpPr>
          <a:xfrm>
            <a:off x="6057020" y="3162974"/>
            <a:ext cx="2441591" cy="1553963"/>
            <a:chOff x="6110183" y="2744909"/>
            <a:chExt cx="2441591" cy="1553963"/>
          </a:xfrm>
        </p:grpSpPr>
        <p:pic>
          <p:nvPicPr>
            <p:cNvPr id="642" name="Picture 641">
              <a:extLst>
                <a:ext uri="{FF2B5EF4-FFF2-40B4-BE49-F238E27FC236}">
                  <a16:creationId xmlns:a16="http://schemas.microsoft.com/office/drawing/2014/main" id="{A8D4B9D8-9B31-904D-8333-00DFC25DADE1}"/>
                </a:ext>
              </a:extLst>
            </p:cNvPr>
            <p:cNvPicPr>
              <a:picLocks noChangeAspect="1"/>
            </p:cNvPicPr>
            <p:nvPr/>
          </p:nvPicPr>
          <p:blipFill>
            <a:blip r:embed="rId3"/>
            <a:stretch>
              <a:fillRect/>
            </a:stretch>
          </p:blipFill>
          <p:spPr>
            <a:xfrm>
              <a:off x="6206090" y="2846014"/>
              <a:ext cx="317333" cy="317333"/>
            </a:xfrm>
            <a:prstGeom prst="rect">
              <a:avLst/>
            </a:prstGeom>
          </p:spPr>
        </p:pic>
        <p:grpSp>
          <p:nvGrpSpPr>
            <p:cNvPr id="643" name="Google Shape;398;p21">
              <a:extLst>
                <a:ext uri="{FF2B5EF4-FFF2-40B4-BE49-F238E27FC236}">
                  <a16:creationId xmlns:a16="http://schemas.microsoft.com/office/drawing/2014/main" id="{1352B819-47C6-2B4B-BCF9-00879FCE4056}"/>
                </a:ext>
              </a:extLst>
            </p:cNvPr>
            <p:cNvGrpSpPr/>
            <p:nvPr/>
          </p:nvGrpSpPr>
          <p:grpSpPr>
            <a:xfrm>
              <a:off x="6110183" y="2744909"/>
              <a:ext cx="2441591" cy="1553963"/>
              <a:chOff x="9037424" y="2084701"/>
              <a:chExt cx="3255454" cy="2071951"/>
            </a:xfrm>
          </p:grpSpPr>
          <p:sp>
            <p:nvSpPr>
              <p:cNvPr id="644" name="Google Shape;399;p21">
                <a:extLst>
                  <a:ext uri="{FF2B5EF4-FFF2-40B4-BE49-F238E27FC236}">
                    <a16:creationId xmlns:a16="http://schemas.microsoft.com/office/drawing/2014/main" id="{C19B3E46-5C2F-544E-B3F1-DA40C30BF36A}"/>
                  </a:ext>
                </a:extLst>
              </p:cNvPr>
              <p:cNvSpPr/>
              <p:nvPr/>
            </p:nvSpPr>
            <p:spPr>
              <a:xfrm>
                <a:off x="9037424" y="2084701"/>
                <a:ext cx="3255454" cy="2071951"/>
              </a:xfrm>
              <a:prstGeom prst="rect">
                <a:avLst/>
              </a:prstGeom>
              <a:solidFill>
                <a:srgbClr val="90C261">
                  <a:alpha val="49803"/>
                </a:srgbClr>
              </a:solidFill>
              <a:ln w="28575" cap="flat" cmpd="sng">
                <a:solidFill>
                  <a:srgbClr val="3F3F3F"/>
                </a:solidFill>
                <a:prstDash val="dash"/>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A5A5A5"/>
                  </a:solidFill>
                  <a:effectLst/>
                  <a:uLnTx/>
                  <a:uFillTx/>
                  <a:latin typeface="Calibri"/>
                  <a:ea typeface="Calibri"/>
                  <a:cs typeface="Calibri"/>
                  <a:sym typeface="Calibri"/>
                </a:endParaRPr>
              </a:p>
            </p:txBody>
          </p:sp>
          <p:sp>
            <p:nvSpPr>
              <p:cNvPr id="645" name="Google Shape;400;p21">
                <a:extLst>
                  <a:ext uri="{FF2B5EF4-FFF2-40B4-BE49-F238E27FC236}">
                    <a16:creationId xmlns:a16="http://schemas.microsoft.com/office/drawing/2014/main" id="{0B3025A9-C5F3-614E-BA31-900E4087696B}"/>
                  </a:ext>
                </a:extLst>
              </p:cNvPr>
              <p:cNvSpPr txBox="1"/>
              <p:nvPr/>
            </p:nvSpPr>
            <p:spPr>
              <a:xfrm>
                <a:off x="9396932" y="2835497"/>
                <a:ext cx="2416046" cy="369332"/>
              </a:xfrm>
              <a:prstGeom prst="rect">
                <a:avLst/>
              </a:prstGeom>
              <a:solidFill>
                <a:srgbClr val="90C261"/>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white"/>
                    </a:solidFill>
                    <a:effectLst/>
                    <a:uLnTx/>
                    <a:uFillTx/>
                    <a:latin typeface="Arial"/>
                    <a:ea typeface="Arial"/>
                    <a:cs typeface="Arial"/>
                    <a:sym typeface="Arial"/>
                  </a:rPr>
                  <a:t>ES Writer/Mapper</a:t>
                </a:r>
                <a:endParaRPr kumimoji="0" sz="1800" b="0" i="0" u="none" strike="noStrike" kern="0" cap="none" spc="0" normalizeH="0" baseline="0" noProof="0">
                  <a:ln>
                    <a:noFill/>
                  </a:ln>
                  <a:solidFill>
                    <a:prstClr val="black"/>
                  </a:solidFill>
                  <a:effectLst/>
                  <a:uLnTx/>
                  <a:uFillTx/>
                </a:endParaRPr>
              </a:p>
            </p:txBody>
          </p:sp>
          <p:sp>
            <p:nvSpPr>
              <p:cNvPr id="646" name="Google Shape;401;p21">
                <a:extLst>
                  <a:ext uri="{FF2B5EF4-FFF2-40B4-BE49-F238E27FC236}">
                    <a16:creationId xmlns:a16="http://schemas.microsoft.com/office/drawing/2014/main" id="{0BA225AE-3814-4940-9DCD-8F6F2639C2FE}"/>
                  </a:ext>
                </a:extLst>
              </p:cNvPr>
              <p:cNvSpPr txBox="1"/>
              <p:nvPr/>
            </p:nvSpPr>
            <p:spPr>
              <a:xfrm>
                <a:off x="9696088" y="2135544"/>
                <a:ext cx="2137124" cy="369332"/>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uLnTx/>
                    <a:uFillTx/>
                    <a:latin typeface="Arial"/>
                    <a:ea typeface="Arial"/>
                    <a:cs typeface="Arial"/>
                    <a:sym typeface="Arial"/>
                  </a:rPr>
                  <a:t>Indexing Layer</a:t>
                </a:r>
                <a:endParaRPr kumimoji="0" sz="1800" b="0" i="0" u="none" strike="noStrike" kern="0" cap="none" spc="0" normalizeH="0" baseline="0" noProof="0">
                  <a:ln>
                    <a:noFill/>
                  </a:ln>
                  <a:solidFill>
                    <a:prstClr val="black"/>
                  </a:solidFill>
                  <a:effectLst/>
                  <a:uLnTx/>
                  <a:uFillTx/>
                </a:endParaRPr>
              </a:p>
            </p:txBody>
          </p:sp>
          <p:pic>
            <p:nvPicPr>
              <p:cNvPr id="647" name="Google Shape;402;p21" descr="arangodb-logo.png">
                <a:extLst>
                  <a:ext uri="{FF2B5EF4-FFF2-40B4-BE49-F238E27FC236}">
                    <a16:creationId xmlns:a16="http://schemas.microsoft.com/office/drawing/2014/main" id="{E483FD69-5C8B-414E-91BF-350A917D04B3}"/>
                  </a:ext>
                </a:extLst>
              </p:cNvPr>
              <p:cNvPicPr preferRelativeResize="0"/>
              <p:nvPr/>
            </p:nvPicPr>
            <p:blipFill rotWithShape="1">
              <a:blip r:embed="rId9">
                <a:alphaModFix/>
              </a:blip>
              <a:srcRect/>
              <a:stretch/>
            </p:blipFill>
            <p:spPr>
              <a:xfrm>
                <a:off x="9671911" y="3499373"/>
                <a:ext cx="2128790" cy="532198"/>
              </a:xfrm>
              <a:prstGeom prst="rect">
                <a:avLst/>
              </a:prstGeom>
              <a:noFill/>
              <a:ln>
                <a:noFill/>
              </a:ln>
            </p:spPr>
          </p:pic>
        </p:grpSp>
      </p:grpSp>
      <p:grpSp>
        <p:nvGrpSpPr>
          <p:cNvPr id="610" name="Google Shape;360;p21">
            <a:extLst>
              <a:ext uri="{FF2B5EF4-FFF2-40B4-BE49-F238E27FC236}">
                <a16:creationId xmlns:a16="http://schemas.microsoft.com/office/drawing/2014/main" id="{2B004100-3199-3D42-8E85-45694F0D8991}"/>
              </a:ext>
            </a:extLst>
          </p:cNvPr>
          <p:cNvGrpSpPr/>
          <p:nvPr/>
        </p:nvGrpSpPr>
        <p:grpSpPr>
          <a:xfrm>
            <a:off x="6057020" y="980766"/>
            <a:ext cx="2441590" cy="1883783"/>
            <a:chOff x="2886627" y="1304353"/>
            <a:chExt cx="3255453" cy="2511710"/>
          </a:xfrm>
        </p:grpSpPr>
        <p:sp>
          <p:nvSpPr>
            <p:cNvPr id="632" name="Google Shape;361;p21">
              <a:extLst>
                <a:ext uri="{FF2B5EF4-FFF2-40B4-BE49-F238E27FC236}">
                  <a16:creationId xmlns:a16="http://schemas.microsoft.com/office/drawing/2014/main" id="{6D014032-9AE5-3D46-81F4-7E9551496F17}"/>
                </a:ext>
              </a:extLst>
            </p:cNvPr>
            <p:cNvSpPr/>
            <p:nvPr/>
          </p:nvSpPr>
          <p:spPr>
            <a:xfrm rot="16200000">
              <a:off x="3258499" y="932481"/>
              <a:ext cx="2511710" cy="3255453"/>
            </a:xfrm>
            <a:prstGeom prst="rect">
              <a:avLst/>
            </a:prstGeom>
            <a:solidFill>
              <a:srgbClr val="4472C4">
                <a:alpha val="49803"/>
              </a:srgbClr>
            </a:solidFill>
            <a:ln w="28575" cap="flat" cmpd="sng">
              <a:solidFill>
                <a:srgbClr val="6B80B1"/>
              </a:solidFill>
              <a:prstDash val="dash"/>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33" name="Google Shape;362;p21">
              <a:extLst>
                <a:ext uri="{FF2B5EF4-FFF2-40B4-BE49-F238E27FC236}">
                  <a16:creationId xmlns:a16="http://schemas.microsoft.com/office/drawing/2014/main" id="{3418F299-D3EF-4A40-84D2-19345F3FC71A}"/>
                </a:ext>
              </a:extLst>
            </p:cNvPr>
            <p:cNvSpPr/>
            <p:nvPr/>
          </p:nvSpPr>
          <p:spPr>
            <a:xfrm>
              <a:off x="3256849" y="2586324"/>
              <a:ext cx="2252597" cy="1138563"/>
            </a:xfrm>
            <a:prstGeom prst="rect">
              <a:avLst/>
            </a:prstGeom>
            <a:solidFill>
              <a:srgbClr val="BBDFFF">
                <a:alpha val="49803"/>
              </a:srgbClr>
            </a:solidFill>
            <a:ln w="28575"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A5A5A5"/>
                </a:solidFill>
                <a:effectLst/>
                <a:uLnTx/>
                <a:uFillTx/>
                <a:latin typeface="Calibri"/>
                <a:ea typeface="Calibri"/>
                <a:cs typeface="Calibri"/>
                <a:sym typeface="Calibri"/>
              </a:endParaRPr>
            </a:p>
          </p:txBody>
        </p:sp>
        <p:sp>
          <p:nvSpPr>
            <p:cNvPr id="634" name="Google Shape;363;p21">
              <a:extLst>
                <a:ext uri="{FF2B5EF4-FFF2-40B4-BE49-F238E27FC236}">
                  <a16:creationId xmlns:a16="http://schemas.microsoft.com/office/drawing/2014/main" id="{AA783F41-53B8-D248-8D90-664DA20D0AD7}"/>
                </a:ext>
              </a:extLst>
            </p:cNvPr>
            <p:cNvSpPr txBox="1"/>
            <p:nvPr/>
          </p:nvSpPr>
          <p:spPr>
            <a:xfrm>
              <a:off x="2886627" y="1383655"/>
              <a:ext cx="2788133" cy="369332"/>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3F3F3F"/>
                  </a:solidFill>
                  <a:effectLst/>
                  <a:uLnTx/>
                  <a:uFillTx/>
                  <a:latin typeface="Arial"/>
                  <a:ea typeface="Arial"/>
                  <a:cs typeface="Arial"/>
                  <a:sym typeface="Arial"/>
                </a:rPr>
                <a:t>Feature Extraction</a:t>
              </a:r>
              <a:endParaRPr kumimoji="0" sz="1350" b="1"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635" name="Google Shape;364;p21">
              <a:extLst>
                <a:ext uri="{FF2B5EF4-FFF2-40B4-BE49-F238E27FC236}">
                  <a16:creationId xmlns:a16="http://schemas.microsoft.com/office/drawing/2014/main" id="{E00F3196-73D6-3342-9DB1-B5A5A8F573FE}"/>
                </a:ext>
              </a:extLst>
            </p:cNvPr>
            <p:cNvSpPr/>
            <p:nvPr/>
          </p:nvSpPr>
          <p:spPr>
            <a:xfrm>
              <a:off x="3256849" y="2171061"/>
              <a:ext cx="2252597" cy="328834"/>
            </a:xfrm>
            <a:prstGeom prst="rect">
              <a:avLst/>
            </a:prstGeom>
            <a:solidFill>
              <a:srgbClr val="BBDFFF">
                <a:alpha val="49803"/>
              </a:srgbClr>
            </a:solidFill>
            <a:ln w="2540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Calibri"/>
                  <a:cs typeface="Calibri"/>
                  <a:sym typeface="Calibri"/>
                </a:rPr>
                <a:t>Index Constructor</a:t>
              </a:r>
              <a:endParaRPr kumimoji="0" sz="12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36" name="Google Shape;365;p21">
              <a:extLst>
                <a:ext uri="{FF2B5EF4-FFF2-40B4-BE49-F238E27FC236}">
                  <a16:creationId xmlns:a16="http://schemas.microsoft.com/office/drawing/2014/main" id="{66F880A2-7442-054F-A94F-9A9AD256C5BA}"/>
                </a:ext>
              </a:extLst>
            </p:cNvPr>
            <p:cNvSpPr/>
            <p:nvPr/>
          </p:nvSpPr>
          <p:spPr>
            <a:xfrm>
              <a:off x="3423488" y="2957959"/>
              <a:ext cx="1937245" cy="321491"/>
            </a:xfrm>
            <a:prstGeom prst="rect">
              <a:avLst/>
            </a:prstGeom>
            <a:solidFill>
              <a:srgbClr val="5B9BD5"/>
            </a:solidFill>
            <a:ln w="25400" cap="flat" cmpd="sng">
              <a:solidFill>
                <a:srgbClr val="00437C"/>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libri"/>
                  <a:ea typeface="Calibri"/>
                  <a:cs typeface="Calibri"/>
                  <a:sym typeface="Calibri"/>
                </a:rPr>
                <a:t>NLP (Text)</a:t>
              </a:r>
              <a:endParaRPr kumimoji="0" sz="10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37" name="Google Shape;366;p21">
              <a:extLst>
                <a:ext uri="{FF2B5EF4-FFF2-40B4-BE49-F238E27FC236}">
                  <a16:creationId xmlns:a16="http://schemas.microsoft.com/office/drawing/2014/main" id="{04087E64-BBCD-8F41-81A5-CBBF6305A894}"/>
                </a:ext>
              </a:extLst>
            </p:cNvPr>
            <p:cNvSpPr txBox="1"/>
            <p:nvPr/>
          </p:nvSpPr>
          <p:spPr>
            <a:xfrm>
              <a:off x="3296954" y="2599692"/>
              <a:ext cx="2250698" cy="338554"/>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Calibri"/>
                  <a:cs typeface="Calibri"/>
                  <a:sym typeface="Calibri"/>
                </a:rPr>
                <a:t>Data type Processors</a:t>
              </a:r>
              <a:endParaRPr kumimoji="0" sz="12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38" name="Google Shape;367;p21">
              <a:extLst>
                <a:ext uri="{FF2B5EF4-FFF2-40B4-BE49-F238E27FC236}">
                  <a16:creationId xmlns:a16="http://schemas.microsoft.com/office/drawing/2014/main" id="{D0379DB4-B281-E144-9A6A-A3B7570C31F3}"/>
                </a:ext>
              </a:extLst>
            </p:cNvPr>
            <p:cNvSpPr/>
            <p:nvPr/>
          </p:nvSpPr>
          <p:spPr>
            <a:xfrm>
              <a:off x="3428840" y="3324247"/>
              <a:ext cx="1937245" cy="321491"/>
            </a:xfrm>
            <a:prstGeom prst="rect">
              <a:avLst/>
            </a:prstGeom>
            <a:solidFill>
              <a:srgbClr val="5B9BD5"/>
            </a:solidFill>
            <a:ln w="25400" cap="flat" cmpd="sng">
              <a:solidFill>
                <a:srgbClr val="00437C"/>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libri"/>
                  <a:ea typeface="Calibri"/>
                  <a:cs typeface="Calibri"/>
                  <a:sym typeface="Calibri"/>
                </a:rPr>
                <a:t>Vision (Video)</a:t>
              </a:r>
              <a:endParaRPr kumimoji="0" sz="1050" b="0" i="0" u="none" strike="noStrike" kern="0" cap="none" spc="0" normalizeH="0" baseline="0" noProof="0">
                <a:ln>
                  <a:noFill/>
                </a:ln>
                <a:solidFill>
                  <a:prstClr val="white"/>
                </a:solidFill>
                <a:effectLst/>
                <a:uLnTx/>
                <a:uFillTx/>
                <a:latin typeface="Calibri"/>
                <a:ea typeface="Calibri"/>
                <a:cs typeface="Calibri"/>
                <a:sym typeface="Calibri"/>
              </a:endParaRPr>
            </a:p>
          </p:txBody>
        </p:sp>
        <p:cxnSp>
          <p:nvCxnSpPr>
            <p:cNvPr id="639" name="Google Shape;368;p21">
              <a:extLst>
                <a:ext uri="{FF2B5EF4-FFF2-40B4-BE49-F238E27FC236}">
                  <a16:creationId xmlns:a16="http://schemas.microsoft.com/office/drawing/2014/main" id="{0A16F7E3-AF02-D642-8D5B-B9D978705EF5}"/>
                </a:ext>
              </a:extLst>
            </p:cNvPr>
            <p:cNvCxnSpPr>
              <a:cxnSpLocks/>
              <a:endCxn id="635" idx="1"/>
            </p:cNvCxnSpPr>
            <p:nvPr/>
          </p:nvCxnSpPr>
          <p:spPr>
            <a:xfrm>
              <a:off x="3020149" y="2335478"/>
              <a:ext cx="236700" cy="0"/>
            </a:xfrm>
            <a:prstGeom prst="straightConnector1">
              <a:avLst/>
            </a:prstGeom>
            <a:noFill/>
            <a:ln w="25400" cap="flat" cmpd="sng">
              <a:solidFill>
                <a:srgbClr val="7F7F7F"/>
              </a:solidFill>
              <a:prstDash val="solid"/>
              <a:round/>
              <a:headEnd type="none" w="sm" len="sm"/>
              <a:tailEnd type="stealth" w="med" len="med"/>
            </a:ln>
            <a:effectLst>
              <a:outerShdw blurRad="40000" dist="20000" dir="5400000" rotWithShape="0">
                <a:srgbClr val="000000">
                  <a:alpha val="37647"/>
                </a:srgbClr>
              </a:outerShdw>
            </a:effectLst>
          </p:spPr>
        </p:cxnSp>
        <p:cxnSp>
          <p:nvCxnSpPr>
            <p:cNvPr id="640" name="Google Shape;369;p21">
              <a:extLst>
                <a:ext uri="{FF2B5EF4-FFF2-40B4-BE49-F238E27FC236}">
                  <a16:creationId xmlns:a16="http://schemas.microsoft.com/office/drawing/2014/main" id="{C6FE6901-DBEC-4840-99BA-0301F84507E9}"/>
                </a:ext>
              </a:extLst>
            </p:cNvPr>
            <p:cNvCxnSpPr/>
            <p:nvPr/>
          </p:nvCxnSpPr>
          <p:spPr>
            <a:xfrm>
              <a:off x="3020160" y="3119778"/>
              <a:ext cx="231139" cy="0"/>
            </a:xfrm>
            <a:prstGeom prst="straightConnector1">
              <a:avLst/>
            </a:prstGeom>
            <a:noFill/>
            <a:ln w="25400" cap="flat" cmpd="sng">
              <a:solidFill>
                <a:srgbClr val="7F7F7F"/>
              </a:solidFill>
              <a:prstDash val="solid"/>
              <a:round/>
              <a:headEnd type="none" w="sm" len="sm"/>
              <a:tailEnd type="stealth" w="med" len="med"/>
            </a:ln>
            <a:effectLst>
              <a:outerShdw blurRad="40000" dist="20000" dir="5400000" rotWithShape="0">
                <a:srgbClr val="000000">
                  <a:alpha val="37647"/>
                </a:srgbClr>
              </a:outerShdw>
            </a:effectLst>
          </p:spPr>
        </p:cxnSp>
        <p:cxnSp>
          <p:nvCxnSpPr>
            <p:cNvPr id="641" name="Google Shape;370;p21">
              <a:extLst>
                <a:ext uri="{FF2B5EF4-FFF2-40B4-BE49-F238E27FC236}">
                  <a16:creationId xmlns:a16="http://schemas.microsoft.com/office/drawing/2014/main" id="{468AB501-FC7D-6042-A498-982A17C621B9}"/>
                </a:ext>
              </a:extLst>
            </p:cNvPr>
            <p:cNvCxnSpPr/>
            <p:nvPr/>
          </p:nvCxnSpPr>
          <p:spPr>
            <a:xfrm flipH="1">
              <a:off x="3014610" y="2335478"/>
              <a:ext cx="5550" cy="784300"/>
            </a:xfrm>
            <a:prstGeom prst="straightConnector1">
              <a:avLst/>
            </a:prstGeom>
            <a:noFill/>
            <a:ln w="25400" cap="flat" cmpd="sng">
              <a:solidFill>
                <a:srgbClr val="7F7F7F"/>
              </a:solidFill>
              <a:prstDash val="solid"/>
              <a:round/>
              <a:headEnd type="none" w="sm" len="sm"/>
              <a:tailEnd type="none" w="sm" len="sm"/>
            </a:ln>
            <a:effectLst>
              <a:outerShdw blurRad="40000" dist="20000" dir="5400000" rotWithShape="0">
                <a:srgbClr val="000000">
                  <a:alpha val="37647"/>
                </a:srgbClr>
              </a:outerShdw>
            </a:effectLst>
          </p:spPr>
        </p:cxnSp>
      </p:grpSp>
      <p:sp>
        <p:nvSpPr>
          <p:cNvPr id="611" name="Google Shape;363;p21">
            <a:extLst>
              <a:ext uri="{FF2B5EF4-FFF2-40B4-BE49-F238E27FC236}">
                <a16:creationId xmlns:a16="http://schemas.microsoft.com/office/drawing/2014/main" id="{5EC88F91-825C-9647-AAA6-0C08AE6E6EE5}"/>
              </a:ext>
            </a:extLst>
          </p:cNvPr>
          <p:cNvSpPr txBox="1"/>
          <p:nvPr/>
        </p:nvSpPr>
        <p:spPr>
          <a:xfrm>
            <a:off x="6694294" y="1339014"/>
            <a:ext cx="768179" cy="276999"/>
          </a:xfrm>
          <a:prstGeom prst="rect">
            <a:avLst/>
          </a:prstGeom>
          <a:solidFill>
            <a:srgbClr val="5B9BD5">
              <a:lumMod val="40000"/>
              <a:lumOff val="60000"/>
            </a:srgbClr>
          </a:solid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3F3F3F"/>
                </a:solidFill>
                <a:effectLst/>
                <a:uLnTx/>
                <a:uFillTx/>
                <a:latin typeface="Arial"/>
                <a:ea typeface="Arial"/>
                <a:cs typeface="Arial"/>
                <a:sym typeface="Arial"/>
              </a:rPr>
              <a:t>ML, NLP</a:t>
            </a:r>
            <a:endParaRPr kumimoji="0" sz="1200" b="1" i="0" u="none" strike="noStrike" kern="0" cap="none" spc="0" normalizeH="0" baseline="0" noProof="0">
              <a:ln>
                <a:noFill/>
              </a:ln>
              <a:solidFill>
                <a:srgbClr val="3F3F3F"/>
              </a:solidFill>
              <a:effectLst/>
              <a:uLnTx/>
              <a:uFillTx/>
              <a:latin typeface="Arial"/>
              <a:ea typeface="Arial"/>
              <a:cs typeface="Arial"/>
              <a:sym typeface="Arial"/>
            </a:endParaRPr>
          </a:p>
        </p:txBody>
      </p:sp>
      <p:pic>
        <p:nvPicPr>
          <p:cNvPr id="612" name="Picture 611">
            <a:extLst>
              <a:ext uri="{FF2B5EF4-FFF2-40B4-BE49-F238E27FC236}">
                <a16:creationId xmlns:a16="http://schemas.microsoft.com/office/drawing/2014/main" id="{752A06B6-B8AC-3948-8A2A-1FE8C1607196}"/>
              </a:ext>
            </a:extLst>
          </p:cNvPr>
          <p:cNvPicPr>
            <a:picLocks noChangeAspect="1"/>
          </p:cNvPicPr>
          <p:nvPr/>
        </p:nvPicPr>
        <p:blipFill>
          <a:blip r:embed="rId3"/>
          <a:stretch>
            <a:fillRect/>
          </a:stretch>
        </p:blipFill>
        <p:spPr>
          <a:xfrm>
            <a:off x="7924750" y="1158178"/>
            <a:ext cx="446740" cy="446740"/>
          </a:xfrm>
          <a:prstGeom prst="rect">
            <a:avLst/>
          </a:prstGeom>
        </p:spPr>
      </p:pic>
      <p:grpSp>
        <p:nvGrpSpPr>
          <p:cNvPr id="613" name="Google Shape;383;p21">
            <a:extLst>
              <a:ext uri="{FF2B5EF4-FFF2-40B4-BE49-F238E27FC236}">
                <a16:creationId xmlns:a16="http://schemas.microsoft.com/office/drawing/2014/main" id="{90439F95-2FA4-F444-A973-EC950A83CA4F}"/>
              </a:ext>
            </a:extLst>
          </p:cNvPr>
          <p:cNvGrpSpPr/>
          <p:nvPr/>
        </p:nvGrpSpPr>
        <p:grpSpPr>
          <a:xfrm>
            <a:off x="2574524" y="3187360"/>
            <a:ext cx="292604" cy="253916"/>
            <a:chOff x="2482630" y="4585694"/>
            <a:chExt cx="390139" cy="338554"/>
          </a:xfrm>
        </p:grpSpPr>
        <p:sp>
          <p:nvSpPr>
            <p:cNvPr id="630" name="Google Shape;384;p21">
              <a:extLst>
                <a:ext uri="{FF2B5EF4-FFF2-40B4-BE49-F238E27FC236}">
                  <a16:creationId xmlns:a16="http://schemas.microsoft.com/office/drawing/2014/main" id="{86C7EF8B-5C5E-2F48-BD7E-4979DA17B8A4}"/>
                </a:ext>
              </a:extLst>
            </p:cNvPr>
            <p:cNvSpPr/>
            <p:nvPr/>
          </p:nvSpPr>
          <p:spPr>
            <a:xfrm>
              <a:off x="2505530" y="4649968"/>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31" name="Google Shape;385;p21">
              <a:extLst>
                <a:ext uri="{FF2B5EF4-FFF2-40B4-BE49-F238E27FC236}">
                  <a16:creationId xmlns:a16="http://schemas.microsoft.com/office/drawing/2014/main" id="{CC80705B-63DE-334E-B04B-AD9FA99F6D23}"/>
                </a:ext>
              </a:extLst>
            </p:cNvPr>
            <p:cNvSpPr txBox="1"/>
            <p:nvPr/>
          </p:nvSpPr>
          <p:spPr>
            <a:xfrm>
              <a:off x="2482630" y="4585694"/>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1</a:t>
              </a:r>
              <a:endParaRPr kumimoji="0" sz="1200" b="0" i="0" u="none" strike="noStrike" kern="0" cap="none" spc="0" normalizeH="0" baseline="0" noProof="0">
                <a:ln>
                  <a:noFill/>
                </a:ln>
                <a:solidFill>
                  <a:prstClr val="white"/>
                </a:solidFill>
                <a:effectLst/>
                <a:uLnTx/>
                <a:uFillTx/>
                <a:latin typeface="Arial"/>
                <a:ea typeface="Arial"/>
                <a:cs typeface="Arial"/>
                <a:sym typeface="Arial"/>
              </a:endParaRPr>
            </a:p>
          </p:txBody>
        </p:sp>
      </p:grpSp>
      <p:sp>
        <p:nvSpPr>
          <p:cNvPr id="614" name="Google Shape;381;p21">
            <a:extLst>
              <a:ext uri="{FF2B5EF4-FFF2-40B4-BE49-F238E27FC236}">
                <a16:creationId xmlns:a16="http://schemas.microsoft.com/office/drawing/2014/main" id="{27DCB4DC-405E-9649-BF07-689D859D696D}"/>
              </a:ext>
            </a:extLst>
          </p:cNvPr>
          <p:cNvSpPr/>
          <p:nvPr/>
        </p:nvSpPr>
        <p:spPr>
          <a:xfrm rot="8019765">
            <a:off x="5431540" y="2837598"/>
            <a:ext cx="691155" cy="201820"/>
          </a:xfrm>
          <a:prstGeom prst="rightArrow">
            <a:avLst>
              <a:gd name="adj1" fmla="val 50000"/>
              <a:gd name="adj2" fmla="val 50000"/>
            </a:avLst>
          </a:prstGeom>
          <a:solidFill>
            <a:srgbClr val="E68922"/>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15" name="Google Shape;382;p21">
            <a:extLst>
              <a:ext uri="{FF2B5EF4-FFF2-40B4-BE49-F238E27FC236}">
                <a16:creationId xmlns:a16="http://schemas.microsoft.com/office/drawing/2014/main" id="{B130DB4B-565A-4943-A811-614A0FCA1B70}"/>
              </a:ext>
            </a:extLst>
          </p:cNvPr>
          <p:cNvSpPr/>
          <p:nvPr/>
        </p:nvSpPr>
        <p:spPr>
          <a:xfrm rot="18758569">
            <a:off x="5651422" y="2997198"/>
            <a:ext cx="614628" cy="235638"/>
          </a:xfrm>
          <a:prstGeom prst="rightArrow">
            <a:avLst>
              <a:gd name="adj1" fmla="val 50000"/>
              <a:gd name="adj2" fmla="val 50000"/>
            </a:avLst>
          </a:prstGeom>
          <a:solidFill>
            <a:srgbClr val="5B9BD5">
              <a:alpha val="49803"/>
            </a:srgbClr>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grpSp>
        <p:nvGrpSpPr>
          <p:cNvPr id="616" name="Google Shape;386;p21">
            <a:extLst>
              <a:ext uri="{FF2B5EF4-FFF2-40B4-BE49-F238E27FC236}">
                <a16:creationId xmlns:a16="http://schemas.microsoft.com/office/drawing/2014/main" id="{209334AD-E1B0-8243-9568-6AF35F3F11EF}"/>
              </a:ext>
            </a:extLst>
          </p:cNvPr>
          <p:cNvGrpSpPr/>
          <p:nvPr/>
        </p:nvGrpSpPr>
        <p:grpSpPr>
          <a:xfrm>
            <a:off x="5753662" y="2472397"/>
            <a:ext cx="292604" cy="253916"/>
            <a:chOff x="5851343" y="2488295"/>
            <a:chExt cx="390139" cy="338554"/>
          </a:xfrm>
        </p:grpSpPr>
        <p:sp>
          <p:nvSpPr>
            <p:cNvPr id="628" name="Google Shape;387;p21">
              <a:extLst>
                <a:ext uri="{FF2B5EF4-FFF2-40B4-BE49-F238E27FC236}">
                  <a16:creationId xmlns:a16="http://schemas.microsoft.com/office/drawing/2014/main" id="{FB896895-D580-C040-A4A4-198A6A49B6FA}"/>
                </a:ext>
              </a:extLst>
            </p:cNvPr>
            <p:cNvSpPr/>
            <p:nvPr/>
          </p:nvSpPr>
          <p:spPr>
            <a:xfrm>
              <a:off x="5874243" y="2552569"/>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9" name="Google Shape;388;p21">
              <a:extLst>
                <a:ext uri="{FF2B5EF4-FFF2-40B4-BE49-F238E27FC236}">
                  <a16:creationId xmlns:a16="http://schemas.microsoft.com/office/drawing/2014/main" id="{8063CA03-A08F-B345-94F7-502737BC709D}"/>
                </a:ext>
              </a:extLst>
            </p:cNvPr>
            <p:cNvSpPr txBox="1"/>
            <p:nvPr/>
          </p:nvSpPr>
          <p:spPr>
            <a:xfrm>
              <a:off x="5851343" y="2488295"/>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2</a:t>
              </a:r>
              <a:endParaRPr kumimoji="0" sz="1800" b="0" i="0" u="none" strike="noStrike" kern="0" cap="none" spc="0" normalizeH="0" baseline="0" noProof="0">
                <a:ln>
                  <a:noFill/>
                </a:ln>
                <a:solidFill>
                  <a:prstClr val="black"/>
                </a:solidFill>
                <a:effectLst/>
                <a:uLnTx/>
                <a:uFillTx/>
              </a:endParaRPr>
            </a:p>
          </p:txBody>
        </p:sp>
      </p:grpSp>
      <p:sp>
        <p:nvSpPr>
          <p:cNvPr id="617" name="Google Shape;331;p21">
            <a:extLst>
              <a:ext uri="{FF2B5EF4-FFF2-40B4-BE49-F238E27FC236}">
                <a16:creationId xmlns:a16="http://schemas.microsoft.com/office/drawing/2014/main" id="{1A31693C-52FE-B049-83BC-A9C8DF67BFA9}"/>
              </a:ext>
            </a:extLst>
          </p:cNvPr>
          <p:cNvSpPr/>
          <p:nvPr/>
        </p:nvSpPr>
        <p:spPr>
          <a:xfrm rot="5400000">
            <a:off x="7578767" y="2831241"/>
            <a:ext cx="2225815" cy="353085"/>
          </a:xfrm>
          <a:prstGeom prst="uturnArrow">
            <a:avLst>
              <a:gd name="adj1" fmla="val 25000"/>
              <a:gd name="adj2" fmla="val 25000"/>
              <a:gd name="adj3" fmla="val 25000"/>
              <a:gd name="adj4" fmla="val 43750"/>
              <a:gd name="adj5" fmla="val 99584"/>
            </a:avLst>
          </a:prstGeom>
          <a:solidFill>
            <a:srgbClr val="5B9BD5">
              <a:alpha val="49803"/>
            </a:srgbClr>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grpSp>
        <p:nvGrpSpPr>
          <p:cNvPr id="618" name="Google Shape;389;p21">
            <a:extLst>
              <a:ext uri="{FF2B5EF4-FFF2-40B4-BE49-F238E27FC236}">
                <a16:creationId xmlns:a16="http://schemas.microsoft.com/office/drawing/2014/main" id="{DADC1A0B-47BD-614C-B334-20D0405DAC6D}"/>
              </a:ext>
            </a:extLst>
          </p:cNvPr>
          <p:cNvGrpSpPr/>
          <p:nvPr/>
        </p:nvGrpSpPr>
        <p:grpSpPr>
          <a:xfrm>
            <a:off x="8545372" y="2928715"/>
            <a:ext cx="292604" cy="253916"/>
            <a:chOff x="4966743" y="1470815"/>
            <a:chExt cx="390139" cy="338554"/>
          </a:xfrm>
        </p:grpSpPr>
        <p:sp>
          <p:nvSpPr>
            <p:cNvPr id="626" name="Google Shape;390;p21">
              <a:extLst>
                <a:ext uri="{FF2B5EF4-FFF2-40B4-BE49-F238E27FC236}">
                  <a16:creationId xmlns:a16="http://schemas.microsoft.com/office/drawing/2014/main" id="{F4C47A81-CFCE-1E48-9376-2E8806F4E40F}"/>
                </a:ext>
              </a:extLst>
            </p:cNvPr>
            <p:cNvSpPr/>
            <p:nvPr/>
          </p:nvSpPr>
          <p:spPr>
            <a:xfrm>
              <a:off x="4989643" y="1535089"/>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7" name="Google Shape;391;p21">
              <a:extLst>
                <a:ext uri="{FF2B5EF4-FFF2-40B4-BE49-F238E27FC236}">
                  <a16:creationId xmlns:a16="http://schemas.microsoft.com/office/drawing/2014/main" id="{F22AC439-F4AC-A446-9761-0EA874DA0589}"/>
                </a:ext>
              </a:extLst>
            </p:cNvPr>
            <p:cNvSpPr txBox="1"/>
            <p:nvPr/>
          </p:nvSpPr>
          <p:spPr>
            <a:xfrm>
              <a:off x="4966743" y="1470815"/>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3</a:t>
              </a:r>
              <a:endParaRPr kumimoji="0" sz="1800" b="0" i="0" u="none" strike="noStrike" kern="0" cap="none" spc="0" normalizeH="0" baseline="0" noProof="0">
                <a:ln>
                  <a:noFill/>
                </a:ln>
                <a:solidFill>
                  <a:prstClr val="black"/>
                </a:solidFill>
                <a:effectLst/>
                <a:uLnTx/>
                <a:uFillTx/>
              </a:endParaRPr>
            </a:p>
          </p:txBody>
        </p:sp>
      </p:grpSp>
      <p:grpSp>
        <p:nvGrpSpPr>
          <p:cNvPr id="619" name="Google Shape;392;p21">
            <a:extLst>
              <a:ext uri="{FF2B5EF4-FFF2-40B4-BE49-F238E27FC236}">
                <a16:creationId xmlns:a16="http://schemas.microsoft.com/office/drawing/2014/main" id="{250375C7-5256-3C4C-A15A-145BCC38ADA4}"/>
              </a:ext>
            </a:extLst>
          </p:cNvPr>
          <p:cNvGrpSpPr/>
          <p:nvPr/>
        </p:nvGrpSpPr>
        <p:grpSpPr>
          <a:xfrm>
            <a:off x="6532885" y="4763735"/>
            <a:ext cx="292604" cy="253916"/>
            <a:chOff x="9294103" y="4346304"/>
            <a:chExt cx="390139" cy="338554"/>
          </a:xfrm>
        </p:grpSpPr>
        <p:sp>
          <p:nvSpPr>
            <p:cNvPr id="624" name="Google Shape;393;p21">
              <a:extLst>
                <a:ext uri="{FF2B5EF4-FFF2-40B4-BE49-F238E27FC236}">
                  <a16:creationId xmlns:a16="http://schemas.microsoft.com/office/drawing/2014/main" id="{F2C3ED59-7514-EC42-807C-C1D46847F011}"/>
                </a:ext>
              </a:extLst>
            </p:cNvPr>
            <p:cNvSpPr/>
            <p:nvPr/>
          </p:nvSpPr>
          <p:spPr>
            <a:xfrm>
              <a:off x="9317003" y="4410578"/>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5" name="Google Shape;394;p21">
              <a:extLst>
                <a:ext uri="{FF2B5EF4-FFF2-40B4-BE49-F238E27FC236}">
                  <a16:creationId xmlns:a16="http://schemas.microsoft.com/office/drawing/2014/main" id="{C154CD8C-63D1-DC4E-A36E-647A42FBC541}"/>
                </a:ext>
              </a:extLst>
            </p:cNvPr>
            <p:cNvSpPr txBox="1"/>
            <p:nvPr/>
          </p:nvSpPr>
          <p:spPr>
            <a:xfrm>
              <a:off x="9294103" y="4346304"/>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4</a:t>
              </a:r>
              <a:endParaRPr kumimoji="0" sz="1800" b="0" i="0" u="none" strike="noStrike" kern="0" cap="none" spc="0" normalizeH="0" baseline="0" noProof="0">
                <a:ln>
                  <a:noFill/>
                </a:ln>
                <a:solidFill>
                  <a:prstClr val="black"/>
                </a:solidFill>
                <a:effectLst/>
                <a:uLnTx/>
                <a:uFillTx/>
              </a:endParaRPr>
            </a:p>
          </p:txBody>
        </p:sp>
      </p:grpSp>
      <p:sp>
        <p:nvSpPr>
          <p:cNvPr id="620" name="Right Arrow 619">
            <a:extLst>
              <a:ext uri="{FF2B5EF4-FFF2-40B4-BE49-F238E27FC236}">
                <a16:creationId xmlns:a16="http://schemas.microsoft.com/office/drawing/2014/main" id="{0081B317-F034-CE42-B02D-19BA802BD946}"/>
              </a:ext>
            </a:extLst>
          </p:cNvPr>
          <p:cNvSpPr/>
          <p:nvPr/>
        </p:nvSpPr>
        <p:spPr>
          <a:xfrm>
            <a:off x="5670801" y="3973753"/>
            <a:ext cx="360701" cy="172668"/>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21" name="Google Shape;395;p21">
            <a:extLst>
              <a:ext uri="{FF2B5EF4-FFF2-40B4-BE49-F238E27FC236}">
                <a16:creationId xmlns:a16="http://schemas.microsoft.com/office/drawing/2014/main" id="{BD4EE532-C122-8A41-A1E6-4756B0EF7214}"/>
              </a:ext>
            </a:extLst>
          </p:cNvPr>
          <p:cNvGrpSpPr/>
          <p:nvPr/>
        </p:nvGrpSpPr>
        <p:grpSpPr>
          <a:xfrm>
            <a:off x="8399070" y="4738454"/>
            <a:ext cx="292604" cy="253916"/>
            <a:chOff x="8196508" y="2516249"/>
            <a:chExt cx="390139" cy="338554"/>
          </a:xfrm>
        </p:grpSpPr>
        <p:sp>
          <p:nvSpPr>
            <p:cNvPr id="622" name="Google Shape;396;p21">
              <a:extLst>
                <a:ext uri="{FF2B5EF4-FFF2-40B4-BE49-F238E27FC236}">
                  <a16:creationId xmlns:a16="http://schemas.microsoft.com/office/drawing/2014/main" id="{884DCD26-BFA4-5E40-B85C-1C7764BE91DA}"/>
                </a:ext>
              </a:extLst>
            </p:cNvPr>
            <p:cNvSpPr/>
            <p:nvPr/>
          </p:nvSpPr>
          <p:spPr>
            <a:xfrm>
              <a:off x="8219408" y="2580523"/>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3" name="Google Shape;397;p21">
              <a:extLst>
                <a:ext uri="{FF2B5EF4-FFF2-40B4-BE49-F238E27FC236}">
                  <a16:creationId xmlns:a16="http://schemas.microsoft.com/office/drawing/2014/main" id="{EB6B2F50-23BB-5A40-A6F5-70CBE0734F68}"/>
                </a:ext>
              </a:extLst>
            </p:cNvPr>
            <p:cNvSpPr txBox="1"/>
            <p:nvPr/>
          </p:nvSpPr>
          <p:spPr>
            <a:xfrm>
              <a:off x="8196508" y="2516249"/>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5</a:t>
              </a:r>
              <a:endParaRPr kumimoji="0" sz="1200" b="0" i="0" u="none" strike="noStrike" kern="0" cap="none" spc="0" normalizeH="0" baseline="0" noProof="0">
                <a:ln>
                  <a:noFill/>
                </a:ln>
                <a:solidFill>
                  <a:prstClr val="white"/>
                </a:solidFill>
                <a:effectLst/>
                <a:uLnTx/>
                <a:uFillTx/>
                <a:latin typeface="Arial"/>
                <a:ea typeface="Arial"/>
                <a:cs typeface="Arial"/>
                <a:sym typeface="Arial"/>
              </a:endParaRPr>
            </a:p>
          </p:txBody>
        </p:sp>
      </p:grpSp>
      <p:pic>
        <p:nvPicPr>
          <p:cNvPr id="594" name="Picture 593">
            <a:extLst>
              <a:ext uri="{FF2B5EF4-FFF2-40B4-BE49-F238E27FC236}">
                <a16:creationId xmlns:a16="http://schemas.microsoft.com/office/drawing/2014/main" id="{984EE5F4-9AE0-9945-A659-ED636E89967F}"/>
              </a:ext>
            </a:extLst>
          </p:cNvPr>
          <p:cNvPicPr>
            <a:picLocks noChangeAspect="1"/>
          </p:cNvPicPr>
          <p:nvPr/>
        </p:nvPicPr>
        <p:blipFill>
          <a:blip r:embed="rId10"/>
          <a:stretch>
            <a:fillRect/>
          </a:stretch>
        </p:blipFill>
        <p:spPr>
          <a:xfrm>
            <a:off x="7815650" y="5056536"/>
            <a:ext cx="746897" cy="613181"/>
          </a:xfrm>
          <a:prstGeom prst="rect">
            <a:avLst/>
          </a:prstGeom>
        </p:spPr>
      </p:pic>
      <p:sp>
        <p:nvSpPr>
          <p:cNvPr id="107" name="Freeform 106">
            <a:extLst>
              <a:ext uri="{FF2B5EF4-FFF2-40B4-BE49-F238E27FC236}">
                <a16:creationId xmlns:a16="http://schemas.microsoft.com/office/drawing/2014/main" id="{BF5EC80A-1DED-7C42-BEC6-A116D628A5B9}"/>
              </a:ext>
            </a:extLst>
          </p:cNvPr>
          <p:cNvSpPr/>
          <p:nvPr/>
        </p:nvSpPr>
        <p:spPr>
          <a:xfrm>
            <a:off x="-9591514" y="151942"/>
            <a:ext cx="27555563" cy="16900298"/>
          </a:xfrm>
          <a:custGeom>
            <a:avLst/>
            <a:gdLst>
              <a:gd name="connsiteX0" fmla="*/ 11050581 w 21877865"/>
              <a:gd name="connsiteY0" fmla="*/ 2130729 h 16357599"/>
              <a:gd name="connsiteX1" fmla="*/ 9365157 w 21877865"/>
              <a:gd name="connsiteY1" fmla="*/ 3840297 h 16357599"/>
              <a:gd name="connsiteX2" fmla="*/ 11050581 w 21877865"/>
              <a:gd name="connsiteY2" fmla="*/ 5549866 h 16357599"/>
              <a:gd name="connsiteX3" fmla="*/ 12736005 w 21877865"/>
              <a:gd name="connsiteY3" fmla="*/ 3840297 h 16357599"/>
              <a:gd name="connsiteX4" fmla="*/ 11050581 w 21877865"/>
              <a:gd name="connsiteY4" fmla="*/ 2130729 h 16357599"/>
              <a:gd name="connsiteX5" fmla="*/ 0 w 21877865"/>
              <a:gd name="connsiteY5" fmla="*/ 0 h 16357599"/>
              <a:gd name="connsiteX6" fmla="*/ 21877865 w 21877865"/>
              <a:gd name="connsiteY6" fmla="*/ 0 h 16357599"/>
              <a:gd name="connsiteX7" fmla="*/ 21877865 w 21877865"/>
              <a:gd name="connsiteY7" fmla="*/ 16357599 h 16357599"/>
              <a:gd name="connsiteX8" fmla="*/ 0 w 21877865"/>
              <a:gd name="connsiteY8" fmla="*/ 16357599 h 1635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77865" h="16357599">
                <a:moveTo>
                  <a:pt x="11050581" y="2130729"/>
                </a:moveTo>
                <a:cubicBezTo>
                  <a:pt x="10119748" y="2130729"/>
                  <a:pt x="9365157" y="2896129"/>
                  <a:pt x="9365157" y="3840297"/>
                </a:cubicBezTo>
                <a:cubicBezTo>
                  <a:pt x="9365157" y="4784465"/>
                  <a:pt x="10119748" y="5549866"/>
                  <a:pt x="11050581" y="5549866"/>
                </a:cubicBezTo>
                <a:cubicBezTo>
                  <a:pt x="11981415" y="5549866"/>
                  <a:pt x="12736005" y="4784465"/>
                  <a:pt x="12736005" y="3840297"/>
                </a:cubicBezTo>
                <a:cubicBezTo>
                  <a:pt x="12736005" y="2896129"/>
                  <a:pt x="11981415" y="2130729"/>
                  <a:pt x="11050581" y="2130729"/>
                </a:cubicBezTo>
                <a:close/>
                <a:moveTo>
                  <a:pt x="0" y="0"/>
                </a:moveTo>
                <a:lnTo>
                  <a:pt x="21877865" y="0"/>
                </a:lnTo>
                <a:lnTo>
                  <a:pt x="21877865" y="16357599"/>
                </a:lnTo>
                <a:lnTo>
                  <a:pt x="0" y="16357599"/>
                </a:lnTo>
                <a:close/>
              </a:path>
            </a:pathLst>
          </a:custGeom>
          <a:solidFill>
            <a:schemeClr val="tx1">
              <a:alpha val="7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216179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1162A-5E23-A24F-A3F3-B3A1D3C2CDA4}"/>
              </a:ext>
            </a:extLst>
          </p:cNvPr>
          <p:cNvSpPr>
            <a:spLocks noGrp="1"/>
          </p:cNvSpPr>
          <p:nvPr>
            <p:ph type="title" idx="4294967295"/>
          </p:nvPr>
        </p:nvSpPr>
        <p:spPr>
          <a:xfrm>
            <a:off x="0" y="952500"/>
            <a:ext cx="8478838" cy="838200"/>
          </a:xfrm>
        </p:spPr>
        <p:txBody>
          <a:bodyPr/>
          <a:lstStyle/>
          <a:p>
            <a:r>
              <a:rPr lang="en-US" dirty="0">
                <a:latin typeface="Arial"/>
                <a:cs typeface="Arial"/>
              </a:rPr>
              <a:t>Work In Progress: User Interest Modeling</a:t>
            </a:r>
          </a:p>
        </p:txBody>
      </p:sp>
      <p:sp>
        <p:nvSpPr>
          <p:cNvPr id="3" name="Content Placeholder 2">
            <a:extLst>
              <a:ext uri="{FF2B5EF4-FFF2-40B4-BE49-F238E27FC236}">
                <a16:creationId xmlns:a16="http://schemas.microsoft.com/office/drawing/2014/main" id="{3AC69F4A-210B-0845-902F-01C0BFCE4E1F}"/>
              </a:ext>
            </a:extLst>
          </p:cNvPr>
          <p:cNvSpPr>
            <a:spLocks noGrp="1"/>
          </p:cNvSpPr>
          <p:nvPr>
            <p:ph idx="4294967295"/>
          </p:nvPr>
        </p:nvSpPr>
        <p:spPr>
          <a:xfrm>
            <a:off x="0" y="1992313"/>
            <a:ext cx="8458200" cy="4175125"/>
          </a:xfrm>
        </p:spPr>
        <p:txBody>
          <a:bodyPr>
            <a:normAutofit lnSpcReduction="10000"/>
          </a:bodyPr>
          <a:lstStyle/>
          <a:p>
            <a:pPr marL="407988" indent="-387350">
              <a:buFont typeface="Wingdings" pitchFamily="2" charset="2"/>
              <a:buChar char="v"/>
            </a:pPr>
            <a:r>
              <a:rPr lang="en-US" altLang="en-US" sz="2200">
                <a:latin typeface="Arial"/>
                <a:ea typeface="ＭＳ Ｐゴシック"/>
                <a:cs typeface="Arial"/>
              </a:rPr>
              <a:t>User Interest Modeling</a:t>
            </a:r>
          </a:p>
          <a:p>
            <a:pPr marL="407988" indent="-236538"/>
            <a:r>
              <a:rPr lang="en-US" altLang="en-US">
                <a:latin typeface="Arial"/>
                <a:ea typeface="ＭＳ Ｐゴシック"/>
                <a:cs typeface="Arial"/>
              </a:rPr>
              <a:t>Record the query history for each agent to represent knowledge already obtained</a:t>
            </a:r>
          </a:p>
          <a:p>
            <a:pPr marL="407988" indent="-236538"/>
            <a:r>
              <a:rPr lang="en-US"/>
              <a:t>Data subscription model takes user queries and converts them into triggers, which will report back to the user when new, relevant, information arrives at the database.</a:t>
            </a:r>
          </a:p>
          <a:p>
            <a:pPr marL="407988" indent="-236538"/>
            <a:r>
              <a:rPr lang="en-US" altLang="en-US">
                <a:latin typeface="Arial"/>
                <a:ea typeface="ＭＳ Ｐゴシック"/>
                <a:cs typeface="Arial"/>
              </a:rPr>
              <a:t>Use Active learning to narrow/expand the intention model as each user interacts with the system</a:t>
            </a:r>
          </a:p>
          <a:p>
            <a:pPr marL="407988" indent="-236538"/>
            <a:r>
              <a:rPr lang="en-US"/>
              <a:t>Data will be filtered based on privacy policy and context before being sent.</a:t>
            </a:r>
          </a:p>
          <a:p>
            <a:pPr marL="229870" indent="-226695"/>
            <a:endParaRPr lang="en-US" altLang="en-US" sz="2400">
              <a:latin typeface="Arial"/>
              <a:ea typeface="ＭＳ Ｐゴシック"/>
              <a:cs typeface="Arial"/>
            </a:endParaRPr>
          </a:p>
          <a:p>
            <a:pPr marL="229870" indent="-229870"/>
            <a:endParaRPr lang="en-US"/>
          </a:p>
        </p:txBody>
      </p:sp>
      <p:sp>
        <p:nvSpPr>
          <p:cNvPr id="4" name="Slide Number Placeholder 3">
            <a:extLst>
              <a:ext uri="{FF2B5EF4-FFF2-40B4-BE49-F238E27FC236}">
                <a16:creationId xmlns:a16="http://schemas.microsoft.com/office/drawing/2014/main" id="{AFB2964D-2FF1-3240-A76F-A7A2AC8A0BF2}"/>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76</a:t>
            </a:fld>
            <a:endParaRPr lang="en-US"/>
          </a:p>
        </p:txBody>
      </p:sp>
    </p:spTree>
    <p:extLst>
      <p:ext uri="{BB962C8B-B14F-4D97-AF65-F5344CB8AC3E}">
        <p14:creationId xmlns:p14="http://schemas.microsoft.com/office/powerpoint/2010/main" val="27165346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D656A-CBFE-A146-BD0D-1D6823CC4F9E}"/>
              </a:ext>
            </a:extLst>
          </p:cNvPr>
          <p:cNvSpPr>
            <a:spLocks noGrp="1"/>
          </p:cNvSpPr>
          <p:nvPr>
            <p:ph type="title" idx="4294967295"/>
          </p:nvPr>
        </p:nvSpPr>
        <p:spPr>
          <a:xfrm>
            <a:off x="0" y="952500"/>
            <a:ext cx="8478838" cy="838200"/>
          </a:xfrm>
        </p:spPr>
        <p:txBody>
          <a:bodyPr/>
          <a:lstStyle/>
          <a:p>
            <a:r>
              <a:rPr lang="en-US" dirty="0"/>
              <a:t>User Modeling: Intention-aware Recommendation Engine</a:t>
            </a:r>
          </a:p>
        </p:txBody>
      </p:sp>
      <p:sp>
        <p:nvSpPr>
          <p:cNvPr id="4" name="Slide Number Placeholder 3">
            <a:extLst>
              <a:ext uri="{FF2B5EF4-FFF2-40B4-BE49-F238E27FC236}">
                <a16:creationId xmlns:a16="http://schemas.microsoft.com/office/drawing/2014/main" id="{8E56CF1F-7AA3-B145-8D41-627CCF8E1D3F}"/>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77</a:t>
            </a:fld>
            <a:endParaRPr lang="en-US"/>
          </a:p>
        </p:txBody>
      </p:sp>
      <p:sp>
        <p:nvSpPr>
          <p:cNvPr id="8" name="TextBox 7">
            <a:extLst>
              <a:ext uri="{FF2B5EF4-FFF2-40B4-BE49-F238E27FC236}">
                <a16:creationId xmlns:a16="http://schemas.microsoft.com/office/drawing/2014/main" id="{BE69EECF-4771-8A41-AF16-A23AE585E45E}"/>
              </a:ext>
            </a:extLst>
          </p:cNvPr>
          <p:cNvSpPr txBox="1"/>
          <p:nvPr/>
        </p:nvSpPr>
        <p:spPr>
          <a:xfrm>
            <a:off x="228600" y="1806460"/>
            <a:ext cx="8763000" cy="216982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Sends users streaming data that corresponds to their interests</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Builds User Profiles using the history of user queries</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Active Learning to narrow/expand intention model with more interaction</a:t>
            </a:r>
          </a:p>
          <a:p>
            <a:pPr marL="285750" indent="-285750">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Expands user queries with word embedding models to fetch relevant data from the database</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53617235-9B31-4A47-A6AA-B5748ED7E56C}"/>
              </a:ext>
            </a:extLst>
          </p:cNvPr>
          <p:cNvGrpSpPr/>
          <p:nvPr/>
        </p:nvGrpSpPr>
        <p:grpSpPr>
          <a:xfrm>
            <a:off x="28411" y="3616283"/>
            <a:ext cx="9415077" cy="3260767"/>
            <a:chOff x="28411" y="3457585"/>
            <a:chExt cx="9415077" cy="3260767"/>
          </a:xfrm>
        </p:grpSpPr>
        <p:graphicFrame>
          <p:nvGraphicFramePr>
            <p:cNvPr id="7" name="Diagram 6">
              <a:extLst>
                <a:ext uri="{FF2B5EF4-FFF2-40B4-BE49-F238E27FC236}">
                  <a16:creationId xmlns:a16="http://schemas.microsoft.com/office/drawing/2014/main" id="{23D7DEE1-9661-A942-90A1-4806C0BB80D4}"/>
                </a:ext>
              </a:extLst>
            </p:cNvPr>
            <p:cNvGraphicFramePr/>
            <p:nvPr>
              <p:extLst>
                <p:ext uri="{D42A27DB-BD31-4B8C-83A1-F6EECF244321}">
                  <p14:modId xmlns:p14="http://schemas.microsoft.com/office/powerpoint/2010/main" val="4146944363"/>
                </p:ext>
              </p:extLst>
            </p:nvPr>
          </p:nvGraphicFramePr>
          <p:xfrm>
            <a:off x="5823125" y="3457585"/>
            <a:ext cx="3620363" cy="3260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a:extLst>
                <a:ext uri="{FF2B5EF4-FFF2-40B4-BE49-F238E27FC236}">
                  <a16:creationId xmlns:a16="http://schemas.microsoft.com/office/drawing/2014/main" id="{C6DC1778-1F35-D447-A8A9-092D3E61E193}"/>
                </a:ext>
              </a:extLst>
            </p:cNvPr>
            <p:cNvGrpSpPr/>
            <p:nvPr/>
          </p:nvGrpSpPr>
          <p:grpSpPr>
            <a:xfrm>
              <a:off x="28411" y="4085349"/>
              <a:ext cx="6153150" cy="1937804"/>
              <a:chOff x="1371600" y="2219618"/>
              <a:chExt cx="7848600" cy="2486054"/>
            </a:xfrm>
          </p:grpSpPr>
          <p:sp>
            <p:nvSpPr>
              <p:cNvPr id="12" name="Rounded Rectangle 11">
                <a:extLst>
                  <a:ext uri="{FF2B5EF4-FFF2-40B4-BE49-F238E27FC236}">
                    <a16:creationId xmlns:a16="http://schemas.microsoft.com/office/drawing/2014/main" id="{900E9990-EDC8-1E42-9842-250BFA52797E}"/>
                  </a:ext>
                </a:extLst>
              </p:cNvPr>
              <p:cNvSpPr/>
              <p:nvPr/>
            </p:nvSpPr>
            <p:spPr>
              <a:xfrm>
                <a:off x="1371600" y="2343604"/>
                <a:ext cx="914400" cy="91440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t>User1</a:t>
                </a:r>
              </a:p>
            </p:txBody>
          </p:sp>
          <p:sp>
            <p:nvSpPr>
              <p:cNvPr id="13" name="Rectangle 12">
                <a:extLst>
                  <a:ext uri="{FF2B5EF4-FFF2-40B4-BE49-F238E27FC236}">
                    <a16:creationId xmlns:a16="http://schemas.microsoft.com/office/drawing/2014/main" id="{F264212F-E3FD-C74B-B437-515C016A6E6F}"/>
                  </a:ext>
                </a:extLst>
              </p:cNvPr>
              <p:cNvSpPr/>
              <p:nvPr/>
            </p:nvSpPr>
            <p:spPr>
              <a:xfrm>
                <a:off x="2495550" y="3543300"/>
                <a:ext cx="5810250" cy="116237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lvl="0" algn="ctr">
                  <a:buNone/>
                </a:pPr>
                <a:r>
                  <a:rPr lang="en-US" sz="1400" b="1" dirty="0">
                    <a:latin typeface="Cambria" panose="02040503050406030204" pitchFamily="18" charset="0"/>
                  </a:rPr>
                  <a:t>SELECT * FROM </a:t>
                </a:r>
                <a:r>
                  <a:rPr lang="en-US" sz="1400" b="1" dirty="0" err="1">
                    <a:latin typeface="Cambria" panose="02040503050406030204" pitchFamily="18" charset="0"/>
                  </a:rPr>
                  <a:t>crash_data</a:t>
                </a:r>
                <a:r>
                  <a:rPr lang="en-US" sz="1400" b="1" dirty="0">
                    <a:latin typeface="Cambria" panose="02040503050406030204" pitchFamily="18" charset="0"/>
                  </a:rPr>
                  <a:t> WHERE</a:t>
                </a:r>
              </a:p>
              <a:p>
                <a:pPr lvl="0" algn="ctr">
                  <a:buNone/>
                </a:pPr>
                <a:r>
                  <a:rPr lang="en-US" sz="1400" b="1" dirty="0" err="1">
                    <a:latin typeface="Cambria" panose="02040503050406030204" pitchFamily="18" charset="0"/>
                  </a:rPr>
                  <a:t>date_hit</a:t>
                </a:r>
                <a:r>
                  <a:rPr lang="en-US" sz="1400" b="1" dirty="0">
                    <a:latin typeface="Cambria" panose="02040503050406030204" pitchFamily="18" charset="0"/>
                  </a:rPr>
                  <a:t> = TODAY </a:t>
                </a:r>
              </a:p>
              <a:p>
                <a:pPr marL="285750" lvl="0" indent="-285750">
                  <a:buFont typeface="Arial" panose="020B0604020202020204" pitchFamily="34" charset="0"/>
                  <a:buChar char="•"/>
                </a:pPr>
                <a:r>
                  <a:rPr lang="en-US" sz="1400" dirty="0"/>
                  <a:t>Looks for pedestrians in the video data</a:t>
                </a:r>
              </a:p>
              <a:p>
                <a:pPr marL="285750" lvl="0" indent="-285750">
                  <a:buFont typeface="Arial" panose="020B0604020202020204" pitchFamily="34" charset="0"/>
                  <a:buChar char="•"/>
                </a:pPr>
                <a:r>
                  <a:rPr lang="en-US" sz="1400" dirty="0"/>
                  <a:t>Interested in traffic, accidents, violations</a:t>
                </a:r>
              </a:p>
            </p:txBody>
          </p:sp>
          <p:sp>
            <p:nvSpPr>
              <p:cNvPr id="14" name="Rectangle 13">
                <a:extLst>
                  <a:ext uri="{FF2B5EF4-FFF2-40B4-BE49-F238E27FC236}">
                    <a16:creationId xmlns:a16="http://schemas.microsoft.com/office/drawing/2014/main" id="{C76AE788-E89A-6141-8601-F87966448EA7}"/>
                  </a:ext>
                </a:extLst>
              </p:cNvPr>
              <p:cNvSpPr/>
              <p:nvPr/>
            </p:nvSpPr>
            <p:spPr>
              <a:xfrm>
                <a:off x="2495550" y="2219618"/>
                <a:ext cx="5810250" cy="116237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marL="285750" lvl="0" indent="-285750">
                  <a:buFont typeface="Arial" panose="020B0604020202020204" pitchFamily="34" charset="0"/>
                  <a:buChar char="•"/>
                </a:pPr>
                <a:r>
                  <a:rPr lang="en-US" sz="1400" dirty="0"/>
                  <a:t>Cars of specific make &amp; model (purple Cadillac)</a:t>
                </a:r>
              </a:p>
              <a:p>
                <a:pPr marL="285750" lvl="0" indent="-285750">
                  <a:buFont typeface="Arial" panose="020B0604020202020204" pitchFamily="34" charset="0"/>
                  <a:buChar char="•"/>
                </a:pPr>
                <a:r>
                  <a:rPr lang="en-US" sz="1400" dirty="0"/>
                  <a:t>Interested in info. about crimes in a specific district</a:t>
                </a:r>
              </a:p>
              <a:p>
                <a:pPr lvl="0" algn="ctr">
                  <a:buNone/>
                </a:pPr>
                <a:r>
                  <a:rPr lang="en-US" sz="1400" b="1" dirty="0">
                    <a:latin typeface="Cambria" panose="02040503050406030204" pitchFamily="18" charset="0"/>
                  </a:rPr>
                  <a:t>SELECT * FROM </a:t>
                </a:r>
                <a:r>
                  <a:rPr lang="en-US" sz="1400" b="1" dirty="0" err="1">
                    <a:latin typeface="Cambria" panose="02040503050406030204" pitchFamily="18" charset="0"/>
                  </a:rPr>
                  <a:t>video_data</a:t>
                </a:r>
                <a:r>
                  <a:rPr lang="en-US" sz="1400" b="1" dirty="0">
                    <a:latin typeface="Cambria" panose="02040503050406030204" pitchFamily="18" charset="0"/>
                  </a:rPr>
                  <a:t> WHERE object = ‘car’ and attribute=‘purple’</a:t>
                </a:r>
              </a:p>
            </p:txBody>
          </p:sp>
          <p:sp>
            <p:nvSpPr>
              <p:cNvPr id="15" name="Triangle 14">
                <a:extLst>
                  <a:ext uri="{FF2B5EF4-FFF2-40B4-BE49-F238E27FC236}">
                    <a16:creationId xmlns:a16="http://schemas.microsoft.com/office/drawing/2014/main" id="{05D9A8AD-3AD7-D74A-99BA-95B2841C46C8}"/>
                  </a:ext>
                </a:extLst>
              </p:cNvPr>
              <p:cNvSpPr/>
              <p:nvPr/>
            </p:nvSpPr>
            <p:spPr>
              <a:xfrm rot="5400000">
                <a:off x="8181814" y="2343604"/>
                <a:ext cx="1162372" cy="914400"/>
              </a:xfrm>
              <a:prstGeom prst="triangl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Triangle 15">
                <a:extLst>
                  <a:ext uri="{FF2B5EF4-FFF2-40B4-BE49-F238E27FC236}">
                    <a16:creationId xmlns:a16="http://schemas.microsoft.com/office/drawing/2014/main" id="{FDF5D745-A8BF-1A4C-A631-CAC3175B0E35}"/>
                  </a:ext>
                </a:extLst>
              </p:cNvPr>
              <p:cNvSpPr/>
              <p:nvPr/>
            </p:nvSpPr>
            <p:spPr>
              <a:xfrm rot="5400000">
                <a:off x="8181814" y="3667287"/>
                <a:ext cx="1162371" cy="914400"/>
              </a:xfrm>
              <a:prstGeom prst="triangl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A9BA76DB-8E4F-5F48-992C-7C03CB5D662D}"/>
                  </a:ext>
                </a:extLst>
              </p:cNvPr>
              <p:cNvSpPr/>
              <p:nvPr/>
            </p:nvSpPr>
            <p:spPr>
              <a:xfrm>
                <a:off x="1371600" y="3676811"/>
                <a:ext cx="914400" cy="91440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t>User2</a:t>
                </a:r>
              </a:p>
            </p:txBody>
          </p:sp>
        </p:grpSp>
      </p:grpSp>
    </p:spTree>
    <p:extLst>
      <p:ext uri="{BB962C8B-B14F-4D97-AF65-F5344CB8AC3E}">
        <p14:creationId xmlns:p14="http://schemas.microsoft.com/office/powerpoint/2010/main" val="19337122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 name="Title 2">
            <a:extLst>
              <a:ext uri="{FF2B5EF4-FFF2-40B4-BE49-F238E27FC236}">
                <a16:creationId xmlns:a16="http://schemas.microsoft.com/office/drawing/2014/main" id="{6DE8040D-E609-CE43-B9E4-EFDD6513FA24}"/>
              </a:ext>
            </a:extLst>
          </p:cNvPr>
          <p:cNvSpPr>
            <a:spLocks noGrp="1"/>
          </p:cNvSpPr>
          <p:nvPr>
            <p:ph type="title" idx="4294967295"/>
          </p:nvPr>
        </p:nvSpPr>
        <p:spPr>
          <a:xfrm>
            <a:off x="0" y="952500"/>
            <a:ext cx="8478838" cy="838200"/>
          </a:xfrm>
        </p:spPr>
        <p:txBody>
          <a:bodyPr/>
          <a:lstStyle/>
          <a:p>
            <a:r>
              <a:rPr lang="en-US">
                <a:latin typeface="Arial"/>
                <a:cs typeface="Arial"/>
              </a:rPr>
              <a:t>Architecture</a:t>
            </a:r>
          </a:p>
        </p:txBody>
      </p:sp>
      <p:sp>
        <p:nvSpPr>
          <p:cNvPr id="87" name="Slide Number Placeholder 3">
            <a:extLst>
              <a:ext uri="{FF2B5EF4-FFF2-40B4-BE49-F238E27FC236}">
                <a16:creationId xmlns:a16="http://schemas.microsoft.com/office/drawing/2014/main" id="{C9C9B1BC-DA41-D048-83DC-70CE585675FE}"/>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78</a:t>
            </a:fld>
            <a:endParaRPr lang="en-US"/>
          </a:p>
        </p:txBody>
      </p:sp>
      <p:sp>
        <p:nvSpPr>
          <p:cNvPr id="334" name="Google Shape;334;p21"/>
          <p:cNvSpPr txBox="1">
            <a:spLocks noGrp="1"/>
          </p:cNvSpPr>
          <p:nvPr>
            <p:ph type="sldNum" idx="4294967295"/>
          </p:nvPr>
        </p:nvSpPr>
        <p:spPr>
          <a:xfrm>
            <a:off x="8743950" y="6457950"/>
            <a:ext cx="400050" cy="298450"/>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buClr>
                <a:srgbClr val="000000"/>
              </a:buClr>
              <a:buSzPts val="1300"/>
            </a:pPr>
            <a:fld id="{00000000-1234-1234-1234-123412341234}" type="slidenum">
              <a:rPr lang="en-US" smtClean="0"/>
              <a:pPr algn="ctr">
                <a:spcBef>
                  <a:spcPts val="0"/>
                </a:spcBef>
                <a:spcAft>
                  <a:spcPts val="0"/>
                </a:spcAft>
                <a:buClr>
                  <a:srgbClr val="000000"/>
                </a:buClr>
                <a:buSzPts val="1300"/>
              </a:pPr>
              <a:t>78</a:t>
            </a:fld>
            <a:endParaRPr sz="975">
              <a:solidFill>
                <a:srgbClr val="000000"/>
              </a:solidFill>
              <a:latin typeface="Arial"/>
              <a:ea typeface="Arial"/>
              <a:cs typeface="Arial"/>
              <a:sym typeface="Arial"/>
            </a:endParaRPr>
          </a:p>
        </p:txBody>
      </p:sp>
      <p:grpSp>
        <p:nvGrpSpPr>
          <p:cNvPr id="573" name="Group 572">
            <a:extLst>
              <a:ext uri="{FF2B5EF4-FFF2-40B4-BE49-F238E27FC236}">
                <a16:creationId xmlns:a16="http://schemas.microsoft.com/office/drawing/2014/main" id="{DD93DC32-E6DB-074F-AFC7-B19620F4E375}"/>
              </a:ext>
            </a:extLst>
          </p:cNvPr>
          <p:cNvGrpSpPr/>
          <p:nvPr/>
        </p:nvGrpSpPr>
        <p:grpSpPr>
          <a:xfrm>
            <a:off x="341120" y="5625485"/>
            <a:ext cx="7980169" cy="1185994"/>
            <a:chOff x="263551" y="5077203"/>
            <a:chExt cx="7980169" cy="1185994"/>
          </a:xfrm>
        </p:grpSpPr>
        <p:pic>
          <p:nvPicPr>
            <p:cNvPr id="574" name="Picture 573">
              <a:extLst>
                <a:ext uri="{FF2B5EF4-FFF2-40B4-BE49-F238E27FC236}">
                  <a16:creationId xmlns:a16="http://schemas.microsoft.com/office/drawing/2014/main" id="{96E164D5-6D25-6F49-8E14-452A7F02603E}"/>
                </a:ext>
              </a:extLst>
            </p:cNvPr>
            <p:cNvPicPr>
              <a:picLocks noChangeAspect="1"/>
            </p:cNvPicPr>
            <p:nvPr/>
          </p:nvPicPr>
          <p:blipFill>
            <a:blip r:embed="rId3"/>
            <a:stretch>
              <a:fillRect/>
            </a:stretch>
          </p:blipFill>
          <p:spPr>
            <a:xfrm>
              <a:off x="263551" y="5268089"/>
              <a:ext cx="462827" cy="462827"/>
            </a:xfrm>
            <a:prstGeom prst="rect">
              <a:avLst/>
            </a:prstGeom>
          </p:spPr>
        </p:pic>
        <p:grpSp>
          <p:nvGrpSpPr>
            <p:cNvPr id="575" name="Group 574">
              <a:extLst>
                <a:ext uri="{FF2B5EF4-FFF2-40B4-BE49-F238E27FC236}">
                  <a16:creationId xmlns:a16="http://schemas.microsoft.com/office/drawing/2014/main" id="{5CD67606-786E-2747-ADB3-BB9FB261FC3C}"/>
                </a:ext>
              </a:extLst>
            </p:cNvPr>
            <p:cNvGrpSpPr/>
            <p:nvPr/>
          </p:nvGrpSpPr>
          <p:grpSpPr>
            <a:xfrm>
              <a:off x="743514" y="5077203"/>
              <a:ext cx="7500206" cy="1185994"/>
              <a:chOff x="743514" y="5077203"/>
              <a:chExt cx="7500206" cy="1185994"/>
            </a:xfrm>
          </p:grpSpPr>
          <p:sp>
            <p:nvSpPr>
              <p:cNvPr id="576" name="TextBox 575">
                <a:extLst>
                  <a:ext uri="{FF2B5EF4-FFF2-40B4-BE49-F238E27FC236}">
                    <a16:creationId xmlns:a16="http://schemas.microsoft.com/office/drawing/2014/main" id="{7BEB6077-441E-E142-BCCF-F21CDE86D641}"/>
                  </a:ext>
                </a:extLst>
              </p:cNvPr>
              <p:cNvSpPr txBox="1"/>
              <p:nvPr/>
            </p:nvSpPr>
            <p:spPr>
              <a:xfrm>
                <a:off x="743514" y="5377372"/>
                <a:ext cx="1090748"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Microservice</a:t>
                </a:r>
              </a:p>
            </p:txBody>
          </p:sp>
          <p:sp>
            <p:nvSpPr>
              <p:cNvPr id="577" name="Right Arrow 576">
                <a:extLst>
                  <a:ext uri="{FF2B5EF4-FFF2-40B4-BE49-F238E27FC236}">
                    <a16:creationId xmlns:a16="http://schemas.microsoft.com/office/drawing/2014/main" id="{C1C9E94D-817A-0E42-99ED-203CD6A3ECF5}"/>
                  </a:ext>
                </a:extLst>
              </p:cNvPr>
              <p:cNvSpPr/>
              <p:nvPr/>
            </p:nvSpPr>
            <p:spPr>
              <a:xfrm>
                <a:off x="2490715" y="5179758"/>
                <a:ext cx="404627" cy="128588"/>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8" name="TextBox 577">
                <a:extLst>
                  <a:ext uri="{FF2B5EF4-FFF2-40B4-BE49-F238E27FC236}">
                    <a16:creationId xmlns:a16="http://schemas.microsoft.com/office/drawing/2014/main" id="{10C83F39-F31B-2948-B590-083C2692D5F5}"/>
                  </a:ext>
                </a:extLst>
              </p:cNvPr>
              <p:cNvSpPr txBox="1"/>
              <p:nvPr/>
            </p:nvSpPr>
            <p:spPr>
              <a:xfrm>
                <a:off x="2878269" y="5077203"/>
                <a:ext cx="1180388"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Users’ queries</a:t>
                </a:r>
              </a:p>
            </p:txBody>
          </p:sp>
          <p:sp>
            <p:nvSpPr>
              <p:cNvPr id="579" name="Right Arrow 578">
                <a:extLst>
                  <a:ext uri="{FF2B5EF4-FFF2-40B4-BE49-F238E27FC236}">
                    <a16:creationId xmlns:a16="http://schemas.microsoft.com/office/drawing/2014/main" id="{043C2294-8782-2E4C-902B-9D95B7577642}"/>
                  </a:ext>
                </a:extLst>
              </p:cNvPr>
              <p:cNvSpPr/>
              <p:nvPr/>
            </p:nvSpPr>
            <p:spPr>
              <a:xfrm>
                <a:off x="2495137" y="5381781"/>
                <a:ext cx="400205" cy="128588"/>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0" name="TextBox 579">
                <a:extLst>
                  <a:ext uri="{FF2B5EF4-FFF2-40B4-BE49-F238E27FC236}">
                    <a16:creationId xmlns:a16="http://schemas.microsoft.com/office/drawing/2014/main" id="{6A36D328-7C89-514A-998B-8148D4FE3579}"/>
                  </a:ext>
                </a:extLst>
              </p:cNvPr>
              <p:cNvSpPr txBox="1"/>
              <p:nvPr/>
            </p:nvSpPr>
            <p:spPr>
              <a:xfrm>
                <a:off x="2887999" y="5296403"/>
                <a:ext cx="2239459"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Heterogeneous Data Streams</a:t>
                </a:r>
              </a:p>
            </p:txBody>
          </p:sp>
          <p:pic>
            <p:nvPicPr>
              <p:cNvPr id="581" name="Picture 580">
                <a:extLst>
                  <a:ext uri="{FF2B5EF4-FFF2-40B4-BE49-F238E27FC236}">
                    <a16:creationId xmlns:a16="http://schemas.microsoft.com/office/drawing/2014/main" id="{7DC62057-300C-F04A-80FE-A098F5AAE300}"/>
                  </a:ext>
                </a:extLst>
              </p:cNvPr>
              <p:cNvPicPr>
                <a:picLocks noChangeAspect="1"/>
              </p:cNvPicPr>
              <p:nvPr/>
            </p:nvPicPr>
            <p:blipFill>
              <a:blip r:embed="rId4"/>
              <a:stretch>
                <a:fillRect/>
              </a:stretch>
            </p:blipFill>
            <p:spPr>
              <a:xfrm>
                <a:off x="7580778" y="5404039"/>
                <a:ext cx="662942" cy="662942"/>
              </a:xfrm>
              <a:prstGeom prst="rect">
                <a:avLst/>
              </a:prstGeom>
            </p:spPr>
          </p:pic>
          <p:pic>
            <p:nvPicPr>
              <p:cNvPr id="582" name="Picture 581">
                <a:extLst>
                  <a:ext uri="{FF2B5EF4-FFF2-40B4-BE49-F238E27FC236}">
                    <a16:creationId xmlns:a16="http://schemas.microsoft.com/office/drawing/2014/main" id="{929D53F9-3ADD-FA45-8420-F8531F6766B3}"/>
                  </a:ext>
                </a:extLst>
              </p:cNvPr>
              <p:cNvPicPr>
                <a:picLocks noChangeAspect="1"/>
              </p:cNvPicPr>
              <p:nvPr/>
            </p:nvPicPr>
            <p:blipFill>
              <a:blip r:embed="rId5"/>
              <a:stretch>
                <a:fillRect/>
              </a:stretch>
            </p:blipFill>
            <p:spPr>
              <a:xfrm>
                <a:off x="6278097" y="5245651"/>
                <a:ext cx="1216166" cy="912125"/>
              </a:xfrm>
              <a:prstGeom prst="rect">
                <a:avLst/>
              </a:prstGeom>
            </p:spPr>
          </p:pic>
          <p:sp>
            <p:nvSpPr>
              <p:cNvPr id="585" name="Right Arrow 584">
                <a:extLst>
                  <a:ext uri="{FF2B5EF4-FFF2-40B4-BE49-F238E27FC236}">
                    <a16:creationId xmlns:a16="http://schemas.microsoft.com/office/drawing/2014/main" id="{735E00C4-84CD-1D4E-8518-0242CF1480EE}"/>
                  </a:ext>
                </a:extLst>
              </p:cNvPr>
              <p:cNvSpPr/>
              <p:nvPr/>
            </p:nvSpPr>
            <p:spPr>
              <a:xfrm>
                <a:off x="2483830" y="5598909"/>
                <a:ext cx="416663" cy="131304"/>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6" name="TextBox 585">
                <a:extLst>
                  <a:ext uri="{FF2B5EF4-FFF2-40B4-BE49-F238E27FC236}">
                    <a16:creationId xmlns:a16="http://schemas.microsoft.com/office/drawing/2014/main" id="{A82E3D55-42A9-9641-AED0-C94A8A1D0803}"/>
                  </a:ext>
                </a:extLst>
              </p:cNvPr>
              <p:cNvSpPr txBox="1"/>
              <p:nvPr/>
            </p:nvSpPr>
            <p:spPr>
              <a:xfrm>
                <a:off x="2913853" y="5511348"/>
                <a:ext cx="2475678"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Knowledge derived from queries</a:t>
                </a:r>
              </a:p>
            </p:txBody>
          </p:sp>
          <p:sp>
            <p:nvSpPr>
              <p:cNvPr id="587" name="TextBox 586">
                <a:extLst>
                  <a:ext uri="{FF2B5EF4-FFF2-40B4-BE49-F238E27FC236}">
                    <a16:creationId xmlns:a16="http://schemas.microsoft.com/office/drawing/2014/main" id="{E18B238F-1C54-C945-AA1B-497E05EC0851}"/>
                  </a:ext>
                </a:extLst>
              </p:cNvPr>
              <p:cNvSpPr txBox="1"/>
              <p:nvPr/>
            </p:nvSpPr>
            <p:spPr>
              <a:xfrm>
                <a:off x="2913853" y="5730548"/>
                <a:ext cx="2389693"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Situational Aware Indexed Data</a:t>
                </a:r>
              </a:p>
            </p:txBody>
          </p:sp>
          <p:sp>
            <p:nvSpPr>
              <p:cNvPr id="588" name="Right Arrow 587">
                <a:extLst>
                  <a:ext uri="{FF2B5EF4-FFF2-40B4-BE49-F238E27FC236}">
                    <a16:creationId xmlns:a16="http://schemas.microsoft.com/office/drawing/2014/main" id="{EA2C4852-7A0A-7F4C-85BF-6FBAE7092EF6}"/>
                  </a:ext>
                </a:extLst>
              </p:cNvPr>
              <p:cNvSpPr/>
              <p:nvPr/>
            </p:nvSpPr>
            <p:spPr>
              <a:xfrm>
                <a:off x="2483830" y="6050676"/>
                <a:ext cx="416663" cy="131304"/>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9" name="TextBox 588">
                <a:extLst>
                  <a:ext uri="{FF2B5EF4-FFF2-40B4-BE49-F238E27FC236}">
                    <a16:creationId xmlns:a16="http://schemas.microsoft.com/office/drawing/2014/main" id="{11F748F1-F7D1-D741-A74B-F6C60C950B55}"/>
                  </a:ext>
                </a:extLst>
              </p:cNvPr>
              <p:cNvSpPr txBox="1"/>
              <p:nvPr/>
            </p:nvSpPr>
            <p:spPr>
              <a:xfrm>
                <a:off x="2913854" y="5963115"/>
                <a:ext cx="1957587"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Relevant patterns of data</a:t>
                </a:r>
              </a:p>
            </p:txBody>
          </p:sp>
          <p:sp>
            <p:nvSpPr>
              <p:cNvPr id="590" name="Google Shape;378;p21">
                <a:extLst>
                  <a:ext uri="{FF2B5EF4-FFF2-40B4-BE49-F238E27FC236}">
                    <a16:creationId xmlns:a16="http://schemas.microsoft.com/office/drawing/2014/main" id="{34A3C9B1-0F1E-0745-BBA1-0D5BF6818907}"/>
                  </a:ext>
                </a:extLst>
              </p:cNvPr>
              <p:cNvSpPr/>
              <p:nvPr/>
            </p:nvSpPr>
            <p:spPr>
              <a:xfrm>
                <a:off x="2481748" y="5800932"/>
                <a:ext cx="432104" cy="186179"/>
              </a:xfrm>
              <a:prstGeom prst="rightArrow">
                <a:avLst>
                  <a:gd name="adj1" fmla="val 50000"/>
                  <a:gd name="adj2" fmla="val 50000"/>
                </a:avLst>
              </a:prstGeom>
              <a:solidFill>
                <a:srgbClr val="005DAA">
                  <a:alpha val="49803"/>
                </a:srgbClr>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591" name="Right Arrow 590">
            <a:extLst>
              <a:ext uri="{FF2B5EF4-FFF2-40B4-BE49-F238E27FC236}">
                <a16:creationId xmlns:a16="http://schemas.microsoft.com/office/drawing/2014/main" id="{9146905C-4EC3-EB43-8EBA-E6D33B073F0E}"/>
              </a:ext>
            </a:extLst>
          </p:cNvPr>
          <p:cNvSpPr/>
          <p:nvPr/>
        </p:nvSpPr>
        <p:spPr>
          <a:xfrm rot="16200000">
            <a:off x="7799689" y="5672466"/>
            <a:ext cx="317218" cy="188983"/>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95" name="Picture 594">
            <a:extLst>
              <a:ext uri="{FF2B5EF4-FFF2-40B4-BE49-F238E27FC236}">
                <a16:creationId xmlns:a16="http://schemas.microsoft.com/office/drawing/2014/main" id="{CE3AE14C-4C93-C240-AB13-08AED6505B55}"/>
              </a:ext>
            </a:extLst>
          </p:cNvPr>
          <p:cNvPicPr>
            <a:picLocks noChangeAspect="1"/>
          </p:cNvPicPr>
          <p:nvPr/>
        </p:nvPicPr>
        <p:blipFill>
          <a:blip r:embed="rId6"/>
          <a:stretch>
            <a:fillRect/>
          </a:stretch>
        </p:blipFill>
        <p:spPr>
          <a:xfrm>
            <a:off x="3182176" y="3314318"/>
            <a:ext cx="2416803" cy="1564250"/>
          </a:xfrm>
          <a:prstGeom prst="rect">
            <a:avLst/>
          </a:prstGeom>
        </p:spPr>
      </p:pic>
      <p:sp>
        <p:nvSpPr>
          <p:cNvPr id="596" name="Rectangle 595">
            <a:extLst>
              <a:ext uri="{FF2B5EF4-FFF2-40B4-BE49-F238E27FC236}">
                <a16:creationId xmlns:a16="http://schemas.microsoft.com/office/drawing/2014/main" id="{D34449BD-DC15-4249-B03C-21CE363649EC}"/>
              </a:ext>
            </a:extLst>
          </p:cNvPr>
          <p:cNvSpPr/>
          <p:nvPr/>
        </p:nvSpPr>
        <p:spPr>
          <a:xfrm>
            <a:off x="3041598" y="3214551"/>
            <a:ext cx="2633376" cy="1742698"/>
          </a:xfrm>
          <a:prstGeom prst="rect">
            <a:avLst/>
          </a:prstGeom>
          <a:noFill/>
          <a:ln w="28575">
            <a:solidFill>
              <a:sysClr val="windowText" lastClr="000000"/>
            </a:solidFill>
            <a:prstDash val="dash"/>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7" name="Rounded Rectangle 596">
            <a:extLst>
              <a:ext uri="{FF2B5EF4-FFF2-40B4-BE49-F238E27FC236}">
                <a16:creationId xmlns:a16="http://schemas.microsoft.com/office/drawing/2014/main" id="{527D4749-2102-DC40-BE8E-3F6AFDB74E21}"/>
              </a:ext>
            </a:extLst>
          </p:cNvPr>
          <p:cNvSpPr/>
          <p:nvPr/>
        </p:nvSpPr>
        <p:spPr>
          <a:xfrm>
            <a:off x="6015988" y="5083564"/>
            <a:ext cx="2649104" cy="524786"/>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white"/>
                </a:solidFill>
                <a:effectLst/>
                <a:uLnTx/>
                <a:uFillTx/>
                <a:latin typeface="Calibri" panose="020F0502020204030204"/>
                <a:ea typeface="+mn-ea"/>
                <a:cs typeface="+mn-cs"/>
              </a:rPr>
              <a:t>Front End</a:t>
            </a:r>
          </a:p>
        </p:txBody>
      </p:sp>
      <p:sp>
        <p:nvSpPr>
          <p:cNvPr id="598" name="Right Arrow 597">
            <a:extLst>
              <a:ext uri="{FF2B5EF4-FFF2-40B4-BE49-F238E27FC236}">
                <a16:creationId xmlns:a16="http://schemas.microsoft.com/office/drawing/2014/main" id="{98AE3F7B-EEEE-7C49-A65B-034A116A8C35}"/>
              </a:ext>
            </a:extLst>
          </p:cNvPr>
          <p:cNvSpPr/>
          <p:nvPr/>
        </p:nvSpPr>
        <p:spPr>
          <a:xfrm>
            <a:off x="2452888" y="3447230"/>
            <a:ext cx="573262" cy="190482"/>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9" name="Right Arrow 598">
            <a:extLst>
              <a:ext uri="{FF2B5EF4-FFF2-40B4-BE49-F238E27FC236}">
                <a16:creationId xmlns:a16="http://schemas.microsoft.com/office/drawing/2014/main" id="{23F022A0-FE34-C845-A4C5-E99BE1F2CE0D}"/>
              </a:ext>
            </a:extLst>
          </p:cNvPr>
          <p:cNvSpPr/>
          <p:nvPr/>
        </p:nvSpPr>
        <p:spPr>
          <a:xfrm rot="16200000">
            <a:off x="6227077" y="4815717"/>
            <a:ext cx="317333" cy="147844"/>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0" name="Right Arrow 599">
            <a:extLst>
              <a:ext uri="{FF2B5EF4-FFF2-40B4-BE49-F238E27FC236}">
                <a16:creationId xmlns:a16="http://schemas.microsoft.com/office/drawing/2014/main" id="{4ECF748C-299E-A545-9D35-DECCF7CA792F}"/>
              </a:ext>
            </a:extLst>
          </p:cNvPr>
          <p:cNvSpPr/>
          <p:nvPr/>
        </p:nvSpPr>
        <p:spPr>
          <a:xfrm rot="5400000">
            <a:off x="8144077" y="4817514"/>
            <a:ext cx="298194" cy="147845"/>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01" name="Group 600">
            <a:extLst>
              <a:ext uri="{FF2B5EF4-FFF2-40B4-BE49-F238E27FC236}">
                <a16:creationId xmlns:a16="http://schemas.microsoft.com/office/drawing/2014/main" id="{5A3D7DF6-0A18-CF40-812D-D661EA00E64F}"/>
              </a:ext>
            </a:extLst>
          </p:cNvPr>
          <p:cNvGrpSpPr/>
          <p:nvPr/>
        </p:nvGrpSpPr>
        <p:grpSpPr>
          <a:xfrm>
            <a:off x="2509078" y="1243796"/>
            <a:ext cx="3142456" cy="1618367"/>
            <a:chOff x="2800929" y="1048692"/>
            <a:chExt cx="2633376" cy="1164478"/>
          </a:xfrm>
        </p:grpSpPr>
        <p:sp>
          <p:nvSpPr>
            <p:cNvPr id="669" name="Rectangle 668">
              <a:extLst>
                <a:ext uri="{FF2B5EF4-FFF2-40B4-BE49-F238E27FC236}">
                  <a16:creationId xmlns:a16="http://schemas.microsoft.com/office/drawing/2014/main" id="{ECBA7ED4-3159-6A44-BA0A-85B006AC2E06}"/>
                </a:ext>
              </a:extLst>
            </p:cNvPr>
            <p:cNvSpPr/>
            <p:nvPr/>
          </p:nvSpPr>
          <p:spPr>
            <a:xfrm>
              <a:off x="2800929" y="1048692"/>
              <a:ext cx="2633376" cy="1164478"/>
            </a:xfrm>
            <a:prstGeom prst="rect">
              <a:avLst/>
            </a:prstGeom>
            <a:solidFill>
              <a:srgbClr val="FFC000">
                <a:alpha val="50000"/>
              </a:srgbClr>
            </a:solidFill>
            <a:ln w="28575">
              <a:solidFill>
                <a:srgbClr val="FFC000">
                  <a:lumMod val="75000"/>
                </a:srgbClr>
              </a:solidFill>
              <a:prstDash val="dash"/>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solidFill>
                    <a:srgbClr val="FFC000">
                      <a:lumMod val="75000"/>
                    </a:srgbClr>
                  </a:solidFill>
                </a:ln>
                <a:solidFill>
                  <a:prstClr val="white"/>
                </a:solidFill>
                <a:effectLst/>
                <a:uLnTx/>
                <a:uFillTx/>
                <a:latin typeface="Calibri" panose="020F0502020204030204"/>
                <a:ea typeface="+mn-ea"/>
                <a:cs typeface="+mn-cs"/>
              </a:endParaRPr>
            </a:p>
          </p:txBody>
        </p:sp>
        <p:pic>
          <p:nvPicPr>
            <p:cNvPr id="670" name="Picture 669">
              <a:extLst>
                <a:ext uri="{FF2B5EF4-FFF2-40B4-BE49-F238E27FC236}">
                  <a16:creationId xmlns:a16="http://schemas.microsoft.com/office/drawing/2014/main" id="{115AA955-5EB9-D748-9A09-FDD2ED5D2322}"/>
                </a:ext>
              </a:extLst>
            </p:cNvPr>
            <p:cNvPicPr>
              <a:picLocks noChangeAspect="1"/>
            </p:cNvPicPr>
            <p:nvPr/>
          </p:nvPicPr>
          <p:blipFill>
            <a:blip r:embed="rId3"/>
            <a:stretch>
              <a:fillRect/>
            </a:stretch>
          </p:blipFill>
          <p:spPr>
            <a:xfrm>
              <a:off x="2913854" y="1831153"/>
              <a:ext cx="323614" cy="323614"/>
            </a:xfrm>
            <a:prstGeom prst="rect">
              <a:avLst/>
            </a:prstGeom>
          </p:spPr>
        </p:pic>
        <p:sp>
          <p:nvSpPr>
            <p:cNvPr id="671" name="Can 670">
              <a:extLst>
                <a:ext uri="{FF2B5EF4-FFF2-40B4-BE49-F238E27FC236}">
                  <a16:creationId xmlns:a16="http://schemas.microsoft.com/office/drawing/2014/main" id="{ED19DFB1-B6FF-734F-A568-3788EDCD344E}"/>
                </a:ext>
              </a:extLst>
            </p:cNvPr>
            <p:cNvSpPr/>
            <p:nvPr/>
          </p:nvSpPr>
          <p:spPr>
            <a:xfrm>
              <a:off x="2915885" y="1121968"/>
              <a:ext cx="521424" cy="521424"/>
            </a:xfrm>
            <a:prstGeom prst="can">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2" name="TextBox 671">
              <a:extLst>
                <a:ext uri="{FF2B5EF4-FFF2-40B4-BE49-F238E27FC236}">
                  <a16:creationId xmlns:a16="http://schemas.microsoft.com/office/drawing/2014/main" id="{F51BA2F1-0A0D-CA47-BBB0-3BBFDAECE111}"/>
                </a:ext>
              </a:extLst>
            </p:cNvPr>
            <p:cNvSpPr txBox="1"/>
            <p:nvPr/>
          </p:nvSpPr>
          <p:spPr>
            <a:xfrm>
              <a:off x="3674218" y="1898472"/>
              <a:ext cx="1433085"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Knowledge Graph</a:t>
              </a:r>
            </a:p>
          </p:txBody>
        </p:sp>
        <p:pic>
          <p:nvPicPr>
            <p:cNvPr id="673" name="Picture 672">
              <a:extLst>
                <a:ext uri="{FF2B5EF4-FFF2-40B4-BE49-F238E27FC236}">
                  <a16:creationId xmlns:a16="http://schemas.microsoft.com/office/drawing/2014/main" id="{3E0B5A1E-9A3F-0E43-81F1-3097A47F991B}"/>
                </a:ext>
              </a:extLst>
            </p:cNvPr>
            <p:cNvPicPr>
              <a:picLocks noChangeAspect="1"/>
            </p:cNvPicPr>
            <p:nvPr/>
          </p:nvPicPr>
          <p:blipFill>
            <a:blip r:embed="rId7"/>
            <a:stretch>
              <a:fillRect/>
            </a:stretch>
          </p:blipFill>
          <p:spPr>
            <a:xfrm>
              <a:off x="3996628" y="1121968"/>
              <a:ext cx="1156798" cy="874452"/>
            </a:xfrm>
            <a:prstGeom prst="rect">
              <a:avLst/>
            </a:prstGeom>
          </p:spPr>
        </p:pic>
      </p:grpSp>
      <p:pic>
        <p:nvPicPr>
          <p:cNvPr id="602" name="Picture 601">
            <a:extLst>
              <a:ext uri="{FF2B5EF4-FFF2-40B4-BE49-F238E27FC236}">
                <a16:creationId xmlns:a16="http://schemas.microsoft.com/office/drawing/2014/main" id="{DEF236D3-C8E3-9D44-B9F5-A85F82E137BB}"/>
              </a:ext>
            </a:extLst>
          </p:cNvPr>
          <p:cNvPicPr>
            <a:picLocks noChangeAspect="1"/>
          </p:cNvPicPr>
          <p:nvPr/>
        </p:nvPicPr>
        <p:blipFill>
          <a:blip r:embed="rId3"/>
          <a:stretch>
            <a:fillRect/>
          </a:stretch>
        </p:blipFill>
        <p:spPr>
          <a:xfrm>
            <a:off x="5231035" y="3379128"/>
            <a:ext cx="382536" cy="382536"/>
          </a:xfrm>
          <a:prstGeom prst="rect">
            <a:avLst/>
          </a:prstGeom>
        </p:spPr>
      </p:pic>
      <p:sp>
        <p:nvSpPr>
          <p:cNvPr id="603" name="Right Arrow 602">
            <a:extLst>
              <a:ext uri="{FF2B5EF4-FFF2-40B4-BE49-F238E27FC236}">
                <a16:creationId xmlns:a16="http://schemas.microsoft.com/office/drawing/2014/main" id="{6900EFAF-AD78-AE49-A79C-B470B2EBCE0F}"/>
              </a:ext>
            </a:extLst>
          </p:cNvPr>
          <p:cNvSpPr/>
          <p:nvPr/>
        </p:nvSpPr>
        <p:spPr>
          <a:xfrm rot="10800000">
            <a:off x="5667647" y="4272523"/>
            <a:ext cx="389372" cy="177610"/>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4" name="Right Arrow 603">
            <a:extLst>
              <a:ext uri="{FF2B5EF4-FFF2-40B4-BE49-F238E27FC236}">
                <a16:creationId xmlns:a16="http://schemas.microsoft.com/office/drawing/2014/main" id="{A45A249E-BF39-D641-AC53-266067B1B22D}"/>
              </a:ext>
            </a:extLst>
          </p:cNvPr>
          <p:cNvSpPr/>
          <p:nvPr/>
        </p:nvSpPr>
        <p:spPr>
          <a:xfrm rot="16200000">
            <a:off x="3200901" y="2982560"/>
            <a:ext cx="335393" cy="128588"/>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5" name="TextBox 604">
            <a:extLst>
              <a:ext uri="{FF2B5EF4-FFF2-40B4-BE49-F238E27FC236}">
                <a16:creationId xmlns:a16="http://schemas.microsoft.com/office/drawing/2014/main" id="{DE26A108-1F7C-DA48-9155-CD96F69ED0B6}"/>
              </a:ext>
            </a:extLst>
          </p:cNvPr>
          <p:cNvSpPr txBox="1"/>
          <p:nvPr/>
        </p:nvSpPr>
        <p:spPr>
          <a:xfrm>
            <a:off x="4262620" y="3300447"/>
            <a:ext cx="981679"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PostgreSQL</a:t>
            </a:r>
          </a:p>
        </p:txBody>
      </p:sp>
      <p:sp>
        <p:nvSpPr>
          <p:cNvPr id="606" name="Right Arrow 605">
            <a:extLst>
              <a:ext uri="{FF2B5EF4-FFF2-40B4-BE49-F238E27FC236}">
                <a16:creationId xmlns:a16="http://schemas.microsoft.com/office/drawing/2014/main" id="{F5BEA863-01CF-C846-B469-44F012335172}"/>
              </a:ext>
            </a:extLst>
          </p:cNvPr>
          <p:cNvSpPr/>
          <p:nvPr/>
        </p:nvSpPr>
        <p:spPr>
          <a:xfrm>
            <a:off x="5673927" y="2195870"/>
            <a:ext cx="335393" cy="128588"/>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07" name="Group 606">
            <a:extLst>
              <a:ext uri="{FF2B5EF4-FFF2-40B4-BE49-F238E27FC236}">
                <a16:creationId xmlns:a16="http://schemas.microsoft.com/office/drawing/2014/main" id="{531D3BDF-9757-5648-A6FF-C3A42F057324}"/>
              </a:ext>
            </a:extLst>
          </p:cNvPr>
          <p:cNvGrpSpPr/>
          <p:nvPr/>
        </p:nvGrpSpPr>
        <p:grpSpPr>
          <a:xfrm>
            <a:off x="522101" y="3064427"/>
            <a:ext cx="1924679" cy="2150248"/>
            <a:chOff x="547037" y="2397972"/>
            <a:chExt cx="1924679" cy="2150248"/>
          </a:xfrm>
        </p:grpSpPr>
        <p:pic>
          <p:nvPicPr>
            <p:cNvPr id="648" name="Picture 647">
              <a:extLst>
                <a:ext uri="{FF2B5EF4-FFF2-40B4-BE49-F238E27FC236}">
                  <a16:creationId xmlns:a16="http://schemas.microsoft.com/office/drawing/2014/main" id="{CFA6E049-4A2C-0E42-83FB-E0CB2D04B53B}"/>
                </a:ext>
              </a:extLst>
            </p:cNvPr>
            <p:cNvPicPr>
              <a:picLocks noChangeAspect="1"/>
            </p:cNvPicPr>
            <p:nvPr/>
          </p:nvPicPr>
          <p:blipFill>
            <a:blip r:embed="rId3"/>
            <a:stretch>
              <a:fillRect/>
            </a:stretch>
          </p:blipFill>
          <p:spPr>
            <a:xfrm>
              <a:off x="2052924" y="2516042"/>
              <a:ext cx="335393" cy="335393"/>
            </a:xfrm>
            <a:prstGeom prst="rect">
              <a:avLst/>
            </a:prstGeom>
          </p:spPr>
        </p:pic>
        <p:grpSp>
          <p:nvGrpSpPr>
            <p:cNvPr id="649" name="Group 648">
              <a:extLst>
                <a:ext uri="{FF2B5EF4-FFF2-40B4-BE49-F238E27FC236}">
                  <a16:creationId xmlns:a16="http://schemas.microsoft.com/office/drawing/2014/main" id="{6E52975A-58B9-5B43-A790-79D5B9D5A2E2}"/>
                </a:ext>
              </a:extLst>
            </p:cNvPr>
            <p:cNvGrpSpPr/>
            <p:nvPr/>
          </p:nvGrpSpPr>
          <p:grpSpPr>
            <a:xfrm>
              <a:off x="547037" y="2397972"/>
              <a:ext cx="1924679" cy="2150248"/>
              <a:chOff x="243920" y="2715037"/>
              <a:chExt cx="1924679" cy="2150248"/>
            </a:xfrm>
          </p:grpSpPr>
          <p:sp>
            <p:nvSpPr>
              <p:cNvPr id="650" name="Google Shape;343;p21">
                <a:extLst>
                  <a:ext uri="{FF2B5EF4-FFF2-40B4-BE49-F238E27FC236}">
                    <a16:creationId xmlns:a16="http://schemas.microsoft.com/office/drawing/2014/main" id="{A158014F-5101-1649-92E9-CC29D236E052}"/>
                  </a:ext>
                </a:extLst>
              </p:cNvPr>
              <p:cNvSpPr/>
              <p:nvPr/>
            </p:nvSpPr>
            <p:spPr>
              <a:xfrm>
                <a:off x="243920" y="2726723"/>
                <a:ext cx="1924679" cy="2138562"/>
              </a:xfrm>
              <a:prstGeom prst="rect">
                <a:avLst/>
              </a:prstGeom>
              <a:solidFill>
                <a:srgbClr val="FF6600">
                  <a:alpha val="47843"/>
                </a:srgbClr>
              </a:solidFill>
              <a:ln w="28575" cap="flat" cmpd="sng">
                <a:solidFill>
                  <a:srgbClr val="FF6600"/>
                </a:solidFill>
                <a:prstDash val="dash"/>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1" name="Google Shape;344;p21">
                <a:extLst>
                  <a:ext uri="{FF2B5EF4-FFF2-40B4-BE49-F238E27FC236}">
                    <a16:creationId xmlns:a16="http://schemas.microsoft.com/office/drawing/2014/main" id="{90AC2887-2244-BF43-AF34-529C786EDA39}"/>
                  </a:ext>
                </a:extLst>
              </p:cNvPr>
              <p:cNvSpPr txBox="1"/>
              <p:nvPr/>
            </p:nvSpPr>
            <p:spPr>
              <a:xfrm>
                <a:off x="294159" y="2715037"/>
                <a:ext cx="1641917" cy="276999"/>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3F3F3F"/>
                    </a:solidFill>
                    <a:effectLst/>
                    <a:uLnTx/>
                    <a:uFillTx/>
                    <a:latin typeface="Arial"/>
                    <a:ea typeface="Arial"/>
                    <a:cs typeface="Arial"/>
                    <a:sym typeface="Arial"/>
                  </a:rPr>
                  <a:t>Data Streaming</a:t>
                </a:r>
                <a:endParaRPr kumimoji="0" sz="1350" b="1"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652" name="Google Shape;345;p21">
                <a:extLst>
                  <a:ext uri="{FF2B5EF4-FFF2-40B4-BE49-F238E27FC236}">
                    <a16:creationId xmlns:a16="http://schemas.microsoft.com/office/drawing/2014/main" id="{D28CAFCF-6672-954A-878F-B9EEBDA85057}"/>
                  </a:ext>
                </a:extLst>
              </p:cNvPr>
              <p:cNvSpPr txBox="1"/>
              <p:nvPr/>
            </p:nvSpPr>
            <p:spPr>
              <a:xfrm>
                <a:off x="331310" y="3011323"/>
                <a:ext cx="1393651" cy="276999"/>
              </a:xfrm>
              <a:prstGeom prst="rect">
                <a:avLst/>
              </a:prstGeom>
              <a:solidFill>
                <a:srgbClr val="FF7D7D"/>
              </a:solidFill>
              <a:ln w="9525" cap="flat" cmpd="sng">
                <a:solidFill>
                  <a:srgbClr val="FF3B3C"/>
                </a:solidFill>
                <a:prstDash val="dash"/>
                <a:round/>
                <a:headEnd type="none" w="sm" len="sm"/>
                <a:tailEnd type="none" w="sm" len="sm"/>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Arial"/>
                    <a:ea typeface="Arial"/>
                    <a:cs typeface="Arial"/>
                    <a:sym typeface="Arial"/>
                  </a:rPr>
                  <a:t>Kafka Topics</a:t>
                </a:r>
                <a:endParaRPr kumimoji="0" sz="1800" b="0" i="0" u="none" strike="noStrike" kern="0" cap="none" spc="0" normalizeH="0" baseline="0" noProof="0">
                  <a:ln>
                    <a:noFill/>
                  </a:ln>
                  <a:solidFill>
                    <a:prstClr val="black"/>
                  </a:solidFill>
                  <a:effectLst/>
                  <a:uLnTx/>
                  <a:uFillTx/>
                </a:endParaRPr>
              </a:p>
            </p:txBody>
          </p:sp>
          <p:sp>
            <p:nvSpPr>
              <p:cNvPr id="653" name="Google Shape;346;p21">
                <a:extLst>
                  <a:ext uri="{FF2B5EF4-FFF2-40B4-BE49-F238E27FC236}">
                    <a16:creationId xmlns:a16="http://schemas.microsoft.com/office/drawing/2014/main" id="{F105FF0E-EC5D-0D4A-8A7A-F5E6F883D11C}"/>
                  </a:ext>
                </a:extLst>
              </p:cNvPr>
              <p:cNvSpPr/>
              <p:nvPr/>
            </p:nvSpPr>
            <p:spPr>
              <a:xfrm>
                <a:off x="398201"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4" name="Google Shape;347;p21">
                <a:extLst>
                  <a:ext uri="{FF2B5EF4-FFF2-40B4-BE49-F238E27FC236}">
                    <a16:creationId xmlns:a16="http://schemas.microsoft.com/office/drawing/2014/main" id="{5FFFD898-246F-2344-9889-F0212F4F1135}"/>
                  </a:ext>
                </a:extLst>
              </p:cNvPr>
              <p:cNvSpPr/>
              <p:nvPr/>
            </p:nvSpPr>
            <p:spPr>
              <a:xfrm>
                <a:off x="583893"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5" name="Google Shape;348;p21">
                <a:extLst>
                  <a:ext uri="{FF2B5EF4-FFF2-40B4-BE49-F238E27FC236}">
                    <a16:creationId xmlns:a16="http://schemas.microsoft.com/office/drawing/2014/main" id="{3E11A240-AA8D-174F-8BEE-7F73DC61C700}"/>
                  </a:ext>
                </a:extLst>
              </p:cNvPr>
              <p:cNvSpPr/>
              <p:nvPr/>
            </p:nvSpPr>
            <p:spPr>
              <a:xfrm>
                <a:off x="761601"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6" name="Google Shape;349;p21">
                <a:extLst>
                  <a:ext uri="{FF2B5EF4-FFF2-40B4-BE49-F238E27FC236}">
                    <a16:creationId xmlns:a16="http://schemas.microsoft.com/office/drawing/2014/main" id="{0D4BC8AE-206B-DD4C-BED6-8A7672DDC5DB}"/>
                  </a:ext>
                </a:extLst>
              </p:cNvPr>
              <p:cNvSpPr/>
              <p:nvPr/>
            </p:nvSpPr>
            <p:spPr>
              <a:xfrm>
                <a:off x="943072"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7" name="Google Shape;350;p21">
                <a:extLst>
                  <a:ext uri="{FF2B5EF4-FFF2-40B4-BE49-F238E27FC236}">
                    <a16:creationId xmlns:a16="http://schemas.microsoft.com/office/drawing/2014/main" id="{6B79ED9A-845E-434E-B2B9-7D8D8F1CA371}"/>
                  </a:ext>
                </a:extLst>
              </p:cNvPr>
              <p:cNvSpPr/>
              <p:nvPr/>
            </p:nvSpPr>
            <p:spPr>
              <a:xfrm>
                <a:off x="1124544"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8" name="Google Shape;351;p21">
                <a:extLst>
                  <a:ext uri="{FF2B5EF4-FFF2-40B4-BE49-F238E27FC236}">
                    <a16:creationId xmlns:a16="http://schemas.microsoft.com/office/drawing/2014/main" id="{F0FDFB33-3A34-4246-85E1-E13815F07F36}"/>
                  </a:ext>
                </a:extLst>
              </p:cNvPr>
              <p:cNvSpPr/>
              <p:nvPr/>
            </p:nvSpPr>
            <p:spPr>
              <a:xfrm>
                <a:off x="1303297" y="3648735"/>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9" name="Google Shape;352;p21">
                <a:extLst>
                  <a:ext uri="{FF2B5EF4-FFF2-40B4-BE49-F238E27FC236}">
                    <a16:creationId xmlns:a16="http://schemas.microsoft.com/office/drawing/2014/main" id="{EEDF9084-B0AA-D340-8D0F-7748F4ED6D79}"/>
                  </a:ext>
                </a:extLst>
              </p:cNvPr>
              <p:cNvSpPr/>
              <p:nvPr/>
            </p:nvSpPr>
            <p:spPr>
              <a:xfrm>
                <a:off x="1698490" y="3648734"/>
                <a:ext cx="120650" cy="111125"/>
              </a:xfrm>
              <a:prstGeom prst="rect">
                <a:avLst/>
              </a:prstGeom>
              <a:solidFill>
                <a:srgbClr val="FD9724"/>
              </a:solidFill>
              <a:ln w="25400" cap="flat" cmpd="sng">
                <a:solidFill>
                  <a:srgbClr val="E6892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0" name="Google Shape;353;p21">
                <a:extLst>
                  <a:ext uri="{FF2B5EF4-FFF2-40B4-BE49-F238E27FC236}">
                    <a16:creationId xmlns:a16="http://schemas.microsoft.com/office/drawing/2014/main" id="{5EFA2B9C-C686-EA4D-B6D8-D98FBBFC1BA3}"/>
                  </a:ext>
                </a:extLst>
              </p:cNvPr>
              <p:cNvSpPr/>
              <p:nvPr/>
            </p:nvSpPr>
            <p:spPr>
              <a:xfrm>
                <a:off x="1497805" y="3642723"/>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1" name="Google Shape;354;p21">
                <a:extLst>
                  <a:ext uri="{FF2B5EF4-FFF2-40B4-BE49-F238E27FC236}">
                    <a16:creationId xmlns:a16="http://schemas.microsoft.com/office/drawing/2014/main" id="{A95AD7CD-1E7B-4342-A8D3-4B5DFFC54829}"/>
                  </a:ext>
                </a:extLst>
              </p:cNvPr>
              <p:cNvSpPr/>
              <p:nvPr/>
            </p:nvSpPr>
            <p:spPr>
              <a:xfrm>
                <a:off x="403425"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2" name="Google Shape;355;p21">
                <a:extLst>
                  <a:ext uri="{FF2B5EF4-FFF2-40B4-BE49-F238E27FC236}">
                    <a16:creationId xmlns:a16="http://schemas.microsoft.com/office/drawing/2014/main" id="{4FB7CB94-E5E9-E245-8F98-9590905E1B54}"/>
                  </a:ext>
                </a:extLst>
              </p:cNvPr>
              <p:cNvSpPr/>
              <p:nvPr/>
            </p:nvSpPr>
            <p:spPr>
              <a:xfrm>
                <a:off x="581133"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3" name="Google Shape;356;p21">
                <a:extLst>
                  <a:ext uri="{FF2B5EF4-FFF2-40B4-BE49-F238E27FC236}">
                    <a16:creationId xmlns:a16="http://schemas.microsoft.com/office/drawing/2014/main" id="{2A9493B3-C329-FE46-A76E-8B0FC12BD2DD}"/>
                  </a:ext>
                </a:extLst>
              </p:cNvPr>
              <p:cNvSpPr/>
              <p:nvPr/>
            </p:nvSpPr>
            <p:spPr>
              <a:xfrm>
                <a:off x="762604"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4" name="Google Shape;357;p21">
                <a:extLst>
                  <a:ext uri="{FF2B5EF4-FFF2-40B4-BE49-F238E27FC236}">
                    <a16:creationId xmlns:a16="http://schemas.microsoft.com/office/drawing/2014/main" id="{9BE79C40-180D-574E-84CF-C5C4510F884E}"/>
                  </a:ext>
                </a:extLst>
              </p:cNvPr>
              <p:cNvSpPr/>
              <p:nvPr/>
            </p:nvSpPr>
            <p:spPr>
              <a:xfrm>
                <a:off x="944076"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5" name="Google Shape;358;p21">
                <a:extLst>
                  <a:ext uri="{FF2B5EF4-FFF2-40B4-BE49-F238E27FC236}">
                    <a16:creationId xmlns:a16="http://schemas.microsoft.com/office/drawing/2014/main" id="{EC491490-AEA7-0246-8120-35A5CE205241}"/>
                  </a:ext>
                </a:extLst>
              </p:cNvPr>
              <p:cNvSpPr/>
              <p:nvPr/>
            </p:nvSpPr>
            <p:spPr>
              <a:xfrm>
                <a:off x="1122829" y="3989619"/>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6" name="Google Shape;359;p21">
                <a:extLst>
                  <a:ext uri="{FF2B5EF4-FFF2-40B4-BE49-F238E27FC236}">
                    <a16:creationId xmlns:a16="http://schemas.microsoft.com/office/drawing/2014/main" id="{0FB78A57-966F-B142-8B96-CDA635A43F07}"/>
                  </a:ext>
                </a:extLst>
              </p:cNvPr>
              <p:cNvSpPr/>
              <p:nvPr/>
            </p:nvSpPr>
            <p:spPr>
              <a:xfrm>
                <a:off x="1307476" y="3989618"/>
                <a:ext cx="120650" cy="111125"/>
              </a:xfrm>
              <a:prstGeom prst="rect">
                <a:avLst/>
              </a:prstGeom>
              <a:solidFill>
                <a:srgbClr val="FD9724"/>
              </a:solidFill>
              <a:ln w="25400" cap="flat" cmpd="sng">
                <a:solidFill>
                  <a:srgbClr val="E6892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7" name="Google Shape;406;p21">
                <a:extLst>
                  <a:ext uri="{FF2B5EF4-FFF2-40B4-BE49-F238E27FC236}">
                    <a16:creationId xmlns:a16="http://schemas.microsoft.com/office/drawing/2014/main" id="{E60857C0-E2CE-0B40-B972-F057B051B4F7}"/>
                  </a:ext>
                </a:extLst>
              </p:cNvPr>
              <p:cNvSpPr txBox="1"/>
              <p:nvPr/>
            </p:nvSpPr>
            <p:spPr>
              <a:xfrm>
                <a:off x="271352" y="3430246"/>
                <a:ext cx="599320" cy="230833"/>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a:ea typeface="Arial"/>
                    <a:cs typeface="Arial"/>
                    <a:sym typeface="Arial"/>
                  </a:rPr>
                  <a:t>Video</a:t>
                </a:r>
                <a:endParaRPr kumimoji="0" sz="1050" b="0"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668" name="Google Shape;407;p21">
                <a:extLst>
                  <a:ext uri="{FF2B5EF4-FFF2-40B4-BE49-F238E27FC236}">
                    <a16:creationId xmlns:a16="http://schemas.microsoft.com/office/drawing/2014/main" id="{5BFB3E6B-52BB-2C48-870A-48D7FCCD1A78}"/>
                  </a:ext>
                </a:extLst>
              </p:cNvPr>
              <p:cNvSpPr txBox="1"/>
              <p:nvPr/>
            </p:nvSpPr>
            <p:spPr>
              <a:xfrm>
                <a:off x="273239" y="3797031"/>
                <a:ext cx="471889" cy="230833"/>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a:ea typeface="Arial"/>
                    <a:cs typeface="Arial"/>
                    <a:sym typeface="Arial"/>
                  </a:rPr>
                  <a:t>Text</a:t>
                </a:r>
                <a:endParaRPr kumimoji="0" sz="1050" b="0" i="0" u="none" strike="noStrike" kern="0" cap="none" spc="0" normalizeH="0" baseline="0" noProof="0">
                  <a:ln>
                    <a:noFill/>
                  </a:ln>
                  <a:solidFill>
                    <a:prstClr val="black"/>
                  </a:solidFill>
                  <a:effectLst/>
                  <a:uLnTx/>
                  <a:uFillTx/>
                  <a:latin typeface="Arial"/>
                  <a:ea typeface="Arial"/>
                  <a:cs typeface="Arial"/>
                  <a:sym typeface="Arial"/>
                </a:endParaRPr>
              </a:p>
            </p:txBody>
          </p:sp>
        </p:grpSp>
      </p:grpSp>
      <p:pic>
        <p:nvPicPr>
          <p:cNvPr id="608" name="Picture 607">
            <a:extLst>
              <a:ext uri="{FF2B5EF4-FFF2-40B4-BE49-F238E27FC236}">
                <a16:creationId xmlns:a16="http://schemas.microsoft.com/office/drawing/2014/main" id="{13FFED49-3C59-4C49-B94E-B0FC370C7D8B}"/>
              </a:ext>
            </a:extLst>
          </p:cNvPr>
          <p:cNvPicPr>
            <a:picLocks noChangeAspect="1"/>
          </p:cNvPicPr>
          <p:nvPr/>
        </p:nvPicPr>
        <p:blipFill>
          <a:blip r:embed="rId8"/>
          <a:stretch>
            <a:fillRect/>
          </a:stretch>
        </p:blipFill>
        <p:spPr>
          <a:xfrm>
            <a:off x="816922" y="4600496"/>
            <a:ext cx="1533420" cy="457667"/>
          </a:xfrm>
          <a:prstGeom prst="rect">
            <a:avLst/>
          </a:prstGeom>
        </p:spPr>
      </p:pic>
      <p:grpSp>
        <p:nvGrpSpPr>
          <p:cNvPr id="609" name="Group 608">
            <a:extLst>
              <a:ext uri="{FF2B5EF4-FFF2-40B4-BE49-F238E27FC236}">
                <a16:creationId xmlns:a16="http://schemas.microsoft.com/office/drawing/2014/main" id="{DA99A577-86B7-0845-AFE8-D68401A2596D}"/>
              </a:ext>
            </a:extLst>
          </p:cNvPr>
          <p:cNvGrpSpPr/>
          <p:nvPr/>
        </p:nvGrpSpPr>
        <p:grpSpPr>
          <a:xfrm>
            <a:off x="6057020" y="3162974"/>
            <a:ext cx="2441591" cy="1553963"/>
            <a:chOff x="6110183" y="2744909"/>
            <a:chExt cx="2441591" cy="1553963"/>
          </a:xfrm>
        </p:grpSpPr>
        <p:pic>
          <p:nvPicPr>
            <p:cNvPr id="642" name="Picture 641">
              <a:extLst>
                <a:ext uri="{FF2B5EF4-FFF2-40B4-BE49-F238E27FC236}">
                  <a16:creationId xmlns:a16="http://schemas.microsoft.com/office/drawing/2014/main" id="{A8D4B9D8-9B31-904D-8333-00DFC25DADE1}"/>
                </a:ext>
              </a:extLst>
            </p:cNvPr>
            <p:cNvPicPr>
              <a:picLocks noChangeAspect="1"/>
            </p:cNvPicPr>
            <p:nvPr/>
          </p:nvPicPr>
          <p:blipFill>
            <a:blip r:embed="rId3"/>
            <a:stretch>
              <a:fillRect/>
            </a:stretch>
          </p:blipFill>
          <p:spPr>
            <a:xfrm>
              <a:off x="6206090" y="2846014"/>
              <a:ext cx="317333" cy="317333"/>
            </a:xfrm>
            <a:prstGeom prst="rect">
              <a:avLst/>
            </a:prstGeom>
          </p:spPr>
        </p:pic>
        <p:grpSp>
          <p:nvGrpSpPr>
            <p:cNvPr id="643" name="Google Shape;398;p21">
              <a:extLst>
                <a:ext uri="{FF2B5EF4-FFF2-40B4-BE49-F238E27FC236}">
                  <a16:creationId xmlns:a16="http://schemas.microsoft.com/office/drawing/2014/main" id="{1352B819-47C6-2B4B-BCF9-00879FCE4056}"/>
                </a:ext>
              </a:extLst>
            </p:cNvPr>
            <p:cNvGrpSpPr/>
            <p:nvPr/>
          </p:nvGrpSpPr>
          <p:grpSpPr>
            <a:xfrm>
              <a:off x="6110183" y="2744909"/>
              <a:ext cx="2441591" cy="1553963"/>
              <a:chOff x="9037424" y="2084701"/>
              <a:chExt cx="3255454" cy="2071951"/>
            </a:xfrm>
          </p:grpSpPr>
          <p:sp>
            <p:nvSpPr>
              <p:cNvPr id="644" name="Google Shape;399;p21">
                <a:extLst>
                  <a:ext uri="{FF2B5EF4-FFF2-40B4-BE49-F238E27FC236}">
                    <a16:creationId xmlns:a16="http://schemas.microsoft.com/office/drawing/2014/main" id="{C19B3E46-5C2F-544E-B3F1-DA40C30BF36A}"/>
                  </a:ext>
                </a:extLst>
              </p:cNvPr>
              <p:cNvSpPr/>
              <p:nvPr/>
            </p:nvSpPr>
            <p:spPr>
              <a:xfrm>
                <a:off x="9037424" y="2084701"/>
                <a:ext cx="3255454" cy="2071951"/>
              </a:xfrm>
              <a:prstGeom prst="rect">
                <a:avLst/>
              </a:prstGeom>
              <a:solidFill>
                <a:srgbClr val="90C261">
                  <a:alpha val="49803"/>
                </a:srgbClr>
              </a:solidFill>
              <a:ln w="28575" cap="flat" cmpd="sng">
                <a:solidFill>
                  <a:srgbClr val="3F3F3F"/>
                </a:solidFill>
                <a:prstDash val="dash"/>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A5A5A5"/>
                  </a:solidFill>
                  <a:effectLst/>
                  <a:uLnTx/>
                  <a:uFillTx/>
                  <a:latin typeface="Calibri"/>
                  <a:ea typeface="Calibri"/>
                  <a:cs typeface="Calibri"/>
                  <a:sym typeface="Calibri"/>
                </a:endParaRPr>
              </a:p>
            </p:txBody>
          </p:sp>
          <p:sp>
            <p:nvSpPr>
              <p:cNvPr id="645" name="Google Shape;400;p21">
                <a:extLst>
                  <a:ext uri="{FF2B5EF4-FFF2-40B4-BE49-F238E27FC236}">
                    <a16:creationId xmlns:a16="http://schemas.microsoft.com/office/drawing/2014/main" id="{0B3025A9-C5F3-614E-BA31-900E4087696B}"/>
                  </a:ext>
                </a:extLst>
              </p:cNvPr>
              <p:cNvSpPr txBox="1"/>
              <p:nvPr/>
            </p:nvSpPr>
            <p:spPr>
              <a:xfrm>
                <a:off x="9396932" y="2835497"/>
                <a:ext cx="2416046" cy="369332"/>
              </a:xfrm>
              <a:prstGeom prst="rect">
                <a:avLst/>
              </a:prstGeom>
              <a:solidFill>
                <a:srgbClr val="90C261"/>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white"/>
                    </a:solidFill>
                    <a:effectLst/>
                    <a:uLnTx/>
                    <a:uFillTx/>
                    <a:latin typeface="Arial"/>
                    <a:ea typeface="Arial"/>
                    <a:cs typeface="Arial"/>
                    <a:sym typeface="Arial"/>
                  </a:rPr>
                  <a:t>ES Writer/Mapper</a:t>
                </a:r>
                <a:endParaRPr kumimoji="0" sz="1800" b="0" i="0" u="none" strike="noStrike" kern="0" cap="none" spc="0" normalizeH="0" baseline="0" noProof="0">
                  <a:ln>
                    <a:noFill/>
                  </a:ln>
                  <a:solidFill>
                    <a:prstClr val="black"/>
                  </a:solidFill>
                  <a:effectLst/>
                  <a:uLnTx/>
                  <a:uFillTx/>
                </a:endParaRPr>
              </a:p>
            </p:txBody>
          </p:sp>
          <p:sp>
            <p:nvSpPr>
              <p:cNvPr id="646" name="Google Shape;401;p21">
                <a:extLst>
                  <a:ext uri="{FF2B5EF4-FFF2-40B4-BE49-F238E27FC236}">
                    <a16:creationId xmlns:a16="http://schemas.microsoft.com/office/drawing/2014/main" id="{0BA225AE-3814-4940-9DCD-8F6F2639C2FE}"/>
                  </a:ext>
                </a:extLst>
              </p:cNvPr>
              <p:cNvSpPr txBox="1"/>
              <p:nvPr/>
            </p:nvSpPr>
            <p:spPr>
              <a:xfrm>
                <a:off x="9696088" y="2135544"/>
                <a:ext cx="2137124" cy="369332"/>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uLnTx/>
                    <a:uFillTx/>
                    <a:latin typeface="Arial"/>
                    <a:ea typeface="Arial"/>
                    <a:cs typeface="Arial"/>
                    <a:sym typeface="Arial"/>
                  </a:rPr>
                  <a:t>Indexing Layer</a:t>
                </a:r>
                <a:endParaRPr kumimoji="0" sz="1800" b="0" i="0" u="none" strike="noStrike" kern="0" cap="none" spc="0" normalizeH="0" baseline="0" noProof="0">
                  <a:ln>
                    <a:noFill/>
                  </a:ln>
                  <a:solidFill>
                    <a:prstClr val="black"/>
                  </a:solidFill>
                  <a:effectLst/>
                  <a:uLnTx/>
                  <a:uFillTx/>
                </a:endParaRPr>
              </a:p>
            </p:txBody>
          </p:sp>
          <p:pic>
            <p:nvPicPr>
              <p:cNvPr id="647" name="Google Shape;402;p21" descr="arangodb-logo.png">
                <a:extLst>
                  <a:ext uri="{FF2B5EF4-FFF2-40B4-BE49-F238E27FC236}">
                    <a16:creationId xmlns:a16="http://schemas.microsoft.com/office/drawing/2014/main" id="{E483FD69-5C8B-414E-91BF-350A917D04B3}"/>
                  </a:ext>
                </a:extLst>
              </p:cNvPr>
              <p:cNvPicPr preferRelativeResize="0"/>
              <p:nvPr/>
            </p:nvPicPr>
            <p:blipFill rotWithShape="1">
              <a:blip r:embed="rId9">
                <a:alphaModFix/>
              </a:blip>
              <a:srcRect/>
              <a:stretch/>
            </p:blipFill>
            <p:spPr>
              <a:xfrm>
                <a:off x="9671911" y="3499373"/>
                <a:ext cx="2128790" cy="532198"/>
              </a:xfrm>
              <a:prstGeom prst="rect">
                <a:avLst/>
              </a:prstGeom>
              <a:noFill/>
              <a:ln>
                <a:noFill/>
              </a:ln>
            </p:spPr>
          </p:pic>
        </p:grpSp>
      </p:grpSp>
      <p:grpSp>
        <p:nvGrpSpPr>
          <p:cNvPr id="610" name="Google Shape;360;p21">
            <a:extLst>
              <a:ext uri="{FF2B5EF4-FFF2-40B4-BE49-F238E27FC236}">
                <a16:creationId xmlns:a16="http://schemas.microsoft.com/office/drawing/2014/main" id="{2B004100-3199-3D42-8E85-45694F0D8991}"/>
              </a:ext>
            </a:extLst>
          </p:cNvPr>
          <p:cNvGrpSpPr/>
          <p:nvPr/>
        </p:nvGrpSpPr>
        <p:grpSpPr>
          <a:xfrm>
            <a:off x="6057020" y="980766"/>
            <a:ext cx="2441590" cy="1883783"/>
            <a:chOff x="2886627" y="1304353"/>
            <a:chExt cx="3255453" cy="2511710"/>
          </a:xfrm>
        </p:grpSpPr>
        <p:sp>
          <p:nvSpPr>
            <p:cNvPr id="632" name="Google Shape;361;p21">
              <a:extLst>
                <a:ext uri="{FF2B5EF4-FFF2-40B4-BE49-F238E27FC236}">
                  <a16:creationId xmlns:a16="http://schemas.microsoft.com/office/drawing/2014/main" id="{6D014032-9AE5-3D46-81F4-7E9551496F17}"/>
                </a:ext>
              </a:extLst>
            </p:cNvPr>
            <p:cNvSpPr/>
            <p:nvPr/>
          </p:nvSpPr>
          <p:spPr>
            <a:xfrm rot="16200000">
              <a:off x="3258499" y="932481"/>
              <a:ext cx="2511710" cy="3255453"/>
            </a:xfrm>
            <a:prstGeom prst="rect">
              <a:avLst/>
            </a:prstGeom>
            <a:solidFill>
              <a:srgbClr val="4472C4">
                <a:alpha val="49803"/>
              </a:srgbClr>
            </a:solidFill>
            <a:ln w="28575" cap="flat" cmpd="sng">
              <a:solidFill>
                <a:srgbClr val="6B80B1"/>
              </a:solidFill>
              <a:prstDash val="dash"/>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33" name="Google Shape;362;p21">
              <a:extLst>
                <a:ext uri="{FF2B5EF4-FFF2-40B4-BE49-F238E27FC236}">
                  <a16:creationId xmlns:a16="http://schemas.microsoft.com/office/drawing/2014/main" id="{3418F299-D3EF-4A40-84D2-19345F3FC71A}"/>
                </a:ext>
              </a:extLst>
            </p:cNvPr>
            <p:cNvSpPr/>
            <p:nvPr/>
          </p:nvSpPr>
          <p:spPr>
            <a:xfrm>
              <a:off x="3256849" y="2586324"/>
              <a:ext cx="2252597" cy="1138563"/>
            </a:xfrm>
            <a:prstGeom prst="rect">
              <a:avLst/>
            </a:prstGeom>
            <a:solidFill>
              <a:srgbClr val="BBDFFF">
                <a:alpha val="49803"/>
              </a:srgbClr>
            </a:solidFill>
            <a:ln w="28575"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A5A5A5"/>
                </a:solidFill>
                <a:effectLst/>
                <a:uLnTx/>
                <a:uFillTx/>
                <a:latin typeface="Calibri"/>
                <a:ea typeface="Calibri"/>
                <a:cs typeface="Calibri"/>
                <a:sym typeface="Calibri"/>
              </a:endParaRPr>
            </a:p>
          </p:txBody>
        </p:sp>
        <p:sp>
          <p:nvSpPr>
            <p:cNvPr id="634" name="Google Shape;363;p21">
              <a:extLst>
                <a:ext uri="{FF2B5EF4-FFF2-40B4-BE49-F238E27FC236}">
                  <a16:creationId xmlns:a16="http://schemas.microsoft.com/office/drawing/2014/main" id="{AA783F41-53B8-D248-8D90-664DA20D0AD7}"/>
                </a:ext>
              </a:extLst>
            </p:cNvPr>
            <p:cNvSpPr txBox="1"/>
            <p:nvPr/>
          </p:nvSpPr>
          <p:spPr>
            <a:xfrm>
              <a:off x="2886627" y="1383655"/>
              <a:ext cx="2788133" cy="369332"/>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3F3F3F"/>
                  </a:solidFill>
                  <a:effectLst/>
                  <a:uLnTx/>
                  <a:uFillTx/>
                  <a:latin typeface="Arial"/>
                  <a:ea typeface="Arial"/>
                  <a:cs typeface="Arial"/>
                  <a:sym typeface="Arial"/>
                </a:rPr>
                <a:t>Feature Extraction</a:t>
              </a:r>
              <a:endParaRPr kumimoji="0" sz="1350" b="1"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635" name="Google Shape;364;p21">
              <a:extLst>
                <a:ext uri="{FF2B5EF4-FFF2-40B4-BE49-F238E27FC236}">
                  <a16:creationId xmlns:a16="http://schemas.microsoft.com/office/drawing/2014/main" id="{E00F3196-73D6-3342-9DB1-B5A5A8F573FE}"/>
                </a:ext>
              </a:extLst>
            </p:cNvPr>
            <p:cNvSpPr/>
            <p:nvPr/>
          </p:nvSpPr>
          <p:spPr>
            <a:xfrm>
              <a:off x="3256849" y="2171061"/>
              <a:ext cx="2252597" cy="328834"/>
            </a:xfrm>
            <a:prstGeom prst="rect">
              <a:avLst/>
            </a:prstGeom>
            <a:solidFill>
              <a:srgbClr val="BBDFFF">
                <a:alpha val="49803"/>
              </a:srgbClr>
            </a:solidFill>
            <a:ln w="2540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Calibri"/>
                  <a:cs typeface="Calibri"/>
                  <a:sym typeface="Calibri"/>
                </a:rPr>
                <a:t>Index Constructor</a:t>
              </a:r>
              <a:endParaRPr kumimoji="0" sz="12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36" name="Google Shape;365;p21">
              <a:extLst>
                <a:ext uri="{FF2B5EF4-FFF2-40B4-BE49-F238E27FC236}">
                  <a16:creationId xmlns:a16="http://schemas.microsoft.com/office/drawing/2014/main" id="{66F880A2-7442-054F-A94F-9A9AD256C5BA}"/>
                </a:ext>
              </a:extLst>
            </p:cNvPr>
            <p:cNvSpPr/>
            <p:nvPr/>
          </p:nvSpPr>
          <p:spPr>
            <a:xfrm>
              <a:off x="3423488" y="2957959"/>
              <a:ext cx="1937245" cy="321491"/>
            </a:xfrm>
            <a:prstGeom prst="rect">
              <a:avLst/>
            </a:prstGeom>
            <a:solidFill>
              <a:srgbClr val="5B9BD5"/>
            </a:solidFill>
            <a:ln w="25400" cap="flat" cmpd="sng">
              <a:solidFill>
                <a:srgbClr val="00437C"/>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libri"/>
                  <a:ea typeface="Calibri"/>
                  <a:cs typeface="Calibri"/>
                  <a:sym typeface="Calibri"/>
                </a:rPr>
                <a:t>NLP (Text)</a:t>
              </a:r>
              <a:endParaRPr kumimoji="0" sz="10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37" name="Google Shape;366;p21">
              <a:extLst>
                <a:ext uri="{FF2B5EF4-FFF2-40B4-BE49-F238E27FC236}">
                  <a16:creationId xmlns:a16="http://schemas.microsoft.com/office/drawing/2014/main" id="{04087E64-BBCD-8F41-81A5-CBBF6305A894}"/>
                </a:ext>
              </a:extLst>
            </p:cNvPr>
            <p:cNvSpPr txBox="1"/>
            <p:nvPr/>
          </p:nvSpPr>
          <p:spPr>
            <a:xfrm>
              <a:off x="3296954" y="2599692"/>
              <a:ext cx="2250698" cy="338554"/>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Calibri"/>
                  <a:cs typeface="Calibri"/>
                  <a:sym typeface="Calibri"/>
                </a:rPr>
                <a:t>Data type Processors</a:t>
              </a:r>
              <a:endParaRPr kumimoji="0" sz="12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38" name="Google Shape;367;p21">
              <a:extLst>
                <a:ext uri="{FF2B5EF4-FFF2-40B4-BE49-F238E27FC236}">
                  <a16:creationId xmlns:a16="http://schemas.microsoft.com/office/drawing/2014/main" id="{D0379DB4-B281-E144-9A6A-A3B7570C31F3}"/>
                </a:ext>
              </a:extLst>
            </p:cNvPr>
            <p:cNvSpPr/>
            <p:nvPr/>
          </p:nvSpPr>
          <p:spPr>
            <a:xfrm>
              <a:off x="3428840" y="3324247"/>
              <a:ext cx="1937245" cy="321491"/>
            </a:xfrm>
            <a:prstGeom prst="rect">
              <a:avLst/>
            </a:prstGeom>
            <a:solidFill>
              <a:srgbClr val="5B9BD5"/>
            </a:solidFill>
            <a:ln w="25400" cap="flat" cmpd="sng">
              <a:solidFill>
                <a:srgbClr val="00437C"/>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libri"/>
                  <a:ea typeface="Calibri"/>
                  <a:cs typeface="Calibri"/>
                  <a:sym typeface="Calibri"/>
                </a:rPr>
                <a:t>Vision (Video)</a:t>
              </a:r>
              <a:endParaRPr kumimoji="0" sz="1050" b="0" i="0" u="none" strike="noStrike" kern="0" cap="none" spc="0" normalizeH="0" baseline="0" noProof="0">
                <a:ln>
                  <a:noFill/>
                </a:ln>
                <a:solidFill>
                  <a:prstClr val="white"/>
                </a:solidFill>
                <a:effectLst/>
                <a:uLnTx/>
                <a:uFillTx/>
                <a:latin typeface="Calibri"/>
                <a:ea typeface="Calibri"/>
                <a:cs typeface="Calibri"/>
                <a:sym typeface="Calibri"/>
              </a:endParaRPr>
            </a:p>
          </p:txBody>
        </p:sp>
        <p:cxnSp>
          <p:nvCxnSpPr>
            <p:cNvPr id="639" name="Google Shape;368;p21">
              <a:extLst>
                <a:ext uri="{FF2B5EF4-FFF2-40B4-BE49-F238E27FC236}">
                  <a16:creationId xmlns:a16="http://schemas.microsoft.com/office/drawing/2014/main" id="{0A16F7E3-AF02-D642-8D5B-B9D978705EF5}"/>
                </a:ext>
              </a:extLst>
            </p:cNvPr>
            <p:cNvCxnSpPr>
              <a:endCxn id="635" idx="1"/>
            </p:cNvCxnSpPr>
            <p:nvPr/>
          </p:nvCxnSpPr>
          <p:spPr>
            <a:xfrm>
              <a:off x="3020149" y="2335478"/>
              <a:ext cx="236700" cy="0"/>
            </a:xfrm>
            <a:prstGeom prst="straightConnector1">
              <a:avLst/>
            </a:prstGeom>
            <a:noFill/>
            <a:ln w="25400" cap="flat" cmpd="sng">
              <a:solidFill>
                <a:srgbClr val="7F7F7F"/>
              </a:solidFill>
              <a:prstDash val="solid"/>
              <a:round/>
              <a:headEnd type="none" w="sm" len="sm"/>
              <a:tailEnd type="stealth" w="med" len="med"/>
            </a:ln>
            <a:effectLst>
              <a:outerShdw blurRad="40000" dist="20000" dir="5400000" rotWithShape="0">
                <a:srgbClr val="000000">
                  <a:alpha val="37647"/>
                </a:srgbClr>
              </a:outerShdw>
            </a:effectLst>
          </p:spPr>
        </p:cxnSp>
        <p:cxnSp>
          <p:nvCxnSpPr>
            <p:cNvPr id="640" name="Google Shape;369;p21">
              <a:extLst>
                <a:ext uri="{FF2B5EF4-FFF2-40B4-BE49-F238E27FC236}">
                  <a16:creationId xmlns:a16="http://schemas.microsoft.com/office/drawing/2014/main" id="{C6FE6901-DBEC-4840-99BA-0301F84507E9}"/>
                </a:ext>
              </a:extLst>
            </p:cNvPr>
            <p:cNvCxnSpPr/>
            <p:nvPr/>
          </p:nvCxnSpPr>
          <p:spPr>
            <a:xfrm>
              <a:off x="3020160" y="3119778"/>
              <a:ext cx="231139" cy="0"/>
            </a:xfrm>
            <a:prstGeom prst="straightConnector1">
              <a:avLst/>
            </a:prstGeom>
            <a:noFill/>
            <a:ln w="25400" cap="flat" cmpd="sng">
              <a:solidFill>
                <a:srgbClr val="7F7F7F"/>
              </a:solidFill>
              <a:prstDash val="solid"/>
              <a:round/>
              <a:headEnd type="none" w="sm" len="sm"/>
              <a:tailEnd type="stealth" w="med" len="med"/>
            </a:ln>
            <a:effectLst>
              <a:outerShdw blurRad="40000" dist="20000" dir="5400000" rotWithShape="0">
                <a:srgbClr val="000000">
                  <a:alpha val="37647"/>
                </a:srgbClr>
              </a:outerShdw>
            </a:effectLst>
          </p:spPr>
        </p:cxnSp>
        <p:cxnSp>
          <p:nvCxnSpPr>
            <p:cNvPr id="641" name="Google Shape;370;p21">
              <a:extLst>
                <a:ext uri="{FF2B5EF4-FFF2-40B4-BE49-F238E27FC236}">
                  <a16:creationId xmlns:a16="http://schemas.microsoft.com/office/drawing/2014/main" id="{468AB501-FC7D-6042-A498-982A17C621B9}"/>
                </a:ext>
              </a:extLst>
            </p:cNvPr>
            <p:cNvCxnSpPr/>
            <p:nvPr/>
          </p:nvCxnSpPr>
          <p:spPr>
            <a:xfrm flipH="1">
              <a:off x="3014610" y="2335478"/>
              <a:ext cx="5550" cy="784300"/>
            </a:xfrm>
            <a:prstGeom prst="straightConnector1">
              <a:avLst/>
            </a:prstGeom>
            <a:noFill/>
            <a:ln w="25400" cap="flat" cmpd="sng">
              <a:solidFill>
                <a:srgbClr val="7F7F7F"/>
              </a:solidFill>
              <a:prstDash val="solid"/>
              <a:round/>
              <a:headEnd type="none" w="sm" len="sm"/>
              <a:tailEnd type="none" w="sm" len="sm"/>
            </a:ln>
            <a:effectLst>
              <a:outerShdw blurRad="40000" dist="20000" dir="5400000" rotWithShape="0">
                <a:srgbClr val="000000">
                  <a:alpha val="37647"/>
                </a:srgbClr>
              </a:outerShdw>
            </a:effectLst>
          </p:spPr>
        </p:cxnSp>
      </p:grpSp>
      <p:sp>
        <p:nvSpPr>
          <p:cNvPr id="611" name="Google Shape;363;p21">
            <a:extLst>
              <a:ext uri="{FF2B5EF4-FFF2-40B4-BE49-F238E27FC236}">
                <a16:creationId xmlns:a16="http://schemas.microsoft.com/office/drawing/2014/main" id="{5EC88F91-825C-9647-AAA6-0C08AE6E6EE5}"/>
              </a:ext>
            </a:extLst>
          </p:cNvPr>
          <p:cNvSpPr txBox="1"/>
          <p:nvPr/>
        </p:nvSpPr>
        <p:spPr>
          <a:xfrm>
            <a:off x="6694294" y="1339014"/>
            <a:ext cx="768179" cy="276999"/>
          </a:xfrm>
          <a:prstGeom prst="rect">
            <a:avLst/>
          </a:prstGeom>
          <a:solidFill>
            <a:srgbClr val="5B9BD5">
              <a:lumMod val="40000"/>
              <a:lumOff val="60000"/>
            </a:srgbClr>
          </a:solid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3F3F3F"/>
                </a:solidFill>
                <a:effectLst/>
                <a:uLnTx/>
                <a:uFillTx/>
                <a:latin typeface="Arial"/>
                <a:ea typeface="Arial"/>
                <a:cs typeface="Arial"/>
                <a:sym typeface="Arial"/>
              </a:rPr>
              <a:t>ML, NLP</a:t>
            </a:r>
            <a:endParaRPr kumimoji="0" sz="1200" b="1" i="0" u="none" strike="noStrike" kern="0" cap="none" spc="0" normalizeH="0" baseline="0" noProof="0">
              <a:ln>
                <a:noFill/>
              </a:ln>
              <a:solidFill>
                <a:srgbClr val="3F3F3F"/>
              </a:solidFill>
              <a:effectLst/>
              <a:uLnTx/>
              <a:uFillTx/>
              <a:latin typeface="Arial"/>
              <a:ea typeface="Arial"/>
              <a:cs typeface="Arial"/>
              <a:sym typeface="Arial"/>
            </a:endParaRPr>
          </a:p>
        </p:txBody>
      </p:sp>
      <p:pic>
        <p:nvPicPr>
          <p:cNvPr id="612" name="Picture 611">
            <a:extLst>
              <a:ext uri="{FF2B5EF4-FFF2-40B4-BE49-F238E27FC236}">
                <a16:creationId xmlns:a16="http://schemas.microsoft.com/office/drawing/2014/main" id="{752A06B6-B8AC-3948-8A2A-1FE8C1607196}"/>
              </a:ext>
            </a:extLst>
          </p:cNvPr>
          <p:cNvPicPr>
            <a:picLocks noChangeAspect="1"/>
          </p:cNvPicPr>
          <p:nvPr/>
        </p:nvPicPr>
        <p:blipFill>
          <a:blip r:embed="rId3"/>
          <a:stretch>
            <a:fillRect/>
          </a:stretch>
        </p:blipFill>
        <p:spPr>
          <a:xfrm>
            <a:off x="7924750" y="1158178"/>
            <a:ext cx="446740" cy="446740"/>
          </a:xfrm>
          <a:prstGeom prst="rect">
            <a:avLst/>
          </a:prstGeom>
        </p:spPr>
      </p:pic>
      <p:grpSp>
        <p:nvGrpSpPr>
          <p:cNvPr id="613" name="Google Shape;383;p21">
            <a:extLst>
              <a:ext uri="{FF2B5EF4-FFF2-40B4-BE49-F238E27FC236}">
                <a16:creationId xmlns:a16="http://schemas.microsoft.com/office/drawing/2014/main" id="{90439F95-2FA4-F444-A973-EC950A83CA4F}"/>
              </a:ext>
            </a:extLst>
          </p:cNvPr>
          <p:cNvGrpSpPr/>
          <p:nvPr/>
        </p:nvGrpSpPr>
        <p:grpSpPr>
          <a:xfrm>
            <a:off x="2574524" y="3187360"/>
            <a:ext cx="292604" cy="253916"/>
            <a:chOff x="2482630" y="4585694"/>
            <a:chExt cx="390139" cy="338554"/>
          </a:xfrm>
        </p:grpSpPr>
        <p:sp>
          <p:nvSpPr>
            <p:cNvPr id="630" name="Google Shape;384;p21">
              <a:extLst>
                <a:ext uri="{FF2B5EF4-FFF2-40B4-BE49-F238E27FC236}">
                  <a16:creationId xmlns:a16="http://schemas.microsoft.com/office/drawing/2014/main" id="{86C7EF8B-5C5E-2F48-BD7E-4979DA17B8A4}"/>
                </a:ext>
              </a:extLst>
            </p:cNvPr>
            <p:cNvSpPr/>
            <p:nvPr/>
          </p:nvSpPr>
          <p:spPr>
            <a:xfrm>
              <a:off x="2505530" y="4649968"/>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31" name="Google Shape;385;p21">
              <a:extLst>
                <a:ext uri="{FF2B5EF4-FFF2-40B4-BE49-F238E27FC236}">
                  <a16:creationId xmlns:a16="http://schemas.microsoft.com/office/drawing/2014/main" id="{CC80705B-63DE-334E-B04B-AD9FA99F6D23}"/>
                </a:ext>
              </a:extLst>
            </p:cNvPr>
            <p:cNvSpPr txBox="1"/>
            <p:nvPr/>
          </p:nvSpPr>
          <p:spPr>
            <a:xfrm>
              <a:off x="2482630" y="4585694"/>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1</a:t>
              </a:r>
              <a:endParaRPr kumimoji="0" sz="1200" b="0" i="0" u="none" strike="noStrike" kern="0" cap="none" spc="0" normalizeH="0" baseline="0" noProof="0">
                <a:ln>
                  <a:noFill/>
                </a:ln>
                <a:solidFill>
                  <a:prstClr val="white"/>
                </a:solidFill>
                <a:effectLst/>
                <a:uLnTx/>
                <a:uFillTx/>
                <a:latin typeface="Arial"/>
                <a:ea typeface="Arial"/>
                <a:cs typeface="Arial"/>
                <a:sym typeface="Arial"/>
              </a:endParaRPr>
            </a:p>
          </p:txBody>
        </p:sp>
      </p:grpSp>
      <p:sp>
        <p:nvSpPr>
          <p:cNvPr id="614" name="Google Shape;381;p21">
            <a:extLst>
              <a:ext uri="{FF2B5EF4-FFF2-40B4-BE49-F238E27FC236}">
                <a16:creationId xmlns:a16="http://schemas.microsoft.com/office/drawing/2014/main" id="{27DCB4DC-405E-9649-BF07-689D859D696D}"/>
              </a:ext>
            </a:extLst>
          </p:cNvPr>
          <p:cNvSpPr/>
          <p:nvPr/>
        </p:nvSpPr>
        <p:spPr>
          <a:xfrm rot="8019765">
            <a:off x="5431540" y="2837598"/>
            <a:ext cx="691155" cy="201820"/>
          </a:xfrm>
          <a:prstGeom prst="rightArrow">
            <a:avLst>
              <a:gd name="adj1" fmla="val 50000"/>
              <a:gd name="adj2" fmla="val 50000"/>
            </a:avLst>
          </a:prstGeom>
          <a:solidFill>
            <a:srgbClr val="E68922"/>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15" name="Google Shape;382;p21">
            <a:extLst>
              <a:ext uri="{FF2B5EF4-FFF2-40B4-BE49-F238E27FC236}">
                <a16:creationId xmlns:a16="http://schemas.microsoft.com/office/drawing/2014/main" id="{B130DB4B-565A-4943-A811-614A0FCA1B70}"/>
              </a:ext>
            </a:extLst>
          </p:cNvPr>
          <p:cNvSpPr/>
          <p:nvPr/>
        </p:nvSpPr>
        <p:spPr>
          <a:xfrm rot="18758569">
            <a:off x="5651422" y="2997198"/>
            <a:ext cx="614628" cy="235638"/>
          </a:xfrm>
          <a:prstGeom prst="rightArrow">
            <a:avLst>
              <a:gd name="adj1" fmla="val 50000"/>
              <a:gd name="adj2" fmla="val 50000"/>
            </a:avLst>
          </a:prstGeom>
          <a:solidFill>
            <a:srgbClr val="5B9BD5">
              <a:alpha val="49803"/>
            </a:srgbClr>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grpSp>
        <p:nvGrpSpPr>
          <p:cNvPr id="616" name="Google Shape;386;p21">
            <a:extLst>
              <a:ext uri="{FF2B5EF4-FFF2-40B4-BE49-F238E27FC236}">
                <a16:creationId xmlns:a16="http://schemas.microsoft.com/office/drawing/2014/main" id="{209334AD-E1B0-8243-9568-6AF35F3F11EF}"/>
              </a:ext>
            </a:extLst>
          </p:cNvPr>
          <p:cNvGrpSpPr/>
          <p:nvPr/>
        </p:nvGrpSpPr>
        <p:grpSpPr>
          <a:xfrm>
            <a:off x="5753662" y="2472397"/>
            <a:ext cx="292604" cy="253916"/>
            <a:chOff x="5851343" y="2488295"/>
            <a:chExt cx="390139" cy="338554"/>
          </a:xfrm>
        </p:grpSpPr>
        <p:sp>
          <p:nvSpPr>
            <p:cNvPr id="628" name="Google Shape;387;p21">
              <a:extLst>
                <a:ext uri="{FF2B5EF4-FFF2-40B4-BE49-F238E27FC236}">
                  <a16:creationId xmlns:a16="http://schemas.microsoft.com/office/drawing/2014/main" id="{FB896895-D580-C040-A4A4-198A6A49B6FA}"/>
                </a:ext>
              </a:extLst>
            </p:cNvPr>
            <p:cNvSpPr/>
            <p:nvPr/>
          </p:nvSpPr>
          <p:spPr>
            <a:xfrm>
              <a:off x="5874243" y="2552569"/>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9" name="Google Shape;388;p21">
              <a:extLst>
                <a:ext uri="{FF2B5EF4-FFF2-40B4-BE49-F238E27FC236}">
                  <a16:creationId xmlns:a16="http://schemas.microsoft.com/office/drawing/2014/main" id="{8063CA03-A08F-B345-94F7-502737BC709D}"/>
                </a:ext>
              </a:extLst>
            </p:cNvPr>
            <p:cNvSpPr txBox="1"/>
            <p:nvPr/>
          </p:nvSpPr>
          <p:spPr>
            <a:xfrm>
              <a:off x="5851343" y="2488295"/>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2</a:t>
              </a:r>
              <a:endParaRPr kumimoji="0" sz="1800" b="0" i="0" u="none" strike="noStrike" kern="0" cap="none" spc="0" normalizeH="0" baseline="0" noProof="0">
                <a:ln>
                  <a:noFill/>
                </a:ln>
                <a:solidFill>
                  <a:prstClr val="black"/>
                </a:solidFill>
                <a:effectLst/>
                <a:uLnTx/>
                <a:uFillTx/>
              </a:endParaRPr>
            </a:p>
          </p:txBody>
        </p:sp>
      </p:grpSp>
      <p:sp>
        <p:nvSpPr>
          <p:cNvPr id="617" name="Google Shape;331;p21">
            <a:extLst>
              <a:ext uri="{FF2B5EF4-FFF2-40B4-BE49-F238E27FC236}">
                <a16:creationId xmlns:a16="http://schemas.microsoft.com/office/drawing/2014/main" id="{1A31693C-52FE-B049-83BC-A9C8DF67BFA9}"/>
              </a:ext>
            </a:extLst>
          </p:cNvPr>
          <p:cNvSpPr/>
          <p:nvPr/>
        </p:nvSpPr>
        <p:spPr>
          <a:xfrm rot="5400000">
            <a:off x="7578767" y="2831241"/>
            <a:ext cx="2225815" cy="353085"/>
          </a:xfrm>
          <a:prstGeom prst="uturnArrow">
            <a:avLst>
              <a:gd name="adj1" fmla="val 25000"/>
              <a:gd name="adj2" fmla="val 25000"/>
              <a:gd name="adj3" fmla="val 25000"/>
              <a:gd name="adj4" fmla="val 43750"/>
              <a:gd name="adj5" fmla="val 99584"/>
            </a:avLst>
          </a:prstGeom>
          <a:solidFill>
            <a:srgbClr val="5B9BD5">
              <a:alpha val="49803"/>
            </a:srgbClr>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grpSp>
        <p:nvGrpSpPr>
          <p:cNvPr id="618" name="Google Shape;389;p21">
            <a:extLst>
              <a:ext uri="{FF2B5EF4-FFF2-40B4-BE49-F238E27FC236}">
                <a16:creationId xmlns:a16="http://schemas.microsoft.com/office/drawing/2014/main" id="{DADC1A0B-47BD-614C-B334-20D0405DAC6D}"/>
              </a:ext>
            </a:extLst>
          </p:cNvPr>
          <p:cNvGrpSpPr/>
          <p:nvPr/>
        </p:nvGrpSpPr>
        <p:grpSpPr>
          <a:xfrm>
            <a:off x="8545372" y="2928715"/>
            <a:ext cx="292604" cy="253916"/>
            <a:chOff x="4966743" y="1470815"/>
            <a:chExt cx="390139" cy="338554"/>
          </a:xfrm>
        </p:grpSpPr>
        <p:sp>
          <p:nvSpPr>
            <p:cNvPr id="626" name="Google Shape;390;p21">
              <a:extLst>
                <a:ext uri="{FF2B5EF4-FFF2-40B4-BE49-F238E27FC236}">
                  <a16:creationId xmlns:a16="http://schemas.microsoft.com/office/drawing/2014/main" id="{F4C47A81-CFCE-1E48-9376-2E8806F4E40F}"/>
                </a:ext>
              </a:extLst>
            </p:cNvPr>
            <p:cNvSpPr/>
            <p:nvPr/>
          </p:nvSpPr>
          <p:spPr>
            <a:xfrm>
              <a:off x="4989643" y="1535089"/>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7" name="Google Shape;391;p21">
              <a:extLst>
                <a:ext uri="{FF2B5EF4-FFF2-40B4-BE49-F238E27FC236}">
                  <a16:creationId xmlns:a16="http://schemas.microsoft.com/office/drawing/2014/main" id="{F22AC439-F4AC-A446-9761-0EA874DA0589}"/>
                </a:ext>
              </a:extLst>
            </p:cNvPr>
            <p:cNvSpPr txBox="1"/>
            <p:nvPr/>
          </p:nvSpPr>
          <p:spPr>
            <a:xfrm>
              <a:off x="4966743" y="1470815"/>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3</a:t>
              </a:r>
              <a:endParaRPr kumimoji="0" sz="1800" b="0" i="0" u="none" strike="noStrike" kern="0" cap="none" spc="0" normalizeH="0" baseline="0" noProof="0">
                <a:ln>
                  <a:noFill/>
                </a:ln>
                <a:solidFill>
                  <a:prstClr val="black"/>
                </a:solidFill>
                <a:effectLst/>
                <a:uLnTx/>
                <a:uFillTx/>
              </a:endParaRPr>
            </a:p>
          </p:txBody>
        </p:sp>
      </p:grpSp>
      <p:grpSp>
        <p:nvGrpSpPr>
          <p:cNvPr id="619" name="Google Shape;392;p21">
            <a:extLst>
              <a:ext uri="{FF2B5EF4-FFF2-40B4-BE49-F238E27FC236}">
                <a16:creationId xmlns:a16="http://schemas.microsoft.com/office/drawing/2014/main" id="{250375C7-5256-3C4C-A15A-145BCC38ADA4}"/>
              </a:ext>
            </a:extLst>
          </p:cNvPr>
          <p:cNvGrpSpPr/>
          <p:nvPr/>
        </p:nvGrpSpPr>
        <p:grpSpPr>
          <a:xfrm>
            <a:off x="6532885" y="4763735"/>
            <a:ext cx="292604" cy="253916"/>
            <a:chOff x="9294103" y="4346304"/>
            <a:chExt cx="390139" cy="338554"/>
          </a:xfrm>
        </p:grpSpPr>
        <p:sp>
          <p:nvSpPr>
            <p:cNvPr id="624" name="Google Shape;393;p21">
              <a:extLst>
                <a:ext uri="{FF2B5EF4-FFF2-40B4-BE49-F238E27FC236}">
                  <a16:creationId xmlns:a16="http://schemas.microsoft.com/office/drawing/2014/main" id="{F2C3ED59-7514-EC42-807C-C1D46847F011}"/>
                </a:ext>
              </a:extLst>
            </p:cNvPr>
            <p:cNvSpPr/>
            <p:nvPr/>
          </p:nvSpPr>
          <p:spPr>
            <a:xfrm>
              <a:off x="9317003" y="4410578"/>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5" name="Google Shape;394;p21">
              <a:extLst>
                <a:ext uri="{FF2B5EF4-FFF2-40B4-BE49-F238E27FC236}">
                  <a16:creationId xmlns:a16="http://schemas.microsoft.com/office/drawing/2014/main" id="{C154CD8C-63D1-DC4E-A36E-647A42FBC541}"/>
                </a:ext>
              </a:extLst>
            </p:cNvPr>
            <p:cNvSpPr txBox="1"/>
            <p:nvPr/>
          </p:nvSpPr>
          <p:spPr>
            <a:xfrm>
              <a:off x="9294103" y="4346304"/>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4</a:t>
              </a:r>
              <a:endParaRPr kumimoji="0" sz="1800" b="0" i="0" u="none" strike="noStrike" kern="0" cap="none" spc="0" normalizeH="0" baseline="0" noProof="0">
                <a:ln>
                  <a:noFill/>
                </a:ln>
                <a:solidFill>
                  <a:prstClr val="black"/>
                </a:solidFill>
                <a:effectLst/>
                <a:uLnTx/>
                <a:uFillTx/>
              </a:endParaRPr>
            </a:p>
          </p:txBody>
        </p:sp>
      </p:grpSp>
      <p:sp>
        <p:nvSpPr>
          <p:cNvPr id="620" name="Right Arrow 619">
            <a:extLst>
              <a:ext uri="{FF2B5EF4-FFF2-40B4-BE49-F238E27FC236}">
                <a16:creationId xmlns:a16="http://schemas.microsoft.com/office/drawing/2014/main" id="{0081B317-F034-CE42-B02D-19BA802BD946}"/>
              </a:ext>
            </a:extLst>
          </p:cNvPr>
          <p:cNvSpPr/>
          <p:nvPr/>
        </p:nvSpPr>
        <p:spPr>
          <a:xfrm>
            <a:off x="5670801" y="3973753"/>
            <a:ext cx="360701" cy="172668"/>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21" name="Google Shape;395;p21">
            <a:extLst>
              <a:ext uri="{FF2B5EF4-FFF2-40B4-BE49-F238E27FC236}">
                <a16:creationId xmlns:a16="http://schemas.microsoft.com/office/drawing/2014/main" id="{BD4EE532-C122-8A41-A1E6-4756B0EF7214}"/>
              </a:ext>
            </a:extLst>
          </p:cNvPr>
          <p:cNvGrpSpPr/>
          <p:nvPr/>
        </p:nvGrpSpPr>
        <p:grpSpPr>
          <a:xfrm>
            <a:off x="8399070" y="4738454"/>
            <a:ext cx="292604" cy="253916"/>
            <a:chOff x="8196508" y="2516249"/>
            <a:chExt cx="390139" cy="338554"/>
          </a:xfrm>
        </p:grpSpPr>
        <p:sp>
          <p:nvSpPr>
            <p:cNvPr id="622" name="Google Shape;396;p21">
              <a:extLst>
                <a:ext uri="{FF2B5EF4-FFF2-40B4-BE49-F238E27FC236}">
                  <a16:creationId xmlns:a16="http://schemas.microsoft.com/office/drawing/2014/main" id="{884DCD26-BFA4-5E40-B85C-1C7764BE91DA}"/>
                </a:ext>
              </a:extLst>
            </p:cNvPr>
            <p:cNvSpPr/>
            <p:nvPr/>
          </p:nvSpPr>
          <p:spPr>
            <a:xfrm>
              <a:off x="8219408" y="2580523"/>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3" name="Google Shape;397;p21">
              <a:extLst>
                <a:ext uri="{FF2B5EF4-FFF2-40B4-BE49-F238E27FC236}">
                  <a16:creationId xmlns:a16="http://schemas.microsoft.com/office/drawing/2014/main" id="{EB6B2F50-23BB-5A40-A6F5-70CBE0734F68}"/>
                </a:ext>
              </a:extLst>
            </p:cNvPr>
            <p:cNvSpPr txBox="1"/>
            <p:nvPr/>
          </p:nvSpPr>
          <p:spPr>
            <a:xfrm>
              <a:off x="8196508" y="2516249"/>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5</a:t>
              </a:r>
              <a:endParaRPr kumimoji="0" sz="1200" b="0" i="0" u="none" strike="noStrike" kern="0" cap="none" spc="0" normalizeH="0" baseline="0" noProof="0">
                <a:ln>
                  <a:noFill/>
                </a:ln>
                <a:solidFill>
                  <a:prstClr val="white"/>
                </a:solidFill>
                <a:effectLst/>
                <a:uLnTx/>
                <a:uFillTx/>
                <a:latin typeface="Arial"/>
                <a:ea typeface="Arial"/>
                <a:cs typeface="Arial"/>
                <a:sym typeface="Arial"/>
              </a:endParaRPr>
            </a:p>
          </p:txBody>
        </p:sp>
      </p:grpSp>
      <p:pic>
        <p:nvPicPr>
          <p:cNvPr id="594" name="Picture 593">
            <a:extLst>
              <a:ext uri="{FF2B5EF4-FFF2-40B4-BE49-F238E27FC236}">
                <a16:creationId xmlns:a16="http://schemas.microsoft.com/office/drawing/2014/main" id="{984EE5F4-9AE0-9945-A659-ED636E89967F}"/>
              </a:ext>
            </a:extLst>
          </p:cNvPr>
          <p:cNvPicPr>
            <a:picLocks noChangeAspect="1"/>
          </p:cNvPicPr>
          <p:nvPr/>
        </p:nvPicPr>
        <p:blipFill>
          <a:blip r:embed="rId10"/>
          <a:stretch>
            <a:fillRect/>
          </a:stretch>
        </p:blipFill>
        <p:spPr>
          <a:xfrm>
            <a:off x="7815650" y="5056536"/>
            <a:ext cx="746897" cy="613181"/>
          </a:xfrm>
          <a:prstGeom prst="rect">
            <a:avLst/>
          </a:prstGeom>
        </p:spPr>
      </p:pic>
      <p:sp>
        <p:nvSpPr>
          <p:cNvPr id="107" name="Freeform 106">
            <a:extLst>
              <a:ext uri="{FF2B5EF4-FFF2-40B4-BE49-F238E27FC236}">
                <a16:creationId xmlns:a16="http://schemas.microsoft.com/office/drawing/2014/main" id="{BF5EC80A-1DED-7C42-BEC6-A116D628A5B9}"/>
              </a:ext>
            </a:extLst>
          </p:cNvPr>
          <p:cNvSpPr/>
          <p:nvPr/>
        </p:nvSpPr>
        <p:spPr>
          <a:xfrm>
            <a:off x="-9357455" y="241686"/>
            <a:ext cx="21877865" cy="16658804"/>
          </a:xfrm>
          <a:custGeom>
            <a:avLst/>
            <a:gdLst>
              <a:gd name="connsiteX0" fmla="*/ 11050581 w 21877865"/>
              <a:gd name="connsiteY0" fmla="*/ 2130729 h 16357599"/>
              <a:gd name="connsiteX1" fmla="*/ 9365157 w 21877865"/>
              <a:gd name="connsiteY1" fmla="*/ 3840297 h 16357599"/>
              <a:gd name="connsiteX2" fmla="*/ 11050581 w 21877865"/>
              <a:gd name="connsiteY2" fmla="*/ 5549866 h 16357599"/>
              <a:gd name="connsiteX3" fmla="*/ 12736005 w 21877865"/>
              <a:gd name="connsiteY3" fmla="*/ 3840297 h 16357599"/>
              <a:gd name="connsiteX4" fmla="*/ 11050581 w 21877865"/>
              <a:gd name="connsiteY4" fmla="*/ 2130729 h 16357599"/>
              <a:gd name="connsiteX5" fmla="*/ 0 w 21877865"/>
              <a:gd name="connsiteY5" fmla="*/ 0 h 16357599"/>
              <a:gd name="connsiteX6" fmla="*/ 21877865 w 21877865"/>
              <a:gd name="connsiteY6" fmla="*/ 0 h 16357599"/>
              <a:gd name="connsiteX7" fmla="*/ 21877865 w 21877865"/>
              <a:gd name="connsiteY7" fmla="*/ 16357599 h 16357599"/>
              <a:gd name="connsiteX8" fmla="*/ 0 w 21877865"/>
              <a:gd name="connsiteY8" fmla="*/ 16357599 h 1635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77865" h="16357599">
                <a:moveTo>
                  <a:pt x="11050581" y="2130729"/>
                </a:moveTo>
                <a:cubicBezTo>
                  <a:pt x="10119748" y="2130729"/>
                  <a:pt x="9365157" y="2896129"/>
                  <a:pt x="9365157" y="3840297"/>
                </a:cubicBezTo>
                <a:cubicBezTo>
                  <a:pt x="9365157" y="4784465"/>
                  <a:pt x="10119748" y="5549866"/>
                  <a:pt x="11050581" y="5549866"/>
                </a:cubicBezTo>
                <a:cubicBezTo>
                  <a:pt x="11981415" y="5549866"/>
                  <a:pt x="12736005" y="4784465"/>
                  <a:pt x="12736005" y="3840297"/>
                </a:cubicBezTo>
                <a:cubicBezTo>
                  <a:pt x="12736005" y="2896129"/>
                  <a:pt x="11981415" y="2130729"/>
                  <a:pt x="11050581" y="2130729"/>
                </a:cubicBezTo>
                <a:close/>
                <a:moveTo>
                  <a:pt x="0" y="0"/>
                </a:moveTo>
                <a:lnTo>
                  <a:pt x="21877865" y="0"/>
                </a:lnTo>
                <a:lnTo>
                  <a:pt x="21877865" y="16357599"/>
                </a:lnTo>
                <a:lnTo>
                  <a:pt x="0" y="16357599"/>
                </a:lnTo>
                <a:close/>
              </a:path>
            </a:pathLst>
          </a:custGeom>
          <a:solidFill>
            <a:schemeClr val="tx1">
              <a:alpha val="7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613480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7" name="Title 1">
            <a:extLst>
              <a:ext uri="{FF2B5EF4-FFF2-40B4-BE49-F238E27FC236}">
                <a16:creationId xmlns:a16="http://schemas.microsoft.com/office/drawing/2014/main" id="{15E271F6-51B0-AE4E-8A04-496B7EF27B6E}"/>
              </a:ext>
            </a:extLst>
          </p:cNvPr>
          <p:cNvSpPr txBox="1">
            <a:spLocks/>
          </p:cNvSpPr>
          <p:nvPr/>
        </p:nvSpPr>
        <p:spPr bwMode="auto">
          <a:xfrm>
            <a:off x="228600" y="952823"/>
            <a:ext cx="8478078"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2400" b="1">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r>
              <a:rPr lang="en-US">
                <a:latin typeface="Arial"/>
                <a:cs typeface="Arial"/>
              </a:rPr>
              <a:t>Data Streaming Module</a:t>
            </a:r>
            <a:endParaRPr lang="en-US"/>
          </a:p>
        </p:txBody>
      </p:sp>
      <p:sp>
        <p:nvSpPr>
          <p:cNvPr id="9" name="Content Placeholder 8">
            <a:extLst>
              <a:ext uri="{FF2B5EF4-FFF2-40B4-BE49-F238E27FC236}">
                <a16:creationId xmlns:a16="http://schemas.microsoft.com/office/drawing/2014/main" id="{FB676C3D-360B-D749-AED5-F4DA8F339C1C}"/>
              </a:ext>
            </a:extLst>
          </p:cNvPr>
          <p:cNvSpPr>
            <a:spLocks noGrp="1"/>
          </p:cNvSpPr>
          <p:nvPr>
            <p:ph idx="4294967295"/>
          </p:nvPr>
        </p:nvSpPr>
        <p:spPr>
          <a:xfrm>
            <a:off x="0" y="1992313"/>
            <a:ext cx="8458200" cy="4535487"/>
          </a:xfrm>
        </p:spPr>
        <p:txBody>
          <a:bodyPr>
            <a:normAutofit/>
          </a:bodyPr>
          <a:lstStyle/>
          <a:p>
            <a:pPr marL="342265" lvl="0" indent="-342265">
              <a:lnSpc>
                <a:spcPct val="150000"/>
              </a:lnSpc>
              <a:spcBef>
                <a:spcPts val="0"/>
              </a:spcBef>
              <a:spcAft>
                <a:spcPts val="0"/>
              </a:spcAft>
              <a:buClr>
                <a:srgbClr val="000000"/>
              </a:buClr>
              <a:buSzPts val="3200"/>
              <a:buFont typeface="Arial"/>
              <a:buChar char="•"/>
            </a:pPr>
            <a:r>
              <a:rPr lang="en-US">
                <a:solidFill>
                  <a:srgbClr val="000000"/>
                </a:solidFill>
                <a:latin typeface="Arial"/>
                <a:ea typeface="Arial"/>
                <a:cs typeface="Arial"/>
                <a:sym typeface="Arial"/>
              </a:rPr>
              <a:t>Retrieve RESTFUL and Streaming Tweets</a:t>
            </a:r>
            <a:endParaRPr lang="en-US">
              <a:solidFill>
                <a:srgbClr val="000000"/>
              </a:solidFill>
              <a:latin typeface="Arial"/>
              <a:ea typeface="Arial"/>
              <a:cs typeface="Arial"/>
            </a:endParaRPr>
          </a:p>
          <a:p>
            <a:pPr marL="342265" lvl="0" indent="-342265">
              <a:lnSpc>
                <a:spcPct val="150000"/>
              </a:lnSpc>
              <a:spcBef>
                <a:spcPts val="0"/>
              </a:spcBef>
              <a:spcAft>
                <a:spcPts val="0"/>
              </a:spcAft>
              <a:buClr>
                <a:srgbClr val="000000"/>
              </a:buClr>
              <a:buSzPts val="3200"/>
              <a:buFont typeface="Arial"/>
              <a:buChar char="•"/>
            </a:pPr>
            <a:r>
              <a:rPr lang="en-US">
                <a:solidFill>
                  <a:srgbClr val="000000"/>
                </a:solidFill>
                <a:latin typeface="Arial"/>
                <a:cs typeface="Arial"/>
                <a:sym typeface="Arial"/>
              </a:rPr>
              <a:t>Populate Postgres with all data</a:t>
            </a:r>
            <a:endParaRPr lang="en-US" sz="1800">
              <a:solidFill>
                <a:srgbClr val="000000"/>
              </a:solidFill>
            </a:endParaRPr>
          </a:p>
          <a:p>
            <a:pPr marL="342265" lvl="0" indent="-342265">
              <a:lnSpc>
                <a:spcPct val="150000"/>
              </a:lnSpc>
              <a:spcBef>
                <a:spcPts val="0"/>
              </a:spcBef>
              <a:spcAft>
                <a:spcPts val="0"/>
              </a:spcAft>
              <a:buClr>
                <a:srgbClr val="000000"/>
              </a:buClr>
              <a:buSzPts val="3200"/>
              <a:buFont typeface="Arial"/>
              <a:buChar char="•"/>
            </a:pPr>
            <a:r>
              <a:rPr lang="en-US" i="1">
                <a:solidFill>
                  <a:srgbClr val="000000"/>
                </a:solidFill>
                <a:latin typeface="Arial"/>
                <a:ea typeface="Arial"/>
                <a:cs typeface="Arial"/>
                <a:sym typeface="Arial"/>
              </a:rPr>
              <a:t>Parse collected metadata </a:t>
            </a:r>
            <a:r>
              <a:rPr lang="en-US">
                <a:solidFill>
                  <a:srgbClr val="000000"/>
                </a:solidFill>
                <a:latin typeface="Arial"/>
                <a:ea typeface="Arial"/>
                <a:cs typeface="Arial"/>
                <a:sym typeface="Arial"/>
              </a:rPr>
              <a:t>to extract targeted information and </a:t>
            </a:r>
            <a:r>
              <a:rPr lang="en-US" i="1">
                <a:solidFill>
                  <a:srgbClr val="000000"/>
                </a:solidFill>
                <a:latin typeface="Arial"/>
                <a:ea typeface="Arial"/>
                <a:cs typeface="Arial"/>
                <a:sym typeface="Arial"/>
              </a:rPr>
              <a:t>store in Postgres</a:t>
            </a:r>
            <a:endParaRPr lang="en-US" i="1">
              <a:solidFill>
                <a:srgbClr val="000000"/>
              </a:solidFill>
              <a:latin typeface="Arial"/>
              <a:ea typeface="Arial"/>
              <a:cs typeface="Arial"/>
            </a:endParaRPr>
          </a:p>
          <a:p>
            <a:pPr marL="342265" lvl="0" indent="-342265">
              <a:lnSpc>
                <a:spcPct val="150000"/>
              </a:lnSpc>
              <a:spcBef>
                <a:spcPts val="0"/>
              </a:spcBef>
              <a:spcAft>
                <a:spcPts val="0"/>
              </a:spcAft>
              <a:buClr>
                <a:srgbClr val="000000"/>
              </a:buClr>
              <a:buSzPts val="3200"/>
              <a:buFont typeface="Arial"/>
              <a:buChar char="•"/>
            </a:pPr>
            <a:r>
              <a:rPr lang="en-US">
                <a:solidFill>
                  <a:srgbClr val="000000"/>
                </a:solidFill>
                <a:latin typeface="Arial"/>
                <a:cs typeface="Arial"/>
              </a:rPr>
              <a:t>Replicable, fault tolerant, scalable and continuous</a:t>
            </a:r>
          </a:p>
          <a:p>
            <a:pPr marL="342265" lvl="0" indent="-342265">
              <a:lnSpc>
                <a:spcPct val="150000"/>
              </a:lnSpc>
              <a:spcBef>
                <a:spcPts val="0"/>
              </a:spcBef>
              <a:spcAft>
                <a:spcPts val="0"/>
              </a:spcAft>
              <a:buClr>
                <a:srgbClr val="000000"/>
              </a:buClr>
              <a:buSzPts val="3200"/>
              <a:buFont typeface="Arial"/>
              <a:buChar char="•"/>
            </a:pPr>
            <a:r>
              <a:rPr lang="en-US">
                <a:solidFill>
                  <a:srgbClr val="000000"/>
                </a:solidFill>
                <a:latin typeface="Arial"/>
                <a:ea typeface="Arial"/>
                <a:cs typeface="Arial"/>
                <a:sym typeface="Arial"/>
              </a:rPr>
              <a:t>Build a Data Processing Pipeline with all features</a:t>
            </a:r>
            <a:endParaRPr lang="en-US" sz="1800">
              <a:solidFill>
                <a:srgbClr val="000000"/>
              </a:solidFill>
            </a:endParaRPr>
          </a:p>
        </p:txBody>
      </p:sp>
      <p:sp>
        <p:nvSpPr>
          <p:cNvPr id="8" name="Slide Number Placeholder 3">
            <a:extLst>
              <a:ext uri="{FF2B5EF4-FFF2-40B4-BE49-F238E27FC236}">
                <a16:creationId xmlns:a16="http://schemas.microsoft.com/office/drawing/2014/main" id="{24151879-9217-3F45-95B5-D62B16E750B1}"/>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79</a:t>
            </a:fld>
            <a:endParaRPr lang="en-US"/>
          </a:p>
        </p:txBody>
      </p:sp>
      <p:sp>
        <p:nvSpPr>
          <p:cNvPr id="153" name="Google Shape;153;p17"/>
          <p:cNvSpPr txBox="1">
            <a:spLocks noGrp="1"/>
          </p:cNvSpPr>
          <p:nvPr>
            <p:ph type="sldNum" idx="4294967295"/>
          </p:nvPr>
        </p:nvSpPr>
        <p:spPr>
          <a:xfrm>
            <a:off x="8743950" y="6229350"/>
            <a:ext cx="400050" cy="298450"/>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buClr>
                <a:srgbClr val="000000"/>
              </a:buClr>
              <a:buSzPts val="1300"/>
            </a:pPr>
            <a:fld id="{00000000-1234-1234-1234-123412341234}" type="slidenum">
              <a:rPr lang="en-US" smtClean="0"/>
              <a:pPr algn="ctr">
                <a:spcBef>
                  <a:spcPts val="0"/>
                </a:spcBef>
                <a:spcAft>
                  <a:spcPts val="0"/>
                </a:spcAft>
                <a:buClr>
                  <a:srgbClr val="000000"/>
                </a:buClr>
                <a:buSzPts val="1300"/>
              </a:pPr>
              <a:t>79</a:t>
            </a:fld>
            <a:endParaRPr sz="975">
              <a:solidFill>
                <a:srgbClr val="000000"/>
              </a:solidFill>
              <a:latin typeface="Arial"/>
              <a:ea typeface="Arial"/>
              <a:cs typeface="Arial"/>
              <a:sym typeface="Arial"/>
            </a:endParaRPr>
          </a:p>
        </p:txBody>
      </p:sp>
    </p:spTree>
    <p:extLst>
      <p:ext uri="{BB962C8B-B14F-4D97-AF65-F5344CB8AC3E}">
        <p14:creationId xmlns:p14="http://schemas.microsoft.com/office/powerpoint/2010/main" val="3231427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228600" y="952823"/>
            <a:ext cx="8478078" cy="1210514"/>
          </a:xfrm>
        </p:spPr>
        <p:txBody>
          <a:bodyPr/>
          <a:lstStyle/>
          <a:p>
            <a:r>
              <a:rPr lang="en-US" sz="1800" dirty="0">
                <a:latin typeface="Times New Roman" panose="02020603050405020304" pitchFamily="18" charset="0"/>
                <a:ea typeface="Calibri" panose="020F0502020204030204" pitchFamily="34" charset="0"/>
                <a:cs typeface="Times New Roman" panose="02020603050405020304" pitchFamily="18" charset="0"/>
              </a:rPr>
              <a:t>Objective: Automatically extract data relevant to significant events, identify patterns related to a mission, and push relevant information efficiently to interested parties (e.g. analysts, cyber security experts, and decision makers) </a:t>
            </a:r>
            <a:br>
              <a:rPr lang="en-US" sz="20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13" name="Content Placeholder 12"/>
          <p:cNvSpPr>
            <a:spLocks noGrp="1"/>
          </p:cNvSpPr>
          <p:nvPr>
            <p:ph idx="1"/>
          </p:nvPr>
        </p:nvSpPr>
        <p:spPr>
          <a:xfrm>
            <a:off x="304800" y="1628078"/>
            <a:ext cx="8382000" cy="5062654"/>
          </a:xfrm>
        </p:spPr>
        <p:txBody>
          <a:bodyPr>
            <a:noAutofit/>
          </a:bodyPr>
          <a:lstStyle/>
          <a:p>
            <a:pPr marL="0" marR="0">
              <a:lnSpc>
                <a:spcPct val="115000"/>
              </a:lnSpc>
              <a:spcBef>
                <a:spcPts val="0"/>
              </a:spcBef>
              <a:spcAft>
                <a:spcPts val="1000"/>
              </a:spcAft>
            </a:pPr>
            <a:endParaRPr lang="en-US" sz="1400" b="1" dirty="0">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400" b="1" dirty="0">
                <a:latin typeface="Times New Roman" panose="02020603050405020304" pitchFamily="18" charset="0"/>
                <a:ea typeface="Calibri" panose="020F0502020204030204" pitchFamily="34" charset="0"/>
                <a:cs typeface="Times New Roman" panose="02020603050405020304" pitchFamily="18" charset="0"/>
              </a:rPr>
              <a:t>NGC Guidelines and NEEDS:</a:t>
            </a: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Bef>
                <a:spcPts val="0"/>
              </a:spcBef>
              <a:spcAft>
                <a:spcPts val="600"/>
              </a:spcAft>
              <a:buFont typeface="Times New Roman" panose="02020603050405020304" pitchFamily="18" charset="0"/>
              <a:buChar char="–"/>
              <a:tabLst>
                <a:tab pos="685800" algn="l"/>
              </a:tabLst>
            </a:pPr>
            <a:r>
              <a:rPr lang="en-US" sz="1400" b="1" dirty="0">
                <a:latin typeface="Times New Roman" panose="02020603050405020304" pitchFamily="18" charset="0"/>
                <a:ea typeface="Calibri" panose="020F0502020204030204" pitchFamily="34" charset="0"/>
                <a:cs typeface="Times New Roman" panose="02020603050405020304" pitchFamily="18" charset="0"/>
              </a:rPr>
              <a:t>Techniques to model the user, specifically their mission-needs, preferences, and capabilities</a:t>
            </a: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Bef>
                <a:spcPts val="0"/>
              </a:spcBef>
              <a:spcAft>
                <a:spcPts val="600"/>
              </a:spcAft>
              <a:buFont typeface="Times New Roman" panose="02020603050405020304" pitchFamily="18" charset="0"/>
              <a:buChar char="–"/>
              <a:tabLst>
                <a:tab pos="685800" algn="l"/>
              </a:tabLst>
            </a:pPr>
            <a:r>
              <a:rPr lang="en-US" sz="1400" b="1" dirty="0">
                <a:latin typeface="Times New Roman" panose="02020603050405020304" pitchFamily="18" charset="0"/>
                <a:ea typeface="Calibri" panose="020F0502020204030204" pitchFamily="34" charset="0"/>
                <a:cs typeface="Times New Roman" panose="02020603050405020304" pitchFamily="18" charset="0"/>
              </a:rPr>
              <a:t>Data management techniques:</a:t>
            </a: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15000"/>
              </a:lnSpc>
              <a:spcBef>
                <a:spcPts val="0"/>
              </a:spcBef>
              <a:spcAft>
                <a:spcPts val="600"/>
              </a:spcAft>
              <a:buFont typeface="Times New Roman" panose="02020603050405020304" pitchFamily="18" charset="0"/>
              <a:buChar char="•"/>
              <a:tabLst>
                <a:tab pos="1143000" algn="l"/>
              </a:tabLst>
            </a:pPr>
            <a:r>
              <a:rPr lang="en-US" sz="1400" b="1" dirty="0">
                <a:latin typeface="Times New Roman" panose="02020603050405020304" pitchFamily="18" charset="0"/>
                <a:ea typeface="Calibri" panose="020F0502020204030204" pitchFamily="34" charset="0"/>
                <a:cs typeface="Times New Roman" panose="02020603050405020304" pitchFamily="18" charset="0"/>
              </a:rPr>
              <a:t>Efficient management, storage, and retrieval of multi-modal data that is aware of infrastructure, storage, bandwidth, and compute resources </a:t>
            </a: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15000"/>
              </a:lnSpc>
              <a:spcBef>
                <a:spcPts val="0"/>
              </a:spcBef>
              <a:spcAft>
                <a:spcPts val="600"/>
              </a:spcAft>
              <a:buFont typeface="Times New Roman" panose="02020603050405020304" pitchFamily="18" charset="0"/>
              <a:buChar char="•"/>
              <a:tabLst>
                <a:tab pos="1143000" algn="l"/>
              </a:tabLst>
            </a:pPr>
            <a:r>
              <a:rPr lang="en-US" sz="1400" b="1" dirty="0">
                <a:latin typeface="Times New Roman" panose="02020603050405020304" pitchFamily="18" charset="0"/>
                <a:ea typeface="Calibri" panose="020F0502020204030204" pitchFamily="34" charset="0"/>
                <a:cs typeface="Times New Roman" panose="02020603050405020304" pitchFamily="18" charset="0"/>
              </a:rPr>
              <a:t>Data mining algorithms to reduce content by association to event attributes</a:t>
            </a: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15000"/>
              </a:lnSpc>
              <a:spcBef>
                <a:spcPts val="0"/>
              </a:spcBef>
              <a:spcAft>
                <a:spcPts val="600"/>
              </a:spcAft>
              <a:buFont typeface="Times New Roman" panose="02020603050405020304" pitchFamily="18" charset="0"/>
              <a:buChar char="•"/>
              <a:tabLst>
                <a:tab pos="1143000" algn="l"/>
              </a:tabLst>
            </a:pPr>
            <a:r>
              <a:rPr lang="en-US" sz="1400" b="1" dirty="0">
                <a:latin typeface="Times New Roman" panose="02020603050405020304" pitchFamily="18" charset="0"/>
                <a:ea typeface="Calibri" panose="020F0502020204030204" pitchFamily="34" charset="0"/>
                <a:cs typeface="Times New Roman" panose="02020603050405020304" pitchFamily="18" charset="0"/>
              </a:rPr>
              <a:t>Novel metadata tagging and indexing of data from heterogeneous sources</a:t>
            </a: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15000"/>
              </a:lnSpc>
              <a:spcBef>
                <a:spcPts val="0"/>
              </a:spcBef>
              <a:spcAft>
                <a:spcPts val="600"/>
              </a:spcAft>
              <a:buFont typeface="Times New Roman" panose="02020603050405020304" pitchFamily="18" charset="0"/>
              <a:buChar char="•"/>
              <a:tabLst>
                <a:tab pos="1143000" algn="l"/>
              </a:tabLst>
            </a:pPr>
            <a:r>
              <a:rPr lang="en-US" sz="1400" b="1" dirty="0">
                <a:latin typeface="Times New Roman" panose="02020603050405020304" pitchFamily="18" charset="0"/>
                <a:ea typeface="Calibri" panose="020F0502020204030204" pitchFamily="34" charset="0"/>
                <a:cs typeface="Times New Roman" panose="02020603050405020304" pitchFamily="18" charset="0"/>
              </a:rPr>
              <a:t>Enforcement of security and data sharing policies</a:t>
            </a: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Bef>
                <a:spcPts val="0"/>
              </a:spcBef>
              <a:spcAft>
                <a:spcPts val="600"/>
              </a:spcAft>
              <a:buFont typeface="Times New Roman" panose="02020603050405020304" pitchFamily="18" charset="0"/>
              <a:buChar char="–"/>
              <a:tabLst>
                <a:tab pos="685800" algn="l"/>
              </a:tabLst>
            </a:pPr>
            <a:r>
              <a:rPr lang="en-US" sz="1400" b="1" dirty="0">
                <a:latin typeface="Times New Roman" panose="02020603050405020304" pitchFamily="18" charset="0"/>
                <a:ea typeface="Calibri" panose="020F0502020204030204" pitchFamily="34" charset="0"/>
                <a:cs typeface="Times New Roman" panose="02020603050405020304" pitchFamily="18" charset="0"/>
              </a:rPr>
              <a:t>Determination of Mission Relevance:</a:t>
            </a: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15000"/>
              </a:lnSpc>
              <a:spcBef>
                <a:spcPts val="0"/>
              </a:spcBef>
              <a:spcAft>
                <a:spcPts val="600"/>
              </a:spcAft>
              <a:buFont typeface="Times New Roman" panose="02020603050405020304" pitchFamily="18" charset="0"/>
              <a:buChar char="•"/>
              <a:tabLst>
                <a:tab pos="1143000" algn="l"/>
              </a:tabLst>
            </a:pPr>
            <a:r>
              <a:rPr lang="en-US" sz="1400" b="1" dirty="0">
                <a:latin typeface="Times New Roman" panose="02020603050405020304" pitchFamily="18" charset="0"/>
                <a:ea typeface="Calibri" panose="020F0502020204030204" pitchFamily="34" charset="0"/>
                <a:cs typeface="Times New Roman" panose="02020603050405020304" pitchFamily="18" charset="0"/>
              </a:rPr>
              <a:t>Algorithms that identify the relevance of data to the user’s information needs and can process data of varying levels of confidence and provenance</a:t>
            </a: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15000"/>
              </a:lnSpc>
              <a:spcBef>
                <a:spcPts val="0"/>
              </a:spcBef>
              <a:spcAft>
                <a:spcPts val="600"/>
              </a:spcAft>
              <a:buFont typeface="Times New Roman" panose="02020603050405020304" pitchFamily="18" charset="0"/>
              <a:buChar char="•"/>
              <a:tabLst>
                <a:tab pos="1143000" algn="l"/>
              </a:tabLst>
            </a:pPr>
            <a:r>
              <a:rPr lang="en-US" sz="1400" b="1" dirty="0">
                <a:latin typeface="Times New Roman" panose="02020603050405020304" pitchFamily="18" charset="0"/>
                <a:ea typeface="Calibri" panose="020F0502020204030204" pitchFamily="34" charset="0"/>
                <a:cs typeface="Times New Roman" panose="02020603050405020304" pitchFamily="18" charset="0"/>
              </a:rPr>
              <a:t>Means to assess data patterns for rate of occurrence and generalization for predictive value of information to mission</a:t>
            </a: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15000"/>
              </a:lnSpc>
              <a:spcBef>
                <a:spcPts val="0"/>
              </a:spcBef>
              <a:spcAft>
                <a:spcPts val="600"/>
              </a:spcAft>
              <a:buFont typeface="Times New Roman" panose="02020603050405020304" pitchFamily="18" charset="0"/>
              <a:buChar char="•"/>
              <a:tabLst>
                <a:tab pos="1143000" algn="l"/>
              </a:tabLst>
            </a:pPr>
            <a:r>
              <a:rPr lang="en-US" sz="1400" b="1" dirty="0">
                <a:latin typeface="Times New Roman" panose="02020603050405020304" pitchFamily="18" charset="0"/>
                <a:ea typeface="Calibri" panose="020F0502020204030204" pitchFamily="34" charset="0"/>
                <a:cs typeface="Times New Roman" panose="02020603050405020304" pitchFamily="18" charset="0"/>
              </a:rPr>
              <a:t>Collaboration through virtual communities of interest to discover new user-relevant information</a:t>
            </a: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Bef>
                <a:spcPts val="0"/>
              </a:spcBef>
              <a:spcAft>
                <a:spcPts val="600"/>
              </a:spcAft>
              <a:buFont typeface="Times New Roman" panose="02020603050405020304" pitchFamily="18" charset="0"/>
              <a:buChar char="–"/>
              <a:tabLst>
                <a:tab pos="685800" algn="l"/>
              </a:tabLst>
            </a:pPr>
            <a:r>
              <a:rPr lang="en-US" sz="1400" b="1" dirty="0">
                <a:latin typeface="Times New Roman" panose="02020603050405020304" pitchFamily="18" charset="0"/>
                <a:ea typeface="Calibri" panose="020F0502020204030204" pitchFamily="34" charset="0"/>
                <a:cs typeface="Times New Roman" panose="02020603050405020304" pitchFamily="18" charset="0"/>
              </a:rPr>
              <a:t>Techniques that support scaling to 1000s of users</a:t>
            </a:r>
            <a:endParaRPr lang="en-US" sz="14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6403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3" name="Title 2">
            <a:extLst>
              <a:ext uri="{FF2B5EF4-FFF2-40B4-BE49-F238E27FC236}">
                <a16:creationId xmlns:a16="http://schemas.microsoft.com/office/drawing/2014/main" id="{3030710F-D00C-344E-9DA2-0B1418138250}"/>
              </a:ext>
            </a:extLst>
          </p:cNvPr>
          <p:cNvSpPr>
            <a:spLocks noGrp="1"/>
          </p:cNvSpPr>
          <p:nvPr>
            <p:ph type="title" idx="4294967295"/>
          </p:nvPr>
        </p:nvSpPr>
        <p:spPr>
          <a:xfrm>
            <a:off x="0" y="952500"/>
            <a:ext cx="8478838" cy="838200"/>
          </a:xfrm>
        </p:spPr>
        <p:txBody>
          <a:bodyPr/>
          <a:lstStyle/>
          <a:p>
            <a:r>
              <a:rPr lang="en-US"/>
              <a:t>Data Processing Pipeline</a:t>
            </a:r>
          </a:p>
        </p:txBody>
      </p:sp>
      <p:sp>
        <p:nvSpPr>
          <p:cNvPr id="53" name="Slide Number Placeholder 3">
            <a:extLst>
              <a:ext uri="{FF2B5EF4-FFF2-40B4-BE49-F238E27FC236}">
                <a16:creationId xmlns:a16="http://schemas.microsoft.com/office/drawing/2014/main" id="{88DEC47C-713A-9D4B-BF2A-4A2638537217}"/>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80</a:t>
            </a:fld>
            <a:endParaRPr lang="en-US"/>
          </a:p>
        </p:txBody>
      </p:sp>
      <p:sp>
        <p:nvSpPr>
          <p:cNvPr id="532" name="Google Shape;532;p26"/>
          <p:cNvSpPr txBox="1">
            <a:spLocks noGrp="1"/>
          </p:cNvSpPr>
          <p:nvPr>
            <p:ph type="sldNum" idx="4294967295"/>
          </p:nvPr>
        </p:nvSpPr>
        <p:spPr>
          <a:xfrm>
            <a:off x="8743950" y="6602413"/>
            <a:ext cx="400050" cy="298450"/>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buClr>
                <a:srgbClr val="000000"/>
              </a:buClr>
              <a:buSzPts val="1300"/>
            </a:pPr>
            <a:fld id="{00000000-1234-1234-1234-123412341234}" type="slidenum">
              <a:rPr lang="en-US" smtClean="0"/>
              <a:pPr algn="ctr">
                <a:spcBef>
                  <a:spcPts val="0"/>
                </a:spcBef>
                <a:spcAft>
                  <a:spcPts val="0"/>
                </a:spcAft>
                <a:buClr>
                  <a:srgbClr val="000000"/>
                </a:buClr>
                <a:buSzPts val="1300"/>
              </a:pPr>
              <a:t>80</a:t>
            </a:fld>
            <a:endParaRPr sz="975">
              <a:solidFill>
                <a:srgbClr val="000000"/>
              </a:solidFill>
              <a:latin typeface="Arial"/>
              <a:ea typeface="Arial"/>
              <a:cs typeface="Arial"/>
              <a:sym typeface="Arial"/>
            </a:endParaRPr>
          </a:p>
        </p:txBody>
      </p:sp>
      <p:grpSp>
        <p:nvGrpSpPr>
          <p:cNvPr id="5" name="Group 4">
            <a:extLst>
              <a:ext uri="{FF2B5EF4-FFF2-40B4-BE49-F238E27FC236}">
                <a16:creationId xmlns:a16="http://schemas.microsoft.com/office/drawing/2014/main" id="{18A1BA7A-43F8-6345-8767-DFC04C310B9A}"/>
              </a:ext>
            </a:extLst>
          </p:cNvPr>
          <p:cNvGrpSpPr/>
          <p:nvPr/>
        </p:nvGrpSpPr>
        <p:grpSpPr>
          <a:xfrm>
            <a:off x="378547" y="2065050"/>
            <a:ext cx="8178183" cy="4318867"/>
            <a:chOff x="156750" y="1887037"/>
            <a:chExt cx="8178183" cy="4318867"/>
          </a:xfrm>
        </p:grpSpPr>
        <p:grpSp>
          <p:nvGrpSpPr>
            <p:cNvPr id="2" name="Group 1">
              <a:extLst>
                <a:ext uri="{FF2B5EF4-FFF2-40B4-BE49-F238E27FC236}">
                  <a16:creationId xmlns:a16="http://schemas.microsoft.com/office/drawing/2014/main" id="{04A51A35-1031-AE45-9E93-EA2ADE008FBC}"/>
                </a:ext>
              </a:extLst>
            </p:cNvPr>
            <p:cNvGrpSpPr/>
            <p:nvPr/>
          </p:nvGrpSpPr>
          <p:grpSpPr>
            <a:xfrm>
              <a:off x="228600" y="2539869"/>
              <a:ext cx="8106333" cy="3666035"/>
              <a:chOff x="228600" y="2184616"/>
              <a:chExt cx="8106333" cy="3666035"/>
            </a:xfrm>
          </p:grpSpPr>
          <p:grpSp>
            <p:nvGrpSpPr>
              <p:cNvPr id="534" name="Google Shape;534;p26"/>
              <p:cNvGrpSpPr/>
              <p:nvPr/>
            </p:nvGrpSpPr>
            <p:grpSpPr>
              <a:xfrm>
                <a:off x="228600" y="2184616"/>
                <a:ext cx="8106333" cy="3666035"/>
                <a:chOff x="304804" y="1272602"/>
                <a:chExt cx="11448759" cy="5784183"/>
              </a:xfrm>
            </p:grpSpPr>
            <p:grpSp>
              <p:nvGrpSpPr>
                <p:cNvPr id="535" name="Google Shape;535;p26"/>
                <p:cNvGrpSpPr/>
                <p:nvPr/>
              </p:nvGrpSpPr>
              <p:grpSpPr>
                <a:xfrm>
                  <a:off x="304804" y="1272602"/>
                  <a:ext cx="11380856" cy="5784183"/>
                  <a:chOff x="304804" y="1272602"/>
                  <a:chExt cx="11380854" cy="5784181"/>
                </a:xfrm>
              </p:grpSpPr>
              <p:grpSp>
                <p:nvGrpSpPr>
                  <p:cNvPr id="536" name="Google Shape;536;p26"/>
                  <p:cNvGrpSpPr/>
                  <p:nvPr/>
                </p:nvGrpSpPr>
                <p:grpSpPr>
                  <a:xfrm>
                    <a:off x="304804" y="1272602"/>
                    <a:ext cx="11380854" cy="5784181"/>
                    <a:chOff x="304804" y="1272602"/>
                    <a:chExt cx="10589236" cy="5105917"/>
                  </a:xfrm>
                </p:grpSpPr>
                <p:sp>
                  <p:nvSpPr>
                    <p:cNvPr id="537" name="Google Shape;537;p26"/>
                    <p:cNvSpPr/>
                    <p:nvPr/>
                  </p:nvSpPr>
                  <p:spPr>
                    <a:xfrm>
                      <a:off x="9348326" y="1529808"/>
                      <a:ext cx="1308769" cy="710213"/>
                    </a:xfrm>
                    <a:prstGeom prst="rect">
                      <a:avLst/>
                    </a:prstGeom>
                    <a:solidFill>
                      <a:srgbClr val="DCE1EC"/>
                    </a:solid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buClr>
                          <a:schemeClr val="dk1"/>
                        </a:buClr>
                        <a:buSzPts val="1800"/>
                      </a:pPr>
                      <a:endParaRPr sz="1350">
                        <a:solidFill>
                          <a:srgbClr val="000000"/>
                        </a:solidFill>
                        <a:latin typeface="Calibri"/>
                        <a:ea typeface="Calibri"/>
                        <a:cs typeface="Calibri"/>
                        <a:sym typeface="Calibri"/>
                      </a:endParaRPr>
                    </a:p>
                  </p:txBody>
                </p:sp>
                <p:grpSp>
                  <p:nvGrpSpPr>
                    <p:cNvPr id="538" name="Google Shape;538;p26"/>
                    <p:cNvGrpSpPr/>
                    <p:nvPr/>
                  </p:nvGrpSpPr>
                  <p:grpSpPr>
                    <a:xfrm>
                      <a:off x="304804" y="1272602"/>
                      <a:ext cx="10589236" cy="5105917"/>
                      <a:chOff x="92324" y="1322113"/>
                      <a:chExt cx="10589236" cy="5105917"/>
                    </a:xfrm>
                  </p:grpSpPr>
                  <p:grpSp>
                    <p:nvGrpSpPr>
                      <p:cNvPr id="539" name="Google Shape;539;p26"/>
                      <p:cNvGrpSpPr/>
                      <p:nvPr/>
                    </p:nvGrpSpPr>
                    <p:grpSpPr>
                      <a:xfrm>
                        <a:off x="555750" y="1322113"/>
                        <a:ext cx="10125810" cy="3892709"/>
                        <a:chOff x="377890" y="1796246"/>
                        <a:chExt cx="10125810" cy="3892709"/>
                      </a:xfrm>
                    </p:grpSpPr>
                    <p:pic>
                      <p:nvPicPr>
                        <p:cNvPr id="540" name="Google Shape;540;p26"/>
                        <p:cNvPicPr preferRelativeResize="0"/>
                        <p:nvPr/>
                      </p:nvPicPr>
                      <p:blipFill rotWithShape="1">
                        <a:blip r:embed="rId3">
                          <a:alphaModFix/>
                        </a:blip>
                        <a:srcRect/>
                        <a:stretch/>
                      </p:blipFill>
                      <p:spPr>
                        <a:xfrm>
                          <a:off x="8829145" y="4430776"/>
                          <a:ext cx="1674555" cy="1258179"/>
                        </a:xfrm>
                        <a:prstGeom prst="rect">
                          <a:avLst/>
                        </a:prstGeom>
                        <a:noFill/>
                        <a:ln>
                          <a:noFill/>
                        </a:ln>
                      </p:spPr>
                    </p:pic>
                    <p:pic>
                      <p:nvPicPr>
                        <p:cNvPr id="541" name="Google Shape;541;p26"/>
                        <p:cNvPicPr preferRelativeResize="0"/>
                        <p:nvPr/>
                      </p:nvPicPr>
                      <p:blipFill rotWithShape="1">
                        <a:blip r:embed="rId4">
                          <a:alphaModFix/>
                        </a:blip>
                        <a:srcRect/>
                        <a:stretch/>
                      </p:blipFill>
                      <p:spPr>
                        <a:xfrm>
                          <a:off x="472894" y="1894640"/>
                          <a:ext cx="433463" cy="433463"/>
                        </a:xfrm>
                        <a:prstGeom prst="rect">
                          <a:avLst/>
                        </a:prstGeom>
                        <a:solidFill>
                          <a:schemeClr val="lt1"/>
                        </a:solidFill>
                        <a:ln>
                          <a:noFill/>
                        </a:ln>
                      </p:spPr>
                    </p:pic>
                    <p:cxnSp>
                      <p:nvCxnSpPr>
                        <p:cNvPr id="542" name="Google Shape;542;p26"/>
                        <p:cNvCxnSpPr>
                          <a:stCxn id="543" idx="6"/>
                        </p:cNvCxnSpPr>
                        <p:nvPr/>
                      </p:nvCxnSpPr>
                      <p:spPr>
                        <a:xfrm>
                          <a:off x="2554009" y="2720823"/>
                          <a:ext cx="2043000" cy="331800"/>
                        </a:xfrm>
                        <a:prstGeom prst="straightConnector1">
                          <a:avLst/>
                        </a:prstGeom>
                        <a:noFill/>
                        <a:ln w="9525" cap="flat" cmpd="sng">
                          <a:solidFill>
                            <a:schemeClr val="accent1"/>
                          </a:solidFill>
                          <a:prstDash val="solid"/>
                          <a:round/>
                          <a:headEnd type="none" w="sm" len="sm"/>
                          <a:tailEnd type="stealth" w="med" len="med"/>
                        </a:ln>
                      </p:spPr>
                    </p:cxnSp>
                    <p:sp>
                      <p:nvSpPr>
                        <p:cNvPr id="544" name="Google Shape;544;p26"/>
                        <p:cNvSpPr txBox="1"/>
                        <p:nvPr/>
                      </p:nvSpPr>
                      <p:spPr>
                        <a:xfrm rot="527387">
                          <a:off x="2760408" y="2565868"/>
                          <a:ext cx="1699504" cy="338554"/>
                        </a:xfrm>
                        <a:prstGeom prst="rect">
                          <a:avLst/>
                        </a:prstGeom>
                        <a:noFill/>
                        <a:ln>
                          <a:noFill/>
                        </a:ln>
                      </p:spPr>
                      <p:txBody>
                        <a:bodyPr spcFirstLastPara="1" wrap="square" lIns="68569" tIns="34275" rIns="68569" bIns="34275" anchor="t" anchorCtr="0">
                          <a:noAutofit/>
                        </a:bodyPr>
                        <a:lstStyle/>
                        <a:p>
                          <a:pPr>
                            <a:spcBef>
                              <a:spcPts val="0"/>
                            </a:spcBef>
                            <a:spcAft>
                              <a:spcPts val="0"/>
                            </a:spcAft>
                            <a:buClr>
                              <a:srgbClr val="005DAA"/>
                            </a:buClr>
                            <a:buSzPts val="1600"/>
                          </a:pPr>
                          <a:r>
                            <a:rPr lang="en-US" sz="1200" b="1">
                              <a:solidFill>
                                <a:srgbClr val="005DAA"/>
                              </a:solidFill>
                              <a:latin typeface="Arial"/>
                              <a:ea typeface="Arial"/>
                              <a:cs typeface="Arial"/>
                              <a:sym typeface="Arial"/>
                            </a:rPr>
                            <a:t>Kafka Producer</a:t>
                          </a:r>
                          <a:endParaRPr/>
                        </a:p>
                      </p:txBody>
                    </p:sp>
                    <p:pic>
                      <p:nvPicPr>
                        <p:cNvPr id="545" name="Google Shape;545;p26"/>
                        <p:cNvPicPr preferRelativeResize="0"/>
                        <p:nvPr/>
                      </p:nvPicPr>
                      <p:blipFill rotWithShape="1">
                        <a:blip r:embed="rId5">
                          <a:alphaModFix/>
                        </a:blip>
                        <a:srcRect/>
                        <a:stretch/>
                      </p:blipFill>
                      <p:spPr>
                        <a:xfrm>
                          <a:off x="4654435" y="2104647"/>
                          <a:ext cx="2509152" cy="2509152"/>
                        </a:xfrm>
                        <a:prstGeom prst="rect">
                          <a:avLst/>
                        </a:prstGeom>
                        <a:noFill/>
                        <a:ln>
                          <a:noFill/>
                        </a:ln>
                      </p:spPr>
                    </p:pic>
                    <p:sp>
                      <p:nvSpPr>
                        <p:cNvPr id="546" name="Google Shape;546;p26"/>
                        <p:cNvSpPr txBox="1"/>
                        <p:nvPr/>
                      </p:nvSpPr>
                      <p:spPr>
                        <a:xfrm>
                          <a:off x="5223483" y="4177487"/>
                          <a:ext cx="1320233" cy="338554"/>
                        </a:xfrm>
                        <a:prstGeom prst="rect">
                          <a:avLst/>
                        </a:prstGeom>
                        <a:noFill/>
                        <a:ln>
                          <a:noFill/>
                        </a:ln>
                      </p:spPr>
                      <p:txBody>
                        <a:bodyPr spcFirstLastPara="1" wrap="square" lIns="68569" tIns="34275" rIns="68569" bIns="34275" anchor="t" anchorCtr="0">
                          <a:noAutofit/>
                        </a:bodyPr>
                        <a:lstStyle/>
                        <a:p>
                          <a:pPr>
                            <a:spcBef>
                              <a:spcPts val="0"/>
                            </a:spcBef>
                            <a:spcAft>
                              <a:spcPts val="0"/>
                            </a:spcAft>
                            <a:buClr>
                              <a:srgbClr val="000000"/>
                            </a:buClr>
                            <a:buSzPts val="1600"/>
                          </a:pPr>
                          <a:r>
                            <a:rPr lang="en-US" sz="1200">
                              <a:solidFill>
                                <a:srgbClr val="000000"/>
                              </a:solidFill>
                              <a:latin typeface="Arial"/>
                              <a:ea typeface="Arial"/>
                              <a:cs typeface="Arial"/>
                              <a:sym typeface="Arial"/>
                            </a:rPr>
                            <a:t>Twitter Topic</a:t>
                          </a:r>
                          <a:endParaRPr/>
                        </a:p>
                      </p:txBody>
                    </p:sp>
                    <p:cxnSp>
                      <p:nvCxnSpPr>
                        <p:cNvPr id="547" name="Google Shape;547;p26"/>
                        <p:cNvCxnSpPr/>
                        <p:nvPr/>
                      </p:nvCxnSpPr>
                      <p:spPr>
                        <a:xfrm rot="10800000" flipH="1">
                          <a:off x="7158126" y="2305595"/>
                          <a:ext cx="1809386" cy="1053629"/>
                        </a:xfrm>
                        <a:prstGeom prst="straightConnector1">
                          <a:avLst/>
                        </a:prstGeom>
                        <a:noFill/>
                        <a:ln w="9525" cap="flat" cmpd="sng">
                          <a:solidFill>
                            <a:schemeClr val="accent1"/>
                          </a:solidFill>
                          <a:prstDash val="solid"/>
                          <a:round/>
                          <a:headEnd type="none" w="sm" len="sm"/>
                          <a:tailEnd type="stealth" w="med" len="med"/>
                        </a:ln>
                      </p:spPr>
                    </p:cxnSp>
                    <p:sp>
                      <p:nvSpPr>
                        <p:cNvPr id="548" name="Google Shape;548;p26"/>
                        <p:cNvSpPr txBox="1"/>
                        <p:nvPr/>
                      </p:nvSpPr>
                      <p:spPr>
                        <a:xfrm rot="-1809356">
                          <a:off x="7067600" y="2487526"/>
                          <a:ext cx="1813317" cy="338554"/>
                        </a:xfrm>
                        <a:prstGeom prst="rect">
                          <a:avLst/>
                        </a:prstGeom>
                        <a:noFill/>
                        <a:ln>
                          <a:noFill/>
                        </a:ln>
                      </p:spPr>
                      <p:txBody>
                        <a:bodyPr spcFirstLastPara="1" wrap="square" lIns="68569" tIns="34275" rIns="68569" bIns="34275" anchor="t" anchorCtr="0">
                          <a:noAutofit/>
                        </a:bodyPr>
                        <a:lstStyle/>
                        <a:p>
                          <a:pPr>
                            <a:spcBef>
                              <a:spcPts val="0"/>
                            </a:spcBef>
                            <a:spcAft>
                              <a:spcPts val="0"/>
                            </a:spcAft>
                            <a:buClr>
                              <a:srgbClr val="005DAA"/>
                            </a:buClr>
                            <a:buSzPts val="1600"/>
                          </a:pPr>
                          <a:r>
                            <a:rPr lang="en-US" sz="1200" b="1">
                              <a:solidFill>
                                <a:srgbClr val="005DAA"/>
                              </a:solidFill>
                              <a:latin typeface="Arial"/>
                              <a:ea typeface="Arial"/>
                              <a:cs typeface="Arial"/>
                              <a:sym typeface="Arial"/>
                            </a:rPr>
                            <a:t>Kafka Consumer</a:t>
                          </a:r>
                          <a:endParaRPr/>
                        </a:p>
                      </p:txBody>
                    </p:sp>
                    <p:cxnSp>
                      <p:nvCxnSpPr>
                        <p:cNvPr id="549" name="Google Shape;549;p26"/>
                        <p:cNvCxnSpPr/>
                        <p:nvPr/>
                      </p:nvCxnSpPr>
                      <p:spPr>
                        <a:xfrm>
                          <a:off x="7158126" y="3531906"/>
                          <a:ext cx="1809386" cy="1015970"/>
                        </a:xfrm>
                        <a:prstGeom prst="straightConnector1">
                          <a:avLst/>
                        </a:prstGeom>
                        <a:noFill/>
                        <a:ln w="9525" cap="flat" cmpd="sng">
                          <a:solidFill>
                            <a:schemeClr val="accent1"/>
                          </a:solidFill>
                          <a:prstDash val="solid"/>
                          <a:round/>
                          <a:headEnd type="none" w="sm" len="sm"/>
                          <a:tailEnd type="stealth" w="med" len="med"/>
                        </a:ln>
                      </p:spPr>
                    </p:cxnSp>
                    <p:sp>
                      <p:nvSpPr>
                        <p:cNvPr id="550" name="Google Shape;550;p26"/>
                        <p:cNvSpPr txBox="1"/>
                        <p:nvPr/>
                      </p:nvSpPr>
                      <p:spPr>
                        <a:xfrm rot="1740776">
                          <a:off x="7042965" y="4023893"/>
                          <a:ext cx="2013372" cy="338554"/>
                        </a:xfrm>
                        <a:prstGeom prst="rect">
                          <a:avLst/>
                        </a:prstGeom>
                        <a:noFill/>
                        <a:ln>
                          <a:noFill/>
                        </a:ln>
                      </p:spPr>
                      <p:txBody>
                        <a:bodyPr spcFirstLastPara="1" wrap="square" lIns="68569" tIns="34275" rIns="68569" bIns="34275" anchor="t" anchorCtr="0">
                          <a:noAutofit/>
                        </a:bodyPr>
                        <a:lstStyle/>
                        <a:p>
                          <a:pPr>
                            <a:spcBef>
                              <a:spcPts val="0"/>
                            </a:spcBef>
                            <a:spcAft>
                              <a:spcPts val="0"/>
                            </a:spcAft>
                            <a:buClr>
                              <a:srgbClr val="005DAA"/>
                            </a:buClr>
                            <a:buSzPts val="1600"/>
                          </a:pPr>
                          <a:r>
                            <a:rPr lang="en-US" sz="1200" b="1">
                              <a:solidFill>
                                <a:srgbClr val="005DAA"/>
                              </a:solidFill>
                              <a:latin typeface="Arial"/>
                              <a:ea typeface="Arial"/>
                              <a:cs typeface="Arial"/>
                              <a:sym typeface="Arial"/>
                            </a:rPr>
                            <a:t>Kafka Consumer</a:t>
                          </a:r>
                          <a:endParaRPr/>
                        </a:p>
                      </p:txBody>
                    </p:sp>
                    <p:sp>
                      <p:nvSpPr>
                        <p:cNvPr id="551" name="Google Shape;551;p26"/>
                        <p:cNvSpPr txBox="1"/>
                        <p:nvPr/>
                      </p:nvSpPr>
                      <p:spPr>
                        <a:xfrm>
                          <a:off x="9024963" y="2042839"/>
                          <a:ext cx="1241791" cy="739439"/>
                        </a:xfrm>
                        <a:prstGeom prst="rect">
                          <a:avLst/>
                        </a:prstGeom>
                        <a:noFill/>
                        <a:ln>
                          <a:noFill/>
                        </a:ln>
                      </p:spPr>
                      <p:txBody>
                        <a:bodyPr spcFirstLastPara="1" wrap="square" lIns="68569" tIns="34275" rIns="68569" bIns="34275" anchor="t" anchorCtr="0">
                          <a:noAutofit/>
                        </a:bodyPr>
                        <a:lstStyle/>
                        <a:p>
                          <a:pPr>
                            <a:spcBef>
                              <a:spcPts val="0"/>
                            </a:spcBef>
                            <a:spcAft>
                              <a:spcPts val="0"/>
                            </a:spcAft>
                            <a:buClr>
                              <a:srgbClr val="000000"/>
                            </a:buClr>
                            <a:buSzPts val="2000"/>
                          </a:pPr>
                          <a:r>
                            <a:rPr lang="en-US" sz="1500" b="1">
                              <a:solidFill>
                                <a:srgbClr val="000000"/>
                              </a:solidFill>
                              <a:latin typeface="Arial"/>
                              <a:ea typeface="Arial"/>
                              <a:cs typeface="Arial"/>
                              <a:sym typeface="Arial"/>
                            </a:rPr>
                            <a:t>Parser</a:t>
                          </a:r>
                          <a:endParaRPr/>
                        </a:p>
                        <a:p>
                          <a:pPr>
                            <a:spcBef>
                              <a:spcPts val="0"/>
                            </a:spcBef>
                            <a:spcAft>
                              <a:spcPts val="0"/>
                            </a:spcAft>
                            <a:buClr>
                              <a:srgbClr val="000000"/>
                            </a:buClr>
                            <a:buSzPts val="2000"/>
                          </a:pPr>
                          <a:r>
                            <a:rPr lang="en-US" sz="1500" b="1">
                              <a:solidFill>
                                <a:srgbClr val="000000"/>
                              </a:solidFill>
                              <a:latin typeface="Arial"/>
                              <a:ea typeface="Arial"/>
                              <a:cs typeface="Arial"/>
                              <a:sym typeface="Arial"/>
                            </a:rPr>
                            <a:t>Engines </a:t>
                          </a:r>
                          <a:endParaRPr/>
                        </a:p>
                      </p:txBody>
                    </p:sp>
                    <p:pic>
                      <p:nvPicPr>
                        <p:cNvPr id="552" name="Google Shape;552;p26"/>
                        <p:cNvPicPr preferRelativeResize="0"/>
                        <p:nvPr/>
                      </p:nvPicPr>
                      <p:blipFill rotWithShape="1">
                        <a:blip r:embed="rId6">
                          <a:alphaModFix/>
                        </a:blip>
                        <a:srcRect/>
                        <a:stretch/>
                      </p:blipFill>
                      <p:spPr>
                        <a:xfrm rot="732885">
                          <a:off x="3155428" y="2963147"/>
                          <a:ext cx="472016" cy="401776"/>
                        </a:xfrm>
                        <a:prstGeom prst="rect">
                          <a:avLst/>
                        </a:prstGeom>
                        <a:noFill/>
                        <a:ln>
                          <a:noFill/>
                        </a:ln>
                      </p:spPr>
                    </p:pic>
                    <p:cxnSp>
                      <p:nvCxnSpPr>
                        <p:cNvPr id="553" name="Google Shape;553;p26"/>
                        <p:cNvCxnSpPr>
                          <a:stCxn id="554" idx="6"/>
                        </p:cNvCxnSpPr>
                        <p:nvPr/>
                      </p:nvCxnSpPr>
                      <p:spPr>
                        <a:xfrm rot="10800000" flipH="1">
                          <a:off x="2554009" y="3929471"/>
                          <a:ext cx="2060400" cy="1160400"/>
                        </a:xfrm>
                        <a:prstGeom prst="straightConnector1">
                          <a:avLst/>
                        </a:prstGeom>
                        <a:noFill/>
                        <a:ln w="9525" cap="flat" cmpd="sng">
                          <a:solidFill>
                            <a:schemeClr val="accent1"/>
                          </a:solidFill>
                          <a:prstDash val="solid"/>
                          <a:round/>
                          <a:headEnd type="none" w="sm" len="sm"/>
                          <a:tailEnd type="stealth" w="med" len="med"/>
                        </a:ln>
                      </p:spPr>
                    </p:cxnSp>
                    <p:sp>
                      <p:nvSpPr>
                        <p:cNvPr id="555" name="Google Shape;555;p26"/>
                        <p:cNvSpPr txBox="1"/>
                        <p:nvPr/>
                      </p:nvSpPr>
                      <p:spPr>
                        <a:xfrm rot="-1617978">
                          <a:off x="2618194" y="4269668"/>
                          <a:ext cx="1699504" cy="298855"/>
                        </a:xfrm>
                        <a:prstGeom prst="rect">
                          <a:avLst/>
                        </a:prstGeom>
                        <a:noFill/>
                        <a:ln>
                          <a:noFill/>
                        </a:ln>
                      </p:spPr>
                      <p:txBody>
                        <a:bodyPr spcFirstLastPara="1" wrap="square" lIns="68569" tIns="34275" rIns="68569" bIns="34275" anchor="t" anchorCtr="0">
                          <a:noAutofit/>
                        </a:bodyPr>
                        <a:lstStyle/>
                        <a:p>
                          <a:pPr>
                            <a:spcBef>
                              <a:spcPts val="0"/>
                            </a:spcBef>
                            <a:spcAft>
                              <a:spcPts val="0"/>
                            </a:spcAft>
                            <a:buClr>
                              <a:srgbClr val="005DAA"/>
                            </a:buClr>
                            <a:buSzPts val="1600"/>
                          </a:pPr>
                          <a:r>
                            <a:rPr lang="en-US" sz="1200" b="1">
                              <a:solidFill>
                                <a:srgbClr val="005DAA"/>
                              </a:solidFill>
                              <a:latin typeface="Arial"/>
                              <a:ea typeface="Arial"/>
                              <a:cs typeface="Arial"/>
                              <a:sym typeface="Arial"/>
                            </a:rPr>
                            <a:t>Kafka Producer</a:t>
                          </a:r>
                          <a:endParaRPr/>
                        </a:p>
                      </p:txBody>
                    </p:sp>
                    <p:pic>
                      <p:nvPicPr>
                        <p:cNvPr id="556" name="Google Shape;556;p26"/>
                        <p:cNvPicPr preferRelativeResize="0"/>
                        <p:nvPr/>
                      </p:nvPicPr>
                      <p:blipFill rotWithShape="1">
                        <a:blip r:embed="rId6">
                          <a:alphaModFix/>
                        </a:blip>
                        <a:srcRect/>
                        <a:stretch/>
                      </p:blipFill>
                      <p:spPr>
                        <a:xfrm rot="-1506876">
                          <a:off x="3277840" y="4617293"/>
                          <a:ext cx="540938" cy="460441"/>
                        </a:xfrm>
                        <a:prstGeom prst="rect">
                          <a:avLst/>
                        </a:prstGeom>
                        <a:noFill/>
                        <a:ln>
                          <a:noFill/>
                        </a:ln>
                      </p:spPr>
                    </p:pic>
                    <p:sp>
                      <p:nvSpPr>
                        <p:cNvPr id="557" name="Google Shape;557;p26"/>
                        <p:cNvSpPr/>
                        <p:nvPr/>
                      </p:nvSpPr>
                      <p:spPr>
                        <a:xfrm>
                          <a:off x="377890" y="1796246"/>
                          <a:ext cx="2244000" cy="3825621"/>
                        </a:xfrm>
                        <a:prstGeom prst="roundRect">
                          <a:avLst>
                            <a:gd name="adj" fmla="val 16667"/>
                          </a:avLst>
                        </a:prstGeom>
                        <a:noFill/>
                        <a:ln w="254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buClr>
                              <a:schemeClr val="dk1"/>
                            </a:buClr>
                            <a:buSzPts val="1800"/>
                          </a:pPr>
                          <a:endParaRPr sz="1350">
                            <a:solidFill>
                              <a:srgbClr val="000000"/>
                            </a:solidFill>
                            <a:latin typeface="Calibri"/>
                            <a:ea typeface="Calibri"/>
                            <a:cs typeface="Calibri"/>
                            <a:sym typeface="Calibri"/>
                          </a:endParaRPr>
                        </a:p>
                      </p:txBody>
                    </p:sp>
                    <p:grpSp>
                      <p:nvGrpSpPr>
                        <p:cNvPr id="558" name="Google Shape;558;p26"/>
                        <p:cNvGrpSpPr/>
                        <p:nvPr/>
                      </p:nvGrpSpPr>
                      <p:grpSpPr>
                        <a:xfrm>
                          <a:off x="412450" y="2292388"/>
                          <a:ext cx="2141559" cy="856871"/>
                          <a:chOff x="482953" y="2648443"/>
                          <a:chExt cx="2141559" cy="856871"/>
                        </a:xfrm>
                      </p:grpSpPr>
                      <p:sp>
                        <p:nvSpPr>
                          <p:cNvPr id="559" name="Google Shape;559;p26"/>
                          <p:cNvSpPr txBox="1"/>
                          <p:nvPr/>
                        </p:nvSpPr>
                        <p:spPr>
                          <a:xfrm>
                            <a:off x="968319" y="2900056"/>
                            <a:ext cx="1176808" cy="353644"/>
                          </a:xfrm>
                          <a:prstGeom prst="rect">
                            <a:avLst/>
                          </a:prstGeom>
                          <a:noFill/>
                          <a:ln>
                            <a:noFill/>
                          </a:ln>
                        </p:spPr>
                        <p:txBody>
                          <a:bodyPr spcFirstLastPara="1" wrap="square" lIns="68569" tIns="34275" rIns="68569" bIns="34275" anchor="t" anchorCtr="0">
                            <a:noAutofit/>
                          </a:bodyPr>
                          <a:lstStyle/>
                          <a:p>
                            <a:pPr>
                              <a:spcBef>
                                <a:spcPts val="0"/>
                              </a:spcBef>
                              <a:spcAft>
                                <a:spcPts val="0"/>
                              </a:spcAft>
                              <a:buClr>
                                <a:srgbClr val="000000"/>
                              </a:buClr>
                              <a:buSzPts val="1600"/>
                            </a:pPr>
                            <a:r>
                              <a:rPr lang="en-US" sz="1200">
                                <a:solidFill>
                                  <a:srgbClr val="000000"/>
                                </a:solidFill>
                                <a:latin typeface="Arial"/>
                                <a:ea typeface="Arial"/>
                                <a:cs typeface="Arial"/>
                                <a:sym typeface="Arial"/>
                              </a:rPr>
                              <a:t>Video Data</a:t>
                            </a:r>
                            <a:endParaRPr/>
                          </a:p>
                        </p:txBody>
                      </p:sp>
                      <p:sp>
                        <p:nvSpPr>
                          <p:cNvPr id="543" name="Google Shape;543;p26"/>
                          <p:cNvSpPr/>
                          <p:nvPr/>
                        </p:nvSpPr>
                        <p:spPr>
                          <a:xfrm>
                            <a:off x="482953" y="2648443"/>
                            <a:ext cx="2141559" cy="856871"/>
                          </a:xfrm>
                          <a:prstGeom prst="ellipse">
                            <a:avLst/>
                          </a:prstGeom>
                          <a:no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buClr>
                                <a:schemeClr val="dk1"/>
                              </a:buClr>
                              <a:buSzPts val="1800"/>
                            </a:pPr>
                            <a:endParaRPr sz="1350">
                              <a:solidFill>
                                <a:srgbClr val="000000"/>
                              </a:solidFill>
                              <a:latin typeface="Calibri"/>
                              <a:ea typeface="Calibri"/>
                              <a:cs typeface="Calibri"/>
                              <a:sym typeface="Calibri"/>
                            </a:endParaRPr>
                          </a:p>
                        </p:txBody>
                      </p:sp>
                    </p:grpSp>
                    <p:grpSp>
                      <p:nvGrpSpPr>
                        <p:cNvPr id="560" name="Google Shape;560;p26"/>
                        <p:cNvGrpSpPr/>
                        <p:nvPr/>
                      </p:nvGrpSpPr>
                      <p:grpSpPr>
                        <a:xfrm>
                          <a:off x="462034" y="4666554"/>
                          <a:ext cx="2220350" cy="846635"/>
                          <a:chOff x="548980" y="4952924"/>
                          <a:chExt cx="2220350" cy="846635"/>
                        </a:xfrm>
                      </p:grpSpPr>
                      <p:sp>
                        <p:nvSpPr>
                          <p:cNvPr id="561" name="Google Shape;561;p26"/>
                          <p:cNvSpPr txBox="1"/>
                          <p:nvPr/>
                        </p:nvSpPr>
                        <p:spPr>
                          <a:xfrm>
                            <a:off x="578323" y="5201015"/>
                            <a:ext cx="2191007" cy="353644"/>
                          </a:xfrm>
                          <a:prstGeom prst="rect">
                            <a:avLst/>
                          </a:prstGeom>
                          <a:noFill/>
                          <a:ln>
                            <a:noFill/>
                          </a:ln>
                        </p:spPr>
                        <p:txBody>
                          <a:bodyPr spcFirstLastPara="1" wrap="square" lIns="68569" tIns="34275" rIns="68569" bIns="34275" anchor="t" anchorCtr="0">
                            <a:noAutofit/>
                          </a:bodyPr>
                          <a:lstStyle/>
                          <a:p>
                            <a:pPr>
                              <a:spcBef>
                                <a:spcPts val="0"/>
                              </a:spcBef>
                              <a:spcAft>
                                <a:spcPts val="0"/>
                              </a:spcAft>
                              <a:buClr>
                                <a:srgbClr val="000000"/>
                              </a:buClr>
                              <a:buSzPts val="1600"/>
                            </a:pPr>
                            <a:r>
                              <a:rPr lang="en-US" sz="1200">
                                <a:solidFill>
                                  <a:srgbClr val="000000"/>
                                </a:solidFill>
                                <a:latin typeface="Arial"/>
                                <a:ea typeface="Arial"/>
                                <a:cs typeface="Arial"/>
                                <a:sym typeface="Arial"/>
                              </a:rPr>
                              <a:t>Twitter Streaming API</a:t>
                            </a:r>
                            <a:endParaRPr/>
                          </a:p>
                        </p:txBody>
                      </p:sp>
                      <p:sp>
                        <p:nvSpPr>
                          <p:cNvPr id="554" name="Google Shape;554;p26"/>
                          <p:cNvSpPr/>
                          <p:nvPr/>
                        </p:nvSpPr>
                        <p:spPr>
                          <a:xfrm>
                            <a:off x="548980" y="4952924"/>
                            <a:ext cx="2091975" cy="846635"/>
                          </a:xfrm>
                          <a:prstGeom prst="ellipse">
                            <a:avLst/>
                          </a:prstGeom>
                          <a:no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buClr>
                                <a:schemeClr val="dk1"/>
                              </a:buClr>
                              <a:buSzPts val="1800"/>
                            </a:pPr>
                            <a:endParaRPr sz="1350">
                              <a:solidFill>
                                <a:srgbClr val="000000"/>
                              </a:solidFill>
                              <a:latin typeface="Calibri"/>
                              <a:ea typeface="Calibri"/>
                              <a:cs typeface="Calibri"/>
                              <a:sym typeface="Calibri"/>
                            </a:endParaRPr>
                          </a:p>
                        </p:txBody>
                      </p:sp>
                    </p:grpSp>
                    <p:sp>
                      <p:nvSpPr>
                        <p:cNvPr id="562" name="Google Shape;562;p26"/>
                        <p:cNvSpPr/>
                        <p:nvPr/>
                      </p:nvSpPr>
                      <p:spPr>
                        <a:xfrm>
                          <a:off x="4609076" y="2760722"/>
                          <a:ext cx="2549049" cy="1367089"/>
                        </a:xfrm>
                        <a:prstGeom prst="rect">
                          <a:avLst/>
                        </a:prstGeom>
                        <a:noFill/>
                        <a:ln w="254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buClr>
                              <a:schemeClr val="dk1"/>
                            </a:buClr>
                            <a:buSzPts val="1800"/>
                          </a:pPr>
                          <a:endParaRPr sz="1350">
                            <a:solidFill>
                              <a:srgbClr val="000000"/>
                            </a:solidFill>
                            <a:latin typeface="Calibri"/>
                            <a:ea typeface="Calibri"/>
                            <a:cs typeface="Calibri"/>
                            <a:sym typeface="Calibri"/>
                          </a:endParaRPr>
                        </a:p>
                      </p:txBody>
                    </p:sp>
                  </p:grpSp>
                  <p:sp>
                    <p:nvSpPr>
                      <p:cNvPr id="563" name="Google Shape;563;p26"/>
                      <p:cNvSpPr/>
                      <p:nvPr/>
                    </p:nvSpPr>
                    <p:spPr>
                      <a:xfrm>
                        <a:off x="950305" y="5953770"/>
                        <a:ext cx="1552894" cy="474260"/>
                      </a:xfrm>
                      <a:prstGeom prst="ellipse">
                        <a:avLst/>
                      </a:prstGeom>
                      <a:solidFill>
                        <a:srgbClr val="E5E5E5"/>
                      </a:solidFill>
                      <a:ln w="25400" cap="flat" cmpd="sng">
                        <a:solidFill>
                          <a:srgbClr val="C0000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buClr>
                            <a:srgbClr val="000000"/>
                          </a:buClr>
                          <a:buSzPts val="2400"/>
                        </a:pPr>
                        <a:r>
                          <a:rPr lang="en-US" b="1">
                            <a:solidFill>
                              <a:srgbClr val="000000"/>
                            </a:solidFill>
                            <a:latin typeface="Calibri"/>
                            <a:ea typeface="Calibri"/>
                            <a:cs typeface="Calibri"/>
                            <a:sym typeface="Calibri"/>
                          </a:rPr>
                          <a:t>Twitter</a:t>
                        </a:r>
                        <a:endParaRPr/>
                      </a:p>
                    </p:txBody>
                  </p:sp>
                  <p:sp>
                    <p:nvSpPr>
                      <p:cNvPr id="564" name="Google Shape;564;p26"/>
                      <p:cNvSpPr/>
                      <p:nvPr/>
                    </p:nvSpPr>
                    <p:spPr>
                      <a:xfrm>
                        <a:off x="1215397" y="5195531"/>
                        <a:ext cx="317431" cy="771919"/>
                      </a:xfrm>
                      <a:prstGeom prst="upArrow">
                        <a:avLst>
                          <a:gd name="adj1" fmla="val 50000"/>
                          <a:gd name="adj2" fmla="val 50000"/>
                        </a:avLst>
                      </a:prstGeom>
                      <a:solidFill>
                        <a:schemeClr val="dk1"/>
                      </a:solidFill>
                      <a:ln w="25400" cap="flat" cmpd="sng">
                        <a:solidFill>
                          <a:srgbClr val="00206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buClr>
                            <a:schemeClr val="dk1"/>
                          </a:buClr>
                          <a:buSzPts val="1800"/>
                        </a:pPr>
                        <a:endParaRPr sz="1350">
                          <a:solidFill>
                            <a:srgbClr val="000000"/>
                          </a:solidFill>
                          <a:latin typeface="Calibri"/>
                          <a:ea typeface="Calibri"/>
                          <a:cs typeface="Calibri"/>
                          <a:sym typeface="Calibri"/>
                        </a:endParaRPr>
                      </a:p>
                    </p:txBody>
                  </p:sp>
                  <p:sp>
                    <p:nvSpPr>
                      <p:cNvPr id="565" name="Google Shape;565;p26"/>
                      <p:cNvSpPr/>
                      <p:nvPr/>
                    </p:nvSpPr>
                    <p:spPr>
                      <a:xfrm>
                        <a:off x="1859298" y="5195531"/>
                        <a:ext cx="317431" cy="771919"/>
                      </a:xfrm>
                      <a:prstGeom prst="upArrow">
                        <a:avLst>
                          <a:gd name="adj1" fmla="val 50000"/>
                          <a:gd name="adj2" fmla="val 50000"/>
                        </a:avLst>
                      </a:prstGeom>
                      <a:solidFill>
                        <a:schemeClr val="dk1"/>
                      </a:solidFill>
                      <a:ln w="25400" cap="flat" cmpd="sng">
                        <a:solidFill>
                          <a:srgbClr val="00206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buClr>
                            <a:schemeClr val="dk1"/>
                          </a:buClr>
                          <a:buSzPts val="1800"/>
                        </a:pPr>
                        <a:endParaRPr sz="1350">
                          <a:solidFill>
                            <a:srgbClr val="000000"/>
                          </a:solidFill>
                          <a:latin typeface="Calibri"/>
                          <a:ea typeface="Calibri"/>
                          <a:cs typeface="Calibri"/>
                          <a:sym typeface="Calibri"/>
                        </a:endParaRPr>
                      </a:p>
                    </p:txBody>
                  </p:sp>
                  <p:sp>
                    <p:nvSpPr>
                      <p:cNvPr id="566" name="Google Shape;566;p26"/>
                      <p:cNvSpPr txBox="1"/>
                      <p:nvPr/>
                    </p:nvSpPr>
                    <p:spPr>
                      <a:xfrm>
                        <a:off x="103340" y="5427965"/>
                        <a:ext cx="1223412" cy="369332"/>
                      </a:xfrm>
                      <a:prstGeom prst="rect">
                        <a:avLst/>
                      </a:prstGeom>
                      <a:noFill/>
                      <a:ln>
                        <a:noFill/>
                      </a:ln>
                    </p:spPr>
                    <p:txBody>
                      <a:bodyPr spcFirstLastPara="1" wrap="square" lIns="68569" tIns="34275" rIns="68569" bIns="34275" anchor="t" anchorCtr="0">
                        <a:noAutofit/>
                      </a:bodyPr>
                      <a:lstStyle/>
                      <a:p>
                        <a:pPr>
                          <a:spcBef>
                            <a:spcPts val="0"/>
                          </a:spcBef>
                          <a:spcAft>
                            <a:spcPts val="0"/>
                          </a:spcAft>
                          <a:buClr>
                            <a:srgbClr val="000000"/>
                          </a:buClr>
                          <a:buSzPts val="1800"/>
                        </a:pPr>
                        <a:r>
                          <a:rPr lang="en-US" sz="1350" b="1">
                            <a:solidFill>
                              <a:srgbClr val="000000"/>
                            </a:solidFill>
                            <a:latin typeface="Arial"/>
                            <a:ea typeface="Arial"/>
                            <a:cs typeface="Arial"/>
                            <a:sym typeface="Arial"/>
                          </a:rPr>
                          <a:t>#Hashtag</a:t>
                        </a:r>
                        <a:endParaRPr/>
                      </a:p>
                    </p:txBody>
                  </p:sp>
                  <p:sp>
                    <p:nvSpPr>
                      <p:cNvPr id="567" name="Google Shape;567;p26"/>
                      <p:cNvSpPr txBox="1"/>
                      <p:nvPr/>
                    </p:nvSpPr>
                    <p:spPr>
                      <a:xfrm>
                        <a:off x="2079450" y="5476728"/>
                        <a:ext cx="1704313" cy="369332"/>
                      </a:xfrm>
                      <a:prstGeom prst="rect">
                        <a:avLst/>
                      </a:prstGeom>
                      <a:noFill/>
                      <a:ln>
                        <a:noFill/>
                      </a:ln>
                    </p:spPr>
                    <p:txBody>
                      <a:bodyPr spcFirstLastPara="1" wrap="square" lIns="68569" tIns="34275" rIns="68569" bIns="34275" anchor="t" anchorCtr="0">
                        <a:noAutofit/>
                      </a:bodyPr>
                      <a:lstStyle/>
                      <a:p>
                        <a:pPr>
                          <a:spcBef>
                            <a:spcPts val="0"/>
                          </a:spcBef>
                          <a:spcAft>
                            <a:spcPts val="0"/>
                          </a:spcAft>
                          <a:buClr>
                            <a:srgbClr val="000000"/>
                          </a:buClr>
                          <a:buSzPts val="1800"/>
                        </a:pPr>
                        <a:r>
                          <a:rPr lang="en-US" sz="1350" b="1">
                            <a:solidFill>
                              <a:srgbClr val="000000"/>
                            </a:solidFill>
                            <a:latin typeface="Arial"/>
                            <a:ea typeface="Arial"/>
                            <a:cs typeface="Arial"/>
                            <a:sym typeface="Arial"/>
                          </a:rPr>
                          <a:t>@User Profile</a:t>
                        </a:r>
                        <a:endParaRPr/>
                      </a:p>
                    </p:txBody>
                  </p:sp>
                  <p:sp>
                    <p:nvSpPr>
                      <p:cNvPr id="568" name="Google Shape;568;p26"/>
                      <p:cNvSpPr txBox="1"/>
                      <p:nvPr/>
                    </p:nvSpPr>
                    <p:spPr>
                      <a:xfrm rot="-5400000">
                        <a:off x="-1324576" y="3179456"/>
                        <a:ext cx="3234000" cy="400200"/>
                      </a:xfrm>
                      <a:prstGeom prst="rect">
                        <a:avLst/>
                      </a:prstGeom>
                      <a:noFill/>
                      <a:ln>
                        <a:noFill/>
                      </a:ln>
                    </p:spPr>
                    <p:txBody>
                      <a:bodyPr spcFirstLastPara="1" wrap="square" lIns="68569" tIns="34275" rIns="68569" bIns="34275" anchor="t" anchorCtr="0">
                        <a:noAutofit/>
                      </a:bodyPr>
                      <a:lstStyle/>
                      <a:p>
                        <a:pPr>
                          <a:spcBef>
                            <a:spcPts val="0"/>
                          </a:spcBef>
                          <a:spcAft>
                            <a:spcPts val="0"/>
                          </a:spcAft>
                          <a:buClr>
                            <a:srgbClr val="000000"/>
                          </a:buClr>
                          <a:buSzPts val="2000"/>
                        </a:pPr>
                        <a:r>
                          <a:rPr lang="en-US" sz="1500" b="1">
                            <a:solidFill>
                              <a:srgbClr val="000000"/>
                            </a:solidFill>
                            <a:latin typeface="Arial"/>
                            <a:ea typeface="Arial"/>
                            <a:cs typeface="Arial"/>
                            <a:sym typeface="Arial"/>
                          </a:rPr>
                          <a:t>Data Extraction Engine</a:t>
                        </a:r>
                        <a:endParaRPr/>
                      </a:p>
                    </p:txBody>
                  </p:sp>
                </p:grpSp>
              </p:grpSp>
              <p:pic>
                <p:nvPicPr>
                  <p:cNvPr id="569" name="Google Shape;569;p26"/>
                  <p:cNvPicPr preferRelativeResize="0"/>
                  <p:nvPr/>
                </p:nvPicPr>
                <p:blipFill rotWithShape="1">
                  <a:blip r:embed="rId6">
                    <a:alphaModFix/>
                  </a:blip>
                  <a:srcRect/>
                  <a:stretch/>
                </p:blipFill>
                <p:spPr>
                  <a:xfrm rot="-1690512">
                    <a:off x="8372109" y="4053393"/>
                    <a:ext cx="848390" cy="761168"/>
                  </a:xfrm>
                  <a:prstGeom prst="rect">
                    <a:avLst/>
                  </a:prstGeom>
                  <a:noFill/>
                  <a:ln>
                    <a:noFill/>
                  </a:ln>
                </p:spPr>
              </p:pic>
              <p:pic>
                <p:nvPicPr>
                  <p:cNvPr id="570" name="Google Shape;570;p26"/>
                  <p:cNvPicPr preferRelativeResize="0"/>
                  <p:nvPr/>
                </p:nvPicPr>
                <p:blipFill rotWithShape="1">
                  <a:blip r:embed="rId6">
                    <a:alphaModFix/>
                  </a:blip>
                  <a:srcRect/>
                  <a:stretch/>
                </p:blipFill>
                <p:spPr>
                  <a:xfrm rot="-1690512">
                    <a:off x="8932967" y="2384065"/>
                    <a:ext cx="839003" cy="752746"/>
                  </a:xfrm>
                  <a:prstGeom prst="rect">
                    <a:avLst/>
                  </a:prstGeom>
                  <a:noFill/>
                  <a:ln>
                    <a:noFill/>
                  </a:ln>
                </p:spPr>
              </p:pic>
            </p:grpSp>
            <p:cxnSp>
              <p:nvCxnSpPr>
                <p:cNvPr id="571" name="Google Shape;571;p26"/>
                <p:cNvCxnSpPr>
                  <a:cxnSpLocks/>
                  <a:stCxn id="537" idx="2"/>
                  <a:endCxn id="540" idx="0"/>
                </p:cNvCxnSpPr>
                <p:nvPr/>
              </p:nvCxnSpPr>
              <p:spPr>
                <a:xfrm>
                  <a:off x="10727697" y="2368532"/>
                  <a:ext cx="58093" cy="1888570"/>
                </a:xfrm>
                <a:prstGeom prst="straightConnector1">
                  <a:avLst/>
                </a:prstGeom>
                <a:noFill/>
                <a:ln w="9525" cap="flat" cmpd="sng">
                  <a:solidFill>
                    <a:schemeClr val="accent1"/>
                  </a:solidFill>
                  <a:prstDash val="solid"/>
                  <a:round/>
                  <a:headEnd type="none" w="sm" len="sm"/>
                  <a:tailEnd type="stealth" w="med" len="med"/>
                </a:ln>
              </p:spPr>
            </p:cxnSp>
            <p:pic>
              <p:nvPicPr>
                <p:cNvPr id="572" name="Google Shape;572;p26"/>
                <p:cNvPicPr preferRelativeResize="0"/>
                <p:nvPr/>
              </p:nvPicPr>
              <p:blipFill rotWithShape="1">
                <a:blip r:embed="rId6">
                  <a:alphaModFix/>
                </a:blip>
                <a:srcRect/>
                <a:stretch/>
              </p:blipFill>
              <p:spPr>
                <a:xfrm rot="19909488">
                  <a:off x="10914560" y="2816125"/>
                  <a:ext cx="839003" cy="752746"/>
                </a:xfrm>
                <a:prstGeom prst="rect">
                  <a:avLst/>
                </a:prstGeom>
                <a:noFill/>
                <a:ln>
                  <a:noFill/>
                </a:ln>
              </p:spPr>
            </p:pic>
          </p:grpSp>
          <p:sp>
            <p:nvSpPr>
              <p:cNvPr id="573" name="Google Shape;573;p26"/>
              <p:cNvSpPr txBox="1"/>
              <p:nvPr/>
            </p:nvSpPr>
            <p:spPr>
              <a:xfrm>
                <a:off x="714632" y="3603607"/>
                <a:ext cx="1424848" cy="243081"/>
              </a:xfrm>
              <a:prstGeom prst="rect">
                <a:avLst/>
              </a:prstGeom>
              <a:noFill/>
              <a:ln>
                <a:noFill/>
              </a:ln>
            </p:spPr>
            <p:txBody>
              <a:bodyPr spcFirstLastPara="1" wrap="square" lIns="68569" tIns="34275" rIns="68569" bIns="34275" anchor="t" anchorCtr="0">
                <a:noAutofit/>
              </a:bodyPr>
              <a:lstStyle/>
              <a:p>
                <a:pPr>
                  <a:spcBef>
                    <a:spcPts val="0"/>
                  </a:spcBef>
                  <a:spcAft>
                    <a:spcPts val="0"/>
                  </a:spcAft>
                  <a:buClr>
                    <a:srgbClr val="000000"/>
                  </a:buClr>
                  <a:buSzPts val="1600"/>
                </a:pPr>
                <a:r>
                  <a:rPr lang="en-US" sz="1200">
                    <a:solidFill>
                      <a:srgbClr val="000000"/>
                    </a:solidFill>
                    <a:latin typeface="Arial"/>
                    <a:ea typeface="Arial"/>
                    <a:cs typeface="Arial"/>
                    <a:sym typeface="Arial"/>
                  </a:rPr>
                  <a:t>Twitter Search API</a:t>
                </a:r>
                <a:endParaRPr/>
              </a:p>
            </p:txBody>
          </p:sp>
          <p:sp>
            <p:nvSpPr>
              <p:cNvPr id="574" name="Google Shape;574;p26"/>
              <p:cNvSpPr/>
              <p:nvPr/>
            </p:nvSpPr>
            <p:spPr>
              <a:xfrm>
                <a:off x="637591" y="3402601"/>
                <a:ext cx="1629695" cy="651993"/>
              </a:xfrm>
              <a:prstGeom prst="ellipse">
                <a:avLst/>
              </a:prstGeom>
              <a:no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buClr>
                    <a:schemeClr val="dk1"/>
                  </a:buClr>
                  <a:buSzPts val="1800"/>
                </a:pPr>
                <a:endParaRPr sz="1350">
                  <a:solidFill>
                    <a:srgbClr val="000000"/>
                  </a:solidFill>
                  <a:latin typeface="Calibri"/>
                  <a:ea typeface="Calibri"/>
                  <a:cs typeface="Calibri"/>
                  <a:sym typeface="Calibri"/>
                </a:endParaRPr>
              </a:p>
            </p:txBody>
          </p:sp>
          <p:cxnSp>
            <p:nvCxnSpPr>
              <p:cNvPr id="575" name="Google Shape;575;p26"/>
              <p:cNvCxnSpPr>
                <a:stCxn id="574" idx="6"/>
                <a:endCxn id="562" idx="1"/>
              </p:cNvCxnSpPr>
              <p:nvPr/>
            </p:nvCxnSpPr>
            <p:spPr>
              <a:xfrm rot="10800000" flipH="1">
                <a:off x="2267286" y="3367923"/>
                <a:ext cx="1533825" cy="360675"/>
              </a:xfrm>
              <a:prstGeom prst="straightConnector1">
                <a:avLst/>
              </a:prstGeom>
              <a:noFill/>
              <a:ln w="9525" cap="flat" cmpd="sng">
                <a:solidFill>
                  <a:schemeClr val="accent1"/>
                </a:solidFill>
                <a:prstDash val="solid"/>
                <a:round/>
                <a:headEnd type="none" w="sm" len="sm"/>
                <a:tailEnd type="stealth" w="med" len="med"/>
              </a:ln>
            </p:spPr>
          </p:cxnSp>
          <p:sp>
            <p:nvSpPr>
              <p:cNvPr id="576" name="Google Shape;576;p26"/>
              <p:cNvSpPr txBox="1"/>
              <p:nvPr/>
            </p:nvSpPr>
            <p:spPr>
              <a:xfrm rot="-710711">
                <a:off x="2382278" y="3328821"/>
                <a:ext cx="1293298" cy="214577"/>
              </a:xfrm>
              <a:prstGeom prst="rect">
                <a:avLst/>
              </a:prstGeom>
              <a:noFill/>
              <a:ln>
                <a:noFill/>
              </a:ln>
            </p:spPr>
            <p:txBody>
              <a:bodyPr spcFirstLastPara="1" wrap="square" lIns="68569" tIns="34275" rIns="68569" bIns="34275" anchor="t" anchorCtr="0">
                <a:noAutofit/>
              </a:bodyPr>
              <a:lstStyle/>
              <a:p>
                <a:pPr>
                  <a:spcBef>
                    <a:spcPts val="0"/>
                  </a:spcBef>
                  <a:spcAft>
                    <a:spcPts val="0"/>
                  </a:spcAft>
                  <a:buClr>
                    <a:srgbClr val="005DAA"/>
                  </a:buClr>
                  <a:buSzPts val="1600"/>
                </a:pPr>
                <a:r>
                  <a:rPr lang="en-US" sz="1200" b="1">
                    <a:solidFill>
                      <a:srgbClr val="005DAA"/>
                    </a:solidFill>
                    <a:latin typeface="Arial"/>
                    <a:ea typeface="Arial"/>
                    <a:cs typeface="Arial"/>
                    <a:sym typeface="Arial"/>
                  </a:rPr>
                  <a:t>Kafka Producer</a:t>
                </a:r>
                <a:endParaRPr/>
              </a:p>
            </p:txBody>
          </p:sp>
          <p:pic>
            <p:nvPicPr>
              <p:cNvPr id="577" name="Google Shape;577;p26"/>
              <p:cNvPicPr preferRelativeResize="0"/>
              <p:nvPr/>
            </p:nvPicPr>
            <p:blipFill rotWithShape="1">
              <a:blip r:embed="rId6">
                <a:alphaModFix/>
              </a:blip>
              <a:srcRect/>
              <a:stretch/>
            </p:blipFill>
            <p:spPr>
              <a:xfrm rot="-144870">
                <a:off x="2746752" y="3578770"/>
                <a:ext cx="411646" cy="330596"/>
              </a:xfrm>
              <a:prstGeom prst="rect">
                <a:avLst/>
              </a:prstGeom>
              <a:noFill/>
              <a:ln>
                <a:noFill/>
              </a:ln>
            </p:spPr>
          </p:pic>
        </p:grpSp>
        <p:sp>
          <p:nvSpPr>
            <p:cNvPr id="50" name="Google Shape;543;p26">
              <a:extLst>
                <a:ext uri="{FF2B5EF4-FFF2-40B4-BE49-F238E27FC236}">
                  <a16:creationId xmlns:a16="http://schemas.microsoft.com/office/drawing/2014/main" id="{92D863BA-32D3-7C49-A86B-8FAF1B55CB46}"/>
                </a:ext>
              </a:extLst>
            </p:cNvPr>
            <p:cNvSpPr/>
            <p:nvPr/>
          </p:nvSpPr>
          <p:spPr>
            <a:xfrm>
              <a:off x="156750" y="1887037"/>
              <a:ext cx="2800748" cy="483005"/>
            </a:xfrm>
            <a:prstGeom prst="ellipse">
              <a:avLst/>
            </a:prstGeom>
            <a:noFill/>
            <a:ln w="25400"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buClr>
                  <a:schemeClr val="dk1"/>
                </a:buClr>
                <a:buSzPts val="1800"/>
              </a:pPr>
              <a:r>
                <a:rPr lang="en-US" sz="1350" b="1" dirty="0">
                  <a:solidFill>
                    <a:srgbClr val="000000"/>
                  </a:solidFill>
                  <a:latin typeface="Calibri"/>
                  <a:ea typeface="Calibri"/>
                  <a:cs typeface="Calibri"/>
                  <a:sym typeface="Calibri"/>
                </a:rPr>
                <a:t>Cambridge Public data </a:t>
              </a:r>
              <a:r>
                <a:rPr lang="en-US" sz="1350" dirty="0">
                  <a:solidFill>
                    <a:srgbClr val="000000"/>
                  </a:solidFill>
                  <a:latin typeface="Calibri"/>
                  <a:ea typeface="Calibri"/>
                  <a:cs typeface="Calibri"/>
                  <a:sym typeface="Calibri"/>
                </a:rPr>
                <a:t>(DB, CSV …) </a:t>
              </a:r>
              <a:endParaRPr sz="1350" dirty="0">
                <a:solidFill>
                  <a:srgbClr val="000000"/>
                </a:solidFill>
                <a:latin typeface="Calibri"/>
                <a:ea typeface="Calibri"/>
                <a:cs typeface="Calibri"/>
                <a:sym typeface="Calibri"/>
              </a:endParaRPr>
            </a:p>
          </p:txBody>
        </p:sp>
        <p:sp>
          <p:nvSpPr>
            <p:cNvPr id="54" name="Google Shape;564;p26">
              <a:extLst>
                <a:ext uri="{FF2B5EF4-FFF2-40B4-BE49-F238E27FC236}">
                  <a16:creationId xmlns:a16="http://schemas.microsoft.com/office/drawing/2014/main" id="{EFC45D27-65C2-5949-AE95-A8B83A892B50}"/>
                </a:ext>
              </a:extLst>
            </p:cNvPr>
            <p:cNvSpPr/>
            <p:nvPr/>
          </p:nvSpPr>
          <p:spPr>
            <a:xfrm rot="6978710">
              <a:off x="3051930" y="1951600"/>
              <a:ext cx="79246" cy="1557364"/>
            </a:xfrm>
            <a:prstGeom prst="upArrow">
              <a:avLst>
                <a:gd name="adj1" fmla="val 50000"/>
                <a:gd name="adj2" fmla="val 50000"/>
              </a:avLst>
            </a:prstGeom>
            <a:solidFill>
              <a:schemeClr val="bg1"/>
            </a:solidFill>
            <a:ln w="25400" cap="flat" cmpd="sng">
              <a:solidFill>
                <a:srgbClr val="002060"/>
              </a:solidFill>
              <a:prstDash val="solid"/>
              <a:round/>
              <a:headEnd type="none" w="sm" len="sm"/>
              <a:tailEnd type="none" w="sm" len="sm"/>
            </a:ln>
          </p:spPr>
          <p:txBody>
            <a:bodyPr spcFirstLastPara="1" wrap="square" lIns="68569" tIns="34275" rIns="68569" bIns="34275" anchor="ctr" anchorCtr="0">
              <a:noAutofit/>
            </a:bodyPr>
            <a:lstStyle/>
            <a:p>
              <a:pPr algn="ctr">
                <a:spcBef>
                  <a:spcPts val="0"/>
                </a:spcBef>
                <a:spcAft>
                  <a:spcPts val="0"/>
                </a:spcAft>
                <a:buClr>
                  <a:schemeClr val="dk1"/>
                </a:buClr>
                <a:buSzPts val="1800"/>
              </a:pPr>
              <a:endParaRPr sz="135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22684062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E682-57E5-4C4D-B09F-77EBE3010087}"/>
              </a:ext>
            </a:extLst>
          </p:cNvPr>
          <p:cNvSpPr>
            <a:spLocks noGrp="1"/>
          </p:cNvSpPr>
          <p:nvPr>
            <p:ph type="title" idx="4294967295"/>
          </p:nvPr>
        </p:nvSpPr>
        <p:spPr>
          <a:xfrm>
            <a:off x="0" y="952500"/>
            <a:ext cx="8478838" cy="838200"/>
          </a:xfrm>
        </p:spPr>
        <p:txBody>
          <a:bodyPr/>
          <a:lstStyle/>
          <a:p>
            <a:r>
              <a:rPr lang="en-US"/>
              <a:t>Retrieve Tweets : Implementation Choices </a:t>
            </a:r>
          </a:p>
        </p:txBody>
      </p:sp>
      <p:sp>
        <p:nvSpPr>
          <p:cNvPr id="3" name="Content Placeholder 2">
            <a:extLst>
              <a:ext uri="{FF2B5EF4-FFF2-40B4-BE49-F238E27FC236}">
                <a16:creationId xmlns:a16="http://schemas.microsoft.com/office/drawing/2014/main" id="{1F130B6D-DE8D-754C-A14E-66A01AF8DA8C}"/>
              </a:ext>
            </a:extLst>
          </p:cNvPr>
          <p:cNvSpPr>
            <a:spLocks noGrp="1"/>
          </p:cNvSpPr>
          <p:nvPr>
            <p:ph idx="4294967295"/>
          </p:nvPr>
        </p:nvSpPr>
        <p:spPr>
          <a:xfrm>
            <a:off x="0" y="1992313"/>
            <a:ext cx="8458200" cy="4175125"/>
          </a:xfrm>
        </p:spPr>
        <p:txBody>
          <a:bodyPr/>
          <a:lstStyle/>
          <a:p>
            <a:pPr marL="229870" indent="-229870"/>
            <a:r>
              <a:rPr lang="en-US">
                <a:latin typeface="Arial"/>
                <a:cs typeface="Arial"/>
              </a:rPr>
              <a:t>Search tweets by</a:t>
            </a:r>
          </a:p>
          <a:p>
            <a:pPr marL="683895" lvl="1" indent="-226695"/>
            <a:r>
              <a:rPr lang="en-US" sz="1800" b="1">
                <a:solidFill>
                  <a:schemeClr val="tx1">
                    <a:lumMod val="65000"/>
                    <a:lumOff val="35000"/>
                  </a:schemeClr>
                </a:solidFill>
                <a:latin typeface="Arial"/>
                <a:cs typeface="Arial"/>
              </a:rPr>
              <a:t>Keyword / Hashtag </a:t>
            </a:r>
            <a:r>
              <a:rPr lang="en-US" sz="1800">
                <a:solidFill>
                  <a:schemeClr val="tx1">
                    <a:lumMod val="65000"/>
                    <a:lumOff val="35000"/>
                  </a:schemeClr>
                </a:solidFill>
                <a:latin typeface="Arial"/>
                <a:cs typeface="Arial"/>
              </a:rPr>
              <a:t>(</a:t>
            </a:r>
            <a:r>
              <a:rPr lang="en-US" sz="1800" err="1">
                <a:solidFill>
                  <a:schemeClr val="tx1">
                    <a:lumMod val="65000"/>
                    <a:lumOff val="35000"/>
                  </a:schemeClr>
                </a:solidFill>
                <a:latin typeface="Arial"/>
                <a:cs typeface="Arial"/>
              </a:rPr>
              <a:t>i.e</a:t>
            </a:r>
            <a:r>
              <a:rPr lang="en-US" sz="1800">
                <a:solidFill>
                  <a:schemeClr val="tx1">
                    <a:lumMod val="65000"/>
                    <a:lumOff val="35000"/>
                  </a:schemeClr>
                </a:solidFill>
                <a:latin typeface="Arial"/>
                <a:cs typeface="Arial"/>
              </a:rPr>
              <a:t>, </a:t>
            </a:r>
            <a:r>
              <a:rPr lang="en-US" sz="1800" err="1">
                <a:solidFill>
                  <a:schemeClr val="tx1">
                    <a:lumMod val="65000"/>
                    <a:lumOff val="35000"/>
                  </a:schemeClr>
                </a:solidFill>
                <a:latin typeface="Arial"/>
                <a:cs typeface="Arial"/>
              </a:rPr>
              <a:t>CambMA</a:t>
            </a:r>
            <a:r>
              <a:rPr lang="en-US" sz="1800">
                <a:solidFill>
                  <a:schemeClr val="tx1">
                    <a:lumMod val="65000"/>
                    <a:lumOff val="35000"/>
                  </a:schemeClr>
                </a:solidFill>
                <a:latin typeface="Arial"/>
                <a:cs typeface="Arial"/>
              </a:rPr>
              <a:t>)</a:t>
            </a:r>
          </a:p>
          <a:p>
            <a:pPr marL="683895" lvl="1" indent="-226695"/>
            <a:r>
              <a:rPr lang="en-US" sz="1800" b="1">
                <a:solidFill>
                  <a:schemeClr val="tx1">
                    <a:lumMod val="65000"/>
                    <a:lumOff val="35000"/>
                  </a:schemeClr>
                </a:solidFill>
                <a:latin typeface="Arial"/>
                <a:cs typeface="Arial"/>
              </a:rPr>
              <a:t>User Timeline </a:t>
            </a:r>
            <a:r>
              <a:rPr lang="en-US" sz="1800">
                <a:solidFill>
                  <a:schemeClr val="tx1">
                    <a:lumMod val="65000"/>
                    <a:lumOff val="35000"/>
                  </a:schemeClr>
                </a:solidFill>
                <a:latin typeface="Arial"/>
                <a:cs typeface="Arial"/>
              </a:rPr>
              <a:t>(</a:t>
            </a:r>
            <a:r>
              <a:rPr lang="en-US" sz="1800" err="1">
                <a:solidFill>
                  <a:schemeClr val="tx1">
                    <a:lumMod val="65000"/>
                    <a:lumOff val="35000"/>
                  </a:schemeClr>
                </a:solidFill>
                <a:latin typeface="Arial"/>
                <a:cs typeface="Arial"/>
              </a:rPr>
              <a:t>i.e</a:t>
            </a:r>
            <a:r>
              <a:rPr lang="en-US" sz="1800">
                <a:solidFill>
                  <a:schemeClr val="tx1">
                    <a:lumMod val="65000"/>
                    <a:lumOff val="35000"/>
                  </a:schemeClr>
                </a:solidFill>
                <a:latin typeface="Arial"/>
                <a:cs typeface="Arial"/>
              </a:rPr>
              <a:t>, </a:t>
            </a:r>
            <a:r>
              <a:rPr lang="en-US" sz="1800" err="1">
                <a:solidFill>
                  <a:schemeClr val="tx1">
                    <a:lumMod val="65000"/>
                    <a:lumOff val="35000"/>
                  </a:schemeClr>
                </a:solidFill>
                <a:latin typeface="Arial"/>
                <a:cs typeface="Arial"/>
              </a:rPr>
              <a:t>CambridgePolice</a:t>
            </a:r>
            <a:r>
              <a:rPr lang="en-US" sz="1800">
                <a:solidFill>
                  <a:schemeClr val="tx1">
                    <a:lumMod val="65000"/>
                    <a:lumOff val="35000"/>
                  </a:schemeClr>
                </a:solidFill>
                <a:latin typeface="Arial"/>
                <a:cs typeface="Arial"/>
              </a:rPr>
              <a:t>)</a:t>
            </a:r>
            <a:endParaRPr lang="en-US">
              <a:solidFill>
                <a:schemeClr val="tx1">
                  <a:lumMod val="65000"/>
                  <a:lumOff val="35000"/>
                </a:schemeClr>
              </a:solidFill>
              <a:latin typeface="Arial"/>
              <a:cs typeface="Arial"/>
            </a:endParaRPr>
          </a:p>
          <a:p>
            <a:pPr marL="229870" indent="-229870"/>
            <a:endParaRPr lang="en-US"/>
          </a:p>
        </p:txBody>
      </p:sp>
      <p:sp>
        <p:nvSpPr>
          <p:cNvPr id="4" name="Slide Number Placeholder 3">
            <a:extLst>
              <a:ext uri="{FF2B5EF4-FFF2-40B4-BE49-F238E27FC236}">
                <a16:creationId xmlns:a16="http://schemas.microsoft.com/office/drawing/2014/main" id="{CB00C6FD-8DDE-C545-B7A5-DD7404FDCDD0}"/>
              </a:ext>
            </a:extLst>
          </p:cNvPr>
          <p:cNvSpPr>
            <a:spLocks noGrp="1"/>
          </p:cNvSpPr>
          <p:nvPr>
            <p:ph type="sldNum" sz="quarter" idx="4294967295"/>
          </p:nvPr>
        </p:nvSpPr>
        <p:spPr>
          <a:xfrm>
            <a:off x="8774113" y="7086600"/>
            <a:ext cx="369887" cy="298450"/>
          </a:xfrm>
        </p:spPr>
        <p:txBody>
          <a:bodyPr/>
          <a:lstStyle/>
          <a:p>
            <a:fld id="{8DE3B247-93C2-154B-A8A2-B4242E2D40A6}" type="slidenum">
              <a:rPr lang="en-US" smtClean="0"/>
              <a:t>81</a:t>
            </a:fld>
            <a:endParaRPr lang="en-US"/>
          </a:p>
        </p:txBody>
      </p:sp>
      <p:pic>
        <p:nvPicPr>
          <p:cNvPr id="7" name="Picture 6">
            <a:extLst>
              <a:ext uri="{FF2B5EF4-FFF2-40B4-BE49-F238E27FC236}">
                <a16:creationId xmlns:a16="http://schemas.microsoft.com/office/drawing/2014/main" id="{37912EE9-7268-AB4C-8A3E-F49219EA91A9}"/>
              </a:ext>
            </a:extLst>
          </p:cNvPr>
          <p:cNvPicPr>
            <a:picLocks noChangeAspect="1"/>
          </p:cNvPicPr>
          <p:nvPr/>
        </p:nvPicPr>
        <p:blipFill>
          <a:blip r:embed="rId3"/>
          <a:stretch>
            <a:fillRect/>
          </a:stretch>
        </p:blipFill>
        <p:spPr>
          <a:xfrm>
            <a:off x="5474864" y="1631292"/>
            <a:ext cx="2913762" cy="1595877"/>
          </a:xfrm>
          <a:prstGeom prst="rect">
            <a:avLst/>
          </a:prstGeom>
        </p:spPr>
      </p:pic>
      <p:pic>
        <p:nvPicPr>
          <p:cNvPr id="8" name="Picture 7">
            <a:extLst>
              <a:ext uri="{FF2B5EF4-FFF2-40B4-BE49-F238E27FC236}">
                <a16:creationId xmlns:a16="http://schemas.microsoft.com/office/drawing/2014/main" id="{749E109B-9511-204B-8F26-A08F2E2D075E}"/>
              </a:ext>
            </a:extLst>
          </p:cNvPr>
          <p:cNvPicPr>
            <a:picLocks noChangeAspect="1"/>
          </p:cNvPicPr>
          <p:nvPr/>
        </p:nvPicPr>
        <p:blipFill rotWithShape="1">
          <a:blip r:embed="rId4"/>
          <a:srcRect t="48247" b="-1"/>
          <a:stretch/>
        </p:blipFill>
        <p:spPr>
          <a:xfrm>
            <a:off x="1524000" y="3337729"/>
            <a:ext cx="5883965" cy="3209083"/>
          </a:xfrm>
          <a:prstGeom prst="rect">
            <a:avLst/>
          </a:prstGeom>
        </p:spPr>
      </p:pic>
      <p:pic>
        <p:nvPicPr>
          <p:cNvPr id="12" name="Picture 11">
            <a:extLst>
              <a:ext uri="{FF2B5EF4-FFF2-40B4-BE49-F238E27FC236}">
                <a16:creationId xmlns:a16="http://schemas.microsoft.com/office/drawing/2014/main" id="{674A915A-909B-E042-8252-8590AB2B02A8}"/>
              </a:ext>
            </a:extLst>
          </p:cNvPr>
          <p:cNvPicPr>
            <a:picLocks noChangeAspect="1"/>
          </p:cNvPicPr>
          <p:nvPr/>
        </p:nvPicPr>
        <p:blipFill>
          <a:blip r:embed="rId5"/>
          <a:stretch>
            <a:fillRect/>
          </a:stretch>
        </p:blipFill>
        <p:spPr>
          <a:xfrm>
            <a:off x="5164534" y="1628153"/>
            <a:ext cx="3522266" cy="1664368"/>
          </a:xfrm>
          <a:prstGeom prst="rect">
            <a:avLst/>
          </a:prstGeom>
        </p:spPr>
      </p:pic>
      <p:sp>
        <p:nvSpPr>
          <p:cNvPr id="13" name="Slide Number Placeholder 3">
            <a:extLst>
              <a:ext uri="{FF2B5EF4-FFF2-40B4-BE49-F238E27FC236}">
                <a16:creationId xmlns:a16="http://schemas.microsoft.com/office/drawing/2014/main" id="{48C7BD49-7151-1B4E-A358-038AFA485A1D}"/>
              </a:ext>
            </a:extLst>
          </p:cNvPr>
          <p:cNvSpPr txBox="1">
            <a:spLocks/>
          </p:cNvSpPr>
          <p:nvPr/>
        </p:nvSpPr>
        <p:spPr bwMode="auto">
          <a:xfrm>
            <a:off x="28411" y="6477000"/>
            <a:ext cx="400378" cy="297651"/>
          </a:xfrm>
          <a:prstGeom prst="rect">
            <a:avLst/>
          </a:prstGeom>
          <a:noFill/>
          <a:ln w="9525">
            <a:noFill/>
            <a:miter lim="800000"/>
            <a:headEnd/>
            <a:tailEnd/>
          </a:ln>
          <a:effectLst/>
        </p:spPr>
        <p:txBody>
          <a:bodyPr vert="horz" wrap="none" lIns="96653" tIns="48326" rIns="96653" bIns="48326" numCol="1" anchor="t" anchorCtr="0" compatLnSpc="1">
            <a:prstTxWarp prst="textNoShape">
              <a:avLst/>
            </a:prstTxWarp>
            <a:spAutoFit/>
          </a:bodyPr>
          <a:lstStyle>
            <a:defPPr>
              <a:defRPr lang="en-US"/>
            </a:defPPr>
            <a:lvl1pPr algn="ctr" rtl="0" fontAlgn="base">
              <a:spcBef>
                <a:spcPct val="0"/>
              </a:spcBef>
              <a:spcAft>
                <a:spcPct val="0"/>
              </a:spcAft>
              <a:defRPr sz="1300" kern="1200">
                <a:solidFill>
                  <a:srgbClr val="000000"/>
                </a:solidFill>
                <a:latin typeface="Arial"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a:lstStyle>
          <a:p>
            <a:fld id="{F6EFC63E-F8D9-44BB-A462-AC735E845F95}" type="slidenum">
              <a:rPr lang="en-US" smtClean="0"/>
              <a:pPr/>
              <a:t>81</a:t>
            </a:fld>
            <a:endParaRPr lang="en-US"/>
          </a:p>
        </p:txBody>
      </p:sp>
    </p:spTree>
    <p:extLst>
      <p:ext uri="{BB962C8B-B14F-4D97-AF65-F5344CB8AC3E}">
        <p14:creationId xmlns:p14="http://schemas.microsoft.com/office/powerpoint/2010/main" val="248612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7" name="Title 1">
            <a:extLst>
              <a:ext uri="{FF2B5EF4-FFF2-40B4-BE49-F238E27FC236}">
                <a16:creationId xmlns:a16="http://schemas.microsoft.com/office/drawing/2014/main" id="{15E271F6-51B0-AE4E-8A04-496B7EF27B6E}"/>
              </a:ext>
            </a:extLst>
          </p:cNvPr>
          <p:cNvSpPr txBox="1">
            <a:spLocks/>
          </p:cNvSpPr>
          <p:nvPr/>
        </p:nvSpPr>
        <p:spPr bwMode="auto">
          <a:xfrm>
            <a:off x="228600" y="952823"/>
            <a:ext cx="8478078"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1" fontAlgn="base" hangingPunct="1">
              <a:spcBef>
                <a:spcPct val="0"/>
              </a:spcBef>
              <a:spcAft>
                <a:spcPct val="0"/>
              </a:spcAft>
              <a:defRPr sz="2400" b="1">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600">
                <a:solidFill>
                  <a:schemeClr val="tx1"/>
                </a:solidFill>
                <a:latin typeface="Tahoma" charset="0"/>
                <a:cs typeface="Arial" charset="0"/>
              </a:defRPr>
            </a:lvl2pPr>
            <a:lvl3pPr algn="l" rtl="0" eaLnBrk="1" fontAlgn="base" hangingPunct="1">
              <a:spcBef>
                <a:spcPct val="0"/>
              </a:spcBef>
              <a:spcAft>
                <a:spcPct val="0"/>
              </a:spcAft>
              <a:defRPr sz="2600">
                <a:solidFill>
                  <a:schemeClr val="tx1"/>
                </a:solidFill>
                <a:latin typeface="Tahoma" charset="0"/>
                <a:cs typeface="Arial" charset="0"/>
              </a:defRPr>
            </a:lvl3pPr>
            <a:lvl4pPr algn="l" rtl="0" eaLnBrk="1" fontAlgn="base" hangingPunct="1">
              <a:spcBef>
                <a:spcPct val="0"/>
              </a:spcBef>
              <a:spcAft>
                <a:spcPct val="0"/>
              </a:spcAft>
              <a:defRPr sz="2600">
                <a:solidFill>
                  <a:schemeClr val="tx1"/>
                </a:solidFill>
                <a:latin typeface="Tahoma" charset="0"/>
                <a:cs typeface="Arial" charset="0"/>
              </a:defRPr>
            </a:lvl4pPr>
            <a:lvl5pPr algn="l" rtl="0" eaLnBrk="1" fontAlgn="base" hangingPunct="1">
              <a:spcBef>
                <a:spcPct val="0"/>
              </a:spcBef>
              <a:spcAft>
                <a:spcPct val="0"/>
              </a:spcAft>
              <a:defRPr sz="2600">
                <a:solidFill>
                  <a:schemeClr val="tx1"/>
                </a:solidFill>
                <a:latin typeface="Tahoma" charset="0"/>
                <a:cs typeface="Arial" charset="0"/>
              </a:defRPr>
            </a:lvl5pPr>
            <a:lvl6pPr marL="457200" algn="l" rtl="0" eaLnBrk="1" fontAlgn="base" hangingPunct="1">
              <a:spcBef>
                <a:spcPct val="0"/>
              </a:spcBef>
              <a:spcAft>
                <a:spcPct val="0"/>
              </a:spcAft>
              <a:defRPr sz="2600">
                <a:solidFill>
                  <a:schemeClr val="tx1"/>
                </a:solidFill>
                <a:latin typeface="Tahoma" charset="0"/>
                <a:cs typeface="Arial" charset="0"/>
              </a:defRPr>
            </a:lvl6pPr>
            <a:lvl7pPr marL="914400" algn="l" rtl="0" eaLnBrk="1" fontAlgn="base" hangingPunct="1">
              <a:spcBef>
                <a:spcPct val="0"/>
              </a:spcBef>
              <a:spcAft>
                <a:spcPct val="0"/>
              </a:spcAft>
              <a:defRPr sz="2600">
                <a:solidFill>
                  <a:schemeClr val="tx1"/>
                </a:solidFill>
                <a:latin typeface="Tahoma" charset="0"/>
                <a:cs typeface="Arial" charset="0"/>
              </a:defRPr>
            </a:lvl7pPr>
            <a:lvl8pPr marL="1371600" algn="l" rtl="0" eaLnBrk="1" fontAlgn="base" hangingPunct="1">
              <a:spcBef>
                <a:spcPct val="0"/>
              </a:spcBef>
              <a:spcAft>
                <a:spcPct val="0"/>
              </a:spcAft>
              <a:defRPr sz="2600">
                <a:solidFill>
                  <a:schemeClr val="tx1"/>
                </a:solidFill>
                <a:latin typeface="Tahoma" charset="0"/>
                <a:cs typeface="Arial" charset="0"/>
              </a:defRPr>
            </a:lvl8pPr>
            <a:lvl9pPr marL="1828800" algn="l" rtl="0" eaLnBrk="1" fontAlgn="base" hangingPunct="1">
              <a:spcBef>
                <a:spcPct val="0"/>
              </a:spcBef>
              <a:spcAft>
                <a:spcPct val="0"/>
              </a:spcAft>
              <a:defRPr sz="2600">
                <a:solidFill>
                  <a:schemeClr val="tx1"/>
                </a:solidFill>
                <a:latin typeface="Tahoma" charset="0"/>
                <a:cs typeface="Arial" charset="0"/>
              </a:defRPr>
            </a:lvl9pPr>
          </a:lstStyle>
          <a:p>
            <a:r>
              <a:rPr lang="en-US"/>
              <a:t>Compatibility with other sources of data</a:t>
            </a:r>
            <a:endParaRPr lang="en-US" kern="0"/>
          </a:p>
        </p:txBody>
      </p:sp>
      <p:sp>
        <p:nvSpPr>
          <p:cNvPr id="9" name="Content Placeholder 8">
            <a:extLst>
              <a:ext uri="{FF2B5EF4-FFF2-40B4-BE49-F238E27FC236}">
                <a16:creationId xmlns:a16="http://schemas.microsoft.com/office/drawing/2014/main" id="{FB676C3D-360B-D749-AED5-F4DA8F339C1C}"/>
              </a:ext>
            </a:extLst>
          </p:cNvPr>
          <p:cNvSpPr>
            <a:spLocks noGrp="1"/>
          </p:cNvSpPr>
          <p:nvPr>
            <p:ph idx="4294967295"/>
          </p:nvPr>
        </p:nvSpPr>
        <p:spPr>
          <a:xfrm>
            <a:off x="0" y="1992313"/>
            <a:ext cx="8458200" cy="4535487"/>
          </a:xfrm>
        </p:spPr>
        <p:txBody>
          <a:bodyPr>
            <a:normAutofit/>
          </a:bodyPr>
          <a:lstStyle/>
          <a:p>
            <a:pPr marL="229870" lvl="0" indent="-229870"/>
            <a:r>
              <a:rPr lang="en-US" kern="1200">
                <a:solidFill>
                  <a:srgbClr val="000000"/>
                </a:solidFill>
                <a:latin typeface="Arial"/>
                <a:cs typeface="Arial"/>
              </a:rPr>
              <a:t>Add new sources</a:t>
            </a:r>
          </a:p>
          <a:p>
            <a:pPr marL="683895" lvl="1" indent="-226695"/>
            <a:r>
              <a:rPr lang="en-US" sz="2000" kern="1200">
                <a:solidFill>
                  <a:srgbClr val="000000">
                    <a:lumMod val="65000"/>
                    <a:lumOff val="35000"/>
                  </a:srgbClr>
                </a:solidFill>
              </a:rPr>
              <a:t>JDBC </a:t>
            </a:r>
          </a:p>
          <a:p>
            <a:pPr marL="683895" lvl="1" indent="-226695"/>
            <a:r>
              <a:rPr lang="en-US" sz="2000" kern="1200">
                <a:solidFill>
                  <a:srgbClr val="000000">
                    <a:lumMod val="65000"/>
                    <a:lumOff val="35000"/>
                  </a:srgbClr>
                </a:solidFill>
              </a:rPr>
              <a:t>From file</a:t>
            </a:r>
          </a:p>
          <a:p>
            <a:pPr marL="683895" lvl="1" indent="-226695"/>
            <a:r>
              <a:rPr lang="en-US" sz="2000" kern="1200">
                <a:solidFill>
                  <a:srgbClr val="000000">
                    <a:lumMod val="65000"/>
                    <a:lumOff val="35000"/>
                  </a:srgbClr>
                </a:solidFill>
              </a:rPr>
              <a:t>Audio</a:t>
            </a:r>
          </a:p>
          <a:p>
            <a:pPr marL="229870" lvl="0" indent="-229870"/>
            <a:r>
              <a:rPr lang="en-US" kern="1200">
                <a:solidFill>
                  <a:srgbClr val="000000"/>
                </a:solidFill>
                <a:latin typeface="Arial"/>
                <a:cs typeface="Arial"/>
              </a:rPr>
              <a:t>Kafka Connect</a:t>
            </a:r>
            <a:r>
              <a:rPr lang="en-US" b="1" kern="1200">
                <a:solidFill>
                  <a:srgbClr val="000000"/>
                </a:solidFill>
                <a:latin typeface="Arial"/>
                <a:cs typeface="Arial"/>
              </a:rPr>
              <a:t> </a:t>
            </a:r>
            <a:r>
              <a:rPr lang="en-US" kern="1200">
                <a:solidFill>
                  <a:srgbClr val="000000"/>
                </a:solidFill>
                <a:latin typeface="Arial"/>
                <a:cs typeface="Arial"/>
              </a:rPr>
              <a:t>provides a framework (extra layer between source and Kafka) to develop connectors importing data from various sources and exporting it to multiple targets</a:t>
            </a:r>
          </a:p>
          <a:p>
            <a:pPr marL="229870" lvl="0" indent="-229870"/>
            <a:r>
              <a:rPr lang="en-US" kern="1200">
                <a:solidFill>
                  <a:srgbClr val="000000"/>
                </a:solidFill>
                <a:latin typeface="Arial"/>
                <a:cs typeface="Arial"/>
              </a:rPr>
              <a:t>Kafka Clients</a:t>
            </a:r>
            <a:r>
              <a:rPr lang="en-US" b="1" kern="1200">
                <a:solidFill>
                  <a:srgbClr val="000000"/>
                </a:solidFill>
                <a:latin typeface="Arial"/>
                <a:cs typeface="Arial"/>
              </a:rPr>
              <a:t> </a:t>
            </a:r>
            <a:r>
              <a:rPr lang="en-US" kern="1200">
                <a:solidFill>
                  <a:srgbClr val="000000"/>
                </a:solidFill>
                <a:latin typeface="Arial"/>
                <a:cs typeface="Arial"/>
              </a:rPr>
              <a:t>allow us to pass and retrieve messages directly to and from Kafka</a:t>
            </a:r>
          </a:p>
        </p:txBody>
      </p:sp>
      <p:sp>
        <p:nvSpPr>
          <p:cNvPr id="8" name="Slide Number Placeholder 3">
            <a:extLst>
              <a:ext uri="{FF2B5EF4-FFF2-40B4-BE49-F238E27FC236}">
                <a16:creationId xmlns:a16="http://schemas.microsoft.com/office/drawing/2014/main" id="{9E7F26E9-4B39-B741-B645-F002C7649CE3}"/>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82</a:t>
            </a:fld>
            <a:endParaRPr lang="en-US"/>
          </a:p>
        </p:txBody>
      </p:sp>
      <p:sp>
        <p:nvSpPr>
          <p:cNvPr id="153" name="Google Shape;153;p17"/>
          <p:cNvSpPr txBox="1">
            <a:spLocks noGrp="1"/>
          </p:cNvSpPr>
          <p:nvPr>
            <p:ph type="sldNum" idx="4294967295"/>
          </p:nvPr>
        </p:nvSpPr>
        <p:spPr>
          <a:xfrm>
            <a:off x="8743950" y="6229350"/>
            <a:ext cx="400050" cy="298450"/>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buClr>
                <a:srgbClr val="000000"/>
              </a:buClr>
              <a:buSzPts val="1300"/>
            </a:pPr>
            <a:fld id="{00000000-1234-1234-1234-123412341234}" type="slidenum">
              <a:rPr lang="en-US" smtClean="0"/>
              <a:pPr algn="ctr">
                <a:spcBef>
                  <a:spcPts val="0"/>
                </a:spcBef>
                <a:spcAft>
                  <a:spcPts val="0"/>
                </a:spcAft>
                <a:buClr>
                  <a:srgbClr val="000000"/>
                </a:buClr>
                <a:buSzPts val="1300"/>
              </a:pPr>
              <a:t>82</a:t>
            </a:fld>
            <a:endParaRPr sz="975">
              <a:solidFill>
                <a:srgbClr val="000000"/>
              </a:solidFill>
              <a:latin typeface="Arial"/>
              <a:ea typeface="Arial"/>
              <a:cs typeface="Arial"/>
              <a:sym typeface="Arial"/>
            </a:endParaRPr>
          </a:p>
        </p:txBody>
      </p:sp>
    </p:spTree>
    <p:extLst>
      <p:ext uri="{BB962C8B-B14F-4D97-AF65-F5344CB8AC3E}">
        <p14:creationId xmlns:p14="http://schemas.microsoft.com/office/powerpoint/2010/main" val="26337452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952500"/>
            <a:ext cx="8478838" cy="838200"/>
          </a:xfrm>
        </p:spPr>
        <p:txBody>
          <a:bodyPr/>
          <a:lstStyle/>
          <a:p>
            <a:r>
              <a:rPr lang="en-US"/>
              <a:t>Benefits of the Data Processing Pipeline</a:t>
            </a:r>
          </a:p>
        </p:txBody>
      </p:sp>
      <p:sp>
        <p:nvSpPr>
          <p:cNvPr id="6" name="Content Placeholder 5"/>
          <p:cNvSpPr>
            <a:spLocks noGrp="1"/>
          </p:cNvSpPr>
          <p:nvPr>
            <p:ph idx="4294967295"/>
          </p:nvPr>
        </p:nvSpPr>
        <p:spPr>
          <a:xfrm>
            <a:off x="0" y="1992313"/>
            <a:ext cx="8458200" cy="4175125"/>
          </a:xfrm>
        </p:spPr>
        <p:txBody>
          <a:bodyPr/>
          <a:lstStyle/>
          <a:p>
            <a:pPr marL="229870" indent="-229870"/>
            <a:r>
              <a:rPr lang="en-US">
                <a:solidFill>
                  <a:srgbClr val="000000"/>
                </a:solidFill>
                <a:latin typeface="Arial"/>
                <a:cs typeface="Arial"/>
              </a:rPr>
              <a:t>Provides dataset for use cases, i.e., Unattended Child Identification, Crime Detection and prediction </a:t>
            </a:r>
            <a:endParaRPr lang="en-US">
              <a:solidFill>
                <a:srgbClr val="000000"/>
              </a:solidFill>
            </a:endParaRPr>
          </a:p>
          <a:p>
            <a:pPr marL="229870" indent="-229870"/>
            <a:r>
              <a:rPr lang="en-US">
                <a:solidFill>
                  <a:srgbClr val="000000"/>
                </a:solidFill>
                <a:latin typeface="Arial"/>
                <a:cs typeface="Arial"/>
              </a:rPr>
              <a:t>A pipeline to consume data from heterogeneous sources and then dispatch to disparate systems</a:t>
            </a:r>
          </a:p>
          <a:p>
            <a:pPr marL="628015" lvl="1" indent="-285750">
              <a:spcBef>
                <a:spcPts val="450"/>
              </a:spcBef>
              <a:spcAft>
                <a:spcPts val="0"/>
              </a:spcAft>
              <a:buClr>
                <a:srgbClr val="000000"/>
              </a:buClr>
              <a:buSzPct val="100000"/>
              <a:buFont typeface="Wingdings" pitchFamily="2" charset="2"/>
              <a:buChar char="v"/>
            </a:pPr>
            <a:r>
              <a:rPr lang="en-US" sz="1800">
                <a:solidFill>
                  <a:srgbClr val="000000">
                    <a:lumMod val="65000"/>
                    <a:lumOff val="35000"/>
                  </a:srgbClr>
                </a:solidFill>
              </a:rPr>
              <a:t>Fault-tolerant</a:t>
            </a:r>
          </a:p>
          <a:p>
            <a:pPr marL="628015" lvl="1" indent="-285750">
              <a:spcBef>
                <a:spcPts val="450"/>
              </a:spcBef>
              <a:spcAft>
                <a:spcPts val="0"/>
              </a:spcAft>
              <a:buClr>
                <a:srgbClr val="000000"/>
              </a:buClr>
              <a:buSzPct val="100000"/>
              <a:buFont typeface="Wingdings" pitchFamily="2" charset="2"/>
              <a:buChar char="v"/>
            </a:pPr>
            <a:r>
              <a:rPr lang="en-US" sz="1800">
                <a:solidFill>
                  <a:srgbClr val="000000">
                    <a:lumMod val="65000"/>
                    <a:lumOff val="35000"/>
                  </a:srgbClr>
                </a:solidFill>
              </a:rPr>
              <a:t>Scalable</a:t>
            </a:r>
          </a:p>
          <a:p>
            <a:pPr marL="628015" lvl="1" indent="-285750">
              <a:spcBef>
                <a:spcPts val="450"/>
              </a:spcBef>
              <a:spcAft>
                <a:spcPts val="0"/>
              </a:spcAft>
              <a:buClr>
                <a:srgbClr val="000000"/>
              </a:buClr>
              <a:buSzPct val="100000"/>
              <a:buFont typeface="Wingdings" pitchFamily="2" charset="2"/>
              <a:buChar char="v"/>
            </a:pPr>
            <a:r>
              <a:rPr lang="en-US" sz="1800">
                <a:solidFill>
                  <a:srgbClr val="000000">
                    <a:lumMod val="65000"/>
                    <a:lumOff val="35000"/>
                  </a:srgbClr>
                </a:solidFill>
                <a:latin typeface="Arial"/>
                <a:ea typeface="Arial"/>
                <a:cs typeface="Arial"/>
                <a:sym typeface="Arial"/>
              </a:rPr>
              <a:t>Asynchronous</a:t>
            </a:r>
            <a:endParaRPr lang="en-US" sz="1800">
              <a:solidFill>
                <a:srgbClr val="000000">
                  <a:lumMod val="65000"/>
                  <a:lumOff val="35000"/>
                </a:srgbClr>
              </a:solidFill>
            </a:endParaRPr>
          </a:p>
          <a:p>
            <a:pPr marL="628015" lvl="1" indent="-285750">
              <a:spcBef>
                <a:spcPts val="450"/>
              </a:spcBef>
              <a:spcAft>
                <a:spcPts val="0"/>
              </a:spcAft>
              <a:buClr>
                <a:srgbClr val="000000"/>
              </a:buClr>
              <a:buSzPct val="100000"/>
              <a:buFont typeface="Wingdings" pitchFamily="2" charset="2"/>
              <a:buChar char="v"/>
            </a:pPr>
            <a:r>
              <a:rPr lang="en-US" sz="1800">
                <a:solidFill>
                  <a:srgbClr val="000000">
                    <a:lumMod val="65000"/>
                    <a:lumOff val="35000"/>
                  </a:srgbClr>
                </a:solidFill>
                <a:latin typeface="Arial"/>
                <a:ea typeface="Arial"/>
                <a:cs typeface="Arial"/>
                <a:sym typeface="Arial"/>
              </a:rPr>
              <a:t>Capable of stream processing</a:t>
            </a:r>
            <a:endParaRPr lang="en-US" sz="1800">
              <a:solidFill>
                <a:srgbClr val="000000">
                  <a:lumMod val="65000"/>
                  <a:lumOff val="35000"/>
                </a:srgbClr>
              </a:solidFill>
            </a:endParaRPr>
          </a:p>
          <a:p>
            <a:pPr marL="683895" lvl="1" indent="-226695"/>
            <a:endParaRPr lang="en-US">
              <a:solidFill>
                <a:srgbClr val="000000">
                  <a:lumMod val="65000"/>
                  <a:lumOff val="35000"/>
                </a:srgbClr>
              </a:solidFill>
            </a:endParaRPr>
          </a:p>
          <a:p>
            <a:pPr marL="229870" indent="-229870"/>
            <a:endParaRPr lang="en-US"/>
          </a:p>
        </p:txBody>
      </p:sp>
      <p:sp>
        <p:nvSpPr>
          <p:cNvPr id="8" name="Slide Number Placeholder 7"/>
          <p:cNvSpPr>
            <a:spLocks noGrp="1"/>
          </p:cNvSpPr>
          <p:nvPr>
            <p:ph type="sldNum" sz="quarter" idx="4294967295"/>
          </p:nvPr>
        </p:nvSpPr>
        <p:spPr>
          <a:xfrm>
            <a:off x="0" y="6477000"/>
            <a:ext cx="400050" cy="296863"/>
          </a:xfrm>
        </p:spPr>
        <p:txBody>
          <a:bodyPr/>
          <a:lstStyle/>
          <a:p>
            <a:fld id="{F6EFC63E-F8D9-44BB-A462-AC735E845F95}" type="slidenum">
              <a:rPr lang="en-US" smtClean="0"/>
              <a:pPr/>
              <a:t>83</a:t>
            </a:fld>
            <a:endParaRPr lang="en-US"/>
          </a:p>
        </p:txBody>
      </p:sp>
    </p:spTree>
    <p:extLst>
      <p:ext uri="{BB962C8B-B14F-4D97-AF65-F5344CB8AC3E}">
        <p14:creationId xmlns:p14="http://schemas.microsoft.com/office/powerpoint/2010/main" val="21445709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Shape 328"/>
        <p:cNvGrpSpPr/>
        <p:nvPr/>
      </p:nvGrpSpPr>
      <p:grpSpPr>
        <a:xfrm>
          <a:off x="0" y="0"/>
          <a:ext cx="0" cy="0"/>
          <a:chOff x="0" y="0"/>
          <a:chExt cx="0" cy="0"/>
        </a:xfrm>
      </p:grpSpPr>
      <p:sp>
        <p:nvSpPr>
          <p:cNvPr id="3" name="Title 2">
            <a:extLst>
              <a:ext uri="{FF2B5EF4-FFF2-40B4-BE49-F238E27FC236}">
                <a16:creationId xmlns:a16="http://schemas.microsoft.com/office/drawing/2014/main" id="{6DE8040D-E609-CE43-B9E4-EFDD6513FA24}"/>
              </a:ext>
            </a:extLst>
          </p:cNvPr>
          <p:cNvSpPr>
            <a:spLocks noGrp="1"/>
          </p:cNvSpPr>
          <p:nvPr>
            <p:ph type="title" idx="4294967295"/>
          </p:nvPr>
        </p:nvSpPr>
        <p:spPr>
          <a:xfrm>
            <a:off x="0" y="952500"/>
            <a:ext cx="8478838" cy="838200"/>
          </a:xfrm>
        </p:spPr>
        <p:txBody>
          <a:bodyPr/>
          <a:lstStyle/>
          <a:p>
            <a:r>
              <a:rPr lang="en-US">
                <a:latin typeface="Arial"/>
                <a:cs typeface="Arial"/>
              </a:rPr>
              <a:t>Architecture</a:t>
            </a:r>
          </a:p>
        </p:txBody>
      </p:sp>
      <p:sp>
        <p:nvSpPr>
          <p:cNvPr id="87" name="Slide Number Placeholder 3">
            <a:extLst>
              <a:ext uri="{FF2B5EF4-FFF2-40B4-BE49-F238E27FC236}">
                <a16:creationId xmlns:a16="http://schemas.microsoft.com/office/drawing/2014/main" id="{C9C9B1BC-DA41-D048-83DC-70CE585675FE}"/>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84</a:t>
            </a:fld>
            <a:endParaRPr lang="en-US"/>
          </a:p>
        </p:txBody>
      </p:sp>
      <p:sp>
        <p:nvSpPr>
          <p:cNvPr id="334" name="Google Shape;334;p21"/>
          <p:cNvSpPr txBox="1">
            <a:spLocks noGrp="1"/>
          </p:cNvSpPr>
          <p:nvPr>
            <p:ph type="sldNum" idx="4294967295"/>
          </p:nvPr>
        </p:nvSpPr>
        <p:spPr>
          <a:xfrm>
            <a:off x="8743950" y="6457950"/>
            <a:ext cx="400050" cy="298450"/>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buClr>
                <a:srgbClr val="000000"/>
              </a:buClr>
              <a:buSzPts val="1300"/>
            </a:pPr>
            <a:fld id="{00000000-1234-1234-1234-123412341234}" type="slidenum">
              <a:rPr lang="en-US" smtClean="0"/>
              <a:pPr algn="ctr">
                <a:spcBef>
                  <a:spcPts val="0"/>
                </a:spcBef>
                <a:spcAft>
                  <a:spcPts val="0"/>
                </a:spcAft>
                <a:buClr>
                  <a:srgbClr val="000000"/>
                </a:buClr>
                <a:buSzPts val="1300"/>
              </a:pPr>
              <a:t>84</a:t>
            </a:fld>
            <a:endParaRPr sz="975">
              <a:solidFill>
                <a:srgbClr val="000000"/>
              </a:solidFill>
              <a:latin typeface="Arial"/>
              <a:ea typeface="Arial"/>
              <a:cs typeface="Arial"/>
              <a:sym typeface="Arial"/>
            </a:endParaRPr>
          </a:p>
        </p:txBody>
      </p:sp>
      <p:grpSp>
        <p:nvGrpSpPr>
          <p:cNvPr id="573" name="Group 572">
            <a:extLst>
              <a:ext uri="{FF2B5EF4-FFF2-40B4-BE49-F238E27FC236}">
                <a16:creationId xmlns:a16="http://schemas.microsoft.com/office/drawing/2014/main" id="{DD93DC32-E6DB-074F-AFC7-B19620F4E375}"/>
              </a:ext>
            </a:extLst>
          </p:cNvPr>
          <p:cNvGrpSpPr/>
          <p:nvPr/>
        </p:nvGrpSpPr>
        <p:grpSpPr>
          <a:xfrm>
            <a:off x="341120" y="5625485"/>
            <a:ext cx="7980169" cy="1185994"/>
            <a:chOff x="263551" y="5077203"/>
            <a:chExt cx="7980169" cy="1185994"/>
          </a:xfrm>
        </p:grpSpPr>
        <p:pic>
          <p:nvPicPr>
            <p:cNvPr id="574" name="Picture 573">
              <a:extLst>
                <a:ext uri="{FF2B5EF4-FFF2-40B4-BE49-F238E27FC236}">
                  <a16:creationId xmlns:a16="http://schemas.microsoft.com/office/drawing/2014/main" id="{96E164D5-6D25-6F49-8E14-452A7F02603E}"/>
                </a:ext>
              </a:extLst>
            </p:cNvPr>
            <p:cNvPicPr>
              <a:picLocks noChangeAspect="1"/>
            </p:cNvPicPr>
            <p:nvPr/>
          </p:nvPicPr>
          <p:blipFill>
            <a:blip r:embed="rId3"/>
            <a:stretch>
              <a:fillRect/>
            </a:stretch>
          </p:blipFill>
          <p:spPr>
            <a:xfrm>
              <a:off x="263551" y="5268089"/>
              <a:ext cx="462827" cy="462827"/>
            </a:xfrm>
            <a:prstGeom prst="rect">
              <a:avLst/>
            </a:prstGeom>
          </p:spPr>
        </p:pic>
        <p:grpSp>
          <p:nvGrpSpPr>
            <p:cNvPr id="575" name="Group 574">
              <a:extLst>
                <a:ext uri="{FF2B5EF4-FFF2-40B4-BE49-F238E27FC236}">
                  <a16:creationId xmlns:a16="http://schemas.microsoft.com/office/drawing/2014/main" id="{5CD67606-786E-2747-ADB3-BB9FB261FC3C}"/>
                </a:ext>
              </a:extLst>
            </p:cNvPr>
            <p:cNvGrpSpPr/>
            <p:nvPr/>
          </p:nvGrpSpPr>
          <p:grpSpPr>
            <a:xfrm>
              <a:off x="743514" y="5077203"/>
              <a:ext cx="7500206" cy="1185994"/>
              <a:chOff x="743514" y="5077203"/>
              <a:chExt cx="7500206" cy="1185994"/>
            </a:xfrm>
          </p:grpSpPr>
          <p:sp>
            <p:nvSpPr>
              <p:cNvPr id="576" name="TextBox 575">
                <a:extLst>
                  <a:ext uri="{FF2B5EF4-FFF2-40B4-BE49-F238E27FC236}">
                    <a16:creationId xmlns:a16="http://schemas.microsoft.com/office/drawing/2014/main" id="{7BEB6077-441E-E142-BCCF-F21CDE86D641}"/>
                  </a:ext>
                </a:extLst>
              </p:cNvPr>
              <p:cNvSpPr txBox="1"/>
              <p:nvPr/>
            </p:nvSpPr>
            <p:spPr>
              <a:xfrm>
                <a:off x="743514" y="5377372"/>
                <a:ext cx="1090748"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Microservice</a:t>
                </a:r>
              </a:p>
            </p:txBody>
          </p:sp>
          <p:sp>
            <p:nvSpPr>
              <p:cNvPr id="577" name="Right Arrow 576">
                <a:extLst>
                  <a:ext uri="{FF2B5EF4-FFF2-40B4-BE49-F238E27FC236}">
                    <a16:creationId xmlns:a16="http://schemas.microsoft.com/office/drawing/2014/main" id="{C1C9E94D-817A-0E42-99ED-203CD6A3ECF5}"/>
                  </a:ext>
                </a:extLst>
              </p:cNvPr>
              <p:cNvSpPr/>
              <p:nvPr/>
            </p:nvSpPr>
            <p:spPr>
              <a:xfrm>
                <a:off x="2490715" y="5179758"/>
                <a:ext cx="404627" cy="128588"/>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8" name="TextBox 577">
                <a:extLst>
                  <a:ext uri="{FF2B5EF4-FFF2-40B4-BE49-F238E27FC236}">
                    <a16:creationId xmlns:a16="http://schemas.microsoft.com/office/drawing/2014/main" id="{10C83F39-F31B-2948-B590-083C2692D5F5}"/>
                  </a:ext>
                </a:extLst>
              </p:cNvPr>
              <p:cNvSpPr txBox="1"/>
              <p:nvPr/>
            </p:nvSpPr>
            <p:spPr>
              <a:xfrm>
                <a:off x="2878269" y="5077203"/>
                <a:ext cx="1180388"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Users’ queries</a:t>
                </a:r>
              </a:p>
            </p:txBody>
          </p:sp>
          <p:sp>
            <p:nvSpPr>
              <p:cNvPr id="579" name="Right Arrow 578">
                <a:extLst>
                  <a:ext uri="{FF2B5EF4-FFF2-40B4-BE49-F238E27FC236}">
                    <a16:creationId xmlns:a16="http://schemas.microsoft.com/office/drawing/2014/main" id="{043C2294-8782-2E4C-902B-9D95B7577642}"/>
                  </a:ext>
                </a:extLst>
              </p:cNvPr>
              <p:cNvSpPr/>
              <p:nvPr/>
            </p:nvSpPr>
            <p:spPr>
              <a:xfrm>
                <a:off x="2495137" y="5381781"/>
                <a:ext cx="400205" cy="128588"/>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0" name="TextBox 579">
                <a:extLst>
                  <a:ext uri="{FF2B5EF4-FFF2-40B4-BE49-F238E27FC236}">
                    <a16:creationId xmlns:a16="http://schemas.microsoft.com/office/drawing/2014/main" id="{6A36D328-7C89-514A-998B-8148D4FE3579}"/>
                  </a:ext>
                </a:extLst>
              </p:cNvPr>
              <p:cNvSpPr txBox="1"/>
              <p:nvPr/>
            </p:nvSpPr>
            <p:spPr>
              <a:xfrm>
                <a:off x="2887999" y="5296403"/>
                <a:ext cx="2239459"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Heterogeneous Data Streams</a:t>
                </a:r>
              </a:p>
            </p:txBody>
          </p:sp>
          <p:pic>
            <p:nvPicPr>
              <p:cNvPr id="581" name="Picture 580">
                <a:extLst>
                  <a:ext uri="{FF2B5EF4-FFF2-40B4-BE49-F238E27FC236}">
                    <a16:creationId xmlns:a16="http://schemas.microsoft.com/office/drawing/2014/main" id="{7DC62057-300C-F04A-80FE-A098F5AAE300}"/>
                  </a:ext>
                </a:extLst>
              </p:cNvPr>
              <p:cNvPicPr>
                <a:picLocks noChangeAspect="1"/>
              </p:cNvPicPr>
              <p:nvPr/>
            </p:nvPicPr>
            <p:blipFill>
              <a:blip r:embed="rId4"/>
              <a:stretch>
                <a:fillRect/>
              </a:stretch>
            </p:blipFill>
            <p:spPr>
              <a:xfrm>
                <a:off x="7580778" y="5404039"/>
                <a:ext cx="662942" cy="662942"/>
              </a:xfrm>
              <a:prstGeom prst="rect">
                <a:avLst/>
              </a:prstGeom>
            </p:spPr>
          </p:pic>
          <p:pic>
            <p:nvPicPr>
              <p:cNvPr id="582" name="Picture 581">
                <a:extLst>
                  <a:ext uri="{FF2B5EF4-FFF2-40B4-BE49-F238E27FC236}">
                    <a16:creationId xmlns:a16="http://schemas.microsoft.com/office/drawing/2014/main" id="{929D53F9-3ADD-FA45-8420-F8531F6766B3}"/>
                  </a:ext>
                </a:extLst>
              </p:cNvPr>
              <p:cNvPicPr>
                <a:picLocks noChangeAspect="1"/>
              </p:cNvPicPr>
              <p:nvPr/>
            </p:nvPicPr>
            <p:blipFill>
              <a:blip r:embed="rId5"/>
              <a:stretch>
                <a:fillRect/>
              </a:stretch>
            </p:blipFill>
            <p:spPr>
              <a:xfrm>
                <a:off x="6278097" y="5245651"/>
                <a:ext cx="1216166" cy="912125"/>
              </a:xfrm>
              <a:prstGeom prst="rect">
                <a:avLst/>
              </a:prstGeom>
            </p:spPr>
          </p:pic>
          <p:sp>
            <p:nvSpPr>
              <p:cNvPr id="585" name="Right Arrow 584">
                <a:extLst>
                  <a:ext uri="{FF2B5EF4-FFF2-40B4-BE49-F238E27FC236}">
                    <a16:creationId xmlns:a16="http://schemas.microsoft.com/office/drawing/2014/main" id="{735E00C4-84CD-1D4E-8518-0242CF1480EE}"/>
                  </a:ext>
                </a:extLst>
              </p:cNvPr>
              <p:cNvSpPr/>
              <p:nvPr/>
            </p:nvSpPr>
            <p:spPr>
              <a:xfrm>
                <a:off x="2483830" y="5598909"/>
                <a:ext cx="416663" cy="131304"/>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6" name="TextBox 585">
                <a:extLst>
                  <a:ext uri="{FF2B5EF4-FFF2-40B4-BE49-F238E27FC236}">
                    <a16:creationId xmlns:a16="http://schemas.microsoft.com/office/drawing/2014/main" id="{A82E3D55-42A9-9641-AED0-C94A8A1D0803}"/>
                  </a:ext>
                </a:extLst>
              </p:cNvPr>
              <p:cNvSpPr txBox="1"/>
              <p:nvPr/>
            </p:nvSpPr>
            <p:spPr>
              <a:xfrm>
                <a:off x="2913853" y="5511348"/>
                <a:ext cx="2475678"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Knowledge derived from queries</a:t>
                </a:r>
              </a:p>
            </p:txBody>
          </p:sp>
          <p:sp>
            <p:nvSpPr>
              <p:cNvPr id="587" name="TextBox 586">
                <a:extLst>
                  <a:ext uri="{FF2B5EF4-FFF2-40B4-BE49-F238E27FC236}">
                    <a16:creationId xmlns:a16="http://schemas.microsoft.com/office/drawing/2014/main" id="{E18B238F-1C54-C945-AA1B-497E05EC0851}"/>
                  </a:ext>
                </a:extLst>
              </p:cNvPr>
              <p:cNvSpPr txBox="1"/>
              <p:nvPr/>
            </p:nvSpPr>
            <p:spPr>
              <a:xfrm>
                <a:off x="2913853" y="5730548"/>
                <a:ext cx="2389693"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Situational Aware Indexed Data</a:t>
                </a:r>
              </a:p>
            </p:txBody>
          </p:sp>
          <p:sp>
            <p:nvSpPr>
              <p:cNvPr id="588" name="Right Arrow 587">
                <a:extLst>
                  <a:ext uri="{FF2B5EF4-FFF2-40B4-BE49-F238E27FC236}">
                    <a16:creationId xmlns:a16="http://schemas.microsoft.com/office/drawing/2014/main" id="{EA2C4852-7A0A-7F4C-85BF-6FBAE7092EF6}"/>
                  </a:ext>
                </a:extLst>
              </p:cNvPr>
              <p:cNvSpPr/>
              <p:nvPr/>
            </p:nvSpPr>
            <p:spPr>
              <a:xfrm>
                <a:off x="2483830" y="6050676"/>
                <a:ext cx="416663" cy="131304"/>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9" name="TextBox 588">
                <a:extLst>
                  <a:ext uri="{FF2B5EF4-FFF2-40B4-BE49-F238E27FC236}">
                    <a16:creationId xmlns:a16="http://schemas.microsoft.com/office/drawing/2014/main" id="{11F748F1-F7D1-D741-A74B-F6C60C950B55}"/>
                  </a:ext>
                </a:extLst>
              </p:cNvPr>
              <p:cNvSpPr txBox="1"/>
              <p:nvPr/>
            </p:nvSpPr>
            <p:spPr>
              <a:xfrm>
                <a:off x="2913854" y="5963115"/>
                <a:ext cx="1957587"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Relevant patterns of data</a:t>
                </a:r>
              </a:p>
            </p:txBody>
          </p:sp>
          <p:sp>
            <p:nvSpPr>
              <p:cNvPr id="590" name="Google Shape;378;p21">
                <a:extLst>
                  <a:ext uri="{FF2B5EF4-FFF2-40B4-BE49-F238E27FC236}">
                    <a16:creationId xmlns:a16="http://schemas.microsoft.com/office/drawing/2014/main" id="{34A3C9B1-0F1E-0745-BBA1-0D5BF6818907}"/>
                  </a:ext>
                </a:extLst>
              </p:cNvPr>
              <p:cNvSpPr/>
              <p:nvPr/>
            </p:nvSpPr>
            <p:spPr>
              <a:xfrm>
                <a:off x="2481748" y="5800932"/>
                <a:ext cx="432104" cy="186179"/>
              </a:xfrm>
              <a:prstGeom prst="rightArrow">
                <a:avLst>
                  <a:gd name="adj1" fmla="val 50000"/>
                  <a:gd name="adj2" fmla="val 50000"/>
                </a:avLst>
              </a:prstGeom>
              <a:solidFill>
                <a:srgbClr val="005DAA">
                  <a:alpha val="49803"/>
                </a:srgbClr>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sp>
        <p:nvSpPr>
          <p:cNvPr id="591" name="Right Arrow 590">
            <a:extLst>
              <a:ext uri="{FF2B5EF4-FFF2-40B4-BE49-F238E27FC236}">
                <a16:creationId xmlns:a16="http://schemas.microsoft.com/office/drawing/2014/main" id="{9146905C-4EC3-EB43-8EBA-E6D33B073F0E}"/>
              </a:ext>
            </a:extLst>
          </p:cNvPr>
          <p:cNvSpPr/>
          <p:nvPr/>
        </p:nvSpPr>
        <p:spPr>
          <a:xfrm rot="16200000">
            <a:off x="7799689" y="5672466"/>
            <a:ext cx="317218" cy="188983"/>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95" name="Picture 594">
            <a:extLst>
              <a:ext uri="{FF2B5EF4-FFF2-40B4-BE49-F238E27FC236}">
                <a16:creationId xmlns:a16="http://schemas.microsoft.com/office/drawing/2014/main" id="{CE3AE14C-4C93-C240-AB13-08AED6505B55}"/>
              </a:ext>
            </a:extLst>
          </p:cNvPr>
          <p:cNvPicPr>
            <a:picLocks noChangeAspect="1"/>
          </p:cNvPicPr>
          <p:nvPr/>
        </p:nvPicPr>
        <p:blipFill>
          <a:blip r:embed="rId6"/>
          <a:stretch>
            <a:fillRect/>
          </a:stretch>
        </p:blipFill>
        <p:spPr>
          <a:xfrm>
            <a:off x="3182176" y="3314318"/>
            <a:ext cx="2416803" cy="1564250"/>
          </a:xfrm>
          <a:prstGeom prst="rect">
            <a:avLst/>
          </a:prstGeom>
        </p:spPr>
      </p:pic>
      <p:sp>
        <p:nvSpPr>
          <p:cNvPr id="596" name="Rectangle 595">
            <a:extLst>
              <a:ext uri="{FF2B5EF4-FFF2-40B4-BE49-F238E27FC236}">
                <a16:creationId xmlns:a16="http://schemas.microsoft.com/office/drawing/2014/main" id="{D34449BD-DC15-4249-B03C-21CE363649EC}"/>
              </a:ext>
            </a:extLst>
          </p:cNvPr>
          <p:cNvSpPr/>
          <p:nvPr/>
        </p:nvSpPr>
        <p:spPr>
          <a:xfrm>
            <a:off x="3041598" y="3214551"/>
            <a:ext cx="2633376" cy="1742698"/>
          </a:xfrm>
          <a:prstGeom prst="rect">
            <a:avLst/>
          </a:prstGeom>
          <a:noFill/>
          <a:ln w="28575">
            <a:solidFill>
              <a:sysClr val="windowText" lastClr="000000"/>
            </a:solidFill>
            <a:prstDash val="dash"/>
          </a:ln>
          <a:effectLst/>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97" name="Rounded Rectangle 596">
            <a:extLst>
              <a:ext uri="{FF2B5EF4-FFF2-40B4-BE49-F238E27FC236}">
                <a16:creationId xmlns:a16="http://schemas.microsoft.com/office/drawing/2014/main" id="{527D4749-2102-DC40-BE8E-3F6AFDB74E21}"/>
              </a:ext>
            </a:extLst>
          </p:cNvPr>
          <p:cNvSpPr/>
          <p:nvPr/>
        </p:nvSpPr>
        <p:spPr>
          <a:xfrm>
            <a:off x="6015988" y="5083564"/>
            <a:ext cx="2649104" cy="524786"/>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white"/>
                </a:solidFill>
                <a:effectLst/>
                <a:uLnTx/>
                <a:uFillTx/>
                <a:latin typeface="Calibri" panose="020F0502020204030204"/>
                <a:ea typeface="+mn-ea"/>
                <a:cs typeface="+mn-cs"/>
              </a:rPr>
              <a:t>Front End</a:t>
            </a:r>
          </a:p>
        </p:txBody>
      </p:sp>
      <p:sp>
        <p:nvSpPr>
          <p:cNvPr id="598" name="Right Arrow 597">
            <a:extLst>
              <a:ext uri="{FF2B5EF4-FFF2-40B4-BE49-F238E27FC236}">
                <a16:creationId xmlns:a16="http://schemas.microsoft.com/office/drawing/2014/main" id="{98AE3F7B-EEEE-7C49-A65B-034A116A8C35}"/>
              </a:ext>
            </a:extLst>
          </p:cNvPr>
          <p:cNvSpPr/>
          <p:nvPr/>
        </p:nvSpPr>
        <p:spPr>
          <a:xfrm>
            <a:off x="2452888" y="3447230"/>
            <a:ext cx="573262" cy="190482"/>
          </a:xfrm>
          <a:prstGeom prst="rightArrow">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9" name="Right Arrow 598">
            <a:extLst>
              <a:ext uri="{FF2B5EF4-FFF2-40B4-BE49-F238E27FC236}">
                <a16:creationId xmlns:a16="http://schemas.microsoft.com/office/drawing/2014/main" id="{23F022A0-FE34-C845-A4C5-E99BE1F2CE0D}"/>
              </a:ext>
            </a:extLst>
          </p:cNvPr>
          <p:cNvSpPr/>
          <p:nvPr/>
        </p:nvSpPr>
        <p:spPr>
          <a:xfrm rot="16200000">
            <a:off x="6227077" y="4815717"/>
            <a:ext cx="317333" cy="147844"/>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0" name="Right Arrow 599">
            <a:extLst>
              <a:ext uri="{FF2B5EF4-FFF2-40B4-BE49-F238E27FC236}">
                <a16:creationId xmlns:a16="http://schemas.microsoft.com/office/drawing/2014/main" id="{4ECF748C-299E-A545-9D35-DECCF7CA792F}"/>
              </a:ext>
            </a:extLst>
          </p:cNvPr>
          <p:cNvSpPr/>
          <p:nvPr/>
        </p:nvSpPr>
        <p:spPr>
          <a:xfrm rot="5400000">
            <a:off x="8144077" y="4817514"/>
            <a:ext cx="298194" cy="147845"/>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01" name="Group 600">
            <a:extLst>
              <a:ext uri="{FF2B5EF4-FFF2-40B4-BE49-F238E27FC236}">
                <a16:creationId xmlns:a16="http://schemas.microsoft.com/office/drawing/2014/main" id="{5A3D7DF6-0A18-CF40-812D-D661EA00E64F}"/>
              </a:ext>
            </a:extLst>
          </p:cNvPr>
          <p:cNvGrpSpPr/>
          <p:nvPr/>
        </p:nvGrpSpPr>
        <p:grpSpPr>
          <a:xfrm>
            <a:off x="2509078" y="1243796"/>
            <a:ext cx="3142456" cy="1618367"/>
            <a:chOff x="2800929" y="1048692"/>
            <a:chExt cx="2633376" cy="1164478"/>
          </a:xfrm>
        </p:grpSpPr>
        <p:sp>
          <p:nvSpPr>
            <p:cNvPr id="669" name="Rectangle 668">
              <a:extLst>
                <a:ext uri="{FF2B5EF4-FFF2-40B4-BE49-F238E27FC236}">
                  <a16:creationId xmlns:a16="http://schemas.microsoft.com/office/drawing/2014/main" id="{ECBA7ED4-3159-6A44-BA0A-85B006AC2E06}"/>
                </a:ext>
              </a:extLst>
            </p:cNvPr>
            <p:cNvSpPr/>
            <p:nvPr/>
          </p:nvSpPr>
          <p:spPr>
            <a:xfrm>
              <a:off x="2800929" y="1048692"/>
              <a:ext cx="2633376" cy="1164478"/>
            </a:xfrm>
            <a:prstGeom prst="rect">
              <a:avLst/>
            </a:prstGeom>
            <a:solidFill>
              <a:srgbClr val="FFC000">
                <a:alpha val="50000"/>
              </a:srgbClr>
            </a:solidFill>
            <a:ln w="28575">
              <a:solidFill>
                <a:srgbClr val="FFC000">
                  <a:lumMod val="75000"/>
                </a:srgbClr>
              </a:solidFill>
              <a:prstDash val="dash"/>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solidFill>
                    <a:srgbClr val="FFC000">
                      <a:lumMod val="75000"/>
                    </a:srgbClr>
                  </a:solidFill>
                </a:ln>
                <a:solidFill>
                  <a:prstClr val="white"/>
                </a:solidFill>
                <a:effectLst/>
                <a:uLnTx/>
                <a:uFillTx/>
                <a:latin typeface="Calibri" panose="020F0502020204030204"/>
                <a:ea typeface="+mn-ea"/>
                <a:cs typeface="+mn-cs"/>
              </a:endParaRPr>
            </a:p>
          </p:txBody>
        </p:sp>
        <p:pic>
          <p:nvPicPr>
            <p:cNvPr id="670" name="Picture 669">
              <a:extLst>
                <a:ext uri="{FF2B5EF4-FFF2-40B4-BE49-F238E27FC236}">
                  <a16:creationId xmlns:a16="http://schemas.microsoft.com/office/drawing/2014/main" id="{115AA955-5EB9-D748-9A09-FDD2ED5D2322}"/>
                </a:ext>
              </a:extLst>
            </p:cNvPr>
            <p:cNvPicPr>
              <a:picLocks noChangeAspect="1"/>
            </p:cNvPicPr>
            <p:nvPr/>
          </p:nvPicPr>
          <p:blipFill>
            <a:blip r:embed="rId3"/>
            <a:stretch>
              <a:fillRect/>
            </a:stretch>
          </p:blipFill>
          <p:spPr>
            <a:xfrm>
              <a:off x="2913854" y="1831153"/>
              <a:ext cx="323614" cy="323614"/>
            </a:xfrm>
            <a:prstGeom prst="rect">
              <a:avLst/>
            </a:prstGeom>
          </p:spPr>
        </p:pic>
        <p:sp>
          <p:nvSpPr>
            <p:cNvPr id="671" name="Can 670">
              <a:extLst>
                <a:ext uri="{FF2B5EF4-FFF2-40B4-BE49-F238E27FC236}">
                  <a16:creationId xmlns:a16="http://schemas.microsoft.com/office/drawing/2014/main" id="{ED19DFB1-B6FF-734F-A568-3788EDCD344E}"/>
                </a:ext>
              </a:extLst>
            </p:cNvPr>
            <p:cNvSpPr/>
            <p:nvPr/>
          </p:nvSpPr>
          <p:spPr>
            <a:xfrm>
              <a:off x="2915885" y="1121968"/>
              <a:ext cx="521424" cy="521424"/>
            </a:xfrm>
            <a:prstGeom prst="can">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2" name="TextBox 671">
              <a:extLst>
                <a:ext uri="{FF2B5EF4-FFF2-40B4-BE49-F238E27FC236}">
                  <a16:creationId xmlns:a16="http://schemas.microsoft.com/office/drawing/2014/main" id="{F51BA2F1-0A0D-CA47-BBB0-3BBFDAECE111}"/>
                </a:ext>
              </a:extLst>
            </p:cNvPr>
            <p:cNvSpPr txBox="1"/>
            <p:nvPr/>
          </p:nvSpPr>
          <p:spPr>
            <a:xfrm>
              <a:off x="3674218" y="1898472"/>
              <a:ext cx="1433085"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Knowledge Graph</a:t>
              </a:r>
            </a:p>
          </p:txBody>
        </p:sp>
        <p:pic>
          <p:nvPicPr>
            <p:cNvPr id="673" name="Picture 672">
              <a:extLst>
                <a:ext uri="{FF2B5EF4-FFF2-40B4-BE49-F238E27FC236}">
                  <a16:creationId xmlns:a16="http://schemas.microsoft.com/office/drawing/2014/main" id="{3E0B5A1E-9A3F-0E43-81F1-3097A47F991B}"/>
                </a:ext>
              </a:extLst>
            </p:cNvPr>
            <p:cNvPicPr>
              <a:picLocks noChangeAspect="1"/>
            </p:cNvPicPr>
            <p:nvPr/>
          </p:nvPicPr>
          <p:blipFill>
            <a:blip r:embed="rId7"/>
            <a:stretch>
              <a:fillRect/>
            </a:stretch>
          </p:blipFill>
          <p:spPr>
            <a:xfrm>
              <a:off x="3996628" y="1121968"/>
              <a:ext cx="1156798" cy="874452"/>
            </a:xfrm>
            <a:prstGeom prst="rect">
              <a:avLst/>
            </a:prstGeom>
          </p:spPr>
        </p:pic>
      </p:grpSp>
      <p:pic>
        <p:nvPicPr>
          <p:cNvPr id="602" name="Picture 601">
            <a:extLst>
              <a:ext uri="{FF2B5EF4-FFF2-40B4-BE49-F238E27FC236}">
                <a16:creationId xmlns:a16="http://schemas.microsoft.com/office/drawing/2014/main" id="{DEF236D3-C8E3-9D44-B9F5-A85F82E137BB}"/>
              </a:ext>
            </a:extLst>
          </p:cNvPr>
          <p:cNvPicPr>
            <a:picLocks noChangeAspect="1"/>
          </p:cNvPicPr>
          <p:nvPr/>
        </p:nvPicPr>
        <p:blipFill>
          <a:blip r:embed="rId3"/>
          <a:stretch>
            <a:fillRect/>
          </a:stretch>
        </p:blipFill>
        <p:spPr>
          <a:xfrm>
            <a:off x="5231035" y="3379128"/>
            <a:ext cx="382536" cy="382536"/>
          </a:xfrm>
          <a:prstGeom prst="rect">
            <a:avLst/>
          </a:prstGeom>
        </p:spPr>
      </p:pic>
      <p:sp>
        <p:nvSpPr>
          <p:cNvPr id="603" name="Right Arrow 602">
            <a:extLst>
              <a:ext uri="{FF2B5EF4-FFF2-40B4-BE49-F238E27FC236}">
                <a16:creationId xmlns:a16="http://schemas.microsoft.com/office/drawing/2014/main" id="{6900EFAF-AD78-AE49-A79C-B470B2EBCE0F}"/>
              </a:ext>
            </a:extLst>
          </p:cNvPr>
          <p:cNvSpPr/>
          <p:nvPr/>
        </p:nvSpPr>
        <p:spPr>
          <a:xfrm rot="10800000">
            <a:off x="5667647" y="4272523"/>
            <a:ext cx="389372" cy="177610"/>
          </a:xfrm>
          <a:prstGeom prst="rightArrow">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4" name="Right Arrow 603">
            <a:extLst>
              <a:ext uri="{FF2B5EF4-FFF2-40B4-BE49-F238E27FC236}">
                <a16:creationId xmlns:a16="http://schemas.microsoft.com/office/drawing/2014/main" id="{A45A249E-BF39-D641-AC53-266067B1B22D}"/>
              </a:ext>
            </a:extLst>
          </p:cNvPr>
          <p:cNvSpPr/>
          <p:nvPr/>
        </p:nvSpPr>
        <p:spPr>
          <a:xfrm rot="16200000">
            <a:off x="3200901" y="2982560"/>
            <a:ext cx="335393" cy="128588"/>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5" name="TextBox 604">
            <a:extLst>
              <a:ext uri="{FF2B5EF4-FFF2-40B4-BE49-F238E27FC236}">
                <a16:creationId xmlns:a16="http://schemas.microsoft.com/office/drawing/2014/main" id="{DE26A108-1F7C-DA48-9155-CD96F69ED0B6}"/>
              </a:ext>
            </a:extLst>
          </p:cNvPr>
          <p:cNvSpPr txBox="1"/>
          <p:nvPr/>
        </p:nvSpPr>
        <p:spPr>
          <a:xfrm>
            <a:off x="4262620" y="3300447"/>
            <a:ext cx="981679" cy="300082"/>
          </a:xfrm>
          <a:prstGeom prst="rect">
            <a:avLst/>
          </a:prstGeom>
          <a:noFill/>
        </p:spPr>
        <p:txBody>
          <a:bodyPr wrap="non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Calibri" panose="020F0502020204030204"/>
              </a:rPr>
              <a:t>PostgreSQL</a:t>
            </a:r>
          </a:p>
        </p:txBody>
      </p:sp>
      <p:sp>
        <p:nvSpPr>
          <p:cNvPr id="606" name="Right Arrow 605">
            <a:extLst>
              <a:ext uri="{FF2B5EF4-FFF2-40B4-BE49-F238E27FC236}">
                <a16:creationId xmlns:a16="http://schemas.microsoft.com/office/drawing/2014/main" id="{F5BEA863-01CF-C846-B469-44F012335172}"/>
              </a:ext>
            </a:extLst>
          </p:cNvPr>
          <p:cNvSpPr/>
          <p:nvPr/>
        </p:nvSpPr>
        <p:spPr>
          <a:xfrm>
            <a:off x="5673927" y="2195870"/>
            <a:ext cx="335393" cy="128588"/>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07" name="Group 606">
            <a:extLst>
              <a:ext uri="{FF2B5EF4-FFF2-40B4-BE49-F238E27FC236}">
                <a16:creationId xmlns:a16="http://schemas.microsoft.com/office/drawing/2014/main" id="{531D3BDF-9757-5648-A6FF-C3A42F057324}"/>
              </a:ext>
            </a:extLst>
          </p:cNvPr>
          <p:cNvGrpSpPr/>
          <p:nvPr/>
        </p:nvGrpSpPr>
        <p:grpSpPr>
          <a:xfrm>
            <a:off x="522101" y="3064427"/>
            <a:ext cx="1924679" cy="2150248"/>
            <a:chOff x="547037" y="2397972"/>
            <a:chExt cx="1924679" cy="2150248"/>
          </a:xfrm>
        </p:grpSpPr>
        <p:pic>
          <p:nvPicPr>
            <p:cNvPr id="648" name="Picture 647">
              <a:extLst>
                <a:ext uri="{FF2B5EF4-FFF2-40B4-BE49-F238E27FC236}">
                  <a16:creationId xmlns:a16="http://schemas.microsoft.com/office/drawing/2014/main" id="{CFA6E049-4A2C-0E42-83FB-E0CB2D04B53B}"/>
                </a:ext>
              </a:extLst>
            </p:cNvPr>
            <p:cNvPicPr>
              <a:picLocks noChangeAspect="1"/>
            </p:cNvPicPr>
            <p:nvPr/>
          </p:nvPicPr>
          <p:blipFill>
            <a:blip r:embed="rId3"/>
            <a:stretch>
              <a:fillRect/>
            </a:stretch>
          </p:blipFill>
          <p:spPr>
            <a:xfrm>
              <a:off x="2052924" y="2516042"/>
              <a:ext cx="335393" cy="335393"/>
            </a:xfrm>
            <a:prstGeom prst="rect">
              <a:avLst/>
            </a:prstGeom>
          </p:spPr>
        </p:pic>
        <p:grpSp>
          <p:nvGrpSpPr>
            <p:cNvPr id="649" name="Group 648">
              <a:extLst>
                <a:ext uri="{FF2B5EF4-FFF2-40B4-BE49-F238E27FC236}">
                  <a16:creationId xmlns:a16="http://schemas.microsoft.com/office/drawing/2014/main" id="{6E52975A-58B9-5B43-A790-79D5B9D5A2E2}"/>
                </a:ext>
              </a:extLst>
            </p:cNvPr>
            <p:cNvGrpSpPr/>
            <p:nvPr/>
          </p:nvGrpSpPr>
          <p:grpSpPr>
            <a:xfrm>
              <a:off x="547037" y="2397972"/>
              <a:ext cx="1924679" cy="2150248"/>
              <a:chOff x="243920" y="2715037"/>
              <a:chExt cx="1924679" cy="2150248"/>
            </a:xfrm>
          </p:grpSpPr>
          <p:sp>
            <p:nvSpPr>
              <p:cNvPr id="650" name="Google Shape;343;p21">
                <a:extLst>
                  <a:ext uri="{FF2B5EF4-FFF2-40B4-BE49-F238E27FC236}">
                    <a16:creationId xmlns:a16="http://schemas.microsoft.com/office/drawing/2014/main" id="{A158014F-5101-1649-92E9-CC29D236E052}"/>
                  </a:ext>
                </a:extLst>
              </p:cNvPr>
              <p:cNvSpPr/>
              <p:nvPr/>
            </p:nvSpPr>
            <p:spPr>
              <a:xfrm>
                <a:off x="243920" y="2726723"/>
                <a:ext cx="1924679" cy="2138562"/>
              </a:xfrm>
              <a:prstGeom prst="rect">
                <a:avLst/>
              </a:prstGeom>
              <a:solidFill>
                <a:srgbClr val="FF6600">
                  <a:alpha val="47843"/>
                </a:srgbClr>
              </a:solidFill>
              <a:ln w="28575" cap="flat" cmpd="sng">
                <a:solidFill>
                  <a:srgbClr val="FF6600"/>
                </a:solidFill>
                <a:prstDash val="dash"/>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1" name="Google Shape;344;p21">
                <a:extLst>
                  <a:ext uri="{FF2B5EF4-FFF2-40B4-BE49-F238E27FC236}">
                    <a16:creationId xmlns:a16="http://schemas.microsoft.com/office/drawing/2014/main" id="{90AC2887-2244-BF43-AF34-529C786EDA39}"/>
                  </a:ext>
                </a:extLst>
              </p:cNvPr>
              <p:cNvSpPr txBox="1"/>
              <p:nvPr/>
            </p:nvSpPr>
            <p:spPr>
              <a:xfrm>
                <a:off x="294159" y="2715037"/>
                <a:ext cx="1641917" cy="276999"/>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3F3F3F"/>
                    </a:solidFill>
                    <a:effectLst/>
                    <a:uLnTx/>
                    <a:uFillTx/>
                    <a:latin typeface="Arial"/>
                    <a:ea typeface="Arial"/>
                    <a:cs typeface="Arial"/>
                    <a:sym typeface="Arial"/>
                  </a:rPr>
                  <a:t>Data Streaming</a:t>
                </a:r>
                <a:endParaRPr kumimoji="0" sz="1350" b="1"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652" name="Google Shape;345;p21">
                <a:extLst>
                  <a:ext uri="{FF2B5EF4-FFF2-40B4-BE49-F238E27FC236}">
                    <a16:creationId xmlns:a16="http://schemas.microsoft.com/office/drawing/2014/main" id="{D28CAFCF-6672-954A-878F-B9EEBDA85057}"/>
                  </a:ext>
                </a:extLst>
              </p:cNvPr>
              <p:cNvSpPr txBox="1"/>
              <p:nvPr/>
            </p:nvSpPr>
            <p:spPr>
              <a:xfrm>
                <a:off x="331310" y="3011323"/>
                <a:ext cx="1393651" cy="276999"/>
              </a:xfrm>
              <a:prstGeom prst="rect">
                <a:avLst/>
              </a:prstGeom>
              <a:solidFill>
                <a:srgbClr val="FF7D7D"/>
              </a:solidFill>
              <a:ln w="9525" cap="flat" cmpd="sng">
                <a:solidFill>
                  <a:srgbClr val="FF3B3C"/>
                </a:solidFill>
                <a:prstDash val="dash"/>
                <a:round/>
                <a:headEnd type="none" w="sm" len="sm"/>
                <a:tailEnd type="none" w="sm" len="sm"/>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black"/>
                    </a:solidFill>
                    <a:effectLst/>
                    <a:uLnTx/>
                    <a:uFillTx/>
                    <a:latin typeface="Arial"/>
                    <a:ea typeface="Arial"/>
                    <a:cs typeface="Arial"/>
                    <a:sym typeface="Arial"/>
                  </a:rPr>
                  <a:t>Kafka Topics</a:t>
                </a:r>
                <a:endParaRPr kumimoji="0" sz="1800" b="0" i="0" u="none" strike="noStrike" kern="0" cap="none" spc="0" normalizeH="0" baseline="0" noProof="0">
                  <a:ln>
                    <a:noFill/>
                  </a:ln>
                  <a:solidFill>
                    <a:prstClr val="black"/>
                  </a:solidFill>
                  <a:effectLst/>
                  <a:uLnTx/>
                  <a:uFillTx/>
                </a:endParaRPr>
              </a:p>
            </p:txBody>
          </p:sp>
          <p:sp>
            <p:nvSpPr>
              <p:cNvPr id="653" name="Google Shape;346;p21">
                <a:extLst>
                  <a:ext uri="{FF2B5EF4-FFF2-40B4-BE49-F238E27FC236}">
                    <a16:creationId xmlns:a16="http://schemas.microsoft.com/office/drawing/2014/main" id="{F105FF0E-EC5D-0D4A-8A7A-F5E6F883D11C}"/>
                  </a:ext>
                </a:extLst>
              </p:cNvPr>
              <p:cNvSpPr/>
              <p:nvPr/>
            </p:nvSpPr>
            <p:spPr>
              <a:xfrm>
                <a:off x="398201"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4" name="Google Shape;347;p21">
                <a:extLst>
                  <a:ext uri="{FF2B5EF4-FFF2-40B4-BE49-F238E27FC236}">
                    <a16:creationId xmlns:a16="http://schemas.microsoft.com/office/drawing/2014/main" id="{5FFFD898-246F-2344-9889-F0212F4F1135}"/>
                  </a:ext>
                </a:extLst>
              </p:cNvPr>
              <p:cNvSpPr/>
              <p:nvPr/>
            </p:nvSpPr>
            <p:spPr>
              <a:xfrm>
                <a:off x="583893"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5" name="Google Shape;348;p21">
                <a:extLst>
                  <a:ext uri="{FF2B5EF4-FFF2-40B4-BE49-F238E27FC236}">
                    <a16:creationId xmlns:a16="http://schemas.microsoft.com/office/drawing/2014/main" id="{3E11A240-AA8D-174F-8BEE-7F73DC61C700}"/>
                  </a:ext>
                </a:extLst>
              </p:cNvPr>
              <p:cNvSpPr/>
              <p:nvPr/>
            </p:nvSpPr>
            <p:spPr>
              <a:xfrm>
                <a:off x="761601"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6" name="Google Shape;349;p21">
                <a:extLst>
                  <a:ext uri="{FF2B5EF4-FFF2-40B4-BE49-F238E27FC236}">
                    <a16:creationId xmlns:a16="http://schemas.microsoft.com/office/drawing/2014/main" id="{0D4BC8AE-206B-DD4C-BED6-8A7672DDC5DB}"/>
                  </a:ext>
                </a:extLst>
              </p:cNvPr>
              <p:cNvSpPr/>
              <p:nvPr/>
            </p:nvSpPr>
            <p:spPr>
              <a:xfrm>
                <a:off x="943072"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7" name="Google Shape;350;p21">
                <a:extLst>
                  <a:ext uri="{FF2B5EF4-FFF2-40B4-BE49-F238E27FC236}">
                    <a16:creationId xmlns:a16="http://schemas.microsoft.com/office/drawing/2014/main" id="{6B79ED9A-845E-434E-B2B9-7D8D8F1CA371}"/>
                  </a:ext>
                </a:extLst>
              </p:cNvPr>
              <p:cNvSpPr/>
              <p:nvPr/>
            </p:nvSpPr>
            <p:spPr>
              <a:xfrm>
                <a:off x="1124544" y="3648736"/>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8" name="Google Shape;351;p21">
                <a:extLst>
                  <a:ext uri="{FF2B5EF4-FFF2-40B4-BE49-F238E27FC236}">
                    <a16:creationId xmlns:a16="http://schemas.microsoft.com/office/drawing/2014/main" id="{F0FDFB33-3A34-4246-85E1-E13815F07F36}"/>
                  </a:ext>
                </a:extLst>
              </p:cNvPr>
              <p:cNvSpPr/>
              <p:nvPr/>
            </p:nvSpPr>
            <p:spPr>
              <a:xfrm>
                <a:off x="1303297" y="3648735"/>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59" name="Google Shape;352;p21">
                <a:extLst>
                  <a:ext uri="{FF2B5EF4-FFF2-40B4-BE49-F238E27FC236}">
                    <a16:creationId xmlns:a16="http://schemas.microsoft.com/office/drawing/2014/main" id="{EEDF9084-B0AA-D340-8D0F-7748F4ED6D79}"/>
                  </a:ext>
                </a:extLst>
              </p:cNvPr>
              <p:cNvSpPr/>
              <p:nvPr/>
            </p:nvSpPr>
            <p:spPr>
              <a:xfrm>
                <a:off x="1698490" y="3648734"/>
                <a:ext cx="120650" cy="111125"/>
              </a:xfrm>
              <a:prstGeom prst="rect">
                <a:avLst/>
              </a:prstGeom>
              <a:solidFill>
                <a:srgbClr val="FD9724"/>
              </a:solidFill>
              <a:ln w="25400" cap="flat" cmpd="sng">
                <a:solidFill>
                  <a:srgbClr val="E6892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0" name="Google Shape;353;p21">
                <a:extLst>
                  <a:ext uri="{FF2B5EF4-FFF2-40B4-BE49-F238E27FC236}">
                    <a16:creationId xmlns:a16="http://schemas.microsoft.com/office/drawing/2014/main" id="{5EFA2B9C-C686-EA4D-B6D8-D98FBBFC1BA3}"/>
                  </a:ext>
                </a:extLst>
              </p:cNvPr>
              <p:cNvSpPr/>
              <p:nvPr/>
            </p:nvSpPr>
            <p:spPr>
              <a:xfrm>
                <a:off x="1497805" y="3642723"/>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1" name="Google Shape;354;p21">
                <a:extLst>
                  <a:ext uri="{FF2B5EF4-FFF2-40B4-BE49-F238E27FC236}">
                    <a16:creationId xmlns:a16="http://schemas.microsoft.com/office/drawing/2014/main" id="{A95AD7CD-1E7B-4342-A8D3-4B5DFFC54829}"/>
                  </a:ext>
                </a:extLst>
              </p:cNvPr>
              <p:cNvSpPr/>
              <p:nvPr/>
            </p:nvSpPr>
            <p:spPr>
              <a:xfrm>
                <a:off x="403425"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2" name="Google Shape;355;p21">
                <a:extLst>
                  <a:ext uri="{FF2B5EF4-FFF2-40B4-BE49-F238E27FC236}">
                    <a16:creationId xmlns:a16="http://schemas.microsoft.com/office/drawing/2014/main" id="{4FB7CB94-E5E9-E245-8F98-9590905E1B54}"/>
                  </a:ext>
                </a:extLst>
              </p:cNvPr>
              <p:cNvSpPr/>
              <p:nvPr/>
            </p:nvSpPr>
            <p:spPr>
              <a:xfrm>
                <a:off x="581133"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3" name="Google Shape;356;p21">
                <a:extLst>
                  <a:ext uri="{FF2B5EF4-FFF2-40B4-BE49-F238E27FC236}">
                    <a16:creationId xmlns:a16="http://schemas.microsoft.com/office/drawing/2014/main" id="{2A9493B3-C329-FE46-A76E-8B0FC12BD2DD}"/>
                  </a:ext>
                </a:extLst>
              </p:cNvPr>
              <p:cNvSpPr/>
              <p:nvPr/>
            </p:nvSpPr>
            <p:spPr>
              <a:xfrm>
                <a:off x="762604"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4" name="Google Shape;357;p21">
                <a:extLst>
                  <a:ext uri="{FF2B5EF4-FFF2-40B4-BE49-F238E27FC236}">
                    <a16:creationId xmlns:a16="http://schemas.microsoft.com/office/drawing/2014/main" id="{9BE79C40-180D-574E-84CF-C5C4510F884E}"/>
                  </a:ext>
                </a:extLst>
              </p:cNvPr>
              <p:cNvSpPr/>
              <p:nvPr/>
            </p:nvSpPr>
            <p:spPr>
              <a:xfrm>
                <a:off x="944076" y="3989620"/>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5" name="Google Shape;358;p21">
                <a:extLst>
                  <a:ext uri="{FF2B5EF4-FFF2-40B4-BE49-F238E27FC236}">
                    <a16:creationId xmlns:a16="http://schemas.microsoft.com/office/drawing/2014/main" id="{EC491490-AEA7-0246-8120-35A5CE205241}"/>
                  </a:ext>
                </a:extLst>
              </p:cNvPr>
              <p:cNvSpPr/>
              <p:nvPr/>
            </p:nvSpPr>
            <p:spPr>
              <a:xfrm>
                <a:off x="1122829" y="3989619"/>
                <a:ext cx="120650" cy="111125"/>
              </a:xfrm>
              <a:prstGeom prst="rect">
                <a:avLst/>
              </a:prstGeom>
              <a:solidFill>
                <a:srgbClr val="2E9936"/>
              </a:solidFill>
              <a:ln w="25400" cap="flat" cmpd="sng">
                <a:solidFill>
                  <a:srgbClr val="008000"/>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6" name="Google Shape;359;p21">
                <a:extLst>
                  <a:ext uri="{FF2B5EF4-FFF2-40B4-BE49-F238E27FC236}">
                    <a16:creationId xmlns:a16="http://schemas.microsoft.com/office/drawing/2014/main" id="{0FB78A57-966F-B142-8B96-CDA635A43F07}"/>
                  </a:ext>
                </a:extLst>
              </p:cNvPr>
              <p:cNvSpPr/>
              <p:nvPr/>
            </p:nvSpPr>
            <p:spPr>
              <a:xfrm>
                <a:off x="1307476" y="3989618"/>
                <a:ext cx="120650" cy="111125"/>
              </a:xfrm>
              <a:prstGeom prst="rect">
                <a:avLst/>
              </a:prstGeom>
              <a:solidFill>
                <a:srgbClr val="FD9724"/>
              </a:solidFill>
              <a:ln w="25400" cap="flat" cmpd="sng">
                <a:solidFill>
                  <a:srgbClr val="E68922"/>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67" name="Google Shape;406;p21">
                <a:extLst>
                  <a:ext uri="{FF2B5EF4-FFF2-40B4-BE49-F238E27FC236}">
                    <a16:creationId xmlns:a16="http://schemas.microsoft.com/office/drawing/2014/main" id="{E60857C0-E2CE-0B40-B972-F057B051B4F7}"/>
                  </a:ext>
                </a:extLst>
              </p:cNvPr>
              <p:cNvSpPr txBox="1"/>
              <p:nvPr/>
            </p:nvSpPr>
            <p:spPr>
              <a:xfrm>
                <a:off x="271352" y="3430246"/>
                <a:ext cx="599320" cy="230833"/>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a:ea typeface="Arial"/>
                    <a:cs typeface="Arial"/>
                    <a:sym typeface="Arial"/>
                  </a:rPr>
                  <a:t>Video</a:t>
                </a:r>
                <a:endParaRPr kumimoji="0" sz="1050" b="0" i="0" u="none" strike="noStrike" kern="0" cap="none" spc="0" normalizeH="0" baseline="0" noProof="0">
                  <a:ln>
                    <a:noFill/>
                  </a:ln>
                  <a:solidFill>
                    <a:prstClr val="black"/>
                  </a:solidFill>
                  <a:effectLst/>
                  <a:uLnTx/>
                  <a:uFillTx/>
                  <a:latin typeface="Arial"/>
                  <a:ea typeface="Arial"/>
                  <a:cs typeface="Arial"/>
                  <a:sym typeface="Arial"/>
                </a:endParaRPr>
              </a:p>
            </p:txBody>
          </p:sp>
          <p:sp>
            <p:nvSpPr>
              <p:cNvPr id="668" name="Google Shape;407;p21">
                <a:extLst>
                  <a:ext uri="{FF2B5EF4-FFF2-40B4-BE49-F238E27FC236}">
                    <a16:creationId xmlns:a16="http://schemas.microsoft.com/office/drawing/2014/main" id="{5BFB3E6B-52BB-2C48-870A-48D7FCCD1A78}"/>
                  </a:ext>
                </a:extLst>
              </p:cNvPr>
              <p:cNvSpPr txBox="1"/>
              <p:nvPr/>
            </p:nvSpPr>
            <p:spPr>
              <a:xfrm>
                <a:off x="273239" y="3797031"/>
                <a:ext cx="471889" cy="230833"/>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black"/>
                    </a:solidFill>
                    <a:effectLst/>
                    <a:uLnTx/>
                    <a:uFillTx/>
                    <a:latin typeface="Arial"/>
                    <a:ea typeface="Arial"/>
                    <a:cs typeface="Arial"/>
                    <a:sym typeface="Arial"/>
                  </a:rPr>
                  <a:t>Text</a:t>
                </a:r>
                <a:endParaRPr kumimoji="0" sz="1050" b="0" i="0" u="none" strike="noStrike" kern="0" cap="none" spc="0" normalizeH="0" baseline="0" noProof="0">
                  <a:ln>
                    <a:noFill/>
                  </a:ln>
                  <a:solidFill>
                    <a:prstClr val="black"/>
                  </a:solidFill>
                  <a:effectLst/>
                  <a:uLnTx/>
                  <a:uFillTx/>
                  <a:latin typeface="Arial"/>
                  <a:ea typeface="Arial"/>
                  <a:cs typeface="Arial"/>
                  <a:sym typeface="Arial"/>
                </a:endParaRPr>
              </a:p>
            </p:txBody>
          </p:sp>
        </p:grpSp>
      </p:grpSp>
      <p:pic>
        <p:nvPicPr>
          <p:cNvPr id="608" name="Picture 607">
            <a:extLst>
              <a:ext uri="{FF2B5EF4-FFF2-40B4-BE49-F238E27FC236}">
                <a16:creationId xmlns:a16="http://schemas.microsoft.com/office/drawing/2014/main" id="{13FFED49-3C59-4C49-B94E-B0FC370C7D8B}"/>
              </a:ext>
            </a:extLst>
          </p:cNvPr>
          <p:cNvPicPr>
            <a:picLocks noChangeAspect="1"/>
          </p:cNvPicPr>
          <p:nvPr/>
        </p:nvPicPr>
        <p:blipFill>
          <a:blip r:embed="rId8"/>
          <a:stretch>
            <a:fillRect/>
          </a:stretch>
        </p:blipFill>
        <p:spPr>
          <a:xfrm>
            <a:off x="816922" y="4600496"/>
            <a:ext cx="1533420" cy="457667"/>
          </a:xfrm>
          <a:prstGeom prst="rect">
            <a:avLst/>
          </a:prstGeom>
        </p:spPr>
      </p:pic>
      <p:grpSp>
        <p:nvGrpSpPr>
          <p:cNvPr id="609" name="Group 608">
            <a:extLst>
              <a:ext uri="{FF2B5EF4-FFF2-40B4-BE49-F238E27FC236}">
                <a16:creationId xmlns:a16="http://schemas.microsoft.com/office/drawing/2014/main" id="{DA99A577-86B7-0845-AFE8-D68401A2596D}"/>
              </a:ext>
            </a:extLst>
          </p:cNvPr>
          <p:cNvGrpSpPr/>
          <p:nvPr/>
        </p:nvGrpSpPr>
        <p:grpSpPr>
          <a:xfrm>
            <a:off x="6057020" y="3162974"/>
            <a:ext cx="2441591" cy="1553963"/>
            <a:chOff x="6110183" y="2744909"/>
            <a:chExt cx="2441591" cy="1553963"/>
          </a:xfrm>
        </p:grpSpPr>
        <p:pic>
          <p:nvPicPr>
            <p:cNvPr id="642" name="Picture 641">
              <a:extLst>
                <a:ext uri="{FF2B5EF4-FFF2-40B4-BE49-F238E27FC236}">
                  <a16:creationId xmlns:a16="http://schemas.microsoft.com/office/drawing/2014/main" id="{A8D4B9D8-9B31-904D-8333-00DFC25DADE1}"/>
                </a:ext>
              </a:extLst>
            </p:cNvPr>
            <p:cNvPicPr>
              <a:picLocks noChangeAspect="1"/>
            </p:cNvPicPr>
            <p:nvPr/>
          </p:nvPicPr>
          <p:blipFill>
            <a:blip r:embed="rId3"/>
            <a:stretch>
              <a:fillRect/>
            </a:stretch>
          </p:blipFill>
          <p:spPr>
            <a:xfrm>
              <a:off x="6206090" y="2846014"/>
              <a:ext cx="317333" cy="317333"/>
            </a:xfrm>
            <a:prstGeom prst="rect">
              <a:avLst/>
            </a:prstGeom>
          </p:spPr>
        </p:pic>
        <p:grpSp>
          <p:nvGrpSpPr>
            <p:cNvPr id="643" name="Google Shape;398;p21">
              <a:extLst>
                <a:ext uri="{FF2B5EF4-FFF2-40B4-BE49-F238E27FC236}">
                  <a16:creationId xmlns:a16="http://schemas.microsoft.com/office/drawing/2014/main" id="{1352B819-47C6-2B4B-BCF9-00879FCE4056}"/>
                </a:ext>
              </a:extLst>
            </p:cNvPr>
            <p:cNvGrpSpPr/>
            <p:nvPr/>
          </p:nvGrpSpPr>
          <p:grpSpPr>
            <a:xfrm>
              <a:off x="6110183" y="2744909"/>
              <a:ext cx="2441591" cy="1553963"/>
              <a:chOff x="9037424" y="2084701"/>
              <a:chExt cx="3255454" cy="2071951"/>
            </a:xfrm>
          </p:grpSpPr>
          <p:sp>
            <p:nvSpPr>
              <p:cNvPr id="644" name="Google Shape;399;p21">
                <a:extLst>
                  <a:ext uri="{FF2B5EF4-FFF2-40B4-BE49-F238E27FC236}">
                    <a16:creationId xmlns:a16="http://schemas.microsoft.com/office/drawing/2014/main" id="{C19B3E46-5C2F-544E-B3F1-DA40C30BF36A}"/>
                  </a:ext>
                </a:extLst>
              </p:cNvPr>
              <p:cNvSpPr/>
              <p:nvPr/>
            </p:nvSpPr>
            <p:spPr>
              <a:xfrm>
                <a:off x="9037424" y="2084701"/>
                <a:ext cx="3255454" cy="2071951"/>
              </a:xfrm>
              <a:prstGeom prst="rect">
                <a:avLst/>
              </a:prstGeom>
              <a:solidFill>
                <a:srgbClr val="90C261">
                  <a:alpha val="49803"/>
                </a:srgbClr>
              </a:solidFill>
              <a:ln w="28575" cap="flat" cmpd="sng">
                <a:solidFill>
                  <a:srgbClr val="3F3F3F"/>
                </a:solidFill>
                <a:prstDash val="dash"/>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A5A5A5"/>
                  </a:solidFill>
                  <a:effectLst/>
                  <a:uLnTx/>
                  <a:uFillTx/>
                  <a:latin typeface="Calibri"/>
                  <a:ea typeface="Calibri"/>
                  <a:cs typeface="Calibri"/>
                  <a:sym typeface="Calibri"/>
                </a:endParaRPr>
              </a:p>
            </p:txBody>
          </p:sp>
          <p:sp>
            <p:nvSpPr>
              <p:cNvPr id="645" name="Google Shape;400;p21">
                <a:extLst>
                  <a:ext uri="{FF2B5EF4-FFF2-40B4-BE49-F238E27FC236}">
                    <a16:creationId xmlns:a16="http://schemas.microsoft.com/office/drawing/2014/main" id="{0B3025A9-C5F3-614E-BA31-900E4087696B}"/>
                  </a:ext>
                </a:extLst>
              </p:cNvPr>
              <p:cNvSpPr txBox="1"/>
              <p:nvPr/>
            </p:nvSpPr>
            <p:spPr>
              <a:xfrm>
                <a:off x="9396932" y="2835497"/>
                <a:ext cx="2416046" cy="369332"/>
              </a:xfrm>
              <a:prstGeom prst="rect">
                <a:avLst/>
              </a:prstGeom>
              <a:solidFill>
                <a:srgbClr val="90C261"/>
              </a:solidFill>
              <a:ln w="9525" cap="flat" cmpd="sng">
                <a:solidFill>
                  <a:srgbClr val="7F7F7F"/>
                </a:solidFill>
                <a:prstDash val="solid"/>
                <a:round/>
                <a:headEnd type="none" w="sm" len="sm"/>
                <a:tailEnd type="none" w="sm" len="sm"/>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a:ln>
                      <a:noFill/>
                    </a:ln>
                    <a:solidFill>
                      <a:prstClr val="white"/>
                    </a:solidFill>
                    <a:effectLst/>
                    <a:uLnTx/>
                    <a:uFillTx/>
                    <a:latin typeface="Arial"/>
                    <a:ea typeface="Arial"/>
                    <a:cs typeface="Arial"/>
                    <a:sym typeface="Arial"/>
                  </a:rPr>
                  <a:t>ES Writer/Mapper</a:t>
                </a:r>
                <a:endParaRPr kumimoji="0" sz="1800" b="0" i="0" u="none" strike="noStrike" kern="0" cap="none" spc="0" normalizeH="0" baseline="0" noProof="0">
                  <a:ln>
                    <a:noFill/>
                  </a:ln>
                  <a:solidFill>
                    <a:prstClr val="black"/>
                  </a:solidFill>
                  <a:effectLst/>
                  <a:uLnTx/>
                  <a:uFillTx/>
                </a:endParaRPr>
              </a:p>
            </p:txBody>
          </p:sp>
          <p:sp>
            <p:nvSpPr>
              <p:cNvPr id="646" name="Google Shape;401;p21">
                <a:extLst>
                  <a:ext uri="{FF2B5EF4-FFF2-40B4-BE49-F238E27FC236}">
                    <a16:creationId xmlns:a16="http://schemas.microsoft.com/office/drawing/2014/main" id="{0BA225AE-3814-4940-9DCD-8F6F2639C2FE}"/>
                  </a:ext>
                </a:extLst>
              </p:cNvPr>
              <p:cNvSpPr txBox="1"/>
              <p:nvPr/>
            </p:nvSpPr>
            <p:spPr>
              <a:xfrm>
                <a:off x="9696088" y="2135544"/>
                <a:ext cx="2137124" cy="369332"/>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prstClr val="black"/>
                    </a:solidFill>
                    <a:effectLst/>
                    <a:uLnTx/>
                    <a:uFillTx/>
                    <a:latin typeface="Arial"/>
                    <a:ea typeface="Arial"/>
                    <a:cs typeface="Arial"/>
                    <a:sym typeface="Arial"/>
                  </a:rPr>
                  <a:t>Indexing Layer</a:t>
                </a:r>
                <a:endParaRPr kumimoji="0" sz="1800" b="0" i="0" u="none" strike="noStrike" kern="0" cap="none" spc="0" normalizeH="0" baseline="0" noProof="0">
                  <a:ln>
                    <a:noFill/>
                  </a:ln>
                  <a:solidFill>
                    <a:prstClr val="black"/>
                  </a:solidFill>
                  <a:effectLst/>
                  <a:uLnTx/>
                  <a:uFillTx/>
                </a:endParaRPr>
              </a:p>
            </p:txBody>
          </p:sp>
          <p:pic>
            <p:nvPicPr>
              <p:cNvPr id="647" name="Google Shape;402;p21" descr="arangodb-logo.png">
                <a:extLst>
                  <a:ext uri="{FF2B5EF4-FFF2-40B4-BE49-F238E27FC236}">
                    <a16:creationId xmlns:a16="http://schemas.microsoft.com/office/drawing/2014/main" id="{E483FD69-5C8B-414E-91BF-350A917D04B3}"/>
                  </a:ext>
                </a:extLst>
              </p:cNvPr>
              <p:cNvPicPr preferRelativeResize="0"/>
              <p:nvPr/>
            </p:nvPicPr>
            <p:blipFill rotWithShape="1">
              <a:blip r:embed="rId9">
                <a:alphaModFix/>
              </a:blip>
              <a:srcRect/>
              <a:stretch/>
            </p:blipFill>
            <p:spPr>
              <a:xfrm>
                <a:off x="9671911" y="3499373"/>
                <a:ext cx="2128790" cy="532198"/>
              </a:xfrm>
              <a:prstGeom prst="rect">
                <a:avLst/>
              </a:prstGeom>
              <a:noFill/>
              <a:ln>
                <a:noFill/>
              </a:ln>
            </p:spPr>
          </p:pic>
        </p:grpSp>
      </p:grpSp>
      <p:grpSp>
        <p:nvGrpSpPr>
          <p:cNvPr id="610" name="Google Shape;360;p21">
            <a:extLst>
              <a:ext uri="{FF2B5EF4-FFF2-40B4-BE49-F238E27FC236}">
                <a16:creationId xmlns:a16="http://schemas.microsoft.com/office/drawing/2014/main" id="{2B004100-3199-3D42-8E85-45694F0D8991}"/>
              </a:ext>
            </a:extLst>
          </p:cNvPr>
          <p:cNvGrpSpPr/>
          <p:nvPr/>
        </p:nvGrpSpPr>
        <p:grpSpPr>
          <a:xfrm>
            <a:off x="6057020" y="980766"/>
            <a:ext cx="2441590" cy="1883783"/>
            <a:chOff x="2886627" y="1304353"/>
            <a:chExt cx="3255453" cy="2511710"/>
          </a:xfrm>
        </p:grpSpPr>
        <p:sp>
          <p:nvSpPr>
            <p:cNvPr id="632" name="Google Shape;361;p21">
              <a:extLst>
                <a:ext uri="{FF2B5EF4-FFF2-40B4-BE49-F238E27FC236}">
                  <a16:creationId xmlns:a16="http://schemas.microsoft.com/office/drawing/2014/main" id="{6D014032-9AE5-3D46-81F4-7E9551496F17}"/>
                </a:ext>
              </a:extLst>
            </p:cNvPr>
            <p:cNvSpPr/>
            <p:nvPr/>
          </p:nvSpPr>
          <p:spPr>
            <a:xfrm rot="16200000">
              <a:off x="3258499" y="932481"/>
              <a:ext cx="2511710" cy="3255453"/>
            </a:xfrm>
            <a:prstGeom prst="rect">
              <a:avLst/>
            </a:prstGeom>
            <a:solidFill>
              <a:srgbClr val="4472C4">
                <a:alpha val="49803"/>
              </a:srgbClr>
            </a:solidFill>
            <a:ln w="28575" cap="flat" cmpd="sng">
              <a:solidFill>
                <a:srgbClr val="6B80B1"/>
              </a:solidFill>
              <a:prstDash val="dash"/>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33" name="Google Shape;362;p21">
              <a:extLst>
                <a:ext uri="{FF2B5EF4-FFF2-40B4-BE49-F238E27FC236}">
                  <a16:creationId xmlns:a16="http://schemas.microsoft.com/office/drawing/2014/main" id="{3418F299-D3EF-4A40-84D2-19345F3FC71A}"/>
                </a:ext>
              </a:extLst>
            </p:cNvPr>
            <p:cNvSpPr/>
            <p:nvPr/>
          </p:nvSpPr>
          <p:spPr>
            <a:xfrm>
              <a:off x="3256849" y="2586324"/>
              <a:ext cx="2252597" cy="1138563"/>
            </a:xfrm>
            <a:prstGeom prst="rect">
              <a:avLst/>
            </a:prstGeom>
            <a:solidFill>
              <a:srgbClr val="BBDFFF">
                <a:alpha val="49803"/>
              </a:srgbClr>
            </a:solidFill>
            <a:ln w="28575"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A5A5A5"/>
                </a:solidFill>
                <a:effectLst/>
                <a:uLnTx/>
                <a:uFillTx/>
                <a:latin typeface="Calibri"/>
                <a:ea typeface="Calibri"/>
                <a:cs typeface="Calibri"/>
                <a:sym typeface="Calibri"/>
              </a:endParaRPr>
            </a:p>
          </p:txBody>
        </p:sp>
        <p:sp>
          <p:nvSpPr>
            <p:cNvPr id="634" name="Google Shape;363;p21">
              <a:extLst>
                <a:ext uri="{FF2B5EF4-FFF2-40B4-BE49-F238E27FC236}">
                  <a16:creationId xmlns:a16="http://schemas.microsoft.com/office/drawing/2014/main" id="{AA783F41-53B8-D248-8D90-664DA20D0AD7}"/>
                </a:ext>
              </a:extLst>
            </p:cNvPr>
            <p:cNvSpPr txBox="1"/>
            <p:nvPr/>
          </p:nvSpPr>
          <p:spPr>
            <a:xfrm>
              <a:off x="2886627" y="1383655"/>
              <a:ext cx="2788133" cy="369332"/>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a:ln>
                    <a:noFill/>
                  </a:ln>
                  <a:solidFill>
                    <a:srgbClr val="3F3F3F"/>
                  </a:solidFill>
                  <a:effectLst/>
                  <a:uLnTx/>
                  <a:uFillTx/>
                  <a:latin typeface="Arial"/>
                  <a:ea typeface="Arial"/>
                  <a:cs typeface="Arial"/>
                  <a:sym typeface="Arial"/>
                </a:rPr>
                <a:t>Feature Extraction</a:t>
              </a:r>
              <a:endParaRPr kumimoji="0" sz="1350" b="1" i="0" u="none" strike="noStrike" kern="0" cap="none" spc="0" normalizeH="0" baseline="0" noProof="0">
                <a:ln>
                  <a:noFill/>
                </a:ln>
                <a:solidFill>
                  <a:srgbClr val="3F3F3F"/>
                </a:solidFill>
                <a:effectLst/>
                <a:uLnTx/>
                <a:uFillTx/>
                <a:latin typeface="Arial"/>
                <a:ea typeface="Arial"/>
                <a:cs typeface="Arial"/>
                <a:sym typeface="Arial"/>
              </a:endParaRPr>
            </a:p>
          </p:txBody>
        </p:sp>
        <p:sp>
          <p:nvSpPr>
            <p:cNvPr id="635" name="Google Shape;364;p21">
              <a:extLst>
                <a:ext uri="{FF2B5EF4-FFF2-40B4-BE49-F238E27FC236}">
                  <a16:creationId xmlns:a16="http://schemas.microsoft.com/office/drawing/2014/main" id="{E00F3196-73D6-3342-9DB1-B5A5A8F573FE}"/>
                </a:ext>
              </a:extLst>
            </p:cNvPr>
            <p:cNvSpPr/>
            <p:nvPr/>
          </p:nvSpPr>
          <p:spPr>
            <a:xfrm>
              <a:off x="3256849" y="2171061"/>
              <a:ext cx="2252597" cy="328834"/>
            </a:xfrm>
            <a:prstGeom prst="rect">
              <a:avLst/>
            </a:prstGeom>
            <a:solidFill>
              <a:srgbClr val="BBDFFF">
                <a:alpha val="49803"/>
              </a:srgbClr>
            </a:solidFill>
            <a:ln w="25400" cap="flat" cmpd="sng">
              <a:solidFill>
                <a:srgbClr val="7F7F7F"/>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Calibri"/>
                  <a:cs typeface="Calibri"/>
                  <a:sym typeface="Calibri"/>
                </a:rPr>
                <a:t>Index Constructor</a:t>
              </a:r>
              <a:endParaRPr kumimoji="0" sz="12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36" name="Google Shape;365;p21">
              <a:extLst>
                <a:ext uri="{FF2B5EF4-FFF2-40B4-BE49-F238E27FC236}">
                  <a16:creationId xmlns:a16="http://schemas.microsoft.com/office/drawing/2014/main" id="{66F880A2-7442-054F-A94F-9A9AD256C5BA}"/>
                </a:ext>
              </a:extLst>
            </p:cNvPr>
            <p:cNvSpPr/>
            <p:nvPr/>
          </p:nvSpPr>
          <p:spPr>
            <a:xfrm>
              <a:off x="3423488" y="2957959"/>
              <a:ext cx="1937245" cy="321491"/>
            </a:xfrm>
            <a:prstGeom prst="rect">
              <a:avLst/>
            </a:prstGeom>
            <a:solidFill>
              <a:srgbClr val="5B9BD5"/>
            </a:solidFill>
            <a:ln w="25400" cap="flat" cmpd="sng">
              <a:solidFill>
                <a:srgbClr val="00437C"/>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libri"/>
                  <a:ea typeface="Calibri"/>
                  <a:cs typeface="Calibri"/>
                  <a:sym typeface="Calibri"/>
                </a:rPr>
                <a:t>NLP (Text)</a:t>
              </a:r>
              <a:endParaRPr kumimoji="0" sz="10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37" name="Google Shape;366;p21">
              <a:extLst>
                <a:ext uri="{FF2B5EF4-FFF2-40B4-BE49-F238E27FC236}">
                  <a16:creationId xmlns:a16="http://schemas.microsoft.com/office/drawing/2014/main" id="{04087E64-BBCD-8F41-81A5-CBBF6305A894}"/>
                </a:ext>
              </a:extLst>
            </p:cNvPr>
            <p:cNvSpPr txBox="1"/>
            <p:nvPr/>
          </p:nvSpPr>
          <p:spPr>
            <a:xfrm>
              <a:off x="3296954" y="2599692"/>
              <a:ext cx="2250698" cy="338554"/>
            </a:xfrm>
            <a:prstGeom prst="rect">
              <a:avLst/>
            </a:prstGeom>
            <a:no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a:ea typeface="Calibri"/>
                  <a:cs typeface="Calibri"/>
                  <a:sym typeface="Calibri"/>
                </a:rPr>
                <a:t>Data type Processors</a:t>
              </a:r>
              <a:endParaRPr kumimoji="0" sz="12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38" name="Google Shape;367;p21">
              <a:extLst>
                <a:ext uri="{FF2B5EF4-FFF2-40B4-BE49-F238E27FC236}">
                  <a16:creationId xmlns:a16="http://schemas.microsoft.com/office/drawing/2014/main" id="{D0379DB4-B281-E144-9A6A-A3B7570C31F3}"/>
                </a:ext>
              </a:extLst>
            </p:cNvPr>
            <p:cNvSpPr/>
            <p:nvPr/>
          </p:nvSpPr>
          <p:spPr>
            <a:xfrm>
              <a:off x="3428840" y="3324247"/>
              <a:ext cx="1937245" cy="321491"/>
            </a:xfrm>
            <a:prstGeom prst="rect">
              <a:avLst/>
            </a:prstGeom>
            <a:solidFill>
              <a:srgbClr val="5B9BD5"/>
            </a:solidFill>
            <a:ln w="25400" cap="flat" cmpd="sng">
              <a:solidFill>
                <a:srgbClr val="00437C"/>
              </a:solidFill>
              <a:prstDash val="solid"/>
              <a:round/>
              <a:headEnd type="none" w="sm" len="sm"/>
              <a:tailEnd type="none" w="sm" len="sm"/>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libri"/>
                  <a:ea typeface="Calibri"/>
                  <a:cs typeface="Calibri"/>
                  <a:sym typeface="Calibri"/>
                </a:rPr>
                <a:t>Vision (Video)</a:t>
              </a:r>
              <a:endParaRPr kumimoji="0" sz="1050" b="0" i="0" u="none" strike="noStrike" kern="0" cap="none" spc="0" normalizeH="0" baseline="0" noProof="0">
                <a:ln>
                  <a:noFill/>
                </a:ln>
                <a:solidFill>
                  <a:prstClr val="white"/>
                </a:solidFill>
                <a:effectLst/>
                <a:uLnTx/>
                <a:uFillTx/>
                <a:latin typeface="Calibri"/>
                <a:ea typeface="Calibri"/>
                <a:cs typeface="Calibri"/>
                <a:sym typeface="Calibri"/>
              </a:endParaRPr>
            </a:p>
          </p:txBody>
        </p:sp>
        <p:cxnSp>
          <p:nvCxnSpPr>
            <p:cNvPr id="639" name="Google Shape;368;p21">
              <a:extLst>
                <a:ext uri="{FF2B5EF4-FFF2-40B4-BE49-F238E27FC236}">
                  <a16:creationId xmlns:a16="http://schemas.microsoft.com/office/drawing/2014/main" id="{0A16F7E3-AF02-D642-8D5B-B9D978705EF5}"/>
                </a:ext>
              </a:extLst>
            </p:cNvPr>
            <p:cNvCxnSpPr>
              <a:endCxn id="635" idx="1"/>
            </p:cNvCxnSpPr>
            <p:nvPr/>
          </p:nvCxnSpPr>
          <p:spPr>
            <a:xfrm>
              <a:off x="3020149" y="2335478"/>
              <a:ext cx="236700" cy="0"/>
            </a:xfrm>
            <a:prstGeom prst="straightConnector1">
              <a:avLst/>
            </a:prstGeom>
            <a:noFill/>
            <a:ln w="25400" cap="flat" cmpd="sng">
              <a:solidFill>
                <a:srgbClr val="7F7F7F"/>
              </a:solidFill>
              <a:prstDash val="solid"/>
              <a:round/>
              <a:headEnd type="none" w="sm" len="sm"/>
              <a:tailEnd type="stealth" w="med" len="med"/>
            </a:ln>
            <a:effectLst>
              <a:outerShdw blurRad="40000" dist="20000" dir="5400000" rotWithShape="0">
                <a:srgbClr val="000000">
                  <a:alpha val="37647"/>
                </a:srgbClr>
              </a:outerShdw>
            </a:effectLst>
          </p:spPr>
        </p:cxnSp>
        <p:cxnSp>
          <p:nvCxnSpPr>
            <p:cNvPr id="640" name="Google Shape;369;p21">
              <a:extLst>
                <a:ext uri="{FF2B5EF4-FFF2-40B4-BE49-F238E27FC236}">
                  <a16:creationId xmlns:a16="http://schemas.microsoft.com/office/drawing/2014/main" id="{C6FE6901-DBEC-4840-99BA-0301F84507E9}"/>
                </a:ext>
              </a:extLst>
            </p:cNvPr>
            <p:cNvCxnSpPr/>
            <p:nvPr/>
          </p:nvCxnSpPr>
          <p:spPr>
            <a:xfrm>
              <a:off x="3020160" y="3119778"/>
              <a:ext cx="231139" cy="0"/>
            </a:xfrm>
            <a:prstGeom prst="straightConnector1">
              <a:avLst/>
            </a:prstGeom>
            <a:noFill/>
            <a:ln w="25400" cap="flat" cmpd="sng">
              <a:solidFill>
                <a:srgbClr val="7F7F7F"/>
              </a:solidFill>
              <a:prstDash val="solid"/>
              <a:round/>
              <a:headEnd type="none" w="sm" len="sm"/>
              <a:tailEnd type="stealth" w="med" len="med"/>
            </a:ln>
            <a:effectLst>
              <a:outerShdw blurRad="40000" dist="20000" dir="5400000" rotWithShape="0">
                <a:srgbClr val="000000">
                  <a:alpha val="37647"/>
                </a:srgbClr>
              </a:outerShdw>
            </a:effectLst>
          </p:spPr>
        </p:cxnSp>
        <p:cxnSp>
          <p:nvCxnSpPr>
            <p:cNvPr id="641" name="Google Shape;370;p21">
              <a:extLst>
                <a:ext uri="{FF2B5EF4-FFF2-40B4-BE49-F238E27FC236}">
                  <a16:creationId xmlns:a16="http://schemas.microsoft.com/office/drawing/2014/main" id="{468AB501-FC7D-6042-A498-982A17C621B9}"/>
                </a:ext>
              </a:extLst>
            </p:cNvPr>
            <p:cNvCxnSpPr/>
            <p:nvPr/>
          </p:nvCxnSpPr>
          <p:spPr>
            <a:xfrm flipH="1">
              <a:off x="3014610" y="2335478"/>
              <a:ext cx="5550" cy="784300"/>
            </a:xfrm>
            <a:prstGeom prst="straightConnector1">
              <a:avLst/>
            </a:prstGeom>
            <a:noFill/>
            <a:ln w="25400" cap="flat" cmpd="sng">
              <a:solidFill>
                <a:srgbClr val="7F7F7F"/>
              </a:solidFill>
              <a:prstDash val="solid"/>
              <a:round/>
              <a:headEnd type="none" w="sm" len="sm"/>
              <a:tailEnd type="none" w="sm" len="sm"/>
            </a:ln>
            <a:effectLst>
              <a:outerShdw blurRad="40000" dist="20000" dir="5400000" rotWithShape="0">
                <a:srgbClr val="000000">
                  <a:alpha val="37647"/>
                </a:srgbClr>
              </a:outerShdw>
            </a:effectLst>
          </p:spPr>
        </p:cxnSp>
      </p:grpSp>
      <p:sp>
        <p:nvSpPr>
          <p:cNvPr id="611" name="Google Shape;363;p21">
            <a:extLst>
              <a:ext uri="{FF2B5EF4-FFF2-40B4-BE49-F238E27FC236}">
                <a16:creationId xmlns:a16="http://schemas.microsoft.com/office/drawing/2014/main" id="{5EC88F91-825C-9647-AAA6-0C08AE6E6EE5}"/>
              </a:ext>
            </a:extLst>
          </p:cNvPr>
          <p:cNvSpPr txBox="1"/>
          <p:nvPr/>
        </p:nvSpPr>
        <p:spPr>
          <a:xfrm>
            <a:off x="6694294" y="1339014"/>
            <a:ext cx="768179" cy="276999"/>
          </a:xfrm>
          <a:prstGeom prst="rect">
            <a:avLst/>
          </a:prstGeom>
          <a:solidFill>
            <a:srgbClr val="5B9BD5">
              <a:lumMod val="40000"/>
              <a:lumOff val="60000"/>
            </a:srgbClr>
          </a:solidFill>
          <a:ln>
            <a:noFill/>
          </a:ln>
        </p:spPr>
        <p:txBody>
          <a:bodyPr spcFirstLastPara="1" wrap="square" lIns="68569" tIns="34275" rIns="68569" bIns="3427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3F3F3F"/>
                </a:solidFill>
                <a:effectLst/>
                <a:uLnTx/>
                <a:uFillTx/>
                <a:latin typeface="Arial"/>
                <a:ea typeface="Arial"/>
                <a:cs typeface="Arial"/>
                <a:sym typeface="Arial"/>
              </a:rPr>
              <a:t>ML, NLP</a:t>
            </a:r>
            <a:endParaRPr kumimoji="0" sz="1200" b="1" i="0" u="none" strike="noStrike" kern="0" cap="none" spc="0" normalizeH="0" baseline="0" noProof="0">
              <a:ln>
                <a:noFill/>
              </a:ln>
              <a:solidFill>
                <a:srgbClr val="3F3F3F"/>
              </a:solidFill>
              <a:effectLst/>
              <a:uLnTx/>
              <a:uFillTx/>
              <a:latin typeface="Arial"/>
              <a:ea typeface="Arial"/>
              <a:cs typeface="Arial"/>
              <a:sym typeface="Arial"/>
            </a:endParaRPr>
          </a:p>
        </p:txBody>
      </p:sp>
      <p:pic>
        <p:nvPicPr>
          <p:cNvPr id="612" name="Picture 611">
            <a:extLst>
              <a:ext uri="{FF2B5EF4-FFF2-40B4-BE49-F238E27FC236}">
                <a16:creationId xmlns:a16="http://schemas.microsoft.com/office/drawing/2014/main" id="{752A06B6-B8AC-3948-8A2A-1FE8C1607196}"/>
              </a:ext>
            </a:extLst>
          </p:cNvPr>
          <p:cNvPicPr>
            <a:picLocks noChangeAspect="1"/>
          </p:cNvPicPr>
          <p:nvPr/>
        </p:nvPicPr>
        <p:blipFill>
          <a:blip r:embed="rId3"/>
          <a:stretch>
            <a:fillRect/>
          </a:stretch>
        </p:blipFill>
        <p:spPr>
          <a:xfrm>
            <a:off x="7924750" y="1158178"/>
            <a:ext cx="446740" cy="446740"/>
          </a:xfrm>
          <a:prstGeom prst="rect">
            <a:avLst/>
          </a:prstGeom>
        </p:spPr>
      </p:pic>
      <p:grpSp>
        <p:nvGrpSpPr>
          <p:cNvPr id="613" name="Google Shape;383;p21">
            <a:extLst>
              <a:ext uri="{FF2B5EF4-FFF2-40B4-BE49-F238E27FC236}">
                <a16:creationId xmlns:a16="http://schemas.microsoft.com/office/drawing/2014/main" id="{90439F95-2FA4-F444-A973-EC950A83CA4F}"/>
              </a:ext>
            </a:extLst>
          </p:cNvPr>
          <p:cNvGrpSpPr/>
          <p:nvPr/>
        </p:nvGrpSpPr>
        <p:grpSpPr>
          <a:xfrm>
            <a:off x="2574524" y="3187360"/>
            <a:ext cx="292604" cy="253916"/>
            <a:chOff x="2482630" y="4585694"/>
            <a:chExt cx="390139" cy="338554"/>
          </a:xfrm>
        </p:grpSpPr>
        <p:sp>
          <p:nvSpPr>
            <p:cNvPr id="630" name="Google Shape;384;p21">
              <a:extLst>
                <a:ext uri="{FF2B5EF4-FFF2-40B4-BE49-F238E27FC236}">
                  <a16:creationId xmlns:a16="http://schemas.microsoft.com/office/drawing/2014/main" id="{86C7EF8B-5C5E-2F48-BD7E-4979DA17B8A4}"/>
                </a:ext>
              </a:extLst>
            </p:cNvPr>
            <p:cNvSpPr/>
            <p:nvPr/>
          </p:nvSpPr>
          <p:spPr>
            <a:xfrm>
              <a:off x="2505530" y="4649968"/>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31" name="Google Shape;385;p21">
              <a:extLst>
                <a:ext uri="{FF2B5EF4-FFF2-40B4-BE49-F238E27FC236}">
                  <a16:creationId xmlns:a16="http://schemas.microsoft.com/office/drawing/2014/main" id="{CC80705B-63DE-334E-B04B-AD9FA99F6D23}"/>
                </a:ext>
              </a:extLst>
            </p:cNvPr>
            <p:cNvSpPr txBox="1"/>
            <p:nvPr/>
          </p:nvSpPr>
          <p:spPr>
            <a:xfrm>
              <a:off x="2482630" y="4585694"/>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1</a:t>
              </a:r>
              <a:endParaRPr kumimoji="0" sz="1200" b="0" i="0" u="none" strike="noStrike" kern="0" cap="none" spc="0" normalizeH="0" baseline="0" noProof="0">
                <a:ln>
                  <a:noFill/>
                </a:ln>
                <a:solidFill>
                  <a:prstClr val="white"/>
                </a:solidFill>
                <a:effectLst/>
                <a:uLnTx/>
                <a:uFillTx/>
                <a:latin typeface="Arial"/>
                <a:ea typeface="Arial"/>
                <a:cs typeface="Arial"/>
                <a:sym typeface="Arial"/>
              </a:endParaRPr>
            </a:p>
          </p:txBody>
        </p:sp>
      </p:grpSp>
      <p:sp>
        <p:nvSpPr>
          <p:cNvPr id="614" name="Google Shape;381;p21">
            <a:extLst>
              <a:ext uri="{FF2B5EF4-FFF2-40B4-BE49-F238E27FC236}">
                <a16:creationId xmlns:a16="http://schemas.microsoft.com/office/drawing/2014/main" id="{27DCB4DC-405E-9649-BF07-689D859D696D}"/>
              </a:ext>
            </a:extLst>
          </p:cNvPr>
          <p:cNvSpPr/>
          <p:nvPr/>
        </p:nvSpPr>
        <p:spPr>
          <a:xfrm rot="8019765">
            <a:off x="5431540" y="2837598"/>
            <a:ext cx="691155" cy="201820"/>
          </a:xfrm>
          <a:prstGeom prst="rightArrow">
            <a:avLst>
              <a:gd name="adj1" fmla="val 50000"/>
              <a:gd name="adj2" fmla="val 50000"/>
            </a:avLst>
          </a:prstGeom>
          <a:solidFill>
            <a:srgbClr val="E68922"/>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615" name="Google Shape;382;p21">
            <a:extLst>
              <a:ext uri="{FF2B5EF4-FFF2-40B4-BE49-F238E27FC236}">
                <a16:creationId xmlns:a16="http://schemas.microsoft.com/office/drawing/2014/main" id="{B130DB4B-565A-4943-A811-614A0FCA1B70}"/>
              </a:ext>
            </a:extLst>
          </p:cNvPr>
          <p:cNvSpPr/>
          <p:nvPr/>
        </p:nvSpPr>
        <p:spPr>
          <a:xfrm rot="18758569">
            <a:off x="5651422" y="2997198"/>
            <a:ext cx="614628" cy="235638"/>
          </a:xfrm>
          <a:prstGeom prst="rightArrow">
            <a:avLst>
              <a:gd name="adj1" fmla="val 50000"/>
              <a:gd name="adj2" fmla="val 50000"/>
            </a:avLst>
          </a:prstGeom>
          <a:solidFill>
            <a:srgbClr val="5B9BD5">
              <a:alpha val="49803"/>
            </a:srgbClr>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white"/>
              </a:solidFill>
              <a:effectLst/>
              <a:uLnTx/>
              <a:uFillTx/>
              <a:latin typeface="Calibri"/>
              <a:ea typeface="Calibri"/>
              <a:cs typeface="Calibri"/>
              <a:sym typeface="Calibri"/>
            </a:endParaRPr>
          </a:p>
        </p:txBody>
      </p:sp>
      <p:grpSp>
        <p:nvGrpSpPr>
          <p:cNvPr id="616" name="Google Shape;386;p21">
            <a:extLst>
              <a:ext uri="{FF2B5EF4-FFF2-40B4-BE49-F238E27FC236}">
                <a16:creationId xmlns:a16="http://schemas.microsoft.com/office/drawing/2014/main" id="{209334AD-E1B0-8243-9568-6AF35F3F11EF}"/>
              </a:ext>
            </a:extLst>
          </p:cNvPr>
          <p:cNvGrpSpPr/>
          <p:nvPr/>
        </p:nvGrpSpPr>
        <p:grpSpPr>
          <a:xfrm>
            <a:off x="5753662" y="2472397"/>
            <a:ext cx="292604" cy="253916"/>
            <a:chOff x="5851343" y="2488295"/>
            <a:chExt cx="390139" cy="338554"/>
          </a:xfrm>
        </p:grpSpPr>
        <p:sp>
          <p:nvSpPr>
            <p:cNvPr id="628" name="Google Shape;387;p21">
              <a:extLst>
                <a:ext uri="{FF2B5EF4-FFF2-40B4-BE49-F238E27FC236}">
                  <a16:creationId xmlns:a16="http://schemas.microsoft.com/office/drawing/2014/main" id="{FB896895-D580-C040-A4A4-198A6A49B6FA}"/>
                </a:ext>
              </a:extLst>
            </p:cNvPr>
            <p:cNvSpPr/>
            <p:nvPr/>
          </p:nvSpPr>
          <p:spPr>
            <a:xfrm>
              <a:off x="5874243" y="2552569"/>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9" name="Google Shape;388;p21">
              <a:extLst>
                <a:ext uri="{FF2B5EF4-FFF2-40B4-BE49-F238E27FC236}">
                  <a16:creationId xmlns:a16="http://schemas.microsoft.com/office/drawing/2014/main" id="{8063CA03-A08F-B345-94F7-502737BC709D}"/>
                </a:ext>
              </a:extLst>
            </p:cNvPr>
            <p:cNvSpPr txBox="1"/>
            <p:nvPr/>
          </p:nvSpPr>
          <p:spPr>
            <a:xfrm>
              <a:off x="5851343" y="2488295"/>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2</a:t>
              </a:r>
              <a:endParaRPr kumimoji="0" sz="1800" b="0" i="0" u="none" strike="noStrike" kern="0" cap="none" spc="0" normalizeH="0" baseline="0" noProof="0">
                <a:ln>
                  <a:noFill/>
                </a:ln>
                <a:solidFill>
                  <a:prstClr val="black"/>
                </a:solidFill>
                <a:effectLst/>
                <a:uLnTx/>
                <a:uFillTx/>
              </a:endParaRPr>
            </a:p>
          </p:txBody>
        </p:sp>
      </p:grpSp>
      <p:sp>
        <p:nvSpPr>
          <p:cNvPr id="617" name="Google Shape;331;p21">
            <a:extLst>
              <a:ext uri="{FF2B5EF4-FFF2-40B4-BE49-F238E27FC236}">
                <a16:creationId xmlns:a16="http://schemas.microsoft.com/office/drawing/2014/main" id="{1A31693C-52FE-B049-83BC-A9C8DF67BFA9}"/>
              </a:ext>
            </a:extLst>
          </p:cNvPr>
          <p:cNvSpPr/>
          <p:nvPr/>
        </p:nvSpPr>
        <p:spPr>
          <a:xfrm rot="5400000">
            <a:off x="7578767" y="2831241"/>
            <a:ext cx="2225815" cy="353085"/>
          </a:xfrm>
          <a:prstGeom prst="uturnArrow">
            <a:avLst>
              <a:gd name="adj1" fmla="val 25000"/>
              <a:gd name="adj2" fmla="val 25000"/>
              <a:gd name="adj3" fmla="val 25000"/>
              <a:gd name="adj4" fmla="val 43750"/>
              <a:gd name="adj5" fmla="val 99584"/>
            </a:avLst>
          </a:prstGeom>
          <a:solidFill>
            <a:srgbClr val="5B9BD5">
              <a:alpha val="49803"/>
            </a:srgbClr>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grpSp>
        <p:nvGrpSpPr>
          <p:cNvPr id="618" name="Google Shape;389;p21">
            <a:extLst>
              <a:ext uri="{FF2B5EF4-FFF2-40B4-BE49-F238E27FC236}">
                <a16:creationId xmlns:a16="http://schemas.microsoft.com/office/drawing/2014/main" id="{DADC1A0B-47BD-614C-B334-20D0405DAC6D}"/>
              </a:ext>
            </a:extLst>
          </p:cNvPr>
          <p:cNvGrpSpPr/>
          <p:nvPr/>
        </p:nvGrpSpPr>
        <p:grpSpPr>
          <a:xfrm>
            <a:off x="8545372" y="2928715"/>
            <a:ext cx="292604" cy="253916"/>
            <a:chOff x="4966743" y="1470815"/>
            <a:chExt cx="390139" cy="338554"/>
          </a:xfrm>
        </p:grpSpPr>
        <p:sp>
          <p:nvSpPr>
            <p:cNvPr id="626" name="Google Shape;390;p21">
              <a:extLst>
                <a:ext uri="{FF2B5EF4-FFF2-40B4-BE49-F238E27FC236}">
                  <a16:creationId xmlns:a16="http://schemas.microsoft.com/office/drawing/2014/main" id="{F4C47A81-CFCE-1E48-9376-2E8806F4E40F}"/>
                </a:ext>
              </a:extLst>
            </p:cNvPr>
            <p:cNvSpPr/>
            <p:nvPr/>
          </p:nvSpPr>
          <p:spPr>
            <a:xfrm>
              <a:off x="4989643" y="1535089"/>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7" name="Google Shape;391;p21">
              <a:extLst>
                <a:ext uri="{FF2B5EF4-FFF2-40B4-BE49-F238E27FC236}">
                  <a16:creationId xmlns:a16="http://schemas.microsoft.com/office/drawing/2014/main" id="{F22AC439-F4AC-A446-9761-0EA874DA0589}"/>
                </a:ext>
              </a:extLst>
            </p:cNvPr>
            <p:cNvSpPr txBox="1"/>
            <p:nvPr/>
          </p:nvSpPr>
          <p:spPr>
            <a:xfrm>
              <a:off x="4966743" y="1470815"/>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3</a:t>
              </a:r>
              <a:endParaRPr kumimoji="0" sz="1800" b="0" i="0" u="none" strike="noStrike" kern="0" cap="none" spc="0" normalizeH="0" baseline="0" noProof="0">
                <a:ln>
                  <a:noFill/>
                </a:ln>
                <a:solidFill>
                  <a:prstClr val="black"/>
                </a:solidFill>
                <a:effectLst/>
                <a:uLnTx/>
                <a:uFillTx/>
              </a:endParaRPr>
            </a:p>
          </p:txBody>
        </p:sp>
      </p:grpSp>
      <p:grpSp>
        <p:nvGrpSpPr>
          <p:cNvPr id="619" name="Google Shape;392;p21">
            <a:extLst>
              <a:ext uri="{FF2B5EF4-FFF2-40B4-BE49-F238E27FC236}">
                <a16:creationId xmlns:a16="http://schemas.microsoft.com/office/drawing/2014/main" id="{250375C7-5256-3C4C-A15A-145BCC38ADA4}"/>
              </a:ext>
            </a:extLst>
          </p:cNvPr>
          <p:cNvGrpSpPr/>
          <p:nvPr/>
        </p:nvGrpSpPr>
        <p:grpSpPr>
          <a:xfrm>
            <a:off x="6532885" y="4763735"/>
            <a:ext cx="292604" cy="253916"/>
            <a:chOff x="9294103" y="4346304"/>
            <a:chExt cx="390139" cy="338554"/>
          </a:xfrm>
        </p:grpSpPr>
        <p:sp>
          <p:nvSpPr>
            <p:cNvPr id="624" name="Google Shape;393;p21">
              <a:extLst>
                <a:ext uri="{FF2B5EF4-FFF2-40B4-BE49-F238E27FC236}">
                  <a16:creationId xmlns:a16="http://schemas.microsoft.com/office/drawing/2014/main" id="{F2C3ED59-7514-EC42-807C-C1D46847F011}"/>
                </a:ext>
              </a:extLst>
            </p:cNvPr>
            <p:cNvSpPr/>
            <p:nvPr/>
          </p:nvSpPr>
          <p:spPr>
            <a:xfrm>
              <a:off x="9317003" y="4410578"/>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5" name="Google Shape;394;p21">
              <a:extLst>
                <a:ext uri="{FF2B5EF4-FFF2-40B4-BE49-F238E27FC236}">
                  <a16:creationId xmlns:a16="http://schemas.microsoft.com/office/drawing/2014/main" id="{C154CD8C-63D1-DC4E-A36E-647A42FBC541}"/>
                </a:ext>
              </a:extLst>
            </p:cNvPr>
            <p:cNvSpPr txBox="1"/>
            <p:nvPr/>
          </p:nvSpPr>
          <p:spPr>
            <a:xfrm>
              <a:off x="9294103" y="4346304"/>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4</a:t>
              </a:r>
              <a:endParaRPr kumimoji="0" sz="1800" b="0" i="0" u="none" strike="noStrike" kern="0" cap="none" spc="0" normalizeH="0" baseline="0" noProof="0">
                <a:ln>
                  <a:noFill/>
                </a:ln>
                <a:solidFill>
                  <a:prstClr val="black"/>
                </a:solidFill>
                <a:effectLst/>
                <a:uLnTx/>
                <a:uFillTx/>
              </a:endParaRPr>
            </a:p>
          </p:txBody>
        </p:sp>
      </p:grpSp>
      <p:sp>
        <p:nvSpPr>
          <p:cNvPr id="620" name="Right Arrow 619">
            <a:extLst>
              <a:ext uri="{FF2B5EF4-FFF2-40B4-BE49-F238E27FC236}">
                <a16:creationId xmlns:a16="http://schemas.microsoft.com/office/drawing/2014/main" id="{0081B317-F034-CE42-B02D-19BA802BD946}"/>
              </a:ext>
            </a:extLst>
          </p:cNvPr>
          <p:cNvSpPr/>
          <p:nvPr/>
        </p:nvSpPr>
        <p:spPr>
          <a:xfrm>
            <a:off x="5670801" y="3973753"/>
            <a:ext cx="360701" cy="172668"/>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21" name="Google Shape;395;p21">
            <a:extLst>
              <a:ext uri="{FF2B5EF4-FFF2-40B4-BE49-F238E27FC236}">
                <a16:creationId xmlns:a16="http://schemas.microsoft.com/office/drawing/2014/main" id="{BD4EE532-C122-8A41-A1E6-4756B0EF7214}"/>
              </a:ext>
            </a:extLst>
          </p:cNvPr>
          <p:cNvGrpSpPr/>
          <p:nvPr/>
        </p:nvGrpSpPr>
        <p:grpSpPr>
          <a:xfrm>
            <a:off x="8399070" y="4738454"/>
            <a:ext cx="292604" cy="253916"/>
            <a:chOff x="8196508" y="2516249"/>
            <a:chExt cx="390139" cy="338554"/>
          </a:xfrm>
        </p:grpSpPr>
        <p:sp>
          <p:nvSpPr>
            <p:cNvPr id="622" name="Google Shape;396;p21">
              <a:extLst>
                <a:ext uri="{FF2B5EF4-FFF2-40B4-BE49-F238E27FC236}">
                  <a16:creationId xmlns:a16="http://schemas.microsoft.com/office/drawing/2014/main" id="{884DCD26-BFA4-5E40-B85C-1C7764BE91DA}"/>
                </a:ext>
              </a:extLst>
            </p:cNvPr>
            <p:cNvSpPr/>
            <p:nvPr/>
          </p:nvSpPr>
          <p:spPr>
            <a:xfrm>
              <a:off x="8219408" y="2580523"/>
              <a:ext cx="247321" cy="260770"/>
            </a:xfrm>
            <a:prstGeom prst="octagon">
              <a:avLst>
                <a:gd name="adj" fmla="val 29289"/>
              </a:avLst>
            </a:prstGeom>
            <a:solidFill>
              <a:srgbClr val="595959"/>
            </a:solidFill>
            <a:ln>
              <a:noFill/>
            </a:ln>
          </p:spPr>
          <p:txBody>
            <a:bodyPr spcFirstLastPara="1" wrap="square" lIns="68569" tIns="34275" rIns="68569" bIns="3427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623" name="Google Shape;397;p21">
              <a:extLst>
                <a:ext uri="{FF2B5EF4-FFF2-40B4-BE49-F238E27FC236}">
                  <a16:creationId xmlns:a16="http://schemas.microsoft.com/office/drawing/2014/main" id="{EB6B2F50-23BB-5A40-A6F5-70CBE0734F68}"/>
                </a:ext>
              </a:extLst>
            </p:cNvPr>
            <p:cNvSpPr txBox="1"/>
            <p:nvPr/>
          </p:nvSpPr>
          <p:spPr>
            <a:xfrm>
              <a:off x="8196508" y="2516249"/>
              <a:ext cx="390139" cy="338554"/>
            </a:xfrm>
            <a:prstGeom prst="rect">
              <a:avLst/>
            </a:prstGeom>
            <a:noFill/>
            <a:ln>
              <a:noFill/>
            </a:ln>
          </p:spPr>
          <p:txBody>
            <a:bodyPr spcFirstLastPara="1" wrap="square" lIns="68569" tIns="34275" rIns="68569" bIns="3427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a:ea typeface="Arial"/>
                  <a:cs typeface="Arial"/>
                  <a:sym typeface="Arial"/>
                </a:rPr>
                <a:t>5</a:t>
              </a:r>
              <a:endParaRPr kumimoji="0" sz="1200" b="0" i="0" u="none" strike="noStrike" kern="0" cap="none" spc="0" normalizeH="0" baseline="0" noProof="0">
                <a:ln>
                  <a:noFill/>
                </a:ln>
                <a:solidFill>
                  <a:prstClr val="white"/>
                </a:solidFill>
                <a:effectLst/>
                <a:uLnTx/>
                <a:uFillTx/>
                <a:latin typeface="Arial"/>
                <a:ea typeface="Arial"/>
                <a:cs typeface="Arial"/>
                <a:sym typeface="Arial"/>
              </a:endParaRPr>
            </a:p>
          </p:txBody>
        </p:sp>
      </p:grpSp>
      <p:pic>
        <p:nvPicPr>
          <p:cNvPr id="594" name="Picture 593">
            <a:extLst>
              <a:ext uri="{FF2B5EF4-FFF2-40B4-BE49-F238E27FC236}">
                <a16:creationId xmlns:a16="http://schemas.microsoft.com/office/drawing/2014/main" id="{984EE5F4-9AE0-9945-A659-ED636E89967F}"/>
              </a:ext>
            </a:extLst>
          </p:cNvPr>
          <p:cNvPicPr>
            <a:picLocks noChangeAspect="1"/>
          </p:cNvPicPr>
          <p:nvPr/>
        </p:nvPicPr>
        <p:blipFill>
          <a:blip r:embed="rId10"/>
          <a:stretch>
            <a:fillRect/>
          </a:stretch>
        </p:blipFill>
        <p:spPr>
          <a:xfrm>
            <a:off x="7815650" y="5056536"/>
            <a:ext cx="746897" cy="613181"/>
          </a:xfrm>
          <a:prstGeom prst="rect">
            <a:avLst/>
          </a:prstGeom>
        </p:spPr>
      </p:pic>
      <p:sp>
        <p:nvSpPr>
          <p:cNvPr id="107" name="Freeform 106">
            <a:extLst>
              <a:ext uri="{FF2B5EF4-FFF2-40B4-BE49-F238E27FC236}">
                <a16:creationId xmlns:a16="http://schemas.microsoft.com/office/drawing/2014/main" id="{BF5EC80A-1DED-7C42-BEC6-A116D628A5B9}"/>
              </a:ext>
            </a:extLst>
          </p:cNvPr>
          <p:cNvSpPr/>
          <p:nvPr/>
        </p:nvSpPr>
        <p:spPr>
          <a:xfrm>
            <a:off x="-7623010" y="0"/>
            <a:ext cx="29580677" cy="20506764"/>
          </a:xfrm>
          <a:custGeom>
            <a:avLst/>
            <a:gdLst>
              <a:gd name="connsiteX0" fmla="*/ 11050581 w 21877865"/>
              <a:gd name="connsiteY0" fmla="*/ 2130729 h 16357599"/>
              <a:gd name="connsiteX1" fmla="*/ 9365157 w 21877865"/>
              <a:gd name="connsiteY1" fmla="*/ 3840297 h 16357599"/>
              <a:gd name="connsiteX2" fmla="*/ 11050581 w 21877865"/>
              <a:gd name="connsiteY2" fmla="*/ 5549866 h 16357599"/>
              <a:gd name="connsiteX3" fmla="*/ 12736005 w 21877865"/>
              <a:gd name="connsiteY3" fmla="*/ 3840297 h 16357599"/>
              <a:gd name="connsiteX4" fmla="*/ 11050581 w 21877865"/>
              <a:gd name="connsiteY4" fmla="*/ 2130729 h 16357599"/>
              <a:gd name="connsiteX5" fmla="*/ 0 w 21877865"/>
              <a:gd name="connsiteY5" fmla="*/ 0 h 16357599"/>
              <a:gd name="connsiteX6" fmla="*/ 21877865 w 21877865"/>
              <a:gd name="connsiteY6" fmla="*/ 0 h 16357599"/>
              <a:gd name="connsiteX7" fmla="*/ 21877865 w 21877865"/>
              <a:gd name="connsiteY7" fmla="*/ 16357599 h 16357599"/>
              <a:gd name="connsiteX8" fmla="*/ 0 w 21877865"/>
              <a:gd name="connsiteY8" fmla="*/ 16357599 h 1635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77865" h="16357599">
                <a:moveTo>
                  <a:pt x="11050581" y="2130729"/>
                </a:moveTo>
                <a:cubicBezTo>
                  <a:pt x="10119748" y="2130729"/>
                  <a:pt x="9365157" y="2896129"/>
                  <a:pt x="9365157" y="3840297"/>
                </a:cubicBezTo>
                <a:cubicBezTo>
                  <a:pt x="9365157" y="4784465"/>
                  <a:pt x="10119748" y="5549866"/>
                  <a:pt x="11050581" y="5549866"/>
                </a:cubicBezTo>
                <a:cubicBezTo>
                  <a:pt x="11981415" y="5549866"/>
                  <a:pt x="12736005" y="4784465"/>
                  <a:pt x="12736005" y="3840297"/>
                </a:cubicBezTo>
                <a:cubicBezTo>
                  <a:pt x="12736005" y="2896129"/>
                  <a:pt x="11981415" y="2130729"/>
                  <a:pt x="11050581" y="2130729"/>
                </a:cubicBezTo>
                <a:close/>
                <a:moveTo>
                  <a:pt x="0" y="0"/>
                </a:moveTo>
                <a:lnTo>
                  <a:pt x="21877865" y="0"/>
                </a:lnTo>
                <a:lnTo>
                  <a:pt x="21877865" y="16357599"/>
                </a:lnTo>
                <a:lnTo>
                  <a:pt x="0" y="16357599"/>
                </a:lnTo>
                <a:close/>
              </a:path>
            </a:pathLst>
          </a:custGeom>
          <a:solidFill>
            <a:schemeClr val="tx1">
              <a:alpha val="7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753006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Shape 1238"/>
        <p:cNvGrpSpPr/>
        <p:nvPr/>
      </p:nvGrpSpPr>
      <p:grpSpPr>
        <a:xfrm>
          <a:off x="0" y="0"/>
          <a:ext cx="0" cy="0"/>
          <a:chOff x="0" y="0"/>
          <a:chExt cx="0" cy="0"/>
        </a:xfrm>
      </p:grpSpPr>
      <p:sp>
        <p:nvSpPr>
          <p:cNvPr id="3" name="Title 2">
            <a:extLst>
              <a:ext uri="{FF2B5EF4-FFF2-40B4-BE49-F238E27FC236}">
                <a16:creationId xmlns:a16="http://schemas.microsoft.com/office/drawing/2014/main" id="{0B4BFAFD-6FC0-A647-A6FA-33CC0C2F9576}"/>
              </a:ext>
            </a:extLst>
          </p:cNvPr>
          <p:cNvSpPr>
            <a:spLocks noGrp="1"/>
          </p:cNvSpPr>
          <p:nvPr>
            <p:ph type="title" idx="4294967295"/>
          </p:nvPr>
        </p:nvSpPr>
        <p:spPr>
          <a:xfrm>
            <a:off x="0" y="952500"/>
            <a:ext cx="8478838" cy="838200"/>
          </a:xfrm>
        </p:spPr>
        <p:txBody>
          <a:bodyPr/>
          <a:lstStyle/>
          <a:p>
            <a:r>
              <a:rPr lang="en-US"/>
              <a:t>Representing Knowledge</a:t>
            </a:r>
          </a:p>
        </p:txBody>
      </p:sp>
      <p:sp>
        <p:nvSpPr>
          <p:cNvPr id="18" name="Content Placeholder 2">
            <a:extLst>
              <a:ext uri="{FF2B5EF4-FFF2-40B4-BE49-F238E27FC236}">
                <a16:creationId xmlns:a16="http://schemas.microsoft.com/office/drawing/2014/main" id="{10C7A23B-11D8-1A40-A952-BAEC7D20A9A8}"/>
              </a:ext>
            </a:extLst>
          </p:cNvPr>
          <p:cNvSpPr>
            <a:spLocks noGrp="1"/>
          </p:cNvSpPr>
          <p:nvPr>
            <p:ph idx="4294967295"/>
          </p:nvPr>
        </p:nvSpPr>
        <p:spPr>
          <a:xfrm>
            <a:off x="0" y="1992313"/>
            <a:ext cx="8478838" cy="4175125"/>
          </a:xfrm>
        </p:spPr>
        <p:txBody>
          <a:bodyPr>
            <a:normAutofit/>
          </a:bodyPr>
          <a:lstStyle/>
          <a:p>
            <a:pPr marL="172085" lvl="0" indent="-172085">
              <a:spcBef>
                <a:spcPts val="675"/>
              </a:spcBef>
              <a:spcAft>
                <a:spcPts val="0"/>
              </a:spcAft>
              <a:buClr>
                <a:srgbClr val="000000"/>
              </a:buClr>
              <a:buSzPts val="2000"/>
              <a:buFont typeface="Arial"/>
              <a:buChar char="•"/>
            </a:pPr>
            <a:r>
              <a:rPr lang="en-US">
                <a:latin typeface="Arial"/>
                <a:cs typeface="Arial"/>
              </a:rPr>
              <a:t>Build a tree for each index which point to the corresponding frames in Videos</a:t>
            </a:r>
            <a:endParaRPr lang="en-US" sz="2400">
              <a:latin typeface="Arial"/>
              <a:cs typeface="Arial"/>
            </a:endParaRPr>
          </a:p>
          <a:p>
            <a:pPr marL="626110" lvl="1" indent="-172085">
              <a:spcBef>
                <a:spcPts val="675"/>
              </a:spcBef>
              <a:spcAft>
                <a:spcPts val="0"/>
              </a:spcAft>
              <a:buClr>
                <a:srgbClr val="000000"/>
              </a:buClr>
              <a:buSzPts val="2000"/>
              <a:buFont typeface="Arial"/>
              <a:buChar char="•"/>
            </a:pPr>
            <a:r>
              <a:rPr lang="en-US" sz="1800">
                <a:latin typeface="Arial"/>
                <a:cs typeface="Arial"/>
              </a:rPr>
              <a:t>Car, Person, Bicycle, Traffic light</a:t>
            </a:r>
          </a:p>
          <a:p>
            <a:pPr marL="172085" lvl="0" indent="-172085">
              <a:spcBef>
                <a:spcPts val="675"/>
              </a:spcBef>
              <a:spcAft>
                <a:spcPts val="0"/>
              </a:spcAft>
              <a:buClr>
                <a:srgbClr val="000000"/>
              </a:buClr>
              <a:buSzPts val="2000"/>
              <a:buFont typeface="Arial"/>
              <a:buChar char="•"/>
            </a:pPr>
            <a:r>
              <a:rPr lang="en-US">
                <a:latin typeface="Arial"/>
                <a:cs typeface="Arial"/>
              </a:rPr>
              <a:t>Build a tree for each index which point to the corresponding mentions in Tweets</a:t>
            </a:r>
            <a:endParaRPr lang="en-US" sz="2400">
              <a:latin typeface="Arial"/>
              <a:cs typeface="Arial"/>
            </a:endParaRPr>
          </a:p>
          <a:p>
            <a:pPr marL="626110" lvl="1" indent="-172085">
              <a:spcBef>
                <a:spcPts val="675"/>
              </a:spcBef>
              <a:spcAft>
                <a:spcPts val="0"/>
              </a:spcAft>
              <a:buClr>
                <a:srgbClr val="000000"/>
              </a:buClr>
              <a:buSzPts val="2000"/>
              <a:buFont typeface="Arial"/>
              <a:buChar char="•"/>
            </a:pPr>
            <a:r>
              <a:rPr lang="en-US" sz="1800">
                <a:latin typeface="Arial"/>
                <a:cs typeface="Arial"/>
              </a:rPr>
              <a:t>Car, Person, Bicycle, Traffic light</a:t>
            </a:r>
          </a:p>
          <a:p>
            <a:pPr marL="172085" indent="-172085">
              <a:spcBef>
                <a:spcPts val="675"/>
              </a:spcBef>
              <a:spcAft>
                <a:spcPts val="0"/>
              </a:spcAft>
              <a:buClr>
                <a:srgbClr val="000000"/>
              </a:buClr>
              <a:buSzPts val="2000"/>
              <a:buFont typeface="Arial"/>
              <a:buChar char="•"/>
            </a:pPr>
            <a:r>
              <a:rPr lang="en-US">
                <a:latin typeface="Arial"/>
                <a:cs typeface="Arial"/>
              </a:rPr>
              <a:t>User Profiling: Built based on similar types of information</a:t>
            </a:r>
          </a:p>
          <a:p>
            <a:pPr marL="172085" indent="-172085">
              <a:spcBef>
                <a:spcPts val="675"/>
              </a:spcBef>
              <a:spcAft>
                <a:spcPts val="0"/>
              </a:spcAft>
              <a:buClr>
                <a:srgbClr val="000000"/>
              </a:buClr>
              <a:buSzPts val="2000"/>
              <a:buFont typeface="Arial"/>
              <a:buChar char="•"/>
            </a:pPr>
            <a:r>
              <a:rPr lang="en-US">
                <a:latin typeface="Arial"/>
                <a:cs typeface="Arial"/>
              </a:rPr>
              <a:t>Build triggers in Postgres</a:t>
            </a:r>
          </a:p>
          <a:p>
            <a:pPr marL="626110" lvl="1" indent="-172085">
              <a:spcBef>
                <a:spcPts val="675"/>
              </a:spcBef>
              <a:spcAft>
                <a:spcPts val="0"/>
              </a:spcAft>
              <a:buClr>
                <a:srgbClr val="000000"/>
              </a:buClr>
              <a:buSzPts val="2000"/>
              <a:buFont typeface="Arial"/>
              <a:buChar char="•"/>
            </a:pPr>
            <a:r>
              <a:rPr lang="en-US" sz="1800">
                <a:latin typeface="Arial"/>
                <a:cs typeface="Arial"/>
              </a:rPr>
              <a:t>Data comes in with similar index</a:t>
            </a:r>
          </a:p>
          <a:p>
            <a:pPr marL="626110" lvl="1" indent="-172085">
              <a:spcBef>
                <a:spcPts val="675"/>
              </a:spcBef>
              <a:spcAft>
                <a:spcPts val="0"/>
              </a:spcAft>
              <a:buClr>
                <a:srgbClr val="000000"/>
              </a:buClr>
              <a:buSzPts val="2000"/>
              <a:buFont typeface="Arial"/>
              <a:buChar char="•"/>
            </a:pPr>
            <a:r>
              <a:rPr lang="en-US" sz="1800">
                <a:latin typeface="Arial"/>
                <a:cs typeface="Arial"/>
              </a:rPr>
              <a:t>Deliver to User</a:t>
            </a:r>
          </a:p>
          <a:p>
            <a:pPr marL="172085" indent="-172085">
              <a:spcBef>
                <a:spcPts val="675"/>
              </a:spcBef>
              <a:spcAft>
                <a:spcPts val="0"/>
              </a:spcAft>
              <a:buClr>
                <a:srgbClr val="000000"/>
              </a:buClr>
              <a:buSzPts val="2000"/>
              <a:buFont typeface="Arial"/>
              <a:buChar char="•"/>
            </a:pPr>
            <a:r>
              <a:rPr lang="en-US">
                <a:latin typeface="Arial"/>
                <a:cs typeface="Arial"/>
              </a:rPr>
              <a:t>Model all our indices in </a:t>
            </a:r>
            <a:r>
              <a:rPr lang="en-US" err="1">
                <a:latin typeface="Arial"/>
                <a:cs typeface="Arial"/>
              </a:rPr>
              <a:t>GraphDB</a:t>
            </a:r>
            <a:r>
              <a:rPr lang="en-US">
                <a:latin typeface="Arial"/>
                <a:cs typeface="Arial"/>
              </a:rPr>
              <a:t> (</a:t>
            </a:r>
            <a:r>
              <a:rPr lang="en-US" err="1">
                <a:latin typeface="Arial"/>
                <a:ea typeface="Calibri"/>
                <a:cs typeface="Arial"/>
                <a:sym typeface="Calibri"/>
              </a:rPr>
              <a:t>ArangoDB</a:t>
            </a:r>
            <a:r>
              <a:rPr lang="en-US">
                <a:latin typeface="Arial"/>
                <a:cs typeface="Arial"/>
              </a:rPr>
              <a:t>)</a:t>
            </a:r>
            <a:endParaRPr lang="en-US" sz="2200">
              <a:latin typeface="Arial"/>
              <a:cs typeface="Arial"/>
            </a:endParaRPr>
          </a:p>
        </p:txBody>
      </p:sp>
      <p:sp>
        <p:nvSpPr>
          <p:cNvPr id="14" name="Slide Number Placeholder 3">
            <a:extLst>
              <a:ext uri="{FF2B5EF4-FFF2-40B4-BE49-F238E27FC236}">
                <a16:creationId xmlns:a16="http://schemas.microsoft.com/office/drawing/2014/main" id="{30FEF96E-2DEE-8540-8612-D6F86468FCF9}"/>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85</a:t>
            </a:fld>
            <a:endParaRPr lang="en-US"/>
          </a:p>
        </p:txBody>
      </p:sp>
      <p:sp>
        <p:nvSpPr>
          <p:cNvPr id="1239" name="Google Shape;1239;p56"/>
          <p:cNvSpPr txBox="1">
            <a:spLocks noGrp="1"/>
          </p:cNvSpPr>
          <p:nvPr>
            <p:ph type="sldNum" idx="4294967295"/>
          </p:nvPr>
        </p:nvSpPr>
        <p:spPr>
          <a:xfrm>
            <a:off x="8743950" y="6229350"/>
            <a:ext cx="400050" cy="298450"/>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pPr>
            <a:fld id="{00000000-1234-1234-1234-123412341234}" type="slidenum">
              <a:rPr lang="en-US" smtClean="0"/>
              <a:pPr algn="ctr">
                <a:spcBef>
                  <a:spcPts val="0"/>
                </a:spcBef>
                <a:spcAft>
                  <a:spcPts val="0"/>
                </a:spcAft>
              </a:pPr>
              <a:t>85</a:t>
            </a:fld>
            <a:endParaRPr/>
          </a:p>
        </p:txBody>
      </p:sp>
      <p:sp>
        <p:nvSpPr>
          <p:cNvPr id="1241" name="Google Shape;1241;p56"/>
          <p:cNvSpPr txBox="1">
            <a:spLocks noGrp="1"/>
          </p:cNvSpPr>
          <p:nvPr>
            <p:ph type="sldNum" idx="4294967295"/>
          </p:nvPr>
        </p:nvSpPr>
        <p:spPr>
          <a:xfrm>
            <a:off x="8743950" y="6229350"/>
            <a:ext cx="400050" cy="298450"/>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Font typeface="Arial"/>
              <a:buNone/>
              <a:defRPr sz="1300" b="0" i="0" u="none" strike="noStrike" cap="none">
                <a:solidFill>
                  <a:srgbClr val="000000"/>
                </a:solidFill>
                <a:latin typeface="Arial"/>
                <a:ea typeface="Arial"/>
                <a:cs typeface="Arial"/>
                <a:sym typeface="Arial"/>
              </a:defRPr>
            </a:lvl9pPr>
          </a:lstStyle>
          <a:p>
            <a:pPr algn="ctr">
              <a:spcBef>
                <a:spcPts val="0"/>
              </a:spcBef>
              <a:spcAft>
                <a:spcPts val="0"/>
              </a:spcAft>
              <a:buClr>
                <a:srgbClr val="000000"/>
              </a:buClr>
              <a:buSzPts val="1300"/>
            </a:pPr>
            <a:fld id="{00000000-1234-1234-1234-123412341234}" type="slidenum">
              <a:rPr lang="en-US" smtClean="0"/>
              <a:pPr algn="ctr">
                <a:spcBef>
                  <a:spcPts val="0"/>
                </a:spcBef>
                <a:spcAft>
                  <a:spcPts val="0"/>
                </a:spcAft>
                <a:buClr>
                  <a:srgbClr val="000000"/>
                </a:buClr>
                <a:buSzPts val="1300"/>
              </a:pPr>
              <a:t>85</a:t>
            </a:fld>
            <a:endParaRPr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757414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6EF98-7CB4-124F-82A2-334EDF99D8FD}"/>
              </a:ext>
            </a:extLst>
          </p:cNvPr>
          <p:cNvSpPr>
            <a:spLocks noGrp="1"/>
          </p:cNvSpPr>
          <p:nvPr>
            <p:ph type="title" idx="4294967295"/>
          </p:nvPr>
        </p:nvSpPr>
        <p:spPr>
          <a:xfrm>
            <a:off x="0" y="952500"/>
            <a:ext cx="8478838" cy="838200"/>
          </a:xfrm>
        </p:spPr>
        <p:txBody>
          <a:bodyPr/>
          <a:lstStyle/>
          <a:p>
            <a:r>
              <a:rPr lang="en-US"/>
              <a:t>SKOD Web Framework</a:t>
            </a:r>
          </a:p>
        </p:txBody>
      </p:sp>
      <p:sp>
        <p:nvSpPr>
          <p:cNvPr id="4" name="Slide Number Placeholder 3">
            <a:extLst>
              <a:ext uri="{FF2B5EF4-FFF2-40B4-BE49-F238E27FC236}">
                <a16:creationId xmlns:a16="http://schemas.microsoft.com/office/drawing/2014/main" id="{4D173C67-C308-D948-BFDC-CDB142B67D6A}"/>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86</a:t>
            </a:fld>
            <a:endParaRPr lang="en-US"/>
          </a:p>
        </p:txBody>
      </p:sp>
      <p:sp>
        <p:nvSpPr>
          <p:cNvPr id="8" name="Google Shape;1255;p57">
            <a:extLst>
              <a:ext uri="{FF2B5EF4-FFF2-40B4-BE49-F238E27FC236}">
                <a16:creationId xmlns:a16="http://schemas.microsoft.com/office/drawing/2014/main" id="{751037D5-993C-744C-B966-9D10646CA6D0}"/>
              </a:ext>
            </a:extLst>
          </p:cNvPr>
          <p:cNvSpPr txBox="1">
            <a:spLocks/>
          </p:cNvSpPr>
          <p:nvPr/>
        </p:nvSpPr>
        <p:spPr>
          <a:xfrm>
            <a:off x="11791621" y="6229694"/>
            <a:ext cx="400378" cy="297651"/>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RPr lang="en-US"/>
            </a:defPPr>
            <a:lvl1pPr marL="0" marR="0" lvl="0" indent="0" algn="ctr" rtl="0" fontAlgn="base">
              <a:lnSpc>
                <a:spcPct val="100000"/>
              </a:lnSpc>
              <a:spcBef>
                <a:spcPts val="0"/>
              </a:spcBef>
              <a:spcAft>
                <a:spcPts val="0"/>
              </a:spcAft>
              <a:buClr>
                <a:srgbClr val="000000"/>
              </a:buClr>
              <a:buFont typeface="Arial"/>
              <a:buNone/>
              <a:defRPr sz="1300" b="0" i="0" u="none" strike="noStrike" kern="1200" cap="none">
                <a:solidFill>
                  <a:srgbClr val="000000"/>
                </a:solidFill>
                <a:latin typeface="Arial"/>
                <a:ea typeface="Arial"/>
                <a:cs typeface="Arial"/>
                <a:sym typeface="Arial"/>
              </a:defRPr>
            </a:lvl1pPr>
            <a:lvl2pPr marL="0" marR="0" lvl="1" indent="0" algn="ctr" rtl="0" fontAlgn="base">
              <a:lnSpc>
                <a:spcPct val="100000"/>
              </a:lnSpc>
              <a:spcBef>
                <a:spcPts val="0"/>
              </a:spcBef>
              <a:spcAft>
                <a:spcPts val="0"/>
              </a:spcAft>
              <a:buClr>
                <a:srgbClr val="000000"/>
              </a:buClr>
              <a:buFont typeface="Arial"/>
              <a:buNone/>
              <a:defRPr sz="1300" b="0" i="0" u="none" strike="noStrike" kern="1200" cap="none">
                <a:solidFill>
                  <a:srgbClr val="000000"/>
                </a:solidFill>
                <a:latin typeface="Arial"/>
                <a:ea typeface="Arial"/>
                <a:cs typeface="Arial"/>
                <a:sym typeface="Arial"/>
              </a:defRPr>
            </a:lvl2pPr>
            <a:lvl3pPr marL="0" marR="0" lvl="2" indent="0" algn="ctr" rtl="0" fontAlgn="base">
              <a:lnSpc>
                <a:spcPct val="100000"/>
              </a:lnSpc>
              <a:spcBef>
                <a:spcPts val="0"/>
              </a:spcBef>
              <a:spcAft>
                <a:spcPts val="0"/>
              </a:spcAft>
              <a:buClr>
                <a:srgbClr val="000000"/>
              </a:buClr>
              <a:buFont typeface="Arial"/>
              <a:buNone/>
              <a:defRPr sz="1300" b="0" i="0" u="none" strike="noStrike" kern="1200" cap="none">
                <a:solidFill>
                  <a:srgbClr val="000000"/>
                </a:solidFill>
                <a:latin typeface="Arial"/>
                <a:ea typeface="Arial"/>
                <a:cs typeface="Arial"/>
                <a:sym typeface="Arial"/>
              </a:defRPr>
            </a:lvl3pPr>
            <a:lvl4pPr marL="0" marR="0" lvl="3" indent="0" algn="ctr" rtl="0" fontAlgn="base">
              <a:lnSpc>
                <a:spcPct val="100000"/>
              </a:lnSpc>
              <a:spcBef>
                <a:spcPts val="0"/>
              </a:spcBef>
              <a:spcAft>
                <a:spcPts val="0"/>
              </a:spcAft>
              <a:buClr>
                <a:srgbClr val="000000"/>
              </a:buClr>
              <a:buFont typeface="Arial"/>
              <a:buNone/>
              <a:defRPr sz="1300" b="0" i="0" u="none" strike="noStrike" kern="1200" cap="none">
                <a:solidFill>
                  <a:srgbClr val="000000"/>
                </a:solidFill>
                <a:latin typeface="Arial"/>
                <a:ea typeface="Arial"/>
                <a:cs typeface="Arial"/>
                <a:sym typeface="Arial"/>
              </a:defRPr>
            </a:lvl4pPr>
            <a:lvl5pPr marL="0" marR="0" lvl="4" indent="0" algn="ctr" rtl="0" fontAlgn="base">
              <a:lnSpc>
                <a:spcPct val="100000"/>
              </a:lnSpc>
              <a:spcBef>
                <a:spcPts val="0"/>
              </a:spcBef>
              <a:spcAft>
                <a:spcPts val="0"/>
              </a:spcAft>
              <a:buClr>
                <a:srgbClr val="000000"/>
              </a:buClr>
              <a:buFont typeface="Arial"/>
              <a:buNone/>
              <a:defRPr sz="1300" b="0" i="0" u="none" strike="noStrike" kern="1200" cap="none">
                <a:solidFill>
                  <a:srgbClr val="000000"/>
                </a:solidFill>
                <a:latin typeface="Arial"/>
                <a:ea typeface="Arial"/>
                <a:cs typeface="Arial"/>
                <a:sym typeface="Arial"/>
              </a:defRPr>
            </a:lvl5pPr>
            <a:lvl6pPr marL="0" marR="0" lvl="5" indent="0" algn="ctr" defTabSz="914400" rtl="0" eaLnBrk="1" latinLnBrk="0" hangingPunct="1">
              <a:lnSpc>
                <a:spcPct val="100000"/>
              </a:lnSpc>
              <a:spcBef>
                <a:spcPts val="0"/>
              </a:spcBef>
              <a:spcAft>
                <a:spcPts val="0"/>
              </a:spcAft>
              <a:buClr>
                <a:srgbClr val="000000"/>
              </a:buClr>
              <a:buFont typeface="Arial"/>
              <a:buNone/>
              <a:defRPr sz="1300" b="0" i="0" u="none" strike="noStrike" kern="1200" cap="none">
                <a:solidFill>
                  <a:srgbClr val="000000"/>
                </a:solidFill>
                <a:latin typeface="Arial"/>
                <a:ea typeface="Arial"/>
                <a:cs typeface="Arial"/>
                <a:sym typeface="Arial"/>
              </a:defRPr>
            </a:lvl6pPr>
            <a:lvl7pPr marL="0" marR="0" lvl="6" indent="0" algn="ctr" defTabSz="914400" rtl="0" eaLnBrk="1" latinLnBrk="0" hangingPunct="1">
              <a:lnSpc>
                <a:spcPct val="100000"/>
              </a:lnSpc>
              <a:spcBef>
                <a:spcPts val="0"/>
              </a:spcBef>
              <a:spcAft>
                <a:spcPts val="0"/>
              </a:spcAft>
              <a:buClr>
                <a:srgbClr val="000000"/>
              </a:buClr>
              <a:buFont typeface="Arial"/>
              <a:buNone/>
              <a:defRPr sz="1300" b="0" i="0" u="none" strike="noStrike" kern="1200" cap="none">
                <a:solidFill>
                  <a:srgbClr val="000000"/>
                </a:solidFill>
                <a:latin typeface="Arial"/>
                <a:ea typeface="Arial"/>
                <a:cs typeface="Arial"/>
                <a:sym typeface="Arial"/>
              </a:defRPr>
            </a:lvl7pPr>
            <a:lvl8pPr marL="0" marR="0" lvl="7" indent="0" algn="ctr" defTabSz="914400" rtl="0" eaLnBrk="1" latinLnBrk="0" hangingPunct="1">
              <a:lnSpc>
                <a:spcPct val="100000"/>
              </a:lnSpc>
              <a:spcBef>
                <a:spcPts val="0"/>
              </a:spcBef>
              <a:spcAft>
                <a:spcPts val="0"/>
              </a:spcAft>
              <a:buClr>
                <a:srgbClr val="000000"/>
              </a:buClr>
              <a:buFont typeface="Arial"/>
              <a:buNone/>
              <a:defRPr sz="1300" b="0" i="0" u="none" strike="noStrike" kern="1200" cap="none">
                <a:solidFill>
                  <a:srgbClr val="000000"/>
                </a:solidFill>
                <a:latin typeface="Arial"/>
                <a:ea typeface="Arial"/>
                <a:cs typeface="Arial"/>
                <a:sym typeface="Arial"/>
              </a:defRPr>
            </a:lvl8pPr>
            <a:lvl9pPr marL="0" marR="0" lvl="8" indent="0" algn="ctr" defTabSz="914400" rtl="0" eaLnBrk="1" latinLnBrk="0" hangingPunct="1">
              <a:lnSpc>
                <a:spcPct val="100000"/>
              </a:lnSpc>
              <a:spcBef>
                <a:spcPts val="0"/>
              </a:spcBef>
              <a:spcAft>
                <a:spcPts val="0"/>
              </a:spcAft>
              <a:buClr>
                <a:srgbClr val="000000"/>
              </a:buClr>
              <a:buFont typeface="Arial"/>
              <a:buNone/>
              <a:defRPr sz="1300" b="0" i="0" u="none" strike="noStrike" kern="1200" cap="none">
                <a:solidFill>
                  <a:srgbClr val="000000"/>
                </a:solidFill>
                <a:latin typeface="Arial"/>
                <a:ea typeface="Arial"/>
                <a:cs typeface="Arial"/>
                <a:sym typeface="Arial"/>
              </a:defRPr>
            </a:lvl9pPr>
          </a:lstStyle>
          <a:p>
            <a:fld id="{00000000-1234-1234-1234-123412341234}" type="slidenum">
              <a:rPr lang="en-US" smtClean="0"/>
              <a:pPr/>
              <a:t>86</a:t>
            </a:fld>
            <a:endParaRPr lang="en-US"/>
          </a:p>
        </p:txBody>
      </p:sp>
      <p:sp>
        <p:nvSpPr>
          <p:cNvPr id="10" name="Google Shape;1260;p57">
            <a:extLst>
              <a:ext uri="{FF2B5EF4-FFF2-40B4-BE49-F238E27FC236}">
                <a16:creationId xmlns:a16="http://schemas.microsoft.com/office/drawing/2014/main" id="{2D73B95E-A6E8-9D41-9811-B6DB2FF07EC4}"/>
              </a:ext>
            </a:extLst>
          </p:cNvPr>
          <p:cNvSpPr txBox="1"/>
          <p:nvPr/>
        </p:nvSpPr>
        <p:spPr>
          <a:xfrm>
            <a:off x="300995" y="1791023"/>
            <a:ext cx="4727911" cy="4185637"/>
          </a:xfrm>
          <a:prstGeom prst="rect">
            <a:avLst/>
          </a:prstGeom>
          <a:noFill/>
          <a:ln>
            <a:noFill/>
          </a:ln>
        </p:spPr>
        <p:txBody>
          <a:bodyPr spcFirstLastPara="1" wrap="square" lIns="68569" tIns="34275" rIns="68569" bIns="34275" anchor="t" anchorCtr="0">
            <a:noAutofit/>
          </a:bodyPr>
          <a:lstStyle/>
          <a:p>
            <a:pPr marL="213995" indent="-213995">
              <a:spcBef>
                <a:spcPts val="600"/>
              </a:spcBef>
              <a:spcAft>
                <a:spcPts val="0"/>
              </a:spcAft>
              <a:buClr>
                <a:schemeClr val="dk1"/>
              </a:buClr>
              <a:buSzPts val="2400"/>
              <a:buFont typeface="Arial"/>
              <a:buChar char="•"/>
            </a:pPr>
            <a:r>
              <a:rPr lang="en-US" sz="2000">
                <a:solidFill>
                  <a:schemeClr val="dk1"/>
                </a:solidFill>
                <a:latin typeface="Arial" panose="020B0604020202020204" pitchFamily="34" charset="0"/>
                <a:ea typeface="Calibri"/>
                <a:cs typeface="Arial" panose="020B0604020202020204" pitchFamily="34" charset="0"/>
                <a:sym typeface="Calibri"/>
              </a:rPr>
              <a:t>Extract data from Heterogeneous Sources and expose data via Apache Kafka </a:t>
            </a:r>
            <a:r>
              <a:rPr lang="en-US" sz="2000">
                <a:solidFill>
                  <a:srgbClr val="8A0000"/>
                </a:solidFill>
                <a:latin typeface="Arial" panose="020B0604020202020204" pitchFamily="34" charset="0"/>
                <a:ea typeface="Calibri"/>
                <a:cs typeface="Arial" panose="020B0604020202020204" pitchFamily="34" charset="0"/>
                <a:sym typeface="Calibri"/>
              </a:rPr>
              <a:t>Topics</a:t>
            </a:r>
            <a:endParaRPr lang="en-US" sz="2000">
              <a:latin typeface="Arial" panose="020B0604020202020204" pitchFamily="34" charset="0"/>
              <a:cs typeface="Arial" panose="020B0604020202020204" pitchFamily="34" charset="0"/>
            </a:endParaRPr>
          </a:p>
          <a:p>
            <a:pPr marL="213995" indent="-213995">
              <a:spcBef>
                <a:spcPts val="600"/>
              </a:spcBef>
              <a:spcAft>
                <a:spcPts val="0"/>
              </a:spcAft>
              <a:buClr>
                <a:schemeClr val="dk1"/>
              </a:buClr>
              <a:buSzPts val="2400"/>
              <a:buFont typeface="Arial"/>
              <a:buChar char="•"/>
            </a:pPr>
            <a:r>
              <a:rPr lang="en-US" sz="2000">
                <a:solidFill>
                  <a:schemeClr val="dk1"/>
                </a:solidFill>
                <a:latin typeface="Arial" panose="020B0604020202020204" pitchFamily="34" charset="0"/>
                <a:ea typeface="Calibri"/>
                <a:cs typeface="Arial" panose="020B0604020202020204" pitchFamily="34" charset="0"/>
                <a:sym typeface="Calibri"/>
              </a:rPr>
              <a:t>Consume data from Kafka Microservice and populate the RDBMS and the Index </a:t>
            </a:r>
            <a:r>
              <a:rPr lang="en-US" sz="2000">
                <a:latin typeface="Arial" panose="020B0604020202020204" pitchFamily="34" charset="0"/>
                <a:cs typeface="Arial" panose="020B0604020202020204" pitchFamily="34" charset="0"/>
              </a:rPr>
              <a:t>Layer (Elasticsearch</a:t>
            </a:r>
            <a:r>
              <a:rPr lang="en-US" sz="2000" b="1">
                <a:latin typeface="Arial" panose="020B0604020202020204" pitchFamily="34" charset="0"/>
                <a:cs typeface="Arial" panose="020B0604020202020204" pitchFamily="34" charset="0"/>
              </a:rPr>
              <a:t> </a:t>
            </a:r>
            <a:r>
              <a:rPr lang="en-US" sz="2000">
                <a:latin typeface="Arial" panose="020B0604020202020204" pitchFamily="34" charset="0"/>
                <a:cs typeface="Arial" panose="020B0604020202020204" pitchFamily="34" charset="0"/>
              </a:rPr>
              <a:t>and </a:t>
            </a:r>
            <a:r>
              <a:rPr lang="en-US" sz="2000" i="1">
                <a:latin typeface="Arial" panose="020B0604020202020204" pitchFamily="34" charset="0"/>
                <a:cs typeface="Arial" panose="020B0604020202020204" pitchFamily="34" charset="0"/>
              </a:rPr>
              <a:t>Graph Database) </a:t>
            </a:r>
            <a:endParaRPr lang="en-US" sz="2000">
              <a:latin typeface="Arial" panose="020B0604020202020204" pitchFamily="34" charset="0"/>
              <a:cs typeface="Arial" panose="020B0604020202020204" pitchFamily="34" charset="0"/>
            </a:endParaRPr>
          </a:p>
          <a:p>
            <a:pPr marL="213995" indent="-213995">
              <a:spcBef>
                <a:spcPts val="600"/>
              </a:spcBef>
              <a:spcAft>
                <a:spcPts val="0"/>
              </a:spcAft>
              <a:buClr>
                <a:schemeClr val="dk1"/>
              </a:buClr>
              <a:buSzPts val="2400"/>
              <a:buFont typeface="Arial"/>
              <a:buChar char="•"/>
            </a:pPr>
            <a:r>
              <a:rPr lang="en-US" sz="2000">
                <a:solidFill>
                  <a:schemeClr val="dk1"/>
                </a:solidFill>
                <a:latin typeface="Arial" panose="020B0604020202020204" pitchFamily="34" charset="0"/>
                <a:ea typeface="Calibri"/>
                <a:cs typeface="Arial" panose="020B0604020202020204" pitchFamily="34" charset="0"/>
                <a:sym typeface="Calibri"/>
              </a:rPr>
              <a:t>Utilizing geolocation to visualize real-time streams on Leaflet map</a:t>
            </a:r>
            <a:endParaRPr lang="en-US" sz="2000">
              <a:solidFill>
                <a:schemeClr val="dk1"/>
              </a:solidFill>
              <a:latin typeface="Arial" panose="020B0604020202020204" pitchFamily="34" charset="0"/>
              <a:cs typeface="Arial" panose="020B0604020202020204" pitchFamily="34" charset="0"/>
            </a:endParaRPr>
          </a:p>
          <a:p>
            <a:pPr marL="213995" indent="-213995">
              <a:spcBef>
                <a:spcPts val="600"/>
              </a:spcBef>
              <a:spcAft>
                <a:spcPts val="0"/>
              </a:spcAft>
              <a:buClr>
                <a:schemeClr val="dk1"/>
              </a:buClr>
              <a:buSzPts val="2400"/>
              <a:buFont typeface="Arial"/>
              <a:buChar char="•"/>
            </a:pPr>
            <a:r>
              <a:rPr lang="en-US" sz="2000">
                <a:solidFill>
                  <a:schemeClr val="dk1"/>
                </a:solidFill>
                <a:latin typeface="Arial" panose="020B0604020202020204" pitchFamily="34" charset="0"/>
                <a:ea typeface="Calibri"/>
                <a:cs typeface="Arial" panose="020B0604020202020204" pitchFamily="34" charset="0"/>
                <a:sym typeface="Calibri"/>
              </a:rPr>
              <a:t>Analyze data relationships through graph analytics (clustering)</a:t>
            </a:r>
            <a:endParaRPr sz="2000">
              <a:solidFill>
                <a:schemeClr val="dk1"/>
              </a:solidFill>
              <a:latin typeface="Arial" panose="020B0604020202020204" pitchFamily="34" charset="0"/>
              <a:ea typeface="Calibri"/>
              <a:cs typeface="Arial" panose="020B0604020202020204" pitchFamily="34" charset="0"/>
              <a:sym typeface="Calibri"/>
            </a:endParaRPr>
          </a:p>
          <a:p>
            <a:pPr marL="213995" indent="-128270">
              <a:spcBef>
                <a:spcPts val="0"/>
              </a:spcBef>
              <a:spcAft>
                <a:spcPts val="0"/>
              </a:spcAft>
              <a:buClr>
                <a:schemeClr val="dk1"/>
              </a:buClr>
              <a:buSzPts val="1800"/>
            </a:pPr>
            <a:endParaRPr lang="en-US" sz="1350">
              <a:solidFill>
                <a:schemeClr val="dk1"/>
              </a:solidFill>
              <a:latin typeface="Calibri"/>
              <a:ea typeface="Calibri"/>
              <a:cs typeface="Calibri"/>
            </a:endParaRPr>
          </a:p>
          <a:p>
            <a:pPr marL="213995" indent="-128270">
              <a:spcBef>
                <a:spcPts val="0"/>
              </a:spcBef>
              <a:spcAft>
                <a:spcPts val="0"/>
              </a:spcAft>
              <a:buClr>
                <a:schemeClr val="dk1"/>
              </a:buClr>
              <a:buSzPts val="1800"/>
            </a:pPr>
            <a:endParaRPr lang="en-US" sz="1350">
              <a:solidFill>
                <a:schemeClr val="dk1"/>
              </a:solidFill>
              <a:latin typeface="Calibri"/>
              <a:ea typeface="Calibri"/>
              <a:cs typeface="Calibri"/>
            </a:endParaRPr>
          </a:p>
          <a:p>
            <a:pPr marL="213995" indent="-128270">
              <a:spcBef>
                <a:spcPts val="0"/>
              </a:spcBef>
              <a:spcAft>
                <a:spcPts val="0"/>
              </a:spcAft>
              <a:buClr>
                <a:schemeClr val="dk1"/>
              </a:buClr>
              <a:buSzPts val="1800"/>
            </a:pPr>
            <a:endParaRPr lang="en-US" sz="1350">
              <a:solidFill>
                <a:schemeClr val="dk1"/>
              </a:solidFill>
              <a:latin typeface="Calibri"/>
              <a:ea typeface="Calibri"/>
              <a:cs typeface="Calibri"/>
            </a:endParaRPr>
          </a:p>
        </p:txBody>
      </p:sp>
      <p:grpSp>
        <p:nvGrpSpPr>
          <p:cNvPr id="21" name="Group 20">
            <a:extLst>
              <a:ext uri="{FF2B5EF4-FFF2-40B4-BE49-F238E27FC236}">
                <a16:creationId xmlns:a16="http://schemas.microsoft.com/office/drawing/2014/main" id="{9C59D2A7-D445-9F43-895E-8E201EB24893}"/>
              </a:ext>
            </a:extLst>
          </p:cNvPr>
          <p:cNvGrpSpPr/>
          <p:nvPr/>
        </p:nvGrpSpPr>
        <p:grpSpPr>
          <a:xfrm>
            <a:off x="5145276" y="1827373"/>
            <a:ext cx="3998724" cy="4069983"/>
            <a:chOff x="5145276" y="1827373"/>
            <a:chExt cx="3699143" cy="3656927"/>
          </a:xfrm>
        </p:grpSpPr>
        <p:pic>
          <p:nvPicPr>
            <p:cNvPr id="11" name="Google Shape;1261;p57">
              <a:extLst>
                <a:ext uri="{FF2B5EF4-FFF2-40B4-BE49-F238E27FC236}">
                  <a16:creationId xmlns:a16="http://schemas.microsoft.com/office/drawing/2014/main" id="{2E156088-FF08-6C42-BB49-A686E8683FBD}"/>
                </a:ext>
              </a:extLst>
            </p:cNvPr>
            <p:cNvPicPr preferRelativeResize="0"/>
            <p:nvPr/>
          </p:nvPicPr>
          <p:blipFill rotWithShape="1">
            <a:blip r:embed="rId2">
              <a:alphaModFix/>
            </a:blip>
            <a:srcRect/>
            <a:stretch/>
          </p:blipFill>
          <p:spPr>
            <a:xfrm>
              <a:off x="5145276" y="1827373"/>
              <a:ext cx="2048761" cy="3656927"/>
            </a:xfrm>
            <a:prstGeom prst="rect">
              <a:avLst/>
            </a:prstGeom>
            <a:noFill/>
            <a:ln>
              <a:noFill/>
            </a:ln>
          </p:spPr>
        </p:pic>
        <p:pic>
          <p:nvPicPr>
            <p:cNvPr id="12" name="Google Shape;1262;p57">
              <a:extLst>
                <a:ext uri="{FF2B5EF4-FFF2-40B4-BE49-F238E27FC236}">
                  <a16:creationId xmlns:a16="http://schemas.microsoft.com/office/drawing/2014/main" id="{A02EDCE5-2C40-044B-A8CB-446F2B1AF8FB}"/>
                </a:ext>
              </a:extLst>
            </p:cNvPr>
            <p:cNvPicPr preferRelativeResize="0"/>
            <p:nvPr/>
          </p:nvPicPr>
          <p:blipFill rotWithShape="1">
            <a:blip r:embed="rId3">
              <a:alphaModFix/>
            </a:blip>
            <a:srcRect/>
            <a:stretch/>
          </p:blipFill>
          <p:spPr>
            <a:xfrm>
              <a:off x="7369199" y="1855713"/>
              <a:ext cx="1371600" cy="533400"/>
            </a:xfrm>
            <a:prstGeom prst="rect">
              <a:avLst/>
            </a:prstGeom>
            <a:noFill/>
            <a:ln>
              <a:noFill/>
            </a:ln>
          </p:spPr>
        </p:pic>
        <p:pic>
          <p:nvPicPr>
            <p:cNvPr id="13" name="Google Shape;1263;p57">
              <a:extLst>
                <a:ext uri="{FF2B5EF4-FFF2-40B4-BE49-F238E27FC236}">
                  <a16:creationId xmlns:a16="http://schemas.microsoft.com/office/drawing/2014/main" id="{16A4FD78-4B92-584F-AE72-75CBD234ADB8}"/>
                </a:ext>
              </a:extLst>
            </p:cNvPr>
            <p:cNvPicPr preferRelativeResize="0"/>
            <p:nvPr/>
          </p:nvPicPr>
          <p:blipFill rotWithShape="1">
            <a:blip r:embed="rId4">
              <a:alphaModFix/>
            </a:blip>
            <a:srcRect/>
            <a:stretch/>
          </p:blipFill>
          <p:spPr>
            <a:xfrm>
              <a:off x="7662662" y="2344085"/>
              <a:ext cx="1050069" cy="700046"/>
            </a:xfrm>
            <a:prstGeom prst="rect">
              <a:avLst/>
            </a:prstGeom>
            <a:noFill/>
            <a:ln>
              <a:noFill/>
            </a:ln>
          </p:spPr>
        </p:pic>
        <p:pic>
          <p:nvPicPr>
            <p:cNvPr id="14" name="Google Shape;1264;p57">
              <a:extLst>
                <a:ext uri="{FF2B5EF4-FFF2-40B4-BE49-F238E27FC236}">
                  <a16:creationId xmlns:a16="http://schemas.microsoft.com/office/drawing/2014/main" id="{8954A802-6CA9-2349-BBD1-2B7A37D48421}"/>
                </a:ext>
              </a:extLst>
            </p:cNvPr>
            <p:cNvPicPr preferRelativeResize="0"/>
            <p:nvPr/>
          </p:nvPicPr>
          <p:blipFill rotWithShape="1">
            <a:blip r:embed="rId5">
              <a:alphaModFix/>
            </a:blip>
            <a:srcRect/>
            <a:stretch/>
          </p:blipFill>
          <p:spPr>
            <a:xfrm>
              <a:off x="7673516" y="2950581"/>
              <a:ext cx="822960" cy="675627"/>
            </a:xfrm>
            <a:prstGeom prst="rect">
              <a:avLst/>
            </a:prstGeom>
            <a:noFill/>
            <a:ln>
              <a:noFill/>
            </a:ln>
          </p:spPr>
        </p:pic>
        <p:pic>
          <p:nvPicPr>
            <p:cNvPr id="15" name="Google Shape;1265;p57">
              <a:extLst>
                <a:ext uri="{FF2B5EF4-FFF2-40B4-BE49-F238E27FC236}">
                  <a16:creationId xmlns:a16="http://schemas.microsoft.com/office/drawing/2014/main" id="{155FDB60-6284-2D4F-B3CC-297FE3CDF795}"/>
                </a:ext>
              </a:extLst>
            </p:cNvPr>
            <p:cNvPicPr preferRelativeResize="0"/>
            <p:nvPr/>
          </p:nvPicPr>
          <p:blipFill rotWithShape="1">
            <a:blip r:embed="rId6">
              <a:alphaModFix/>
            </a:blip>
            <a:srcRect/>
            <a:stretch/>
          </p:blipFill>
          <p:spPr>
            <a:xfrm>
              <a:off x="7598783" y="3402000"/>
              <a:ext cx="972426" cy="972426"/>
            </a:xfrm>
            <a:prstGeom prst="rect">
              <a:avLst/>
            </a:prstGeom>
            <a:noFill/>
            <a:ln>
              <a:noFill/>
            </a:ln>
          </p:spPr>
        </p:pic>
        <p:pic>
          <p:nvPicPr>
            <p:cNvPr id="16" name="Google Shape;1266;p57">
              <a:extLst>
                <a:ext uri="{FF2B5EF4-FFF2-40B4-BE49-F238E27FC236}">
                  <a16:creationId xmlns:a16="http://schemas.microsoft.com/office/drawing/2014/main" id="{B218DF6E-5C25-3342-97A3-7F35D8137B55}"/>
                </a:ext>
              </a:extLst>
            </p:cNvPr>
            <p:cNvPicPr preferRelativeResize="0"/>
            <p:nvPr/>
          </p:nvPicPr>
          <p:blipFill rotWithShape="1">
            <a:blip r:embed="rId7">
              <a:alphaModFix/>
            </a:blip>
            <a:srcRect/>
            <a:stretch/>
          </p:blipFill>
          <p:spPr>
            <a:xfrm>
              <a:off x="7731590" y="4262532"/>
              <a:ext cx="689918" cy="589305"/>
            </a:xfrm>
            <a:prstGeom prst="rect">
              <a:avLst/>
            </a:prstGeom>
            <a:noFill/>
            <a:ln>
              <a:noFill/>
            </a:ln>
          </p:spPr>
        </p:pic>
        <p:pic>
          <p:nvPicPr>
            <p:cNvPr id="17" name="Google Shape;1267;p57">
              <a:extLst>
                <a:ext uri="{FF2B5EF4-FFF2-40B4-BE49-F238E27FC236}">
                  <a16:creationId xmlns:a16="http://schemas.microsoft.com/office/drawing/2014/main" id="{61BEBF6C-04C2-ED44-A6EE-357FE3510469}"/>
                </a:ext>
              </a:extLst>
            </p:cNvPr>
            <p:cNvPicPr preferRelativeResize="0"/>
            <p:nvPr/>
          </p:nvPicPr>
          <p:blipFill rotWithShape="1">
            <a:blip r:embed="rId8">
              <a:alphaModFix/>
            </a:blip>
            <a:srcRect/>
            <a:stretch/>
          </p:blipFill>
          <p:spPr>
            <a:xfrm>
              <a:off x="7395407" y="4935011"/>
              <a:ext cx="1449012" cy="424774"/>
            </a:xfrm>
            <a:prstGeom prst="rect">
              <a:avLst/>
            </a:prstGeom>
            <a:noFill/>
            <a:ln>
              <a:noFill/>
            </a:ln>
          </p:spPr>
        </p:pic>
      </p:grpSp>
      <p:sp>
        <p:nvSpPr>
          <p:cNvPr id="18" name="Rectangle 17">
            <a:extLst>
              <a:ext uri="{FF2B5EF4-FFF2-40B4-BE49-F238E27FC236}">
                <a16:creationId xmlns:a16="http://schemas.microsoft.com/office/drawing/2014/main" id="{107A4482-6133-C84E-A104-D88D6B07A137}"/>
              </a:ext>
            </a:extLst>
          </p:cNvPr>
          <p:cNvSpPr/>
          <p:nvPr/>
        </p:nvSpPr>
        <p:spPr>
          <a:xfrm>
            <a:off x="0" y="6002512"/>
            <a:ext cx="9144000" cy="369332"/>
          </a:xfrm>
          <a:prstGeom prst="rect">
            <a:avLst/>
          </a:prstGeom>
          <a:solidFill>
            <a:schemeClr val="bg2"/>
          </a:solidFill>
        </p:spPr>
        <p:txBody>
          <a:bodyPr wrap="square">
            <a:spAutoFit/>
          </a:bodyPr>
          <a:lstStyle/>
          <a:p>
            <a:r>
              <a:rPr lang="en-US">
                <a:solidFill>
                  <a:schemeClr val="bg1"/>
                </a:solidFill>
                <a:latin typeface="Calibri" panose="020F0502020204030204" pitchFamily="34" charset="0"/>
              </a:rPr>
              <a:t>We utilize the OADA/Trellis framework to build the </a:t>
            </a:r>
            <a:r>
              <a:rPr lang="en-US" err="1">
                <a:solidFill>
                  <a:schemeClr val="bg1"/>
                </a:solidFill>
                <a:latin typeface="Calibri" panose="020F0502020204030204" pitchFamily="34" charset="0"/>
              </a:rPr>
              <a:t>PoC</a:t>
            </a:r>
            <a:r>
              <a:rPr lang="en-US">
                <a:solidFill>
                  <a:schemeClr val="bg1"/>
                </a:solidFill>
                <a:latin typeface="Calibri" panose="020F0502020204030204" pitchFamily="34" charset="0"/>
              </a:rPr>
              <a:t> of the Web App. </a:t>
            </a:r>
            <a:endParaRPr lang="en-US">
              <a:solidFill>
                <a:schemeClr val="bg1"/>
              </a:solidFill>
            </a:endParaRPr>
          </a:p>
        </p:txBody>
      </p:sp>
    </p:spTree>
    <p:extLst>
      <p:ext uri="{BB962C8B-B14F-4D97-AF65-F5344CB8AC3E}">
        <p14:creationId xmlns:p14="http://schemas.microsoft.com/office/powerpoint/2010/main" val="6548713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11FB4-F1B6-8C4A-84E3-547A81AC737F}"/>
              </a:ext>
            </a:extLst>
          </p:cNvPr>
          <p:cNvSpPr>
            <a:spLocks noGrp="1"/>
          </p:cNvSpPr>
          <p:nvPr>
            <p:ph type="title" idx="4294967295"/>
          </p:nvPr>
        </p:nvSpPr>
        <p:spPr>
          <a:xfrm>
            <a:off x="0" y="952500"/>
            <a:ext cx="8478838" cy="838200"/>
          </a:xfrm>
        </p:spPr>
        <p:txBody>
          <a:bodyPr/>
          <a:lstStyle/>
          <a:p>
            <a:r>
              <a:rPr lang="en-US"/>
              <a:t>SKOD Framework Features</a:t>
            </a:r>
          </a:p>
        </p:txBody>
      </p:sp>
      <p:sp>
        <p:nvSpPr>
          <p:cNvPr id="4" name="Slide Number Placeholder 3">
            <a:extLst>
              <a:ext uri="{FF2B5EF4-FFF2-40B4-BE49-F238E27FC236}">
                <a16:creationId xmlns:a16="http://schemas.microsoft.com/office/drawing/2014/main" id="{BD7FA8F5-119D-7245-89EA-0AB020E7BE98}"/>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87</a:t>
            </a:fld>
            <a:endParaRPr lang="en-US"/>
          </a:p>
        </p:txBody>
      </p:sp>
      <p:sp>
        <p:nvSpPr>
          <p:cNvPr id="20" name="Google Shape;1273;p58">
            <a:extLst>
              <a:ext uri="{FF2B5EF4-FFF2-40B4-BE49-F238E27FC236}">
                <a16:creationId xmlns:a16="http://schemas.microsoft.com/office/drawing/2014/main" id="{99B3B039-B27B-7444-85AD-0E614802E3DA}"/>
              </a:ext>
            </a:extLst>
          </p:cNvPr>
          <p:cNvSpPr txBox="1">
            <a:spLocks/>
          </p:cNvSpPr>
          <p:nvPr/>
        </p:nvSpPr>
        <p:spPr>
          <a:xfrm>
            <a:off x="11791621" y="6229694"/>
            <a:ext cx="400378" cy="297651"/>
          </a:xfrm>
          <a:prstGeom prst="rect">
            <a:avLst/>
          </a:prstGeom>
          <a:noFill/>
          <a:ln>
            <a:noFill/>
          </a:ln>
        </p:spPr>
        <p:txBody>
          <a:bodyPr spcFirstLastPara="1" wrap="square" lIns="96650" tIns="48325" rIns="96650" bIns="48325" anchor="t" anchorCtr="0">
            <a:noAutofit/>
          </a:bodyPr>
          <a:lstStyle>
            <a:defPPr marR="0" lvl="0" algn="l" rtl="0">
              <a:lnSpc>
                <a:spcPct val="100000"/>
              </a:lnSpc>
              <a:spcBef>
                <a:spcPts val="0"/>
              </a:spcBef>
              <a:spcAft>
                <a:spcPts val="0"/>
              </a:spcAft>
              <a:defRPr lang="en-US"/>
            </a:defPPr>
            <a:lvl1pPr marL="0" marR="0" lvl="0" indent="0" algn="ctr" rtl="0" fontAlgn="base">
              <a:lnSpc>
                <a:spcPct val="100000"/>
              </a:lnSpc>
              <a:spcBef>
                <a:spcPts val="0"/>
              </a:spcBef>
              <a:spcAft>
                <a:spcPts val="0"/>
              </a:spcAft>
              <a:buClr>
                <a:srgbClr val="000000"/>
              </a:buClr>
              <a:buFont typeface="Arial"/>
              <a:buNone/>
              <a:defRPr sz="1300" b="0" i="0" u="none" strike="noStrike" kern="1200" cap="none">
                <a:solidFill>
                  <a:srgbClr val="000000"/>
                </a:solidFill>
                <a:latin typeface="Arial"/>
                <a:ea typeface="Arial"/>
                <a:cs typeface="Arial"/>
                <a:sym typeface="Arial"/>
              </a:defRPr>
            </a:lvl1pPr>
            <a:lvl2pPr marL="0" marR="0" lvl="1" indent="0" algn="ctr" rtl="0" fontAlgn="base">
              <a:lnSpc>
                <a:spcPct val="100000"/>
              </a:lnSpc>
              <a:spcBef>
                <a:spcPts val="0"/>
              </a:spcBef>
              <a:spcAft>
                <a:spcPts val="0"/>
              </a:spcAft>
              <a:buClr>
                <a:srgbClr val="000000"/>
              </a:buClr>
              <a:buFont typeface="Arial"/>
              <a:buNone/>
              <a:defRPr sz="1300" b="0" i="0" u="none" strike="noStrike" kern="1200" cap="none">
                <a:solidFill>
                  <a:srgbClr val="000000"/>
                </a:solidFill>
                <a:latin typeface="Arial"/>
                <a:ea typeface="Arial"/>
                <a:cs typeface="Arial"/>
                <a:sym typeface="Arial"/>
              </a:defRPr>
            </a:lvl2pPr>
            <a:lvl3pPr marL="0" marR="0" lvl="2" indent="0" algn="ctr" rtl="0" fontAlgn="base">
              <a:lnSpc>
                <a:spcPct val="100000"/>
              </a:lnSpc>
              <a:spcBef>
                <a:spcPts val="0"/>
              </a:spcBef>
              <a:spcAft>
                <a:spcPts val="0"/>
              </a:spcAft>
              <a:buClr>
                <a:srgbClr val="000000"/>
              </a:buClr>
              <a:buFont typeface="Arial"/>
              <a:buNone/>
              <a:defRPr sz="1300" b="0" i="0" u="none" strike="noStrike" kern="1200" cap="none">
                <a:solidFill>
                  <a:srgbClr val="000000"/>
                </a:solidFill>
                <a:latin typeface="Arial"/>
                <a:ea typeface="Arial"/>
                <a:cs typeface="Arial"/>
                <a:sym typeface="Arial"/>
              </a:defRPr>
            </a:lvl3pPr>
            <a:lvl4pPr marL="0" marR="0" lvl="3" indent="0" algn="ctr" rtl="0" fontAlgn="base">
              <a:lnSpc>
                <a:spcPct val="100000"/>
              </a:lnSpc>
              <a:spcBef>
                <a:spcPts val="0"/>
              </a:spcBef>
              <a:spcAft>
                <a:spcPts val="0"/>
              </a:spcAft>
              <a:buClr>
                <a:srgbClr val="000000"/>
              </a:buClr>
              <a:buFont typeface="Arial"/>
              <a:buNone/>
              <a:defRPr sz="1300" b="0" i="0" u="none" strike="noStrike" kern="1200" cap="none">
                <a:solidFill>
                  <a:srgbClr val="000000"/>
                </a:solidFill>
                <a:latin typeface="Arial"/>
                <a:ea typeface="Arial"/>
                <a:cs typeface="Arial"/>
                <a:sym typeface="Arial"/>
              </a:defRPr>
            </a:lvl4pPr>
            <a:lvl5pPr marL="0" marR="0" lvl="4" indent="0" algn="ctr" rtl="0" fontAlgn="base">
              <a:lnSpc>
                <a:spcPct val="100000"/>
              </a:lnSpc>
              <a:spcBef>
                <a:spcPts val="0"/>
              </a:spcBef>
              <a:spcAft>
                <a:spcPts val="0"/>
              </a:spcAft>
              <a:buClr>
                <a:srgbClr val="000000"/>
              </a:buClr>
              <a:buFont typeface="Arial"/>
              <a:buNone/>
              <a:defRPr sz="1300" b="0" i="0" u="none" strike="noStrike" kern="1200" cap="none">
                <a:solidFill>
                  <a:srgbClr val="000000"/>
                </a:solidFill>
                <a:latin typeface="Arial"/>
                <a:ea typeface="Arial"/>
                <a:cs typeface="Arial"/>
                <a:sym typeface="Arial"/>
              </a:defRPr>
            </a:lvl5pPr>
            <a:lvl6pPr marL="0" marR="0" lvl="5" indent="0" algn="ctr" defTabSz="914400" rtl="0" eaLnBrk="1" latinLnBrk="0" hangingPunct="1">
              <a:lnSpc>
                <a:spcPct val="100000"/>
              </a:lnSpc>
              <a:spcBef>
                <a:spcPts val="0"/>
              </a:spcBef>
              <a:spcAft>
                <a:spcPts val="0"/>
              </a:spcAft>
              <a:buClr>
                <a:srgbClr val="000000"/>
              </a:buClr>
              <a:buFont typeface="Arial"/>
              <a:buNone/>
              <a:defRPr sz="1300" b="0" i="0" u="none" strike="noStrike" kern="1200" cap="none">
                <a:solidFill>
                  <a:srgbClr val="000000"/>
                </a:solidFill>
                <a:latin typeface="Arial"/>
                <a:ea typeface="Arial"/>
                <a:cs typeface="Arial"/>
                <a:sym typeface="Arial"/>
              </a:defRPr>
            </a:lvl6pPr>
            <a:lvl7pPr marL="0" marR="0" lvl="6" indent="0" algn="ctr" defTabSz="914400" rtl="0" eaLnBrk="1" latinLnBrk="0" hangingPunct="1">
              <a:lnSpc>
                <a:spcPct val="100000"/>
              </a:lnSpc>
              <a:spcBef>
                <a:spcPts val="0"/>
              </a:spcBef>
              <a:spcAft>
                <a:spcPts val="0"/>
              </a:spcAft>
              <a:buClr>
                <a:srgbClr val="000000"/>
              </a:buClr>
              <a:buFont typeface="Arial"/>
              <a:buNone/>
              <a:defRPr sz="1300" b="0" i="0" u="none" strike="noStrike" kern="1200" cap="none">
                <a:solidFill>
                  <a:srgbClr val="000000"/>
                </a:solidFill>
                <a:latin typeface="Arial"/>
                <a:ea typeface="Arial"/>
                <a:cs typeface="Arial"/>
                <a:sym typeface="Arial"/>
              </a:defRPr>
            </a:lvl7pPr>
            <a:lvl8pPr marL="0" marR="0" lvl="7" indent="0" algn="ctr" defTabSz="914400" rtl="0" eaLnBrk="1" latinLnBrk="0" hangingPunct="1">
              <a:lnSpc>
                <a:spcPct val="100000"/>
              </a:lnSpc>
              <a:spcBef>
                <a:spcPts val="0"/>
              </a:spcBef>
              <a:spcAft>
                <a:spcPts val="0"/>
              </a:spcAft>
              <a:buClr>
                <a:srgbClr val="000000"/>
              </a:buClr>
              <a:buFont typeface="Arial"/>
              <a:buNone/>
              <a:defRPr sz="1300" b="0" i="0" u="none" strike="noStrike" kern="1200" cap="none">
                <a:solidFill>
                  <a:srgbClr val="000000"/>
                </a:solidFill>
                <a:latin typeface="Arial"/>
                <a:ea typeface="Arial"/>
                <a:cs typeface="Arial"/>
                <a:sym typeface="Arial"/>
              </a:defRPr>
            </a:lvl8pPr>
            <a:lvl9pPr marL="0" marR="0" lvl="8" indent="0" algn="ctr" defTabSz="914400" rtl="0" eaLnBrk="1" latinLnBrk="0" hangingPunct="1">
              <a:lnSpc>
                <a:spcPct val="100000"/>
              </a:lnSpc>
              <a:spcBef>
                <a:spcPts val="0"/>
              </a:spcBef>
              <a:spcAft>
                <a:spcPts val="0"/>
              </a:spcAft>
              <a:buClr>
                <a:srgbClr val="000000"/>
              </a:buClr>
              <a:buFont typeface="Arial"/>
              <a:buNone/>
              <a:defRPr sz="1300" b="0" i="0" u="none" strike="noStrike" kern="1200" cap="none">
                <a:solidFill>
                  <a:srgbClr val="000000"/>
                </a:solidFill>
                <a:latin typeface="Arial"/>
                <a:ea typeface="Arial"/>
                <a:cs typeface="Arial"/>
                <a:sym typeface="Arial"/>
              </a:defRPr>
            </a:lvl9pPr>
          </a:lstStyle>
          <a:p>
            <a:fld id="{00000000-1234-1234-1234-123412341234}" type="slidenum">
              <a:rPr lang="en-US" smtClean="0"/>
              <a:pPr/>
              <a:t>87</a:t>
            </a:fld>
            <a:endParaRPr lang="en-US"/>
          </a:p>
        </p:txBody>
      </p:sp>
      <p:sp>
        <p:nvSpPr>
          <p:cNvPr id="22" name="Google Shape;1278;p58">
            <a:extLst>
              <a:ext uri="{FF2B5EF4-FFF2-40B4-BE49-F238E27FC236}">
                <a16:creationId xmlns:a16="http://schemas.microsoft.com/office/drawing/2014/main" id="{6CAB1418-105C-F04F-BF0F-88472074B7B7}"/>
              </a:ext>
            </a:extLst>
          </p:cNvPr>
          <p:cNvSpPr txBox="1"/>
          <p:nvPr/>
        </p:nvSpPr>
        <p:spPr>
          <a:xfrm>
            <a:off x="300995" y="1858975"/>
            <a:ext cx="4682457" cy="4046201"/>
          </a:xfrm>
          <a:prstGeom prst="rect">
            <a:avLst/>
          </a:prstGeom>
          <a:noFill/>
          <a:ln>
            <a:noFill/>
          </a:ln>
        </p:spPr>
        <p:txBody>
          <a:bodyPr spcFirstLastPara="1" wrap="square" lIns="68569" tIns="34275" rIns="68569" bIns="34275" anchor="t" anchorCtr="0">
            <a:noAutofit/>
          </a:bodyPr>
          <a:lstStyle/>
          <a:p>
            <a:pPr marL="213995" indent="-213995">
              <a:spcBef>
                <a:spcPts val="600"/>
              </a:spcBef>
              <a:spcAft>
                <a:spcPts val="0"/>
              </a:spcAft>
              <a:buClr>
                <a:schemeClr val="dk1"/>
              </a:buClr>
              <a:buSzPts val="2400"/>
              <a:buFont typeface="Arial"/>
              <a:buChar char="•"/>
            </a:pPr>
            <a:r>
              <a:rPr lang="en-US" sz="2000">
                <a:solidFill>
                  <a:schemeClr val="dk1"/>
                </a:solidFill>
                <a:latin typeface="Arial" panose="020B0604020202020204" pitchFamily="34" charset="0"/>
                <a:ea typeface="Calibri"/>
                <a:cs typeface="Arial" panose="020B0604020202020204" pitchFamily="34" charset="0"/>
                <a:sym typeface="Calibri"/>
              </a:rPr>
              <a:t>Open source </a:t>
            </a:r>
            <a:r>
              <a:rPr lang="en-US" sz="2000" b="1">
                <a:solidFill>
                  <a:srgbClr val="FF0000"/>
                </a:solidFill>
                <a:latin typeface="Arial" panose="020B0604020202020204" pitchFamily="34" charset="0"/>
                <a:ea typeface="Calibri"/>
                <a:cs typeface="Arial" panose="020B0604020202020204" pitchFamily="34" charset="0"/>
                <a:sym typeface="Calibri"/>
              </a:rPr>
              <a:t>@</a:t>
            </a:r>
            <a:endParaRPr lang="en-US" sz="2000">
              <a:latin typeface="Arial" panose="020B0604020202020204" pitchFamily="34" charset="0"/>
              <a:cs typeface="Arial" panose="020B0604020202020204" pitchFamily="34" charset="0"/>
            </a:endParaRPr>
          </a:p>
          <a:p>
            <a:pPr marL="213995" indent="-213995">
              <a:spcBef>
                <a:spcPts val="600"/>
              </a:spcBef>
              <a:spcAft>
                <a:spcPts val="0"/>
              </a:spcAft>
              <a:buClr>
                <a:schemeClr val="dk1"/>
              </a:buClr>
              <a:buSzPts val="2400"/>
              <a:buFont typeface="Arial"/>
              <a:buChar char="•"/>
            </a:pPr>
            <a:r>
              <a:rPr lang="en-US" sz="2000">
                <a:solidFill>
                  <a:schemeClr val="dk1"/>
                </a:solidFill>
                <a:latin typeface="Arial" panose="020B0604020202020204" pitchFamily="34" charset="0"/>
                <a:ea typeface="Calibri"/>
                <a:cs typeface="Arial" panose="020B0604020202020204" pitchFamily="34" charset="0"/>
                <a:sym typeface="Calibri"/>
              </a:rPr>
              <a:t>Distributed Compute Engine (Apache Spark </a:t>
            </a:r>
            <a:r>
              <a:rPr lang="en-US" sz="2000" err="1">
                <a:solidFill>
                  <a:schemeClr val="dk1"/>
                </a:solidFill>
                <a:latin typeface="Arial" panose="020B0604020202020204" pitchFamily="34" charset="0"/>
                <a:ea typeface="Calibri"/>
                <a:cs typeface="Arial" panose="020B0604020202020204" pitchFamily="34" charset="0"/>
                <a:sym typeface="Calibri"/>
              </a:rPr>
              <a:t>GraphX</a:t>
            </a:r>
            <a:r>
              <a:rPr lang="en-US" sz="2000">
                <a:solidFill>
                  <a:schemeClr val="dk1"/>
                </a:solidFill>
                <a:latin typeface="Arial" panose="020B0604020202020204" pitchFamily="34" charset="0"/>
                <a:ea typeface="Calibri"/>
                <a:cs typeface="Arial" panose="020B0604020202020204" pitchFamily="34" charset="0"/>
                <a:sym typeface="Calibri"/>
              </a:rPr>
              <a:t>) and </a:t>
            </a:r>
            <a:r>
              <a:rPr lang="en-US" sz="2000">
                <a:solidFill>
                  <a:srgbClr val="8A0000"/>
                </a:solidFill>
                <a:latin typeface="Arial" panose="020B0604020202020204" pitchFamily="34" charset="0"/>
                <a:ea typeface="Calibri"/>
                <a:cs typeface="Arial" panose="020B0604020202020204" pitchFamily="34" charset="0"/>
                <a:sym typeface="Calibri"/>
              </a:rPr>
              <a:t>Motif</a:t>
            </a:r>
            <a:r>
              <a:rPr lang="en-US" sz="2000">
                <a:solidFill>
                  <a:schemeClr val="dk1"/>
                </a:solidFill>
                <a:latin typeface="Arial" panose="020B0604020202020204" pitchFamily="34" charset="0"/>
                <a:ea typeface="Calibri"/>
                <a:cs typeface="Arial" panose="020B0604020202020204" pitchFamily="34" charset="0"/>
                <a:sym typeface="Calibri"/>
              </a:rPr>
              <a:t> analysis</a:t>
            </a:r>
            <a:endParaRPr sz="2000">
              <a:solidFill>
                <a:schemeClr val="dk1"/>
              </a:solidFill>
              <a:latin typeface="Arial" panose="020B0604020202020204" pitchFamily="34" charset="0"/>
              <a:cs typeface="Arial" panose="020B0604020202020204" pitchFamily="34" charset="0"/>
            </a:endParaRPr>
          </a:p>
          <a:p>
            <a:pPr marL="213995" indent="-213995">
              <a:spcBef>
                <a:spcPts val="600"/>
              </a:spcBef>
              <a:spcAft>
                <a:spcPts val="0"/>
              </a:spcAft>
              <a:buClr>
                <a:schemeClr val="dk1"/>
              </a:buClr>
              <a:buSzPts val="2400"/>
              <a:buFont typeface="Arial"/>
              <a:buChar char="•"/>
            </a:pPr>
            <a:r>
              <a:rPr lang="en-US" sz="2000" err="1">
                <a:solidFill>
                  <a:schemeClr val="dk1"/>
                </a:solidFill>
                <a:latin typeface="Arial" panose="020B0604020202020204" pitchFamily="34" charset="0"/>
                <a:ea typeface="Calibri"/>
                <a:cs typeface="Arial" panose="020B0604020202020204" pitchFamily="34" charset="0"/>
                <a:sym typeface="Calibri"/>
              </a:rPr>
              <a:t>ArangoDB</a:t>
            </a:r>
            <a:r>
              <a:rPr lang="en-US" sz="2000">
                <a:solidFill>
                  <a:schemeClr val="dk1"/>
                </a:solidFill>
                <a:latin typeface="Arial" panose="020B0604020202020204" pitchFamily="34" charset="0"/>
                <a:ea typeface="Calibri"/>
                <a:cs typeface="Arial" panose="020B0604020202020204" pitchFamily="34" charset="0"/>
                <a:sym typeface="Calibri"/>
              </a:rPr>
              <a:t> Graph Database</a:t>
            </a:r>
            <a:endParaRPr sz="2000">
              <a:solidFill>
                <a:schemeClr val="dk1"/>
              </a:solidFill>
              <a:latin typeface="Arial" panose="020B0604020202020204" pitchFamily="34" charset="0"/>
              <a:cs typeface="Arial" panose="020B0604020202020204" pitchFamily="34" charset="0"/>
            </a:endParaRPr>
          </a:p>
          <a:p>
            <a:pPr marL="213995" indent="-213995">
              <a:spcBef>
                <a:spcPts val="600"/>
              </a:spcBef>
              <a:spcAft>
                <a:spcPts val="0"/>
              </a:spcAft>
              <a:buClr>
                <a:schemeClr val="dk1"/>
              </a:buClr>
              <a:buSzPts val="2400"/>
              <a:buFont typeface="Arial"/>
              <a:buChar char="•"/>
            </a:pPr>
            <a:r>
              <a:rPr lang="en-US" sz="2000">
                <a:solidFill>
                  <a:schemeClr val="dk1"/>
                </a:solidFill>
                <a:latin typeface="Arial" panose="020B0604020202020204" pitchFamily="34" charset="0"/>
                <a:ea typeface="Calibri"/>
                <a:cs typeface="Arial" panose="020B0604020202020204" pitchFamily="34" charset="0"/>
                <a:sym typeface="Calibri"/>
              </a:rPr>
              <a:t>Multiple layers of Cache (</a:t>
            </a:r>
            <a:r>
              <a:rPr lang="en-US" sz="2000" err="1">
                <a:solidFill>
                  <a:schemeClr val="dk1"/>
                </a:solidFill>
                <a:latin typeface="Arial" panose="020B0604020202020204" pitchFamily="34" charset="0"/>
                <a:ea typeface="Calibri"/>
                <a:cs typeface="Arial" panose="020B0604020202020204" pitchFamily="34" charset="0"/>
                <a:sym typeface="Calibri"/>
              </a:rPr>
              <a:t>PouchDB</a:t>
            </a:r>
            <a:r>
              <a:rPr lang="en-US" sz="2000">
                <a:solidFill>
                  <a:schemeClr val="dk1"/>
                </a:solidFill>
                <a:latin typeface="Arial" panose="020B0604020202020204" pitchFamily="34" charset="0"/>
                <a:ea typeface="Calibri"/>
                <a:cs typeface="Arial" panose="020B0604020202020204" pitchFamily="34" charset="0"/>
                <a:sym typeface="Calibri"/>
              </a:rPr>
              <a:t>)</a:t>
            </a:r>
            <a:r>
              <a:rPr lang="en-US" sz="2000" b="1">
                <a:solidFill>
                  <a:srgbClr val="00AF4F"/>
                </a:solidFill>
                <a:latin typeface="Arial" panose="020B0604020202020204" pitchFamily="34" charset="0"/>
                <a:cs typeface="Arial" panose="020B0604020202020204" pitchFamily="34" charset="0"/>
              </a:rPr>
              <a:t>@</a:t>
            </a:r>
            <a:endParaRPr sz="2000">
              <a:latin typeface="Arial" panose="020B0604020202020204" pitchFamily="34" charset="0"/>
              <a:cs typeface="Arial" panose="020B0604020202020204" pitchFamily="34" charset="0"/>
            </a:endParaRPr>
          </a:p>
          <a:p>
            <a:pPr marL="213995" indent="-213995">
              <a:spcBef>
                <a:spcPts val="600"/>
              </a:spcBef>
              <a:spcAft>
                <a:spcPts val="0"/>
              </a:spcAft>
              <a:buClr>
                <a:schemeClr val="dk1"/>
              </a:buClr>
              <a:buSzPts val="2400"/>
              <a:buFont typeface="Arial"/>
              <a:buChar char="•"/>
            </a:pPr>
            <a:r>
              <a:rPr lang="en-US" sz="2000">
                <a:solidFill>
                  <a:schemeClr val="dk1"/>
                </a:solidFill>
                <a:latin typeface="Arial" panose="020B0604020202020204" pitchFamily="34" charset="0"/>
                <a:ea typeface="Calibri"/>
                <a:cs typeface="Arial" panose="020B0604020202020204" pitchFamily="34" charset="0"/>
                <a:sym typeface="Calibri"/>
              </a:rPr>
              <a:t>Eventual Consistent</a:t>
            </a:r>
            <a:endParaRPr sz="2000">
              <a:latin typeface="Arial" panose="020B0604020202020204" pitchFamily="34" charset="0"/>
              <a:cs typeface="Arial" panose="020B0604020202020204" pitchFamily="34" charset="0"/>
            </a:endParaRPr>
          </a:p>
          <a:p>
            <a:pPr marL="213995" indent="-213995">
              <a:spcBef>
                <a:spcPts val="600"/>
              </a:spcBef>
              <a:spcAft>
                <a:spcPts val="0"/>
              </a:spcAft>
              <a:buClr>
                <a:schemeClr val="dk1"/>
              </a:buClr>
              <a:buSzPts val="2400"/>
              <a:buFont typeface="Arial"/>
              <a:buChar char="•"/>
            </a:pPr>
            <a:r>
              <a:rPr lang="en-US" sz="2000">
                <a:solidFill>
                  <a:schemeClr val="dk1"/>
                </a:solidFill>
                <a:latin typeface="Arial" panose="020B0604020202020204" pitchFamily="34" charset="0"/>
                <a:ea typeface="Calibri"/>
                <a:cs typeface="Arial" panose="020B0604020202020204" pitchFamily="34" charset="0"/>
                <a:sym typeface="Calibri"/>
              </a:rPr>
              <a:t>Easy to setup (using Docker containers)</a:t>
            </a:r>
            <a:endParaRPr sz="2000">
              <a:latin typeface="Arial" panose="020B0604020202020204" pitchFamily="34" charset="0"/>
              <a:cs typeface="Arial" panose="020B0604020202020204" pitchFamily="34" charset="0"/>
            </a:endParaRPr>
          </a:p>
          <a:p>
            <a:pPr marL="213995" indent="-213995">
              <a:spcBef>
                <a:spcPts val="600"/>
              </a:spcBef>
              <a:spcAft>
                <a:spcPts val="0"/>
              </a:spcAft>
              <a:buClr>
                <a:schemeClr val="dk1"/>
              </a:buClr>
              <a:buSzPts val="2400"/>
              <a:buFont typeface="Arial"/>
              <a:buChar char="•"/>
            </a:pPr>
            <a:r>
              <a:rPr lang="en-US" sz="2000">
                <a:solidFill>
                  <a:schemeClr val="dk1"/>
                </a:solidFill>
                <a:latin typeface="Arial" panose="020B0604020202020204" pitchFamily="34" charset="0"/>
                <a:ea typeface="Calibri"/>
                <a:cs typeface="Arial" panose="020B0604020202020204" pitchFamily="34" charset="0"/>
                <a:sym typeface="Calibri"/>
              </a:rPr>
              <a:t>React</a:t>
            </a:r>
            <a:r>
              <a:rPr lang="en-US" sz="2000" b="1">
                <a:solidFill>
                  <a:schemeClr val="dk1"/>
                </a:solidFill>
                <a:latin typeface="Arial" panose="020B0604020202020204" pitchFamily="34" charset="0"/>
                <a:ea typeface="Calibri"/>
                <a:cs typeface="Arial" panose="020B0604020202020204" pitchFamily="34" charset="0"/>
                <a:sym typeface="Calibri"/>
              </a:rPr>
              <a:t> </a:t>
            </a:r>
            <a:r>
              <a:rPr lang="en-US" sz="2000">
                <a:solidFill>
                  <a:schemeClr val="dk1"/>
                </a:solidFill>
                <a:latin typeface="Arial" panose="020B0604020202020204" pitchFamily="34" charset="0"/>
                <a:ea typeface="Calibri"/>
                <a:cs typeface="Arial" panose="020B0604020202020204" pitchFamily="34" charset="0"/>
                <a:sym typeface="Calibri"/>
              </a:rPr>
              <a:t>based Analytics Web-UI</a:t>
            </a:r>
            <a:endParaRPr sz="2000">
              <a:solidFill>
                <a:schemeClr val="dk1"/>
              </a:solidFill>
              <a:latin typeface="Arial" panose="020B0604020202020204" pitchFamily="34" charset="0"/>
              <a:cs typeface="Arial" panose="020B0604020202020204" pitchFamily="34" charset="0"/>
            </a:endParaRPr>
          </a:p>
          <a:p>
            <a:pPr>
              <a:spcBef>
                <a:spcPts val="0"/>
              </a:spcBef>
              <a:spcAft>
                <a:spcPts val="0"/>
              </a:spcAft>
            </a:pPr>
            <a:endParaRPr sz="1400">
              <a:solidFill>
                <a:schemeClr val="dk1"/>
              </a:solidFill>
              <a:latin typeface="Arial" panose="020B0604020202020204" pitchFamily="34" charset="0"/>
              <a:ea typeface="Calibri"/>
              <a:cs typeface="Arial" panose="020B0604020202020204" pitchFamily="34" charset="0"/>
              <a:sym typeface="Calibri"/>
            </a:endParaRPr>
          </a:p>
          <a:p>
            <a:pPr marL="213995" indent="-128270">
              <a:spcBef>
                <a:spcPts val="0"/>
              </a:spcBef>
              <a:spcAft>
                <a:spcPts val="0"/>
              </a:spcAft>
              <a:buClr>
                <a:schemeClr val="dk1"/>
              </a:buClr>
              <a:buSzPts val="1800"/>
            </a:pPr>
            <a:endParaRPr sz="1400">
              <a:solidFill>
                <a:schemeClr val="dk1"/>
              </a:solidFill>
              <a:latin typeface="Arial" panose="020B0604020202020204" pitchFamily="34" charset="0"/>
              <a:ea typeface="Calibri"/>
              <a:cs typeface="Arial" panose="020B0604020202020204" pitchFamily="34" charset="0"/>
            </a:endParaRPr>
          </a:p>
          <a:p>
            <a:pPr marL="213995" indent="-128270">
              <a:spcBef>
                <a:spcPts val="0"/>
              </a:spcBef>
              <a:spcAft>
                <a:spcPts val="0"/>
              </a:spcAft>
              <a:buClr>
                <a:schemeClr val="dk1"/>
              </a:buClr>
              <a:buSzPts val="1800"/>
            </a:pPr>
            <a:endParaRPr sz="1400">
              <a:solidFill>
                <a:schemeClr val="dk1"/>
              </a:solidFill>
              <a:latin typeface="Arial" panose="020B0604020202020204" pitchFamily="34" charset="0"/>
              <a:ea typeface="Calibri"/>
              <a:cs typeface="Arial" panose="020B0604020202020204" pitchFamily="34" charset="0"/>
            </a:endParaRPr>
          </a:p>
          <a:p>
            <a:pPr marL="213995" indent="-128270">
              <a:spcBef>
                <a:spcPts val="0"/>
              </a:spcBef>
              <a:spcAft>
                <a:spcPts val="0"/>
              </a:spcAft>
              <a:buClr>
                <a:schemeClr val="dk1"/>
              </a:buClr>
              <a:buSzPts val="1800"/>
            </a:pPr>
            <a:endParaRPr sz="1400">
              <a:solidFill>
                <a:schemeClr val="dk1"/>
              </a:solidFill>
              <a:latin typeface="Arial" panose="020B0604020202020204" pitchFamily="34" charset="0"/>
              <a:ea typeface="Calibri"/>
              <a:cs typeface="Arial" panose="020B0604020202020204" pitchFamily="34" charset="0"/>
            </a:endParaRPr>
          </a:p>
        </p:txBody>
      </p:sp>
      <p:grpSp>
        <p:nvGrpSpPr>
          <p:cNvPr id="33" name="Group 32">
            <a:extLst>
              <a:ext uri="{FF2B5EF4-FFF2-40B4-BE49-F238E27FC236}">
                <a16:creationId xmlns:a16="http://schemas.microsoft.com/office/drawing/2014/main" id="{8A0B00FB-3328-0F42-AA3F-047A85439618}"/>
              </a:ext>
            </a:extLst>
          </p:cNvPr>
          <p:cNvGrpSpPr/>
          <p:nvPr/>
        </p:nvGrpSpPr>
        <p:grpSpPr>
          <a:xfrm>
            <a:off x="5145276" y="1827373"/>
            <a:ext cx="3998724" cy="4077804"/>
            <a:chOff x="5145276" y="1827373"/>
            <a:chExt cx="3699143" cy="3656927"/>
          </a:xfrm>
        </p:grpSpPr>
        <p:pic>
          <p:nvPicPr>
            <p:cNvPr id="23" name="Google Shape;1279;p58">
              <a:extLst>
                <a:ext uri="{FF2B5EF4-FFF2-40B4-BE49-F238E27FC236}">
                  <a16:creationId xmlns:a16="http://schemas.microsoft.com/office/drawing/2014/main" id="{C15E8C0C-7756-FB42-AD2B-5DA4374ED6FC}"/>
                </a:ext>
              </a:extLst>
            </p:cNvPr>
            <p:cNvPicPr preferRelativeResize="0"/>
            <p:nvPr/>
          </p:nvPicPr>
          <p:blipFill rotWithShape="1">
            <a:blip r:embed="rId2">
              <a:alphaModFix/>
            </a:blip>
            <a:srcRect/>
            <a:stretch/>
          </p:blipFill>
          <p:spPr>
            <a:xfrm>
              <a:off x="5145276" y="1827373"/>
              <a:ext cx="2048761" cy="3656927"/>
            </a:xfrm>
            <a:prstGeom prst="rect">
              <a:avLst/>
            </a:prstGeom>
            <a:noFill/>
            <a:ln>
              <a:noFill/>
            </a:ln>
          </p:spPr>
        </p:pic>
        <p:pic>
          <p:nvPicPr>
            <p:cNvPr id="24" name="Google Shape;1280;p58">
              <a:extLst>
                <a:ext uri="{FF2B5EF4-FFF2-40B4-BE49-F238E27FC236}">
                  <a16:creationId xmlns:a16="http://schemas.microsoft.com/office/drawing/2014/main" id="{AA5FDC1B-2F78-1E42-BD74-A4A2847CE9DA}"/>
                </a:ext>
              </a:extLst>
            </p:cNvPr>
            <p:cNvPicPr preferRelativeResize="0"/>
            <p:nvPr/>
          </p:nvPicPr>
          <p:blipFill rotWithShape="1">
            <a:blip r:embed="rId3">
              <a:alphaModFix/>
            </a:blip>
            <a:srcRect/>
            <a:stretch/>
          </p:blipFill>
          <p:spPr>
            <a:xfrm>
              <a:off x="7369199" y="1855713"/>
              <a:ext cx="1371600" cy="533400"/>
            </a:xfrm>
            <a:prstGeom prst="rect">
              <a:avLst/>
            </a:prstGeom>
            <a:noFill/>
            <a:ln>
              <a:noFill/>
            </a:ln>
          </p:spPr>
        </p:pic>
        <p:pic>
          <p:nvPicPr>
            <p:cNvPr id="25" name="Google Shape;1281;p58">
              <a:extLst>
                <a:ext uri="{FF2B5EF4-FFF2-40B4-BE49-F238E27FC236}">
                  <a16:creationId xmlns:a16="http://schemas.microsoft.com/office/drawing/2014/main" id="{B380410A-8624-934C-8FA7-EFF5A3FCE713}"/>
                </a:ext>
              </a:extLst>
            </p:cNvPr>
            <p:cNvPicPr preferRelativeResize="0"/>
            <p:nvPr/>
          </p:nvPicPr>
          <p:blipFill rotWithShape="1">
            <a:blip r:embed="rId4">
              <a:alphaModFix/>
            </a:blip>
            <a:srcRect/>
            <a:stretch/>
          </p:blipFill>
          <p:spPr>
            <a:xfrm>
              <a:off x="7662662" y="2344085"/>
              <a:ext cx="1050069" cy="700046"/>
            </a:xfrm>
            <a:prstGeom prst="rect">
              <a:avLst/>
            </a:prstGeom>
            <a:noFill/>
            <a:ln>
              <a:noFill/>
            </a:ln>
          </p:spPr>
        </p:pic>
        <p:pic>
          <p:nvPicPr>
            <p:cNvPr id="26" name="Google Shape;1282;p58">
              <a:extLst>
                <a:ext uri="{FF2B5EF4-FFF2-40B4-BE49-F238E27FC236}">
                  <a16:creationId xmlns:a16="http://schemas.microsoft.com/office/drawing/2014/main" id="{D9D3A7DD-F21A-C74F-B219-529A92A0CCE8}"/>
                </a:ext>
              </a:extLst>
            </p:cNvPr>
            <p:cNvPicPr preferRelativeResize="0"/>
            <p:nvPr/>
          </p:nvPicPr>
          <p:blipFill rotWithShape="1">
            <a:blip r:embed="rId5">
              <a:alphaModFix/>
            </a:blip>
            <a:srcRect/>
            <a:stretch/>
          </p:blipFill>
          <p:spPr>
            <a:xfrm>
              <a:off x="7673516" y="2950581"/>
              <a:ext cx="822960" cy="675627"/>
            </a:xfrm>
            <a:prstGeom prst="rect">
              <a:avLst/>
            </a:prstGeom>
            <a:noFill/>
            <a:ln>
              <a:noFill/>
            </a:ln>
          </p:spPr>
        </p:pic>
        <p:pic>
          <p:nvPicPr>
            <p:cNvPr id="27" name="Google Shape;1283;p58">
              <a:extLst>
                <a:ext uri="{FF2B5EF4-FFF2-40B4-BE49-F238E27FC236}">
                  <a16:creationId xmlns:a16="http://schemas.microsoft.com/office/drawing/2014/main" id="{3E06A5A1-59FF-E34B-B09F-CB79CFC5E726}"/>
                </a:ext>
              </a:extLst>
            </p:cNvPr>
            <p:cNvPicPr preferRelativeResize="0"/>
            <p:nvPr/>
          </p:nvPicPr>
          <p:blipFill rotWithShape="1">
            <a:blip r:embed="rId6">
              <a:alphaModFix/>
            </a:blip>
            <a:srcRect/>
            <a:stretch/>
          </p:blipFill>
          <p:spPr>
            <a:xfrm>
              <a:off x="7598783" y="3402000"/>
              <a:ext cx="972426" cy="972426"/>
            </a:xfrm>
            <a:prstGeom prst="rect">
              <a:avLst/>
            </a:prstGeom>
            <a:noFill/>
            <a:ln>
              <a:noFill/>
            </a:ln>
          </p:spPr>
        </p:pic>
        <p:pic>
          <p:nvPicPr>
            <p:cNvPr id="28" name="Google Shape;1284;p58">
              <a:extLst>
                <a:ext uri="{FF2B5EF4-FFF2-40B4-BE49-F238E27FC236}">
                  <a16:creationId xmlns:a16="http://schemas.microsoft.com/office/drawing/2014/main" id="{3CFFE8CE-7974-834C-9E42-1C5240BA64B7}"/>
                </a:ext>
              </a:extLst>
            </p:cNvPr>
            <p:cNvPicPr preferRelativeResize="0"/>
            <p:nvPr/>
          </p:nvPicPr>
          <p:blipFill rotWithShape="1">
            <a:blip r:embed="rId7">
              <a:alphaModFix/>
            </a:blip>
            <a:srcRect/>
            <a:stretch/>
          </p:blipFill>
          <p:spPr>
            <a:xfrm>
              <a:off x="7731590" y="4262532"/>
              <a:ext cx="689918" cy="589305"/>
            </a:xfrm>
            <a:prstGeom prst="rect">
              <a:avLst/>
            </a:prstGeom>
            <a:noFill/>
            <a:ln>
              <a:noFill/>
            </a:ln>
          </p:spPr>
        </p:pic>
        <p:pic>
          <p:nvPicPr>
            <p:cNvPr id="29" name="Google Shape;1285;p58">
              <a:extLst>
                <a:ext uri="{FF2B5EF4-FFF2-40B4-BE49-F238E27FC236}">
                  <a16:creationId xmlns:a16="http://schemas.microsoft.com/office/drawing/2014/main" id="{F399A713-A555-0D49-85CA-449C6D8CE7B3}"/>
                </a:ext>
              </a:extLst>
            </p:cNvPr>
            <p:cNvPicPr preferRelativeResize="0"/>
            <p:nvPr/>
          </p:nvPicPr>
          <p:blipFill rotWithShape="1">
            <a:blip r:embed="rId8">
              <a:alphaModFix/>
            </a:blip>
            <a:srcRect/>
            <a:stretch/>
          </p:blipFill>
          <p:spPr>
            <a:xfrm>
              <a:off x="7395407" y="4935011"/>
              <a:ext cx="1449012" cy="424774"/>
            </a:xfrm>
            <a:prstGeom prst="rect">
              <a:avLst/>
            </a:prstGeom>
            <a:noFill/>
            <a:ln>
              <a:noFill/>
            </a:ln>
          </p:spPr>
        </p:pic>
      </p:grpSp>
      <p:sp>
        <p:nvSpPr>
          <p:cNvPr id="31" name="Rectangle 30">
            <a:extLst>
              <a:ext uri="{FF2B5EF4-FFF2-40B4-BE49-F238E27FC236}">
                <a16:creationId xmlns:a16="http://schemas.microsoft.com/office/drawing/2014/main" id="{845FD39E-F7DB-7644-B8AC-8BE394B5D3AC}"/>
              </a:ext>
            </a:extLst>
          </p:cNvPr>
          <p:cNvSpPr/>
          <p:nvPr/>
        </p:nvSpPr>
        <p:spPr>
          <a:xfrm>
            <a:off x="-75950" y="6039394"/>
            <a:ext cx="4543589" cy="369332"/>
          </a:xfrm>
          <a:prstGeom prst="rect">
            <a:avLst/>
          </a:prstGeom>
          <a:noFill/>
        </p:spPr>
        <p:txBody>
          <a:bodyPr wrap="square">
            <a:spAutoFit/>
          </a:bodyPr>
          <a:lstStyle/>
          <a:p>
            <a:r>
              <a:rPr lang="en-US" b="1">
                <a:solidFill>
                  <a:srgbClr val="FF0000"/>
                </a:solidFill>
                <a:latin typeface="Calibri" panose="020F0502020204030204" pitchFamily="34" charset="0"/>
              </a:rPr>
              <a:t>@ </a:t>
            </a:r>
            <a:r>
              <a:rPr lang="en-US">
                <a:solidFill>
                  <a:srgbClr val="0260BF"/>
                </a:solidFill>
                <a:latin typeface="Calibri" panose="020F0502020204030204" pitchFamily="34" charset="0"/>
              </a:rPr>
              <a:t>https://</a:t>
            </a:r>
            <a:r>
              <a:rPr lang="en-US" err="1">
                <a:solidFill>
                  <a:srgbClr val="0260BF"/>
                </a:solidFill>
                <a:latin typeface="Calibri" panose="020F0502020204030204" pitchFamily="34" charset="0"/>
              </a:rPr>
              <a:t>github.com</a:t>
            </a:r>
            <a:r>
              <a:rPr lang="en-US">
                <a:solidFill>
                  <a:srgbClr val="0260BF"/>
                </a:solidFill>
                <a:latin typeface="Calibri" panose="020F0502020204030204" pitchFamily="34" charset="0"/>
              </a:rPr>
              <a:t>/</a:t>
            </a:r>
            <a:r>
              <a:rPr lang="en-US" err="1">
                <a:solidFill>
                  <a:srgbClr val="0260BF"/>
                </a:solidFill>
                <a:latin typeface="Calibri" panose="020F0502020204030204" pitchFamily="34" charset="0"/>
              </a:rPr>
              <a:t>purdue-gask</a:t>
            </a:r>
            <a:r>
              <a:rPr lang="en-US">
                <a:solidFill>
                  <a:srgbClr val="0260BF"/>
                </a:solidFill>
                <a:latin typeface="Calibri" panose="020F0502020204030204" pitchFamily="34" charset="0"/>
              </a:rPr>
              <a:t>/</a:t>
            </a:r>
            <a:r>
              <a:rPr lang="en-US" err="1">
                <a:solidFill>
                  <a:srgbClr val="0260BF"/>
                </a:solidFill>
                <a:latin typeface="Calibri" panose="020F0502020204030204" pitchFamily="34" charset="0"/>
              </a:rPr>
              <a:t>skod</a:t>
            </a:r>
            <a:r>
              <a:rPr lang="en-US">
                <a:solidFill>
                  <a:srgbClr val="0260BF"/>
                </a:solidFill>
                <a:latin typeface="Calibri" panose="020F0502020204030204" pitchFamily="34" charset="0"/>
              </a:rPr>
              <a:t>/ </a:t>
            </a:r>
            <a:endParaRPr lang="en-US"/>
          </a:p>
        </p:txBody>
      </p:sp>
      <p:sp>
        <p:nvSpPr>
          <p:cNvPr id="32" name="Rectangle 31">
            <a:extLst>
              <a:ext uri="{FF2B5EF4-FFF2-40B4-BE49-F238E27FC236}">
                <a16:creationId xmlns:a16="http://schemas.microsoft.com/office/drawing/2014/main" id="{4920E651-82CF-9F41-B3FA-672BABEB28F5}"/>
              </a:ext>
            </a:extLst>
          </p:cNvPr>
          <p:cNvSpPr/>
          <p:nvPr/>
        </p:nvSpPr>
        <p:spPr>
          <a:xfrm>
            <a:off x="5218988" y="6039394"/>
            <a:ext cx="4087722" cy="369332"/>
          </a:xfrm>
          <a:prstGeom prst="rect">
            <a:avLst/>
          </a:prstGeom>
          <a:noFill/>
        </p:spPr>
        <p:txBody>
          <a:bodyPr wrap="square">
            <a:spAutoFit/>
          </a:bodyPr>
          <a:lstStyle/>
          <a:p>
            <a:r>
              <a:rPr lang="en-US" b="1">
                <a:solidFill>
                  <a:srgbClr val="00AF4F"/>
                </a:solidFill>
                <a:latin typeface="Calibri" panose="020F0502020204030204" pitchFamily="34" charset="0"/>
              </a:rPr>
              <a:t>@ </a:t>
            </a:r>
            <a:r>
              <a:rPr lang="en-US">
                <a:solidFill>
                  <a:srgbClr val="0260BF"/>
                </a:solidFill>
                <a:latin typeface="Calibri" panose="020F0502020204030204" pitchFamily="34" charset="0"/>
              </a:rPr>
              <a:t>https://</a:t>
            </a:r>
            <a:r>
              <a:rPr lang="en-US" err="1">
                <a:solidFill>
                  <a:srgbClr val="0260BF"/>
                </a:solidFill>
                <a:latin typeface="Calibri" panose="020F0502020204030204" pitchFamily="34" charset="0"/>
              </a:rPr>
              <a:t>github.com</a:t>
            </a:r>
            <a:r>
              <a:rPr lang="en-US">
                <a:solidFill>
                  <a:srgbClr val="0260BF"/>
                </a:solidFill>
                <a:latin typeface="Calibri" panose="020F0502020204030204" pitchFamily="34" charset="0"/>
              </a:rPr>
              <a:t>/OADA/</a:t>
            </a:r>
            <a:r>
              <a:rPr lang="en-US" err="1">
                <a:solidFill>
                  <a:srgbClr val="0260BF"/>
                </a:solidFill>
                <a:latin typeface="Calibri" panose="020F0502020204030204" pitchFamily="34" charset="0"/>
              </a:rPr>
              <a:t>oada</a:t>
            </a:r>
            <a:r>
              <a:rPr lang="en-US">
                <a:solidFill>
                  <a:srgbClr val="0260BF"/>
                </a:solidFill>
                <a:latin typeface="Calibri" panose="020F0502020204030204" pitchFamily="34" charset="0"/>
              </a:rPr>
              <a:t>-cache </a:t>
            </a:r>
            <a:endParaRPr lang="en-US"/>
          </a:p>
        </p:txBody>
      </p:sp>
    </p:spTree>
    <p:extLst>
      <p:ext uri="{BB962C8B-B14F-4D97-AF65-F5344CB8AC3E}">
        <p14:creationId xmlns:p14="http://schemas.microsoft.com/office/powerpoint/2010/main" val="10759675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8FD92-4EF6-EE4A-8A7E-5CDF61439ADF}"/>
              </a:ext>
            </a:extLst>
          </p:cNvPr>
          <p:cNvSpPr>
            <a:spLocks noGrp="1"/>
          </p:cNvSpPr>
          <p:nvPr>
            <p:ph type="title" idx="4294967295"/>
          </p:nvPr>
        </p:nvSpPr>
        <p:spPr>
          <a:xfrm>
            <a:off x="0" y="952500"/>
            <a:ext cx="8478838" cy="838200"/>
          </a:xfrm>
        </p:spPr>
        <p:txBody>
          <a:bodyPr/>
          <a:lstStyle/>
          <a:p>
            <a:r>
              <a:rPr lang="en-US" sz="2800" dirty="0"/>
              <a:t>Deliverables</a:t>
            </a:r>
          </a:p>
        </p:txBody>
      </p:sp>
      <p:sp>
        <p:nvSpPr>
          <p:cNvPr id="9" name="Content Placeholder 2">
            <a:extLst>
              <a:ext uri="{FF2B5EF4-FFF2-40B4-BE49-F238E27FC236}">
                <a16:creationId xmlns:a16="http://schemas.microsoft.com/office/drawing/2014/main" id="{A7DD0273-D2A0-F74B-BD07-00BF2804FAA7}"/>
              </a:ext>
            </a:extLst>
          </p:cNvPr>
          <p:cNvSpPr>
            <a:spLocks noGrp="1"/>
          </p:cNvSpPr>
          <p:nvPr>
            <p:ph idx="4294967295"/>
          </p:nvPr>
        </p:nvSpPr>
        <p:spPr>
          <a:xfrm>
            <a:off x="0" y="1992313"/>
            <a:ext cx="8458200" cy="4175125"/>
          </a:xfrm>
        </p:spPr>
        <p:txBody>
          <a:bodyPr>
            <a:normAutofit/>
          </a:bodyPr>
          <a:lstStyle/>
          <a:p>
            <a:pPr marL="229870" indent="-229870"/>
            <a:r>
              <a:rPr lang="en-US" sz="2400" dirty="0">
                <a:latin typeface="Arial"/>
                <a:cs typeface="Arial"/>
              </a:rPr>
              <a:t>Microservices for all modules</a:t>
            </a:r>
            <a:endParaRPr lang="en-US" dirty="0">
              <a:latin typeface="Arial"/>
              <a:cs typeface="Arial"/>
            </a:endParaRPr>
          </a:p>
          <a:p>
            <a:pPr marL="229870" indent="-229870"/>
            <a:r>
              <a:rPr lang="en-US" sz="2400" dirty="0">
                <a:latin typeface="Arial"/>
                <a:cs typeface="Arial"/>
              </a:rPr>
              <a:t>Source Codes</a:t>
            </a:r>
          </a:p>
        </p:txBody>
      </p:sp>
      <p:sp>
        <p:nvSpPr>
          <p:cNvPr id="4" name="Slide Number Placeholder 3">
            <a:extLst>
              <a:ext uri="{FF2B5EF4-FFF2-40B4-BE49-F238E27FC236}">
                <a16:creationId xmlns:a16="http://schemas.microsoft.com/office/drawing/2014/main" id="{87EFB46C-B09C-3F42-A093-866FB67099DF}"/>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88</a:t>
            </a:fld>
            <a:endParaRPr lang="en-US"/>
          </a:p>
        </p:txBody>
      </p:sp>
      <p:grpSp>
        <p:nvGrpSpPr>
          <p:cNvPr id="6" name="Group 5">
            <a:extLst>
              <a:ext uri="{FF2B5EF4-FFF2-40B4-BE49-F238E27FC236}">
                <a16:creationId xmlns:a16="http://schemas.microsoft.com/office/drawing/2014/main" id="{F9934653-3F9B-A446-852D-F5023ED450D5}"/>
              </a:ext>
            </a:extLst>
          </p:cNvPr>
          <p:cNvGrpSpPr/>
          <p:nvPr/>
        </p:nvGrpSpPr>
        <p:grpSpPr>
          <a:xfrm>
            <a:off x="1251744" y="3429000"/>
            <a:ext cx="6411912" cy="1625600"/>
            <a:chOff x="660400" y="4153805"/>
            <a:chExt cx="6411912" cy="1625600"/>
          </a:xfrm>
        </p:grpSpPr>
        <p:sp>
          <p:nvSpPr>
            <p:cNvPr id="7" name="Rectangle 6">
              <a:extLst>
                <a:ext uri="{FF2B5EF4-FFF2-40B4-BE49-F238E27FC236}">
                  <a16:creationId xmlns:a16="http://schemas.microsoft.com/office/drawing/2014/main" id="{C055B465-C861-164D-BCD8-C68E9A36E570}"/>
                </a:ext>
              </a:extLst>
            </p:cNvPr>
            <p:cNvSpPr/>
            <p:nvPr/>
          </p:nvSpPr>
          <p:spPr>
            <a:xfrm>
              <a:off x="2285999" y="4551106"/>
              <a:ext cx="4786313" cy="830997"/>
            </a:xfrm>
            <a:prstGeom prst="rect">
              <a:avLst/>
            </a:prstGeom>
          </p:spPr>
          <p:txBody>
            <a:bodyPr wrap="square">
              <a:spAutoFit/>
            </a:bodyPr>
            <a:lstStyle/>
            <a:p>
              <a:r>
                <a:rPr lang="en-US" sz="2400" b="1">
                  <a:solidFill>
                    <a:srgbClr val="0260BF"/>
                  </a:solidFill>
                  <a:latin typeface="Calibri" panose="020F0502020204030204" pitchFamily="34" charset="0"/>
                </a:rPr>
                <a:t>https://</a:t>
              </a:r>
              <a:r>
                <a:rPr lang="en-US" sz="2400" b="1" err="1">
                  <a:solidFill>
                    <a:srgbClr val="0260BF"/>
                  </a:solidFill>
                  <a:latin typeface="Calibri" panose="020F0502020204030204" pitchFamily="34" charset="0"/>
                </a:rPr>
                <a:t>github.com</a:t>
              </a:r>
              <a:r>
                <a:rPr lang="en-US" sz="2400" b="1">
                  <a:solidFill>
                    <a:srgbClr val="0260BF"/>
                  </a:solidFill>
                  <a:latin typeface="Calibri" panose="020F0502020204030204" pitchFamily="34" charset="0"/>
                </a:rPr>
                <a:t>/</a:t>
              </a:r>
              <a:r>
                <a:rPr lang="en-US" sz="2400" b="1" err="1">
                  <a:solidFill>
                    <a:srgbClr val="0260BF"/>
                  </a:solidFill>
                  <a:latin typeface="Calibri" panose="020F0502020204030204" pitchFamily="34" charset="0"/>
                </a:rPr>
                <a:t>purdue-gask</a:t>
              </a:r>
              <a:r>
                <a:rPr lang="en-US" sz="2400" b="1">
                  <a:solidFill>
                    <a:srgbClr val="0260BF"/>
                  </a:solidFill>
                  <a:latin typeface="Calibri" panose="020F0502020204030204" pitchFamily="34" charset="0"/>
                </a:rPr>
                <a:t> https://</a:t>
              </a:r>
              <a:r>
                <a:rPr lang="en-US" sz="2400" b="1" err="1">
                  <a:solidFill>
                    <a:srgbClr val="0260BF"/>
                  </a:solidFill>
                  <a:latin typeface="Calibri" panose="020F0502020204030204" pitchFamily="34" charset="0"/>
                </a:rPr>
                <a:t>github.com</a:t>
              </a:r>
              <a:r>
                <a:rPr lang="en-US" sz="2400" b="1">
                  <a:solidFill>
                    <a:srgbClr val="0260BF"/>
                  </a:solidFill>
                  <a:latin typeface="Calibri" panose="020F0502020204030204" pitchFamily="34" charset="0"/>
                </a:rPr>
                <a:t>/OADA </a:t>
              </a:r>
              <a:endParaRPr lang="en-US" sz="2400" b="1"/>
            </a:p>
          </p:txBody>
        </p:sp>
        <p:pic>
          <p:nvPicPr>
            <p:cNvPr id="8" name="Picture 1" descr="page40image12476128">
              <a:extLst>
                <a:ext uri="{FF2B5EF4-FFF2-40B4-BE49-F238E27FC236}">
                  <a16:creationId xmlns:a16="http://schemas.microsoft.com/office/drawing/2014/main" id="{FDC9D618-15E4-5346-804E-9BCAAE818F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400" y="4153805"/>
              <a:ext cx="1625600" cy="1625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940465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95D0C-AB62-BC45-A851-627C32AFE33D}"/>
              </a:ext>
            </a:extLst>
          </p:cNvPr>
          <p:cNvSpPr>
            <a:spLocks noGrp="1"/>
          </p:cNvSpPr>
          <p:nvPr>
            <p:ph type="title" idx="4294967295"/>
          </p:nvPr>
        </p:nvSpPr>
        <p:spPr>
          <a:xfrm>
            <a:off x="0" y="952500"/>
            <a:ext cx="8478838" cy="838200"/>
          </a:xfrm>
        </p:spPr>
        <p:txBody>
          <a:bodyPr/>
          <a:lstStyle/>
          <a:p>
            <a:r>
              <a:rPr lang="en-US" sz="2800"/>
              <a:t>Demo Video</a:t>
            </a:r>
          </a:p>
        </p:txBody>
      </p:sp>
      <p:sp>
        <p:nvSpPr>
          <p:cNvPr id="3" name="Content Placeholder 2">
            <a:extLst>
              <a:ext uri="{FF2B5EF4-FFF2-40B4-BE49-F238E27FC236}">
                <a16:creationId xmlns:a16="http://schemas.microsoft.com/office/drawing/2014/main" id="{4CF3B675-16C8-F54D-8EC3-B8F6F94D18A2}"/>
              </a:ext>
            </a:extLst>
          </p:cNvPr>
          <p:cNvSpPr>
            <a:spLocks noGrp="1"/>
          </p:cNvSpPr>
          <p:nvPr>
            <p:ph idx="4294967295"/>
          </p:nvPr>
        </p:nvSpPr>
        <p:spPr>
          <a:xfrm>
            <a:off x="0" y="1992313"/>
            <a:ext cx="8639175" cy="4665662"/>
          </a:xfrm>
        </p:spPr>
        <p:txBody>
          <a:bodyPr>
            <a:normAutofit/>
          </a:bodyPr>
          <a:lstStyle/>
          <a:p>
            <a:pPr marL="229870" indent="-229870"/>
            <a:r>
              <a:rPr lang="en-US" dirty="0">
                <a:latin typeface="Arial"/>
                <a:cs typeface="Arial"/>
              </a:rPr>
              <a:t>In the demo video, we demonstrate as follows.</a:t>
            </a:r>
          </a:p>
          <a:p>
            <a:pPr marL="739775" lvl="1" indent="-285750">
              <a:buFont typeface="Arial" panose="020B0604020202020204" pitchFamily="34" charset="0"/>
              <a:buChar char="•"/>
            </a:pPr>
            <a:r>
              <a:rPr lang="en-US" sz="2000" kern="1200" dirty="0">
                <a:solidFill>
                  <a:srgbClr val="000000"/>
                </a:solidFill>
                <a:latin typeface="Arial"/>
                <a:ea typeface="+mn-ea"/>
                <a:cs typeface="Arial"/>
              </a:rPr>
              <a:t>How twitter data is consumed and processed via Data Streaming Module</a:t>
            </a:r>
          </a:p>
          <a:p>
            <a:pPr marL="739775" lvl="1" indent="-285750">
              <a:buFont typeface="Arial" panose="020B0604020202020204" pitchFamily="34" charset="0"/>
              <a:buChar char="•"/>
            </a:pPr>
            <a:r>
              <a:rPr lang="en-US" sz="2000" kern="1200" dirty="0">
                <a:solidFill>
                  <a:srgbClr val="000000"/>
                </a:solidFill>
                <a:latin typeface="Arial"/>
                <a:ea typeface="+mn-ea"/>
                <a:cs typeface="Arial"/>
              </a:rPr>
              <a:t>Extracting objects from Videos</a:t>
            </a:r>
          </a:p>
          <a:p>
            <a:pPr marL="739775" lvl="1" indent="-285750">
              <a:buFont typeface="Arial" panose="020B0604020202020204" pitchFamily="34" charset="0"/>
              <a:buChar char="•"/>
            </a:pPr>
            <a:r>
              <a:rPr lang="en-US" sz="2000" kern="1200" dirty="0">
                <a:solidFill>
                  <a:srgbClr val="000000"/>
                </a:solidFill>
                <a:latin typeface="Arial"/>
                <a:ea typeface="+mn-ea"/>
                <a:cs typeface="Arial"/>
              </a:rPr>
              <a:t>Extracts the tweets that discusses about </a:t>
            </a:r>
            <a:r>
              <a:rPr lang="en-US" sz="2000" i="1" kern="1200" dirty="0">
                <a:solidFill>
                  <a:srgbClr val="000000"/>
                </a:solidFill>
                <a:latin typeface="Arial"/>
                <a:ea typeface="+mn-ea"/>
                <a:cs typeface="Arial"/>
              </a:rPr>
              <a:t>Object in Question </a:t>
            </a:r>
          </a:p>
          <a:p>
            <a:pPr marL="739775" lvl="1" indent="-285750">
              <a:buFont typeface="Arial" panose="020B0604020202020204" pitchFamily="34" charset="0"/>
              <a:buChar char="•"/>
            </a:pPr>
            <a:r>
              <a:rPr lang="en-US" sz="2000" kern="1200" dirty="0">
                <a:solidFill>
                  <a:srgbClr val="000000"/>
                </a:solidFill>
                <a:latin typeface="Arial"/>
                <a:ea typeface="+mn-ea"/>
                <a:cs typeface="Arial"/>
              </a:rPr>
              <a:t>Tie features from different modality using the Indexing Layer</a:t>
            </a:r>
          </a:p>
          <a:p>
            <a:pPr marL="1143000" lvl="2" indent="-285750">
              <a:buFont typeface="Arial" panose="020B0604020202020204" pitchFamily="34" charset="0"/>
              <a:buChar char="•"/>
            </a:pPr>
            <a:r>
              <a:rPr lang="en-US" sz="2000" kern="1200" dirty="0">
                <a:solidFill>
                  <a:srgbClr val="000000"/>
                </a:solidFill>
                <a:latin typeface="Arial"/>
                <a:ea typeface="+mn-ea"/>
                <a:cs typeface="Arial"/>
              </a:rPr>
              <a:t>Build Index on the objects from videos and tweets</a:t>
            </a:r>
          </a:p>
          <a:p>
            <a:pPr marL="739775" lvl="1" indent="-285750">
              <a:buFont typeface="Arial" panose="020B0604020202020204" pitchFamily="34" charset="0"/>
              <a:buChar char="•"/>
            </a:pPr>
            <a:r>
              <a:rPr lang="en-US" sz="2000" kern="1200" dirty="0">
                <a:solidFill>
                  <a:srgbClr val="000000"/>
                </a:solidFill>
                <a:latin typeface="Arial"/>
                <a:ea typeface="+mn-ea"/>
                <a:cs typeface="Arial"/>
              </a:rPr>
              <a:t>Functionality of the Front End with Graph Analytics</a:t>
            </a:r>
          </a:p>
          <a:p>
            <a:pPr marL="739775" lvl="1" indent="-285750">
              <a:buFont typeface="Arial" panose="020B0604020202020204" pitchFamily="34" charset="0"/>
              <a:buChar char="•"/>
            </a:pPr>
            <a:r>
              <a:rPr lang="en-US" sz="2000" kern="1200" dirty="0">
                <a:solidFill>
                  <a:srgbClr val="000000"/>
                </a:solidFill>
                <a:latin typeface="Arial"/>
                <a:ea typeface="+mn-ea"/>
                <a:cs typeface="Arial"/>
              </a:rPr>
              <a:t>User Profiling extracts other objects that can be of users’ interest </a:t>
            </a:r>
          </a:p>
          <a:p>
            <a:pPr marL="739775" lvl="1" indent="-285750">
              <a:buFont typeface="Arial" panose="020B0604020202020204" pitchFamily="34" charset="0"/>
              <a:buChar char="•"/>
            </a:pPr>
            <a:r>
              <a:rPr lang="en-US" sz="2000" kern="1200" dirty="0">
                <a:solidFill>
                  <a:srgbClr val="000000"/>
                </a:solidFill>
                <a:latin typeface="Arial"/>
                <a:ea typeface="+mn-ea"/>
                <a:cs typeface="Arial"/>
              </a:rPr>
              <a:t>Allows user to see those objects from all modalities</a:t>
            </a:r>
            <a:endParaRPr lang="en-US" sz="1800" dirty="0"/>
          </a:p>
          <a:p>
            <a:pPr marL="229870" indent="-229870"/>
            <a:endParaRPr lang="en-US" dirty="0"/>
          </a:p>
        </p:txBody>
      </p:sp>
      <p:sp>
        <p:nvSpPr>
          <p:cNvPr id="4" name="Slide Number Placeholder 3">
            <a:extLst>
              <a:ext uri="{FF2B5EF4-FFF2-40B4-BE49-F238E27FC236}">
                <a16:creationId xmlns:a16="http://schemas.microsoft.com/office/drawing/2014/main" id="{60E9159B-E3A5-734C-937D-541CF7FA16BC}"/>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89</a:t>
            </a:fld>
            <a:endParaRPr lang="en-US"/>
          </a:p>
        </p:txBody>
      </p:sp>
    </p:spTree>
    <p:extLst>
      <p:ext uri="{BB962C8B-B14F-4D97-AF65-F5344CB8AC3E}">
        <p14:creationId xmlns:p14="http://schemas.microsoft.com/office/powerpoint/2010/main" val="135883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a:effectLst/>
        </p:spPr>
        <p:txBody>
          <a:bodyPr>
            <a:normAutofit/>
          </a:bodyPr>
          <a:lstStyle/>
          <a:p>
            <a:r>
              <a:rPr lang="en-US" dirty="0"/>
              <a:t>NGC Plans</a:t>
            </a:r>
            <a:endParaRPr lang="en-US" b="0" dirty="0"/>
          </a:p>
        </p:txBody>
      </p:sp>
      <p:sp>
        <p:nvSpPr>
          <p:cNvPr id="7" name="Content Placeholder 2"/>
          <p:cNvSpPr>
            <a:spLocks noGrp="1"/>
          </p:cNvSpPr>
          <p:nvPr>
            <p:ph sz="half" idx="1"/>
          </p:nvPr>
        </p:nvSpPr>
        <p:spPr>
          <a:xfrm>
            <a:off x="259080" y="1759491"/>
            <a:ext cx="4038600" cy="3909472"/>
          </a:xfrm>
          <a:prstGeom prst="rect">
            <a:avLst/>
          </a:prstGeom>
        </p:spPr>
        <p:txBody>
          <a:bodyPr>
            <a:noAutofit/>
          </a:bodyPr>
          <a:lstStyle/>
          <a:p>
            <a:pPr>
              <a:spcBef>
                <a:spcPts val="1200"/>
              </a:spcBef>
            </a:pPr>
            <a:r>
              <a:rPr lang="en-US" sz="1800" dirty="0"/>
              <a:t>Observe and collect user behavior through unobtrusive multi-modal interfaces</a:t>
            </a:r>
          </a:p>
          <a:p>
            <a:pPr>
              <a:spcBef>
                <a:spcPts val="1200"/>
              </a:spcBef>
            </a:pPr>
            <a:r>
              <a:rPr lang="en-US" sz="1800" dirty="0"/>
              <a:t>Model the mission interests, preferences, context, priority and capabilities </a:t>
            </a:r>
          </a:p>
          <a:p>
            <a:pPr>
              <a:spcBef>
                <a:spcPts val="1200"/>
              </a:spcBef>
            </a:pPr>
            <a:r>
              <a:rPr lang="en-US" sz="1800" dirty="0"/>
              <a:t>Novel streaming metadata tagging and indexing of data from heterogeneous source</a:t>
            </a:r>
          </a:p>
          <a:p>
            <a:pPr>
              <a:spcBef>
                <a:spcPts val="1200"/>
              </a:spcBef>
            </a:pPr>
            <a:r>
              <a:rPr lang="en-US" sz="1800" dirty="0"/>
              <a:t>Data mining algorithms that identify mission content by association to event attributes (e.g. by clustering, regression and rules) of streaming sources </a:t>
            </a:r>
          </a:p>
          <a:p>
            <a:pPr>
              <a:spcBef>
                <a:spcPts val="1200"/>
              </a:spcBef>
            </a:pPr>
            <a:r>
              <a:rPr lang="en-US" sz="1800" dirty="0"/>
              <a:t>Push context-aware relevant information to the mission user.</a:t>
            </a:r>
          </a:p>
          <a:p>
            <a:endParaRPr lang="en-US" sz="1600" dirty="0"/>
          </a:p>
          <a:p>
            <a:endParaRPr lang="en-US" sz="1600" dirty="0"/>
          </a:p>
        </p:txBody>
      </p:sp>
      <p:sp>
        <p:nvSpPr>
          <p:cNvPr id="5" name="Slide Number Placeholder 4"/>
          <p:cNvSpPr>
            <a:spLocks noGrp="1"/>
          </p:cNvSpPr>
          <p:nvPr>
            <p:ph type="sldNum" sz="quarter" idx="11"/>
          </p:nvPr>
        </p:nvSpPr>
        <p:spPr>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CB52BB-7F98-417A-88B1-9441A05B86A8}" type="slidenum">
              <a:rPr kumimoji="0" lang="en-US" sz="900" b="0" i="0" u="none" strike="noStrike" kern="1200" cap="none" spc="0" normalizeH="0" baseline="0" noProof="0">
                <a:ln>
                  <a:noFill/>
                </a:ln>
                <a:solidFill>
                  <a:srgbClr val="000000"/>
                </a:solidFill>
                <a:effectLst/>
                <a:uLnTx/>
                <a:uFillTx/>
                <a:latin typeface="Arial" charset="0"/>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srgbClr val="000000"/>
              </a:solidFill>
              <a:effectLst/>
              <a:uLnTx/>
              <a:uFillTx/>
              <a:latin typeface="Arial" charset="0"/>
              <a:ea typeface="+mn-ea"/>
              <a:cs typeface="Arial"/>
            </a:endParaRPr>
          </a:p>
        </p:txBody>
      </p:sp>
      <p:pic>
        <p:nvPicPr>
          <p:cNvPr id="8" name="Picture 2" descr="C:\Users\huffju\AppData\Local\Microsoft\Windows\Temporary Internet Files\Content.Outlook\UQTAQ9LS\P71_MS-A_002v3 (2).png"/>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17391"/>
          <a:stretch/>
        </p:blipFill>
        <p:spPr bwMode="auto">
          <a:xfrm>
            <a:off x="4649788" y="1143000"/>
            <a:ext cx="4341812" cy="43434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4572000" y="5410199"/>
            <a:ext cx="4495800" cy="1211705"/>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AB6D2">
                    <a:lumMod val="75000"/>
                  </a:srgbClr>
                </a:solidFill>
                <a:effectLst/>
                <a:uLnTx/>
                <a:uFillTx/>
                <a:latin typeface="Tahoma"/>
                <a:ea typeface="+mn-ea"/>
                <a:cs typeface="Arial"/>
              </a:rPr>
              <a:t>Adapting Mission Information and Processes to Allow Trusted, Collaborative Participation.  </a:t>
            </a:r>
          </a:p>
        </p:txBody>
      </p:sp>
    </p:spTree>
    <p:extLst>
      <p:ext uri="{BB962C8B-B14F-4D97-AF65-F5344CB8AC3E}">
        <p14:creationId xmlns:p14="http://schemas.microsoft.com/office/powerpoint/2010/main" val="40920009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95D0C-AB62-BC45-A851-627C32AFE33D}"/>
              </a:ext>
            </a:extLst>
          </p:cNvPr>
          <p:cNvSpPr>
            <a:spLocks noGrp="1"/>
          </p:cNvSpPr>
          <p:nvPr>
            <p:ph type="title" idx="4294967295"/>
          </p:nvPr>
        </p:nvSpPr>
        <p:spPr>
          <a:xfrm>
            <a:off x="0" y="952500"/>
            <a:ext cx="8478838" cy="838200"/>
          </a:xfrm>
        </p:spPr>
        <p:txBody>
          <a:bodyPr/>
          <a:lstStyle/>
          <a:p>
            <a:r>
              <a:rPr lang="en-US" sz="2800"/>
              <a:t>Demo Video</a:t>
            </a:r>
          </a:p>
        </p:txBody>
      </p:sp>
      <p:sp>
        <p:nvSpPr>
          <p:cNvPr id="3" name="Content Placeholder 2">
            <a:extLst>
              <a:ext uri="{FF2B5EF4-FFF2-40B4-BE49-F238E27FC236}">
                <a16:creationId xmlns:a16="http://schemas.microsoft.com/office/drawing/2014/main" id="{4CF3B675-16C8-F54D-8EC3-B8F6F94D18A2}"/>
              </a:ext>
            </a:extLst>
          </p:cNvPr>
          <p:cNvSpPr>
            <a:spLocks noGrp="1"/>
          </p:cNvSpPr>
          <p:nvPr>
            <p:ph idx="4294967295"/>
          </p:nvPr>
        </p:nvSpPr>
        <p:spPr>
          <a:xfrm>
            <a:off x="446088" y="1992313"/>
            <a:ext cx="8697912" cy="4665662"/>
          </a:xfrm>
        </p:spPr>
        <p:txBody>
          <a:bodyPr>
            <a:normAutofit/>
          </a:bodyPr>
          <a:lstStyle/>
          <a:p>
            <a:pPr marL="229870" indent="-229870"/>
            <a:r>
              <a:rPr lang="en-US" dirty="0">
                <a:solidFill>
                  <a:srgbClr val="000000"/>
                </a:solidFill>
                <a:latin typeface="Arial"/>
                <a:cs typeface="Arial"/>
              </a:rPr>
              <a:t>Simplified Query</a:t>
            </a:r>
            <a:br>
              <a:rPr lang="en-US" dirty="0">
                <a:solidFill>
                  <a:srgbClr val="000000"/>
                </a:solidFill>
                <a:latin typeface="Arial"/>
                <a:cs typeface="Arial"/>
              </a:rPr>
            </a:br>
            <a:br>
              <a:rPr lang="en-US" dirty="0">
                <a:highlight>
                  <a:srgbClr val="FFFF00"/>
                </a:highlight>
              </a:rPr>
            </a:br>
            <a:r>
              <a:rPr lang="en-US" sz="2400" dirty="0">
                <a:solidFill>
                  <a:srgbClr val="C00000"/>
                </a:solidFill>
                <a:highlight>
                  <a:srgbClr val="00FFFF"/>
                </a:highlight>
                <a:latin typeface="Monaco"/>
                <a:cs typeface="Arial"/>
              </a:rPr>
              <a:t>Select * from tweets, videos where </a:t>
            </a:r>
            <a:r>
              <a:rPr lang="en-US" sz="2400" dirty="0" err="1">
                <a:solidFill>
                  <a:srgbClr val="C00000"/>
                </a:solidFill>
                <a:highlight>
                  <a:srgbClr val="00FFFF"/>
                </a:highlight>
                <a:latin typeface="Monaco"/>
                <a:cs typeface="Arial"/>
              </a:rPr>
              <a:t>tweets.objects_discussed</a:t>
            </a:r>
            <a:r>
              <a:rPr lang="en-US" sz="2400" dirty="0">
                <a:solidFill>
                  <a:srgbClr val="C00000"/>
                </a:solidFill>
                <a:highlight>
                  <a:srgbClr val="00FFFF"/>
                </a:highlight>
                <a:latin typeface="Monaco"/>
                <a:cs typeface="Arial"/>
              </a:rPr>
              <a:t> == "car" </a:t>
            </a:r>
            <a:r>
              <a:rPr lang="en-US" sz="2400" dirty="0" err="1">
                <a:solidFill>
                  <a:srgbClr val="C00000"/>
                </a:solidFill>
                <a:highlight>
                  <a:srgbClr val="00FFFF"/>
                </a:highlight>
                <a:latin typeface="Monaco"/>
                <a:cs typeface="Arial"/>
              </a:rPr>
              <a:t>videos.objects_detected</a:t>
            </a:r>
            <a:r>
              <a:rPr lang="en-US" sz="2400" dirty="0">
                <a:solidFill>
                  <a:srgbClr val="C00000"/>
                </a:solidFill>
                <a:highlight>
                  <a:srgbClr val="00FFFF"/>
                </a:highlight>
                <a:latin typeface="Monaco"/>
                <a:cs typeface="Arial"/>
              </a:rPr>
              <a:t> == "car”</a:t>
            </a:r>
          </a:p>
          <a:p>
            <a:pPr marL="229870" indent="-229870"/>
            <a:r>
              <a:rPr lang="en-US" dirty="0">
                <a:latin typeface="Arial"/>
                <a:cs typeface="Arial"/>
              </a:rPr>
              <a:t>Demo Video URL </a:t>
            </a:r>
          </a:p>
          <a:p>
            <a:pPr marL="683895" lvl="1" indent="-229870"/>
            <a:r>
              <a:rPr lang="en-US" sz="2000" b="1" dirty="0">
                <a:solidFill>
                  <a:schemeClr val="accent1"/>
                </a:solidFill>
                <a:latin typeface="Arial"/>
                <a:cs typeface="Arial"/>
                <a:hlinkClick r:id="rId4">
                  <a:extLst>
                    <a:ext uri="{A12FA001-AC4F-418D-AE19-62706E023703}">
                      <ahyp:hlinkClr xmlns:ahyp="http://schemas.microsoft.com/office/drawing/2018/hyperlinkcolor" val="tx"/>
                    </a:ext>
                  </a:extLst>
                </a:hlinkClick>
              </a:rPr>
              <a:t>https://youtu.be/5TqWKzy5SqI</a:t>
            </a:r>
            <a:r>
              <a:rPr lang="en-US" sz="2000" b="1" dirty="0">
                <a:solidFill>
                  <a:schemeClr val="accent1"/>
                </a:solidFill>
                <a:latin typeface="Arial"/>
                <a:cs typeface="Arial"/>
              </a:rPr>
              <a:t> </a:t>
            </a:r>
          </a:p>
          <a:p>
            <a:pPr marL="0" indent="0">
              <a:buNone/>
            </a:pPr>
            <a:endParaRPr lang="en-US" sz="2400" dirty="0">
              <a:solidFill>
                <a:srgbClr val="C00000"/>
              </a:solidFill>
              <a:highlight>
                <a:srgbClr val="00FFFF"/>
              </a:highlight>
              <a:latin typeface="Monaco"/>
              <a:cs typeface="Arial"/>
            </a:endParaRPr>
          </a:p>
          <a:p>
            <a:pPr marL="229870" indent="-229870"/>
            <a:endParaRPr lang="en-US" dirty="0"/>
          </a:p>
        </p:txBody>
      </p:sp>
      <p:sp>
        <p:nvSpPr>
          <p:cNvPr id="4" name="Slide Number Placeholder 3">
            <a:extLst>
              <a:ext uri="{FF2B5EF4-FFF2-40B4-BE49-F238E27FC236}">
                <a16:creationId xmlns:a16="http://schemas.microsoft.com/office/drawing/2014/main" id="{60E9159B-E3A5-734C-937D-541CF7FA16BC}"/>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90</a:t>
            </a:fld>
            <a:endParaRPr lang="en-US"/>
          </a:p>
        </p:txBody>
      </p:sp>
      <p:pic>
        <p:nvPicPr>
          <p:cNvPr id="5" name="Online Media 4" descr="SKOD Demo for NGC TechFest 2019">
            <a:hlinkClick r:id="" action="ppaction://media"/>
            <a:extLst>
              <a:ext uri="{FF2B5EF4-FFF2-40B4-BE49-F238E27FC236}">
                <a16:creationId xmlns:a16="http://schemas.microsoft.com/office/drawing/2014/main" id="{1C5FFC1B-B415-7140-9B0D-BC1E43265B8D}"/>
              </a:ext>
            </a:extLst>
          </p:cNvPr>
          <p:cNvPicPr>
            <a:picLocks noRot="1" noChangeAspect="1"/>
          </p:cNvPicPr>
          <p:nvPr>
            <a:videoFile r:link="rId1"/>
          </p:nvPr>
        </p:nvPicPr>
        <p:blipFill>
          <a:blip r:embed="rId5"/>
          <a:stretch>
            <a:fillRect/>
          </a:stretch>
        </p:blipFill>
        <p:spPr>
          <a:xfrm>
            <a:off x="0" y="896398"/>
            <a:ext cx="9146023" cy="5144638"/>
          </a:xfrm>
          <a:prstGeom prst="rect">
            <a:avLst/>
          </a:prstGeom>
        </p:spPr>
      </p:pic>
    </p:spTree>
    <p:extLst>
      <p:ext uri="{BB962C8B-B14F-4D97-AF65-F5344CB8AC3E}">
        <p14:creationId xmlns:p14="http://schemas.microsoft.com/office/powerpoint/2010/main" val="122170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95D0C-AB62-BC45-A851-627C32AFE33D}"/>
              </a:ext>
            </a:extLst>
          </p:cNvPr>
          <p:cNvSpPr>
            <a:spLocks noGrp="1"/>
          </p:cNvSpPr>
          <p:nvPr>
            <p:ph type="title"/>
          </p:nvPr>
        </p:nvSpPr>
        <p:spPr/>
        <p:txBody>
          <a:bodyPr/>
          <a:lstStyle/>
          <a:p>
            <a:r>
              <a:rPr lang="en-US" sz="2100"/>
              <a:t>Demo Video</a:t>
            </a:r>
          </a:p>
        </p:txBody>
      </p:sp>
      <p:sp>
        <p:nvSpPr>
          <p:cNvPr id="3" name="Content Placeholder 2">
            <a:extLst>
              <a:ext uri="{FF2B5EF4-FFF2-40B4-BE49-F238E27FC236}">
                <a16:creationId xmlns:a16="http://schemas.microsoft.com/office/drawing/2014/main" id="{4CF3B675-16C8-F54D-8EC3-B8F6F94D18A2}"/>
              </a:ext>
            </a:extLst>
          </p:cNvPr>
          <p:cNvSpPr>
            <a:spLocks noGrp="1"/>
          </p:cNvSpPr>
          <p:nvPr>
            <p:ph idx="1"/>
          </p:nvPr>
        </p:nvSpPr>
        <p:spPr>
          <a:xfrm>
            <a:off x="1314450" y="2351891"/>
            <a:ext cx="6523265" cy="3498818"/>
          </a:xfrm>
        </p:spPr>
        <p:txBody>
          <a:bodyPr>
            <a:normAutofit/>
          </a:bodyPr>
          <a:lstStyle/>
          <a:p>
            <a:pPr marL="172403" indent="-172403"/>
            <a:r>
              <a:rPr lang="en-US" dirty="0">
                <a:solidFill>
                  <a:srgbClr val="000000"/>
                </a:solidFill>
                <a:latin typeface="Arial"/>
                <a:cs typeface="Arial"/>
              </a:rPr>
              <a:t>Simplified Query</a:t>
            </a:r>
            <a:br>
              <a:rPr lang="en-US" dirty="0">
                <a:solidFill>
                  <a:srgbClr val="000000"/>
                </a:solidFill>
                <a:latin typeface="Arial"/>
                <a:cs typeface="Arial"/>
              </a:rPr>
            </a:br>
            <a:br>
              <a:rPr lang="en-US" dirty="0">
                <a:highlight>
                  <a:srgbClr val="FFFF00"/>
                </a:highlight>
              </a:rPr>
            </a:br>
            <a:r>
              <a:rPr lang="en-US" sz="1800" dirty="0">
                <a:solidFill>
                  <a:srgbClr val="C00000"/>
                </a:solidFill>
                <a:highlight>
                  <a:srgbClr val="00FFFF"/>
                </a:highlight>
                <a:latin typeface="Monaco"/>
                <a:cs typeface="Arial"/>
              </a:rPr>
              <a:t>Select * from tweets, videos where </a:t>
            </a:r>
            <a:r>
              <a:rPr lang="en-US" sz="1800" dirty="0" err="1">
                <a:solidFill>
                  <a:srgbClr val="C00000"/>
                </a:solidFill>
                <a:highlight>
                  <a:srgbClr val="00FFFF"/>
                </a:highlight>
                <a:latin typeface="Monaco"/>
                <a:cs typeface="Arial"/>
              </a:rPr>
              <a:t>tweets.objects_discussed</a:t>
            </a:r>
            <a:r>
              <a:rPr lang="en-US" sz="1800" dirty="0">
                <a:solidFill>
                  <a:srgbClr val="C00000"/>
                </a:solidFill>
                <a:highlight>
                  <a:srgbClr val="00FFFF"/>
                </a:highlight>
                <a:latin typeface="Monaco"/>
                <a:cs typeface="Arial"/>
              </a:rPr>
              <a:t> == "car" </a:t>
            </a:r>
            <a:r>
              <a:rPr lang="en-US" sz="1800" dirty="0" err="1">
                <a:solidFill>
                  <a:srgbClr val="C00000"/>
                </a:solidFill>
                <a:highlight>
                  <a:srgbClr val="00FFFF"/>
                </a:highlight>
                <a:latin typeface="Monaco"/>
                <a:cs typeface="Arial"/>
              </a:rPr>
              <a:t>videos.objects_detected</a:t>
            </a:r>
            <a:r>
              <a:rPr lang="en-US" sz="1800" dirty="0">
                <a:solidFill>
                  <a:srgbClr val="C00000"/>
                </a:solidFill>
                <a:highlight>
                  <a:srgbClr val="00FFFF"/>
                </a:highlight>
                <a:latin typeface="Monaco"/>
                <a:cs typeface="Arial"/>
              </a:rPr>
              <a:t> == "car”</a:t>
            </a:r>
          </a:p>
          <a:p>
            <a:pPr marL="172403" indent="-172403"/>
            <a:r>
              <a:rPr lang="en-US" dirty="0">
                <a:latin typeface="Arial"/>
                <a:cs typeface="Arial"/>
              </a:rPr>
              <a:t>Demo Video URL </a:t>
            </a:r>
          </a:p>
          <a:p>
            <a:pPr marL="512921" lvl="1" indent="-172403"/>
            <a:r>
              <a:rPr lang="en-US" sz="1500" b="1" dirty="0">
                <a:solidFill>
                  <a:schemeClr val="accent1"/>
                </a:solidFill>
                <a:latin typeface="Arial"/>
                <a:cs typeface="Arial"/>
                <a:hlinkClick r:id="rId3">
                  <a:extLst>
                    <a:ext uri="{A12FA001-AC4F-418D-AE19-62706E023703}">
                      <ahyp:hlinkClr xmlns:ahyp="http://schemas.microsoft.com/office/drawing/2018/hyperlinkcolor" val="tx"/>
                    </a:ext>
                  </a:extLst>
                </a:hlinkClick>
              </a:rPr>
              <a:t>https://youtu.be/5TqWKzy5SqI</a:t>
            </a:r>
            <a:r>
              <a:rPr lang="en-US" sz="1500" b="1" dirty="0">
                <a:solidFill>
                  <a:schemeClr val="accent1"/>
                </a:solidFill>
                <a:latin typeface="Arial"/>
                <a:cs typeface="Arial"/>
              </a:rPr>
              <a:t> </a:t>
            </a:r>
          </a:p>
          <a:p>
            <a:pPr marL="0" indent="0">
              <a:buNone/>
            </a:pPr>
            <a:endParaRPr lang="en-US" sz="1800" dirty="0">
              <a:solidFill>
                <a:srgbClr val="C00000"/>
              </a:solidFill>
              <a:highlight>
                <a:srgbClr val="00FFFF"/>
              </a:highlight>
              <a:latin typeface="Monaco"/>
              <a:cs typeface="Arial"/>
            </a:endParaRPr>
          </a:p>
          <a:p>
            <a:pPr marL="172403" indent="-172403"/>
            <a:endParaRPr lang="en-US" dirty="0"/>
          </a:p>
        </p:txBody>
      </p:sp>
      <p:sp>
        <p:nvSpPr>
          <p:cNvPr id="4" name="Slide Number Placeholder 3">
            <a:extLst>
              <a:ext uri="{FF2B5EF4-FFF2-40B4-BE49-F238E27FC236}">
                <a16:creationId xmlns:a16="http://schemas.microsoft.com/office/drawing/2014/main" id="{60E9159B-E3A5-734C-937D-541CF7FA16BC}"/>
              </a:ext>
            </a:extLst>
          </p:cNvPr>
          <p:cNvSpPr>
            <a:spLocks noGrp="1"/>
          </p:cNvSpPr>
          <p:nvPr>
            <p:ph type="sldNum" sz="quarter" idx="11"/>
          </p:nvPr>
        </p:nvSpPr>
        <p:spPr/>
        <p:txBody>
          <a:bodyPr/>
          <a:lstStyle/>
          <a:p>
            <a:fld id="{F6EFC63E-F8D9-44BB-A462-AC735E845F95}" type="slidenum">
              <a:rPr lang="en-US" smtClean="0"/>
              <a:pPr/>
              <a:t>91</a:t>
            </a:fld>
            <a:endParaRPr lang="en-US"/>
          </a:p>
        </p:txBody>
      </p:sp>
      <p:sp>
        <p:nvSpPr>
          <p:cNvPr id="6" name="Footer Placeholder 4">
            <a:extLst>
              <a:ext uri="{FF2B5EF4-FFF2-40B4-BE49-F238E27FC236}">
                <a16:creationId xmlns:a16="http://schemas.microsoft.com/office/drawing/2014/main" id="{391F3A2B-BA24-964F-B36E-7923AEEBF22E}"/>
              </a:ext>
            </a:extLst>
          </p:cNvPr>
          <p:cNvSpPr>
            <a:spLocks noGrp="1"/>
          </p:cNvSpPr>
          <p:nvPr>
            <p:ph type="ftr" sz="quarter" idx="4294967295"/>
          </p:nvPr>
        </p:nvSpPr>
        <p:spPr>
          <a:xfrm>
            <a:off x="1907430" y="5827626"/>
            <a:ext cx="3043141" cy="173124"/>
          </a:xfrm>
          <a:prstGeom prst="rect">
            <a:avLst/>
          </a:prstGeom>
        </p:spPr>
        <p:txBody>
          <a:bodyPr wrap="square" anchor="b" anchorCtr="0">
            <a:spAutoFit/>
          </a:bodyPr>
          <a:lstStyle>
            <a:defPPr>
              <a:defRPr lang="en-US"/>
            </a:defPPr>
            <a:lvl1pPr algn="ctr" rtl="0" fontAlgn="base">
              <a:spcBef>
                <a:spcPct val="0"/>
              </a:spcBef>
              <a:spcAft>
                <a:spcPct val="0"/>
              </a:spcAft>
              <a:defRPr sz="525" kern="1200" baseline="0">
                <a:solidFill>
                  <a:srgbClr val="FF0000"/>
                </a:solidFill>
                <a:latin typeface="Arial Narrow" pitchFamily="34" charset="0"/>
                <a:ea typeface="+mn-ea"/>
                <a:cs typeface="Arial" charset="0"/>
              </a:defRPr>
            </a:lvl1pPr>
            <a:lvl2pPr marL="342900" algn="l" rtl="0" fontAlgn="base">
              <a:spcBef>
                <a:spcPct val="0"/>
              </a:spcBef>
              <a:spcAft>
                <a:spcPct val="0"/>
              </a:spcAft>
              <a:defRPr kern="1200">
                <a:solidFill>
                  <a:schemeClr val="tx1"/>
                </a:solidFill>
                <a:latin typeface="Tahoma" charset="0"/>
                <a:ea typeface="+mn-ea"/>
                <a:cs typeface="Arial" charset="0"/>
              </a:defRPr>
            </a:lvl2pPr>
            <a:lvl3pPr marL="685800" algn="l" rtl="0" fontAlgn="base">
              <a:spcBef>
                <a:spcPct val="0"/>
              </a:spcBef>
              <a:spcAft>
                <a:spcPct val="0"/>
              </a:spcAft>
              <a:defRPr kern="1200">
                <a:solidFill>
                  <a:schemeClr val="tx1"/>
                </a:solidFill>
                <a:latin typeface="Tahoma" charset="0"/>
                <a:ea typeface="+mn-ea"/>
                <a:cs typeface="Arial" charset="0"/>
              </a:defRPr>
            </a:lvl3pPr>
            <a:lvl4pPr marL="1028700" algn="l" rtl="0" fontAlgn="base">
              <a:spcBef>
                <a:spcPct val="0"/>
              </a:spcBef>
              <a:spcAft>
                <a:spcPct val="0"/>
              </a:spcAft>
              <a:defRPr kern="1200">
                <a:solidFill>
                  <a:schemeClr val="tx1"/>
                </a:solidFill>
                <a:latin typeface="Tahoma" charset="0"/>
                <a:ea typeface="+mn-ea"/>
                <a:cs typeface="Arial" charset="0"/>
              </a:defRPr>
            </a:lvl4pPr>
            <a:lvl5pPr marL="1371600" algn="l" rtl="0" fontAlgn="base">
              <a:spcBef>
                <a:spcPct val="0"/>
              </a:spcBef>
              <a:spcAft>
                <a:spcPct val="0"/>
              </a:spcAft>
              <a:defRPr kern="1200">
                <a:solidFill>
                  <a:schemeClr val="tx1"/>
                </a:solidFill>
                <a:latin typeface="Tahoma" charset="0"/>
                <a:ea typeface="+mn-ea"/>
                <a:cs typeface="Arial" charset="0"/>
              </a:defRPr>
            </a:lvl5pPr>
            <a:lvl6pPr marL="1714500" algn="l" defTabSz="685800" rtl="0" eaLnBrk="1" latinLnBrk="0" hangingPunct="1">
              <a:defRPr kern="1200">
                <a:solidFill>
                  <a:schemeClr val="tx1"/>
                </a:solidFill>
                <a:latin typeface="Tahoma" charset="0"/>
                <a:ea typeface="+mn-ea"/>
                <a:cs typeface="Arial" charset="0"/>
              </a:defRPr>
            </a:lvl6pPr>
            <a:lvl7pPr marL="2057400" algn="l" defTabSz="685800" rtl="0" eaLnBrk="1" latinLnBrk="0" hangingPunct="1">
              <a:defRPr kern="1200">
                <a:solidFill>
                  <a:schemeClr val="tx1"/>
                </a:solidFill>
                <a:latin typeface="Tahoma" charset="0"/>
                <a:ea typeface="+mn-ea"/>
                <a:cs typeface="Arial" charset="0"/>
              </a:defRPr>
            </a:lvl7pPr>
            <a:lvl8pPr marL="2400300" algn="l" defTabSz="685800" rtl="0" eaLnBrk="1" latinLnBrk="0" hangingPunct="1">
              <a:defRPr kern="1200">
                <a:solidFill>
                  <a:schemeClr val="tx1"/>
                </a:solidFill>
                <a:latin typeface="Tahoma" charset="0"/>
                <a:ea typeface="+mn-ea"/>
                <a:cs typeface="Arial" charset="0"/>
              </a:defRPr>
            </a:lvl8pPr>
            <a:lvl9pPr marL="2743200" algn="l" defTabSz="685800" rtl="0" eaLnBrk="1" latinLnBrk="0" hangingPunct="1">
              <a:defRPr kern="1200">
                <a:solidFill>
                  <a:schemeClr val="tx1"/>
                </a:solidFill>
                <a:latin typeface="Tahoma" charset="0"/>
                <a:ea typeface="+mn-ea"/>
                <a:cs typeface="Arial" charset="0"/>
              </a:defRPr>
            </a:lvl9pPr>
          </a:lstStyle>
          <a:p>
            <a:endParaRPr lang="en-US"/>
          </a:p>
        </p:txBody>
      </p:sp>
    </p:spTree>
    <p:extLst>
      <p:ext uri="{BB962C8B-B14F-4D97-AF65-F5344CB8AC3E}">
        <p14:creationId xmlns:p14="http://schemas.microsoft.com/office/powerpoint/2010/main" val="36535581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4FE092-F583-7B4B-8F8B-4F0B80FA1F0B}"/>
              </a:ext>
            </a:extLst>
          </p:cNvPr>
          <p:cNvPicPr>
            <a:picLocks noChangeAspect="1"/>
          </p:cNvPicPr>
          <p:nvPr/>
        </p:nvPicPr>
        <p:blipFill>
          <a:blip r:embed="rId2">
            <a:alphaModFix amt="19000"/>
          </a:blip>
          <a:stretch>
            <a:fillRect/>
          </a:stretch>
        </p:blipFill>
        <p:spPr>
          <a:xfrm>
            <a:off x="19021" y="824108"/>
            <a:ext cx="9124979" cy="6033892"/>
          </a:xfrm>
          <a:prstGeom prst="rect">
            <a:avLst/>
          </a:prstGeom>
        </p:spPr>
      </p:pic>
      <p:sp>
        <p:nvSpPr>
          <p:cNvPr id="2" name="Title 1">
            <a:extLst>
              <a:ext uri="{FF2B5EF4-FFF2-40B4-BE49-F238E27FC236}">
                <a16:creationId xmlns:a16="http://schemas.microsoft.com/office/drawing/2014/main" id="{0661F34E-E033-0E4C-A498-B21A03579927}"/>
              </a:ext>
            </a:extLst>
          </p:cNvPr>
          <p:cNvSpPr>
            <a:spLocks noGrp="1"/>
          </p:cNvSpPr>
          <p:nvPr>
            <p:ph type="ctrTitle" idx="4294967295"/>
          </p:nvPr>
        </p:nvSpPr>
        <p:spPr>
          <a:xfrm>
            <a:off x="0" y="985838"/>
            <a:ext cx="6858000" cy="2387600"/>
          </a:xfrm>
        </p:spPr>
        <p:txBody>
          <a:bodyPr/>
          <a:lstStyle/>
          <a:p>
            <a:r>
              <a:rPr lang="en-US" dirty="0">
                <a:solidFill>
                  <a:schemeClr val="accent2">
                    <a:lumMod val="75000"/>
                  </a:schemeClr>
                </a:solidFill>
              </a:rPr>
              <a:t>Serving the Community</a:t>
            </a:r>
          </a:p>
        </p:txBody>
      </p:sp>
      <p:sp>
        <p:nvSpPr>
          <p:cNvPr id="3" name="Subtitle 2">
            <a:extLst>
              <a:ext uri="{FF2B5EF4-FFF2-40B4-BE49-F238E27FC236}">
                <a16:creationId xmlns:a16="http://schemas.microsoft.com/office/drawing/2014/main" id="{08F79C76-2221-E643-8255-DA0449E80946}"/>
              </a:ext>
            </a:extLst>
          </p:cNvPr>
          <p:cNvSpPr>
            <a:spLocks noGrp="1"/>
          </p:cNvSpPr>
          <p:nvPr>
            <p:ph type="subTitle" idx="4294967295"/>
          </p:nvPr>
        </p:nvSpPr>
        <p:spPr>
          <a:xfrm>
            <a:off x="1292225" y="3373438"/>
            <a:ext cx="7851775" cy="809625"/>
          </a:xfrm>
        </p:spPr>
        <p:txBody>
          <a:bodyPr>
            <a:normAutofit lnSpcReduction="10000"/>
          </a:bodyPr>
          <a:lstStyle/>
          <a:p>
            <a:r>
              <a:rPr lang="en-US" sz="2400" b="1" dirty="0">
                <a:solidFill>
                  <a:schemeClr val="accent2">
                    <a:lumMod val="75000"/>
                  </a:schemeClr>
                </a:solidFill>
              </a:rPr>
              <a:t>Collaboration with West Lafayette Police Department</a:t>
            </a:r>
            <a:r>
              <a:rPr lang="en-US" sz="1600" dirty="0">
                <a:solidFill>
                  <a:schemeClr val="accent2">
                    <a:lumMod val="75000"/>
                  </a:schemeClr>
                </a:solidFill>
              </a:rPr>
              <a:t> </a:t>
            </a:r>
          </a:p>
        </p:txBody>
      </p:sp>
      <p:sp>
        <p:nvSpPr>
          <p:cNvPr id="4" name="TextBox 3">
            <a:extLst>
              <a:ext uri="{FF2B5EF4-FFF2-40B4-BE49-F238E27FC236}">
                <a16:creationId xmlns:a16="http://schemas.microsoft.com/office/drawing/2014/main" id="{F0D36EFD-2CB2-9248-91C8-8FE13D9C705D}"/>
              </a:ext>
            </a:extLst>
          </p:cNvPr>
          <p:cNvSpPr txBox="1"/>
          <p:nvPr/>
        </p:nvSpPr>
        <p:spPr>
          <a:xfrm>
            <a:off x="646451" y="4589124"/>
            <a:ext cx="7851097" cy="1862048"/>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2000" b="1" dirty="0">
                <a:solidFill>
                  <a:schemeClr val="accent2">
                    <a:lumMod val="75000"/>
                  </a:schemeClr>
                </a:solidFill>
                <a:latin typeface="Arial" panose="020B0604020202020204" pitchFamily="34" charset="0"/>
                <a:cs typeface="Arial" panose="020B0604020202020204" pitchFamily="34" charset="0"/>
              </a:rPr>
              <a:t>Another Novel Use-Case</a:t>
            </a:r>
          </a:p>
          <a:p>
            <a:pPr marL="342900" indent="-342900">
              <a:spcBef>
                <a:spcPts val="600"/>
              </a:spcBef>
              <a:buFont typeface="Arial" panose="020B0604020202020204" pitchFamily="34" charset="0"/>
              <a:buChar char="•"/>
            </a:pPr>
            <a:r>
              <a:rPr lang="en-US" sz="2000" b="1" dirty="0">
                <a:solidFill>
                  <a:schemeClr val="accent2">
                    <a:lumMod val="75000"/>
                  </a:schemeClr>
                </a:solidFill>
                <a:latin typeface="Arial" panose="020B0604020202020204" pitchFamily="34" charset="0"/>
                <a:cs typeface="Arial" panose="020B0604020202020204" pitchFamily="34" charset="0"/>
              </a:rPr>
              <a:t>Extending SKOD Framework</a:t>
            </a:r>
          </a:p>
          <a:p>
            <a:pPr marL="342900" indent="-342900">
              <a:spcBef>
                <a:spcPts val="600"/>
              </a:spcBef>
              <a:buFont typeface="Arial" panose="020B0604020202020204" pitchFamily="34" charset="0"/>
              <a:buChar char="•"/>
            </a:pPr>
            <a:r>
              <a:rPr lang="en-US" sz="2000" b="1" dirty="0">
                <a:solidFill>
                  <a:schemeClr val="accent2">
                    <a:lumMod val="75000"/>
                  </a:schemeClr>
                </a:solidFill>
                <a:latin typeface="Arial" panose="020B0604020202020204" pitchFamily="34" charset="0"/>
                <a:cs typeface="Arial" panose="020B0604020202020204" pitchFamily="34" charset="0"/>
              </a:rPr>
              <a:t>Digs Deeper into Features, Knowledge Base and User Profiling</a:t>
            </a:r>
          </a:p>
          <a:p>
            <a:pPr>
              <a:spcBef>
                <a:spcPts val="600"/>
              </a:spcBef>
            </a:pPr>
            <a:endParaRPr lang="en-US" sz="2000" b="1"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94362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6F212-9247-FC43-A8CE-A6CE08A21F56}"/>
              </a:ext>
            </a:extLst>
          </p:cNvPr>
          <p:cNvSpPr>
            <a:spLocks noGrp="1"/>
          </p:cNvSpPr>
          <p:nvPr>
            <p:ph type="title" idx="4294967295"/>
          </p:nvPr>
        </p:nvSpPr>
        <p:spPr>
          <a:xfrm>
            <a:off x="0" y="1579563"/>
            <a:ext cx="2620963" cy="3698875"/>
          </a:xfrm>
        </p:spPr>
        <p:txBody>
          <a:bodyPr>
            <a:normAutofit/>
          </a:bodyPr>
          <a:lstStyle/>
          <a:p>
            <a:pPr algn="r"/>
            <a:r>
              <a:rPr lang="en-US" sz="3600" dirty="0">
                <a:solidFill>
                  <a:schemeClr val="accent1"/>
                </a:solidFill>
              </a:rPr>
              <a:t>Problem Definition</a:t>
            </a:r>
          </a:p>
        </p:txBody>
      </p:sp>
      <p:sp>
        <p:nvSpPr>
          <p:cNvPr id="3" name="Content Placeholder 2">
            <a:extLst>
              <a:ext uri="{FF2B5EF4-FFF2-40B4-BE49-F238E27FC236}">
                <a16:creationId xmlns:a16="http://schemas.microsoft.com/office/drawing/2014/main" id="{36B5D445-3E04-AB41-9443-0D73326C131A}"/>
              </a:ext>
            </a:extLst>
          </p:cNvPr>
          <p:cNvSpPr>
            <a:spLocks noGrp="1"/>
          </p:cNvSpPr>
          <p:nvPr>
            <p:ph idx="4294967295"/>
          </p:nvPr>
        </p:nvSpPr>
        <p:spPr>
          <a:xfrm>
            <a:off x="4360863" y="1579563"/>
            <a:ext cx="4783137" cy="3698875"/>
          </a:xfrm>
        </p:spPr>
        <p:txBody>
          <a:bodyPr anchor="ctr">
            <a:normAutofit/>
          </a:bodyPr>
          <a:lstStyle/>
          <a:p>
            <a:pPr marL="0" indent="0">
              <a:buNone/>
            </a:pPr>
            <a:r>
              <a:rPr lang="en-US" sz="2400" dirty="0">
                <a:latin typeface="Arial"/>
                <a:cs typeface="Arial"/>
                <a:sym typeface="Calibri"/>
              </a:rPr>
              <a:t>Extract targeted search results from </a:t>
            </a:r>
            <a:r>
              <a:rPr lang="en-US" sz="2400" dirty="0">
                <a:latin typeface="Arial"/>
                <a:ea typeface="Calibri"/>
                <a:cs typeface="Arial"/>
                <a:sym typeface="Calibri"/>
              </a:rPr>
              <a:t>heterogeneous data (i.e., </a:t>
            </a:r>
            <a:r>
              <a:rPr lang="en-US" sz="2400" dirty="0">
                <a:latin typeface="Cambria" panose="02040503050406030204" pitchFamily="18" charset="0"/>
                <a:ea typeface="Calibri"/>
                <a:cs typeface="Arial"/>
                <a:sym typeface="Calibri"/>
              </a:rPr>
              <a:t>video, police dispatch reports, social media</a:t>
            </a:r>
            <a:r>
              <a:rPr lang="en-US" sz="2400" dirty="0">
                <a:latin typeface="Arial"/>
                <a:ea typeface="Calibri"/>
                <a:cs typeface="Arial"/>
                <a:sym typeface="Calibri"/>
              </a:rPr>
              <a:t>) at rest and deliver relevant information from incoming data streams based on context awareness.</a:t>
            </a:r>
            <a:endParaRPr lang="en-US" sz="2400" dirty="0"/>
          </a:p>
        </p:txBody>
      </p:sp>
      <p:cxnSp>
        <p:nvCxnSpPr>
          <p:cNvPr id="5" name="Straight Connector 4">
            <a:extLst>
              <a:ext uri="{FF2B5EF4-FFF2-40B4-BE49-F238E27FC236}">
                <a16:creationId xmlns:a16="http://schemas.microsoft.com/office/drawing/2014/main" id="{91A24771-3447-B045-8E84-C4CA794FEDFF}"/>
              </a:ext>
            </a:extLst>
          </p:cNvPr>
          <p:cNvCxnSpPr/>
          <p:nvPr/>
        </p:nvCxnSpPr>
        <p:spPr>
          <a:xfrm>
            <a:off x="3492708" y="1580158"/>
            <a:ext cx="0" cy="386127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184326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1B5F7-E92F-AC4C-A78B-37012008453B}"/>
              </a:ext>
            </a:extLst>
          </p:cNvPr>
          <p:cNvSpPr>
            <a:spLocks noGrp="1"/>
          </p:cNvSpPr>
          <p:nvPr>
            <p:ph type="title" idx="4294967295"/>
          </p:nvPr>
        </p:nvSpPr>
        <p:spPr>
          <a:xfrm>
            <a:off x="0" y="952500"/>
            <a:ext cx="8478838" cy="838200"/>
          </a:xfrm>
        </p:spPr>
        <p:txBody>
          <a:bodyPr/>
          <a:lstStyle/>
          <a:p>
            <a:pPr lvl="0" fontAlgn="auto">
              <a:spcBef>
                <a:spcPts val="0"/>
              </a:spcBef>
              <a:spcAft>
                <a:spcPts val="0"/>
              </a:spcAft>
            </a:pPr>
            <a:r>
              <a:rPr lang="en-US" sz="3600" b="0" kern="1200" dirty="0">
                <a:solidFill>
                  <a:srgbClr val="4472C4"/>
                </a:solidFill>
                <a:latin typeface="Calibri" panose="020F0502020204030204"/>
                <a:ea typeface="+mn-ea"/>
                <a:cs typeface="+mn-cs"/>
              </a:rPr>
              <a:t>Solution Framework</a:t>
            </a:r>
            <a:endParaRPr lang="en-US" sz="4400" dirty="0"/>
          </a:p>
        </p:txBody>
      </p:sp>
      <p:sp>
        <p:nvSpPr>
          <p:cNvPr id="4" name="Slide Number Placeholder 3">
            <a:extLst>
              <a:ext uri="{FF2B5EF4-FFF2-40B4-BE49-F238E27FC236}">
                <a16:creationId xmlns:a16="http://schemas.microsoft.com/office/drawing/2014/main" id="{73CF9CDF-E372-5B46-BAFF-706B9912A40C}"/>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94</a:t>
            </a:fld>
            <a:endParaRPr lang="en-US"/>
          </a:p>
        </p:txBody>
      </p:sp>
      <p:pic>
        <p:nvPicPr>
          <p:cNvPr id="22" name="Picture 21">
            <a:extLst>
              <a:ext uri="{FF2B5EF4-FFF2-40B4-BE49-F238E27FC236}">
                <a16:creationId xmlns:a16="http://schemas.microsoft.com/office/drawing/2014/main" id="{79872FFE-32F6-E047-A4A7-1AC7AFF5FD23}"/>
              </a:ext>
            </a:extLst>
          </p:cNvPr>
          <p:cNvPicPr>
            <a:picLocks noChangeAspect="1"/>
          </p:cNvPicPr>
          <p:nvPr/>
        </p:nvPicPr>
        <p:blipFill>
          <a:blip r:embed="rId2"/>
          <a:stretch>
            <a:fillRect/>
          </a:stretch>
        </p:blipFill>
        <p:spPr>
          <a:xfrm>
            <a:off x="832004" y="1981468"/>
            <a:ext cx="7271270" cy="4305086"/>
          </a:xfrm>
          <a:prstGeom prst="rect">
            <a:avLst/>
          </a:prstGeom>
        </p:spPr>
      </p:pic>
    </p:spTree>
    <p:extLst>
      <p:ext uri="{BB962C8B-B14F-4D97-AF65-F5344CB8AC3E}">
        <p14:creationId xmlns:p14="http://schemas.microsoft.com/office/powerpoint/2010/main" val="13370190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54BE37C-7E63-7545-B740-9E61F74CDD70}"/>
              </a:ext>
            </a:extLst>
          </p:cNvPr>
          <p:cNvSpPr txBox="1">
            <a:spLocks/>
          </p:cNvSpPr>
          <p:nvPr/>
        </p:nvSpPr>
        <p:spPr>
          <a:xfrm>
            <a:off x="409763" y="433545"/>
            <a:ext cx="8354890" cy="93044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450"/>
              </a:spcAft>
            </a:pPr>
            <a:r>
              <a:rPr lang="en-US" sz="4700" b="1">
                <a:solidFill>
                  <a:srgbClr val="FFFFFF"/>
                </a:solidFill>
              </a:rPr>
              <a:t>Police Dispatch Report</a:t>
            </a:r>
          </a:p>
        </p:txBody>
      </p:sp>
      <p:cxnSp>
        <p:nvCxnSpPr>
          <p:cNvPr id="24" name="Straight Connector 2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Content Placeholder 15" descr="A screenshot of a cell phone&#10;&#10;Description automatically generated">
            <a:extLst>
              <a:ext uri="{FF2B5EF4-FFF2-40B4-BE49-F238E27FC236}">
                <a16:creationId xmlns:a16="http://schemas.microsoft.com/office/drawing/2014/main" id="{90E6BA11-2945-8F4E-932E-01038ADEF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75" y="3044608"/>
            <a:ext cx="4091938" cy="2762057"/>
          </a:xfrm>
          <a:prstGeom prst="rect">
            <a:avLst/>
          </a:prstGeom>
        </p:spPr>
      </p:pic>
      <p:cxnSp>
        <p:nvCxnSpPr>
          <p:cNvPr id="25" name="Straight Connector 2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 name="Picture 1" descr="A screenshot of a cell phone&#10;&#10;Description automatically generated">
            <a:extLst>
              <a:ext uri="{FF2B5EF4-FFF2-40B4-BE49-F238E27FC236}">
                <a16:creationId xmlns:a16="http://schemas.microsoft.com/office/drawing/2014/main" id="{444FEFDE-94A9-4A4A-A418-FC11E24C5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804" y="3944834"/>
            <a:ext cx="4091938" cy="961605"/>
          </a:xfrm>
          <a:prstGeom prst="rect">
            <a:avLst/>
          </a:prstGeom>
        </p:spPr>
      </p:pic>
    </p:spTree>
    <p:extLst>
      <p:ext uri="{BB962C8B-B14F-4D97-AF65-F5344CB8AC3E}">
        <p14:creationId xmlns:p14="http://schemas.microsoft.com/office/powerpoint/2010/main" val="42369006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3DBEA-48F5-904A-B2B3-98CD04730B65}"/>
              </a:ext>
            </a:extLst>
          </p:cNvPr>
          <p:cNvSpPr>
            <a:spLocks noGrp="1"/>
          </p:cNvSpPr>
          <p:nvPr>
            <p:ph type="title" idx="4294967295"/>
          </p:nvPr>
        </p:nvSpPr>
        <p:spPr>
          <a:xfrm>
            <a:off x="0" y="952500"/>
            <a:ext cx="8478838" cy="838200"/>
          </a:xfrm>
        </p:spPr>
        <p:txBody>
          <a:bodyPr/>
          <a:lstStyle/>
          <a:p>
            <a:r>
              <a:rPr lang="en-US" dirty="0"/>
              <a:t>Incident Report to Features</a:t>
            </a:r>
          </a:p>
        </p:txBody>
      </p:sp>
      <p:sp>
        <p:nvSpPr>
          <p:cNvPr id="4" name="Slide Number Placeholder 3">
            <a:extLst>
              <a:ext uri="{FF2B5EF4-FFF2-40B4-BE49-F238E27FC236}">
                <a16:creationId xmlns:a16="http://schemas.microsoft.com/office/drawing/2014/main" id="{6022FBB4-8C5C-5449-BE86-E74F82338C80}"/>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96</a:t>
            </a:fld>
            <a:endParaRPr lang="en-US"/>
          </a:p>
        </p:txBody>
      </p:sp>
      <p:sp>
        <p:nvSpPr>
          <p:cNvPr id="6" name="Rectangle 5" descr="Magnifying glass">
            <a:extLst>
              <a:ext uri="{FF2B5EF4-FFF2-40B4-BE49-F238E27FC236}">
                <a16:creationId xmlns:a16="http://schemas.microsoft.com/office/drawing/2014/main" id="{905CEF3B-4BD1-0948-BC9E-5E678F6419E7}"/>
              </a:ext>
            </a:extLst>
          </p:cNvPr>
          <p:cNvSpPr/>
          <p:nvPr/>
        </p:nvSpPr>
        <p:spPr>
          <a:xfrm>
            <a:off x="1556580" y="2043783"/>
            <a:ext cx="1131786" cy="1131786"/>
          </a:xfrm>
          <a:prstGeom prst="rect">
            <a:avLst/>
          </a:prstGeom>
          <a: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nvGrpSpPr>
          <p:cNvPr id="7" name="Group 6">
            <a:extLst>
              <a:ext uri="{FF2B5EF4-FFF2-40B4-BE49-F238E27FC236}">
                <a16:creationId xmlns:a16="http://schemas.microsoft.com/office/drawing/2014/main" id="{718972B4-DB1E-D441-9C58-13C74401E2F7}"/>
              </a:ext>
            </a:extLst>
          </p:cNvPr>
          <p:cNvGrpSpPr/>
          <p:nvPr/>
        </p:nvGrpSpPr>
        <p:grpSpPr>
          <a:xfrm>
            <a:off x="955070" y="4814217"/>
            <a:ext cx="3233675" cy="218406"/>
            <a:chOff x="553190" y="3043955"/>
            <a:chExt cx="4311566" cy="291208"/>
          </a:xfrm>
        </p:grpSpPr>
        <p:sp>
          <p:nvSpPr>
            <p:cNvPr id="8" name="Rectangle 7">
              <a:extLst>
                <a:ext uri="{FF2B5EF4-FFF2-40B4-BE49-F238E27FC236}">
                  <a16:creationId xmlns:a16="http://schemas.microsoft.com/office/drawing/2014/main" id="{130FCC40-A612-254D-8B64-CC51DDC5A22E}"/>
                </a:ext>
              </a:extLst>
            </p:cNvPr>
            <p:cNvSpPr/>
            <p:nvPr/>
          </p:nvSpPr>
          <p:spPr>
            <a:xfrm>
              <a:off x="553190" y="3043955"/>
              <a:ext cx="4311566" cy="29120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a:extLst>
                <a:ext uri="{FF2B5EF4-FFF2-40B4-BE49-F238E27FC236}">
                  <a16:creationId xmlns:a16="http://schemas.microsoft.com/office/drawing/2014/main" id="{F29C6EE9-1ACC-C14C-82B0-844DD6A31B61}"/>
                </a:ext>
              </a:extLst>
            </p:cNvPr>
            <p:cNvSpPr txBox="1"/>
            <p:nvPr/>
          </p:nvSpPr>
          <p:spPr>
            <a:xfrm>
              <a:off x="553190" y="3043955"/>
              <a:ext cx="4311566" cy="29120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566738" fontAlgn="auto">
                <a:spcAft>
                  <a:spcPct val="35000"/>
                </a:spcAft>
              </a:pPr>
              <a:r>
                <a:rPr lang="en-US" dirty="0">
                  <a:solidFill>
                    <a:prstClr val="black">
                      <a:hueOff val="0"/>
                      <a:satOff val="0"/>
                      <a:lumOff val="0"/>
                      <a:alphaOff val="0"/>
                    </a:prstClr>
                  </a:solidFill>
                  <a:latin typeface="Calibri" panose="020F0502020204030204"/>
                </a:rPr>
                <a:t>Describing Suspect Attributes</a:t>
              </a:r>
            </a:p>
          </p:txBody>
        </p:sp>
      </p:grpSp>
      <p:grpSp>
        <p:nvGrpSpPr>
          <p:cNvPr id="10" name="Group 9">
            <a:extLst>
              <a:ext uri="{FF2B5EF4-FFF2-40B4-BE49-F238E27FC236}">
                <a16:creationId xmlns:a16="http://schemas.microsoft.com/office/drawing/2014/main" id="{37899A01-D4CE-D340-AC5C-90AC36213CDF}"/>
              </a:ext>
            </a:extLst>
          </p:cNvPr>
          <p:cNvGrpSpPr/>
          <p:nvPr/>
        </p:nvGrpSpPr>
        <p:grpSpPr>
          <a:xfrm>
            <a:off x="955070" y="3355607"/>
            <a:ext cx="2771541" cy="546216"/>
            <a:chOff x="553190" y="2197750"/>
            <a:chExt cx="4311566" cy="728288"/>
          </a:xfrm>
        </p:grpSpPr>
        <p:sp>
          <p:nvSpPr>
            <p:cNvPr id="11" name="Rectangle 10">
              <a:extLst>
                <a:ext uri="{FF2B5EF4-FFF2-40B4-BE49-F238E27FC236}">
                  <a16:creationId xmlns:a16="http://schemas.microsoft.com/office/drawing/2014/main" id="{86846510-E03A-F24C-BF4E-B31267AB64BD}"/>
                </a:ext>
              </a:extLst>
            </p:cNvPr>
            <p:cNvSpPr/>
            <p:nvPr/>
          </p:nvSpPr>
          <p:spPr>
            <a:xfrm>
              <a:off x="553190" y="2197750"/>
              <a:ext cx="4311566" cy="7282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TextBox 11">
              <a:extLst>
                <a:ext uri="{FF2B5EF4-FFF2-40B4-BE49-F238E27FC236}">
                  <a16:creationId xmlns:a16="http://schemas.microsoft.com/office/drawing/2014/main" id="{7FD3C54D-96A5-A448-9EF7-B8EE1214D7BB}"/>
                </a:ext>
              </a:extLst>
            </p:cNvPr>
            <p:cNvSpPr txBox="1"/>
            <p:nvPr/>
          </p:nvSpPr>
          <p:spPr>
            <a:xfrm>
              <a:off x="553190" y="2197750"/>
              <a:ext cx="4311566" cy="7282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766763" fontAlgn="auto">
                <a:spcAft>
                  <a:spcPct val="35000"/>
                </a:spcAft>
                <a:defRPr b="1"/>
              </a:pPr>
              <a:r>
                <a:rPr lang="en-US" sz="2325" b="1" dirty="0">
                  <a:solidFill>
                    <a:prstClr val="black">
                      <a:hueOff val="0"/>
                      <a:satOff val="0"/>
                      <a:lumOff val="0"/>
                      <a:alphaOff val="0"/>
                    </a:prstClr>
                  </a:solidFill>
                  <a:latin typeface="Calibri" panose="020F0502020204030204"/>
                </a:rPr>
                <a:t>Identified </a:t>
              </a:r>
              <a:r>
                <a:rPr lang="en-US" sz="2325" b="1" dirty="0">
                  <a:solidFill>
                    <a:prstClr val="black">
                      <a:hueOff val="0"/>
                      <a:satOff val="0"/>
                      <a:lumOff val="0"/>
                      <a:alphaOff val="0"/>
                    </a:prstClr>
                  </a:solidFill>
                  <a:latin typeface="Cambria" panose="02040503050406030204" pitchFamily="18" charset="0"/>
                </a:rPr>
                <a:t>31 Features </a:t>
              </a:r>
              <a:r>
                <a:rPr lang="en-US" sz="2325" b="1" dirty="0">
                  <a:solidFill>
                    <a:prstClr val="black">
                      <a:hueOff val="0"/>
                      <a:satOff val="0"/>
                      <a:lumOff val="0"/>
                      <a:alphaOff val="0"/>
                    </a:prstClr>
                  </a:solidFill>
                  <a:latin typeface="Calibri" panose="020F0502020204030204"/>
                </a:rPr>
                <a:t>after interviewing Sargent Green</a:t>
              </a:r>
            </a:p>
          </p:txBody>
        </p:sp>
      </p:grpSp>
      <p:sp>
        <p:nvSpPr>
          <p:cNvPr id="13" name="Rectangle 12" descr="Database">
            <a:extLst>
              <a:ext uri="{FF2B5EF4-FFF2-40B4-BE49-F238E27FC236}">
                <a16:creationId xmlns:a16="http://schemas.microsoft.com/office/drawing/2014/main" id="{A816C140-1087-A54E-830D-73EA1E72B2BC}"/>
              </a:ext>
            </a:extLst>
          </p:cNvPr>
          <p:cNvSpPr/>
          <p:nvPr/>
        </p:nvSpPr>
        <p:spPr>
          <a:xfrm>
            <a:off x="5744640" y="2043783"/>
            <a:ext cx="1131786" cy="1131786"/>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nvGrpSpPr>
          <p:cNvPr id="14" name="Group 13">
            <a:extLst>
              <a:ext uri="{FF2B5EF4-FFF2-40B4-BE49-F238E27FC236}">
                <a16:creationId xmlns:a16="http://schemas.microsoft.com/office/drawing/2014/main" id="{B1629268-6E68-D946-BFEA-4191F9FB316A}"/>
              </a:ext>
            </a:extLst>
          </p:cNvPr>
          <p:cNvGrpSpPr/>
          <p:nvPr/>
        </p:nvGrpSpPr>
        <p:grpSpPr>
          <a:xfrm>
            <a:off x="4693696" y="3227837"/>
            <a:ext cx="3233675" cy="546216"/>
            <a:chOff x="5257800" y="2082719"/>
            <a:chExt cx="4311566" cy="728288"/>
          </a:xfrm>
        </p:grpSpPr>
        <p:sp>
          <p:nvSpPr>
            <p:cNvPr id="15" name="Rectangle 14">
              <a:extLst>
                <a:ext uri="{FF2B5EF4-FFF2-40B4-BE49-F238E27FC236}">
                  <a16:creationId xmlns:a16="http://schemas.microsoft.com/office/drawing/2014/main" id="{D973DC32-2E03-4B4C-B70B-4C4D0FC32A33}"/>
                </a:ext>
              </a:extLst>
            </p:cNvPr>
            <p:cNvSpPr/>
            <p:nvPr/>
          </p:nvSpPr>
          <p:spPr>
            <a:xfrm>
              <a:off x="5257800" y="2082719"/>
              <a:ext cx="4311566" cy="72828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6D8C74C1-CCC8-7945-811D-D398BBF93757}"/>
                </a:ext>
              </a:extLst>
            </p:cNvPr>
            <p:cNvSpPr txBox="1"/>
            <p:nvPr/>
          </p:nvSpPr>
          <p:spPr>
            <a:xfrm>
              <a:off x="5257800" y="2082719"/>
              <a:ext cx="4311566" cy="7282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1033463" fontAlgn="auto">
                <a:spcAft>
                  <a:spcPct val="35000"/>
                </a:spcAft>
                <a:defRPr b="1"/>
              </a:pPr>
              <a:r>
                <a:rPr lang="en-US" sz="2325" b="1" dirty="0">
                  <a:solidFill>
                    <a:prstClr val="black">
                      <a:hueOff val="0"/>
                      <a:satOff val="0"/>
                      <a:lumOff val="0"/>
                      <a:alphaOff val="0"/>
                    </a:prstClr>
                  </a:solidFill>
                  <a:latin typeface="Calibri" panose="020F0502020204030204"/>
                </a:rPr>
                <a:t>Incident Querying System</a:t>
              </a:r>
            </a:p>
          </p:txBody>
        </p:sp>
      </p:grpSp>
      <p:grpSp>
        <p:nvGrpSpPr>
          <p:cNvPr id="17" name="Group 16">
            <a:extLst>
              <a:ext uri="{FF2B5EF4-FFF2-40B4-BE49-F238E27FC236}">
                <a16:creationId xmlns:a16="http://schemas.microsoft.com/office/drawing/2014/main" id="{4E7ABD57-4919-FD4E-B566-498B49EACF85}"/>
              </a:ext>
            </a:extLst>
          </p:cNvPr>
          <p:cNvGrpSpPr/>
          <p:nvPr/>
        </p:nvGrpSpPr>
        <p:grpSpPr>
          <a:xfrm>
            <a:off x="4024223" y="3646283"/>
            <a:ext cx="4572621" cy="3036092"/>
            <a:chOff x="5257800" y="2604620"/>
            <a:chExt cx="4311566" cy="3021142"/>
          </a:xfrm>
        </p:grpSpPr>
        <p:sp>
          <p:nvSpPr>
            <p:cNvPr id="18" name="Rectangle 17">
              <a:extLst>
                <a:ext uri="{FF2B5EF4-FFF2-40B4-BE49-F238E27FC236}">
                  <a16:creationId xmlns:a16="http://schemas.microsoft.com/office/drawing/2014/main" id="{F9CA7242-5EDE-9B42-B941-C8216C0CF35A}"/>
                </a:ext>
              </a:extLst>
            </p:cNvPr>
            <p:cNvSpPr/>
            <p:nvPr/>
          </p:nvSpPr>
          <p:spPr>
            <a:xfrm>
              <a:off x="5257800" y="2604620"/>
              <a:ext cx="4311566" cy="30211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CAB2F3DB-C836-244A-9DB6-D191C67A5859}"/>
                </a:ext>
              </a:extLst>
            </p:cNvPr>
            <p:cNvSpPr txBox="1"/>
            <p:nvPr/>
          </p:nvSpPr>
          <p:spPr>
            <a:xfrm>
              <a:off x="5257800" y="2604620"/>
              <a:ext cx="4311566" cy="30211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57175" indent="-257175" defTabSz="566738" fontAlgn="auto">
                <a:lnSpc>
                  <a:spcPct val="90000"/>
                </a:lnSpc>
                <a:spcAft>
                  <a:spcPct val="35000"/>
                </a:spcAft>
                <a:buFont typeface="Wingdings" pitchFamily="2" charset="2"/>
                <a:buChar char="Ø"/>
              </a:pPr>
              <a:r>
                <a:rPr lang="en-US" dirty="0">
                  <a:solidFill>
                    <a:prstClr val="black">
                      <a:hueOff val="0"/>
                      <a:satOff val="0"/>
                      <a:lumOff val="0"/>
                      <a:alphaOff val="0"/>
                    </a:prstClr>
                  </a:solidFill>
                  <a:latin typeface="Calibri" panose="020F0502020204030204"/>
                </a:rPr>
                <a:t>Includes UI for entering police query for fetching related information</a:t>
              </a:r>
            </a:p>
            <a:p>
              <a:pPr marL="600075" lvl="1" indent="-342900" defTabSz="566738" fontAlgn="auto">
                <a:lnSpc>
                  <a:spcPct val="90000"/>
                </a:lnSpc>
                <a:spcAft>
                  <a:spcPct val="35000"/>
                </a:spcAft>
                <a:buFont typeface="Wingdings" pitchFamily="2" charset="2"/>
                <a:buChar char="q"/>
              </a:pPr>
              <a:r>
                <a:rPr lang="en-US" dirty="0">
                  <a:solidFill>
                    <a:prstClr val="black">
                      <a:hueOff val="0"/>
                      <a:satOff val="0"/>
                      <a:lumOff val="0"/>
                      <a:alphaOff val="0"/>
                    </a:prstClr>
                  </a:solidFill>
                  <a:latin typeface="Calibri" panose="020F0502020204030204"/>
                </a:rPr>
                <a:t>Videos, </a:t>
              </a:r>
            </a:p>
            <a:p>
              <a:pPr marL="600075" lvl="1" indent="-342900" defTabSz="566738" fontAlgn="auto">
                <a:lnSpc>
                  <a:spcPct val="90000"/>
                </a:lnSpc>
                <a:spcAft>
                  <a:spcPct val="35000"/>
                </a:spcAft>
                <a:buFont typeface="Wingdings" pitchFamily="2" charset="2"/>
                <a:buChar char="q"/>
              </a:pPr>
              <a:r>
                <a:rPr lang="en-US" dirty="0">
                  <a:solidFill>
                    <a:prstClr val="black">
                      <a:hueOff val="0"/>
                      <a:satOff val="0"/>
                      <a:lumOff val="0"/>
                      <a:alphaOff val="0"/>
                    </a:prstClr>
                  </a:solidFill>
                  <a:latin typeface="Calibri" panose="020F0502020204030204"/>
                </a:rPr>
                <a:t>Similar Incident Reports, and</a:t>
              </a:r>
            </a:p>
            <a:p>
              <a:pPr marL="600075" lvl="1" indent="-342900" defTabSz="566738" fontAlgn="auto">
                <a:lnSpc>
                  <a:spcPct val="90000"/>
                </a:lnSpc>
                <a:spcAft>
                  <a:spcPct val="35000"/>
                </a:spcAft>
                <a:buFont typeface="Wingdings" pitchFamily="2" charset="2"/>
                <a:buChar char="q"/>
              </a:pPr>
              <a:r>
                <a:rPr lang="en-US" dirty="0">
                  <a:solidFill>
                    <a:prstClr val="black">
                      <a:hueOff val="0"/>
                      <a:satOff val="0"/>
                      <a:lumOff val="0"/>
                      <a:alphaOff val="0"/>
                    </a:prstClr>
                  </a:solidFill>
                  <a:latin typeface="Calibri" panose="020F0502020204030204"/>
                </a:rPr>
                <a:t>Social Information</a:t>
              </a:r>
              <a:br>
                <a:rPr lang="en-US" dirty="0">
                  <a:solidFill>
                    <a:prstClr val="black">
                      <a:hueOff val="0"/>
                      <a:satOff val="0"/>
                      <a:lumOff val="0"/>
                      <a:alphaOff val="0"/>
                    </a:prstClr>
                  </a:solidFill>
                  <a:latin typeface="Calibri" panose="020F0502020204030204"/>
                </a:rPr>
              </a:br>
              <a:endParaRPr lang="en-US" dirty="0">
                <a:solidFill>
                  <a:prstClr val="black">
                    <a:hueOff val="0"/>
                    <a:satOff val="0"/>
                    <a:lumOff val="0"/>
                    <a:alphaOff val="0"/>
                  </a:prstClr>
                </a:solidFill>
                <a:latin typeface="Calibri" panose="020F0502020204030204"/>
              </a:endParaRPr>
            </a:p>
            <a:p>
              <a:pPr marL="257175" indent="-342900" defTabSz="566738" fontAlgn="auto">
                <a:lnSpc>
                  <a:spcPct val="90000"/>
                </a:lnSpc>
                <a:spcAft>
                  <a:spcPct val="35000"/>
                </a:spcAft>
                <a:buFont typeface="Wingdings" pitchFamily="2" charset="2"/>
                <a:buChar char="Ø"/>
              </a:pPr>
              <a:r>
                <a:rPr lang="en-US" dirty="0">
                  <a:solidFill>
                    <a:prstClr val="black">
                      <a:hueOff val="0"/>
                      <a:satOff val="0"/>
                      <a:lumOff val="0"/>
                      <a:alphaOff val="0"/>
                    </a:prstClr>
                  </a:solidFill>
                  <a:latin typeface="Calibri" panose="020F0502020204030204"/>
                </a:rPr>
                <a:t>Functions as a data collection module</a:t>
              </a:r>
            </a:p>
            <a:p>
              <a:pPr marL="214313" indent="-214313" defTabSz="566738" fontAlgn="auto">
                <a:lnSpc>
                  <a:spcPct val="90000"/>
                </a:lnSpc>
                <a:spcAft>
                  <a:spcPct val="35000"/>
                </a:spcAft>
                <a:buFont typeface="Wingdings" pitchFamily="2" charset="2"/>
                <a:buChar char="Ø"/>
              </a:pPr>
              <a:endParaRPr lang="en-US" dirty="0">
                <a:solidFill>
                  <a:prstClr val="black">
                    <a:hueOff val="0"/>
                    <a:satOff val="0"/>
                    <a:lumOff val="0"/>
                    <a:alphaOff val="0"/>
                  </a:prstClr>
                </a:solidFill>
                <a:latin typeface="Calibri" panose="020F0502020204030204"/>
              </a:endParaRPr>
            </a:p>
          </p:txBody>
        </p:sp>
      </p:grpSp>
    </p:spTree>
    <p:extLst>
      <p:ext uri="{BB962C8B-B14F-4D97-AF65-F5344CB8AC3E}">
        <p14:creationId xmlns:p14="http://schemas.microsoft.com/office/powerpoint/2010/main" val="30620689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8182719" cy="51435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pic>
        <p:nvPicPr>
          <p:cNvPr id="27" name="Picture 26">
            <a:extLst>
              <a:ext uri="{FF2B5EF4-FFF2-40B4-BE49-F238E27FC236}">
                <a16:creationId xmlns:a16="http://schemas.microsoft.com/office/drawing/2014/main" id="{1EBADBCA-DA20-4279-93C6-011DEF18AA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l="42953" t="3964" b="3964"/>
          <a:stretch>
            <a:fillRect/>
          </a:stretch>
        </p:blipFill>
        <p:spPr>
          <a:xfrm>
            <a:off x="0" y="857251"/>
            <a:ext cx="5665604" cy="51434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itle 1">
            <a:extLst>
              <a:ext uri="{FF2B5EF4-FFF2-40B4-BE49-F238E27FC236}">
                <a16:creationId xmlns:a16="http://schemas.microsoft.com/office/drawing/2014/main" id="{265BBEAC-DBE3-6647-BD70-3BEB90AAA0F6}"/>
              </a:ext>
            </a:extLst>
          </p:cNvPr>
          <p:cNvSpPr>
            <a:spLocks noGrp="1"/>
          </p:cNvSpPr>
          <p:nvPr>
            <p:ph type="title" idx="4294967295"/>
          </p:nvPr>
        </p:nvSpPr>
        <p:spPr>
          <a:xfrm>
            <a:off x="0" y="1789113"/>
            <a:ext cx="2892425" cy="3279775"/>
          </a:xfrm>
          <a:prstGeom prst="ellipse">
            <a:avLst/>
          </a:prstGeom>
        </p:spPr>
        <p:txBody>
          <a:bodyPr vert="horz" lIns="68580" tIns="34290" rIns="68580" bIns="34290" rtlCol="0" anchor="ctr">
            <a:normAutofit/>
          </a:bodyPr>
          <a:lstStyle/>
          <a:p>
            <a:r>
              <a:rPr lang="en-US" kern="1200">
                <a:solidFill>
                  <a:srgbClr val="FFFFFF"/>
                </a:solidFill>
                <a:latin typeface="+mj-lt"/>
                <a:ea typeface="+mj-ea"/>
                <a:cs typeface="+mj-cs"/>
              </a:rPr>
              <a:t>Incident Report to Search Results</a:t>
            </a:r>
          </a:p>
        </p:txBody>
      </p:sp>
      <p:sp>
        <p:nvSpPr>
          <p:cNvPr id="29" name="Rectangle 28">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0637" y="857250"/>
            <a:ext cx="4043363"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4" name="Rectangle 3">
            <a:extLst>
              <a:ext uri="{FF2B5EF4-FFF2-40B4-BE49-F238E27FC236}">
                <a16:creationId xmlns:a16="http://schemas.microsoft.com/office/drawing/2014/main" id="{9185D2C4-9FAD-7947-B2AE-BC15191FDFB2}"/>
              </a:ext>
            </a:extLst>
          </p:cNvPr>
          <p:cNvSpPr/>
          <p:nvPr/>
        </p:nvSpPr>
        <p:spPr>
          <a:xfrm>
            <a:off x="4629150" y="1460754"/>
            <a:ext cx="3915918" cy="3922776"/>
          </a:xfrm>
          <a:prstGeom prst="rect">
            <a:avLst/>
          </a:prstGeom>
        </p:spPr>
        <p:txBody>
          <a:bodyPr vert="horz" lIns="68580" tIns="34290" rIns="68580" bIns="34290" rtlCol="0" anchor="ctr">
            <a:normAutofit/>
          </a:bodyPr>
          <a:lstStyle/>
          <a:p>
            <a:pPr marL="342900" indent="-342900" defTabSz="685800" fontAlgn="auto">
              <a:lnSpc>
                <a:spcPct val="90000"/>
              </a:lnSpc>
              <a:spcBef>
                <a:spcPts val="0"/>
              </a:spcBef>
              <a:spcAft>
                <a:spcPts val="450"/>
              </a:spcAft>
              <a:buFont typeface="Wingdings" pitchFamily="2" charset="2"/>
              <a:buChar char="q"/>
            </a:pPr>
            <a:r>
              <a:rPr lang="en-US" sz="2100" dirty="0">
                <a:solidFill>
                  <a:srgbClr val="000000"/>
                </a:solidFill>
                <a:latin typeface="Calibri" panose="020F0502020204030204"/>
                <a:cs typeface="+mn-cs"/>
              </a:rPr>
              <a:t>Inquired features are input into </a:t>
            </a:r>
            <a:r>
              <a:rPr lang="en-US" sz="2100" b="1" dirty="0">
                <a:solidFill>
                  <a:srgbClr val="000000"/>
                </a:solidFill>
                <a:latin typeface="Calibri" panose="020F0502020204030204"/>
                <a:cs typeface="+mn-cs"/>
              </a:rPr>
              <a:t>Incident Report </a:t>
            </a:r>
            <a:r>
              <a:rPr lang="en-US" sz="2100" dirty="0">
                <a:solidFill>
                  <a:srgbClr val="000000"/>
                </a:solidFill>
                <a:latin typeface="Calibri" panose="020F0502020204030204"/>
                <a:cs typeface="+mn-cs"/>
              </a:rPr>
              <a:t>table in Postgres</a:t>
            </a:r>
          </a:p>
          <a:p>
            <a:pPr marL="171450" indent="-342900" defTabSz="685800" fontAlgn="auto">
              <a:lnSpc>
                <a:spcPct val="90000"/>
              </a:lnSpc>
              <a:spcBef>
                <a:spcPts val="0"/>
              </a:spcBef>
              <a:spcAft>
                <a:spcPts val="450"/>
              </a:spcAft>
              <a:buFont typeface="Wingdings" pitchFamily="2" charset="2"/>
              <a:buChar char="q"/>
            </a:pPr>
            <a:r>
              <a:rPr lang="en-US" sz="2100" dirty="0">
                <a:solidFill>
                  <a:srgbClr val="000000"/>
                </a:solidFill>
                <a:latin typeface="Calibri" panose="020F0502020204030204"/>
                <a:cs typeface="+mn-cs"/>
              </a:rPr>
              <a:t>From these features, system builds</a:t>
            </a:r>
          </a:p>
          <a:p>
            <a:pPr marL="342900" lvl="1" indent="-171450" defTabSz="685800" fontAlgn="auto">
              <a:lnSpc>
                <a:spcPct val="90000"/>
              </a:lnSpc>
              <a:spcBef>
                <a:spcPts val="0"/>
              </a:spcBef>
              <a:spcAft>
                <a:spcPts val="450"/>
              </a:spcAft>
              <a:buFont typeface="Arial" panose="020B0604020202020204" pitchFamily="34" charset="0"/>
              <a:buChar char="•"/>
            </a:pPr>
            <a:r>
              <a:rPr lang="en-US" sz="2100" b="1" u="sng" dirty="0">
                <a:solidFill>
                  <a:srgbClr val="000000"/>
                </a:solidFill>
                <a:latin typeface="Calibri" panose="020F0502020204030204"/>
                <a:cs typeface="+mn-cs"/>
              </a:rPr>
              <a:t>Postgres Query</a:t>
            </a:r>
            <a:r>
              <a:rPr lang="en-US" sz="2100" b="1" dirty="0">
                <a:solidFill>
                  <a:srgbClr val="000000"/>
                </a:solidFill>
                <a:latin typeface="Calibri" panose="020F0502020204030204"/>
                <a:cs typeface="+mn-cs"/>
              </a:rPr>
              <a:t>: </a:t>
            </a:r>
            <a:r>
              <a:rPr lang="en-US" sz="2100" dirty="0">
                <a:solidFill>
                  <a:srgbClr val="000000"/>
                </a:solidFill>
                <a:latin typeface="Calibri" panose="020F0502020204030204"/>
                <a:cs typeface="+mn-cs"/>
              </a:rPr>
              <a:t>For fetching </a:t>
            </a:r>
            <a:r>
              <a:rPr lang="en-US" sz="2100" b="1" dirty="0">
                <a:solidFill>
                  <a:srgbClr val="000000"/>
                </a:solidFill>
                <a:latin typeface="Calibri" panose="020F0502020204030204"/>
                <a:cs typeface="+mn-cs"/>
              </a:rPr>
              <a:t>existing videos and reports </a:t>
            </a:r>
            <a:r>
              <a:rPr lang="en-US" sz="2100" dirty="0">
                <a:solidFill>
                  <a:srgbClr val="000000"/>
                </a:solidFill>
                <a:latin typeface="Calibri" panose="020F0502020204030204"/>
                <a:cs typeface="+mn-cs"/>
              </a:rPr>
              <a:t>matching the criteria</a:t>
            </a:r>
          </a:p>
          <a:p>
            <a:pPr marL="342900" lvl="1" indent="-171450" defTabSz="685800" fontAlgn="auto">
              <a:lnSpc>
                <a:spcPct val="90000"/>
              </a:lnSpc>
              <a:spcBef>
                <a:spcPts val="0"/>
              </a:spcBef>
              <a:spcAft>
                <a:spcPts val="450"/>
              </a:spcAft>
              <a:buFont typeface="Arial" panose="020B0604020202020204" pitchFamily="34" charset="0"/>
              <a:buChar char="•"/>
            </a:pPr>
            <a:r>
              <a:rPr lang="en-US" sz="2100" b="1" u="sng" dirty="0">
                <a:solidFill>
                  <a:srgbClr val="000000"/>
                </a:solidFill>
                <a:latin typeface="Calibri" panose="020F0502020204030204"/>
                <a:cs typeface="+mn-cs"/>
              </a:rPr>
              <a:t>Postgres Trigger</a:t>
            </a:r>
            <a:r>
              <a:rPr lang="en-US" sz="2100" b="1" dirty="0">
                <a:solidFill>
                  <a:srgbClr val="000000"/>
                </a:solidFill>
                <a:latin typeface="Calibri" panose="020F0502020204030204"/>
                <a:cs typeface="+mn-cs"/>
              </a:rPr>
              <a:t>: </a:t>
            </a:r>
            <a:r>
              <a:rPr lang="en-US" sz="2100" dirty="0">
                <a:solidFill>
                  <a:srgbClr val="000000"/>
                </a:solidFill>
                <a:latin typeface="Calibri" panose="020F0502020204030204"/>
                <a:cs typeface="+mn-cs"/>
              </a:rPr>
              <a:t>Created for fetching </a:t>
            </a:r>
            <a:r>
              <a:rPr lang="en-US" sz="2100" b="1" dirty="0">
                <a:solidFill>
                  <a:srgbClr val="000000"/>
                </a:solidFill>
                <a:latin typeface="Calibri" panose="020F0502020204030204"/>
                <a:cs typeface="+mn-cs"/>
              </a:rPr>
              <a:t>incoming videos and incidents</a:t>
            </a:r>
            <a:r>
              <a:rPr lang="en-US" sz="2100" dirty="0">
                <a:solidFill>
                  <a:srgbClr val="000000"/>
                </a:solidFill>
                <a:latin typeface="Calibri" panose="020F0502020204030204"/>
                <a:cs typeface="+mn-cs"/>
              </a:rPr>
              <a:t> which will match the criteria</a:t>
            </a:r>
          </a:p>
        </p:txBody>
      </p:sp>
    </p:spTree>
    <p:extLst>
      <p:ext uri="{BB962C8B-B14F-4D97-AF65-F5344CB8AC3E}">
        <p14:creationId xmlns:p14="http://schemas.microsoft.com/office/powerpoint/2010/main" val="4094978507"/>
      </p:ext>
    </p:extLst>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121729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pic>
        <p:nvPicPr>
          <p:cNvPr id="3" name="Picture 2">
            <a:extLst>
              <a:ext uri="{FF2B5EF4-FFF2-40B4-BE49-F238E27FC236}">
                <a16:creationId xmlns:a16="http://schemas.microsoft.com/office/drawing/2014/main" id="{9FB25F1F-9180-7C44-97A0-131BE84E9214}"/>
              </a:ext>
            </a:extLst>
          </p:cNvPr>
          <p:cNvPicPr>
            <a:picLocks noChangeAspect="1"/>
          </p:cNvPicPr>
          <p:nvPr/>
        </p:nvPicPr>
        <p:blipFill>
          <a:blip r:embed="rId3"/>
          <a:stretch>
            <a:fillRect/>
          </a:stretch>
        </p:blipFill>
        <p:spPr>
          <a:xfrm>
            <a:off x="685209" y="1339850"/>
            <a:ext cx="7773583" cy="4178300"/>
          </a:xfrm>
          <a:prstGeom prst="rect">
            <a:avLst/>
          </a:prstGeom>
        </p:spPr>
      </p:pic>
    </p:spTree>
    <p:extLst>
      <p:ext uri="{BB962C8B-B14F-4D97-AF65-F5344CB8AC3E}">
        <p14:creationId xmlns:p14="http://schemas.microsoft.com/office/powerpoint/2010/main" val="9257329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6A1FF-61B1-1A4A-8ABB-37E4CDC7CEAB}"/>
              </a:ext>
            </a:extLst>
          </p:cNvPr>
          <p:cNvSpPr>
            <a:spLocks noGrp="1"/>
          </p:cNvSpPr>
          <p:nvPr>
            <p:ph type="title" idx="4294967295"/>
          </p:nvPr>
        </p:nvSpPr>
        <p:spPr>
          <a:xfrm>
            <a:off x="0" y="952500"/>
            <a:ext cx="8478838" cy="838200"/>
          </a:xfrm>
        </p:spPr>
        <p:txBody>
          <a:bodyPr/>
          <a:lstStyle/>
          <a:p>
            <a:r>
              <a:rPr lang="en-US" dirty="0"/>
              <a:t>Feature Extraction from Incident Report</a:t>
            </a:r>
          </a:p>
        </p:txBody>
      </p:sp>
      <p:sp>
        <p:nvSpPr>
          <p:cNvPr id="4" name="Slide Number Placeholder 3">
            <a:extLst>
              <a:ext uri="{FF2B5EF4-FFF2-40B4-BE49-F238E27FC236}">
                <a16:creationId xmlns:a16="http://schemas.microsoft.com/office/drawing/2014/main" id="{214EB09B-7030-A045-8BB1-FD2857794020}"/>
              </a:ext>
            </a:extLst>
          </p:cNvPr>
          <p:cNvSpPr>
            <a:spLocks noGrp="1"/>
          </p:cNvSpPr>
          <p:nvPr>
            <p:ph type="sldNum" sz="quarter" idx="4294967295"/>
          </p:nvPr>
        </p:nvSpPr>
        <p:spPr>
          <a:xfrm>
            <a:off x="0" y="6477000"/>
            <a:ext cx="400050" cy="296863"/>
          </a:xfrm>
        </p:spPr>
        <p:txBody>
          <a:bodyPr/>
          <a:lstStyle/>
          <a:p>
            <a:fld id="{F6EFC63E-F8D9-44BB-A462-AC735E845F95}" type="slidenum">
              <a:rPr lang="en-US" smtClean="0"/>
              <a:pPr/>
              <a:t>99</a:t>
            </a:fld>
            <a:endParaRPr lang="en-US"/>
          </a:p>
        </p:txBody>
      </p:sp>
      <p:graphicFrame>
        <p:nvGraphicFramePr>
          <p:cNvPr id="7" name="Content Placeholder 2">
            <a:extLst>
              <a:ext uri="{FF2B5EF4-FFF2-40B4-BE49-F238E27FC236}">
                <a16:creationId xmlns:a16="http://schemas.microsoft.com/office/drawing/2014/main" id="{5F9059C4-BEF1-E144-9FFD-FD0300C0C01B}"/>
              </a:ext>
            </a:extLst>
          </p:cNvPr>
          <p:cNvGraphicFramePr>
            <a:graphicFrameLocks/>
          </p:cNvGraphicFramePr>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1424038"/>
      </p:ext>
    </p:extLst>
  </p:cSld>
  <p:clrMapOvr>
    <a:masterClrMapping/>
  </p:clrMapOvr>
</p:sld>
</file>

<file path=ppt/theme/theme1.xml><?xml version="1.0" encoding="utf-8"?>
<a:theme xmlns:a="http://schemas.openxmlformats.org/drawingml/2006/main" name="octfest">
  <a:themeElements>
    <a:clrScheme name="Default Design 14">
      <a:dk1>
        <a:srgbClr val="000000"/>
      </a:dk1>
      <a:lt1>
        <a:srgbClr val="FFFFFF"/>
      </a:lt1>
      <a:dk2>
        <a:srgbClr val="000000"/>
      </a:dk2>
      <a:lt2>
        <a:srgbClr val="808080"/>
      </a:lt2>
      <a:accent1>
        <a:srgbClr val="005DAA"/>
      </a:accent1>
      <a:accent2>
        <a:srgbClr val="CC0000"/>
      </a:accent2>
      <a:accent3>
        <a:srgbClr val="FFFFFF"/>
      </a:accent3>
      <a:accent4>
        <a:srgbClr val="000000"/>
      </a:accent4>
      <a:accent5>
        <a:srgbClr val="AAB6D2"/>
      </a:accent5>
      <a:accent6>
        <a:srgbClr val="B90000"/>
      </a:accent6>
      <a:hlink>
        <a:srgbClr val="4FAFFF"/>
      </a:hlink>
      <a:folHlink>
        <a:srgbClr val="009600"/>
      </a:folHlink>
    </a:clrScheme>
    <a:fontScheme name="Default Desig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txDef>
      <a:spPr>
        <a:noFill/>
      </a:spPr>
      <a:bodyPr wrap="square" rtlCol="0">
        <a:spAutoFit/>
      </a:bodyPr>
      <a:lstStyle>
        <a:defPPr>
          <a:defRPr sz="1600" dirty="0">
            <a:latin typeface="Arial" pitchFamily="34" charset="0"/>
            <a:cs typeface="Arial"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005DAA"/>
        </a:accent1>
        <a:accent2>
          <a:srgbClr val="CC0000"/>
        </a:accent2>
        <a:accent3>
          <a:srgbClr val="FFFFFF"/>
        </a:accent3>
        <a:accent4>
          <a:srgbClr val="000000"/>
        </a:accent4>
        <a:accent5>
          <a:srgbClr val="AAB6D2"/>
        </a:accent5>
        <a:accent6>
          <a:srgbClr val="B90000"/>
        </a:accent6>
        <a:hlink>
          <a:srgbClr val="4FAFFF"/>
        </a:hlink>
        <a:folHlink>
          <a:srgbClr val="00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005DAA"/>
        </a:accent1>
        <a:accent2>
          <a:srgbClr val="CC0000"/>
        </a:accent2>
        <a:accent3>
          <a:srgbClr val="FFFFFF"/>
        </a:accent3>
        <a:accent4>
          <a:srgbClr val="000000"/>
        </a:accent4>
        <a:accent5>
          <a:srgbClr val="AAB6D2"/>
        </a:accent5>
        <a:accent6>
          <a:srgbClr val="B90000"/>
        </a:accent6>
        <a:hlink>
          <a:srgbClr val="4FAFFF"/>
        </a:hlink>
        <a:folHlink>
          <a:srgbClr val="0096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ctfest" id="{05D67168-8D92-7648-BCE7-605B2BDAAC8F}" vid="{39C8AE50-829F-834D-A12F-A9ED19C131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4605</TotalTime>
  <Words>11639</Words>
  <Application>Microsoft Macintosh PowerPoint</Application>
  <PresentationFormat>On-screen Show (4:3)</PresentationFormat>
  <Paragraphs>1775</Paragraphs>
  <Slides>150</Slides>
  <Notes>65</Notes>
  <HiddenSlides>33</HiddenSlides>
  <MMClips>4</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2</vt:i4>
      </vt:variant>
      <vt:variant>
        <vt:lpstr>Slide Titles</vt:lpstr>
      </vt:variant>
      <vt:variant>
        <vt:i4>150</vt:i4>
      </vt:variant>
    </vt:vector>
  </HeadingPairs>
  <TitlesOfParts>
    <vt:vector size="170" baseType="lpstr">
      <vt:lpstr>22</vt:lpstr>
      <vt:lpstr>Aharoni</vt:lpstr>
      <vt:lpstr>Arial</vt:lpstr>
      <vt:lpstr>Arial Narrow</vt:lpstr>
      <vt:lpstr>Calibri</vt:lpstr>
      <vt:lpstr>Calibri Light</vt:lpstr>
      <vt:lpstr>Cambria</vt:lpstr>
      <vt:lpstr>Cambria Math</vt:lpstr>
      <vt:lpstr>Courier New</vt:lpstr>
      <vt:lpstr>Forza Bold</vt:lpstr>
      <vt:lpstr>Lato Black</vt:lpstr>
      <vt:lpstr>Lato Light</vt:lpstr>
      <vt:lpstr>Monaco</vt:lpstr>
      <vt:lpstr>Tahoma</vt:lpstr>
      <vt:lpstr>Times New Roman</vt:lpstr>
      <vt:lpstr>Verdana</vt:lpstr>
      <vt:lpstr>Wingdings</vt:lpstr>
      <vt:lpstr>octfest</vt:lpstr>
      <vt:lpstr>Chart</vt:lpstr>
      <vt:lpstr>Presentation</vt:lpstr>
      <vt:lpstr>Research in Applications for Learning Machines (REALM) Consortium</vt:lpstr>
      <vt:lpstr>Collaborations</vt:lpstr>
      <vt:lpstr>Collaborations</vt:lpstr>
      <vt:lpstr>PowerPoint Presentation</vt:lpstr>
      <vt:lpstr>Integration with Paradigm (System at NG)</vt:lpstr>
      <vt:lpstr>Outline</vt:lpstr>
      <vt:lpstr>Develop learning algorithms to establish mission based situational awareness </vt:lpstr>
      <vt:lpstr>Objective: Automatically extract data relevant to significant events, identify patterns related to a mission, and push relevant information efficiently to interested parties (e.g. analysts, cyber security experts, and decision makers)  </vt:lpstr>
      <vt:lpstr>NGC Plans</vt:lpstr>
      <vt:lpstr>Use Cases Northrup Grumman</vt:lpstr>
      <vt:lpstr>Situational Knowledge on Demand : SKOD Team-Operational Plans</vt:lpstr>
      <vt:lpstr>Spectrum of Machine Learning Tasks Applied for SKOD:</vt:lpstr>
      <vt:lpstr>Research Directions and Algorithms</vt:lpstr>
      <vt:lpstr>Proposed Solution</vt:lpstr>
      <vt:lpstr>Proposed Solution</vt:lpstr>
      <vt:lpstr>Data Management Vision of Professor Mike Stonebraker at MIT</vt:lpstr>
      <vt:lpstr>Problem Statement</vt:lpstr>
      <vt:lpstr>How Data Scientists Spend Their Day</vt:lpstr>
      <vt:lpstr>Activities</vt:lpstr>
      <vt:lpstr>Proposals</vt:lpstr>
      <vt:lpstr>AFRL, Rome Request for Information</vt:lpstr>
      <vt:lpstr>Army Research Lab</vt:lpstr>
      <vt:lpstr>Long Term Objectives of Research</vt:lpstr>
      <vt:lpstr>Data Management</vt:lpstr>
      <vt:lpstr>Queries model the knowledge</vt:lpstr>
      <vt:lpstr>Queries model the knowledge</vt:lpstr>
      <vt:lpstr>Situational Knowledge Query Engine Architecture</vt:lpstr>
      <vt:lpstr>Scenario: Save Child Left Alone in Car in heat or cold</vt:lpstr>
      <vt:lpstr>PowerPoint Presentation</vt:lpstr>
      <vt:lpstr>Child Left Alone in Car (Context: Earthquake)</vt:lpstr>
      <vt:lpstr>Child Left Alone in Car (Context: Normal Condition)</vt:lpstr>
      <vt:lpstr>Scenario: Stop Suspected Person from Violence</vt:lpstr>
      <vt:lpstr>Urban Information System Scenarios</vt:lpstr>
      <vt:lpstr>City of Cambridge: Agents</vt:lpstr>
      <vt:lpstr>Missions</vt:lpstr>
      <vt:lpstr>SKOD Objectives</vt:lpstr>
      <vt:lpstr>PowerPoint Presentation</vt:lpstr>
      <vt:lpstr>Datasets Example</vt:lpstr>
      <vt:lpstr>Future Datasets</vt:lpstr>
      <vt:lpstr>Example Mission on Datasets</vt:lpstr>
      <vt:lpstr>Architecture</vt:lpstr>
      <vt:lpstr>Architecture</vt:lpstr>
      <vt:lpstr>Demo Video</vt:lpstr>
      <vt:lpstr>Demo Video</vt:lpstr>
      <vt:lpstr>Architecture</vt:lpstr>
      <vt:lpstr>Feature Extraction Module</vt:lpstr>
      <vt:lpstr>Extracting Features from Video with Deep Learning</vt:lpstr>
      <vt:lpstr>CNN-ROI based Architecture For Object Detection and Classification</vt:lpstr>
      <vt:lpstr>YOLO (You Only Look Once) Architecture</vt:lpstr>
      <vt:lpstr>YOLO (You Only Look Once) Architecture</vt:lpstr>
      <vt:lpstr>Detected Classes In the MIT Video Dataset</vt:lpstr>
      <vt:lpstr>Detected Classes In the MIT Video Dataset</vt:lpstr>
      <vt:lpstr>Knowledge Extraction From MIT Video Data</vt:lpstr>
      <vt:lpstr>Datasets : Unstructured Text (Tweets)</vt:lpstr>
      <vt:lpstr>Preprocessing Tweets</vt:lpstr>
      <vt:lpstr>Additional tasks for Social Media Texts</vt:lpstr>
      <vt:lpstr>Topic Modeling with Tweets</vt:lpstr>
      <vt:lpstr>Topic Modeling with Tweets</vt:lpstr>
      <vt:lpstr>Topic Modeling with Tweets</vt:lpstr>
      <vt:lpstr>Topic Modeling with Tweets</vt:lpstr>
      <vt:lpstr>Topic Modeling with Tweets</vt:lpstr>
      <vt:lpstr>Topic Modeling for Ontologies (Generative Models)</vt:lpstr>
      <vt:lpstr>Same User with Different Levels of Interest</vt:lpstr>
      <vt:lpstr>Results: Similar Documents to Query </vt:lpstr>
      <vt:lpstr>Results: Similar Documents to Query </vt:lpstr>
      <vt:lpstr>Topic Modeling for Ontologies (Generative Models)</vt:lpstr>
      <vt:lpstr>Multiple Data of Interest to Different Users</vt:lpstr>
      <vt:lpstr>Multiple Data of Interest to Different Users</vt:lpstr>
      <vt:lpstr>Multiple Data of Interest to Different Users</vt:lpstr>
      <vt:lpstr>Further Extension</vt:lpstr>
      <vt:lpstr>Architecture</vt:lpstr>
      <vt:lpstr>Knowledge Graph ( Need to learn from ISI research)</vt:lpstr>
      <vt:lpstr>Work In Progress with KG: Multi-modality</vt:lpstr>
      <vt:lpstr>Architecture</vt:lpstr>
      <vt:lpstr>Architecture</vt:lpstr>
      <vt:lpstr>Work In Progress: User Interest Modeling</vt:lpstr>
      <vt:lpstr>User Modeling: Intention-aware Recommendation Engine</vt:lpstr>
      <vt:lpstr>Architecture</vt:lpstr>
      <vt:lpstr>PowerPoint Presentation</vt:lpstr>
      <vt:lpstr>Data Processing Pipeline</vt:lpstr>
      <vt:lpstr>Retrieve Tweets : Implementation Choices </vt:lpstr>
      <vt:lpstr>PowerPoint Presentation</vt:lpstr>
      <vt:lpstr>Benefits of the Data Processing Pipeline</vt:lpstr>
      <vt:lpstr>Architecture</vt:lpstr>
      <vt:lpstr>Representing Knowledge</vt:lpstr>
      <vt:lpstr>SKOD Web Framework</vt:lpstr>
      <vt:lpstr>SKOD Framework Features</vt:lpstr>
      <vt:lpstr>Deliverables</vt:lpstr>
      <vt:lpstr>Demo Video</vt:lpstr>
      <vt:lpstr>Demo Video</vt:lpstr>
      <vt:lpstr>Demo Video</vt:lpstr>
      <vt:lpstr>Serving the Community</vt:lpstr>
      <vt:lpstr>Problem Definition</vt:lpstr>
      <vt:lpstr>Solution Framework</vt:lpstr>
      <vt:lpstr>PowerPoint Presentation</vt:lpstr>
      <vt:lpstr>Incident Report to Features</vt:lpstr>
      <vt:lpstr>Incident Report to Search Results</vt:lpstr>
      <vt:lpstr>PowerPoint Presentation</vt:lpstr>
      <vt:lpstr>Feature Extraction from Incident Report</vt:lpstr>
      <vt:lpstr>Feature Extraction from Incident Report</vt:lpstr>
      <vt:lpstr>Feature Extraction from Incident Report</vt:lpstr>
      <vt:lpstr>Result: As Machine Comprehension</vt:lpstr>
      <vt:lpstr>PowerPoint Presentation</vt:lpstr>
      <vt:lpstr>Approach 3</vt:lpstr>
      <vt:lpstr>Feature Identification from Videos </vt:lpstr>
      <vt:lpstr>Search for Suspect in the Video</vt:lpstr>
      <vt:lpstr>Surveillance Camera Video Datasets</vt:lpstr>
      <vt:lpstr>Data Annotation</vt:lpstr>
      <vt:lpstr>PowerPoint Presentation</vt:lpstr>
      <vt:lpstr>Small Objects Detection</vt:lpstr>
      <vt:lpstr>Color Segmentation</vt:lpstr>
      <vt:lpstr>Detecting Clothes Color by Segmentation Analysis</vt:lpstr>
      <vt:lpstr>Detecting Clothes Color by Segmentation Analysis</vt:lpstr>
      <vt:lpstr>Result Frames</vt:lpstr>
      <vt:lpstr>Result Frames</vt:lpstr>
      <vt:lpstr>Color Segmentation</vt:lpstr>
      <vt:lpstr>Custom Training YOLO  </vt:lpstr>
      <vt:lpstr>Video Data Processing Module</vt:lpstr>
      <vt:lpstr>Query Results</vt:lpstr>
      <vt:lpstr>Action Recognition</vt:lpstr>
      <vt:lpstr>Query Result UI</vt:lpstr>
      <vt:lpstr>Query Result UI</vt:lpstr>
      <vt:lpstr>Deliverables and Demo</vt:lpstr>
      <vt:lpstr>PowerPoint Presentation</vt:lpstr>
      <vt:lpstr>PowerPoint Presentation</vt:lpstr>
      <vt:lpstr>Summary</vt:lpstr>
      <vt:lpstr>Research Tasks</vt:lpstr>
      <vt:lpstr>Future Plans for SKOD : Feature Identification</vt:lpstr>
      <vt:lpstr>More SKOD Benefit Scenarios</vt:lpstr>
      <vt:lpstr>More SKOD Benefit Scenarios</vt:lpstr>
      <vt:lpstr>References for WLPD</vt:lpstr>
      <vt:lpstr>Selected Interesting References</vt:lpstr>
      <vt:lpstr>PowerPoint Presentation</vt:lpstr>
      <vt:lpstr>Data Completion Professor Vaneet Aggarwal at Purdue</vt:lpstr>
      <vt:lpstr>Problem Statement</vt:lpstr>
      <vt:lpstr>Proposed Solution</vt:lpstr>
      <vt:lpstr>Solution Overview</vt:lpstr>
      <vt:lpstr>Benefits of the Approach</vt:lpstr>
      <vt:lpstr>Solution Details</vt:lpstr>
      <vt:lpstr>Solution Details</vt:lpstr>
      <vt:lpstr>Solution Details</vt:lpstr>
      <vt:lpstr>Solution Details</vt:lpstr>
      <vt:lpstr>Solution Details</vt:lpstr>
      <vt:lpstr>Datasets</vt:lpstr>
      <vt:lpstr>Backup Slides</vt:lpstr>
      <vt:lpstr>Tweets-Parser-Engine</vt:lpstr>
      <vt:lpstr>Feature Extraction Module</vt:lpstr>
      <vt:lpstr>Manual Feature Extraction from Videos</vt:lpstr>
      <vt:lpstr>Task Design Sample: Instance Segmentation </vt:lpstr>
      <vt:lpstr>Task Design Sample: Attribute Tagging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in Applications for Learning Machines (REALM) Consortium</dc:title>
  <dc:creator>K M A Solaiman</dc:creator>
  <cp:lastModifiedBy>Servio Ernesto Palacios Interiano</cp:lastModifiedBy>
  <cp:revision>101</cp:revision>
  <dcterms:created xsi:type="dcterms:W3CDTF">2020-01-21T09:41:09Z</dcterms:created>
  <dcterms:modified xsi:type="dcterms:W3CDTF">2020-08-10T22:10:33Z</dcterms:modified>
</cp:coreProperties>
</file>