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91" r:id="rId4"/>
    <p:sldId id="266" r:id="rId5"/>
    <p:sldId id="269" r:id="rId6"/>
    <p:sldId id="270" r:id="rId7"/>
    <p:sldId id="271" r:id="rId8"/>
    <p:sldId id="272" r:id="rId9"/>
    <p:sldId id="274" r:id="rId10"/>
    <p:sldId id="275" r:id="rId11"/>
    <p:sldId id="276" r:id="rId12"/>
    <p:sldId id="292" r:id="rId13"/>
    <p:sldId id="279" r:id="rId14"/>
    <p:sldId id="280" r:id="rId15"/>
    <p:sldId id="281" r:id="rId16"/>
    <p:sldId id="282" r:id="rId17"/>
    <p:sldId id="283" r:id="rId18"/>
    <p:sldId id="284" r:id="rId19"/>
    <p:sldId id="285" r:id="rId20"/>
    <p:sldId id="286" r:id="rId21"/>
    <p:sldId id="287" r:id="rId22"/>
    <p:sldId id="288" r:id="rId23"/>
    <p:sldId id="289" r:id="rId24"/>
    <p:sldId id="293" r:id="rId25"/>
    <p:sldId id="305" r:id="rId26"/>
    <p:sldId id="290" r:id="rId27"/>
    <p:sldId id="294" r:id="rId28"/>
    <p:sldId id="295" r:id="rId29"/>
    <p:sldId id="296" r:id="rId30"/>
    <p:sldId id="297" r:id="rId31"/>
    <p:sldId id="299" r:id="rId32"/>
    <p:sldId id="298" r:id="rId33"/>
    <p:sldId id="300" r:id="rId34"/>
    <p:sldId id="301"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73231E-D3D0-4F67-A025-B9DEE1A3E12D}"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C3E5E-EBDF-4F96-881E-85E9EF278A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12F65B-45E2-4989-8066-D7C33709945B}"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A433E-DF3C-415B-8F2A-67669504F5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15AFF1-66F7-4338-BBC4-D609146BFCFC}"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C1449-04D0-4F51-9DB9-B8569E2701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FFFC54-630C-4CE4-821C-BA556305CD72}"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6A92F8-E53F-472D-9B05-0737DF4D51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28B909-C7A5-4D18-B099-BB6C9CC2DD8F}" type="datetimeFigureOut">
              <a:rPr lang="en-US"/>
              <a:pPr>
                <a:defRPr/>
              </a:pPr>
              <a:t>2/22/2013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1C0974-E38B-4B00-ABC4-FFA4D56D92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34E238-FDE4-4897-8C9B-5EC1DC4669A6}"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3CC126-8406-4B6E-A16A-CE0D4B040D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FE7559-0AC5-47A3-87ED-86BBDC80150C}" type="datetimeFigureOut">
              <a:rPr lang="en-US"/>
              <a:pPr>
                <a:defRPr/>
              </a:pPr>
              <a:t>2/22/2013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01B6F3-A1E9-419F-AED2-F5E23302F2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6F96F3-95DE-4A0E-8BC9-534C4F3AE0AA}" type="datetimeFigureOut">
              <a:rPr lang="en-US"/>
              <a:pPr>
                <a:defRPr/>
              </a:pPr>
              <a:t>2/22/2013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FCBF7F-7978-41B5-BFFB-7736204E06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D7766-41AC-4729-9FBB-EF7C3B91065A}" type="datetimeFigureOut">
              <a:rPr lang="en-US"/>
              <a:pPr>
                <a:defRPr/>
              </a:pPr>
              <a:t>2/22/2013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9AD5AF-9A62-4C2A-ACD0-54339D5111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A86EC-D671-42EC-94FF-51F132D2B770}"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4D2EF1-8A30-4DBB-9234-CF80389E73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8E6025-A40F-492F-95E8-FE9723D374F7}" type="datetimeFigureOut">
              <a:rPr lang="en-US"/>
              <a:pPr>
                <a:defRPr/>
              </a:pPr>
              <a:t>2/22/2013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FEED8-50D7-4447-B52F-3E4107F306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916CDB-9A04-47C4-8CEB-97057154E2B0}" type="datetimeFigureOut">
              <a:rPr lang="en-US"/>
              <a:pPr>
                <a:defRPr/>
              </a:pPr>
              <a:t>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1458E3-4AE8-4081-8C94-C0BCC4DF90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bin"/><Relationship Id="rId7" Type="http://schemas.openxmlformats.org/officeDocument/2006/relationships/oleObject" Target="../embeddings/oleObject2.bin"/><Relationship Id="rId12"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6.png"/><Relationship Id="rId11" Type="http://schemas.openxmlformats.org/officeDocument/2006/relationships/oleObject" Target="../embeddings/oleObject4.bin"/><Relationship Id="rId5" Type="http://schemas.openxmlformats.org/officeDocument/2006/relationships/image" Target="../media/image35.png"/><Relationship Id="rId10" Type="http://schemas.openxmlformats.org/officeDocument/2006/relationships/image" Target="../media/image33.wmf"/><Relationship Id="rId4" Type="http://schemas.openxmlformats.org/officeDocument/2006/relationships/image" Target="../media/image31.wmf"/><Relationship Id="rId9"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457200" y="1143000"/>
            <a:ext cx="8229600" cy="5486400"/>
          </a:xfrm>
          <a:solidFill>
            <a:schemeClr val="bg1"/>
          </a:solidFill>
        </p:spPr>
        <p:txBody>
          <a:bodyPr/>
          <a:lstStyle/>
          <a:p>
            <a:pPr eaLnBrk="1" hangingPunct="1"/>
            <a:r>
              <a:rPr lang="en-US" b="1" dirty="0" err="1" smtClean="0">
                <a:solidFill>
                  <a:srgbClr val="8064A2"/>
                </a:solidFill>
                <a:ea typeface="ヒラギノ角ゴ Pro W3"/>
                <a:cs typeface="ヒラギノ角ゴ Pro W3"/>
              </a:rPr>
              <a:t>PuReMD</a:t>
            </a:r>
            <a:r>
              <a:rPr lang="en-US" b="1" dirty="0" smtClean="0">
                <a:solidFill>
                  <a:srgbClr val="8064A2"/>
                </a:solidFill>
                <a:ea typeface="ヒラギノ角ゴ Pro W3"/>
                <a:cs typeface="ヒラギノ角ゴ Pro W3"/>
              </a:rPr>
              <a:t>: A Reactive (</a:t>
            </a:r>
            <a:r>
              <a:rPr lang="en-US" b="1" dirty="0" err="1" smtClean="0">
                <a:solidFill>
                  <a:srgbClr val="8064A2"/>
                </a:solidFill>
                <a:ea typeface="ヒラギノ角ゴ Pro W3"/>
                <a:cs typeface="ヒラギノ角ゴ Pro W3"/>
              </a:rPr>
              <a:t>ReaxFF</a:t>
            </a:r>
            <a:r>
              <a:rPr lang="en-US" b="1" dirty="0" smtClean="0">
                <a:solidFill>
                  <a:srgbClr val="8064A2"/>
                </a:solidFill>
                <a:ea typeface="ヒラギノ角ゴ Pro W3"/>
                <a:cs typeface="ヒラギノ角ゴ Pro W3"/>
              </a:rPr>
              <a:t>) Molecular Dynamics Package</a:t>
            </a:r>
            <a:r>
              <a:rPr lang="en-US" sz="4000" b="1" dirty="0" smtClean="0">
                <a:ea typeface="ヒラギノ角ゴ Pro W3"/>
                <a:cs typeface="ヒラギノ角ゴ Pro W3"/>
              </a:rPr>
              <a:t/>
            </a:r>
            <a:br>
              <a:rPr lang="en-US" sz="4000" b="1" dirty="0" smtClean="0">
                <a:ea typeface="ヒラギノ角ゴ Pro W3"/>
                <a:cs typeface="ヒラギノ角ゴ Pro W3"/>
              </a:rPr>
            </a:br>
            <a:r>
              <a:rPr lang="en-US" sz="4000" dirty="0" smtClean="0">
                <a:ea typeface="ヒラギノ角ゴ Pro W3"/>
                <a:cs typeface="ヒラギノ角ゴ Pro W3"/>
              </a:rPr>
              <a:t/>
            </a:r>
            <a:br>
              <a:rPr lang="en-US" sz="4000" dirty="0" smtClean="0">
                <a:ea typeface="ヒラギノ角ゴ Pro W3"/>
                <a:cs typeface="ヒラギノ角ゴ Pro W3"/>
              </a:rPr>
            </a:br>
            <a:r>
              <a:rPr lang="en-US" sz="1800" dirty="0" smtClean="0">
                <a:solidFill>
                  <a:schemeClr val="accent2">
                    <a:lumMod val="75000"/>
                  </a:schemeClr>
                </a:solidFill>
                <a:ea typeface="ヒラギノ角ゴ Pro W3"/>
                <a:cs typeface="ヒラギノ角ゴ Pro W3"/>
              </a:rPr>
              <a:t> </a:t>
            </a:r>
            <a:r>
              <a:rPr lang="en-US" sz="1800" u="sng" dirty="0" err="1" smtClean="0">
                <a:solidFill>
                  <a:schemeClr val="accent2">
                    <a:lumMod val="75000"/>
                  </a:schemeClr>
                </a:solidFill>
                <a:ea typeface="ヒラギノ角ゴ Pro W3"/>
                <a:cs typeface="ヒラギノ角ゴ Pro W3"/>
              </a:rPr>
              <a:t>Ananth</a:t>
            </a:r>
            <a:r>
              <a:rPr lang="en-US" sz="1800" u="sng" dirty="0" smtClean="0">
                <a:solidFill>
                  <a:schemeClr val="accent2">
                    <a:lumMod val="75000"/>
                  </a:schemeClr>
                </a:solidFill>
                <a:ea typeface="ヒラギノ角ゴ Pro W3"/>
                <a:cs typeface="ヒラギノ角ゴ Pro W3"/>
              </a:rPr>
              <a:t> </a:t>
            </a:r>
            <a:r>
              <a:rPr lang="en-US" sz="1800" u="sng" dirty="0" err="1" smtClean="0">
                <a:solidFill>
                  <a:schemeClr val="accent2">
                    <a:lumMod val="75000"/>
                  </a:schemeClr>
                </a:solidFill>
                <a:ea typeface="ヒラギノ角ゴ Pro W3"/>
                <a:cs typeface="ヒラギノ角ゴ Pro W3"/>
              </a:rPr>
              <a:t>Grama</a:t>
            </a:r>
            <a:r>
              <a:rPr lang="en-US" sz="1800" u="sng" dirty="0" smtClean="0">
                <a:solidFill>
                  <a:schemeClr val="accent2">
                    <a:lumMod val="75000"/>
                  </a:schemeClr>
                </a:solidFill>
                <a:ea typeface="ヒラギノ角ゴ Pro W3"/>
                <a:cs typeface="ヒラギノ角ゴ Pro W3"/>
              </a:rPr>
              <a:t> and </a:t>
            </a:r>
            <a:r>
              <a:rPr lang="en-US" sz="1800" u="sng" dirty="0" err="1" smtClean="0">
                <a:solidFill>
                  <a:schemeClr val="accent2">
                    <a:lumMod val="75000"/>
                  </a:schemeClr>
                </a:solidFill>
                <a:ea typeface="ヒラギノ角ゴ Pro W3"/>
                <a:cs typeface="ヒラギノ角ゴ Pro W3"/>
              </a:rPr>
              <a:t>Metin</a:t>
            </a:r>
            <a:r>
              <a:rPr lang="en-US" sz="1800" u="sng" dirty="0" smtClean="0">
                <a:solidFill>
                  <a:schemeClr val="accent2">
                    <a:lumMod val="75000"/>
                  </a:schemeClr>
                </a:solidFill>
                <a:ea typeface="ヒラギノ角ゴ Pro W3"/>
                <a:cs typeface="ヒラギノ角ゴ Pro W3"/>
              </a:rPr>
              <a:t> </a:t>
            </a:r>
            <a:r>
              <a:rPr lang="en-US" sz="1800" u="sng" dirty="0" err="1" smtClean="0">
                <a:solidFill>
                  <a:schemeClr val="accent2">
                    <a:lumMod val="75000"/>
                  </a:schemeClr>
                </a:solidFill>
                <a:ea typeface="ヒラギノ角ゴ Pro W3"/>
                <a:cs typeface="ヒラギノ角ゴ Pro W3"/>
              </a:rPr>
              <a:t>Aktulga</a:t>
            </a:r>
            <a:r>
              <a:rPr lang="en-US" sz="1800" u="sng" dirty="0" smtClean="0">
                <a:solidFill>
                  <a:schemeClr val="accent2">
                    <a:lumMod val="75000"/>
                  </a:schemeClr>
                </a:solidFill>
                <a:ea typeface="ヒラギノ角ゴ Pro W3"/>
                <a:cs typeface="ヒラギノ角ゴ Pro W3"/>
              </a:rPr>
              <a:t/>
            </a:r>
            <a:br>
              <a:rPr lang="en-US" sz="1800" u="sng" dirty="0" smtClean="0">
                <a:solidFill>
                  <a:schemeClr val="accent2">
                    <a:lumMod val="75000"/>
                  </a:schemeClr>
                </a:solidFill>
                <a:ea typeface="ヒラギノ角ゴ Pro W3"/>
                <a:cs typeface="ヒラギノ角ゴ Pro W3"/>
              </a:rPr>
            </a:br>
            <a:r>
              <a:rPr lang="en-US" sz="1800" dirty="0" smtClean="0">
                <a:solidFill>
                  <a:schemeClr val="accent2">
                    <a:lumMod val="75000"/>
                  </a:schemeClr>
                </a:solidFill>
                <a:ea typeface="ヒラギノ角ゴ Pro W3"/>
                <a:cs typeface="ヒラギノ角ゴ Pro W3"/>
              </a:rPr>
              <a:t/>
            </a:r>
            <a:br>
              <a:rPr lang="en-US" sz="1800" dirty="0" smtClean="0">
                <a:solidFill>
                  <a:schemeClr val="accent2">
                    <a:lumMod val="75000"/>
                  </a:schemeClr>
                </a:solidFill>
                <a:ea typeface="ヒラギノ角ゴ Pro W3"/>
                <a:cs typeface="ヒラギノ角ゴ Pro W3"/>
              </a:rPr>
            </a:br>
            <a:r>
              <a:rPr lang="en-US" sz="1800" dirty="0" smtClean="0">
                <a:solidFill>
                  <a:schemeClr val="accent2">
                    <a:lumMod val="75000"/>
                  </a:schemeClr>
                </a:solidFill>
                <a:latin typeface="Courier New" pitchFamily="49" charset="0"/>
                <a:ea typeface="ヒラギノ角ゴ Pro W3"/>
                <a:cs typeface="Courier New" pitchFamily="49" charset="0"/>
              </a:rPr>
              <a:t>ayg@cs.purdue.edu.</a:t>
            </a:r>
            <a:r>
              <a:rPr lang="en-US" sz="4000" dirty="0" smtClean="0">
                <a:ea typeface="ヒラギノ角ゴ Pro W3"/>
                <a:cs typeface="ヒラギノ角ゴ Pro W3"/>
              </a:rPr>
              <a:t/>
            </a:r>
            <a:br>
              <a:rPr lang="en-US" sz="4000" dirty="0" smtClean="0">
                <a:ea typeface="ヒラギノ角ゴ Pro W3"/>
                <a:cs typeface="ヒラギノ角ゴ Pro W3"/>
              </a:rPr>
            </a:br>
            <a:r>
              <a:rPr lang="en-US" sz="2800" dirty="0" smtClean="0">
                <a:ea typeface="ヒラギノ角ゴ Pro W3"/>
                <a:cs typeface="ヒラギノ角ゴ Pro W3"/>
              </a:rPr>
              <a:t> </a:t>
            </a:r>
            <a:endParaRPr lang="en-US" sz="2400" b="1" dirty="0" smtClean="0">
              <a:solidFill>
                <a:schemeClr val="accent1"/>
              </a:solidFill>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600200" y="2514600"/>
            <a:ext cx="6172200" cy="4364038"/>
            <a:chOff x="1600200" y="2514600"/>
            <a:chExt cx="6172200" cy="4364354"/>
          </a:xfrm>
        </p:grpSpPr>
        <p:pic>
          <p:nvPicPr>
            <p:cNvPr id="32772" name="Picture 4" descr="systemsize_memory_chart.png"/>
            <p:cNvPicPr>
              <a:picLocks/>
            </p:cNvPicPr>
            <p:nvPr/>
          </p:nvPicPr>
          <p:blipFill>
            <a:blip r:embed="rId2" cstate="print"/>
            <a:srcRect/>
            <a:stretch>
              <a:fillRect/>
            </a:stretch>
          </p:blipFill>
          <p:spPr bwMode="auto">
            <a:xfrm>
              <a:off x="1600200" y="4638674"/>
              <a:ext cx="6172200" cy="2240280"/>
            </a:xfrm>
            <a:prstGeom prst="rect">
              <a:avLst/>
            </a:prstGeom>
            <a:noFill/>
            <a:ln w="9525">
              <a:noFill/>
              <a:miter lim="800000"/>
              <a:headEnd/>
              <a:tailEnd/>
            </a:ln>
          </p:spPr>
        </p:pic>
        <p:pic>
          <p:nvPicPr>
            <p:cNvPr id="32773" name="Picture 3" descr="systemsize_speed_chart.png"/>
            <p:cNvPicPr>
              <a:picLocks/>
            </p:cNvPicPr>
            <p:nvPr/>
          </p:nvPicPr>
          <p:blipFill>
            <a:blip r:embed="rId3" cstate="print"/>
            <a:srcRect/>
            <a:stretch>
              <a:fillRect/>
            </a:stretch>
          </p:blipFill>
          <p:spPr bwMode="auto">
            <a:xfrm>
              <a:off x="1600200" y="2514600"/>
              <a:ext cx="6172200" cy="2240280"/>
            </a:xfrm>
            <a:prstGeom prst="rect">
              <a:avLst/>
            </a:prstGeom>
            <a:noFill/>
            <a:ln w="9525">
              <a:noFill/>
              <a:miter lim="800000"/>
              <a:headEnd/>
              <a:tailEnd/>
            </a:ln>
          </p:spPr>
        </p:pic>
      </p:grpSp>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MD Methods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Comparisons using hexane: </a:t>
            </a:r>
            <a:r>
              <a:rPr lang="en-US" sz="2400">
                <a:latin typeface="Calibri" pitchFamily="34" charset="0"/>
              </a:rPr>
              <a:t>systems of various sizes</a:t>
            </a:r>
          </a:p>
          <a:p>
            <a:pPr marL="800100" lvl="1" indent="-342900">
              <a:spcBef>
                <a:spcPct val="20000"/>
              </a:spcBef>
              <a:buFont typeface="Arial" charset="0"/>
              <a:buChar char="•"/>
            </a:pPr>
            <a:r>
              <a:rPr lang="en-US" sz="2000">
                <a:solidFill>
                  <a:schemeClr val="accent1"/>
                </a:solidFill>
                <a:latin typeface="Calibri" pitchFamily="34" charset="0"/>
              </a:rPr>
              <a:t>Ab-initio MD: </a:t>
            </a:r>
            <a:r>
              <a:rPr lang="en-US" sz="2000">
                <a:latin typeface="Calibri" pitchFamily="34" charset="0"/>
              </a:rPr>
              <a:t>CPMD</a:t>
            </a:r>
          </a:p>
          <a:p>
            <a:pPr marL="800100" lvl="1" indent="-342900">
              <a:spcBef>
                <a:spcPct val="20000"/>
              </a:spcBef>
              <a:buFont typeface="Arial" charset="0"/>
              <a:buChar char="•"/>
            </a:pPr>
            <a:r>
              <a:rPr lang="en-US" sz="2000">
                <a:solidFill>
                  <a:schemeClr val="accent1"/>
                </a:solidFill>
                <a:latin typeface="Calibri" pitchFamily="34" charset="0"/>
              </a:rPr>
              <a:t>Classical MD: </a:t>
            </a:r>
            <a:r>
              <a:rPr lang="en-US" sz="2000">
                <a:latin typeface="Calibri" pitchFamily="34" charset="0"/>
              </a:rPr>
              <a:t>GROMACS</a:t>
            </a:r>
          </a:p>
          <a:p>
            <a:pPr marL="800100" lvl="1" indent="-342900">
              <a:spcBef>
                <a:spcPct val="20000"/>
              </a:spcBef>
              <a:buFont typeface="Arial" charset="0"/>
              <a:buChar char="•"/>
            </a:pPr>
            <a:r>
              <a:rPr lang="en-US" sz="2000">
                <a:solidFill>
                  <a:schemeClr val="accent1"/>
                </a:solidFill>
                <a:latin typeface="Calibri" pitchFamily="34" charset="0"/>
              </a:rPr>
              <a:t>ReaxFF: </a:t>
            </a:r>
            <a:r>
              <a:rPr lang="en-US" sz="2000">
                <a:latin typeface="Calibri" pitchFamily="34" charset="0"/>
              </a:rPr>
              <a:t>SerialReax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a:t>
            </a:r>
            <a:r>
              <a:rPr lang="en-US" sz="3600" b="1" dirty="0" smtClean="0">
                <a:solidFill>
                  <a:schemeClr val="accent4"/>
                </a:solidFill>
                <a:latin typeface="+mj-lt"/>
                <a:ea typeface="+mj-ea"/>
                <a:cs typeface="+mj-cs"/>
              </a:rPr>
              <a:t>LAMMPS-</a:t>
            </a:r>
            <a:r>
              <a:rPr lang="en-US" sz="3600" b="1" dirty="0" err="1" smtClean="0">
                <a:solidFill>
                  <a:schemeClr val="accent4"/>
                </a:solidFill>
                <a:latin typeface="+mj-lt"/>
                <a:ea typeface="+mj-ea"/>
                <a:cs typeface="+mj-cs"/>
              </a:rPr>
              <a:t>ReaxF</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Time per time-step comparison</a:t>
            </a: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r>
              <a:rPr lang="en-US" sz="2400" b="1">
                <a:solidFill>
                  <a:srgbClr val="C00000"/>
                </a:solidFill>
                <a:latin typeface="Calibri" pitchFamily="34" charset="0"/>
              </a:rPr>
              <a:t>Qeq solver performance</a:t>
            </a: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r>
              <a:rPr lang="en-US" sz="2400" b="1">
                <a:solidFill>
                  <a:srgbClr val="C00000"/>
                </a:solidFill>
                <a:latin typeface="Calibri" pitchFamily="34" charset="0"/>
              </a:rPr>
              <a:t>Memory foot-print</a:t>
            </a:r>
          </a:p>
        </p:txBody>
      </p:sp>
      <p:pic>
        <p:nvPicPr>
          <p:cNvPr id="4098" name="Picture 2"/>
          <p:cNvPicPr>
            <a:picLocks noChangeAspect="1" noChangeArrowheads="1"/>
          </p:cNvPicPr>
          <p:nvPr/>
        </p:nvPicPr>
        <p:blipFill>
          <a:blip r:embed="rId2" cstate="print"/>
          <a:srcRect/>
          <a:stretch>
            <a:fillRect/>
          </a:stretch>
        </p:blipFill>
        <p:spPr bwMode="auto">
          <a:xfrm>
            <a:off x="1600200" y="1524000"/>
            <a:ext cx="5848350" cy="13525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057400" y="3276600"/>
            <a:ext cx="4972050" cy="166687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286000" y="5495925"/>
            <a:ext cx="4495800" cy="1362075"/>
          </a:xfrm>
          <a:prstGeom prst="rect">
            <a:avLst/>
          </a:prstGeom>
          <a:noFill/>
          <a:ln w="9525">
            <a:noFill/>
            <a:miter lim="800000"/>
            <a:headEnd/>
            <a:tailEnd/>
          </a:ln>
        </p:spPr>
      </p:pic>
      <p:grpSp>
        <p:nvGrpSpPr>
          <p:cNvPr id="24" name="Group 23"/>
          <p:cNvGrpSpPr>
            <a:grpSpLocks/>
          </p:cNvGrpSpPr>
          <p:nvPr/>
        </p:nvGrpSpPr>
        <p:grpSpPr bwMode="auto">
          <a:xfrm>
            <a:off x="4800600" y="4419600"/>
            <a:ext cx="4114800" cy="1536700"/>
            <a:chOff x="4800600" y="4419600"/>
            <a:chExt cx="4114800" cy="1537395"/>
          </a:xfrm>
        </p:grpSpPr>
        <p:cxnSp>
          <p:nvCxnSpPr>
            <p:cNvPr id="10" name="Straight Arrow Connector 9"/>
            <p:cNvCxnSpPr>
              <a:stCxn id="33801" idx="1"/>
            </p:cNvCxnSpPr>
            <p:nvPr/>
          </p:nvCxnSpPr>
          <p:spPr>
            <a:xfrm rot="10800000">
              <a:off x="4800600" y="4419600"/>
              <a:ext cx="27432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3801" idx="1"/>
            </p:cNvCxnSpPr>
            <p:nvPr/>
          </p:nvCxnSpPr>
          <p:spPr>
            <a:xfrm rot="10800000">
              <a:off x="6553200" y="4419600"/>
              <a:ext cx="9906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801" name="TextBox 18"/>
            <p:cNvSpPr txBox="1">
              <a:spLocks noChangeArrowheads="1"/>
            </p:cNvSpPr>
            <p:nvPr/>
          </p:nvSpPr>
          <p:spPr bwMode="auto">
            <a:xfrm>
              <a:off x="7543800" y="4572000"/>
              <a:ext cx="1371600" cy="1384995"/>
            </a:xfrm>
            <a:prstGeom prst="rect">
              <a:avLst/>
            </a:prstGeom>
            <a:noFill/>
            <a:ln w="9525">
              <a:solidFill>
                <a:srgbClr val="C00000"/>
              </a:solidFill>
              <a:miter lim="800000"/>
              <a:headEnd/>
              <a:tailEnd/>
            </a:ln>
          </p:spPr>
          <p:txBody>
            <a:bodyPr>
              <a:spAutoFit/>
            </a:bodyPr>
            <a:lstStyle/>
            <a:p>
              <a:pPr>
                <a:buFont typeface="Arial" charset="0"/>
                <a:buChar char="•"/>
              </a:pPr>
              <a:r>
                <a:rPr lang="en-US" sz="1400">
                  <a:solidFill>
                    <a:srgbClr val="FF0000"/>
                  </a:solidFill>
                  <a:latin typeface="Calibri" pitchFamily="34" charset="0"/>
                </a:rPr>
                <a:t> different QEq formulations</a:t>
              </a:r>
            </a:p>
            <a:p>
              <a:pPr>
                <a:buFont typeface="Arial" charset="0"/>
                <a:buChar char="•"/>
              </a:pPr>
              <a:r>
                <a:rPr lang="en-US" sz="1400">
                  <a:solidFill>
                    <a:srgbClr val="FF0000"/>
                  </a:solidFill>
                  <a:latin typeface="Calibri" pitchFamily="34" charset="0"/>
                </a:rPr>
                <a:t> similar results</a:t>
              </a:r>
            </a:p>
            <a:p>
              <a:pPr>
                <a:buFont typeface="Arial" charset="0"/>
                <a:buChar char="•"/>
              </a:pPr>
              <a:r>
                <a:rPr lang="en-US" sz="1400">
                  <a:solidFill>
                    <a:srgbClr val="FF0000"/>
                  </a:solidFill>
                  <a:latin typeface="Calibri" pitchFamily="34" charset="0"/>
                </a:rPr>
                <a:t> LAMMPS: </a:t>
              </a:r>
            </a:p>
            <a:p>
              <a:r>
                <a:rPr lang="en-US" sz="1400">
                  <a:solidFill>
                    <a:srgbClr val="FF0000"/>
                  </a:solidFill>
                  <a:latin typeface="Calibri" pitchFamily="34" charset="0"/>
                </a:rPr>
                <a:t>CG / no preconditioner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down)">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Sequential </a:t>
            </a:r>
            <a:r>
              <a:rPr lang="en-US" sz="2400" b="1" dirty="0">
                <a:solidFill>
                  <a:srgbClr val="C00000"/>
                </a:solidFill>
                <a:latin typeface="+mn-lt"/>
                <a:cs typeface="+mn-cs"/>
              </a:rPr>
              <a:t>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7" end="7"/>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8" end="8"/>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9" end="9"/>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10" end="10"/>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7890" name="Group 258"/>
          <p:cNvGrpSpPr>
            <a:grpSpLocks/>
          </p:cNvGrpSpPr>
          <p:nvPr/>
        </p:nvGrpSpPr>
        <p:grpSpPr bwMode="auto">
          <a:xfrm>
            <a:off x="1028700" y="1143000"/>
            <a:ext cx="7099300" cy="5486400"/>
            <a:chOff x="1028700" y="914400"/>
            <a:chExt cx="7100047" cy="5486401"/>
          </a:xfrm>
        </p:grpSpPr>
        <p:grpSp>
          <p:nvGrpSpPr>
            <p:cNvPr id="37895" name="Group 474"/>
            <p:cNvGrpSpPr>
              <a:grpSpLocks/>
            </p:cNvGrpSpPr>
            <p:nvPr/>
          </p:nvGrpSpPr>
          <p:grpSpPr bwMode="auto">
            <a:xfrm>
              <a:off x="1674159" y="914400"/>
              <a:ext cx="5809129" cy="5486401"/>
              <a:chOff x="914400" y="0"/>
              <a:chExt cx="8229600" cy="7772400"/>
            </a:xfrm>
          </p:grpSpPr>
          <p:cxnSp>
            <p:nvCxnSpPr>
              <p:cNvPr id="174" name="Straight Connector 173"/>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6" name="Group 91"/>
            <p:cNvGrpSpPr>
              <a:grpSpLocks/>
            </p:cNvGrpSpPr>
            <p:nvPr/>
          </p:nvGrpSpPr>
          <p:grpSpPr bwMode="auto">
            <a:xfrm>
              <a:off x="1028700" y="1559859"/>
              <a:ext cx="7100047" cy="4518213"/>
              <a:chOff x="0" y="914400"/>
              <a:chExt cx="10058400" cy="6400800"/>
            </a:xfrm>
          </p:grpSpPr>
          <p:grpSp>
            <p:nvGrpSpPr>
              <p:cNvPr id="37958" name="Group 90"/>
              <p:cNvGrpSpPr>
                <a:grpSpLocks/>
              </p:cNvGrpSpPr>
              <p:nvPr/>
            </p:nvGrpSpPr>
            <p:grpSpPr bwMode="auto">
              <a:xfrm>
                <a:off x="0" y="914400"/>
                <a:ext cx="10058400" cy="5486400"/>
                <a:chOff x="0" y="914400"/>
                <a:chExt cx="10058400" cy="5486400"/>
              </a:xfrm>
            </p:grpSpPr>
            <p:cxnSp>
              <p:nvCxnSpPr>
                <p:cNvPr id="187" name="Straight Connector 186"/>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7" name="Group 89"/>
            <p:cNvGrpSpPr>
              <a:grpSpLocks/>
            </p:cNvGrpSpPr>
            <p:nvPr/>
          </p:nvGrpSpPr>
          <p:grpSpPr bwMode="auto">
            <a:xfrm>
              <a:off x="1835524" y="1075765"/>
              <a:ext cx="5486400" cy="4840942"/>
              <a:chOff x="1143000" y="228600"/>
              <a:chExt cx="7772400" cy="6858000"/>
            </a:xfrm>
          </p:grpSpPr>
          <p:grpSp>
            <p:nvGrpSpPr>
              <p:cNvPr id="37898" name="Group 395"/>
              <p:cNvGrpSpPr>
                <a:grpSpLocks/>
              </p:cNvGrpSpPr>
              <p:nvPr/>
            </p:nvGrpSpPr>
            <p:grpSpPr bwMode="auto">
              <a:xfrm>
                <a:off x="1143000" y="228600"/>
                <a:ext cx="3200400" cy="3200400"/>
                <a:chOff x="228600" y="685800"/>
                <a:chExt cx="3200400" cy="3200400"/>
              </a:xfrm>
            </p:grpSpPr>
            <p:grpSp>
              <p:nvGrpSpPr>
                <p:cNvPr id="37942" name="Group 55"/>
                <p:cNvGrpSpPr>
                  <a:grpSpLocks/>
                </p:cNvGrpSpPr>
                <p:nvPr/>
              </p:nvGrpSpPr>
              <p:grpSpPr bwMode="auto">
                <a:xfrm>
                  <a:off x="228600" y="685800"/>
                  <a:ext cx="3200400" cy="3200400"/>
                  <a:chOff x="228600" y="685800"/>
                  <a:chExt cx="3200400" cy="3200400"/>
                </a:xfrm>
              </p:grpSpPr>
              <p:sp>
                <p:nvSpPr>
                  <p:cNvPr id="246" name="Rectangle 245"/>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Rectangle 249"/>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Pie 250"/>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2" name="Pie 251"/>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3" name="Pie 252"/>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4" name="Pie 253"/>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43" name="Group 53"/>
                <p:cNvGrpSpPr>
                  <a:grpSpLocks/>
                </p:cNvGrpSpPr>
                <p:nvPr/>
              </p:nvGrpSpPr>
              <p:grpSpPr bwMode="auto">
                <a:xfrm>
                  <a:off x="990600" y="1371600"/>
                  <a:ext cx="304800" cy="1828800"/>
                  <a:chOff x="990600" y="1371600"/>
                  <a:chExt cx="304800" cy="1828800"/>
                </a:xfrm>
              </p:grpSpPr>
              <p:cxnSp>
                <p:nvCxnSpPr>
                  <p:cNvPr id="244" name="Straight Arrow Connector 243"/>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8" name="TextBox 24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44" name="Group 54"/>
                <p:cNvGrpSpPr>
                  <a:grpSpLocks/>
                </p:cNvGrpSpPr>
                <p:nvPr/>
              </p:nvGrpSpPr>
              <p:grpSpPr bwMode="auto">
                <a:xfrm>
                  <a:off x="228600" y="1860550"/>
                  <a:ext cx="685800" cy="479618"/>
                  <a:chOff x="228600" y="1860550"/>
                  <a:chExt cx="685800" cy="479618"/>
                </a:xfrm>
              </p:grpSpPr>
              <p:cxnSp>
                <p:nvCxnSpPr>
                  <p:cNvPr id="242" name="Straight Arrow Connector 241"/>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6" name="TextBox 242"/>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899" name="Group 412"/>
              <p:cNvGrpSpPr>
                <a:grpSpLocks/>
              </p:cNvGrpSpPr>
              <p:nvPr/>
            </p:nvGrpSpPr>
            <p:grpSpPr bwMode="auto">
              <a:xfrm>
                <a:off x="6400800" y="228600"/>
                <a:ext cx="2514600" cy="3200400"/>
                <a:chOff x="4572000" y="685800"/>
                <a:chExt cx="2514600" cy="3200400"/>
              </a:xfrm>
            </p:grpSpPr>
            <p:grpSp>
              <p:nvGrpSpPr>
                <p:cNvPr id="37930" name="Group 116"/>
                <p:cNvGrpSpPr>
                  <a:grpSpLocks/>
                </p:cNvGrpSpPr>
                <p:nvPr/>
              </p:nvGrpSpPr>
              <p:grpSpPr bwMode="auto">
                <a:xfrm>
                  <a:off x="4572000" y="685800"/>
                  <a:ext cx="2514600" cy="3200400"/>
                  <a:chOff x="4572000" y="685800"/>
                  <a:chExt cx="2514600" cy="3200400"/>
                </a:xfrm>
              </p:grpSpPr>
              <p:sp>
                <p:nvSpPr>
                  <p:cNvPr id="234" name="Rectangle 233"/>
                  <p:cNvSpPr/>
                  <p:nvPr/>
                </p:nvSpPr>
                <p:spPr>
                  <a:xfrm>
                    <a:off x="4572408" y="1372526"/>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Rectangle 234"/>
                  <p:cNvSpPr/>
                  <p:nvPr/>
                </p:nvSpPr>
                <p:spPr>
                  <a:xfrm>
                    <a:off x="6401004" y="1372526"/>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Rectangle 235"/>
                  <p:cNvSpPr/>
                  <p:nvPr/>
                </p:nvSpPr>
                <p:spPr>
                  <a:xfrm rot="5400000">
                    <a:off x="5143740" y="115262"/>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Pie 236"/>
                  <p:cNvSpPr>
                    <a:spLocks noChangeAspect="1"/>
                  </p:cNvSpPr>
                  <p:nvPr/>
                </p:nvSpPr>
                <p:spPr>
                  <a:xfrm>
                    <a:off x="5714999"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8" name="Pie 237"/>
                  <p:cNvSpPr>
                    <a:spLocks noChangeAspect="1"/>
                  </p:cNvSpPr>
                  <p:nvPr/>
                </p:nvSpPr>
                <p:spPr>
                  <a:xfrm>
                    <a:off x="5714999"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31" name="Group 75"/>
                <p:cNvGrpSpPr>
                  <a:grpSpLocks/>
                </p:cNvGrpSpPr>
                <p:nvPr/>
              </p:nvGrpSpPr>
              <p:grpSpPr bwMode="auto">
                <a:xfrm>
                  <a:off x="6019800" y="1371600"/>
                  <a:ext cx="306388" cy="1828800"/>
                  <a:chOff x="6019800" y="1371600"/>
                  <a:chExt cx="306388" cy="1828800"/>
                </a:xfrm>
              </p:grpSpPr>
              <p:cxnSp>
                <p:nvCxnSpPr>
                  <p:cNvPr id="232" name="Straight Arrow Connector 231"/>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6" name="TextBox 232"/>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32" name="Group 72"/>
                <p:cNvGrpSpPr>
                  <a:grpSpLocks/>
                </p:cNvGrpSpPr>
                <p:nvPr/>
              </p:nvGrpSpPr>
              <p:grpSpPr bwMode="auto">
                <a:xfrm>
                  <a:off x="6400800" y="1860550"/>
                  <a:ext cx="685800" cy="479618"/>
                  <a:chOff x="228600" y="1860550"/>
                  <a:chExt cx="685800" cy="479618"/>
                </a:xfrm>
              </p:grpSpPr>
              <p:cxnSp>
                <p:nvCxnSpPr>
                  <p:cNvPr id="230" name="Straight Arrow Connector 229"/>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4" name="TextBox 230"/>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900" name="Group 425"/>
              <p:cNvGrpSpPr>
                <a:grpSpLocks/>
              </p:cNvGrpSpPr>
              <p:nvPr/>
            </p:nvGrpSpPr>
            <p:grpSpPr bwMode="auto">
              <a:xfrm>
                <a:off x="1457324" y="4224528"/>
                <a:ext cx="2581276" cy="2523744"/>
                <a:chOff x="7824596" y="1024128"/>
                <a:chExt cx="2581276" cy="2523744"/>
              </a:xfrm>
            </p:grpSpPr>
            <p:grpSp>
              <p:nvGrpSpPr>
                <p:cNvPr id="37914" name="Group 115"/>
                <p:cNvGrpSpPr>
                  <a:grpSpLocks/>
                </p:cNvGrpSpPr>
                <p:nvPr/>
              </p:nvGrpSpPr>
              <p:grpSpPr bwMode="auto">
                <a:xfrm>
                  <a:off x="7882128" y="1024128"/>
                  <a:ext cx="2523744" cy="2523744"/>
                  <a:chOff x="7882128" y="1024128"/>
                  <a:chExt cx="2523744" cy="2523744"/>
                </a:xfrm>
              </p:grpSpPr>
              <p:sp>
                <p:nvSpPr>
                  <p:cNvPr id="218" name="Rectangle 217"/>
                  <p:cNvSpPr/>
                  <p:nvPr/>
                </p:nvSpPr>
                <p:spPr>
                  <a:xfrm>
                    <a:off x="8229605" y="1373981"/>
                    <a:ext cx="1830845" cy="1828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ectangle 218"/>
                  <p:cNvSpPr/>
                  <p:nvPr/>
                </p:nvSpPr>
                <p:spPr>
                  <a:xfrm>
                    <a:off x="7883229"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ectangle 219"/>
                  <p:cNvSpPr/>
                  <p:nvPr/>
                </p:nvSpPr>
                <p:spPr>
                  <a:xfrm>
                    <a:off x="10060450"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Pie 220"/>
                  <p:cNvSpPr>
                    <a:spLocks noChangeAspect="1"/>
                  </p:cNvSpPr>
                  <p:nvPr/>
                </p:nvSpPr>
                <p:spPr>
                  <a:xfrm>
                    <a:off x="9711825" y="2853796"/>
                    <a:ext cx="686004" cy="685933"/>
                  </a:xfrm>
                  <a:prstGeom prst="pie">
                    <a:avLst>
                      <a:gd name="adj1" fmla="val 21504455"/>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2" name="Pie 221"/>
                  <p:cNvSpPr>
                    <a:spLocks noChangeAspect="1"/>
                  </p:cNvSpPr>
                  <p:nvPr/>
                </p:nvSpPr>
                <p:spPr>
                  <a:xfrm>
                    <a:off x="9711825" y="1027641"/>
                    <a:ext cx="686004" cy="685933"/>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3" name="Pie 222"/>
                  <p:cNvSpPr>
                    <a:spLocks noChangeAspect="1"/>
                  </p:cNvSpPr>
                  <p:nvPr/>
                </p:nvSpPr>
                <p:spPr>
                  <a:xfrm>
                    <a:off x="7883229" y="1027641"/>
                    <a:ext cx="686005" cy="685933"/>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4" name="Pie 223"/>
                  <p:cNvSpPr>
                    <a:spLocks noChangeAspect="1"/>
                  </p:cNvSpPr>
                  <p:nvPr/>
                </p:nvSpPr>
                <p:spPr>
                  <a:xfrm>
                    <a:off x="7883229" y="2853796"/>
                    <a:ext cx="686005" cy="685933"/>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5" name="Rectangle 224"/>
                  <p:cNvSpPr/>
                  <p:nvPr/>
                </p:nvSpPr>
                <p:spPr>
                  <a:xfrm>
                    <a:off x="8229605" y="1027641"/>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Rectangle 225"/>
                  <p:cNvSpPr/>
                  <p:nvPr/>
                </p:nvSpPr>
                <p:spPr>
                  <a:xfrm>
                    <a:off x="8229605" y="3202385"/>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15" name="Group 86"/>
                <p:cNvGrpSpPr>
                  <a:grpSpLocks/>
                </p:cNvGrpSpPr>
                <p:nvPr/>
              </p:nvGrpSpPr>
              <p:grpSpPr bwMode="auto">
                <a:xfrm>
                  <a:off x="8305800" y="1371600"/>
                  <a:ext cx="304800" cy="1828800"/>
                  <a:chOff x="990600" y="1371600"/>
                  <a:chExt cx="304800" cy="1828800"/>
                </a:xfrm>
              </p:grpSpPr>
              <p:cxnSp>
                <p:nvCxnSpPr>
                  <p:cNvPr id="216" name="Straight Arrow Connector 215"/>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20" name="TextBox 216"/>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16" name="Group 113"/>
                <p:cNvGrpSpPr>
                  <a:grpSpLocks/>
                </p:cNvGrpSpPr>
                <p:nvPr/>
              </p:nvGrpSpPr>
              <p:grpSpPr bwMode="auto">
                <a:xfrm>
                  <a:off x="7824596" y="1873249"/>
                  <a:ext cx="647700" cy="414339"/>
                  <a:chOff x="9958196" y="1873249"/>
                  <a:chExt cx="647700" cy="414339"/>
                </a:xfrm>
              </p:grpSpPr>
              <p:cxnSp>
                <p:nvCxnSpPr>
                  <p:cNvPr id="214" name="Straight Arrow Connector 213"/>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18" name="TextBox 214"/>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7901" name="Group 443"/>
              <p:cNvGrpSpPr>
                <a:grpSpLocks/>
              </p:cNvGrpSpPr>
              <p:nvPr/>
            </p:nvGrpSpPr>
            <p:grpSpPr bwMode="auto">
              <a:xfrm>
                <a:off x="5715000" y="3886200"/>
                <a:ext cx="3200400" cy="3200400"/>
                <a:chOff x="11201400" y="685800"/>
                <a:chExt cx="3200400" cy="3200400"/>
              </a:xfrm>
            </p:grpSpPr>
            <p:grpSp>
              <p:nvGrpSpPr>
                <p:cNvPr id="37902" name="Group 367"/>
                <p:cNvGrpSpPr>
                  <a:grpSpLocks/>
                </p:cNvGrpSpPr>
                <p:nvPr/>
              </p:nvGrpSpPr>
              <p:grpSpPr bwMode="auto">
                <a:xfrm>
                  <a:off x="11201400" y="685800"/>
                  <a:ext cx="3200400" cy="3200400"/>
                  <a:chOff x="11201400" y="685800"/>
                  <a:chExt cx="3200400" cy="3200400"/>
                </a:xfrm>
              </p:grpSpPr>
              <p:sp>
                <p:nvSpPr>
                  <p:cNvPr id="206" name="Rectangle 205"/>
                  <p:cNvSpPr/>
                  <p:nvPr/>
                </p:nvSpPr>
                <p:spPr>
                  <a:xfrm>
                    <a:off x="11887608" y="1371733"/>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Rectangle 35"/>
                  <p:cNvSpPr/>
                  <p:nvPr/>
                </p:nvSpPr>
                <p:spPr>
                  <a:xfrm>
                    <a:off x="112016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Rectangle 36"/>
                  <p:cNvSpPr/>
                  <p:nvPr/>
                </p:nvSpPr>
                <p:spPr>
                  <a:xfrm>
                    <a:off x="137162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Rectangle 37"/>
                  <p:cNvSpPr/>
                  <p:nvPr/>
                </p:nvSpPr>
                <p:spPr>
                  <a:xfrm rot="5400000">
                    <a:off x="12458940" y="114468"/>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Rectangle 209"/>
                  <p:cNvSpPr/>
                  <p:nvPr/>
                </p:nvSpPr>
                <p:spPr>
                  <a:xfrm rot="5400000">
                    <a:off x="12458940" y="2628804"/>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03" name="Group 53"/>
                <p:cNvGrpSpPr>
                  <a:grpSpLocks/>
                </p:cNvGrpSpPr>
                <p:nvPr/>
              </p:nvGrpSpPr>
              <p:grpSpPr bwMode="auto">
                <a:xfrm>
                  <a:off x="11963400" y="1371600"/>
                  <a:ext cx="304800" cy="1828800"/>
                  <a:chOff x="990600" y="1371600"/>
                  <a:chExt cx="304800" cy="1828800"/>
                </a:xfrm>
              </p:grpSpPr>
              <p:cxnSp>
                <p:nvCxnSpPr>
                  <p:cNvPr id="204" name="Straight Arrow Connector 203"/>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8" name="TextBox 20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04" name="Group 54"/>
                <p:cNvGrpSpPr>
                  <a:grpSpLocks/>
                </p:cNvGrpSpPr>
                <p:nvPr/>
              </p:nvGrpSpPr>
              <p:grpSpPr bwMode="auto">
                <a:xfrm>
                  <a:off x="11201400" y="1873248"/>
                  <a:ext cx="685800" cy="479618"/>
                  <a:chOff x="228600" y="1873248"/>
                  <a:chExt cx="685800" cy="479618"/>
                </a:xfrm>
              </p:grpSpPr>
              <p:cxnSp>
                <p:nvCxnSpPr>
                  <p:cNvPr id="202" name="Straight Arrow Connector 201"/>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6" name="TextBox 202"/>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grpSp>
      <p:sp>
        <p:nvSpPr>
          <p:cNvPr id="37891" name="TextBox 254"/>
          <p:cNvSpPr txBox="1">
            <a:spLocks noChangeArrowheads="1"/>
          </p:cNvSpPr>
          <p:nvPr/>
        </p:nvSpPr>
        <p:spPr bwMode="auto">
          <a:xfrm>
            <a:off x="2247900" y="3467100"/>
            <a:ext cx="14097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37892" name="TextBox 255"/>
          <p:cNvSpPr txBox="1">
            <a:spLocks noChangeArrowheads="1"/>
          </p:cNvSpPr>
          <p:nvPr/>
        </p:nvSpPr>
        <p:spPr bwMode="auto">
          <a:xfrm>
            <a:off x="5600700" y="3467100"/>
            <a:ext cx="1208088"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half shell</a:t>
            </a:r>
          </a:p>
        </p:txBody>
      </p:sp>
      <p:sp>
        <p:nvSpPr>
          <p:cNvPr id="37893" name="TextBox 256"/>
          <p:cNvSpPr txBox="1">
            <a:spLocks noChangeArrowheads="1"/>
          </p:cNvSpPr>
          <p:nvPr/>
        </p:nvSpPr>
        <p:spPr bwMode="auto">
          <a:xfrm>
            <a:off x="2057400" y="5943600"/>
            <a:ext cx="18669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midpoint-shell</a:t>
            </a:r>
          </a:p>
        </p:txBody>
      </p:sp>
      <p:sp>
        <p:nvSpPr>
          <p:cNvPr id="37894" name="TextBox 257"/>
          <p:cNvSpPr txBox="1">
            <a:spLocks noChangeArrowheads="1"/>
          </p:cNvSpPr>
          <p:nvPr/>
        </p:nvSpPr>
        <p:spPr bwMode="auto">
          <a:xfrm>
            <a:off x="5181600" y="6172200"/>
            <a:ext cx="21336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tower-plate shell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8914" name="Group 92"/>
          <p:cNvGrpSpPr>
            <a:grpSpLocks/>
          </p:cNvGrpSpPr>
          <p:nvPr/>
        </p:nvGrpSpPr>
        <p:grpSpPr bwMode="auto">
          <a:xfrm>
            <a:off x="1028700" y="1143000"/>
            <a:ext cx="7099300" cy="5486400"/>
            <a:chOff x="1028700" y="914400"/>
            <a:chExt cx="7100047" cy="5486401"/>
          </a:xfrm>
        </p:grpSpPr>
        <p:grpSp>
          <p:nvGrpSpPr>
            <p:cNvPr id="38916" name="Group 474"/>
            <p:cNvGrpSpPr>
              <a:grpSpLocks/>
            </p:cNvGrpSpPr>
            <p:nvPr/>
          </p:nvGrpSpPr>
          <p:grpSpPr bwMode="auto">
            <a:xfrm>
              <a:off x="1674159" y="914400"/>
              <a:ext cx="5809129" cy="5486401"/>
              <a:chOff x="914400" y="0"/>
              <a:chExt cx="8229600" cy="7772400"/>
            </a:xfrm>
          </p:grpSpPr>
          <p:cxnSp>
            <p:nvCxnSpPr>
              <p:cNvPr id="77" name="Straight Connector 76"/>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7" name="Group 91"/>
            <p:cNvGrpSpPr>
              <a:grpSpLocks/>
            </p:cNvGrpSpPr>
            <p:nvPr/>
          </p:nvGrpSpPr>
          <p:grpSpPr bwMode="auto">
            <a:xfrm>
              <a:off x="1028700" y="1559859"/>
              <a:ext cx="7100047" cy="4518213"/>
              <a:chOff x="0" y="914400"/>
              <a:chExt cx="10058400" cy="6400800"/>
            </a:xfrm>
          </p:grpSpPr>
          <p:grpSp>
            <p:nvGrpSpPr>
              <p:cNvPr id="38983" name="Group 90"/>
              <p:cNvGrpSpPr>
                <a:grpSpLocks/>
              </p:cNvGrpSpPr>
              <p:nvPr/>
            </p:nvGrpSpPr>
            <p:grpSpPr bwMode="auto">
              <a:xfrm>
                <a:off x="0" y="914400"/>
                <a:ext cx="10058400" cy="5486400"/>
                <a:chOff x="0" y="914400"/>
                <a:chExt cx="10058400" cy="5486400"/>
              </a:xfrm>
            </p:grpSpPr>
            <p:cxnSp>
              <p:nvCxnSpPr>
                <p:cNvPr id="70" name="Straight Connector 69"/>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8" name="Group 89"/>
            <p:cNvGrpSpPr>
              <a:grpSpLocks/>
            </p:cNvGrpSpPr>
            <p:nvPr/>
          </p:nvGrpSpPr>
          <p:grpSpPr bwMode="auto">
            <a:xfrm>
              <a:off x="1835524" y="1075765"/>
              <a:ext cx="5486400" cy="4840942"/>
              <a:chOff x="1143000" y="228600"/>
              <a:chExt cx="7772400" cy="6858000"/>
            </a:xfrm>
          </p:grpSpPr>
          <p:grpSp>
            <p:nvGrpSpPr>
              <p:cNvPr id="38923" name="Group 395"/>
              <p:cNvGrpSpPr>
                <a:grpSpLocks/>
              </p:cNvGrpSpPr>
              <p:nvPr/>
            </p:nvGrpSpPr>
            <p:grpSpPr bwMode="auto">
              <a:xfrm>
                <a:off x="1143000" y="228600"/>
                <a:ext cx="3200400" cy="3200400"/>
                <a:chOff x="228600" y="685800"/>
                <a:chExt cx="3200400" cy="3200400"/>
              </a:xfrm>
            </p:grpSpPr>
            <p:grpSp>
              <p:nvGrpSpPr>
                <p:cNvPr id="38967" name="Group 51"/>
                <p:cNvGrpSpPr>
                  <a:grpSpLocks/>
                </p:cNvGrpSpPr>
                <p:nvPr/>
              </p:nvGrpSpPr>
              <p:grpSpPr bwMode="auto">
                <a:xfrm>
                  <a:off x="228600" y="685800"/>
                  <a:ext cx="3200400" cy="3200400"/>
                  <a:chOff x="228600" y="685800"/>
                  <a:chExt cx="3200400" cy="3200400"/>
                </a:xfrm>
              </p:grpSpPr>
              <p:sp>
                <p:nvSpPr>
                  <p:cNvPr id="59" name="Rectangle 58"/>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ectangle 62"/>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Pie 63"/>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5" name="Pie 64"/>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6" name="Pie 65"/>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7" name="Pie 66"/>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68" name="Group 53"/>
                <p:cNvGrpSpPr>
                  <a:grpSpLocks/>
                </p:cNvGrpSpPr>
                <p:nvPr/>
              </p:nvGrpSpPr>
              <p:grpSpPr bwMode="auto">
                <a:xfrm>
                  <a:off x="990600" y="1371600"/>
                  <a:ext cx="304800" cy="1828800"/>
                  <a:chOff x="990600" y="1371600"/>
                  <a:chExt cx="304800" cy="1828800"/>
                </a:xfrm>
              </p:grpSpPr>
              <p:cxnSp>
                <p:nvCxnSpPr>
                  <p:cNvPr id="57" name="Straight Arrow Connector 56"/>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3" name="TextBox 5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69" name="Group 54"/>
                <p:cNvGrpSpPr>
                  <a:grpSpLocks/>
                </p:cNvGrpSpPr>
                <p:nvPr/>
              </p:nvGrpSpPr>
              <p:grpSpPr bwMode="auto">
                <a:xfrm>
                  <a:off x="228600" y="1860550"/>
                  <a:ext cx="685800" cy="479618"/>
                  <a:chOff x="228600" y="1860550"/>
                  <a:chExt cx="685800" cy="479618"/>
                </a:xfrm>
              </p:grpSpPr>
              <p:cxnSp>
                <p:nvCxnSpPr>
                  <p:cNvPr id="55" name="Straight Arrow Connector 54"/>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1" name="TextBox 55"/>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4" name="Group 412"/>
              <p:cNvGrpSpPr>
                <a:grpSpLocks/>
              </p:cNvGrpSpPr>
              <p:nvPr/>
            </p:nvGrpSpPr>
            <p:grpSpPr bwMode="auto">
              <a:xfrm>
                <a:off x="6400800" y="228600"/>
                <a:ext cx="2514600" cy="3200400"/>
                <a:chOff x="4572000" y="685800"/>
                <a:chExt cx="2514600" cy="3200400"/>
              </a:xfrm>
            </p:grpSpPr>
            <p:grpSp>
              <p:nvGrpSpPr>
                <p:cNvPr id="38955" name="Group 116"/>
                <p:cNvGrpSpPr>
                  <a:grpSpLocks/>
                </p:cNvGrpSpPr>
                <p:nvPr/>
              </p:nvGrpSpPr>
              <p:grpSpPr bwMode="auto">
                <a:xfrm>
                  <a:off x="4572000" y="685800"/>
                  <a:ext cx="2514600" cy="3200400"/>
                  <a:chOff x="4572000" y="685800"/>
                  <a:chExt cx="2514600" cy="3200400"/>
                </a:xfrm>
              </p:grpSpPr>
              <p:sp>
                <p:nvSpPr>
                  <p:cNvPr id="47" name="Rectangle 46"/>
                  <p:cNvSpPr/>
                  <p:nvPr/>
                </p:nvSpPr>
                <p:spPr>
                  <a:xfrm>
                    <a:off x="4572408" y="1372526"/>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6401004" y="1372526"/>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ectangle 48"/>
                  <p:cNvSpPr/>
                  <p:nvPr/>
                </p:nvSpPr>
                <p:spPr>
                  <a:xfrm rot="5400000">
                    <a:off x="5143740" y="115262"/>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Pie 49"/>
                  <p:cNvSpPr>
                    <a:spLocks noChangeAspect="1"/>
                  </p:cNvSpPr>
                  <p:nvPr/>
                </p:nvSpPr>
                <p:spPr>
                  <a:xfrm>
                    <a:off x="5714999" y="2514997"/>
                    <a:ext cx="1372009" cy="1371865"/>
                  </a:xfrm>
                  <a:prstGeom prst="pie">
                    <a:avLst>
                      <a:gd name="adj1" fmla="val 21403212"/>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1" name="Pie 50"/>
                  <p:cNvSpPr>
                    <a:spLocks noChangeAspect="1"/>
                  </p:cNvSpPr>
                  <p:nvPr/>
                </p:nvSpPr>
                <p:spPr>
                  <a:xfrm>
                    <a:off x="5714999" y="686593"/>
                    <a:ext cx="1372009" cy="1371865"/>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56" name="Group 75"/>
                <p:cNvGrpSpPr>
                  <a:grpSpLocks/>
                </p:cNvGrpSpPr>
                <p:nvPr/>
              </p:nvGrpSpPr>
              <p:grpSpPr bwMode="auto">
                <a:xfrm>
                  <a:off x="6019800" y="1371600"/>
                  <a:ext cx="306388" cy="1828800"/>
                  <a:chOff x="6019800" y="1371600"/>
                  <a:chExt cx="306388" cy="1828800"/>
                </a:xfrm>
              </p:grpSpPr>
              <p:cxnSp>
                <p:nvCxnSpPr>
                  <p:cNvPr id="45" name="Straight Arrow Connector 44"/>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61" name="TextBox 45"/>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57" name="Group 72"/>
                <p:cNvGrpSpPr>
                  <a:grpSpLocks/>
                </p:cNvGrpSpPr>
                <p:nvPr/>
              </p:nvGrpSpPr>
              <p:grpSpPr bwMode="auto">
                <a:xfrm>
                  <a:off x="6400800" y="1860550"/>
                  <a:ext cx="685800" cy="479618"/>
                  <a:chOff x="228600" y="1860550"/>
                  <a:chExt cx="685800" cy="479618"/>
                </a:xfrm>
              </p:grpSpPr>
              <p:cxnSp>
                <p:nvCxnSpPr>
                  <p:cNvPr id="43" name="Straight Arrow Connector 42"/>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59" name="TextBox 43"/>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5" name="Group 425"/>
              <p:cNvGrpSpPr>
                <a:grpSpLocks/>
              </p:cNvGrpSpPr>
              <p:nvPr/>
            </p:nvGrpSpPr>
            <p:grpSpPr bwMode="auto">
              <a:xfrm>
                <a:off x="1457324" y="4224528"/>
                <a:ext cx="2581276" cy="2523744"/>
                <a:chOff x="7824596" y="1024128"/>
                <a:chExt cx="2581276" cy="2523744"/>
              </a:xfrm>
            </p:grpSpPr>
            <p:grpSp>
              <p:nvGrpSpPr>
                <p:cNvPr id="38939" name="Group 115"/>
                <p:cNvGrpSpPr>
                  <a:grpSpLocks/>
                </p:cNvGrpSpPr>
                <p:nvPr/>
              </p:nvGrpSpPr>
              <p:grpSpPr bwMode="auto">
                <a:xfrm>
                  <a:off x="7882128" y="1024128"/>
                  <a:ext cx="2523744" cy="2523744"/>
                  <a:chOff x="7882128" y="1024128"/>
                  <a:chExt cx="2523744" cy="2523744"/>
                </a:xfrm>
              </p:grpSpPr>
              <p:sp>
                <p:nvSpPr>
                  <p:cNvPr id="31" name="Rectangle 30"/>
                  <p:cNvSpPr/>
                  <p:nvPr/>
                </p:nvSpPr>
                <p:spPr>
                  <a:xfrm>
                    <a:off x="8229605" y="1373981"/>
                    <a:ext cx="1830845" cy="18284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7883229"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10060450"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Pie 33"/>
                  <p:cNvSpPr>
                    <a:spLocks noChangeAspect="1"/>
                  </p:cNvSpPr>
                  <p:nvPr/>
                </p:nvSpPr>
                <p:spPr>
                  <a:xfrm>
                    <a:off x="9711825" y="2853796"/>
                    <a:ext cx="686004" cy="685933"/>
                  </a:xfrm>
                  <a:prstGeom prst="pie">
                    <a:avLst>
                      <a:gd name="adj1" fmla="val 21504455"/>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 name="Pie 34"/>
                  <p:cNvSpPr>
                    <a:spLocks noChangeAspect="1"/>
                  </p:cNvSpPr>
                  <p:nvPr/>
                </p:nvSpPr>
                <p:spPr>
                  <a:xfrm>
                    <a:off x="9711825" y="1027641"/>
                    <a:ext cx="686004" cy="685933"/>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Pie 35"/>
                  <p:cNvSpPr>
                    <a:spLocks noChangeAspect="1"/>
                  </p:cNvSpPr>
                  <p:nvPr/>
                </p:nvSpPr>
                <p:spPr>
                  <a:xfrm>
                    <a:off x="7883229" y="1027641"/>
                    <a:ext cx="686005" cy="685933"/>
                  </a:xfrm>
                  <a:prstGeom prst="pie">
                    <a:avLst>
                      <a:gd name="adj1" fmla="val 10770487"/>
                      <a:gd name="adj2" fmla="val 162103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Pie 36"/>
                  <p:cNvSpPr>
                    <a:spLocks noChangeAspect="1"/>
                  </p:cNvSpPr>
                  <p:nvPr/>
                </p:nvSpPr>
                <p:spPr>
                  <a:xfrm>
                    <a:off x="7883229" y="2853796"/>
                    <a:ext cx="686005" cy="685933"/>
                  </a:xfrm>
                  <a:prstGeom prst="pie">
                    <a:avLst>
                      <a:gd name="adj1" fmla="val 5370154"/>
                      <a:gd name="adj2" fmla="val 108234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Rectangle 37"/>
                  <p:cNvSpPr/>
                  <p:nvPr/>
                </p:nvSpPr>
                <p:spPr>
                  <a:xfrm>
                    <a:off x="8229605" y="1027641"/>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8229605" y="3202385"/>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40" name="Group 86"/>
                <p:cNvGrpSpPr>
                  <a:grpSpLocks/>
                </p:cNvGrpSpPr>
                <p:nvPr/>
              </p:nvGrpSpPr>
              <p:grpSpPr bwMode="auto">
                <a:xfrm>
                  <a:off x="8305800" y="1371600"/>
                  <a:ext cx="304800" cy="1828800"/>
                  <a:chOff x="990600" y="1371600"/>
                  <a:chExt cx="304800" cy="1828800"/>
                </a:xfrm>
              </p:grpSpPr>
              <p:cxnSp>
                <p:nvCxnSpPr>
                  <p:cNvPr id="29" name="Straight Arrow Connector 28"/>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5" name="TextBox 29"/>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41" name="Group 113"/>
                <p:cNvGrpSpPr>
                  <a:grpSpLocks/>
                </p:cNvGrpSpPr>
                <p:nvPr/>
              </p:nvGrpSpPr>
              <p:grpSpPr bwMode="auto">
                <a:xfrm>
                  <a:off x="7824596" y="1873249"/>
                  <a:ext cx="647700" cy="414339"/>
                  <a:chOff x="9958196" y="1873249"/>
                  <a:chExt cx="647700" cy="414339"/>
                </a:xfrm>
              </p:grpSpPr>
              <p:cxnSp>
                <p:nvCxnSpPr>
                  <p:cNvPr id="27" name="Straight Arrow Connector 26"/>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3" name="TextBox 27"/>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8926" name="Group 443"/>
              <p:cNvGrpSpPr>
                <a:grpSpLocks/>
              </p:cNvGrpSpPr>
              <p:nvPr/>
            </p:nvGrpSpPr>
            <p:grpSpPr bwMode="auto">
              <a:xfrm>
                <a:off x="5715000" y="3886200"/>
                <a:ext cx="3200400" cy="3200400"/>
                <a:chOff x="11201400" y="685800"/>
                <a:chExt cx="3200400" cy="3200400"/>
              </a:xfrm>
            </p:grpSpPr>
            <p:grpSp>
              <p:nvGrpSpPr>
                <p:cNvPr id="38927" name="Group 367"/>
                <p:cNvGrpSpPr>
                  <a:grpSpLocks/>
                </p:cNvGrpSpPr>
                <p:nvPr/>
              </p:nvGrpSpPr>
              <p:grpSpPr bwMode="auto">
                <a:xfrm>
                  <a:off x="11201400" y="685800"/>
                  <a:ext cx="3200400" cy="3200400"/>
                  <a:chOff x="11201400" y="685800"/>
                  <a:chExt cx="3200400" cy="3200400"/>
                </a:xfrm>
              </p:grpSpPr>
              <p:sp>
                <p:nvSpPr>
                  <p:cNvPr id="19" name="Rectangle 18"/>
                  <p:cNvSpPr/>
                  <p:nvPr/>
                </p:nvSpPr>
                <p:spPr>
                  <a:xfrm>
                    <a:off x="11887608" y="1371733"/>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35"/>
                  <p:cNvSpPr/>
                  <p:nvPr/>
                </p:nvSpPr>
                <p:spPr>
                  <a:xfrm>
                    <a:off x="112016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36"/>
                  <p:cNvSpPr/>
                  <p:nvPr/>
                </p:nvSpPr>
                <p:spPr>
                  <a:xfrm>
                    <a:off x="137162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37"/>
                  <p:cNvSpPr/>
                  <p:nvPr/>
                </p:nvSpPr>
                <p:spPr>
                  <a:xfrm rot="5400000">
                    <a:off x="12458940" y="114468"/>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rot="5400000">
                    <a:off x="12458940" y="2628804"/>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28" name="Group 53"/>
                <p:cNvGrpSpPr>
                  <a:grpSpLocks/>
                </p:cNvGrpSpPr>
                <p:nvPr/>
              </p:nvGrpSpPr>
              <p:grpSpPr bwMode="auto">
                <a:xfrm>
                  <a:off x="11963400" y="1371600"/>
                  <a:ext cx="304800" cy="1828800"/>
                  <a:chOff x="990600" y="1371600"/>
                  <a:chExt cx="304800" cy="1828800"/>
                </a:xfrm>
              </p:grpSpPr>
              <p:cxnSp>
                <p:nvCxnSpPr>
                  <p:cNvPr id="17" name="Straight Arrow Connector 16"/>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3" name="TextBox 1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29" name="Group 54"/>
                <p:cNvGrpSpPr>
                  <a:grpSpLocks/>
                </p:cNvGrpSpPr>
                <p:nvPr/>
              </p:nvGrpSpPr>
              <p:grpSpPr bwMode="auto">
                <a:xfrm>
                  <a:off x="11201400" y="1873248"/>
                  <a:ext cx="685800" cy="479618"/>
                  <a:chOff x="228600" y="1873248"/>
                  <a:chExt cx="685800" cy="479618"/>
                </a:xfrm>
              </p:grpSpPr>
              <p:cxnSp>
                <p:nvCxnSpPr>
                  <p:cNvPr id="15" name="Straight Arrow Connector 14"/>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1" name="TextBox 15"/>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sp>
          <p:nvSpPr>
            <p:cNvPr id="38919" name="TextBox 7"/>
            <p:cNvSpPr txBox="1">
              <a:spLocks noChangeArrowheads="1"/>
            </p:cNvSpPr>
            <p:nvPr/>
          </p:nvSpPr>
          <p:spPr bwMode="auto">
            <a:xfrm>
              <a:off x="2247900" y="3276600"/>
              <a:ext cx="1409700" cy="369332"/>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88" name="TextBox 8"/>
            <p:cNvSpPr txBox="1"/>
            <p:nvPr/>
          </p:nvSpPr>
          <p:spPr>
            <a:xfrm>
              <a:off x="5601181" y="3276600"/>
              <a:ext cx="1208215" cy="369888"/>
            </a:xfrm>
            <a:prstGeom prst="rect">
              <a:avLst/>
            </a:prstGeom>
            <a:solidFill>
              <a:schemeClr val="bg1"/>
            </a:solid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half shell</a:t>
              </a:r>
            </a:p>
          </p:txBody>
        </p:sp>
        <p:sp>
          <p:nvSpPr>
            <p:cNvPr id="89" name="TextBox 9"/>
            <p:cNvSpPr txBox="1"/>
            <p:nvPr/>
          </p:nvSpPr>
          <p:spPr>
            <a:xfrm>
              <a:off x="2057508" y="5753101"/>
              <a:ext cx="1867096"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midpoint-shell</a:t>
              </a:r>
            </a:p>
          </p:txBody>
        </p:sp>
        <p:sp>
          <p:nvSpPr>
            <p:cNvPr id="90" name="TextBox 10"/>
            <p:cNvSpPr txBox="1"/>
            <p:nvPr/>
          </p:nvSpPr>
          <p:spPr>
            <a:xfrm>
              <a:off x="5182037" y="5981701"/>
              <a:ext cx="2133825"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tower-plate shell</a:t>
              </a:r>
            </a:p>
          </p:txBody>
        </p:sp>
      </p:grpSp>
      <p:sp>
        <p:nvSpPr>
          <p:cNvPr id="91" name="TextBox 90"/>
          <p:cNvSpPr txBox="1"/>
          <p:nvPr/>
        </p:nvSpPr>
        <p:spPr>
          <a:xfrm>
            <a:off x="304800" y="1447800"/>
            <a:ext cx="1409700" cy="2032000"/>
          </a:xfrm>
          <a:prstGeom prst="rect">
            <a:avLst/>
          </a:prstGeom>
          <a:solidFill>
            <a:schemeClr val="bg1">
              <a:lumMod val="95000"/>
            </a:schemeClr>
          </a:solidFill>
          <a:ln w="25400">
            <a:solidFill>
              <a:schemeClr val="accent2"/>
            </a:solidFill>
          </a:ln>
        </p:spPr>
        <p:txBody>
          <a:bodyPr>
            <a:spAutoFit/>
          </a:bodyPr>
          <a:lstStyle/>
          <a:p>
            <a:pPr fontAlgn="auto">
              <a:spcBef>
                <a:spcPts val="0"/>
              </a:spcBef>
              <a:spcAft>
                <a:spcPts val="0"/>
              </a:spcAft>
              <a:defRPr/>
            </a:pPr>
            <a:r>
              <a:rPr lang="en-US" dirty="0">
                <a:solidFill>
                  <a:schemeClr val="accent2"/>
                </a:solidFill>
                <a:latin typeface="+mn-lt"/>
                <a:cs typeface="+mn-cs"/>
              </a:rPr>
              <a:t>choose full-shell due to dynamic bonding despite the comm. overhead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Boundary Interactions</a:t>
            </a:r>
          </a:p>
        </p:txBody>
      </p:sp>
      <p:pic>
        <p:nvPicPr>
          <p:cNvPr id="39938" name="Picture 3"/>
          <p:cNvPicPr>
            <a:picLocks noChangeAspect="1" noChangeArrowheads="1"/>
          </p:cNvPicPr>
          <p:nvPr/>
        </p:nvPicPr>
        <p:blipFill>
          <a:blip r:embed="rId2" cstate="print"/>
          <a:srcRect/>
          <a:stretch>
            <a:fillRect/>
          </a:stretch>
        </p:blipFill>
        <p:spPr bwMode="auto">
          <a:xfrm>
            <a:off x="1371600" y="1143000"/>
            <a:ext cx="5643563" cy="5486400"/>
          </a:xfrm>
          <a:prstGeom prst="rect">
            <a:avLst/>
          </a:prstGeom>
          <a:noFill/>
          <a:ln w="9525">
            <a:noFill/>
            <a:miter lim="800000"/>
            <a:headEnd/>
            <a:tailEnd/>
          </a:ln>
        </p:spPr>
      </p:pic>
      <p:sp>
        <p:nvSpPr>
          <p:cNvPr id="4" name="TextBox 3"/>
          <p:cNvSpPr txBox="1"/>
          <p:nvPr/>
        </p:nvSpPr>
        <p:spPr>
          <a:xfrm>
            <a:off x="7315200" y="2667000"/>
            <a:ext cx="1676400" cy="1323975"/>
          </a:xfrm>
          <a:prstGeom prst="rect">
            <a:avLst/>
          </a:prstGeom>
          <a:noFill/>
          <a:ln w="19050">
            <a:solidFill>
              <a:schemeClr val="accent1">
                <a:shade val="95000"/>
                <a:satMod val="105000"/>
              </a:schemeClr>
            </a:solidFill>
          </a:ln>
        </p:spPr>
        <p:txBody>
          <a:bodyPr>
            <a:spAutoFit/>
          </a:bodyPr>
          <a:lstStyle/>
          <a:p>
            <a:pPr fontAlgn="auto">
              <a:spcBef>
                <a:spcPts val="0"/>
              </a:spcBef>
              <a:spcAft>
                <a:spcPts val="0"/>
              </a:spcAft>
              <a:defRPr/>
            </a:pPr>
            <a:r>
              <a:rPr lang="en-US" sz="2000" b="1" dirty="0" err="1">
                <a:solidFill>
                  <a:schemeClr val="accent1"/>
                </a:solidFill>
                <a:latin typeface="+mn-lt"/>
                <a:cs typeface="+mn-cs"/>
              </a:rPr>
              <a:t>r</a:t>
            </a:r>
            <a:r>
              <a:rPr lang="en-US" sz="2000" b="1" baseline="-25000" dirty="0" err="1">
                <a:solidFill>
                  <a:schemeClr val="accent1"/>
                </a:solidFill>
                <a:latin typeface="+mn-lt"/>
                <a:cs typeface="+mn-cs"/>
              </a:rPr>
              <a:t>shell</a:t>
            </a:r>
            <a:r>
              <a:rPr lang="en-US" sz="2000" b="1" dirty="0">
                <a:solidFill>
                  <a:schemeClr val="accent1"/>
                </a:solidFill>
                <a:latin typeface="+mn-lt"/>
                <a:cs typeface="+mn-cs"/>
              </a:rPr>
              <a:t>= MAX (3xr</a:t>
            </a:r>
            <a:r>
              <a:rPr lang="en-US" sz="2000" b="1" baseline="-25000" dirty="0">
                <a:solidFill>
                  <a:schemeClr val="accent1"/>
                </a:solidFill>
                <a:latin typeface="+mn-lt"/>
                <a:cs typeface="+mn-cs"/>
              </a:rPr>
              <a:t>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hbond_cut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nonb_cut</a:t>
            </a:r>
            <a:r>
              <a:rPr lang="en-US" sz="2000" b="1" dirty="0">
                <a:solidFill>
                  <a:schemeClr val="accent1"/>
                </a:solidFill>
                <a:latin typeface="+mn-lt"/>
                <a:cs typeface="+mn-cs"/>
              </a:rPr>
              <a:t>)</a:t>
            </a:r>
            <a:endParaRPr lang="en-US" sz="2000" b="1" baseline="-25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a:t>
            </a:r>
          </a:p>
        </p:txBody>
      </p:sp>
      <p:pic>
        <p:nvPicPr>
          <p:cNvPr id="40962" name="Picture 2"/>
          <p:cNvPicPr>
            <a:picLocks noChangeAspect="1" noChangeArrowheads="1"/>
          </p:cNvPicPr>
          <p:nvPr/>
        </p:nvPicPr>
        <p:blipFill>
          <a:blip r:embed="rId2" cstate="print"/>
          <a:srcRect/>
          <a:stretch>
            <a:fillRect/>
          </a:stretch>
        </p:blipFill>
        <p:spPr bwMode="auto">
          <a:xfrm>
            <a:off x="457200" y="1371600"/>
            <a:ext cx="8229600"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 Performance</a:t>
            </a:r>
          </a:p>
        </p:txBody>
      </p:sp>
      <p:grpSp>
        <p:nvGrpSpPr>
          <p:cNvPr id="41986" name="Group 5"/>
          <p:cNvGrpSpPr>
            <a:grpSpLocks/>
          </p:cNvGrpSpPr>
          <p:nvPr/>
        </p:nvGrpSpPr>
        <p:grpSpPr bwMode="auto">
          <a:xfrm>
            <a:off x="0" y="1143000"/>
            <a:ext cx="9144000" cy="5486400"/>
            <a:chOff x="0" y="1143000"/>
            <a:chExt cx="9144000" cy="5486400"/>
          </a:xfrm>
        </p:grpSpPr>
        <p:pic>
          <p:nvPicPr>
            <p:cNvPr id="41987" name="Content Placeholder 8" descr="compare_messaging.png"/>
            <p:cNvPicPr>
              <a:picLocks noChangeAspect="1"/>
            </p:cNvPicPr>
            <p:nvPr/>
          </p:nvPicPr>
          <p:blipFill>
            <a:blip r:embed="rId2" cstate="print"/>
            <a:srcRect/>
            <a:stretch>
              <a:fillRect/>
            </a:stretch>
          </p:blipFill>
          <p:spPr bwMode="auto">
            <a:xfrm>
              <a:off x="1216152" y="1600200"/>
              <a:ext cx="6705600" cy="5029200"/>
            </a:xfrm>
            <a:prstGeom prst="rect">
              <a:avLst/>
            </a:prstGeom>
            <a:noFill/>
            <a:ln w="9525">
              <a:noFill/>
              <a:miter lim="800000"/>
              <a:headEnd/>
              <a:tailEnd/>
            </a:ln>
          </p:spPr>
        </p:pic>
        <p:sp>
          <p:nvSpPr>
            <p:cNvPr id="41988" name="TextBox 4"/>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Performance Comparison: </a:t>
              </a:r>
              <a:r>
                <a:rPr lang="en-US" sz="2400">
                  <a:latin typeface="Calibri" pitchFamily="34" charset="0"/>
                </a:rPr>
                <a:t>PuReMD with direct vs. staged messaging</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Optimizations</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Truncate bond related computations</a:t>
            </a:r>
            <a:endParaRPr lang="en-US" sz="2400">
              <a:latin typeface="Calibri" pitchFamily="34" charset="0"/>
            </a:endParaRPr>
          </a:p>
          <a:p>
            <a:pPr marL="800100" lvl="1" indent="-342900">
              <a:spcBef>
                <a:spcPct val="20000"/>
              </a:spcBef>
              <a:buFont typeface="Arial" charset="0"/>
              <a:buChar char="•"/>
            </a:pPr>
            <a:r>
              <a:rPr lang="en-US" sz="2000">
                <a:solidFill>
                  <a:srgbClr val="FF0000"/>
                </a:solidFill>
                <a:latin typeface="Calibri" pitchFamily="34" charset="0"/>
              </a:rPr>
              <a:t>double computation of bonds at the outer-shell</a:t>
            </a:r>
          </a:p>
          <a:p>
            <a:pPr marL="800100" lvl="1" indent="-342900">
              <a:spcBef>
                <a:spcPct val="20000"/>
              </a:spcBef>
              <a:buFont typeface="Arial" charset="0"/>
              <a:buChar char="•"/>
            </a:pPr>
            <a:r>
              <a:rPr lang="en-US" sz="2000">
                <a:solidFill>
                  <a:srgbClr val="FF0000"/>
                </a:solidFill>
                <a:latin typeface="Calibri" pitchFamily="34" charset="0"/>
              </a:rPr>
              <a:t>hurts scalability as the sub-domain size shrinks</a:t>
            </a:r>
          </a:p>
          <a:p>
            <a:pPr marL="800100" lvl="1" indent="-342900">
              <a:spcBef>
                <a:spcPct val="20000"/>
              </a:spcBef>
              <a:buFont typeface="Arial" charset="0"/>
              <a:buChar char="•"/>
            </a:pPr>
            <a:r>
              <a:rPr lang="en-US" sz="2000">
                <a:solidFill>
                  <a:srgbClr val="00B050"/>
                </a:solidFill>
                <a:latin typeface="Calibri" pitchFamily="34" charset="0"/>
              </a:rPr>
              <a:t>trim all bonds that are further than 3 hops or more</a:t>
            </a:r>
          </a:p>
          <a:p>
            <a:pPr marL="800100" lvl="1" indent="-342900">
              <a:spcBef>
                <a:spcPct val="20000"/>
              </a:spcBef>
            </a:pPr>
            <a:r>
              <a:rPr lang="en-US" sz="2000">
                <a:solidFill>
                  <a:schemeClr val="accent1"/>
                </a:solidFill>
                <a:latin typeface="Calibri" pitchFamily="34" charset="0"/>
              </a:rPr>
              <a:t> </a:t>
            </a:r>
            <a:endParaRPr lang="en-US" sz="2400">
              <a:solidFill>
                <a:srgbClr val="C00000"/>
              </a:solidFill>
              <a:latin typeface="Calibri" pitchFamily="34" charset="0"/>
            </a:endParaRPr>
          </a:p>
          <a:p>
            <a:pPr marL="342900" indent="-342900">
              <a:spcBef>
                <a:spcPct val="20000"/>
              </a:spcBef>
            </a:pPr>
            <a:r>
              <a:rPr lang="en-US" sz="2400" b="1">
                <a:solidFill>
                  <a:srgbClr val="C00000"/>
                </a:solidFill>
                <a:latin typeface="Calibri" pitchFamily="34" charset="0"/>
              </a:rPr>
              <a:t>Scalable parallel solver for the QEq problem</a:t>
            </a:r>
          </a:p>
          <a:p>
            <a:pPr marL="800100" lvl="1" indent="-342900">
              <a:spcBef>
                <a:spcPct val="20000"/>
              </a:spcBef>
              <a:buFont typeface="Arial" charset="0"/>
              <a:buChar char="•"/>
            </a:pPr>
            <a:r>
              <a:rPr lang="en-US" sz="2000">
                <a:solidFill>
                  <a:srgbClr val="FF0000"/>
                </a:solidFill>
                <a:latin typeface="Calibri" pitchFamily="34" charset="0"/>
              </a:rPr>
              <a:t>GMRES/ILU factorization: </a:t>
            </a:r>
            <a:r>
              <a:rPr lang="en-US" sz="2000">
                <a:latin typeface="Calibri" pitchFamily="34" charset="0"/>
              </a:rPr>
              <a:t>not scalable</a:t>
            </a:r>
          </a:p>
          <a:p>
            <a:pPr marL="800100" lvl="1" indent="-342900">
              <a:spcBef>
                <a:spcPct val="20000"/>
              </a:spcBef>
              <a:buFont typeface="Arial" charset="0"/>
              <a:buChar char="•"/>
            </a:pPr>
            <a:r>
              <a:rPr lang="en-US" sz="2000">
                <a:solidFill>
                  <a:srgbClr val="00B050"/>
                </a:solidFill>
                <a:latin typeface="Calibri" pitchFamily="34" charset="0"/>
              </a:rPr>
              <a:t>use CG + diagonal pre-conditioning</a:t>
            </a:r>
          </a:p>
          <a:p>
            <a:pPr marL="800100" lvl="1" indent="-342900">
              <a:spcBef>
                <a:spcPct val="20000"/>
              </a:spcBef>
              <a:buFont typeface="Arial" charset="0"/>
              <a:buChar char="•"/>
            </a:pPr>
            <a:r>
              <a:rPr lang="en-US" sz="2000">
                <a:solidFill>
                  <a:schemeClr val="accent1"/>
                </a:solidFill>
                <a:latin typeface="Calibri" pitchFamily="34" charset="0"/>
              </a:rPr>
              <a:t>good initial guess: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redundant computations: </a:t>
            </a:r>
            <a:r>
              <a:rPr lang="en-US" sz="2000">
                <a:latin typeface="Calibri" pitchFamily="34" charset="0"/>
              </a:rPr>
              <a:t>to avoid reverse communication</a:t>
            </a:r>
          </a:p>
          <a:p>
            <a:pPr marL="800100" lvl="1" indent="-342900">
              <a:spcBef>
                <a:spcPct val="20000"/>
              </a:spcBef>
              <a:buFont typeface="Arial" charset="0"/>
              <a:buChar char="•"/>
            </a:pPr>
            <a:r>
              <a:rPr lang="en-US" sz="2000">
                <a:solidFill>
                  <a:schemeClr val="accent1"/>
                </a:solidFill>
                <a:latin typeface="Calibri" pitchFamily="34" charset="0"/>
              </a:rPr>
              <a:t>iterate both systems together</a:t>
            </a:r>
          </a:p>
        </p:txBody>
      </p:sp>
      <p:pic>
        <p:nvPicPr>
          <p:cNvPr id="5" name="Picture 5"/>
          <p:cNvPicPr>
            <a:picLocks noChangeAspect="1" noChangeArrowheads="1"/>
          </p:cNvPicPr>
          <p:nvPr/>
        </p:nvPicPr>
        <p:blipFill>
          <a:blip r:embed="rId2" cstate="print"/>
          <a:srcRect/>
          <a:stretch>
            <a:fillRect/>
          </a:stretch>
        </p:blipFill>
        <p:spPr bwMode="auto">
          <a:xfrm>
            <a:off x="3733800" y="4343400"/>
            <a:ext cx="351155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wipe(down)">
                                      <p:cBhvr>
                                        <p:cTn id="43" dur="500"/>
                                        <p:tgtEl>
                                          <p:spTgt spid="4">
                                            <p:txEl>
                                              <p:pRg st="13" end="13"/>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4" end="14"/>
                                            </p:txEl>
                                          </p:spTgt>
                                        </p:tgtEl>
                                        <p:attrNameLst>
                                          <p:attrName>style.visibility</p:attrName>
                                        </p:attrNameLst>
                                      </p:cBhvr>
                                      <p:to>
                                        <p:strVal val="visible"/>
                                      </p:to>
                                    </p:set>
                                    <p:animEffect transition="in" filter="wipe(down)">
                                      <p:cBhvr>
                                        <p:cTn id="46"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Performance and Scalability</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lnSpc>
                <a:spcPct val="150000"/>
              </a:lnSpc>
              <a:spcBef>
                <a:spcPct val="20000"/>
              </a:spcBef>
            </a:pPr>
            <a:r>
              <a:rPr lang="en-US" sz="2400">
                <a:solidFill>
                  <a:srgbClr val="C00000"/>
                </a:solidFill>
                <a:latin typeface="Calibri" pitchFamily="34" charset="0"/>
              </a:rPr>
              <a:t>Weak scaling test</a:t>
            </a:r>
          </a:p>
          <a:p>
            <a:pPr marL="342900" indent="-342900">
              <a:lnSpc>
                <a:spcPct val="150000"/>
              </a:lnSpc>
              <a:spcBef>
                <a:spcPct val="20000"/>
              </a:spcBef>
            </a:pPr>
            <a:r>
              <a:rPr lang="en-US" sz="2400">
                <a:solidFill>
                  <a:srgbClr val="C00000"/>
                </a:solidFill>
                <a:latin typeface="Calibri" pitchFamily="34" charset="0"/>
              </a:rPr>
              <a:t>Strong scaling test</a:t>
            </a:r>
          </a:p>
          <a:p>
            <a:pPr marL="342900" indent="-342900">
              <a:lnSpc>
                <a:spcPct val="150000"/>
              </a:lnSpc>
              <a:spcBef>
                <a:spcPct val="20000"/>
              </a:spcBef>
            </a:pPr>
            <a:r>
              <a:rPr lang="en-US" sz="2400">
                <a:solidFill>
                  <a:srgbClr val="C00000"/>
                </a:solidFill>
                <a:latin typeface="Calibri" pitchFamily="34" charset="0"/>
              </a:rPr>
              <a:t>Comparison to LAMMPS-REAX</a:t>
            </a:r>
          </a:p>
          <a:p>
            <a:pPr marL="342900" indent="-342900">
              <a:lnSpc>
                <a:spcPct val="150000"/>
              </a:lnSpc>
              <a:spcBef>
                <a:spcPct val="20000"/>
              </a:spcBef>
            </a:pPr>
            <a:r>
              <a:rPr lang="en-US" sz="2400">
                <a:solidFill>
                  <a:srgbClr val="C00000"/>
                </a:solidFill>
                <a:latin typeface="Calibri" pitchFamily="34" charset="0"/>
              </a:rPr>
              <a:t>Platform: </a:t>
            </a:r>
            <a:r>
              <a:rPr lang="en-US" sz="2400">
                <a:latin typeface="Calibri" pitchFamily="34" charset="0"/>
              </a:rPr>
              <a:t>Hera cluster at LLNL</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 AMD Opterons/node -- 16 cores/node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800 batch nodes – 10800 cores, 127 TFLOPS/sec</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32 GB memory / 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Infiniband interconnect</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42</a:t>
            </a:r>
            <a:r>
              <a:rPr lang="en-US" sz="2000" baseline="30000">
                <a:solidFill>
                  <a:schemeClr val="accent1"/>
                </a:solidFill>
                <a:latin typeface="Calibri" pitchFamily="34" charset="0"/>
              </a:rPr>
              <a:t>nd</a:t>
            </a:r>
            <a:r>
              <a:rPr lang="en-US" sz="2000">
                <a:solidFill>
                  <a:schemeClr val="accent1"/>
                </a:solidFill>
                <a:latin typeface="Calibri" pitchFamily="34" charset="0"/>
              </a:rPr>
              <a:t> on TOP500 list as of Nov 2009</a:t>
            </a:r>
          </a:p>
        </p:txBody>
      </p:sp>
      <p:pic>
        <p:nvPicPr>
          <p:cNvPr id="4" name="Picture 2" descr="C:\Documents and Settings\CSuser\Desktop\parallel computing paper\hera_arch.png"/>
          <p:cNvPicPr>
            <a:picLocks noChangeAspect="1" noChangeArrowheads="1"/>
          </p:cNvPicPr>
          <p:nvPr/>
        </p:nvPicPr>
        <p:blipFill>
          <a:blip r:embed="rId2" cstate="print"/>
          <a:srcRect/>
          <a:stretch>
            <a:fillRect/>
          </a:stretch>
        </p:blipFill>
        <p:spPr bwMode="auto">
          <a:xfrm>
            <a:off x="5562600" y="1295400"/>
            <a:ext cx="2752725"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sz="2800" dirty="0" smtClean="0"/>
              <a:t>Rajiv </a:t>
            </a:r>
            <a:r>
              <a:rPr lang="en-US" sz="2800" dirty="0" err="1" smtClean="0"/>
              <a:t>Kalia</a:t>
            </a:r>
            <a:r>
              <a:rPr lang="en-US" sz="2800" dirty="0" smtClean="0"/>
              <a:t>, </a:t>
            </a:r>
            <a:r>
              <a:rPr lang="en-US" sz="2800" dirty="0" err="1" smtClean="0"/>
              <a:t>Aiichiro</a:t>
            </a:r>
            <a:r>
              <a:rPr lang="en-US" sz="2800" dirty="0" smtClean="0"/>
              <a:t> Nakano, </a:t>
            </a:r>
            <a:r>
              <a:rPr lang="en-US" sz="2800" dirty="0" err="1" smtClean="0"/>
              <a:t>Priya</a:t>
            </a:r>
            <a:r>
              <a:rPr lang="en-US" sz="2800" dirty="0" smtClean="0"/>
              <a:t> </a:t>
            </a:r>
            <a:r>
              <a:rPr lang="en-US" sz="2800" dirty="0" err="1" smtClean="0"/>
              <a:t>Vashishtha</a:t>
            </a:r>
            <a:r>
              <a:rPr lang="en-US" sz="2800" dirty="0" smtClean="0"/>
              <a:t> (USC)</a:t>
            </a:r>
          </a:p>
          <a:p>
            <a:r>
              <a:rPr lang="en-US" sz="2800" dirty="0" err="1" smtClean="0"/>
              <a:t>Adri</a:t>
            </a:r>
            <a:r>
              <a:rPr lang="en-US" sz="2800" dirty="0" smtClean="0"/>
              <a:t> van </a:t>
            </a:r>
            <a:r>
              <a:rPr lang="en-US" sz="2800" dirty="0" err="1" smtClean="0"/>
              <a:t>Duin</a:t>
            </a:r>
            <a:r>
              <a:rPr lang="en-US" sz="2800" dirty="0" smtClean="0"/>
              <a:t> (Penn State)</a:t>
            </a:r>
          </a:p>
          <a:p>
            <a:r>
              <a:rPr lang="en-US" sz="2800" dirty="0" smtClean="0"/>
              <a:t>Steve Plimpton, Aidan Thompson (Sandia)</a:t>
            </a:r>
          </a:p>
          <a:p>
            <a:endParaRPr lang="en-US" sz="2800" dirty="0" smtClean="0"/>
          </a:p>
          <a:p>
            <a:r>
              <a:rPr lang="en-US" sz="2800" dirty="0" smtClean="0"/>
              <a:t>US Department of Energy</a:t>
            </a:r>
          </a:p>
          <a:p>
            <a:r>
              <a:rPr lang="en-US" sz="2800" dirty="0" smtClean="0"/>
              <a:t>US National Science Foundation</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5058" name="Group 4"/>
          <p:cNvGrpSpPr>
            <a:grpSpLocks/>
          </p:cNvGrpSpPr>
          <p:nvPr/>
        </p:nvGrpSpPr>
        <p:grpSpPr bwMode="auto">
          <a:xfrm>
            <a:off x="457200" y="1143000"/>
            <a:ext cx="8229600" cy="5486400"/>
            <a:chOff x="457200" y="1143000"/>
            <a:chExt cx="8229600" cy="5486400"/>
          </a:xfrm>
        </p:grpSpPr>
        <p:sp>
          <p:nvSpPr>
            <p:cNvPr id="45059"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a:t>
              </a:r>
              <a:r>
                <a:rPr lang="en-US" sz="2400">
                  <a:solidFill>
                    <a:srgbClr val="C00000"/>
                  </a:solidFill>
                  <a:latin typeface="Calibri" pitchFamily="34" charset="0"/>
                </a:rPr>
                <a:t> 6540 atoms in a 40x40x40 A</a:t>
              </a:r>
              <a:r>
                <a:rPr lang="en-US" sz="2400" baseline="30000">
                  <a:solidFill>
                    <a:srgbClr val="C00000"/>
                  </a:solidFill>
                  <a:latin typeface="Calibri" pitchFamily="34" charset="0"/>
                </a:rPr>
                <a:t>3</a:t>
              </a:r>
              <a:r>
                <a:rPr lang="en-US" sz="2400">
                  <a:solidFill>
                    <a:srgbClr val="C00000"/>
                  </a:solidFill>
                  <a:latin typeface="Calibri" pitchFamily="34" charset="0"/>
                </a:rPr>
                <a:t> box / core</a:t>
              </a:r>
              <a:endParaRPr lang="en-US" sz="2400" baseline="30000">
                <a:solidFill>
                  <a:srgbClr val="C00000"/>
                </a:solidFill>
                <a:latin typeface="Calibri" pitchFamily="34" charset="0"/>
              </a:endParaRPr>
            </a:p>
          </p:txBody>
        </p:sp>
        <p:pic>
          <p:nvPicPr>
            <p:cNvPr id="45060" name="Picture 3" descr="C:\Documents and Settings\CSuser\Desktop\parallel computing paper\water_weak_scaling.png"/>
            <p:cNvPicPr>
              <a:picLocks noChangeArrowheads="1"/>
            </p:cNvPicPr>
            <p:nvPr/>
          </p:nvPicPr>
          <p:blipFill>
            <a:blip r:embed="rId2" cstate="print"/>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6082" name="Group 5"/>
          <p:cNvGrpSpPr>
            <a:grpSpLocks/>
          </p:cNvGrpSpPr>
          <p:nvPr/>
        </p:nvGrpSpPr>
        <p:grpSpPr bwMode="auto">
          <a:xfrm>
            <a:off x="0" y="1371600"/>
            <a:ext cx="6096000" cy="5029200"/>
            <a:chOff x="0" y="1371600"/>
            <a:chExt cx="6096000" cy="5029200"/>
          </a:xfrm>
        </p:grpSpPr>
        <p:pic>
          <p:nvPicPr>
            <p:cNvPr id="46086" name="Picture 2" descr="C:\Documents and Settings\CSuser\Desktop\parallel computing paper\qeq_scaling.png"/>
            <p:cNvPicPr>
              <a:picLocks noChangeAspect="1" noChangeArrowheads="1"/>
            </p:cNvPicPr>
            <p:nvPr/>
          </p:nvPicPr>
          <p:blipFill>
            <a:blip r:embed="rId2" cstate="print"/>
            <a:srcRect/>
            <a:stretch>
              <a:fillRect/>
            </a:stretch>
          </p:blipFill>
          <p:spPr bwMode="auto">
            <a:xfrm>
              <a:off x="0" y="1828800"/>
              <a:ext cx="6096000" cy="4572000"/>
            </a:xfrm>
            <a:prstGeom prst="rect">
              <a:avLst/>
            </a:prstGeom>
            <a:noFill/>
            <a:ln w="9525">
              <a:noFill/>
              <a:miter lim="800000"/>
              <a:headEnd/>
              <a:tailEnd/>
            </a:ln>
          </p:spPr>
        </p:pic>
        <p:sp>
          <p:nvSpPr>
            <p:cNvPr id="46087" name="TextBox 4"/>
            <p:cNvSpPr txBox="1">
              <a:spLocks noChangeArrowheads="1"/>
            </p:cNvSpPr>
            <p:nvPr/>
          </p:nvSpPr>
          <p:spPr bwMode="auto">
            <a:xfrm>
              <a:off x="0" y="1371600"/>
              <a:ext cx="60960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QEq Scaling</a:t>
              </a:r>
            </a:p>
          </p:txBody>
        </p:sp>
      </p:grpSp>
      <p:grpSp>
        <p:nvGrpSpPr>
          <p:cNvPr id="46083" name="Group 7"/>
          <p:cNvGrpSpPr>
            <a:grpSpLocks/>
          </p:cNvGrpSpPr>
          <p:nvPr/>
        </p:nvGrpSpPr>
        <p:grpSpPr bwMode="auto">
          <a:xfrm>
            <a:off x="6400800" y="1371600"/>
            <a:ext cx="2743200" cy="3429000"/>
            <a:chOff x="6400800" y="1447800"/>
            <a:chExt cx="2743200" cy="3429000"/>
          </a:xfrm>
        </p:grpSpPr>
        <p:pic>
          <p:nvPicPr>
            <p:cNvPr id="46084" name="Picture 4"/>
            <p:cNvPicPr>
              <a:picLocks noChangeAspect="1" noChangeArrowheads="1"/>
            </p:cNvPicPr>
            <p:nvPr/>
          </p:nvPicPr>
          <p:blipFill>
            <a:blip r:embed="rId3" cstate="print"/>
            <a:srcRect/>
            <a:stretch>
              <a:fillRect/>
            </a:stretch>
          </p:blipFill>
          <p:spPr bwMode="auto">
            <a:xfrm>
              <a:off x="6404372" y="1905000"/>
              <a:ext cx="2739628" cy="2971800"/>
            </a:xfrm>
            <a:prstGeom prst="rect">
              <a:avLst/>
            </a:prstGeom>
            <a:noFill/>
            <a:ln w="9525">
              <a:noFill/>
              <a:miter lim="800000"/>
              <a:headEnd/>
              <a:tailEnd/>
            </a:ln>
          </p:spPr>
        </p:pic>
        <p:sp>
          <p:nvSpPr>
            <p:cNvPr id="46085" name="TextBox 6"/>
            <p:cNvSpPr txBox="1">
              <a:spLocks noChangeArrowheads="1"/>
            </p:cNvSpPr>
            <p:nvPr/>
          </p:nvSpPr>
          <p:spPr bwMode="auto">
            <a:xfrm>
              <a:off x="6400800" y="1447800"/>
              <a:ext cx="27432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Efficiency</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7106" name="Group 4"/>
          <p:cNvGrpSpPr>
            <a:grpSpLocks/>
          </p:cNvGrpSpPr>
          <p:nvPr/>
        </p:nvGrpSpPr>
        <p:grpSpPr bwMode="auto">
          <a:xfrm>
            <a:off x="457200" y="1143000"/>
            <a:ext cx="8229600" cy="5486400"/>
            <a:chOff x="457200" y="1143000"/>
            <a:chExt cx="8229600" cy="5486400"/>
          </a:xfrm>
        </p:grpSpPr>
        <p:sp>
          <p:nvSpPr>
            <p:cNvPr id="4710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 </a:t>
              </a:r>
              <a:r>
                <a:rPr lang="en-US" sz="2400">
                  <a:solidFill>
                    <a:srgbClr val="C00000"/>
                  </a:solidFill>
                  <a:latin typeface="Calibri" pitchFamily="34" charset="0"/>
                </a:rPr>
                <a:t>52320 atoms in a 80x80x80 A</a:t>
              </a:r>
              <a:r>
                <a:rPr lang="en-US" sz="2400" baseline="30000">
                  <a:solidFill>
                    <a:srgbClr val="C00000"/>
                  </a:solidFill>
                  <a:latin typeface="Calibri" pitchFamily="34" charset="0"/>
                </a:rPr>
                <a:t>3</a:t>
              </a:r>
              <a:r>
                <a:rPr lang="en-US" sz="2400">
                  <a:solidFill>
                    <a:srgbClr val="C00000"/>
                  </a:solidFill>
                  <a:latin typeface="Calibri" pitchFamily="34" charset="0"/>
                </a:rPr>
                <a:t> box</a:t>
              </a:r>
              <a:endParaRPr lang="en-US" sz="2400" baseline="30000">
                <a:solidFill>
                  <a:srgbClr val="C00000"/>
                </a:solidFill>
                <a:latin typeface="Calibri" pitchFamily="34" charset="0"/>
              </a:endParaRPr>
            </a:p>
          </p:txBody>
        </p:sp>
        <p:pic>
          <p:nvPicPr>
            <p:cNvPr id="47108" name="Picture 3" descr="water_strong_scaling.png"/>
            <p:cNvPicPr>
              <a:picLocks/>
            </p:cNvPicPr>
            <p:nvPr/>
          </p:nvPicPr>
          <p:blipFill>
            <a:blip r:embed="rId2" cstate="print"/>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8130" name="Group 6"/>
          <p:cNvGrpSpPr>
            <a:grpSpLocks/>
          </p:cNvGrpSpPr>
          <p:nvPr/>
        </p:nvGrpSpPr>
        <p:grpSpPr bwMode="auto">
          <a:xfrm>
            <a:off x="182563" y="1143000"/>
            <a:ext cx="8796337" cy="4343400"/>
            <a:chOff x="182880" y="1143000"/>
            <a:chExt cx="8796760" cy="4343399"/>
          </a:xfrm>
        </p:grpSpPr>
        <p:sp>
          <p:nvSpPr>
            <p:cNvPr id="48131"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Efficiency and throughput</a:t>
              </a:r>
              <a:endParaRPr lang="en-US" sz="2400" baseline="30000">
                <a:solidFill>
                  <a:srgbClr val="C00000"/>
                </a:solidFill>
                <a:latin typeface="Calibri" pitchFamily="34" charset="0"/>
              </a:endParaRPr>
            </a:p>
          </p:txBody>
        </p:sp>
        <p:pic>
          <p:nvPicPr>
            <p:cNvPr id="48132" name="Picture 2"/>
            <p:cNvPicPr>
              <a:picLocks noChangeAspect="1" noChangeArrowheads="1"/>
            </p:cNvPicPr>
            <p:nvPr/>
          </p:nvPicPr>
          <p:blipFill>
            <a:blip r:embed="rId2" cstate="print"/>
            <a:srcRect/>
            <a:stretch>
              <a:fillRect/>
            </a:stretch>
          </p:blipFill>
          <p:spPr bwMode="auto">
            <a:xfrm>
              <a:off x="182880" y="1828799"/>
              <a:ext cx="8796760" cy="3657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Sequential </a:t>
            </a:r>
            <a:r>
              <a:rPr lang="en-US" sz="2400" b="1" dirty="0">
                <a:solidFill>
                  <a:srgbClr val="C00000"/>
                </a:solidFill>
                <a:latin typeface="+mn-lt"/>
                <a:cs typeface="+mn-cs"/>
              </a:rPr>
              <a:t>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Validation Applications</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6" end="6"/>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PureMD</a:t>
            </a:r>
            <a:r>
              <a:rPr lang="en-US" dirty="0" smtClean="0"/>
              <a:t>/</a:t>
            </a:r>
            <a:r>
              <a:rPr lang="en-US" dirty="0" err="1" smtClean="0"/>
              <a:t>Reax</a:t>
            </a:r>
            <a:r>
              <a:rPr lang="en-US" dirty="0" smtClean="0"/>
              <a:t>/C User Community</a:t>
            </a:r>
            <a:endParaRPr lang="en-US" dirty="0"/>
          </a:p>
        </p:txBody>
      </p:sp>
      <p:pic>
        <p:nvPicPr>
          <p:cNvPr id="2050" name="Picture 2" descr="http://www.cs.purdue.edu/homes/ayg/TALKS/USC11/us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09540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8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sp>
        <p:nvSpPr>
          <p:cNvPr id="50178" name="Content Placeholder 2"/>
          <p:cNvSpPr txBox="1">
            <a:spLocks/>
          </p:cNvSpPr>
          <p:nvPr/>
        </p:nvSpPr>
        <p:spPr bwMode="auto">
          <a:xfrm>
            <a:off x="457200" y="1143000"/>
            <a:ext cx="8229600" cy="5029200"/>
          </a:xfrm>
          <a:prstGeom prst="rect">
            <a:avLst/>
          </a:prstGeom>
          <a:noFill/>
          <a:ln w="9525">
            <a:noFill/>
            <a:miter lim="800000"/>
            <a:headEnd/>
            <a:tailEnd/>
          </a:ln>
        </p:spPr>
        <p:txBody>
          <a:bodyPr/>
          <a:lstStyle/>
          <a:p>
            <a:pPr marL="342900" indent="-342900" algn="ctr">
              <a:spcBef>
                <a:spcPct val="20000"/>
              </a:spcBef>
            </a:pPr>
            <a:endParaRPr lang="en-US" sz="2400" baseline="30000">
              <a:solidFill>
                <a:srgbClr val="C00000"/>
              </a:solidFill>
              <a:latin typeface="Calibri" pitchFamily="34" charset="0"/>
            </a:endParaRPr>
          </a:p>
        </p:txBody>
      </p:sp>
      <p:sp>
        <p:nvSpPr>
          <p:cNvPr id="5" name="Rectangle 3"/>
          <p:cNvSpPr txBox="1">
            <a:spLocks noChangeArrowheads="1"/>
          </p:cNvSpPr>
          <p:nvPr/>
        </p:nvSpPr>
        <p:spPr bwMode="auto">
          <a:xfrm>
            <a:off x="457200" y="1143000"/>
            <a:ext cx="8229600" cy="54864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Si/Ge/Si nanobars: </a:t>
            </a:r>
            <a:r>
              <a:rPr lang="en-US" sz="2000">
                <a:latin typeface="Calibri" pitchFamily="34" charset="0"/>
              </a:rPr>
              <a:t>ideal for MOSFETs</a:t>
            </a:r>
          </a:p>
          <a:p>
            <a:pPr marL="914400" lvl="1" indent="-457200">
              <a:spcBef>
                <a:spcPct val="20000"/>
              </a:spcBef>
              <a:buFont typeface="Arial" charset="0"/>
              <a:buChar char="•"/>
            </a:pPr>
            <a:r>
              <a:rPr lang="en-US" sz="2000">
                <a:solidFill>
                  <a:schemeClr val="accent1"/>
                </a:solidFill>
                <a:latin typeface="Calibri" pitchFamily="34" charset="0"/>
              </a:rPr>
              <a:t>as produced: </a:t>
            </a:r>
            <a:r>
              <a:rPr lang="en-US" sz="2000">
                <a:latin typeface="Calibri" pitchFamily="34" charset="0"/>
              </a:rPr>
              <a:t>biaxial strain</a:t>
            </a:r>
            <a:r>
              <a:rPr lang="en-US" sz="2000">
                <a:solidFill>
                  <a:schemeClr val="accent1"/>
                </a:solidFill>
                <a:latin typeface="Calibri" pitchFamily="34" charset="0"/>
              </a:rPr>
              <a:t>, desirable: </a:t>
            </a:r>
            <a:r>
              <a:rPr lang="en-US" sz="2000">
                <a:latin typeface="Calibri" pitchFamily="34" charset="0"/>
              </a:rPr>
              <a:t>uniaxial</a:t>
            </a:r>
          </a:p>
          <a:p>
            <a:pPr marL="914400" lvl="1" indent="-457200">
              <a:spcBef>
                <a:spcPct val="20000"/>
              </a:spcBef>
              <a:buFont typeface="Arial" charset="0"/>
              <a:buChar char="•"/>
            </a:pPr>
            <a:r>
              <a:rPr lang="en-US" sz="2000">
                <a:solidFill>
                  <a:schemeClr val="accent1"/>
                </a:solidFill>
                <a:latin typeface="Calibri" pitchFamily="34" charset="0"/>
              </a:rPr>
              <a:t>design &amp; production: </a:t>
            </a:r>
            <a:r>
              <a:rPr lang="en-US" sz="2000">
                <a:latin typeface="Calibri" pitchFamily="34" charset="0"/>
              </a:rPr>
              <a:t>understanding strain behavior is important</a:t>
            </a: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6" name="그룹 10"/>
          <p:cNvGrpSpPr>
            <a:grpSpLocks noChangeAspect="1"/>
          </p:cNvGrpSpPr>
          <p:nvPr/>
        </p:nvGrpSpPr>
        <p:grpSpPr bwMode="auto">
          <a:xfrm>
            <a:off x="1143000" y="2971800"/>
            <a:ext cx="4149725" cy="3657600"/>
            <a:chOff x="1205506" y="-91872"/>
            <a:chExt cx="6222409" cy="5306822"/>
          </a:xfrm>
        </p:grpSpPr>
        <p:sp>
          <p:nvSpPr>
            <p:cNvPr id="7" name="직사각형 11"/>
            <p:cNvSpPr/>
            <p:nvPr/>
          </p:nvSpPr>
          <p:spPr>
            <a:xfrm>
              <a:off x="1572090" y="214469"/>
              <a:ext cx="5786794" cy="500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nvGrpSpPr>
            <p:cNvPr id="50183" name="Group 254"/>
            <p:cNvGrpSpPr>
              <a:grpSpLocks/>
            </p:cNvGrpSpPr>
            <p:nvPr/>
          </p:nvGrpSpPr>
          <p:grpSpPr bwMode="auto">
            <a:xfrm>
              <a:off x="2012949" y="1341439"/>
              <a:ext cx="5414966" cy="3686176"/>
              <a:chOff x="261" y="3878"/>
              <a:chExt cx="3411" cy="2322"/>
            </a:xfrm>
          </p:grpSpPr>
          <p:pic>
            <p:nvPicPr>
              <p:cNvPr id="50192" name="Picture 27"/>
              <p:cNvPicPr>
                <a:picLocks noChangeAspect="1" noChangeArrowheads="1"/>
              </p:cNvPicPr>
              <p:nvPr/>
            </p:nvPicPr>
            <p:blipFill>
              <a:blip r:embed="rId2" cstate="print"/>
              <a:srcRect l="20892" t="24522" r="14012" b="20982"/>
              <a:stretch>
                <a:fillRect/>
              </a:stretch>
            </p:blipFill>
            <p:spPr bwMode="auto">
              <a:xfrm>
                <a:off x="672" y="3878"/>
                <a:ext cx="2801" cy="2067"/>
              </a:xfrm>
              <a:prstGeom prst="rect">
                <a:avLst/>
              </a:prstGeom>
              <a:noFill/>
              <a:ln w="9525">
                <a:noFill/>
                <a:miter lim="800000"/>
                <a:headEnd/>
                <a:tailEnd/>
              </a:ln>
            </p:spPr>
          </p:pic>
          <p:sp>
            <p:nvSpPr>
              <p:cNvPr id="50193" name="Text Box 28"/>
              <p:cNvSpPr txBox="1">
                <a:spLocks noChangeArrowheads="1"/>
              </p:cNvSpPr>
              <p:nvPr/>
            </p:nvSpPr>
            <p:spPr bwMode="auto">
              <a:xfrm>
                <a:off x="1255" y="4374"/>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4" name="Text Box 29"/>
              <p:cNvSpPr txBox="1">
                <a:spLocks noChangeArrowheads="1"/>
              </p:cNvSpPr>
              <p:nvPr/>
            </p:nvSpPr>
            <p:spPr bwMode="auto">
              <a:xfrm>
                <a:off x="1255" y="5468"/>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5" name="Text Box 32"/>
              <p:cNvSpPr txBox="1">
                <a:spLocks noChangeArrowheads="1"/>
              </p:cNvSpPr>
              <p:nvPr/>
            </p:nvSpPr>
            <p:spPr bwMode="auto">
              <a:xfrm>
                <a:off x="1203" y="4881"/>
                <a:ext cx="367"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Ge</a:t>
                </a:r>
              </a:p>
            </p:txBody>
          </p:sp>
          <p:sp>
            <p:nvSpPr>
              <p:cNvPr id="50196" name="Line 35"/>
              <p:cNvSpPr>
                <a:spLocks noChangeShapeType="1"/>
              </p:cNvSpPr>
              <p:nvPr/>
            </p:nvSpPr>
            <p:spPr bwMode="auto">
              <a:xfrm>
                <a:off x="694" y="5846"/>
                <a:ext cx="1200" cy="0"/>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7" name="Text Box 36"/>
              <p:cNvSpPr txBox="1">
                <a:spLocks noChangeArrowheads="1"/>
              </p:cNvSpPr>
              <p:nvPr/>
            </p:nvSpPr>
            <p:spPr bwMode="auto">
              <a:xfrm>
                <a:off x="749" y="5868"/>
                <a:ext cx="1164" cy="332"/>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Width (W)</a:t>
                </a:r>
              </a:p>
            </p:txBody>
          </p:sp>
          <p:sp>
            <p:nvSpPr>
              <p:cNvPr id="50198" name="Line 37"/>
              <p:cNvSpPr>
                <a:spLocks noChangeShapeType="1"/>
              </p:cNvSpPr>
              <p:nvPr/>
            </p:nvSpPr>
            <p:spPr bwMode="auto">
              <a:xfrm flipV="1">
                <a:off x="1920" y="5354"/>
                <a:ext cx="1154" cy="492"/>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9" name="Rectangle 38"/>
              <p:cNvSpPr>
                <a:spLocks noChangeArrowheads="1"/>
              </p:cNvSpPr>
              <p:nvPr/>
            </p:nvSpPr>
            <p:spPr bwMode="auto">
              <a:xfrm rot="-1443317">
                <a:off x="1942" y="5547"/>
                <a:ext cx="1730" cy="443"/>
              </a:xfrm>
              <a:prstGeom prst="rect">
                <a:avLst/>
              </a:prstGeom>
              <a:noFill/>
              <a:ln w="9525">
                <a:noFill/>
                <a:miter lim="800000"/>
                <a:headEnd/>
                <a:tailEnd/>
              </a:ln>
            </p:spPr>
            <p:txBody>
              <a:bodyPr wrap="none" lIns="0" tIns="0" rIns="0" bIns="0">
                <a:spAutoFit/>
              </a:bodyPr>
              <a:lstStyle/>
              <a:p>
                <a:pPr algn="ctr" defTabSz="4389438"/>
                <a:r>
                  <a:rPr lang="en-US" altLang="ko-KR" sz="1600" b="1">
                    <a:solidFill>
                      <a:srgbClr val="000000"/>
                    </a:solidFill>
                    <a:latin typeface="Times New Roman" pitchFamily="18" charset="0"/>
                    <a:cs typeface="맑은 고딕"/>
                  </a:rPr>
                  <a:t>Periodic boundary </a:t>
                </a:r>
              </a:p>
              <a:p>
                <a:pPr algn="ctr" defTabSz="4389438"/>
                <a:r>
                  <a:rPr lang="en-US" altLang="ko-KR" sz="1600" b="1">
                    <a:solidFill>
                      <a:srgbClr val="000000"/>
                    </a:solidFill>
                    <a:latin typeface="Times New Roman" pitchFamily="18" charset="0"/>
                    <a:cs typeface="맑은 고딕"/>
                  </a:rPr>
                  <a:t> conditions</a:t>
                </a:r>
                <a:endParaRPr lang="en-US" altLang="ko-KR" sz="1600" b="1">
                  <a:latin typeface="Times New Roman" pitchFamily="18" charset="0"/>
                  <a:cs typeface="맑은 고딕"/>
                </a:endParaRPr>
              </a:p>
            </p:txBody>
          </p:sp>
          <p:sp>
            <p:nvSpPr>
              <p:cNvPr id="50200" name="Text Box 36"/>
              <p:cNvSpPr txBox="1">
                <a:spLocks noChangeArrowheads="1"/>
              </p:cNvSpPr>
              <p:nvPr/>
            </p:nvSpPr>
            <p:spPr bwMode="auto">
              <a:xfrm rot="-5400000">
                <a:off x="-126" y="4906"/>
                <a:ext cx="1118" cy="343"/>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Height (H)</a:t>
                </a:r>
              </a:p>
            </p:txBody>
          </p:sp>
        </p:grpSp>
        <p:cxnSp>
          <p:nvCxnSpPr>
            <p:cNvPr id="9" name="직선 화살표 연결선 13"/>
            <p:cNvCxnSpPr/>
            <p:nvPr/>
          </p:nvCxnSpPr>
          <p:spPr>
            <a:xfrm rot="5400000">
              <a:off x="2036395" y="3249038"/>
              <a:ext cx="1216147" cy="2381"/>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0185" name="그룹 26"/>
            <p:cNvGrpSpPr>
              <a:grpSpLocks/>
            </p:cNvGrpSpPr>
            <p:nvPr/>
          </p:nvGrpSpPr>
          <p:grpSpPr bwMode="auto">
            <a:xfrm>
              <a:off x="1205506" y="-91872"/>
              <a:ext cx="3763124" cy="1429143"/>
              <a:chOff x="1205604" y="-90966"/>
              <a:chExt cx="3762477" cy="1428443"/>
            </a:xfrm>
          </p:grpSpPr>
          <p:sp>
            <p:nvSpPr>
              <p:cNvPr id="50186" name="Text Box 20"/>
              <p:cNvSpPr txBox="1">
                <a:spLocks noChangeArrowheads="1"/>
              </p:cNvSpPr>
              <p:nvPr/>
            </p:nvSpPr>
            <p:spPr bwMode="auto">
              <a:xfrm>
                <a:off x="1588070" y="929077"/>
                <a:ext cx="1933345"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[100], Transverse</a:t>
                </a:r>
              </a:p>
            </p:txBody>
          </p:sp>
          <p:sp>
            <p:nvSpPr>
              <p:cNvPr id="50187" name="Text Box 21"/>
              <p:cNvSpPr txBox="1">
                <a:spLocks noChangeArrowheads="1"/>
              </p:cNvSpPr>
              <p:nvPr/>
            </p:nvSpPr>
            <p:spPr bwMode="auto">
              <a:xfrm>
                <a:off x="1205604" y="-90966"/>
                <a:ext cx="1618411"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[001], Vertical</a:t>
                </a:r>
              </a:p>
            </p:txBody>
          </p:sp>
          <p:sp>
            <p:nvSpPr>
              <p:cNvPr id="50188" name="Text Box 22"/>
              <p:cNvSpPr txBox="1">
                <a:spLocks noChangeArrowheads="1"/>
              </p:cNvSpPr>
              <p:nvPr/>
            </p:nvSpPr>
            <p:spPr bwMode="auto">
              <a:xfrm>
                <a:off x="2125897" y="317051"/>
                <a:ext cx="2842184" cy="483412"/>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[010] , Longitudinal</a:t>
                </a:r>
              </a:p>
            </p:txBody>
          </p:sp>
          <p:sp>
            <p:nvSpPr>
              <p:cNvPr id="50189" name="Line 23"/>
              <p:cNvSpPr>
                <a:spLocks noChangeShapeType="1"/>
              </p:cNvSpPr>
              <p:nvPr/>
            </p:nvSpPr>
            <p:spPr bwMode="auto">
              <a:xfrm flipV="1">
                <a:off x="1436117" y="473774"/>
                <a:ext cx="0" cy="504826"/>
              </a:xfrm>
              <a:prstGeom prst="line">
                <a:avLst/>
              </a:prstGeom>
              <a:noFill/>
              <a:ln w="38100">
                <a:solidFill>
                  <a:schemeClr val="tx1"/>
                </a:solidFill>
                <a:round/>
                <a:headEnd/>
                <a:tailEnd type="triangle" w="med" len="med"/>
              </a:ln>
            </p:spPr>
            <p:txBody>
              <a:bodyPr/>
              <a:lstStyle/>
              <a:p>
                <a:endParaRPr lang="en-US"/>
              </a:p>
            </p:txBody>
          </p:sp>
          <p:sp>
            <p:nvSpPr>
              <p:cNvPr id="50190" name="Line 24"/>
              <p:cNvSpPr>
                <a:spLocks noChangeShapeType="1"/>
              </p:cNvSpPr>
              <p:nvPr/>
            </p:nvSpPr>
            <p:spPr bwMode="auto">
              <a:xfrm>
                <a:off x="1436117" y="978601"/>
                <a:ext cx="576263" cy="0"/>
              </a:xfrm>
              <a:prstGeom prst="line">
                <a:avLst/>
              </a:prstGeom>
              <a:noFill/>
              <a:ln w="38100">
                <a:solidFill>
                  <a:schemeClr val="tx1"/>
                </a:solidFill>
                <a:round/>
                <a:headEnd/>
                <a:tailEnd type="triangle" w="med" len="med"/>
              </a:ln>
            </p:spPr>
            <p:txBody>
              <a:bodyPr/>
              <a:lstStyle/>
              <a:p>
                <a:endParaRPr lang="en-US"/>
              </a:p>
            </p:txBody>
          </p:sp>
          <p:sp>
            <p:nvSpPr>
              <p:cNvPr id="50191" name="Line 25"/>
              <p:cNvSpPr>
                <a:spLocks noChangeShapeType="1"/>
              </p:cNvSpPr>
              <p:nvPr/>
            </p:nvSpPr>
            <p:spPr bwMode="auto">
              <a:xfrm flipV="1">
                <a:off x="1436117" y="618238"/>
                <a:ext cx="433386" cy="360363"/>
              </a:xfrm>
              <a:prstGeom prst="line">
                <a:avLst/>
              </a:prstGeom>
              <a:noFill/>
              <a:ln w="38100">
                <a:solidFill>
                  <a:schemeClr val="tx1"/>
                </a:solidFill>
                <a:round/>
                <a:headEnd/>
                <a:tailEnd type="triangle" w="med" len="med"/>
              </a:ln>
            </p:spPr>
            <p:txBody>
              <a:bodyPr/>
              <a:lstStyle/>
              <a:p>
                <a:endParaRPr lang="en-US"/>
              </a:p>
            </p:txBody>
          </p:sp>
        </p:grpSp>
      </p:grpSp>
      <p:sp>
        <p:nvSpPr>
          <p:cNvPr id="27" name="TextBox 26"/>
          <p:cNvSpPr txBox="1">
            <a:spLocks noChangeArrowheads="1"/>
          </p:cNvSpPr>
          <p:nvPr/>
        </p:nvSpPr>
        <p:spPr bwMode="auto">
          <a:xfrm>
            <a:off x="5257800" y="5334000"/>
            <a:ext cx="3886200" cy="1323975"/>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Strain relaxation in Si/Ge/Si nanoscale bars from molecular dynamics simulations</a:t>
            </a:r>
          </a:p>
          <a:p>
            <a:r>
              <a:rPr lang="en-US" sz="1600">
                <a:latin typeface="Calibri" pitchFamily="34" charset="0"/>
              </a:rPr>
              <a:t>Y. Park, H.M. Aktulga, A.Y. Grama, A. Strachan</a:t>
            </a:r>
          </a:p>
          <a:p>
            <a:r>
              <a:rPr lang="en-US" sz="1600">
                <a:latin typeface="Calibri" pitchFamily="34" charset="0"/>
              </a:rPr>
              <a:t>Journal of Applied Physics 106, 1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wipe(left)">
                                      <p:cBhvr>
                                        <p:cTn id="24" dur="500"/>
                                        <p:tgtEl>
                                          <p:spTgt spid="27">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wipe(left)">
                                      <p:cBhvr>
                                        <p:cTn id="27" dur="500"/>
                                        <p:tgtEl>
                                          <p:spTgt spid="27">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
                                            <p:txEl>
                                              <p:pRg st="2" end="2"/>
                                            </p:txEl>
                                          </p:spTgt>
                                        </p:tgtEl>
                                        <p:attrNameLst>
                                          <p:attrName>style.visibility</p:attrName>
                                        </p:attrNameLst>
                                      </p:cBhvr>
                                      <p:to>
                                        <p:strVal val="visible"/>
                                      </p:to>
                                    </p:set>
                                    <p:animEffect transition="in" filter="wipe(left)">
                                      <p:cBhvr>
                                        <p:cTn id="30" dur="500"/>
                                        <p:tgtEl>
                                          <p:spTgt spid="27">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left)">
                                      <p:cBhvr>
                                        <p:cTn id="33"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7"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grpSp>
        <p:nvGrpSpPr>
          <p:cNvPr id="29" name="Group 28"/>
          <p:cNvGrpSpPr>
            <a:grpSpLocks/>
          </p:cNvGrpSpPr>
          <p:nvPr/>
        </p:nvGrpSpPr>
        <p:grpSpPr bwMode="auto">
          <a:xfrm>
            <a:off x="457200" y="1143000"/>
            <a:ext cx="8229600" cy="3657600"/>
            <a:chOff x="457200" y="1143000"/>
            <a:chExt cx="8229600" cy="3657600"/>
          </a:xfrm>
        </p:grpSpPr>
        <p:sp>
          <p:nvSpPr>
            <p:cNvPr id="1034" name="Rectangle 3"/>
            <p:cNvSpPr txBox="1">
              <a:spLocks noChangeArrowheads="1"/>
            </p:cNvSpPr>
            <p:nvPr/>
          </p:nvSpPr>
          <p:spPr bwMode="auto">
            <a:xfrm>
              <a:off x="457200" y="1143000"/>
              <a:ext cx="8229600" cy="3657600"/>
            </a:xfrm>
            <a:prstGeom prst="rect">
              <a:avLst/>
            </a:prstGeom>
            <a:noFill/>
            <a:ln w="9525">
              <a:noFill/>
              <a:miter lim="800000"/>
              <a:headEnd/>
              <a:tailEnd/>
            </a:ln>
          </p:spPr>
          <p:txBody>
            <a:bodyPr/>
            <a:lstStyle/>
            <a:p>
              <a:pPr marL="457200" indent="-457200">
                <a:spcBef>
                  <a:spcPct val="20000"/>
                </a:spcBef>
              </a:pPr>
              <a:r>
                <a:rPr lang="en-US" sz="2400">
                  <a:solidFill>
                    <a:srgbClr val="C00000"/>
                  </a:solidFill>
                  <a:latin typeface="Calibri" pitchFamily="34" charset="0"/>
                </a:rPr>
                <a:t>Key Result:</a:t>
              </a:r>
            </a:p>
            <a:p>
              <a:pPr marL="457200" indent="-457200">
                <a:spcBef>
                  <a:spcPct val="20000"/>
                </a:spcBef>
              </a:pPr>
              <a:r>
                <a:rPr lang="en-US" sz="2000">
                  <a:solidFill>
                    <a:schemeClr val="accent1"/>
                  </a:solidFill>
                  <a:latin typeface="Calibri" pitchFamily="34" charset="0"/>
                </a:rPr>
                <a:t>When Ge section is roughly square shaped, it has almost uniaxial strain!</a:t>
              </a: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1035" name="Group 22"/>
            <p:cNvGrpSpPr>
              <a:grpSpLocks/>
            </p:cNvGrpSpPr>
            <p:nvPr/>
          </p:nvGrpSpPr>
          <p:grpSpPr bwMode="auto">
            <a:xfrm>
              <a:off x="4572000" y="2057400"/>
              <a:ext cx="3352800" cy="2743200"/>
              <a:chOff x="4572000" y="2819400"/>
              <a:chExt cx="3200400" cy="2609850"/>
            </a:xfrm>
          </p:grpSpPr>
          <p:grpSp>
            <p:nvGrpSpPr>
              <p:cNvPr id="1038" name="그룹 6"/>
              <p:cNvGrpSpPr>
                <a:grpSpLocks noChangeAspect="1"/>
              </p:cNvGrpSpPr>
              <p:nvPr/>
            </p:nvGrpSpPr>
            <p:grpSpPr bwMode="auto">
              <a:xfrm>
                <a:off x="4572000" y="2971800"/>
                <a:ext cx="3200400" cy="2457450"/>
                <a:chOff x="1000100" y="1000109"/>
                <a:chExt cx="7715304" cy="5715043"/>
              </a:xfrm>
            </p:grpSpPr>
            <p:grpSp>
              <p:nvGrpSpPr>
                <p:cNvPr id="1040" name="그룹 32"/>
                <p:cNvGrpSpPr>
                  <a:grpSpLocks/>
                </p:cNvGrpSpPr>
                <p:nvPr/>
              </p:nvGrpSpPr>
              <p:grpSpPr bwMode="auto">
                <a:xfrm>
                  <a:off x="1000100" y="1000109"/>
                  <a:ext cx="7715304" cy="5715043"/>
                  <a:chOff x="1071538" y="650664"/>
                  <a:chExt cx="6215106" cy="5350104"/>
                </a:xfrm>
              </p:grpSpPr>
              <p:sp>
                <p:nvSpPr>
                  <p:cNvPr id="20" name="직사각형 20"/>
                  <p:cNvSpPr/>
                  <p:nvPr/>
                </p:nvSpPr>
                <p:spPr>
                  <a:xfrm>
                    <a:off x="1071538" y="785789"/>
                    <a:ext cx="6215106" cy="521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aphicFrame>
                <p:nvGraphicFramePr>
                  <p:cNvPr id="1027" name="Object 7"/>
                  <p:cNvGraphicFramePr>
                    <a:graphicFrameLocks noChangeAspect="1"/>
                  </p:cNvGraphicFramePr>
                  <p:nvPr/>
                </p:nvGraphicFramePr>
                <p:xfrm>
                  <a:off x="1071538" y="650664"/>
                  <a:ext cx="6143671" cy="5170155"/>
                </p:xfrm>
                <a:graphic>
                  <a:graphicData uri="http://schemas.openxmlformats.org/presentationml/2006/ole">
                    <mc:AlternateContent xmlns:mc="http://schemas.openxmlformats.org/markup-compatibility/2006">
                      <mc:Choice xmlns:v="urn:schemas-microsoft-com:vml" Requires="v">
                        <p:oleObj spid="_x0000_s1034" name="Graph" r:id="rId3" imgW="3873600" imgH="3258720" progId="">
                          <p:embed/>
                        </p:oleObj>
                      </mc:Choice>
                      <mc:Fallback>
                        <p:oleObj name="Graph" r:id="rId3" imgW="3873600" imgH="325872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650664"/>
                                <a:ext cx="6143671" cy="517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41" name="Group 20"/>
                <p:cNvGrpSpPr>
                  <a:grpSpLocks/>
                </p:cNvGrpSpPr>
                <p:nvPr/>
              </p:nvGrpSpPr>
              <p:grpSpPr bwMode="auto">
                <a:xfrm>
                  <a:off x="5670557" y="3571879"/>
                  <a:ext cx="1676400" cy="1531938"/>
                  <a:chOff x="4720" y="588"/>
                  <a:chExt cx="1056" cy="965"/>
                </a:xfrm>
              </p:grpSpPr>
              <p:grpSp>
                <p:nvGrpSpPr>
                  <p:cNvPr id="1043" name="Group 21"/>
                  <p:cNvGrpSpPr>
                    <a:grpSpLocks/>
                  </p:cNvGrpSpPr>
                  <p:nvPr/>
                </p:nvGrpSpPr>
                <p:grpSpPr bwMode="auto">
                  <a:xfrm>
                    <a:off x="4748" y="588"/>
                    <a:ext cx="1028" cy="721"/>
                    <a:chOff x="642" y="3627"/>
                    <a:chExt cx="1028" cy="579"/>
                  </a:xfrm>
                </p:grpSpPr>
                <p:pic>
                  <p:nvPicPr>
                    <p:cNvPr id="1049" name="Picture 22"/>
                    <p:cNvPicPr>
                      <a:picLocks noChangeAspect="1" noChangeArrowheads="1"/>
                    </p:cNvPicPr>
                    <p:nvPr/>
                  </p:nvPicPr>
                  <p:blipFill>
                    <a:blip r:embed="rId5" cstate="print"/>
                    <a:srcRect/>
                    <a:stretch>
                      <a:fillRect/>
                    </a:stretch>
                  </p:blipFill>
                  <p:spPr bwMode="auto">
                    <a:xfrm>
                      <a:off x="778" y="3627"/>
                      <a:ext cx="892" cy="515"/>
                    </a:xfrm>
                    <a:prstGeom prst="rect">
                      <a:avLst/>
                    </a:prstGeom>
                    <a:noFill/>
                    <a:ln w="9525">
                      <a:noFill/>
                      <a:miter lim="800000"/>
                      <a:headEnd/>
                      <a:tailEnd/>
                    </a:ln>
                  </p:spPr>
                </p:pic>
                <p:pic>
                  <p:nvPicPr>
                    <p:cNvPr id="1050" name="Picture 23"/>
                    <p:cNvPicPr>
                      <a:picLocks noChangeAspect="1" noChangeArrowheads="1"/>
                    </p:cNvPicPr>
                    <p:nvPr/>
                  </p:nvPicPr>
                  <p:blipFill>
                    <a:blip r:embed="rId6" cstate="print"/>
                    <a:srcRect/>
                    <a:stretch>
                      <a:fillRect/>
                    </a:stretch>
                  </p:blipFill>
                  <p:spPr bwMode="auto">
                    <a:xfrm>
                      <a:off x="642" y="3743"/>
                      <a:ext cx="827" cy="463"/>
                    </a:xfrm>
                    <a:prstGeom prst="rect">
                      <a:avLst/>
                    </a:prstGeom>
                    <a:noFill/>
                    <a:ln w="9525">
                      <a:noFill/>
                      <a:miter lim="800000"/>
                      <a:headEnd/>
                      <a:tailEnd/>
                    </a:ln>
                  </p:spPr>
                </p:pic>
                <p:pic>
                  <p:nvPicPr>
                    <p:cNvPr id="1051" name="Picture 24"/>
                    <p:cNvPicPr>
                      <a:picLocks noChangeAspect="1" noChangeArrowheads="1"/>
                    </p:cNvPicPr>
                    <p:nvPr/>
                  </p:nvPicPr>
                  <p:blipFill>
                    <a:blip r:embed="rId5" cstate="print"/>
                    <a:srcRect/>
                    <a:stretch>
                      <a:fillRect/>
                    </a:stretch>
                  </p:blipFill>
                  <p:spPr bwMode="auto">
                    <a:xfrm>
                      <a:off x="778" y="3627"/>
                      <a:ext cx="892" cy="515"/>
                    </a:xfrm>
                    <a:prstGeom prst="rect">
                      <a:avLst/>
                    </a:prstGeom>
                    <a:noFill/>
                    <a:ln w="9525">
                      <a:noFill/>
                      <a:miter lim="800000"/>
                      <a:headEnd/>
                      <a:tailEnd/>
                    </a:ln>
                  </p:spPr>
                </p:pic>
                <p:pic>
                  <p:nvPicPr>
                    <p:cNvPr id="1052" name="Picture 25"/>
                    <p:cNvPicPr>
                      <a:picLocks noChangeAspect="1" noChangeArrowheads="1"/>
                    </p:cNvPicPr>
                    <p:nvPr/>
                  </p:nvPicPr>
                  <p:blipFill>
                    <a:blip r:embed="rId6" cstate="print"/>
                    <a:srcRect/>
                    <a:stretch>
                      <a:fillRect/>
                    </a:stretch>
                  </p:blipFill>
                  <p:spPr bwMode="auto">
                    <a:xfrm>
                      <a:off x="642" y="3743"/>
                      <a:ext cx="827" cy="463"/>
                    </a:xfrm>
                    <a:prstGeom prst="rect">
                      <a:avLst/>
                    </a:prstGeom>
                    <a:noFill/>
                    <a:ln w="9525">
                      <a:noFill/>
                      <a:miter lim="800000"/>
                      <a:headEnd/>
                      <a:tailEnd/>
                    </a:ln>
                  </p:spPr>
                </p:pic>
              </p:grpSp>
              <p:sp>
                <p:nvSpPr>
                  <p:cNvPr id="1044" name="Rectangle 26"/>
                  <p:cNvSpPr>
                    <a:spLocks noChangeArrowheads="1"/>
                  </p:cNvSpPr>
                  <p:nvPr/>
                </p:nvSpPr>
                <p:spPr bwMode="auto">
                  <a:xfrm>
                    <a:off x="4720" y="1334"/>
                    <a:ext cx="927" cy="219"/>
                  </a:xfrm>
                  <a:prstGeom prst="rect">
                    <a:avLst/>
                  </a:prstGeom>
                  <a:noFill/>
                  <a:ln w="38100" algn="ctr">
                    <a:noFill/>
                    <a:miter lim="800000"/>
                    <a:headEnd/>
                    <a:tailEnd/>
                  </a:ln>
                </p:spPr>
                <p:txBody>
                  <a:bodyPr wrap="none">
                    <a:spAutoFit/>
                  </a:bodyPr>
                  <a:lstStyle/>
                  <a:p>
                    <a:pPr algn="ctr" eaLnBrk="0" hangingPunct="0"/>
                    <a:r>
                      <a:rPr lang="en-US" altLang="ko-KR" sz="1600" b="1">
                        <a:solidFill>
                          <a:srgbClr val="821F00"/>
                        </a:solidFill>
                        <a:latin typeface="Times New Roman" pitchFamily="18" charset="0"/>
                        <a:cs typeface="Times New Roman" pitchFamily="18" charset="0"/>
                      </a:rPr>
                      <a:t>W = 20.09 nm</a:t>
                    </a:r>
                  </a:p>
                </p:txBody>
              </p:sp>
              <p:sp>
                <p:nvSpPr>
                  <p:cNvPr id="1045" name="Line 27"/>
                  <p:cNvSpPr>
                    <a:spLocks noChangeShapeType="1"/>
                  </p:cNvSpPr>
                  <p:nvPr/>
                </p:nvSpPr>
                <p:spPr bwMode="auto">
                  <a:xfrm>
                    <a:off x="4817" y="1311"/>
                    <a:ext cx="617" cy="0"/>
                  </a:xfrm>
                  <a:prstGeom prst="line">
                    <a:avLst/>
                  </a:prstGeom>
                  <a:noFill/>
                  <a:ln w="38100">
                    <a:solidFill>
                      <a:srgbClr val="821F00"/>
                    </a:solidFill>
                    <a:round/>
                    <a:headEnd type="triangle" w="med" len="med"/>
                    <a:tailEnd type="triangle" w="med" len="med"/>
                  </a:ln>
                </p:spPr>
                <p:txBody>
                  <a:bodyPr wrap="none" anchor="ctr"/>
                  <a:lstStyle/>
                  <a:p>
                    <a:endParaRPr lang="en-US"/>
                  </a:p>
                </p:txBody>
              </p:sp>
              <p:sp>
                <p:nvSpPr>
                  <p:cNvPr id="1046" name="Text Box 28"/>
                  <p:cNvSpPr txBox="1">
                    <a:spLocks noChangeArrowheads="1"/>
                  </p:cNvSpPr>
                  <p:nvPr/>
                </p:nvSpPr>
                <p:spPr bwMode="auto">
                  <a:xfrm>
                    <a:off x="5105" y="747"/>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sp>
                <p:nvSpPr>
                  <p:cNvPr id="1047" name="Text Box 29"/>
                  <p:cNvSpPr txBox="1">
                    <a:spLocks noChangeArrowheads="1"/>
                  </p:cNvSpPr>
                  <p:nvPr/>
                </p:nvSpPr>
                <p:spPr bwMode="auto">
                  <a:xfrm>
                    <a:off x="4843" y="915"/>
                    <a:ext cx="253"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Ge</a:t>
                    </a:r>
                  </a:p>
                </p:txBody>
              </p:sp>
              <p:sp>
                <p:nvSpPr>
                  <p:cNvPr id="1048" name="Text Box 30"/>
                  <p:cNvSpPr txBox="1">
                    <a:spLocks noChangeArrowheads="1"/>
                  </p:cNvSpPr>
                  <p:nvPr/>
                </p:nvSpPr>
                <p:spPr bwMode="auto">
                  <a:xfrm>
                    <a:off x="5105" y="1035"/>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grpSp>
            <p:sp>
              <p:nvSpPr>
                <p:cNvPr id="9" name="직사각형 9"/>
                <p:cNvSpPr/>
                <p:nvPr/>
              </p:nvSpPr>
              <p:spPr>
                <a:xfrm>
                  <a:off x="2570924" y="1787226"/>
                  <a:ext cx="1928826" cy="35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sp>
            <p:nvSpPr>
              <p:cNvPr id="1039" name="Rectangle 21"/>
              <p:cNvSpPr>
                <a:spLocks noChangeArrowheads="1"/>
              </p:cNvSpPr>
              <p:nvPr/>
            </p:nvSpPr>
            <p:spPr bwMode="auto">
              <a:xfrm>
                <a:off x="4876800" y="2819400"/>
                <a:ext cx="2590800" cy="322097"/>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transverse Ge strain </a:t>
                </a:r>
                <a:endParaRPr lang="ko-KR" altLang="en-US" sz="1600">
                  <a:solidFill>
                    <a:srgbClr val="000066"/>
                  </a:solidFill>
                  <a:latin typeface="Calibri" pitchFamily="34" charset="0"/>
                  <a:cs typeface="Times New Roman" pitchFamily="18" charset="0"/>
                </a:endParaRPr>
              </a:p>
            </p:txBody>
          </p:sp>
        </p:grpSp>
        <p:grpSp>
          <p:nvGrpSpPr>
            <p:cNvPr id="1036" name="Group 25"/>
            <p:cNvGrpSpPr>
              <a:grpSpLocks/>
            </p:cNvGrpSpPr>
            <p:nvPr/>
          </p:nvGrpSpPr>
          <p:grpSpPr bwMode="auto">
            <a:xfrm>
              <a:off x="609600" y="2057400"/>
              <a:ext cx="3962400" cy="2696963"/>
              <a:chOff x="685800" y="2819400"/>
              <a:chExt cx="3962400" cy="2696963"/>
            </a:xfrm>
          </p:grpSpPr>
          <p:graphicFrame>
            <p:nvGraphicFramePr>
              <p:cNvPr id="1026" name="Object 4"/>
              <p:cNvGraphicFramePr>
                <a:graphicFrameLocks noChangeAspect="1"/>
              </p:cNvGraphicFramePr>
              <p:nvPr/>
            </p:nvGraphicFramePr>
            <p:xfrm>
              <a:off x="914400" y="3048000"/>
              <a:ext cx="3429000" cy="2468363"/>
            </p:xfrm>
            <a:graphic>
              <a:graphicData uri="http://schemas.openxmlformats.org/presentationml/2006/ole">
                <mc:AlternateContent xmlns:mc="http://schemas.openxmlformats.org/markup-compatibility/2006">
                  <mc:Choice xmlns:v="urn:schemas-microsoft-com:vml" Requires="v">
                    <p:oleObj spid="_x0000_s1035" name="Graph" r:id="rId7" imgW="4440960" imgH="3297600" progId="">
                      <p:embed/>
                    </p:oleObj>
                  </mc:Choice>
                  <mc:Fallback>
                    <p:oleObj name="Graph" r:id="rId7" imgW="4440960" imgH="329760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048000"/>
                            <a:ext cx="3429000" cy="24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Rectangle 23"/>
              <p:cNvSpPr>
                <a:spLocks noChangeArrowheads="1"/>
              </p:cNvSpPr>
              <p:nvPr/>
            </p:nvSpPr>
            <p:spPr bwMode="auto">
              <a:xfrm>
                <a:off x="685800" y="2819400"/>
                <a:ext cx="3962400" cy="338554"/>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strains for Si&amp;Ge in each dimension</a:t>
                </a:r>
                <a:endParaRPr lang="ko-KR" altLang="en-US" sz="1600">
                  <a:solidFill>
                    <a:srgbClr val="000066"/>
                  </a:solidFill>
                  <a:latin typeface="Calibri" pitchFamily="34" charset="0"/>
                  <a:cs typeface="Times New Roman" pitchFamily="18" charset="0"/>
                </a:endParaRPr>
              </a:p>
            </p:txBody>
          </p:sp>
        </p:grpSp>
      </p:grpSp>
      <p:grpSp>
        <p:nvGrpSpPr>
          <p:cNvPr id="32" name="Group 31"/>
          <p:cNvGrpSpPr>
            <a:grpSpLocks/>
          </p:cNvGrpSpPr>
          <p:nvPr/>
        </p:nvGrpSpPr>
        <p:grpSpPr bwMode="auto">
          <a:xfrm>
            <a:off x="457200" y="4381500"/>
            <a:ext cx="8686800" cy="2476500"/>
            <a:chOff x="457200" y="4381121"/>
            <a:chExt cx="8686800" cy="2476879"/>
          </a:xfrm>
        </p:grpSpPr>
        <p:graphicFrame>
          <p:nvGraphicFramePr>
            <p:cNvPr id="1028" name="Object 4"/>
            <p:cNvGraphicFramePr>
              <a:graphicFrameLocks noChangeAspect="1"/>
            </p:cNvGraphicFramePr>
            <p:nvPr/>
          </p:nvGraphicFramePr>
          <p:xfrm>
            <a:off x="1447800" y="5257800"/>
            <a:ext cx="2928938" cy="685800"/>
          </p:xfrm>
          <a:graphic>
            <a:graphicData uri="http://schemas.openxmlformats.org/presentationml/2006/ole">
              <mc:AlternateContent xmlns:mc="http://schemas.openxmlformats.org/markup-compatibility/2006">
                <mc:Choice xmlns:v="urn:schemas-microsoft-com:vml" Requires="v">
                  <p:oleObj spid="_x0000_s1036" name="Equation" r:id="rId9" imgW="1828800" imgH="431800" progId="">
                    <p:embed/>
                  </p:oleObj>
                </mc:Choice>
                <mc:Fallback>
                  <p:oleObj name="Equation" r:id="rId9" imgW="1828800" imgH="43180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257800"/>
                          <a:ext cx="29289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6172200" y="4381121"/>
            <a:ext cx="2971800" cy="2476879"/>
          </p:xfrm>
          <a:graphic>
            <a:graphicData uri="http://schemas.openxmlformats.org/presentationml/2006/ole">
              <mc:AlternateContent xmlns:mc="http://schemas.openxmlformats.org/markup-compatibility/2006">
                <mc:Choice xmlns:v="urn:schemas-microsoft-com:vml" Requires="v">
                  <p:oleObj spid="_x0000_s1037" name="Graph" r:id="rId11" imgW="3892320" imgH="3244320" progId="">
                    <p:embed/>
                  </p:oleObj>
                </mc:Choice>
                <mc:Fallback>
                  <p:oleObj name="Graph" r:id="rId11" imgW="3892320" imgH="3244320" progId="">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4381121"/>
                          <a:ext cx="2971800" cy="247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Box 30"/>
            <p:cNvSpPr txBox="1">
              <a:spLocks noChangeArrowheads="1"/>
            </p:cNvSpPr>
            <p:nvPr/>
          </p:nvSpPr>
          <p:spPr bwMode="auto">
            <a:xfrm>
              <a:off x="457200" y="4754880"/>
              <a:ext cx="5943600" cy="461665"/>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Simple strain model derived from MD results</a:t>
              </a:r>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5" name="Picture 4" descr="silica-water system.png"/>
          <p:cNvPicPr>
            <a:picLocks/>
          </p:cNvPicPr>
          <p:nvPr/>
        </p:nvPicPr>
        <p:blipFill>
          <a:blip r:embed="rId2" cstate="print"/>
          <a:srcRect/>
          <a:stretch>
            <a:fillRect/>
          </a:stretch>
        </p:blipFill>
        <p:spPr bwMode="auto">
          <a:xfrm>
            <a:off x="381000" y="2743200"/>
            <a:ext cx="4572000" cy="3659188"/>
          </a:xfrm>
          <a:prstGeom prst="rect">
            <a:avLst/>
          </a:prstGeom>
          <a:noFill/>
          <a:ln w="9525">
            <a:noFill/>
            <a:miter lim="800000"/>
            <a:headEnd/>
            <a:tailEnd/>
          </a:ln>
        </p:spPr>
      </p:pic>
      <p:sp>
        <p:nvSpPr>
          <p:cNvPr id="6" name="Rectangle 3"/>
          <p:cNvSpPr txBox="1">
            <a:spLocks noChangeArrowheads="1"/>
          </p:cNvSpPr>
          <p:nvPr/>
        </p:nvSpPr>
        <p:spPr bwMode="auto">
          <a:xfrm>
            <a:off x="457200" y="1143000"/>
            <a:ext cx="8229600" cy="16002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a-SiO2: </a:t>
            </a:r>
            <a:r>
              <a:rPr lang="en-US" sz="2000">
                <a:latin typeface="Calibri" pitchFamily="34" charset="0"/>
              </a:rPr>
              <a:t>widely used in nano-electronic devices</a:t>
            </a:r>
          </a:p>
          <a:p>
            <a:pPr marL="914400" lvl="1" indent="-457200">
              <a:spcBef>
                <a:spcPct val="20000"/>
              </a:spcBef>
              <a:buFont typeface="Arial" charset="0"/>
              <a:buChar char="•"/>
            </a:pPr>
            <a:r>
              <a:rPr lang="en-US" sz="2000">
                <a:solidFill>
                  <a:schemeClr val="accent1"/>
                </a:solidFill>
                <a:latin typeface="Calibri" pitchFamily="34" charset="0"/>
              </a:rPr>
              <a:t>also used in devices for in-vivo screening</a:t>
            </a:r>
          </a:p>
          <a:p>
            <a:pPr marL="914400" lvl="1" indent="-457200">
              <a:spcBef>
                <a:spcPct val="20000"/>
              </a:spcBef>
              <a:buFont typeface="Arial" charset="0"/>
              <a:buChar char="•"/>
            </a:pPr>
            <a:r>
              <a:rPr lang="en-US" sz="2000">
                <a:solidFill>
                  <a:schemeClr val="accent1"/>
                </a:solidFill>
                <a:latin typeface="Calibri" pitchFamily="34" charset="0"/>
              </a:rPr>
              <a:t>understanding interaction with water: </a:t>
            </a:r>
            <a:r>
              <a:rPr lang="en-US" sz="2000">
                <a:latin typeface="Calibri" pitchFamily="34" charset="0"/>
              </a:rPr>
              <a:t>critical for reliability of devices</a:t>
            </a:r>
          </a:p>
        </p:txBody>
      </p:sp>
      <p:sp>
        <p:nvSpPr>
          <p:cNvPr id="53252" name="TextBox 6"/>
          <p:cNvSpPr txBox="1">
            <a:spLocks noChangeArrowheads="1"/>
          </p:cNvSpPr>
          <p:nvPr/>
        </p:nvSpPr>
        <p:spPr bwMode="auto">
          <a:xfrm>
            <a:off x="4953000" y="4800600"/>
            <a:ext cx="4191000" cy="1570038"/>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A Reactive Simulation of the Silica-Water Interface </a:t>
            </a:r>
            <a:r>
              <a:rPr lang="en-US" sz="1600">
                <a:latin typeface="Calibri" pitchFamily="34" charset="0"/>
              </a:rPr>
              <a:t/>
            </a:r>
            <a:br>
              <a:rPr lang="en-US" sz="1600">
                <a:latin typeface="Calibri" pitchFamily="34" charset="0"/>
              </a:rPr>
            </a:br>
            <a:r>
              <a:rPr lang="en-US" sz="1600">
                <a:latin typeface="Calibri" pitchFamily="34" charset="0"/>
              </a:rPr>
              <a:t>J. C. Fogarty, H. M. Aktulga, A. van Duin, A. Y. Grama, S. A. Pandit </a:t>
            </a:r>
            <a:br>
              <a:rPr lang="en-US" sz="1600">
                <a:latin typeface="Calibri" pitchFamily="34" charset="0"/>
              </a:rPr>
            </a:br>
            <a:r>
              <a:rPr lang="en-US" sz="1600">
                <a:latin typeface="Calibri" pitchFamily="34" charset="0"/>
              </a:rPr>
              <a:t>Journal of Chemical Physics 132, 174704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grpSp>
        <p:nvGrpSpPr>
          <p:cNvPr id="7" name="Group 6"/>
          <p:cNvGrpSpPr>
            <a:grpSpLocks/>
          </p:cNvGrpSpPr>
          <p:nvPr/>
        </p:nvGrpSpPr>
        <p:grpSpPr bwMode="auto">
          <a:xfrm>
            <a:off x="0" y="1143000"/>
            <a:ext cx="4572000" cy="4114800"/>
            <a:chOff x="0" y="1143000"/>
            <a:chExt cx="4572000" cy="4114799"/>
          </a:xfrm>
        </p:grpSpPr>
        <p:pic>
          <p:nvPicPr>
            <p:cNvPr id="54278" name="Picture 2"/>
            <p:cNvPicPr>
              <a:picLocks noChangeArrowheads="1"/>
            </p:cNvPicPr>
            <p:nvPr/>
          </p:nvPicPr>
          <p:blipFill>
            <a:blip r:embed="rId2" cstate="print"/>
            <a:srcRect/>
            <a:stretch>
              <a:fillRect/>
            </a:stretch>
          </p:blipFill>
          <p:spPr bwMode="auto">
            <a:xfrm>
              <a:off x="0" y="1600199"/>
              <a:ext cx="4572000" cy="3657600"/>
            </a:xfrm>
            <a:prstGeom prst="rect">
              <a:avLst/>
            </a:prstGeom>
            <a:noFill/>
            <a:ln w="9525">
              <a:noFill/>
              <a:miter lim="800000"/>
              <a:headEnd/>
              <a:tailEnd/>
            </a:ln>
          </p:spPr>
        </p:pic>
        <p:sp>
          <p:nvSpPr>
            <p:cNvPr id="54279" name="TextBox 4"/>
            <p:cNvSpPr txBox="1">
              <a:spLocks noChangeArrowheads="1"/>
            </p:cNvSpPr>
            <p:nvPr/>
          </p:nvSpPr>
          <p:spPr bwMode="auto">
            <a:xfrm>
              <a:off x="0" y="11430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Water model validation</a:t>
              </a:r>
            </a:p>
          </p:txBody>
        </p:sp>
      </p:grpSp>
      <p:grpSp>
        <p:nvGrpSpPr>
          <p:cNvPr id="8" name="Group 7"/>
          <p:cNvGrpSpPr>
            <a:grpSpLocks/>
          </p:cNvGrpSpPr>
          <p:nvPr/>
        </p:nvGrpSpPr>
        <p:grpSpPr bwMode="auto">
          <a:xfrm>
            <a:off x="4572000" y="1828800"/>
            <a:ext cx="4572000" cy="5029200"/>
            <a:chOff x="4572000" y="1828800"/>
            <a:chExt cx="4572000" cy="5029200"/>
          </a:xfrm>
        </p:grpSpPr>
        <p:pic>
          <p:nvPicPr>
            <p:cNvPr id="54276" name="Picture 3"/>
            <p:cNvPicPr>
              <a:picLocks noChangeArrowheads="1"/>
            </p:cNvPicPr>
            <p:nvPr/>
          </p:nvPicPr>
          <p:blipFill>
            <a:blip r:embed="rId3" cstate="print"/>
            <a:srcRect/>
            <a:stretch>
              <a:fillRect/>
            </a:stretch>
          </p:blipFill>
          <p:spPr bwMode="auto">
            <a:xfrm>
              <a:off x="4572000" y="2286000"/>
              <a:ext cx="4572000" cy="4572000"/>
            </a:xfrm>
            <a:prstGeom prst="rect">
              <a:avLst/>
            </a:prstGeom>
            <a:noFill/>
            <a:ln w="9525">
              <a:noFill/>
              <a:miter lim="800000"/>
              <a:headEnd/>
              <a:tailEnd/>
            </a:ln>
          </p:spPr>
        </p:pic>
        <p:sp>
          <p:nvSpPr>
            <p:cNvPr id="54277" name="TextBox 5"/>
            <p:cNvSpPr txBox="1">
              <a:spLocks noChangeArrowheads="1"/>
            </p:cNvSpPr>
            <p:nvPr/>
          </p:nvSpPr>
          <p:spPr bwMode="auto">
            <a:xfrm>
              <a:off x="4572000" y="18288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Silica model validation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Sequential </a:t>
            </a:r>
            <a:r>
              <a:rPr lang="en-US" sz="2400" b="1" dirty="0">
                <a:solidFill>
                  <a:srgbClr val="C00000"/>
                </a:solidFill>
                <a:latin typeface="+mn-lt"/>
                <a:cs typeface="+mn-cs"/>
              </a:rPr>
              <a:t>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4" end="4"/>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5" end="5"/>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6" end="6"/>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7" end="7"/>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8" end="8"/>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9" end="9"/>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10" end="10"/>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3" name="Picture 2" descr="silica-water hydroxilated.png"/>
          <p:cNvPicPr>
            <a:picLocks noChangeAspect="1"/>
          </p:cNvPicPr>
          <p:nvPr/>
        </p:nvPicPr>
        <p:blipFill>
          <a:blip r:embed="rId2" cstate="print"/>
          <a:srcRect/>
          <a:stretch>
            <a:fillRect/>
          </a:stretch>
        </p:blipFill>
        <p:spPr bwMode="auto">
          <a:xfrm>
            <a:off x="4800600" y="2209800"/>
            <a:ext cx="2743200" cy="2743200"/>
          </a:xfrm>
          <a:prstGeom prst="rect">
            <a:avLst/>
          </a:prstGeom>
          <a:noFill/>
          <a:ln w="9525">
            <a:noFill/>
            <a:miter lim="800000"/>
            <a:headEnd/>
            <a:tailEnd/>
          </a:ln>
        </p:spPr>
      </p:pic>
      <p:pic>
        <p:nvPicPr>
          <p:cNvPr id="3074" name="Picture 2"/>
          <p:cNvPicPr>
            <a:picLocks noChangeArrowheads="1"/>
          </p:cNvPicPr>
          <p:nvPr/>
        </p:nvPicPr>
        <p:blipFill>
          <a:blip r:embed="rId3" cstate="print"/>
          <a:srcRect/>
          <a:stretch>
            <a:fillRect/>
          </a:stretch>
        </p:blipFill>
        <p:spPr bwMode="auto">
          <a:xfrm>
            <a:off x="4800600" y="5257800"/>
            <a:ext cx="3200400" cy="1600200"/>
          </a:xfrm>
          <a:prstGeom prst="rect">
            <a:avLst/>
          </a:prstGeom>
          <a:noFill/>
          <a:ln w="9525">
            <a:noFill/>
            <a:miter lim="800000"/>
            <a:headEnd/>
            <a:tailEnd/>
          </a:ln>
        </p:spPr>
      </p:pic>
      <p:grpSp>
        <p:nvGrpSpPr>
          <p:cNvPr id="9" name="Group 8"/>
          <p:cNvGrpSpPr>
            <a:grpSpLocks/>
          </p:cNvGrpSpPr>
          <p:nvPr/>
        </p:nvGrpSpPr>
        <p:grpSpPr bwMode="auto">
          <a:xfrm>
            <a:off x="457200" y="3886200"/>
            <a:ext cx="2286000" cy="1828800"/>
            <a:chOff x="0" y="1295400"/>
            <a:chExt cx="2286000" cy="1828800"/>
          </a:xfrm>
        </p:grpSpPr>
        <p:sp>
          <p:nvSpPr>
            <p:cNvPr id="6" name="Rectangle 5"/>
            <p:cNvSpPr/>
            <p:nvPr/>
          </p:nvSpPr>
          <p:spPr>
            <a:xfrm>
              <a:off x="0" y="2209800"/>
              <a:ext cx="2286000" cy="9144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n-US" dirty="0">
                  <a:solidFill>
                    <a:schemeClr val="accent2"/>
                  </a:solidFill>
                </a:rPr>
                <a:t>Silica</a:t>
              </a:r>
            </a:p>
          </p:txBody>
        </p:sp>
        <p:sp>
          <p:nvSpPr>
            <p:cNvPr id="8" name="Rectangle 7"/>
            <p:cNvSpPr/>
            <p:nvPr/>
          </p:nvSpPr>
          <p:spPr>
            <a:xfrm>
              <a:off x="0" y="1295400"/>
              <a:ext cx="2286000" cy="9144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auto">
                <a:spcBef>
                  <a:spcPts val="0"/>
                </a:spcBef>
                <a:spcAft>
                  <a:spcPts val="0"/>
                </a:spcAft>
                <a:defRPr/>
              </a:pPr>
              <a:r>
                <a:rPr lang="en-US" dirty="0">
                  <a:solidFill>
                    <a:schemeClr val="accent1"/>
                  </a:solidFill>
                </a:rPr>
                <a:t>Water</a:t>
              </a:r>
            </a:p>
          </p:txBody>
        </p:sp>
      </p:grpSp>
      <p:grpSp>
        <p:nvGrpSpPr>
          <p:cNvPr id="24" name="Group 23"/>
          <p:cNvGrpSpPr>
            <a:grpSpLocks/>
          </p:cNvGrpSpPr>
          <p:nvPr/>
        </p:nvGrpSpPr>
        <p:grpSpPr bwMode="auto">
          <a:xfrm>
            <a:off x="1006475" y="4206875"/>
            <a:ext cx="914400" cy="762000"/>
            <a:chOff x="1295400" y="4572000"/>
            <a:chExt cx="914400" cy="762000"/>
          </a:xfrm>
        </p:grpSpPr>
        <p:sp>
          <p:nvSpPr>
            <p:cNvPr id="12" name="Oval 11"/>
            <p:cNvSpPr/>
            <p:nvPr/>
          </p:nvSpPr>
          <p:spPr>
            <a:xfrm>
              <a:off x="1676400" y="51816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Si</a:t>
              </a:r>
            </a:p>
          </p:txBody>
        </p:sp>
        <p:sp>
          <p:nvSpPr>
            <p:cNvPr id="18" name="Oval 17"/>
            <p:cNvSpPr/>
            <p:nvPr/>
          </p:nvSpPr>
          <p:spPr>
            <a:xfrm>
              <a:off x="2057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19" name="Oval 18"/>
            <p:cNvSpPr/>
            <p:nvPr/>
          </p:nvSpPr>
          <p:spPr>
            <a:xfrm>
              <a:off x="1295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1" name="Oval 20"/>
            <p:cNvSpPr/>
            <p:nvPr/>
          </p:nvSpPr>
          <p:spPr>
            <a:xfrm>
              <a:off x="1676400" y="4800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2" name="Oval 21"/>
            <p:cNvSpPr/>
            <p:nvPr/>
          </p:nvSpPr>
          <p:spPr>
            <a:xfrm>
              <a:off x="1981200" y="48006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sp>
          <p:nvSpPr>
            <p:cNvPr id="23" name="Oval 22"/>
            <p:cNvSpPr/>
            <p:nvPr/>
          </p:nvSpPr>
          <p:spPr>
            <a:xfrm>
              <a:off x="1447800" y="45720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grpSp>
      <p:cxnSp>
        <p:nvCxnSpPr>
          <p:cNvPr id="26" name="Straight Connector 25"/>
          <p:cNvCxnSpPr/>
          <p:nvPr/>
        </p:nvCxnSpPr>
        <p:spPr>
          <a:xfrm rot="16200000" flipH="1">
            <a:off x="1289050" y="4337050"/>
            <a:ext cx="120650" cy="120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39875" y="45116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58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39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349375" y="4702175"/>
            <a:ext cx="2286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1692275" y="4664075"/>
            <a:ext cx="228600" cy="7620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457200" y="1143000"/>
            <a:ext cx="8229600" cy="76993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Silica surface hydroxylation as  evidenced by experiments is observed.</a:t>
            </a:r>
          </a:p>
        </p:txBody>
      </p:sp>
      <p:sp>
        <p:nvSpPr>
          <p:cNvPr id="27" name="TextBox 26"/>
          <p:cNvSpPr txBox="1">
            <a:spLocks noChangeArrowheads="1"/>
          </p:cNvSpPr>
          <p:nvPr/>
        </p:nvSpPr>
        <p:spPr bwMode="auto">
          <a:xfrm>
            <a:off x="457200" y="3200400"/>
            <a:ext cx="2286000" cy="646113"/>
          </a:xfrm>
          <a:prstGeom prst="rect">
            <a:avLst/>
          </a:prstGeom>
          <a:noFill/>
          <a:ln w="9525">
            <a:noFill/>
            <a:miter lim="800000"/>
            <a:headEnd/>
            <a:tailEnd/>
          </a:ln>
        </p:spPr>
        <p:txBody>
          <a:bodyPr>
            <a:spAutoFit/>
          </a:bodyPr>
          <a:lstStyle/>
          <a:p>
            <a:pPr algn="ctr"/>
            <a:r>
              <a:rPr lang="en-US" sz="2000">
                <a:solidFill>
                  <a:srgbClr val="C00000"/>
                </a:solidFill>
                <a:latin typeface="Calibri" pitchFamily="34" charset="0"/>
              </a:rPr>
              <a:t>Proposed reaction:</a:t>
            </a:r>
          </a:p>
          <a:p>
            <a:pPr algn="ctr"/>
            <a:r>
              <a:rPr lang="en-US" sz="1600">
                <a:latin typeface="Calibri" pitchFamily="34" charset="0"/>
              </a:rPr>
              <a:t>H2O + 2Si + O </a:t>
            </a:r>
            <a:r>
              <a:rPr lang="en-US" sz="1600">
                <a:latin typeface="Calibri" pitchFamily="34" charset="0"/>
                <a:sym typeface="Symbol" pitchFamily="18" charset="2"/>
              </a:rPr>
              <a:t> 2SiOH</a:t>
            </a:r>
            <a:endParaRPr lang="en-US" sz="1600">
              <a:latin typeface="Calibri" pitchFamily="34" charset="0"/>
            </a:endParaRPr>
          </a:p>
        </p:txBody>
      </p:sp>
      <p:sp>
        <p:nvSpPr>
          <p:cNvPr id="29" name="Right Arrow 28"/>
          <p:cNvSpPr/>
          <p:nvPr/>
        </p:nvSpPr>
        <p:spPr>
          <a:xfrm>
            <a:off x="3124200" y="3733800"/>
            <a:ext cx="13716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wipe(down)">
                                      <p:cBhvr>
                                        <p:cTn id="10" dur="500"/>
                                        <p:tgtEl>
                                          <p:spTgt spid="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1000"/>
                                        <p:tgtEl>
                                          <p:spTgt spid="2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1000"/>
                                        <p:tgtEl>
                                          <p:spTgt spid="2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linds(horizontal)">
                                      <p:cBhvr>
                                        <p:cTn id="41" dur="500"/>
                                        <p:tgtEl>
                                          <p:spTgt spid="37"/>
                                        </p:tgtEl>
                                      </p:cBhvr>
                                    </p:animEffect>
                                  </p:childTnLst>
                                </p:cTn>
                              </p:par>
                              <p:par>
                                <p:cTn id="42" presetID="3"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dir="cw">
                                      <p:cBhvr>
                                        <p:cTn id="48" dur="3000" fill="hold"/>
                                        <p:tgtEl>
                                          <p:spTgt spid="37"/>
                                        </p:tgtEl>
                                        <p:attrNameLst>
                                          <p:attrName>stroke.color</p:attrName>
                                        </p:attrNameLst>
                                      </p:cBhvr>
                                      <p:to>
                                        <a:schemeClr val="tx1"/>
                                      </p:to>
                                    </p:animClr>
                                    <p:set>
                                      <p:cBhvr>
                                        <p:cTn id="49" dur="3000" fill="hold"/>
                                        <p:tgtEl>
                                          <p:spTgt spid="37"/>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3000" fill="hold"/>
                                        <p:tgtEl>
                                          <p:spTgt spid="35"/>
                                        </p:tgtEl>
                                        <p:attrNameLst>
                                          <p:attrName>stroke.color</p:attrName>
                                        </p:attrNameLst>
                                      </p:cBhvr>
                                      <p:to>
                                        <a:schemeClr val="tx1"/>
                                      </p:to>
                                    </p:animClr>
                                    <p:set>
                                      <p:cBhvr>
                                        <p:cTn id="52" dur="3000" fill="hold"/>
                                        <p:tgtEl>
                                          <p:spTgt spid="35"/>
                                        </p:tgtEl>
                                        <p:attrNameLst>
                                          <p:attrName>stroke.on</p:attrName>
                                        </p:attrNameLst>
                                      </p:cBhvr>
                                      <p:to>
                                        <p:strVal val="true"/>
                                      </p:to>
                                    </p:set>
                                  </p:childTnLst>
                                </p:cTn>
                              </p:par>
                              <p:par>
                                <p:cTn id="53" presetID="3" presetClass="exit" presetSubtype="5" fill="hold" nodeType="withEffect">
                                  <p:stCondLst>
                                    <p:cond delay="0"/>
                                  </p:stCondLst>
                                  <p:childTnLst>
                                    <p:animEffect transition="out" filter="blinds(vertical)">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par>
                                <p:cTn id="56" presetID="3" presetClass="exit" presetSubtype="5" fill="hold" nodeType="withEffect">
                                  <p:stCondLst>
                                    <p:cond delay="0"/>
                                  </p:stCondLst>
                                  <p:childTnLst>
                                    <p:animEffect transition="out" filter="blinds(vertical)">
                                      <p:cBhvr>
                                        <p:cTn id="57" dur="2000"/>
                                        <p:tgtEl>
                                          <p:spTgt spid="32"/>
                                        </p:tgtEl>
                                      </p:cBhvr>
                                    </p:animEffect>
                                    <p:set>
                                      <p:cBhvr>
                                        <p:cTn id="58" dur="1" fill="hold">
                                          <p:stCondLst>
                                            <p:cond delay="1999"/>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1000"/>
                                        <p:tgtEl>
                                          <p:spTgt spid="3"/>
                                        </p:tgtEl>
                                      </p:cBhvr>
                                    </p:animEffect>
                                  </p:childTnLst>
                                </p:cTn>
                              </p:par>
                              <p:par>
                                <p:cTn id="69" presetID="22" presetClass="entr" presetSubtype="8" fill="hold" nodeType="withEffect">
                                  <p:stCondLst>
                                    <p:cond delay="0"/>
                                  </p:stCondLst>
                                  <p:childTnLst>
                                    <p:set>
                                      <p:cBhvr>
                                        <p:cTn id="70" dur="1" fill="hold">
                                          <p:stCondLst>
                                            <p:cond delay="0"/>
                                          </p:stCondLst>
                                        </p:cTn>
                                        <p:tgtEl>
                                          <p:spTgt spid="3074"/>
                                        </p:tgtEl>
                                        <p:attrNameLst>
                                          <p:attrName>style.visibility</p:attrName>
                                        </p:attrNameLst>
                                      </p:cBhvr>
                                      <p:to>
                                        <p:strVal val="visible"/>
                                      </p:to>
                                    </p:set>
                                    <p:animEffect transition="in" filter="wipe(left)">
                                      <p:cBhvr>
                                        <p:cTn id="7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7" grpId="0" uiExpand="1" build="allAtOnce"/>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4" name="Picture 2"/>
          <p:cNvPicPr>
            <a:picLocks noChangeAspect="1" noChangeArrowheads="1"/>
          </p:cNvPicPr>
          <p:nvPr/>
        </p:nvPicPr>
        <p:blipFill>
          <a:blip r:embed="rId2" cstate="print"/>
          <a:srcRect/>
          <a:stretch>
            <a:fillRect/>
          </a:stretch>
        </p:blipFill>
        <p:spPr bwMode="auto">
          <a:xfrm>
            <a:off x="1981200" y="2057400"/>
            <a:ext cx="4572000" cy="2768600"/>
          </a:xfrm>
          <a:prstGeom prst="rect">
            <a:avLst/>
          </a:prstGeom>
          <a:noFill/>
          <a:ln w="9525">
            <a:noFill/>
            <a:miter lim="800000"/>
            <a:headEnd/>
            <a:tailEnd/>
          </a:ln>
        </p:spPr>
      </p:pic>
      <p:sp>
        <p:nvSpPr>
          <p:cNvPr id="6" name="TextBox 5"/>
          <p:cNvSpPr txBox="1">
            <a:spLocks noChangeArrowheads="1"/>
          </p:cNvSpPr>
          <p:nvPr/>
        </p:nvSpPr>
        <p:spPr bwMode="auto">
          <a:xfrm>
            <a:off x="457200" y="1143000"/>
            <a:ext cx="8229600" cy="538638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Hydrogen penetration is observed: </a:t>
            </a:r>
            <a:r>
              <a:rPr lang="en-US" sz="2000">
                <a:latin typeface="Calibri" pitchFamily="34" charset="0"/>
              </a:rPr>
              <a:t>some H atoms penetrate through the slab.</a:t>
            </a: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r>
              <a:rPr lang="en-US" sz="2000">
                <a:solidFill>
                  <a:srgbClr val="FF0000"/>
                </a:solidFill>
                <a:latin typeface="Calibri" pitchFamily="34" charset="0"/>
              </a:rPr>
              <a:t>Ab-initio simulations predict whole molecule penetration.</a:t>
            </a:r>
          </a:p>
          <a:p>
            <a:r>
              <a:rPr lang="en-US" sz="2000">
                <a:solidFill>
                  <a:schemeClr val="accent1"/>
                </a:solidFill>
                <a:latin typeface="Calibri" pitchFamily="34" charset="0"/>
              </a:rPr>
              <a:t>We propose: </a:t>
            </a:r>
            <a:r>
              <a:rPr lang="en-US" sz="2000">
                <a:latin typeface="Calibri" pitchFamily="34" charset="0"/>
              </a:rPr>
              <a:t>water is able to diffuse through a thin film of silica via hydrogen hopping, i.e., rather than diffusing as whole units, water molecules dissociate at the surface, and hydrogens diffuse through, combining with other dissociated water molecules at the other surface.</a:t>
            </a:r>
            <a:endParaRPr lang="en-US" sz="200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2" end="12"/>
                                            </p:txEl>
                                          </p:spTgt>
                                        </p:tgtEl>
                                        <p:attrNameLst>
                                          <p:attrName>style.visibility</p:attrName>
                                        </p:attrNameLst>
                                      </p:cBhvr>
                                      <p:to>
                                        <p:strVal val="visible"/>
                                      </p:to>
                                    </p:set>
                                    <p:animEffect transition="in" filter="wipe(down)">
                                      <p:cBhvr>
                                        <p:cTn id="18" dur="500"/>
                                        <p:tgtEl>
                                          <p:spTgt spid="6">
                                            <p:txEl>
                                              <p:pRg st="12" end="1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animEffect transition="in" filter="wipe(down)">
                                      <p:cBhvr>
                                        <p:cTn id="2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Oxidative Damage in Lipid </a:t>
            </a:r>
            <a:r>
              <a:rPr lang="en-US" sz="3600" b="1" dirty="0" err="1">
                <a:solidFill>
                  <a:schemeClr val="accent4"/>
                </a:solidFill>
                <a:latin typeface="+mn-lt"/>
                <a:cs typeface="Times New Roman" pitchFamily="18" charset="0"/>
              </a:rPr>
              <a:t>Bilayers</a:t>
            </a:r>
            <a:endParaRPr lang="en-US" sz="3600" b="1" dirty="0">
              <a:solidFill>
                <a:schemeClr val="accent4"/>
              </a:solidFill>
              <a:latin typeface="+mn-lt"/>
              <a:cs typeface="Times New Roman" pitchFamily="18" charset="0"/>
            </a:endParaRPr>
          </a:p>
        </p:txBody>
      </p:sp>
      <p:grpSp>
        <p:nvGrpSpPr>
          <p:cNvPr id="8" name="Group 7"/>
          <p:cNvGrpSpPr>
            <a:grpSpLocks/>
          </p:cNvGrpSpPr>
          <p:nvPr/>
        </p:nvGrpSpPr>
        <p:grpSpPr bwMode="auto">
          <a:xfrm>
            <a:off x="0" y="1143000"/>
            <a:ext cx="9144000" cy="2552700"/>
            <a:chOff x="0" y="1143000"/>
            <a:chExt cx="9144000" cy="2552400"/>
          </a:xfrm>
        </p:grpSpPr>
        <p:pic>
          <p:nvPicPr>
            <p:cNvPr id="57350" name="Picture 3" descr="C:\Documents and Settings\CSuser\Desktop\thesis_pics\bilayer_system.bmp"/>
            <p:cNvPicPr>
              <a:picLocks noChangeAspect="1" noChangeArrowheads="1"/>
            </p:cNvPicPr>
            <p:nvPr/>
          </p:nvPicPr>
          <p:blipFill>
            <a:blip r:embed="rId2" cstate="print"/>
            <a:srcRect/>
            <a:stretch>
              <a:fillRect/>
            </a:stretch>
          </p:blipFill>
          <p:spPr bwMode="auto">
            <a:xfrm>
              <a:off x="5486400" y="1143000"/>
              <a:ext cx="3657600" cy="2552400"/>
            </a:xfrm>
            <a:prstGeom prst="rect">
              <a:avLst/>
            </a:prstGeom>
            <a:noFill/>
            <a:ln w="9525">
              <a:noFill/>
              <a:miter lim="800000"/>
              <a:headEnd/>
              <a:tailEnd/>
            </a:ln>
          </p:spPr>
        </p:pic>
        <p:sp>
          <p:nvSpPr>
            <p:cNvPr id="57351" name="TextBox 5"/>
            <p:cNvSpPr txBox="1">
              <a:spLocks noChangeArrowheads="1"/>
            </p:cNvSpPr>
            <p:nvPr/>
          </p:nvSpPr>
          <p:spPr bwMode="auto">
            <a:xfrm>
              <a:off x="0" y="1233648"/>
              <a:ext cx="54864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Motivation</a:t>
              </a:r>
            </a:p>
            <a:p>
              <a:r>
                <a:rPr lang="en-US" sz="2000">
                  <a:solidFill>
                    <a:schemeClr val="accent1"/>
                  </a:solidFill>
                  <a:latin typeface="Calibri" pitchFamily="34" charset="0"/>
                </a:rPr>
                <a:t>Modeling reactive processes in biological systems</a:t>
              </a:r>
            </a:p>
            <a:p>
              <a:r>
                <a:rPr lang="en-US" sz="2000">
                  <a:solidFill>
                    <a:schemeClr val="accent1"/>
                  </a:solidFill>
                  <a:latin typeface="Calibri" pitchFamily="34" charset="0"/>
                </a:rPr>
                <a:t>ROS</a:t>
              </a:r>
              <a:r>
                <a:rPr lang="en-US" sz="2000">
                  <a:solidFill>
                    <a:schemeClr val="accent1"/>
                  </a:solidFill>
                  <a:latin typeface="Calibri" pitchFamily="34" charset="0"/>
                  <a:sym typeface="Wingdings" pitchFamily="2" charset="2"/>
                </a:rPr>
                <a:t> Oxidative stress Cancer &amp; Aging</a:t>
              </a:r>
            </a:p>
            <a:p>
              <a:endParaRPr lang="en-US" sz="2000">
                <a:solidFill>
                  <a:schemeClr val="accent1"/>
                </a:solidFill>
                <a:latin typeface="Calibri" pitchFamily="34" charset="0"/>
                <a:sym typeface="Wingdings" pitchFamily="2" charset="2"/>
              </a:endParaRPr>
            </a:p>
            <a:p>
              <a:r>
                <a:rPr lang="en-US" sz="2400">
                  <a:solidFill>
                    <a:srgbClr val="C00000"/>
                  </a:solidFill>
                  <a:latin typeface="Calibri" pitchFamily="34" charset="0"/>
                  <a:sym typeface="Wingdings" pitchFamily="2" charset="2"/>
                </a:rPr>
                <a:t>System Preparation</a:t>
              </a:r>
            </a:p>
            <a:p>
              <a:r>
                <a:rPr lang="en-US" sz="2000">
                  <a:solidFill>
                    <a:schemeClr val="accent1"/>
                  </a:solidFill>
                  <a:latin typeface="Calibri" pitchFamily="34" charset="0"/>
                  <a:sym typeface="Wingdings" pitchFamily="2" charset="2"/>
                </a:rPr>
                <a:t>200 POPC lipid + 10,000 water molecules </a:t>
              </a:r>
            </a:p>
            <a:p>
              <a:r>
                <a:rPr lang="en-US" sz="2000">
                  <a:solidFill>
                    <a:schemeClr val="accent1"/>
                  </a:solidFill>
                  <a:latin typeface="Calibri" pitchFamily="34" charset="0"/>
                  <a:sym typeface="Wingdings" pitchFamily="2" charset="2"/>
                </a:rPr>
                <a:t>and same system with 1% H</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O</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 mixed</a:t>
              </a:r>
              <a:endParaRPr lang="en-US" sz="2000">
                <a:solidFill>
                  <a:schemeClr val="accent1"/>
                </a:solidFill>
                <a:latin typeface="Calibri" pitchFamily="34" charset="0"/>
              </a:endParaRPr>
            </a:p>
          </p:txBody>
        </p:sp>
      </p:grpSp>
      <p:grpSp>
        <p:nvGrpSpPr>
          <p:cNvPr id="9" name="Group 8"/>
          <p:cNvGrpSpPr>
            <a:grpSpLocks/>
          </p:cNvGrpSpPr>
          <p:nvPr/>
        </p:nvGrpSpPr>
        <p:grpSpPr bwMode="auto">
          <a:xfrm>
            <a:off x="990600" y="3962400"/>
            <a:ext cx="7162800" cy="2613025"/>
            <a:chOff x="0" y="3886200"/>
            <a:chExt cx="7162800" cy="2613600"/>
          </a:xfrm>
        </p:grpSpPr>
        <p:pic>
          <p:nvPicPr>
            <p:cNvPr id="57348" name="Picture 5" descr="C:\Documents and Settings\CSuser\Desktop\thesis_pics\mass_spectograph.bmp"/>
            <p:cNvPicPr>
              <a:picLocks noChangeAspect="1" noChangeArrowheads="1"/>
            </p:cNvPicPr>
            <p:nvPr/>
          </p:nvPicPr>
          <p:blipFill>
            <a:blip r:embed="rId3" cstate="print"/>
            <a:srcRect/>
            <a:stretch>
              <a:fillRect/>
            </a:stretch>
          </p:blipFill>
          <p:spPr bwMode="auto">
            <a:xfrm>
              <a:off x="0" y="3886200"/>
              <a:ext cx="3657600" cy="2613600"/>
            </a:xfrm>
            <a:prstGeom prst="rect">
              <a:avLst/>
            </a:prstGeom>
            <a:noFill/>
            <a:ln w="9525">
              <a:noFill/>
              <a:miter lim="800000"/>
              <a:headEnd/>
              <a:tailEnd/>
            </a:ln>
          </p:spPr>
        </p:pic>
        <p:sp>
          <p:nvSpPr>
            <p:cNvPr id="57349" name="TextBox 6"/>
            <p:cNvSpPr txBox="1">
              <a:spLocks noChangeArrowheads="1"/>
            </p:cNvSpPr>
            <p:nvPr/>
          </p:nvSpPr>
          <p:spPr bwMode="auto">
            <a:xfrm>
              <a:off x="3810000" y="3944781"/>
              <a:ext cx="33528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Mass Spectograph: </a:t>
              </a:r>
            </a:p>
            <a:p>
              <a:r>
                <a:rPr lang="en-US" sz="2000">
                  <a:solidFill>
                    <a:schemeClr val="accent1"/>
                  </a:solidFill>
                  <a:latin typeface="Calibri" pitchFamily="34" charset="0"/>
                </a:rPr>
                <a:t>Lipid molecule weighs 760 u</a:t>
              </a:r>
            </a:p>
            <a:p>
              <a:endParaRPr lang="en-US" sz="2000">
                <a:solidFill>
                  <a:schemeClr val="accent1"/>
                </a:solidFill>
                <a:latin typeface="Calibri" pitchFamily="34" charset="0"/>
              </a:endParaRPr>
            </a:p>
            <a:p>
              <a:r>
                <a:rPr lang="en-US" sz="2400">
                  <a:solidFill>
                    <a:srgbClr val="C00000"/>
                  </a:solidFill>
                  <a:latin typeface="Calibri" pitchFamily="34" charset="0"/>
                </a:rPr>
                <a:t>Key Result</a:t>
              </a:r>
            </a:p>
            <a:p>
              <a:r>
                <a:rPr lang="en-US" sz="2000">
                  <a:solidFill>
                    <a:schemeClr val="accent1"/>
                  </a:solidFill>
                  <a:latin typeface="Calibri" pitchFamily="34" charset="0"/>
                </a:rPr>
                <a:t>Oxidative damage observed:</a:t>
              </a:r>
              <a:endParaRPr lang="en-US" sz="2000" b="1">
                <a:solidFill>
                  <a:srgbClr val="C00000"/>
                </a:solidFill>
                <a:latin typeface="Calibri" pitchFamily="34" charset="0"/>
              </a:endParaRPr>
            </a:p>
            <a:p>
              <a:r>
                <a:rPr lang="en-US" sz="2000">
                  <a:solidFill>
                    <a:schemeClr val="accent1"/>
                  </a:solidFill>
                  <a:latin typeface="Calibri" pitchFamily="34" charset="0"/>
                </a:rPr>
                <a:t>In pure water: </a:t>
              </a:r>
              <a:r>
                <a:rPr lang="en-US" sz="2000">
                  <a:latin typeface="Calibri" pitchFamily="34" charset="0"/>
                </a:rPr>
                <a:t>40% damaged</a:t>
              </a:r>
            </a:p>
            <a:p>
              <a:r>
                <a:rPr lang="en-US" sz="2000">
                  <a:solidFill>
                    <a:schemeClr val="accent1"/>
                  </a:solidFill>
                  <a:latin typeface="Calibri" pitchFamily="34" charset="0"/>
                </a:rPr>
                <a:t>In 1% peroxide: </a:t>
              </a:r>
              <a:r>
                <a:rPr lang="en-US" sz="2000">
                  <a:latin typeface="Calibri" pitchFamily="34" charset="0"/>
                </a:rPr>
                <a:t>75% damaged</a:t>
              </a:r>
              <a:endParaRPr lang="en-US" sz="2000">
                <a:solidFill>
                  <a:schemeClr val="accent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Conclusions</a:t>
            </a:r>
          </a:p>
        </p:txBody>
      </p:sp>
      <p:sp>
        <p:nvSpPr>
          <p:cNvPr id="3" name="Rectangle 3"/>
          <p:cNvSpPr txBox="1">
            <a:spLocks noChangeArrowheads="1"/>
          </p:cNvSpPr>
          <p:nvPr/>
        </p:nvSpPr>
        <p:spPr bwMode="auto">
          <a:xfrm>
            <a:off x="457200" y="1143000"/>
            <a:ext cx="8229600" cy="5029200"/>
          </a:xfrm>
          <a:prstGeom prst="rect">
            <a:avLst/>
          </a:prstGeom>
          <a:noFill/>
          <a:ln w="9525">
            <a:noFill/>
            <a:miter lim="800000"/>
            <a:headEnd/>
            <a:tailEnd/>
          </a:ln>
        </p:spPr>
        <p:txBody>
          <a:bodyPr/>
          <a:lstStyle/>
          <a:p>
            <a:pPr marL="457200" indent="-457200">
              <a:spcBef>
                <a:spcPct val="20000"/>
              </a:spcBef>
              <a:buFont typeface="Arial" charset="0"/>
              <a:buChar char="•"/>
            </a:pPr>
            <a:r>
              <a:rPr lang="en-US" sz="2000" dirty="0">
                <a:solidFill>
                  <a:schemeClr val="accent1"/>
                </a:solidFill>
                <a:latin typeface="Calibri" pitchFamily="34" charset="0"/>
              </a:rPr>
              <a:t>An efficient and scalable realization of </a:t>
            </a:r>
            <a:r>
              <a:rPr lang="en-US" sz="2000" dirty="0" err="1">
                <a:solidFill>
                  <a:schemeClr val="accent1"/>
                </a:solidFill>
                <a:latin typeface="Calibri" pitchFamily="34" charset="0"/>
              </a:rPr>
              <a:t>ReaxFF</a:t>
            </a:r>
            <a:r>
              <a:rPr lang="en-US" sz="2000" dirty="0">
                <a:solidFill>
                  <a:schemeClr val="accent1"/>
                </a:solidFill>
                <a:latin typeface="Calibri" pitchFamily="34" charset="0"/>
              </a:rPr>
              <a:t> through use of algorithmic and numerical techniques</a:t>
            </a:r>
            <a:endParaRPr lang="en-US" sz="2000" dirty="0">
              <a:latin typeface="Calibri" pitchFamily="34" charset="0"/>
            </a:endParaRPr>
          </a:p>
          <a:p>
            <a:pPr marL="457200" indent="-457200">
              <a:spcBef>
                <a:spcPct val="20000"/>
              </a:spcBef>
              <a:buFont typeface="Arial" charset="0"/>
              <a:buChar char="•"/>
            </a:pPr>
            <a:r>
              <a:rPr lang="en-US" sz="2000" dirty="0">
                <a:solidFill>
                  <a:schemeClr val="accent1"/>
                </a:solidFill>
                <a:latin typeface="Calibri" pitchFamily="34" charset="0"/>
              </a:rPr>
              <a:t>Detailed performance characterization; comparison to other methods</a:t>
            </a:r>
          </a:p>
          <a:p>
            <a:pPr marL="457200" indent="-457200">
              <a:spcBef>
                <a:spcPct val="20000"/>
              </a:spcBef>
              <a:buFont typeface="Arial" charset="0"/>
              <a:buChar char="•"/>
            </a:pPr>
            <a:r>
              <a:rPr lang="en-US" sz="2000" dirty="0">
                <a:solidFill>
                  <a:schemeClr val="accent1"/>
                </a:solidFill>
                <a:latin typeface="Calibri" pitchFamily="34" charset="0"/>
              </a:rPr>
              <a:t>Applications on various systems</a:t>
            </a:r>
          </a:p>
          <a:p>
            <a:pPr marL="457200" indent="-457200">
              <a:spcBef>
                <a:spcPct val="20000"/>
              </a:spcBef>
              <a:buFont typeface="Arial" charset="0"/>
              <a:buChar char="•"/>
            </a:pPr>
            <a:r>
              <a:rPr lang="en-US" sz="2000" dirty="0" smtClean="0">
                <a:solidFill>
                  <a:schemeClr val="accent1"/>
                </a:solidFill>
                <a:latin typeface="Calibri" pitchFamily="34" charset="0"/>
              </a:rPr>
              <a:t>LAMMPS/</a:t>
            </a:r>
            <a:r>
              <a:rPr lang="en-US" sz="2000" dirty="0" err="1" smtClean="0">
                <a:solidFill>
                  <a:schemeClr val="accent1"/>
                </a:solidFill>
                <a:latin typeface="Calibri" pitchFamily="34" charset="0"/>
              </a:rPr>
              <a:t>Reax</a:t>
            </a:r>
            <a:r>
              <a:rPr lang="en-US" sz="2000" dirty="0" smtClean="0">
                <a:solidFill>
                  <a:schemeClr val="accent1"/>
                </a:solidFill>
                <a:latin typeface="Calibri" pitchFamily="34" charset="0"/>
              </a:rPr>
              <a:t>/C and </a:t>
            </a:r>
            <a:r>
              <a:rPr lang="en-US" sz="2000" dirty="0" err="1" smtClean="0">
                <a:solidFill>
                  <a:schemeClr val="accent1"/>
                </a:solidFill>
                <a:latin typeface="Calibri" pitchFamily="34" charset="0"/>
              </a:rPr>
              <a:t>PuReMD</a:t>
            </a:r>
            <a:r>
              <a:rPr lang="en-US" sz="2000" dirty="0" smtClean="0">
                <a:solidFill>
                  <a:schemeClr val="accent1"/>
                </a:solidFill>
                <a:latin typeface="Calibri" pitchFamily="34" charset="0"/>
              </a:rPr>
              <a:t> strand-alone </a:t>
            </a:r>
            <a:r>
              <a:rPr lang="en-US" sz="2000" dirty="0" err="1" smtClean="0">
                <a:solidFill>
                  <a:schemeClr val="accent1"/>
                </a:solidFill>
                <a:latin typeface="Calibri" pitchFamily="34" charset="0"/>
              </a:rPr>
              <a:t>Reax</a:t>
            </a:r>
            <a:r>
              <a:rPr lang="en-US" sz="2000" dirty="0" smtClean="0">
                <a:solidFill>
                  <a:schemeClr val="accent1"/>
                </a:solidFill>
                <a:latin typeface="Calibri" pitchFamily="34" charset="0"/>
              </a:rPr>
              <a:t> implementations available over the public domain</a:t>
            </a:r>
            <a:r>
              <a:rPr lang="en-US" sz="2000" dirty="0" smtClean="0">
                <a:solidFill>
                  <a:schemeClr val="accent1"/>
                </a:solidFill>
                <a:latin typeface="Calibri" pitchFamily="34" charset="0"/>
              </a:rPr>
              <a:t>.</a:t>
            </a:r>
          </a:p>
          <a:p>
            <a:pPr marL="457200" indent="-457200">
              <a:spcBef>
                <a:spcPct val="20000"/>
              </a:spcBef>
              <a:buFont typeface="Arial" charset="0"/>
              <a:buChar char="•"/>
            </a:pPr>
            <a:endParaRPr lang="en-US" sz="2000" dirty="0">
              <a:solidFill>
                <a:schemeClr val="accent1"/>
              </a:solidFill>
              <a:latin typeface="Calibri" pitchFamily="34" charset="0"/>
            </a:endParaRPr>
          </a:p>
          <a:p>
            <a:pPr marL="457200" indent="-457200">
              <a:spcBef>
                <a:spcPct val="20000"/>
              </a:spcBef>
              <a:buFont typeface="Arial" charset="0"/>
              <a:buChar char="•"/>
            </a:pPr>
            <a:r>
              <a:rPr lang="en-US" sz="2000" dirty="0" smtClean="0">
                <a:solidFill>
                  <a:schemeClr val="accent1"/>
                </a:solidFill>
                <a:latin typeface="Calibri" pitchFamily="34" charset="0"/>
              </a:rPr>
              <a:t>BUT!</a:t>
            </a:r>
          </a:p>
          <a:p>
            <a:pPr marL="914400" lvl="1" indent="-457200">
              <a:spcBef>
                <a:spcPct val="20000"/>
              </a:spcBef>
              <a:buFont typeface="Arial" charset="0"/>
              <a:buChar char="•"/>
            </a:pPr>
            <a:r>
              <a:rPr lang="en-US" sz="1600" dirty="0" smtClean="0">
                <a:solidFill>
                  <a:schemeClr val="accent1"/>
                </a:solidFill>
                <a:latin typeface="Calibri" pitchFamily="34" charset="0"/>
              </a:rPr>
              <a:t>Lots needs to be done – the parallel </a:t>
            </a:r>
            <a:r>
              <a:rPr lang="en-US" sz="1600" dirty="0" err="1" smtClean="0">
                <a:solidFill>
                  <a:schemeClr val="accent1"/>
                </a:solidFill>
                <a:latin typeface="Calibri" pitchFamily="34" charset="0"/>
              </a:rPr>
              <a:t>qEq</a:t>
            </a:r>
            <a:r>
              <a:rPr lang="en-US" sz="1600" dirty="0" smtClean="0">
                <a:solidFill>
                  <a:schemeClr val="accent1"/>
                </a:solidFill>
                <a:latin typeface="Calibri" pitchFamily="34" charset="0"/>
              </a:rPr>
              <a:t> is the current bottleneck</a:t>
            </a:r>
          </a:p>
          <a:p>
            <a:pPr marL="914400" lvl="1" indent="-457200">
              <a:spcBef>
                <a:spcPct val="20000"/>
              </a:spcBef>
              <a:buFont typeface="Arial" charset="0"/>
              <a:buChar char="•"/>
            </a:pPr>
            <a:r>
              <a:rPr lang="en-US" sz="1600" dirty="0" smtClean="0">
                <a:solidFill>
                  <a:schemeClr val="accent1"/>
                </a:solidFill>
                <a:latin typeface="Calibri" pitchFamily="34" charset="0"/>
              </a:rPr>
              <a:t>Use alternate factorizations that parallelize well (SPIKE)</a:t>
            </a:r>
          </a:p>
          <a:p>
            <a:pPr marL="914400" lvl="1" indent="-457200">
              <a:spcBef>
                <a:spcPct val="20000"/>
              </a:spcBef>
              <a:buFont typeface="Arial" charset="0"/>
              <a:buChar char="•"/>
            </a:pPr>
            <a:r>
              <a:rPr lang="en-US" sz="1600" dirty="0" smtClean="0">
                <a:solidFill>
                  <a:schemeClr val="accent1"/>
                </a:solidFill>
                <a:latin typeface="Calibri" pitchFamily="34" charset="0"/>
              </a:rPr>
              <a:t>GPU </a:t>
            </a:r>
            <a:r>
              <a:rPr lang="en-US" sz="1600" smtClean="0">
                <a:solidFill>
                  <a:schemeClr val="accent1"/>
                </a:solidFill>
                <a:latin typeface="Calibri" pitchFamily="34" charset="0"/>
              </a:rPr>
              <a:t>implementation forthcoming.</a:t>
            </a:r>
            <a:endParaRPr lang="en-US" sz="1600" dirty="0">
              <a:latin typeface="Calibri" pitchFamily="34" charset="0"/>
            </a:endParaRPr>
          </a:p>
          <a:p>
            <a:pPr marL="457200" indent="-457200">
              <a:spcBef>
                <a:spcPct val="20000"/>
              </a:spcBef>
              <a:buFont typeface="Arial" charset="0"/>
              <a:buChar char="•"/>
            </a:pP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References</a:t>
            </a:r>
          </a:p>
        </p:txBody>
      </p:sp>
      <p:sp>
        <p:nvSpPr>
          <p:cNvPr id="3" name="Rectangle 3"/>
          <p:cNvSpPr txBox="1">
            <a:spLocks noChangeArrowheads="1"/>
          </p:cNvSpPr>
          <p:nvPr/>
        </p:nvSpPr>
        <p:spPr>
          <a:xfrm>
            <a:off x="457200" y="1143000"/>
            <a:ext cx="8229600" cy="5029200"/>
          </a:xfrm>
          <a:prstGeom prst="rect">
            <a:avLst/>
          </a:prstGeom>
        </p:spPr>
        <p:txBody>
          <a:bodyPr anchor="ctr"/>
          <a:lstStyle/>
          <a:p>
            <a:pPr marL="342900" indent="-342900" fontAlgn="auto">
              <a:spcBef>
                <a:spcPct val="20000"/>
              </a:spcBef>
              <a:spcAft>
                <a:spcPts val="0"/>
              </a:spcAft>
              <a:defRPr/>
            </a:pPr>
            <a:r>
              <a:rPr lang="en-US" sz="1600" i="1" dirty="0">
                <a:latin typeface="+mn-lt"/>
                <a:cs typeface="+mn-cs"/>
              </a:rPr>
              <a:t> Reactive Molecular Dynamics: Numerical Methods and Algorithmic Techniques</a:t>
            </a:r>
          </a:p>
          <a:p>
            <a:pPr marL="800100" lvl="1" indent="-342900" fontAlgn="auto">
              <a:spcBef>
                <a:spcPct val="20000"/>
              </a:spcBef>
              <a:spcAft>
                <a:spcPts val="0"/>
              </a:spcAft>
              <a:defRPr/>
            </a:pPr>
            <a:r>
              <a:rPr lang="en-US" sz="1600" b="1" dirty="0">
                <a:latin typeface="+mn-lt"/>
                <a:cs typeface="+mn-cs"/>
              </a:rPr>
              <a:t>H. M. </a:t>
            </a:r>
            <a:r>
              <a:rPr lang="en-US" sz="1600" b="1" dirty="0" err="1">
                <a:latin typeface="+mn-lt"/>
                <a:cs typeface="+mn-cs"/>
              </a:rPr>
              <a:t>Aktulga</a:t>
            </a:r>
            <a:r>
              <a:rPr lang="en-US" sz="1600" dirty="0">
                <a:latin typeface="+mn-lt"/>
                <a:cs typeface="+mn-cs"/>
              </a:rPr>
              <a:t>, S. A. </a:t>
            </a:r>
            <a:r>
              <a:rPr lang="en-US" sz="1600" dirty="0" err="1">
                <a:latin typeface="+mn-lt"/>
                <a:cs typeface="+mn-cs"/>
              </a:rPr>
              <a:t>Pandit</a:t>
            </a:r>
            <a:r>
              <a:rPr lang="en-US" sz="1600" dirty="0">
                <a:latin typeface="+mn-lt"/>
                <a:cs typeface="+mn-cs"/>
              </a:rPr>
              <a:t>, A. C. T. van </a:t>
            </a:r>
            <a:r>
              <a:rPr lang="en-US" sz="1600" dirty="0" err="1">
                <a:latin typeface="+mn-lt"/>
                <a:cs typeface="+mn-cs"/>
              </a:rPr>
              <a:t>Duin</a:t>
            </a:r>
            <a:r>
              <a:rPr lang="en-US" sz="1600" dirty="0">
                <a:latin typeface="+mn-lt"/>
                <a:cs typeface="+mn-cs"/>
              </a:rPr>
              <a:t>, A. Y. </a:t>
            </a:r>
            <a:r>
              <a:rPr lang="en-US" sz="1600" dirty="0" err="1">
                <a:latin typeface="+mn-lt"/>
                <a:cs typeface="+mn-cs"/>
              </a:rPr>
              <a:t>Grama</a:t>
            </a:r>
            <a:endParaRPr lang="en-US" sz="1600" dirty="0">
              <a:latin typeface="+mn-lt"/>
              <a:cs typeface="+mn-cs"/>
            </a:endParaRPr>
          </a:p>
          <a:p>
            <a:pPr marL="800100" lvl="1" indent="-342900" fontAlgn="auto">
              <a:spcBef>
                <a:spcPct val="20000"/>
              </a:spcBef>
              <a:spcAft>
                <a:spcPts val="0"/>
              </a:spcAft>
              <a:defRPr/>
            </a:pPr>
            <a:r>
              <a:rPr lang="en-US" sz="1600" dirty="0" smtClean="0">
                <a:latin typeface="+mn-lt"/>
                <a:cs typeface="+mn-cs"/>
              </a:rPr>
              <a:t>SIAM </a:t>
            </a:r>
            <a:r>
              <a:rPr lang="en-US" sz="1600" dirty="0">
                <a:latin typeface="+mn-lt"/>
                <a:cs typeface="+mn-cs"/>
              </a:rPr>
              <a:t>Journal on Scientific </a:t>
            </a:r>
            <a:r>
              <a:rPr lang="en-US" sz="1600" dirty="0" smtClean="0">
                <a:latin typeface="+mn-lt"/>
                <a:cs typeface="+mn-cs"/>
              </a:rPr>
              <a:t>Computing, to appear, 2011.</a:t>
            </a:r>
            <a:endParaRPr lang="en-US" sz="1600" dirty="0">
              <a:latin typeface="+mn-lt"/>
              <a:cs typeface="+mn-cs"/>
            </a:endParaRPr>
          </a:p>
          <a:p>
            <a:pPr marL="800100" lvl="1" indent="-342900" fontAlgn="auto">
              <a:spcBef>
                <a:spcPct val="20000"/>
              </a:spcBef>
              <a:spcAft>
                <a:spcPts val="0"/>
              </a:spcAft>
              <a:defRPr/>
            </a:pPr>
            <a:r>
              <a:rPr lang="en-US" sz="1600" i="1" dirty="0">
                <a:latin typeface="+mn-lt"/>
                <a:cs typeface="+mn-cs"/>
              </a:rPr>
              <a:t> </a:t>
            </a:r>
          </a:p>
          <a:p>
            <a:pPr marL="342900" indent="-342900" fontAlgn="auto">
              <a:spcBef>
                <a:spcPct val="20000"/>
              </a:spcBef>
              <a:spcAft>
                <a:spcPts val="0"/>
              </a:spcAft>
              <a:defRPr/>
            </a:pPr>
            <a:r>
              <a:rPr lang="en-US" sz="1600" i="1" dirty="0">
                <a:latin typeface="+mn-lt"/>
                <a:cs typeface="+mn-cs"/>
              </a:rPr>
              <a:t> Parallel Reactive Molecular Dynamics: Numerical Methods and Algorithmic Techniques</a:t>
            </a:r>
          </a:p>
          <a:p>
            <a:pPr marL="800100" lvl="1" indent="-342900" fontAlgn="auto">
              <a:spcBef>
                <a:spcPct val="20000"/>
              </a:spcBef>
              <a:spcAft>
                <a:spcPts val="0"/>
              </a:spcAft>
              <a:defRPr/>
            </a:pPr>
            <a:r>
              <a:rPr lang="en-US" sz="1600" b="1" dirty="0">
                <a:latin typeface="+mn-lt"/>
                <a:cs typeface="+mn-cs"/>
              </a:rPr>
              <a:t>H. M. </a:t>
            </a:r>
            <a:r>
              <a:rPr lang="en-US" sz="1600" b="1" dirty="0" err="1">
                <a:latin typeface="+mn-lt"/>
                <a:cs typeface="+mn-cs"/>
              </a:rPr>
              <a:t>Aktulga</a:t>
            </a:r>
            <a:r>
              <a:rPr lang="en-US" sz="1600" dirty="0">
                <a:latin typeface="+mn-lt"/>
                <a:cs typeface="+mn-cs"/>
              </a:rPr>
              <a:t>, J. C. Fogarty, S. A. </a:t>
            </a:r>
            <a:r>
              <a:rPr lang="en-US" sz="1600" dirty="0" err="1">
                <a:latin typeface="+mn-lt"/>
                <a:cs typeface="+mn-cs"/>
              </a:rPr>
              <a:t>Pandit</a:t>
            </a:r>
            <a:r>
              <a:rPr lang="en-US" sz="1600" dirty="0">
                <a:latin typeface="+mn-lt"/>
                <a:cs typeface="+mn-cs"/>
              </a:rPr>
              <a:t>, A. Y. </a:t>
            </a:r>
            <a:r>
              <a:rPr lang="en-US" sz="1600" dirty="0" err="1">
                <a:latin typeface="+mn-lt"/>
                <a:cs typeface="+mn-cs"/>
              </a:rPr>
              <a:t>Grama</a:t>
            </a:r>
            <a:endParaRPr lang="en-US" sz="1600" dirty="0">
              <a:latin typeface="+mn-lt"/>
              <a:cs typeface="+mn-cs"/>
            </a:endParaRPr>
          </a:p>
          <a:p>
            <a:pPr marL="800100" lvl="1" indent="-342900" fontAlgn="auto">
              <a:spcBef>
                <a:spcPct val="20000"/>
              </a:spcBef>
              <a:spcAft>
                <a:spcPts val="0"/>
              </a:spcAft>
              <a:defRPr/>
            </a:pPr>
            <a:r>
              <a:rPr lang="en-US" sz="1600" dirty="0" smtClean="0">
                <a:latin typeface="+mn-lt"/>
                <a:cs typeface="+mn-cs"/>
              </a:rPr>
              <a:t>Parallel Computing, to appear, 2011.</a:t>
            </a:r>
            <a:endParaRPr lang="en-US" sz="1600" dirty="0">
              <a:latin typeface="+mn-lt"/>
              <a:cs typeface="+mn-cs"/>
            </a:endParaRPr>
          </a:p>
          <a:p>
            <a:pPr marL="800100" lvl="1" indent="-342900" fontAlgn="auto">
              <a:spcBef>
                <a:spcPct val="20000"/>
              </a:spcBef>
              <a:spcAft>
                <a:spcPts val="0"/>
              </a:spcAft>
              <a:defRPr/>
            </a:pPr>
            <a:endParaRPr lang="en-US" sz="1600" i="1" dirty="0">
              <a:latin typeface="+mn-lt"/>
              <a:cs typeface="+mn-cs"/>
            </a:endParaRPr>
          </a:p>
          <a:p>
            <a:pPr marL="457200" indent="-457200" fontAlgn="auto">
              <a:spcBef>
                <a:spcPct val="20000"/>
              </a:spcBef>
              <a:spcAft>
                <a:spcPts val="0"/>
              </a:spcAft>
              <a:defRPr/>
            </a:pPr>
            <a:r>
              <a:rPr lang="en-US" sz="1600" i="1" dirty="0">
                <a:latin typeface="+mn-lt"/>
                <a:cs typeface="+mn-cs"/>
              </a:rPr>
              <a:t>Strain relaxation in Si/</a:t>
            </a:r>
            <a:r>
              <a:rPr lang="en-US" sz="1600" i="1" dirty="0" err="1">
                <a:latin typeface="+mn-lt"/>
                <a:cs typeface="+mn-cs"/>
              </a:rPr>
              <a:t>Ge</a:t>
            </a:r>
            <a:r>
              <a:rPr lang="en-US" sz="1600" i="1" dirty="0">
                <a:latin typeface="+mn-lt"/>
                <a:cs typeface="+mn-cs"/>
              </a:rPr>
              <a:t>/Si </a:t>
            </a:r>
            <a:r>
              <a:rPr lang="en-US" sz="1600" i="1" dirty="0" err="1">
                <a:latin typeface="+mn-lt"/>
                <a:cs typeface="+mn-cs"/>
              </a:rPr>
              <a:t>nanoscale</a:t>
            </a:r>
            <a:r>
              <a:rPr lang="en-US" sz="1600" i="1" dirty="0">
                <a:latin typeface="+mn-lt"/>
                <a:cs typeface="+mn-cs"/>
              </a:rPr>
              <a:t> bars from molecular dynamics simulations</a:t>
            </a:r>
          </a:p>
          <a:p>
            <a:pPr marL="914400" lvl="1" indent="-457200" fontAlgn="auto">
              <a:spcBef>
                <a:spcPct val="20000"/>
              </a:spcBef>
              <a:spcAft>
                <a:spcPts val="0"/>
              </a:spcAft>
              <a:defRPr/>
            </a:pPr>
            <a:r>
              <a:rPr lang="en-US" sz="1600" dirty="0">
                <a:latin typeface="+mn-lt"/>
                <a:cs typeface="+mn-cs"/>
              </a:rPr>
              <a:t>Y. Park, </a:t>
            </a:r>
            <a:r>
              <a:rPr lang="en-US" sz="1600" b="1" dirty="0">
                <a:latin typeface="+mn-lt"/>
                <a:cs typeface="+mn-cs"/>
              </a:rPr>
              <a:t>H.M. </a:t>
            </a:r>
            <a:r>
              <a:rPr lang="en-US" sz="1600" b="1" dirty="0" err="1">
                <a:latin typeface="+mn-lt"/>
                <a:cs typeface="+mn-cs"/>
              </a:rPr>
              <a:t>Aktulga</a:t>
            </a:r>
            <a:r>
              <a:rPr lang="en-US" sz="1600" dirty="0">
                <a:latin typeface="+mn-lt"/>
                <a:cs typeface="+mn-cs"/>
              </a:rPr>
              <a:t>, A.Y. </a:t>
            </a:r>
            <a:r>
              <a:rPr lang="en-US" sz="1600" dirty="0" err="1">
                <a:latin typeface="+mn-lt"/>
                <a:cs typeface="+mn-cs"/>
              </a:rPr>
              <a:t>Grama</a:t>
            </a:r>
            <a:r>
              <a:rPr lang="en-US" sz="1600" dirty="0">
                <a:latin typeface="+mn-lt"/>
                <a:cs typeface="+mn-cs"/>
              </a:rPr>
              <a:t>, A. Strachan</a:t>
            </a:r>
          </a:p>
          <a:p>
            <a:pPr marL="914400" lvl="1" indent="-457200" fontAlgn="auto">
              <a:spcBef>
                <a:spcPct val="20000"/>
              </a:spcBef>
              <a:spcAft>
                <a:spcPts val="0"/>
              </a:spcAft>
              <a:defRPr/>
            </a:pPr>
            <a:r>
              <a:rPr lang="en-US" sz="1600" dirty="0">
                <a:latin typeface="+mn-lt"/>
                <a:cs typeface="+mn-cs"/>
              </a:rPr>
              <a:t>Journal of Applied Physics 106, 1 (2009)</a:t>
            </a:r>
          </a:p>
          <a:p>
            <a:pPr marL="457200" indent="-457200" fontAlgn="auto">
              <a:spcBef>
                <a:spcPct val="20000"/>
              </a:spcBef>
              <a:spcAft>
                <a:spcPts val="0"/>
              </a:spcAft>
              <a:defRPr/>
            </a:pPr>
            <a:r>
              <a:rPr lang="en-US" sz="1600" i="1" dirty="0">
                <a:latin typeface="+mn-lt"/>
                <a:cs typeface="+mn-cs"/>
              </a:rPr>
              <a:t>	</a:t>
            </a:r>
          </a:p>
          <a:p>
            <a:pPr marL="457200" indent="-457200" fontAlgn="auto">
              <a:spcBef>
                <a:spcPct val="20000"/>
              </a:spcBef>
              <a:spcAft>
                <a:spcPts val="0"/>
              </a:spcAft>
              <a:defRPr/>
            </a:pPr>
            <a:r>
              <a:rPr lang="en-US" sz="1600" i="1" dirty="0">
                <a:latin typeface="+mn-lt"/>
                <a:cs typeface="+mn-cs"/>
              </a:rPr>
              <a:t>A Reactive Simulation of the Silica-Water Interface </a:t>
            </a:r>
            <a:endParaRPr lang="en-US" sz="1600" dirty="0">
              <a:latin typeface="+mn-lt"/>
              <a:cs typeface="+mn-cs"/>
            </a:endParaRPr>
          </a:p>
          <a:p>
            <a:pPr marL="914400" lvl="1" indent="-457200" fontAlgn="auto">
              <a:spcBef>
                <a:spcPct val="20000"/>
              </a:spcBef>
              <a:spcAft>
                <a:spcPts val="0"/>
              </a:spcAft>
              <a:defRPr/>
            </a:pPr>
            <a:r>
              <a:rPr lang="en-US" sz="1600" dirty="0">
                <a:latin typeface="+mn-lt"/>
                <a:cs typeface="+mn-cs"/>
              </a:rPr>
              <a:t>J. C. Fogarty, </a:t>
            </a:r>
            <a:r>
              <a:rPr lang="en-US" sz="1600" b="1" dirty="0">
                <a:latin typeface="+mn-lt"/>
                <a:cs typeface="+mn-cs"/>
              </a:rPr>
              <a:t>H. M. </a:t>
            </a:r>
            <a:r>
              <a:rPr lang="en-US" sz="1600" b="1" dirty="0" err="1">
                <a:latin typeface="+mn-lt"/>
                <a:cs typeface="+mn-cs"/>
              </a:rPr>
              <a:t>Aktulga</a:t>
            </a:r>
            <a:r>
              <a:rPr lang="en-US" sz="1600" dirty="0">
                <a:latin typeface="+mn-lt"/>
                <a:cs typeface="+mn-cs"/>
              </a:rPr>
              <a:t>, A. van </a:t>
            </a:r>
            <a:r>
              <a:rPr lang="en-US" sz="1600" dirty="0" err="1">
                <a:latin typeface="+mn-lt"/>
                <a:cs typeface="+mn-cs"/>
              </a:rPr>
              <a:t>Duin</a:t>
            </a:r>
            <a:r>
              <a:rPr lang="en-US" sz="1600" dirty="0">
                <a:latin typeface="+mn-lt"/>
                <a:cs typeface="+mn-cs"/>
              </a:rPr>
              <a:t>, A. Y. </a:t>
            </a:r>
            <a:r>
              <a:rPr lang="en-US" sz="1600" dirty="0" err="1">
                <a:latin typeface="+mn-lt"/>
                <a:cs typeface="+mn-cs"/>
              </a:rPr>
              <a:t>Grama</a:t>
            </a:r>
            <a:r>
              <a:rPr lang="en-US" sz="1600" dirty="0">
                <a:latin typeface="+mn-lt"/>
                <a:cs typeface="+mn-cs"/>
              </a:rPr>
              <a:t>, S. A. </a:t>
            </a:r>
            <a:r>
              <a:rPr lang="en-US" sz="1600" dirty="0" err="1">
                <a:latin typeface="+mn-lt"/>
                <a:cs typeface="+mn-cs"/>
              </a:rPr>
              <a:t>Pandit</a:t>
            </a:r>
            <a:r>
              <a:rPr lang="en-US" sz="1600" dirty="0">
                <a:latin typeface="+mn-lt"/>
                <a:cs typeface="+mn-cs"/>
              </a:rPr>
              <a:t> </a:t>
            </a:r>
          </a:p>
          <a:p>
            <a:pPr marL="914400" lvl="1" indent="-457200" fontAlgn="auto">
              <a:spcBef>
                <a:spcPct val="20000"/>
              </a:spcBef>
              <a:spcAft>
                <a:spcPts val="0"/>
              </a:spcAft>
              <a:defRPr/>
            </a:pPr>
            <a:r>
              <a:rPr lang="en-US" sz="1600" dirty="0">
                <a:latin typeface="+mn-lt"/>
                <a:cs typeface="+mn-cs"/>
              </a:rPr>
              <a:t>Journal of Chemical Physics 132, 174704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down)">
                                      <p:cBhvr>
                                        <p:cTn id="48" dur="500"/>
                                        <p:tgtEl>
                                          <p:spTgt spid="3">
                                            <p:txEl>
                                              <p:pRg st="12" end="12"/>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wipe(down)">
                                      <p:cBhvr>
                                        <p:cTn id="51" dur="500"/>
                                        <p:tgtEl>
                                          <p:spTgt spid="3">
                                            <p:txEl>
                                              <p:pRg st="13" end="13"/>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wipe(down)">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a:r>
              <a:rPr lang="en-US" sz="3600" b="1">
                <a:solidFill>
                  <a:srgbClr val="8064A2"/>
                </a:solidFill>
                <a:latin typeface="Calibri" pitchFamily="34" charset="0"/>
              </a:rPr>
              <a:t>SerialReax Components</a:t>
            </a:r>
          </a:p>
        </p:txBody>
      </p:sp>
      <p:grpSp>
        <p:nvGrpSpPr>
          <p:cNvPr id="4" name="Group 207"/>
          <p:cNvGrpSpPr>
            <a:grpSpLocks/>
          </p:cNvGrpSpPr>
          <p:nvPr/>
        </p:nvGrpSpPr>
        <p:grpSpPr bwMode="auto">
          <a:xfrm>
            <a:off x="381000" y="1625600"/>
            <a:ext cx="1500188" cy="2205038"/>
            <a:chOff x="10796" y="7200"/>
            <a:chExt cx="1588" cy="3165"/>
          </a:xfrm>
        </p:grpSpPr>
        <p:sp>
          <p:nvSpPr>
            <p:cNvPr id="31" name="AutoShape 190"/>
            <p:cNvSpPr>
              <a:spLocks noChangeArrowheads="1"/>
            </p:cNvSpPr>
            <p:nvPr/>
          </p:nvSpPr>
          <p:spPr bwMode="auto">
            <a:xfrm>
              <a:off x="10799" y="7200"/>
              <a:ext cx="1153" cy="864"/>
            </a:xfrm>
            <a:prstGeom prst="octagon">
              <a:avLst>
                <a:gd name="adj" fmla="val 29287"/>
              </a:avLst>
            </a:prstGeom>
            <a:gradFill rotWithShape="1">
              <a:gsLst>
                <a:gs pos="0">
                  <a:srgbClr val="FF8080"/>
                </a:gs>
                <a:gs pos="50000">
                  <a:srgbClr val="FFB3B3"/>
                </a:gs>
                <a:gs pos="100000">
                  <a:srgbClr val="FFDADA"/>
                </a:gs>
              </a:gsLst>
              <a:lin ang="0" scaled="1"/>
            </a:gradFill>
            <a:ln w="12700">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a:t>
              </a:r>
            </a:p>
            <a:p>
              <a:pPr algn="ctr" defTabSz="1679147" fontAlgn="auto">
                <a:spcBef>
                  <a:spcPts val="0"/>
                </a:spcBef>
                <a:spcAft>
                  <a:spcPts val="0"/>
                </a:spcAft>
                <a:defRPr/>
              </a:pPr>
              <a:r>
                <a:rPr lang="en-US" sz="1050" dirty="0">
                  <a:latin typeface="Lucida Sans" pitchFamily="34" charset="0"/>
                  <a:cs typeface="+mn-cs"/>
                </a:rPr>
                <a:t>Geometry</a:t>
              </a:r>
            </a:p>
          </p:txBody>
        </p:sp>
        <p:sp>
          <p:nvSpPr>
            <p:cNvPr id="32" name="AutoShape 191"/>
            <p:cNvSpPr>
              <a:spLocks noChangeArrowheads="1"/>
            </p:cNvSpPr>
            <p:nvPr/>
          </p:nvSpPr>
          <p:spPr bwMode="auto">
            <a:xfrm>
              <a:off x="10796" y="8348"/>
              <a:ext cx="1153" cy="864"/>
            </a:xfrm>
            <a:prstGeom prst="diamond">
              <a:avLst/>
            </a:prstGeom>
            <a:gradFill rotWithShape="1">
              <a:gsLst>
                <a:gs pos="0">
                  <a:srgbClr val="FF9C80"/>
                </a:gs>
                <a:gs pos="50000">
                  <a:srgbClr val="FFC1B3"/>
                </a:gs>
                <a:gs pos="100000">
                  <a:srgbClr val="FFE1DA"/>
                </a:gs>
              </a:gsLst>
              <a:lin ang="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Control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33" name="Oval 192"/>
            <p:cNvSpPr>
              <a:spLocks noChangeArrowheads="1"/>
            </p:cNvSpPr>
            <p:nvPr/>
          </p:nvSpPr>
          <p:spPr bwMode="auto">
            <a:xfrm>
              <a:off x="10796" y="9501"/>
              <a:ext cx="1153" cy="864"/>
            </a:xfrm>
            <a:prstGeom prst="ellipse">
              <a:avLst/>
            </a:prstGeom>
            <a:gradFill rotWithShape="1">
              <a:gsLst>
                <a:gs pos="0">
                  <a:srgbClr val="869BFF"/>
                </a:gs>
                <a:gs pos="50000">
                  <a:srgbClr val="B6C1FF"/>
                </a:gs>
                <a:gs pos="100000">
                  <a:srgbClr val="DBE0FF"/>
                </a:gs>
              </a:gsLst>
              <a:lin ang="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Force Field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21539" name="Line 196"/>
            <p:cNvSpPr>
              <a:spLocks noChangeShapeType="1"/>
            </p:cNvSpPr>
            <p:nvPr/>
          </p:nvSpPr>
          <p:spPr bwMode="auto">
            <a:xfrm>
              <a:off x="11952" y="7584"/>
              <a:ext cx="432" cy="0"/>
            </a:xfrm>
            <a:prstGeom prst="line">
              <a:avLst/>
            </a:prstGeom>
            <a:noFill/>
            <a:ln w="19050">
              <a:solidFill>
                <a:schemeClr val="tx1"/>
              </a:solidFill>
              <a:round/>
              <a:headEnd/>
              <a:tailEnd type="triangle" w="med" len="med"/>
            </a:ln>
          </p:spPr>
          <p:txBody>
            <a:bodyPr/>
            <a:lstStyle/>
            <a:p>
              <a:endParaRPr lang="en-US"/>
            </a:p>
          </p:txBody>
        </p:sp>
        <p:sp>
          <p:nvSpPr>
            <p:cNvPr id="21540" name="Line 197"/>
            <p:cNvSpPr>
              <a:spLocks noChangeShapeType="1"/>
            </p:cNvSpPr>
            <p:nvPr/>
          </p:nvSpPr>
          <p:spPr bwMode="auto">
            <a:xfrm>
              <a:off x="11952" y="8784"/>
              <a:ext cx="432" cy="0"/>
            </a:xfrm>
            <a:prstGeom prst="line">
              <a:avLst/>
            </a:prstGeom>
            <a:noFill/>
            <a:ln w="19050">
              <a:solidFill>
                <a:schemeClr val="tx1"/>
              </a:solidFill>
              <a:round/>
              <a:headEnd/>
              <a:tailEnd type="triangle" w="med" len="med"/>
            </a:ln>
          </p:spPr>
          <p:txBody>
            <a:bodyPr/>
            <a:lstStyle/>
            <a:p>
              <a:endParaRPr lang="en-US"/>
            </a:p>
          </p:txBody>
        </p:sp>
        <p:sp>
          <p:nvSpPr>
            <p:cNvPr id="21541" name="Line 198"/>
            <p:cNvSpPr>
              <a:spLocks noChangeShapeType="1"/>
            </p:cNvSpPr>
            <p:nvPr/>
          </p:nvSpPr>
          <p:spPr bwMode="auto">
            <a:xfrm>
              <a:off x="11952" y="9888"/>
              <a:ext cx="432" cy="0"/>
            </a:xfrm>
            <a:prstGeom prst="line">
              <a:avLst/>
            </a:prstGeom>
            <a:noFill/>
            <a:ln w="19050">
              <a:solidFill>
                <a:schemeClr val="tx1"/>
              </a:solidFill>
              <a:round/>
              <a:headEnd/>
              <a:tailEnd type="triangle" w="med" len="med"/>
            </a:ln>
          </p:spPr>
          <p:txBody>
            <a:bodyPr/>
            <a:lstStyle/>
            <a:p>
              <a:endParaRPr lang="en-US"/>
            </a:p>
          </p:txBody>
        </p:sp>
      </p:grpSp>
      <p:grpSp>
        <p:nvGrpSpPr>
          <p:cNvPr id="5" name="Group 206"/>
          <p:cNvGrpSpPr>
            <a:grpSpLocks/>
          </p:cNvGrpSpPr>
          <p:nvPr/>
        </p:nvGrpSpPr>
        <p:grpSpPr bwMode="auto">
          <a:xfrm>
            <a:off x="7043738" y="3765550"/>
            <a:ext cx="1490662" cy="2206625"/>
            <a:chOff x="17856" y="9788"/>
            <a:chExt cx="1578" cy="3168"/>
          </a:xfrm>
        </p:grpSpPr>
        <p:sp>
          <p:nvSpPr>
            <p:cNvPr id="25" name="AutoShape 199"/>
            <p:cNvSpPr>
              <a:spLocks noChangeArrowheads="1"/>
            </p:cNvSpPr>
            <p:nvPr/>
          </p:nvSpPr>
          <p:spPr bwMode="auto">
            <a:xfrm rot="10800000">
              <a:off x="18281" y="12092"/>
              <a:ext cx="1153" cy="864"/>
            </a:xfrm>
            <a:prstGeom prst="flowChartMultidocument">
              <a:avLst/>
            </a:prstGeom>
            <a:gradFill rotWithShape="1">
              <a:gsLst>
                <a:gs pos="0">
                  <a:srgbClr val="9A9A52"/>
                </a:gs>
                <a:gs pos="50000">
                  <a:srgbClr val="DDDD79"/>
                </a:gs>
                <a:gs pos="100000">
                  <a:srgbClr val="FFFF91"/>
                </a:gs>
              </a:gsLst>
              <a:lin ang="10800000" scaled="1"/>
            </a:gradFill>
            <a:ln w="9525">
              <a:solidFill>
                <a:schemeClr val="tx1"/>
              </a:solidFill>
              <a:miter lim="800000"/>
              <a:headEnd/>
              <a:tailEnd/>
            </a:ln>
          </p:spPr>
          <p:txBody>
            <a:bodyPr rot="10800000" wrap="none" anchor="ctr"/>
            <a:lstStyle/>
            <a:p>
              <a:pPr algn="ctr" defTabSz="1679147" fontAlgn="auto">
                <a:spcBef>
                  <a:spcPts val="0"/>
                </a:spcBef>
                <a:spcAft>
                  <a:spcPts val="0"/>
                </a:spcAft>
                <a:defRPr/>
              </a:pPr>
              <a:r>
                <a:rPr lang="en-US" sz="1050" dirty="0">
                  <a:latin typeface="Lucida Sans" pitchFamily="34" charset="0"/>
                  <a:cs typeface="+mn-cs"/>
                </a:rPr>
                <a:t>Trajectory</a:t>
              </a:r>
            </a:p>
            <a:p>
              <a:pPr algn="ctr" defTabSz="1679147" fontAlgn="auto">
                <a:spcBef>
                  <a:spcPts val="0"/>
                </a:spcBef>
                <a:spcAft>
                  <a:spcPts val="0"/>
                </a:spcAft>
                <a:defRPr/>
              </a:pPr>
              <a:r>
                <a:rPr lang="en-US" sz="1050" dirty="0">
                  <a:latin typeface="Lucida Sans" pitchFamily="34" charset="0"/>
                  <a:cs typeface="+mn-cs"/>
                </a:rPr>
                <a:t>Snapshots</a:t>
              </a:r>
            </a:p>
          </p:txBody>
        </p:sp>
        <p:sp>
          <p:nvSpPr>
            <p:cNvPr id="26" name="AutoShape 200"/>
            <p:cNvSpPr>
              <a:spLocks noChangeArrowheads="1"/>
            </p:cNvSpPr>
            <p:nvPr/>
          </p:nvSpPr>
          <p:spPr bwMode="auto">
            <a:xfrm>
              <a:off x="18281" y="10939"/>
              <a:ext cx="1153" cy="866"/>
            </a:xfrm>
            <a:prstGeom prst="flowChartPunchedTape">
              <a:avLst/>
            </a:prstGeom>
            <a:gradFill rotWithShape="1">
              <a:gsLst>
                <a:gs pos="0">
                  <a:srgbClr val="FFE980"/>
                </a:gs>
                <a:gs pos="50000">
                  <a:srgbClr val="FFEFB3"/>
                </a:gs>
                <a:gs pos="100000">
                  <a:srgbClr val="FFF6DA"/>
                </a:gs>
              </a:gsLst>
              <a:lin ang="1080000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 Status</a:t>
              </a:r>
            </a:p>
            <a:p>
              <a:pPr algn="ctr" defTabSz="1679147" fontAlgn="auto">
                <a:spcBef>
                  <a:spcPts val="0"/>
                </a:spcBef>
                <a:spcAft>
                  <a:spcPts val="0"/>
                </a:spcAft>
                <a:defRPr/>
              </a:pPr>
              <a:r>
                <a:rPr lang="en-US" sz="1050" dirty="0">
                  <a:latin typeface="Lucida Sans" pitchFamily="34" charset="0"/>
                  <a:cs typeface="+mn-cs"/>
                </a:rPr>
                <a:t>Update</a:t>
              </a:r>
            </a:p>
          </p:txBody>
        </p:sp>
        <p:sp>
          <p:nvSpPr>
            <p:cNvPr id="27" name="AutoShape 202"/>
            <p:cNvSpPr>
              <a:spLocks noChangeArrowheads="1"/>
            </p:cNvSpPr>
            <p:nvPr/>
          </p:nvSpPr>
          <p:spPr bwMode="auto">
            <a:xfrm>
              <a:off x="18281" y="9788"/>
              <a:ext cx="1153" cy="864"/>
            </a:xfrm>
            <a:prstGeom prst="horizontalScroll">
              <a:avLst>
                <a:gd name="adj" fmla="val 12500"/>
              </a:avLst>
            </a:prstGeom>
            <a:gradFill rotWithShape="1">
              <a:gsLst>
                <a:gs pos="0">
                  <a:srgbClr val="C196C1"/>
                </a:gs>
                <a:gs pos="50000">
                  <a:srgbClr val="D7C0D7"/>
                </a:gs>
                <a:gs pos="100000">
                  <a:srgbClr val="EBE1EB"/>
                </a:gs>
              </a:gsLst>
              <a:lin ang="1080000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Program Log</a:t>
              </a:r>
            </a:p>
            <a:p>
              <a:pPr algn="ctr" defTabSz="1679147" fontAlgn="auto">
                <a:spcBef>
                  <a:spcPts val="0"/>
                </a:spcBef>
                <a:spcAft>
                  <a:spcPts val="0"/>
                </a:spcAft>
                <a:defRPr/>
              </a:pPr>
              <a:r>
                <a:rPr lang="en-US" sz="1050" dirty="0">
                  <a:latin typeface="Lucida Sans" pitchFamily="34" charset="0"/>
                  <a:cs typeface="+mn-cs"/>
                </a:rPr>
                <a:t>File</a:t>
              </a:r>
            </a:p>
          </p:txBody>
        </p:sp>
        <p:sp>
          <p:nvSpPr>
            <p:cNvPr id="21533" name="Line 203"/>
            <p:cNvSpPr>
              <a:spLocks noChangeShapeType="1"/>
            </p:cNvSpPr>
            <p:nvPr/>
          </p:nvSpPr>
          <p:spPr bwMode="auto">
            <a:xfrm>
              <a:off x="17856" y="10224"/>
              <a:ext cx="432" cy="0"/>
            </a:xfrm>
            <a:prstGeom prst="line">
              <a:avLst/>
            </a:prstGeom>
            <a:noFill/>
            <a:ln w="19050">
              <a:solidFill>
                <a:schemeClr val="tx1"/>
              </a:solidFill>
              <a:round/>
              <a:headEnd/>
              <a:tailEnd type="triangle" w="med" len="med"/>
            </a:ln>
          </p:spPr>
          <p:txBody>
            <a:bodyPr/>
            <a:lstStyle/>
            <a:p>
              <a:endParaRPr lang="en-US"/>
            </a:p>
          </p:txBody>
        </p:sp>
        <p:sp>
          <p:nvSpPr>
            <p:cNvPr id="21534" name="Line 204"/>
            <p:cNvSpPr>
              <a:spLocks noChangeShapeType="1"/>
            </p:cNvSpPr>
            <p:nvPr/>
          </p:nvSpPr>
          <p:spPr bwMode="auto">
            <a:xfrm>
              <a:off x="17856" y="12528"/>
              <a:ext cx="432" cy="0"/>
            </a:xfrm>
            <a:prstGeom prst="line">
              <a:avLst/>
            </a:prstGeom>
            <a:noFill/>
            <a:ln w="19050">
              <a:solidFill>
                <a:schemeClr val="tx1"/>
              </a:solidFill>
              <a:round/>
              <a:headEnd/>
              <a:tailEnd type="triangle" w="med" len="med"/>
            </a:ln>
          </p:spPr>
          <p:txBody>
            <a:bodyPr/>
            <a:lstStyle/>
            <a:p>
              <a:endParaRPr lang="en-US"/>
            </a:p>
          </p:txBody>
        </p:sp>
        <p:sp>
          <p:nvSpPr>
            <p:cNvPr id="21535" name="Line 205"/>
            <p:cNvSpPr>
              <a:spLocks noChangeShapeType="1"/>
            </p:cNvSpPr>
            <p:nvPr/>
          </p:nvSpPr>
          <p:spPr bwMode="auto">
            <a:xfrm>
              <a:off x="17856" y="11376"/>
              <a:ext cx="432" cy="0"/>
            </a:xfrm>
            <a:prstGeom prst="line">
              <a:avLst/>
            </a:prstGeom>
            <a:noFill/>
            <a:ln w="19050">
              <a:solidFill>
                <a:schemeClr val="tx1"/>
              </a:solidFill>
              <a:round/>
              <a:headEnd/>
              <a:tailEnd type="triangle" w="med" len="med"/>
            </a:ln>
          </p:spPr>
          <p:txBody>
            <a:bodyPr/>
            <a:lstStyle/>
            <a:p>
              <a:endParaRPr lang="en-US"/>
            </a:p>
          </p:txBody>
        </p:sp>
      </p:grpSp>
      <p:grpSp>
        <p:nvGrpSpPr>
          <p:cNvPr id="40" name="Group 39"/>
          <p:cNvGrpSpPr>
            <a:grpSpLocks/>
          </p:cNvGrpSpPr>
          <p:nvPr/>
        </p:nvGrpSpPr>
        <p:grpSpPr bwMode="auto">
          <a:xfrm>
            <a:off x="1873250" y="990600"/>
            <a:ext cx="5129213" cy="5715000"/>
            <a:chOff x="1872478" y="990600"/>
            <a:chExt cx="5130674" cy="5715000"/>
          </a:xfrm>
        </p:grpSpPr>
        <p:sp>
          <p:nvSpPr>
            <p:cNvPr id="21528" name="AutoShape 193"/>
            <p:cNvSpPr>
              <a:spLocks noChangeArrowheads="1"/>
            </p:cNvSpPr>
            <p:nvPr/>
          </p:nvSpPr>
          <p:spPr bwMode="auto">
            <a:xfrm>
              <a:off x="1872478" y="990600"/>
              <a:ext cx="5130674" cy="5715000"/>
            </a:xfrm>
            <a:prstGeom prst="roundRect">
              <a:avLst>
                <a:gd name="adj" fmla="val 16667"/>
              </a:avLst>
            </a:prstGeom>
            <a:solidFill>
              <a:srgbClr val="00FF00">
                <a:alpha val="10196"/>
              </a:srgbClr>
            </a:solidFill>
            <a:ln w="9525">
              <a:solidFill>
                <a:schemeClr val="tx1"/>
              </a:solidFill>
              <a:round/>
              <a:headEnd/>
              <a:tailEnd/>
            </a:ln>
          </p:spPr>
          <p:txBody>
            <a:bodyPr wrap="none" anchor="ctr"/>
            <a:lstStyle/>
            <a:p>
              <a:endParaRPr lang="en-US" sz="600">
                <a:latin typeface="Calibri" pitchFamily="34" charset="0"/>
              </a:endParaRPr>
            </a:p>
          </p:txBody>
        </p:sp>
        <p:sp>
          <p:nvSpPr>
            <p:cNvPr id="21529" name="Text Box 194"/>
            <p:cNvSpPr txBox="1">
              <a:spLocks noChangeArrowheads="1"/>
            </p:cNvSpPr>
            <p:nvPr/>
          </p:nvSpPr>
          <p:spPr bwMode="auto">
            <a:xfrm>
              <a:off x="3733800" y="990600"/>
              <a:ext cx="1142998" cy="338554"/>
            </a:xfrm>
            <a:prstGeom prst="rect">
              <a:avLst/>
            </a:prstGeom>
            <a:noFill/>
            <a:ln w="9525">
              <a:noFill/>
              <a:miter lim="800000"/>
              <a:headEnd/>
              <a:tailEnd/>
            </a:ln>
          </p:spPr>
          <p:txBody>
            <a:bodyPr>
              <a:spAutoFit/>
            </a:bodyPr>
            <a:lstStyle/>
            <a:p>
              <a:pPr algn="ctr" defTabSz="1677988">
                <a:spcBef>
                  <a:spcPct val="50000"/>
                </a:spcBef>
              </a:pPr>
              <a:r>
                <a:rPr lang="en-US" sz="1600" b="1">
                  <a:latin typeface="Calibri" pitchFamily="34" charset="0"/>
                </a:rPr>
                <a:t>SerialReax</a:t>
              </a:r>
            </a:p>
          </p:txBody>
        </p:sp>
      </p:grpSp>
      <p:sp>
        <p:nvSpPr>
          <p:cNvPr id="9" name="Rectangle 208"/>
          <p:cNvSpPr>
            <a:spLocks noChangeArrowheads="1"/>
          </p:cNvSpPr>
          <p:nvPr/>
        </p:nvSpPr>
        <p:spPr bwMode="auto">
          <a:xfrm>
            <a:off x="2130425" y="1279525"/>
            <a:ext cx="1920875" cy="601663"/>
          </a:xfrm>
          <a:prstGeom prst="rect">
            <a:avLst/>
          </a:prstGeom>
          <a:gradFill rotWithShape="1">
            <a:gsLst>
              <a:gs pos="0">
                <a:srgbClr val="80FF80"/>
              </a:gs>
              <a:gs pos="50000">
                <a:srgbClr val="B3FFB3"/>
              </a:gs>
              <a:gs pos="100000">
                <a:srgbClr val="DAFFDA"/>
              </a:gs>
            </a:gsLst>
            <a:lin ang="27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Initialization</a:t>
            </a:r>
          </a:p>
          <a:p>
            <a:pPr defTabSz="1677988">
              <a:lnSpc>
                <a:spcPct val="120000"/>
              </a:lnSpc>
              <a:buFontTx/>
              <a:buChar char="•"/>
            </a:pPr>
            <a:r>
              <a:rPr lang="en-US" sz="1000">
                <a:latin typeface="Lucida Sans" pitchFamily="34" charset="0"/>
              </a:rPr>
              <a:t>Read input data</a:t>
            </a:r>
          </a:p>
          <a:p>
            <a:pPr defTabSz="1677988">
              <a:lnSpc>
                <a:spcPct val="120000"/>
              </a:lnSpc>
              <a:buFontTx/>
              <a:buChar char="•"/>
            </a:pPr>
            <a:r>
              <a:rPr lang="en-US" sz="1000">
                <a:latin typeface="Lucida Sans" pitchFamily="34" charset="0"/>
              </a:rPr>
              <a:t>Initialize data structs</a:t>
            </a:r>
            <a:endParaRPr lang="en-US" sz="1000" i="1">
              <a:latin typeface="Lucida Sans" pitchFamily="34" charset="0"/>
            </a:endParaRPr>
          </a:p>
        </p:txBody>
      </p:sp>
      <p:sp>
        <p:nvSpPr>
          <p:cNvPr id="10" name="Rectangle 211"/>
          <p:cNvSpPr>
            <a:spLocks noChangeArrowheads="1"/>
          </p:cNvSpPr>
          <p:nvPr/>
        </p:nvSpPr>
        <p:spPr bwMode="auto">
          <a:xfrm>
            <a:off x="4572000" y="3521075"/>
            <a:ext cx="2286000" cy="593725"/>
          </a:xfrm>
          <a:prstGeom prst="rect">
            <a:avLst/>
          </a:prstGeom>
          <a:gradFill rotWithShape="1">
            <a:gsLst>
              <a:gs pos="0">
                <a:srgbClr val="FFFF80"/>
              </a:gs>
              <a:gs pos="50000">
                <a:srgbClr val="FFFFB3"/>
              </a:gs>
              <a:gs pos="100000">
                <a:srgbClr val="FFFFDA"/>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Compute Bonds</a:t>
            </a:r>
          </a:p>
          <a:p>
            <a:pPr defTabSz="1677988">
              <a:lnSpc>
                <a:spcPct val="120000"/>
              </a:lnSpc>
            </a:pPr>
            <a:r>
              <a:rPr lang="en-US" sz="1000">
                <a:latin typeface="Lucida Sans" pitchFamily="34" charset="0"/>
              </a:rPr>
              <a:t>Corrections are applied after all </a:t>
            </a:r>
          </a:p>
          <a:p>
            <a:pPr defTabSz="1677988">
              <a:lnSpc>
                <a:spcPct val="120000"/>
              </a:lnSpc>
            </a:pPr>
            <a:r>
              <a:rPr lang="en-US" sz="1000">
                <a:latin typeface="Lucida Sans" pitchFamily="34" charset="0"/>
              </a:rPr>
              <a:t>uncorrected bonds are computed</a:t>
            </a:r>
          </a:p>
        </p:txBody>
      </p:sp>
      <p:sp>
        <p:nvSpPr>
          <p:cNvPr id="11" name="Rectangle 213"/>
          <p:cNvSpPr>
            <a:spLocks noChangeArrowheads="1"/>
          </p:cNvSpPr>
          <p:nvPr/>
        </p:nvSpPr>
        <p:spPr bwMode="auto">
          <a:xfrm>
            <a:off x="4572000" y="4389438"/>
            <a:ext cx="2286000" cy="1325562"/>
          </a:xfrm>
          <a:prstGeom prst="rect">
            <a:avLst/>
          </a:prstGeom>
          <a:gradFill rotWithShape="1">
            <a:gsLst>
              <a:gs pos="0">
                <a:srgbClr val="FFBD80"/>
              </a:gs>
              <a:gs pos="50000">
                <a:srgbClr val="FFD4B3"/>
              </a:gs>
              <a:gs pos="100000">
                <a:srgbClr val="FFE9DA"/>
              </a:gs>
            </a:gsLst>
            <a:lin ang="5400000" scaled="1"/>
          </a:gradFill>
          <a:ln w="9525">
            <a:noFill/>
            <a:miter lim="800000"/>
            <a:headEnd/>
            <a:tailEnd/>
          </a:ln>
        </p:spPr>
        <p:txBody>
          <a:bodyPr wrap="none" anchor="ctr"/>
          <a:lstStyle/>
          <a:p>
            <a:pPr marL="136525" indent="-136525" defTabSz="1677988">
              <a:lnSpc>
                <a:spcPct val="120000"/>
              </a:lnSpc>
            </a:pPr>
            <a:r>
              <a:rPr lang="en-US" sz="1000" b="1" u="sng">
                <a:latin typeface="Lucida Sans" pitchFamily="34" charset="0"/>
              </a:rPr>
              <a:t>Bonded Interactions</a:t>
            </a:r>
          </a:p>
          <a:p>
            <a:pPr marL="136525" indent="-136525" defTabSz="1677988">
              <a:lnSpc>
                <a:spcPct val="120000"/>
              </a:lnSpc>
              <a:buFontTx/>
              <a:buAutoNum type="arabicPeriod"/>
            </a:pPr>
            <a:r>
              <a:rPr lang="en-US" sz="1000">
                <a:latin typeface="Lucida Sans" pitchFamily="34" charset="0"/>
              </a:rPr>
              <a:t>Bonds</a:t>
            </a:r>
          </a:p>
          <a:p>
            <a:pPr marL="136525" indent="-136525" defTabSz="1677988">
              <a:lnSpc>
                <a:spcPct val="120000"/>
              </a:lnSpc>
              <a:buFontTx/>
              <a:buAutoNum type="arabicPeriod"/>
            </a:pPr>
            <a:r>
              <a:rPr lang="en-US" sz="1000">
                <a:latin typeface="Lucida Sans" pitchFamily="34" charset="0"/>
              </a:rPr>
              <a:t>Lone pairs</a:t>
            </a:r>
          </a:p>
          <a:p>
            <a:pPr marL="136525" indent="-136525" defTabSz="1677988">
              <a:lnSpc>
                <a:spcPct val="120000"/>
              </a:lnSpc>
              <a:buFontTx/>
              <a:buAutoNum type="arabicPeriod"/>
            </a:pPr>
            <a:r>
              <a:rPr lang="en-US" sz="1000">
                <a:latin typeface="Lucida Sans" pitchFamily="34" charset="0"/>
              </a:rPr>
              <a:t>Over/UnderCoord</a:t>
            </a:r>
          </a:p>
          <a:p>
            <a:pPr marL="136525" indent="-136525" defTabSz="1677988">
              <a:lnSpc>
                <a:spcPct val="120000"/>
              </a:lnSpc>
              <a:buFontTx/>
              <a:buAutoNum type="arabicPeriod"/>
            </a:pPr>
            <a:r>
              <a:rPr lang="en-US" sz="1000">
                <a:latin typeface="Lucida Sans" pitchFamily="34" charset="0"/>
              </a:rPr>
              <a:t>Valence Angles</a:t>
            </a:r>
          </a:p>
          <a:p>
            <a:pPr marL="136525" indent="-136525" defTabSz="1677988">
              <a:lnSpc>
                <a:spcPct val="120000"/>
              </a:lnSpc>
              <a:buFontTx/>
              <a:buAutoNum type="arabicPeriod"/>
            </a:pPr>
            <a:r>
              <a:rPr lang="en-US" sz="1000">
                <a:latin typeface="Lucida Sans" pitchFamily="34" charset="0"/>
              </a:rPr>
              <a:t>Hydrogen Bonds</a:t>
            </a:r>
          </a:p>
          <a:p>
            <a:pPr marL="136525" indent="-136525" defTabSz="1677988">
              <a:lnSpc>
                <a:spcPct val="120000"/>
              </a:lnSpc>
              <a:buFontTx/>
              <a:buAutoNum type="arabicPeriod"/>
            </a:pPr>
            <a:r>
              <a:rPr lang="en-US" sz="1000">
                <a:latin typeface="Lucida Sans" pitchFamily="34" charset="0"/>
              </a:rPr>
              <a:t>Dihedral/ Torsion</a:t>
            </a:r>
          </a:p>
        </p:txBody>
      </p:sp>
      <p:sp>
        <p:nvSpPr>
          <p:cNvPr id="12" name="Rectangle 216"/>
          <p:cNvSpPr>
            <a:spLocks noChangeArrowheads="1"/>
          </p:cNvSpPr>
          <p:nvPr/>
        </p:nvSpPr>
        <p:spPr bwMode="auto">
          <a:xfrm>
            <a:off x="2130425" y="3521075"/>
            <a:ext cx="1920875" cy="914400"/>
          </a:xfrm>
          <a:prstGeom prst="rect">
            <a:avLst/>
          </a:prstGeom>
          <a:gradFill rotWithShape="1">
            <a:gsLst>
              <a:gs pos="0">
                <a:srgbClr val="869BFF"/>
              </a:gs>
              <a:gs pos="50000">
                <a:srgbClr val="B6C1FF"/>
              </a:gs>
              <a:gs pos="100000">
                <a:srgbClr val="DBE0FF"/>
              </a:gs>
            </a:gsLst>
            <a:lin ang="5400000" scaled="1"/>
          </a:gradFill>
          <a:ln w="9525">
            <a:noFill/>
            <a:miter lim="800000"/>
            <a:headEnd/>
            <a:tailEnd/>
          </a:ln>
        </p:spPr>
        <p:txBody>
          <a:bodyPr wrap="none" anchor="ctr"/>
          <a:lstStyle/>
          <a:p>
            <a:pPr defTabSz="1677988">
              <a:lnSpc>
                <a:spcPct val="120000"/>
              </a:lnSpc>
            </a:pPr>
            <a:endParaRPr lang="en-US" sz="600" b="1" u="sng">
              <a:latin typeface="Lucida Sans" pitchFamily="34" charset="0"/>
            </a:endParaRPr>
          </a:p>
          <a:p>
            <a:pPr defTabSz="1677988">
              <a:lnSpc>
                <a:spcPct val="120000"/>
              </a:lnSpc>
            </a:pPr>
            <a:r>
              <a:rPr lang="en-US" sz="1000" b="1" u="sng">
                <a:latin typeface="Lucida Sans" pitchFamily="34" charset="0"/>
              </a:rPr>
              <a:t>QEq</a:t>
            </a:r>
          </a:p>
          <a:p>
            <a:pPr defTabSz="1677988">
              <a:lnSpc>
                <a:spcPct val="120000"/>
              </a:lnSpc>
              <a:buFontTx/>
              <a:buChar char="•"/>
            </a:pPr>
            <a:r>
              <a:rPr lang="en-US" sz="1000">
                <a:latin typeface="Lucida Sans" pitchFamily="34" charset="0"/>
              </a:rPr>
              <a:t>Large sparse linear system</a:t>
            </a:r>
          </a:p>
          <a:p>
            <a:pPr defTabSz="1677988">
              <a:lnSpc>
                <a:spcPct val="120000"/>
              </a:lnSpc>
              <a:buFontTx/>
              <a:buChar char="•"/>
            </a:pPr>
            <a:r>
              <a:rPr lang="en-US" sz="1000">
                <a:latin typeface="Lucida Sans" pitchFamily="34" charset="0"/>
              </a:rPr>
              <a:t>PGMRES(50)  or PCG</a:t>
            </a:r>
            <a:endParaRPr lang="en-US" sz="1000" baseline="30000">
              <a:latin typeface="Lucida Sans" pitchFamily="34" charset="0"/>
            </a:endParaRPr>
          </a:p>
          <a:p>
            <a:pPr defTabSz="1677988">
              <a:lnSpc>
                <a:spcPct val="120000"/>
              </a:lnSpc>
              <a:buFontTx/>
              <a:buChar char="•"/>
            </a:pPr>
            <a:r>
              <a:rPr lang="en-US" sz="1000">
                <a:latin typeface="Lucida Sans" pitchFamily="34" charset="0"/>
              </a:rPr>
              <a:t>ILUT-based pre-conditioners</a:t>
            </a:r>
          </a:p>
          <a:p>
            <a:pPr defTabSz="1677988">
              <a:lnSpc>
                <a:spcPct val="120000"/>
              </a:lnSpc>
            </a:pPr>
            <a:r>
              <a:rPr lang="en-US" sz="1000">
                <a:latin typeface="Lucida Sans" pitchFamily="34" charset="0"/>
              </a:rPr>
              <a:t>  give good performance</a:t>
            </a:r>
          </a:p>
          <a:p>
            <a:pPr defTabSz="1677988">
              <a:lnSpc>
                <a:spcPct val="120000"/>
              </a:lnSpc>
            </a:pPr>
            <a:endParaRPr lang="en-US" sz="600">
              <a:latin typeface="Lucida Sans" pitchFamily="34" charset="0"/>
            </a:endParaRPr>
          </a:p>
        </p:txBody>
      </p:sp>
      <p:sp>
        <p:nvSpPr>
          <p:cNvPr id="13" name="Rectangle 217"/>
          <p:cNvSpPr>
            <a:spLocks noChangeArrowheads="1"/>
          </p:cNvSpPr>
          <p:nvPr/>
        </p:nvSpPr>
        <p:spPr bwMode="auto">
          <a:xfrm>
            <a:off x="3063875" y="5943600"/>
            <a:ext cx="2514600" cy="701675"/>
          </a:xfrm>
          <a:prstGeom prst="rect">
            <a:avLst/>
          </a:prstGeom>
          <a:gradFill rotWithShape="1">
            <a:gsLst>
              <a:gs pos="0">
                <a:srgbClr val="C196C1"/>
              </a:gs>
              <a:gs pos="50000">
                <a:srgbClr val="D7C0D7"/>
              </a:gs>
              <a:gs pos="100000">
                <a:srgbClr val="EBE1EB"/>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Evolve the System</a:t>
            </a:r>
          </a:p>
          <a:p>
            <a:pPr defTabSz="1677988">
              <a:lnSpc>
                <a:spcPct val="120000"/>
              </a:lnSpc>
              <a:buFontTx/>
              <a:buChar char="•"/>
            </a:pPr>
            <a:r>
              <a:rPr lang="en-US" sz="1000">
                <a:latin typeface="Lucida Sans" pitchFamily="34" charset="0"/>
              </a:rPr>
              <a:t>F</a:t>
            </a:r>
            <a:r>
              <a:rPr lang="en-US" sz="1000" baseline="-25000">
                <a:latin typeface="Lucida Sans" pitchFamily="34" charset="0"/>
              </a:rPr>
              <a:t>total</a:t>
            </a:r>
            <a:r>
              <a:rPr lang="en-US" sz="1000">
                <a:latin typeface="Lucida Sans" pitchFamily="34" charset="0"/>
              </a:rPr>
              <a:t> = F</a:t>
            </a:r>
            <a:r>
              <a:rPr lang="en-US" sz="1000" baseline="-25000">
                <a:latin typeface="Lucida Sans" pitchFamily="34" charset="0"/>
              </a:rPr>
              <a:t>nonbonded</a:t>
            </a:r>
            <a:r>
              <a:rPr lang="en-US" sz="1000">
                <a:latin typeface="Lucida Sans" pitchFamily="34" charset="0"/>
              </a:rPr>
              <a:t> + F</a:t>
            </a:r>
            <a:r>
              <a:rPr lang="en-US" sz="1000" baseline="-25000">
                <a:latin typeface="Lucida Sans" pitchFamily="34" charset="0"/>
              </a:rPr>
              <a:t>bonded</a:t>
            </a:r>
          </a:p>
          <a:p>
            <a:pPr defTabSz="1677988">
              <a:lnSpc>
                <a:spcPct val="120000"/>
              </a:lnSpc>
              <a:buFontTx/>
              <a:buChar char="•"/>
            </a:pPr>
            <a:r>
              <a:rPr lang="en-US" sz="1000">
                <a:latin typeface="Lucida Sans" pitchFamily="34" charset="0"/>
              </a:rPr>
              <a:t>Update x &amp; v with velocity Verlet</a:t>
            </a:r>
          </a:p>
          <a:p>
            <a:pPr defTabSz="1677988">
              <a:lnSpc>
                <a:spcPct val="120000"/>
              </a:lnSpc>
              <a:buFontTx/>
              <a:buChar char="•"/>
            </a:pPr>
            <a:r>
              <a:rPr lang="en-US" sz="1000">
                <a:latin typeface="Lucida Sans" pitchFamily="34" charset="0"/>
              </a:rPr>
              <a:t>NVE, NVT and NPT ensembles</a:t>
            </a:r>
          </a:p>
        </p:txBody>
      </p:sp>
      <p:sp>
        <p:nvSpPr>
          <p:cNvPr id="14" name="TextBox 13"/>
          <p:cNvSpPr txBox="1"/>
          <p:nvPr/>
        </p:nvSpPr>
        <p:spPr bwMode="auto">
          <a:xfrm>
            <a:off x="2133600" y="2057400"/>
            <a:ext cx="1920875" cy="1016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1000" b="1" u="sng" dirty="0">
                <a:solidFill>
                  <a:schemeClr val="tx1"/>
                </a:solidFill>
                <a:latin typeface="Lucida Sans" pitchFamily="34" charset="0"/>
              </a:rPr>
              <a:t>Reallocate</a:t>
            </a:r>
          </a:p>
          <a:p>
            <a:pPr fontAlgn="auto">
              <a:spcBef>
                <a:spcPts val="0"/>
              </a:spcBef>
              <a:spcAft>
                <a:spcPts val="0"/>
              </a:spcAft>
              <a:defRPr/>
            </a:pPr>
            <a:r>
              <a:rPr lang="en-US" sz="1000" dirty="0">
                <a:solidFill>
                  <a:schemeClr val="tx1"/>
                </a:solidFill>
                <a:latin typeface="Lucida Sans" pitchFamily="34" charset="0"/>
              </a:rPr>
              <a:t>Fully dynamic and adaptive memory management:</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efficient use of resources</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large systems on a single processor</a:t>
            </a:r>
            <a:endParaRPr lang="en-US" sz="1000" dirty="0">
              <a:solidFill>
                <a:schemeClr val="tx1"/>
              </a:solidFill>
              <a:latin typeface="Lucida Sans" pitchFamily="34" charset="0"/>
            </a:endParaRPr>
          </a:p>
        </p:txBody>
      </p:sp>
      <p:sp>
        <p:nvSpPr>
          <p:cNvPr id="15" name="TextBox 14"/>
          <p:cNvSpPr txBox="1"/>
          <p:nvPr/>
        </p:nvSpPr>
        <p:spPr bwMode="auto">
          <a:xfrm>
            <a:off x="4572000" y="1279525"/>
            <a:ext cx="2193925" cy="1016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1679218" fontAlgn="auto">
              <a:lnSpc>
                <a:spcPct val="120000"/>
              </a:lnSpc>
              <a:spcBef>
                <a:spcPts val="0"/>
              </a:spcBef>
              <a:spcAft>
                <a:spcPts val="0"/>
              </a:spcAft>
              <a:defRPr/>
            </a:pPr>
            <a:r>
              <a:rPr lang="en-US" sz="1000" b="1" u="sng" dirty="0">
                <a:solidFill>
                  <a:schemeClr val="tx1"/>
                </a:solidFill>
                <a:latin typeface="Lucida Sans" pitchFamily="34" charset="0"/>
              </a:rPr>
              <a:t>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3D-grid based O(n) 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 Several optimizations for improved performance</a:t>
            </a:r>
          </a:p>
        </p:txBody>
      </p:sp>
      <p:sp>
        <p:nvSpPr>
          <p:cNvPr id="16" name="TextBox 37"/>
          <p:cNvSpPr txBox="1">
            <a:spLocks noChangeArrowheads="1"/>
          </p:cNvSpPr>
          <p:nvPr/>
        </p:nvSpPr>
        <p:spPr bwMode="auto">
          <a:xfrm>
            <a:off x="4572000" y="2438400"/>
            <a:ext cx="2286000" cy="708025"/>
          </a:xfrm>
          <a:prstGeom prst="rect">
            <a:avLst/>
          </a:prstGeom>
          <a:gradFill rotWithShape="1">
            <a:gsLst>
              <a:gs pos="0">
                <a:srgbClr val="8FDEA0"/>
              </a:gs>
              <a:gs pos="50000">
                <a:srgbClr val="BCE9C5"/>
              </a:gs>
              <a:gs pos="100000">
                <a:srgbClr val="DFF3E3"/>
              </a:gs>
            </a:gsLst>
            <a:lin ang="5400000" scaled="1"/>
          </a:gradFill>
          <a:ln w="9525">
            <a:noFill/>
            <a:miter lim="800000"/>
            <a:headEnd/>
            <a:tailEnd/>
          </a:ln>
        </p:spPr>
        <p:txBody>
          <a:bodyPr>
            <a:spAutoFit/>
          </a:bodyPr>
          <a:lstStyle/>
          <a:p>
            <a:r>
              <a:rPr lang="en-US" sz="1000" b="1" u="sng">
                <a:latin typeface="Lucida Sans" pitchFamily="34" charset="0"/>
              </a:rPr>
              <a:t>Init Forces</a:t>
            </a:r>
          </a:p>
          <a:p>
            <a:pPr>
              <a:buFont typeface="Arial" charset="0"/>
              <a:buChar char="•"/>
            </a:pPr>
            <a:r>
              <a:rPr lang="en-US" sz="1000">
                <a:latin typeface="Lucida Sans" pitchFamily="34" charset="0"/>
              </a:rPr>
              <a:t> Initialize the QEq coef matrix</a:t>
            </a:r>
          </a:p>
          <a:p>
            <a:pPr>
              <a:buFont typeface="Arial" charset="0"/>
              <a:buChar char="•"/>
            </a:pPr>
            <a:r>
              <a:rPr lang="en-US" sz="1000">
                <a:latin typeface="Lucida Sans" pitchFamily="34" charset="0"/>
              </a:rPr>
              <a:t> Compute uncorr. bond orders</a:t>
            </a:r>
          </a:p>
          <a:p>
            <a:pPr>
              <a:buFont typeface="Arial" charset="0"/>
              <a:buChar char="•"/>
            </a:pPr>
            <a:r>
              <a:rPr lang="en-US" sz="1000">
                <a:latin typeface="Lucida Sans" pitchFamily="34" charset="0"/>
              </a:rPr>
              <a:t> Generate H-bond lists</a:t>
            </a:r>
          </a:p>
        </p:txBody>
      </p:sp>
      <p:cxnSp>
        <p:nvCxnSpPr>
          <p:cNvPr id="17" name="Elbow Connector 68"/>
          <p:cNvCxnSpPr>
            <a:cxnSpLocks noChangeShapeType="1"/>
            <a:stCxn id="14" idx="3"/>
            <a:endCxn id="15" idx="1"/>
          </p:cNvCxnSpPr>
          <p:nvPr/>
        </p:nvCxnSpPr>
        <p:spPr bwMode="auto">
          <a:xfrm flipV="1">
            <a:off x="4054475" y="1787525"/>
            <a:ext cx="517525" cy="777875"/>
          </a:xfrm>
          <a:prstGeom prst="bentConnector3">
            <a:avLst>
              <a:gd name="adj1" fmla="val 50000"/>
            </a:avLst>
          </a:prstGeom>
          <a:noFill/>
          <a:ln w="9525" algn="ctr">
            <a:solidFill>
              <a:schemeClr val="tx1"/>
            </a:solidFill>
            <a:round/>
            <a:headEnd/>
            <a:tailEnd type="arrow" w="med" len="med"/>
          </a:ln>
        </p:spPr>
      </p:cxnSp>
      <p:cxnSp>
        <p:nvCxnSpPr>
          <p:cNvPr id="18" name="Elbow Connector 71"/>
          <p:cNvCxnSpPr>
            <a:cxnSpLocks noChangeShapeType="1"/>
            <a:stCxn id="15" idx="2"/>
            <a:endCxn id="16" idx="0"/>
          </p:cNvCxnSpPr>
          <p:nvPr/>
        </p:nvCxnSpPr>
        <p:spPr bwMode="auto">
          <a:xfrm rot="16200000" flipH="1">
            <a:off x="5620544" y="2343944"/>
            <a:ext cx="142875" cy="46037"/>
          </a:xfrm>
          <a:prstGeom prst="bentConnector3">
            <a:avLst>
              <a:gd name="adj1" fmla="val 50000"/>
            </a:avLst>
          </a:prstGeom>
          <a:noFill/>
          <a:ln w="9525" algn="ctr">
            <a:solidFill>
              <a:schemeClr val="tx1"/>
            </a:solidFill>
            <a:round/>
            <a:headEnd/>
            <a:tailEnd type="arrow" w="med" len="med"/>
          </a:ln>
        </p:spPr>
      </p:cxnSp>
      <p:cxnSp>
        <p:nvCxnSpPr>
          <p:cNvPr id="19" name="Elbow Connector 73"/>
          <p:cNvCxnSpPr>
            <a:cxnSpLocks noChangeShapeType="1"/>
            <a:stCxn id="16" idx="2"/>
            <a:endCxn id="12" idx="0"/>
          </p:cNvCxnSpPr>
          <p:nvPr/>
        </p:nvCxnSpPr>
        <p:spPr bwMode="auto">
          <a:xfrm rot="5400000">
            <a:off x="4215607" y="2021681"/>
            <a:ext cx="374650" cy="2624137"/>
          </a:xfrm>
          <a:prstGeom prst="bentConnector3">
            <a:avLst>
              <a:gd name="adj1" fmla="val 50000"/>
            </a:avLst>
          </a:prstGeom>
          <a:noFill/>
          <a:ln w="9525" algn="ctr">
            <a:solidFill>
              <a:schemeClr val="tx1"/>
            </a:solidFill>
            <a:round/>
            <a:headEnd/>
            <a:tailEnd type="arrow" w="med" len="med"/>
          </a:ln>
        </p:spPr>
      </p:cxnSp>
      <p:cxnSp>
        <p:nvCxnSpPr>
          <p:cNvPr id="20" name="Elbow Connector 78"/>
          <p:cNvCxnSpPr>
            <a:cxnSpLocks noChangeShapeType="1"/>
            <a:stCxn id="16" idx="2"/>
            <a:endCxn id="10" idx="0"/>
          </p:cNvCxnSpPr>
          <p:nvPr/>
        </p:nvCxnSpPr>
        <p:spPr bwMode="auto">
          <a:xfrm rot="5400000">
            <a:off x="5527676" y="3332162"/>
            <a:ext cx="374650" cy="3175"/>
          </a:xfrm>
          <a:prstGeom prst="bentConnector3">
            <a:avLst>
              <a:gd name="adj1" fmla="val 50000"/>
            </a:avLst>
          </a:prstGeom>
          <a:noFill/>
          <a:ln w="9525" algn="ctr">
            <a:solidFill>
              <a:schemeClr val="tx1"/>
            </a:solidFill>
            <a:round/>
            <a:headEnd/>
            <a:tailEnd type="arrow" w="med" len="med"/>
          </a:ln>
        </p:spPr>
      </p:cxnSp>
      <p:cxnSp>
        <p:nvCxnSpPr>
          <p:cNvPr id="21" name="Elbow Connector 80"/>
          <p:cNvCxnSpPr>
            <a:cxnSpLocks noChangeShapeType="1"/>
            <a:stCxn id="10" idx="2"/>
            <a:endCxn id="11" idx="0"/>
          </p:cNvCxnSpPr>
          <p:nvPr/>
        </p:nvCxnSpPr>
        <p:spPr bwMode="auto">
          <a:xfrm rot="5400000">
            <a:off x="5578476" y="4251325"/>
            <a:ext cx="273050" cy="3175"/>
          </a:xfrm>
          <a:prstGeom prst="bentConnector3">
            <a:avLst>
              <a:gd name="adj1" fmla="val 50000"/>
            </a:avLst>
          </a:prstGeom>
          <a:noFill/>
          <a:ln w="9525" algn="ctr">
            <a:solidFill>
              <a:schemeClr val="tx1"/>
            </a:solidFill>
            <a:round/>
            <a:headEnd/>
            <a:tailEnd type="arrow" w="med" len="med"/>
          </a:ln>
        </p:spPr>
      </p:cxnSp>
      <p:cxnSp>
        <p:nvCxnSpPr>
          <p:cNvPr id="22" name="Elbow Connector 82"/>
          <p:cNvCxnSpPr>
            <a:cxnSpLocks noChangeShapeType="1"/>
            <a:stCxn id="11" idx="2"/>
            <a:endCxn id="13" idx="0"/>
          </p:cNvCxnSpPr>
          <p:nvPr/>
        </p:nvCxnSpPr>
        <p:spPr bwMode="auto">
          <a:xfrm rot="5400000">
            <a:off x="4903788" y="5132387"/>
            <a:ext cx="228600" cy="1393825"/>
          </a:xfrm>
          <a:prstGeom prst="bentConnector3">
            <a:avLst>
              <a:gd name="adj1" fmla="val 50000"/>
            </a:avLst>
          </a:prstGeom>
          <a:noFill/>
          <a:ln w="9525" algn="ctr">
            <a:solidFill>
              <a:schemeClr val="tx1"/>
            </a:solidFill>
            <a:round/>
            <a:headEnd/>
            <a:tailEnd type="arrow" w="med" len="med"/>
          </a:ln>
        </p:spPr>
      </p:cxnSp>
      <p:cxnSp>
        <p:nvCxnSpPr>
          <p:cNvPr id="23" name="Elbow Connector 86"/>
          <p:cNvCxnSpPr>
            <a:cxnSpLocks noChangeShapeType="1"/>
            <a:stCxn id="9" idx="3"/>
            <a:endCxn id="15" idx="1"/>
          </p:cNvCxnSpPr>
          <p:nvPr/>
        </p:nvCxnSpPr>
        <p:spPr bwMode="auto">
          <a:xfrm>
            <a:off x="4051300" y="1581150"/>
            <a:ext cx="520700" cy="206375"/>
          </a:xfrm>
          <a:prstGeom prst="bentConnector3">
            <a:avLst>
              <a:gd name="adj1" fmla="val 50000"/>
            </a:avLst>
          </a:prstGeom>
          <a:noFill/>
          <a:ln w="9525" algn="ctr">
            <a:solidFill>
              <a:schemeClr val="tx1"/>
            </a:solidFill>
            <a:round/>
            <a:headEnd/>
            <a:tailEnd type="arrow" w="med" len="med"/>
          </a:ln>
        </p:spPr>
      </p:cxnSp>
      <p:cxnSp>
        <p:nvCxnSpPr>
          <p:cNvPr id="24" name="Elbow Connector 90"/>
          <p:cNvCxnSpPr>
            <a:cxnSpLocks noChangeShapeType="1"/>
            <a:stCxn id="13" idx="1"/>
            <a:endCxn id="14" idx="1"/>
          </p:cNvCxnSpPr>
          <p:nvPr/>
        </p:nvCxnSpPr>
        <p:spPr bwMode="auto">
          <a:xfrm rot="10800000">
            <a:off x="2133600" y="2565400"/>
            <a:ext cx="930275" cy="3729038"/>
          </a:xfrm>
          <a:prstGeom prst="bentConnector3">
            <a:avLst>
              <a:gd name="adj1" fmla="val 124588"/>
            </a:avLst>
          </a:prstGeom>
          <a:noFill/>
          <a:ln w="9525" algn="ctr">
            <a:solidFill>
              <a:schemeClr val="tx1"/>
            </a:solidFill>
            <a:round/>
            <a:headEnd/>
            <a:tailEnd type="arrow" w="med" len="med"/>
          </a:ln>
        </p:spPr>
      </p:cxnSp>
      <p:sp>
        <p:nvSpPr>
          <p:cNvPr id="37" name="TextBox 36"/>
          <p:cNvSpPr txBox="1"/>
          <p:nvPr/>
        </p:nvSpPr>
        <p:spPr>
          <a:xfrm>
            <a:off x="2130425" y="4572000"/>
            <a:ext cx="1920875" cy="1143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a:spAutoFit/>
          </a:bodyPr>
          <a:lstStyle/>
          <a:p>
            <a:pPr defTabSz="1679147" fontAlgn="auto">
              <a:lnSpc>
                <a:spcPct val="120000"/>
              </a:lnSpc>
              <a:spcBef>
                <a:spcPts val="0"/>
              </a:spcBef>
              <a:spcAft>
                <a:spcPts val="0"/>
              </a:spcAft>
              <a:defRPr/>
            </a:pPr>
            <a:r>
              <a:rPr lang="en-US" sz="1000" b="1" u="sng" dirty="0" err="1">
                <a:latin typeface="Lucida Sans" pitchFamily="34" charset="0"/>
                <a:cs typeface="+mn-cs"/>
              </a:rPr>
              <a:t>vd</a:t>
            </a:r>
            <a:r>
              <a:rPr lang="en-US" sz="1000" b="1" u="sng" dirty="0">
                <a:latin typeface="Lucida Sans" pitchFamily="34" charset="0"/>
                <a:cs typeface="+mn-cs"/>
              </a:rPr>
              <a:t> Waals &amp; electrostatics</a:t>
            </a:r>
            <a:endParaRPr lang="en-US" sz="1000" dirty="0">
              <a:latin typeface="Lucida Sans" pitchFamily="34" charset="0"/>
              <a:cs typeface="+mn-cs"/>
            </a:endParaRPr>
          </a:p>
          <a:p>
            <a:pPr defTabSz="1679147" fontAlgn="auto">
              <a:lnSpc>
                <a:spcPct val="120000"/>
              </a:lnSpc>
              <a:spcBef>
                <a:spcPts val="0"/>
              </a:spcBef>
              <a:spcAft>
                <a:spcPts val="0"/>
              </a:spcAft>
              <a:buFontTx/>
              <a:buChar char="•"/>
              <a:defRPr/>
            </a:pPr>
            <a:r>
              <a:rPr lang="en-US" sz="1000" dirty="0">
                <a:latin typeface="Lucida Sans" pitchFamily="34" charset="0"/>
                <a:cs typeface="+mn-cs"/>
              </a:rPr>
              <a:t>Single pass over the</a:t>
            </a:r>
          </a:p>
          <a:p>
            <a:pPr defTabSz="1679147" fontAlgn="auto">
              <a:lnSpc>
                <a:spcPct val="120000"/>
              </a:lnSpc>
              <a:spcBef>
                <a:spcPts val="0"/>
              </a:spcBef>
              <a:spcAft>
                <a:spcPts val="0"/>
              </a:spcAft>
              <a:defRPr/>
            </a:pPr>
            <a:r>
              <a:rPr lang="en-US" sz="1000" dirty="0">
                <a:latin typeface="Lucida Sans" pitchFamily="34" charset="0"/>
                <a:cs typeface="+mn-cs"/>
              </a:rPr>
              <a:t>  far </a:t>
            </a:r>
            <a:r>
              <a:rPr lang="en-US" sz="1000" dirty="0" err="1">
                <a:latin typeface="Lucida Sans" pitchFamily="34" charset="0"/>
                <a:cs typeface="+mn-cs"/>
              </a:rPr>
              <a:t>nbr</a:t>
            </a:r>
            <a:r>
              <a:rPr lang="en-US" sz="1000" dirty="0">
                <a:latin typeface="Lucida Sans" pitchFamily="34" charset="0"/>
                <a:cs typeface="+mn-cs"/>
              </a:rPr>
              <a:t>-list after</a:t>
            </a:r>
          </a:p>
          <a:p>
            <a:pPr defTabSz="1679147" fontAlgn="auto">
              <a:lnSpc>
                <a:spcPct val="120000"/>
              </a:lnSpc>
              <a:spcBef>
                <a:spcPts val="0"/>
              </a:spcBef>
              <a:spcAft>
                <a:spcPts val="0"/>
              </a:spcAft>
              <a:defRPr/>
            </a:pPr>
            <a:r>
              <a:rPr lang="en-US" sz="1000" dirty="0">
                <a:latin typeface="Lucida Sans" pitchFamily="34" charset="0"/>
                <a:cs typeface="+mn-cs"/>
              </a:rPr>
              <a:t>  charges are updated</a:t>
            </a:r>
          </a:p>
          <a:p>
            <a:pPr defTabSz="1679147" fontAlgn="auto">
              <a:lnSpc>
                <a:spcPct val="120000"/>
              </a:lnSpc>
              <a:spcBef>
                <a:spcPts val="0"/>
              </a:spcBef>
              <a:spcAft>
                <a:spcPts val="0"/>
              </a:spcAft>
              <a:buFontTx/>
              <a:buChar char="•"/>
              <a:defRPr/>
            </a:pPr>
            <a:r>
              <a:rPr lang="en-US" sz="1000" dirty="0">
                <a:latin typeface="Lucida Sans" pitchFamily="34" charset="0"/>
                <a:cs typeface="+mn-cs"/>
              </a:rPr>
              <a:t>Interpolation with cubic </a:t>
            </a:r>
          </a:p>
          <a:p>
            <a:pPr defTabSz="1679147" fontAlgn="auto">
              <a:lnSpc>
                <a:spcPct val="120000"/>
              </a:lnSpc>
              <a:spcBef>
                <a:spcPts val="0"/>
              </a:spcBef>
              <a:spcAft>
                <a:spcPts val="0"/>
              </a:spcAft>
              <a:defRPr/>
            </a:pPr>
            <a:r>
              <a:rPr lang="en-US" sz="1000" dirty="0">
                <a:latin typeface="Lucida Sans" pitchFamily="34" charset="0"/>
                <a:cs typeface="+mn-cs"/>
              </a:rPr>
              <a:t>  </a:t>
            </a:r>
            <a:r>
              <a:rPr lang="en-US" sz="1000" dirty="0" err="1">
                <a:latin typeface="Lucida Sans" pitchFamily="34" charset="0"/>
                <a:cs typeface="+mn-cs"/>
              </a:rPr>
              <a:t>splines</a:t>
            </a:r>
            <a:r>
              <a:rPr lang="en-US" sz="1000" dirty="0">
                <a:latin typeface="Lucida Sans" pitchFamily="34" charset="0"/>
                <a:cs typeface="+mn-cs"/>
              </a:rPr>
              <a:t> for nice speed-up</a:t>
            </a:r>
            <a:endParaRPr lang="en-US" sz="1000" dirty="0">
              <a:latin typeface="+mn-lt"/>
              <a:cs typeface="+mn-cs"/>
            </a:endParaRPr>
          </a:p>
        </p:txBody>
      </p:sp>
      <p:cxnSp>
        <p:nvCxnSpPr>
          <p:cNvPr id="38" name="Elbow Connector 37"/>
          <p:cNvCxnSpPr>
            <a:stCxn id="12" idx="2"/>
            <a:endCxn id="37" idx="0"/>
          </p:cNvCxnSpPr>
          <p:nvPr/>
        </p:nvCxnSpPr>
        <p:spPr>
          <a:xfrm rot="5400000">
            <a:off x="3021012" y="4503738"/>
            <a:ext cx="138113"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7" idx="2"/>
            <a:endCxn id="13" idx="0"/>
          </p:cNvCxnSpPr>
          <p:nvPr/>
        </p:nvCxnSpPr>
        <p:spPr>
          <a:xfrm rot="16200000" flipH="1">
            <a:off x="3591719" y="5214144"/>
            <a:ext cx="228600" cy="12303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22" presetClass="entr" presetSubtype="1"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par>
                                <p:cTn id="55" presetID="22" presetClass="entr" presetSubtype="1"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1"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Linear Solver for Charge Equilibration</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QEq Method: </a:t>
            </a:r>
            <a:r>
              <a:rPr lang="en-US" sz="2400">
                <a:latin typeface="Calibri" pitchFamily="34" charset="0"/>
              </a:rPr>
              <a:t>used for equilibrating charges</a:t>
            </a:r>
          </a:p>
          <a:p>
            <a:pPr marL="800100" lvl="1" indent="-342900">
              <a:spcBef>
                <a:spcPct val="20000"/>
              </a:spcBef>
              <a:buFont typeface="Arial" charset="0"/>
              <a:buChar char="•"/>
            </a:pPr>
            <a:r>
              <a:rPr lang="en-US" sz="2000">
                <a:solidFill>
                  <a:schemeClr val="accent1"/>
                </a:solidFill>
                <a:latin typeface="Calibri" pitchFamily="34" charset="0"/>
              </a:rPr>
              <a:t>original QEq paper cited 600+ times</a:t>
            </a:r>
          </a:p>
          <a:p>
            <a:pPr marL="800100" lvl="1" indent="-342900">
              <a:spcBef>
                <a:spcPct val="20000"/>
              </a:spcBef>
              <a:buFont typeface="Arial" charset="0"/>
              <a:buChar char="•"/>
            </a:pPr>
            <a:r>
              <a:rPr lang="en-US" sz="2000">
                <a:solidFill>
                  <a:schemeClr val="accent1"/>
                </a:solidFill>
                <a:latin typeface="Calibri" pitchFamily="34" charset="0"/>
              </a:rPr>
              <a:t>approximation for distributing partial charges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solution using Lagrange multipliers yields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1257300" lvl="2" indent="-342900">
              <a:spcBef>
                <a:spcPct val="20000"/>
              </a:spcBef>
            </a:pPr>
            <a:r>
              <a:rPr lang="en-US" sz="1600" i="1">
                <a:latin typeface="Calibri" pitchFamily="34" charset="0"/>
              </a:rPr>
              <a:t>N</a:t>
            </a:r>
            <a:r>
              <a:rPr lang="en-US" sz="1600">
                <a:latin typeface="Calibri" pitchFamily="34" charset="0"/>
              </a:rPr>
              <a:t> = # of atoms</a:t>
            </a:r>
          </a:p>
          <a:p>
            <a:pPr marL="1257300" lvl="2" indent="-342900">
              <a:spcBef>
                <a:spcPct val="20000"/>
              </a:spcBef>
            </a:pPr>
            <a:r>
              <a:rPr lang="en-US" sz="1600" i="1">
                <a:latin typeface="Calibri" pitchFamily="34" charset="0"/>
              </a:rPr>
              <a:t>H</a:t>
            </a:r>
            <a:r>
              <a:rPr lang="en-US" sz="1600">
                <a:latin typeface="Calibri" pitchFamily="34" charset="0"/>
              </a:rPr>
              <a:t>: </a:t>
            </a:r>
            <a:r>
              <a:rPr lang="en-US" sz="1600" i="1">
                <a:latin typeface="Calibri" pitchFamily="34" charset="0"/>
              </a:rPr>
              <a:t>N</a:t>
            </a:r>
            <a:r>
              <a:rPr lang="en-US" sz="1600">
                <a:latin typeface="Calibri" pitchFamily="34" charset="0"/>
              </a:rPr>
              <a:t>x</a:t>
            </a:r>
            <a:r>
              <a:rPr lang="en-US" sz="1600" i="1">
                <a:latin typeface="Calibri" pitchFamily="34" charset="0"/>
              </a:rPr>
              <a:t>N</a:t>
            </a:r>
            <a:r>
              <a:rPr lang="en-US" sz="1600">
                <a:latin typeface="Calibri" pitchFamily="34" charset="0"/>
              </a:rPr>
              <a:t> sparse matrix</a:t>
            </a:r>
          </a:p>
          <a:p>
            <a:pPr marL="1257300" lvl="2" indent="-342900">
              <a:spcBef>
                <a:spcPct val="20000"/>
              </a:spcBef>
            </a:pPr>
            <a:r>
              <a:rPr lang="en-US" sz="1600" i="1">
                <a:latin typeface="Calibri" pitchFamily="34" charset="0"/>
              </a:rPr>
              <a:t>s</a:t>
            </a:r>
            <a:r>
              <a:rPr lang="en-US" sz="1600">
                <a:latin typeface="Calibri" pitchFamily="34" charset="0"/>
              </a:rPr>
              <a:t> &amp; </a:t>
            </a:r>
            <a:r>
              <a:rPr lang="en-US" sz="1600" i="1">
                <a:latin typeface="Calibri" pitchFamily="34" charset="0"/>
              </a:rPr>
              <a:t>t</a:t>
            </a:r>
            <a:r>
              <a:rPr lang="en-US" sz="1600">
                <a:latin typeface="Calibri" pitchFamily="34" charset="0"/>
              </a:rPr>
              <a:t> fictitious charges: used to determine the actual charge </a:t>
            </a:r>
            <a:r>
              <a:rPr lang="en-US" sz="1600" i="1">
                <a:latin typeface="Calibri" pitchFamily="34" charset="0"/>
              </a:rPr>
              <a:t>q</a:t>
            </a:r>
            <a:r>
              <a:rPr lang="en-US" sz="1600" i="1" baseline="-25000">
                <a:latin typeface="Calibri" pitchFamily="34" charset="0"/>
              </a:rPr>
              <a:t>i</a:t>
            </a:r>
          </a:p>
          <a:p>
            <a:pPr marL="342900" indent="-342900">
              <a:spcBef>
                <a:spcPct val="20000"/>
              </a:spcBef>
            </a:pPr>
            <a:r>
              <a:rPr lang="en-US" sz="2400" b="1">
                <a:solidFill>
                  <a:srgbClr val="C00000"/>
                </a:solidFill>
                <a:latin typeface="Calibri" pitchFamily="34" charset="0"/>
              </a:rPr>
              <a:t>Too expensive for direct methods </a:t>
            </a:r>
            <a:r>
              <a:rPr lang="en-US" sz="2400" b="1">
                <a:solidFill>
                  <a:srgbClr val="C00000"/>
                </a:solidFill>
                <a:latin typeface="Calibri" pitchFamily="34" charset="0"/>
                <a:sym typeface="Wingdings" pitchFamily="2" charset="2"/>
              </a:rPr>
              <a:t> Iterative (</a:t>
            </a:r>
            <a:r>
              <a:rPr lang="en-US" sz="2400" b="1">
                <a:solidFill>
                  <a:srgbClr val="C00000"/>
                </a:solidFill>
                <a:latin typeface="Calibri" pitchFamily="34" charset="0"/>
              </a:rPr>
              <a:t>Krylov sub-space) methods</a:t>
            </a:r>
          </a:p>
        </p:txBody>
      </p:sp>
      <p:grpSp>
        <p:nvGrpSpPr>
          <p:cNvPr id="6" name="Group 5"/>
          <p:cNvGrpSpPr>
            <a:grpSpLocks/>
          </p:cNvGrpSpPr>
          <p:nvPr/>
        </p:nvGrpSpPr>
        <p:grpSpPr bwMode="auto">
          <a:xfrm>
            <a:off x="1310196" y="2362200"/>
            <a:ext cx="5095875" cy="1200150"/>
            <a:chOff x="2024063" y="3086100"/>
            <a:chExt cx="5095875" cy="1200150"/>
          </a:xfrm>
        </p:grpSpPr>
        <p:pic>
          <p:nvPicPr>
            <p:cNvPr id="26631" name="Picture 2"/>
            <p:cNvPicPr>
              <a:picLocks noChangeAspect="1" noChangeArrowheads="1"/>
            </p:cNvPicPr>
            <p:nvPr/>
          </p:nvPicPr>
          <p:blipFill>
            <a:blip r:embed="rId2" cstate="print"/>
            <a:srcRect/>
            <a:stretch>
              <a:fillRect/>
            </a:stretch>
          </p:blipFill>
          <p:spPr bwMode="auto">
            <a:xfrm>
              <a:off x="2024063" y="3086100"/>
              <a:ext cx="5095875" cy="533400"/>
            </a:xfrm>
            <a:prstGeom prst="rect">
              <a:avLst/>
            </a:prstGeom>
            <a:noFill/>
            <a:ln w="9525">
              <a:noFill/>
              <a:miter lim="800000"/>
              <a:headEnd/>
              <a:tailEnd/>
            </a:ln>
          </p:spPr>
        </p:pic>
        <p:pic>
          <p:nvPicPr>
            <p:cNvPr id="26632" name="Picture 3"/>
            <p:cNvPicPr>
              <a:picLocks noChangeAspect="1" noChangeArrowheads="1"/>
            </p:cNvPicPr>
            <p:nvPr/>
          </p:nvPicPr>
          <p:blipFill>
            <a:blip r:embed="rId3" cstate="print"/>
            <a:srcRect/>
            <a:stretch>
              <a:fillRect/>
            </a:stretch>
          </p:blipFill>
          <p:spPr bwMode="auto">
            <a:xfrm>
              <a:off x="3657600" y="3657600"/>
              <a:ext cx="1790700" cy="628650"/>
            </a:xfrm>
            <a:prstGeom prst="rect">
              <a:avLst/>
            </a:prstGeom>
            <a:noFill/>
            <a:ln w="9525">
              <a:noFill/>
              <a:miter lim="800000"/>
              <a:headEnd/>
              <a:tailEnd/>
            </a:ln>
          </p:spPr>
        </p:pic>
      </p:grpSp>
      <p:grpSp>
        <p:nvGrpSpPr>
          <p:cNvPr id="9" name="Group 8"/>
          <p:cNvGrpSpPr>
            <a:grpSpLocks/>
          </p:cNvGrpSpPr>
          <p:nvPr/>
        </p:nvGrpSpPr>
        <p:grpSpPr bwMode="auto">
          <a:xfrm>
            <a:off x="1295400" y="3962400"/>
            <a:ext cx="3630613" cy="914400"/>
            <a:chOff x="1828800" y="4343400"/>
            <a:chExt cx="3631324" cy="914400"/>
          </a:xfrm>
        </p:grpSpPr>
        <p:pic>
          <p:nvPicPr>
            <p:cNvPr id="26629" name="Picture 4"/>
            <p:cNvPicPr>
              <a:picLocks noChangeAspect="1" noChangeArrowheads="1"/>
            </p:cNvPicPr>
            <p:nvPr/>
          </p:nvPicPr>
          <p:blipFill>
            <a:blip r:embed="rId4" cstate="print"/>
            <a:srcRect/>
            <a:stretch>
              <a:fillRect/>
            </a:stretch>
          </p:blipFill>
          <p:spPr bwMode="auto">
            <a:xfrm>
              <a:off x="1828800" y="4343400"/>
              <a:ext cx="1539551" cy="914400"/>
            </a:xfrm>
            <a:prstGeom prst="rect">
              <a:avLst/>
            </a:prstGeom>
            <a:noFill/>
            <a:ln w="9525">
              <a:noFill/>
              <a:miter lim="800000"/>
              <a:headEnd/>
              <a:tailEnd/>
            </a:ln>
          </p:spPr>
        </p:pic>
        <p:pic>
          <p:nvPicPr>
            <p:cNvPr id="26630" name="Picture 5"/>
            <p:cNvPicPr>
              <a:picLocks noChangeAspect="1" noChangeArrowheads="1"/>
            </p:cNvPicPr>
            <p:nvPr/>
          </p:nvPicPr>
          <p:blipFill>
            <a:blip r:embed="rId5" cstate="print"/>
            <a:srcRect/>
            <a:stretch>
              <a:fillRect/>
            </a:stretch>
          </p:blipFill>
          <p:spPr bwMode="auto">
            <a:xfrm>
              <a:off x="4114800" y="4343400"/>
              <a:ext cx="1345324" cy="9144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wipe(down)">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wipe(down)">
                                      <p:cBhvr>
                                        <p:cTn id="3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Basic Solvers for </a:t>
            </a:r>
            <a:r>
              <a:rPr lang="en-US" sz="3600" b="1" dirty="0" err="1">
                <a:solidFill>
                  <a:schemeClr val="accent4"/>
                </a:solidFill>
                <a:latin typeface="+mj-lt"/>
                <a:ea typeface="+mj-ea"/>
                <a:cs typeface="+mj-cs"/>
              </a:rPr>
              <a:t>QEq</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Sample systems</a:t>
            </a:r>
            <a:endParaRPr lang="en-US" sz="2400">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bulk water: </a:t>
            </a:r>
            <a:r>
              <a:rPr lang="en-US" sz="2000">
                <a:latin typeface="Calibri" pitchFamily="34" charset="0"/>
              </a:rPr>
              <a:t>6540 atoms, liquid</a:t>
            </a:r>
          </a:p>
          <a:p>
            <a:pPr marL="800100" lvl="1" indent="-342900">
              <a:spcBef>
                <a:spcPct val="20000"/>
              </a:spcBef>
              <a:buFont typeface="Arial" charset="0"/>
              <a:buChar char="•"/>
            </a:pPr>
            <a:r>
              <a:rPr lang="en-US" sz="2000">
                <a:solidFill>
                  <a:schemeClr val="accent1"/>
                </a:solidFill>
                <a:latin typeface="Calibri" pitchFamily="34" charset="0"/>
              </a:rPr>
              <a:t>lipid bilayer system: </a:t>
            </a:r>
            <a:r>
              <a:rPr lang="en-US" sz="2000">
                <a:latin typeface="Calibri" pitchFamily="34" charset="0"/>
              </a:rPr>
              <a:t>56,800 atoms, biological system</a:t>
            </a:r>
          </a:p>
          <a:p>
            <a:pPr marL="800100" lvl="1" indent="-342900">
              <a:spcBef>
                <a:spcPct val="20000"/>
              </a:spcBef>
              <a:buFont typeface="Arial" charset="0"/>
              <a:buChar char="•"/>
            </a:pPr>
            <a:r>
              <a:rPr lang="en-US" sz="2000">
                <a:solidFill>
                  <a:schemeClr val="accent1"/>
                </a:solidFill>
                <a:latin typeface="Calibri" pitchFamily="34" charset="0"/>
              </a:rPr>
              <a:t>PETN crystal: </a:t>
            </a:r>
            <a:r>
              <a:rPr lang="en-US" sz="2000">
                <a:latin typeface="Calibri" pitchFamily="34" charset="0"/>
              </a:rPr>
              <a:t>48,256 atoms, solid</a:t>
            </a:r>
          </a:p>
          <a:p>
            <a:pPr marL="342900" indent="-342900">
              <a:spcBef>
                <a:spcPct val="20000"/>
              </a:spcBef>
            </a:pPr>
            <a:r>
              <a:rPr lang="en-US" sz="2400" b="1">
                <a:solidFill>
                  <a:srgbClr val="C00000"/>
                </a:solidFill>
                <a:latin typeface="Calibri" pitchFamily="34" charset="0"/>
              </a:rPr>
              <a:t>Solvers: CG and GMRES</a:t>
            </a:r>
          </a:p>
          <a:p>
            <a:pPr marL="800100" lvl="1" indent="-342900">
              <a:spcBef>
                <a:spcPct val="20000"/>
              </a:spcBef>
              <a:buFont typeface="Arial" charset="0"/>
              <a:buChar char="•"/>
            </a:pPr>
            <a:r>
              <a:rPr lang="en-US" sz="2000" i="1">
                <a:solidFill>
                  <a:schemeClr val="accent1"/>
                </a:solidFill>
                <a:latin typeface="Calibri" pitchFamily="34" charset="0"/>
              </a:rPr>
              <a:t>H</a:t>
            </a:r>
            <a:r>
              <a:rPr lang="en-US" sz="2000">
                <a:solidFill>
                  <a:schemeClr val="accent1"/>
                </a:solidFill>
                <a:latin typeface="Calibri" pitchFamily="34" charset="0"/>
              </a:rPr>
              <a:t> has heavy diagonal:</a:t>
            </a:r>
            <a:r>
              <a:rPr lang="en-US" sz="2000">
                <a:solidFill>
                  <a:schemeClr val="accent1"/>
                </a:solidFill>
                <a:latin typeface="Calibri" pitchFamily="34" charset="0"/>
                <a:sym typeface="Wingdings" pitchFamily="2" charset="2"/>
              </a:rPr>
              <a:t> </a:t>
            </a:r>
            <a:r>
              <a:rPr lang="en-US" sz="2000" b="1">
                <a:solidFill>
                  <a:schemeClr val="accent1"/>
                </a:solidFill>
                <a:latin typeface="Calibri" pitchFamily="34" charset="0"/>
                <a:sym typeface="Wingdings" pitchFamily="2" charset="2"/>
              </a:rPr>
              <a:t>d</a:t>
            </a:r>
            <a:r>
              <a:rPr lang="en-US" sz="2000" b="1">
                <a:solidFill>
                  <a:schemeClr val="accent1"/>
                </a:solidFill>
                <a:latin typeface="Calibri" pitchFamily="34" charset="0"/>
              </a:rPr>
              <a:t>iagonal pre-conditioning</a:t>
            </a:r>
          </a:p>
          <a:p>
            <a:pPr marL="800100" lvl="1" indent="-342900">
              <a:spcBef>
                <a:spcPct val="20000"/>
              </a:spcBef>
              <a:buFont typeface="Arial" charset="0"/>
              <a:buChar char="•"/>
            </a:pPr>
            <a:r>
              <a:rPr lang="en-US" sz="2000">
                <a:solidFill>
                  <a:schemeClr val="accent1"/>
                </a:solidFill>
                <a:latin typeface="Calibri" pitchFamily="34" charset="0"/>
              </a:rPr>
              <a:t>slowly evolving environment : </a:t>
            </a:r>
            <a:r>
              <a:rPr lang="en-US" sz="2000" b="1">
                <a:solidFill>
                  <a:schemeClr val="accent1"/>
                </a:solidFill>
                <a:latin typeface="Calibri" pitchFamily="34" charset="0"/>
              </a:rPr>
              <a:t>extrapolation from prev. solutions</a:t>
            </a:r>
          </a:p>
          <a:p>
            <a:pPr marL="342900" indent="-342900">
              <a:spcBef>
                <a:spcPct val="20000"/>
              </a:spcBef>
            </a:pPr>
            <a:r>
              <a:rPr lang="en-US" sz="2400" b="1">
                <a:solidFill>
                  <a:srgbClr val="C00000"/>
                </a:solidFill>
                <a:latin typeface="Calibri" pitchFamily="34" charset="0"/>
              </a:rPr>
              <a:t>Poor Performance:</a:t>
            </a: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p:txBody>
      </p:sp>
      <p:grpSp>
        <p:nvGrpSpPr>
          <p:cNvPr id="9" name="Group 8"/>
          <p:cNvGrpSpPr>
            <a:grpSpLocks/>
          </p:cNvGrpSpPr>
          <p:nvPr/>
        </p:nvGrpSpPr>
        <p:grpSpPr bwMode="auto">
          <a:xfrm>
            <a:off x="1143000" y="4114800"/>
            <a:ext cx="6618288" cy="1325563"/>
            <a:chOff x="1143000" y="4114800"/>
            <a:chExt cx="6617557" cy="1325880"/>
          </a:xfrm>
        </p:grpSpPr>
        <p:pic>
          <p:nvPicPr>
            <p:cNvPr id="27671" name="Picture 3"/>
            <p:cNvPicPr>
              <a:picLocks noChangeAspect="1" noChangeArrowheads="1"/>
            </p:cNvPicPr>
            <p:nvPr/>
          </p:nvPicPr>
          <p:blipFill>
            <a:blip r:embed="rId2" cstate="print"/>
            <a:srcRect/>
            <a:stretch>
              <a:fillRect/>
            </a:stretch>
          </p:blipFill>
          <p:spPr bwMode="auto">
            <a:xfrm>
              <a:off x="3124200" y="4114800"/>
              <a:ext cx="4636357" cy="1325880"/>
            </a:xfrm>
            <a:prstGeom prst="rect">
              <a:avLst/>
            </a:prstGeom>
            <a:noFill/>
            <a:ln w="9525">
              <a:noFill/>
              <a:miter lim="800000"/>
              <a:headEnd/>
              <a:tailEnd/>
            </a:ln>
          </p:spPr>
        </p:pic>
        <p:sp>
          <p:nvSpPr>
            <p:cNvPr id="27672" name="TextBox 6"/>
            <p:cNvSpPr txBox="1">
              <a:spLocks noChangeArrowheads="1"/>
            </p:cNvSpPr>
            <p:nvPr/>
          </p:nvSpPr>
          <p:spPr bwMode="auto">
            <a:xfrm>
              <a:off x="1143000" y="4114800"/>
              <a:ext cx="1981200" cy="830997"/>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tolerance level = 10</a:t>
              </a:r>
              <a:r>
                <a:rPr lang="en-US" sz="1600" b="1" baseline="30000">
                  <a:solidFill>
                    <a:schemeClr val="accent1"/>
                  </a:solidFill>
                  <a:latin typeface="Calibri" pitchFamily="34" charset="0"/>
                </a:rPr>
                <a:t>-6</a:t>
              </a:r>
              <a:endParaRPr lang="en-US" sz="1600" b="1">
                <a:solidFill>
                  <a:schemeClr val="accent1"/>
                </a:solidFill>
                <a:latin typeface="Calibri" pitchFamily="34" charset="0"/>
              </a:endParaRPr>
            </a:p>
            <a:p>
              <a:r>
                <a:rPr lang="en-US" sz="1600" b="1">
                  <a:solidFill>
                    <a:schemeClr val="accent1"/>
                  </a:solidFill>
                  <a:latin typeface="Calibri" pitchFamily="34" charset="0"/>
                </a:rPr>
                <a:t>which is fairly satisfactory</a:t>
              </a:r>
            </a:p>
          </p:txBody>
        </p:sp>
      </p:grpSp>
      <p:grpSp>
        <p:nvGrpSpPr>
          <p:cNvPr id="10" name="Group 9"/>
          <p:cNvGrpSpPr>
            <a:grpSpLocks/>
          </p:cNvGrpSpPr>
          <p:nvPr/>
        </p:nvGrpSpPr>
        <p:grpSpPr bwMode="auto">
          <a:xfrm>
            <a:off x="1143000" y="5532438"/>
            <a:ext cx="6605588" cy="1325562"/>
            <a:chOff x="1143000" y="5532120"/>
            <a:chExt cx="6604997" cy="1325880"/>
          </a:xfrm>
        </p:grpSpPr>
        <p:pic>
          <p:nvPicPr>
            <p:cNvPr id="27669" name="Picture 4"/>
            <p:cNvPicPr>
              <a:picLocks noChangeAspect="1" noChangeArrowheads="1"/>
            </p:cNvPicPr>
            <p:nvPr/>
          </p:nvPicPr>
          <p:blipFill>
            <a:blip r:embed="rId3" cstate="print"/>
            <a:srcRect/>
            <a:stretch>
              <a:fillRect/>
            </a:stretch>
          </p:blipFill>
          <p:spPr bwMode="auto">
            <a:xfrm>
              <a:off x="3124200" y="5532120"/>
              <a:ext cx="4623797" cy="1325880"/>
            </a:xfrm>
            <a:prstGeom prst="rect">
              <a:avLst/>
            </a:prstGeom>
            <a:noFill/>
            <a:ln w="9525">
              <a:noFill/>
              <a:miter lim="800000"/>
              <a:headEnd/>
              <a:tailEnd/>
            </a:ln>
          </p:spPr>
        </p:pic>
        <p:sp>
          <p:nvSpPr>
            <p:cNvPr id="27670" name="TextBox 7"/>
            <p:cNvSpPr txBox="1">
              <a:spLocks noChangeArrowheads="1"/>
            </p:cNvSpPr>
            <p:nvPr/>
          </p:nvSpPr>
          <p:spPr bwMode="auto">
            <a:xfrm>
              <a:off x="1143000" y="5562600"/>
              <a:ext cx="1905000" cy="584775"/>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much worse at 10</a:t>
              </a:r>
              <a:r>
                <a:rPr lang="en-US" sz="1600" b="1" baseline="30000">
                  <a:solidFill>
                    <a:schemeClr val="accent1"/>
                  </a:solidFill>
                  <a:latin typeface="Calibri" pitchFamily="34" charset="0"/>
                </a:rPr>
                <a:t>-10</a:t>
              </a:r>
              <a:r>
                <a:rPr lang="en-US" sz="1600" b="1">
                  <a:solidFill>
                    <a:schemeClr val="accent1"/>
                  </a:solidFill>
                  <a:latin typeface="Calibri" pitchFamily="34" charset="0"/>
                </a:rPr>
                <a:t> tolerance level</a:t>
              </a:r>
              <a:endParaRPr lang="en-US" sz="1600" b="1">
                <a:latin typeface="Calibri" pitchFamily="34" charset="0"/>
              </a:endParaRPr>
            </a:p>
          </p:txBody>
        </p:sp>
      </p:grpSp>
      <p:grpSp>
        <p:nvGrpSpPr>
          <p:cNvPr id="30" name="Group 29"/>
          <p:cNvGrpSpPr>
            <a:grpSpLocks/>
          </p:cNvGrpSpPr>
          <p:nvPr/>
        </p:nvGrpSpPr>
        <p:grpSpPr bwMode="auto">
          <a:xfrm>
            <a:off x="6477000" y="4419600"/>
            <a:ext cx="2514600" cy="990600"/>
            <a:chOff x="6477000" y="4419600"/>
            <a:chExt cx="2514600" cy="990600"/>
          </a:xfrm>
        </p:grpSpPr>
        <p:sp>
          <p:nvSpPr>
            <p:cNvPr id="11" name="Rectangle 10"/>
            <p:cNvSpPr/>
            <p:nvPr/>
          </p:nvSpPr>
          <p:spPr>
            <a:xfrm>
              <a:off x="6477000" y="4419600"/>
              <a:ext cx="1066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Arrow Connector 12"/>
            <p:cNvCxnSpPr/>
            <p:nvPr/>
          </p:nvCxnSpPr>
          <p:spPr>
            <a:xfrm>
              <a:off x="7391400" y="4648200"/>
              <a:ext cx="762000"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7391400" y="4876800"/>
              <a:ext cx="762000"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8" name="TextBox 27"/>
            <p:cNvSpPr txBox="1">
              <a:spLocks noChangeArrowheads="1"/>
            </p:cNvSpPr>
            <p:nvPr/>
          </p:nvSpPr>
          <p:spPr bwMode="auto">
            <a:xfrm>
              <a:off x="8153400" y="4419600"/>
              <a:ext cx="838200" cy="923330"/>
            </a:xfrm>
            <a:prstGeom prst="rect">
              <a:avLst/>
            </a:prstGeom>
            <a:noFill/>
            <a:ln w="9525">
              <a:noFill/>
              <a:miter lim="800000"/>
              <a:headEnd/>
              <a:tailEnd/>
            </a:ln>
          </p:spPr>
          <p:txBody>
            <a:bodyPr>
              <a:spAutoFit/>
            </a:bodyPr>
            <a:lstStyle/>
            <a:p>
              <a:r>
                <a:rPr lang="en-US">
                  <a:solidFill>
                    <a:srgbClr val="FF0000"/>
                  </a:solidFill>
                  <a:latin typeface="Calibri" pitchFamily="34" charset="0"/>
                </a:rPr>
                <a:t>due to cache effects</a:t>
              </a:r>
            </a:p>
          </p:txBody>
        </p:sp>
      </p:grpSp>
      <p:grpSp>
        <p:nvGrpSpPr>
          <p:cNvPr id="33" name="Group 32"/>
          <p:cNvGrpSpPr>
            <a:grpSpLocks/>
          </p:cNvGrpSpPr>
          <p:nvPr/>
        </p:nvGrpSpPr>
        <p:grpSpPr bwMode="auto">
          <a:xfrm>
            <a:off x="6446838" y="5851525"/>
            <a:ext cx="2849562" cy="990600"/>
            <a:chOff x="6446520" y="5852160"/>
            <a:chExt cx="2849880" cy="990600"/>
          </a:xfrm>
        </p:grpSpPr>
        <p:sp>
          <p:nvSpPr>
            <p:cNvPr id="17" name="Rectangle 16"/>
            <p:cNvSpPr/>
            <p:nvPr/>
          </p:nvSpPr>
          <p:spPr>
            <a:xfrm>
              <a:off x="6446520" y="5852160"/>
              <a:ext cx="1066919"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7391187" y="6096635"/>
              <a:ext cx="762085"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7391187" y="6325235"/>
              <a:ext cx="762085"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8153400" y="5943600"/>
              <a:ext cx="1143000" cy="738664"/>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more pronounced here</a:t>
              </a:r>
            </a:p>
          </p:txBody>
        </p:sp>
      </p:grpSp>
      <p:sp>
        <p:nvSpPr>
          <p:cNvPr id="20" name="Oval 19"/>
          <p:cNvSpPr/>
          <p:nvPr/>
        </p:nvSpPr>
        <p:spPr>
          <a:xfrm>
            <a:off x="56388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20"/>
          <p:cNvSpPr txBox="1">
            <a:spLocks noChangeArrowheads="1"/>
          </p:cNvSpPr>
          <p:nvPr/>
        </p:nvSpPr>
        <p:spPr bwMode="auto">
          <a:xfrm>
            <a:off x="3810000" y="3581400"/>
            <a:ext cx="2209800" cy="523875"/>
          </a:xfrm>
          <a:prstGeom prst="rect">
            <a:avLst/>
          </a:prstGeom>
          <a:noFill/>
          <a:ln w="9525">
            <a:noFill/>
            <a:miter lim="800000"/>
            <a:headEnd/>
            <a:tailEnd/>
          </a:ln>
        </p:spPr>
        <p:txBody>
          <a:bodyPr>
            <a:spAutoFit/>
          </a:bodyPr>
          <a:lstStyle/>
          <a:p>
            <a:r>
              <a:rPr lang="en-US" sz="1400">
                <a:latin typeface="Calibri" pitchFamily="34" charset="0"/>
              </a:rPr>
              <a:t># of iterations = # of matrix-vector multiplications</a:t>
            </a:r>
          </a:p>
        </p:txBody>
      </p:sp>
      <p:sp>
        <p:nvSpPr>
          <p:cNvPr id="24" name="Oval 23"/>
          <p:cNvSpPr/>
          <p:nvPr/>
        </p:nvSpPr>
        <p:spPr>
          <a:xfrm>
            <a:off x="63246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6096000" y="3581400"/>
            <a:ext cx="1447800" cy="523875"/>
          </a:xfrm>
          <a:prstGeom prst="rect">
            <a:avLst/>
          </a:prstGeom>
          <a:noFill/>
          <a:ln w="9525">
            <a:noFill/>
            <a:miter lim="800000"/>
            <a:headEnd/>
            <a:tailEnd/>
          </a:ln>
        </p:spPr>
        <p:txBody>
          <a:bodyPr>
            <a:spAutoFit/>
          </a:bodyPr>
          <a:lstStyle/>
          <a:p>
            <a:r>
              <a:rPr lang="en-US" sz="1400">
                <a:latin typeface="Calibri" pitchFamily="34" charset="0"/>
              </a:rPr>
              <a:t>actual running time in seconds</a:t>
            </a:r>
          </a:p>
        </p:txBody>
      </p:sp>
      <p:sp>
        <p:nvSpPr>
          <p:cNvPr id="42" name="Oval 41"/>
          <p:cNvSpPr/>
          <p:nvPr/>
        </p:nvSpPr>
        <p:spPr>
          <a:xfrm>
            <a:off x="70104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a:spLocks noChangeArrowheads="1"/>
          </p:cNvSpPr>
          <p:nvPr/>
        </p:nvSpPr>
        <p:spPr bwMode="auto">
          <a:xfrm>
            <a:off x="7391400" y="3581400"/>
            <a:ext cx="1524000" cy="523875"/>
          </a:xfrm>
          <a:prstGeom prst="rect">
            <a:avLst/>
          </a:prstGeom>
          <a:noFill/>
          <a:ln w="9525">
            <a:noFill/>
            <a:miter lim="800000"/>
            <a:headEnd/>
            <a:tailEnd/>
          </a:ln>
        </p:spPr>
        <p:txBody>
          <a:bodyPr>
            <a:spAutoFit/>
          </a:bodyPr>
          <a:lstStyle/>
          <a:p>
            <a:r>
              <a:rPr lang="en-US" sz="1400">
                <a:latin typeface="Calibri" pitchFamily="34" charset="0"/>
              </a:rPr>
              <a:t>fraction of total computation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linds(horizontal)">
                                      <p:cBhvr>
                                        <p:cTn id="74" dur="500"/>
                                        <p:tgtEl>
                                          <p:spTgt spid="4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linds(horizontal)">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righ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right)">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0" grpId="1" animBg="1"/>
      <p:bldP spid="21" grpId="0"/>
      <p:bldP spid="21" grpId="1"/>
      <p:bldP spid="24" grpId="0" animBg="1"/>
      <p:bldP spid="24" grpId="1" animBg="1"/>
      <p:bldP spid="25" grpId="0"/>
      <p:bldP spid="25" grpId="1"/>
      <p:bldP spid="42" grpId="0" animBg="1"/>
      <p:bldP spid="42" grpId="1" animBg="1"/>
      <p:bldP spid="43" grpId="0"/>
      <p:bldP spid="4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ILU-based pre-conditioners: </a:t>
            </a:r>
            <a:r>
              <a:rPr lang="en-US" sz="2400">
                <a:latin typeface="Calibri" pitchFamily="34" charset="0"/>
              </a:rPr>
              <a:t>no fill-in, 10</a:t>
            </a:r>
            <a:r>
              <a:rPr lang="en-US" sz="2400" baseline="30000">
                <a:latin typeface="Calibri" pitchFamily="34" charset="0"/>
              </a:rPr>
              <a:t>-2 </a:t>
            </a:r>
            <a:r>
              <a:rPr lang="en-US" sz="2400">
                <a:latin typeface="Calibri" pitchFamily="34" charset="0"/>
              </a:rPr>
              <a:t>drop tolerance</a:t>
            </a:r>
            <a:endParaRPr lang="en-US" sz="2400" baseline="30000">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effective </a:t>
            </a:r>
            <a:r>
              <a:rPr lang="en-US" sz="2000">
                <a:latin typeface="Calibri" pitchFamily="34" charset="0"/>
              </a:rPr>
              <a:t>(considering only the solve time)</a:t>
            </a: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pPr>
            <a:endParaRPr lang="en-US" sz="2000" b="1">
              <a:solidFill>
                <a:srgbClr val="00B050"/>
              </a:solidFill>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no fill-in + threshold: </a:t>
            </a:r>
            <a:r>
              <a:rPr lang="en-US" sz="2000">
                <a:latin typeface="Calibri" pitchFamily="34" charset="0"/>
              </a:rPr>
              <a:t>nice scaling with system size</a:t>
            </a:r>
          </a:p>
          <a:p>
            <a:pPr marL="800100" lvl="1" indent="-342900">
              <a:spcBef>
                <a:spcPct val="20000"/>
              </a:spcBef>
              <a:buFont typeface="Arial" charset="0"/>
              <a:buChar char="•"/>
            </a:pPr>
            <a:r>
              <a:rPr lang="en-US" sz="2000">
                <a:solidFill>
                  <a:srgbClr val="FF0000"/>
                </a:solidFill>
                <a:latin typeface="Calibri" pitchFamily="34" charset="0"/>
              </a:rPr>
              <a:t>ILU factorization is expensive </a:t>
            </a: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p:txBody>
      </p:sp>
      <p:grpSp>
        <p:nvGrpSpPr>
          <p:cNvPr id="19" name="Group 18"/>
          <p:cNvGrpSpPr>
            <a:grpSpLocks/>
          </p:cNvGrpSpPr>
          <p:nvPr/>
        </p:nvGrpSpPr>
        <p:grpSpPr bwMode="auto">
          <a:xfrm>
            <a:off x="1219200" y="1905000"/>
            <a:ext cx="6324600" cy="2873375"/>
            <a:chOff x="1524000" y="2971800"/>
            <a:chExt cx="6324600" cy="2874065"/>
          </a:xfrm>
        </p:grpSpPr>
        <p:pic>
          <p:nvPicPr>
            <p:cNvPr id="28702" name="Picture 2"/>
            <p:cNvPicPr>
              <a:picLocks noChangeAspect="1" noChangeArrowheads="1"/>
            </p:cNvPicPr>
            <p:nvPr/>
          </p:nvPicPr>
          <p:blipFill>
            <a:blip r:embed="rId2" cstate="print"/>
            <a:srcRect/>
            <a:stretch>
              <a:fillRect/>
            </a:stretch>
          </p:blipFill>
          <p:spPr bwMode="auto">
            <a:xfrm>
              <a:off x="3276600" y="2971800"/>
              <a:ext cx="4572000" cy="1458097"/>
            </a:xfrm>
            <a:prstGeom prst="rect">
              <a:avLst/>
            </a:prstGeom>
            <a:noFill/>
            <a:ln w="9525">
              <a:noFill/>
              <a:miter lim="800000"/>
              <a:headEnd/>
              <a:tailEnd/>
            </a:ln>
          </p:spPr>
        </p:pic>
        <p:sp>
          <p:nvSpPr>
            <p:cNvPr id="28703" name="TextBox 4"/>
            <p:cNvSpPr txBox="1">
              <a:spLocks noChangeArrowheads="1"/>
            </p:cNvSpPr>
            <p:nvPr/>
          </p:nvSpPr>
          <p:spPr bwMode="auto">
            <a:xfrm>
              <a:off x="1524000" y="3048000"/>
              <a:ext cx="1752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bulk water system</a:t>
              </a:r>
            </a:p>
          </p:txBody>
        </p:sp>
        <p:pic>
          <p:nvPicPr>
            <p:cNvPr id="28704" name="Picture 3"/>
            <p:cNvPicPr>
              <a:picLocks noChangeAspect="1" noChangeArrowheads="1"/>
            </p:cNvPicPr>
            <p:nvPr/>
          </p:nvPicPr>
          <p:blipFill>
            <a:blip r:embed="rId3" cstate="print"/>
            <a:srcRect/>
            <a:stretch>
              <a:fillRect/>
            </a:stretch>
          </p:blipFill>
          <p:spPr bwMode="auto">
            <a:xfrm>
              <a:off x="3276600" y="4495800"/>
              <a:ext cx="4572000" cy="1350065"/>
            </a:xfrm>
            <a:prstGeom prst="rect">
              <a:avLst/>
            </a:prstGeom>
            <a:noFill/>
            <a:ln w="9525">
              <a:noFill/>
              <a:miter lim="800000"/>
              <a:headEnd/>
              <a:tailEnd/>
            </a:ln>
          </p:spPr>
        </p:pic>
        <p:sp>
          <p:nvSpPr>
            <p:cNvPr id="28705" name="TextBox 6"/>
            <p:cNvSpPr txBox="1">
              <a:spLocks noChangeArrowheads="1"/>
            </p:cNvSpPr>
            <p:nvPr/>
          </p:nvSpPr>
          <p:spPr bwMode="auto">
            <a:xfrm>
              <a:off x="1828800" y="4495800"/>
              <a:ext cx="1371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bilayer system</a:t>
              </a:r>
            </a:p>
          </p:txBody>
        </p:sp>
      </p:grpSp>
      <p:grpSp>
        <p:nvGrpSpPr>
          <p:cNvPr id="20" name="Group 19"/>
          <p:cNvGrpSpPr>
            <a:grpSpLocks/>
          </p:cNvGrpSpPr>
          <p:nvPr/>
        </p:nvGrpSpPr>
        <p:grpSpPr bwMode="auto">
          <a:xfrm>
            <a:off x="7543800" y="2633663"/>
            <a:ext cx="1447800" cy="1470025"/>
            <a:chOff x="7620000" y="2938849"/>
            <a:chExt cx="1447800" cy="1469983"/>
          </a:xfrm>
        </p:grpSpPr>
        <p:cxnSp>
          <p:nvCxnSpPr>
            <p:cNvPr id="8" name="Straight Arrow Connector 7"/>
            <p:cNvCxnSpPr>
              <a:stCxn id="1026" idx="3"/>
              <a:endCxn id="28701" idx="1"/>
            </p:cNvCxnSpPr>
            <p:nvPr/>
          </p:nvCxnSpPr>
          <p:spPr>
            <a:xfrm>
              <a:off x="7620000" y="2938849"/>
              <a:ext cx="609600" cy="814364"/>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8701" idx="1"/>
              <a:endCxn id="1027" idx="3"/>
            </p:cNvCxnSpPr>
            <p:nvPr/>
          </p:nvCxnSpPr>
          <p:spPr>
            <a:xfrm rot="10800000" flipV="1">
              <a:off x="7620000" y="3753213"/>
              <a:ext cx="609600" cy="655619"/>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8701" name="TextBox 9"/>
            <p:cNvSpPr txBox="1">
              <a:spLocks noChangeArrowheads="1"/>
            </p:cNvSpPr>
            <p:nvPr/>
          </p:nvSpPr>
          <p:spPr bwMode="auto">
            <a:xfrm>
              <a:off x="8229600" y="3276600"/>
              <a:ext cx="838200" cy="954107"/>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cache effects are still evident</a:t>
              </a:r>
            </a:p>
          </p:txBody>
        </p:sp>
      </p:grpSp>
      <p:graphicFrame>
        <p:nvGraphicFramePr>
          <p:cNvPr id="13" name="Table 12"/>
          <p:cNvGraphicFramePr>
            <a:graphicFrameLocks noGrp="1"/>
          </p:cNvGraphicFramePr>
          <p:nvPr/>
        </p:nvGraphicFramePr>
        <p:xfrm>
          <a:off x="4419600" y="5303838"/>
          <a:ext cx="4495801" cy="1554480"/>
        </p:xfrm>
        <a:graphic>
          <a:graphicData uri="http://schemas.openxmlformats.org/drawingml/2006/table">
            <a:tbl>
              <a:tblPr firstRow="1" bandRow="1">
                <a:tableStyleId>{073A0DAA-6AF3-43AB-8588-CEC1D06C72B9}</a:tableStyleId>
              </a:tblPr>
              <a:tblGrid>
                <a:gridCol w="1447802"/>
                <a:gridCol w="1447800"/>
                <a:gridCol w="838200"/>
                <a:gridCol w="761999"/>
              </a:tblGrid>
              <a:tr h="370840">
                <a:tc>
                  <a:txBody>
                    <a:bodyPr/>
                    <a:lstStyle/>
                    <a:p>
                      <a:pPr algn="ctr"/>
                      <a:r>
                        <a:rPr lang="en-US" sz="1400" b="0" dirty="0" smtClean="0">
                          <a:solidFill>
                            <a:srgbClr val="FF0000"/>
                          </a:solidFill>
                        </a:rPr>
                        <a:t>system/solver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time to</a:t>
                      </a:r>
                      <a:r>
                        <a:rPr lang="en-US" sz="1400" b="0" baseline="0" dirty="0" smtClean="0">
                          <a:solidFill>
                            <a:srgbClr val="FF0000"/>
                          </a:solidFill>
                        </a:rPr>
                        <a:t> </a:t>
                      </a:r>
                      <a:r>
                        <a:rPr lang="en-US" sz="1400" b="0" dirty="0" smtClean="0">
                          <a:solidFill>
                            <a:srgbClr val="FF0000"/>
                          </a:solidFill>
                        </a:rPr>
                        <a:t>compute </a:t>
                      </a:r>
                      <a:r>
                        <a:rPr lang="en-US" sz="1400" b="0" dirty="0" err="1" smtClean="0">
                          <a:solidFill>
                            <a:srgbClr val="FF0000"/>
                          </a:solidFill>
                        </a:rPr>
                        <a:t>preconditioner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solve time (s)</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total time (s)</a:t>
                      </a:r>
                      <a:endParaRPr lang="en-US" sz="1400" b="0" dirty="0">
                        <a:solidFill>
                          <a:srgbClr val="FF0000"/>
                        </a:solidFill>
                      </a:endParaRPr>
                    </a:p>
                  </a:txBody>
                  <a:tcPr anchor="ctr">
                    <a:solidFill>
                      <a:schemeClr val="accent1">
                        <a:lumMod val="20000"/>
                        <a:lumOff val="80000"/>
                      </a:schemeClr>
                    </a:solidFill>
                  </a:tcPr>
                </a:tc>
              </a:tr>
              <a:tr h="370840">
                <a:tc>
                  <a:txBody>
                    <a:bodyPr/>
                    <a:lstStyle/>
                    <a:p>
                      <a:pPr algn="ctr"/>
                      <a:r>
                        <a:rPr lang="en-US" sz="1400" dirty="0" smtClean="0"/>
                        <a:t>bulk water/ GMRES+ILU</a:t>
                      </a:r>
                      <a:endParaRPr lang="en-US" sz="1400" dirty="0"/>
                    </a:p>
                  </a:txBody>
                  <a:tcPr anchor="ctr">
                    <a:solidFill>
                      <a:schemeClr val="accent1">
                        <a:lumMod val="20000"/>
                        <a:lumOff val="80000"/>
                      </a:schemeClr>
                    </a:solidFill>
                  </a:tcPr>
                </a:tc>
                <a:tc>
                  <a:txBody>
                    <a:bodyPr/>
                    <a:lstStyle/>
                    <a:p>
                      <a:pPr algn="ctr"/>
                      <a:r>
                        <a:rPr lang="en-US" sz="1400" dirty="0" smtClean="0"/>
                        <a:t>0.50</a:t>
                      </a:r>
                      <a:endParaRPr lang="en-US" sz="1400" dirty="0"/>
                    </a:p>
                  </a:txBody>
                  <a:tcPr anchor="ctr">
                    <a:solidFill>
                      <a:schemeClr val="accent1">
                        <a:lumMod val="20000"/>
                        <a:lumOff val="80000"/>
                      </a:schemeClr>
                    </a:solidFill>
                  </a:tcPr>
                </a:tc>
                <a:tc>
                  <a:txBody>
                    <a:bodyPr/>
                    <a:lstStyle/>
                    <a:p>
                      <a:pPr algn="ctr"/>
                      <a:r>
                        <a:rPr lang="en-US" sz="1400" dirty="0" smtClean="0"/>
                        <a:t>0.04</a:t>
                      </a:r>
                      <a:endParaRPr lang="en-US" sz="1400" dirty="0"/>
                    </a:p>
                  </a:txBody>
                  <a:tcPr anchor="ctr">
                    <a:solidFill>
                      <a:schemeClr val="accent1">
                        <a:lumMod val="20000"/>
                        <a:lumOff val="80000"/>
                      </a:schemeClr>
                    </a:solidFill>
                  </a:tcPr>
                </a:tc>
                <a:tc>
                  <a:txBody>
                    <a:bodyPr/>
                    <a:lstStyle/>
                    <a:p>
                      <a:pPr algn="ctr"/>
                      <a:r>
                        <a:rPr lang="en-US" sz="1400" dirty="0" smtClean="0"/>
                        <a:t>0.54</a:t>
                      </a:r>
                      <a:endParaRPr lang="en-US" sz="1400" dirty="0"/>
                    </a:p>
                  </a:txBody>
                  <a:tcPr anchor="ctr">
                    <a:solidFill>
                      <a:schemeClr val="accent1">
                        <a:lumMod val="20000"/>
                        <a:lumOff val="80000"/>
                      </a:schemeClr>
                    </a:solidFill>
                  </a:tcPr>
                </a:tc>
              </a:tr>
              <a:tr h="370840">
                <a:tc>
                  <a:txBody>
                    <a:bodyPr/>
                    <a:lstStyle/>
                    <a:p>
                      <a:pPr algn="ctr"/>
                      <a:r>
                        <a:rPr lang="en-US" sz="1400" dirty="0" smtClean="0"/>
                        <a:t>bulk water/ </a:t>
                      </a:r>
                      <a:r>
                        <a:rPr lang="en-US" sz="1400" dirty="0" err="1" smtClean="0"/>
                        <a:t>GMRES+diagonal</a:t>
                      </a:r>
                      <a:endParaRPr lang="en-US" sz="1400" dirty="0"/>
                    </a:p>
                  </a:txBody>
                  <a:tcPr anchor="ctr">
                    <a:solidFill>
                      <a:schemeClr val="accent1">
                        <a:lumMod val="20000"/>
                        <a:lumOff val="80000"/>
                      </a:schemeClr>
                    </a:solidFill>
                  </a:tcPr>
                </a:tc>
                <a:tc>
                  <a:txBody>
                    <a:bodyPr/>
                    <a:lstStyle/>
                    <a:p>
                      <a:pPr algn="ctr"/>
                      <a:r>
                        <a:rPr lang="en-US" sz="1400" dirty="0" smtClean="0"/>
                        <a:t>~0</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Observation: </a:t>
            </a:r>
            <a:r>
              <a:rPr lang="en-US" sz="2400">
                <a:latin typeface="Calibri" pitchFamily="34" charset="0"/>
              </a:rPr>
              <a:t>can amortize the ILU factorization cost</a:t>
            </a:r>
            <a:endParaRPr lang="en-US" sz="2400" b="1">
              <a:solidFill>
                <a:srgbClr val="C00000"/>
              </a:solidFill>
              <a:latin typeface="Calibri" pitchFamily="34" charset="0"/>
            </a:endParaRPr>
          </a:p>
          <a:p>
            <a:pPr marL="342900" indent="-342900">
              <a:spcBef>
                <a:spcPct val="20000"/>
              </a:spcBef>
            </a:pPr>
            <a:r>
              <a:rPr lang="en-US" sz="2000">
                <a:solidFill>
                  <a:srgbClr val="C00000"/>
                </a:solidFill>
                <a:latin typeface="Calibri" pitchFamily="34" charset="0"/>
              </a:rPr>
              <a:t>slowly changing simulation environment </a:t>
            </a:r>
            <a:r>
              <a:rPr lang="en-US" sz="2000">
                <a:solidFill>
                  <a:srgbClr val="C00000"/>
                </a:solidFill>
                <a:latin typeface="Calibri" pitchFamily="34" charset="0"/>
                <a:sym typeface="Symbol" pitchFamily="18" charset="2"/>
              </a:rPr>
              <a:t>re-usable pre-conditioners</a:t>
            </a:r>
            <a:endParaRPr lang="en-US" sz="2000" b="1">
              <a:solidFill>
                <a:srgbClr val="00B050"/>
              </a:solidFill>
              <a:latin typeface="Calibri" pitchFamily="34" charset="0"/>
            </a:endParaRPr>
          </a:p>
        </p:txBody>
      </p:sp>
      <p:grpSp>
        <p:nvGrpSpPr>
          <p:cNvPr id="10" name="Group 9"/>
          <p:cNvGrpSpPr>
            <a:grpSpLocks/>
          </p:cNvGrpSpPr>
          <p:nvPr/>
        </p:nvGrpSpPr>
        <p:grpSpPr bwMode="auto">
          <a:xfrm>
            <a:off x="533400" y="1981200"/>
            <a:ext cx="8518525" cy="2286000"/>
            <a:chOff x="533400" y="1981200"/>
            <a:chExt cx="8519160" cy="2286000"/>
          </a:xfrm>
        </p:grpSpPr>
        <p:pic>
          <p:nvPicPr>
            <p:cNvPr id="29704" name="Picture 3" descr="petn_ilut_longevity_1e-10.png"/>
            <p:cNvPicPr>
              <a:picLocks/>
            </p:cNvPicPr>
            <p:nvPr/>
          </p:nvPicPr>
          <p:blipFill>
            <a:blip r:embed="rId2" cstate="print"/>
            <a:srcRect/>
            <a:stretch>
              <a:fillRect/>
            </a:stretch>
          </p:blipFill>
          <p:spPr bwMode="auto">
            <a:xfrm>
              <a:off x="5623560" y="1981200"/>
              <a:ext cx="3429000" cy="2286000"/>
            </a:xfrm>
            <a:prstGeom prst="rect">
              <a:avLst/>
            </a:prstGeom>
            <a:noFill/>
            <a:ln w="9525">
              <a:noFill/>
              <a:miter lim="800000"/>
              <a:headEnd/>
              <a:tailEnd/>
            </a:ln>
          </p:spPr>
        </p:pic>
        <p:pic>
          <p:nvPicPr>
            <p:cNvPr id="29705" name="Picture 4" descr="petn_ilut_longevity_1e-6.png"/>
            <p:cNvPicPr>
              <a:picLocks/>
            </p:cNvPicPr>
            <p:nvPr/>
          </p:nvPicPr>
          <p:blipFill>
            <a:blip r:embed="rId3" cstate="print"/>
            <a:srcRect/>
            <a:stretch>
              <a:fillRect/>
            </a:stretch>
          </p:blipFill>
          <p:spPr bwMode="auto">
            <a:xfrm>
              <a:off x="2057400" y="1981200"/>
              <a:ext cx="3429000" cy="2286000"/>
            </a:xfrm>
            <a:prstGeom prst="rect">
              <a:avLst/>
            </a:prstGeom>
            <a:noFill/>
            <a:ln w="9525">
              <a:noFill/>
              <a:miter lim="800000"/>
              <a:headEnd/>
              <a:tailEnd/>
            </a:ln>
          </p:spPr>
        </p:pic>
        <p:sp>
          <p:nvSpPr>
            <p:cNvPr id="29706" name="TextBox 7"/>
            <p:cNvSpPr txBox="1">
              <a:spLocks noChangeArrowheads="1"/>
            </p:cNvSpPr>
            <p:nvPr/>
          </p:nvSpPr>
          <p:spPr bwMode="auto">
            <a:xfrm>
              <a:off x="533400" y="2362200"/>
              <a:ext cx="14478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PETN crystal:</a:t>
              </a:r>
            </a:p>
            <a:p>
              <a:pPr algn="r"/>
              <a:r>
                <a:rPr lang="en-US" b="1">
                  <a:solidFill>
                    <a:schemeClr val="accent1"/>
                  </a:solidFill>
                  <a:latin typeface="Calibri" pitchFamily="34" charset="0"/>
                </a:rPr>
                <a:t>solid, 1000s of steps!</a:t>
              </a:r>
            </a:p>
          </p:txBody>
        </p:sp>
      </p:grpSp>
      <p:grpSp>
        <p:nvGrpSpPr>
          <p:cNvPr id="11" name="Group 10"/>
          <p:cNvGrpSpPr>
            <a:grpSpLocks/>
          </p:cNvGrpSpPr>
          <p:nvPr/>
        </p:nvGrpSpPr>
        <p:grpSpPr bwMode="auto">
          <a:xfrm>
            <a:off x="381000" y="4479925"/>
            <a:ext cx="8670925" cy="2286000"/>
            <a:chOff x="381000" y="4480560"/>
            <a:chExt cx="8671560" cy="2286000"/>
          </a:xfrm>
        </p:grpSpPr>
        <p:pic>
          <p:nvPicPr>
            <p:cNvPr id="29701" name="Picture 5" descr="water_6540_ilut_longevity_1e-10.png"/>
            <p:cNvPicPr>
              <a:picLocks/>
            </p:cNvPicPr>
            <p:nvPr/>
          </p:nvPicPr>
          <p:blipFill>
            <a:blip r:embed="rId4" cstate="print"/>
            <a:srcRect/>
            <a:stretch>
              <a:fillRect/>
            </a:stretch>
          </p:blipFill>
          <p:spPr bwMode="auto">
            <a:xfrm>
              <a:off x="5623560" y="4480560"/>
              <a:ext cx="3429000" cy="2286000"/>
            </a:xfrm>
            <a:prstGeom prst="rect">
              <a:avLst/>
            </a:prstGeom>
            <a:noFill/>
            <a:ln w="9525">
              <a:noFill/>
              <a:miter lim="800000"/>
              <a:headEnd/>
              <a:tailEnd/>
            </a:ln>
          </p:spPr>
        </p:pic>
        <p:pic>
          <p:nvPicPr>
            <p:cNvPr id="29702" name="Picture 6" descr="water_6540_ilut_longevity_1e-6.png"/>
            <p:cNvPicPr>
              <a:picLocks/>
            </p:cNvPicPr>
            <p:nvPr/>
          </p:nvPicPr>
          <p:blipFill>
            <a:blip r:embed="rId5" cstate="print"/>
            <a:srcRect/>
            <a:stretch>
              <a:fillRect/>
            </a:stretch>
          </p:blipFill>
          <p:spPr bwMode="auto">
            <a:xfrm>
              <a:off x="2057400" y="4480560"/>
              <a:ext cx="3429000" cy="2286000"/>
            </a:xfrm>
            <a:prstGeom prst="rect">
              <a:avLst/>
            </a:prstGeom>
            <a:noFill/>
            <a:ln w="9525">
              <a:noFill/>
              <a:miter lim="800000"/>
              <a:headEnd/>
              <a:tailEnd/>
            </a:ln>
          </p:spPr>
        </p:pic>
        <p:sp>
          <p:nvSpPr>
            <p:cNvPr id="29703" name="TextBox 8"/>
            <p:cNvSpPr txBox="1">
              <a:spLocks noChangeArrowheads="1"/>
            </p:cNvSpPr>
            <p:nvPr/>
          </p:nvSpPr>
          <p:spPr bwMode="auto">
            <a:xfrm>
              <a:off x="381000" y="4953000"/>
              <a:ext cx="16002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Bulk water:</a:t>
              </a:r>
            </a:p>
            <a:p>
              <a:pPr algn="r"/>
              <a:r>
                <a:rPr lang="en-US" b="1">
                  <a:solidFill>
                    <a:schemeClr val="accent1"/>
                  </a:solidFill>
                  <a:latin typeface="Calibri" pitchFamily="34" charset="0"/>
                </a:rPr>
                <a:t>liquid, 10-100s of steps!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Validation</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lnSpc>
                <a:spcPct val="110000"/>
              </a:lnSpc>
              <a:spcBef>
                <a:spcPct val="20000"/>
              </a:spcBef>
            </a:pPr>
            <a:r>
              <a:rPr lang="en-US" sz="2400" b="1">
                <a:solidFill>
                  <a:srgbClr val="C00000"/>
                </a:solidFill>
                <a:latin typeface="Calibri" pitchFamily="34" charset="0"/>
              </a:rPr>
              <a:t>Hexane (</a:t>
            </a:r>
            <a:r>
              <a:rPr lang="en-US" sz="2400">
                <a:solidFill>
                  <a:srgbClr val="C00000"/>
                </a:solidFill>
                <a:latin typeface="Calibri" pitchFamily="34" charset="0"/>
              </a:rPr>
              <a:t>C</a:t>
            </a:r>
            <a:r>
              <a:rPr lang="en-US" sz="2400" baseline="-25000">
                <a:solidFill>
                  <a:srgbClr val="C00000"/>
                </a:solidFill>
                <a:latin typeface="Calibri" pitchFamily="34" charset="0"/>
              </a:rPr>
              <a:t>6</a:t>
            </a:r>
            <a:r>
              <a:rPr lang="en-US" sz="2400">
                <a:solidFill>
                  <a:srgbClr val="C00000"/>
                </a:solidFill>
                <a:latin typeface="Calibri" pitchFamily="34" charset="0"/>
              </a:rPr>
              <a:t>H</a:t>
            </a:r>
            <a:r>
              <a:rPr lang="en-US" sz="2400" baseline="-25000">
                <a:solidFill>
                  <a:srgbClr val="C00000"/>
                </a:solidFill>
                <a:latin typeface="Calibri" pitchFamily="34" charset="0"/>
              </a:rPr>
              <a:t>14</a:t>
            </a:r>
            <a:r>
              <a:rPr lang="en-US" sz="2400" b="1">
                <a:solidFill>
                  <a:srgbClr val="C00000"/>
                </a:solidFill>
                <a:latin typeface="Calibri" pitchFamily="34" charset="0"/>
              </a:rPr>
              <a:t>) Structure Comparison</a:t>
            </a: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r>
              <a:rPr lang="en-US" sz="2400" b="1">
                <a:solidFill>
                  <a:srgbClr val="C00000"/>
                </a:solidFill>
                <a:latin typeface="Calibri" pitchFamily="34" charset="0"/>
              </a:rPr>
              <a:t>Excellent agreement!</a:t>
            </a:r>
          </a:p>
          <a:p>
            <a:pPr marL="342900" indent="-342900">
              <a:lnSpc>
                <a:spcPct val="110000"/>
              </a:lnSpc>
              <a:spcBef>
                <a:spcPct val="20000"/>
              </a:spcBef>
            </a:pPr>
            <a:endParaRPr lang="en-US" sz="2400" b="1">
              <a:solidFill>
                <a:srgbClr val="C00000"/>
              </a:solidFill>
              <a:latin typeface="Calibri"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1447800" y="1676400"/>
            <a:ext cx="6010275"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Effect transition="in" filter="wipe(down)">
                                      <p:cBhvr>
                                        <p:cTn id="1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1430</Words>
  <Application>Microsoft Office PowerPoint</Application>
  <PresentationFormat>On-screen Show (4:3)</PresentationFormat>
  <Paragraphs>393</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Office Theme</vt:lpstr>
      <vt:lpstr>Graph</vt:lpstr>
      <vt:lpstr>Equation</vt:lpstr>
      <vt:lpstr>PuReMD: A Reactive (ReaxFF) Molecular Dynamics Package   Ananth Grama and Metin Aktulga  ayg@cs.purdue.edu.  </vt:lpstr>
      <vt:lpstr>Acknowledgements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PureMD/Reax/C User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and Numerical Techniques for Atomistic Modeling  by Hasan Metin Aktulga Advisor: Ananth Grama   PhD Thesis Defense June 23rd, 2010</dc:title>
  <dc:creator>Ananth Grama</dc:creator>
  <cp:lastModifiedBy>Ananth Grama</cp:lastModifiedBy>
  <cp:revision>496</cp:revision>
  <dcterms:created xsi:type="dcterms:W3CDTF">2006-08-16T00:00:00Z</dcterms:created>
  <dcterms:modified xsi:type="dcterms:W3CDTF">2013-02-22T20:38:40Z</dcterms:modified>
</cp:coreProperties>
</file>