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4" r:id="rId5"/>
    <p:sldId id="265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80" r:id="rId18"/>
    <p:sldId id="281" r:id="rId19"/>
    <p:sldId id="282" r:id="rId20"/>
    <p:sldId id="283" r:id="rId21"/>
    <p:sldId id="303" r:id="rId22"/>
    <p:sldId id="305" r:id="rId23"/>
    <p:sldId id="306" r:id="rId24"/>
    <p:sldId id="307" r:id="rId25"/>
    <p:sldId id="308" r:id="rId26"/>
    <p:sldId id="318" r:id="rId27"/>
    <p:sldId id="320" r:id="rId28"/>
    <p:sldId id="321" r:id="rId29"/>
    <p:sldId id="324" r:id="rId30"/>
    <p:sldId id="325" r:id="rId31"/>
    <p:sldId id="300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11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3231E-D3D0-4F67-A025-B9DEE1A3E12D}" type="datetimeFigureOut">
              <a:rPr lang="en-US"/>
              <a:pPr>
                <a:defRPr/>
              </a:pPr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C3E5E-EBDF-4F96-881E-85E9EF278A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2F65B-45E2-4989-8066-D7C33709945B}" type="datetimeFigureOut">
              <a:rPr lang="en-US"/>
              <a:pPr>
                <a:defRPr/>
              </a:pPr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A433E-DF3C-415B-8F2A-67669504F5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5AFF1-66F7-4338-BBC4-D609146BFCFC}" type="datetimeFigureOut">
              <a:rPr lang="en-US"/>
              <a:pPr>
                <a:defRPr/>
              </a:pPr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C1449-04D0-4F51-9DB9-B8569E2701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FFC54-630C-4CE4-821C-BA556305CD72}" type="datetimeFigureOut">
              <a:rPr lang="en-US"/>
              <a:pPr>
                <a:defRPr/>
              </a:pPr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A92F8-E53F-472D-9B05-0737DF4D51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8B909-C7A5-4D18-B099-BB6C9CC2DD8F}" type="datetimeFigureOut">
              <a:rPr lang="en-US"/>
              <a:pPr>
                <a:defRPr/>
              </a:pPr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C0974-E38B-4B00-ABC4-FFA4D56D92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4E238-FDE4-4897-8C9B-5EC1DC4669A6}" type="datetimeFigureOut">
              <a:rPr lang="en-US"/>
              <a:pPr>
                <a:defRPr/>
              </a:pPr>
              <a:t>8/26/2014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CC126-8406-4B6E-A16A-CE0D4B040D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E7559-0AC5-47A3-87ED-86BBDC80150C}" type="datetimeFigureOut">
              <a:rPr lang="en-US"/>
              <a:pPr>
                <a:defRPr/>
              </a:pPr>
              <a:t>8/26/2014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1B6F3-A1E9-419F-AED2-F5E23302F2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F96F3-95DE-4A0E-8BC9-534C4F3AE0AA}" type="datetimeFigureOut">
              <a:rPr lang="en-US"/>
              <a:pPr>
                <a:defRPr/>
              </a:pPr>
              <a:t>8/26/2014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CBF7F-7978-41B5-BFFB-7736204E0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D7766-41AC-4729-9FBB-EF7C3B91065A}" type="datetimeFigureOut">
              <a:rPr lang="en-US"/>
              <a:pPr>
                <a:defRPr/>
              </a:pPr>
              <a:t>8/26/2014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AD5AF-9A62-4C2A-ACD0-54339D5111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A86EC-D671-42EC-94FF-51F132D2B770}" type="datetimeFigureOut">
              <a:rPr lang="en-US"/>
              <a:pPr>
                <a:defRPr/>
              </a:pPr>
              <a:t>8/26/2014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D2EF1-8A30-4DBB-9234-CF80389E73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E6025-A40F-492F-95E8-FE9723D374F7}" type="datetimeFigureOut">
              <a:rPr lang="en-US"/>
              <a:pPr>
                <a:defRPr/>
              </a:pPr>
              <a:t>8/26/2014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FEED8-50D7-4447-B52F-3E4107F306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22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E916CDB-9A04-47C4-8CEB-97057154E2B0}" type="datetimeFigureOut">
              <a:rPr lang="en-US"/>
              <a:pPr>
                <a:defRPr/>
              </a:pPr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D1458E3-4AE8-4081-8C94-C0BCC4DF90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143000"/>
            <a:ext cx="8229600" cy="54864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b="1" dirty="0" err="1" smtClean="0">
                <a:solidFill>
                  <a:srgbClr val="8064A2"/>
                </a:solidFill>
                <a:ea typeface="ヒラギノ角ゴ Pro W3"/>
                <a:cs typeface="ヒラギノ角ゴ Pro W3"/>
              </a:rPr>
              <a:t>PuReMD</a:t>
            </a:r>
            <a:r>
              <a:rPr lang="en-US" b="1" dirty="0" smtClean="0">
                <a:solidFill>
                  <a:srgbClr val="8064A2"/>
                </a:solidFill>
                <a:ea typeface="ヒラギノ角ゴ Pro W3"/>
                <a:cs typeface="ヒラギノ角ゴ Pro W3"/>
              </a:rPr>
              <a:t>: Purdue Reactive Molecular Dynamics Software</a:t>
            </a:r>
            <a:r>
              <a:rPr lang="en-US" sz="4000" b="1" dirty="0" smtClean="0">
                <a:ea typeface="ヒラギノ角ゴ Pro W3"/>
                <a:cs typeface="ヒラギノ角ゴ Pro W3"/>
              </a:rPr>
              <a:t/>
            </a:r>
            <a:br>
              <a:rPr lang="en-US" sz="4000" b="1" dirty="0" smtClean="0">
                <a:ea typeface="ヒラギノ角ゴ Pro W3"/>
                <a:cs typeface="ヒラギノ角ゴ Pro W3"/>
              </a:rPr>
            </a:br>
            <a:r>
              <a:rPr lang="en-US" sz="4000" dirty="0" smtClean="0">
                <a:ea typeface="ヒラギノ角ゴ Pro W3"/>
                <a:cs typeface="ヒラギノ角ゴ Pro W3"/>
              </a:rPr>
              <a:t/>
            </a:r>
            <a:br>
              <a:rPr lang="en-US" sz="4000" dirty="0" smtClean="0">
                <a:ea typeface="ヒラギノ角ゴ Pro W3"/>
                <a:cs typeface="ヒラギノ角ゴ Pro W3"/>
              </a:rPr>
            </a:br>
            <a:r>
              <a:rPr lang="en-US" sz="3200" dirty="0" err="1" smtClean="0">
                <a:solidFill>
                  <a:schemeClr val="accent2"/>
                </a:solidFill>
                <a:ea typeface="ヒラギノ角ゴ Pro W3"/>
                <a:cs typeface="ヒラギノ角ゴ Pro W3"/>
              </a:rPr>
              <a:t>Ananth</a:t>
            </a:r>
            <a:r>
              <a:rPr lang="en-US" sz="3200" dirty="0" smtClean="0">
                <a:solidFill>
                  <a:schemeClr val="accent2"/>
                </a:solidFill>
                <a:ea typeface="ヒラギノ角ゴ Pro W3"/>
                <a:cs typeface="ヒラギノ角ゴ Pro W3"/>
              </a:rPr>
              <a:t> </a:t>
            </a:r>
            <a:r>
              <a:rPr lang="en-US" sz="3200" dirty="0" err="1" smtClean="0">
                <a:solidFill>
                  <a:schemeClr val="accent2"/>
                </a:solidFill>
                <a:ea typeface="ヒラギノ角ゴ Pro W3"/>
                <a:cs typeface="ヒラギノ角ゴ Pro W3"/>
              </a:rPr>
              <a:t>Grama</a:t>
            </a:r>
            <a:r>
              <a:rPr lang="en-US" sz="3200" dirty="0" smtClean="0">
                <a:solidFill>
                  <a:schemeClr val="accent2"/>
                </a:solidFill>
                <a:ea typeface="ヒラギノ角ゴ Pro W3"/>
                <a:cs typeface="ヒラギノ角ゴ Pro W3"/>
              </a:rPr>
              <a:t/>
            </a:r>
            <a:br>
              <a:rPr lang="en-US" sz="3200" dirty="0" smtClean="0">
                <a:solidFill>
                  <a:schemeClr val="accent2"/>
                </a:solidFill>
                <a:ea typeface="ヒラギノ角ゴ Pro W3"/>
                <a:cs typeface="ヒラギノ角ゴ Pro W3"/>
              </a:rPr>
            </a:br>
            <a:r>
              <a:rPr lang="en-US" sz="1600" dirty="0" smtClean="0">
                <a:solidFill>
                  <a:schemeClr val="accent2"/>
                </a:solidFill>
                <a:ea typeface="ヒラギノ角ゴ Pro W3"/>
                <a:cs typeface="ヒラギノ角ゴ Pro W3"/>
              </a:rPr>
              <a:t>Center for Science of Information</a:t>
            </a:r>
            <a:br>
              <a:rPr lang="en-US" sz="1600" dirty="0" smtClean="0">
                <a:solidFill>
                  <a:schemeClr val="accent2"/>
                </a:solidFill>
                <a:ea typeface="ヒラギノ角ゴ Pro W3"/>
                <a:cs typeface="ヒラギノ角ゴ Pro W3"/>
              </a:rPr>
            </a:br>
            <a:r>
              <a:rPr lang="en-US" sz="1600" dirty="0" smtClean="0">
                <a:solidFill>
                  <a:schemeClr val="accent2"/>
                </a:solidFill>
                <a:ea typeface="ヒラギノ角ゴ Pro W3"/>
                <a:cs typeface="ヒラギノ角ゴ Pro W3"/>
              </a:rPr>
              <a:t>Computational Science and Engineering</a:t>
            </a:r>
            <a:br>
              <a:rPr lang="en-US" sz="1600" dirty="0" smtClean="0">
                <a:solidFill>
                  <a:schemeClr val="accent2"/>
                </a:solidFill>
                <a:ea typeface="ヒラギノ角ゴ Pro W3"/>
                <a:cs typeface="ヒラギノ角ゴ Pro W3"/>
              </a:rPr>
            </a:br>
            <a:r>
              <a:rPr lang="en-US" sz="1600" dirty="0" smtClean="0">
                <a:solidFill>
                  <a:schemeClr val="accent2"/>
                </a:solidFill>
                <a:ea typeface="ヒラギノ角ゴ Pro W3"/>
                <a:cs typeface="ヒラギノ角ゴ Pro W3"/>
              </a:rPr>
              <a:t>Department of Computer Science</a:t>
            </a:r>
            <a:r>
              <a:rPr lang="en-US" sz="1600" dirty="0" smtClean="0">
                <a:ea typeface="ヒラギノ角ゴ Pro W3"/>
                <a:cs typeface="ヒラギノ角ゴ Pro W3"/>
              </a:rPr>
              <a:t/>
            </a:r>
            <a:br>
              <a:rPr lang="en-US" sz="1600" dirty="0" smtClean="0">
                <a:ea typeface="ヒラギノ角ゴ Pro W3"/>
                <a:cs typeface="ヒラギノ角ゴ Pro W3"/>
              </a:rPr>
            </a:br>
            <a:r>
              <a:rPr lang="en-US" sz="1600" dirty="0" smtClean="0">
                <a:latin typeface="Courier New" panose="02070309020205020404" pitchFamily="49" charset="0"/>
                <a:ea typeface="ヒラギノ角ゴ Pro W3"/>
                <a:cs typeface="Courier New" panose="02070309020205020404" pitchFamily="49" charset="0"/>
              </a:rPr>
              <a:t>ayg@cs.purdue.edu</a:t>
            </a:r>
            <a:endParaRPr lang="en-US" sz="1600" b="1" dirty="0" smtClean="0">
              <a:solidFill>
                <a:schemeClr val="accent1"/>
              </a:solidFill>
              <a:latin typeface="Courier New" panose="02070309020205020404" pitchFamily="49" charset="0"/>
              <a:ea typeface="ヒラギノ角ゴ Pro W3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ILU-based preconditioning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457200" y="1143000"/>
            <a:ext cx="82296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solidFill>
                  <a:srgbClr val="C00000"/>
                </a:solidFill>
                <a:latin typeface="Calibri" pitchFamily="34" charset="0"/>
              </a:rPr>
              <a:t>ILU-based pre-conditioners: </a:t>
            </a:r>
            <a:r>
              <a:rPr lang="en-US" sz="2400">
                <a:latin typeface="Calibri" pitchFamily="34" charset="0"/>
              </a:rPr>
              <a:t>no fill-in, 10</a:t>
            </a:r>
            <a:r>
              <a:rPr lang="en-US" sz="2400" baseline="30000">
                <a:latin typeface="Calibri" pitchFamily="34" charset="0"/>
              </a:rPr>
              <a:t>-2 </a:t>
            </a:r>
            <a:r>
              <a:rPr lang="en-US" sz="2400">
                <a:latin typeface="Calibri" pitchFamily="34" charset="0"/>
              </a:rPr>
              <a:t>drop tolerance</a:t>
            </a:r>
            <a:endParaRPr lang="en-US" sz="2400" baseline="30000">
              <a:latin typeface="Calibri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>
                <a:solidFill>
                  <a:srgbClr val="00B050"/>
                </a:solidFill>
                <a:latin typeface="Calibri" pitchFamily="34" charset="0"/>
              </a:rPr>
              <a:t>effective </a:t>
            </a:r>
            <a:r>
              <a:rPr lang="en-US" sz="2000">
                <a:latin typeface="Calibri" pitchFamily="34" charset="0"/>
              </a:rPr>
              <a:t>(considering only the solve time)</a:t>
            </a: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endParaRPr lang="en-US" sz="2000" b="1">
              <a:solidFill>
                <a:srgbClr val="00B050"/>
              </a:solidFill>
              <a:latin typeface="Calibri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endParaRPr lang="en-US" sz="2000" b="1">
              <a:solidFill>
                <a:srgbClr val="00B050"/>
              </a:solidFill>
              <a:latin typeface="Calibri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endParaRPr lang="en-US" sz="2000" b="1">
              <a:solidFill>
                <a:srgbClr val="00B050"/>
              </a:solidFill>
              <a:latin typeface="Calibri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endParaRPr lang="en-US" sz="2000" b="1">
              <a:solidFill>
                <a:srgbClr val="00B050"/>
              </a:solidFill>
              <a:latin typeface="Calibri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endParaRPr lang="en-US" sz="2000" b="1">
              <a:solidFill>
                <a:srgbClr val="00B050"/>
              </a:solidFill>
              <a:latin typeface="Calibri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endParaRPr lang="en-US" sz="2000" b="1">
              <a:solidFill>
                <a:srgbClr val="00B050"/>
              </a:solidFill>
              <a:latin typeface="Calibri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endParaRPr lang="en-US" sz="2000" b="1">
              <a:solidFill>
                <a:srgbClr val="00B050"/>
              </a:solidFill>
              <a:latin typeface="Calibri" pitchFamily="34" charset="0"/>
            </a:endParaRPr>
          </a:p>
          <a:p>
            <a:pPr marL="800100" lvl="1" indent="-342900">
              <a:spcBef>
                <a:spcPct val="20000"/>
              </a:spcBef>
            </a:pPr>
            <a:endParaRPr lang="en-US" sz="2000" b="1">
              <a:solidFill>
                <a:srgbClr val="00B050"/>
              </a:solidFill>
              <a:latin typeface="Calibri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>
                <a:solidFill>
                  <a:srgbClr val="00B050"/>
                </a:solidFill>
                <a:latin typeface="Calibri" pitchFamily="34" charset="0"/>
              </a:rPr>
              <a:t>no fill-in + threshold: </a:t>
            </a:r>
            <a:r>
              <a:rPr lang="en-US" sz="2000">
                <a:latin typeface="Calibri" pitchFamily="34" charset="0"/>
              </a:rPr>
              <a:t>nice scaling with system size</a:t>
            </a: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>
                <a:solidFill>
                  <a:srgbClr val="FF0000"/>
                </a:solidFill>
                <a:latin typeface="Calibri" pitchFamily="34" charset="0"/>
              </a:rPr>
              <a:t>ILU factorization is expensive </a:t>
            </a:r>
          </a:p>
          <a:p>
            <a:pPr marL="800100" lvl="1" indent="-342900">
              <a:spcBef>
                <a:spcPct val="20000"/>
              </a:spcBef>
            </a:pPr>
            <a:endParaRPr lang="en-US" sz="2000">
              <a:latin typeface="Calibri" pitchFamily="34" charset="0"/>
            </a:endParaRPr>
          </a:p>
          <a:p>
            <a:pPr marL="800100" lvl="1" indent="-342900">
              <a:spcBef>
                <a:spcPct val="20000"/>
              </a:spcBef>
            </a:pPr>
            <a:endParaRPr lang="en-US" sz="2000">
              <a:latin typeface="Calibri" pitchFamily="34" charset="0"/>
            </a:endParaRPr>
          </a:p>
          <a:p>
            <a:pPr marL="800100" lvl="1" indent="-342900">
              <a:spcBef>
                <a:spcPct val="20000"/>
              </a:spcBef>
            </a:pPr>
            <a:endParaRPr lang="en-US" sz="2000">
              <a:latin typeface="Calibri" pitchFamily="34" charset="0"/>
            </a:endParaRPr>
          </a:p>
        </p:txBody>
      </p: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1219200" y="1905000"/>
            <a:ext cx="6324600" cy="2873375"/>
            <a:chOff x="1524000" y="2971800"/>
            <a:chExt cx="6324600" cy="2874065"/>
          </a:xfrm>
        </p:grpSpPr>
        <p:pic>
          <p:nvPicPr>
            <p:cNvPr id="28702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276600" y="2971800"/>
              <a:ext cx="4572000" cy="14580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8703" name="TextBox 4"/>
            <p:cNvSpPr txBox="1">
              <a:spLocks noChangeArrowheads="1"/>
            </p:cNvSpPr>
            <p:nvPr/>
          </p:nvSpPr>
          <p:spPr bwMode="auto">
            <a:xfrm>
              <a:off x="1524000" y="3048000"/>
              <a:ext cx="17526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600">
                  <a:solidFill>
                    <a:schemeClr val="accent1"/>
                  </a:solidFill>
                  <a:latin typeface="Calibri" pitchFamily="34" charset="0"/>
                </a:rPr>
                <a:t>bulk water system</a:t>
              </a:r>
            </a:p>
          </p:txBody>
        </p:sp>
        <p:pic>
          <p:nvPicPr>
            <p:cNvPr id="28704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76600" y="4495800"/>
              <a:ext cx="4572000" cy="13500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8705" name="TextBox 6"/>
            <p:cNvSpPr txBox="1">
              <a:spLocks noChangeArrowheads="1"/>
            </p:cNvSpPr>
            <p:nvPr/>
          </p:nvSpPr>
          <p:spPr bwMode="auto">
            <a:xfrm>
              <a:off x="1828800" y="4495800"/>
              <a:ext cx="13716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600">
                  <a:solidFill>
                    <a:schemeClr val="accent1"/>
                  </a:solidFill>
                  <a:latin typeface="Calibri" pitchFamily="34" charset="0"/>
                </a:rPr>
                <a:t>bilayer system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7543800" y="2633663"/>
            <a:ext cx="1447800" cy="1470025"/>
            <a:chOff x="7620000" y="2938849"/>
            <a:chExt cx="1447800" cy="1469983"/>
          </a:xfrm>
        </p:grpSpPr>
        <p:cxnSp>
          <p:nvCxnSpPr>
            <p:cNvPr id="8" name="Straight Arrow Connector 7"/>
            <p:cNvCxnSpPr>
              <a:stCxn id="1026" idx="3"/>
              <a:endCxn id="28701" idx="1"/>
            </p:cNvCxnSpPr>
            <p:nvPr/>
          </p:nvCxnSpPr>
          <p:spPr>
            <a:xfrm>
              <a:off x="7620000" y="2938849"/>
              <a:ext cx="609600" cy="814364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stealth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>
              <a:stCxn id="28701" idx="1"/>
              <a:endCxn id="1027" idx="3"/>
            </p:cNvCxnSpPr>
            <p:nvPr/>
          </p:nvCxnSpPr>
          <p:spPr>
            <a:xfrm rot="10800000" flipV="1">
              <a:off x="7620000" y="3753213"/>
              <a:ext cx="609600" cy="655619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oval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701" name="TextBox 9"/>
            <p:cNvSpPr txBox="1">
              <a:spLocks noChangeArrowheads="1"/>
            </p:cNvSpPr>
            <p:nvPr/>
          </p:nvSpPr>
          <p:spPr bwMode="auto">
            <a:xfrm>
              <a:off x="8229600" y="3276600"/>
              <a:ext cx="838200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solidFill>
                    <a:srgbClr val="FF0000"/>
                  </a:solidFill>
                  <a:latin typeface="Calibri" pitchFamily="34" charset="0"/>
                </a:rPr>
                <a:t>cache effects are still evident</a:t>
              </a:r>
            </a:p>
          </p:txBody>
        </p:sp>
      </p:grp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4419600" y="5303838"/>
          <a:ext cx="4495801" cy="15544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47802"/>
                <a:gridCol w="1447800"/>
                <a:gridCol w="838200"/>
                <a:gridCol w="7619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FF0000"/>
                          </a:solidFill>
                        </a:rPr>
                        <a:t>system/solver</a:t>
                      </a:r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FF0000"/>
                          </a:solidFill>
                        </a:rPr>
                        <a:t>time to</a:t>
                      </a:r>
                      <a:r>
                        <a:rPr lang="en-US" sz="1400" b="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</a:rPr>
                        <a:t>compute </a:t>
                      </a:r>
                      <a:r>
                        <a:rPr lang="en-US" sz="1400" b="0" dirty="0" err="1" smtClean="0">
                          <a:solidFill>
                            <a:srgbClr val="FF0000"/>
                          </a:solidFill>
                        </a:rPr>
                        <a:t>preconditioner</a:t>
                      </a:r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FF0000"/>
                          </a:solidFill>
                        </a:rPr>
                        <a:t>solve time (s)</a:t>
                      </a:r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FF0000"/>
                          </a:solidFill>
                        </a:rPr>
                        <a:t>total time (s)</a:t>
                      </a:r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bulk water/ GMRES+ILU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0.50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0.04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0.54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bulk water/ </a:t>
                      </a:r>
                      <a:r>
                        <a:rPr lang="en-US" sz="1400" dirty="0" err="1" smtClean="0"/>
                        <a:t>GMRES+diagonal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~0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0.11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0.11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ILU-based preconditioning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457200" y="1143000"/>
            <a:ext cx="82296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solidFill>
                  <a:srgbClr val="C00000"/>
                </a:solidFill>
                <a:latin typeface="Calibri" pitchFamily="34" charset="0"/>
              </a:rPr>
              <a:t>Observation: </a:t>
            </a:r>
            <a:r>
              <a:rPr lang="en-US" sz="2400">
                <a:latin typeface="Calibri" pitchFamily="34" charset="0"/>
              </a:rPr>
              <a:t>can amortize the ILU factorization cost</a:t>
            </a:r>
            <a:endParaRPr lang="en-US" sz="2400" b="1">
              <a:solidFill>
                <a:srgbClr val="C00000"/>
              </a:solidFill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C00000"/>
                </a:solidFill>
                <a:latin typeface="Calibri" pitchFamily="34" charset="0"/>
              </a:rPr>
              <a:t>slowly changing simulation environment </a:t>
            </a:r>
            <a:r>
              <a:rPr lang="en-US" sz="200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re-usable pre-conditioners</a:t>
            </a:r>
            <a:endParaRPr lang="en-US" sz="2000" b="1">
              <a:solidFill>
                <a:srgbClr val="00B050"/>
              </a:solidFill>
              <a:latin typeface="Calibri" pitchFamily="34" charset="0"/>
            </a:endParaRPr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533400" y="1981200"/>
            <a:ext cx="8518525" cy="2286000"/>
            <a:chOff x="533400" y="1981200"/>
            <a:chExt cx="8519160" cy="2286000"/>
          </a:xfrm>
        </p:grpSpPr>
        <p:pic>
          <p:nvPicPr>
            <p:cNvPr id="29704" name="Picture 3" descr="petn_ilut_longevity_1e-10.png"/>
            <p:cNvPicPr>
              <a:picLocks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623560" y="1981200"/>
              <a:ext cx="3429000" cy="2286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705" name="Picture 4" descr="petn_ilut_longevity_1e-6.png"/>
            <p:cNvPicPr>
              <a:picLocks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057400" y="1981200"/>
              <a:ext cx="3429000" cy="2286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9706" name="TextBox 7"/>
            <p:cNvSpPr txBox="1">
              <a:spLocks noChangeArrowheads="1"/>
            </p:cNvSpPr>
            <p:nvPr/>
          </p:nvSpPr>
          <p:spPr bwMode="auto">
            <a:xfrm>
              <a:off x="533400" y="2362200"/>
              <a:ext cx="1447800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b="1">
                  <a:solidFill>
                    <a:schemeClr val="accent1"/>
                  </a:solidFill>
                  <a:latin typeface="Calibri" pitchFamily="34" charset="0"/>
                </a:rPr>
                <a:t>PETN crystal:</a:t>
              </a:r>
            </a:p>
            <a:p>
              <a:pPr algn="r"/>
              <a:r>
                <a:rPr lang="en-US" b="1">
                  <a:solidFill>
                    <a:schemeClr val="accent1"/>
                  </a:solidFill>
                  <a:latin typeface="Calibri" pitchFamily="34" charset="0"/>
                </a:rPr>
                <a:t>solid, 1000s of steps!</a:t>
              </a: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381000" y="4479925"/>
            <a:ext cx="8670925" cy="2286000"/>
            <a:chOff x="381000" y="4480560"/>
            <a:chExt cx="8671560" cy="2286000"/>
          </a:xfrm>
        </p:grpSpPr>
        <p:pic>
          <p:nvPicPr>
            <p:cNvPr id="29701" name="Picture 5" descr="water_6540_ilut_longevity_1e-10.png"/>
            <p:cNvPicPr>
              <a:picLocks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623560" y="4480560"/>
              <a:ext cx="3429000" cy="2286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702" name="Picture 6" descr="water_6540_ilut_longevity_1e-6.png"/>
            <p:cNvPicPr>
              <a:picLocks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057400" y="4480560"/>
              <a:ext cx="3429000" cy="2286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9703" name="TextBox 8"/>
            <p:cNvSpPr txBox="1">
              <a:spLocks noChangeArrowheads="1"/>
            </p:cNvSpPr>
            <p:nvPr/>
          </p:nvSpPr>
          <p:spPr bwMode="auto">
            <a:xfrm>
              <a:off x="381000" y="4953000"/>
              <a:ext cx="1600200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b="1">
                  <a:solidFill>
                    <a:schemeClr val="accent1"/>
                  </a:solidFill>
                  <a:latin typeface="Calibri" pitchFamily="34" charset="0"/>
                </a:rPr>
                <a:t>Bulk water:</a:t>
              </a:r>
            </a:p>
            <a:p>
              <a:pPr algn="r"/>
              <a:r>
                <a:rPr lang="en-US" b="1">
                  <a:solidFill>
                    <a:schemeClr val="accent1"/>
                  </a:solidFill>
                  <a:latin typeface="Calibri" pitchFamily="34" charset="0"/>
                </a:rPr>
                <a:t>liquid, 10-100s of steps!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Memory Management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143000"/>
            <a:ext cx="8229600" cy="5486400"/>
          </a:xfrm>
          <a:prstGeom prst="rect">
            <a:avLst/>
          </a:prstGeom>
        </p:spPr>
        <p:txBody>
          <a:bodyPr anchor="ctr">
            <a:normAutofit fontScale="92500" lnSpcReduction="20000"/>
          </a:bodyPr>
          <a:lstStyle/>
          <a:p>
            <a:pPr marL="342900" indent="-342900" fontAlgn="auto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C00000"/>
                </a:solidFill>
                <a:latin typeface="+mn-lt"/>
                <a:cs typeface="+mn-cs"/>
              </a:rPr>
              <a:t>Compact data-structures</a:t>
            </a:r>
          </a:p>
          <a:p>
            <a:pPr marL="342900" indent="-342900" fontAlgn="auto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en-US" sz="2400" b="1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342900" indent="-342900" fontAlgn="auto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en-US" sz="2400" b="1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342900" indent="-342900" fontAlgn="auto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en-US" sz="2400" b="1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342900" indent="-342900" fontAlgn="auto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en-US" sz="2400" b="1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342900" indent="-342900" fontAlgn="auto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en-US" sz="2400" b="1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342900" indent="-342900" fontAlgn="auto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en-US" sz="2400" b="1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342900" indent="-342900" fontAlgn="auto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en-US" sz="2400" b="1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342900" indent="-342900" fontAlgn="auto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en-US" sz="2400" b="1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342900" indent="-342900" fontAlgn="auto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C00000"/>
                </a:solidFill>
                <a:latin typeface="+mn-lt"/>
                <a:cs typeface="+mn-cs"/>
              </a:rPr>
              <a:t>Dynamic and adaptive lists</a:t>
            </a:r>
          </a:p>
          <a:p>
            <a:pPr marL="800100" lvl="1" indent="-342900" fontAlgn="auto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accent1"/>
                </a:solidFill>
                <a:latin typeface="+mn-lt"/>
                <a:cs typeface="+mn-cs"/>
              </a:rPr>
              <a:t>initially: </a:t>
            </a:r>
            <a:r>
              <a:rPr lang="en-US" sz="2000" dirty="0">
                <a:latin typeface="+mn-lt"/>
                <a:cs typeface="+mn-cs"/>
              </a:rPr>
              <a:t>allocate after estimation</a:t>
            </a:r>
          </a:p>
          <a:p>
            <a:pPr marL="800100" lvl="1" indent="-342900" fontAlgn="auto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accent1"/>
                </a:solidFill>
                <a:latin typeface="+mn-lt"/>
                <a:cs typeface="+mn-cs"/>
              </a:rPr>
              <a:t>at every step: </a:t>
            </a:r>
            <a:r>
              <a:rPr lang="en-US" sz="2000" dirty="0">
                <a:latin typeface="+mn-lt"/>
                <a:cs typeface="+mn-cs"/>
              </a:rPr>
              <a:t>monitor &amp; re-allocate if necessary</a:t>
            </a:r>
          </a:p>
          <a:p>
            <a:pPr marL="342900" indent="-342900" fontAlgn="auto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en-US" sz="2000" dirty="0">
              <a:latin typeface="+mn-lt"/>
              <a:cs typeface="+mn-cs"/>
            </a:endParaRPr>
          </a:p>
          <a:p>
            <a:pPr marL="342900" indent="-342900" fontAlgn="auto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C00000"/>
                </a:solidFill>
                <a:latin typeface="+mn-lt"/>
                <a:cs typeface="+mn-cs"/>
              </a:rPr>
              <a:t>Low memory foot-print, linear scaling with system size</a:t>
            </a:r>
          </a:p>
        </p:txBody>
      </p:sp>
      <p:grpSp>
        <p:nvGrpSpPr>
          <p:cNvPr id="163" name="Group 162"/>
          <p:cNvGrpSpPr>
            <a:grpSpLocks/>
          </p:cNvGrpSpPr>
          <p:nvPr/>
        </p:nvGrpSpPr>
        <p:grpSpPr bwMode="auto">
          <a:xfrm>
            <a:off x="685800" y="1782763"/>
            <a:ext cx="2743200" cy="2740025"/>
            <a:chOff x="381000" y="1981200"/>
            <a:chExt cx="2743200" cy="2740151"/>
          </a:xfrm>
        </p:grpSpPr>
        <p:grpSp>
          <p:nvGrpSpPr>
            <p:cNvPr id="30781" name="Group 159"/>
            <p:cNvGrpSpPr>
              <a:grpSpLocks/>
            </p:cNvGrpSpPr>
            <p:nvPr/>
          </p:nvGrpSpPr>
          <p:grpSpPr bwMode="auto">
            <a:xfrm>
              <a:off x="381000" y="1981200"/>
              <a:ext cx="2743200" cy="1371600"/>
              <a:chOff x="381000" y="1981200"/>
              <a:chExt cx="2743200" cy="1371600"/>
            </a:xfrm>
          </p:grpSpPr>
          <p:grpSp>
            <p:nvGrpSpPr>
              <p:cNvPr id="30783" name="Group 57"/>
              <p:cNvGrpSpPr>
                <a:grpSpLocks/>
              </p:cNvGrpSpPr>
              <p:nvPr/>
            </p:nvGrpSpPr>
            <p:grpSpPr bwMode="auto">
              <a:xfrm>
                <a:off x="457200" y="1981200"/>
                <a:ext cx="2286000" cy="457200"/>
                <a:chOff x="457200" y="1981200"/>
                <a:chExt cx="2286000" cy="457200"/>
              </a:xfrm>
            </p:grpSpPr>
            <p:cxnSp>
              <p:nvCxnSpPr>
                <p:cNvPr id="9" name="Straight Connector 3"/>
                <p:cNvCxnSpPr/>
                <p:nvPr/>
              </p:nvCxnSpPr>
              <p:spPr>
                <a:xfrm>
                  <a:off x="457200" y="1981200"/>
                  <a:ext cx="2286000" cy="0"/>
                </a:xfrm>
                <a:prstGeom prst="line">
                  <a:avLst/>
                </a:prstGeom>
                <a:ln w="1270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/>
                <p:cNvCxnSpPr/>
                <p:nvPr/>
              </p:nvCxnSpPr>
              <p:spPr>
                <a:xfrm>
                  <a:off x="457200" y="2438421"/>
                  <a:ext cx="2286000" cy="0"/>
                </a:xfrm>
                <a:prstGeom prst="line">
                  <a:avLst/>
                </a:prstGeom>
                <a:ln w="1270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 rot="5400000">
                  <a:off x="228589" y="2209811"/>
                  <a:ext cx="457221" cy="0"/>
                </a:xfrm>
                <a:prstGeom prst="line">
                  <a:avLst/>
                </a:prstGeom>
                <a:ln w="1270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 rot="5400000">
                  <a:off x="1020752" y="2209811"/>
                  <a:ext cx="457221" cy="0"/>
                </a:xfrm>
                <a:prstGeom prst="line">
                  <a:avLst/>
                </a:prstGeom>
                <a:ln w="1270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 rot="5400000">
                  <a:off x="1387464" y="2209811"/>
                  <a:ext cx="457221" cy="0"/>
                </a:xfrm>
                <a:prstGeom prst="line">
                  <a:avLst/>
                </a:prstGeom>
                <a:ln w="1270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 rot="5400000">
                  <a:off x="1752589" y="2209811"/>
                  <a:ext cx="457221" cy="0"/>
                </a:xfrm>
                <a:prstGeom prst="line">
                  <a:avLst/>
                </a:prstGeom>
                <a:ln w="1270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0816" name="Group 27"/>
                <p:cNvGrpSpPr>
                  <a:grpSpLocks/>
                </p:cNvGrpSpPr>
                <p:nvPr/>
              </p:nvGrpSpPr>
              <p:grpSpPr bwMode="auto">
                <a:xfrm>
                  <a:off x="609600" y="2209800"/>
                  <a:ext cx="502919" cy="45719"/>
                  <a:chOff x="792480" y="2209800"/>
                  <a:chExt cx="502919" cy="45719"/>
                </a:xfrm>
              </p:grpSpPr>
              <p:sp>
                <p:nvSpPr>
                  <p:cNvPr id="19" name="Oval 18"/>
                  <p:cNvSpPr/>
                  <p:nvPr/>
                </p:nvSpPr>
                <p:spPr>
                  <a:xfrm>
                    <a:off x="792480" y="2209811"/>
                    <a:ext cx="46038" cy="46039"/>
                  </a:xfrm>
                  <a:prstGeom prst="ellips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  <p:sp>
                <p:nvSpPr>
                  <p:cNvPr id="20" name="Oval 19"/>
                  <p:cNvSpPr/>
                  <p:nvPr/>
                </p:nvSpPr>
                <p:spPr>
                  <a:xfrm>
                    <a:off x="1021080" y="2209811"/>
                    <a:ext cx="46038" cy="46039"/>
                  </a:xfrm>
                  <a:prstGeom prst="ellips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  <p:sp>
                <p:nvSpPr>
                  <p:cNvPr id="21" name="Oval 20"/>
                  <p:cNvSpPr/>
                  <p:nvPr/>
                </p:nvSpPr>
                <p:spPr>
                  <a:xfrm>
                    <a:off x="1249680" y="2209811"/>
                    <a:ext cx="46038" cy="46039"/>
                  </a:xfrm>
                  <a:prstGeom prst="ellips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25" name="Oval 24"/>
                <p:cNvSpPr/>
                <p:nvPr/>
              </p:nvSpPr>
              <p:spPr>
                <a:xfrm>
                  <a:off x="1325563" y="2103443"/>
                  <a:ext cx="228600" cy="228611"/>
                </a:xfrm>
                <a:prstGeom prst="ellipse">
                  <a:avLst/>
                </a:prstGeom>
                <a:solidFill>
                  <a:schemeClr val="accent5"/>
                </a:solidFill>
                <a:ln w="12700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26" name="Oval 25"/>
                <p:cNvSpPr/>
                <p:nvPr/>
              </p:nvSpPr>
              <p:spPr>
                <a:xfrm>
                  <a:off x="1692275" y="2103443"/>
                  <a:ext cx="228600" cy="228611"/>
                </a:xfrm>
                <a:prstGeom prst="ellipse">
                  <a:avLst/>
                </a:prstGeom>
                <a:solidFill>
                  <a:schemeClr val="accent6"/>
                </a:solidFill>
                <a:ln w="12700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grpSp>
              <p:nvGrpSpPr>
                <p:cNvPr id="30819" name="Group 28"/>
                <p:cNvGrpSpPr>
                  <a:grpSpLocks/>
                </p:cNvGrpSpPr>
                <p:nvPr/>
              </p:nvGrpSpPr>
              <p:grpSpPr bwMode="auto">
                <a:xfrm>
                  <a:off x="2133600" y="2209800"/>
                  <a:ext cx="502919" cy="45719"/>
                  <a:chOff x="792480" y="2209800"/>
                  <a:chExt cx="502919" cy="45719"/>
                </a:xfrm>
              </p:grpSpPr>
              <p:sp>
                <p:nvSpPr>
                  <p:cNvPr id="30" name="Oval 29"/>
                  <p:cNvSpPr/>
                  <p:nvPr/>
                </p:nvSpPr>
                <p:spPr>
                  <a:xfrm>
                    <a:off x="792480" y="2209811"/>
                    <a:ext cx="46038" cy="46039"/>
                  </a:xfrm>
                  <a:prstGeom prst="ellips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  <p:sp>
                <p:nvSpPr>
                  <p:cNvPr id="31" name="Oval 30"/>
                  <p:cNvSpPr/>
                  <p:nvPr/>
                </p:nvSpPr>
                <p:spPr>
                  <a:xfrm>
                    <a:off x="1021080" y="2209811"/>
                    <a:ext cx="46038" cy="46039"/>
                  </a:xfrm>
                  <a:prstGeom prst="ellips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  <p:sp>
                <p:nvSpPr>
                  <p:cNvPr id="32" name="Oval 31"/>
                  <p:cNvSpPr/>
                  <p:nvPr/>
                </p:nvSpPr>
                <p:spPr>
                  <a:xfrm>
                    <a:off x="1249680" y="2209811"/>
                    <a:ext cx="46038" cy="46039"/>
                  </a:xfrm>
                  <a:prstGeom prst="ellips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</p:grpSp>
            <p:cxnSp>
              <p:nvCxnSpPr>
                <p:cNvPr id="33" name="Straight Connector 32"/>
                <p:cNvCxnSpPr/>
                <p:nvPr/>
              </p:nvCxnSpPr>
              <p:spPr>
                <a:xfrm rot="5400000">
                  <a:off x="2514589" y="2209811"/>
                  <a:ext cx="457221" cy="0"/>
                </a:xfrm>
                <a:prstGeom prst="line">
                  <a:avLst/>
                </a:prstGeom>
                <a:ln w="1270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821" name="TextBox 55"/>
                <p:cNvSpPr txBox="1">
                  <a:spLocks noChangeArrowheads="1"/>
                </p:cNvSpPr>
                <p:nvPr/>
              </p:nvSpPr>
              <p:spPr bwMode="auto">
                <a:xfrm>
                  <a:off x="1243584" y="2075688"/>
                  <a:ext cx="41148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200" b="1">
                      <a:solidFill>
                        <a:srgbClr val="FF0000"/>
                      </a:solidFill>
                      <a:latin typeface="Calibri" pitchFamily="34" charset="0"/>
                    </a:rPr>
                    <a:t>n-1</a:t>
                  </a:r>
                </a:p>
              </p:txBody>
            </p:sp>
            <p:sp>
              <p:nvSpPr>
                <p:cNvPr id="30822" name="TextBox 56"/>
                <p:cNvSpPr txBox="1">
                  <a:spLocks noChangeArrowheads="1"/>
                </p:cNvSpPr>
                <p:nvPr/>
              </p:nvSpPr>
              <p:spPr bwMode="auto">
                <a:xfrm>
                  <a:off x="1676400" y="2075688"/>
                  <a:ext cx="2286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200" b="1">
                      <a:solidFill>
                        <a:srgbClr val="FF0000"/>
                      </a:solidFill>
                      <a:latin typeface="Calibri" pitchFamily="34" charset="0"/>
                    </a:rPr>
                    <a:t>n</a:t>
                  </a:r>
                </a:p>
              </p:txBody>
            </p:sp>
          </p:grpSp>
          <p:cxnSp>
            <p:nvCxnSpPr>
              <p:cNvPr id="60" name="Straight Arrow Connector 59"/>
              <p:cNvCxnSpPr>
                <a:stCxn id="30821" idx="2"/>
                <a:endCxn id="79" idx="0"/>
              </p:cNvCxnSpPr>
              <p:nvPr/>
            </p:nvCxnSpPr>
            <p:spPr>
              <a:xfrm rot="5400000">
                <a:off x="929469" y="2375724"/>
                <a:ext cx="542950" cy="496888"/>
              </a:xfrm>
              <a:prstGeom prst="straightConnector1">
                <a:avLst/>
              </a:prstGeom>
              <a:ln w="158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Arrow Connector 77"/>
              <p:cNvCxnSpPr>
                <a:stCxn id="30822" idx="2"/>
                <a:endCxn id="84" idx="0"/>
              </p:cNvCxnSpPr>
              <p:nvPr/>
            </p:nvCxnSpPr>
            <p:spPr>
              <a:xfrm rot="16200000" flipH="1">
                <a:off x="1671625" y="2471768"/>
                <a:ext cx="542950" cy="304800"/>
              </a:xfrm>
              <a:prstGeom prst="straightConnector1">
                <a:avLst/>
              </a:prstGeom>
              <a:ln w="158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786" name="Group 88"/>
              <p:cNvGrpSpPr>
                <a:grpSpLocks/>
              </p:cNvGrpSpPr>
              <p:nvPr/>
            </p:nvGrpSpPr>
            <p:grpSpPr bwMode="auto">
              <a:xfrm>
                <a:off x="381000" y="2895600"/>
                <a:ext cx="2743200" cy="457200"/>
                <a:chOff x="228600" y="2895600"/>
                <a:chExt cx="2743200" cy="457200"/>
              </a:xfrm>
            </p:grpSpPr>
            <p:cxnSp>
              <p:nvCxnSpPr>
                <p:cNvPr id="37" name="Straight Connector 3"/>
                <p:cNvCxnSpPr/>
                <p:nvPr/>
              </p:nvCxnSpPr>
              <p:spPr>
                <a:xfrm>
                  <a:off x="228600" y="2895642"/>
                  <a:ext cx="2743200" cy="0"/>
                </a:xfrm>
                <a:prstGeom prst="line">
                  <a:avLst/>
                </a:prstGeom>
                <a:ln w="1270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>
                <a:xfrm>
                  <a:off x="228600" y="3352863"/>
                  <a:ext cx="2743200" cy="0"/>
                </a:xfrm>
                <a:prstGeom prst="line">
                  <a:avLst/>
                </a:prstGeom>
                <a:ln w="1270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>
                <a:xfrm rot="5400000">
                  <a:off x="-11" y="3124253"/>
                  <a:ext cx="457221" cy="0"/>
                </a:xfrm>
                <a:prstGeom prst="line">
                  <a:avLst/>
                </a:prstGeom>
                <a:ln w="1270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 rot="5400000">
                  <a:off x="457189" y="3124253"/>
                  <a:ext cx="457221" cy="0"/>
                </a:xfrm>
                <a:prstGeom prst="line">
                  <a:avLst/>
                </a:prstGeom>
                <a:ln w="1270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0791" name="Group 27"/>
                <p:cNvGrpSpPr>
                  <a:grpSpLocks/>
                </p:cNvGrpSpPr>
                <p:nvPr/>
              </p:nvGrpSpPr>
              <p:grpSpPr bwMode="auto">
                <a:xfrm>
                  <a:off x="304800" y="3124200"/>
                  <a:ext cx="304800" cy="45719"/>
                  <a:chOff x="792480" y="2209800"/>
                  <a:chExt cx="502919" cy="45719"/>
                </a:xfrm>
              </p:grpSpPr>
              <p:sp>
                <p:nvSpPr>
                  <p:cNvPr id="53" name="Oval 18"/>
                  <p:cNvSpPr/>
                  <p:nvPr/>
                </p:nvSpPr>
                <p:spPr>
                  <a:xfrm>
                    <a:off x="792480" y="2209852"/>
                    <a:ext cx="44530" cy="46039"/>
                  </a:xfrm>
                  <a:prstGeom prst="ellips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  <p:sp>
                <p:nvSpPr>
                  <p:cNvPr id="54" name="Oval 53"/>
                  <p:cNvSpPr/>
                  <p:nvPr/>
                </p:nvSpPr>
                <p:spPr>
                  <a:xfrm>
                    <a:off x="1020366" y="2209852"/>
                    <a:ext cx="47149" cy="46039"/>
                  </a:xfrm>
                  <a:prstGeom prst="ellips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  <p:sp>
                <p:nvSpPr>
                  <p:cNvPr id="55" name="Oval 54"/>
                  <p:cNvSpPr/>
                  <p:nvPr/>
                </p:nvSpPr>
                <p:spPr>
                  <a:xfrm>
                    <a:off x="1250871" y="2209852"/>
                    <a:ext cx="44528" cy="46039"/>
                  </a:xfrm>
                  <a:prstGeom prst="ellips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</p:grpSp>
            <p:cxnSp>
              <p:nvCxnSpPr>
                <p:cNvPr id="49" name="Straight Connector 48"/>
                <p:cNvCxnSpPr/>
                <p:nvPr/>
              </p:nvCxnSpPr>
              <p:spPr>
                <a:xfrm rot="5400000">
                  <a:off x="2743189" y="3124253"/>
                  <a:ext cx="457221" cy="0"/>
                </a:xfrm>
                <a:prstGeom prst="line">
                  <a:avLst/>
                </a:prstGeom>
                <a:ln w="1270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0793" name="Group 27"/>
                <p:cNvGrpSpPr>
                  <a:grpSpLocks/>
                </p:cNvGrpSpPr>
                <p:nvPr/>
              </p:nvGrpSpPr>
              <p:grpSpPr bwMode="auto">
                <a:xfrm>
                  <a:off x="2590800" y="3124200"/>
                  <a:ext cx="304800" cy="45719"/>
                  <a:chOff x="792480" y="2209800"/>
                  <a:chExt cx="502919" cy="45719"/>
                </a:xfrm>
              </p:grpSpPr>
              <p:sp>
                <p:nvSpPr>
                  <p:cNvPr id="71" name="Oval 18"/>
                  <p:cNvSpPr/>
                  <p:nvPr/>
                </p:nvSpPr>
                <p:spPr>
                  <a:xfrm>
                    <a:off x="792480" y="2209852"/>
                    <a:ext cx="44530" cy="46039"/>
                  </a:xfrm>
                  <a:prstGeom prst="ellips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  <p:sp>
                <p:nvSpPr>
                  <p:cNvPr id="72" name="Oval 71"/>
                  <p:cNvSpPr/>
                  <p:nvPr/>
                </p:nvSpPr>
                <p:spPr>
                  <a:xfrm>
                    <a:off x="1020366" y="2209852"/>
                    <a:ext cx="47149" cy="46039"/>
                  </a:xfrm>
                  <a:prstGeom prst="ellips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  <p:sp>
                <p:nvSpPr>
                  <p:cNvPr id="73" name="Oval 72"/>
                  <p:cNvSpPr/>
                  <p:nvPr/>
                </p:nvSpPr>
                <p:spPr>
                  <a:xfrm>
                    <a:off x="1250871" y="2209852"/>
                    <a:ext cx="44528" cy="46039"/>
                  </a:xfrm>
                  <a:prstGeom prst="ellips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79" name="Rectangle 78"/>
                <p:cNvSpPr/>
                <p:nvPr/>
              </p:nvSpPr>
              <p:spPr>
                <a:xfrm>
                  <a:off x="685800" y="2895642"/>
                  <a:ext cx="228600" cy="457221"/>
                </a:xfrm>
                <a:prstGeom prst="rect">
                  <a:avLst/>
                </a:prstGeom>
                <a:solidFill>
                  <a:schemeClr val="accent5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914400" y="2895642"/>
                  <a:ext cx="228600" cy="457221"/>
                </a:xfrm>
                <a:prstGeom prst="rect">
                  <a:avLst/>
                </a:prstGeom>
                <a:solidFill>
                  <a:schemeClr val="accent5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1143000" y="2895642"/>
                  <a:ext cx="228600" cy="457221"/>
                </a:xfrm>
                <a:prstGeom prst="rect">
                  <a:avLst/>
                </a:prstGeom>
                <a:solidFill>
                  <a:schemeClr val="accent5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1371600" y="2895642"/>
                  <a:ext cx="228600" cy="457221"/>
                </a:xfrm>
                <a:prstGeom prst="rect">
                  <a:avLst/>
                </a:prstGeom>
                <a:solidFill>
                  <a:schemeClr val="accent5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1600200" y="2895642"/>
                  <a:ext cx="228600" cy="457221"/>
                </a:xfrm>
                <a:prstGeom prst="rect">
                  <a:avLst/>
                </a:prstGeom>
                <a:solidFill>
                  <a:schemeClr val="accent5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84" name="Rectangle 83"/>
                <p:cNvSpPr/>
                <p:nvPr/>
              </p:nvSpPr>
              <p:spPr>
                <a:xfrm>
                  <a:off x="1828800" y="2895642"/>
                  <a:ext cx="228600" cy="457221"/>
                </a:xfrm>
                <a:prstGeom prst="rect">
                  <a:avLst/>
                </a:prstGeom>
                <a:solidFill>
                  <a:schemeClr val="accent6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2057400" y="2895642"/>
                  <a:ext cx="228600" cy="457221"/>
                </a:xfrm>
                <a:prstGeom prst="rect">
                  <a:avLst/>
                </a:prstGeom>
                <a:solidFill>
                  <a:schemeClr val="accent6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0" y="2895642"/>
                  <a:ext cx="228600" cy="457221"/>
                </a:xfrm>
                <a:prstGeom prst="rect">
                  <a:avLst/>
                </a:prstGeom>
                <a:solidFill>
                  <a:schemeClr val="accent6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0802" name="TextBox 86"/>
                <p:cNvSpPr txBox="1">
                  <a:spLocks noChangeArrowheads="1"/>
                </p:cNvSpPr>
                <p:nvPr/>
              </p:nvSpPr>
              <p:spPr bwMode="auto">
                <a:xfrm>
                  <a:off x="685800" y="2971800"/>
                  <a:ext cx="990600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400" b="1">
                      <a:solidFill>
                        <a:srgbClr val="FF0000"/>
                      </a:solidFill>
                      <a:latin typeface="Calibri" pitchFamily="34" charset="0"/>
                    </a:rPr>
                    <a:t>n-1’s data</a:t>
                  </a:r>
                </a:p>
              </p:txBody>
            </p:sp>
            <p:sp>
              <p:nvSpPr>
                <p:cNvPr id="30803" name="TextBox 87"/>
                <p:cNvSpPr txBox="1">
                  <a:spLocks noChangeArrowheads="1"/>
                </p:cNvSpPr>
                <p:nvPr/>
              </p:nvSpPr>
              <p:spPr bwMode="auto">
                <a:xfrm>
                  <a:off x="1828800" y="2971800"/>
                  <a:ext cx="762000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400" b="1">
                      <a:solidFill>
                        <a:srgbClr val="FF0000"/>
                      </a:solidFill>
                      <a:latin typeface="Calibri" pitchFamily="34" charset="0"/>
                    </a:rPr>
                    <a:t>n’s data</a:t>
                  </a:r>
                </a:p>
              </p:txBody>
            </p:sp>
          </p:grpSp>
        </p:grpSp>
        <p:sp>
          <p:nvSpPr>
            <p:cNvPr id="30782" name="TextBox 160"/>
            <p:cNvSpPr txBox="1">
              <a:spLocks noChangeArrowheads="1"/>
            </p:cNvSpPr>
            <p:nvPr/>
          </p:nvSpPr>
          <p:spPr bwMode="auto">
            <a:xfrm>
              <a:off x="609600" y="3505199"/>
              <a:ext cx="2133600" cy="1216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  <a:latin typeface="Calibri" pitchFamily="34" charset="0"/>
                </a:rPr>
                <a:t>in CSR format</a:t>
              </a:r>
            </a:p>
            <a:p>
              <a:pPr>
                <a:buFont typeface="Arial" charset="0"/>
                <a:buChar char="•"/>
              </a:pPr>
              <a:r>
                <a:rPr lang="en-US" dirty="0">
                  <a:solidFill>
                    <a:schemeClr val="accent1"/>
                  </a:solidFill>
                  <a:latin typeface="Calibri" pitchFamily="34" charset="0"/>
                </a:rPr>
                <a:t> neighbors list</a:t>
              </a:r>
            </a:p>
            <a:p>
              <a:pPr>
                <a:buFont typeface="Arial" charset="0"/>
                <a:buChar char="•"/>
              </a:pPr>
              <a:r>
                <a:rPr lang="en-US" dirty="0">
                  <a:solidFill>
                    <a:schemeClr val="accent1"/>
                  </a:solidFill>
                  <a:latin typeface="Calibri" pitchFamily="34" charset="0"/>
                </a:rPr>
                <a:t> </a:t>
              </a:r>
              <a:r>
                <a:rPr lang="en-US" dirty="0" err="1">
                  <a:solidFill>
                    <a:schemeClr val="accent1"/>
                  </a:solidFill>
                  <a:latin typeface="Calibri" pitchFamily="34" charset="0"/>
                </a:rPr>
                <a:t>Qeq</a:t>
              </a:r>
              <a:r>
                <a:rPr lang="en-US" dirty="0">
                  <a:solidFill>
                    <a:schemeClr val="accent1"/>
                  </a:solidFill>
                  <a:latin typeface="Calibri" pitchFamily="34" charset="0"/>
                </a:rPr>
                <a:t> matrix</a:t>
              </a:r>
            </a:p>
            <a:p>
              <a:pPr>
                <a:buFont typeface="Arial" charset="0"/>
                <a:buChar char="•"/>
              </a:pPr>
              <a:r>
                <a:rPr lang="en-US" dirty="0">
                  <a:solidFill>
                    <a:schemeClr val="accent1"/>
                  </a:solidFill>
                  <a:latin typeface="Calibri" pitchFamily="34" charset="0"/>
                </a:rPr>
                <a:t> 3-body </a:t>
              </a:r>
              <a:r>
                <a:rPr lang="en-US" dirty="0" smtClean="0">
                  <a:solidFill>
                    <a:schemeClr val="accent1"/>
                  </a:solidFill>
                  <a:latin typeface="Calibri" pitchFamily="34" charset="0"/>
                </a:rPr>
                <a:t>interactions</a:t>
              </a:r>
              <a:endParaRPr lang="en-US" dirty="0">
                <a:solidFill>
                  <a:schemeClr val="accent1"/>
                </a:solidFill>
                <a:latin typeface="Calibri" pitchFamily="34" charset="0"/>
              </a:endParaRPr>
            </a:p>
          </p:txBody>
        </p:sp>
      </p:grpSp>
      <p:grpSp>
        <p:nvGrpSpPr>
          <p:cNvPr id="164" name="Group 163"/>
          <p:cNvGrpSpPr>
            <a:grpSpLocks/>
          </p:cNvGrpSpPr>
          <p:nvPr/>
        </p:nvGrpSpPr>
        <p:grpSpPr bwMode="auto">
          <a:xfrm>
            <a:off x="4343400" y="1782763"/>
            <a:ext cx="3657600" cy="2743200"/>
            <a:chOff x="4495800" y="1981200"/>
            <a:chExt cx="3657600" cy="2743200"/>
          </a:xfrm>
        </p:grpSpPr>
        <p:grpSp>
          <p:nvGrpSpPr>
            <p:cNvPr id="30725" name="Group 158"/>
            <p:cNvGrpSpPr>
              <a:grpSpLocks/>
            </p:cNvGrpSpPr>
            <p:nvPr/>
          </p:nvGrpSpPr>
          <p:grpSpPr bwMode="auto">
            <a:xfrm>
              <a:off x="4495800" y="1981200"/>
              <a:ext cx="3657600" cy="1831777"/>
              <a:chOff x="4495800" y="1981200"/>
              <a:chExt cx="3657600" cy="1831777"/>
            </a:xfrm>
          </p:grpSpPr>
          <p:grpSp>
            <p:nvGrpSpPr>
              <p:cNvPr id="30727" name="Group 57"/>
              <p:cNvGrpSpPr>
                <a:grpSpLocks/>
              </p:cNvGrpSpPr>
              <p:nvPr/>
            </p:nvGrpSpPr>
            <p:grpSpPr bwMode="auto">
              <a:xfrm>
                <a:off x="4800600" y="1981200"/>
                <a:ext cx="2286000" cy="457200"/>
                <a:chOff x="457200" y="1981200"/>
                <a:chExt cx="2286000" cy="457200"/>
              </a:xfrm>
            </p:grpSpPr>
            <p:cxnSp>
              <p:nvCxnSpPr>
                <p:cNvPr id="119" name="Straight Connector 3"/>
                <p:cNvCxnSpPr/>
                <p:nvPr/>
              </p:nvCxnSpPr>
              <p:spPr>
                <a:xfrm>
                  <a:off x="457200" y="1981200"/>
                  <a:ext cx="2286000" cy="0"/>
                </a:xfrm>
                <a:prstGeom prst="line">
                  <a:avLst/>
                </a:prstGeom>
                <a:ln w="1270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Straight Connector 119"/>
                <p:cNvCxnSpPr/>
                <p:nvPr/>
              </p:nvCxnSpPr>
              <p:spPr>
                <a:xfrm>
                  <a:off x="457200" y="2438400"/>
                  <a:ext cx="2286000" cy="0"/>
                </a:xfrm>
                <a:prstGeom prst="line">
                  <a:avLst/>
                </a:prstGeom>
                <a:ln w="1270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Straight Connector 120"/>
                <p:cNvCxnSpPr/>
                <p:nvPr/>
              </p:nvCxnSpPr>
              <p:spPr>
                <a:xfrm rot="5400000">
                  <a:off x="228600" y="2209800"/>
                  <a:ext cx="457200" cy="0"/>
                </a:xfrm>
                <a:prstGeom prst="line">
                  <a:avLst/>
                </a:prstGeom>
                <a:ln w="1270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Straight Connector 121"/>
                <p:cNvCxnSpPr/>
                <p:nvPr/>
              </p:nvCxnSpPr>
              <p:spPr>
                <a:xfrm rot="5400000">
                  <a:off x="1020763" y="2209800"/>
                  <a:ext cx="457200" cy="0"/>
                </a:xfrm>
                <a:prstGeom prst="line">
                  <a:avLst/>
                </a:prstGeom>
                <a:ln w="1270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 rot="5400000">
                  <a:off x="1387475" y="2209800"/>
                  <a:ext cx="457200" cy="0"/>
                </a:xfrm>
                <a:prstGeom prst="line">
                  <a:avLst/>
                </a:prstGeom>
                <a:ln w="1270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 rot="5400000">
                  <a:off x="1752600" y="2209800"/>
                  <a:ext cx="457200" cy="0"/>
                </a:xfrm>
                <a:prstGeom prst="line">
                  <a:avLst/>
                </a:prstGeom>
                <a:ln w="1270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0768" name="Group 27"/>
                <p:cNvGrpSpPr>
                  <a:grpSpLocks/>
                </p:cNvGrpSpPr>
                <p:nvPr/>
              </p:nvGrpSpPr>
              <p:grpSpPr bwMode="auto">
                <a:xfrm>
                  <a:off x="609600" y="2209800"/>
                  <a:ext cx="502919" cy="45719"/>
                  <a:chOff x="792480" y="2209800"/>
                  <a:chExt cx="502919" cy="45719"/>
                </a:xfrm>
              </p:grpSpPr>
              <p:sp>
                <p:nvSpPr>
                  <p:cNvPr id="135" name="Oval 134"/>
                  <p:cNvSpPr/>
                  <p:nvPr/>
                </p:nvSpPr>
                <p:spPr>
                  <a:xfrm>
                    <a:off x="792480" y="2209800"/>
                    <a:ext cx="46038" cy="46037"/>
                  </a:xfrm>
                  <a:prstGeom prst="ellips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  <p:sp>
                <p:nvSpPr>
                  <p:cNvPr id="136" name="Oval 135"/>
                  <p:cNvSpPr/>
                  <p:nvPr/>
                </p:nvSpPr>
                <p:spPr>
                  <a:xfrm>
                    <a:off x="1021080" y="2209800"/>
                    <a:ext cx="46038" cy="46037"/>
                  </a:xfrm>
                  <a:prstGeom prst="ellips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  <p:sp>
                <p:nvSpPr>
                  <p:cNvPr id="137" name="Oval 136"/>
                  <p:cNvSpPr/>
                  <p:nvPr/>
                </p:nvSpPr>
                <p:spPr>
                  <a:xfrm>
                    <a:off x="1249680" y="2209800"/>
                    <a:ext cx="46038" cy="46037"/>
                  </a:xfrm>
                  <a:prstGeom prst="ellips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26" name="Oval 125"/>
                <p:cNvSpPr/>
                <p:nvPr/>
              </p:nvSpPr>
              <p:spPr>
                <a:xfrm>
                  <a:off x="1325563" y="2103437"/>
                  <a:ext cx="228600" cy="228600"/>
                </a:xfrm>
                <a:prstGeom prst="ellipse">
                  <a:avLst/>
                </a:prstGeom>
                <a:solidFill>
                  <a:schemeClr val="accent5"/>
                </a:solidFill>
                <a:ln w="12700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27" name="Oval 126"/>
                <p:cNvSpPr/>
                <p:nvPr/>
              </p:nvSpPr>
              <p:spPr>
                <a:xfrm>
                  <a:off x="1692275" y="2103437"/>
                  <a:ext cx="228600" cy="228600"/>
                </a:xfrm>
                <a:prstGeom prst="ellipse">
                  <a:avLst/>
                </a:prstGeom>
                <a:solidFill>
                  <a:schemeClr val="accent6"/>
                </a:solidFill>
                <a:ln w="12700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grpSp>
              <p:nvGrpSpPr>
                <p:cNvPr id="30771" name="Group 28"/>
                <p:cNvGrpSpPr>
                  <a:grpSpLocks/>
                </p:cNvGrpSpPr>
                <p:nvPr/>
              </p:nvGrpSpPr>
              <p:grpSpPr bwMode="auto">
                <a:xfrm>
                  <a:off x="2133600" y="2209800"/>
                  <a:ext cx="502919" cy="45719"/>
                  <a:chOff x="792480" y="2209800"/>
                  <a:chExt cx="502919" cy="45719"/>
                </a:xfrm>
              </p:grpSpPr>
              <p:sp>
                <p:nvSpPr>
                  <p:cNvPr id="132" name="Oval 131"/>
                  <p:cNvSpPr/>
                  <p:nvPr/>
                </p:nvSpPr>
                <p:spPr>
                  <a:xfrm>
                    <a:off x="792480" y="2209800"/>
                    <a:ext cx="46038" cy="46037"/>
                  </a:xfrm>
                  <a:prstGeom prst="ellips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  <p:sp>
                <p:nvSpPr>
                  <p:cNvPr id="133" name="Oval 132"/>
                  <p:cNvSpPr/>
                  <p:nvPr/>
                </p:nvSpPr>
                <p:spPr>
                  <a:xfrm>
                    <a:off x="1021080" y="2209800"/>
                    <a:ext cx="46038" cy="46037"/>
                  </a:xfrm>
                  <a:prstGeom prst="ellips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  <p:sp>
                <p:nvSpPr>
                  <p:cNvPr id="134" name="Oval 133"/>
                  <p:cNvSpPr/>
                  <p:nvPr/>
                </p:nvSpPr>
                <p:spPr>
                  <a:xfrm>
                    <a:off x="1249680" y="2209800"/>
                    <a:ext cx="46038" cy="46037"/>
                  </a:xfrm>
                  <a:prstGeom prst="ellips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</p:grpSp>
            <p:cxnSp>
              <p:nvCxnSpPr>
                <p:cNvPr id="129" name="Straight Connector 128"/>
                <p:cNvCxnSpPr/>
                <p:nvPr/>
              </p:nvCxnSpPr>
              <p:spPr>
                <a:xfrm rot="5400000">
                  <a:off x="2514600" y="2209800"/>
                  <a:ext cx="457200" cy="0"/>
                </a:xfrm>
                <a:prstGeom prst="line">
                  <a:avLst/>
                </a:prstGeom>
                <a:ln w="1270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773" name="TextBox 129"/>
                <p:cNvSpPr txBox="1">
                  <a:spLocks noChangeArrowheads="1"/>
                </p:cNvSpPr>
                <p:nvPr/>
              </p:nvSpPr>
              <p:spPr bwMode="auto">
                <a:xfrm>
                  <a:off x="1243584" y="2075688"/>
                  <a:ext cx="41148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200" b="1">
                      <a:solidFill>
                        <a:srgbClr val="FF0000"/>
                      </a:solidFill>
                      <a:latin typeface="Calibri" pitchFamily="34" charset="0"/>
                    </a:rPr>
                    <a:t>n-1</a:t>
                  </a:r>
                </a:p>
              </p:txBody>
            </p:sp>
            <p:sp>
              <p:nvSpPr>
                <p:cNvPr id="30774" name="TextBox 130"/>
                <p:cNvSpPr txBox="1">
                  <a:spLocks noChangeArrowheads="1"/>
                </p:cNvSpPr>
                <p:nvPr/>
              </p:nvSpPr>
              <p:spPr bwMode="auto">
                <a:xfrm>
                  <a:off x="1676400" y="2075688"/>
                  <a:ext cx="2286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200" b="1">
                      <a:solidFill>
                        <a:srgbClr val="FF0000"/>
                      </a:solidFill>
                      <a:latin typeface="Calibri" pitchFamily="34" charset="0"/>
                    </a:rPr>
                    <a:t>n</a:t>
                  </a:r>
                </a:p>
              </p:txBody>
            </p:sp>
          </p:grpSp>
          <p:cxnSp>
            <p:nvCxnSpPr>
              <p:cNvPr id="93" name="Straight Arrow Connector 92"/>
              <p:cNvCxnSpPr>
                <a:stCxn id="30773" idx="2"/>
                <a:endCxn id="103" idx="0"/>
              </p:cNvCxnSpPr>
              <p:nvPr/>
            </p:nvCxnSpPr>
            <p:spPr>
              <a:xfrm rot="5400000">
                <a:off x="5158581" y="2261394"/>
                <a:ext cx="542925" cy="725488"/>
              </a:xfrm>
              <a:prstGeom prst="straightConnector1">
                <a:avLst/>
              </a:prstGeom>
              <a:ln w="158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Arrow Connector 93"/>
              <p:cNvCxnSpPr>
                <a:stCxn id="30774" idx="2"/>
                <a:endCxn id="108" idx="0"/>
              </p:cNvCxnSpPr>
              <p:nvPr/>
            </p:nvCxnSpPr>
            <p:spPr>
              <a:xfrm rot="16200000" flipH="1">
                <a:off x="6129337" y="2357438"/>
                <a:ext cx="542925" cy="533400"/>
              </a:xfrm>
              <a:prstGeom prst="straightConnector1">
                <a:avLst/>
              </a:prstGeom>
              <a:ln w="158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730" name="Group 152"/>
              <p:cNvGrpSpPr>
                <a:grpSpLocks/>
              </p:cNvGrpSpPr>
              <p:nvPr/>
            </p:nvGrpSpPr>
            <p:grpSpPr bwMode="auto">
              <a:xfrm>
                <a:off x="4495800" y="2895600"/>
                <a:ext cx="3657600" cy="917377"/>
                <a:chOff x="3733800" y="2895600"/>
                <a:chExt cx="3657600" cy="917377"/>
              </a:xfrm>
            </p:grpSpPr>
            <p:cxnSp>
              <p:nvCxnSpPr>
                <p:cNvPr id="96" name="Straight Connector 3"/>
                <p:cNvCxnSpPr/>
                <p:nvPr/>
              </p:nvCxnSpPr>
              <p:spPr>
                <a:xfrm>
                  <a:off x="3733800" y="2895600"/>
                  <a:ext cx="3657600" cy="0"/>
                </a:xfrm>
                <a:prstGeom prst="line">
                  <a:avLst/>
                </a:prstGeom>
                <a:ln w="1270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Straight Connector 96"/>
                <p:cNvCxnSpPr/>
                <p:nvPr/>
              </p:nvCxnSpPr>
              <p:spPr>
                <a:xfrm>
                  <a:off x="3733800" y="3352800"/>
                  <a:ext cx="3657600" cy="0"/>
                </a:xfrm>
                <a:prstGeom prst="line">
                  <a:avLst/>
                </a:prstGeom>
                <a:ln w="1270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Straight Connector 97"/>
                <p:cNvCxnSpPr/>
                <p:nvPr/>
              </p:nvCxnSpPr>
              <p:spPr>
                <a:xfrm rot="5400000">
                  <a:off x="3505200" y="3124200"/>
                  <a:ext cx="457200" cy="0"/>
                </a:xfrm>
                <a:prstGeom prst="line">
                  <a:avLst/>
                </a:prstGeom>
                <a:ln w="1270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Straight Connector 98"/>
                <p:cNvCxnSpPr/>
                <p:nvPr/>
              </p:nvCxnSpPr>
              <p:spPr>
                <a:xfrm rot="5400000">
                  <a:off x="3962400" y="3124200"/>
                  <a:ext cx="457200" cy="0"/>
                </a:xfrm>
                <a:prstGeom prst="line">
                  <a:avLst/>
                </a:prstGeom>
                <a:ln w="1270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0735" name="Group 27"/>
                <p:cNvGrpSpPr>
                  <a:grpSpLocks/>
                </p:cNvGrpSpPr>
                <p:nvPr/>
              </p:nvGrpSpPr>
              <p:grpSpPr bwMode="auto">
                <a:xfrm>
                  <a:off x="3810008" y="3124200"/>
                  <a:ext cx="304805" cy="45719"/>
                  <a:chOff x="792480" y="2209800"/>
                  <a:chExt cx="502919" cy="45719"/>
                </a:xfrm>
              </p:grpSpPr>
              <p:sp>
                <p:nvSpPr>
                  <p:cNvPr id="116" name="Oval 18"/>
                  <p:cNvSpPr/>
                  <p:nvPr/>
                </p:nvSpPr>
                <p:spPr>
                  <a:xfrm>
                    <a:off x="792467" y="2209800"/>
                    <a:ext cx="44529" cy="46037"/>
                  </a:xfrm>
                  <a:prstGeom prst="ellips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  <p:sp>
                <p:nvSpPr>
                  <p:cNvPr id="117" name="Oval 116"/>
                  <p:cNvSpPr/>
                  <p:nvPr/>
                </p:nvSpPr>
                <p:spPr>
                  <a:xfrm>
                    <a:off x="1020349" y="2209800"/>
                    <a:ext cx="47148" cy="46037"/>
                  </a:xfrm>
                  <a:prstGeom prst="ellips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  <p:sp>
                <p:nvSpPr>
                  <p:cNvPr id="118" name="Oval 117"/>
                  <p:cNvSpPr/>
                  <p:nvPr/>
                </p:nvSpPr>
                <p:spPr>
                  <a:xfrm>
                    <a:off x="1250850" y="2209800"/>
                    <a:ext cx="44528" cy="46037"/>
                  </a:xfrm>
                  <a:prstGeom prst="ellips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</p:grpSp>
            <p:cxnSp>
              <p:nvCxnSpPr>
                <p:cNvPr id="101" name="Straight Connector 100"/>
                <p:cNvCxnSpPr/>
                <p:nvPr/>
              </p:nvCxnSpPr>
              <p:spPr>
                <a:xfrm rot="5400000">
                  <a:off x="7162800" y="3124200"/>
                  <a:ext cx="457200" cy="0"/>
                </a:xfrm>
                <a:prstGeom prst="line">
                  <a:avLst/>
                </a:prstGeom>
                <a:ln w="12700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0737" name="Group 27"/>
                <p:cNvGrpSpPr>
                  <a:grpSpLocks/>
                </p:cNvGrpSpPr>
                <p:nvPr/>
              </p:nvGrpSpPr>
              <p:grpSpPr bwMode="auto">
                <a:xfrm>
                  <a:off x="7010400" y="3124200"/>
                  <a:ext cx="304805" cy="45719"/>
                  <a:chOff x="792480" y="2209800"/>
                  <a:chExt cx="502919" cy="45719"/>
                </a:xfrm>
              </p:grpSpPr>
              <p:sp>
                <p:nvSpPr>
                  <p:cNvPr id="113" name="Oval 18"/>
                  <p:cNvSpPr/>
                  <p:nvPr/>
                </p:nvSpPr>
                <p:spPr>
                  <a:xfrm>
                    <a:off x="792480" y="2209800"/>
                    <a:ext cx="44529" cy="46037"/>
                  </a:xfrm>
                  <a:prstGeom prst="ellips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  <p:sp>
                <p:nvSpPr>
                  <p:cNvPr id="114" name="Oval 113"/>
                  <p:cNvSpPr/>
                  <p:nvPr/>
                </p:nvSpPr>
                <p:spPr>
                  <a:xfrm>
                    <a:off x="1020362" y="2209800"/>
                    <a:ext cx="47148" cy="46037"/>
                  </a:xfrm>
                  <a:prstGeom prst="ellips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  <p:sp>
                <p:nvSpPr>
                  <p:cNvPr id="115" name="Oval 114"/>
                  <p:cNvSpPr/>
                  <p:nvPr/>
                </p:nvSpPr>
                <p:spPr>
                  <a:xfrm>
                    <a:off x="1250863" y="2209800"/>
                    <a:ext cx="44528" cy="46037"/>
                  </a:xfrm>
                  <a:prstGeom prst="ellips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03" name="Rectangle 102"/>
                <p:cNvSpPr/>
                <p:nvPr/>
              </p:nvSpPr>
              <p:spPr>
                <a:xfrm>
                  <a:off x="4191000" y="2895600"/>
                  <a:ext cx="228600" cy="457200"/>
                </a:xfrm>
                <a:prstGeom prst="rect">
                  <a:avLst/>
                </a:prstGeom>
                <a:solidFill>
                  <a:schemeClr val="accent5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04" name="Rectangle 103"/>
                <p:cNvSpPr/>
                <p:nvPr/>
              </p:nvSpPr>
              <p:spPr>
                <a:xfrm>
                  <a:off x="4419600" y="2895600"/>
                  <a:ext cx="228600" cy="457200"/>
                </a:xfrm>
                <a:prstGeom prst="rect">
                  <a:avLst/>
                </a:prstGeom>
                <a:solidFill>
                  <a:schemeClr val="accent5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05" name="Rectangle 104"/>
                <p:cNvSpPr/>
                <p:nvPr/>
              </p:nvSpPr>
              <p:spPr>
                <a:xfrm>
                  <a:off x="4648200" y="2895600"/>
                  <a:ext cx="228600" cy="457200"/>
                </a:xfrm>
                <a:prstGeom prst="rect">
                  <a:avLst/>
                </a:prstGeom>
                <a:solidFill>
                  <a:schemeClr val="accent5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06" name="Rectangle 105"/>
                <p:cNvSpPr/>
                <p:nvPr/>
              </p:nvSpPr>
              <p:spPr>
                <a:xfrm>
                  <a:off x="4876800" y="2895600"/>
                  <a:ext cx="228600" cy="457200"/>
                </a:xfrm>
                <a:prstGeom prst="rect">
                  <a:avLst/>
                </a:prstGeom>
                <a:solidFill>
                  <a:schemeClr val="accent5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07" name="Rectangle 106"/>
                <p:cNvSpPr/>
                <p:nvPr/>
              </p:nvSpPr>
              <p:spPr>
                <a:xfrm>
                  <a:off x="5105400" y="2895600"/>
                  <a:ext cx="228600" cy="457200"/>
                </a:xfrm>
                <a:prstGeom prst="rect">
                  <a:avLst/>
                </a:prstGeom>
                <a:solidFill>
                  <a:schemeClr val="accent5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5791200" y="2895600"/>
                  <a:ext cx="228600" cy="457200"/>
                </a:xfrm>
                <a:prstGeom prst="rect">
                  <a:avLst/>
                </a:prstGeom>
                <a:solidFill>
                  <a:schemeClr val="accent6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6019800" y="2895600"/>
                  <a:ext cx="228600" cy="457200"/>
                </a:xfrm>
                <a:prstGeom prst="rect">
                  <a:avLst/>
                </a:prstGeom>
                <a:solidFill>
                  <a:schemeClr val="accent6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0" name="Rectangle 109"/>
                <p:cNvSpPr/>
                <p:nvPr/>
              </p:nvSpPr>
              <p:spPr>
                <a:xfrm>
                  <a:off x="6248400" y="2895600"/>
                  <a:ext cx="228600" cy="457200"/>
                </a:xfrm>
                <a:prstGeom prst="rect">
                  <a:avLst/>
                </a:prstGeom>
                <a:solidFill>
                  <a:schemeClr val="accent6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0746" name="TextBox 110"/>
                <p:cNvSpPr txBox="1">
                  <a:spLocks noChangeArrowheads="1"/>
                </p:cNvSpPr>
                <p:nvPr/>
              </p:nvSpPr>
              <p:spPr bwMode="auto">
                <a:xfrm>
                  <a:off x="4191000" y="2971800"/>
                  <a:ext cx="990600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400" b="1">
                      <a:solidFill>
                        <a:srgbClr val="FF0000"/>
                      </a:solidFill>
                      <a:latin typeface="Calibri" pitchFamily="34" charset="0"/>
                    </a:rPr>
                    <a:t>n-1’s data</a:t>
                  </a:r>
                </a:p>
              </p:txBody>
            </p:sp>
            <p:sp>
              <p:nvSpPr>
                <p:cNvPr id="30747" name="TextBox 111"/>
                <p:cNvSpPr txBox="1">
                  <a:spLocks noChangeArrowheads="1"/>
                </p:cNvSpPr>
                <p:nvPr/>
              </p:nvSpPr>
              <p:spPr bwMode="auto">
                <a:xfrm>
                  <a:off x="5791200" y="2971800"/>
                  <a:ext cx="762000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400" b="1">
                      <a:solidFill>
                        <a:srgbClr val="FF0000"/>
                      </a:solidFill>
                      <a:latin typeface="Calibri" pitchFamily="34" charset="0"/>
                    </a:rPr>
                    <a:t>n’s data</a:t>
                  </a:r>
                </a:p>
              </p:txBody>
            </p:sp>
            <p:sp>
              <p:nvSpPr>
                <p:cNvPr id="138" name="Rectangle 137"/>
                <p:cNvSpPr/>
                <p:nvPr/>
              </p:nvSpPr>
              <p:spPr>
                <a:xfrm>
                  <a:off x="5334000" y="2895600"/>
                  <a:ext cx="228600" cy="457200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39" name="Rectangle 138"/>
                <p:cNvSpPr/>
                <p:nvPr/>
              </p:nvSpPr>
              <p:spPr>
                <a:xfrm>
                  <a:off x="5562600" y="2895600"/>
                  <a:ext cx="228600" cy="457200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40" name="Rectangle 139"/>
                <p:cNvSpPr/>
                <p:nvPr/>
              </p:nvSpPr>
              <p:spPr>
                <a:xfrm>
                  <a:off x="6477000" y="2895600"/>
                  <a:ext cx="228600" cy="457200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41" name="Rectangle 140"/>
                <p:cNvSpPr/>
                <p:nvPr/>
              </p:nvSpPr>
              <p:spPr>
                <a:xfrm>
                  <a:off x="6705600" y="2895600"/>
                  <a:ext cx="228600" cy="457200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48" name="Left Brace 147"/>
                <p:cNvSpPr/>
                <p:nvPr/>
              </p:nvSpPr>
              <p:spPr>
                <a:xfrm rot="-5400000">
                  <a:off x="4914900" y="2628900"/>
                  <a:ext cx="152400" cy="1600200"/>
                </a:xfrm>
                <a:prstGeom prst="leftBrac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49" name="Left Brace 148"/>
                <p:cNvSpPr/>
                <p:nvPr/>
              </p:nvSpPr>
              <p:spPr>
                <a:xfrm rot="-5400000">
                  <a:off x="6286500" y="2857500"/>
                  <a:ext cx="152400" cy="1143000"/>
                </a:xfrm>
                <a:prstGeom prst="leftBrac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50" name="TextBox 149"/>
                <p:cNvSpPr txBox="1"/>
                <p:nvPr/>
              </p:nvSpPr>
              <p:spPr>
                <a:xfrm>
                  <a:off x="4267200" y="3505200"/>
                  <a:ext cx="1371600" cy="307975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1400" b="1" dirty="0">
                      <a:solidFill>
                        <a:schemeClr val="accent4"/>
                      </a:solidFill>
                      <a:latin typeface="+mn-lt"/>
                      <a:cs typeface="+mn-cs"/>
                    </a:rPr>
                    <a:t>reserved for n-1</a:t>
                  </a:r>
                </a:p>
              </p:txBody>
            </p:sp>
            <p:sp>
              <p:nvSpPr>
                <p:cNvPr id="152" name="TextBox 151"/>
                <p:cNvSpPr txBox="1"/>
                <p:nvPr/>
              </p:nvSpPr>
              <p:spPr>
                <a:xfrm>
                  <a:off x="5791200" y="3505200"/>
                  <a:ext cx="1219200" cy="307975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1400" b="1" dirty="0">
                      <a:solidFill>
                        <a:schemeClr val="accent4"/>
                      </a:solidFill>
                      <a:latin typeface="+mn-lt"/>
                      <a:cs typeface="+mn-cs"/>
                    </a:rPr>
                    <a:t>reserved for n</a:t>
                  </a:r>
                </a:p>
              </p:txBody>
            </p:sp>
          </p:grpSp>
        </p:grpSp>
        <p:sp>
          <p:nvSpPr>
            <p:cNvPr id="30726" name="TextBox 161"/>
            <p:cNvSpPr txBox="1">
              <a:spLocks noChangeArrowheads="1"/>
            </p:cNvSpPr>
            <p:nvPr/>
          </p:nvSpPr>
          <p:spPr bwMode="auto">
            <a:xfrm>
              <a:off x="4495800" y="3810000"/>
              <a:ext cx="2133600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solidFill>
                    <a:srgbClr val="C00000"/>
                  </a:solidFill>
                  <a:latin typeface="Calibri" pitchFamily="34" charset="0"/>
                </a:rPr>
                <a:t>in modified CSR</a:t>
              </a:r>
            </a:p>
            <a:p>
              <a:pPr>
                <a:buFont typeface="Arial" charset="0"/>
                <a:buChar char="•"/>
              </a:pPr>
              <a:r>
                <a:rPr lang="en-US">
                  <a:solidFill>
                    <a:schemeClr val="accent1"/>
                  </a:solidFill>
                  <a:latin typeface="Calibri" pitchFamily="34" charset="0"/>
                </a:rPr>
                <a:t> bonds list</a:t>
              </a:r>
            </a:p>
            <a:p>
              <a:pPr>
                <a:buFont typeface="Arial" charset="0"/>
                <a:buChar char="•"/>
              </a:pPr>
              <a:r>
                <a:rPr lang="en-US">
                  <a:solidFill>
                    <a:schemeClr val="accent1"/>
                  </a:solidFill>
                  <a:latin typeface="Calibri" pitchFamily="34" charset="0"/>
                </a:rPr>
                <a:t> hbonds list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Validation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57200" y="1143000"/>
            <a:ext cx="82296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110000"/>
              </a:lnSpc>
              <a:spcBef>
                <a:spcPct val="20000"/>
              </a:spcBef>
            </a:pPr>
            <a:r>
              <a:rPr lang="en-US" sz="2400" b="1">
                <a:solidFill>
                  <a:srgbClr val="C00000"/>
                </a:solidFill>
                <a:latin typeface="Calibri" pitchFamily="34" charset="0"/>
              </a:rPr>
              <a:t>Hexane (</a:t>
            </a:r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C</a:t>
            </a:r>
            <a:r>
              <a:rPr lang="en-US" sz="2400" baseline="-25000">
                <a:solidFill>
                  <a:srgbClr val="C00000"/>
                </a:solidFill>
                <a:latin typeface="Calibri" pitchFamily="34" charset="0"/>
              </a:rPr>
              <a:t>6</a:t>
            </a:r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H</a:t>
            </a:r>
            <a:r>
              <a:rPr lang="en-US" sz="2400" baseline="-25000">
                <a:solidFill>
                  <a:srgbClr val="C00000"/>
                </a:solidFill>
                <a:latin typeface="Calibri" pitchFamily="34" charset="0"/>
              </a:rPr>
              <a:t>14</a:t>
            </a:r>
            <a:r>
              <a:rPr lang="en-US" sz="2400" b="1">
                <a:solidFill>
                  <a:srgbClr val="C00000"/>
                </a:solidFill>
                <a:latin typeface="Calibri" pitchFamily="34" charset="0"/>
              </a:rPr>
              <a:t>) Structure Comparison</a:t>
            </a:r>
          </a:p>
          <a:p>
            <a:pPr marL="342900" indent="-342900" algn="ctr">
              <a:lnSpc>
                <a:spcPct val="110000"/>
              </a:lnSpc>
              <a:spcBef>
                <a:spcPct val="20000"/>
              </a:spcBef>
            </a:pPr>
            <a:endParaRPr lang="en-US" sz="2400" b="1">
              <a:solidFill>
                <a:srgbClr val="C00000"/>
              </a:solidFill>
              <a:latin typeface="Calibri" pitchFamily="34" charset="0"/>
            </a:endParaRPr>
          </a:p>
          <a:p>
            <a:pPr marL="342900" indent="-342900" algn="ctr">
              <a:lnSpc>
                <a:spcPct val="110000"/>
              </a:lnSpc>
              <a:spcBef>
                <a:spcPct val="20000"/>
              </a:spcBef>
            </a:pPr>
            <a:endParaRPr lang="en-US" sz="2400" b="1">
              <a:solidFill>
                <a:srgbClr val="C00000"/>
              </a:solidFill>
              <a:latin typeface="Calibri" pitchFamily="34" charset="0"/>
            </a:endParaRPr>
          </a:p>
          <a:p>
            <a:pPr marL="342900" indent="-342900" algn="ctr">
              <a:lnSpc>
                <a:spcPct val="110000"/>
              </a:lnSpc>
              <a:spcBef>
                <a:spcPct val="20000"/>
              </a:spcBef>
            </a:pPr>
            <a:endParaRPr lang="en-US" sz="2400" b="1">
              <a:solidFill>
                <a:srgbClr val="C00000"/>
              </a:solidFill>
              <a:latin typeface="Calibri" pitchFamily="34" charset="0"/>
            </a:endParaRPr>
          </a:p>
          <a:p>
            <a:pPr marL="342900" indent="-342900" algn="ctr">
              <a:lnSpc>
                <a:spcPct val="110000"/>
              </a:lnSpc>
              <a:spcBef>
                <a:spcPct val="20000"/>
              </a:spcBef>
            </a:pPr>
            <a:endParaRPr lang="en-US" sz="2400" b="1">
              <a:solidFill>
                <a:srgbClr val="C00000"/>
              </a:solidFill>
              <a:latin typeface="Calibri" pitchFamily="34" charset="0"/>
            </a:endParaRPr>
          </a:p>
          <a:p>
            <a:pPr marL="342900" indent="-342900" algn="ctr">
              <a:lnSpc>
                <a:spcPct val="110000"/>
              </a:lnSpc>
              <a:spcBef>
                <a:spcPct val="20000"/>
              </a:spcBef>
            </a:pPr>
            <a:endParaRPr lang="en-US" sz="2400" b="1">
              <a:solidFill>
                <a:srgbClr val="C00000"/>
              </a:solidFill>
              <a:latin typeface="Calibri" pitchFamily="34" charset="0"/>
            </a:endParaRPr>
          </a:p>
          <a:p>
            <a:pPr marL="342900" indent="-342900" algn="ctr">
              <a:lnSpc>
                <a:spcPct val="110000"/>
              </a:lnSpc>
              <a:spcBef>
                <a:spcPct val="20000"/>
              </a:spcBef>
            </a:pPr>
            <a:endParaRPr lang="en-US" sz="2400" b="1">
              <a:solidFill>
                <a:srgbClr val="C00000"/>
              </a:solidFill>
              <a:latin typeface="Calibri" pitchFamily="34" charset="0"/>
            </a:endParaRPr>
          </a:p>
          <a:p>
            <a:pPr marL="342900" indent="-342900" algn="ctr">
              <a:lnSpc>
                <a:spcPct val="110000"/>
              </a:lnSpc>
              <a:spcBef>
                <a:spcPct val="20000"/>
              </a:spcBef>
            </a:pPr>
            <a:endParaRPr lang="en-US" sz="2400" b="1">
              <a:solidFill>
                <a:srgbClr val="C00000"/>
              </a:solidFill>
              <a:latin typeface="Calibri" pitchFamily="34" charset="0"/>
            </a:endParaRPr>
          </a:p>
          <a:p>
            <a:pPr marL="342900" indent="-342900" algn="ctr">
              <a:lnSpc>
                <a:spcPct val="110000"/>
              </a:lnSpc>
              <a:spcBef>
                <a:spcPct val="20000"/>
              </a:spcBef>
            </a:pPr>
            <a:endParaRPr lang="en-US" sz="2400" b="1">
              <a:solidFill>
                <a:srgbClr val="C00000"/>
              </a:solidFill>
              <a:latin typeface="Calibri" pitchFamily="34" charset="0"/>
            </a:endParaRPr>
          </a:p>
          <a:p>
            <a:pPr marL="342900" indent="-342900" algn="ctr">
              <a:lnSpc>
                <a:spcPct val="110000"/>
              </a:lnSpc>
              <a:spcBef>
                <a:spcPct val="20000"/>
              </a:spcBef>
            </a:pPr>
            <a:endParaRPr lang="en-US" sz="2400" b="1">
              <a:solidFill>
                <a:srgbClr val="C00000"/>
              </a:solidFill>
              <a:latin typeface="Calibri" pitchFamily="34" charset="0"/>
            </a:endParaRPr>
          </a:p>
          <a:p>
            <a:pPr marL="342900" indent="-342900" algn="ctr">
              <a:lnSpc>
                <a:spcPct val="110000"/>
              </a:lnSpc>
              <a:spcBef>
                <a:spcPct val="20000"/>
              </a:spcBef>
            </a:pPr>
            <a:r>
              <a:rPr lang="en-US" sz="2400" b="1">
                <a:solidFill>
                  <a:srgbClr val="C00000"/>
                </a:solidFill>
                <a:latin typeface="Calibri" pitchFamily="34" charset="0"/>
              </a:rPr>
              <a:t>Excellent agreement!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</a:pPr>
            <a:endParaRPr lang="en-US" sz="2400" b="1">
              <a:solidFill>
                <a:srgbClr val="C00000"/>
              </a:solidFill>
              <a:latin typeface="Calibri" pitchFamily="34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676400"/>
            <a:ext cx="6010275" cy="407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1600200" y="2514600"/>
            <a:ext cx="6172200" cy="4364038"/>
            <a:chOff x="1600200" y="2514600"/>
            <a:chExt cx="6172200" cy="4364354"/>
          </a:xfrm>
        </p:grpSpPr>
        <p:pic>
          <p:nvPicPr>
            <p:cNvPr id="32772" name="Picture 4" descr="systemsize_memory_chart.png"/>
            <p:cNvPicPr>
              <a:picLocks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600200" y="4638674"/>
              <a:ext cx="6172200" cy="2240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773" name="Picture 3" descr="systemsize_speed_chart.png"/>
            <p:cNvPicPr>
              <a:picLocks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600200" y="2514600"/>
              <a:ext cx="6172200" cy="2240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Comparison to MD Methods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457200" y="1143000"/>
            <a:ext cx="82296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solidFill>
                  <a:srgbClr val="C00000"/>
                </a:solidFill>
                <a:latin typeface="Calibri" pitchFamily="34" charset="0"/>
              </a:rPr>
              <a:t>Comparisons using hexane: </a:t>
            </a:r>
            <a:r>
              <a:rPr lang="en-US" sz="2400">
                <a:latin typeface="Calibri" pitchFamily="34" charset="0"/>
              </a:rPr>
              <a:t>systems of various sizes</a:t>
            </a: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>
                <a:solidFill>
                  <a:schemeClr val="accent1"/>
                </a:solidFill>
                <a:latin typeface="Calibri" pitchFamily="34" charset="0"/>
              </a:rPr>
              <a:t>Ab-initio MD: </a:t>
            </a:r>
            <a:r>
              <a:rPr lang="en-US" sz="2000">
                <a:latin typeface="Calibri" pitchFamily="34" charset="0"/>
              </a:rPr>
              <a:t>CPMD</a:t>
            </a: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>
                <a:solidFill>
                  <a:schemeClr val="accent1"/>
                </a:solidFill>
                <a:latin typeface="Calibri" pitchFamily="34" charset="0"/>
              </a:rPr>
              <a:t>Classical MD: </a:t>
            </a:r>
            <a:r>
              <a:rPr lang="en-US" sz="2000">
                <a:latin typeface="Calibri" pitchFamily="34" charset="0"/>
              </a:rPr>
              <a:t>GROMACS</a:t>
            </a: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>
                <a:solidFill>
                  <a:schemeClr val="accent1"/>
                </a:solidFill>
                <a:latin typeface="Calibri" pitchFamily="34" charset="0"/>
              </a:rPr>
              <a:t>ReaxFF: </a:t>
            </a:r>
            <a:r>
              <a:rPr lang="en-US" sz="2000">
                <a:latin typeface="Calibri" pitchFamily="34" charset="0"/>
              </a:rPr>
              <a:t>SerialReax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Comparison </a:t>
            </a:r>
            <a:r>
              <a:rPr lang="en-US" sz="3600" b="1" dirty="0" smtClean="0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with </a:t>
            </a:r>
            <a:r>
              <a:rPr lang="en-US" sz="3600" b="1" dirty="0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LAMMPS-</a:t>
            </a:r>
            <a:r>
              <a:rPr lang="en-US" sz="3600" b="1" dirty="0" err="1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Reax</a:t>
            </a:r>
            <a:endParaRPr lang="en-US" sz="3600" b="1" dirty="0">
              <a:solidFill>
                <a:schemeClr val="accent4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457200" y="1143000"/>
            <a:ext cx="82296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2400" b="1">
                <a:solidFill>
                  <a:srgbClr val="C00000"/>
                </a:solidFill>
                <a:latin typeface="Calibri" pitchFamily="34" charset="0"/>
              </a:rPr>
              <a:t>Time per time-step comparison</a:t>
            </a:r>
            <a:endParaRPr lang="en-US" sz="2400">
              <a:latin typeface="Calibri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2400">
              <a:latin typeface="Calibri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2400">
              <a:latin typeface="Calibri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2400">
              <a:latin typeface="Calibri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sz="2400" b="1">
                <a:solidFill>
                  <a:srgbClr val="C00000"/>
                </a:solidFill>
                <a:latin typeface="Calibri" pitchFamily="34" charset="0"/>
              </a:rPr>
              <a:t>Qeq solver performance</a:t>
            </a:r>
          </a:p>
          <a:p>
            <a:pPr marL="342900" indent="-342900" algn="ctr">
              <a:spcBef>
                <a:spcPct val="20000"/>
              </a:spcBef>
            </a:pPr>
            <a:endParaRPr lang="en-US" sz="2400" b="1">
              <a:solidFill>
                <a:srgbClr val="C00000"/>
              </a:solidFill>
              <a:latin typeface="Calibri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2400" b="1">
              <a:solidFill>
                <a:srgbClr val="C00000"/>
              </a:solidFill>
              <a:latin typeface="Calibri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2400" b="1">
              <a:solidFill>
                <a:srgbClr val="C00000"/>
              </a:solidFill>
              <a:latin typeface="Calibri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2400" b="1">
              <a:solidFill>
                <a:srgbClr val="C00000"/>
              </a:solidFill>
              <a:latin typeface="Calibri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sz="2400" b="1">
                <a:solidFill>
                  <a:srgbClr val="C00000"/>
                </a:solidFill>
                <a:latin typeface="Calibri" pitchFamily="34" charset="0"/>
              </a:rPr>
              <a:t>Memory foot-print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524000"/>
            <a:ext cx="5848350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3276600"/>
            <a:ext cx="49720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5495925"/>
            <a:ext cx="449580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4" name="Group 23"/>
          <p:cNvGrpSpPr>
            <a:grpSpLocks/>
          </p:cNvGrpSpPr>
          <p:nvPr/>
        </p:nvGrpSpPr>
        <p:grpSpPr bwMode="auto">
          <a:xfrm>
            <a:off x="4800600" y="4419600"/>
            <a:ext cx="4114800" cy="1536700"/>
            <a:chOff x="4800600" y="4419600"/>
            <a:chExt cx="4114800" cy="1537395"/>
          </a:xfrm>
        </p:grpSpPr>
        <p:cxnSp>
          <p:nvCxnSpPr>
            <p:cNvPr id="10" name="Straight Arrow Connector 9"/>
            <p:cNvCxnSpPr>
              <a:stCxn id="33801" idx="1"/>
            </p:cNvCxnSpPr>
            <p:nvPr/>
          </p:nvCxnSpPr>
          <p:spPr>
            <a:xfrm rot="10800000">
              <a:off x="4800600" y="4419600"/>
              <a:ext cx="2743200" cy="844932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33801" idx="1"/>
            </p:cNvCxnSpPr>
            <p:nvPr/>
          </p:nvCxnSpPr>
          <p:spPr>
            <a:xfrm rot="10800000">
              <a:off x="6553200" y="4419600"/>
              <a:ext cx="990600" cy="844932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801" name="TextBox 18"/>
            <p:cNvSpPr txBox="1">
              <a:spLocks noChangeArrowheads="1"/>
            </p:cNvSpPr>
            <p:nvPr/>
          </p:nvSpPr>
          <p:spPr bwMode="auto">
            <a:xfrm>
              <a:off x="7543800" y="4572000"/>
              <a:ext cx="1371600" cy="1384995"/>
            </a:xfrm>
            <a:prstGeom prst="rect">
              <a:avLst/>
            </a:prstGeom>
            <a:noFill/>
            <a:ln w="9525">
              <a:solidFill>
                <a:srgbClr val="C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buFont typeface="Arial" charset="0"/>
                <a:buChar char="•"/>
              </a:pPr>
              <a:r>
                <a:rPr lang="en-US" sz="1400">
                  <a:solidFill>
                    <a:srgbClr val="FF0000"/>
                  </a:solidFill>
                  <a:latin typeface="Calibri" pitchFamily="34" charset="0"/>
                </a:rPr>
                <a:t> different QEq formulations</a:t>
              </a:r>
            </a:p>
            <a:p>
              <a:pPr>
                <a:buFont typeface="Arial" charset="0"/>
                <a:buChar char="•"/>
              </a:pPr>
              <a:r>
                <a:rPr lang="en-US" sz="1400">
                  <a:solidFill>
                    <a:srgbClr val="FF0000"/>
                  </a:solidFill>
                  <a:latin typeface="Calibri" pitchFamily="34" charset="0"/>
                </a:rPr>
                <a:t> similar results</a:t>
              </a:r>
            </a:p>
            <a:p>
              <a:pPr>
                <a:buFont typeface="Arial" charset="0"/>
                <a:buChar char="•"/>
              </a:pPr>
              <a:r>
                <a:rPr lang="en-US" sz="1400">
                  <a:solidFill>
                    <a:srgbClr val="FF0000"/>
                  </a:solidFill>
                  <a:latin typeface="Calibri" pitchFamily="34" charset="0"/>
                </a:rPr>
                <a:t> LAMMPS: </a:t>
              </a:r>
            </a:p>
            <a:p>
              <a:r>
                <a:rPr lang="en-US" sz="1400">
                  <a:solidFill>
                    <a:srgbClr val="FF0000"/>
                  </a:solidFill>
                  <a:latin typeface="Calibri" pitchFamily="34" charset="0"/>
                </a:rPr>
                <a:t>CG / no preconditioner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Parallel Realization: </a:t>
            </a:r>
            <a:r>
              <a:rPr lang="en-US" sz="3600" b="1" dirty="0" err="1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PuReMD</a:t>
            </a:r>
            <a:endParaRPr lang="en-US" sz="3600" b="1" dirty="0">
              <a:solidFill>
                <a:schemeClr val="accent4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457200" y="1143000"/>
            <a:ext cx="82296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>
              <a:spcBef>
                <a:spcPct val="20000"/>
              </a:spcBef>
            </a:pPr>
            <a:r>
              <a:rPr lang="en-US" sz="2400" b="1" dirty="0">
                <a:solidFill>
                  <a:srgbClr val="C00000"/>
                </a:solidFill>
                <a:latin typeface="Calibri" pitchFamily="34" charset="0"/>
              </a:rPr>
              <a:t>Built on the </a:t>
            </a:r>
            <a:r>
              <a:rPr lang="en-US" sz="2400" b="1" dirty="0" err="1">
                <a:solidFill>
                  <a:srgbClr val="C00000"/>
                </a:solidFill>
                <a:latin typeface="Calibri" pitchFamily="34" charset="0"/>
              </a:rPr>
              <a:t>SerialReax</a:t>
            </a:r>
            <a:r>
              <a:rPr lang="en-US" sz="2400" b="1" dirty="0">
                <a:solidFill>
                  <a:srgbClr val="C00000"/>
                </a:solidFill>
                <a:latin typeface="Calibri" pitchFamily="34" charset="0"/>
              </a:rPr>
              <a:t> platform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2000" dirty="0">
                <a:solidFill>
                  <a:schemeClr val="accent1"/>
                </a:solidFill>
                <a:latin typeface="Calibri" pitchFamily="34" charset="0"/>
              </a:rPr>
              <a:t>Excellent per-</a:t>
            </a:r>
            <a:r>
              <a:rPr lang="en-US" sz="2000" dirty="0" err="1">
                <a:solidFill>
                  <a:schemeClr val="accent1"/>
                </a:solidFill>
                <a:latin typeface="Calibri" pitchFamily="34" charset="0"/>
              </a:rPr>
              <a:t>timestep</a:t>
            </a:r>
            <a:r>
              <a:rPr lang="en-US" sz="2000" dirty="0">
                <a:solidFill>
                  <a:schemeClr val="accent1"/>
                </a:solidFill>
                <a:latin typeface="Calibri" pitchFamily="34" charset="0"/>
              </a:rPr>
              <a:t> running time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2000" dirty="0">
                <a:solidFill>
                  <a:schemeClr val="accent1"/>
                </a:solidFill>
                <a:latin typeface="Calibri" pitchFamily="34" charset="0"/>
              </a:rPr>
              <a:t>Linear scaling memory footprint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ü"/>
            </a:pPr>
            <a:endParaRPr lang="en-US" sz="2000" b="1" dirty="0">
              <a:solidFill>
                <a:srgbClr val="C00000"/>
              </a:solidFill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400" b="1" dirty="0">
                <a:solidFill>
                  <a:srgbClr val="C00000"/>
                </a:solidFill>
                <a:latin typeface="Calibri" pitchFamily="34" charset="0"/>
              </a:rPr>
              <a:t>Extends its capabilities to large systems, longer time-scales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2000" dirty="0">
                <a:solidFill>
                  <a:schemeClr val="accent1"/>
                </a:solidFill>
                <a:latin typeface="Calibri" pitchFamily="34" charset="0"/>
              </a:rPr>
              <a:t>Scalable algorithms and techniques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2000" dirty="0">
                <a:solidFill>
                  <a:schemeClr val="accent1"/>
                </a:solidFill>
                <a:latin typeface="Calibri" pitchFamily="34" charset="0"/>
              </a:rPr>
              <a:t>Demonstrated scaling to over </a:t>
            </a:r>
            <a:r>
              <a:rPr lang="en-US" sz="2000" dirty="0" smtClean="0">
                <a:solidFill>
                  <a:schemeClr val="accent1"/>
                </a:solidFill>
                <a:latin typeface="Calibri" pitchFamily="34" charset="0"/>
              </a:rPr>
              <a:t>9K </a:t>
            </a:r>
            <a:r>
              <a:rPr lang="en-US" sz="2000" dirty="0">
                <a:solidFill>
                  <a:schemeClr val="accent1"/>
                </a:solidFill>
                <a:latin typeface="Calibri" pitchFamily="34" charset="0"/>
              </a:rPr>
              <a:t>cores</a:t>
            </a:r>
          </a:p>
          <a:p>
            <a:pPr marL="342900" indent="-342900">
              <a:spcBef>
                <a:spcPct val="20000"/>
              </a:spcBef>
            </a:pPr>
            <a:endParaRPr lang="en-US" sz="1600" u="sng" dirty="0" smtClean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1600" u="sng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1600" u="sng" dirty="0" smtClean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1600" u="sng" dirty="0">
              <a:latin typeface="Calibri" pitchFamily="34" charset="0"/>
            </a:endParaRPr>
          </a:p>
          <a:p>
            <a:pPr>
              <a:spcBef>
                <a:spcPct val="20000"/>
              </a:spcBef>
            </a:pPr>
            <a:r>
              <a:rPr lang="en-US" sz="1600" i="1" dirty="0" smtClean="0">
                <a:latin typeface="Calibri" pitchFamily="34" charset="0"/>
              </a:rPr>
              <a:t>Parallel </a:t>
            </a:r>
            <a:r>
              <a:rPr lang="en-US" sz="1600" i="1" dirty="0">
                <a:latin typeface="Calibri" pitchFamily="34" charset="0"/>
              </a:rPr>
              <a:t>Reactive Molecular Dynamics: Numerical Methods and Algorithmic </a:t>
            </a:r>
            <a:r>
              <a:rPr lang="en-US" sz="1600" i="1" dirty="0" smtClean="0">
                <a:latin typeface="Calibri" pitchFamily="34" charset="0"/>
              </a:rPr>
              <a:t>Techniques, </a:t>
            </a:r>
            <a:r>
              <a:rPr lang="en-US" sz="1600" i="1" dirty="0" err="1" smtClean="0">
                <a:latin typeface="Calibri" pitchFamily="34" charset="0"/>
              </a:rPr>
              <a:t>Akgulta</a:t>
            </a:r>
            <a:r>
              <a:rPr lang="en-US" sz="1600" i="1" dirty="0" smtClean="0">
                <a:latin typeface="Calibri" pitchFamily="34" charset="0"/>
              </a:rPr>
              <a:t> et al., 2013.</a:t>
            </a:r>
            <a:endParaRPr lang="en-US" sz="1600" i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Parallelization: Outer-Shell</a:t>
            </a:r>
          </a:p>
        </p:txBody>
      </p:sp>
      <p:grpSp>
        <p:nvGrpSpPr>
          <p:cNvPr id="38914" name="Group 92"/>
          <p:cNvGrpSpPr>
            <a:grpSpLocks/>
          </p:cNvGrpSpPr>
          <p:nvPr/>
        </p:nvGrpSpPr>
        <p:grpSpPr bwMode="auto">
          <a:xfrm>
            <a:off x="1028700" y="1143000"/>
            <a:ext cx="7099300" cy="5486400"/>
            <a:chOff x="1028700" y="914400"/>
            <a:chExt cx="7100047" cy="5486401"/>
          </a:xfrm>
        </p:grpSpPr>
        <p:grpSp>
          <p:nvGrpSpPr>
            <p:cNvPr id="38916" name="Group 474"/>
            <p:cNvGrpSpPr>
              <a:grpSpLocks/>
            </p:cNvGrpSpPr>
            <p:nvPr/>
          </p:nvGrpSpPr>
          <p:grpSpPr bwMode="auto">
            <a:xfrm>
              <a:off x="1674159" y="914400"/>
              <a:ext cx="5809129" cy="5486401"/>
              <a:chOff x="914400" y="0"/>
              <a:chExt cx="8229600" cy="7772400"/>
            </a:xfrm>
          </p:grpSpPr>
          <p:cxnSp>
            <p:nvCxnSpPr>
              <p:cNvPr id="77" name="Straight Connector 76"/>
              <p:cNvCxnSpPr/>
              <p:nvPr/>
            </p:nvCxnSpPr>
            <p:spPr>
              <a:xfrm rot="5400000">
                <a:off x="-2970777" y="3886200"/>
                <a:ext cx="777240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 rot="5400000">
                <a:off x="-2057604" y="3886200"/>
                <a:ext cx="777240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5400000">
                <a:off x="-1142182" y="3886200"/>
                <a:ext cx="777240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 rot="5400000">
                <a:off x="-229009" y="3886200"/>
                <a:ext cx="777240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 rot="5400000">
                <a:off x="686414" y="3886200"/>
                <a:ext cx="777240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rot="5400000">
                <a:off x="1599587" y="3886200"/>
                <a:ext cx="777240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 rot="5400000">
                <a:off x="2515009" y="3886200"/>
                <a:ext cx="777240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rot="5400000">
                <a:off x="3428182" y="3886200"/>
                <a:ext cx="777240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5400000">
                <a:off x="4343605" y="3886200"/>
                <a:ext cx="777240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5400000">
                <a:off x="5256778" y="3886200"/>
                <a:ext cx="777240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917" name="Group 91"/>
            <p:cNvGrpSpPr>
              <a:grpSpLocks/>
            </p:cNvGrpSpPr>
            <p:nvPr/>
          </p:nvGrpSpPr>
          <p:grpSpPr bwMode="auto">
            <a:xfrm>
              <a:off x="1028700" y="1559859"/>
              <a:ext cx="7100047" cy="4518213"/>
              <a:chOff x="0" y="914400"/>
              <a:chExt cx="10058400" cy="6400800"/>
            </a:xfrm>
          </p:grpSpPr>
          <p:grpSp>
            <p:nvGrpSpPr>
              <p:cNvPr id="38983" name="Group 90"/>
              <p:cNvGrpSpPr>
                <a:grpSpLocks/>
              </p:cNvGrpSpPr>
              <p:nvPr/>
            </p:nvGrpSpPr>
            <p:grpSpPr bwMode="auto">
              <a:xfrm>
                <a:off x="0" y="914400"/>
                <a:ext cx="10058400" cy="5486400"/>
                <a:chOff x="0" y="914400"/>
                <a:chExt cx="10058400" cy="5486400"/>
              </a:xfrm>
            </p:grpSpPr>
            <p:cxnSp>
              <p:nvCxnSpPr>
                <p:cNvPr id="70" name="Straight Connector 69"/>
                <p:cNvCxnSpPr/>
                <p:nvPr/>
              </p:nvCxnSpPr>
              <p:spPr>
                <a:xfrm>
                  <a:off x="0" y="3670300"/>
                  <a:ext cx="10058400" cy="0"/>
                </a:xfrm>
                <a:prstGeom prst="line">
                  <a:avLst/>
                </a:prstGeom>
                <a:ln>
                  <a:solidFill>
                    <a:schemeClr val="bg1">
                      <a:lumMod val="65000"/>
                    </a:schemeClr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/>
              </p:nvCxnSpPr>
              <p:spPr>
                <a:xfrm>
                  <a:off x="0" y="915326"/>
                  <a:ext cx="10058400" cy="0"/>
                </a:xfrm>
                <a:prstGeom prst="line">
                  <a:avLst/>
                </a:prstGeom>
                <a:ln>
                  <a:solidFill>
                    <a:schemeClr val="bg1">
                      <a:lumMod val="65000"/>
                    </a:schemeClr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Straight Connector 71"/>
                <p:cNvCxnSpPr/>
                <p:nvPr/>
              </p:nvCxnSpPr>
              <p:spPr>
                <a:xfrm>
                  <a:off x="0" y="1830652"/>
                  <a:ext cx="10058400" cy="0"/>
                </a:xfrm>
                <a:prstGeom prst="line">
                  <a:avLst/>
                </a:prstGeom>
                <a:ln>
                  <a:solidFill>
                    <a:schemeClr val="bg1">
                      <a:lumMod val="65000"/>
                    </a:schemeClr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Straight Connector 72"/>
                <p:cNvCxnSpPr/>
                <p:nvPr/>
              </p:nvCxnSpPr>
              <p:spPr>
                <a:xfrm>
                  <a:off x="0" y="2743729"/>
                  <a:ext cx="10058400" cy="0"/>
                </a:xfrm>
                <a:prstGeom prst="line">
                  <a:avLst/>
                </a:prstGeom>
                <a:ln>
                  <a:solidFill>
                    <a:schemeClr val="bg1">
                      <a:lumMod val="65000"/>
                    </a:schemeClr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Straight Connector 73"/>
                <p:cNvCxnSpPr/>
                <p:nvPr/>
              </p:nvCxnSpPr>
              <p:spPr>
                <a:xfrm>
                  <a:off x="0" y="4572133"/>
                  <a:ext cx="10058400" cy="0"/>
                </a:xfrm>
                <a:prstGeom prst="line">
                  <a:avLst/>
                </a:prstGeom>
                <a:ln>
                  <a:solidFill>
                    <a:schemeClr val="bg1">
                      <a:lumMod val="65000"/>
                    </a:schemeClr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/>
                <p:cNvCxnSpPr/>
                <p:nvPr/>
              </p:nvCxnSpPr>
              <p:spPr>
                <a:xfrm>
                  <a:off x="0" y="5487458"/>
                  <a:ext cx="10058400" cy="0"/>
                </a:xfrm>
                <a:prstGeom prst="line">
                  <a:avLst/>
                </a:prstGeom>
                <a:ln>
                  <a:solidFill>
                    <a:schemeClr val="bg1">
                      <a:lumMod val="65000"/>
                    </a:schemeClr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Connector 75"/>
                <p:cNvCxnSpPr/>
                <p:nvPr/>
              </p:nvCxnSpPr>
              <p:spPr>
                <a:xfrm>
                  <a:off x="0" y="6400535"/>
                  <a:ext cx="10058400" cy="0"/>
                </a:xfrm>
                <a:prstGeom prst="line">
                  <a:avLst/>
                </a:prstGeom>
                <a:ln>
                  <a:solidFill>
                    <a:schemeClr val="bg1">
                      <a:lumMod val="65000"/>
                    </a:schemeClr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9" name="Straight Connector 68"/>
              <p:cNvCxnSpPr/>
              <p:nvPr/>
            </p:nvCxnSpPr>
            <p:spPr>
              <a:xfrm>
                <a:off x="0" y="7315862"/>
                <a:ext cx="1005840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918" name="Group 89"/>
            <p:cNvGrpSpPr>
              <a:grpSpLocks/>
            </p:cNvGrpSpPr>
            <p:nvPr/>
          </p:nvGrpSpPr>
          <p:grpSpPr bwMode="auto">
            <a:xfrm>
              <a:off x="1835524" y="1075765"/>
              <a:ext cx="5486400" cy="4840942"/>
              <a:chOff x="1143000" y="228600"/>
              <a:chExt cx="7772400" cy="6858000"/>
            </a:xfrm>
          </p:grpSpPr>
          <p:grpSp>
            <p:nvGrpSpPr>
              <p:cNvPr id="38923" name="Group 395"/>
              <p:cNvGrpSpPr>
                <a:grpSpLocks/>
              </p:cNvGrpSpPr>
              <p:nvPr/>
            </p:nvGrpSpPr>
            <p:grpSpPr bwMode="auto">
              <a:xfrm>
                <a:off x="1143000" y="228600"/>
                <a:ext cx="3200400" cy="3200400"/>
                <a:chOff x="228600" y="685800"/>
                <a:chExt cx="3200400" cy="3200400"/>
              </a:xfrm>
            </p:grpSpPr>
            <p:grpSp>
              <p:nvGrpSpPr>
                <p:cNvPr id="38967" name="Group 51"/>
                <p:cNvGrpSpPr>
                  <a:grpSpLocks/>
                </p:cNvGrpSpPr>
                <p:nvPr/>
              </p:nvGrpSpPr>
              <p:grpSpPr bwMode="auto">
                <a:xfrm>
                  <a:off x="228600" y="685800"/>
                  <a:ext cx="3200400" cy="3200400"/>
                  <a:chOff x="228600" y="685800"/>
                  <a:chExt cx="3200400" cy="3200400"/>
                </a:xfrm>
              </p:grpSpPr>
              <p:sp>
                <p:nvSpPr>
                  <p:cNvPr id="59" name="Rectangle 58"/>
                  <p:cNvSpPr/>
                  <p:nvPr/>
                </p:nvSpPr>
                <p:spPr>
                  <a:xfrm>
                    <a:off x="914196" y="1372526"/>
                    <a:ext cx="1828595" cy="1828402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  <p:sp>
                <p:nvSpPr>
                  <p:cNvPr id="60" name="Rectangle 35"/>
                  <p:cNvSpPr/>
                  <p:nvPr/>
                </p:nvSpPr>
                <p:spPr>
                  <a:xfrm>
                    <a:off x="228191" y="1372526"/>
                    <a:ext cx="686005" cy="1828402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  <p:sp>
                <p:nvSpPr>
                  <p:cNvPr id="61" name="Rectangle 36"/>
                  <p:cNvSpPr/>
                  <p:nvPr/>
                </p:nvSpPr>
                <p:spPr>
                  <a:xfrm>
                    <a:off x="2742791" y="1372526"/>
                    <a:ext cx="686005" cy="1828402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  <p:sp>
                <p:nvSpPr>
                  <p:cNvPr id="62" name="Rectangle 37"/>
                  <p:cNvSpPr/>
                  <p:nvPr/>
                </p:nvSpPr>
                <p:spPr>
                  <a:xfrm rot="5400000">
                    <a:off x="1485527" y="115262"/>
                    <a:ext cx="685933" cy="1828595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  <p:sp>
                <p:nvSpPr>
                  <p:cNvPr id="63" name="Rectangle 62"/>
                  <p:cNvSpPr/>
                  <p:nvPr/>
                </p:nvSpPr>
                <p:spPr>
                  <a:xfrm rot="5400000">
                    <a:off x="1485527" y="2629597"/>
                    <a:ext cx="685933" cy="1828595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  <p:sp>
                <p:nvSpPr>
                  <p:cNvPr id="64" name="Pie 63"/>
                  <p:cNvSpPr>
                    <a:spLocks noChangeAspect="1"/>
                  </p:cNvSpPr>
                  <p:nvPr/>
                </p:nvSpPr>
                <p:spPr>
                  <a:xfrm>
                    <a:off x="2056787" y="2514997"/>
                    <a:ext cx="1372009" cy="1371865"/>
                  </a:xfrm>
                  <a:prstGeom prst="pie">
                    <a:avLst>
                      <a:gd name="adj1" fmla="val 21403212"/>
                      <a:gd name="adj2" fmla="val 5422325"/>
                    </a:avLst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65" name="Pie 64"/>
                  <p:cNvSpPr>
                    <a:spLocks noChangeAspect="1"/>
                  </p:cNvSpPr>
                  <p:nvPr/>
                </p:nvSpPr>
                <p:spPr>
                  <a:xfrm>
                    <a:off x="2056787" y="686593"/>
                    <a:ext cx="1372009" cy="1371865"/>
                  </a:xfrm>
                  <a:prstGeom prst="pie">
                    <a:avLst>
                      <a:gd name="adj1" fmla="val 16170704"/>
                      <a:gd name="adj2" fmla="val 9613"/>
                    </a:avLst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66" name="Pie 65"/>
                  <p:cNvSpPr>
                    <a:spLocks noChangeAspect="1"/>
                  </p:cNvSpPr>
                  <p:nvPr/>
                </p:nvSpPr>
                <p:spPr>
                  <a:xfrm>
                    <a:off x="228191" y="686593"/>
                    <a:ext cx="1372009" cy="1371865"/>
                  </a:xfrm>
                  <a:prstGeom prst="pie">
                    <a:avLst>
                      <a:gd name="adj1" fmla="val 10770487"/>
                      <a:gd name="adj2" fmla="val 16210378"/>
                    </a:avLst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67" name="Pie 66"/>
                  <p:cNvSpPr>
                    <a:spLocks noChangeAspect="1"/>
                  </p:cNvSpPr>
                  <p:nvPr/>
                </p:nvSpPr>
                <p:spPr>
                  <a:xfrm>
                    <a:off x="228191" y="2514997"/>
                    <a:ext cx="1372009" cy="1371865"/>
                  </a:xfrm>
                  <a:prstGeom prst="pie">
                    <a:avLst>
                      <a:gd name="adj1" fmla="val 5370154"/>
                      <a:gd name="adj2" fmla="val 10823437"/>
                    </a:avLst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38968" name="Group 53"/>
                <p:cNvGrpSpPr>
                  <a:grpSpLocks/>
                </p:cNvGrpSpPr>
                <p:nvPr/>
              </p:nvGrpSpPr>
              <p:grpSpPr bwMode="auto">
                <a:xfrm>
                  <a:off x="990600" y="1371600"/>
                  <a:ext cx="304800" cy="1828800"/>
                  <a:chOff x="990600" y="1371600"/>
                  <a:chExt cx="304800" cy="1828800"/>
                </a:xfrm>
              </p:grpSpPr>
              <p:cxnSp>
                <p:nvCxnSpPr>
                  <p:cNvPr id="57" name="Straight Arrow Connector 56"/>
                  <p:cNvCxnSpPr/>
                  <p:nvPr/>
                </p:nvCxnSpPr>
                <p:spPr>
                  <a:xfrm rot="5400000">
                    <a:off x="77591" y="2285603"/>
                    <a:ext cx="1828402" cy="2248"/>
                  </a:xfrm>
                  <a:prstGeom prst="straightConnector1">
                    <a:avLst/>
                  </a:prstGeom>
                  <a:ln>
                    <a:solidFill>
                      <a:schemeClr val="bg1"/>
                    </a:solidFill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8973" name="TextBox 5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90600" y="2133600"/>
                    <a:ext cx="304800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r>
                      <a:rPr lang="en-US" sz="1600">
                        <a:solidFill>
                          <a:schemeClr val="bg1"/>
                        </a:solidFill>
                        <a:latin typeface="Calibri" pitchFamily="34" charset="0"/>
                      </a:rPr>
                      <a:t>b</a:t>
                    </a:r>
                  </a:p>
                </p:txBody>
              </p:sp>
            </p:grpSp>
            <p:grpSp>
              <p:nvGrpSpPr>
                <p:cNvPr id="38969" name="Group 54"/>
                <p:cNvGrpSpPr>
                  <a:grpSpLocks/>
                </p:cNvGrpSpPr>
                <p:nvPr/>
              </p:nvGrpSpPr>
              <p:grpSpPr bwMode="auto">
                <a:xfrm>
                  <a:off x="228600" y="1860550"/>
                  <a:ext cx="685800" cy="479618"/>
                  <a:chOff x="228600" y="1860550"/>
                  <a:chExt cx="685800" cy="479618"/>
                </a:xfrm>
              </p:grpSpPr>
              <p:cxnSp>
                <p:nvCxnSpPr>
                  <p:cNvPr id="55" name="Straight Arrow Connector 54"/>
                  <p:cNvCxnSpPr/>
                  <p:nvPr/>
                </p:nvCxnSpPr>
                <p:spPr>
                  <a:xfrm rot="10800000" flipH="1">
                    <a:off x="228191" y="2290102"/>
                    <a:ext cx="686005" cy="2248"/>
                  </a:xfrm>
                  <a:prstGeom prst="straightConnector1">
                    <a:avLst/>
                  </a:prstGeom>
                  <a:ln>
                    <a:solidFill>
                      <a:schemeClr val="bg1"/>
                    </a:solidFill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8971" name="TextBox 5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4974" y="1860550"/>
                    <a:ext cx="269875" cy="47961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r>
                      <a:rPr lang="en-US" sz="1600">
                        <a:solidFill>
                          <a:schemeClr val="bg1"/>
                        </a:solidFill>
                        <a:latin typeface="Calibri" pitchFamily="34" charset="0"/>
                      </a:rPr>
                      <a:t>r</a:t>
                    </a:r>
                  </a:p>
                </p:txBody>
              </p:sp>
            </p:grpSp>
          </p:grpSp>
          <p:grpSp>
            <p:nvGrpSpPr>
              <p:cNvPr id="38924" name="Group 412"/>
              <p:cNvGrpSpPr>
                <a:grpSpLocks/>
              </p:cNvGrpSpPr>
              <p:nvPr/>
            </p:nvGrpSpPr>
            <p:grpSpPr bwMode="auto">
              <a:xfrm>
                <a:off x="6400800" y="228600"/>
                <a:ext cx="2514600" cy="3200400"/>
                <a:chOff x="4572000" y="685800"/>
                <a:chExt cx="2514600" cy="3200400"/>
              </a:xfrm>
            </p:grpSpPr>
            <p:grpSp>
              <p:nvGrpSpPr>
                <p:cNvPr id="38955" name="Group 116"/>
                <p:cNvGrpSpPr>
                  <a:grpSpLocks/>
                </p:cNvGrpSpPr>
                <p:nvPr/>
              </p:nvGrpSpPr>
              <p:grpSpPr bwMode="auto">
                <a:xfrm>
                  <a:off x="4572000" y="685800"/>
                  <a:ext cx="2514600" cy="3200400"/>
                  <a:chOff x="4572000" y="685800"/>
                  <a:chExt cx="2514600" cy="3200400"/>
                </a:xfrm>
              </p:grpSpPr>
              <p:sp>
                <p:nvSpPr>
                  <p:cNvPr id="47" name="Rectangle 46"/>
                  <p:cNvSpPr/>
                  <p:nvPr/>
                </p:nvSpPr>
                <p:spPr>
                  <a:xfrm>
                    <a:off x="4572408" y="1372526"/>
                    <a:ext cx="1828596" cy="1828402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  <p:sp>
                <p:nvSpPr>
                  <p:cNvPr id="48" name="Rectangle 47"/>
                  <p:cNvSpPr/>
                  <p:nvPr/>
                </p:nvSpPr>
                <p:spPr>
                  <a:xfrm>
                    <a:off x="6401004" y="1372526"/>
                    <a:ext cx="686004" cy="1828402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  <p:sp>
                <p:nvSpPr>
                  <p:cNvPr id="49" name="Rectangle 48"/>
                  <p:cNvSpPr/>
                  <p:nvPr/>
                </p:nvSpPr>
                <p:spPr>
                  <a:xfrm rot="5400000">
                    <a:off x="5143740" y="115262"/>
                    <a:ext cx="685933" cy="1828596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  <p:sp>
                <p:nvSpPr>
                  <p:cNvPr id="50" name="Pie 49"/>
                  <p:cNvSpPr>
                    <a:spLocks noChangeAspect="1"/>
                  </p:cNvSpPr>
                  <p:nvPr/>
                </p:nvSpPr>
                <p:spPr>
                  <a:xfrm>
                    <a:off x="5714999" y="2514997"/>
                    <a:ext cx="1372009" cy="1371865"/>
                  </a:xfrm>
                  <a:prstGeom prst="pie">
                    <a:avLst>
                      <a:gd name="adj1" fmla="val 21403212"/>
                      <a:gd name="adj2" fmla="val 5422325"/>
                    </a:avLst>
                  </a:prstGeom>
                  <a:solidFill>
                    <a:schemeClr val="bg1">
                      <a:lumMod val="8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51" name="Pie 50"/>
                  <p:cNvSpPr>
                    <a:spLocks noChangeAspect="1"/>
                  </p:cNvSpPr>
                  <p:nvPr/>
                </p:nvSpPr>
                <p:spPr>
                  <a:xfrm>
                    <a:off x="5714999" y="686593"/>
                    <a:ext cx="1372009" cy="1371865"/>
                  </a:xfrm>
                  <a:prstGeom prst="pie">
                    <a:avLst>
                      <a:gd name="adj1" fmla="val 16170704"/>
                      <a:gd name="adj2" fmla="val 9613"/>
                    </a:avLst>
                  </a:prstGeom>
                  <a:solidFill>
                    <a:schemeClr val="bg1">
                      <a:lumMod val="8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38956" name="Group 75"/>
                <p:cNvGrpSpPr>
                  <a:grpSpLocks/>
                </p:cNvGrpSpPr>
                <p:nvPr/>
              </p:nvGrpSpPr>
              <p:grpSpPr bwMode="auto">
                <a:xfrm>
                  <a:off x="6019800" y="1371600"/>
                  <a:ext cx="306388" cy="1828800"/>
                  <a:chOff x="6019800" y="1371600"/>
                  <a:chExt cx="306388" cy="1828800"/>
                </a:xfrm>
              </p:grpSpPr>
              <p:cxnSp>
                <p:nvCxnSpPr>
                  <p:cNvPr id="45" name="Straight Arrow Connector 44"/>
                  <p:cNvCxnSpPr/>
                  <p:nvPr/>
                </p:nvCxnSpPr>
                <p:spPr>
                  <a:xfrm rot="5400000">
                    <a:off x="5411455" y="2285603"/>
                    <a:ext cx="1828402" cy="2248"/>
                  </a:xfrm>
                  <a:prstGeom prst="straightConnector1">
                    <a:avLst/>
                  </a:prstGeom>
                  <a:ln>
                    <a:solidFill>
                      <a:schemeClr val="bg1"/>
                    </a:solidFill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8961" name="TextBox 4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019800" y="2133600"/>
                    <a:ext cx="304800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r>
                      <a:rPr lang="en-US" sz="1600">
                        <a:solidFill>
                          <a:schemeClr val="bg1"/>
                        </a:solidFill>
                        <a:latin typeface="Calibri" pitchFamily="34" charset="0"/>
                      </a:rPr>
                      <a:t>b</a:t>
                    </a:r>
                  </a:p>
                </p:txBody>
              </p:sp>
            </p:grpSp>
            <p:grpSp>
              <p:nvGrpSpPr>
                <p:cNvPr id="38957" name="Group 72"/>
                <p:cNvGrpSpPr>
                  <a:grpSpLocks/>
                </p:cNvGrpSpPr>
                <p:nvPr/>
              </p:nvGrpSpPr>
              <p:grpSpPr bwMode="auto">
                <a:xfrm>
                  <a:off x="6400800" y="1860550"/>
                  <a:ext cx="685800" cy="479618"/>
                  <a:chOff x="228600" y="1860550"/>
                  <a:chExt cx="685800" cy="479618"/>
                </a:xfrm>
              </p:grpSpPr>
              <p:cxnSp>
                <p:nvCxnSpPr>
                  <p:cNvPr id="43" name="Straight Arrow Connector 42"/>
                  <p:cNvCxnSpPr/>
                  <p:nvPr/>
                </p:nvCxnSpPr>
                <p:spPr>
                  <a:xfrm rot="10800000" flipH="1">
                    <a:off x="228804" y="2290102"/>
                    <a:ext cx="686004" cy="2248"/>
                  </a:xfrm>
                  <a:prstGeom prst="straightConnector1">
                    <a:avLst/>
                  </a:prstGeom>
                  <a:ln>
                    <a:solidFill>
                      <a:schemeClr val="bg1"/>
                    </a:solidFill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8959" name="TextBox 4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9099" y="1860550"/>
                    <a:ext cx="323850" cy="47961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r>
                      <a:rPr lang="en-US" sz="1600">
                        <a:solidFill>
                          <a:schemeClr val="bg1"/>
                        </a:solidFill>
                        <a:latin typeface="Calibri" pitchFamily="34" charset="0"/>
                      </a:rPr>
                      <a:t>r</a:t>
                    </a:r>
                  </a:p>
                </p:txBody>
              </p:sp>
            </p:grpSp>
          </p:grpSp>
          <p:grpSp>
            <p:nvGrpSpPr>
              <p:cNvPr id="38925" name="Group 425"/>
              <p:cNvGrpSpPr>
                <a:grpSpLocks/>
              </p:cNvGrpSpPr>
              <p:nvPr/>
            </p:nvGrpSpPr>
            <p:grpSpPr bwMode="auto">
              <a:xfrm>
                <a:off x="1457324" y="4224528"/>
                <a:ext cx="2581276" cy="2523744"/>
                <a:chOff x="7824596" y="1024128"/>
                <a:chExt cx="2581276" cy="2523744"/>
              </a:xfrm>
            </p:grpSpPr>
            <p:grpSp>
              <p:nvGrpSpPr>
                <p:cNvPr id="38939" name="Group 115"/>
                <p:cNvGrpSpPr>
                  <a:grpSpLocks/>
                </p:cNvGrpSpPr>
                <p:nvPr/>
              </p:nvGrpSpPr>
              <p:grpSpPr bwMode="auto">
                <a:xfrm>
                  <a:off x="7882128" y="1024128"/>
                  <a:ext cx="2523744" cy="2523744"/>
                  <a:chOff x="7882128" y="1024128"/>
                  <a:chExt cx="2523744" cy="2523744"/>
                </a:xfrm>
              </p:grpSpPr>
              <p:sp>
                <p:nvSpPr>
                  <p:cNvPr id="31" name="Rectangle 30"/>
                  <p:cNvSpPr/>
                  <p:nvPr/>
                </p:nvSpPr>
                <p:spPr>
                  <a:xfrm>
                    <a:off x="8229605" y="1373981"/>
                    <a:ext cx="1830845" cy="1828404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  <p:sp>
                <p:nvSpPr>
                  <p:cNvPr id="32" name="Rectangle 31"/>
                  <p:cNvSpPr/>
                  <p:nvPr/>
                </p:nvSpPr>
                <p:spPr>
                  <a:xfrm>
                    <a:off x="7883229" y="1373981"/>
                    <a:ext cx="346376" cy="1828404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  <p:sp>
                <p:nvSpPr>
                  <p:cNvPr id="33" name="Rectangle 32"/>
                  <p:cNvSpPr/>
                  <p:nvPr/>
                </p:nvSpPr>
                <p:spPr>
                  <a:xfrm>
                    <a:off x="10060450" y="1373981"/>
                    <a:ext cx="346376" cy="1828404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  <p:sp>
                <p:nvSpPr>
                  <p:cNvPr id="34" name="Pie 33"/>
                  <p:cNvSpPr>
                    <a:spLocks noChangeAspect="1"/>
                  </p:cNvSpPr>
                  <p:nvPr/>
                </p:nvSpPr>
                <p:spPr>
                  <a:xfrm>
                    <a:off x="9711825" y="2853796"/>
                    <a:ext cx="686004" cy="685933"/>
                  </a:xfrm>
                  <a:prstGeom prst="pie">
                    <a:avLst>
                      <a:gd name="adj1" fmla="val 21504455"/>
                      <a:gd name="adj2" fmla="val 5422325"/>
                    </a:avLst>
                  </a:prstGeom>
                  <a:solidFill>
                    <a:schemeClr val="bg1">
                      <a:lumMod val="8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35" name="Pie 34"/>
                  <p:cNvSpPr>
                    <a:spLocks noChangeAspect="1"/>
                  </p:cNvSpPr>
                  <p:nvPr/>
                </p:nvSpPr>
                <p:spPr>
                  <a:xfrm>
                    <a:off x="9711825" y="1027641"/>
                    <a:ext cx="686004" cy="685933"/>
                  </a:xfrm>
                  <a:prstGeom prst="pie">
                    <a:avLst>
                      <a:gd name="adj1" fmla="val 16170704"/>
                      <a:gd name="adj2" fmla="val 9613"/>
                    </a:avLst>
                  </a:prstGeom>
                  <a:solidFill>
                    <a:schemeClr val="bg1">
                      <a:lumMod val="8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36" name="Pie 35"/>
                  <p:cNvSpPr>
                    <a:spLocks noChangeAspect="1"/>
                  </p:cNvSpPr>
                  <p:nvPr/>
                </p:nvSpPr>
                <p:spPr>
                  <a:xfrm>
                    <a:off x="7883229" y="1027641"/>
                    <a:ext cx="686005" cy="685933"/>
                  </a:xfrm>
                  <a:prstGeom prst="pie">
                    <a:avLst>
                      <a:gd name="adj1" fmla="val 10770487"/>
                      <a:gd name="adj2" fmla="val 16210378"/>
                    </a:avLst>
                  </a:prstGeom>
                  <a:solidFill>
                    <a:schemeClr val="bg1">
                      <a:lumMod val="8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37" name="Pie 36"/>
                  <p:cNvSpPr>
                    <a:spLocks noChangeAspect="1"/>
                  </p:cNvSpPr>
                  <p:nvPr/>
                </p:nvSpPr>
                <p:spPr>
                  <a:xfrm>
                    <a:off x="7883229" y="2853796"/>
                    <a:ext cx="686005" cy="685933"/>
                  </a:xfrm>
                  <a:prstGeom prst="pie">
                    <a:avLst>
                      <a:gd name="adj1" fmla="val 5370154"/>
                      <a:gd name="adj2" fmla="val 10823437"/>
                    </a:avLst>
                  </a:prstGeom>
                  <a:solidFill>
                    <a:schemeClr val="bg1">
                      <a:lumMod val="8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38" name="Rectangle 37"/>
                  <p:cNvSpPr/>
                  <p:nvPr/>
                </p:nvSpPr>
                <p:spPr>
                  <a:xfrm>
                    <a:off x="8229605" y="1027641"/>
                    <a:ext cx="1830845" cy="346340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  <p:sp>
                <p:nvSpPr>
                  <p:cNvPr id="39" name="Rectangle 38"/>
                  <p:cNvSpPr/>
                  <p:nvPr/>
                </p:nvSpPr>
                <p:spPr>
                  <a:xfrm>
                    <a:off x="8229605" y="3202385"/>
                    <a:ext cx="1830845" cy="346340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8940" name="Group 86"/>
                <p:cNvGrpSpPr>
                  <a:grpSpLocks/>
                </p:cNvGrpSpPr>
                <p:nvPr/>
              </p:nvGrpSpPr>
              <p:grpSpPr bwMode="auto">
                <a:xfrm>
                  <a:off x="8305800" y="1371600"/>
                  <a:ext cx="304800" cy="1828800"/>
                  <a:chOff x="990600" y="1371600"/>
                  <a:chExt cx="304800" cy="1828800"/>
                </a:xfrm>
              </p:grpSpPr>
              <p:cxnSp>
                <p:nvCxnSpPr>
                  <p:cNvPr id="29" name="Straight Arrow Connector 28"/>
                  <p:cNvCxnSpPr/>
                  <p:nvPr/>
                </p:nvCxnSpPr>
                <p:spPr>
                  <a:xfrm rot="5400000">
                    <a:off x="75552" y="2287059"/>
                    <a:ext cx="1832901" cy="2250"/>
                  </a:xfrm>
                  <a:prstGeom prst="straightConnector1">
                    <a:avLst/>
                  </a:prstGeom>
                  <a:ln>
                    <a:solidFill>
                      <a:schemeClr val="bg1"/>
                    </a:solidFill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8945" name="TextBox 2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90600" y="2133600"/>
                    <a:ext cx="304800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r>
                      <a:rPr lang="en-US" sz="1600">
                        <a:solidFill>
                          <a:schemeClr val="bg1"/>
                        </a:solidFill>
                        <a:latin typeface="Calibri" pitchFamily="34" charset="0"/>
                      </a:rPr>
                      <a:t>b</a:t>
                    </a:r>
                  </a:p>
                </p:txBody>
              </p:sp>
            </p:grpSp>
            <p:grpSp>
              <p:nvGrpSpPr>
                <p:cNvPr id="38941" name="Group 113"/>
                <p:cNvGrpSpPr>
                  <a:grpSpLocks/>
                </p:cNvGrpSpPr>
                <p:nvPr/>
              </p:nvGrpSpPr>
              <p:grpSpPr bwMode="auto">
                <a:xfrm>
                  <a:off x="7824596" y="1873249"/>
                  <a:ext cx="647700" cy="414339"/>
                  <a:chOff x="9958196" y="1873249"/>
                  <a:chExt cx="647700" cy="414339"/>
                </a:xfrm>
              </p:grpSpPr>
              <p:cxnSp>
                <p:nvCxnSpPr>
                  <p:cNvPr id="27" name="Straight Arrow Connector 26"/>
                  <p:cNvCxnSpPr/>
                  <p:nvPr/>
                </p:nvCxnSpPr>
                <p:spPr>
                  <a:xfrm rot="10800000" flipH="1">
                    <a:off x="10059565" y="2289308"/>
                    <a:ext cx="303641" cy="2248"/>
                  </a:xfrm>
                  <a:prstGeom prst="straightConnector1">
                    <a:avLst/>
                  </a:prstGeom>
                  <a:ln>
                    <a:solidFill>
                      <a:schemeClr val="bg1"/>
                    </a:solidFill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8943" name="Text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958196" y="1873249"/>
                    <a:ext cx="647700" cy="39241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r>
                      <a:rPr lang="en-US" sz="1200">
                        <a:solidFill>
                          <a:schemeClr val="bg1"/>
                        </a:solidFill>
                        <a:latin typeface="Calibri" pitchFamily="34" charset="0"/>
                      </a:rPr>
                      <a:t>r/2</a:t>
                    </a:r>
                  </a:p>
                </p:txBody>
              </p:sp>
            </p:grpSp>
          </p:grpSp>
          <p:grpSp>
            <p:nvGrpSpPr>
              <p:cNvPr id="38926" name="Group 443"/>
              <p:cNvGrpSpPr>
                <a:grpSpLocks/>
              </p:cNvGrpSpPr>
              <p:nvPr/>
            </p:nvGrpSpPr>
            <p:grpSpPr bwMode="auto">
              <a:xfrm>
                <a:off x="5715000" y="3886200"/>
                <a:ext cx="3200400" cy="3200400"/>
                <a:chOff x="11201400" y="685800"/>
                <a:chExt cx="3200400" cy="3200400"/>
              </a:xfrm>
            </p:grpSpPr>
            <p:grpSp>
              <p:nvGrpSpPr>
                <p:cNvPr id="38927" name="Group 367"/>
                <p:cNvGrpSpPr>
                  <a:grpSpLocks/>
                </p:cNvGrpSpPr>
                <p:nvPr/>
              </p:nvGrpSpPr>
              <p:grpSpPr bwMode="auto">
                <a:xfrm>
                  <a:off x="11201400" y="685800"/>
                  <a:ext cx="3200400" cy="3200400"/>
                  <a:chOff x="11201400" y="685800"/>
                  <a:chExt cx="3200400" cy="3200400"/>
                </a:xfrm>
              </p:grpSpPr>
              <p:sp>
                <p:nvSpPr>
                  <p:cNvPr id="19" name="Rectangle 18"/>
                  <p:cNvSpPr/>
                  <p:nvPr/>
                </p:nvSpPr>
                <p:spPr>
                  <a:xfrm>
                    <a:off x="11887608" y="1371733"/>
                    <a:ext cx="1828596" cy="1828402"/>
                  </a:xfrm>
                  <a:prstGeom prst="rect">
                    <a:avLst/>
                  </a:prstGeom>
                  <a:solidFill>
                    <a:schemeClr val="bg1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  <p:sp>
                <p:nvSpPr>
                  <p:cNvPr id="20" name="Rectangle 35"/>
                  <p:cNvSpPr/>
                  <p:nvPr/>
                </p:nvSpPr>
                <p:spPr>
                  <a:xfrm>
                    <a:off x="11201604" y="1371733"/>
                    <a:ext cx="686004" cy="1828402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  <p:sp>
                <p:nvSpPr>
                  <p:cNvPr id="21" name="Rectangle 36"/>
                  <p:cNvSpPr/>
                  <p:nvPr/>
                </p:nvSpPr>
                <p:spPr>
                  <a:xfrm>
                    <a:off x="13716204" y="1371733"/>
                    <a:ext cx="686004" cy="1828402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  <p:sp>
                <p:nvSpPr>
                  <p:cNvPr id="22" name="Rectangle 37"/>
                  <p:cNvSpPr/>
                  <p:nvPr/>
                </p:nvSpPr>
                <p:spPr>
                  <a:xfrm rot="5400000">
                    <a:off x="12458940" y="114468"/>
                    <a:ext cx="685933" cy="1828596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  <p:sp>
                <p:nvSpPr>
                  <p:cNvPr id="23" name="Rectangle 22"/>
                  <p:cNvSpPr/>
                  <p:nvPr/>
                </p:nvSpPr>
                <p:spPr>
                  <a:xfrm rot="5400000">
                    <a:off x="12458940" y="2628804"/>
                    <a:ext cx="685933" cy="1828596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8928" name="Group 53"/>
                <p:cNvGrpSpPr>
                  <a:grpSpLocks/>
                </p:cNvGrpSpPr>
                <p:nvPr/>
              </p:nvGrpSpPr>
              <p:grpSpPr bwMode="auto">
                <a:xfrm>
                  <a:off x="11963400" y="1371600"/>
                  <a:ext cx="304800" cy="1828800"/>
                  <a:chOff x="990600" y="1371600"/>
                  <a:chExt cx="304800" cy="1828800"/>
                </a:xfrm>
              </p:grpSpPr>
              <p:cxnSp>
                <p:nvCxnSpPr>
                  <p:cNvPr id="17" name="Straight Arrow Connector 16"/>
                  <p:cNvCxnSpPr/>
                  <p:nvPr/>
                </p:nvCxnSpPr>
                <p:spPr>
                  <a:xfrm rot="5400000">
                    <a:off x="78203" y="2284810"/>
                    <a:ext cx="1828402" cy="2250"/>
                  </a:xfrm>
                  <a:prstGeom prst="straightConnector1">
                    <a:avLst/>
                  </a:prstGeom>
                  <a:ln>
                    <a:solidFill>
                      <a:schemeClr val="bg1"/>
                    </a:solidFill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8933" name="Text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90600" y="2133600"/>
                    <a:ext cx="304800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r>
                      <a:rPr lang="en-US" sz="1600">
                        <a:solidFill>
                          <a:schemeClr val="bg1"/>
                        </a:solidFill>
                        <a:latin typeface="Calibri" pitchFamily="34" charset="0"/>
                      </a:rPr>
                      <a:t>b</a:t>
                    </a:r>
                  </a:p>
                </p:txBody>
              </p:sp>
            </p:grpSp>
            <p:grpSp>
              <p:nvGrpSpPr>
                <p:cNvPr id="38929" name="Group 54"/>
                <p:cNvGrpSpPr>
                  <a:grpSpLocks/>
                </p:cNvGrpSpPr>
                <p:nvPr/>
              </p:nvGrpSpPr>
              <p:grpSpPr bwMode="auto">
                <a:xfrm>
                  <a:off x="11201400" y="1873248"/>
                  <a:ext cx="685800" cy="479618"/>
                  <a:chOff x="228600" y="1873248"/>
                  <a:chExt cx="685800" cy="479618"/>
                </a:xfrm>
              </p:grpSpPr>
              <p:cxnSp>
                <p:nvCxnSpPr>
                  <p:cNvPr id="15" name="Straight Arrow Connector 14"/>
                  <p:cNvCxnSpPr/>
                  <p:nvPr/>
                </p:nvCxnSpPr>
                <p:spPr>
                  <a:xfrm rot="10800000" flipH="1">
                    <a:off x="228804" y="2284809"/>
                    <a:ext cx="686004" cy="2248"/>
                  </a:xfrm>
                  <a:prstGeom prst="straightConnector1">
                    <a:avLst/>
                  </a:prstGeom>
                  <a:ln>
                    <a:solidFill>
                      <a:schemeClr val="bg1"/>
                    </a:solidFill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8931" name="TextBox 1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50850" y="1873248"/>
                    <a:ext cx="323850" cy="47961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r>
                      <a:rPr lang="en-US" sz="1600">
                        <a:solidFill>
                          <a:schemeClr val="bg1"/>
                        </a:solidFill>
                        <a:latin typeface="Calibri" pitchFamily="34" charset="0"/>
                      </a:rPr>
                      <a:t>r</a:t>
                    </a:r>
                  </a:p>
                </p:txBody>
              </p:sp>
            </p:grpSp>
          </p:grpSp>
        </p:grpSp>
        <p:sp>
          <p:nvSpPr>
            <p:cNvPr id="38919" name="TextBox 7"/>
            <p:cNvSpPr txBox="1">
              <a:spLocks noChangeArrowheads="1"/>
            </p:cNvSpPr>
            <p:nvPr/>
          </p:nvSpPr>
          <p:spPr bwMode="auto">
            <a:xfrm>
              <a:off x="2247900" y="3276600"/>
              <a:ext cx="14097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b="1">
                  <a:solidFill>
                    <a:schemeClr val="accent2"/>
                  </a:solidFill>
                  <a:latin typeface="Calibri" pitchFamily="34" charset="0"/>
                </a:rPr>
                <a:t>full shell</a:t>
              </a:r>
            </a:p>
          </p:txBody>
        </p:sp>
        <p:sp>
          <p:nvSpPr>
            <p:cNvPr id="88" name="TextBox 8"/>
            <p:cNvSpPr txBox="1"/>
            <p:nvPr/>
          </p:nvSpPr>
          <p:spPr>
            <a:xfrm>
              <a:off x="5601181" y="3276600"/>
              <a:ext cx="1208215" cy="369888"/>
            </a:xfrm>
            <a:prstGeom prst="rect">
              <a:avLst/>
            </a:prstGeom>
            <a:solidFill>
              <a:schemeClr val="bg1"/>
            </a:solidFill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bg1">
                      <a:lumMod val="65000"/>
                    </a:schemeClr>
                  </a:solidFill>
                  <a:latin typeface="+mn-lt"/>
                  <a:cs typeface="+mn-cs"/>
                </a:rPr>
                <a:t>half shell</a:t>
              </a:r>
            </a:p>
          </p:txBody>
        </p:sp>
        <p:sp>
          <p:nvSpPr>
            <p:cNvPr id="89" name="TextBox 9"/>
            <p:cNvSpPr txBox="1"/>
            <p:nvPr/>
          </p:nvSpPr>
          <p:spPr>
            <a:xfrm>
              <a:off x="2057508" y="5753101"/>
              <a:ext cx="1867096" cy="3698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bg1">
                      <a:lumMod val="65000"/>
                    </a:schemeClr>
                  </a:solidFill>
                  <a:latin typeface="+mn-lt"/>
                  <a:cs typeface="+mn-cs"/>
                </a:rPr>
                <a:t>midpoint-shell</a:t>
              </a:r>
            </a:p>
          </p:txBody>
        </p:sp>
        <p:sp>
          <p:nvSpPr>
            <p:cNvPr id="90" name="TextBox 10"/>
            <p:cNvSpPr txBox="1"/>
            <p:nvPr/>
          </p:nvSpPr>
          <p:spPr>
            <a:xfrm>
              <a:off x="5182037" y="5981701"/>
              <a:ext cx="2133825" cy="3698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bg1">
                      <a:lumMod val="65000"/>
                    </a:schemeClr>
                  </a:solidFill>
                  <a:latin typeface="+mn-lt"/>
                  <a:cs typeface="+mn-cs"/>
                </a:rPr>
                <a:t>tower-plate shell</a:t>
              </a:r>
            </a:p>
          </p:txBody>
        </p:sp>
      </p:grpSp>
      <p:sp>
        <p:nvSpPr>
          <p:cNvPr id="91" name="TextBox 90"/>
          <p:cNvSpPr txBox="1"/>
          <p:nvPr/>
        </p:nvSpPr>
        <p:spPr>
          <a:xfrm>
            <a:off x="304800" y="1447800"/>
            <a:ext cx="1409700" cy="2032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accent2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2"/>
                </a:solidFill>
                <a:latin typeface="+mn-lt"/>
                <a:cs typeface="+mn-cs"/>
              </a:rPr>
              <a:t>choose full-shell due to dynamic bonding despite the comm. overhead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Parallelization: Boundary Interactions</a:t>
            </a:r>
          </a:p>
        </p:txBody>
      </p:sp>
      <p:pic>
        <p:nvPicPr>
          <p:cNvPr id="3993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143000"/>
            <a:ext cx="5643563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7315200" y="2667000"/>
            <a:ext cx="1676400" cy="1323975"/>
          </a:xfrm>
          <a:prstGeom prst="rect">
            <a:avLst/>
          </a:prstGeom>
          <a:noFill/>
          <a:ln w="1905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err="1">
                <a:solidFill>
                  <a:schemeClr val="accent1"/>
                </a:solidFill>
                <a:latin typeface="+mn-lt"/>
                <a:cs typeface="+mn-cs"/>
              </a:rPr>
              <a:t>r</a:t>
            </a:r>
            <a:r>
              <a:rPr lang="en-US" sz="2000" b="1" baseline="-25000" dirty="0" err="1">
                <a:solidFill>
                  <a:schemeClr val="accent1"/>
                </a:solidFill>
                <a:latin typeface="+mn-lt"/>
                <a:cs typeface="+mn-cs"/>
              </a:rPr>
              <a:t>shell</a:t>
            </a:r>
            <a:r>
              <a:rPr lang="en-US" sz="2000" b="1" dirty="0">
                <a:solidFill>
                  <a:schemeClr val="accent1"/>
                </a:solidFill>
                <a:latin typeface="+mn-lt"/>
                <a:cs typeface="+mn-cs"/>
              </a:rPr>
              <a:t>= MAX (3xr</a:t>
            </a:r>
            <a:r>
              <a:rPr lang="en-US" sz="2000" b="1" baseline="-25000" dirty="0">
                <a:solidFill>
                  <a:schemeClr val="accent1"/>
                </a:solidFill>
                <a:latin typeface="+mn-lt"/>
                <a:cs typeface="+mn-cs"/>
              </a:rPr>
              <a:t>bond_cut</a:t>
            </a:r>
            <a:r>
              <a:rPr lang="en-US" sz="2000" b="1" dirty="0">
                <a:solidFill>
                  <a:schemeClr val="accent1"/>
                </a:solidFill>
                <a:latin typeface="+mn-lt"/>
                <a:cs typeface="+mn-cs"/>
              </a:rPr>
              <a:t>, </a:t>
            </a:r>
            <a:r>
              <a:rPr lang="en-US" sz="2000" b="1" dirty="0" err="1">
                <a:solidFill>
                  <a:schemeClr val="accent1"/>
                </a:solidFill>
                <a:latin typeface="+mn-lt"/>
                <a:cs typeface="+mn-cs"/>
              </a:rPr>
              <a:t>r</a:t>
            </a:r>
            <a:r>
              <a:rPr lang="en-US" sz="2000" b="1" baseline="-25000" dirty="0" err="1">
                <a:solidFill>
                  <a:schemeClr val="accent1"/>
                </a:solidFill>
                <a:latin typeface="+mn-lt"/>
                <a:cs typeface="+mn-cs"/>
              </a:rPr>
              <a:t>hbond_cut</a:t>
            </a:r>
            <a:r>
              <a:rPr lang="en-US" sz="2000" b="1" dirty="0">
                <a:solidFill>
                  <a:schemeClr val="accent1"/>
                </a:solidFill>
                <a:latin typeface="+mn-lt"/>
                <a:cs typeface="+mn-cs"/>
              </a:rPr>
              <a:t>, </a:t>
            </a:r>
            <a:r>
              <a:rPr lang="en-US" sz="2000" b="1" dirty="0" err="1">
                <a:solidFill>
                  <a:schemeClr val="accent1"/>
                </a:solidFill>
                <a:latin typeface="+mn-lt"/>
                <a:cs typeface="+mn-cs"/>
              </a:rPr>
              <a:t>r</a:t>
            </a:r>
            <a:r>
              <a:rPr lang="en-US" sz="2000" b="1" baseline="-25000" dirty="0" err="1">
                <a:solidFill>
                  <a:schemeClr val="accent1"/>
                </a:solidFill>
                <a:latin typeface="+mn-lt"/>
                <a:cs typeface="+mn-cs"/>
              </a:rPr>
              <a:t>nonb_cut</a:t>
            </a:r>
            <a:r>
              <a:rPr lang="en-US" sz="2000" b="1" dirty="0">
                <a:solidFill>
                  <a:schemeClr val="accent1"/>
                </a:solidFill>
                <a:latin typeface="+mn-lt"/>
                <a:cs typeface="+mn-cs"/>
              </a:rPr>
              <a:t>)</a:t>
            </a:r>
            <a:endParaRPr lang="en-US" sz="2000" b="1" baseline="-25000" dirty="0">
              <a:solidFill>
                <a:schemeClr val="accent1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Parallelization: Messaging</a:t>
            </a:r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371600"/>
            <a:ext cx="8229600" cy="482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 err="1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ReaxFF</a:t>
            </a:r>
            <a:r>
              <a:rPr lang="en-US" sz="3600" b="1" dirty="0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 vs. Classical MD</a:t>
            </a:r>
            <a:endParaRPr lang="en-US" sz="3600" dirty="0">
              <a:solidFill>
                <a:schemeClr val="accent4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143000"/>
            <a:ext cx="8229600" cy="5486400"/>
          </a:xfrm>
          <a:prstGeom prst="rect">
            <a:avLst/>
          </a:prstGeom>
        </p:spPr>
        <p:txBody>
          <a:bodyPr anchor="ctr">
            <a:normAutofit lnSpcReduction="10000"/>
          </a:bodyPr>
          <a:lstStyle/>
          <a:p>
            <a:pPr marL="342900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err="1">
                <a:solidFill>
                  <a:srgbClr val="C00000"/>
                </a:solidFill>
                <a:latin typeface="+mn-lt"/>
                <a:cs typeface="+mn-cs"/>
              </a:rPr>
              <a:t>ReaxFF</a:t>
            </a:r>
            <a:r>
              <a:rPr lang="en-US" sz="2400" b="1" dirty="0">
                <a:solidFill>
                  <a:srgbClr val="C00000"/>
                </a:solidFill>
                <a:latin typeface="+mn-lt"/>
                <a:cs typeface="+mn-cs"/>
              </a:rPr>
              <a:t> is classical MD in spirit</a:t>
            </a:r>
          </a:p>
          <a:p>
            <a:pPr marL="742950" lvl="1" indent="-28575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accent1"/>
                </a:solidFill>
                <a:latin typeface="+mn-lt"/>
                <a:cs typeface="+mn-cs"/>
              </a:rPr>
              <a:t>basis: atoms </a:t>
            </a:r>
            <a:r>
              <a:rPr lang="en-US" sz="2400" dirty="0">
                <a:latin typeface="+mn-lt"/>
                <a:cs typeface="+mn-cs"/>
              </a:rPr>
              <a:t>(electron &amp; nuclei)</a:t>
            </a:r>
          </a:p>
          <a:p>
            <a:pPr marL="742950" lvl="1" indent="-28575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accent1"/>
                </a:solidFill>
                <a:latin typeface="+mn-lt"/>
                <a:cs typeface="+mn-cs"/>
              </a:rPr>
              <a:t>parameterized interactions:</a:t>
            </a:r>
            <a:r>
              <a:rPr lang="en-US" sz="2400" dirty="0">
                <a:latin typeface="+mn-lt"/>
                <a:cs typeface="+mn-cs"/>
              </a:rPr>
              <a:t> from DFT (</a:t>
            </a:r>
            <a:r>
              <a:rPr lang="en-US" sz="2400" dirty="0" err="1">
                <a:latin typeface="+mn-lt"/>
                <a:cs typeface="+mn-cs"/>
              </a:rPr>
              <a:t>ab</a:t>
            </a:r>
            <a:r>
              <a:rPr lang="en-US" sz="2400" dirty="0">
                <a:latin typeface="+mn-lt"/>
                <a:cs typeface="+mn-cs"/>
              </a:rPr>
              <a:t>-initio)</a:t>
            </a:r>
          </a:p>
          <a:p>
            <a:pPr marL="742950" lvl="1" indent="-28575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accent1"/>
                </a:solidFill>
                <a:latin typeface="+mn-lt"/>
                <a:cs typeface="+mn-cs"/>
              </a:rPr>
              <a:t>atomic </a:t>
            </a:r>
            <a:r>
              <a:rPr lang="en-US" sz="2400" dirty="0">
                <a:solidFill>
                  <a:schemeClr val="accent1"/>
                </a:solidFill>
                <a:latin typeface="+mn-lt"/>
                <a:cs typeface="+mn-cs"/>
              </a:rPr>
              <a:t>movements: </a:t>
            </a:r>
            <a:r>
              <a:rPr lang="en-US" sz="2400" dirty="0">
                <a:latin typeface="+mn-lt"/>
                <a:cs typeface="+mn-cs"/>
              </a:rPr>
              <a:t>Newtonian mechanics</a:t>
            </a:r>
          </a:p>
          <a:p>
            <a:pPr marL="742950" lvl="1" indent="-28575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accent1"/>
                </a:solidFill>
                <a:latin typeface="+mn-lt"/>
                <a:cs typeface="+mn-cs"/>
              </a:rPr>
              <a:t>many common interactions</a:t>
            </a:r>
          </a:p>
          <a:p>
            <a:pPr marL="1143000" lvl="2" indent="-2286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000" dirty="0">
                <a:latin typeface="+mn-lt"/>
                <a:cs typeface="+mn-cs"/>
              </a:rPr>
              <a:t>bonds  </a:t>
            </a:r>
          </a:p>
          <a:p>
            <a:pPr marL="1143000" lvl="2" indent="-2286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000" dirty="0">
                <a:latin typeface="+mn-lt"/>
                <a:cs typeface="+mn-cs"/>
              </a:rPr>
              <a:t>valence a</a:t>
            </a:r>
            <a:r>
              <a:rPr lang="en-US" sz="2000" dirty="0" err="1">
                <a:latin typeface="+mn-lt"/>
                <a:cs typeface="+mn-cs"/>
              </a:rPr>
              <a:t>ngles</a:t>
            </a:r>
            <a:r>
              <a:rPr lang="en-US" sz="2000" dirty="0">
                <a:latin typeface="+mn-lt"/>
                <a:cs typeface="+mn-cs"/>
              </a:rPr>
              <a:t>                     (</a:t>
            </a:r>
            <a:r>
              <a:rPr lang="en-US" sz="2000" dirty="0">
                <a:solidFill>
                  <a:srgbClr val="C00000"/>
                </a:solidFill>
                <a:latin typeface="+mn-lt"/>
                <a:cs typeface="+mn-cs"/>
              </a:rPr>
              <a:t>a.k.a.</a:t>
            </a:r>
            <a:r>
              <a:rPr lang="en-US" sz="2000" dirty="0">
                <a:latin typeface="+mn-lt"/>
                <a:cs typeface="+mn-cs"/>
              </a:rPr>
              <a:t> 3-body interactions)</a:t>
            </a:r>
          </a:p>
          <a:p>
            <a:pPr marL="1143000" lvl="2" indent="-2286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000" dirty="0">
                <a:latin typeface="+mn-lt"/>
                <a:cs typeface="+mn-cs"/>
              </a:rPr>
              <a:t>dihedrals                                         (</a:t>
            </a:r>
            <a:r>
              <a:rPr lang="en-US" sz="2000" dirty="0" err="1">
                <a:solidFill>
                  <a:srgbClr val="C00000"/>
                </a:solidFill>
                <a:latin typeface="+mn-lt"/>
                <a:cs typeface="+mn-cs"/>
              </a:rPr>
              <a:t>a.k.a</a:t>
            </a:r>
            <a:r>
              <a:rPr lang="en-US" sz="2000" dirty="0">
                <a:solidFill>
                  <a:srgbClr val="C00000"/>
                </a:solidFill>
                <a:latin typeface="+mn-lt"/>
                <a:cs typeface="+mn-cs"/>
              </a:rPr>
              <a:t>.</a:t>
            </a:r>
            <a:r>
              <a:rPr lang="en-US" sz="2000" dirty="0">
                <a:latin typeface="+mn-lt"/>
                <a:cs typeface="+mn-cs"/>
              </a:rPr>
              <a:t> 4-body interactions)</a:t>
            </a:r>
          </a:p>
          <a:p>
            <a:pPr marL="1143000" lvl="2" indent="-2286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000" dirty="0">
                <a:latin typeface="+mn-lt"/>
                <a:cs typeface="+mn-cs"/>
              </a:rPr>
              <a:t>hydrogen bonds</a:t>
            </a:r>
          </a:p>
          <a:p>
            <a:pPr marL="1143000" lvl="2" indent="-2286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000" dirty="0">
                <a:latin typeface="+mn-lt"/>
                <a:cs typeface="+mn-cs"/>
              </a:rPr>
              <a:t>van </a:t>
            </a:r>
            <a:r>
              <a:rPr lang="en-US" sz="2000" dirty="0" err="1">
                <a:latin typeface="+mn-lt"/>
                <a:cs typeface="+mn-cs"/>
              </a:rPr>
              <a:t>der</a:t>
            </a:r>
            <a:r>
              <a:rPr lang="en-US" sz="2000" dirty="0">
                <a:latin typeface="+mn-lt"/>
                <a:cs typeface="+mn-cs"/>
              </a:rPr>
              <a:t> Waals, Coulomb</a:t>
            </a:r>
          </a:p>
        </p:txBody>
      </p:sp>
      <p:grpSp>
        <p:nvGrpSpPr>
          <p:cNvPr id="28" name="Group 27"/>
          <p:cNvGrpSpPr>
            <a:grpSpLocks/>
          </p:cNvGrpSpPr>
          <p:nvPr/>
        </p:nvGrpSpPr>
        <p:grpSpPr bwMode="auto">
          <a:xfrm>
            <a:off x="2209800" y="4343400"/>
            <a:ext cx="1066800" cy="152400"/>
            <a:chOff x="2209800" y="4343400"/>
            <a:chExt cx="1066800" cy="152400"/>
          </a:xfrm>
        </p:grpSpPr>
        <p:sp>
          <p:nvSpPr>
            <p:cNvPr id="4" name="Oval 3"/>
            <p:cNvSpPr/>
            <p:nvPr/>
          </p:nvSpPr>
          <p:spPr>
            <a:xfrm>
              <a:off x="2209800" y="43434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3124200" y="43434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6" name="Straight Connector 5"/>
            <p:cNvCxnSpPr>
              <a:stCxn id="4" idx="6"/>
              <a:endCxn id="5" idx="2"/>
            </p:cNvCxnSpPr>
            <p:nvPr/>
          </p:nvCxnSpPr>
          <p:spPr>
            <a:xfrm>
              <a:off x="2362200" y="44196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>
            <a:grpSpLocks/>
          </p:cNvGrpSpPr>
          <p:nvPr/>
        </p:nvGrpSpPr>
        <p:grpSpPr bwMode="auto">
          <a:xfrm>
            <a:off x="3505200" y="5791200"/>
            <a:ext cx="2286000" cy="152400"/>
            <a:chOff x="3505200" y="5791200"/>
            <a:chExt cx="2286000" cy="152400"/>
          </a:xfrm>
        </p:grpSpPr>
        <p:sp>
          <p:nvSpPr>
            <p:cNvPr id="20" name="Oval 19"/>
            <p:cNvSpPr/>
            <p:nvPr/>
          </p:nvSpPr>
          <p:spPr>
            <a:xfrm>
              <a:off x="4191000" y="5791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3505200" y="5791200"/>
              <a:ext cx="152400" cy="152400"/>
            </a:xfrm>
            <a:prstGeom prst="ellipse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22" name="Straight Connector 21"/>
            <p:cNvCxnSpPr>
              <a:stCxn id="20" idx="2"/>
              <a:endCxn id="21" idx="6"/>
            </p:cNvCxnSpPr>
            <p:nvPr/>
          </p:nvCxnSpPr>
          <p:spPr>
            <a:xfrm rot="10800000">
              <a:off x="3657600" y="5867400"/>
              <a:ext cx="533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/>
            <p:nvPr/>
          </p:nvSpPr>
          <p:spPr>
            <a:xfrm>
              <a:off x="5638800" y="5791200"/>
              <a:ext cx="152400" cy="152400"/>
            </a:xfrm>
            <a:prstGeom prst="ellipse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24" name="Straight Connector 23"/>
            <p:cNvCxnSpPr>
              <a:stCxn id="20" idx="6"/>
              <a:endCxn id="23" idx="2"/>
            </p:cNvCxnSpPr>
            <p:nvPr/>
          </p:nvCxnSpPr>
          <p:spPr>
            <a:xfrm>
              <a:off x="4343400" y="5867400"/>
              <a:ext cx="1295400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>
            <a:grpSpLocks/>
          </p:cNvGrpSpPr>
          <p:nvPr/>
        </p:nvGrpSpPr>
        <p:grpSpPr bwMode="auto">
          <a:xfrm>
            <a:off x="4419600" y="6248400"/>
            <a:ext cx="3048000" cy="152400"/>
            <a:chOff x="4419600" y="6248400"/>
            <a:chExt cx="3048000" cy="152400"/>
          </a:xfrm>
        </p:grpSpPr>
        <p:sp>
          <p:nvSpPr>
            <p:cNvPr id="25" name="Oval 24"/>
            <p:cNvSpPr/>
            <p:nvPr/>
          </p:nvSpPr>
          <p:spPr>
            <a:xfrm>
              <a:off x="4419600" y="62484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7315200" y="6248400"/>
              <a:ext cx="152400" cy="152400"/>
            </a:xfrm>
            <a:prstGeom prst="ellipse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27" name="Straight Connector 26"/>
            <p:cNvCxnSpPr>
              <a:stCxn id="25" idx="6"/>
              <a:endCxn id="26" idx="2"/>
            </p:cNvCxnSpPr>
            <p:nvPr/>
          </p:nvCxnSpPr>
          <p:spPr>
            <a:xfrm>
              <a:off x="4572000" y="6324600"/>
              <a:ext cx="2743200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390" name="Group 33"/>
          <p:cNvGrpSpPr>
            <a:grpSpLocks/>
          </p:cNvGrpSpPr>
          <p:nvPr/>
        </p:nvGrpSpPr>
        <p:grpSpPr bwMode="auto">
          <a:xfrm>
            <a:off x="3124200" y="4572000"/>
            <a:ext cx="762000" cy="609600"/>
            <a:chOff x="3124200" y="4572000"/>
            <a:chExt cx="762000" cy="609600"/>
          </a:xfrm>
        </p:grpSpPr>
        <p:sp>
          <p:nvSpPr>
            <p:cNvPr id="7" name="Oval 6"/>
            <p:cNvSpPr/>
            <p:nvPr/>
          </p:nvSpPr>
          <p:spPr>
            <a:xfrm>
              <a:off x="3124200" y="48006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733800" y="4572000"/>
              <a:ext cx="152400" cy="152400"/>
            </a:xfrm>
            <a:prstGeom prst="ellipse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3733800" y="5029200"/>
              <a:ext cx="152400" cy="152400"/>
            </a:xfrm>
            <a:prstGeom prst="ellipse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9"/>
            <p:cNvCxnSpPr>
              <a:stCxn id="7" idx="6"/>
              <a:endCxn id="8" idx="2"/>
            </p:cNvCxnSpPr>
            <p:nvPr/>
          </p:nvCxnSpPr>
          <p:spPr>
            <a:xfrm flipV="1">
              <a:off x="3276600" y="4648200"/>
              <a:ext cx="4572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7" idx="6"/>
              <a:endCxn id="9" idx="2"/>
            </p:cNvCxnSpPr>
            <p:nvPr/>
          </p:nvCxnSpPr>
          <p:spPr>
            <a:xfrm>
              <a:off x="3276600" y="4876800"/>
              <a:ext cx="4572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Freeform 32"/>
            <p:cNvSpPr/>
            <p:nvPr/>
          </p:nvSpPr>
          <p:spPr>
            <a:xfrm>
              <a:off x="3581400" y="4724400"/>
              <a:ext cx="46038" cy="304800"/>
            </a:xfrm>
            <a:custGeom>
              <a:avLst/>
              <a:gdLst>
                <a:gd name="connsiteX0" fmla="*/ 0 w 72292"/>
                <a:gd name="connsiteY0" fmla="*/ 187570 h 187570"/>
                <a:gd name="connsiteX1" fmla="*/ 70338 w 72292"/>
                <a:gd name="connsiteY1" fmla="*/ 82062 h 187570"/>
                <a:gd name="connsiteX2" fmla="*/ 11723 w 72292"/>
                <a:gd name="connsiteY2" fmla="*/ 0 h 1875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2292" h="187570">
                  <a:moveTo>
                    <a:pt x="0" y="187570"/>
                  </a:moveTo>
                  <a:cubicBezTo>
                    <a:pt x="34192" y="150447"/>
                    <a:pt x="68384" y="113324"/>
                    <a:pt x="70338" y="82062"/>
                  </a:cubicBezTo>
                  <a:cubicBezTo>
                    <a:pt x="72292" y="50800"/>
                    <a:pt x="42007" y="25400"/>
                    <a:pt x="11723" y="0"/>
                  </a:cubicBezTo>
                </a:path>
              </a:pathLst>
            </a:custGeom>
            <a:ln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16391" name="Group 35"/>
          <p:cNvGrpSpPr>
            <a:grpSpLocks/>
          </p:cNvGrpSpPr>
          <p:nvPr/>
        </p:nvGrpSpPr>
        <p:grpSpPr bwMode="auto">
          <a:xfrm>
            <a:off x="2514600" y="5105400"/>
            <a:ext cx="2057400" cy="533400"/>
            <a:chOff x="2514600" y="5105400"/>
            <a:chExt cx="2057400" cy="533400"/>
          </a:xfrm>
        </p:grpSpPr>
        <p:sp>
          <p:nvSpPr>
            <p:cNvPr id="13" name="Oval 12"/>
            <p:cNvSpPr/>
            <p:nvPr/>
          </p:nvSpPr>
          <p:spPr>
            <a:xfrm>
              <a:off x="3200400" y="54864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3810000" y="5334000"/>
              <a:ext cx="152400" cy="152400"/>
            </a:xfrm>
            <a:prstGeom prst="ellipse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2514600" y="5105400"/>
              <a:ext cx="152400" cy="152400"/>
            </a:xfrm>
            <a:prstGeom prst="ellipse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6" name="Straight Connector 15"/>
            <p:cNvCxnSpPr>
              <a:stCxn id="13" idx="6"/>
              <a:endCxn id="14" idx="2"/>
            </p:cNvCxnSpPr>
            <p:nvPr/>
          </p:nvCxnSpPr>
          <p:spPr>
            <a:xfrm flipV="1">
              <a:off x="3352800" y="5410200"/>
              <a:ext cx="4572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3" idx="1"/>
              <a:endCxn id="15" idx="6"/>
            </p:cNvCxnSpPr>
            <p:nvPr/>
          </p:nvCxnSpPr>
          <p:spPr>
            <a:xfrm rot="16200000" flipV="1">
              <a:off x="2781300" y="5067300"/>
              <a:ext cx="327025" cy="5556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4419600" y="5486400"/>
              <a:ext cx="152400" cy="152400"/>
            </a:xfrm>
            <a:prstGeom prst="ellipse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9" name="Straight Connector 18"/>
            <p:cNvCxnSpPr>
              <a:stCxn id="14" idx="6"/>
              <a:endCxn id="18" idx="2"/>
            </p:cNvCxnSpPr>
            <p:nvPr/>
          </p:nvCxnSpPr>
          <p:spPr>
            <a:xfrm>
              <a:off x="3962400" y="5410200"/>
              <a:ext cx="4572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Curved Up Arrow 34"/>
            <p:cNvSpPr/>
            <p:nvPr/>
          </p:nvSpPr>
          <p:spPr>
            <a:xfrm>
              <a:off x="3429000" y="5410200"/>
              <a:ext cx="304800" cy="152400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Parallelization: Messaging Performance</a:t>
            </a:r>
          </a:p>
        </p:txBody>
      </p:sp>
      <p:grpSp>
        <p:nvGrpSpPr>
          <p:cNvPr id="41986" name="Group 5"/>
          <p:cNvGrpSpPr>
            <a:grpSpLocks/>
          </p:cNvGrpSpPr>
          <p:nvPr/>
        </p:nvGrpSpPr>
        <p:grpSpPr bwMode="auto">
          <a:xfrm>
            <a:off x="0" y="1143000"/>
            <a:ext cx="9144000" cy="5486400"/>
            <a:chOff x="0" y="1143000"/>
            <a:chExt cx="9144000" cy="5486400"/>
          </a:xfrm>
        </p:grpSpPr>
        <p:pic>
          <p:nvPicPr>
            <p:cNvPr id="41987" name="Content Placeholder 8" descr="compare_messaging.pn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216152" y="1600200"/>
              <a:ext cx="6705600" cy="5029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988" name="TextBox 4"/>
            <p:cNvSpPr txBox="1">
              <a:spLocks noChangeArrowheads="1"/>
            </p:cNvSpPr>
            <p:nvPr/>
          </p:nvSpPr>
          <p:spPr bwMode="auto">
            <a:xfrm>
              <a:off x="0" y="1143000"/>
              <a:ext cx="9144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400" b="1">
                  <a:solidFill>
                    <a:srgbClr val="C00000"/>
                  </a:solidFill>
                  <a:latin typeface="Calibri" pitchFamily="34" charset="0"/>
                </a:rPr>
                <a:t>Performance Comparison: </a:t>
              </a:r>
              <a:r>
                <a:rPr lang="en-US" sz="2400">
                  <a:latin typeface="Calibri" pitchFamily="34" charset="0"/>
                </a:rPr>
                <a:t>PuReMD with direct vs. staged messaging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PuReMD</a:t>
            </a:r>
            <a:r>
              <a:rPr lang="en-US" dirty="0" smtClean="0"/>
              <a:t>-GPU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Initialization</a:t>
            </a:r>
          </a:p>
          <a:p>
            <a:pPr lvl="1"/>
            <a:r>
              <a:rPr lang="en-US" dirty="0" smtClean="0"/>
              <a:t>neighbor-list, bond-list, </a:t>
            </a:r>
            <a:r>
              <a:rPr lang="en-US" dirty="0" smtClean="0"/>
              <a:t>hydrogen bond-list </a:t>
            </a:r>
            <a:r>
              <a:rPr lang="en-US" dirty="0" smtClean="0"/>
              <a:t>and Coefficients of QEq matrix</a:t>
            </a:r>
          </a:p>
          <a:p>
            <a:r>
              <a:rPr lang="en-US" dirty="0" smtClean="0"/>
              <a:t>Bonded interactions</a:t>
            </a:r>
          </a:p>
          <a:p>
            <a:pPr lvl="1"/>
            <a:r>
              <a:rPr lang="en-US" dirty="0" smtClean="0"/>
              <a:t>Bond-order, bond-energy, lone-pair, three-body, four-body and hydrogen-bonds</a:t>
            </a:r>
          </a:p>
          <a:p>
            <a:r>
              <a:rPr lang="en-US" dirty="0" smtClean="0"/>
              <a:t>Implementation of Non-bonded interactions</a:t>
            </a:r>
          </a:p>
          <a:p>
            <a:pPr lvl="1"/>
            <a:r>
              <a:rPr lang="en-US" dirty="0" smtClean="0"/>
              <a:t>Charge Equilibration</a:t>
            </a:r>
          </a:p>
          <a:p>
            <a:pPr lvl="1"/>
            <a:r>
              <a:rPr lang="en-US" dirty="0" smtClean="0"/>
              <a:t>Coulombs and Van der Waals forces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34172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Neighbor List Generation</a:t>
            </a:r>
            <a:endParaRPr lang="en-US" dirty="0"/>
          </a:p>
        </p:txBody>
      </p:sp>
      <p:pic>
        <p:nvPicPr>
          <p:cNvPr id="4" name="Content Placeholder 3" descr="nlist-lists.png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53" r="-1349"/>
          <a:stretch/>
        </p:blipFill>
        <p:spPr>
          <a:xfrm>
            <a:off x="627975" y="1521286"/>
            <a:ext cx="3795754" cy="4131199"/>
          </a:xfrm>
        </p:spPr>
      </p:pic>
      <p:pic>
        <p:nvPicPr>
          <p:cNvPr id="5" name="Picture 4" descr="nlist-gen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72603" y="1422143"/>
            <a:ext cx="3586429" cy="423034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5903707"/>
            <a:ext cx="38688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Each cell with its neighboring cells and neighboring atoms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817957" y="5986323"/>
            <a:ext cx="38688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Processing of neighbor list generation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5268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Data </a:t>
            </a:r>
            <a:r>
              <a:rPr lang="en-US" dirty="0"/>
              <a:t>S</a:t>
            </a:r>
            <a:r>
              <a:rPr lang="en-US" dirty="0" smtClean="0"/>
              <a:t>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Iterating over the neighbor list to generate bond/hydrogen-bond/</a:t>
            </a:r>
            <a:r>
              <a:rPr lang="en-US" dirty="0" err="1" smtClean="0"/>
              <a:t>QEq</a:t>
            </a:r>
            <a:r>
              <a:rPr lang="en-US" dirty="0" smtClean="0"/>
              <a:t> coefficients</a:t>
            </a:r>
          </a:p>
          <a:p>
            <a:r>
              <a:rPr lang="en-US" dirty="0" smtClean="0"/>
              <a:t>All the above lists are redundant on GPUs</a:t>
            </a:r>
          </a:p>
          <a:p>
            <a:r>
              <a:rPr lang="en-US" dirty="0" smtClean="0"/>
              <a:t>Three kernels, one for each list</a:t>
            </a:r>
          </a:p>
          <a:p>
            <a:pPr lvl="1"/>
            <a:r>
              <a:rPr lang="en-US" dirty="0" smtClean="0"/>
              <a:t>Redundant traversal of neighbor list by kernels</a:t>
            </a:r>
          </a:p>
          <a:p>
            <a:r>
              <a:rPr lang="en-US" dirty="0" smtClean="0"/>
              <a:t>One kernel for generating all the list entries per atom pair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4180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Bonded and Non-bonded Interactions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Bonded interactions are computed using one thread per atom</a:t>
            </a:r>
          </a:p>
          <a:p>
            <a:pPr lvl="1"/>
            <a:r>
              <a:rPr lang="en-US" dirty="0" smtClean="0"/>
              <a:t>Number of bonds per atom typically low (&lt; 10)</a:t>
            </a:r>
          </a:p>
          <a:p>
            <a:pPr lvl="1"/>
            <a:r>
              <a:rPr lang="en-US" dirty="0" smtClean="0"/>
              <a:t>Bond-list iterated to compute force/energy terms</a:t>
            </a:r>
          </a:p>
          <a:p>
            <a:pPr lvl="1"/>
            <a:r>
              <a:rPr lang="en-US" dirty="0" smtClean="0"/>
              <a:t>Expensive three-body and four body interactions because of number of bonds involved (three-body list)</a:t>
            </a:r>
          </a:p>
          <a:p>
            <a:pPr lvl="1"/>
            <a:r>
              <a:rPr lang="en-US" dirty="0" smtClean="0"/>
              <a:t>Hydrogen-bonds use multiple threads per atom (h-bonds per atom usually in 100’s)</a:t>
            </a:r>
          </a:p>
        </p:txBody>
      </p:sp>
    </p:spTree>
    <p:extLst>
      <p:ext uri="{BB962C8B-B14F-4D97-AF65-F5344CB8AC3E}">
        <p14:creationId xmlns:p14="http://schemas.microsoft.com/office/powerpoint/2010/main" xmlns="" val="330148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Nonbonded</a:t>
            </a:r>
            <a:r>
              <a:rPr lang="en-US" dirty="0" smtClean="0"/>
              <a:t> Interactions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Charge Equilibration</a:t>
            </a:r>
          </a:p>
          <a:p>
            <a:pPr lvl="1"/>
            <a:r>
              <a:rPr lang="en-US" dirty="0" smtClean="0"/>
              <a:t>One warp (32 threads) per row </a:t>
            </a:r>
            <a:r>
              <a:rPr lang="en-US" dirty="0" err="1" smtClean="0"/>
              <a:t>SpMV</a:t>
            </a:r>
            <a:r>
              <a:rPr lang="en-US" dirty="0" smtClean="0"/>
              <a:t>, CSR Format</a:t>
            </a:r>
          </a:p>
          <a:p>
            <a:pPr lvl="1"/>
            <a:r>
              <a:rPr lang="en-US" dirty="0" smtClean="0"/>
              <a:t>GMRES implemented using CUBLAS library</a:t>
            </a:r>
          </a:p>
          <a:p>
            <a:pPr marL="514350" indent="-457200"/>
            <a:r>
              <a:rPr lang="en-US" dirty="0" smtClean="0"/>
              <a:t>Van der Waals and Coulombs interactions</a:t>
            </a:r>
          </a:p>
          <a:p>
            <a:pPr marL="914400" lvl="1" indent="-457200"/>
            <a:r>
              <a:rPr lang="en-US" dirty="0" smtClean="0"/>
              <a:t>Iterate over neighbor lists</a:t>
            </a:r>
          </a:p>
          <a:p>
            <a:pPr marL="914400" lvl="1" indent="-457200"/>
            <a:r>
              <a:rPr lang="en-US" dirty="0" smtClean="0"/>
              <a:t>Multiple thread per atom kernel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6011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PG-PuReMD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Multi-node, multi-GPU implementation</a:t>
            </a:r>
          </a:p>
          <a:p>
            <a:r>
              <a:rPr lang="en-US" dirty="0" smtClean="0"/>
              <a:t>Problem decomposition</a:t>
            </a:r>
          </a:p>
          <a:p>
            <a:pPr lvl="1"/>
            <a:r>
              <a:rPr lang="en-US" dirty="0" smtClean="0"/>
              <a:t>3D Domain decomposition with wrap around links for periodic boundaries (Torus)</a:t>
            </a:r>
          </a:p>
          <a:p>
            <a:r>
              <a:rPr lang="en-US" dirty="0" smtClean="0"/>
              <a:t>Outer shell selection</a:t>
            </a:r>
          </a:p>
          <a:p>
            <a:pPr lvl="1"/>
            <a:r>
              <a:rPr lang="en-US" dirty="0" smtClean="0"/>
              <a:t>PG-</a:t>
            </a:r>
            <a:r>
              <a:rPr lang="en-US" dirty="0" err="1" smtClean="0"/>
              <a:t>PuReMD</a:t>
            </a:r>
            <a:r>
              <a:rPr lang="en-US" dirty="0" smtClean="0"/>
              <a:t> uses full-shell</a:t>
            </a:r>
          </a:p>
          <a:p>
            <a:pPr lvl="1"/>
            <a:r>
              <a:rPr lang="en-US" dirty="0" err="1" smtClean="0"/>
              <a:t>r</a:t>
            </a:r>
            <a:r>
              <a:rPr lang="en-US" baseline="-25000" dirty="0" err="1" smtClean="0"/>
              <a:t>shell</a:t>
            </a:r>
            <a:r>
              <a:rPr lang="en-US" dirty="0" smtClean="0"/>
              <a:t> = max(3 x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bond</a:t>
            </a:r>
            <a:r>
              <a:rPr lang="en-US" dirty="0" smtClean="0"/>
              <a:t>,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hbond</a:t>
            </a:r>
            <a:r>
              <a:rPr lang="en-US" dirty="0" smtClean="0"/>
              <a:t>,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nonb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4885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Experimental Results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LBNL’s GPU Clusters: 50 node GPU cluster interconnected with QDR </a:t>
            </a:r>
            <a:r>
              <a:rPr lang="en-US" dirty="0" err="1" smtClean="0"/>
              <a:t>Infinitiband</a:t>
            </a:r>
            <a:r>
              <a:rPr lang="en-US" dirty="0" smtClean="0"/>
              <a:t> switch	</a:t>
            </a:r>
          </a:p>
          <a:p>
            <a:r>
              <a:rPr lang="en-US" dirty="0" smtClean="0"/>
              <a:t>GPU Node: 2 Intel 5530 2.4 GHz QPI </a:t>
            </a:r>
            <a:r>
              <a:rPr lang="en-US" dirty="0" err="1" smtClean="0"/>
              <a:t>Quadcore</a:t>
            </a:r>
            <a:r>
              <a:rPr lang="en-US" dirty="0" smtClean="0"/>
              <a:t> Nehalem processors (8 cores/node), 24 GB RAM and Tesla C2050 Fermi GPUs </a:t>
            </a:r>
            <a:r>
              <a:rPr lang="pl-PL" dirty="0" smtClean="0"/>
              <a:t>with 3GB </a:t>
            </a:r>
            <a:r>
              <a:rPr lang="pl-PL" dirty="0" err="1" smtClean="0"/>
              <a:t>global</a:t>
            </a:r>
            <a:r>
              <a:rPr lang="pl-PL" dirty="0" smtClean="0"/>
              <a:t> </a:t>
            </a:r>
            <a:r>
              <a:rPr lang="pl-PL" dirty="0" err="1" smtClean="0"/>
              <a:t>memory</a:t>
            </a:r>
            <a:endParaRPr lang="pl-PL" dirty="0" smtClean="0"/>
          </a:p>
          <a:p>
            <a:r>
              <a:rPr lang="en-US" dirty="0" smtClean="0"/>
              <a:t>Single CPU : Intel Xeon E5606, 2.13 GHz and 24 GB RAM</a:t>
            </a:r>
          </a:p>
        </p:txBody>
      </p:sp>
    </p:spTree>
    <p:extLst>
      <p:ext uri="{BB962C8B-B14F-4D97-AF65-F5344CB8AC3E}">
        <p14:creationId xmlns:p14="http://schemas.microsoft.com/office/powerpoint/2010/main" xmlns="" val="65596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Experimental Setup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CUDA 5.0 development environment</a:t>
            </a:r>
          </a:p>
          <a:p>
            <a:r>
              <a:rPr lang="en-US" dirty="0" smtClean="0"/>
              <a:t>“</a:t>
            </a:r>
            <a:r>
              <a:rPr lang="nl-NL" dirty="0"/>
              <a:t>-</a:t>
            </a:r>
            <a:r>
              <a:rPr lang="nl-NL" dirty="0" err="1"/>
              <a:t>arch</a:t>
            </a:r>
            <a:r>
              <a:rPr lang="nl-NL" dirty="0"/>
              <a:t>=sm 20 -</a:t>
            </a:r>
            <a:r>
              <a:rPr lang="nl-NL" dirty="0" err="1"/>
              <a:t>funroll</a:t>
            </a:r>
            <a:r>
              <a:rPr lang="nl-NL" dirty="0"/>
              <a:t>-loops </a:t>
            </a:r>
            <a:r>
              <a:rPr lang="en-US" dirty="0" smtClean="0"/>
              <a:t>–</a:t>
            </a:r>
            <a:r>
              <a:rPr lang="nl-NL" dirty="0" smtClean="0"/>
              <a:t>O3” compiler options</a:t>
            </a:r>
          </a:p>
          <a:p>
            <a:r>
              <a:rPr lang="nl-NL" dirty="0" smtClean="0"/>
              <a:t>GCC 4.6 compiler, MPICH2 </a:t>
            </a:r>
            <a:r>
              <a:rPr lang="nl-NL" dirty="0" err="1" smtClean="0"/>
              <a:t>openmpi</a:t>
            </a:r>
            <a:r>
              <a:rPr lang="nl-NL" dirty="0" smtClean="0"/>
              <a:t> </a:t>
            </a:r>
          </a:p>
          <a:p>
            <a:r>
              <a:rPr lang="en-US" dirty="0" smtClean="0"/>
              <a:t>C</a:t>
            </a:r>
            <a:r>
              <a:rPr lang="nl-NL" dirty="0" err="1" smtClean="0"/>
              <a:t>uda</a:t>
            </a:r>
            <a:r>
              <a:rPr lang="nl-NL" dirty="0" smtClean="0"/>
              <a:t> object files are </a:t>
            </a:r>
            <a:r>
              <a:rPr lang="nl-NL" dirty="0" err="1" smtClean="0"/>
              <a:t>linked</a:t>
            </a:r>
            <a:r>
              <a:rPr lang="nl-NL" dirty="0" smtClean="0"/>
              <a:t> </a:t>
            </a:r>
            <a:r>
              <a:rPr lang="nl-NL" dirty="0" err="1" smtClean="0"/>
              <a:t>with</a:t>
            </a:r>
            <a:r>
              <a:rPr lang="nl-NL" dirty="0" smtClean="0"/>
              <a:t> </a:t>
            </a:r>
            <a:r>
              <a:rPr lang="nl-NL" dirty="0" err="1" smtClean="0"/>
              <a:t>openmpi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produce</a:t>
            </a:r>
            <a:r>
              <a:rPr lang="nl-NL" dirty="0" smtClean="0"/>
              <a:t> the </a:t>
            </a:r>
            <a:r>
              <a:rPr lang="nl-NL" dirty="0" err="1" smtClean="0"/>
              <a:t>final</a:t>
            </a:r>
            <a:r>
              <a:rPr lang="nl-NL" dirty="0" smtClean="0"/>
              <a:t> </a:t>
            </a:r>
            <a:r>
              <a:rPr lang="nl-NL" dirty="0" err="1" smtClean="0"/>
              <a:t>executable</a:t>
            </a:r>
            <a:endParaRPr lang="nl-NL" dirty="0" smtClean="0"/>
          </a:p>
          <a:p>
            <a:r>
              <a:rPr lang="en-US" dirty="0" smtClean="0"/>
              <a:t>10</a:t>
            </a:r>
            <a:r>
              <a:rPr lang="en-US" baseline="30000" dirty="0" smtClean="0"/>
              <a:t>-6</a:t>
            </a:r>
            <a:r>
              <a:rPr lang="en-US" dirty="0" smtClean="0"/>
              <a:t> </a:t>
            </a:r>
            <a:r>
              <a:rPr lang="en-US" dirty="0" err="1" smtClean="0"/>
              <a:t>Qeq</a:t>
            </a:r>
            <a:r>
              <a:rPr lang="en-US" dirty="0" smtClean="0"/>
              <a:t> tolerance, 0.25 </a:t>
            </a:r>
            <a:r>
              <a:rPr lang="en-US" dirty="0" err="1" smtClean="0"/>
              <a:t>fs</a:t>
            </a:r>
            <a:r>
              <a:rPr lang="en-US" dirty="0" smtClean="0"/>
              <a:t> time step and NVE ensemble</a:t>
            </a: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xmlns="" val="56804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 Scaling Results</a:t>
            </a:r>
            <a:endParaRPr lang="en-US" dirty="0"/>
          </a:p>
        </p:txBody>
      </p:sp>
      <p:pic>
        <p:nvPicPr>
          <p:cNvPr id="4" name="Content Placeholder 3" descr="water-weak-split-eps-converted-to.pdf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3641" r="-1364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xmlns="" val="236644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 err="1">
                <a:solidFill>
                  <a:schemeClr val="accent4"/>
                </a:solidFill>
                <a:latin typeface="+mn-lt"/>
                <a:cs typeface="+mn-cs"/>
              </a:rPr>
              <a:t>ReaxFF</a:t>
            </a:r>
            <a:r>
              <a:rPr lang="en-US" sz="3600" b="1" dirty="0">
                <a:solidFill>
                  <a:schemeClr val="accent4"/>
                </a:solidFill>
                <a:latin typeface="+mn-lt"/>
                <a:cs typeface="+mn-cs"/>
              </a:rPr>
              <a:t> vs. Classical MD</a:t>
            </a:r>
            <a:endParaRPr lang="en-US" sz="3600" dirty="0">
              <a:solidFill>
                <a:schemeClr val="accent4"/>
              </a:solidFill>
              <a:latin typeface="+mn-lt"/>
              <a:cs typeface="+mn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143000"/>
            <a:ext cx="8229600" cy="5486400"/>
          </a:xfrm>
          <a:prstGeom prst="rect">
            <a:avLst/>
          </a:prstGeom>
        </p:spPr>
        <p:txBody>
          <a:bodyPr anchor="ctr">
            <a:normAutofit fontScale="62500" lnSpcReduction="20000"/>
          </a:bodyPr>
          <a:lstStyle/>
          <a:p>
            <a:pPr marL="285750" indent="-28575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800" b="1" dirty="0">
                <a:solidFill>
                  <a:srgbClr val="C00000"/>
                </a:solidFill>
                <a:latin typeface="+mn-lt"/>
                <a:cs typeface="+mn-cs"/>
              </a:rPr>
              <a:t>S</a:t>
            </a:r>
            <a:r>
              <a:rPr lang="en-US" sz="3800" b="1" dirty="0" err="1">
                <a:solidFill>
                  <a:srgbClr val="C00000"/>
                </a:solidFill>
                <a:latin typeface="+mn-lt"/>
                <a:cs typeface="+mn-cs"/>
              </a:rPr>
              <a:t>tatic</a:t>
            </a:r>
            <a:r>
              <a:rPr lang="en-US" sz="3800" b="1" dirty="0">
                <a:solidFill>
                  <a:srgbClr val="C00000"/>
                </a:solidFill>
                <a:latin typeface="+mn-lt"/>
                <a:cs typeface="+mn-cs"/>
              </a:rPr>
              <a:t> vs. dynamic bonds</a:t>
            </a:r>
          </a:p>
          <a:p>
            <a:pPr marL="742950" lvl="1" indent="-28575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chemeClr val="accent1"/>
                </a:solidFill>
                <a:latin typeface="+mn-lt"/>
                <a:cs typeface="+mn-cs"/>
              </a:rPr>
              <a:t>reactivity: </a:t>
            </a:r>
            <a:r>
              <a:rPr lang="en-US" sz="3200" dirty="0">
                <a:latin typeface="+mn-lt"/>
                <a:cs typeface="+mn-cs"/>
              </a:rPr>
              <a:t>bonds are formed/broken during simulations</a:t>
            </a:r>
          </a:p>
          <a:p>
            <a:pPr marL="742950" lvl="1" indent="-28575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chemeClr val="accent1"/>
                </a:solidFill>
                <a:latin typeface="+mn-lt"/>
                <a:cs typeface="+mn-cs"/>
              </a:rPr>
              <a:t>consequently: </a:t>
            </a:r>
            <a:r>
              <a:rPr lang="en-US" sz="3200" dirty="0">
                <a:latin typeface="+mn-lt"/>
                <a:cs typeface="+mn-cs"/>
              </a:rPr>
              <a:t>dynamic </a:t>
            </a:r>
            <a:r>
              <a:rPr lang="en-US" sz="3200" dirty="0" err="1" smtClean="0">
                <a:latin typeface="+mn-lt"/>
                <a:cs typeface="+mn-cs"/>
              </a:rPr>
              <a:t>multibody</a:t>
            </a:r>
            <a:r>
              <a:rPr lang="en-US" sz="3200" dirty="0" smtClean="0">
                <a:latin typeface="+mn-lt"/>
                <a:cs typeface="+mn-cs"/>
              </a:rPr>
              <a:t> interactions</a:t>
            </a:r>
            <a:endParaRPr lang="en-US" sz="3200" dirty="0">
              <a:latin typeface="+mn-lt"/>
              <a:cs typeface="+mn-cs"/>
            </a:endParaRPr>
          </a:p>
          <a:p>
            <a:pPr marL="742950" lvl="1" indent="-28575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chemeClr val="accent1"/>
                </a:solidFill>
                <a:latin typeface="+mn-lt"/>
                <a:cs typeface="+mn-cs"/>
                <a:sym typeface="Wingdings" pitchFamily="2" charset="2"/>
              </a:rPr>
              <a:t>complex formulations of bonded interactions</a:t>
            </a:r>
          </a:p>
          <a:p>
            <a:pPr marL="742950" lvl="1" indent="-28575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chemeClr val="accent1"/>
                </a:solidFill>
                <a:latin typeface="+mn-lt"/>
                <a:cs typeface="+mn-cs"/>
                <a:sym typeface="Wingdings" pitchFamily="2" charset="2"/>
              </a:rPr>
              <a:t>additional bonded interactions</a:t>
            </a:r>
          </a:p>
          <a:p>
            <a:pPr marL="1143000" lvl="2" indent="-2286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900" b="1" dirty="0">
                <a:latin typeface="+mn-lt"/>
                <a:cs typeface="+mn-cs"/>
                <a:sym typeface="Wingdings" pitchFamily="2" charset="2"/>
              </a:rPr>
              <a:t>multi-body: </a:t>
            </a:r>
            <a:r>
              <a:rPr lang="en-US" sz="2900" dirty="0">
                <a:latin typeface="+mn-lt"/>
                <a:cs typeface="+mn-cs"/>
                <a:sym typeface="Wingdings" pitchFamily="2" charset="2"/>
              </a:rPr>
              <a:t>lone pair &amp; over/under-coordination – due to imperfect </a:t>
            </a:r>
            <a:r>
              <a:rPr lang="en-US" sz="2900" dirty="0" err="1">
                <a:latin typeface="+mn-lt"/>
                <a:cs typeface="+mn-cs"/>
                <a:sym typeface="Wingdings" pitchFamily="2" charset="2"/>
              </a:rPr>
              <a:t>coord</a:t>
            </a:r>
            <a:r>
              <a:rPr lang="en-US" sz="2900" dirty="0">
                <a:latin typeface="+mn-lt"/>
                <a:cs typeface="+mn-cs"/>
                <a:sym typeface="Wingdings" pitchFamily="2" charset="2"/>
              </a:rPr>
              <a:t>.</a:t>
            </a:r>
          </a:p>
          <a:p>
            <a:pPr marL="1143000" lvl="2" indent="-2286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900" b="1" dirty="0">
                <a:latin typeface="+mn-lt"/>
                <a:cs typeface="+mn-cs"/>
                <a:sym typeface="Wingdings" pitchFamily="2" charset="2"/>
              </a:rPr>
              <a:t>3-body:</a:t>
            </a:r>
            <a:r>
              <a:rPr lang="en-US" sz="2900" dirty="0">
                <a:latin typeface="+mn-lt"/>
                <a:cs typeface="+mn-cs"/>
                <a:sym typeface="Wingdings" pitchFamily="2" charset="2"/>
              </a:rPr>
              <a:t> coalition &amp;  penalty – for special cases like double bonds</a:t>
            </a:r>
          </a:p>
          <a:p>
            <a:pPr marL="1143000" lvl="2" indent="-2286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900" b="1" dirty="0">
                <a:latin typeface="+mn-lt"/>
                <a:cs typeface="+mn-cs"/>
                <a:sym typeface="Wingdings" pitchFamily="2" charset="2"/>
              </a:rPr>
              <a:t>4-body:</a:t>
            </a:r>
            <a:r>
              <a:rPr lang="en-US" sz="2900" dirty="0">
                <a:latin typeface="+mn-lt"/>
                <a:cs typeface="+mn-cs"/>
                <a:sym typeface="Wingdings" pitchFamily="2" charset="2"/>
              </a:rPr>
              <a:t> conjugation – for special cases</a:t>
            </a:r>
          </a:p>
          <a:p>
            <a:pPr marL="285750" indent="-28575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800" b="1" dirty="0">
                <a:solidFill>
                  <a:srgbClr val="C00000"/>
                </a:solidFill>
                <a:latin typeface="+mn-lt"/>
                <a:cs typeface="+mn-cs"/>
                <a:sym typeface="Wingdings" pitchFamily="2" charset="2"/>
              </a:rPr>
              <a:t>Static vs. dynamic charges</a:t>
            </a:r>
          </a:p>
          <a:p>
            <a:pPr marL="742950" lvl="1" indent="-28575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3200" dirty="0" smtClean="0">
                <a:solidFill>
                  <a:schemeClr val="accent1"/>
                </a:solidFill>
                <a:latin typeface="+mn-lt"/>
                <a:cs typeface="+mn-cs"/>
                <a:sym typeface="Wingdings" pitchFamily="2" charset="2"/>
              </a:rPr>
              <a:t>Charge equilibration -- large </a:t>
            </a:r>
            <a:r>
              <a:rPr lang="en-US" sz="3200" dirty="0">
                <a:solidFill>
                  <a:schemeClr val="accent1"/>
                </a:solidFill>
                <a:latin typeface="+mn-lt"/>
                <a:cs typeface="+mn-cs"/>
                <a:sym typeface="Wingdings" pitchFamily="2" charset="2"/>
              </a:rPr>
              <a:t>sparse linear system (</a:t>
            </a:r>
            <a:r>
              <a:rPr lang="en-US" sz="3200" dirty="0" err="1">
                <a:solidFill>
                  <a:schemeClr val="accent1"/>
                </a:solidFill>
                <a:latin typeface="+mn-lt"/>
                <a:cs typeface="+mn-cs"/>
                <a:sym typeface="Wingdings" pitchFamily="2" charset="2"/>
              </a:rPr>
              <a:t>NxN</a:t>
            </a:r>
            <a:r>
              <a:rPr lang="en-US" sz="3200" dirty="0">
                <a:solidFill>
                  <a:schemeClr val="accent1"/>
                </a:solidFill>
                <a:latin typeface="+mn-lt"/>
                <a:cs typeface="+mn-cs"/>
                <a:sym typeface="Wingdings" pitchFamily="2" charset="2"/>
              </a:rPr>
              <a:t>) </a:t>
            </a:r>
            <a:r>
              <a:rPr lang="en-US" sz="3200" dirty="0">
                <a:latin typeface="+mn-lt"/>
                <a:cs typeface="+mn-cs"/>
                <a:sym typeface="Wingdings" pitchFamily="2" charset="2"/>
              </a:rPr>
              <a:t>– N = # of atoms</a:t>
            </a:r>
          </a:p>
          <a:p>
            <a:pPr marL="742950" lvl="1" indent="-28575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chemeClr val="accent1"/>
                </a:solidFill>
                <a:latin typeface="+mn-lt"/>
                <a:cs typeface="+mn-cs"/>
                <a:sym typeface="Wingdings" pitchFamily="2" charset="2"/>
              </a:rPr>
              <a:t>updates at every step!</a:t>
            </a:r>
          </a:p>
          <a:p>
            <a:pPr marL="285750" indent="-28575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800" b="1" dirty="0">
                <a:solidFill>
                  <a:srgbClr val="C00000"/>
                </a:solidFill>
                <a:latin typeface="+mn-lt"/>
                <a:cs typeface="+mn-cs"/>
                <a:sym typeface="Wingdings" pitchFamily="2" charset="2"/>
              </a:rPr>
              <a:t>Shorter time-steps </a:t>
            </a:r>
            <a:r>
              <a:rPr lang="en-US" sz="3800" dirty="0">
                <a:solidFill>
                  <a:srgbClr val="C00000"/>
                </a:solidFill>
                <a:latin typeface="+mn-lt"/>
                <a:cs typeface="+mn-cs"/>
                <a:sym typeface="Wingdings" pitchFamily="2" charset="2"/>
              </a:rPr>
              <a:t>(</a:t>
            </a:r>
            <a:r>
              <a:rPr lang="en-US" sz="3800" dirty="0" err="1">
                <a:solidFill>
                  <a:srgbClr val="C00000"/>
                </a:solidFill>
                <a:latin typeface="+mn-lt"/>
                <a:cs typeface="+mn-cs"/>
                <a:sym typeface="Wingdings" pitchFamily="2" charset="2"/>
              </a:rPr>
              <a:t>femtoseconds</a:t>
            </a:r>
            <a:r>
              <a:rPr lang="en-US" sz="3800" dirty="0">
                <a:solidFill>
                  <a:srgbClr val="C00000"/>
                </a:solidFill>
                <a:latin typeface="+mn-lt"/>
                <a:cs typeface="+mn-cs"/>
                <a:sym typeface="Wingdings" pitchFamily="2" charset="2"/>
              </a:rPr>
              <a:t> </a:t>
            </a:r>
            <a:r>
              <a:rPr lang="en-US" sz="3800" i="1" dirty="0">
                <a:solidFill>
                  <a:srgbClr val="C00000"/>
                </a:solidFill>
                <a:latin typeface="+mn-lt"/>
                <a:cs typeface="+mn-cs"/>
                <a:sym typeface="Wingdings" pitchFamily="2" charset="2"/>
              </a:rPr>
              <a:t>vs. </a:t>
            </a:r>
            <a:r>
              <a:rPr lang="en-US" sz="3800" dirty="0">
                <a:solidFill>
                  <a:srgbClr val="C00000"/>
                </a:solidFill>
                <a:latin typeface="+mn-lt"/>
                <a:cs typeface="+mn-cs"/>
                <a:sym typeface="Wingdings" pitchFamily="2" charset="2"/>
              </a:rPr>
              <a:t>tenths of </a:t>
            </a:r>
            <a:r>
              <a:rPr lang="en-US" sz="3800" dirty="0" err="1">
                <a:solidFill>
                  <a:srgbClr val="C00000"/>
                </a:solidFill>
                <a:latin typeface="+mn-lt"/>
                <a:cs typeface="+mn-cs"/>
                <a:sym typeface="Wingdings" pitchFamily="2" charset="2"/>
              </a:rPr>
              <a:t>femtoseconds</a:t>
            </a:r>
            <a:r>
              <a:rPr lang="en-US" sz="3800" dirty="0">
                <a:solidFill>
                  <a:srgbClr val="C00000"/>
                </a:solidFill>
                <a:latin typeface="+mn-lt"/>
                <a:cs typeface="+mn-cs"/>
                <a:sym typeface="Wingdings" pitchFamily="2" charset="2"/>
              </a:rPr>
              <a:t>)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800" b="1" dirty="0" smtClean="0">
                <a:solidFill>
                  <a:srgbClr val="C00000"/>
                </a:solidFill>
                <a:latin typeface="+mn-lt"/>
                <a:cs typeface="+mn-cs"/>
              </a:rPr>
              <a:t>Result</a:t>
            </a:r>
            <a:r>
              <a:rPr lang="en-US" sz="3800" b="1" dirty="0">
                <a:solidFill>
                  <a:srgbClr val="C00000"/>
                </a:solidFill>
                <a:latin typeface="+mn-lt"/>
                <a:cs typeface="+mn-cs"/>
              </a:rPr>
              <a:t>: </a:t>
            </a:r>
            <a:r>
              <a:rPr lang="en-US" sz="3800" b="1" dirty="0">
                <a:latin typeface="+mn-lt"/>
                <a:cs typeface="+mn-cs"/>
              </a:rPr>
              <a:t>a more complex and expensive force field</a:t>
            </a:r>
            <a:endParaRPr lang="en-US" sz="32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 Scaling Results</a:t>
            </a:r>
            <a:endParaRPr lang="en-US" dirty="0"/>
          </a:p>
        </p:txBody>
      </p:sp>
      <p:pic>
        <p:nvPicPr>
          <p:cNvPr id="4" name="Content Placeholder 3" descr="water-weak-scaling-multi-eps-converted-to.pdf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3641" r="-1364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xmlns="" val="141543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accent4"/>
                </a:solidFill>
                <a:latin typeface="+mn-lt"/>
                <a:cs typeface="Times New Roman" pitchFamily="18" charset="0"/>
              </a:rPr>
              <a:t>Conclusions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457200" y="1143000"/>
            <a:ext cx="8229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Font typeface="Arial" charset="0"/>
              <a:buChar char="•"/>
            </a:pPr>
            <a:r>
              <a:rPr lang="en-US" sz="2000" dirty="0" err="1" smtClean="0">
                <a:solidFill>
                  <a:schemeClr val="accent1"/>
                </a:solidFill>
                <a:latin typeface="Calibri" pitchFamily="34" charset="0"/>
              </a:rPr>
              <a:t>PuReMD</a:t>
            </a:r>
            <a:r>
              <a:rPr lang="en-US" sz="2000" dirty="0" smtClean="0">
                <a:solidFill>
                  <a:schemeClr val="accent1"/>
                </a:solidFill>
                <a:latin typeface="Calibri" pitchFamily="34" charset="0"/>
              </a:rPr>
              <a:t> is available for public </a:t>
            </a:r>
            <a:r>
              <a:rPr lang="en-US" sz="2000" dirty="0" smtClean="0">
                <a:solidFill>
                  <a:schemeClr val="accent1"/>
                </a:solidFill>
                <a:latin typeface="Calibri" pitchFamily="34" charset="0"/>
              </a:rPr>
              <a:t>download at </a:t>
            </a:r>
          </a:p>
          <a:p>
            <a:pPr marL="457200" indent="-457200">
              <a:spcBef>
                <a:spcPct val="20000"/>
              </a:spcBef>
              <a:buFont typeface="Arial" charset="0"/>
              <a:buChar char="•"/>
            </a:pPr>
            <a:endParaRPr lang="en-US" sz="2000" dirty="0" smtClean="0">
              <a:solidFill>
                <a:schemeClr val="accent1"/>
              </a:solidFill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</a:pPr>
            <a:r>
              <a:rPr lang="en-US" sz="2000" dirty="0" smtClean="0">
                <a:solidFill>
                  <a:schemeClr val="accent1"/>
                </a:solidFill>
                <a:latin typeface="Calibri" pitchFamily="34" charset="0"/>
              </a:rPr>
              <a:t>	https</a:t>
            </a:r>
            <a:r>
              <a:rPr lang="en-US" sz="2000" dirty="0" smtClean="0">
                <a:solidFill>
                  <a:schemeClr val="accent1"/>
                </a:solidFill>
                <a:latin typeface="Calibri" pitchFamily="34" charset="0"/>
              </a:rPr>
              <a:t>://</a:t>
            </a:r>
            <a:r>
              <a:rPr lang="en-US" sz="2000" dirty="0" smtClean="0">
                <a:solidFill>
                  <a:schemeClr val="accent1"/>
                </a:solidFill>
                <a:latin typeface="Calibri" pitchFamily="34" charset="0"/>
              </a:rPr>
              <a:t>www.cs.purdue.edu/puremd</a:t>
            </a:r>
            <a:endParaRPr lang="en-US" sz="2000" dirty="0">
              <a:solidFill>
                <a:schemeClr val="accent1"/>
              </a:solidFill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</a:pPr>
            <a:endParaRPr lang="en-US" sz="2000" dirty="0">
              <a:solidFill>
                <a:schemeClr val="accent1"/>
              </a:solidFill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Font typeface="Arial" charset="0"/>
              <a:buChar char="•"/>
            </a:pPr>
            <a:endParaRPr lang="en-US" sz="2000" dirty="0" smtClean="0">
              <a:solidFill>
                <a:schemeClr val="accent1"/>
              </a:solidFill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Font typeface="Arial" charset="0"/>
              <a:buChar char="•"/>
            </a:pPr>
            <a:endParaRPr lang="en-US" sz="2000" dirty="0">
              <a:solidFill>
                <a:schemeClr val="accent1"/>
              </a:solidFill>
              <a:latin typeface="Calibri" pitchFamily="34" charset="0"/>
            </a:endParaRPr>
          </a:p>
          <a:p>
            <a:pPr>
              <a:spcBef>
                <a:spcPct val="20000"/>
              </a:spcBef>
            </a:pPr>
            <a:r>
              <a:rPr lang="en-US" sz="2000" dirty="0" smtClean="0">
                <a:solidFill>
                  <a:schemeClr val="accent1"/>
                </a:solidFill>
                <a:latin typeface="Calibri" pitchFamily="34" charset="0"/>
              </a:rPr>
              <a:t>				Thank You!</a:t>
            </a:r>
            <a:endParaRPr lang="en-US" sz="16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Generation of Neighbors List</a:t>
            </a:r>
          </a:p>
        </p:txBody>
      </p:sp>
      <p:grpSp>
        <p:nvGrpSpPr>
          <p:cNvPr id="22530" name="Group 88"/>
          <p:cNvGrpSpPr>
            <a:grpSpLocks/>
          </p:cNvGrpSpPr>
          <p:nvPr/>
        </p:nvGrpSpPr>
        <p:grpSpPr bwMode="auto">
          <a:xfrm>
            <a:off x="2743200" y="1066800"/>
            <a:ext cx="3200400" cy="838200"/>
            <a:chOff x="457200" y="990600"/>
            <a:chExt cx="3200400" cy="838200"/>
          </a:xfrm>
        </p:grpSpPr>
        <p:sp>
          <p:nvSpPr>
            <p:cNvPr id="22582" name="TextBox 18"/>
            <p:cNvSpPr txBox="1">
              <a:spLocks noChangeArrowheads="1"/>
            </p:cNvSpPr>
            <p:nvPr/>
          </p:nvSpPr>
          <p:spPr bwMode="auto">
            <a:xfrm>
              <a:off x="1524000" y="990600"/>
              <a:ext cx="10668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b="1">
                  <a:latin typeface="Calibri" pitchFamily="34" charset="0"/>
                </a:rPr>
                <a:t>atom list</a:t>
              </a:r>
            </a:p>
          </p:txBody>
        </p:sp>
        <p:grpSp>
          <p:nvGrpSpPr>
            <p:cNvPr id="22583" name="Group 42"/>
            <p:cNvGrpSpPr>
              <a:grpSpLocks/>
            </p:cNvGrpSpPr>
            <p:nvPr/>
          </p:nvGrpSpPr>
          <p:grpSpPr bwMode="auto">
            <a:xfrm>
              <a:off x="457200" y="1371600"/>
              <a:ext cx="3200400" cy="457200"/>
              <a:chOff x="457200" y="1371600"/>
              <a:chExt cx="3200400" cy="457200"/>
            </a:xfrm>
          </p:grpSpPr>
          <p:cxnSp>
            <p:nvCxnSpPr>
              <p:cNvPr id="4" name="Straight Connector 3"/>
              <p:cNvCxnSpPr/>
              <p:nvPr/>
            </p:nvCxnSpPr>
            <p:spPr>
              <a:xfrm>
                <a:off x="457200" y="1371600"/>
                <a:ext cx="3200400" cy="0"/>
              </a:xfrm>
              <a:prstGeom prst="line">
                <a:avLst/>
              </a:prstGeom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Straight Connector 4"/>
              <p:cNvCxnSpPr/>
              <p:nvPr/>
            </p:nvCxnSpPr>
            <p:spPr>
              <a:xfrm>
                <a:off x="457200" y="1828800"/>
                <a:ext cx="3200400" cy="0"/>
              </a:xfrm>
              <a:prstGeom prst="line">
                <a:avLst/>
              </a:prstGeom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 rot="5400000">
                <a:off x="228600" y="1600200"/>
                <a:ext cx="457200" cy="0"/>
              </a:xfrm>
              <a:prstGeom prst="line">
                <a:avLst/>
              </a:prstGeom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 rot="5400000">
                <a:off x="593725" y="1600200"/>
                <a:ext cx="457200" cy="0"/>
              </a:xfrm>
              <a:prstGeom prst="line">
                <a:avLst/>
              </a:prstGeom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rot="5400000">
                <a:off x="960438" y="1600200"/>
                <a:ext cx="457200" cy="0"/>
              </a:xfrm>
              <a:prstGeom prst="line">
                <a:avLst/>
              </a:prstGeom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rot="5400000">
                <a:off x="1325563" y="1600200"/>
                <a:ext cx="457200" cy="0"/>
              </a:xfrm>
              <a:prstGeom prst="line">
                <a:avLst/>
              </a:prstGeom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rot="5400000">
                <a:off x="2332038" y="1600200"/>
                <a:ext cx="457200" cy="0"/>
              </a:xfrm>
              <a:prstGeom prst="line">
                <a:avLst/>
              </a:prstGeom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rot="5400000">
                <a:off x="2697163" y="1600200"/>
                <a:ext cx="457200" cy="0"/>
              </a:xfrm>
              <a:prstGeom prst="line">
                <a:avLst/>
              </a:prstGeom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5400000">
                <a:off x="3063875" y="1600200"/>
                <a:ext cx="457200" cy="0"/>
              </a:xfrm>
              <a:prstGeom prst="line">
                <a:avLst/>
              </a:prstGeom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5400000">
                <a:off x="3429000" y="1600200"/>
                <a:ext cx="457200" cy="0"/>
              </a:xfrm>
              <a:prstGeom prst="line">
                <a:avLst/>
              </a:prstGeom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Oval 14"/>
              <p:cNvSpPr/>
              <p:nvPr/>
            </p:nvSpPr>
            <p:spPr>
              <a:xfrm>
                <a:off x="1782763" y="1600200"/>
                <a:ext cx="46037" cy="46038"/>
              </a:xfrm>
              <a:prstGeom prst="ellipse">
                <a:avLst/>
              </a:prstGeom>
              <a:ln w="1270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2011363" y="1600200"/>
                <a:ext cx="46037" cy="46038"/>
              </a:xfrm>
              <a:prstGeom prst="ellipse">
                <a:avLst/>
              </a:prstGeom>
              <a:ln w="1270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2239963" y="1600200"/>
                <a:ext cx="46037" cy="46038"/>
              </a:xfrm>
              <a:prstGeom prst="ellipse">
                <a:avLst/>
              </a:prstGeom>
              <a:ln w="1270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593725" y="1524000"/>
                <a:ext cx="152400" cy="152400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960438" y="1524000"/>
                <a:ext cx="152400" cy="152400"/>
              </a:xfrm>
              <a:prstGeom prst="ellipse">
                <a:avLst/>
              </a:prstGeom>
              <a:solidFill>
                <a:schemeClr val="accent3"/>
              </a:solidFill>
              <a:ln w="1270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1325563" y="1524000"/>
                <a:ext cx="152400" cy="152400"/>
              </a:xfrm>
              <a:prstGeom prst="ellipse">
                <a:avLst/>
              </a:prstGeom>
              <a:solidFill>
                <a:schemeClr val="accent4"/>
              </a:solidFill>
              <a:ln w="1270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2697163" y="1524000"/>
                <a:ext cx="152400" cy="152400"/>
              </a:xfrm>
              <a:prstGeom prst="ellipse">
                <a:avLst/>
              </a:prstGeom>
              <a:solidFill>
                <a:schemeClr val="accent5"/>
              </a:solidFill>
              <a:ln w="1270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3063875" y="1524000"/>
                <a:ext cx="152400" cy="152400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3429000" y="1524000"/>
                <a:ext cx="152400" cy="152400"/>
              </a:xfrm>
              <a:prstGeom prst="ellipse">
                <a:avLst/>
              </a:prstGeom>
              <a:solidFill>
                <a:schemeClr val="accent6"/>
              </a:solidFill>
              <a:ln w="1270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</p:grpSp>
      <p:sp>
        <p:nvSpPr>
          <p:cNvPr id="46" name="Oval 45"/>
          <p:cNvSpPr/>
          <p:nvPr/>
        </p:nvSpPr>
        <p:spPr>
          <a:xfrm>
            <a:off x="3429000" y="3657600"/>
            <a:ext cx="152400" cy="15240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2819400" y="2743200"/>
            <a:ext cx="152400" cy="1524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4114800" y="2971800"/>
            <a:ext cx="152400" cy="152400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4267200" y="2667000"/>
            <a:ext cx="152400" cy="152400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657600" y="3352800"/>
            <a:ext cx="152400" cy="1524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4419600" y="2971800"/>
            <a:ext cx="152400" cy="1524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4572000" y="1752600"/>
            <a:ext cx="1216025" cy="1219200"/>
          </a:xfrm>
          <a:custGeom>
            <a:avLst/>
            <a:gdLst>
              <a:gd name="connsiteX0" fmla="*/ 1292352 w 1292352"/>
              <a:gd name="connsiteY0" fmla="*/ 0 h 1267968"/>
              <a:gd name="connsiteX1" fmla="*/ 1036320 w 1292352"/>
              <a:gd name="connsiteY1" fmla="*/ 682752 h 1267968"/>
              <a:gd name="connsiteX2" fmla="*/ 0 w 1292352"/>
              <a:gd name="connsiteY2" fmla="*/ 1267968 h 1267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2352" h="1267968">
                <a:moveTo>
                  <a:pt x="1292352" y="0"/>
                </a:moveTo>
                <a:cubicBezTo>
                  <a:pt x="1272032" y="235712"/>
                  <a:pt x="1251712" y="471424"/>
                  <a:pt x="1036320" y="682752"/>
                </a:cubicBezTo>
                <a:cubicBezTo>
                  <a:pt x="820928" y="894080"/>
                  <a:pt x="410464" y="1081024"/>
                  <a:pt x="0" y="1267968"/>
                </a:cubicBezTo>
              </a:path>
            </a:pathLst>
          </a:custGeom>
          <a:ln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2968625" y="1771650"/>
            <a:ext cx="487363" cy="1889125"/>
          </a:xfrm>
          <a:custGeom>
            <a:avLst/>
            <a:gdLst>
              <a:gd name="connsiteX0" fmla="*/ 0 w 487680"/>
              <a:gd name="connsiteY0" fmla="*/ 0 h 1889760"/>
              <a:gd name="connsiteX1" fmla="*/ 487680 w 487680"/>
              <a:gd name="connsiteY1" fmla="*/ 1889760 h 1889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87680" h="1889760">
                <a:moveTo>
                  <a:pt x="0" y="0"/>
                </a:moveTo>
                <a:lnTo>
                  <a:pt x="487680" y="1889760"/>
                </a:lnTo>
              </a:path>
            </a:pathLst>
          </a:custGeom>
          <a:ln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2955925" y="1758950"/>
            <a:ext cx="415925" cy="1000125"/>
          </a:xfrm>
          <a:custGeom>
            <a:avLst/>
            <a:gdLst>
              <a:gd name="connsiteX0" fmla="*/ 365760 w 414528"/>
              <a:gd name="connsiteY0" fmla="*/ 0 h 999744"/>
              <a:gd name="connsiteX1" fmla="*/ 353568 w 414528"/>
              <a:gd name="connsiteY1" fmla="*/ 585216 h 999744"/>
              <a:gd name="connsiteX2" fmla="*/ 0 w 414528"/>
              <a:gd name="connsiteY2" fmla="*/ 999744 h 999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4528" h="999744">
                <a:moveTo>
                  <a:pt x="365760" y="0"/>
                </a:moveTo>
                <a:cubicBezTo>
                  <a:pt x="390144" y="209296"/>
                  <a:pt x="414528" y="418592"/>
                  <a:pt x="353568" y="585216"/>
                </a:cubicBezTo>
                <a:cubicBezTo>
                  <a:pt x="292608" y="751840"/>
                  <a:pt x="146304" y="875792"/>
                  <a:pt x="0" y="999744"/>
                </a:cubicBezTo>
              </a:path>
            </a:pathLst>
          </a:custGeom>
          <a:ln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3641725" y="1758950"/>
            <a:ext cx="473075" cy="1231900"/>
          </a:xfrm>
          <a:custGeom>
            <a:avLst/>
            <a:gdLst>
              <a:gd name="connsiteX0" fmla="*/ 46736 w 473456"/>
              <a:gd name="connsiteY0" fmla="*/ 0 h 1231392"/>
              <a:gd name="connsiteX1" fmla="*/ 71120 w 473456"/>
              <a:gd name="connsiteY1" fmla="*/ 731520 h 1231392"/>
              <a:gd name="connsiteX2" fmla="*/ 473456 w 473456"/>
              <a:gd name="connsiteY2" fmla="*/ 1231392 h 1231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3456" h="1231392">
                <a:moveTo>
                  <a:pt x="46736" y="0"/>
                </a:moveTo>
                <a:cubicBezTo>
                  <a:pt x="23368" y="263144"/>
                  <a:pt x="0" y="526288"/>
                  <a:pt x="71120" y="731520"/>
                </a:cubicBezTo>
                <a:cubicBezTo>
                  <a:pt x="142240" y="936752"/>
                  <a:pt x="307848" y="1084072"/>
                  <a:pt x="473456" y="1231392"/>
                </a:cubicBezTo>
              </a:path>
            </a:pathLst>
          </a:custGeom>
          <a:ln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4257675" y="1758950"/>
            <a:ext cx="808038" cy="901700"/>
          </a:xfrm>
          <a:custGeom>
            <a:avLst/>
            <a:gdLst>
              <a:gd name="connsiteX0" fmla="*/ 808736 w 808736"/>
              <a:gd name="connsiteY0" fmla="*/ 0 h 902208"/>
              <a:gd name="connsiteX1" fmla="*/ 125984 w 808736"/>
              <a:gd name="connsiteY1" fmla="*/ 609600 h 902208"/>
              <a:gd name="connsiteX2" fmla="*/ 52832 w 808736"/>
              <a:gd name="connsiteY2" fmla="*/ 902208 h 902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8736" h="902208">
                <a:moveTo>
                  <a:pt x="808736" y="0"/>
                </a:moveTo>
                <a:cubicBezTo>
                  <a:pt x="530352" y="229616"/>
                  <a:pt x="251968" y="459232"/>
                  <a:pt x="125984" y="609600"/>
                </a:cubicBezTo>
                <a:cubicBezTo>
                  <a:pt x="0" y="759968"/>
                  <a:pt x="26416" y="831088"/>
                  <a:pt x="52832" y="902208"/>
                </a:cubicBezTo>
              </a:path>
            </a:pathLst>
          </a:custGeom>
          <a:ln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3822700" y="1758950"/>
            <a:ext cx="1584325" cy="1693863"/>
          </a:xfrm>
          <a:custGeom>
            <a:avLst/>
            <a:gdLst>
              <a:gd name="connsiteX0" fmla="*/ 1584960 w 1584960"/>
              <a:gd name="connsiteY0" fmla="*/ 0 h 1694688"/>
              <a:gd name="connsiteX1" fmla="*/ 1194816 w 1584960"/>
              <a:gd name="connsiteY1" fmla="*/ 1402080 h 1694688"/>
              <a:gd name="connsiteX2" fmla="*/ 0 w 1584960"/>
              <a:gd name="connsiteY2" fmla="*/ 1694688 h 1694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84960" h="1694688">
                <a:moveTo>
                  <a:pt x="1584960" y="0"/>
                </a:moveTo>
                <a:cubicBezTo>
                  <a:pt x="1521968" y="559816"/>
                  <a:pt x="1458976" y="1119632"/>
                  <a:pt x="1194816" y="1402080"/>
                </a:cubicBezTo>
                <a:cubicBezTo>
                  <a:pt x="930656" y="1684528"/>
                  <a:pt x="465328" y="1689608"/>
                  <a:pt x="0" y="1694688"/>
                </a:cubicBezTo>
              </a:path>
            </a:pathLst>
          </a:custGeom>
          <a:ln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91" name="Group 90"/>
          <p:cNvGrpSpPr>
            <a:grpSpLocks/>
          </p:cNvGrpSpPr>
          <p:nvPr/>
        </p:nvGrpSpPr>
        <p:grpSpPr bwMode="auto">
          <a:xfrm>
            <a:off x="2743200" y="2590800"/>
            <a:ext cx="3886200" cy="2560638"/>
            <a:chOff x="2743200" y="2590800"/>
            <a:chExt cx="3886200" cy="2560320"/>
          </a:xfrm>
        </p:grpSpPr>
        <p:grpSp>
          <p:nvGrpSpPr>
            <p:cNvPr id="22569" name="Group 44"/>
            <p:cNvGrpSpPr>
              <a:grpSpLocks/>
            </p:cNvGrpSpPr>
            <p:nvPr/>
          </p:nvGrpSpPr>
          <p:grpSpPr bwMode="auto">
            <a:xfrm>
              <a:off x="2743200" y="2590800"/>
              <a:ext cx="3200400" cy="2560320"/>
              <a:chOff x="457200" y="2514600"/>
              <a:chExt cx="3200400" cy="2560320"/>
            </a:xfrm>
          </p:grpSpPr>
          <p:cxnSp>
            <p:nvCxnSpPr>
              <p:cNvPr id="27" name="Straight Connector 26"/>
              <p:cNvCxnSpPr/>
              <p:nvPr/>
            </p:nvCxnSpPr>
            <p:spPr>
              <a:xfrm rot="5400000">
                <a:off x="-822960" y="3794760"/>
                <a:ext cx="2560320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5400000">
                <a:off x="-183197" y="3794760"/>
                <a:ext cx="2560320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>
                <a:off x="456565" y="3794760"/>
                <a:ext cx="2560320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5400000">
                <a:off x="1737678" y="3794760"/>
                <a:ext cx="2560320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5400000">
                <a:off x="2377440" y="3794760"/>
                <a:ext cx="2560320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5400000">
                <a:off x="1097915" y="3794760"/>
                <a:ext cx="2560320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>
                <a:off x="457200" y="2514600"/>
                <a:ext cx="3200400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>
                <a:off x="457200" y="3154284"/>
                <a:ext cx="3200400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>
                <a:off x="457200" y="3795554"/>
                <a:ext cx="3200400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457200" y="4435236"/>
                <a:ext cx="3200400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>
                <a:off x="457200" y="5074920"/>
                <a:ext cx="3200400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570" name="TextBox 61"/>
            <p:cNvSpPr txBox="1">
              <a:spLocks noChangeArrowheads="1"/>
            </p:cNvSpPr>
            <p:nvPr/>
          </p:nvSpPr>
          <p:spPr bwMode="auto">
            <a:xfrm>
              <a:off x="4724400" y="4724400"/>
              <a:ext cx="1905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b="1">
                  <a:latin typeface="Calibri" pitchFamily="34" charset="0"/>
                </a:rPr>
                <a:t>3D Neighbors grid</a:t>
              </a:r>
            </a:p>
          </p:txBody>
        </p:sp>
      </p:grpSp>
      <p:grpSp>
        <p:nvGrpSpPr>
          <p:cNvPr id="90" name="Group 89"/>
          <p:cNvGrpSpPr>
            <a:grpSpLocks/>
          </p:cNvGrpSpPr>
          <p:nvPr/>
        </p:nvGrpSpPr>
        <p:grpSpPr bwMode="auto">
          <a:xfrm>
            <a:off x="2743200" y="5791200"/>
            <a:ext cx="3200400" cy="827088"/>
            <a:chOff x="457200" y="5715000"/>
            <a:chExt cx="3200400" cy="826532"/>
          </a:xfrm>
        </p:grpSpPr>
        <p:sp>
          <p:nvSpPr>
            <p:cNvPr id="22548" name="TextBox 63"/>
            <p:cNvSpPr txBox="1">
              <a:spLocks noChangeArrowheads="1"/>
            </p:cNvSpPr>
            <p:nvPr/>
          </p:nvSpPr>
          <p:spPr bwMode="auto">
            <a:xfrm>
              <a:off x="914400" y="6172200"/>
              <a:ext cx="2362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b="1">
                  <a:latin typeface="Calibri" pitchFamily="34" charset="0"/>
                </a:rPr>
                <a:t>atom list: </a:t>
              </a:r>
              <a:r>
                <a:rPr lang="en-US">
                  <a:latin typeface="Calibri" pitchFamily="34" charset="0"/>
                </a:rPr>
                <a:t>reordered</a:t>
              </a:r>
            </a:p>
          </p:txBody>
        </p:sp>
        <p:grpSp>
          <p:nvGrpSpPr>
            <p:cNvPr id="22549" name="Group 42"/>
            <p:cNvGrpSpPr>
              <a:grpSpLocks/>
            </p:cNvGrpSpPr>
            <p:nvPr/>
          </p:nvGrpSpPr>
          <p:grpSpPr bwMode="auto">
            <a:xfrm>
              <a:off x="457200" y="5715000"/>
              <a:ext cx="3200400" cy="457200"/>
              <a:chOff x="457200" y="1371600"/>
              <a:chExt cx="3200400" cy="457200"/>
            </a:xfrm>
          </p:grpSpPr>
          <p:cxnSp>
            <p:nvCxnSpPr>
              <p:cNvPr id="66" name="Straight Connector 3"/>
              <p:cNvCxnSpPr/>
              <p:nvPr/>
            </p:nvCxnSpPr>
            <p:spPr>
              <a:xfrm>
                <a:off x="457200" y="1371600"/>
                <a:ext cx="3200400" cy="0"/>
              </a:xfrm>
              <a:prstGeom prst="line">
                <a:avLst/>
              </a:prstGeom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>
                <a:off x="457200" y="1828492"/>
                <a:ext cx="3200400" cy="0"/>
              </a:xfrm>
              <a:prstGeom prst="line">
                <a:avLst/>
              </a:prstGeom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 rot="5400000">
                <a:off x="228754" y="1600046"/>
                <a:ext cx="456892" cy="0"/>
              </a:xfrm>
              <a:prstGeom prst="line">
                <a:avLst/>
              </a:prstGeom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rot="5400000">
                <a:off x="593879" y="1600046"/>
                <a:ext cx="456892" cy="0"/>
              </a:xfrm>
              <a:prstGeom prst="line">
                <a:avLst/>
              </a:prstGeom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5400000">
                <a:off x="960592" y="1600046"/>
                <a:ext cx="456892" cy="0"/>
              </a:xfrm>
              <a:prstGeom prst="line">
                <a:avLst/>
              </a:prstGeom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5400000">
                <a:off x="1325717" y="1600046"/>
                <a:ext cx="456892" cy="0"/>
              </a:xfrm>
              <a:prstGeom prst="line">
                <a:avLst/>
              </a:prstGeom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rot="5400000">
                <a:off x="2332192" y="1600046"/>
                <a:ext cx="456892" cy="0"/>
              </a:xfrm>
              <a:prstGeom prst="line">
                <a:avLst/>
              </a:prstGeom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 rot="5400000">
                <a:off x="2697317" y="1600046"/>
                <a:ext cx="456892" cy="0"/>
              </a:xfrm>
              <a:prstGeom prst="line">
                <a:avLst/>
              </a:prstGeom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 rot="5400000">
                <a:off x="3064029" y="1600046"/>
                <a:ext cx="456892" cy="0"/>
              </a:xfrm>
              <a:prstGeom prst="line">
                <a:avLst/>
              </a:prstGeom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rot="5400000">
                <a:off x="3429154" y="1600046"/>
                <a:ext cx="456892" cy="0"/>
              </a:xfrm>
              <a:prstGeom prst="line">
                <a:avLst/>
              </a:prstGeom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6" name="Oval 75"/>
              <p:cNvSpPr/>
              <p:nvPr/>
            </p:nvSpPr>
            <p:spPr>
              <a:xfrm>
                <a:off x="1782763" y="1600046"/>
                <a:ext cx="46037" cy="46007"/>
              </a:xfrm>
              <a:prstGeom prst="ellipse">
                <a:avLst/>
              </a:prstGeom>
              <a:ln w="1270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77" name="Oval 76"/>
              <p:cNvSpPr/>
              <p:nvPr/>
            </p:nvSpPr>
            <p:spPr>
              <a:xfrm>
                <a:off x="2011363" y="1600046"/>
                <a:ext cx="46037" cy="46007"/>
              </a:xfrm>
              <a:prstGeom prst="ellipse">
                <a:avLst/>
              </a:prstGeom>
              <a:ln w="1270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78" name="Oval 77"/>
              <p:cNvSpPr/>
              <p:nvPr/>
            </p:nvSpPr>
            <p:spPr>
              <a:xfrm>
                <a:off x="2239963" y="1600046"/>
                <a:ext cx="46037" cy="46007"/>
              </a:xfrm>
              <a:prstGeom prst="ellipse">
                <a:avLst/>
              </a:prstGeom>
              <a:ln w="1270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593725" y="1523897"/>
                <a:ext cx="152400" cy="152297"/>
              </a:xfrm>
              <a:prstGeom prst="ellipse">
                <a:avLst/>
              </a:prstGeom>
              <a:solidFill>
                <a:schemeClr val="accent3"/>
              </a:solidFill>
              <a:ln w="1270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80" name="Oval 79"/>
              <p:cNvSpPr/>
              <p:nvPr/>
            </p:nvSpPr>
            <p:spPr>
              <a:xfrm>
                <a:off x="960438" y="1523897"/>
                <a:ext cx="152400" cy="152297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81" name="Oval 80"/>
              <p:cNvSpPr/>
              <p:nvPr/>
            </p:nvSpPr>
            <p:spPr>
              <a:xfrm>
                <a:off x="1325563" y="1523897"/>
                <a:ext cx="152400" cy="15229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82" name="Oval 81"/>
              <p:cNvSpPr/>
              <p:nvPr/>
            </p:nvSpPr>
            <p:spPr>
              <a:xfrm>
                <a:off x="2697163" y="1523897"/>
                <a:ext cx="152400" cy="152297"/>
              </a:xfrm>
              <a:prstGeom prst="ellipse">
                <a:avLst/>
              </a:prstGeom>
              <a:solidFill>
                <a:schemeClr val="accent5"/>
              </a:solidFill>
              <a:ln w="1270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83" name="Oval 82"/>
              <p:cNvSpPr/>
              <p:nvPr/>
            </p:nvSpPr>
            <p:spPr>
              <a:xfrm>
                <a:off x="3063875" y="1523897"/>
                <a:ext cx="152400" cy="152297"/>
              </a:xfrm>
              <a:prstGeom prst="ellipse">
                <a:avLst/>
              </a:prstGeom>
              <a:solidFill>
                <a:schemeClr val="accent4"/>
              </a:solidFill>
              <a:ln w="1270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84" name="Oval 83"/>
              <p:cNvSpPr/>
              <p:nvPr/>
            </p:nvSpPr>
            <p:spPr>
              <a:xfrm>
                <a:off x="3429000" y="1523897"/>
                <a:ext cx="152400" cy="152297"/>
              </a:xfrm>
              <a:prstGeom prst="ellipse">
                <a:avLst/>
              </a:prstGeom>
              <a:solidFill>
                <a:schemeClr val="accent6"/>
              </a:solidFill>
              <a:ln w="1270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</p:grpSp>
      <p:sp>
        <p:nvSpPr>
          <p:cNvPr id="86" name="Freeform 85"/>
          <p:cNvSpPr/>
          <p:nvPr/>
        </p:nvSpPr>
        <p:spPr>
          <a:xfrm>
            <a:off x="2968625" y="3221038"/>
            <a:ext cx="46038" cy="2570162"/>
          </a:xfrm>
          <a:custGeom>
            <a:avLst/>
            <a:gdLst>
              <a:gd name="connsiteX0" fmla="*/ 48768 w 48768"/>
              <a:gd name="connsiteY0" fmla="*/ 0 h 2877312"/>
              <a:gd name="connsiteX1" fmla="*/ 0 w 48768"/>
              <a:gd name="connsiteY1" fmla="*/ 2877312 h 2877312"/>
              <a:gd name="connsiteX2" fmla="*/ 0 w 48768"/>
              <a:gd name="connsiteY2" fmla="*/ 2877312 h 287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768" h="2877312">
                <a:moveTo>
                  <a:pt x="48768" y="0"/>
                </a:moveTo>
                <a:lnTo>
                  <a:pt x="0" y="2877312"/>
                </a:lnTo>
                <a:lnTo>
                  <a:pt x="0" y="2877312"/>
                </a:lnTo>
              </a:path>
            </a:pathLst>
          </a:custGeom>
          <a:ln>
            <a:headEnd type="oval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7" name="Freeform 86"/>
          <p:cNvSpPr/>
          <p:nvPr/>
        </p:nvSpPr>
        <p:spPr>
          <a:xfrm>
            <a:off x="3468688" y="3867150"/>
            <a:ext cx="207962" cy="1914525"/>
          </a:xfrm>
          <a:custGeom>
            <a:avLst/>
            <a:gdLst>
              <a:gd name="connsiteX0" fmla="*/ 207264 w 207264"/>
              <a:gd name="connsiteY0" fmla="*/ 0 h 1914144"/>
              <a:gd name="connsiteX1" fmla="*/ 0 w 207264"/>
              <a:gd name="connsiteY1" fmla="*/ 1914144 h 1914144"/>
              <a:gd name="connsiteX2" fmla="*/ 0 w 207264"/>
              <a:gd name="connsiteY2" fmla="*/ 1914144 h 1914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7264" h="1914144">
                <a:moveTo>
                  <a:pt x="207264" y="0"/>
                </a:moveTo>
                <a:lnTo>
                  <a:pt x="0" y="1914144"/>
                </a:lnTo>
                <a:lnTo>
                  <a:pt x="0" y="1914144"/>
                </a:lnTo>
              </a:path>
            </a:pathLst>
          </a:custGeom>
          <a:ln>
            <a:headEnd type="oval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8" name="Freeform 87"/>
          <p:cNvSpPr/>
          <p:nvPr/>
        </p:nvSpPr>
        <p:spPr>
          <a:xfrm>
            <a:off x="4346575" y="3246438"/>
            <a:ext cx="1036638" cy="2535237"/>
          </a:xfrm>
          <a:custGeom>
            <a:avLst/>
            <a:gdLst>
              <a:gd name="connsiteX0" fmla="*/ 0 w 1036320"/>
              <a:gd name="connsiteY0" fmla="*/ 0 h 2535936"/>
              <a:gd name="connsiteX1" fmla="*/ 1036320 w 1036320"/>
              <a:gd name="connsiteY1" fmla="*/ 2535936 h 2535936"/>
              <a:gd name="connsiteX2" fmla="*/ 1036320 w 1036320"/>
              <a:gd name="connsiteY2" fmla="*/ 2535936 h 2535936"/>
              <a:gd name="connsiteX3" fmla="*/ 1036320 w 1036320"/>
              <a:gd name="connsiteY3" fmla="*/ 2535936 h 2535936"/>
              <a:gd name="connsiteX4" fmla="*/ 1036320 w 1036320"/>
              <a:gd name="connsiteY4" fmla="*/ 2535936 h 2535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6320" h="2535936">
                <a:moveTo>
                  <a:pt x="0" y="0"/>
                </a:moveTo>
                <a:lnTo>
                  <a:pt x="1036320" y="2535936"/>
                </a:lnTo>
                <a:lnTo>
                  <a:pt x="1036320" y="2535936"/>
                </a:lnTo>
                <a:lnTo>
                  <a:pt x="1036320" y="2535936"/>
                </a:lnTo>
                <a:lnTo>
                  <a:pt x="1036320" y="2535936"/>
                </a:lnTo>
              </a:path>
            </a:pathLst>
          </a:custGeom>
          <a:ln>
            <a:headEnd type="oval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Neighbors List Optimizations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457200" y="1143000"/>
            <a:ext cx="82296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2200" b="1">
                <a:solidFill>
                  <a:srgbClr val="C00000"/>
                </a:solidFill>
                <a:latin typeface="Calibri" pitchFamily="34" charset="0"/>
              </a:rPr>
              <a:t>Size of the neighbor grid cell is important</a:t>
            </a: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1900">
                <a:solidFill>
                  <a:schemeClr val="accent1"/>
                </a:solidFill>
                <a:latin typeface="Calibri" pitchFamily="34" charset="0"/>
              </a:rPr>
              <a:t>r</a:t>
            </a:r>
            <a:r>
              <a:rPr lang="en-US" sz="1900" baseline="-25000">
                <a:solidFill>
                  <a:schemeClr val="accent1"/>
                </a:solidFill>
                <a:latin typeface="Calibri" pitchFamily="34" charset="0"/>
              </a:rPr>
              <a:t>nbrs</a:t>
            </a:r>
            <a:r>
              <a:rPr lang="en-US" sz="1900">
                <a:solidFill>
                  <a:schemeClr val="accent1"/>
                </a:solidFill>
                <a:latin typeface="Calibri" pitchFamily="34" charset="0"/>
              </a:rPr>
              <a:t>: neighbors cut-off distance</a:t>
            </a: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1900">
                <a:solidFill>
                  <a:schemeClr val="accent1"/>
                </a:solidFill>
                <a:latin typeface="Calibri" pitchFamily="34" charset="0"/>
              </a:rPr>
              <a:t>set cell size to half the r</a:t>
            </a:r>
            <a:r>
              <a:rPr lang="en-US" sz="1900" baseline="-25000">
                <a:solidFill>
                  <a:schemeClr val="accent1"/>
                </a:solidFill>
                <a:latin typeface="Calibri" pitchFamily="34" charset="0"/>
              </a:rPr>
              <a:t>nbrs</a:t>
            </a:r>
          </a:p>
          <a:p>
            <a:pPr marL="800100" lvl="1" indent="-342900">
              <a:spcBef>
                <a:spcPct val="20000"/>
              </a:spcBef>
            </a:pPr>
            <a:endParaRPr lang="en-US" sz="1700">
              <a:solidFill>
                <a:schemeClr val="accent1"/>
              </a:solidFill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2200" b="1">
                <a:solidFill>
                  <a:srgbClr val="C00000"/>
                </a:solidFill>
                <a:latin typeface="Calibri" pitchFamily="34" charset="0"/>
              </a:rPr>
              <a:t>Reordering reduces look-ups significantly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ü"/>
            </a:pPr>
            <a:endParaRPr lang="en-US" sz="2000" b="1">
              <a:solidFill>
                <a:srgbClr val="C00000"/>
              </a:solidFill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ü"/>
            </a:pPr>
            <a:endParaRPr lang="en-US" sz="2000" b="1">
              <a:solidFill>
                <a:srgbClr val="C00000"/>
              </a:solidFill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ü"/>
            </a:pPr>
            <a:endParaRPr lang="en-US" sz="2000" b="1">
              <a:solidFill>
                <a:srgbClr val="C00000"/>
              </a:solidFill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ü"/>
            </a:pPr>
            <a:endParaRPr lang="en-US" sz="2000" b="1">
              <a:solidFill>
                <a:srgbClr val="C00000"/>
              </a:solidFill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ü"/>
            </a:pPr>
            <a:endParaRPr lang="en-US" sz="2000" b="1">
              <a:solidFill>
                <a:srgbClr val="C00000"/>
              </a:solidFill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2200" b="1">
                <a:solidFill>
                  <a:srgbClr val="C00000"/>
                </a:solidFill>
                <a:latin typeface="Calibri" pitchFamily="34" charset="0"/>
              </a:rPr>
              <a:t>Atom to cell distance</a:t>
            </a:r>
          </a:p>
          <a:p>
            <a:pPr marL="342900" indent="-342900">
              <a:spcBef>
                <a:spcPct val="20000"/>
              </a:spcBef>
            </a:pPr>
            <a:endParaRPr lang="en-US" sz="2000" b="1">
              <a:solidFill>
                <a:srgbClr val="C00000"/>
              </a:solidFill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000" b="1">
              <a:solidFill>
                <a:srgbClr val="C00000"/>
              </a:solidFill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2200" b="1">
                <a:solidFill>
                  <a:srgbClr val="C00000"/>
                </a:solidFill>
                <a:latin typeface="Calibri" pitchFamily="34" charset="0"/>
              </a:rPr>
              <a:t>Verlet lists for delayed re-neighboring</a:t>
            </a:r>
            <a:endParaRPr lang="en-US" sz="1900">
              <a:solidFill>
                <a:schemeClr val="accent1"/>
              </a:solidFill>
              <a:latin typeface="Calibri" pitchFamily="34" charset="0"/>
            </a:endParaRPr>
          </a:p>
        </p:txBody>
      </p:sp>
      <p:grpSp>
        <p:nvGrpSpPr>
          <p:cNvPr id="62" name="Group 61"/>
          <p:cNvGrpSpPr>
            <a:grpSpLocks noChangeAspect="1"/>
          </p:cNvGrpSpPr>
          <p:nvPr/>
        </p:nvGrpSpPr>
        <p:grpSpPr bwMode="auto">
          <a:xfrm>
            <a:off x="5943600" y="1371600"/>
            <a:ext cx="2135188" cy="1189038"/>
            <a:chOff x="5715000" y="1295400"/>
            <a:chExt cx="2463135" cy="1371600"/>
          </a:xfrm>
        </p:grpSpPr>
        <p:pic>
          <p:nvPicPr>
            <p:cNvPr id="23595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715000" y="1295400"/>
              <a:ext cx="2463135" cy="1371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" name="Oval 19"/>
            <p:cNvSpPr/>
            <p:nvPr/>
          </p:nvSpPr>
          <p:spPr>
            <a:xfrm>
              <a:off x="5867001" y="1753210"/>
              <a:ext cx="2210411" cy="228906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48" name="Group 47"/>
          <p:cNvGrpSpPr>
            <a:grpSpLocks noChangeAspect="1"/>
          </p:cNvGrpSpPr>
          <p:nvPr/>
        </p:nvGrpSpPr>
        <p:grpSpPr bwMode="auto">
          <a:xfrm>
            <a:off x="2743200" y="3048000"/>
            <a:ext cx="1279525" cy="1524000"/>
            <a:chOff x="2819400" y="3048002"/>
            <a:chExt cx="1600200" cy="1904998"/>
          </a:xfrm>
        </p:grpSpPr>
        <p:cxnSp>
          <p:nvCxnSpPr>
            <p:cNvPr id="9" name="Straight Connector 8"/>
            <p:cNvCxnSpPr/>
            <p:nvPr/>
          </p:nvCxnSpPr>
          <p:spPr>
            <a:xfrm rot="5400000">
              <a:off x="2019697" y="4153298"/>
              <a:ext cx="1599405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2339341" y="4153298"/>
              <a:ext cx="1599405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2658983" y="4153298"/>
              <a:ext cx="1599405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3300255" y="4153298"/>
              <a:ext cx="1599405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3619897" y="4153298"/>
              <a:ext cx="1599405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2980611" y="4153298"/>
              <a:ext cx="1599405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2819400" y="3353595"/>
              <a:ext cx="1600200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819400" y="3673080"/>
              <a:ext cx="1600200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2819400" y="3992564"/>
              <a:ext cx="1600200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819400" y="4312048"/>
              <a:ext cx="1600200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2819400" y="4633517"/>
              <a:ext cx="1600200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2914697" y="3048002"/>
              <a:ext cx="1409605" cy="31750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b="1" dirty="0">
                  <a:latin typeface="+mn-lt"/>
                  <a:cs typeface="+mn-cs"/>
                </a:rPr>
                <a:t>neighbors grid</a:t>
              </a:r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2819400" y="4953000"/>
              <a:ext cx="1600200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>
            <a:grpSpLocks noChangeAspect="1"/>
          </p:cNvGrpSpPr>
          <p:nvPr/>
        </p:nvGrpSpPr>
        <p:grpSpPr bwMode="auto">
          <a:xfrm>
            <a:off x="2743200" y="3810000"/>
            <a:ext cx="2879725" cy="777875"/>
            <a:chOff x="2818598" y="3984057"/>
            <a:chExt cx="3599646" cy="972151"/>
          </a:xfrm>
        </p:grpSpPr>
        <p:sp>
          <p:nvSpPr>
            <p:cNvPr id="29" name="Freeform 28"/>
            <p:cNvSpPr/>
            <p:nvPr/>
          </p:nvSpPr>
          <p:spPr>
            <a:xfrm>
              <a:off x="2818598" y="3984057"/>
              <a:ext cx="1597418" cy="972151"/>
            </a:xfrm>
            <a:custGeom>
              <a:avLst/>
              <a:gdLst>
                <a:gd name="connsiteX0" fmla="*/ 0 w 1597794"/>
                <a:gd name="connsiteY0" fmla="*/ 972151 h 972151"/>
                <a:gd name="connsiteX1" fmla="*/ 0 w 1597794"/>
                <a:gd name="connsiteY1" fmla="*/ 327259 h 972151"/>
                <a:gd name="connsiteX2" fmla="*/ 962526 w 1597794"/>
                <a:gd name="connsiteY2" fmla="*/ 317634 h 972151"/>
                <a:gd name="connsiteX3" fmla="*/ 952901 w 1597794"/>
                <a:gd name="connsiteY3" fmla="*/ 0 h 972151"/>
                <a:gd name="connsiteX4" fmla="*/ 1588168 w 1597794"/>
                <a:gd name="connsiteY4" fmla="*/ 9625 h 972151"/>
                <a:gd name="connsiteX5" fmla="*/ 1597794 w 1597794"/>
                <a:gd name="connsiteY5" fmla="*/ 972151 h 972151"/>
                <a:gd name="connsiteX6" fmla="*/ 0 w 1597794"/>
                <a:gd name="connsiteY6" fmla="*/ 972151 h 9721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97794" h="972151">
                  <a:moveTo>
                    <a:pt x="0" y="972151"/>
                  </a:moveTo>
                  <a:lnTo>
                    <a:pt x="0" y="327259"/>
                  </a:lnTo>
                  <a:lnTo>
                    <a:pt x="962526" y="317634"/>
                  </a:lnTo>
                  <a:lnTo>
                    <a:pt x="952901" y="0"/>
                  </a:lnTo>
                  <a:lnTo>
                    <a:pt x="1588168" y="9625"/>
                  </a:lnTo>
                  <a:cubicBezTo>
                    <a:pt x="1591377" y="330467"/>
                    <a:pt x="1594585" y="651309"/>
                    <a:pt x="1597794" y="972151"/>
                  </a:cubicBezTo>
                  <a:lnTo>
                    <a:pt x="0" y="972151"/>
                  </a:lnTo>
                  <a:close/>
                </a:path>
              </a:pathLst>
            </a:custGeom>
            <a:solidFill>
              <a:schemeClr val="accent2">
                <a:alpha val="75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580" name="TextBox 32"/>
            <p:cNvSpPr txBox="1">
              <a:spLocks noChangeArrowheads="1"/>
            </p:cNvSpPr>
            <p:nvPr/>
          </p:nvSpPr>
          <p:spPr bwMode="auto">
            <a:xfrm>
              <a:off x="4818847" y="4174557"/>
              <a:ext cx="1599397" cy="577081"/>
            </a:xfrm>
            <a:prstGeom prst="rect">
              <a:avLst/>
            </a:prstGeom>
            <a:noFill/>
            <a:ln w="1905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>
                  <a:solidFill>
                    <a:schemeClr val="accent2"/>
                  </a:solidFill>
                  <a:latin typeface="Calibri" pitchFamily="34" charset="0"/>
                </a:rPr>
                <a:t>Just need to look inside these cells</a:t>
              </a:r>
            </a:p>
          </p:txBody>
        </p:sp>
        <p:cxnSp>
          <p:nvCxnSpPr>
            <p:cNvPr id="32" name="Straight Arrow Connector 31"/>
            <p:cNvCxnSpPr>
              <a:endCxn id="23580" idx="1"/>
            </p:cNvCxnSpPr>
            <p:nvPr/>
          </p:nvCxnSpPr>
          <p:spPr>
            <a:xfrm flipV="1">
              <a:off x="3751252" y="4462197"/>
              <a:ext cx="1067591" cy="77375"/>
            </a:xfrm>
            <a:prstGeom prst="straightConnector1">
              <a:avLst/>
            </a:prstGeom>
            <a:ln w="1905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>
            <a:grpSpLocks noChangeAspect="1"/>
          </p:cNvGrpSpPr>
          <p:nvPr/>
        </p:nvGrpSpPr>
        <p:grpSpPr bwMode="auto">
          <a:xfrm>
            <a:off x="1371600" y="3276600"/>
            <a:ext cx="2652713" cy="830263"/>
            <a:chOff x="1085850" y="3322320"/>
            <a:chExt cx="3316104" cy="1038746"/>
          </a:xfrm>
        </p:grpSpPr>
        <p:sp>
          <p:nvSpPr>
            <p:cNvPr id="36" name="Freeform 35"/>
            <p:cNvSpPr/>
            <p:nvPr/>
          </p:nvSpPr>
          <p:spPr>
            <a:xfrm rot="10800000">
              <a:off x="2804429" y="3322320"/>
              <a:ext cx="1597525" cy="971218"/>
            </a:xfrm>
            <a:custGeom>
              <a:avLst/>
              <a:gdLst>
                <a:gd name="connsiteX0" fmla="*/ 0 w 1597794"/>
                <a:gd name="connsiteY0" fmla="*/ 972151 h 972151"/>
                <a:gd name="connsiteX1" fmla="*/ 0 w 1597794"/>
                <a:gd name="connsiteY1" fmla="*/ 327259 h 972151"/>
                <a:gd name="connsiteX2" fmla="*/ 962526 w 1597794"/>
                <a:gd name="connsiteY2" fmla="*/ 317634 h 972151"/>
                <a:gd name="connsiteX3" fmla="*/ 952901 w 1597794"/>
                <a:gd name="connsiteY3" fmla="*/ 0 h 972151"/>
                <a:gd name="connsiteX4" fmla="*/ 1588168 w 1597794"/>
                <a:gd name="connsiteY4" fmla="*/ 9625 h 972151"/>
                <a:gd name="connsiteX5" fmla="*/ 1597794 w 1597794"/>
                <a:gd name="connsiteY5" fmla="*/ 972151 h 972151"/>
                <a:gd name="connsiteX6" fmla="*/ 0 w 1597794"/>
                <a:gd name="connsiteY6" fmla="*/ 972151 h 9721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97794" h="972151">
                  <a:moveTo>
                    <a:pt x="0" y="972151"/>
                  </a:moveTo>
                  <a:lnTo>
                    <a:pt x="0" y="327259"/>
                  </a:lnTo>
                  <a:lnTo>
                    <a:pt x="962526" y="317634"/>
                  </a:lnTo>
                  <a:lnTo>
                    <a:pt x="952901" y="0"/>
                  </a:lnTo>
                  <a:lnTo>
                    <a:pt x="1588168" y="9625"/>
                  </a:lnTo>
                  <a:cubicBezTo>
                    <a:pt x="1591377" y="330467"/>
                    <a:pt x="1594585" y="651309"/>
                    <a:pt x="1597794" y="972151"/>
                  </a:cubicBezTo>
                  <a:lnTo>
                    <a:pt x="0" y="972151"/>
                  </a:lnTo>
                  <a:close/>
                </a:path>
              </a:pathLst>
            </a:custGeom>
            <a:solidFill>
              <a:schemeClr val="bg1">
                <a:lumMod val="65000"/>
                <a:alpha val="7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38" name="Straight Arrow Connector 37"/>
            <p:cNvCxnSpPr>
              <a:endCxn id="40" idx="3"/>
            </p:cNvCxnSpPr>
            <p:nvPr/>
          </p:nvCxnSpPr>
          <p:spPr>
            <a:xfrm rot="10800000" flipV="1">
              <a:off x="2381731" y="3798991"/>
              <a:ext cx="990266" cy="43695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1085850" y="3322320"/>
              <a:ext cx="1295881" cy="1038746"/>
            </a:xfrm>
            <a:prstGeom prst="rect">
              <a:avLst/>
            </a:prstGeom>
            <a:noFill/>
            <a:ln w="19050">
              <a:solidFill>
                <a:schemeClr val="bg1">
                  <a:lumMod val="65000"/>
                </a:schemeClr>
              </a:solidFill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latin typeface="+mn-lt"/>
                  <a:cs typeface="+mn-cs"/>
                </a:rPr>
                <a:t>No need to check these cells with reordering!</a:t>
              </a:r>
            </a:p>
          </p:txBody>
        </p:sp>
      </p:grpSp>
      <p:grpSp>
        <p:nvGrpSpPr>
          <p:cNvPr id="46" name="Group 45"/>
          <p:cNvGrpSpPr>
            <a:grpSpLocks noChangeAspect="1"/>
          </p:cNvGrpSpPr>
          <p:nvPr/>
        </p:nvGrpSpPr>
        <p:grpSpPr bwMode="auto">
          <a:xfrm>
            <a:off x="3276600" y="3276600"/>
            <a:ext cx="2860675" cy="782638"/>
            <a:chOff x="3462528" y="3322320"/>
            <a:chExt cx="3576827" cy="978408"/>
          </a:xfrm>
        </p:grpSpPr>
        <p:sp>
          <p:nvSpPr>
            <p:cNvPr id="21" name="Rectangle 20"/>
            <p:cNvSpPr/>
            <p:nvPr/>
          </p:nvSpPr>
          <p:spPr>
            <a:xfrm>
              <a:off x="3462528" y="3989145"/>
              <a:ext cx="311633" cy="311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574" name="TextBox 24"/>
            <p:cNvSpPr txBox="1">
              <a:spLocks noChangeArrowheads="1"/>
            </p:cNvSpPr>
            <p:nvPr/>
          </p:nvSpPr>
          <p:spPr bwMode="auto">
            <a:xfrm>
              <a:off x="4796028" y="3322320"/>
              <a:ext cx="2243327" cy="577082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>
                  <a:solidFill>
                    <a:schemeClr val="accent1"/>
                  </a:solidFill>
                  <a:latin typeface="Calibri" pitchFamily="34" charset="0"/>
                </a:rPr>
                <a:t>Looking for the neighbors of atoms in this box</a:t>
              </a:r>
            </a:p>
          </p:txBody>
        </p:sp>
        <p:cxnSp>
          <p:nvCxnSpPr>
            <p:cNvPr id="24" name="Straight Arrow Connector 23"/>
            <p:cNvCxnSpPr>
              <a:endCxn id="23574" idx="1"/>
            </p:cNvCxnSpPr>
            <p:nvPr/>
          </p:nvCxnSpPr>
          <p:spPr>
            <a:xfrm flipV="1">
              <a:off x="3653080" y="3610088"/>
              <a:ext cx="1143314" cy="569579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Group 96"/>
          <p:cNvGrpSpPr>
            <a:grpSpLocks/>
          </p:cNvGrpSpPr>
          <p:nvPr/>
        </p:nvGrpSpPr>
        <p:grpSpPr bwMode="auto">
          <a:xfrm>
            <a:off x="3810000" y="5029200"/>
            <a:ext cx="2743200" cy="914400"/>
            <a:chOff x="3657600" y="4846320"/>
            <a:chExt cx="2743200" cy="914400"/>
          </a:xfrm>
        </p:grpSpPr>
        <p:sp>
          <p:nvSpPr>
            <p:cNvPr id="74" name="Rectangle 73"/>
            <p:cNvSpPr/>
            <p:nvPr/>
          </p:nvSpPr>
          <p:spPr>
            <a:xfrm>
              <a:off x="3657600" y="4846320"/>
              <a:ext cx="914400" cy="91440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4572000" y="4846320"/>
              <a:ext cx="914400" cy="914400"/>
            </a:xfrm>
            <a:prstGeom prst="rect">
              <a:avLst/>
            </a:prstGeom>
            <a:solidFill>
              <a:schemeClr val="accent2">
                <a:alpha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5486400" y="4846320"/>
              <a:ext cx="914400" cy="914400"/>
            </a:xfrm>
            <a:prstGeom prst="rect">
              <a:avLst/>
            </a:prstGeom>
            <a:solidFill>
              <a:schemeClr val="accent2">
                <a:alpha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77" name="Oval 76"/>
            <p:cNvSpPr/>
            <p:nvPr/>
          </p:nvSpPr>
          <p:spPr>
            <a:xfrm>
              <a:off x="3733800" y="5193983"/>
              <a:ext cx="219075" cy="219075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5" name="Oval 84"/>
            <p:cNvSpPr/>
            <p:nvPr/>
          </p:nvSpPr>
          <p:spPr>
            <a:xfrm>
              <a:off x="5562600" y="4952683"/>
              <a:ext cx="219075" cy="219075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6" name="Oval 85"/>
            <p:cNvSpPr/>
            <p:nvPr/>
          </p:nvSpPr>
          <p:spPr>
            <a:xfrm>
              <a:off x="6096000" y="4876483"/>
              <a:ext cx="219075" cy="219075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7" name="Oval 86"/>
            <p:cNvSpPr/>
            <p:nvPr/>
          </p:nvSpPr>
          <p:spPr>
            <a:xfrm>
              <a:off x="5791200" y="5486083"/>
              <a:ext cx="219075" cy="219075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8" name="Oval 87"/>
            <p:cNvSpPr/>
            <p:nvPr/>
          </p:nvSpPr>
          <p:spPr>
            <a:xfrm>
              <a:off x="6096000" y="5333683"/>
              <a:ext cx="219075" cy="219075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91" name="TextBox 90"/>
          <p:cNvSpPr txBox="1">
            <a:spLocks noChangeArrowheads="1"/>
          </p:cNvSpPr>
          <p:nvPr/>
        </p:nvSpPr>
        <p:spPr bwMode="auto">
          <a:xfrm>
            <a:off x="6705600" y="5181600"/>
            <a:ext cx="2286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solidFill>
                  <a:schemeClr val="accent1"/>
                </a:solidFill>
                <a:latin typeface="Calibri" pitchFamily="34" charset="0"/>
              </a:rPr>
              <a:t>If d &gt; r</a:t>
            </a:r>
            <a:r>
              <a:rPr lang="en-US" sz="1600" b="1" baseline="-25000">
                <a:solidFill>
                  <a:schemeClr val="accent1"/>
                </a:solidFill>
                <a:latin typeface="Calibri" pitchFamily="34" charset="0"/>
              </a:rPr>
              <a:t>nbrs</a:t>
            </a:r>
            <a:r>
              <a:rPr lang="en-US" sz="1600" b="1">
                <a:solidFill>
                  <a:schemeClr val="accent1"/>
                </a:solidFill>
                <a:latin typeface="Calibri" pitchFamily="34" charset="0"/>
              </a:rPr>
              <a:t>, then no need to look into the cell</a:t>
            </a:r>
          </a:p>
        </p:txBody>
      </p:sp>
      <p:grpSp>
        <p:nvGrpSpPr>
          <p:cNvPr id="96" name="Group 95"/>
          <p:cNvGrpSpPr>
            <a:grpSpLocks/>
          </p:cNvGrpSpPr>
          <p:nvPr/>
        </p:nvGrpSpPr>
        <p:grpSpPr bwMode="auto">
          <a:xfrm>
            <a:off x="4114800" y="5105400"/>
            <a:ext cx="1533525" cy="382588"/>
            <a:chOff x="4096512" y="5105400"/>
            <a:chExt cx="1533144" cy="382588"/>
          </a:xfrm>
        </p:grpSpPr>
        <p:cxnSp>
          <p:nvCxnSpPr>
            <p:cNvPr id="79" name="Straight Arrow Connector 78"/>
            <p:cNvCxnSpPr>
              <a:stCxn id="77" idx="6"/>
              <a:endCxn id="75" idx="3"/>
            </p:cNvCxnSpPr>
            <p:nvPr/>
          </p:nvCxnSpPr>
          <p:spPr>
            <a:xfrm>
              <a:off x="4096512" y="5486400"/>
              <a:ext cx="1533144" cy="1588"/>
            </a:xfrm>
            <a:prstGeom prst="straightConnector1">
              <a:avLst/>
            </a:prstGeom>
            <a:ln w="19050">
              <a:solidFill>
                <a:srgbClr val="FFFF00"/>
              </a:solidFill>
              <a:headEnd type="arrow" w="lg" len="lg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564" name="TextBox 89"/>
            <p:cNvSpPr txBox="1">
              <a:spLocks noChangeArrowheads="1"/>
            </p:cNvSpPr>
            <p:nvPr/>
          </p:nvSpPr>
          <p:spPr bwMode="auto">
            <a:xfrm>
              <a:off x="4562856" y="5105400"/>
              <a:ext cx="3048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solidFill>
                    <a:srgbClr val="FFFF00"/>
                  </a:solidFill>
                  <a:latin typeface="Calibri" pitchFamily="34" charset="0"/>
                </a:rPr>
                <a:t>d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9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Elimination of Bond Order Derivative Lists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143000"/>
            <a:ext cx="8229600" cy="5486400"/>
          </a:xfrm>
          <a:prstGeom prst="rect">
            <a:avLst/>
          </a:prstGeom>
        </p:spPr>
        <p:txBody>
          <a:bodyPr anchor="ctr">
            <a:normAutofit fontScale="92500" lnSpcReduction="10000"/>
          </a:bodyPr>
          <a:lstStyle/>
          <a:p>
            <a:pPr marL="342900" indent="-342900" fontAlgn="auto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b="1" dirty="0" err="1">
                <a:solidFill>
                  <a:srgbClr val="C00000"/>
                </a:solidFill>
                <a:latin typeface="+mn-lt"/>
                <a:cs typeface="+mn-cs"/>
              </a:rPr>
              <a:t>BO</a:t>
            </a:r>
            <a:r>
              <a:rPr lang="en-US" sz="2400" b="1" baseline="-25000" dirty="0" err="1">
                <a:solidFill>
                  <a:srgbClr val="C00000"/>
                </a:solidFill>
                <a:latin typeface="+mn-lt"/>
                <a:cs typeface="+mn-cs"/>
              </a:rPr>
              <a:t>ij</a:t>
            </a:r>
            <a:r>
              <a:rPr lang="en-US" sz="2400" b="1" dirty="0">
                <a:solidFill>
                  <a:srgbClr val="C00000"/>
                </a:solidFill>
                <a:latin typeface="+mn-lt"/>
                <a:cs typeface="+mn-cs"/>
              </a:rPr>
              <a:t>: </a:t>
            </a:r>
            <a:r>
              <a:rPr lang="en-US" sz="2400" dirty="0">
                <a:latin typeface="+mn-lt"/>
                <a:cs typeface="+mn-cs"/>
              </a:rPr>
              <a:t>b</a:t>
            </a:r>
            <a:r>
              <a:rPr lang="en-US" sz="2400" dirty="0" err="1">
                <a:latin typeface="+mn-lt"/>
                <a:cs typeface="+mn-cs"/>
              </a:rPr>
              <a:t>ond</a:t>
            </a:r>
            <a:r>
              <a:rPr lang="en-US" sz="2400" dirty="0">
                <a:latin typeface="+mn-lt"/>
                <a:cs typeface="+mn-cs"/>
              </a:rPr>
              <a:t> order between atoms </a:t>
            </a:r>
            <a:r>
              <a:rPr lang="en-US" sz="2400" i="1" dirty="0" err="1">
                <a:latin typeface="+mn-lt"/>
                <a:cs typeface="+mn-cs"/>
              </a:rPr>
              <a:t>i</a:t>
            </a:r>
            <a:r>
              <a:rPr lang="en-US" sz="2400" dirty="0">
                <a:latin typeface="+mn-lt"/>
                <a:cs typeface="+mn-cs"/>
              </a:rPr>
              <a:t> and </a:t>
            </a:r>
            <a:r>
              <a:rPr lang="en-US" sz="2400" i="1" dirty="0">
                <a:latin typeface="+mn-lt"/>
                <a:cs typeface="+mn-cs"/>
              </a:rPr>
              <a:t>j</a:t>
            </a:r>
            <a:r>
              <a:rPr lang="en-US" sz="2400" dirty="0">
                <a:latin typeface="+mn-lt"/>
                <a:cs typeface="+mn-cs"/>
              </a:rPr>
              <a:t> </a:t>
            </a:r>
          </a:p>
          <a:p>
            <a:pPr marL="800100" lvl="1" indent="-342900" fontAlgn="auto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accent1"/>
                </a:solidFill>
                <a:latin typeface="+mn-lt"/>
                <a:cs typeface="+mn-cs"/>
              </a:rPr>
              <a:t>at the heart of all bonded interactions</a:t>
            </a:r>
          </a:p>
          <a:p>
            <a:pPr marL="800100" lvl="1" indent="-342900" fontAlgn="auto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en-US" sz="2000" dirty="0">
              <a:solidFill>
                <a:schemeClr val="accent1"/>
              </a:solidFill>
              <a:latin typeface="+mn-lt"/>
              <a:cs typeface="+mn-cs"/>
            </a:endParaRPr>
          </a:p>
          <a:p>
            <a:pPr marL="342900" indent="-342900" fontAlgn="auto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b="1" dirty="0" err="1">
                <a:solidFill>
                  <a:srgbClr val="C00000"/>
                </a:solidFill>
                <a:latin typeface="+mn-lt"/>
                <a:cs typeface="+mn-cs"/>
              </a:rPr>
              <a:t>dBO</a:t>
            </a:r>
            <a:r>
              <a:rPr lang="en-US" sz="2400" b="1" baseline="-25000" dirty="0" err="1">
                <a:solidFill>
                  <a:srgbClr val="C00000"/>
                </a:solidFill>
                <a:latin typeface="+mn-lt"/>
                <a:cs typeface="+mn-cs"/>
              </a:rPr>
              <a:t>ij</a:t>
            </a:r>
            <a:r>
              <a:rPr lang="en-US" sz="2400" b="1" dirty="0">
                <a:solidFill>
                  <a:srgbClr val="C00000"/>
                </a:solidFill>
                <a:latin typeface="+mn-lt"/>
                <a:cs typeface="+mn-cs"/>
              </a:rPr>
              <a:t>/</a:t>
            </a:r>
            <a:r>
              <a:rPr lang="en-US" sz="2400" b="1" dirty="0" err="1">
                <a:solidFill>
                  <a:srgbClr val="C00000"/>
                </a:solidFill>
                <a:latin typeface="+mn-lt"/>
                <a:cs typeface="+mn-cs"/>
              </a:rPr>
              <a:t>dr</a:t>
            </a:r>
            <a:r>
              <a:rPr lang="en-US" sz="2400" b="1" baseline="-25000" dirty="0" err="1">
                <a:solidFill>
                  <a:srgbClr val="C00000"/>
                </a:solidFill>
                <a:latin typeface="+mn-lt"/>
                <a:cs typeface="+mn-cs"/>
              </a:rPr>
              <a:t>k</a:t>
            </a:r>
            <a:r>
              <a:rPr lang="en-US" sz="2400" b="1" dirty="0">
                <a:solidFill>
                  <a:srgbClr val="C00000"/>
                </a:solidFill>
                <a:latin typeface="+mn-lt"/>
                <a:cs typeface="+mn-cs"/>
              </a:rPr>
              <a:t>: </a:t>
            </a:r>
            <a:r>
              <a:rPr lang="en-US" sz="2400" dirty="0">
                <a:latin typeface="+mn-lt"/>
                <a:cs typeface="+mn-cs"/>
              </a:rPr>
              <a:t>derivative of </a:t>
            </a:r>
            <a:r>
              <a:rPr lang="en-US" sz="2400" dirty="0" err="1">
                <a:latin typeface="+mn-lt"/>
                <a:cs typeface="+mn-cs"/>
              </a:rPr>
              <a:t>BO</a:t>
            </a:r>
            <a:r>
              <a:rPr lang="en-US" sz="2400" baseline="-25000" dirty="0" err="1">
                <a:latin typeface="+mn-lt"/>
                <a:cs typeface="+mn-cs"/>
              </a:rPr>
              <a:t>ij</a:t>
            </a:r>
            <a:r>
              <a:rPr lang="en-US" sz="2400" dirty="0">
                <a:latin typeface="+mn-lt"/>
                <a:cs typeface="+mn-cs"/>
              </a:rPr>
              <a:t> </a:t>
            </a:r>
            <a:r>
              <a:rPr lang="en-US" sz="2400" dirty="0" err="1">
                <a:latin typeface="+mn-lt"/>
                <a:cs typeface="+mn-cs"/>
              </a:rPr>
              <a:t>wrt</a:t>
            </a:r>
            <a:r>
              <a:rPr lang="en-US" sz="2400" dirty="0">
                <a:latin typeface="+mn-lt"/>
                <a:cs typeface="+mn-cs"/>
              </a:rPr>
              <a:t>. atom </a:t>
            </a:r>
            <a:r>
              <a:rPr lang="en-US" sz="2400" i="1" dirty="0">
                <a:latin typeface="+mn-lt"/>
                <a:cs typeface="+mn-cs"/>
              </a:rPr>
              <a:t>k</a:t>
            </a:r>
          </a:p>
          <a:p>
            <a:pPr marL="800100" lvl="1" indent="-342900" fontAlgn="auto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accent1"/>
                </a:solidFill>
                <a:latin typeface="+mn-lt"/>
                <a:cs typeface="+mn-cs"/>
              </a:rPr>
              <a:t>non-zero for all </a:t>
            </a:r>
            <a:r>
              <a:rPr lang="en-US" sz="2000" i="1" dirty="0">
                <a:solidFill>
                  <a:schemeClr val="accent1"/>
                </a:solidFill>
                <a:latin typeface="+mn-lt"/>
                <a:cs typeface="+mn-cs"/>
              </a:rPr>
              <a:t>k</a:t>
            </a:r>
            <a:r>
              <a:rPr lang="en-US" sz="2000" dirty="0">
                <a:solidFill>
                  <a:schemeClr val="accent1"/>
                </a:solidFill>
                <a:latin typeface="+mn-lt"/>
                <a:cs typeface="+mn-cs"/>
              </a:rPr>
              <a:t> sharing a bond with </a:t>
            </a:r>
            <a:r>
              <a:rPr lang="en-US" sz="2000" i="1" dirty="0" err="1">
                <a:solidFill>
                  <a:schemeClr val="accent1"/>
                </a:solidFill>
                <a:latin typeface="+mn-lt"/>
                <a:cs typeface="+mn-cs"/>
              </a:rPr>
              <a:t>i</a:t>
            </a:r>
            <a:r>
              <a:rPr lang="en-US" sz="2000" dirty="0">
                <a:solidFill>
                  <a:schemeClr val="accent1"/>
                </a:solidFill>
                <a:latin typeface="+mn-lt"/>
                <a:cs typeface="+mn-cs"/>
              </a:rPr>
              <a:t> or </a:t>
            </a:r>
            <a:r>
              <a:rPr lang="en-US" sz="2000" i="1" dirty="0">
                <a:solidFill>
                  <a:schemeClr val="accent1"/>
                </a:solidFill>
                <a:latin typeface="+mn-lt"/>
                <a:cs typeface="+mn-cs"/>
              </a:rPr>
              <a:t>j</a:t>
            </a:r>
          </a:p>
          <a:p>
            <a:pPr marL="800100" lvl="1" indent="-342900" fontAlgn="auto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rgbClr val="FF0000"/>
                </a:solidFill>
                <a:latin typeface="+mn-lt"/>
                <a:cs typeface="+mn-cs"/>
              </a:rPr>
              <a:t>costly force computations, large memory space needed</a:t>
            </a:r>
          </a:p>
          <a:p>
            <a:pPr marL="342900" indent="-342900" fontAlgn="auto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en-US" sz="2400" b="1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342900" indent="-342900" fontAlgn="auto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C00000"/>
                </a:solidFill>
                <a:latin typeface="+mn-lt"/>
                <a:cs typeface="+mn-cs"/>
              </a:rPr>
              <a:t>Analogy</a:t>
            </a:r>
          </a:p>
          <a:p>
            <a:pPr marL="342900" indent="-342900" fontAlgn="auto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en-US" sz="2400" b="1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342900" indent="-342900" fontAlgn="auto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C00000"/>
                </a:solidFill>
                <a:latin typeface="+mn-lt"/>
                <a:cs typeface="+mn-cs"/>
              </a:rPr>
              <a:t>Eliminate </a:t>
            </a:r>
            <a:r>
              <a:rPr lang="en-US" sz="2400" b="1" dirty="0" err="1">
                <a:solidFill>
                  <a:srgbClr val="C00000"/>
                </a:solidFill>
                <a:latin typeface="+mn-lt"/>
                <a:cs typeface="+mn-cs"/>
              </a:rPr>
              <a:t>dBO</a:t>
            </a:r>
            <a:r>
              <a:rPr lang="en-US" sz="2400" b="1" dirty="0">
                <a:solidFill>
                  <a:srgbClr val="C00000"/>
                </a:solidFill>
                <a:latin typeface="+mn-lt"/>
                <a:cs typeface="+mn-cs"/>
              </a:rPr>
              <a:t> list</a:t>
            </a:r>
          </a:p>
          <a:p>
            <a:pPr marL="800100" lvl="1" indent="-342900" fontAlgn="auto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accent1"/>
                </a:solidFill>
                <a:latin typeface="+mn-lt"/>
                <a:cs typeface="+mn-cs"/>
              </a:rPr>
              <a:t>delay computation of </a:t>
            </a:r>
            <a:r>
              <a:rPr lang="en-US" sz="2000" dirty="0" err="1">
                <a:solidFill>
                  <a:schemeClr val="accent1"/>
                </a:solidFill>
                <a:latin typeface="+mn-lt"/>
                <a:cs typeface="+mn-cs"/>
              </a:rPr>
              <a:t>dBO</a:t>
            </a:r>
            <a:r>
              <a:rPr lang="en-US" sz="2000" dirty="0">
                <a:solidFill>
                  <a:schemeClr val="accent1"/>
                </a:solidFill>
                <a:latin typeface="+mn-lt"/>
                <a:cs typeface="+mn-cs"/>
              </a:rPr>
              <a:t> terms</a:t>
            </a:r>
          </a:p>
          <a:p>
            <a:pPr marL="800100" lvl="1" indent="-342900" fontAlgn="auto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accent1"/>
                </a:solidFill>
                <a:latin typeface="+mn-lt"/>
                <a:cs typeface="+mn-cs"/>
              </a:rPr>
              <a:t>accumulate force related </a:t>
            </a:r>
            <a:r>
              <a:rPr lang="en-US" sz="2000" dirty="0" err="1">
                <a:solidFill>
                  <a:schemeClr val="accent1"/>
                </a:solidFill>
                <a:latin typeface="+mn-lt"/>
                <a:cs typeface="+mn-cs"/>
              </a:rPr>
              <a:t>coef</a:t>
            </a:r>
            <a:r>
              <a:rPr lang="en-US" sz="2000" dirty="0">
                <a:solidFill>
                  <a:schemeClr val="accent1"/>
                </a:solidFill>
                <a:latin typeface="+mn-lt"/>
                <a:cs typeface="+mn-cs"/>
              </a:rPr>
              <a:t>. into </a:t>
            </a:r>
            <a:r>
              <a:rPr lang="en-US" sz="2000" dirty="0" err="1">
                <a:solidFill>
                  <a:schemeClr val="accent1"/>
                </a:solidFill>
                <a:latin typeface="+mn-lt"/>
                <a:cs typeface="+mn-cs"/>
              </a:rPr>
              <a:t>CdBO</a:t>
            </a:r>
            <a:r>
              <a:rPr lang="en-US" sz="2000" baseline="-25000" dirty="0" err="1">
                <a:solidFill>
                  <a:schemeClr val="accent1"/>
                </a:solidFill>
                <a:latin typeface="+mn-lt"/>
                <a:cs typeface="+mn-cs"/>
              </a:rPr>
              <a:t>ij</a:t>
            </a:r>
            <a:endParaRPr lang="en-US" sz="2000" baseline="-25000" dirty="0">
              <a:solidFill>
                <a:schemeClr val="accent1"/>
              </a:solidFill>
              <a:latin typeface="+mn-lt"/>
              <a:cs typeface="+mn-cs"/>
            </a:endParaRPr>
          </a:p>
          <a:p>
            <a:pPr marL="800100" lvl="1" indent="-342900" fontAlgn="auto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accent1"/>
                </a:solidFill>
                <a:latin typeface="+mn-lt"/>
                <a:cs typeface="+mn-cs"/>
              </a:rPr>
              <a:t>compute </a:t>
            </a:r>
            <a:r>
              <a:rPr lang="en-US" sz="2000" dirty="0" err="1">
                <a:solidFill>
                  <a:schemeClr val="accent1"/>
                </a:solidFill>
                <a:latin typeface="+mn-lt"/>
                <a:cs typeface="+mn-cs"/>
              </a:rPr>
              <a:t>dBO</a:t>
            </a:r>
            <a:r>
              <a:rPr lang="en-US" sz="2000" baseline="-25000" dirty="0" err="1">
                <a:solidFill>
                  <a:schemeClr val="accent1"/>
                </a:solidFill>
                <a:latin typeface="+mn-lt"/>
                <a:cs typeface="+mn-cs"/>
              </a:rPr>
              <a:t>ij</a:t>
            </a:r>
            <a:r>
              <a:rPr lang="en-US" sz="2000" dirty="0">
                <a:solidFill>
                  <a:schemeClr val="accent1"/>
                </a:solidFill>
                <a:latin typeface="+mn-lt"/>
                <a:cs typeface="+mn-cs"/>
              </a:rPr>
              <a:t>/</a:t>
            </a:r>
            <a:r>
              <a:rPr lang="en-US" sz="2000" dirty="0" err="1">
                <a:solidFill>
                  <a:schemeClr val="accent1"/>
                </a:solidFill>
                <a:latin typeface="+mn-lt"/>
                <a:cs typeface="+mn-cs"/>
              </a:rPr>
              <a:t>dr</a:t>
            </a:r>
            <a:r>
              <a:rPr lang="en-US" sz="2000" baseline="-25000" dirty="0" err="1">
                <a:solidFill>
                  <a:schemeClr val="accent1"/>
                </a:solidFill>
                <a:latin typeface="+mn-lt"/>
                <a:cs typeface="+mn-cs"/>
              </a:rPr>
              <a:t>k</a:t>
            </a:r>
            <a:r>
              <a:rPr lang="en-US" sz="2000" dirty="0">
                <a:solidFill>
                  <a:schemeClr val="accent1"/>
                </a:solidFill>
                <a:latin typeface="+mn-lt"/>
                <a:cs typeface="+mn-cs"/>
              </a:rPr>
              <a:t> at the end of the step</a:t>
            </a:r>
          </a:p>
          <a:p>
            <a:pPr marL="800100" lvl="1" indent="-342900" fontAlgn="auto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accent1"/>
                </a:solidFill>
                <a:latin typeface="+mn-lt"/>
                <a:cs typeface="+mn-cs"/>
              </a:rPr>
              <a:t> </a:t>
            </a:r>
            <a:r>
              <a:rPr lang="en-US" sz="2000" dirty="0" err="1">
                <a:solidFill>
                  <a:schemeClr val="accent1"/>
                </a:solidFill>
                <a:latin typeface="+mn-lt"/>
                <a:cs typeface="+mn-cs"/>
              </a:rPr>
              <a:t>f</a:t>
            </a:r>
            <a:r>
              <a:rPr lang="en-US" sz="2000" baseline="-25000" dirty="0" err="1">
                <a:solidFill>
                  <a:schemeClr val="accent1"/>
                </a:solidFill>
                <a:latin typeface="+mn-lt"/>
                <a:cs typeface="+mn-cs"/>
              </a:rPr>
              <a:t>k</a:t>
            </a:r>
            <a:r>
              <a:rPr lang="en-US" sz="2000" dirty="0">
                <a:solidFill>
                  <a:schemeClr val="accent1"/>
                </a:solidFill>
                <a:latin typeface="+mn-lt"/>
                <a:cs typeface="+mn-cs"/>
              </a:rPr>
              <a:t> += </a:t>
            </a:r>
            <a:r>
              <a:rPr lang="en-US" sz="2000" dirty="0" err="1">
                <a:solidFill>
                  <a:schemeClr val="accent1"/>
                </a:solidFill>
                <a:latin typeface="+mn-lt"/>
                <a:cs typeface="+mn-cs"/>
              </a:rPr>
              <a:t>CdBO</a:t>
            </a:r>
            <a:r>
              <a:rPr lang="en-US" sz="2000" baseline="-25000" dirty="0" err="1">
                <a:solidFill>
                  <a:schemeClr val="accent1"/>
                </a:solidFill>
                <a:latin typeface="+mn-lt"/>
                <a:cs typeface="+mn-cs"/>
              </a:rPr>
              <a:t>ij</a:t>
            </a:r>
            <a:r>
              <a:rPr lang="en-US" sz="2000" dirty="0">
                <a:solidFill>
                  <a:schemeClr val="accent1"/>
                </a:solidFill>
                <a:latin typeface="+mn-lt"/>
                <a:cs typeface="+mn-cs"/>
              </a:rPr>
              <a:t> x </a:t>
            </a:r>
            <a:r>
              <a:rPr lang="en-US" sz="2000" dirty="0" err="1">
                <a:solidFill>
                  <a:schemeClr val="accent1"/>
                </a:solidFill>
                <a:latin typeface="+mn-lt"/>
                <a:cs typeface="+mn-cs"/>
              </a:rPr>
              <a:t>dBO</a:t>
            </a:r>
            <a:r>
              <a:rPr lang="en-US" sz="2000" baseline="-25000" dirty="0" err="1">
                <a:solidFill>
                  <a:schemeClr val="accent1"/>
                </a:solidFill>
                <a:latin typeface="+mn-lt"/>
                <a:cs typeface="+mn-cs"/>
              </a:rPr>
              <a:t>ij</a:t>
            </a:r>
            <a:r>
              <a:rPr lang="en-US" sz="2000" dirty="0">
                <a:solidFill>
                  <a:schemeClr val="accent1"/>
                </a:solidFill>
                <a:latin typeface="+mn-lt"/>
                <a:cs typeface="+mn-cs"/>
              </a:rPr>
              <a:t>/</a:t>
            </a:r>
            <a:r>
              <a:rPr lang="en-US" sz="2000" dirty="0" err="1">
                <a:solidFill>
                  <a:schemeClr val="accent1"/>
                </a:solidFill>
                <a:latin typeface="+mn-lt"/>
                <a:cs typeface="+mn-cs"/>
              </a:rPr>
              <a:t>dr</a:t>
            </a:r>
            <a:r>
              <a:rPr lang="en-US" sz="2000" baseline="-25000" dirty="0" err="1">
                <a:solidFill>
                  <a:schemeClr val="accent1"/>
                </a:solidFill>
                <a:latin typeface="+mn-lt"/>
                <a:cs typeface="+mn-cs"/>
              </a:rPr>
              <a:t>k</a:t>
            </a:r>
            <a:endParaRPr lang="en-US" sz="2000" dirty="0">
              <a:solidFill>
                <a:schemeClr val="accent1"/>
              </a:solidFill>
              <a:latin typeface="+mn-lt"/>
              <a:cs typeface="+mn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3810000"/>
            <a:ext cx="692785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Look-up Tables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457200" y="1143000"/>
            <a:ext cx="82296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>
              <a:spcBef>
                <a:spcPct val="20000"/>
              </a:spcBef>
            </a:pPr>
            <a:r>
              <a:rPr lang="en-US" sz="2400" b="1" dirty="0">
                <a:solidFill>
                  <a:srgbClr val="C00000"/>
                </a:solidFill>
                <a:latin typeface="Calibri" pitchFamily="34" charset="0"/>
              </a:rPr>
              <a:t>Expensive non-bonded force computations</a:t>
            </a: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dirty="0" smtClean="0">
                <a:solidFill>
                  <a:schemeClr val="accent1"/>
                </a:solidFill>
                <a:latin typeface="Calibri" pitchFamily="34" charset="0"/>
              </a:rPr>
              <a:t>Large number of interactions</a:t>
            </a:r>
            <a:r>
              <a:rPr lang="en-US" sz="2000" dirty="0">
                <a:solidFill>
                  <a:schemeClr val="accent1"/>
                </a:solidFill>
                <a:latin typeface="Calibri" pitchFamily="34" charset="0"/>
              </a:rPr>
              <a:t>:</a:t>
            </a:r>
            <a:r>
              <a:rPr lang="en-US" sz="2000" b="1" dirty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r</a:t>
            </a:r>
            <a:r>
              <a:rPr lang="en-US" sz="2000" baseline="-25000" dirty="0" err="1">
                <a:latin typeface="Calibri" pitchFamily="34" charset="0"/>
              </a:rPr>
              <a:t>nonb</a:t>
            </a:r>
            <a:r>
              <a:rPr lang="en-US" sz="2000" dirty="0">
                <a:latin typeface="Calibri" pitchFamily="34" charset="0"/>
              </a:rPr>
              <a:t> ~ 10A vs. </a:t>
            </a:r>
            <a:r>
              <a:rPr lang="en-US" sz="2000" dirty="0" err="1">
                <a:latin typeface="Calibri" pitchFamily="34" charset="0"/>
              </a:rPr>
              <a:t>r</a:t>
            </a:r>
            <a:r>
              <a:rPr lang="en-US" sz="2000" baseline="-25000" dirty="0" err="1">
                <a:latin typeface="Calibri" pitchFamily="34" charset="0"/>
              </a:rPr>
              <a:t>bond</a:t>
            </a:r>
            <a:r>
              <a:rPr lang="en-US" sz="2000" dirty="0">
                <a:latin typeface="Calibri" pitchFamily="34" charset="0"/>
              </a:rPr>
              <a:t> ~ 4-5A</a:t>
            </a: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dirty="0">
                <a:solidFill>
                  <a:schemeClr val="accent1"/>
                </a:solidFill>
                <a:latin typeface="Calibri" pitchFamily="34" charset="0"/>
              </a:rPr>
              <a:t>but simple, pair-wise interactions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b="1" dirty="0">
                <a:solidFill>
                  <a:srgbClr val="C00000"/>
                </a:solidFill>
                <a:latin typeface="Calibri" pitchFamily="34" charset="0"/>
              </a:rPr>
              <a:t>Reduce non-bonded force computations</a:t>
            </a: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dirty="0">
                <a:solidFill>
                  <a:schemeClr val="accent1"/>
                </a:solidFill>
                <a:latin typeface="Calibri" pitchFamily="34" charset="0"/>
              </a:rPr>
              <a:t>create look-up tables</a:t>
            </a: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dirty="0">
                <a:solidFill>
                  <a:schemeClr val="accent1"/>
                </a:solidFill>
                <a:latin typeface="Calibri" pitchFamily="34" charset="0"/>
              </a:rPr>
              <a:t>cubic spline interpolation: </a:t>
            </a:r>
            <a:r>
              <a:rPr lang="en-US" sz="2000" dirty="0">
                <a:latin typeface="Calibri" pitchFamily="34" charset="0"/>
              </a:rPr>
              <a:t>for non-bonded energy &amp; forces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b="1" dirty="0">
                <a:solidFill>
                  <a:srgbClr val="C00000"/>
                </a:solidFill>
                <a:latin typeface="Calibri" pitchFamily="34" charset="0"/>
              </a:rPr>
              <a:t>Experiment with a 6540 atom bulk water system</a:t>
            </a: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endParaRPr lang="en-US" sz="2000" dirty="0">
              <a:latin typeface="Calibri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endParaRPr lang="en-US" sz="2000" dirty="0">
              <a:latin typeface="Calibri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endParaRPr lang="en-US" sz="2000" dirty="0">
              <a:latin typeface="Calibri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endParaRPr lang="en-US" sz="2000" dirty="0">
              <a:latin typeface="Calibri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endParaRPr lang="en-US" sz="20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400" b="1" dirty="0">
                <a:solidFill>
                  <a:srgbClr val="C00000"/>
                </a:solidFill>
                <a:latin typeface="Calibri" pitchFamily="34" charset="0"/>
              </a:rPr>
              <a:t>Significant performance gain, high accuracy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4267200"/>
            <a:ext cx="57531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Linear Solver for Charge Equilibration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457200" y="1143000"/>
            <a:ext cx="82296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>
              <a:spcBef>
                <a:spcPct val="20000"/>
              </a:spcBef>
            </a:pPr>
            <a:r>
              <a:rPr lang="en-US" sz="2400" b="1" dirty="0" err="1">
                <a:solidFill>
                  <a:srgbClr val="C00000"/>
                </a:solidFill>
                <a:latin typeface="Calibri" pitchFamily="34" charset="0"/>
              </a:rPr>
              <a:t>QEq</a:t>
            </a:r>
            <a:r>
              <a:rPr lang="en-US" sz="2400" b="1" dirty="0">
                <a:solidFill>
                  <a:srgbClr val="C00000"/>
                </a:solidFill>
                <a:latin typeface="Calibri" pitchFamily="34" charset="0"/>
              </a:rPr>
              <a:t> Method: </a:t>
            </a:r>
            <a:r>
              <a:rPr lang="en-US" sz="2400" dirty="0">
                <a:latin typeface="Calibri" pitchFamily="34" charset="0"/>
              </a:rPr>
              <a:t>used for equilibrating </a:t>
            </a:r>
            <a:r>
              <a:rPr lang="en-US" sz="2400" dirty="0" smtClean="0">
                <a:latin typeface="Calibri" pitchFamily="34" charset="0"/>
              </a:rPr>
              <a:t>charges</a:t>
            </a:r>
          </a:p>
          <a:p>
            <a:pPr marL="342900" indent="-342900">
              <a:spcBef>
                <a:spcPct val="20000"/>
              </a:spcBef>
            </a:pPr>
            <a:endParaRPr lang="en-US" sz="2400" dirty="0">
              <a:latin typeface="Calibri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dirty="0" smtClean="0">
                <a:solidFill>
                  <a:schemeClr val="accent1"/>
                </a:solidFill>
                <a:latin typeface="Calibri" pitchFamily="34" charset="0"/>
              </a:rPr>
              <a:t>approximation </a:t>
            </a:r>
            <a:r>
              <a:rPr lang="en-US" sz="2000" dirty="0">
                <a:solidFill>
                  <a:schemeClr val="accent1"/>
                </a:solidFill>
                <a:latin typeface="Calibri" pitchFamily="34" charset="0"/>
              </a:rPr>
              <a:t>for distributing partial charges</a:t>
            </a: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endParaRPr lang="en-US" sz="2000" dirty="0">
              <a:solidFill>
                <a:schemeClr val="accent1"/>
              </a:solidFill>
              <a:latin typeface="Calibri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endParaRPr lang="en-US" sz="2000" dirty="0">
              <a:solidFill>
                <a:schemeClr val="accent1"/>
              </a:solidFill>
              <a:latin typeface="Calibri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endParaRPr lang="en-US" sz="2000" dirty="0">
              <a:solidFill>
                <a:schemeClr val="accent1"/>
              </a:solidFill>
              <a:latin typeface="Calibri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dirty="0">
                <a:solidFill>
                  <a:schemeClr val="accent1"/>
                </a:solidFill>
                <a:latin typeface="Calibri" pitchFamily="34" charset="0"/>
              </a:rPr>
              <a:t>solution using Lagrange multipliers yields</a:t>
            </a: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endParaRPr lang="en-US" sz="2000" dirty="0">
              <a:solidFill>
                <a:schemeClr val="accent1"/>
              </a:solidFill>
              <a:latin typeface="Calibri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endParaRPr lang="en-US" sz="2000" dirty="0">
              <a:solidFill>
                <a:schemeClr val="accent1"/>
              </a:solidFill>
              <a:latin typeface="Calibri" pitchFamily="34" charset="0"/>
            </a:endParaRPr>
          </a:p>
          <a:p>
            <a:pPr marL="800100" lvl="1" indent="-342900">
              <a:spcBef>
                <a:spcPct val="20000"/>
              </a:spcBef>
            </a:pPr>
            <a:endParaRPr lang="en-US" sz="2000" dirty="0">
              <a:solidFill>
                <a:schemeClr val="accent1"/>
              </a:solidFill>
              <a:latin typeface="Calibri" pitchFamily="34" charset="0"/>
            </a:endParaRPr>
          </a:p>
          <a:p>
            <a:pPr marL="1257300" lvl="2" indent="-342900">
              <a:spcBef>
                <a:spcPct val="20000"/>
              </a:spcBef>
            </a:pPr>
            <a:r>
              <a:rPr lang="en-US" sz="1600" i="1" dirty="0">
                <a:latin typeface="Calibri" pitchFamily="34" charset="0"/>
              </a:rPr>
              <a:t>N</a:t>
            </a:r>
            <a:r>
              <a:rPr lang="en-US" sz="1600" dirty="0">
                <a:latin typeface="Calibri" pitchFamily="34" charset="0"/>
              </a:rPr>
              <a:t> = # of atoms</a:t>
            </a:r>
          </a:p>
          <a:p>
            <a:pPr marL="1257300" lvl="2" indent="-342900">
              <a:spcBef>
                <a:spcPct val="20000"/>
              </a:spcBef>
            </a:pPr>
            <a:r>
              <a:rPr lang="en-US" sz="1600" i="1" dirty="0">
                <a:latin typeface="Calibri" pitchFamily="34" charset="0"/>
              </a:rPr>
              <a:t>H</a:t>
            </a:r>
            <a:r>
              <a:rPr lang="en-US" sz="1600" dirty="0">
                <a:latin typeface="Calibri" pitchFamily="34" charset="0"/>
              </a:rPr>
              <a:t>: </a:t>
            </a:r>
            <a:r>
              <a:rPr lang="en-US" sz="1600" i="1" dirty="0" err="1">
                <a:latin typeface="Calibri" pitchFamily="34" charset="0"/>
              </a:rPr>
              <a:t>N</a:t>
            </a:r>
            <a:r>
              <a:rPr lang="en-US" sz="1600" dirty="0" err="1">
                <a:latin typeface="Calibri" pitchFamily="34" charset="0"/>
              </a:rPr>
              <a:t>x</a:t>
            </a:r>
            <a:r>
              <a:rPr lang="en-US" sz="1600" i="1" dirty="0" err="1">
                <a:latin typeface="Calibri" pitchFamily="34" charset="0"/>
              </a:rPr>
              <a:t>N</a:t>
            </a:r>
            <a:r>
              <a:rPr lang="en-US" sz="1600" dirty="0">
                <a:latin typeface="Calibri" pitchFamily="34" charset="0"/>
              </a:rPr>
              <a:t> sparse matrix</a:t>
            </a:r>
          </a:p>
          <a:p>
            <a:pPr marL="1257300" lvl="2" indent="-342900">
              <a:spcBef>
                <a:spcPct val="20000"/>
              </a:spcBef>
            </a:pPr>
            <a:r>
              <a:rPr lang="en-US" sz="1600" i="1" dirty="0">
                <a:latin typeface="Calibri" pitchFamily="34" charset="0"/>
              </a:rPr>
              <a:t>s</a:t>
            </a:r>
            <a:r>
              <a:rPr lang="en-US" sz="1600" dirty="0">
                <a:latin typeface="Calibri" pitchFamily="34" charset="0"/>
              </a:rPr>
              <a:t> &amp; </a:t>
            </a:r>
            <a:r>
              <a:rPr lang="en-US" sz="1600" i="1" dirty="0">
                <a:latin typeface="Calibri" pitchFamily="34" charset="0"/>
              </a:rPr>
              <a:t>t</a:t>
            </a:r>
            <a:r>
              <a:rPr lang="en-US" sz="1600" dirty="0">
                <a:latin typeface="Calibri" pitchFamily="34" charset="0"/>
              </a:rPr>
              <a:t> fictitious charges: used to determine the actual charge </a:t>
            </a:r>
            <a:r>
              <a:rPr lang="en-US" sz="1600" i="1" dirty="0">
                <a:latin typeface="Calibri" pitchFamily="34" charset="0"/>
              </a:rPr>
              <a:t>q</a:t>
            </a:r>
            <a:r>
              <a:rPr lang="en-US" sz="1600" i="1" baseline="-25000" dirty="0">
                <a:latin typeface="Calibri" pitchFamily="34" charset="0"/>
              </a:rPr>
              <a:t>i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b="1" dirty="0">
                <a:solidFill>
                  <a:srgbClr val="C00000"/>
                </a:solidFill>
                <a:latin typeface="Calibri" pitchFamily="34" charset="0"/>
              </a:rPr>
              <a:t>Too expensive for direct methods </a:t>
            </a:r>
            <a:r>
              <a:rPr lang="en-US" sz="2400" b="1" dirty="0">
                <a:solidFill>
                  <a:srgbClr val="C00000"/>
                </a:solidFill>
                <a:latin typeface="Calibri" pitchFamily="34" charset="0"/>
                <a:sym typeface="Wingdings" pitchFamily="2" charset="2"/>
              </a:rPr>
              <a:t> Iterative (</a:t>
            </a:r>
            <a:r>
              <a:rPr lang="en-US" sz="2400" b="1" dirty="0" err="1">
                <a:solidFill>
                  <a:srgbClr val="C00000"/>
                </a:solidFill>
                <a:latin typeface="Calibri" pitchFamily="34" charset="0"/>
              </a:rPr>
              <a:t>Krylov</a:t>
            </a:r>
            <a:r>
              <a:rPr lang="en-US" sz="2400" b="1" dirty="0">
                <a:solidFill>
                  <a:srgbClr val="C00000"/>
                </a:solidFill>
                <a:latin typeface="Calibri" pitchFamily="34" charset="0"/>
              </a:rPr>
              <a:t> sub-space) methods</a:t>
            </a: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1276348" y="2381250"/>
            <a:ext cx="5095875" cy="1200150"/>
            <a:chOff x="2024063" y="3086100"/>
            <a:chExt cx="5095875" cy="1200150"/>
          </a:xfrm>
        </p:grpSpPr>
        <p:pic>
          <p:nvPicPr>
            <p:cNvPr id="26631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024063" y="3086100"/>
              <a:ext cx="5095875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32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657600" y="3657600"/>
              <a:ext cx="1790700" cy="628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1295400" y="3962400"/>
            <a:ext cx="3630613" cy="914400"/>
            <a:chOff x="1828800" y="4343400"/>
            <a:chExt cx="3631324" cy="914400"/>
          </a:xfrm>
        </p:grpSpPr>
        <p:pic>
          <p:nvPicPr>
            <p:cNvPr id="26629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828800" y="4343400"/>
              <a:ext cx="1539551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30" name="Picture 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114800" y="4343400"/>
              <a:ext cx="1345324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Basic Solvers for </a:t>
            </a:r>
            <a:r>
              <a:rPr lang="en-US" sz="3600" b="1" dirty="0" err="1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QEq</a:t>
            </a:r>
            <a:endParaRPr lang="en-US" sz="3600" b="1" dirty="0">
              <a:solidFill>
                <a:schemeClr val="accent4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457200" y="1143000"/>
            <a:ext cx="82296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solidFill>
                  <a:srgbClr val="C00000"/>
                </a:solidFill>
                <a:latin typeface="Calibri" pitchFamily="34" charset="0"/>
              </a:rPr>
              <a:t>Sample systems</a:t>
            </a:r>
            <a:endParaRPr lang="en-US" sz="2400">
              <a:latin typeface="Calibri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>
                <a:solidFill>
                  <a:schemeClr val="accent1"/>
                </a:solidFill>
                <a:latin typeface="Calibri" pitchFamily="34" charset="0"/>
              </a:rPr>
              <a:t>bulk water: </a:t>
            </a:r>
            <a:r>
              <a:rPr lang="en-US" sz="2000">
                <a:latin typeface="Calibri" pitchFamily="34" charset="0"/>
              </a:rPr>
              <a:t>6540 atoms, liquid</a:t>
            </a: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>
                <a:solidFill>
                  <a:schemeClr val="accent1"/>
                </a:solidFill>
                <a:latin typeface="Calibri" pitchFamily="34" charset="0"/>
              </a:rPr>
              <a:t>lipid bilayer system: </a:t>
            </a:r>
            <a:r>
              <a:rPr lang="en-US" sz="2000">
                <a:latin typeface="Calibri" pitchFamily="34" charset="0"/>
              </a:rPr>
              <a:t>56,800 atoms, biological system</a:t>
            </a: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>
                <a:solidFill>
                  <a:schemeClr val="accent1"/>
                </a:solidFill>
                <a:latin typeface="Calibri" pitchFamily="34" charset="0"/>
              </a:rPr>
              <a:t>PETN crystal: </a:t>
            </a:r>
            <a:r>
              <a:rPr lang="en-US" sz="2000">
                <a:latin typeface="Calibri" pitchFamily="34" charset="0"/>
              </a:rPr>
              <a:t>48,256 atoms, solid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b="1">
                <a:solidFill>
                  <a:srgbClr val="C00000"/>
                </a:solidFill>
                <a:latin typeface="Calibri" pitchFamily="34" charset="0"/>
              </a:rPr>
              <a:t>Solvers: CG and GMRES</a:t>
            </a: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i="1">
                <a:solidFill>
                  <a:schemeClr val="accent1"/>
                </a:solidFill>
                <a:latin typeface="Calibri" pitchFamily="34" charset="0"/>
              </a:rPr>
              <a:t>H</a:t>
            </a:r>
            <a:r>
              <a:rPr lang="en-US" sz="2000">
                <a:solidFill>
                  <a:schemeClr val="accent1"/>
                </a:solidFill>
                <a:latin typeface="Calibri" pitchFamily="34" charset="0"/>
              </a:rPr>
              <a:t> has heavy diagonal:</a:t>
            </a:r>
            <a:r>
              <a:rPr lang="en-US" sz="2000">
                <a:solidFill>
                  <a:schemeClr val="accent1"/>
                </a:solidFill>
                <a:latin typeface="Calibri" pitchFamily="34" charset="0"/>
                <a:sym typeface="Wingdings" pitchFamily="2" charset="2"/>
              </a:rPr>
              <a:t> </a:t>
            </a:r>
            <a:r>
              <a:rPr lang="en-US" sz="2000" b="1">
                <a:solidFill>
                  <a:schemeClr val="accent1"/>
                </a:solidFill>
                <a:latin typeface="Calibri" pitchFamily="34" charset="0"/>
                <a:sym typeface="Wingdings" pitchFamily="2" charset="2"/>
              </a:rPr>
              <a:t>d</a:t>
            </a:r>
            <a:r>
              <a:rPr lang="en-US" sz="2000" b="1">
                <a:solidFill>
                  <a:schemeClr val="accent1"/>
                </a:solidFill>
                <a:latin typeface="Calibri" pitchFamily="34" charset="0"/>
              </a:rPr>
              <a:t>iagonal pre-conditioning</a:t>
            </a: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>
                <a:solidFill>
                  <a:schemeClr val="accent1"/>
                </a:solidFill>
                <a:latin typeface="Calibri" pitchFamily="34" charset="0"/>
              </a:rPr>
              <a:t>slowly evolving environment : </a:t>
            </a:r>
            <a:r>
              <a:rPr lang="en-US" sz="2000" b="1">
                <a:solidFill>
                  <a:schemeClr val="accent1"/>
                </a:solidFill>
                <a:latin typeface="Calibri" pitchFamily="34" charset="0"/>
              </a:rPr>
              <a:t>extrapolation from prev. solutions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b="1">
                <a:solidFill>
                  <a:srgbClr val="C00000"/>
                </a:solidFill>
                <a:latin typeface="Calibri" pitchFamily="34" charset="0"/>
              </a:rPr>
              <a:t>Poor Performance:</a:t>
            </a:r>
            <a:endParaRPr lang="en-US" sz="240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40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40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40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40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40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400">
              <a:latin typeface="Calibri" pitchFamily="34" charset="0"/>
            </a:endParaRPr>
          </a:p>
        </p:txBody>
      </p: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1143000" y="4114800"/>
            <a:ext cx="6618288" cy="1325563"/>
            <a:chOff x="1143000" y="4114800"/>
            <a:chExt cx="6617557" cy="1325880"/>
          </a:xfrm>
        </p:grpSpPr>
        <p:pic>
          <p:nvPicPr>
            <p:cNvPr id="27671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124200" y="4114800"/>
              <a:ext cx="4636357" cy="13258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7672" name="TextBox 6"/>
            <p:cNvSpPr txBox="1">
              <a:spLocks noChangeArrowheads="1"/>
            </p:cNvSpPr>
            <p:nvPr/>
          </p:nvSpPr>
          <p:spPr bwMode="auto">
            <a:xfrm>
              <a:off x="1143000" y="4114800"/>
              <a:ext cx="1981200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>
                  <a:solidFill>
                    <a:schemeClr val="accent1"/>
                  </a:solidFill>
                  <a:latin typeface="Calibri" pitchFamily="34" charset="0"/>
                </a:rPr>
                <a:t>tolerance level = 10</a:t>
              </a:r>
              <a:r>
                <a:rPr lang="en-US" sz="1600" b="1" baseline="30000">
                  <a:solidFill>
                    <a:schemeClr val="accent1"/>
                  </a:solidFill>
                  <a:latin typeface="Calibri" pitchFamily="34" charset="0"/>
                </a:rPr>
                <a:t>-6</a:t>
              </a:r>
              <a:endParaRPr lang="en-US" sz="1600" b="1">
                <a:solidFill>
                  <a:schemeClr val="accent1"/>
                </a:solidFill>
                <a:latin typeface="Calibri" pitchFamily="34" charset="0"/>
              </a:endParaRPr>
            </a:p>
            <a:p>
              <a:r>
                <a:rPr lang="en-US" sz="1600" b="1">
                  <a:solidFill>
                    <a:schemeClr val="accent1"/>
                  </a:solidFill>
                  <a:latin typeface="Calibri" pitchFamily="34" charset="0"/>
                </a:rPr>
                <a:t>which is fairly satisfactory</a:t>
              </a:r>
            </a:p>
          </p:txBody>
        </p: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1143000" y="5532438"/>
            <a:ext cx="6605588" cy="1325562"/>
            <a:chOff x="1143000" y="5532120"/>
            <a:chExt cx="6604997" cy="1325880"/>
          </a:xfrm>
        </p:grpSpPr>
        <p:pic>
          <p:nvPicPr>
            <p:cNvPr id="27669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24200" y="5532120"/>
              <a:ext cx="4623797" cy="13258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7670" name="TextBox 7"/>
            <p:cNvSpPr txBox="1">
              <a:spLocks noChangeArrowheads="1"/>
            </p:cNvSpPr>
            <p:nvPr/>
          </p:nvSpPr>
          <p:spPr bwMode="auto">
            <a:xfrm>
              <a:off x="1143000" y="5562600"/>
              <a:ext cx="19050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>
                  <a:solidFill>
                    <a:schemeClr val="accent1"/>
                  </a:solidFill>
                  <a:latin typeface="Calibri" pitchFamily="34" charset="0"/>
                </a:rPr>
                <a:t>much worse at 10</a:t>
              </a:r>
              <a:r>
                <a:rPr lang="en-US" sz="1600" b="1" baseline="30000">
                  <a:solidFill>
                    <a:schemeClr val="accent1"/>
                  </a:solidFill>
                  <a:latin typeface="Calibri" pitchFamily="34" charset="0"/>
                </a:rPr>
                <a:t>-10</a:t>
              </a:r>
              <a:r>
                <a:rPr lang="en-US" sz="1600" b="1">
                  <a:solidFill>
                    <a:schemeClr val="accent1"/>
                  </a:solidFill>
                  <a:latin typeface="Calibri" pitchFamily="34" charset="0"/>
                </a:rPr>
                <a:t> tolerance level</a:t>
              </a:r>
              <a:endParaRPr lang="en-US" sz="1600" b="1">
                <a:latin typeface="Calibri" pitchFamily="34" charset="0"/>
              </a:endParaRPr>
            </a:p>
          </p:txBody>
        </p:sp>
      </p:grpSp>
      <p:grpSp>
        <p:nvGrpSpPr>
          <p:cNvPr id="30" name="Group 29"/>
          <p:cNvGrpSpPr>
            <a:grpSpLocks/>
          </p:cNvGrpSpPr>
          <p:nvPr/>
        </p:nvGrpSpPr>
        <p:grpSpPr bwMode="auto">
          <a:xfrm>
            <a:off x="6477000" y="4419600"/>
            <a:ext cx="2514600" cy="990600"/>
            <a:chOff x="6477000" y="4419600"/>
            <a:chExt cx="2514600" cy="990600"/>
          </a:xfrm>
        </p:grpSpPr>
        <p:sp>
          <p:nvSpPr>
            <p:cNvPr id="11" name="Rectangle 10"/>
            <p:cNvSpPr/>
            <p:nvPr/>
          </p:nvSpPr>
          <p:spPr>
            <a:xfrm>
              <a:off x="6477000" y="4419600"/>
              <a:ext cx="1066800" cy="9906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7391400" y="4648200"/>
              <a:ext cx="762000" cy="228600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stealth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rot="10800000" flipV="1">
              <a:off x="7391400" y="4876800"/>
              <a:ext cx="762000" cy="304800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oval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668" name="TextBox 27"/>
            <p:cNvSpPr txBox="1">
              <a:spLocks noChangeArrowheads="1"/>
            </p:cNvSpPr>
            <p:nvPr/>
          </p:nvSpPr>
          <p:spPr bwMode="auto">
            <a:xfrm>
              <a:off x="8153400" y="4419600"/>
              <a:ext cx="838200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  <a:latin typeface="Calibri" pitchFamily="34" charset="0"/>
                </a:rPr>
                <a:t>due to cache effects</a:t>
              </a:r>
            </a:p>
          </p:txBody>
        </p:sp>
      </p:grpSp>
      <p:grpSp>
        <p:nvGrpSpPr>
          <p:cNvPr id="33" name="Group 32"/>
          <p:cNvGrpSpPr>
            <a:grpSpLocks/>
          </p:cNvGrpSpPr>
          <p:nvPr/>
        </p:nvGrpSpPr>
        <p:grpSpPr bwMode="auto">
          <a:xfrm>
            <a:off x="6446838" y="5851525"/>
            <a:ext cx="2849562" cy="990600"/>
            <a:chOff x="6446520" y="5852160"/>
            <a:chExt cx="2849880" cy="990600"/>
          </a:xfrm>
        </p:grpSpPr>
        <p:sp>
          <p:nvSpPr>
            <p:cNvPr id="17" name="Rectangle 16"/>
            <p:cNvSpPr/>
            <p:nvPr/>
          </p:nvSpPr>
          <p:spPr>
            <a:xfrm>
              <a:off x="6446520" y="5852160"/>
              <a:ext cx="1066919" cy="9906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7391187" y="6096635"/>
              <a:ext cx="762085" cy="228600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stealth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rot="10800000" flipV="1">
              <a:off x="7391187" y="6325235"/>
              <a:ext cx="762085" cy="304800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oval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664" name="TextBox 31"/>
            <p:cNvSpPr txBox="1">
              <a:spLocks noChangeArrowheads="1"/>
            </p:cNvSpPr>
            <p:nvPr/>
          </p:nvSpPr>
          <p:spPr bwMode="auto">
            <a:xfrm>
              <a:off x="8153400" y="5943600"/>
              <a:ext cx="1143000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solidFill>
                    <a:srgbClr val="FF0000"/>
                  </a:solidFill>
                  <a:latin typeface="Calibri" pitchFamily="34" charset="0"/>
                </a:rPr>
                <a:t>more pronounced here</a:t>
              </a:r>
            </a:p>
          </p:txBody>
        </p:sp>
      </p:grpSp>
      <p:sp>
        <p:nvSpPr>
          <p:cNvPr id="20" name="Oval 19"/>
          <p:cNvSpPr/>
          <p:nvPr/>
        </p:nvSpPr>
        <p:spPr>
          <a:xfrm>
            <a:off x="5638800" y="4114800"/>
            <a:ext cx="685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810000" y="3581400"/>
            <a:ext cx="2209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Calibri" pitchFamily="34" charset="0"/>
              </a:rPr>
              <a:t># of iterations = # of matrix-vector multiplications</a:t>
            </a:r>
          </a:p>
        </p:txBody>
      </p:sp>
      <p:sp>
        <p:nvSpPr>
          <p:cNvPr id="24" name="Oval 23"/>
          <p:cNvSpPr/>
          <p:nvPr/>
        </p:nvSpPr>
        <p:spPr>
          <a:xfrm>
            <a:off x="6324600" y="4114800"/>
            <a:ext cx="685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6096000" y="35814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Calibri" pitchFamily="34" charset="0"/>
              </a:rPr>
              <a:t>actual running time in seconds</a:t>
            </a:r>
          </a:p>
        </p:txBody>
      </p:sp>
      <p:sp>
        <p:nvSpPr>
          <p:cNvPr id="42" name="Oval 41"/>
          <p:cNvSpPr/>
          <p:nvPr/>
        </p:nvSpPr>
        <p:spPr>
          <a:xfrm>
            <a:off x="7010400" y="4114800"/>
            <a:ext cx="685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7391400" y="3581400"/>
            <a:ext cx="152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Calibri" pitchFamily="34" charset="0"/>
              </a:rPr>
              <a:t>fraction of total computation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0" grpId="0" animBg="1"/>
      <p:bldP spid="20" grpId="1" animBg="1"/>
      <p:bldP spid="21" grpId="0"/>
      <p:bldP spid="21" grpId="1"/>
      <p:bldP spid="24" grpId="0" animBg="1"/>
      <p:bldP spid="24" grpId="1" animBg="1"/>
      <p:bldP spid="25" grpId="0"/>
      <p:bldP spid="25" grpId="1"/>
      <p:bldP spid="42" grpId="0" animBg="1"/>
      <p:bldP spid="42" grpId="1" animBg="1"/>
      <p:bldP spid="43" grpId="0"/>
      <p:bldP spid="43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2341</TotalTime>
  <Words>1202</Words>
  <Application>Microsoft Office PowerPoint</Application>
  <PresentationFormat>On-screen Show (4:3)</PresentationFormat>
  <Paragraphs>306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PuReMD: Purdue Reactive Molecular Dynamics Software  Ananth Grama Center for Science of Information Computational Science and Engineering Department of Computer Science ayg@cs.purdue.edu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PuReMD-GPU Design</vt:lpstr>
      <vt:lpstr>Neighbor List Generation</vt:lpstr>
      <vt:lpstr>Other Data Structures</vt:lpstr>
      <vt:lpstr>Bonded and Non-bonded Interactions</vt:lpstr>
      <vt:lpstr>Nonbonded Interactions</vt:lpstr>
      <vt:lpstr>PG-PuReMD</vt:lpstr>
      <vt:lpstr>Experimental Results</vt:lpstr>
      <vt:lpstr>Experimental Setup</vt:lpstr>
      <vt:lpstr>Weak Scaling Results</vt:lpstr>
      <vt:lpstr>Weak Scaling Results</vt:lpstr>
      <vt:lpstr>Slide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Algorithmic and Numerical Techniques for Atomistic Modeling  by Hasan Metin Aktulga Advisor: Ananth Grama   PhD Thesis Defense June 23rd, 2010</dc:title>
  <dc:creator>Ananth Grama</dc:creator>
  <cp:lastModifiedBy>csuser</cp:lastModifiedBy>
  <cp:revision>502</cp:revision>
  <dcterms:created xsi:type="dcterms:W3CDTF">2006-08-16T00:00:00Z</dcterms:created>
  <dcterms:modified xsi:type="dcterms:W3CDTF">2014-08-27T03:23:20Z</dcterms:modified>
</cp:coreProperties>
</file>