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3" r:id="rId3"/>
    <p:sldId id="291" r:id="rId4"/>
    <p:sldId id="263" r:id="rId5"/>
    <p:sldId id="266" r:id="rId6"/>
    <p:sldId id="264" r:id="rId7"/>
    <p:sldId id="265" r:id="rId8"/>
    <p:sldId id="267" r:id="rId9"/>
    <p:sldId id="268" r:id="rId10"/>
    <p:sldId id="269" r:id="rId11"/>
    <p:sldId id="270" r:id="rId12"/>
    <p:sldId id="271" r:id="rId13"/>
    <p:sldId id="272" r:id="rId14"/>
    <p:sldId id="273" r:id="rId15"/>
    <p:sldId id="274" r:id="rId16"/>
    <p:sldId id="275" r:id="rId17"/>
    <p:sldId id="276" r:id="rId18"/>
    <p:sldId id="292"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3" r:id="rId33"/>
    <p:sldId id="304" r:id="rId34"/>
    <p:sldId id="290" r:id="rId35"/>
    <p:sldId id="294" r:id="rId36"/>
    <p:sldId id="295" r:id="rId37"/>
    <p:sldId id="296" r:id="rId38"/>
    <p:sldId id="297" r:id="rId39"/>
    <p:sldId id="299" r:id="rId40"/>
    <p:sldId id="298" r:id="rId41"/>
    <p:sldId id="300" r:id="rId42"/>
    <p:sldId id="301"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7" d="100"/>
          <a:sy n="127" d="100"/>
        </p:scale>
        <p:origin x="-11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D73231E-D3D0-4F67-A025-B9DEE1A3E12D}" type="datetimeFigureOut">
              <a:rPr lang="en-US"/>
              <a:pPr>
                <a:defRPr/>
              </a:pPr>
              <a:t>3/26/2011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EC3E5E-EBDF-4F96-881E-85E9EF278A0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12F65B-45E2-4989-8066-D7C33709945B}" type="datetimeFigureOut">
              <a:rPr lang="en-US"/>
              <a:pPr>
                <a:defRPr/>
              </a:pPr>
              <a:t>3/26/2011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7A433E-DF3C-415B-8F2A-67669504F59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15AFF1-66F7-4338-BBC4-D609146BFCFC}" type="datetimeFigureOut">
              <a:rPr lang="en-US"/>
              <a:pPr>
                <a:defRPr/>
              </a:pPr>
              <a:t>3/26/2011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5C1449-04D0-4F51-9DB9-B8569E27012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FFFC54-630C-4CE4-821C-BA556305CD72}" type="datetimeFigureOut">
              <a:rPr lang="en-US"/>
              <a:pPr>
                <a:defRPr/>
              </a:pPr>
              <a:t>3/26/2011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6A92F8-E53F-472D-9B05-0737DF4D510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E28B909-C7A5-4D18-B099-BB6C9CC2DD8F}" type="datetimeFigureOut">
              <a:rPr lang="en-US"/>
              <a:pPr>
                <a:defRPr/>
              </a:pPr>
              <a:t>3/26/2011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1C0974-E38B-4B00-ABC4-FFA4D56D92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034E238-FDE4-4897-8C9B-5EC1DC4669A6}" type="datetimeFigureOut">
              <a:rPr lang="en-US"/>
              <a:pPr>
                <a:defRPr/>
              </a:pPr>
              <a:t>3/26/2011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3CC126-8406-4B6E-A16A-CE0D4B040D5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FFE7559-0AC5-47A3-87ED-86BBDC80150C}" type="datetimeFigureOut">
              <a:rPr lang="en-US"/>
              <a:pPr>
                <a:defRPr/>
              </a:pPr>
              <a:t>3/26/2011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201B6F3-A1E9-419F-AED2-F5E23302F22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56F96F3-95DE-4A0E-8BC9-534C4F3AE0AA}" type="datetimeFigureOut">
              <a:rPr lang="en-US"/>
              <a:pPr>
                <a:defRPr/>
              </a:pPr>
              <a:t>3/26/2011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3FCBF7F-7978-41B5-BFFB-7736204E06E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7D7766-41AC-4729-9FBB-EF7C3B91065A}" type="datetimeFigureOut">
              <a:rPr lang="en-US"/>
              <a:pPr>
                <a:defRPr/>
              </a:pPr>
              <a:t>3/26/2011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49AD5AF-9A62-4C2A-ACD0-54339D51119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DA86EC-D671-42EC-94FF-51F132D2B770}" type="datetimeFigureOut">
              <a:rPr lang="en-US"/>
              <a:pPr>
                <a:defRPr/>
              </a:pPr>
              <a:t>3/26/2011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4D2EF1-8A30-4DBB-9234-CF80389E733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8E6025-A40F-492F-95E8-FE9723D374F7}" type="datetimeFigureOut">
              <a:rPr lang="en-US"/>
              <a:pPr>
                <a:defRPr/>
              </a:pPr>
              <a:t>3/26/2011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FEED8-50D7-4447-B52F-3E4107F3065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2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E916CDB-9A04-47C4-8CEB-97057154E2B0}" type="datetimeFigureOut">
              <a:rPr lang="en-US"/>
              <a:pPr>
                <a:defRPr/>
              </a:pPr>
              <a:t>3/26/2011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D1458E3-4AE8-4081-8C94-C0BCC4DF90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ctrTitle"/>
          </p:nvPr>
        </p:nvSpPr>
        <p:spPr>
          <a:xfrm>
            <a:off x="457200" y="1143000"/>
            <a:ext cx="8229600" cy="5486400"/>
          </a:xfrm>
          <a:solidFill>
            <a:schemeClr val="bg1"/>
          </a:solidFill>
        </p:spPr>
        <p:txBody>
          <a:bodyPr/>
          <a:lstStyle/>
          <a:p>
            <a:pPr eaLnBrk="1" hangingPunct="1"/>
            <a:r>
              <a:rPr lang="en-US" b="1" dirty="0" err="1" smtClean="0">
                <a:solidFill>
                  <a:srgbClr val="8064A2"/>
                </a:solidFill>
                <a:ea typeface="ヒラギノ角ゴ Pro W3"/>
                <a:cs typeface="ヒラギノ角ゴ Pro W3"/>
              </a:rPr>
              <a:t>PuReMD</a:t>
            </a:r>
            <a:r>
              <a:rPr lang="en-US" b="1" dirty="0" smtClean="0">
                <a:solidFill>
                  <a:srgbClr val="8064A2"/>
                </a:solidFill>
                <a:ea typeface="ヒラギノ角ゴ Pro W3"/>
                <a:cs typeface="ヒラギノ角ゴ Pro W3"/>
              </a:rPr>
              <a:t>: A Reactive (</a:t>
            </a:r>
            <a:r>
              <a:rPr lang="en-US" b="1" dirty="0" err="1" smtClean="0">
                <a:solidFill>
                  <a:srgbClr val="8064A2"/>
                </a:solidFill>
                <a:ea typeface="ヒラギノ角ゴ Pro W3"/>
                <a:cs typeface="ヒラギノ角ゴ Pro W3"/>
              </a:rPr>
              <a:t>ReaxFF</a:t>
            </a:r>
            <a:r>
              <a:rPr lang="en-US" b="1" dirty="0" smtClean="0">
                <a:solidFill>
                  <a:srgbClr val="8064A2"/>
                </a:solidFill>
                <a:ea typeface="ヒラギノ角ゴ Pro W3"/>
                <a:cs typeface="ヒラギノ角ゴ Pro W3"/>
              </a:rPr>
              <a:t>) Molecular Dynamics Package</a:t>
            </a:r>
            <a:r>
              <a:rPr lang="en-US" sz="4000" b="1" dirty="0" smtClean="0">
                <a:ea typeface="ヒラギノ角ゴ Pro W3"/>
                <a:cs typeface="ヒラギノ角ゴ Pro W3"/>
              </a:rPr>
              <a:t/>
            </a:r>
            <a:br>
              <a:rPr lang="en-US" sz="4000" b="1" dirty="0" smtClean="0">
                <a:ea typeface="ヒラギノ角ゴ Pro W3"/>
                <a:cs typeface="ヒラギノ角ゴ Pro W3"/>
              </a:rPr>
            </a:br>
            <a:r>
              <a:rPr lang="en-US" sz="4000" dirty="0" smtClean="0">
                <a:ea typeface="ヒラギノ角ゴ Pro W3"/>
                <a:cs typeface="ヒラギノ角ゴ Pro W3"/>
              </a:rPr>
              <a:t/>
            </a:r>
            <a:br>
              <a:rPr lang="en-US" sz="4000" dirty="0" smtClean="0">
                <a:ea typeface="ヒラギノ角ゴ Pro W3"/>
                <a:cs typeface="ヒラギノ角ゴ Pro W3"/>
              </a:rPr>
            </a:br>
            <a:r>
              <a:rPr lang="en-US" sz="1800" dirty="0" smtClean="0">
                <a:solidFill>
                  <a:schemeClr val="accent2">
                    <a:lumMod val="75000"/>
                  </a:schemeClr>
                </a:solidFill>
                <a:ea typeface="ヒラギノ角ゴ Pro W3"/>
                <a:cs typeface="ヒラギノ角ゴ Pro W3"/>
              </a:rPr>
              <a:t>Hassan </a:t>
            </a:r>
            <a:r>
              <a:rPr lang="en-US" sz="1800" dirty="0" err="1" smtClean="0">
                <a:solidFill>
                  <a:schemeClr val="accent2">
                    <a:lumMod val="75000"/>
                  </a:schemeClr>
                </a:solidFill>
                <a:ea typeface="ヒラギノ角ゴ Pro W3"/>
                <a:cs typeface="ヒラギノ角ゴ Pro W3"/>
              </a:rPr>
              <a:t>Metin</a:t>
            </a:r>
            <a:r>
              <a:rPr lang="en-US" sz="1800" dirty="0" smtClean="0">
                <a:solidFill>
                  <a:schemeClr val="accent2">
                    <a:lumMod val="75000"/>
                  </a:schemeClr>
                </a:solidFill>
                <a:ea typeface="ヒラギノ角ゴ Pro W3"/>
                <a:cs typeface="ヒラギノ角ゴ Pro W3"/>
              </a:rPr>
              <a:t> </a:t>
            </a:r>
            <a:r>
              <a:rPr lang="en-US" sz="1800" dirty="0" err="1" smtClean="0">
                <a:solidFill>
                  <a:schemeClr val="accent2">
                    <a:lumMod val="75000"/>
                  </a:schemeClr>
                </a:solidFill>
                <a:ea typeface="ヒラギノ角ゴ Pro W3"/>
                <a:cs typeface="ヒラギノ角ゴ Pro W3"/>
              </a:rPr>
              <a:t>Akgulta</a:t>
            </a:r>
            <a:r>
              <a:rPr lang="en-US" sz="1800" dirty="0" smtClean="0">
                <a:solidFill>
                  <a:schemeClr val="accent2">
                    <a:lumMod val="75000"/>
                  </a:schemeClr>
                </a:solidFill>
                <a:ea typeface="ヒラギノ角ゴ Pro W3"/>
                <a:cs typeface="ヒラギノ角ゴ Pro W3"/>
              </a:rPr>
              <a:t>, </a:t>
            </a:r>
            <a:r>
              <a:rPr lang="en-US" sz="1800" dirty="0" err="1" smtClean="0">
                <a:solidFill>
                  <a:schemeClr val="accent2">
                    <a:lumMod val="75000"/>
                  </a:schemeClr>
                </a:solidFill>
                <a:ea typeface="ヒラギノ角ゴ Pro W3"/>
                <a:cs typeface="ヒラギノ角ゴ Pro W3"/>
              </a:rPr>
              <a:t>Sagar</a:t>
            </a:r>
            <a:r>
              <a:rPr lang="en-US" sz="1800" dirty="0" smtClean="0">
                <a:solidFill>
                  <a:schemeClr val="accent2">
                    <a:lumMod val="75000"/>
                  </a:schemeClr>
                </a:solidFill>
                <a:ea typeface="ヒラギノ角ゴ Pro W3"/>
                <a:cs typeface="ヒラギノ角ゴ Pro W3"/>
              </a:rPr>
              <a:t> </a:t>
            </a:r>
            <a:r>
              <a:rPr lang="en-US" sz="1800" dirty="0" err="1" smtClean="0">
                <a:solidFill>
                  <a:schemeClr val="accent2">
                    <a:lumMod val="75000"/>
                  </a:schemeClr>
                </a:solidFill>
                <a:ea typeface="ヒラギノ角ゴ Pro W3"/>
                <a:cs typeface="ヒラギノ角ゴ Pro W3"/>
              </a:rPr>
              <a:t>Pandit</a:t>
            </a:r>
            <a:r>
              <a:rPr lang="en-US" sz="1800" dirty="0" smtClean="0">
                <a:solidFill>
                  <a:schemeClr val="accent2">
                    <a:lumMod val="75000"/>
                  </a:schemeClr>
                </a:solidFill>
                <a:ea typeface="ヒラギノ角ゴ Pro W3"/>
                <a:cs typeface="ヒラギノ角ゴ Pro W3"/>
              </a:rPr>
              <a:t>, Joseph Fogarty, </a:t>
            </a:r>
            <a:r>
              <a:rPr lang="en-US" sz="1800" u="sng" dirty="0" err="1" smtClean="0">
                <a:solidFill>
                  <a:schemeClr val="accent2">
                    <a:lumMod val="75000"/>
                  </a:schemeClr>
                </a:solidFill>
                <a:ea typeface="ヒラギノ角ゴ Pro W3"/>
                <a:cs typeface="ヒラギノ角ゴ Pro W3"/>
              </a:rPr>
              <a:t>Ananth</a:t>
            </a:r>
            <a:r>
              <a:rPr lang="en-US" sz="1800" u="sng" dirty="0" smtClean="0">
                <a:solidFill>
                  <a:schemeClr val="accent2">
                    <a:lumMod val="75000"/>
                  </a:schemeClr>
                </a:solidFill>
                <a:ea typeface="ヒラギノ角ゴ Pro W3"/>
                <a:cs typeface="ヒラギノ角ゴ Pro W3"/>
              </a:rPr>
              <a:t> </a:t>
            </a:r>
            <a:r>
              <a:rPr lang="en-US" sz="1800" u="sng" dirty="0" err="1" smtClean="0">
                <a:solidFill>
                  <a:schemeClr val="accent2">
                    <a:lumMod val="75000"/>
                  </a:schemeClr>
                </a:solidFill>
                <a:ea typeface="ヒラギノ角ゴ Pro W3"/>
                <a:cs typeface="ヒラギノ角ゴ Pro W3"/>
              </a:rPr>
              <a:t>Grama</a:t>
            </a:r>
            <a:r>
              <a:rPr lang="en-US" sz="1800" u="sng" dirty="0" smtClean="0">
                <a:solidFill>
                  <a:schemeClr val="accent2">
                    <a:lumMod val="75000"/>
                  </a:schemeClr>
                </a:solidFill>
                <a:ea typeface="ヒラギノ角ゴ Pro W3"/>
                <a:cs typeface="ヒラギノ角ゴ Pro W3"/>
              </a:rPr>
              <a:t/>
            </a:r>
            <a:br>
              <a:rPr lang="en-US" sz="1800" u="sng" dirty="0" smtClean="0">
                <a:solidFill>
                  <a:schemeClr val="accent2">
                    <a:lumMod val="75000"/>
                  </a:schemeClr>
                </a:solidFill>
                <a:ea typeface="ヒラギノ角ゴ Pro W3"/>
                <a:cs typeface="ヒラギノ角ゴ Pro W3"/>
              </a:rPr>
            </a:br>
            <a:r>
              <a:rPr lang="en-US" sz="1800" dirty="0" smtClean="0">
                <a:solidFill>
                  <a:schemeClr val="accent2">
                    <a:lumMod val="75000"/>
                  </a:schemeClr>
                </a:solidFill>
                <a:ea typeface="ヒラギノ角ゴ Pro W3"/>
                <a:cs typeface="ヒラギノ角ゴ Pro W3"/>
              </a:rPr>
              <a:t/>
            </a:r>
            <a:br>
              <a:rPr lang="en-US" sz="1800" dirty="0" smtClean="0">
                <a:solidFill>
                  <a:schemeClr val="accent2">
                    <a:lumMod val="75000"/>
                  </a:schemeClr>
                </a:solidFill>
                <a:ea typeface="ヒラギノ角ゴ Pro W3"/>
                <a:cs typeface="ヒラギノ角ゴ Pro W3"/>
              </a:rPr>
            </a:br>
            <a:r>
              <a:rPr lang="en-US" sz="1800" dirty="0" smtClean="0">
                <a:solidFill>
                  <a:schemeClr val="accent2">
                    <a:lumMod val="75000"/>
                  </a:schemeClr>
                </a:solidFill>
                <a:latin typeface="Courier New" pitchFamily="49" charset="0"/>
                <a:ea typeface="ヒラギノ角ゴ Pro W3"/>
                <a:cs typeface="Courier New" pitchFamily="49" charset="0"/>
              </a:rPr>
              <a:t>ayg@cs.purdue.edu.</a:t>
            </a:r>
            <a:r>
              <a:rPr lang="en-US" sz="4000" dirty="0" smtClean="0">
                <a:ea typeface="ヒラギノ角ゴ Pro W3"/>
                <a:cs typeface="ヒラギノ角ゴ Pro W3"/>
              </a:rPr>
              <a:t/>
            </a:r>
            <a:br>
              <a:rPr lang="en-US" sz="4000" dirty="0" smtClean="0">
                <a:ea typeface="ヒラギノ角ゴ Pro W3"/>
                <a:cs typeface="ヒラギノ角ゴ Pro W3"/>
              </a:rPr>
            </a:br>
            <a:r>
              <a:rPr lang="en-US" sz="2800" dirty="0" smtClean="0">
                <a:ea typeface="ヒラギノ角ゴ Pro W3"/>
                <a:cs typeface="ヒラギノ角ゴ Pro W3"/>
              </a:rPr>
              <a:t> </a:t>
            </a:r>
            <a:endParaRPr lang="en-US" sz="2400" b="1" dirty="0" smtClean="0">
              <a:solidFill>
                <a:schemeClr val="accent1"/>
              </a:solidFill>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Linear Solver for Charge Equilibration</a:t>
            </a: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pPr>
            <a:r>
              <a:rPr lang="en-US" sz="2400" b="1">
                <a:solidFill>
                  <a:srgbClr val="C00000"/>
                </a:solidFill>
                <a:latin typeface="Calibri" pitchFamily="34" charset="0"/>
              </a:rPr>
              <a:t>QEq Method: </a:t>
            </a:r>
            <a:r>
              <a:rPr lang="en-US" sz="2400">
                <a:latin typeface="Calibri" pitchFamily="34" charset="0"/>
              </a:rPr>
              <a:t>used for equilibrating charges</a:t>
            </a:r>
          </a:p>
          <a:p>
            <a:pPr marL="800100" lvl="1" indent="-342900">
              <a:spcBef>
                <a:spcPct val="20000"/>
              </a:spcBef>
              <a:buFont typeface="Arial" charset="0"/>
              <a:buChar char="•"/>
            </a:pPr>
            <a:r>
              <a:rPr lang="en-US" sz="2000">
                <a:solidFill>
                  <a:schemeClr val="accent1"/>
                </a:solidFill>
                <a:latin typeface="Calibri" pitchFamily="34" charset="0"/>
              </a:rPr>
              <a:t>original QEq paper cited 600+ times</a:t>
            </a:r>
          </a:p>
          <a:p>
            <a:pPr marL="800100" lvl="1" indent="-342900">
              <a:spcBef>
                <a:spcPct val="20000"/>
              </a:spcBef>
              <a:buFont typeface="Arial" charset="0"/>
              <a:buChar char="•"/>
            </a:pPr>
            <a:r>
              <a:rPr lang="en-US" sz="2000">
                <a:solidFill>
                  <a:schemeClr val="accent1"/>
                </a:solidFill>
                <a:latin typeface="Calibri" pitchFamily="34" charset="0"/>
              </a:rPr>
              <a:t>approximation for distributing partial charges</a:t>
            </a:r>
          </a:p>
          <a:p>
            <a:pPr marL="800100" lvl="1" indent="-342900">
              <a:spcBef>
                <a:spcPct val="20000"/>
              </a:spcBef>
              <a:buFont typeface="Arial" charset="0"/>
              <a:buChar char="•"/>
            </a:pPr>
            <a:endParaRPr lang="en-US" sz="2000">
              <a:solidFill>
                <a:schemeClr val="accent1"/>
              </a:solidFill>
              <a:latin typeface="Calibri" pitchFamily="34" charset="0"/>
            </a:endParaRPr>
          </a:p>
          <a:p>
            <a:pPr marL="800100" lvl="1" indent="-342900">
              <a:spcBef>
                <a:spcPct val="20000"/>
              </a:spcBef>
              <a:buFont typeface="Arial" charset="0"/>
              <a:buChar char="•"/>
            </a:pPr>
            <a:endParaRPr lang="en-US" sz="2000">
              <a:solidFill>
                <a:schemeClr val="accent1"/>
              </a:solidFill>
              <a:latin typeface="Calibri" pitchFamily="34" charset="0"/>
            </a:endParaRPr>
          </a:p>
          <a:p>
            <a:pPr marL="800100" lvl="1" indent="-342900">
              <a:spcBef>
                <a:spcPct val="20000"/>
              </a:spcBef>
              <a:buFont typeface="Arial" charset="0"/>
              <a:buChar char="•"/>
            </a:pPr>
            <a:endParaRPr lang="en-US" sz="2000">
              <a:solidFill>
                <a:schemeClr val="accent1"/>
              </a:solidFill>
              <a:latin typeface="Calibri" pitchFamily="34" charset="0"/>
            </a:endParaRPr>
          </a:p>
          <a:p>
            <a:pPr marL="800100" lvl="1" indent="-342900">
              <a:spcBef>
                <a:spcPct val="20000"/>
              </a:spcBef>
              <a:buFont typeface="Arial" charset="0"/>
              <a:buChar char="•"/>
            </a:pPr>
            <a:r>
              <a:rPr lang="en-US" sz="2000">
                <a:solidFill>
                  <a:schemeClr val="accent1"/>
                </a:solidFill>
                <a:latin typeface="Calibri" pitchFamily="34" charset="0"/>
              </a:rPr>
              <a:t>solution using Lagrange multipliers yields</a:t>
            </a:r>
          </a:p>
          <a:p>
            <a:pPr marL="800100" lvl="1" indent="-342900">
              <a:spcBef>
                <a:spcPct val="20000"/>
              </a:spcBef>
              <a:buFont typeface="Arial" charset="0"/>
              <a:buChar char="•"/>
            </a:pPr>
            <a:endParaRPr lang="en-US" sz="2000">
              <a:solidFill>
                <a:schemeClr val="accent1"/>
              </a:solidFill>
              <a:latin typeface="Calibri" pitchFamily="34" charset="0"/>
            </a:endParaRPr>
          </a:p>
          <a:p>
            <a:pPr marL="800100" lvl="1" indent="-342900">
              <a:spcBef>
                <a:spcPct val="20000"/>
              </a:spcBef>
              <a:buFont typeface="Arial" charset="0"/>
              <a:buChar char="•"/>
            </a:pPr>
            <a:endParaRPr lang="en-US" sz="2000">
              <a:solidFill>
                <a:schemeClr val="accent1"/>
              </a:solidFill>
              <a:latin typeface="Calibri" pitchFamily="34" charset="0"/>
            </a:endParaRPr>
          </a:p>
          <a:p>
            <a:pPr marL="800100" lvl="1" indent="-342900">
              <a:spcBef>
                <a:spcPct val="20000"/>
              </a:spcBef>
            </a:pPr>
            <a:endParaRPr lang="en-US" sz="2000">
              <a:solidFill>
                <a:schemeClr val="accent1"/>
              </a:solidFill>
              <a:latin typeface="Calibri" pitchFamily="34" charset="0"/>
            </a:endParaRPr>
          </a:p>
          <a:p>
            <a:pPr marL="1257300" lvl="2" indent="-342900">
              <a:spcBef>
                <a:spcPct val="20000"/>
              </a:spcBef>
            </a:pPr>
            <a:r>
              <a:rPr lang="en-US" sz="1600" i="1">
                <a:latin typeface="Calibri" pitchFamily="34" charset="0"/>
              </a:rPr>
              <a:t>N</a:t>
            </a:r>
            <a:r>
              <a:rPr lang="en-US" sz="1600">
                <a:latin typeface="Calibri" pitchFamily="34" charset="0"/>
              </a:rPr>
              <a:t> = # of atoms</a:t>
            </a:r>
          </a:p>
          <a:p>
            <a:pPr marL="1257300" lvl="2" indent="-342900">
              <a:spcBef>
                <a:spcPct val="20000"/>
              </a:spcBef>
            </a:pPr>
            <a:r>
              <a:rPr lang="en-US" sz="1600" i="1">
                <a:latin typeface="Calibri" pitchFamily="34" charset="0"/>
              </a:rPr>
              <a:t>H</a:t>
            </a:r>
            <a:r>
              <a:rPr lang="en-US" sz="1600">
                <a:latin typeface="Calibri" pitchFamily="34" charset="0"/>
              </a:rPr>
              <a:t>: </a:t>
            </a:r>
            <a:r>
              <a:rPr lang="en-US" sz="1600" i="1">
                <a:latin typeface="Calibri" pitchFamily="34" charset="0"/>
              </a:rPr>
              <a:t>N</a:t>
            </a:r>
            <a:r>
              <a:rPr lang="en-US" sz="1600">
                <a:latin typeface="Calibri" pitchFamily="34" charset="0"/>
              </a:rPr>
              <a:t>x</a:t>
            </a:r>
            <a:r>
              <a:rPr lang="en-US" sz="1600" i="1">
                <a:latin typeface="Calibri" pitchFamily="34" charset="0"/>
              </a:rPr>
              <a:t>N</a:t>
            </a:r>
            <a:r>
              <a:rPr lang="en-US" sz="1600">
                <a:latin typeface="Calibri" pitchFamily="34" charset="0"/>
              </a:rPr>
              <a:t> sparse matrix</a:t>
            </a:r>
          </a:p>
          <a:p>
            <a:pPr marL="1257300" lvl="2" indent="-342900">
              <a:spcBef>
                <a:spcPct val="20000"/>
              </a:spcBef>
            </a:pPr>
            <a:r>
              <a:rPr lang="en-US" sz="1600" i="1">
                <a:latin typeface="Calibri" pitchFamily="34" charset="0"/>
              </a:rPr>
              <a:t>s</a:t>
            </a:r>
            <a:r>
              <a:rPr lang="en-US" sz="1600">
                <a:latin typeface="Calibri" pitchFamily="34" charset="0"/>
              </a:rPr>
              <a:t> &amp; </a:t>
            </a:r>
            <a:r>
              <a:rPr lang="en-US" sz="1600" i="1">
                <a:latin typeface="Calibri" pitchFamily="34" charset="0"/>
              </a:rPr>
              <a:t>t</a:t>
            </a:r>
            <a:r>
              <a:rPr lang="en-US" sz="1600">
                <a:latin typeface="Calibri" pitchFamily="34" charset="0"/>
              </a:rPr>
              <a:t> fictitious charges: used to determine the actual charge </a:t>
            </a:r>
            <a:r>
              <a:rPr lang="en-US" sz="1600" i="1">
                <a:latin typeface="Calibri" pitchFamily="34" charset="0"/>
              </a:rPr>
              <a:t>q</a:t>
            </a:r>
            <a:r>
              <a:rPr lang="en-US" sz="1600" i="1" baseline="-25000">
                <a:latin typeface="Calibri" pitchFamily="34" charset="0"/>
              </a:rPr>
              <a:t>i</a:t>
            </a:r>
          </a:p>
          <a:p>
            <a:pPr marL="342900" indent="-342900">
              <a:spcBef>
                <a:spcPct val="20000"/>
              </a:spcBef>
            </a:pPr>
            <a:r>
              <a:rPr lang="en-US" sz="2400" b="1">
                <a:solidFill>
                  <a:srgbClr val="C00000"/>
                </a:solidFill>
                <a:latin typeface="Calibri" pitchFamily="34" charset="0"/>
              </a:rPr>
              <a:t>Too expensive for direct methods </a:t>
            </a:r>
            <a:r>
              <a:rPr lang="en-US" sz="2400" b="1">
                <a:solidFill>
                  <a:srgbClr val="C00000"/>
                </a:solidFill>
                <a:latin typeface="Calibri" pitchFamily="34" charset="0"/>
                <a:sym typeface="Wingdings" pitchFamily="2" charset="2"/>
              </a:rPr>
              <a:t> Iterative (</a:t>
            </a:r>
            <a:r>
              <a:rPr lang="en-US" sz="2400" b="1">
                <a:solidFill>
                  <a:srgbClr val="C00000"/>
                </a:solidFill>
                <a:latin typeface="Calibri" pitchFamily="34" charset="0"/>
              </a:rPr>
              <a:t>Krylov sub-space) methods</a:t>
            </a:r>
          </a:p>
        </p:txBody>
      </p:sp>
      <p:grpSp>
        <p:nvGrpSpPr>
          <p:cNvPr id="6" name="Group 5"/>
          <p:cNvGrpSpPr>
            <a:grpSpLocks/>
          </p:cNvGrpSpPr>
          <p:nvPr/>
        </p:nvGrpSpPr>
        <p:grpSpPr bwMode="auto">
          <a:xfrm>
            <a:off x="1295400" y="2514600"/>
            <a:ext cx="5095875" cy="1200150"/>
            <a:chOff x="2024063" y="3086100"/>
            <a:chExt cx="5095875" cy="1200150"/>
          </a:xfrm>
        </p:grpSpPr>
        <p:pic>
          <p:nvPicPr>
            <p:cNvPr id="26631" name="Picture 2"/>
            <p:cNvPicPr>
              <a:picLocks noChangeAspect="1" noChangeArrowheads="1"/>
            </p:cNvPicPr>
            <p:nvPr/>
          </p:nvPicPr>
          <p:blipFill>
            <a:blip r:embed="rId2" cstate="print"/>
            <a:srcRect/>
            <a:stretch>
              <a:fillRect/>
            </a:stretch>
          </p:blipFill>
          <p:spPr bwMode="auto">
            <a:xfrm>
              <a:off x="2024063" y="3086100"/>
              <a:ext cx="5095875" cy="533400"/>
            </a:xfrm>
            <a:prstGeom prst="rect">
              <a:avLst/>
            </a:prstGeom>
            <a:noFill/>
            <a:ln w="9525">
              <a:noFill/>
              <a:miter lim="800000"/>
              <a:headEnd/>
              <a:tailEnd/>
            </a:ln>
          </p:spPr>
        </p:pic>
        <p:pic>
          <p:nvPicPr>
            <p:cNvPr id="26632" name="Picture 3"/>
            <p:cNvPicPr>
              <a:picLocks noChangeAspect="1" noChangeArrowheads="1"/>
            </p:cNvPicPr>
            <p:nvPr/>
          </p:nvPicPr>
          <p:blipFill>
            <a:blip r:embed="rId3" cstate="print"/>
            <a:srcRect/>
            <a:stretch>
              <a:fillRect/>
            </a:stretch>
          </p:blipFill>
          <p:spPr bwMode="auto">
            <a:xfrm>
              <a:off x="3657600" y="3657600"/>
              <a:ext cx="1790700" cy="628650"/>
            </a:xfrm>
            <a:prstGeom prst="rect">
              <a:avLst/>
            </a:prstGeom>
            <a:noFill/>
            <a:ln w="9525">
              <a:noFill/>
              <a:miter lim="800000"/>
              <a:headEnd/>
              <a:tailEnd/>
            </a:ln>
          </p:spPr>
        </p:pic>
      </p:grpSp>
      <p:grpSp>
        <p:nvGrpSpPr>
          <p:cNvPr id="9" name="Group 8"/>
          <p:cNvGrpSpPr>
            <a:grpSpLocks/>
          </p:cNvGrpSpPr>
          <p:nvPr/>
        </p:nvGrpSpPr>
        <p:grpSpPr bwMode="auto">
          <a:xfrm>
            <a:off x="1295400" y="3962400"/>
            <a:ext cx="3630613" cy="914400"/>
            <a:chOff x="1828800" y="4343400"/>
            <a:chExt cx="3631324" cy="914400"/>
          </a:xfrm>
        </p:grpSpPr>
        <p:pic>
          <p:nvPicPr>
            <p:cNvPr id="26629" name="Picture 4"/>
            <p:cNvPicPr>
              <a:picLocks noChangeAspect="1" noChangeArrowheads="1"/>
            </p:cNvPicPr>
            <p:nvPr/>
          </p:nvPicPr>
          <p:blipFill>
            <a:blip r:embed="rId4" cstate="print"/>
            <a:srcRect/>
            <a:stretch>
              <a:fillRect/>
            </a:stretch>
          </p:blipFill>
          <p:spPr bwMode="auto">
            <a:xfrm>
              <a:off x="1828800" y="4343400"/>
              <a:ext cx="1539551" cy="914400"/>
            </a:xfrm>
            <a:prstGeom prst="rect">
              <a:avLst/>
            </a:prstGeom>
            <a:noFill/>
            <a:ln w="9525">
              <a:noFill/>
              <a:miter lim="800000"/>
              <a:headEnd/>
              <a:tailEnd/>
            </a:ln>
          </p:spPr>
        </p:pic>
        <p:pic>
          <p:nvPicPr>
            <p:cNvPr id="26630" name="Picture 5"/>
            <p:cNvPicPr>
              <a:picLocks noChangeAspect="1" noChangeArrowheads="1"/>
            </p:cNvPicPr>
            <p:nvPr/>
          </p:nvPicPr>
          <p:blipFill>
            <a:blip r:embed="rId5" cstate="print"/>
            <a:srcRect/>
            <a:stretch>
              <a:fillRect/>
            </a:stretch>
          </p:blipFill>
          <p:spPr bwMode="auto">
            <a:xfrm>
              <a:off x="4114800" y="4343400"/>
              <a:ext cx="1345324" cy="9144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down)">
                                      <p:cBhvr>
                                        <p:cTn id="21" dur="500"/>
                                        <p:tgtEl>
                                          <p:spTgt spid="3">
                                            <p:txEl>
                                              <p:pRg st="6" end="6"/>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wipe(down)">
                                      <p:cBhvr>
                                        <p:cTn id="27" dur="500"/>
                                        <p:tgtEl>
                                          <p:spTgt spid="3">
                                            <p:txEl>
                                              <p:pRg st="10" end="10"/>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wipe(down)">
                                      <p:cBhvr>
                                        <p:cTn id="30" dur="500"/>
                                        <p:tgtEl>
                                          <p:spTgt spid="3">
                                            <p:txEl>
                                              <p:pRg st="11" end="11"/>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Effect transition="in" filter="wipe(down)">
                                      <p:cBhvr>
                                        <p:cTn id="33" dur="500"/>
                                        <p:tgtEl>
                                          <p:spTgt spid="3">
                                            <p:txEl>
                                              <p:pRg st="12" end="1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13" end="13"/>
                                            </p:txEl>
                                          </p:spTgt>
                                        </p:tgtEl>
                                        <p:attrNameLst>
                                          <p:attrName>style.visibility</p:attrName>
                                        </p:attrNameLst>
                                      </p:cBhvr>
                                      <p:to>
                                        <p:strVal val="visible"/>
                                      </p:to>
                                    </p:set>
                                    <p:animEffect transition="in" filter="wipe(down)">
                                      <p:cBhvr>
                                        <p:cTn id="3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Basic Solvers for </a:t>
            </a:r>
            <a:r>
              <a:rPr lang="en-US" sz="3600" b="1" dirty="0" err="1">
                <a:solidFill>
                  <a:schemeClr val="accent4"/>
                </a:solidFill>
                <a:latin typeface="+mj-lt"/>
                <a:ea typeface="+mj-ea"/>
                <a:cs typeface="+mj-cs"/>
              </a:rPr>
              <a:t>QEq</a:t>
            </a:r>
            <a:endParaRPr lang="en-US" sz="3600" b="1" dirty="0">
              <a:solidFill>
                <a:schemeClr val="accent4"/>
              </a:solidFill>
              <a:latin typeface="+mj-lt"/>
              <a:ea typeface="+mj-ea"/>
              <a:cs typeface="+mj-cs"/>
            </a:endParaRP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pPr>
            <a:r>
              <a:rPr lang="en-US" sz="2400" b="1">
                <a:solidFill>
                  <a:srgbClr val="C00000"/>
                </a:solidFill>
                <a:latin typeface="Calibri" pitchFamily="34" charset="0"/>
              </a:rPr>
              <a:t>Sample systems</a:t>
            </a:r>
            <a:endParaRPr lang="en-US" sz="2400">
              <a:latin typeface="Calibri" pitchFamily="34" charset="0"/>
            </a:endParaRPr>
          </a:p>
          <a:p>
            <a:pPr marL="800100" lvl="1" indent="-342900">
              <a:spcBef>
                <a:spcPct val="20000"/>
              </a:spcBef>
              <a:buFont typeface="Arial" charset="0"/>
              <a:buChar char="•"/>
            </a:pPr>
            <a:r>
              <a:rPr lang="en-US" sz="2000">
                <a:solidFill>
                  <a:schemeClr val="accent1"/>
                </a:solidFill>
                <a:latin typeface="Calibri" pitchFamily="34" charset="0"/>
              </a:rPr>
              <a:t>bulk water: </a:t>
            </a:r>
            <a:r>
              <a:rPr lang="en-US" sz="2000">
                <a:latin typeface="Calibri" pitchFamily="34" charset="0"/>
              </a:rPr>
              <a:t>6540 atoms, liquid</a:t>
            </a:r>
          </a:p>
          <a:p>
            <a:pPr marL="800100" lvl="1" indent="-342900">
              <a:spcBef>
                <a:spcPct val="20000"/>
              </a:spcBef>
              <a:buFont typeface="Arial" charset="0"/>
              <a:buChar char="•"/>
            </a:pPr>
            <a:r>
              <a:rPr lang="en-US" sz="2000">
                <a:solidFill>
                  <a:schemeClr val="accent1"/>
                </a:solidFill>
                <a:latin typeface="Calibri" pitchFamily="34" charset="0"/>
              </a:rPr>
              <a:t>lipid bilayer system: </a:t>
            </a:r>
            <a:r>
              <a:rPr lang="en-US" sz="2000">
                <a:latin typeface="Calibri" pitchFamily="34" charset="0"/>
              </a:rPr>
              <a:t>56,800 atoms, biological system</a:t>
            </a:r>
          </a:p>
          <a:p>
            <a:pPr marL="800100" lvl="1" indent="-342900">
              <a:spcBef>
                <a:spcPct val="20000"/>
              </a:spcBef>
              <a:buFont typeface="Arial" charset="0"/>
              <a:buChar char="•"/>
            </a:pPr>
            <a:r>
              <a:rPr lang="en-US" sz="2000">
                <a:solidFill>
                  <a:schemeClr val="accent1"/>
                </a:solidFill>
                <a:latin typeface="Calibri" pitchFamily="34" charset="0"/>
              </a:rPr>
              <a:t>PETN crystal: </a:t>
            </a:r>
            <a:r>
              <a:rPr lang="en-US" sz="2000">
                <a:latin typeface="Calibri" pitchFamily="34" charset="0"/>
              </a:rPr>
              <a:t>48,256 atoms, solid</a:t>
            </a:r>
          </a:p>
          <a:p>
            <a:pPr marL="342900" indent="-342900">
              <a:spcBef>
                <a:spcPct val="20000"/>
              </a:spcBef>
            </a:pPr>
            <a:r>
              <a:rPr lang="en-US" sz="2400" b="1">
                <a:solidFill>
                  <a:srgbClr val="C00000"/>
                </a:solidFill>
                <a:latin typeface="Calibri" pitchFamily="34" charset="0"/>
              </a:rPr>
              <a:t>Solvers: CG and GMRES</a:t>
            </a:r>
          </a:p>
          <a:p>
            <a:pPr marL="800100" lvl="1" indent="-342900">
              <a:spcBef>
                <a:spcPct val="20000"/>
              </a:spcBef>
              <a:buFont typeface="Arial" charset="0"/>
              <a:buChar char="•"/>
            </a:pPr>
            <a:r>
              <a:rPr lang="en-US" sz="2000" i="1">
                <a:solidFill>
                  <a:schemeClr val="accent1"/>
                </a:solidFill>
                <a:latin typeface="Calibri" pitchFamily="34" charset="0"/>
              </a:rPr>
              <a:t>H</a:t>
            </a:r>
            <a:r>
              <a:rPr lang="en-US" sz="2000">
                <a:solidFill>
                  <a:schemeClr val="accent1"/>
                </a:solidFill>
                <a:latin typeface="Calibri" pitchFamily="34" charset="0"/>
              </a:rPr>
              <a:t> has heavy diagonal:</a:t>
            </a:r>
            <a:r>
              <a:rPr lang="en-US" sz="2000">
                <a:solidFill>
                  <a:schemeClr val="accent1"/>
                </a:solidFill>
                <a:latin typeface="Calibri" pitchFamily="34" charset="0"/>
                <a:sym typeface="Wingdings" pitchFamily="2" charset="2"/>
              </a:rPr>
              <a:t> </a:t>
            </a:r>
            <a:r>
              <a:rPr lang="en-US" sz="2000" b="1">
                <a:solidFill>
                  <a:schemeClr val="accent1"/>
                </a:solidFill>
                <a:latin typeface="Calibri" pitchFamily="34" charset="0"/>
                <a:sym typeface="Wingdings" pitchFamily="2" charset="2"/>
              </a:rPr>
              <a:t>d</a:t>
            </a:r>
            <a:r>
              <a:rPr lang="en-US" sz="2000" b="1">
                <a:solidFill>
                  <a:schemeClr val="accent1"/>
                </a:solidFill>
                <a:latin typeface="Calibri" pitchFamily="34" charset="0"/>
              </a:rPr>
              <a:t>iagonal pre-conditioning</a:t>
            </a:r>
          </a:p>
          <a:p>
            <a:pPr marL="800100" lvl="1" indent="-342900">
              <a:spcBef>
                <a:spcPct val="20000"/>
              </a:spcBef>
              <a:buFont typeface="Arial" charset="0"/>
              <a:buChar char="•"/>
            </a:pPr>
            <a:r>
              <a:rPr lang="en-US" sz="2000">
                <a:solidFill>
                  <a:schemeClr val="accent1"/>
                </a:solidFill>
                <a:latin typeface="Calibri" pitchFamily="34" charset="0"/>
              </a:rPr>
              <a:t>slowly evolving environment : </a:t>
            </a:r>
            <a:r>
              <a:rPr lang="en-US" sz="2000" b="1">
                <a:solidFill>
                  <a:schemeClr val="accent1"/>
                </a:solidFill>
                <a:latin typeface="Calibri" pitchFamily="34" charset="0"/>
              </a:rPr>
              <a:t>extrapolation from prev. solutions</a:t>
            </a:r>
          </a:p>
          <a:p>
            <a:pPr marL="342900" indent="-342900">
              <a:spcBef>
                <a:spcPct val="20000"/>
              </a:spcBef>
            </a:pPr>
            <a:r>
              <a:rPr lang="en-US" sz="2400" b="1">
                <a:solidFill>
                  <a:srgbClr val="C00000"/>
                </a:solidFill>
                <a:latin typeface="Calibri" pitchFamily="34" charset="0"/>
              </a:rPr>
              <a:t>Poor Performance:</a:t>
            </a:r>
            <a:endParaRPr lang="en-US" sz="2400">
              <a:latin typeface="Calibri" pitchFamily="34" charset="0"/>
            </a:endParaRPr>
          </a:p>
          <a:p>
            <a:pPr marL="342900" indent="-342900">
              <a:spcBef>
                <a:spcPct val="20000"/>
              </a:spcBef>
            </a:pPr>
            <a:endParaRPr lang="en-US" sz="2400">
              <a:latin typeface="Calibri" pitchFamily="34" charset="0"/>
            </a:endParaRPr>
          </a:p>
          <a:p>
            <a:pPr marL="342900" indent="-342900">
              <a:spcBef>
                <a:spcPct val="20000"/>
              </a:spcBef>
            </a:pPr>
            <a:endParaRPr lang="en-US" sz="2400">
              <a:latin typeface="Calibri" pitchFamily="34" charset="0"/>
            </a:endParaRPr>
          </a:p>
          <a:p>
            <a:pPr marL="342900" indent="-342900">
              <a:spcBef>
                <a:spcPct val="20000"/>
              </a:spcBef>
            </a:pPr>
            <a:endParaRPr lang="en-US" sz="2400">
              <a:latin typeface="Calibri" pitchFamily="34" charset="0"/>
            </a:endParaRPr>
          </a:p>
          <a:p>
            <a:pPr marL="342900" indent="-342900">
              <a:spcBef>
                <a:spcPct val="20000"/>
              </a:spcBef>
            </a:pPr>
            <a:endParaRPr lang="en-US" sz="2400">
              <a:latin typeface="Calibri" pitchFamily="34" charset="0"/>
            </a:endParaRPr>
          </a:p>
          <a:p>
            <a:pPr marL="342900" indent="-342900">
              <a:spcBef>
                <a:spcPct val="20000"/>
              </a:spcBef>
            </a:pPr>
            <a:endParaRPr lang="en-US" sz="2400">
              <a:latin typeface="Calibri" pitchFamily="34" charset="0"/>
            </a:endParaRPr>
          </a:p>
          <a:p>
            <a:pPr marL="342900" indent="-342900">
              <a:spcBef>
                <a:spcPct val="20000"/>
              </a:spcBef>
            </a:pPr>
            <a:endParaRPr lang="en-US" sz="2400">
              <a:latin typeface="Calibri" pitchFamily="34" charset="0"/>
            </a:endParaRPr>
          </a:p>
        </p:txBody>
      </p:sp>
      <p:grpSp>
        <p:nvGrpSpPr>
          <p:cNvPr id="9" name="Group 8"/>
          <p:cNvGrpSpPr>
            <a:grpSpLocks/>
          </p:cNvGrpSpPr>
          <p:nvPr/>
        </p:nvGrpSpPr>
        <p:grpSpPr bwMode="auto">
          <a:xfrm>
            <a:off x="1143000" y="4114800"/>
            <a:ext cx="6618288" cy="1325563"/>
            <a:chOff x="1143000" y="4114800"/>
            <a:chExt cx="6617557" cy="1325880"/>
          </a:xfrm>
        </p:grpSpPr>
        <p:pic>
          <p:nvPicPr>
            <p:cNvPr id="27671" name="Picture 3"/>
            <p:cNvPicPr>
              <a:picLocks noChangeAspect="1" noChangeArrowheads="1"/>
            </p:cNvPicPr>
            <p:nvPr/>
          </p:nvPicPr>
          <p:blipFill>
            <a:blip r:embed="rId2" cstate="print"/>
            <a:srcRect/>
            <a:stretch>
              <a:fillRect/>
            </a:stretch>
          </p:blipFill>
          <p:spPr bwMode="auto">
            <a:xfrm>
              <a:off x="3124200" y="4114800"/>
              <a:ext cx="4636357" cy="1325880"/>
            </a:xfrm>
            <a:prstGeom prst="rect">
              <a:avLst/>
            </a:prstGeom>
            <a:noFill/>
            <a:ln w="9525">
              <a:noFill/>
              <a:miter lim="800000"/>
              <a:headEnd/>
              <a:tailEnd/>
            </a:ln>
          </p:spPr>
        </p:pic>
        <p:sp>
          <p:nvSpPr>
            <p:cNvPr id="27672" name="TextBox 6"/>
            <p:cNvSpPr txBox="1">
              <a:spLocks noChangeArrowheads="1"/>
            </p:cNvSpPr>
            <p:nvPr/>
          </p:nvSpPr>
          <p:spPr bwMode="auto">
            <a:xfrm>
              <a:off x="1143000" y="4114800"/>
              <a:ext cx="1981200" cy="830997"/>
            </a:xfrm>
            <a:prstGeom prst="rect">
              <a:avLst/>
            </a:prstGeom>
            <a:noFill/>
            <a:ln w="9525">
              <a:noFill/>
              <a:miter lim="800000"/>
              <a:headEnd/>
              <a:tailEnd/>
            </a:ln>
          </p:spPr>
          <p:txBody>
            <a:bodyPr>
              <a:spAutoFit/>
            </a:bodyPr>
            <a:lstStyle/>
            <a:p>
              <a:r>
                <a:rPr lang="en-US" sz="1600" b="1">
                  <a:solidFill>
                    <a:schemeClr val="accent1"/>
                  </a:solidFill>
                  <a:latin typeface="Calibri" pitchFamily="34" charset="0"/>
                </a:rPr>
                <a:t>tolerance level = 10</a:t>
              </a:r>
              <a:r>
                <a:rPr lang="en-US" sz="1600" b="1" baseline="30000">
                  <a:solidFill>
                    <a:schemeClr val="accent1"/>
                  </a:solidFill>
                  <a:latin typeface="Calibri" pitchFamily="34" charset="0"/>
                </a:rPr>
                <a:t>-6</a:t>
              </a:r>
              <a:endParaRPr lang="en-US" sz="1600" b="1">
                <a:solidFill>
                  <a:schemeClr val="accent1"/>
                </a:solidFill>
                <a:latin typeface="Calibri" pitchFamily="34" charset="0"/>
              </a:endParaRPr>
            </a:p>
            <a:p>
              <a:r>
                <a:rPr lang="en-US" sz="1600" b="1">
                  <a:solidFill>
                    <a:schemeClr val="accent1"/>
                  </a:solidFill>
                  <a:latin typeface="Calibri" pitchFamily="34" charset="0"/>
                </a:rPr>
                <a:t>which is fairly satisfactory</a:t>
              </a:r>
            </a:p>
          </p:txBody>
        </p:sp>
      </p:grpSp>
      <p:grpSp>
        <p:nvGrpSpPr>
          <p:cNvPr id="10" name="Group 9"/>
          <p:cNvGrpSpPr>
            <a:grpSpLocks/>
          </p:cNvGrpSpPr>
          <p:nvPr/>
        </p:nvGrpSpPr>
        <p:grpSpPr bwMode="auto">
          <a:xfrm>
            <a:off x="1143000" y="5532438"/>
            <a:ext cx="6605588" cy="1325562"/>
            <a:chOff x="1143000" y="5532120"/>
            <a:chExt cx="6604997" cy="1325880"/>
          </a:xfrm>
        </p:grpSpPr>
        <p:pic>
          <p:nvPicPr>
            <p:cNvPr id="27669" name="Picture 4"/>
            <p:cNvPicPr>
              <a:picLocks noChangeAspect="1" noChangeArrowheads="1"/>
            </p:cNvPicPr>
            <p:nvPr/>
          </p:nvPicPr>
          <p:blipFill>
            <a:blip r:embed="rId3" cstate="print"/>
            <a:srcRect/>
            <a:stretch>
              <a:fillRect/>
            </a:stretch>
          </p:blipFill>
          <p:spPr bwMode="auto">
            <a:xfrm>
              <a:off x="3124200" y="5532120"/>
              <a:ext cx="4623797" cy="1325880"/>
            </a:xfrm>
            <a:prstGeom prst="rect">
              <a:avLst/>
            </a:prstGeom>
            <a:noFill/>
            <a:ln w="9525">
              <a:noFill/>
              <a:miter lim="800000"/>
              <a:headEnd/>
              <a:tailEnd/>
            </a:ln>
          </p:spPr>
        </p:pic>
        <p:sp>
          <p:nvSpPr>
            <p:cNvPr id="27670" name="TextBox 7"/>
            <p:cNvSpPr txBox="1">
              <a:spLocks noChangeArrowheads="1"/>
            </p:cNvSpPr>
            <p:nvPr/>
          </p:nvSpPr>
          <p:spPr bwMode="auto">
            <a:xfrm>
              <a:off x="1143000" y="5562600"/>
              <a:ext cx="1905000" cy="584775"/>
            </a:xfrm>
            <a:prstGeom prst="rect">
              <a:avLst/>
            </a:prstGeom>
            <a:noFill/>
            <a:ln w="9525">
              <a:noFill/>
              <a:miter lim="800000"/>
              <a:headEnd/>
              <a:tailEnd/>
            </a:ln>
          </p:spPr>
          <p:txBody>
            <a:bodyPr>
              <a:spAutoFit/>
            </a:bodyPr>
            <a:lstStyle/>
            <a:p>
              <a:r>
                <a:rPr lang="en-US" sz="1600" b="1">
                  <a:solidFill>
                    <a:schemeClr val="accent1"/>
                  </a:solidFill>
                  <a:latin typeface="Calibri" pitchFamily="34" charset="0"/>
                </a:rPr>
                <a:t>much worse at 10</a:t>
              </a:r>
              <a:r>
                <a:rPr lang="en-US" sz="1600" b="1" baseline="30000">
                  <a:solidFill>
                    <a:schemeClr val="accent1"/>
                  </a:solidFill>
                  <a:latin typeface="Calibri" pitchFamily="34" charset="0"/>
                </a:rPr>
                <a:t>-10</a:t>
              </a:r>
              <a:r>
                <a:rPr lang="en-US" sz="1600" b="1">
                  <a:solidFill>
                    <a:schemeClr val="accent1"/>
                  </a:solidFill>
                  <a:latin typeface="Calibri" pitchFamily="34" charset="0"/>
                </a:rPr>
                <a:t> tolerance level</a:t>
              </a:r>
              <a:endParaRPr lang="en-US" sz="1600" b="1">
                <a:latin typeface="Calibri" pitchFamily="34" charset="0"/>
              </a:endParaRPr>
            </a:p>
          </p:txBody>
        </p:sp>
      </p:grpSp>
      <p:grpSp>
        <p:nvGrpSpPr>
          <p:cNvPr id="30" name="Group 29"/>
          <p:cNvGrpSpPr>
            <a:grpSpLocks/>
          </p:cNvGrpSpPr>
          <p:nvPr/>
        </p:nvGrpSpPr>
        <p:grpSpPr bwMode="auto">
          <a:xfrm>
            <a:off x="6477000" y="4419600"/>
            <a:ext cx="2514600" cy="990600"/>
            <a:chOff x="6477000" y="4419600"/>
            <a:chExt cx="2514600" cy="990600"/>
          </a:xfrm>
        </p:grpSpPr>
        <p:sp>
          <p:nvSpPr>
            <p:cNvPr id="11" name="Rectangle 10"/>
            <p:cNvSpPr/>
            <p:nvPr/>
          </p:nvSpPr>
          <p:spPr>
            <a:xfrm>
              <a:off x="6477000" y="4419600"/>
              <a:ext cx="1066800"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3" name="Straight Arrow Connector 12"/>
            <p:cNvCxnSpPr/>
            <p:nvPr/>
          </p:nvCxnSpPr>
          <p:spPr>
            <a:xfrm>
              <a:off x="7391400" y="4648200"/>
              <a:ext cx="762000" cy="228600"/>
            </a:xfrm>
            <a:prstGeom prst="straightConnector1">
              <a:avLst/>
            </a:prstGeom>
            <a:ln w="19050">
              <a:solidFill>
                <a:srgbClr val="FF0000"/>
              </a:solidFill>
              <a:headEnd type="stealth"/>
              <a:tailEnd type="diamon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7391400" y="4876800"/>
              <a:ext cx="762000" cy="304800"/>
            </a:xfrm>
            <a:prstGeom prst="straightConnector1">
              <a:avLst/>
            </a:prstGeom>
            <a:ln w="19050">
              <a:solidFill>
                <a:srgbClr val="FF0000"/>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27668" name="TextBox 27"/>
            <p:cNvSpPr txBox="1">
              <a:spLocks noChangeArrowheads="1"/>
            </p:cNvSpPr>
            <p:nvPr/>
          </p:nvSpPr>
          <p:spPr bwMode="auto">
            <a:xfrm>
              <a:off x="8153400" y="4419600"/>
              <a:ext cx="838200" cy="923330"/>
            </a:xfrm>
            <a:prstGeom prst="rect">
              <a:avLst/>
            </a:prstGeom>
            <a:noFill/>
            <a:ln w="9525">
              <a:noFill/>
              <a:miter lim="800000"/>
              <a:headEnd/>
              <a:tailEnd/>
            </a:ln>
          </p:spPr>
          <p:txBody>
            <a:bodyPr>
              <a:spAutoFit/>
            </a:bodyPr>
            <a:lstStyle/>
            <a:p>
              <a:r>
                <a:rPr lang="en-US">
                  <a:solidFill>
                    <a:srgbClr val="FF0000"/>
                  </a:solidFill>
                  <a:latin typeface="Calibri" pitchFamily="34" charset="0"/>
                </a:rPr>
                <a:t>due to cache effects</a:t>
              </a:r>
            </a:p>
          </p:txBody>
        </p:sp>
      </p:grpSp>
      <p:grpSp>
        <p:nvGrpSpPr>
          <p:cNvPr id="33" name="Group 32"/>
          <p:cNvGrpSpPr>
            <a:grpSpLocks/>
          </p:cNvGrpSpPr>
          <p:nvPr/>
        </p:nvGrpSpPr>
        <p:grpSpPr bwMode="auto">
          <a:xfrm>
            <a:off x="6446838" y="5851525"/>
            <a:ext cx="2849562" cy="990600"/>
            <a:chOff x="6446520" y="5852160"/>
            <a:chExt cx="2849880" cy="990600"/>
          </a:xfrm>
        </p:grpSpPr>
        <p:sp>
          <p:nvSpPr>
            <p:cNvPr id="17" name="Rectangle 16"/>
            <p:cNvSpPr/>
            <p:nvPr/>
          </p:nvSpPr>
          <p:spPr>
            <a:xfrm>
              <a:off x="6446520" y="5852160"/>
              <a:ext cx="1066919"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Arrow Connector 17"/>
            <p:cNvCxnSpPr/>
            <p:nvPr/>
          </p:nvCxnSpPr>
          <p:spPr>
            <a:xfrm>
              <a:off x="7391187" y="6096635"/>
              <a:ext cx="762085" cy="228600"/>
            </a:xfrm>
            <a:prstGeom prst="straightConnector1">
              <a:avLst/>
            </a:prstGeom>
            <a:ln w="19050">
              <a:solidFill>
                <a:srgbClr val="FF0000"/>
              </a:solidFill>
              <a:headEnd type="stealth"/>
              <a:tailEnd type="diamon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7391187" y="6325235"/>
              <a:ext cx="762085" cy="304800"/>
            </a:xfrm>
            <a:prstGeom prst="straightConnector1">
              <a:avLst/>
            </a:prstGeom>
            <a:ln w="19050">
              <a:solidFill>
                <a:srgbClr val="FF0000"/>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27664" name="TextBox 31"/>
            <p:cNvSpPr txBox="1">
              <a:spLocks noChangeArrowheads="1"/>
            </p:cNvSpPr>
            <p:nvPr/>
          </p:nvSpPr>
          <p:spPr bwMode="auto">
            <a:xfrm>
              <a:off x="8153400" y="5943600"/>
              <a:ext cx="1143000" cy="738664"/>
            </a:xfrm>
            <a:prstGeom prst="rect">
              <a:avLst/>
            </a:prstGeom>
            <a:noFill/>
            <a:ln w="9525">
              <a:noFill/>
              <a:miter lim="800000"/>
              <a:headEnd/>
              <a:tailEnd/>
            </a:ln>
          </p:spPr>
          <p:txBody>
            <a:bodyPr>
              <a:spAutoFit/>
            </a:bodyPr>
            <a:lstStyle/>
            <a:p>
              <a:r>
                <a:rPr lang="en-US" sz="1400">
                  <a:solidFill>
                    <a:srgbClr val="FF0000"/>
                  </a:solidFill>
                  <a:latin typeface="Calibri" pitchFamily="34" charset="0"/>
                </a:rPr>
                <a:t>more pronounced here</a:t>
              </a:r>
            </a:p>
          </p:txBody>
        </p:sp>
      </p:grpSp>
      <p:sp>
        <p:nvSpPr>
          <p:cNvPr id="20" name="Oval 19"/>
          <p:cNvSpPr/>
          <p:nvPr/>
        </p:nvSpPr>
        <p:spPr>
          <a:xfrm>
            <a:off x="5638800" y="4114800"/>
            <a:ext cx="685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TextBox 20"/>
          <p:cNvSpPr txBox="1">
            <a:spLocks noChangeArrowheads="1"/>
          </p:cNvSpPr>
          <p:nvPr/>
        </p:nvSpPr>
        <p:spPr bwMode="auto">
          <a:xfrm>
            <a:off x="3810000" y="3581400"/>
            <a:ext cx="2209800" cy="523875"/>
          </a:xfrm>
          <a:prstGeom prst="rect">
            <a:avLst/>
          </a:prstGeom>
          <a:noFill/>
          <a:ln w="9525">
            <a:noFill/>
            <a:miter lim="800000"/>
            <a:headEnd/>
            <a:tailEnd/>
          </a:ln>
        </p:spPr>
        <p:txBody>
          <a:bodyPr>
            <a:spAutoFit/>
          </a:bodyPr>
          <a:lstStyle/>
          <a:p>
            <a:r>
              <a:rPr lang="en-US" sz="1400">
                <a:latin typeface="Calibri" pitchFamily="34" charset="0"/>
              </a:rPr>
              <a:t># of iterations = # of matrix-vector multiplications</a:t>
            </a:r>
          </a:p>
        </p:txBody>
      </p:sp>
      <p:sp>
        <p:nvSpPr>
          <p:cNvPr id="24" name="Oval 23"/>
          <p:cNvSpPr/>
          <p:nvPr/>
        </p:nvSpPr>
        <p:spPr>
          <a:xfrm>
            <a:off x="6324600" y="4114800"/>
            <a:ext cx="685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extBox 24"/>
          <p:cNvSpPr txBox="1">
            <a:spLocks noChangeArrowheads="1"/>
          </p:cNvSpPr>
          <p:nvPr/>
        </p:nvSpPr>
        <p:spPr bwMode="auto">
          <a:xfrm>
            <a:off x="6096000" y="3581400"/>
            <a:ext cx="1447800" cy="523875"/>
          </a:xfrm>
          <a:prstGeom prst="rect">
            <a:avLst/>
          </a:prstGeom>
          <a:noFill/>
          <a:ln w="9525">
            <a:noFill/>
            <a:miter lim="800000"/>
            <a:headEnd/>
            <a:tailEnd/>
          </a:ln>
        </p:spPr>
        <p:txBody>
          <a:bodyPr>
            <a:spAutoFit/>
          </a:bodyPr>
          <a:lstStyle/>
          <a:p>
            <a:r>
              <a:rPr lang="en-US" sz="1400">
                <a:latin typeface="Calibri" pitchFamily="34" charset="0"/>
              </a:rPr>
              <a:t>actual running time in seconds</a:t>
            </a:r>
          </a:p>
        </p:txBody>
      </p:sp>
      <p:sp>
        <p:nvSpPr>
          <p:cNvPr id="42" name="Oval 41"/>
          <p:cNvSpPr/>
          <p:nvPr/>
        </p:nvSpPr>
        <p:spPr>
          <a:xfrm>
            <a:off x="7010400" y="4114800"/>
            <a:ext cx="685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TextBox 42"/>
          <p:cNvSpPr txBox="1">
            <a:spLocks noChangeArrowheads="1"/>
          </p:cNvSpPr>
          <p:nvPr/>
        </p:nvSpPr>
        <p:spPr bwMode="auto">
          <a:xfrm>
            <a:off x="7391400" y="3581400"/>
            <a:ext cx="1524000" cy="523875"/>
          </a:xfrm>
          <a:prstGeom prst="rect">
            <a:avLst/>
          </a:prstGeom>
          <a:noFill/>
          <a:ln w="9525">
            <a:noFill/>
            <a:miter lim="800000"/>
            <a:headEnd/>
            <a:tailEnd/>
          </a:ln>
        </p:spPr>
        <p:txBody>
          <a:bodyPr>
            <a:spAutoFit/>
          </a:bodyPr>
          <a:lstStyle/>
          <a:p>
            <a:r>
              <a:rPr lang="en-US" sz="1400">
                <a:latin typeface="Calibri" pitchFamily="34" charset="0"/>
              </a:rPr>
              <a:t>fraction of total computation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linds(horizont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xit" presetSubtype="10" fill="hold" grpId="1" nodeType="clickEffect">
                                  <p:stCondLst>
                                    <p:cond delay="0"/>
                                  </p:stCondLst>
                                  <p:childTnLst>
                                    <p:animEffect transition="out" filter="blinds(horizontal)">
                                      <p:cBhvr>
                                        <p:cTn id="49" dur="500"/>
                                        <p:tgtEl>
                                          <p:spTgt spid="20"/>
                                        </p:tgtEl>
                                      </p:cBhvr>
                                    </p:animEffect>
                                    <p:set>
                                      <p:cBhvr>
                                        <p:cTn id="50" dur="1" fill="hold">
                                          <p:stCondLst>
                                            <p:cond delay="499"/>
                                          </p:stCondLst>
                                        </p:cTn>
                                        <p:tgtEl>
                                          <p:spTgt spid="20"/>
                                        </p:tgtEl>
                                        <p:attrNameLst>
                                          <p:attrName>style.visibility</p:attrName>
                                        </p:attrNameLst>
                                      </p:cBhvr>
                                      <p:to>
                                        <p:strVal val="hidden"/>
                                      </p:to>
                                    </p:set>
                                  </p:childTnLst>
                                </p:cTn>
                              </p:par>
                              <p:par>
                                <p:cTn id="51" presetID="3" presetClass="exit" presetSubtype="10" fill="hold" grpId="1" nodeType="withEffect">
                                  <p:stCondLst>
                                    <p:cond delay="0"/>
                                  </p:stCondLst>
                                  <p:childTnLst>
                                    <p:animEffect transition="out" filter="blinds(horizontal)">
                                      <p:cBhvr>
                                        <p:cTn id="52" dur="500"/>
                                        <p:tgtEl>
                                          <p:spTgt spid="21"/>
                                        </p:tgtEl>
                                      </p:cBhvr>
                                    </p:animEffect>
                                    <p:set>
                                      <p:cBhvr>
                                        <p:cTn id="53" dur="1" fill="hold">
                                          <p:stCondLst>
                                            <p:cond delay="499"/>
                                          </p:stCondLst>
                                        </p:cTn>
                                        <p:tgtEl>
                                          <p:spTgt spid="2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linds(horizontal)">
                                      <p:cBhvr>
                                        <p:cTn id="58" dur="500"/>
                                        <p:tgtEl>
                                          <p:spTgt spid="24"/>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linds(horizontal)">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xit" presetSubtype="10" fill="hold" grpId="1" nodeType="clickEffect">
                                  <p:stCondLst>
                                    <p:cond delay="0"/>
                                  </p:stCondLst>
                                  <p:childTnLst>
                                    <p:animEffect transition="out" filter="blinds(horizontal)">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par>
                                <p:cTn id="67" presetID="3" presetClass="exit" presetSubtype="10" fill="hold" grpId="1" nodeType="withEffect">
                                  <p:stCondLst>
                                    <p:cond delay="0"/>
                                  </p:stCondLst>
                                  <p:childTnLst>
                                    <p:animEffect transition="out" filter="blinds(horizontal)">
                                      <p:cBhvr>
                                        <p:cTn id="68" dur="500"/>
                                        <p:tgtEl>
                                          <p:spTgt spid="25"/>
                                        </p:tgtEl>
                                      </p:cBhvr>
                                    </p:animEffect>
                                    <p:set>
                                      <p:cBhvr>
                                        <p:cTn id="69" dur="1" fill="hold">
                                          <p:stCondLst>
                                            <p:cond delay="499"/>
                                          </p:stCondLst>
                                        </p:cTn>
                                        <p:tgtEl>
                                          <p:spTgt spid="25"/>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blinds(horizontal)">
                                      <p:cBhvr>
                                        <p:cTn id="74" dur="500"/>
                                        <p:tgtEl>
                                          <p:spTgt spid="42"/>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blinds(horizontal)">
                                      <p:cBhvr>
                                        <p:cTn id="77" dur="500"/>
                                        <p:tgtEl>
                                          <p:spTgt spid="4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grpId="1" nodeType="clickEffect">
                                  <p:stCondLst>
                                    <p:cond delay="0"/>
                                  </p:stCondLst>
                                  <p:childTnLst>
                                    <p:animEffect transition="out" filter="blinds(horizontal)">
                                      <p:cBhvr>
                                        <p:cTn id="81" dur="500"/>
                                        <p:tgtEl>
                                          <p:spTgt spid="42"/>
                                        </p:tgtEl>
                                      </p:cBhvr>
                                    </p:animEffect>
                                    <p:set>
                                      <p:cBhvr>
                                        <p:cTn id="82" dur="1" fill="hold">
                                          <p:stCondLst>
                                            <p:cond delay="499"/>
                                          </p:stCondLst>
                                        </p:cTn>
                                        <p:tgtEl>
                                          <p:spTgt spid="42"/>
                                        </p:tgtEl>
                                        <p:attrNameLst>
                                          <p:attrName>style.visibility</p:attrName>
                                        </p:attrNameLst>
                                      </p:cBhvr>
                                      <p:to>
                                        <p:strVal val="hidden"/>
                                      </p:to>
                                    </p:set>
                                  </p:childTnLst>
                                </p:cTn>
                              </p:par>
                              <p:par>
                                <p:cTn id="83" presetID="3" presetClass="exit" presetSubtype="10" fill="hold" grpId="1" nodeType="withEffect">
                                  <p:stCondLst>
                                    <p:cond delay="0"/>
                                  </p:stCondLst>
                                  <p:childTnLst>
                                    <p:animEffect transition="out" filter="blinds(horizontal)">
                                      <p:cBhvr>
                                        <p:cTn id="84" dur="500"/>
                                        <p:tgtEl>
                                          <p:spTgt spid="43"/>
                                        </p:tgtEl>
                                      </p:cBhvr>
                                    </p:animEffect>
                                    <p:set>
                                      <p:cBhvr>
                                        <p:cTn id="85" dur="1" fill="hold">
                                          <p:stCondLst>
                                            <p:cond delay="499"/>
                                          </p:stCondLst>
                                        </p:cTn>
                                        <p:tgtEl>
                                          <p:spTgt spid="43"/>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left)">
                                      <p:cBhvr>
                                        <p:cTn id="90" dur="500"/>
                                        <p:tgtEl>
                                          <p:spTgt spid="10"/>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right)">
                                      <p:cBhvr>
                                        <p:cTn id="95" dur="500"/>
                                        <p:tgtEl>
                                          <p:spTgt spid="30"/>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2" fill="hold" nodeType="click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right)">
                                      <p:cBhvr>
                                        <p:cTn id="10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 grpId="0" animBg="1"/>
      <p:bldP spid="20" grpId="1" animBg="1"/>
      <p:bldP spid="21" grpId="0"/>
      <p:bldP spid="21" grpId="1"/>
      <p:bldP spid="24" grpId="0" animBg="1"/>
      <p:bldP spid="24" grpId="1" animBg="1"/>
      <p:bldP spid="25" grpId="0"/>
      <p:bldP spid="25" grpId="1"/>
      <p:bldP spid="42" grpId="0" animBg="1"/>
      <p:bldP spid="42" grpId="1" animBg="1"/>
      <p:bldP spid="43" grpId="0"/>
      <p:bldP spid="4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ILU-based preconditioning</a:t>
            </a: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pPr>
            <a:r>
              <a:rPr lang="en-US" sz="2400" b="1">
                <a:solidFill>
                  <a:srgbClr val="C00000"/>
                </a:solidFill>
                <a:latin typeface="Calibri" pitchFamily="34" charset="0"/>
              </a:rPr>
              <a:t>ILU-based pre-conditioners: </a:t>
            </a:r>
            <a:r>
              <a:rPr lang="en-US" sz="2400">
                <a:latin typeface="Calibri" pitchFamily="34" charset="0"/>
              </a:rPr>
              <a:t>no fill-in, 10</a:t>
            </a:r>
            <a:r>
              <a:rPr lang="en-US" sz="2400" baseline="30000">
                <a:latin typeface="Calibri" pitchFamily="34" charset="0"/>
              </a:rPr>
              <a:t>-2 </a:t>
            </a:r>
            <a:r>
              <a:rPr lang="en-US" sz="2400">
                <a:latin typeface="Calibri" pitchFamily="34" charset="0"/>
              </a:rPr>
              <a:t>drop tolerance</a:t>
            </a:r>
            <a:endParaRPr lang="en-US" sz="2400" baseline="30000">
              <a:latin typeface="Calibri" pitchFamily="34" charset="0"/>
            </a:endParaRPr>
          </a:p>
          <a:p>
            <a:pPr marL="800100" lvl="1" indent="-342900">
              <a:spcBef>
                <a:spcPct val="20000"/>
              </a:spcBef>
              <a:buFont typeface="Arial" charset="0"/>
              <a:buChar char="•"/>
            </a:pPr>
            <a:r>
              <a:rPr lang="en-US" sz="2000">
                <a:solidFill>
                  <a:srgbClr val="00B050"/>
                </a:solidFill>
                <a:latin typeface="Calibri" pitchFamily="34" charset="0"/>
              </a:rPr>
              <a:t>effective </a:t>
            </a:r>
            <a:r>
              <a:rPr lang="en-US" sz="2000">
                <a:latin typeface="Calibri" pitchFamily="34" charset="0"/>
              </a:rPr>
              <a:t>(considering only the solve time)</a:t>
            </a: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pPr>
            <a:endParaRPr lang="en-US" sz="2000" b="1">
              <a:solidFill>
                <a:srgbClr val="00B050"/>
              </a:solidFill>
              <a:latin typeface="Calibri" pitchFamily="34" charset="0"/>
            </a:endParaRPr>
          </a:p>
          <a:p>
            <a:pPr marL="800100" lvl="1" indent="-342900">
              <a:spcBef>
                <a:spcPct val="20000"/>
              </a:spcBef>
              <a:buFont typeface="Arial" charset="0"/>
              <a:buChar char="•"/>
            </a:pPr>
            <a:r>
              <a:rPr lang="en-US" sz="2000">
                <a:solidFill>
                  <a:srgbClr val="00B050"/>
                </a:solidFill>
                <a:latin typeface="Calibri" pitchFamily="34" charset="0"/>
              </a:rPr>
              <a:t>no fill-in + threshold: </a:t>
            </a:r>
            <a:r>
              <a:rPr lang="en-US" sz="2000">
                <a:latin typeface="Calibri" pitchFamily="34" charset="0"/>
              </a:rPr>
              <a:t>nice scaling with system size</a:t>
            </a:r>
          </a:p>
          <a:p>
            <a:pPr marL="800100" lvl="1" indent="-342900">
              <a:spcBef>
                <a:spcPct val="20000"/>
              </a:spcBef>
              <a:buFont typeface="Arial" charset="0"/>
              <a:buChar char="•"/>
            </a:pPr>
            <a:r>
              <a:rPr lang="en-US" sz="2000">
                <a:solidFill>
                  <a:srgbClr val="FF0000"/>
                </a:solidFill>
                <a:latin typeface="Calibri" pitchFamily="34" charset="0"/>
              </a:rPr>
              <a:t>ILU factorization is expensive </a:t>
            </a:r>
          </a:p>
          <a:p>
            <a:pPr marL="800100" lvl="1" indent="-342900">
              <a:spcBef>
                <a:spcPct val="20000"/>
              </a:spcBef>
            </a:pPr>
            <a:endParaRPr lang="en-US" sz="2000">
              <a:latin typeface="Calibri" pitchFamily="34" charset="0"/>
            </a:endParaRPr>
          </a:p>
          <a:p>
            <a:pPr marL="800100" lvl="1" indent="-342900">
              <a:spcBef>
                <a:spcPct val="20000"/>
              </a:spcBef>
            </a:pPr>
            <a:endParaRPr lang="en-US" sz="2000">
              <a:latin typeface="Calibri" pitchFamily="34" charset="0"/>
            </a:endParaRPr>
          </a:p>
          <a:p>
            <a:pPr marL="800100" lvl="1" indent="-342900">
              <a:spcBef>
                <a:spcPct val="20000"/>
              </a:spcBef>
            </a:pPr>
            <a:endParaRPr lang="en-US" sz="2000">
              <a:latin typeface="Calibri" pitchFamily="34" charset="0"/>
            </a:endParaRPr>
          </a:p>
        </p:txBody>
      </p:sp>
      <p:grpSp>
        <p:nvGrpSpPr>
          <p:cNvPr id="19" name="Group 18"/>
          <p:cNvGrpSpPr>
            <a:grpSpLocks/>
          </p:cNvGrpSpPr>
          <p:nvPr/>
        </p:nvGrpSpPr>
        <p:grpSpPr bwMode="auto">
          <a:xfrm>
            <a:off x="1219200" y="1905000"/>
            <a:ext cx="6324600" cy="2873375"/>
            <a:chOff x="1524000" y="2971800"/>
            <a:chExt cx="6324600" cy="2874065"/>
          </a:xfrm>
        </p:grpSpPr>
        <p:pic>
          <p:nvPicPr>
            <p:cNvPr id="28702" name="Picture 2"/>
            <p:cNvPicPr>
              <a:picLocks noChangeAspect="1" noChangeArrowheads="1"/>
            </p:cNvPicPr>
            <p:nvPr/>
          </p:nvPicPr>
          <p:blipFill>
            <a:blip r:embed="rId2" cstate="print"/>
            <a:srcRect/>
            <a:stretch>
              <a:fillRect/>
            </a:stretch>
          </p:blipFill>
          <p:spPr bwMode="auto">
            <a:xfrm>
              <a:off x="3276600" y="2971800"/>
              <a:ext cx="4572000" cy="1458097"/>
            </a:xfrm>
            <a:prstGeom prst="rect">
              <a:avLst/>
            </a:prstGeom>
            <a:noFill/>
            <a:ln w="9525">
              <a:noFill/>
              <a:miter lim="800000"/>
              <a:headEnd/>
              <a:tailEnd/>
            </a:ln>
          </p:spPr>
        </p:pic>
        <p:sp>
          <p:nvSpPr>
            <p:cNvPr id="28703" name="TextBox 4"/>
            <p:cNvSpPr txBox="1">
              <a:spLocks noChangeArrowheads="1"/>
            </p:cNvSpPr>
            <p:nvPr/>
          </p:nvSpPr>
          <p:spPr bwMode="auto">
            <a:xfrm>
              <a:off x="1524000" y="3048000"/>
              <a:ext cx="1752600" cy="338554"/>
            </a:xfrm>
            <a:prstGeom prst="rect">
              <a:avLst/>
            </a:prstGeom>
            <a:noFill/>
            <a:ln w="9525">
              <a:noFill/>
              <a:miter lim="800000"/>
              <a:headEnd/>
              <a:tailEnd/>
            </a:ln>
          </p:spPr>
          <p:txBody>
            <a:bodyPr>
              <a:spAutoFit/>
            </a:bodyPr>
            <a:lstStyle/>
            <a:p>
              <a:pPr algn="r"/>
              <a:r>
                <a:rPr lang="en-US" sz="1600">
                  <a:solidFill>
                    <a:schemeClr val="accent1"/>
                  </a:solidFill>
                  <a:latin typeface="Calibri" pitchFamily="34" charset="0"/>
                </a:rPr>
                <a:t>bulk water system</a:t>
              </a:r>
            </a:p>
          </p:txBody>
        </p:sp>
        <p:pic>
          <p:nvPicPr>
            <p:cNvPr id="28704" name="Picture 3"/>
            <p:cNvPicPr>
              <a:picLocks noChangeAspect="1" noChangeArrowheads="1"/>
            </p:cNvPicPr>
            <p:nvPr/>
          </p:nvPicPr>
          <p:blipFill>
            <a:blip r:embed="rId3" cstate="print"/>
            <a:srcRect/>
            <a:stretch>
              <a:fillRect/>
            </a:stretch>
          </p:blipFill>
          <p:spPr bwMode="auto">
            <a:xfrm>
              <a:off x="3276600" y="4495800"/>
              <a:ext cx="4572000" cy="1350065"/>
            </a:xfrm>
            <a:prstGeom prst="rect">
              <a:avLst/>
            </a:prstGeom>
            <a:noFill/>
            <a:ln w="9525">
              <a:noFill/>
              <a:miter lim="800000"/>
              <a:headEnd/>
              <a:tailEnd/>
            </a:ln>
          </p:spPr>
        </p:pic>
        <p:sp>
          <p:nvSpPr>
            <p:cNvPr id="28705" name="TextBox 6"/>
            <p:cNvSpPr txBox="1">
              <a:spLocks noChangeArrowheads="1"/>
            </p:cNvSpPr>
            <p:nvPr/>
          </p:nvSpPr>
          <p:spPr bwMode="auto">
            <a:xfrm>
              <a:off x="1828800" y="4495800"/>
              <a:ext cx="1371600" cy="338554"/>
            </a:xfrm>
            <a:prstGeom prst="rect">
              <a:avLst/>
            </a:prstGeom>
            <a:noFill/>
            <a:ln w="9525">
              <a:noFill/>
              <a:miter lim="800000"/>
              <a:headEnd/>
              <a:tailEnd/>
            </a:ln>
          </p:spPr>
          <p:txBody>
            <a:bodyPr>
              <a:spAutoFit/>
            </a:bodyPr>
            <a:lstStyle/>
            <a:p>
              <a:pPr algn="r"/>
              <a:r>
                <a:rPr lang="en-US" sz="1600">
                  <a:solidFill>
                    <a:schemeClr val="accent1"/>
                  </a:solidFill>
                  <a:latin typeface="Calibri" pitchFamily="34" charset="0"/>
                </a:rPr>
                <a:t>bilayer system</a:t>
              </a:r>
            </a:p>
          </p:txBody>
        </p:sp>
      </p:grpSp>
      <p:grpSp>
        <p:nvGrpSpPr>
          <p:cNvPr id="20" name="Group 19"/>
          <p:cNvGrpSpPr>
            <a:grpSpLocks/>
          </p:cNvGrpSpPr>
          <p:nvPr/>
        </p:nvGrpSpPr>
        <p:grpSpPr bwMode="auto">
          <a:xfrm>
            <a:off x="7543800" y="2633663"/>
            <a:ext cx="1447800" cy="1470025"/>
            <a:chOff x="7620000" y="2938849"/>
            <a:chExt cx="1447800" cy="1469983"/>
          </a:xfrm>
        </p:grpSpPr>
        <p:cxnSp>
          <p:nvCxnSpPr>
            <p:cNvPr id="8" name="Straight Arrow Connector 7"/>
            <p:cNvCxnSpPr>
              <a:stCxn id="1026" idx="3"/>
              <a:endCxn id="28701" idx="1"/>
            </p:cNvCxnSpPr>
            <p:nvPr/>
          </p:nvCxnSpPr>
          <p:spPr>
            <a:xfrm>
              <a:off x="7620000" y="2938849"/>
              <a:ext cx="609600" cy="814364"/>
            </a:xfrm>
            <a:prstGeom prst="straightConnector1">
              <a:avLst/>
            </a:prstGeom>
            <a:ln w="19050">
              <a:solidFill>
                <a:srgbClr val="FF0000"/>
              </a:solidFill>
              <a:headEnd type="stealth"/>
              <a:tailEnd type="diamon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8701" idx="1"/>
              <a:endCxn id="1027" idx="3"/>
            </p:cNvCxnSpPr>
            <p:nvPr/>
          </p:nvCxnSpPr>
          <p:spPr>
            <a:xfrm rot="10800000" flipV="1">
              <a:off x="7620000" y="3753213"/>
              <a:ext cx="609600" cy="655619"/>
            </a:xfrm>
            <a:prstGeom prst="straightConnector1">
              <a:avLst/>
            </a:prstGeom>
            <a:ln w="19050">
              <a:solidFill>
                <a:srgbClr val="FF0000"/>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28701" name="TextBox 9"/>
            <p:cNvSpPr txBox="1">
              <a:spLocks noChangeArrowheads="1"/>
            </p:cNvSpPr>
            <p:nvPr/>
          </p:nvSpPr>
          <p:spPr bwMode="auto">
            <a:xfrm>
              <a:off x="8229600" y="3276600"/>
              <a:ext cx="838200" cy="954107"/>
            </a:xfrm>
            <a:prstGeom prst="rect">
              <a:avLst/>
            </a:prstGeom>
            <a:noFill/>
            <a:ln w="9525">
              <a:noFill/>
              <a:miter lim="800000"/>
              <a:headEnd/>
              <a:tailEnd/>
            </a:ln>
          </p:spPr>
          <p:txBody>
            <a:bodyPr>
              <a:spAutoFit/>
            </a:bodyPr>
            <a:lstStyle/>
            <a:p>
              <a:r>
                <a:rPr lang="en-US" sz="1400">
                  <a:solidFill>
                    <a:srgbClr val="FF0000"/>
                  </a:solidFill>
                  <a:latin typeface="Calibri" pitchFamily="34" charset="0"/>
                </a:rPr>
                <a:t>cache effects are still evident</a:t>
              </a:r>
            </a:p>
          </p:txBody>
        </p:sp>
      </p:grpSp>
      <p:graphicFrame>
        <p:nvGraphicFramePr>
          <p:cNvPr id="13" name="Table 12"/>
          <p:cNvGraphicFramePr>
            <a:graphicFrameLocks noGrp="1"/>
          </p:cNvGraphicFramePr>
          <p:nvPr/>
        </p:nvGraphicFramePr>
        <p:xfrm>
          <a:off x="4419600" y="5303838"/>
          <a:ext cx="4495801" cy="1554480"/>
        </p:xfrm>
        <a:graphic>
          <a:graphicData uri="http://schemas.openxmlformats.org/drawingml/2006/table">
            <a:tbl>
              <a:tblPr firstRow="1" bandRow="1">
                <a:tableStyleId>{073A0DAA-6AF3-43AB-8588-CEC1D06C72B9}</a:tableStyleId>
              </a:tblPr>
              <a:tblGrid>
                <a:gridCol w="1447802"/>
                <a:gridCol w="1447800"/>
                <a:gridCol w="838200"/>
                <a:gridCol w="761999"/>
              </a:tblGrid>
              <a:tr h="370840">
                <a:tc>
                  <a:txBody>
                    <a:bodyPr/>
                    <a:lstStyle/>
                    <a:p>
                      <a:pPr algn="ctr"/>
                      <a:r>
                        <a:rPr lang="en-US" sz="1400" b="0" dirty="0" smtClean="0">
                          <a:solidFill>
                            <a:srgbClr val="FF0000"/>
                          </a:solidFill>
                        </a:rPr>
                        <a:t>system/solver</a:t>
                      </a:r>
                      <a:endParaRPr lang="en-US" sz="1400" b="0" dirty="0">
                        <a:solidFill>
                          <a:srgbClr val="FF0000"/>
                        </a:solidFill>
                      </a:endParaRPr>
                    </a:p>
                  </a:txBody>
                  <a:tcPr anchor="ctr">
                    <a:solidFill>
                      <a:schemeClr val="accent1">
                        <a:lumMod val="20000"/>
                        <a:lumOff val="80000"/>
                      </a:schemeClr>
                    </a:solidFill>
                  </a:tcPr>
                </a:tc>
                <a:tc>
                  <a:txBody>
                    <a:bodyPr/>
                    <a:lstStyle/>
                    <a:p>
                      <a:pPr algn="ctr"/>
                      <a:r>
                        <a:rPr lang="en-US" sz="1400" b="0" dirty="0" smtClean="0">
                          <a:solidFill>
                            <a:srgbClr val="FF0000"/>
                          </a:solidFill>
                        </a:rPr>
                        <a:t>time to</a:t>
                      </a:r>
                      <a:r>
                        <a:rPr lang="en-US" sz="1400" b="0" baseline="0" dirty="0" smtClean="0">
                          <a:solidFill>
                            <a:srgbClr val="FF0000"/>
                          </a:solidFill>
                        </a:rPr>
                        <a:t> </a:t>
                      </a:r>
                      <a:r>
                        <a:rPr lang="en-US" sz="1400" b="0" dirty="0" smtClean="0">
                          <a:solidFill>
                            <a:srgbClr val="FF0000"/>
                          </a:solidFill>
                        </a:rPr>
                        <a:t>compute </a:t>
                      </a:r>
                      <a:r>
                        <a:rPr lang="en-US" sz="1400" b="0" dirty="0" err="1" smtClean="0">
                          <a:solidFill>
                            <a:srgbClr val="FF0000"/>
                          </a:solidFill>
                        </a:rPr>
                        <a:t>preconditioner</a:t>
                      </a:r>
                      <a:endParaRPr lang="en-US" sz="1400" b="0" dirty="0">
                        <a:solidFill>
                          <a:srgbClr val="FF0000"/>
                        </a:solidFill>
                      </a:endParaRPr>
                    </a:p>
                  </a:txBody>
                  <a:tcPr anchor="ctr">
                    <a:solidFill>
                      <a:schemeClr val="accent1">
                        <a:lumMod val="20000"/>
                        <a:lumOff val="80000"/>
                      </a:schemeClr>
                    </a:solidFill>
                  </a:tcPr>
                </a:tc>
                <a:tc>
                  <a:txBody>
                    <a:bodyPr/>
                    <a:lstStyle/>
                    <a:p>
                      <a:pPr algn="ctr"/>
                      <a:r>
                        <a:rPr lang="en-US" sz="1400" b="0" dirty="0" smtClean="0">
                          <a:solidFill>
                            <a:srgbClr val="FF0000"/>
                          </a:solidFill>
                        </a:rPr>
                        <a:t>solve time (s)</a:t>
                      </a:r>
                      <a:endParaRPr lang="en-US" sz="1400" b="0" dirty="0">
                        <a:solidFill>
                          <a:srgbClr val="FF0000"/>
                        </a:solidFill>
                      </a:endParaRPr>
                    </a:p>
                  </a:txBody>
                  <a:tcPr anchor="ctr">
                    <a:solidFill>
                      <a:schemeClr val="accent1">
                        <a:lumMod val="20000"/>
                        <a:lumOff val="80000"/>
                      </a:schemeClr>
                    </a:solidFill>
                  </a:tcPr>
                </a:tc>
                <a:tc>
                  <a:txBody>
                    <a:bodyPr/>
                    <a:lstStyle/>
                    <a:p>
                      <a:pPr algn="ctr"/>
                      <a:r>
                        <a:rPr lang="en-US" sz="1400" b="0" dirty="0" smtClean="0">
                          <a:solidFill>
                            <a:srgbClr val="FF0000"/>
                          </a:solidFill>
                        </a:rPr>
                        <a:t>total time (s)</a:t>
                      </a:r>
                      <a:endParaRPr lang="en-US" sz="1400" b="0" dirty="0">
                        <a:solidFill>
                          <a:srgbClr val="FF0000"/>
                        </a:solidFill>
                      </a:endParaRPr>
                    </a:p>
                  </a:txBody>
                  <a:tcPr anchor="ctr">
                    <a:solidFill>
                      <a:schemeClr val="accent1">
                        <a:lumMod val="20000"/>
                        <a:lumOff val="80000"/>
                      </a:schemeClr>
                    </a:solidFill>
                  </a:tcPr>
                </a:tc>
              </a:tr>
              <a:tr h="370840">
                <a:tc>
                  <a:txBody>
                    <a:bodyPr/>
                    <a:lstStyle/>
                    <a:p>
                      <a:pPr algn="ctr"/>
                      <a:r>
                        <a:rPr lang="en-US" sz="1400" dirty="0" smtClean="0"/>
                        <a:t>bulk water/ GMRES+ILU</a:t>
                      </a:r>
                      <a:endParaRPr lang="en-US" sz="1400" dirty="0"/>
                    </a:p>
                  </a:txBody>
                  <a:tcPr anchor="ctr">
                    <a:solidFill>
                      <a:schemeClr val="accent1">
                        <a:lumMod val="20000"/>
                        <a:lumOff val="80000"/>
                      </a:schemeClr>
                    </a:solidFill>
                  </a:tcPr>
                </a:tc>
                <a:tc>
                  <a:txBody>
                    <a:bodyPr/>
                    <a:lstStyle/>
                    <a:p>
                      <a:pPr algn="ctr"/>
                      <a:r>
                        <a:rPr lang="en-US" sz="1400" dirty="0" smtClean="0"/>
                        <a:t>0.50</a:t>
                      </a:r>
                      <a:endParaRPr lang="en-US" sz="1400" dirty="0"/>
                    </a:p>
                  </a:txBody>
                  <a:tcPr anchor="ctr">
                    <a:solidFill>
                      <a:schemeClr val="accent1">
                        <a:lumMod val="20000"/>
                        <a:lumOff val="80000"/>
                      </a:schemeClr>
                    </a:solidFill>
                  </a:tcPr>
                </a:tc>
                <a:tc>
                  <a:txBody>
                    <a:bodyPr/>
                    <a:lstStyle/>
                    <a:p>
                      <a:pPr algn="ctr"/>
                      <a:r>
                        <a:rPr lang="en-US" sz="1400" dirty="0" smtClean="0"/>
                        <a:t>0.04</a:t>
                      </a:r>
                      <a:endParaRPr lang="en-US" sz="1400" dirty="0"/>
                    </a:p>
                  </a:txBody>
                  <a:tcPr anchor="ctr">
                    <a:solidFill>
                      <a:schemeClr val="accent1">
                        <a:lumMod val="20000"/>
                        <a:lumOff val="80000"/>
                      </a:schemeClr>
                    </a:solidFill>
                  </a:tcPr>
                </a:tc>
                <a:tc>
                  <a:txBody>
                    <a:bodyPr/>
                    <a:lstStyle/>
                    <a:p>
                      <a:pPr algn="ctr"/>
                      <a:r>
                        <a:rPr lang="en-US" sz="1400" dirty="0" smtClean="0"/>
                        <a:t>0.54</a:t>
                      </a:r>
                      <a:endParaRPr lang="en-US" sz="1400" dirty="0"/>
                    </a:p>
                  </a:txBody>
                  <a:tcPr anchor="ctr">
                    <a:solidFill>
                      <a:schemeClr val="accent1">
                        <a:lumMod val="20000"/>
                        <a:lumOff val="80000"/>
                      </a:schemeClr>
                    </a:solidFill>
                  </a:tcPr>
                </a:tc>
              </a:tr>
              <a:tr h="370840">
                <a:tc>
                  <a:txBody>
                    <a:bodyPr/>
                    <a:lstStyle/>
                    <a:p>
                      <a:pPr algn="ctr"/>
                      <a:r>
                        <a:rPr lang="en-US" sz="1400" dirty="0" smtClean="0"/>
                        <a:t>bulk water/ </a:t>
                      </a:r>
                      <a:r>
                        <a:rPr lang="en-US" sz="1400" dirty="0" err="1" smtClean="0"/>
                        <a:t>GMRES+diagonal</a:t>
                      </a:r>
                      <a:endParaRPr lang="en-US" sz="1400" dirty="0"/>
                    </a:p>
                  </a:txBody>
                  <a:tcPr anchor="ctr">
                    <a:solidFill>
                      <a:schemeClr val="accent1">
                        <a:lumMod val="20000"/>
                        <a:lumOff val="80000"/>
                      </a:schemeClr>
                    </a:solidFill>
                  </a:tcPr>
                </a:tc>
                <a:tc>
                  <a:txBody>
                    <a:bodyPr/>
                    <a:lstStyle/>
                    <a:p>
                      <a:pPr algn="ctr"/>
                      <a:r>
                        <a:rPr lang="en-US" sz="1400" dirty="0" smtClean="0"/>
                        <a:t>~0</a:t>
                      </a:r>
                      <a:endParaRPr lang="en-US" sz="1400" dirty="0"/>
                    </a:p>
                  </a:txBody>
                  <a:tcPr anchor="ctr">
                    <a:solidFill>
                      <a:schemeClr val="accent1">
                        <a:lumMod val="20000"/>
                        <a:lumOff val="80000"/>
                      </a:schemeClr>
                    </a:solidFill>
                  </a:tcPr>
                </a:tc>
                <a:tc>
                  <a:txBody>
                    <a:bodyPr/>
                    <a:lstStyle/>
                    <a:p>
                      <a:pPr algn="ctr"/>
                      <a:r>
                        <a:rPr lang="en-US" sz="1400" dirty="0" smtClean="0"/>
                        <a:t>0.11</a:t>
                      </a:r>
                      <a:endParaRPr lang="en-US" sz="1400" dirty="0"/>
                    </a:p>
                  </a:txBody>
                  <a:tcPr anchor="ctr">
                    <a:solidFill>
                      <a:schemeClr val="accent1">
                        <a:lumMod val="20000"/>
                        <a:lumOff val="80000"/>
                      </a:schemeClr>
                    </a:solidFill>
                  </a:tcPr>
                </a:tc>
                <a:tc>
                  <a:txBody>
                    <a:bodyPr/>
                    <a:lstStyle/>
                    <a:p>
                      <a:pPr algn="ctr"/>
                      <a:r>
                        <a:rPr lang="en-US" sz="1400" dirty="0" smtClean="0"/>
                        <a:t>0.11</a:t>
                      </a:r>
                      <a:endParaRPr lang="en-US" sz="1400" dirty="0"/>
                    </a:p>
                  </a:txBody>
                  <a:tcPr anchor="ctr">
                    <a:solidFill>
                      <a:schemeClr val="accent1">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righ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wipe(down)">
                                      <p:cBhvr>
                                        <p:cTn id="25" dur="500"/>
                                        <p:tgtEl>
                                          <p:spTgt spid="3">
                                            <p:txEl>
                                              <p:pRg st="1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wipe(down)">
                                      <p:cBhvr>
                                        <p:cTn id="3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ILU-based preconditioning</a:t>
            </a: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lstStyle/>
          <a:p>
            <a:pPr marL="342900" indent="-342900">
              <a:spcBef>
                <a:spcPct val="20000"/>
              </a:spcBef>
            </a:pPr>
            <a:r>
              <a:rPr lang="en-US" sz="2400" b="1">
                <a:solidFill>
                  <a:srgbClr val="C00000"/>
                </a:solidFill>
                <a:latin typeface="Calibri" pitchFamily="34" charset="0"/>
              </a:rPr>
              <a:t>Observation: </a:t>
            </a:r>
            <a:r>
              <a:rPr lang="en-US" sz="2400">
                <a:latin typeface="Calibri" pitchFamily="34" charset="0"/>
              </a:rPr>
              <a:t>can amortize the ILU factorization cost</a:t>
            </a:r>
            <a:endParaRPr lang="en-US" sz="2400" b="1">
              <a:solidFill>
                <a:srgbClr val="C00000"/>
              </a:solidFill>
              <a:latin typeface="Calibri" pitchFamily="34" charset="0"/>
            </a:endParaRPr>
          </a:p>
          <a:p>
            <a:pPr marL="342900" indent="-342900">
              <a:spcBef>
                <a:spcPct val="20000"/>
              </a:spcBef>
            </a:pPr>
            <a:r>
              <a:rPr lang="en-US" sz="2000">
                <a:solidFill>
                  <a:srgbClr val="C00000"/>
                </a:solidFill>
                <a:latin typeface="Calibri" pitchFamily="34" charset="0"/>
              </a:rPr>
              <a:t>slowly changing simulation environment </a:t>
            </a:r>
            <a:r>
              <a:rPr lang="en-US" sz="2000">
                <a:solidFill>
                  <a:srgbClr val="C00000"/>
                </a:solidFill>
                <a:latin typeface="Calibri" pitchFamily="34" charset="0"/>
                <a:sym typeface="Symbol" pitchFamily="18" charset="2"/>
              </a:rPr>
              <a:t>re-usable pre-conditioners</a:t>
            </a:r>
            <a:endParaRPr lang="en-US" sz="2000" b="1">
              <a:solidFill>
                <a:srgbClr val="00B050"/>
              </a:solidFill>
              <a:latin typeface="Calibri" pitchFamily="34" charset="0"/>
            </a:endParaRPr>
          </a:p>
        </p:txBody>
      </p:sp>
      <p:grpSp>
        <p:nvGrpSpPr>
          <p:cNvPr id="10" name="Group 9"/>
          <p:cNvGrpSpPr>
            <a:grpSpLocks/>
          </p:cNvGrpSpPr>
          <p:nvPr/>
        </p:nvGrpSpPr>
        <p:grpSpPr bwMode="auto">
          <a:xfrm>
            <a:off x="533400" y="1981200"/>
            <a:ext cx="8518525" cy="2286000"/>
            <a:chOff x="533400" y="1981200"/>
            <a:chExt cx="8519160" cy="2286000"/>
          </a:xfrm>
        </p:grpSpPr>
        <p:pic>
          <p:nvPicPr>
            <p:cNvPr id="29704" name="Picture 3" descr="petn_ilut_longevity_1e-10.png"/>
            <p:cNvPicPr>
              <a:picLocks/>
            </p:cNvPicPr>
            <p:nvPr/>
          </p:nvPicPr>
          <p:blipFill>
            <a:blip r:embed="rId2" cstate="print"/>
            <a:srcRect/>
            <a:stretch>
              <a:fillRect/>
            </a:stretch>
          </p:blipFill>
          <p:spPr bwMode="auto">
            <a:xfrm>
              <a:off x="5623560" y="1981200"/>
              <a:ext cx="3429000" cy="2286000"/>
            </a:xfrm>
            <a:prstGeom prst="rect">
              <a:avLst/>
            </a:prstGeom>
            <a:noFill/>
            <a:ln w="9525">
              <a:noFill/>
              <a:miter lim="800000"/>
              <a:headEnd/>
              <a:tailEnd/>
            </a:ln>
          </p:spPr>
        </p:pic>
        <p:pic>
          <p:nvPicPr>
            <p:cNvPr id="29705" name="Picture 4" descr="petn_ilut_longevity_1e-6.png"/>
            <p:cNvPicPr>
              <a:picLocks/>
            </p:cNvPicPr>
            <p:nvPr/>
          </p:nvPicPr>
          <p:blipFill>
            <a:blip r:embed="rId3" cstate="print"/>
            <a:srcRect/>
            <a:stretch>
              <a:fillRect/>
            </a:stretch>
          </p:blipFill>
          <p:spPr bwMode="auto">
            <a:xfrm>
              <a:off x="2057400" y="1981200"/>
              <a:ext cx="3429000" cy="2286000"/>
            </a:xfrm>
            <a:prstGeom prst="rect">
              <a:avLst/>
            </a:prstGeom>
            <a:noFill/>
            <a:ln w="9525">
              <a:noFill/>
              <a:miter lim="800000"/>
              <a:headEnd/>
              <a:tailEnd/>
            </a:ln>
          </p:spPr>
        </p:pic>
        <p:sp>
          <p:nvSpPr>
            <p:cNvPr id="29706" name="TextBox 7"/>
            <p:cNvSpPr txBox="1">
              <a:spLocks noChangeArrowheads="1"/>
            </p:cNvSpPr>
            <p:nvPr/>
          </p:nvSpPr>
          <p:spPr bwMode="auto">
            <a:xfrm>
              <a:off x="533400" y="2362200"/>
              <a:ext cx="1447800" cy="923330"/>
            </a:xfrm>
            <a:prstGeom prst="rect">
              <a:avLst/>
            </a:prstGeom>
            <a:noFill/>
            <a:ln w="9525">
              <a:noFill/>
              <a:miter lim="800000"/>
              <a:headEnd/>
              <a:tailEnd/>
            </a:ln>
          </p:spPr>
          <p:txBody>
            <a:bodyPr>
              <a:spAutoFit/>
            </a:bodyPr>
            <a:lstStyle/>
            <a:p>
              <a:pPr algn="r"/>
              <a:r>
                <a:rPr lang="en-US" b="1">
                  <a:solidFill>
                    <a:schemeClr val="accent1"/>
                  </a:solidFill>
                  <a:latin typeface="Calibri" pitchFamily="34" charset="0"/>
                </a:rPr>
                <a:t>PETN crystal:</a:t>
              </a:r>
            </a:p>
            <a:p>
              <a:pPr algn="r"/>
              <a:r>
                <a:rPr lang="en-US" b="1">
                  <a:solidFill>
                    <a:schemeClr val="accent1"/>
                  </a:solidFill>
                  <a:latin typeface="Calibri" pitchFamily="34" charset="0"/>
                </a:rPr>
                <a:t>solid, 1000s of steps!</a:t>
              </a:r>
            </a:p>
          </p:txBody>
        </p:sp>
      </p:grpSp>
      <p:grpSp>
        <p:nvGrpSpPr>
          <p:cNvPr id="11" name="Group 10"/>
          <p:cNvGrpSpPr>
            <a:grpSpLocks/>
          </p:cNvGrpSpPr>
          <p:nvPr/>
        </p:nvGrpSpPr>
        <p:grpSpPr bwMode="auto">
          <a:xfrm>
            <a:off x="381000" y="4479925"/>
            <a:ext cx="8670925" cy="2286000"/>
            <a:chOff x="381000" y="4480560"/>
            <a:chExt cx="8671560" cy="2286000"/>
          </a:xfrm>
        </p:grpSpPr>
        <p:pic>
          <p:nvPicPr>
            <p:cNvPr id="29701" name="Picture 5" descr="water_6540_ilut_longevity_1e-10.png"/>
            <p:cNvPicPr>
              <a:picLocks/>
            </p:cNvPicPr>
            <p:nvPr/>
          </p:nvPicPr>
          <p:blipFill>
            <a:blip r:embed="rId4" cstate="print"/>
            <a:srcRect/>
            <a:stretch>
              <a:fillRect/>
            </a:stretch>
          </p:blipFill>
          <p:spPr bwMode="auto">
            <a:xfrm>
              <a:off x="5623560" y="4480560"/>
              <a:ext cx="3429000" cy="2286000"/>
            </a:xfrm>
            <a:prstGeom prst="rect">
              <a:avLst/>
            </a:prstGeom>
            <a:noFill/>
            <a:ln w="9525">
              <a:noFill/>
              <a:miter lim="800000"/>
              <a:headEnd/>
              <a:tailEnd/>
            </a:ln>
          </p:spPr>
        </p:pic>
        <p:pic>
          <p:nvPicPr>
            <p:cNvPr id="29702" name="Picture 6" descr="water_6540_ilut_longevity_1e-6.png"/>
            <p:cNvPicPr>
              <a:picLocks/>
            </p:cNvPicPr>
            <p:nvPr/>
          </p:nvPicPr>
          <p:blipFill>
            <a:blip r:embed="rId5" cstate="print"/>
            <a:srcRect/>
            <a:stretch>
              <a:fillRect/>
            </a:stretch>
          </p:blipFill>
          <p:spPr bwMode="auto">
            <a:xfrm>
              <a:off x="2057400" y="4480560"/>
              <a:ext cx="3429000" cy="2286000"/>
            </a:xfrm>
            <a:prstGeom prst="rect">
              <a:avLst/>
            </a:prstGeom>
            <a:noFill/>
            <a:ln w="9525">
              <a:noFill/>
              <a:miter lim="800000"/>
              <a:headEnd/>
              <a:tailEnd/>
            </a:ln>
          </p:spPr>
        </p:pic>
        <p:sp>
          <p:nvSpPr>
            <p:cNvPr id="29703" name="TextBox 8"/>
            <p:cNvSpPr txBox="1">
              <a:spLocks noChangeArrowheads="1"/>
            </p:cNvSpPr>
            <p:nvPr/>
          </p:nvSpPr>
          <p:spPr bwMode="auto">
            <a:xfrm>
              <a:off x="381000" y="4953000"/>
              <a:ext cx="1600200" cy="923330"/>
            </a:xfrm>
            <a:prstGeom prst="rect">
              <a:avLst/>
            </a:prstGeom>
            <a:noFill/>
            <a:ln w="9525">
              <a:noFill/>
              <a:miter lim="800000"/>
              <a:headEnd/>
              <a:tailEnd/>
            </a:ln>
          </p:spPr>
          <p:txBody>
            <a:bodyPr>
              <a:spAutoFit/>
            </a:bodyPr>
            <a:lstStyle/>
            <a:p>
              <a:pPr algn="r"/>
              <a:r>
                <a:rPr lang="en-US" b="1">
                  <a:solidFill>
                    <a:schemeClr val="accent1"/>
                  </a:solidFill>
                  <a:latin typeface="Calibri" pitchFamily="34" charset="0"/>
                </a:rPr>
                <a:t>Bulk water:</a:t>
              </a:r>
            </a:p>
            <a:p>
              <a:pPr algn="r"/>
              <a:r>
                <a:rPr lang="en-US" b="1">
                  <a:solidFill>
                    <a:schemeClr val="accent1"/>
                  </a:solidFill>
                  <a:latin typeface="Calibri" pitchFamily="34" charset="0"/>
                </a:rPr>
                <a:t>liquid, 10-100s of steps!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Memory Management</a:t>
            </a:r>
          </a:p>
        </p:txBody>
      </p:sp>
      <p:sp>
        <p:nvSpPr>
          <p:cNvPr id="4" name="Content Placeholder 2"/>
          <p:cNvSpPr txBox="1">
            <a:spLocks/>
          </p:cNvSpPr>
          <p:nvPr/>
        </p:nvSpPr>
        <p:spPr>
          <a:xfrm>
            <a:off x="457200" y="1143000"/>
            <a:ext cx="8229600" cy="5486400"/>
          </a:xfrm>
          <a:prstGeom prst="rect">
            <a:avLst/>
          </a:prstGeom>
        </p:spPr>
        <p:txBody>
          <a:bodyPr anchor="ctr">
            <a:normAutofit fontScale="92500" lnSpcReduction="20000"/>
          </a:bodyPr>
          <a:lstStyle/>
          <a:p>
            <a:pPr marL="342900" indent="-342900" fontAlgn="auto">
              <a:lnSpc>
                <a:spcPct val="110000"/>
              </a:lnSpc>
              <a:spcBef>
                <a:spcPct val="20000"/>
              </a:spcBef>
              <a:spcAft>
                <a:spcPts val="0"/>
              </a:spcAft>
              <a:defRPr/>
            </a:pPr>
            <a:r>
              <a:rPr lang="en-US" sz="2400" b="1" dirty="0">
                <a:solidFill>
                  <a:srgbClr val="C00000"/>
                </a:solidFill>
                <a:latin typeface="+mn-lt"/>
                <a:cs typeface="+mn-cs"/>
              </a:rPr>
              <a:t>Compact data-structures</a:t>
            </a: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r>
              <a:rPr lang="en-US" sz="2400" b="1" dirty="0">
                <a:solidFill>
                  <a:srgbClr val="C00000"/>
                </a:solidFill>
                <a:latin typeface="+mn-lt"/>
                <a:cs typeface="+mn-cs"/>
              </a:rPr>
              <a:t>Dynamic and adaptive lists</a:t>
            </a:r>
          </a:p>
          <a:p>
            <a:pPr marL="800100" lvl="1" indent="-342900" fontAlgn="auto">
              <a:lnSpc>
                <a:spcPct val="110000"/>
              </a:lnSpc>
              <a:spcBef>
                <a:spcPct val="20000"/>
              </a:spcBef>
              <a:spcAft>
                <a:spcPts val="0"/>
              </a:spcAft>
              <a:buFont typeface="Arial" pitchFamily="34" charset="0"/>
              <a:buChar char="•"/>
              <a:defRPr/>
            </a:pPr>
            <a:r>
              <a:rPr lang="en-US" sz="2000" dirty="0">
                <a:solidFill>
                  <a:schemeClr val="accent1"/>
                </a:solidFill>
                <a:latin typeface="+mn-lt"/>
                <a:cs typeface="+mn-cs"/>
              </a:rPr>
              <a:t>initially: </a:t>
            </a:r>
            <a:r>
              <a:rPr lang="en-US" sz="2000" dirty="0">
                <a:latin typeface="+mn-lt"/>
                <a:cs typeface="+mn-cs"/>
              </a:rPr>
              <a:t>allocate after estimation</a:t>
            </a:r>
          </a:p>
          <a:p>
            <a:pPr marL="800100" lvl="1" indent="-342900" fontAlgn="auto">
              <a:lnSpc>
                <a:spcPct val="110000"/>
              </a:lnSpc>
              <a:spcBef>
                <a:spcPct val="20000"/>
              </a:spcBef>
              <a:spcAft>
                <a:spcPts val="0"/>
              </a:spcAft>
              <a:buFont typeface="Arial" pitchFamily="34" charset="0"/>
              <a:buChar char="•"/>
              <a:defRPr/>
            </a:pPr>
            <a:r>
              <a:rPr lang="en-US" sz="2000" dirty="0">
                <a:solidFill>
                  <a:schemeClr val="accent1"/>
                </a:solidFill>
                <a:latin typeface="+mn-lt"/>
                <a:cs typeface="+mn-cs"/>
              </a:rPr>
              <a:t>at every step: </a:t>
            </a:r>
            <a:r>
              <a:rPr lang="en-US" sz="2000" dirty="0">
                <a:latin typeface="+mn-lt"/>
                <a:cs typeface="+mn-cs"/>
              </a:rPr>
              <a:t>monitor &amp; re-allocate if necessary</a:t>
            </a:r>
          </a:p>
          <a:p>
            <a:pPr marL="342900" indent="-342900" fontAlgn="auto">
              <a:lnSpc>
                <a:spcPct val="110000"/>
              </a:lnSpc>
              <a:spcBef>
                <a:spcPct val="20000"/>
              </a:spcBef>
              <a:spcAft>
                <a:spcPts val="0"/>
              </a:spcAft>
              <a:defRPr/>
            </a:pPr>
            <a:endParaRPr lang="en-US" sz="2000" dirty="0">
              <a:latin typeface="+mn-lt"/>
              <a:cs typeface="+mn-cs"/>
            </a:endParaRPr>
          </a:p>
          <a:p>
            <a:pPr marL="342900" indent="-342900" fontAlgn="auto">
              <a:lnSpc>
                <a:spcPct val="110000"/>
              </a:lnSpc>
              <a:spcBef>
                <a:spcPct val="20000"/>
              </a:spcBef>
              <a:spcAft>
                <a:spcPts val="0"/>
              </a:spcAft>
              <a:defRPr/>
            </a:pPr>
            <a:r>
              <a:rPr lang="en-US" sz="2400" b="1" dirty="0">
                <a:solidFill>
                  <a:srgbClr val="C00000"/>
                </a:solidFill>
                <a:latin typeface="+mn-lt"/>
                <a:cs typeface="+mn-cs"/>
              </a:rPr>
              <a:t>Low memory foot-print, linear scaling with system size</a:t>
            </a:r>
          </a:p>
        </p:txBody>
      </p:sp>
      <p:grpSp>
        <p:nvGrpSpPr>
          <p:cNvPr id="163" name="Group 162"/>
          <p:cNvGrpSpPr>
            <a:grpSpLocks/>
          </p:cNvGrpSpPr>
          <p:nvPr/>
        </p:nvGrpSpPr>
        <p:grpSpPr bwMode="auto">
          <a:xfrm>
            <a:off x="685800" y="1782763"/>
            <a:ext cx="2743200" cy="2740025"/>
            <a:chOff x="381000" y="1981200"/>
            <a:chExt cx="2743200" cy="2740151"/>
          </a:xfrm>
        </p:grpSpPr>
        <p:grpSp>
          <p:nvGrpSpPr>
            <p:cNvPr id="30781" name="Group 159"/>
            <p:cNvGrpSpPr>
              <a:grpSpLocks/>
            </p:cNvGrpSpPr>
            <p:nvPr/>
          </p:nvGrpSpPr>
          <p:grpSpPr bwMode="auto">
            <a:xfrm>
              <a:off x="381000" y="1981200"/>
              <a:ext cx="2743200" cy="1371600"/>
              <a:chOff x="381000" y="1981200"/>
              <a:chExt cx="2743200" cy="1371600"/>
            </a:xfrm>
          </p:grpSpPr>
          <p:grpSp>
            <p:nvGrpSpPr>
              <p:cNvPr id="30783" name="Group 57"/>
              <p:cNvGrpSpPr>
                <a:grpSpLocks/>
              </p:cNvGrpSpPr>
              <p:nvPr/>
            </p:nvGrpSpPr>
            <p:grpSpPr bwMode="auto">
              <a:xfrm>
                <a:off x="457200" y="1981200"/>
                <a:ext cx="2286000" cy="457200"/>
                <a:chOff x="457200" y="1981200"/>
                <a:chExt cx="2286000" cy="457200"/>
              </a:xfrm>
            </p:grpSpPr>
            <p:cxnSp>
              <p:nvCxnSpPr>
                <p:cNvPr id="9" name="Straight Connector 3"/>
                <p:cNvCxnSpPr/>
                <p:nvPr/>
              </p:nvCxnSpPr>
              <p:spPr>
                <a:xfrm>
                  <a:off x="457200" y="1981200"/>
                  <a:ext cx="228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 y="2438421"/>
                  <a:ext cx="228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28589" y="2209811"/>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020752" y="2209811"/>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387464" y="2209811"/>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752589" y="2209811"/>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816" name="Group 27"/>
                <p:cNvGrpSpPr>
                  <a:grpSpLocks/>
                </p:cNvGrpSpPr>
                <p:nvPr/>
              </p:nvGrpSpPr>
              <p:grpSpPr bwMode="auto">
                <a:xfrm>
                  <a:off x="609600" y="2209800"/>
                  <a:ext cx="502919" cy="45719"/>
                  <a:chOff x="792480" y="2209800"/>
                  <a:chExt cx="502919" cy="45719"/>
                </a:xfrm>
              </p:grpSpPr>
              <p:sp>
                <p:nvSpPr>
                  <p:cNvPr id="19" name="Oval 18"/>
                  <p:cNvSpPr/>
                  <p:nvPr/>
                </p:nvSpPr>
                <p:spPr>
                  <a:xfrm>
                    <a:off x="792480" y="2209811"/>
                    <a:ext cx="4603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1021080" y="2209811"/>
                    <a:ext cx="4603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1249680" y="2209811"/>
                    <a:ext cx="4603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5" name="Oval 24"/>
                <p:cNvSpPr/>
                <p:nvPr/>
              </p:nvSpPr>
              <p:spPr>
                <a:xfrm>
                  <a:off x="1325563" y="2103443"/>
                  <a:ext cx="228600" cy="228611"/>
                </a:xfrm>
                <a:prstGeom prst="ellipse">
                  <a:avLst/>
                </a:prstGeom>
                <a:solidFill>
                  <a:schemeClr val="accent5"/>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1692275" y="2103443"/>
                  <a:ext cx="228600" cy="228611"/>
                </a:xfrm>
                <a:prstGeom prst="ellipse">
                  <a:avLst/>
                </a:prstGeom>
                <a:solidFill>
                  <a:schemeClr val="accent6"/>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0819" name="Group 28"/>
                <p:cNvGrpSpPr>
                  <a:grpSpLocks/>
                </p:cNvGrpSpPr>
                <p:nvPr/>
              </p:nvGrpSpPr>
              <p:grpSpPr bwMode="auto">
                <a:xfrm>
                  <a:off x="2133600" y="2209800"/>
                  <a:ext cx="502919" cy="45719"/>
                  <a:chOff x="792480" y="2209800"/>
                  <a:chExt cx="502919" cy="45719"/>
                </a:xfrm>
              </p:grpSpPr>
              <p:sp>
                <p:nvSpPr>
                  <p:cNvPr id="30" name="Oval 29"/>
                  <p:cNvSpPr/>
                  <p:nvPr/>
                </p:nvSpPr>
                <p:spPr>
                  <a:xfrm>
                    <a:off x="792480" y="2209811"/>
                    <a:ext cx="4603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Oval 30"/>
                  <p:cNvSpPr/>
                  <p:nvPr/>
                </p:nvSpPr>
                <p:spPr>
                  <a:xfrm>
                    <a:off x="1021080" y="2209811"/>
                    <a:ext cx="4603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Oval 31"/>
                  <p:cNvSpPr/>
                  <p:nvPr/>
                </p:nvSpPr>
                <p:spPr>
                  <a:xfrm>
                    <a:off x="1249680" y="2209811"/>
                    <a:ext cx="4603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33" name="Straight Connector 32"/>
                <p:cNvCxnSpPr/>
                <p:nvPr/>
              </p:nvCxnSpPr>
              <p:spPr>
                <a:xfrm rot="5400000">
                  <a:off x="2514589" y="2209811"/>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0821" name="TextBox 55"/>
                <p:cNvSpPr txBox="1">
                  <a:spLocks noChangeArrowheads="1"/>
                </p:cNvSpPr>
                <p:nvPr/>
              </p:nvSpPr>
              <p:spPr bwMode="auto">
                <a:xfrm>
                  <a:off x="1243584" y="2075688"/>
                  <a:ext cx="411480" cy="276999"/>
                </a:xfrm>
                <a:prstGeom prst="rect">
                  <a:avLst/>
                </a:prstGeom>
                <a:noFill/>
                <a:ln w="9525">
                  <a:noFill/>
                  <a:miter lim="800000"/>
                  <a:headEnd/>
                  <a:tailEnd/>
                </a:ln>
              </p:spPr>
              <p:txBody>
                <a:bodyPr>
                  <a:spAutoFit/>
                </a:bodyPr>
                <a:lstStyle/>
                <a:p>
                  <a:r>
                    <a:rPr lang="en-US" sz="1200" b="1">
                      <a:solidFill>
                        <a:srgbClr val="FF0000"/>
                      </a:solidFill>
                      <a:latin typeface="Calibri" pitchFamily="34" charset="0"/>
                    </a:rPr>
                    <a:t>n-1</a:t>
                  </a:r>
                </a:p>
              </p:txBody>
            </p:sp>
            <p:sp>
              <p:nvSpPr>
                <p:cNvPr id="30822" name="TextBox 56"/>
                <p:cNvSpPr txBox="1">
                  <a:spLocks noChangeArrowheads="1"/>
                </p:cNvSpPr>
                <p:nvPr/>
              </p:nvSpPr>
              <p:spPr bwMode="auto">
                <a:xfrm>
                  <a:off x="1676400" y="2075688"/>
                  <a:ext cx="228600" cy="276999"/>
                </a:xfrm>
                <a:prstGeom prst="rect">
                  <a:avLst/>
                </a:prstGeom>
                <a:noFill/>
                <a:ln w="9525">
                  <a:noFill/>
                  <a:miter lim="800000"/>
                  <a:headEnd/>
                  <a:tailEnd/>
                </a:ln>
              </p:spPr>
              <p:txBody>
                <a:bodyPr>
                  <a:spAutoFit/>
                </a:bodyPr>
                <a:lstStyle/>
                <a:p>
                  <a:r>
                    <a:rPr lang="en-US" sz="1200" b="1">
                      <a:solidFill>
                        <a:srgbClr val="FF0000"/>
                      </a:solidFill>
                      <a:latin typeface="Calibri" pitchFamily="34" charset="0"/>
                    </a:rPr>
                    <a:t>n</a:t>
                  </a:r>
                </a:p>
              </p:txBody>
            </p:sp>
          </p:grpSp>
          <p:cxnSp>
            <p:nvCxnSpPr>
              <p:cNvPr id="60" name="Straight Arrow Connector 59"/>
              <p:cNvCxnSpPr>
                <a:stCxn id="30821" idx="2"/>
                <a:endCxn id="79" idx="0"/>
              </p:cNvCxnSpPr>
              <p:nvPr/>
            </p:nvCxnSpPr>
            <p:spPr>
              <a:xfrm rot="5400000">
                <a:off x="929469" y="2375724"/>
                <a:ext cx="542950" cy="4968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30822" idx="2"/>
                <a:endCxn id="84" idx="0"/>
              </p:cNvCxnSpPr>
              <p:nvPr/>
            </p:nvCxnSpPr>
            <p:spPr>
              <a:xfrm rot="16200000" flipH="1">
                <a:off x="1671625" y="2471768"/>
                <a:ext cx="542950" cy="3048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grpSp>
            <p:nvGrpSpPr>
              <p:cNvPr id="30786" name="Group 88"/>
              <p:cNvGrpSpPr>
                <a:grpSpLocks/>
              </p:cNvGrpSpPr>
              <p:nvPr/>
            </p:nvGrpSpPr>
            <p:grpSpPr bwMode="auto">
              <a:xfrm>
                <a:off x="381000" y="2895600"/>
                <a:ext cx="2743200" cy="457200"/>
                <a:chOff x="228600" y="2895600"/>
                <a:chExt cx="2743200" cy="457200"/>
              </a:xfrm>
            </p:grpSpPr>
            <p:cxnSp>
              <p:nvCxnSpPr>
                <p:cNvPr id="37" name="Straight Connector 3"/>
                <p:cNvCxnSpPr/>
                <p:nvPr/>
              </p:nvCxnSpPr>
              <p:spPr>
                <a:xfrm>
                  <a:off x="228600" y="2895642"/>
                  <a:ext cx="274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8600" y="3352863"/>
                  <a:ext cx="274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1" y="3124253"/>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57189" y="3124253"/>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791" name="Group 27"/>
                <p:cNvGrpSpPr>
                  <a:grpSpLocks/>
                </p:cNvGrpSpPr>
                <p:nvPr/>
              </p:nvGrpSpPr>
              <p:grpSpPr bwMode="auto">
                <a:xfrm>
                  <a:off x="304800" y="3124200"/>
                  <a:ext cx="304800" cy="45719"/>
                  <a:chOff x="792480" y="2209800"/>
                  <a:chExt cx="502919" cy="45719"/>
                </a:xfrm>
              </p:grpSpPr>
              <p:sp>
                <p:nvSpPr>
                  <p:cNvPr id="53" name="Oval 18"/>
                  <p:cNvSpPr/>
                  <p:nvPr/>
                </p:nvSpPr>
                <p:spPr>
                  <a:xfrm>
                    <a:off x="792480" y="2209852"/>
                    <a:ext cx="44530"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Oval 53"/>
                  <p:cNvSpPr/>
                  <p:nvPr/>
                </p:nvSpPr>
                <p:spPr>
                  <a:xfrm>
                    <a:off x="1020366" y="2209852"/>
                    <a:ext cx="47149"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Oval 54"/>
                  <p:cNvSpPr/>
                  <p:nvPr/>
                </p:nvSpPr>
                <p:spPr>
                  <a:xfrm>
                    <a:off x="1250871" y="2209852"/>
                    <a:ext cx="4452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49" name="Straight Connector 48"/>
                <p:cNvCxnSpPr/>
                <p:nvPr/>
              </p:nvCxnSpPr>
              <p:spPr>
                <a:xfrm rot="5400000">
                  <a:off x="2743189" y="3124253"/>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793" name="Group 27"/>
                <p:cNvGrpSpPr>
                  <a:grpSpLocks/>
                </p:cNvGrpSpPr>
                <p:nvPr/>
              </p:nvGrpSpPr>
              <p:grpSpPr bwMode="auto">
                <a:xfrm>
                  <a:off x="2590800" y="3124200"/>
                  <a:ext cx="304800" cy="45719"/>
                  <a:chOff x="792480" y="2209800"/>
                  <a:chExt cx="502919" cy="45719"/>
                </a:xfrm>
              </p:grpSpPr>
              <p:sp>
                <p:nvSpPr>
                  <p:cNvPr id="71" name="Oval 18"/>
                  <p:cNvSpPr/>
                  <p:nvPr/>
                </p:nvSpPr>
                <p:spPr>
                  <a:xfrm>
                    <a:off x="792480" y="2209852"/>
                    <a:ext cx="44530"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Oval 71"/>
                  <p:cNvSpPr/>
                  <p:nvPr/>
                </p:nvSpPr>
                <p:spPr>
                  <a:xfrm>
                    <a:off x="1020366" y="2209852"/>
                    <a:ext cx="47149"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Oval 72"/>
                  <p:cNvSpPr/>
                  <p:nvPr/>
                </p:nvSpPr>
                <p:spPr>
                  <a:xfrm>
                    <a:off x="1250871" y="2209852"/>
                    <a:ext cx="4452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9" name="Rectangle 78"/>
                <p:cNvSpPr/>
                <p:nvPr/>
              </p:nvSpPr>
              <p:spPr>
                <a:xfrm>
                  <a:off x="685800" y="2895642"/>
                  <a:ext cx="228600" cy="45722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Rectangle 79"/>
                <p:cNvSpPr/>
                <p:nvPr/>
              </p:nvSpPr>
              <p:spPr>
                <a:xfrm>
                  <a:off x="914400" y="2895642"/>
                  <a:ext cx="228600" cy="45722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Rectangle 80"/>
                <p:cNvSpPr/>
                <p:nvPr/>
              </p:nvSpPr>
              <p:spPr>
                <a:xfrm>
                  <a:off x="1143000" y="2895642"/>
                  <a:ext cx="228600" cy="45722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Rectangle 81"/>
                <p:cNvSpPr/>
                <p:nvPr/>
              </p:nvSpPr>
              <p:spPr>
                <a:xfrm>
                  <a:off x="1371600" y="2895642"/>
                  <a:ext cx="228600" cy="45722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Rectangle 82"/>
                <p:cNvSpPr/>
                <p:nvPr/>
              </p:nvSpPr>
              <p:spPr>
                <a:xfrm>
                  <a:off x="1600200" y="2895642"/>
                  <a:ext cx="228600" cy="45722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 name="Rectangle 83"/>
                <p:cNvSpPr/>
                <p:nvPr/>
              </p:nvSpPr>
              <p:spPr>
                <a:xfrm>
                  <a:off x="1828800" y="2895642"/>
                  <a:ext cx="228600" cy="4572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Rectangle 84"/>
                <p:cNvSpPr/>
                <p:nvPr/>
              </p:nvSpPr>
              <p:spPr>
                <a:xfrm>
                  <a:off x="2057400" y="2895642"/>
                  <a:ext cx="228600" cy="4572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Rectangle 85"/>
                <p:cNvSpPr/>
                <p:nvPr/>
              </p:nvSpPr>
              <p:spPr>
                <a:xfrm>
                  <a:off x="2286000" y="2895642"/>
                  <a:ext cx="228600" cy="4572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802" name="TextBox 86"/>
                <p:cNvSpPr txBox="1">
                  <a:spLocks noChangeArrowheads="1"/>
                </p:cNvSpPr>
                <p:nvPr/>
              </p:nvSpPr>
              <p:spPr bwMode="auto">
                <a:xfrm>
                  <a:off x="685800" y="2971800"/>
                  <a:ext cx="990600" cy="307777"/>
                </a:xfrm>
                <a:prstGeom prst="rect">
                  <a:avLst/>
                </a:prstGeom>
                <a:noFill/>
                <a:ln w="9525">
                  <a:noFill/>
                  <a:miter lim="800000"/>
                  <a:headEnd/>
                  <a:tailEnd/>
                </a:ln>
              </p:spPr>
              <p:txBody>
                <a:bodyPr>
                  <a:spAutoFit/>
                </a:bodyPr>
                <a:lstStyle/>
                <a:p>
                  <a:r>
                    <a:rPr lang="en-US" sz="1400" b="1">
                      <a:solidFill>
                        <a:srgbClr val="FF0000"/>
                      </a:solidFill>
                      <a:latin typeface="Calibri" pitchFamily="34" charset="0"/>
                    </a:rPr>
                    <a:t>n-1’s data</a:t>
                  </a:r>
                </a:p>
              </p:txBody>
            </p:sp>
            <p:sp>
              <p:nvSpPr>
                <p:cNvPr id="30803" name="TextBox 87"/>
                <p:cNvSpPr txBox="1">
                  <a:spLocks noChangeArrowheads="1"/>
                </p:cNvSpPr>
                <p:nvPr/>
              </p:nvSpPr>
              <p:spPr bwMode="auto">
                <a:xfrm>
                  <a:off x="1828800" y="2971800"/>
                  <a:ext cx="762000" cy="307777"/>
                </a:xfrm>
                <a:prstGeom prst="rect">
                  <a:avLst/>
                </a:prstGeom>
                <a:noFill/>
                <a:ln w="9525">
                  <a:noFill/>
                  <a:miter lim="800000"/>
                  <a:headEnd/>
                  <a:tailEnd/>
                </a:ln>
              </p:spPr>
              <p:txBody>
                <a:bodyPr>
                  <a:spAutoFit/>
                </a:bodyPr>
                <a:lstStyle/>
                <a:p>
                  <a:r>
                    <a:rPr lang="en-US" sz="1400" b="1">
                      <a:solidFill>
                        <a:srgbClr val="FF0000"/>
                      </a:solidFill>
                      <a:latin typeface="Calibri" pitchFamily="34" charset="0"/>
                    </a:rPr>
                    <a:t>n’s data</a:t>
                  </a:r>
                </a:p>
              </p:txBody>
            </p:sp>
          </p:grpSp>
        </p:grpSp>
        <p:sp>
          <p:nvSpPr>
            <p:cNvPr id="30782" name="TextBox 160"/>
            <p:cNvSpPr txBox="1">
              <a:spLocks noChangeArrowheads="1"/>
            </p:cNvSpPr>
            <p:nvPr/>
          </p:nvSpPr>
          <p:spPr bwMode="auto">
            <a:xfrm>
              <a:off x="609600" y="3505199"/>
              <a:ext cx="2133600" cy="1216152"/>
            </a:xfrm>
            <a:prstGeom prst="rect">
              <a:avLst/>
            </a:prstGeom>
            <a:noFill/>
            <a:ln w="9525">
              <a:noFill/>
              <a:miter lim="800000"/>
              <a:headEnd/>
              <a:tailEnd/>
            </a:ln>
          </p:spPr>
          <p:txBody>
            <a:bodyPr>
              <a:spAutoFit/>
            </a:bodyPr>
            <a:lstStyle/>
            <a:p>
              <a:r>
                <a:rPr lang="en-US" b="1">
                  <a:solidFill>
                    <a:srgbClr val="C00000"/>
                  </a:solidFill>
                  <a:latin typeface="Calibri" pitchFamily="34" charset="0"/>
                </a:rPr>
                <a:t>in CSR format</a:t>
              </a:r>
            </a:p>
            <a:p>
              <a:pPr>
                <a:buFont typeface="Arial" charset="0"/>
                <a:buChar char="•"/>
              </a:pPr>
              <a:r>
                <a:rPr lang="en-US">
                  <a:solidFill>
                    <a:schemeClr val="accent1"/>
                  </a:solidFill>
                  <a:latin typeface="Calibri" pitchFamily="34" charset="0"/>
                </a:rPr>
                <a:t> neighbors list</a:t>
              </a:r>
            </a:p>
            <a:p>
              <a:pPr>
                <a:buFont typeface="Arial" charset="0"/>
                <a:buChar char="•"/>
              </a:pPr>
              <a:r>
                <a:rPr lang="en-US">
                  <a:solidFill>
                    <a:schemeClr val="accent1"/>
                  </a:solidFill>
                  <a:latin typeface="Calibri" pitchFamily="34" charset="0"/>
                </a:rPr>
                <a:t> Qeq matrix</a:t>
              </a:r>
            </a:p>
            <a:p>
              <a:pPr>
                <a:buFont typeface="Arial" charset="0"/>
                <a:buChar char="•"/>
              </a:pPr>
              <a:r>
                <a:rPr lang="en-US">
                  <a:solidFill>
                    <a:schemeClr val="accent1"/>
                  </a:solidFill>
                  <a:latin typeface="Calibri" pitchFamily="34" charset="0"/>
                </a:rPr>
                <a:t> 3-body intrs</a:t>
              </a:r>
            </a:p>
          </p:txBody>
        </p:sp>
      </p:grpSp>
      <p:grpSp>
        <p:nvGrpSpPr>
          <p:cNvPr id="164" name="Group 163"/>
          <p:cNvGrpSpPr>
            <a:grpSpLocks/>
          </p:cNvGrpSpPr>
          <p:nvPr/>
        </p:nvGrpSpPr>
        <p:grpSpPr bwMode="auto">
          <a:xfrm>
            <a:off x="4343400" y="1782763"/>
            <a:ext cx="3657600" cy="2743200"/>
            <a:chOff x="4495800" y="1981200"/>
            <a:chExt cx="3657600" cy="2743200"/>
          </a:xfrm>
        </p:grpSpPr>
        <p:grpSp>
          <p:nvGrpSpPr>
            <p:cNvPr id="30725" name="Group 158"/>
            <p:cNvGrpSpPr>
              <a:grpSpLocks/>
            </p:cNvGrpSpPr>
            <p:nvPr/>
          </p:nvGrpSpPr>
          <p:grpSpPr bwMode="auto">
            <a:xfrm>
              <a:off x="4495800" y="1981200"/>
              <a:ext cx="3657600" cy="1831777"/>
              <a:chOff x="4495800" y="1981200"/>
              <a:chExt cx="3657600" cy="1831777"/>
            </a:xfrm>
          </p:grpSpPr>
          <p:grpSp>
            <p:nvGrpSpPr>
              <p:cNvPr id="30727" name="Group 57"/>
              <p:cNvGrpSpPr>
                <a:grpSpLocks/>
              </p:cNvGrpSpPr>
              <p:nvPr/>
            </p:nvGrpSpPr>
            <p:grpSpPr bwMode="auto">
              <a:xfrm>
                <a:off x="4800600" y="1981200"/>
                <a:ext cx="2286000" cy="457200"/>
                <a:chOff x="457200" y="1981200"/>
                <a:chExt cx="2286000" cy="457200"/>
              </a:xfrm>
            </p:grpSpPr>
            <p:cxnSp>
              <p:nvCxnSpPr>
                <p:cNvPr id="119" name="Straight Connector 3"/>
                <p:cNvCxnSpPr/>
                <p:nvPr/>
              </p:nvCxnSpPr>
              <p:spPr>
                <a:xfrm>
                  <a:off x="457200" y="1981200"/>
                  <a:ext cx="228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457200" y="2438400"/>
                  <a:ext cx="228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228600" y="22098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a:off x="1020763" y="22098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1387475" y="22098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1752600" y="22098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768" name="Group 27"/>
                <p:cNvGrpSpPr>
                  <a:grpSpLocks/>
                </p:cNvGrpSpPr>
                <p:nvPr/>
              </p:nvGrpSpPr>
              <p:grpSpPr bwMode="auto">
                <a:xfrm>
                  <a:off x="609600" y="2209800"/>
                  <a:ext cx="502919" cy="45719"/>
                  <a:chOff x="792480" y="2209800"/>
                  <a:chExt cx="502919" cy="45719"/>
                </a:xfrm>
              </p:grpSpPr>
              <p:sp>
                <p:nvSpPr>
                  <p:cNvPr id="135" name="Oval 134"/>
                  <p:cNvSpPr/>
                  <p:nvPr/>
                </p:nvSpPr>
                <p:spPr>
                  <a:xfrm>
                    <a:off x="792480" y="2209800"/>
                    <a:ext cx="4603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6" name="Oval 135"/>
                  <p:cNvSpPr/>
                  <p:nvPr/>
                </p:nvSpPr>
                <p:spPr>
                  <a:xfrm>
                    <a:off x="1021080" y="2209800"/>
                    <a:ext cx="4603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7" name="Oval 136"/>
                  <p:cNvSpPr/>
                  <p:nvPr/>
                </p:nvSpPr>
                <p:spPr>
                  <a:xfrm>
                    <a:off x="1249680" y="2209800"/>
                    <a:ext cx="4603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26" name="Oval 125"/>
                <p:cNvSpPr/>
                <p:nvPr/>
              </p:nvSpPr>
              <p:spPr>
                <a:xfrm>
                  <a:off x="1325563" y="2103437"/>
                  <a:ext cx="228600" cy="228600"/>
                </a:xfrm>
                <a:prstGeom prst="ellipse">
                  <a:avLst/>
                </a:prstGeom>
                <a:solidFill>
                  <a:schemeClr val="accent5"/>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7" name="Oval 126"/>
                <p:cNvSpPr/>
                <p:nvPr/>
              </p:nvSpPr>
              <p:spPr>
                <a:xfrm>
                  <a:off x="1692275" y="2103437"/>
                  <a:ext cx="228600" cy="228600"/>
                </a:xfrm>
                <a:prstGeom prst="ellipse">
                  <a:avLst/>
                </a:prstGeom>
                <a:solidFill>
                  <a:schemeClr val="accent6"/>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0771" name="Group 28"/>
                <p:cNvGrpSpPr>
                  <a:grpSpLocks/>
                </p:cNvGrpSpPr>
                <p:nvPr/>
              </p:nvGrpSpPr>
              <p:grpSpPr bwMode="auto">
                <a:xfrm>
                  <a:off x="2133600" y="2209800"/>
                  <a:ext cx="502919" cy="45719"/>
                  <a:chOff x="792480" y="2209800"/>
                  <a:chExt cx="502919" cy="45719"/>
                </a:xfrm>
              </p:grpSpPr>
              <p:sp>
                <p:nvSpPr>
                  <p:cNvPr id="132" name="Oval 131"/>
                  <p:cNvSpPr/>
                  <p:nvPr/>
                </p:nvSpPr>
                <p:spPr>
                  <a:xfrm>
                    <a:off x="792480" y="2209800"/>
                    <a:ext cx="4603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 name="Oval 132"/>
                  <p:cNvSpPr/>
                  <p:nvPr/>
                </p:nvSpPr>
                <p:spPr>
                  <a:xfrm>
                    <a:off x="1021080" y="2209800"/>
                    <a:ext cx="4603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4" name="Oval 133"/>
                  <p:cNvSpPr/>
                  <p:nvPr/>
                </p:nvSpPr>
                <p:spPr>
                  <a:xfrm>
                    <a:off x="1249680" y="2209800"/>
                    <a:ext cx="4603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129" name="Straight Connector 128"/>
                <p:cNvCxnSpPr/>
                <p:nvPr/>
              </p:nvCxnSpPr>
              <p:spPr>
                <a:xfrm rot="5400000">
                  <a:off x="2514600" y="22098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0773" name="TextBox 129"/>
                <p:cNvSpPr txBox="1">
                  <a:spLocks noChangeArrowheads="1"/>
                </p:cNvSpPr>
                <p:nvPr/>
              </p:nvSpPr>
              <p:spPr bwMode="auto">
                <a:xfrm>
                  <a:off x="1243584" y="2075688"/>
                  <a:ext cx="411480" cy="276999"/>
                </a:xfrm>
                <a:prstGeom prst="rect">
                  <a:avLst/>
                </a:prstGeom>
                <a:noFill/>
                <a:ln w="9525">
                  <a:noFill/>
                  <a:miter lim="800000"/>
                  <a:headEnd/>
                  <a:tailEnd/>
                </a:ln>
              </p:spPr>
              <p:txBody>
                <a:bodyPr>
                  <a:spAutoFit/>
                </a:bodyPr>
                <a:lstStyle/>
                <a:p>
                  <a:r>
                    <a:rPr lang="en-US" sz="1200" b="1">
                      <a:solidFill>
                        <a:srgbClr val="FF0000"/>
                      </a:solidFill>
                      <a:latin typeface="Calibri" pitchFamily="34" charset="0"/>
                    </a:rPr>
                    <a:t>n-1</a:t>
                  </a:r>
                </a:p>
              </p:txBody>
            </p:sp>
            <p:sp>
              <p:nvSpPr>
                <p:cNvPr id="30774" name="TextBox 130"/>
                <p:cNvSpPr txBox="1">
                  <a:spLocks noChangeArrowheads="1"/>
                </p:cNvSpPr>
                <p:nvPr/>
              </p:nvSpPr>
              <p:spPr bwMode="auto">
                <a:xfrm>
                  <a:off x="1676400" y="2075688"/>
                  <a:ext cx="228600" cy="276999"/>
                </a:xfrm>
                <a:prstGeom prst="rect">
                  <a:avLst/>
                </a:prstGeom>
                <a:noFill/>
                <a:ln w="9525">
                  <a:noFill/>
                  <a:miter lim="800000"/>
                  <a:headEnd/>
                  <a:tailEnd/>
                </a:ln>
              </p:spPr>
              <p:txBody>
                <a:bodyPr>
                  <a:spAutoFit/>
                </a:bodyPr>
                <a:lstStyle/>
                <a:p>
                  <a:r>
                    <a:rPr lang="en-US" sz="1200" b="1">
                      <a:solidFill>
                        <a:srgbClr val="FF0000"/>
                      </a:solidFill>
                      <a:latin typeface="Calibri" pitchFamily="34" charset="0"/>
                    </a:rPr>
                    <a:t>n</a:t>
                  </a:r>
                </a:p>
              </p:txBody>
            </p:sp>
          </p:grpSp>
          <p:cxnSp>
            <p:nvCxnSpPr>
              <p:cNvPr id="93" name="Straight Arrow Connector 92"/>
              <p:cNvCxnSpPr>
                <a:stCxn id="30773" idx="2"/>
                <a:endCxn id="103" idx="0"/>
              </p:cNvCxnSpPr>
              <p:nvPr/>
            </p:nvCxnSpPr>
            <p:spPr>
              <a:xfrm rot="5400000">
                <a:off x="5158581" y="2261394"/>
                <a:ext cx="542925" cy="7254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30774" idx="2"/>
                <a:endCxn id="108" idx="0"/>
              </p:cNvCxnSpPr>
              <p:nvPr/>
            </p:nvCxnSpPr>
            <p:spPr>
              <a:xfrm rot="16200000" flipH="1">
                <a:off x="6129337" y="2357438"/>
                <a:ext cx="542925" cy="5334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grpSp>
            <p:nvGrpSpPr>
              <p:cNvPr id="30730" name="Group 152"/>
              <p:cNvGrpSpPr>
                <a:grpSpLocks/>
              </p:cNvGrpSpPr>
              <p:nvPr/>
            </p:nvGrpSpPr>
            <p:grpSpPr bwMode="auto">
              <a:xfrm>
                <a:off x="4495800" y="2895600"/>
                <a:ext cx="3657600" cy="917377"/>
                <a:chOff x="3733800" y="2895600"/>
                <a:chExt cx="3657600" cy="917377"/>
              </a:xfrm>
            </p:grpSpPr>
            <p:cxnSp>
              <p:nvCxnSpPr>
                <p:cNvPr id="96" name="Straight Connector 3"/>
                <p:cNvCxnSpPr/>
                <p:nvPr/>
              </p:nvCxnSpPr>
              <p:spPr>
                <a:xfrm>
                  <a:off x="3733800" y="2895600"/>
                  <a:ext cx="3657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733800" y="3352800"/>
                  <a:ext cx="3657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3505200" y="3124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a:off x="3962400" y="3124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735" name="Group 27"/>
                <p:cNvGrpSpPr>
                  <a:grpSpLocks/>
                </p:cNvGrpSpPr>
                <p:nvPr/>
              </p:nvGrpSpPr>
              <p:grpSpPr bwMode="auto">
                <a:xfrm>
                  <a:off x="3810008" y="3124200"/>
                  <a:ext cx="304805" cy="45719"/>
                  <a:chOff x="792480" y="2209800"/>
                  <a:chExt cx="502919" cy="45719"/>
                </a:xfrm>
              </p:grpSpPr>
              <p:sp>
                <p:nvSpPr>
                  <p:cNvPr id="116" name="Oval 18"/>
                  <p:cNvSpPr/>
                  <p:nvPr/>
                </p:nvSpPr>
                <p:spPr>
                  <a:xfrm>
                    <a:off x="792467" y="2209800"/>
                    <a:ext cx="44529"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7" name="Oval 116"/>
                  <p:cNvSpPr/>
                  <p:nvPr/>
                </p:nvSpPr>
                <p:spPr>
                  <a:xfrm>
                    <a:off x="1020349" y="2209800"/>
                    <a:ext cx="4714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8" name="Oval 117"/>
                  <p:cNvSpPr/>
                  <p:nvPr/>
                </p:nvSpPr>
                <p:spPr>
                  <a:xfrm>
                    <a:off x="1250850" y="2209800"/>
                    <a:ext cx="4452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101" name="Straight Connector 100"/>
                <p:cNvCxnSpPr/>
                <p:nvPr/>
              </p:nvCxnSpPr>
              <p:spPr>
                <a:xfrm rot="5400000">
                  <a:off x="7162800" y="3124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737" name="Group 27"/>
                <p:cNvGrpSpPr>
                  <a:grpSpLocks/>
                </p:cNvGrpSpPr>
                <p:nvPr/>
              </p:nvGrpSpPr>
              <p:grpSpPr bwMode="auto">
                <a:xfrm>
                  <a:off x="7010400" y="3124200"/>
                  <a:ext cx="304805" cy="45719"/>
                  <a:chOff x="792480" y="2209800"/>
                  <a:chExt cx="502919" cy="45719"/>
                </a:xfrm>
              </p:grpSpPr>
              <p:sp>
                <p:nvSpPr>
                  <p:cNvPr id="113" name="Oval 18"/>
                  <p:cNvSpPr/>
                  <p:nvPr/>
                </p:nvSpPr>
                <p:spPr>
                  <a:xfrm>
                    <a:off x="792480" y="2209800"/>
                    <a:ext cx="44529"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Oval 113"/>
                  <p:cNvSpPr/>
                  <p:nvPr/>
                </p:nvSpPr>
                <p:spPr>
                  <a:xfrm>
                    <a:off x="1020362" y="2209800"/>
                    <a:ext cx="4714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Oval 114"/>
                  <p:cNvSpPr/>
                  <p:nvPr/>
                </p:nvSpPr>
                <p:spPr>
                  <a:xfrm>
                    <a:off x="1250863" y="2209800"/>
                    <a:ext cx="4452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3" name="Rectangle 102"/>
                <p:cNvSpPr/>
                <p:nvPr/>
              </p:nvSpPr>
              <p:spPr>
                <a:xfrm>
                  <a:off x="4191000" y="2895600"/>
                  <a:ext cx="228600" cy="4572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Rectangle 103"/>
                <p:cNvSpPr/>
                <p:nvPr/>
              </p:nvSpPr>
              <p:spPr>
                <a:xfrm>
                  <a:off x="4419600" y="2895600"/>
                  <a:ext cx="228600" cy="4572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Rectangle 104"/>
                <p:cNvSpPr/>
                <p:nvPr/>
              </p:nvSpPr>
              <p:spPr>
                <a:xfrm>
                  <a:off x="4648200" y="2895600"/>
                  <a:ext cx="228600" cy="4572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Rectangle 105"/>
                <p:cNvSpPr/>
                <p:nvPr/>
              </p:nvSpPr>
              <p:spPr>
                <a:xfrm>
                  <a:off x="4876800" y="2895600"/>
                  <a:ext cx="228600" cy="4572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Rectangle 106"/>
                <p:cNvSpPr/>
                <p:nvPr/>
              </p:nvSpPr>
              <p:spPr>
                <a:xfrm>
                  <a:off x="5105400" y="2895600"/>
                  <a:ext cx="228600" cy="4572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Rectangle 107"/>
                <p:cNvSpPr/>
                <p:nvPr/>
              </p:nvSpPr>
              <p:spPr>
                <a:xfrm>
                  <a:off x="5791200" y="2895600"/>
                  <a:ext cx="228600" cy="457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Rectangle 108"/>
                <p:cNvSpPr/>
                <p:nvPr/>
              </p:nvSpPr>
              <p:spPr>
                <a:xfrm>
                  <a:off x="6019800" y="2895600"/>
                  <a:ext cx="228600" cy="457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Rectangle 109"/>
                <p:cNvSpPr/>
                <p:nvPr/>
              </p:nvSpPr>
              <p:spPr>
                <a:xfrm>
                  <a:off x="6248400" y="2895600"/>
                  <a:ext cx="228600" cy="457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46" name="TextBox 110"/>
                <p:cNvSpPr txBox="1">
                  <a:spLocks noChangeArrowheads="1"/>
                </p:cNvSpPr>
                <p:nvPr/>
              </p:nvSpPr>
              <p:spPr bwMode="auto">
                <a:xfrm>
                  <a:off x="4191000" y="2971800"/>
                  <a:ext cx="990600" cy="307777"/>
                </a:xfrm>
                <a:prstGeom prst="rect">
                  <a:avLst/>
                </a:prstGeom>
                <a:noFill/>
                <a:ln w="9525">
                  <a:noFill/>
                  <a:miter lim="800000"/>
                  <a:headEnd/>
                  <a:tailEnd/>
                </a:ln>
              </p:spPr>
              <p:txBody>
                <a:bodyPr>
                  <a:spAutoFit/>
                </a:bodyPr>
                <a:lstStyle/>
                <a:p>
                  <a:r>
                    <a:rPr lang="en-US" sz="1400" b="1">
                      <a:solidFill>
                        <a:srgbClr val="FF0000"/>
                      </a:solidFill>
                      <a:latin typeface="Calibri" pitchFamily="34" charset="0"/>
                    </a:rPr>
                    <a:t>n-1’s data</a:t>
                  </a:r>
                </a:p>
              </p:txBody>
            </p:sp>
            <p:sp>
              <p:nvSpPr>
                <p:cNvPr id="30747" name="TextBox 111"/>
                <p:cNvSpPr txBox="1">
                  <a:spLocks noChangeArrowheads="1"/>
                </p:cNvSpPr>
                <p:nvPr/>
              </p:nvSpPr>
              <p:spPr bwMode="auto">
                <a:xfrm>
                  <a:off x="5791200" y="2971800"/>
                  <a:ext cx="762000" cy="307777"/>
                </a:xfrm>
                <a:prstGeom prst="rect">
                  <a:avLst/>
                </a:prstGeom>
                <a:noFill/>
                <a:ln w="9525">
                  <a:noFill/>
                  <a:miter lim="800000"/>
                  <a:headEnd/>
                  <a:tailEnd/>
                </a:ln>
              </p:spPr>
              <p:txBody>
                <a:bodyPr>
                  <a:spAutoFit/>
                </a:bodyPr>
                <a:lstStyle/>
                <a:p>
                  <a:r>
                    <a:rPr lang="en-US" sz="1400" b="1">
                      <a:solidFill>
                        <a:srgbClr val="FF0000"/>
                      </a:solidFill>
                      <a:latin typeface="Calibri" pitchFamily="34" charset="0"/>
                    </a:rPr>
                    <a:t>n’s data</a:t>
                  </a:r>
                </a:p>
              </p:txBody>
            </p:sp>
            <p:sp>
              <p:nvSpPr>
                <p:cNvPr id="138" name="Rectangle 137"/>
                <p:cNvSpPr/>
                <p:nvPr/>
              </p:nvSpPr>
              <p:spPr>
                <a:xfrm>
                  <a:off x="5334000" y="2895600"/>
                  <a:ext cx="228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9" name="Rectangle 138"/>
                <p:cNvSpPr/>
                <p:nvPr/>
              </p:nvSpPr>
              <p:spPr>
                <a:xfrm>
                  <a:off x="5562600" y="2895600"/>
                  <a:ext cx="228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0" name="Rectangle 139"/>
                <p:cNvSpPr/>
                <p:nvPr/>
              </p:nvSpPr>
              <p:spPr>
                <a:xfrm>
                  <a:off x="6477000" y="2895600"/>
                  <a:ext cx="228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1" name="Rectangle 140"/>
                <p:cNvSpPr/>
                <p:nvPr/>
              </p:nvSpPr>
              <p:spPr>
                <a:xfrm>
                  <a:off x="6705600" y="2895600"/>
                  <a:ext cx="228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8" name="Left Brace 147"/>
                <p:cNvSpPr/>
                <p:nvPr/>
              </p:nvSpPr>
              <p:spPr>
                <a:xfrm rot="-5400000">
                  <a:off x="4914900" y="2628900"/>
                  <a:ext cx="152400" cy="1600200"/>
                </a:xfrm>
                <a:prstGeom prst="leftBrace">
                  <a:avLst/>
                </a:prstGeom>
                <a:ln w="15875"/>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49" name="Left Brace 148"/>
                <p:cNvSpPr/>
                <p:nvPr/>
              </p:nvSpPr>
              <p:spPr>
                <a:xfrm rot="-5400000">
                  <a:off x="6286500" y="2857500"/>
                  <a:ext cx="152400" cy="1143000"/>
                </a:xfrm>
                <a:prstGeom prst="leftBrace">
                  <a:avLst/>
                </a:prstGeom>
                <a:ln w="15875"/>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50" name="TextBox 149"/>
                <p:cNvSpPr txBox="1"/>
                <p:nvPr/>
              </p:nvSpPr>
              <p:spPr>
                <a:xfrm>
                  <a:off x="4267200" y="3505200"/>
                  <a:ext cx="1371600" cy="307975"/>
                </a:xfrm>
                <a:prstGeom prst="rect">
                  <a:avLst/>
                </a:prstGeom>
                <a:noFill/>
              </p:spPr>
              <p:txBody>
                <a:bodyPr>
                  <a:spAutoFit/>
                </a:bodyPr>
                <a:lstStyle/>
                <a:p>
                  <a:pPr fontAlgn="auto">
                    <a:spcBef>
                      <a:spcPts val="0"/>
                    </a:spcBef>
                    <a:spcAft>
                      <a:spcPts val="0"/>
                    </a:spcAft>
                    <a:defRPr/>
                  </a:pPr>
                  <a:r>
                    <a:rPr lang="en-US" sz="1400" b="1" dirty="0">
                      <a:solidFill>
                        <a:schemeClr val="accent4"/>
                      </a:solidFill>
                      <a:latin typeface="+mn-lt"/>
                      <a:cs typeface="+mn-cs"/>
                    </a:rPr>
                    <a:t>reserved for n-1</a:t>
                  </a:r>
                </a:p>
              </p:txBody>
            </p:sp>
            <p:sp>
              <p:nvSpPr>
                <p:cNvPr id="152" name="TextBox 151"/>
                <p:cNvSpPr txBox="1"/>
                <p:nvPr/>
              </p:nvSpPr>
              <p:spPr>
                <a:xfrm>
                  <a:off x="5791200" y="3505200"/>
                  <a:ext cx="1219200" cy="307975"/>
                </a:xfrm>
                <a:prstGeom prst="rect">
                  <a:avLst/>
                </a:prstGeom>
                <a:noFill/>
              </p:spPr>
              <p:txBody>
                <a:bodyPr>
                  <a:spAutoFit/>
                </a:bodyPr>
                <a:lstStyle/>
                <a:p>
                  <a:pPr fontAlgn="auto">
                    <a:spcBef>
                      <a:spcPts val="0"/>
                    </a:spcBef>
                    <a:spcAft>
                      <a:spcPts val="0"/>
                    </a:spcAft>
                    <a:defRPr/>
                  </a:pPr>
                  <a:r>
                    <a:rPr lang="en-US" sz="1400" b="1" dirty="0">
                      <a:solidFill>
                        <a:schemeClr val="accent4"/>
                      </a:solidFill>
                      <a:latin typeface="+mn-lt"/>
                      <a:cs typeface="+mn-cs"/>
                    </a:rPr>
                    <a:t>reserved for n</a:t>
                  </a:r>
                </a:p>
              </p:txBody>
            </p:sp>
          </p:grpSp>
        </p:grpSp>
        <p:sp>
          <p:nvSpPr>
            <p:cNvPr id="30726" name="TextBox 161"/>
            <p:cNvSpPr txBox="1">
              <a:spLocks noChangeArrowheads="1"/>
            </p:cNvSpPr>
            <p:nvPr/>
          </p:nvSpPr>
          <p:spPr bwMode="auto">
            <a:xfrm>
              <a:off x="4495800" y="3810000"/>
              <a:ext cx="2133600" cy="914400"/>
            </a:xfrm>
            <a:prstGeom prst="rect">
              <a:avLst/>
            </a:prstGeom>
            <a:noFill/>
            <a:ln w="9525">
              <a:noFill/>
              <a:miter lim="800000"/>
              <a:headEnd/>
              <a:tailEnd/>
            </a:ln>
          </p:spPr>
          <p:txBody>
            <a:bodyPr>
              <a:spAutoFit/>
            </a:bodyPr>
            <a:lstStyle/>
            <a:p>
              <a:r>
                <a:rPr lang="en-US" b="1">
                  <a:solidFill>
                    <a:srgbClr val="C00000"/>
                  </a:solidFill>
                  <a:latin typeface="Calibri" pitchFamily="34" charset="0"/>
                </a:rPr>
                <a:t>in modified CSR</a:t>
              </a:r>
            </a:p>
            <a:p>
              <a:pPr>
                <a:buFont typeface="Arial" charset="0"/>
                <a:buChar char="•"/>
              </a:pPr>
              <a:r>
                <a:rPr lang="en-US">
                  <a:solidFill>
                    <a:schemeClr val="accent1"/>
                  </a:solidFill>
                  <a:latin typeface="Calibri" pitchFamily="34" charset="0"/>
                </a:rPr>
                <a:t> bonds list</a:t>
              </a:r>
            </a:p>
            <a:p>
              <a:pPr>
                <a:buFont typeface="Arial" charset="0"/>
                <a:buChar char="•"/>
              </a:pPr>
              <a:r>
                <a:rPr lang="en-US">
                  <a:solidFill>
                    <a:schemeClr val="accent1"/>
                  </a:solidFill>
                  <a:latin typeface="Calibri" pitchFamily="34" charset="0"/>
                </a:rPr>
                <a:t> hbonds list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fade">
                                      <p:cBhvr>
                                        <p:cTn id="10" dur="2000"/>
                                        <p:tgtEl>
                                          <p:spTgt spid="163"/>
                                        </p:tgtEl>
                                      </p:cBhvr>
                                    </p:animEffect>
                                  </p:childTnLst>
                                </p:cTn>
                              </p:par>
                              <p:par>
                                <p:cTn id="11" presetID="10" presetClass="entr" presetSubtype="0" fill="hold" nodeType="withEffect">
                                  <p:stCondLst>
                                    <p:cond delay="0"/>
                                  </p:stCondLst>
                                  <p:childTnLst>
                                    <p:set>
                                      <p:cBhvr>
                                        <p:cTn id="12" dur="1" fill="hold">
                                          <p:stCondLst>
                                            <p:cond delay="0"/>
                                          </p:stCondLst>
                                        </p:cTn>
                                        <p:tgtEl>
                                          <p:spTgt spid="164"/>
                                        </p:tgtEl>
                                        <p:attrNameLst>
                                          <p:attrName>style.visibility</p:attrName>
                                        </p:attrNameLst>
                                      </p:cBhvr>
                                      <p:to>
                                        <p:strVal val="visible"/>
                                      </p:to>
                                    </p:set>
                                    <p:animEffect transition="in" filter="fade">
                                      <p:cBhvr>
                                        <p:cTn id="13" dur="2000"/>
                                        <p:tgtEl>
                                          <p:spTgt spid="16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9" end="9"/>
                                            </p:txEl>
                                          </p:spTgt>
                                        </p:tgtEl>
                                        <p:attrNameLst>
                                          <p:attrName>style.visibility</p:attrName>
                                        </p:attrNameLst>
                                      </p:cBhvr>
                                      <p:to>
                                        <p:strVal val="visible"/>
                                      </p:to>
                                    </p:set>
                                    <p:animEffect transition="in" filter="wipe(down)">
                                      <p:cBhvr>
                                        <p:cTn id="18" dur="500"/>
                                        <p:tgtEl>
                                          <p:spTgt spid="4">
                                            <p:txEl>
                                              <p:pRg st="9" end="9"/>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animEffect transition="in" filter="wipe(down)">
                                      <p:cBhvr>
                                        <p:cTn id="21" dur="500"/>
                                        <p:tgtEl>
                                          <p:spTgt spid="4">
                                            <p:txEl>
                                              <p:pRg st="10" end="10"/>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
                                            <p:txEl>
                                              <p:pRg st="11" end="11"/>
                                            </p:txEl>
                                          </p:spTgt>
                                        </p:tgtEl>
                                        <p:attrNameLst>
                                          <p:attrName>style.visibility</p:attrName>
                                        </p:attrNameLst>
                                      </p:cBhvr>
                                      <p:to>
                                        <p:strVal val="visible"/>
                                      </p:to>
                                    </p:set>
                                    <p:animEffect transition="in" filter="wipe(down)">
                                      <p:cBhvr>
                                        <p:cTn id="24" dur="500"/>
                                        <p:tgtEl>
                                          <p:spTgt spid="4">
                                            <p:txEl>
                                              <p:pRg st="11" end="1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xEl>
                                              <p:pRg st="13" end="13"/>
                                            </p:txEl>
                                          </p:spTgt>
                                        </p:tgtEl>
                                        <p:attrNameLst>
                                          <p:attrName>style.visibility</p:attrName>
                                        </p:attrNameLst>
                                      </p:cBhvr>
                                      <p:to>
                                        <p:strVal val="visible"/>
                                      </p:to>
                                    </p:set>
                                    <p:animEffect transition="in" filter="wipe(down)">
                                      <p:cBhvr>
                                        <p:cTn id="29"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Validation</a:t>
            </a:r>
          </a:p>
        </p:txBody>
      </p:sp>
      <p:sp>
        <p:nvSpPr>
          <p:cNvPr id="4" name="Content Placeholder 2"/>
          <p:cNvSpPr txBox="1">
            <a:spLocks/>
          </p:cNvSpPr>
          <p:nvPr/>
        </p:nvSpPr>
        <p:spPr bwMode="auto">
          <a:xfrm>
            <a:off x="457200" y="1143000"/>
            <a:ext cx="8229600" cy="5486400"/>
          </a:xfrm>
          <a:prstGeom prst="rect">
            <a:avLst/>
          </a:prstGeom>
          <a:noFill/>
          <a:ln w="9525">
            <a:noFill/>
            <a:miter lim="800000"/>
            <a:headEnd/>
            <a:tailEnd/>
          </a:ln>
        </p:spPr>
        <p:txBody>
          <a:bodyPr/>
          <a:lstStyle/>
          <a:p>
            <a:pPr marL="342900" indent="-342900" algn="ctr">
              <a:lnSpc>
                <a:spcPct val="110000"/>
              </a:lnSpc>
              <a:spcBef>
                <a:spcPct val="20000"/>
              </a:spcBef>
            </a:pPr>
            <a:r>
              <a:rPr lang="en-US" sz="2400" b="1">
                <a:solidFill>
                  <a:srgbClr val="C00000"/>
                </a:solidFill>
                <a:latin typeface="Calibri" pitchFamily="34" charset="0"/>
              </a:rPr>
              <a:t>Hexane (</a:t>
            </a:r>
            <a:r>
              <a:rPr lang="en-US" sz="2400">
                <a:solidFill>
                  <a:srgbClr val="C00000"/>
                </a:solidFill>
                <a:latin typeface="Calibri" pitchFamily="34" charset="0"/>
              </a:rPr>
              <a:t>C</a:t>
            </a:r>
            <a:r>
              <a:rPr lang="en-US" sz="2400" baseline="-25000">
                <a:solidFill>
                  <a:srgbClr val="C00000"/>
                </a:solidFill>
                <a:latin typeface="Calibri" pitchFamily="34" charset="0"/>
              </a:rPr>
              <a:t>6</a:t>
            </a:r>
            <a:r>
              <a:rPr lang="en-US" sz="2400">
                <a:solidFill>
                  <a:srgbClr val="C00000"/>
                </a:solidFill>
                <a:latin typeface="Calibri" pitchFamily="34" charset="0"/>
              </a:rPr>
              <a:t>H</a:t>
            </a:r>
            <a:r>
              <a:rPr lang="en-US" sz="2400" baseline="-25000">
                <a:solidFill>
                  <a:srgbClr val="C00000"/>
                </a:solidFill>
                <a:latin typeface="Calibri" pitchFamily="34" charset="0"/>
              </a:rPr>
              <a:t>14</a:t>
            </a:r>
            <a:r>
              <a:rPr lang="en-US" sz="2400" b="1">
                <a:solidFill>
                  <a:srgbClr val="C00000"/>
                </a:solidFill>
                <a:latin typeface="Calibri" pitchFamily="34" charset="0"/>
              </a:rPr>
              <a:t>) Structure Comparison</a:t>
            </a: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r>
              <a:rPr lang="en-US" sz="2400" b="1">
                <a:solidFill>
                  <a:srgbClr val="C00000"/>
                </a:solidFill>
                <a:latin typeface="Calibri" pitchFamily="34" charset="0"/>
              </a:rPr>
              <a:t>Excellent agreement!</a:t>
            </a:r>
          </a:p>
          <a:p>
            <a:pPr marL="342900" indent="-342900">
              <a:lnSpc>
                <a:spcPct val="110000"/>
              </a:lnSpc>
              <a:spcBef>
                <a:spcPct val="20000"/>
              </a:spcBef>
            </a:pPr>
            <a:endParaRPr lang="en-US" sz="2400" b="1">
              <a:solidFill>
                <a:srgbClr val="C00000"/>
              </a:solidFill>
              <a:latin typeface="Calibri" pitchFamily="34" charset="0"/>
            </a:endParaRPr>
          </a:p>
        </p:txBody>
      </p:sp>
      <p:pic>
        <p:nvPicPr>
          <p:cNvPr id="3075" name="Picture 3"/>
          <p:cNvPicPr>
            <a:picLocks noChangeAspect="1" noChangeArrowheads="1"/>
          </p:cNvPicPr>
          <p:nvPr/>
        </p:nvPicPr>
        <p:blipFill>
          <a:blip r:embed="rId2" cstate="print"/>
          <a:srcRect/>
          <a:stretch>
            <a:fillRect/>
          </a:stretch>
        </p:blipFill>
        <p:spPr bwMode="auto">
          <a:xfrm>
            <a:off x="1447800" y="1676400"/>
            <a:ext cx="6010275" cy="4076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animEffect transition="in" filter="wipe(down)">
                                      <p:cBhvr>
                                        <p:cTn id="1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p:cNvGrpSpPr>
          <p:nvPr/>
        </p:nvGrpSpPr>
        <p:grpSpPr bwMode="auto">
          <a:xfrm>
            <a:off x="1600200" y="2514600"/>
            <a:ext cx="6172200" cy="4364038"/>
            <a:chOff x="1600200" y="2514600"/>
            <a:chExt cx="6172200" cy="4364354"/>
          </a:xfrm>
        </p:grpSpPr>
        <p:pic>
          <p:nvPicPr>
            <p:cNvPr id="32772" name="Picture 4" descr="systemsize_memory_chart.png"/>
            <p:cNvPicPr>
              <a:picLocks/>
            </p:cNvPicPr>
            <p:nvPr/>
          </p:nvPicPr>
          <p:blipFill>
            <a:blip r:embed="rId2" cstate="print"/>
            <a:srcRect/>
            <a:stretch>
              <a:fillRect/>
            </a:stretch>
          </p:blipFill>
          <p:spPr bwMode="auto">
            <a:xfrm>
              <a:off x="1600200" y="4638674"/>
              <a:ext cx="6172200" cy="2240280"/>
            </a:xfrm>
            <a:prstGeom prst="rect">
              <a:avLst/>
            </a:prstGeom>
            <a:noFill/>
            <a:ln w="9525">
              <a:noFill/>
              <a:miter lim="800000"/>
              <a:headEnd/>
              <a:tailEnd/>
            </a:ln>
          </p:spPr>
        </p:pic>
        <p:pic>
          <p:nvPicPr>
            <p:cNvPr id="32773" name="Picture 3" descr="systemsize_speed_chart.png"/>
            <p:cNvPicPr>
              <a:picLocks/>
            </p:cNvPicPr>
            <p:nvPr/>
          </p:nvPicPr>
          <p:blipFill>
            <a:blip r:embed="rId3" cstate="print"/>
            <a:srcRect/>
            <a:stretch>
              <a:fillRect/>
            </a:stretch>
          </p:blipFill>
          <p:spPr bwMode="auto">
            <a:xfrm>
              <a:off x="1600200" y="2514600"/>
              <a:ext cx="6172200" cy="2240280"/>
            </a:xfrm>
            <a:prstGeom prst="rect">
              <a:avLst/>
            </a:prstGeom>
            <a:noFill/>
            <a:ln w="9525">
              <a:noFill/>
              <a:miter lim="800000"/>
              <a:headEnd/>
              <a:tailEnd/>
            </a:ln>
          </p:spPr>
        </p:pic>
      </p:grpSp>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Comparison to MD Methods</a:t>
            </a: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lstStyle/>
          <a:p>
            <a:pPr marL="342900" indent="-342900">
              <a:spcBef>
                <a:spcPct val="20000"/>
              </a:spcBef>
            </a:pPr>
            <a:r>
              <a:rPr lang="en-US" sz="2400" b="1">
                <a:solidFill>
                  <a:srgbClr val="C00000"/>
                </a:solidFill>
                <a:latin typeface="Calibri" pitchFamily="34" charset="0"/>
              </a:rPr>
              <a:t>Comparisons using hexane: </a:t>
            </a:r>
            <a:r>
              <a:rPr lang="en-US" sz="2400">
                <a:latin typeface="Calibri" pitchFamily="34" charset="0"/>
              </a:rPr>
              <a:t>systems of various sizes</a:t>
            </a:r>
          </a:p>
          <a:p>
            <a:pPr marL="800100" lvl="1" indent="-342900">
              <a:spcBef>
                <a:spcPct val="20000"/>
              </a:spcBef>
              <a:buFont typeface="Arial" charset="0"/>
              <a:buChar char="•"/>
            </a:pPr>
            <a:r>
              <a:rPr lang="en-US" sz="2000">
                <a:solidFill>
                  <a:schemeClr val="accent1"/>
                </a:solidFill>
                <a:latin typeface="Calibri" pitchFamily="34" charset="0"/>
              </a:rPr>
              <a:t>Ab-initio MD: </a:t>
            </a:r>
            <a:r>
              <a:rPr lang="en-US" sz="2000">
                <a:latin typeface="Calibri" pitchFamily="34" charset="0"/>
              </a:rPr>
              <a:t>CPMD</a:t>
            </a:r>
          </a:p>
          <a:p>
            <a:pPr marL="800100" lvl="1" indent="-342900">
              <a:spcBef>
                <a:spcPct val="20000"/>
              </a:spcBef>
              <a:buFont typeface="Arial" charset="0"/>
              <a:buChar char="•"/>
            </a:pPr>
            <a:r>
              <a:rPr lang="en-US" sz="2000">
                <a:solidFill>
                  <a:schemeClr val="accent1"/>
                </a:solidFill>
                <a:latin typeface="Calibri" pitchFamily="34" charset="0"/>
              </a:rPr>
              <a:t>Classical MD: </a:t>
            </a:r>
            <a:r>
              <a:rPr lang="en-US" sz="2000">
                <a:latin typeface="Calibri" pitchFamily="34" charset="0"/>
              </a:rPr>
              <a:t>GROMACS</a:t>
            </a:r>
          </a:p>
          <a:p>
            <a:pPr marL="800100" lvl="1" indent="-342900">
              <a:spcBef>
                <a:spcPct val="20000"/>
              </a:spcBef>
              <a:buFont typeface="Arial" charset="0"/>
              <a:buChar char="•"/>
            </a:pPr>
            <a:r>
              <a:rPr lang="en-US" sz="2000">
                <a:solidFill>
                  <a:schemeClr val="accent1"/>
                </a:solidFill>
                <a:latin typeface="Calibri" pitchFamily="34" charset="0"/>
              </a:rPr>
              <a:t>ReaxFF: </a:t>
            </a:r>
            <a:r>
              <a:rPr lang="en-US" sz="2000">
                <a:latin typeface="Calibri" pitchFamily="34" charset="0"/>
              </a:rPr>
              <a:t>SerialReax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Comparison to </a:t>
            </a:r>
            <a:r>
              <a:rPr lang="en-US" sz="3600" b="1" dirty="0" smtClean="0">
                <a:solidFill>
                  <a:schemeClr val="accent4"/>
                </a:solidFill>
                <a:latin typeface="+mj-lt"/>
                <a:ea typeface="+mj-ea"/>
                <a:cs typeface="+mj-cs"/>
              </a:rPr>
              <a:t>LAMMPS-</a:t>
            </a:r>
            <a:r>
              <a:rPr lang="en-US" sz="3600" b="1" dirty="0" err="1" smtClean="0">
                <a:solidFill>
                  <a:schemeClr val="accent4"/>
                </a:solidFill>
                <a:latin typeface="+mj-lt"/>
                <a:ea typeface="+mj-ea"/>
                <a:cs typeface="+mj-cs"/>
              </a:rPr>
              <a:t>ReaxF</a:t>
            </a:r>
            <a:endParaRPr lang="en-US" sz="3600" b="1" dirty="0">
              <a:solidFill>
                <a:schemeClr val="accent4"/>
              </a:solidFill>
              <a:latin typeface="+mj-lt"/>
              <a:ea typeface="+mj-ea"/>
              <a:cs typeface="+mj-cs"/>
            </a:endParaRP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lstStyle/>
          <a:p>
            <a:pPr marL="342900" indent="-342900" algn="ctr">
              <a:spcBef>
                <a:spcPct val="20000"/>
              </a:spcBef>
            </a:pPr>
            <a:r>
              <a:rPr lang="en-US" sz="2400" b="1">
                <a:solidFill>
                  <a:srgbClr val="C00000"/>
                </a:solidFill>
                <a:latin typeface="Calibri" pitchFamily="34" charset="0"/>
              </a:rPr>
              <a:t>Time per time-step comparison</a:t>
            </a:r>
            <a:endParaRPr lang="en-US" sz="2400">
              <a:latin typeface="Calibri" pitchFamily="34" charset="0"/>
            </a:endParaRPr>
          </a:p>
          <a:p>
            <a:pPr marL="342900" indent="-342900" algn="ctr">
              <a:spcBef>
                <a:spcPct val="20000"/>
              </a:spcBef>
            </a:pPr>
            <a:endParaRPr lang="en-US" sz="2400">
              <a:latin typeface="Calibri" pitchFamily="34" charset="0"/>
            </a:endParaRPr>
          </a:p>
          <a:p>
            <a:pPr marL="342900" indent="-342900" algn="ctr">
              <a:spcBef>
                <a:spcPct val="20000"/>
              </a:spcBef>
            </a:pPr>
            <a:endParaRPr lang="en-US" sz="2400">
              <a:latin typeface="Calibri" pitchFamily="34" charset="0"/>
            </a:endParaRPr>
          </a:p>
          <a:p>
            <a:pPr marL="342900" indent="-342900" algn="ctr">
              <a:spcBef>
                <a:spcPct val="20000"/>
              </a:spcBef>
            </a:pPr>
            <a:endParaRPr lang="en-US" sz="2400">
              <a:latin typeface="Calibri" pitchFamily="34" charset="0"/>
            </a:endParaRPr>
          </a:p>
          <a:p>
            <a:pPr marL="342900" indent="-342900" algn="ctr">
              <a:spcBef>
                <a:spcPct val="20000"/>
              </a:spcBef>
            </a:pPr>
            <a:r>
              <a:rPr lang="en-US" sz="2400" b="1">
                <a:solidFill>
                  <a:srgbClr val="C00000"/>
                </a:solidFill>
                <a:latin typeface="Calibri" pitchFamily="34" charset="0"/>
              </a:rPr>
              <a:t>Qeq solver performance</a:t>
            </a:r>
          </a:p>
          <a:p>
            <a:pPr marL="342900" indent="-342900" algn="ctr">
              <a:spcBef>
                <a:spcPct val="20000"/>
              </a:spcBef>
            </a:pPr>
            <a:endParaRPr lang="en-US" sz="2400" b="1">
              <a:solidFill>
                <a:srgbClr val="C00000"/>
              </a:solidFill>
              <a:latin typeface="Calibri" pitchFamily="34" charset="0"/>
            </a:endParaRPr>
          </a:p>
          <a:p>
            <a:pPr marL="342900" indent="-342900" algn="ctr">
              <a:spcBef>
                <a:spcPct val="20000"/>
              </a:spcBef>
            </a:pPr>
            <a:endParaRPr lang="en-US" sz="2400" b="1">
              <a:solidFill>
                <a:srgbClr val="C00000"/>
              </a:solidFill>
              <a:latin typeface="Calibri" pitchFamily="34" charset="0"/>
            </a:endParaRPr>
          </a:p>
          <a:p>
            <a:pPr marL="342900" indent="-342900" algn="ctr">
              <a:spcBef>
                <a:spcPct val="20000"/>
              </a:spcBef>
            </a:pPr>
            <a:endParaRPr lang="en-US" sz="2400" b="1">
              <a:solidFill>
                <a:srgbClr val="C00000"/>
              </a:solidFill>
              <a:latin typeface="Calibri" pitchFamily="34" charset="0"/>
            </a:endParaRPr>
          </a:p>
          <a:p>
            <a:pPr marL="342900" indent="-342900" algn="ctr">
              <a:spcBef>
                <a:spcPct val="20000"/>
              </a:spcBef>
            </a:pPr>
            <a:endParaRPr lang="en-US" sz="2400" b="1">
              <a:solidFill>
                <a:srgbClr val="C00000"/>
              </a:solidFill>
              <a:latin typeface="Calibri" pitchFamily="34" charset="0"/>
            </a:endParaRPr>
          </a:p>
          <a:p>
            <a:pPr marL="342900" indent="-342900" algn="ctr">
              <a:spcBef>
                <a:spcPct val="20000"/>
              </a:spcBef>
            </a:pPr>
            <a:r>
              <a:rPr lang="en-US" sz="2400" b="1">
                <a:solidFill>
                  <a:srgbClr val="C00000"/>
                </a:solidFill>
                <a:latin typeface="Calibri" pitchFamily="34" charset="0"/>
              </a:rPr>
              <a:t>Memory foot-print</a:t>
            </a:r>
          </a:p>
        </p:txBody>
      </p:sp>
      <p:pic>
        <p:nvPicPr>
          <p:cNvPr id="4098" name="Picture 2"/>
          <p:cNvPicPr>
            <a:picLocks noChangeAspect="1" noChangeArrowheads="1"/>
          </p:cNvPicPr>
          <p:nvPr/>
        </p:nvPicPr>
        <p:blipFill>
          <a:blip r:embed="rId2" cstate="print"/>
          <a:srcRect/>
          <a:stretch>
            <a:fillRect/>
          </a:stretch>
        </p:blipFill>
        <p:spPr bwMode="auto">
          <a:xfrm>
            <a:off x="1600200" y="1524000"/>
            <a:ext cx="5848350" cy="135255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2057400" y="3276600"/>
            <a:ext cx="4972050" cy="1666875"/>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2286000" y="5495925"/>
            <a:ext cx="4495800" cy="1362075"/>
          </a:xfrm>
          <a:prstGeom prst="rect">
            <a:avLst/>
          </a:prstGeom>
          <a:noFill/>
          <a:ln w="9525">
            <a:noFill/>
            <a:miter lim="800000"/>
            <a:headEnd/>
            <a:tailEnd/>
          </a:ln>
        </p:spPr>
      </p:pic>
      <p:grpSp>
        <p:nvGrpSpPr>
          <p:cNvPr id="24" name="Group 23"/>
          <p:cNvGrpSpPr>
            <a:grpSpLocks/>
          </p:cNvGrpSpPr>
          <p:nvPr/>
        </p:nvGrpSpPr>
        <p:grpSpPr bwMode="auto">
          <a:xfrm>
            <a:off x="4800600" y="4419600"/>
            <a:ext cx="4114800" cy="1536700"/>
            <a:chOff x="4800600" y="4419600"/>
            <a:chExt cx="4114800" cy="1537395"/>
          </a:xfrm>
        </p:grpSpPr>
        <p:cxnSp>
          <p:nvCxnSpPr>
            <p:cNvPr id="10" name="Straight Arrow Connector 9"/>
            <p:cNvCxnSpPr>
              <a:stCxn id="33801" idx="1"/>
            </p:cNvCxnSpPr>
            <p:nvPr/>
          </p:nvCxnSpPr>
          <p:spPr>
            <a:xfrm rot="10800000">
              <a:off x="4800600" y="4419600"/>
              <a:ext cx="2743200" cy="84493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3801" idx="1"/>
            </p:cNvCxnSpPr>
            <p:nvPr/>
          </p:nvCxnSpPr>
          <p:spPr>
            <a:xfrm rot="10800000">
              <a:off x="6553200" y="4419600"/>
              <a:ext cx="990600" cy="84493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801" name="TextBox 18"/>
            <p:cNvSpPr txBox="1">
              <a:spLocks noChangeArrowheads="1"/>
            </p:cNvSpPr>
            <p:nvPr/>
          </p:nvSpPr>
          <p:spPr bwMode="auto">
            <a:xfrm>
              <a:off x="7543800" y="4572000"/>
              <a:ext cx="1371600" cy="1384995"/>
            </a:xfrm>
            <a:prstGeom prst="rect">
              <a:avLst/>
            </a:prstGeom>
            <a:noFill/>
            <a:ln w="9525">
              <a:solidFill>
                <a:srgbClr val="C00000"/>
              </a:solidFill>
              <a:miter lim="800000"/>
              <a:headEnd/>
              <a:tailEnd/>
            </a:ln>
          </p:spPr>
          <p:txBody>
            <a:bodyPr>
              <a:spAutoFit/>
            </a:bodyPr>
            <a:lstStyle/>
            <a:p>
              <a:pPr>
                <a:buFont typeface="Arial" charset="0"/>
                <a:buChar char="•"/>
              </a:pPr>
              <a:r>
                <a:rPr lang="en-US" sz="1400">
                  <a:solidFill>
                    <a:srgbClr val="FF0000"/>
                  </a:solidFill>
                  <a:latin typeface="Calibri" pitchFamily="34" charset="0"/>
                </a:rPr>
                <a:t> different QEq formulations</a:t>
              </a:r>
            </a:p>
            <a:p>
              <a:pPr>
                <a:buFont typeface="Arial" charset="0"/>
                <a:buChar char="•"/>
              </a:pPr>
              <a:r>
                <a:rPr lang="en-US" sz="1400">
                  <a:solidFill>
                    <a:srgbClr val="FF0000"/>
                  </a:solidFill>
                  <a:latin typeface="Calibri" pitchFamily="34" charset="0"/>
                </a:rPr>
                <a:t> similar results</a:t>
              </a:r>
            </a:p>
            <a:p>
              <a:pPr>
                <a:buFont typeface="Arial" charset="0"/>
                <a:buChar char="•"/>
              </a:pPr>
              <a:r>
                <a:rPr lang="en-US" sz="1400">
                  <a:solidFill>
                    <a:srgbClr val="FF0000"/>
                  </a:solidFill>
                  <a:latin typeface="Calibri" pitchFamily="34" charset="0"/>
                </a:rPr>
                <a:t> LAMMPS: </a:t>
              </a:r>
            </a:p>
            <a:p>
              <a:r>
                <a:rPr lang="en-US" sz="1400">
                  <a:solidFill>
                    <a:srgbClr val="FF0000"/>
                  </a:solidFill>
                  <a:latin typeface="Calibri" pitchFamily="34" charset="0"/>
                </a:rPr>
                <a:t>CG / no preconditioner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fade">
                                      <p:cBhvr>
                                        <p:cTn id="18" dur="1000"/>
                                        <p:tgtEl>
                                          <p:spTgt spid="409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wipe(down)">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100"/>
                                        </p:tgtEl>
                                        <p:attrNameLst>
                                          <p:attrName>style.visibility</p:attrName>
                                        </p:attrNameLst>
                                      </p:cBhvr>
                                      <p:to>
                                        <p:strVal val="visible"/>
                                      </p:to>
                                    </p:set>
                                    <p:animEffect transition="in" filter="fade">
                                      <p:cBhvr>
                                        <p:cTn id="31"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Outline</a:t>
            </a:r>
          </a:p>
        </p:txBody>
      </p:sp>
      <p:sp>
        <p:nvSpPr>
          <p:cNvPr id="3" name="Rectangle 3"/>
          <p:cNvSpPr txBox="1">
            <a:spLocks noChangeArrowheads="1"/>
          </p:cNvSpPr>
          <p:nvPr/>
        </p:nvSpPr>
        <p:spPr>
          <a:xfrm>
            <a:off x="457200" y="1143000"/>
            <a:ext cx="8229600" cy="5486400"/>
          </a:xfrm>
          <a:prstGeom prst="rect">
            <a:avLst/>
          </a:prstGeom>
        </p:spPr>
        <p:txBody>
          <a:bodyPr anchor="ctr"/>
          <a:lstStyle/>
          <a:p>
            <a:pPr marL="457200" indent="-457200" fontAlgn="auto">
              <a:spcBef>
                <a:spcPct val="20000"/>
              </a:spcBef>
              <a:spcAft>
                <a:spcPts val="0"/>
              </a:spcAft>
              <a:buFont typeface="+mj-lt"/>
              <a:buAutoNum type="arabicPeriod"/>
              <a:defRPr/>
            </a:pPr>
            <a:r>
              <a:rPr lang="en-US" sz="2400" b="1" dirty="0" smtClean="0">
                <a:solidFill>
                  <a:srgbClr val="C00000"/>
                </a:solidFill>
                <a:latin typeface="+mn-lt"/>
                <a:cs typeface="+mn-cs"/>
              </a:rPr>
              <a:t>Sequential </a:t>
            </a:r>
            <a:r>
              <a:rPr lang="en-US" sz="2400" b="1" dirty="0">
                <a:solidFill>
                  <a:srgbClr val="C00000"/>
                </a:solidFill>
                <a:latin typeface="+mn-lt"/>
                <a:cs typeface="+mn-cs"/>
              </a:rPr>
              <a:t>Realization: </a:t>
            </a:r>
            <a:r>
              <a:rPr lang="en-US" sz="2400" b="1" dirty="0" err="1">
                <a:solidFill>
                  <a:srgbClr val="C00000"/>
                </a:solidFill>
                <a:latin typeface="+mn-lt"/>
                <a:cs typeface="+mn-cs"/>
              </a:rPr>
              <a:t>SerialReax</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Algorithms and Numerical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Validation</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Characterization</a:t>
            </a: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Parallel Realization: </a:t>
            </a:r>
            <a:r>
              <a:rPr lang="en-US" sz="2400" b="1" dirty="0" err="1">
                <a:solidFill>
                  <a:srgbClr val="C00000"/>
                </a:solidFill>
                <a:latin typeface="+mn-lt"/>
                <a:cs typeface="+mn-cs"/>
              </a:rPr>
              <a:t>PuReMD</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Parallelization: Algorithms and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and Scalability</a:t>
            </a: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Applications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Strain Relaxation in Si/</a:t>
            </a:r>
            <a:r>
              <a:rPr lang="en-US" sz="2000" dirty="0" err="1">
                <a:solidFill>
                  <a:schemeClr val="accent1"/>
                </a:solidFill>
                <a:latin typeface="+mn-lt"/>
                <a:cs typeface="+mn-cs"/>
              </a:rPr>
              <a:t>Ge</a:t>
            </a:r>
            <a:r>
              <a:rPr lang="en-US" sz="2000" dirty="0">
                <a:solidFill>
                  <a:schemeClr val="accent1"/>
                </a:solidFill>
                <a:latin typeface="+mn-lt"/>
                <a:cs typeface="+mn-cs"/>
              </a:rPr>
              <a:t>/Si </a:t>
            </a:r>
            <a:r>
              <a:rPr lang="en-US" sz="2000" dirty="0" err="1">
                <a:solidFill>
                  <a:schemeClr val="accent1"/>
                </a:solidFill>
                <a:latin typeface="+mn-lt"/>
                <a:cs typeface="+mn-cs"/>
              </a:rPr>
              <a:t>Nanobars</a:t>
            </a:r>
            <a:endParaRPr lang="en-US" sz="2000" dirty="0">
              <a:solidFill>
                <a:schemeClr val="accent1"/>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Water-Silica Interface</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Oxidative Stress in Lipid </a:t>
            </a:r>
            <a:r>
              <a:rPr lang="en-US" sz="2000" dirty="0" err="1">
                <a:solidFill>
                  <a:schemeClr val="accent1"/>
                </a:solidFill>
                <a:latin typeface="+mn-lt"/>
                <a:cs typeface="+mn-cs"/>
              </a:rPr>
              <a:t>Bilayers</a:t>
            </a:r>
            <a:endParaRPr lang="en-US" sz="2000" dirty="0">
              <a:solidFill>
                <a:schemeClr val="accent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500" fill="hold"/>
                                        <p:tgtEl>
                                          <p:spTgt spid="3">
                                            <p:txEl>
                                              <p:pRg st="0" end="0"/>
                                            </p:txEl>
                                          </p:spTgt>
                                        </p:tgtEl>
                                        <p:attrNameLst>
                                          <p:attrName>style.color</p:attrName>
                                        </p:attrNameLst>
                                      </p:cBhvr>
                                      <p:to>
                                        <a:schemeClr val="bg2"/>
                                      </p:to>
                                    </p:animClr>
                                  </p:childTnLst>
                                </p:cTn>
                              </p:par>
                              <p:par>
                                <p:cTn id="7" presetID="3" presetClass="emph" presetSubtype="2" fill="hold" nodeType="withEffect">
                                  <p:stCondLst>
                                    <p:cond delay="0"/>
                                  </p:stCondLst>
                                  <p:childTnLst>
                                    <p:animClr clrSpc="rgb" dir="cw">
                                      <p:cBhvr override="childStyle">
                                        <p:cTn id="8" dur="500" fill="hold"/>
                                        <p:tgtEl>
                                          <p:spTgt spid="3">
                                            <p:txEl>
                                              <p:pRg st="1" end="1"/>
                                            </p:txEl>
                                          </p:spTgt>
                                        </p:tgtEl>
                                        <p:attrNameLst>
                                          <p:attrName>style.color</p:attrName>
                                        </p:attrNameLst>
                                      </p:cBhvr>
                                      <p:to>
                                        <a:schemeClr val="bg2"/>
                                      </p:to>
                                    </p:animClr>
                                  </p:childTnLst>
                                </p:cTn>
                              </p:par>
                              <p:par>
                                <p:cTn id="9" presetID="3" presetClass="emph" presetSubtype="2" fill="hold" nodeType="withEffect">
                                  <p:stCondLst>
                                    <p:cond delay="0"/>
                                  </p:stCondLst>
                                  <p:childTnLst>
                                    <p:animClr clrSpc="rgb" dir="cw">
                                      <p:cBhvr override="childStyle">
                                        <p:cTn id="10" dur="500" fill="hold"/>
                                        <p:tgtEl>
                                          <p:spTgt spid="3">
                                            <p:txEl>
                                              <p:pRg st="2" end="2"/>
                                            </p:txEl>
                                          </p:spTgt>
                                        </p:tgtEl>
                                        <p:attrNameLst>
                                          <p:attrName>style.color</p:attrName>
                                        </p:attrNameLst>
                                      </p:cBhvr>
                                      <p:to>
                                        <a:schemeClr val="bg2"/>
                                      </p:to>
                                    </p:animClr>
                                  </p:childTnLst>
                                </p:cTn>
                              </p:par>
                              <p:par>
                                <p:cTn id="11" presetID="3" presetClass="emph" presetSubtype="2" fill="hold" nodeType="withEffect">
                                  <p:stCondLst>
                                    <p:cond delay="0"/>
                                  </p:stCondLst>
                                  <p:childTnLst>
                                    <p:animClr clrSpc="rgb" dir="cw">
                                      <p:cBhvr override="childStyle">
                                        <p:cTn id="12" dur="500" fill="hold"/>
                                        <p:tgtEl>
                                          <p:spTgt spid="3">
                                            <p:txEl>
                                              <p:pRg st="3" end="3"/>
                                            </p:txEl>
                                          </p:spTgt>
                                        </p:tgtEl>
                                        <p:attrNameLst>
                                          <p:attrName>style.color</p:attrName>
                                        </p:attrNameLst>
                                      </p:cBhvr>
                                      <p:to>
                                        <a:schemeClr val="bg2"/>
                                      </p:to>
                                    </p:animClr>
                                  </p:childTnLst>
                                </p:cTn>
                              </p:par>
                              <p:par>
                                <p:cTn id="13" presetID="3" presetClass="emph" presetSubtype="2" fill="hold" nodeType="withEffect">
                                  <p:stCondLst>
                                    <p:cond delay="0"/>
                                  </p:stCondLst>
                                  <p:childTnLst>
                                    <p:animClr clrSpc="rgb" dir="cw">
                                      <p:cBhvr override="childStyle">
                                        <p:cTn id="14" dur="500" fill="hold"/>
                                        <p:tgtEl>
                                          <p:spTgt spid="3">
                                            <p:txEl>
                                              <p:pRg st="7" end="7"/>
                                            </p:txEl>
                                          </p:spTgt>
                                        </p:tgtEl>
                                        <p:attrNameLst>
                                          <p:attrName>style.color</p:attrName>
                                        </p:attrNameLst>
                                      </p:cBhvr>
                                      <p:to>
                                        <a:schemeClr val="bg2"/>
                                      </p:to>
                                    </p:animClr>
                                  </p:childTnLst>
                                </p:cTn>
                              </p:par>
                              <p:par>
                                <p:cTn id="15" presetID="3" presetClass="emph" presetSubtype="2" fill="hold" nodeType="withEffect">
                                  <p:stCondLst>
                                    <p:cond delay="0"/>
                                  </p:stCondLst>
                                  <p:childTnLst>
                                    <p:animClr clrSpc="rgb" dir="cw">
                                      <p:cBhvr override="childStyle">
                                        <p:cTn id="16" dur="500" fill="hold"/>
                                        <p:tgtEl>
                                          <p:spTgt spid="3">
                                            <p:txEl>
                                              <p:pRg st="8" end="8"/>
                                            </p:txEl>
                                          </p:spTgt>
                                        </p:tgtEl>
                                        <p:attrNameLst>
                                          <p:attrName>style.color</p:attrName>
                                        </p:attrNameLst>
                                      </p:cBhvr>
                                      <p:to>
                                        <a:schemeClr val="bg2"/>
                                      </p:to>
                                    </p:animClr>
                                  </p:childTnLst>
                                </p:cTn>
                              </p:par>
                              <p:par>
                                <p:cTn id="17" presetID="3" presetClass="emph" presetSubtype="2" fill="hold" nodeType="withEffect">
                                  <p:stCondLst>
                                    <p:cond delay="0"/>
                                  </p:stCondLst>
                                  <p:childTnLst>
                                    <p:animClr clrSpc="rgb" dir="cw">
                                      <p:cBhvr override="childStyle">
                                        <p:cTn id="18" dur="500" fill="hold"/>
                                        <p:tgtEl>
                                          <p:spTgt spid="3">
                                            <p:txEl>
                                              <p:pRg st="9" end="9"/>
                                            </p:txEl>
                                          </p:spTgt>
                                        </p:tgtEl>
                                        <p:attrNameLst>
                                          <p:attrName>style.color</p:attrName>
                                        </p:attrNameLst>
                                      </p:cBhvr>
                                      <p:to>
                                        <a:schemeClr val="bg2"/>
                                      </p:to>
                                    </p:animClr>
                                  </p:childTnLst>
                                </p:cTn>
                              </p:par>
                              <p:par>
                                <p:cTn id="19" presetID="3" presetClass="emph" presetSubtype="2" fill="hold" nodeType="withEffect">
                                  <p:stCondLst>
                                    <p:cond delay="0"/>
                                  </p:stCondLst>
                                  <p:childTnLst>
                                    <p:animClr clrSpc="rgb" dir="cw">
                                      <p:cBhvr override="childStyle">
                                        <p:cTn id="20" dur="500" fill="hold"/>
                                        <p:tgtEl>
                                          <p:spTgt spid="3">
                                            <p:txEl>
                                              <p:pRg st="10" end="10"/>
                                            </p:txEl>
                                          </p:spTgt>
                                        </p:tgtEl>
                                        <p:attrNameLst>
                                          <p:attrName>style.color</p:attrName>
                                        </p:attrNameLst>
                                      </p:cBhvr>
                                      <p:to>
                                        <a:schemeClr val="bg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Parallel Realization: </a:t>
            </a:r>
            <a:r>
              <a:rPr lang="en-US" sz="3600" b="1" dirty="0" err="1">
                <a:solidFill>
                  <a:schemeClr val="accent4"/>
                </a:solidFill>
                <a:latin typeface="+mj-lt"/>
                <a:ea typeface="+mj-ea"/>
                <a:cs typeface="+mj-cs"/>
              </a:rPr>
              <a:t>PuReMD</a:t>
            </a:r>
            <a:endParaRPr lang="en-US" sz="3600" b="1" dirty="0">
              <a:solidFill>
                <a:schemeClr val="accent4"/>
              </a:solidFill>
              <a:latin typeface="+mj-lt"/>
              <a:ea typeface="+mj-ea"/>
              <a:cs typeface="+mj-cs"/>
            </a:endParaRP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pPr>
            <a:r>
              <a:rPr lang="en-US" sz="2400" b="1" dirty="0">
                <a:solidFill>
                  <a:srgbClr val="C00000"/>
                </a:solidFill>
                <a:latin typeface="Calibri" pitchFamily="34" charset="0"/>
              </a:rPr>
              <a:t>Built on the </a:t>
            </a:r>
            <a:r>
              <a:rPr lang="en-US" sz="2400" b="1" dirty="0" err="1">
                <a:solidFill>
                  <a:srgbClr val="C00000"/>
                </a:solidFill>
                <a:latin typeface="Calibri" pitchFamily="34" charset="0"/>
              </a:rPr>
              <a:t>SerialReax</a:t>
            </a:r>
            <a:r>
              <a:rPr lang="en-US" sz="2400" b="1" dirty="0">
                <a:solidFill>
                  <a:srgbClr val="C00000"/>
                </a:solidFill>
                <a:latin typeface="Calibri" pitchFamily="34" charset="0"/>
              </a:rPr>
              <a:t> platform</a:t>
            </a:r>
          </a:p>
          <a:p>
            <a:pPr marL="800100" lvl="1" indent="-342900">
              <a:spcBef>
                <a:spcPct val="20000"/>
              </a:spcBef>
              <a:buFont typeface="Wingdings" pitchFamily="2" charset="2"/>
              <a:buChar char="ü"/>
            </a:pPr>
            <a:r>
              <a:rPr lang="en-US" sz="2000" dirty="0">
                <a:solidFill>
                  <a:schemeClr val="accent1"/>
                </a:solidFill>
                <a:latin typeface="Calibri" pitchFamily="34" charset="0"/>
              </a:rPr>
              <a:t>Excellent per-</a:t>
            </a:r>
            <a:r>
              <a:rPr lang="en-US" sz="2000" dirty="0" err="1">
                <a:solidFill>
                  <a:schemeClr val="accent1"/>
                </a:solidFill>
                <a:latin typeface="Calibri" pitchFamily="34" charset="0"/>
              </a:rPr>
              <a:t>timestep</a:t>
            </a:r>
            <a:r>
              <a:rPr lang="en-US" sz="2000" dirty="0">
                <a:solidFill>
                  <a:schemeClr val="accent1"/>
                </a:solidFill>
                <a:latin typeface="Calibri" pitchFamily="34" charset="0"/>
              </a:rPr>
              <a:t> running time</a:t>
            </a:r>
          </a:p>
          <a:p>
            <a:pPr marL="800100" lvl="1" indent="-342900">
              <a:spcBef>
                <a:spcPct val="20000"/>
              </a:spcBef>
              <a:buFont typeface="Wingdings" pitchFamily="2" charset="2"/>
              <a:buChar char="ü"/>
            </a:pPr>
            <a:r>
              <a:rPr lang="en-US" sz="2000" dirty="0">
                <a:solidFill>
                  <a:schemeClr val="accent1"/>
                </a:solidFill>
                <a:latin typeface="Calibri" pitchFamily="34" charset="0"/>
              </a:rPr>
              <a:t>Linear scaling memory footprint</a:t>
            </a:r>
          </a:p>
          <a:p>
            <a:pPr marL="342900" indent="-342900">
              <a:spcBef>
                <a:spcPct val="20000"/>
              </a:spcBef>
              <a:buFont typeface="Wingdings" pitchFamily="2" charset="2"/>
              <a:buChar char="ü"/>
            </a:pPr>
            <a:endParaRPr lang="en-US" sz="2000" b="1" dirty="0">
              <a:solidFill>
                <a:srgbClr val="C00000"/>
              </a:solidFill>
              <a:latin typeface="Calibri" pitchFamily="34" charset="0"/>
            </a:endParaRPr>
          </a:p>
          <a:p>
            <a:pPr marL="342900" indent="-342900">
              <a:spcBef>
                <a:spcPct val="20000"/>
              </a:spcBef>
            </a:pPr>
            <a:r>
              <a:rPr lang="en-US" sz="2400" b="1" dirty="0">
                <a:solidFill>
                  <a:srgbClr val="C00000"/>
                </a:solidFill>
                <a:latin typeface="Calibri" pitchFamily="34" charset="0"/>
              </a:rPr>
              <a:t>Extends its capabilities to large systems, longer time-scales</a:t>
            </a:r>
          </a:p>
          <a:p>
            <a:pPr marL="800100" lvl="1" indent="-342900">
              <a:spcBef>
                <a:spcPct val="20000"/>
              </a:spcBef>
              <a:buFont typeface="Wingdings" pitchFamily="2" charset="2"/>
              <a:buChar char="ü"/>
            </a:pPr>
            <a:r>
              <a:rPr lang="en-US" sz="2000" dirty="0">
                <a:solidFill>
                  <a:schemeClr val="accent1"/>
                </a:solidFill>
                <a:latin typeface="Calibri" pitchFamily="34" charset="0"/>
              </a:rPr>
              <a:t>Scalable algorithms and techniques</a:t>
            </a:r>
          </a:p>
          <a:p>
            <a:pPr marL="800100" lvl="1" indent="-342900">
              <a:spcBef>
                <a:spcPct val="20000"/>
              </a:spcBef>
              <a:buFont typeface="Wingdings" pitchFamily="2" charset="2"/>
              <a:buChar char="ü"/>
            </a:pPr>
            <a:r>
              <a:rPr lang="en-US" sz="2000" dirty="0">
                <a:solidFill>
                  <a:schemeClr val="accent1"/>
                </a:solidFill>
                <a:latin typeface="Calibri" pitchFamily="34" charset="0"/>
              </a:rPr>
              <a:t>Demonstrated scaling to over 3K cores</a:t>
            </a:r>
          </a:p>
          <a:p>
            <a:pPr marL="342900" indent="-342900">
              <a:spcBef>
                <a:spcPct val="20000"/>
              </a:spcBef>
            </a:pPr>
            <a:endParaRPr lang="en-US" sz="1600" u="sng" dirty="0">
              <a:latin typeface="Calibri" pitchFamily="34" charset="0"/>
            </a:endParaRPr>
          </a:p>
          <a:p>
            <a:pPr marL="342900" indent="-342900">
              <a:spcBef>
                <a:spcPct val="20000"/>
              </a:spcBef>
            </a:pPr>
            <a:r>
              <a:rPr lang="en-US" sz="1600" u="sng" dirty="0">
                <a:latin typeface="Calibri" pitchFamily="34" charset="0"/>
              </a:rPr>
              <a:t>Related publication:</a:t>
            </a:r>
          </a:p>
          <a:p>
            <a:pPr marL="342900" indent="-342900">
              <a:spcBef>
                <a:spcPct val="20000"/>
              </a:spcBef>
            </a:pPr>
            <a:r>
              <a:rPr lang="en-US" sz="1600" i="1" dirty="0">
                <a:latin typeface="Calibri" pitchFamily="34" charset="0"/>
              </a:rPr>
              <a:t>Parallel Reactive Molecular Dynamics: Numerical Methods and Algorithmic Techniques</a:t>
            </a:r>
          </a:p>
          <a:p>
            <a:pPr marL="342900" indent="-342900">
              <a:spcBef>
                <a:spcPct val="20000"/>
              </a:spcBef>
            </a:pPr>
            <a:r>
              <a:rPr lang="en-US" sz="1600" dirty="0">
                <a:latin typeface="Calibri" pitchFamily="34" charset="0"/>
              </a:rPr>
              <a:t>H. M. </a:t>
            </a:r>
            <a:r>
              <a:rPr lang="en-US" sz="1600" dirty="0" err="1">
                <a:latin typeface="Calibri" pitchFamily="34" charset="0"/>
              </a:rPr>
              <a:t>Aktulga</a:t>
            </a:r>
            <a:r>
              <a:rPr lang="en-US" sz="1600" dirty="0">
                <a:latin typeface="Calibri" pitchFamily="34" charset="0"/>
              </a:rPr>
              <a:t>, J. C. Fogarty, S. A. </a:t>
            </a:r>
            <a:r>
              <a:rPr lang="en-US" sz="1600" dirty="0" err="1">
                <a:latin typeface="Calibri" pitchFamily="34" charset="0"/>
              </a:rPr>
              <a:t>Pandit</a:t>
            </a:r>
            <a:r>
              <a:rPr lang="en-US" sz="1600" dirty="0">
                <a:latin typeface="Calibri" pitchFamily="34" charset="0"/>
              </a:rPr>
              <a:t>, A. Y. </a:t>
            </a:r>
            <a:r>
              <a:rPr lang="en-US" sz="1600" dirty="0" err="1">
                <a:latin typeface="Calibri" pitchFamily="34" charset="0"/>
              </a:rPr>
              <a:t>Grama</a:t>
            </a:r>
            <a:endParaRPr lang="en-US" sz="1600" dirty="0">
              <a:latin typeface="Calibri" pitchFamily="34" charset="0"/>
            </a:endParaRPr>
          </a:p>
          <a:p>
            <a:pPr marL="342900" indent="-342900">
              <a:spcBef>
                <a:spcPct val="20000"/>
              </a:spcBef>
            </a:pPr>
            <a:r>
              <a:rPr lang="en-US" sz="1600" dirty="0" smtClean="0">
                <a:latin typeface="Calibri" pitchFamily="34" charset="0"/>
              </a:rPr>
              <a:t>Parallel Computing, to appear, 2011.</a:t>
            </a:r>
            <a:endParaRPr lang="en-US" sz="16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wipe(down)">
                                      <p:cBhvr>
                                        <p:cTn id="29" dur="500"/>
                                        <p:tgtEl>
                                          <p:spTgt spid="3">
                                            <p:txEl>
                                              <p:pRg st="8" end="8"/>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down)">
                                      <p:cBhvr>
                                        <p:cTn id="32" dur="500"/>
                                        <p:tgtEl>
                                          <p:spTgt spid="3">
                                            <p:txEl>
                                              <p:pRg st="9" end="9"/>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wipe(down)">
                                      <p:cBhvr>
                                        <p:cTn id="35" dur="500"/>
                                        <p:tgtEl>
                                          <p:spTgt spid="3">
                                            <p:txEl>
                                              <p:pRg st="10" end="10"/>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wipe(down)">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sz="2800" dirty="0" smtClean="0"/>
              <a:t>Rajiv </a:t>
            </a:r>
            <a:r>
              <a:rPr lang="en-US" sz="2800" dirty="0" err="1" smtClean="0"/>
              <a:t>Kalia</a:t>
            </a:r>
            <a:r>
              <a:rPr lang="en-US" sz="2800" dirty="0" smtClean="0"/>
              <a:t>, </a:t>
            </a:r>
            <a:r>
              <a:rPr lang="en-US" sz="2800" dirty="0" err="1" smtClean="0"/>
              <a:t>Aiichiro</a:t>
            </a:r>
            <a:r>
              <a:rPr lang="en-US" sz="2800" dirty="0" smtClean="0"/>
              <a:t> Nakano, </a:t>
            </a:r>
            <a:r>
              <a:rPr lang="en-US" sz="2800" dirty="0" err="1" smtClean="0"/>
              <a:t>Priya</a:t>
            </a:r>
            <a:r>
              <a:rPr lang="en-US" sz="2800" dirty="0" smtClean="0"/>
              <a:t> </a:t>
            </a:r>
            <a:r>
              <a:rPr lang="en-US" sz="2800" dirty="0" err="1" smtClean="0"/>
              <a:t>Vashishtha</a:t>
            </a:r>
            <a:r>
              <a:rPr lang="en-US" sz="2800" dirty="0" smtClean="0"/>
              <a:t> (USC)</a:t>
            </a:r>
          </a:p>
          <a:p>
            <a:r>
              <a:rPr lang="en-US" sz="2800" dirty="0" err="1" smtClean="0"/>
              <a:t>Adri</a:t>
            </a:r>
            <a:r>
              <a:rPr lang="en-US" sz="2800" dirty="0" smtClean="0"/>
              <a:t> van </a:t>
            </a:r>
            <a:r>
              <a:rPr lang="en-US" sz="2800" dirty="0" err="1" smtClean="0"/>
              <a:t>Duin</a:t>
            </a:r>
            <a:r>
              <a:rPr lang="en-US" sz="2800" dirty="0" smtClean="0"/>
              <a:t> (Penn State)</a:t>
            </a:r>
          </a:p>
          <a:p>
            <a:r>
              <a:rPr lang="en-US" sz="2800" dirty="0" smtClean="0"/>
              <a:t>Steve Plimpton, Aidan Thompson (Sandia)</a:t>
            </a:r>
          </a:p>
          <a:p>
            <a:endParaRPr lang="en-US" sz="2800" dirty="0" smtClean="0"/>
          </a:p>
          <a:p>
            <a:r>
              <a:rPr lang="en-US" sz="2800" dirty="0" smtClean="0"/>
              <a:t>US Department of Energy</a:t>
            </a:r>
          </a:p>
          <a:p>
            <a:r>
              <a:rPr lang="en-US" sz="2800" dirty="0" smtClean="0"/>
              <a:t>US National Science Foundation</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Decomposition</a:t>
            </a:r>
          </a:p>
        </p:txBody>
      </p:sp>
      <p:grpSp>
        <p:nvGrpSpPr>
          <p:cNvPr id="36866" name="Group 4"/>
          <p:cNvGrpSpPr>
            <a:grpSpLocks/>
          </p:cNvGrpSpPr>
          <p:nvPr/>
        </p:nvGrpSpPr>
        <p:grpSpPr bwMode="auto">
          <a:xfrm>
            <a:off x="457200" y="1143000"/>
            <a:ext cx="8229600" cy="5029200"/>
            <a:chOff x="457200" y="1143000"/>
            <a:chExt cx="8229600" cy="5029200"/>
          </a:xfrm>
        </p:grpSpPr>
        <p:sp>
          <p:nvSpPr>
            <p:cNvPr id="36867" name="Content Placeholder 2"/>
            <p:cNvSpPr txBox="1">
              <a:spLocks/>
            </p:cNvSpPr>
            <p:nvPr/>
          </p:nvSpPr>
          <p:spPr bwMode="auto">
            <a:xfrm>
              <a:off x="457200" y="1143000"/>
              <a:ext cx="8229600" cy="457200"/>
            </a:xfrm>
            <a:prstGeom prst="rect">
              <a:avLst/>
            </a:prstGeom>
            <a:noFill/>
            <a:ln w="9525">
              <a:noFill/>
              <a:miter lim="800000"/>
              <a:headEnd/>
              <a:tailEnd/>
            </a:ln>
          </p:spPr>
          <p:txBody>
            <a:bodyPr/>
            <a:lstStyle/>
            <a:p>
              <a:pPr marL="342900" indent="-342900" algn="ctr">
                <a:spcBef>
                  <a:spcPct val="20000"/>
                </a:spcBef>
              </a:pPr>
              <a:r>
                <a:rPr lang="en-US" sz="2400" b="1">
                  <a:solidFill>
                    <a:srgbClr val="C00000"/>
                  </a:solidFill>
                  <a:latin typeface="Calibri" pitchFamily="34" charset="0"/>
                </a:rPr>
                <a:t>Domain decomposition:</a:t>
              </a:r>
              <a:r>
                <a:rPr lang="en-US" sz="2400">
                  <a:latin typeface="Calibri" pitchFamily="34" charset="0"/>
                </a:rPr>
                <a:t> 3D torus</a:t>
              </a:r>
            </a:p>
          </p:txBody>
        </p:sp>
        <p:pic>
          <p:nvPicPr>
            <p:cNvPr id="36868" name="Picture 2" descr="C:\DOCUME~1\CSuser\LOCALS~1\Temp\VMwareDnD\5e4e9417\3dtorus.png"/>
            <p:cNvPicPr>
              <a:picLocks noChangeAspect="1" noChangeArrowheads="1"/>
            </p:cNvPicPr>
            <p:nvPr/>
          </p:nvPicPr>
          <p:blipFill>
            <a:blip r:embed="rId2" cstate="print"/>
            <a:srcRect/>
            <a:stretch>
              <a:fillRect/>
            </a:stretch>
          </p:blipFill>
          <p:spPr bwMode="auto">
            <a:xfrm>
              <a:off x="1051560" y="1600200"/>
              <a:ext cx="7022591" cy="4572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Outer-Shell</a:t>
            </a:r>
          </a:p>
        </p:txBody>
      </p:sp>
      <p:grpSp>
        <p:nvGrpSpPr>
          <p:cNvPr id="37890" name="Group 258"/>
          <p:cNvGrpSpPr>
            <a:grpSpLocks/>
          </p:cNvGrpSpPr>
          <p:nvPr/>
        </p:nvGrpSpPr>
        <p:grpSpPr bwMode="auto">
          <a:xfrm>
            <a:off x="1028700" y="1143000"/>
            <a:ext cx="7099300" cy="5486400"/>
            <a:chOff x="1028700" y="914400"/>
            <a:chExt cx="7100047" cy="5486401"/>
          </a:xfrm>
        </p:grpSpPr>
        <p:grpSp>
          <p:nvGrpSpPr>
            <p:cNvPr id="37895" name="Group 474"/>
            <p:cNvGrpSpPr>
              <a:grpSpLocks/>
            </p:cNvGrpSpPr>
            <p:nvPr/>
          </p:nvGrpSpPr>
          <p:grpSpPr bwMode="auto">
            <a:xfrm>
              <a:off x="1674159" y="914400"/>
              <a:ext cx="5809129" cy="5486401"/>
              <a:chOff x="914400" y="0"/>
              <a:chExt cx="8229600" cy="7772400"/>
            </a:xfrm>
          </p:grpSpPr>
          <p:cxnSp>
            <p:nvCxnSpPr>
              <p:cNvPr id="174" name="Straight Connector 173"/>
              <p:cNvCxnSpPr/>
              <p:nvPr/>
            </p:nvCxnSpPr>
            <p:spPr>
              <a:xfrm rot="5400000">
                <a:off x="-2970777"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2057604"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1142182"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5400000">
                <a:off x="-229009"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686414"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5400000">
                <a:off x="1599587"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a:off x="2515009"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428182"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5400000">
                <a:off x="4343605"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5400000">
                <a:off x="5256778"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7896" name="Group 91"/>
            <p:cNvGrpSpPr>
              <a:grpSpLocks/>
            </p:cNvGrpSpPr>
            <p:nvPr/>
          </p:nvGrpSpPr>
          <p:grpSpPr bwMode="auto">
            <a:xfrm>
              <a:off x="1028700" y="1559859"/>
              <a:ext cx="7100047" cy="4518213"/>
              <a:chOff x="0" y="914400"/>
              <a:chExt cx="10058400" cy="6400800"/>
            </a:xfrm>
          </p:grpSpPr>
          <p:grpSp>
            <p:nvGrpSpPr>
              <p:cNvPr id="37958" name="Group 90"/>
              <p:cNvGrpSpPr>
                <a:grpSpLocks/>
              </p:cNvGrpSpPr>
              <p:nvPr/>
            </p:nvGrpSpPr>
            <p:grpSpPr bwMode="auto">
              <a:xfrm>
                <a:off x="0" y="914400"/>
                <a:ext cx="10058400" cy="5486400"/>
                <a:chOff x="0" y="914400"/>
                <a:chExt cx="10058400" cy="5486400"/>
              </a:xfrm>
            </p:grpSpPr>
            <p:cxnSp>
              <p:nvCxnSpPr>
                <p:cNvPr id="187" name="Straight Connector 186"/>
                <p:cNvCxnSpPr/>
                <p:nvPr/>
              </p:nvCxnSpPr>
              <p:spPr>
                <a:xfrm>
                  <a:off x="0" y="3670300"/>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0" y="915326"/>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0" y="1830652"/>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0" y="2743729"/>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0" y="4572133"/>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0" y="5487458"/>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0" y="6400535"/>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a:xfrm>
                <a:off x="0" y="7315862"/>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7897" name="Group 89"/>
            <p:cNvGrpSpPr>
              <a:grpSpLocks/>
            </p:cNvGrpSpPr>
            <p:nvPr/>
          </p:nvGrpSpPr>
          <p:grpSpPr bwMode="auto">
            <a:xfrm>
              <a:off x="1835524" y="1075765"/>
              <a:ext cx="5486400" cy="4840942"/>
              <a:chOff x="1143000" y="228600"/>
              <a:chExt cx="7772400" cy="6858000"/>
            </a:xfrm>
          </p:grpSpPr>
          <p:grpSp>
            <p:nvGrpSpPr>
              <p:cNvPr id="37898" name="Group 395"/>
              <p:cNvGrpSpPr>
                <a:grpSpLocks/>
              </p:cNvGrpSpPr>
              <p:nvPr/>
            </p:nvGrpSpPr>
            <p:grpSpPr bwMode="auto">
              <a:xfrm>
                <a:off x="1143000" y="228600"/>
                <a:ext cx="3200400" cy="3200400"/>
                <a:chOff x="228600" y="685800"/>
                <a:chExt cx="3200400" cy="3200400"/>
              </a:xfrm>
            </p:grpSpPr>
            <p:grpSp>
              <p:nvGrpSpPr>
                <p:cNvPr id="37942" name="Group 55"/>
                <p:cNvGrpSpPr>
                  <a:grpSpLocks/>
                </p:cNvGrpSpPr>
                <p:nvPr/>
              </p:nvGrpSpPr>
              <p:grpSpPr bwMode="auto">
                <a:xfrm>
                  <a:off x="228600" y="685800"/>
                  <a:ext cx="3200400" cy="3200400"/>
                  <a:chOff x="228600" y="685800"/>
                  <a:chExt cx="3200400" cy="3200400"/>
                </a:xfrm>
              </p:grpSpPr>
              <p:sp>
                <p:nvSpPr>
                  <p:cNvPr id="246" name="Rectangle 245"/>
                  <p:cNvSpPr/>
                  <p:nvPr/>
                </p:nvSpPr>
                <p:spPr>
                  <a:xfrm>
                    <a:off x="914196" y="1372526"/>
                    <a:ext cx="1828595" cy="1828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7" name="Rectangle 35"/>
                  <p:cNvSpPr/>
                  <p:nvPr/>
                </p:nvSpPr>
                <p:spPr>
                  <a:xfrm>
                    <a:off x="228191" y="1372526"/>
                    <a:ext cx="686005"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8" name="Rectangle 36"/>
                  <p:cNvSpPr/>
                  <p:nvPr/>
                </p:nvSpPr>
                <p:spPr>
                  <a:xfrm>
                    <a:off x="2742791" y="1372526"/>
                    <a:ext cx="686005"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9" name="Rectangle 37"/>
                  <p:cNvSpPr/>
                  <p:nvPr/>
                </p:nvSpPr>
                <p:spPr>
                  <a:xfrm rot="5400000">
                    <a:off x="1485527" y="115262"/>
                    <a:ext cx="685933" cy="18285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0" name="Rectangle 249"/>
                  <p:cNvSpPr/>
                  <p:nvPr/>
                </p:nvSpPr>
                <p:spPr>
                  <a:xfrm rot="5400000">
                    <a:off x="1485527" y="2629597"/>
                    <a:ext cx="685933" cy="18285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1" name="Pie 250"/>
                  <p:cNvSpPr>
                    <a:spLocks noChangeAspect="1"/>
                  </p:cNvSpPr>
                  <p:nvPr/>
                </p:nvSpPr>
                <p:spPr>
                  <a:xfrm>
                    <a:off x="2056787" y="2514997"/>
                    <a:ext cx="1372009" cy="1371865"/>
                  </a:xfrm>
                  <a:prstGeom prst="pie">
                    <a:avLst>
                      <a:gd name="adj1" fmla="val 21403212"/>
                      <a:gd name="adj2" fmla="val 542232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52" name="Pie 251"/>
                  <p:cNvSpPr>
                    <a:spLocks noChangeAspect="1"/>
                  </p:cNvSpPr>
                  <p:nvPr/>
                </p:nvSpPr>
                <p:spPr>
                  <a:xfrm>
                    <a:off x="2056787" y="686593"/>
                    <a:ext cx="1372009" cy="1371865"/>
                  </a:xfrm>
                  <a:prstGeom prst="pie">
                    <a:avLst>
                      <a:gd name="adj1" fmla="val 16170704"/>
                      <a:gd name="adj2" fmla="val 961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53" name="Pie 252"/>
                  <p:cNvSpPr>
                    <a:spLocks noChangeAspect="1"/>
                  </p:cNvSpPr>
                  <p:nvPr/>
                </p:nvSpPr>
                <p:spPr>
                  <a:xfrm>
                    <a:off x="228191" y="686593"/>
                    <a:ext cx="1372009" cy="1371865"/>
                  </a:xfrm>
                  <a:prstGeom prst="pie">
                    <a:avLst>
                      <a:gd name="adj1" fmla="val 10770487"/>
                      <a:gd name="adj2" fmla="val 16210378"/>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54" name="Pie 253"/>
                  <p:cNvSpPr>
                    <a:spLocks noChangeAspect="1"/>
                  </p:cNvSpPr>
                  <p:nvPr/>
                </p:nvSpPr>
                <p:spPr>
                  <a:xfrm>
                    <a:off x="228191" y="2514997"/>
                    <a:ext cx="1372009" cy="1371865"/>
                  </a:xfrm>
                  <a:prstGeom prst="pie">
                    <a:avLst>
                      <a:gd name="adj1" fmla="val 5370154"/>
                      <a:gd name="adj2" fmla="val 1082343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7943" name="Group 53"/>
                <p:cNvGrpSpPr>
                  <a:grpSpLocks/>
                </p:cNvGrpSpPr>
                <p:nvPr/>
              </p:nvGrpSpPr>
              <p:grpSpPr bwMode="auto">
                <a:xfrm>
                  <a:off x="990600" y="1371600"/>
                  <a:ext cx="304800" cy="1828800"/>
                  <a:chOff x="990600" y="1371600"/>
                  <a:chExt cx="304800" cy="1828800"/>
                </a:xfrm>
              </p:grpSpPr>
              <p:cxnSp>
                <p:nvCxnSpPr>
                  <p:cNvPr id="244" name="Straight Arrow Connector 243"/>
                  <p:cNvCxnSpPr/>
                  <p:nvPr/>
                </p:nvCxnSpPr>
                <p:spPr>
                  <a:xfrm rot="5400000">
                    <a:off x="77591" y="2285603"/>
                    <a:ext cx="1828402"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48" name="TextBox 244"/>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7944" name="Group 54"/>
                <p:cNvGrpSpPr>
                  <a:grpSpLocks/>
                </p:cNvGrpSpPr>
                <p:nvPr/>
              </p:nvGrpSpPr>
              <p:grpSpPr bwMode="auto">
                <a:xfrm>
                  <a:off x="228600" y="1860550"/>
                  <a:ext cx="685800" cy="479618"/>
                  <a:chOff x="228600" y="1860550"/>
                  <a:chExt cx="685800" cy="479618"/>
                </a:xfrm>
              </p:grpSpPr>
              <p:cxnSp>
                <p:nvCxnSpPr>
                  <p:cNvPr id="242" name="Straight Arrow Connector 241"/>
                  <p:cNvCxnSpPr/>
                  <p:nvPr/>
                </p:nvCxnSpPr>
                <p:spPr>
                  <a:xfrm rot="10800000" flipH="1">
                    <a:off x="228191" y="2290102"/>
                    <a:ext cx="686005"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46" name="TextBox 242"/>
                  <p:cNvSpPr txBox="1">
                    <a:spLocks noChangeArrowheads="1"/>
                  </p:cNvSpPr>
                  <p:nvPr/>
                </p:nvSpPr>
                <p:spPr bwMode="auto">
                  <a:xfrm>
                    <a:off x="434974" y="1860550"/>
                    <a:ext cx="269875"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nvGrpSpPr>
              <p:cNvPr id="37899" name="Group 412"/>
              <p:cNvGrpSpPr>
                <a:grpSpLocks/>
              </p:cNvGrpSpPr>
              <p:nvPr/>
            </p:nvGrpSpPr>
            <p:grpSpPr bwMode="auto">
              <a:xfrm>
                <a:off x="6400800" y="228600"/>
                <a:ext cx="2514600" cy="3200400"/>
                <a:chOff x="4572000" y="685800"/>
                <a:chExt cx="2514600" cy="3200400"/>
              </a:xfrm>
            </p:grpSpPr>
            <p:grpSp>
              <p:nvGrpSpPr>
                <p:cNvPr id="37930" name="Group 116"/>
                <p:cNvGrpSpPr>
                  <a:grpSpLocks/>
                </p:cNvGrpSpPr>
                <p:nvPr/>
              </p:nvGrpSpPr>
              <p:grpSpPr bwMode="auto">
                <a:xfrm>
                  <a:off x="4572000" y="685800"/>
                  <a:ext cx="2514600" cy="3200400"/>
                  <a:chOff x="4572000" y="685800"/>
                  <a:chExt cx="2514600" cy="3200400"/>
                </a:xfrm>
              </p:grpSpPr>
              <p:sp>
                <p:nvSpPr>
                  <p:cNvPr id="234" name="Rectangle 233"/>
                  <p:cNvSpPr/>
                  <p:nvPr/>
                </p:nvSpPr>
                <p:spPr>
                  <a:xfrm>
                    <a:off x="4572408" y="1372526"/>
                    <a:ext cx="1828596" cy="1828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 name="Rectangle 234"/>
                  <p:cNvSpPr/>
                  <p:nvPr/>
                </p:nvSpPr>
                <p:spPr>
                  <a:xfrm>
                    <a:off x="6401004" y="1372526"/>
                    <a:ext cx="686004"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6" name="Rectangle 235"/>
                  <p:cNvSpPr/>
                  <p:nvPr/>
                </p:nvSpPr>
                <p:spPr>
                  <a:xfrm rot="5400000">
                    <a:off x="5143740" y="115262"/>
                    <a:ext cx="685933" cy="182859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7" name="Pie 236"/>
                  <p:cNvSpPr>
                    <a:spLocks noChangeAspect="1"/>
                  </p:cNvSpPr>
                  <p:nvPr/>
                </p:nvSpPr>
                <p:spPr>
                  <a:xfrm>
                    <a:off x="5714999" y="2514997"/>
                    <a:ext cx="1372009" cy="1371865"/>
                  </a:xfrm>
                  <a:prstGeom prst="pie">
                    <a:avLst>
                      <a:gd name="adj1" fmla="val 21403212"/>
                      <a:gd name="adj2" fmla="val 542232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38" name="Pie 237"/>
                  <p:cNvSpPr>
                    <a:spLocks noChangeAspect="1"/>
                  </p:cNvSpPr>
                  <p:nvPr/>
                </p:nvSpPr>
                <p:spPr>
                  <a:xfrm>
                    <a:off x="5714999" y="686593"/>
                    <a:ext cx="1372009" cy="1371865"/>
                  </a:xfrm>
                  <a:prstGeom prst="pie">
                    <a:avLst>
                      <a:gd name="adj1" fmla="val 16170704"/>
                      <a:gd name="adj2" fmla="val 961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7931" name="Group 75"/>
                <p:cNvGrpSpPr>
                  <a:grpSpLocks/>
                </p:cNvGrpSpPr>
                <p:nvPr/>
              </p:nvGrpSpPr>
              <p:grpSpPr bwMode="auto">
                <a:xfrm>
                  <a:off x="6019800" y="1371600"/>
                  <a:ext cx="306388" cy="1828800"/>
                  <a:chOff x="6019800" y="1371600"/>
                  <a:chExt cx="306388" cy="1828800"/>
                </a:xfrm>
              </p:grpSpPr>
              <p:cxnSp>
                <p:nvCxnSpPr>
                  <p:cNvPr id="232" name="Straight Arrow Connector 231"/>
                  <p:cNvCxnSpPr/>
                  <p:nvPr/>
                </p:nvCxnSpPr>
                <p:spPr>
                  <a:xfrm rot="5400000">
                    <a:off x="5411455" y="2285603"/>
                    <a:ext cx="1828402"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36" name="TextBox 232"/>
                  <p:cNvSpPr txBox="1">
                    <a:spLocks noChangeArrowheads="1"/>
                  </p:cNvSpPr>
                  <p:nvPr/>
                </p:nvSpPr>
                <p:spPr bwMode="auto">
                  <a:xfrm>
                    <a:off x="60198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7932" name="Group 72"/>
                <p:cNvGrpSpPr>
                  <a:grpSpLocks/>
                </p:cNvGrpSpPr>
                <p:nvPr/>
              </p:nvGrpSpPr>
              <p:grpSpPr bwMode="auto">
                <a:xfrm>
                  <a:off x="6400800" y="1860550"/>
                  <a:ext cx="685800" cy="479618"/>
                  <a:chOff x="228600" y="1860550"/>
                  <a:chExt cx="685800" cy="479618"/>
                </a:xfrm>
              </p:grpSpPr>
              <p:cxnSp>
                <p:nvCxnSpPr>
                  <p:cNvPr id="230" name="Straight Arrow Connector 229"/>
                  <p:cNvCxnSpPr/>
                  <p:nvPr/>
                </p:nvCxnSpPr>
                <p:spPr>
                  <a:xfrm rot="10800000" flipH="1">
                    <a:off x="228804" y="2290102"/>
                    <a:ext cx="686004"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34" name="TextBox 230"/>
                  <p:cNvSpPr txBox="1">
                    <a:spLocks noChangeArrowheads="1"/>
                  </p:cNvSpPr>
                  <p:nvPr/>
                </p:nvSpPr>
                <p:spPr bwMode="auto">
                  <a:xfrm>
                    <a:off x="419099" y="1860550"/>
                    <a:ext cx="323850"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nvGrpSpPr>
              <p:cNvPr id="37900" name="Group 425"/>
              <p:cNvGrpSpPr>
                <a:grpSpLocks/>
              </p:cNvGrpSpPr>
              <p:nvPr/>
            </p:nvGrpSpPr>
            <p:grpSpPr bwMode="auto">
              <a:xfrm>
                <a:off x="1457324" y="4224528"/>
                <a:ext cx="2581276" cy="2523744"/>
                <a:chOff x="7824596" y="1024128"/>
                <a:chExt cx="2581276" cy="2523744"/>
              </a:xfrm>
            </p:grpSpPr>
            <p:grpSp>
              <p:nvGrpSpPr>
                <p:cNvPr id="37914" name="Group 115"/>
                <p:cNvGrpSpPr>
                  <a:grpSpLocks/>
                </p:cNvGrpSpPr>
                <p:nvPr/>
              </p:nvGrpSpPr>
              <p:grpSpPr bwMode="auto">
                <a:xfrm>
                  <a:off x="7882128" y="1024128"/>
                  <a:ext cx="2523744" cy="2523744"/>
                  <a:chOff x="7882128" y="1024128"/>
                  <a:chExt cx="2523744" cy="2523744"/>
                </a:xfrm>
              </p:grpSpPr>
              <p:sp>
                <p:nvSpPr>
                  <p:cNvPr id="218" name="Rectangle 217"/>
                  <p:cNvSpPr/>
                  <p:nvPr/>
                </p:nvSpPr>
                <p:spPr>
                  <a:xfrm>
                    <a:off x="8229605" y="1373981"/>
                    <a:ext cx="1830845" cy="1828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9" name="Rectangle 218"/>
                  <p:cNvSpPr/>
                  <p:nvPr/>
                </p:nvSpPr>
                <p:spPr>
                  <a:xfrm>
                    <a:off x="7883229" y="1373981"/>
                    <a:ext cx="346376" cy="182840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0" name="Rectangle 219"/>
                  <p:cNvSpPr/>
                  <p:nvPr/>
                </p:nvSpPr>
                <p:spPr>
                  <a:xfrm>
                    <a:off x="10060450" y="1373981"/>
                    <a:ext cx="346376" cy="182840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1" name="Pie 220"/>
                  <p:cNvSpPr>
                    <a:spLocks noChangeAspect="1"/>
                  </p:cNvSpPr>
                  <p:nvPr/>
                </p:nvSpPr>
                <p:spPr>
                  <a:xfrm>
                    <a:off x="9711825" y="2853796"/>
                    <a:ext cx="686004" cy="685933"/>
                  </a:xfrm>
                  <a:prstGeom prst="pie">
                    <a:avLst>
                      <a:gd name="adj1" fmla="val 21504455"/>
                      <a:gd name="adj2" fmla="val 542232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2" name="Pie 221"/>
                  <p:cNvSpPr>
                    <a:spLocks noChangeAspect="1"/>
                  </p:cNvSpPr>
                  <p:nvPr/>
                </p:nvSpPr>
                <p:spPr>
                  <a:xfrm>
                    <a:off x="9711825" y="1027641"/>
                    <a:ext cx="686004" cy="685933"/>
                  </a:xfrm>
                  <a:prstGeom prst="pie">
                    <a:avLst>
                      <a:gd name="adj1" fmla="val 16170704"/>
                      <a:gd name="adj2" fmla="val 961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3" name="Pie 222"/>
                  <p:cNvSpPr>
                    <a:spLocks noChangeAspect="1"/>
                  </p:cNvSpPr>
                  <p:nvPr/>
                </p:nvSpPr>
                <p:spPr>
                  <a:xfrm>
                    <a:off x="7883229" y="1027641"/>
                    <a:ext cx="686005" cy="685933"/>
                  </a:xfrm>
                  <a:prstGeom prst="pie">
                    <a:avLst>
                      <a:gd name="adj1" fmla="val 10770487"/>
                      <a:gd name="adj2" fmla="val 16210378"/>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4" name="Pie 223"/>
                  <p:cNvSpPr>
                    <a:spLocks noChangeAspect="1"/>
                  </p:cNvSpPr>
                  <p:nvPr/>
                </p:nvSpPr>
                <p:spPr>
                  <a:xfrm>
                    <a:off x="7883229" y="2853796"/>
                    <a:ext cx="686005" cy="685933"/>
                  </a:xfrm>
                  <a:prstGeom prst="pie">
                    <a:avLst>
                      <a:gd name="adj1" fmla="val 5370154"/>
                      <a:gd name="adj2" fmla="val 1082343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5" name="Rectangle 224"/>
                  <p:cNvSpPr/>
                  <p:nvPr/>
                </p:nvSpPr>
                <p:spPr>
                  <a:xfrm>
                    <a:off x="8229605" y="1027641"/>
                    <a:ext cx="1830845" cy="34634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6" name="Rectangle 225"/>
                  <p:cNvSpPr/>
                  <p:nvPr/>
                </p:nvSpPr>
                <p:spPr>
                  <a:xfrm>
                    <a:off x="8229605" y="3202385"/>
                    <a:ext cx="1830845" cy="34634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7915" name="Group 86"/>
                <p:cNvGrpSpPr>
                  <a:grpSpLocks/>
                </p:cNvGrpSpPr>
                <p:nvPr/>
              </p:nvGrpSpPr>
              <p:grpSpPr bwMode="auto">
                <a:xfrm>
                  <a:off x="8305800" y="1371600"/>
                  <a:ext cx="304800" cy="1828800"/>
                  <a:chOff x="990600" y="1371600"/>
                  <a:chExt cx="304800" cy="1828800"/>
                </a:xfrm>
              </p:grpSpPr>
              <p:cxnSp>
                <p:nvCxnSpPr>
                  <p:cNvPr id="216" name="Straight Arrow Connector 215"/>
                  <p:cNvCxnSpPr/>
                  <p:nvPr/>
                </p:nvCxnSpPr>
                <p:spPr>
                  <a:xfrm rot="5400000">
                    <a:off x="75552" y="2287059"/>
                    <a:ext cx="1832901" cy="225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20" name="TextBox 216"/>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7916" name="Group 113"/>
                <p:cNvGrpSpPr>
                  <a:grpSpLocks/>
                </p:cNvGrpSpPr>
                <p:nvPr/>
              </p:nvGrpSpPr>
              <p:grpSpPr bwMode="auto">
                <a:xfrm>
                  <a:off x="7824596" y="1873249"/>
                  <a:ext cx="647700" cy="414339"/>
                  <a:chOff x="9958196" y="1873249"/>
                  <a:chExt cx="647700" cy="414339"/>
                </a:xfrm>
              </p:grpSpPr>
              <p:cxnSp>
                <p:nvCxnSpPr>
                  <p:cNvPr id="214" name="Straight Arrow Connector 213"/>
                  <p:cNvCxnSpPr/>
                  <p:nvPr/>
                </p:nvCxnSpPr>
                <p:spPr>
                  <a:xfrm rot="10800000" flipH="1">
                    <a:off x="10059565" y="2289308"/>
                    <a:ext cx="303641"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18" name="TextBox 214"/>
                  <p:cNvSpPr txBox="1">
                    <a:spLocks noChangeArrowheads="1"/>
                  </p:cNvSpPr>
                  <p:nvPr/>
                </p:nvSpPr>
                <p:spPr bwMode="auto">
                  <a:xfrm>
                    <a:off x="9958196" y="1873249"/>
                    <a:ext cx="647700" cy="392415"/>
                  </a:xfrm>
                  <a:prstGeom prst="rect">
                    <a:avLst/>
                  </a:prstGeom>
                  <a:noFill/>
                  <a:ln w="9525">
                    <a:noFill/>
                    <a:miter lim="800000"/>
                    <a:headEnd/>
                    <a:tailEnd/>
                  </a:ln>
                </p:spPr>
                <p:txBody>
                  <a:bodyPr>
                    <a:spAutoFit/>
                  </a:bodyPr>
                  <a:lstStyle/>
                  <a:p>
                    <a:r>
                      <a:rPr lang="en-US" sz="1200">
                        <a:solidFill>
                          <a:schemeClr val="bg1"/>
                        </a:solidFill>
                        <a:latin typeface="Calibri" pitchFamily="34" charset="0"/>
                      </a:rPr>
                      <a:t>r/2</a:t>
                    </a:r>
                  </a:p>
                </p:txBody>
              </p:sp>
            </p:grpSp>
          </p:grpSp>
          <p:grpSp>
            <p:nvGrpSpPr>
              <p:cNvPr id="37901" name="Group 443"/>
              <p:cNvGrpSpPr>
                <a:grpSpLocks/>
              </p:cNvGrpSpPr>
              <p:nvPr/>
            </p:nvGrpSpPr>
            <p:grpSpPr bwMode="auto">
              <a:xfrm>
                <a:off x="5715000" y="3886200"/>
                <a:ext cx="3200400" cy="3200400"/>
                <a:chOff x="11201400" y="685800"/>
                <a:chExt cx="3200400" cy="3200400"/>
              </a:xfrm>
            </p:grpSpPr>
            <p:grpSp>
              <p:nvGrpSpPr>
                <p:cNvPr id="37902" name="Group 367"/>
                <p:cNvGrpSpPr>
                  <a:grpSpLocks/>
                </p:cNvGrpSpPr>
                <p:nvPr/>
              </p:nvGrpSpPr>
              <p:grpSpPr bwMode="auto">
                <a:xfrm>
                  <a:off x="11201400" y="685800"/>
                  <a:ext cx="3200400" cy="3200400"/>
                  <a:chOff x="11201400" y="685800"/>
                  <a:chExt cx="3200400" cy="3200400"/>
                </a:xfrm>
              </p:grpSpPr>
              <p:sp>
                <p:nvSpPr>
                  <p:cNvPr id="206" name="Rectangle 205"/>
                  <p:cNvSpPr/>
                  <p:nvPr/>
                </p:nvSpPr>
                <p:spPr>
                  <a:xfrm>
                    <a:off x="11887608" y="1371733"/>
                    <a:ext cx="1828596" cy="1828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7" name="Rectangle 35"/>
                  <p:cNvSpPr/>
                  <p:nvPr/>
                </p:nvSpPr>
                <p:spPr>
                  <a:xfrm>
                    <a:off x="11201604" y="1371733"/>
                    <a:ext cx="686004"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8" name="Rectangle 36"/>
                  <p:cNvSpPr/>
                  <p:nvPr/>
                </p:nvSpPr>
                <p:spPr>
                  <a:xfrm>
                    <a:off x="13716204" y="1371733"/>
                    <a:ext cx="686004"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9" name="Rectangle 37"/>
                  <p:cNvSpPr/>
                  <p:nvPr/>
                </p:nvSpPr>
                <p:spPr>
                  <a:xfrm rot="5400000">
                    <a:off x="12458940" y="114468"/>
                    <a:ext cx="685933" cy="182859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0" name="Rectangle 209"/>
                  <p:cNvSpPr/>
                  <p:nvPr/>
                </p:nvSpPr>
                <p:spPr>
                  <a:xfrm rot="5400000">
                    <a:off x="12458940" y="2628804"/>
                    <a:ext cx="685933" cy="182859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7903" name="Group 53"/>
                <p:cNvGrpSpPr>
                  <a:grpSpLocks/>
                </p:cNvGrpSpPr>
                <p:nvPr/>
              </p:nvGrpSpPr>
              <p:grpSpPr bwMode="auto">
                <a:xfrm>
                  <a:off x="11963400" y="1371600"/>
                  <a:ext cx="304800" cy="1828800"/>
                  <a:chOff x="990600" y="1371600"/>
                  <a:chExt cx="304800" cy="1828800"/>
                </a:xfrm>
              </p:grpSpPr>
              <p:cxnSp>
                <p:nvCxnSpPr>
                  <p:cNvPr id="204" name="Straight Arrow Connector 203"/>
                  <p:cNvCxnSpPr/>
                  <p:nvPr/>
                </p:nvCxnSpPr>
                <p:spPr>
                  <a:xfrm rot="5400000">
                    <a:off x="78203" y="2284810"/>
                    <a:ext cx="1828402" cy="225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08" name="TextBox 204"/>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7904" name="Group 54"/>
                <p:cNvGrpSpPr>
                  <a:grpSpLocks/>
                </p:cNvGrpSpPr>
                <p:nvPr/>
              </p:nvGrpSpPr>
              <p:grpSpPr bwMode="auto">
                <a:xfrm>
                  <a:off x="11201400" y="1873248"/>
                  <a:ext cx="685800" cy="479618"/>
                  <a:chOff x="228600" y="1873248"/>
                  <a:chExt cx="685800" cy="479618"/>
                </a:xfrm>
              </p:grpSpPr>
              <p:cxnSp>
                <p:nvCxnSpPr>
                  <p:cNvPr id="202" name="Straight Arrow Connector 201"/>
                  <p:cNvCxnSpPr/>
                  <p:nvPr/>
                </p:nvCxnSpPr>
                <p:spPr>
                  <a:xfrm rot="10800000" flipH="1">
                    <a:off x="228804" y="2284809"/>
                    <a:ext cx="686004"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06" name="TextBox 202"/>
                  <p:cNvSpPr txBox="1">
                    <a:spLocks noChangeArrowheads="1"/>
                  </p:cNvSpPr>
                  <p:nvPr/>
                </p:nvSpPr>
                <p:spPr bwMode="auto">
                  <a:xfrm>
                    <a:off x="450850" y="1873248"/>
                    <a:ext cx="323850"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grpSp>
      <p:sp>
        <p:nvSpPr>
          <p:cNvPr id="37891" name="TextBox 254"/>
          <p:cNvSpPr txBox="1">
            <a:spLocks noChangeArrowheads="1"/>
          </p:cNvSpPr>
          <p:nvPr/>
        </p:nvSpPr>
        <p:spPr bwMode="auto">
          <a:xfrm>
            <a:off x="2247900" y="3467100"/>
            <a:ext cx="1409700" cy="369888"/>
          </a:xfrm>
          <a:prstGeom prst="rect">
            <a:avLst/>
          </a:prstGeom>
          <a:noFill/>
          <a:ln w="9525">
            <a:noFill/>
            <a:miter lim="800000"/>
            <a:headEnd/>
            <a:tailEnd/>
          </a:ln>
        </p:spPr>
        <p:txBody>
          <a:bodyPr>
            <a:spAutoFit/>
          </a:bodyPr>
          <a:lstStyle/>
          <a:p>
            <a:pPr algn="ctr"/>
            <a:r>
              <a:rPr lang="en-US" b="1">
                <a:solidFill>
                  <a:schemeClr val="accent2"/>
                </a:solidFill>
                <a:latin typeface="Calibri" pitchFamily="34" charset="0"/>
              </a:rPr>
              <a:t>full shell</a:t>
            </a:r>
          </a:p>
        </p:txBody>
      </p:sp>
      <p:sp>
        <p:nvSpPr>
          <p:cNvPr id="37892" name="TextBox 255"/>
          <p:cNvSpPr txBox="1">
            <a:spLocks noChangeArrowheads="1"/>
          </p:cNvSpPr>
          <p:nvPr/>
        </p:nvSpPr>
        <p:spPr bwMode="auto">
          <a:xfrm>
            <a:off x="5600700" y="3467100"/>
            <a:ext cx="1208088" cy="369888"/>
          </a:xfrm>
          <a:prstGeom prst="rect">
            <a:avLst/>
          </a:prstGeom>
          <a:noFill/>
          <a:ln w="9525">
            <a:noFill/>
            <a:miter lim="800000"/>
            <a:headEnd/>
            <a:tailEnd/>
          </a:ln>
        </p:spPr>
        <p:txBody>
          <a:bodyPr>
            <a:spAutoFit/>
          </a:bodyPr>
          <a:lstStyle/>
          <a:p>
            <a:pPr algn="ctr"/>
            <a:r>
              <a:rPr lang="en-US" b="1">
                <a:solidFill>
                  <a:schemeClr val="accent2"/>
                </a:solidFill>
                <a:latin typeface="Calibri" pitchFamily="34" charset="0"/>
              </a:rPr>
              <a:t>half shell</a:t>
            </a:r>
          </a:p>
        </p:txBody>
      </p:sp>
      <p:sp>
        <p:nvSpPr>
          <p:cNvPr id="37893" name="TextBox 256"/>
          <p:cNvSpPr txBox="1">
            <a:spLocks noChangeArrowheads="1"/>
          </p:cNvSpPr>
          <p:nvPr/>
        </p:nvSpPr>
        <p:spPr bwMode="auto">
          <a:xfrm>
            <a:off x="2057400" y="5943600"/>
            <a:ext cx="1866900" cy="369888"/>
          </a:xfrm>
          <a:prstGeom prst="rect">
            <a:avLst/>
          </a:prstGeom>
          <a:noFill/>
          <a:ln w="9525">
            <a:noFill/>
            <a:miter lim="800000"/>
            <a:headEnd/>
            <a:tailEnd/>
          </a:ln>
        </p:spPr>
        <p:txBody>
          <a:bodyPr>
            <a:spAutoFit/>
          </a:bodyPr>
          <a:lstStyle/>
          <a:p>
            <a:pPr algn="ctr"/>
            <a:r>
              <a:rPr lang="en-US" b="1">
                <a:solidFill>
                  <a:schemeClr val="accent2"/>
                </a:solidFill>
                <a:latin typeface="Calibri" pitchFamily="34" charset="0"/>
              </a:rPr>
              <a:t>midpoint-shell</a:t>
            </a:r>
          </a:p>
        </p:txBody>
      </p:sp>
      <p:sp>
        <p:nvSpPr>
          <p:cNvPr id="37894" name="TextBox 257"/>
          <p:cNvSpPr txBox="1">
            <a:spLocks noChangeArrowheads="1"/>
          </p:cNvSpPr>
          <p:nvPr/>
        </p:nvSpPr>
        <p:spPr bwMode="auto">
          <a:xfrm>
            <a:off x="5181600" y="6172200"/>
            <a:ext cx="2133600" cy="369888"/>
          </a:xfrm>
          <a:prstGeom prst="rect">
            <a:avLst/>
          </a:prstGeom>
          <a:noFill/>
          <a:ln w="9525">
            <a:noFill/>
            <a:miter lim="800000"/>
            <a:headEnd/>
            <a:tailEnd/>
          </a:ln>
        </p:spPr>
        <p:txBody>
          <a:bodyPr>
            <a:spAutoFit/>
          </a:bodyPr>
          <a:lstStyle/>
          <a:p>
            <a:pPr algn="ctr"/>
            <a:r>
              <a:rPr lang="en-US" b="1">
                <a:solidFill>
                  <a:schemeClr val="accent2"/>
                </a:solidFill>
                <a:latin typeface="Calibri" pitchFamily="34" charset="0"/>
              </a:rPr>
              <a:t>tower-plate shell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Outer-Shell</a:t>
            </a:r>
          </a:p>
        </p:txBody>
      </p:sp>
      <p:grpSp>
        <p:nvGrpSpPr>
          <p:cNvPr id="38914" name="Group 92"/>
          <p:cNvGrpSpPr>
            <a:grpSpLocks/>
          </p:cNvGrpSpPr>
          <p:nvPr/>
        </p:nvGrpSpPr>
        <p:grpSpPr bwMode="auto">
          <a:xfrm>
            <a:off x="1028700" y="1143000"/>
            <a:ext cx="7099300" cy="5486400"/>
            <a:chOff x="1028700" y="914400"/>
            <a:chExt cx="7100047" cy="5486401"/>
          </a:xfrm>
        </p:grpSpPr>
        <p:grpSp>
          <p:nvGrpSpPr>
            <p:cNvPr id="38916" name="Group 474"/>
            <p:cNvGrpSpPr>
              <a:grpSpLocks/>
            </p:cNvGrpSpPr>
            <p:nvPr/>
          </p:nvGrpSpPr>
          <p:grpSpPr bwMode="auto">
            <a:xfrm>
              <a:off x="1674159" y="914400"/>
              <a:ext cx="5809129" cy="5486401"/>
              <a:chOff x="914400" y="0"/>
              <a:chExt cx="8229600" cy="7772400"/>
            </a:xfrm>
          </p:grpSpPr>
          <p:cxnSp>
            <p:nvCxnSpPr>
              <p:cNvPr id="77" name="Straight Connector 76"/>
              <p:cNvCxnSpPr/>
              <p:nvPr/>
            </p:nvCxnSpPr>
            <p:spPr>
              <a:xfrm rot="5400000">
                <a:off x="-2970777"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2057604"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1142182"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29009"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686414"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1599587"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2515009"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3428182"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4343605"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5256778"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8917" name="Group 91"/>
            <p:cNvGrpSpPr>
              <a:grpSpLocks/>
            </p:cNvGrpSpPr>
            <p:nvPr/>
          </p:nvGrpSpPr>
          <p:grpSpPr bwMode="auto">
            <a:xfrm>
              <a:off x="1028700" y="1559859"/>
              <a:ext cx="7100047" cy="4518213"/>
              <a:chOff x="0" y="914400"/>
              <a:chExt cx="10058400" cy="6400800"/>
            </a:xfrm>
          </p:grpSpPr>
          <p:grpSp>
            <p:nvGrpSpPr>
              <p:cNvPr id="38983" name="Group 90"/>
              <p:cNvGrpSpPr>
                <a:grpSpLocks/>
              </p:cNvGrpSpPr>
              <p:nvPr/>
            </p:nvGrpSpPr>
            <p:grpSpPr bwMode="auto">
              <a:xfrm>
                <a:off x="0" y="914400"/>
                <a:ext cx="10058400" cy="5486400"/>
                <a:chOff x="0" y="914400"/>
                <a:chExt cx="10058400" cy="5486400"/>
              </a:xfrm>
            </p:grpSpPr>
            <p:cxnSp>
              <p:nvCxnSpPr>
                <p:cNvPr id="70" name="Straight Connector 69"/>
                <p:cNvCxnSpPr/>
                <p:nvPr/>
              </p:nvCxnSpPr>
              <p:spPr>
                <a:xfrm>
                  <a:off x="0" y="3670300"/>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0" y="915326"/>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0" y="1830652"/>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0" y="2743729"/>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0" y="4572133"/>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0" y="5487458"/>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0" y="6400535"/>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cxnSp>
            <p:nvCxnSpPr>
              <p:cNvPr id="69" name="Straight Connector 68"/>
              <p:cNvCxnSpPr/>
              <p:nvPr/>
            </p:nvCxnSpPr>
            <p:spPr>
              <a:xfrm>
                <a:off x="0" y="7315862"/>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8918" name="Group 89"/>
            <p:cNvGrpSpPr>
              <a:grpSpLocks/>
            </p:cNvGrpSpPr>
            <p:nvPr/>
          </p:nvGrpSpPr>
          <p:grpSpPr bwMode="auto">
            <a:xfrm>
              <a:off x="1835524" y="1075765"/>
              <a:ext cx="5486400" cy="4840942"/>
              <a:chOff x="1143000" y="228600"/>
              <a:chExt cx="7772400" cy="6858000"/>
            </a:xfrm>
          </p:grpSpPr>
          <p:grpSp>
            <p:nvGrpSpPr>
              <p:cNvPr id="38923" name="Group 395"/>
              <p:cNvGrpSpPr>
                <a:grpSpLocks/>
              </p:cNvGrpSpPr>
              <p:nvPr/>
            </p:nvGrpSpPr>
            <p:grpSpPr bwMode="auto">
              <a:xfrm>
                <a:off x="1143000" y="228600"/>
                <a:ext cx="3200400" cy="3200400"/>
                <a:chOff x="228600" y="685800"/>
                <a:chExt cx="3200400" cy="3200400"/>
              </a:xfrm>
            </p:grpSpPr>
            <p:grpSp>
              <p:nvGrpSpPr>
                <p:cNvPr id="38967" name="Group 51"/>
                <p:cNvGrpSpPr>
                  <a:grpSpLocks/>
                </p:cNvGrpSpPr>
                <p:nvPr/>
              </p:nvGrpSpPr>
              <p:grpSpPr bwMode="auto">
                <a:xfrm>
                  <a:off x="228600" y="685800"/>
                  <a:ext cx="3200400" cy="3200400"/>
                  <a:chOff x="228600" y="685800"/>
                  <a:chExt cx="3200400" cy="3200400"/>
                </a:xfrm>
              </p:grpSpPr>
              <p:sp>
                <p:nvSpPr>
                  <p:cNvPr id="59" name="Rectangle 58"/>
                  <p:cNvSpPr/>
                  <p:nvPr/>
                </p:nvSpPr>
                <p:spPr>
                  <a:xfrm>
                    <a:off x="914196" y="1372526"/>
                    <a:ext cx="1828595" cy="1828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35"/>
                  <p:cNvSpPr/>
                  <p:nvPr/>
                </p:nvSpPr>
                <p:spPr>
                  <a:xfrm>
                    <a:off x="228191" y="1372526"/>
                    <a:ext cx="686005"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Rectangle 36"/>
                  <p:cNvSpPr/>
                  <p:nvPr/>
                </p:nvSpPr>
                <p:spPr>
                  <a:xfrm>
                    <a:off x="2742791" y="1372526"/>
                    <a:ext cx="686005"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Rectangle 37"/>
                  <p:cNvSpPr/>
                  <p:nvPr/>
                </p:nvSpPr>
                <p:spPr>
                  <a:xfrm rot="5400000">
                    <a:off x="1485527" y="115262"/>
                    <a:ext cx="685933" cy="18285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Rectangle 62"/>
                  <p:cNvSpPr/>
                  <p:nvPr/>
                </p:nvSpPr>
                <p:spPr>
                  <a:xfrm rot="5400000">
                    <a:off x="1485527" y="2629597"/>
                    <a:ext cx="685933" cy="18285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Pie 63"/>
                  <p:cNvSpPr>
                    <a:spLocks noChangeAspect="1"/>
                  </p:cNvSpPr>
                  <p:nvPr/>
                </p:nvSpPr>
                <p:spPr>
                  <a:xfrm>
                    <a:off x="2056787" y="2514997"/>
                    <a:ext cx="1372009" cy="1371865"/>
                  </a:xfrm>
                  <a:prstGeom prst="pie">
                    <a:avLst>
                      <a:gd name="adj1" fmla="val 21403212"/>
                      <a:gd name="adj2" fmla="val 542232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5" name="Pie 64"/>
                  <p:cNvSpPr>
                    <a:spLocks noChangeAspect="1"/>
                  </p:cNvSpPr>
                  <p:nvPr/>
                </p:nvSpPr>
                <p:spPr>
                  <a:xfrm>
                    <a:off x="2056787" y="686593"/>
                    <a:ext cx="1372009" cy="1371865"/>
                  </a:xfrm>
                  <a:prstGeom prst="pie">
                    <a:avLst>
                      <a:gd name="adj1" fmla="val 16170704"/>
                      <a:gd name="adj2" fmla="val 961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6" name="Pie 65"/>
                  <p:cNvSpPr>
                    <a:spLocks noChangeAspect="1"/>
                  </p:cNvSpPr>
                  <p:nvPr/>
                </p:nvSpPr>
                <p:spPr>
                  <a:xfrm>
                    <a:off x="228191" y="686593"/>
                    <a:ext cx="1372009" cy="1371865"/>
                  </a:xfrm>
                  <a:prstGeom prst="pie">
                    <a:avLst>
                      <a:gd name="adj1" fmla="val 10770487"/>
                      <a:gd name="adj2" fmla="val 16210378"/>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7" name="Pie 66"/>
                  <p:cNvSpPr>
                    <a:spLocks noChangeAspect="1"/>
                  </p:cNvSpPr>
                  <p:nvPr/>
                </p:nvSpPr>
                <p:spPr>
                  <a:xfrm>
                    <a:off x="228191" y="2514997"/>
                    <a:ext cx="1372009" cy="1371865"/>
                  </a:xfrm>
                  <a:prstGeom prst="pie">
                    <a:avLst>
                      <a:gd name="adj1" fmla="val 5370154"/>
                      <a:gd name="adj2" fmla="val 1082343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8968" name="Group 53"/>
                <p:cNvGrpSpPr>
                  <a:grpSpLocks/>
                </p:cNvGrpSpPr>
                <p:nvPr/>
              </p:nvGrpSpPr>
              <p:grpSpPr bwMode="auto">
                <a:xfrm>
                  <a:off x="990600" y="1371600"/>
                  <a:ext cx="304800" cy="1828800"/>
                  <a:chOff x="990600" y="1371600"/>
                  <a:chExt cx="304800" cy="1828800"/>
                </a:xfrm>
              </p:grpSpPr>
              <p:cxnSp>
                <p:nvCxnSpPr>
                  <p:cNvPr id="57" name="Straight Arrow Connector 56"/>
                  <p:cNvCxnSpPr/>
                  <p:nvPr/>
                </p:nvCxnSpPr>
                <p:spPr>
                  <a:xfrm rot="5400000">
                    <a:off x="77591" y="2285603"/>
                    <a:ext cx="1828402"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73" name="TextBox 57"/>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8969" name="Group 54"/>
                <p:cNvGrpSpPr>
                  <a:grpSpLocks/>
                </p:cNvGrpSpPr>
                <p:nvPr/>
              </p:nvGrpSpPr>
              <p:grpSpPr bwMode="auto">
                <a:xfrm>
                  <a:off x="228600" y="1860550"/>
                  <a:ext cx="685800" cy="479618"/>
                  <a:chOff x="228600" y="1860550"/>
                  <a:chExt cx="685800" cy="479618"/>
                </a:xfrm>
              </p:grpSpPr>
              <p:cxnSp>
                <p:nvCxnSpPr>
                  <p:cNvPr id="55" name="Straight Arrow Connector 54"/>
                  <p:cNvCxnSpPr/>
                  <p:nvPr/>
                </p:nvCxnSpPr>
                <p:spPr>
                  <a:xfrm rot="10800000" flipH="1">
                    <a:off x="228191" y="2290102"/>
                    <a:ext cx="686005"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71" name="TextBox 55"/>
                  <p:cNvSpPr txBox="1">
                    <a:spLocks noChangeArrowheads="1"/>
                  </p:cNvSpPr>
                  <p:nvPr/>
                </p:nvSpPr>
                <p:spPr bwMode="auto">
                  <a:xfrm>
                    <a:off x="434974" y="1860550"/>
                    <a:ext cx="269875"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nvGrpSpPr>
              <p:cNvPr id="38924" name="Group 412"/>
              <p:cNvGrpSpPr>
                <a:grpSpLocks/>
              </p:cNvGrpSpPr>
              <p:nvPr/>
            </p:nvGrpSpPr>
            <p:grpSpPr bwMode="auto">
              <a:xfrm>
                <a:off x="6400800" y="228600"/>
                <a:ext cx="2514600" cy="3200400"/>
                <a:chOff x="4572000" y="685800"/>
                <a:chExt cx="2514600" cy="3200400"/>
              </a:xfrm>
            </p:grpSpPr>
            <p:grpSp>
              <p:nvGrpSpPr>
                <p:cNvPr id="38955" name="Group 116"/>
                <p:cNvGrpSpPr>
                  <a:grpSpLocks/>
                </p:cNvGrpSpPr>
                <p:nvPr/>
              </p:nvGrpSpPr>
              <p:grpSpPr bwMode="auto">
                <a:xfrm>
                  <a:off x="4572000" y="685800"/>
                  <a:ext cx="2514600" cy="3200400"/>
                  <a:chOff x="4572000" y="685800"/>
                  <a:chExt cx="2514600" cy="3200400"/>
                </a:xfrm>
              </p:grpSpPr>
              <p:sp>
                <p:nvSpPr>
                  <p:cNvPr id="47" name="Rectangle 46"/>
                  <p:cNvSpPr/>
                  <p:nvPr/>
                </p:nvSpPr>
                <p:spPr>
                  <a:xfrm>
                    <a:off x="4572408" y="1372526"/>
                    <a:ext cx="1828596" cy="18284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6401004" y="1372526"/>
                    <a:ext cx="686004" cy="1828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Rectangle 48"/>
                  <p:cNvSpPr/>
                  <p:nvPr/>
                </p:nvSpPr>
                <p:spPr>
                  <a:xfrm rot="5400000">
                    <a:off x="5143740" y="115262"/>
                    <a:ext cx="685933" cy="18285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Pie 49"/>
                  <p:cNvSpPr>
                    <a:spLocks noChangeAspect="1"/>
                  </p:cNvSpPr>
                  <p:nvPr/>
                </p:nvSpPr>
                <p:spPr>
                  <a:xfrm>
                    <a:off x="5714999" y="2514997"/>
                    <a:ext cx="1372009" cy="1371865"/>
                  </a:xfrm>
                  <a:prstGeom prst="pie">
                    <a:avLst>
                      <a:gd name="adj1" fmla="val 21403212"/>
                      <a:gd name="adj2" fmla="val 54223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51" name="Pie 50"/>
                  <p:cNvSpPr>
                    <a:spLocks noChangeAspect="1"/>
                  </p:cNvSpPr>
                  <p:nvPr/>
                </p:nvSpPr>
                <p:spPr>
                  <a:xfrm>
                    <a:off x="5714999" y="686593"/>
                    <a:ext cx="1372009" cy="1371865"/>
                  </a:xfrm>
                  <a:prstGeom prst="pie">
                    <a:avLst>
                      <a:gd name="adj1" fmla="val 16170704"/>
                      <a:gd name="adj2" fmla="val 961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8956" name="Group 75"/>
                <p:cNvGrpSpPr>
                  <a:grpSpLocks/>
                </p:cNvGrpSpPr>
                <p:nvPr/>
              </p:nvGrpSpPr>
              <p:grpSpPr bwMode="auto">
                <a:xfrm>
                  <a:off x="6019800" y="1371600"/>
                  <a:ext cx="306388" cy="1828800"/>
                  <a:chOff x="6019800" y="1371600"/>
                  <a:chExt cx="306388" cy="1828800"/>
                </a:xfrm>
              </p:grpSpPr>
              <p:cxnSp>
                <p:nvCxnSpPr>
                  <p:cNvPr id="45" name="Straight Arrow Connector 44"/>
                  <p:cNvCxnSpPr/>
                  <p:nvPr/>
                </p:nvCxnSpPr>
                <p:spPr>
                  <a:xfrm rot="5400000">
                    <a:off x="5411455" y="2285603"/>
                    <a:ext cx="1828402"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61" name="TextBox 45"/>
                  <p:cNvSpPr txBox="1">
                    <a:spLocks noChangeArrowheads="1"/>
                  </p:cNvSpPr>
                  <p:nvPr/>
                </p:nvSpPr>
                <p:spPr bwMode="auto">
                  <a:xfrm>
                    <a:off x="60198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8957" name="Group 72"/>
                <p:cNvGrpSpPr>
                  <a:grpSpLocks/>
                </p:cNvGrpSpPr>
                <p:nvPr/>
              </p:nvGrpSpPr>
              <p:grpSpPr bwMode="auto">
                <a:xfrm>
                  <a:off x="6400800" y="1860550"/>
                  <a:ext cx="685800" cy="479618"/>
                  <a:chOff x="228600" y="1860550"/>
                  <a:chExt cx="685800" cy="479618"/>
                </a:xfrm>
              </p:grpSpPr>
              <p:cxnSp>
                <p:nvCxnSpPr>
                  <p:cNvPr id="43" name="Straight Arrow Connector 42"/>
                  <p:cNvCxnSpPr/>
                  <p:nvPr/>
                </p:nvCxnSpPr>
                <p:spPr>
                  <a:xfrm rot="10800000" flipH="1">
                    <a:off x="228804" y="2290102"/>
                    <a:ext cx="686004"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59" name="TextBox 43"/>
                  <p:cNvSpPr txBox="1">
                    <a:spLocks noChangeArrowheads="1"/>
                  </p:cNvSpPr>
                  <p:nvPr/>
                </p:nvSpPr>
                <p:spPr bwMode="auto">
                  <a:xfrm>
                    <a:off x="419099" y="1860550"/>
                    <a:ext cx="323850"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nvGrpSpPr>
              <p:cNvPr id="38925" name="Group 425"/>
              <p:cNvGrpSpPr>
                <a:grpSpLocks/>
              </p:cNvGrpSpPr>
              <p:nvPr/>
            </p:nvGrpSpPr>
            <p:grpSpPr bwMode="auto">
              <a:xfrm>
                <a:off x="1457324" y="4224528"/>
                <a:ext cx="2581276" cy="2523744"/>
                <a:chOff x="7824596" y="1024128"/>
                <a:chExt cx="2581276" cy="2523744"/>
              </a:xfrm>
            </p:grpSpPr>
            <p:grpSp>
              <p:nvGrpSpPr>
                <p:cNvPr id="38939" name="Group 115"/>
                <p:cNvGrpSpPr>
                  <a:grpSpLocks/>
                </p:cNvGrpSpPr>
                <p:nvPr/>
              </p:nvGrpSpPr>
              <p:grpSpPr bwMode="auto">
                <a:xfrm>
                  <a:off x="7882128" y="1024128"/>
                  <a:ext cx="2523744" cy="2523744"/>
                  <a:chOff x="7882128" y="1024128"/>
                  <a:chExt cx="2523744" cy="2523744"/>
                </a:xfrm>
              </p:grpSpPr>
              <p:sp>
                <p:nvSpPr>
                  <p:cNvPr id="31" name="Rectangle 30"/>
                  <p:cNvSpPr/>
                  <p:nvPr/>
                </p:nvSpPr>
                <p:spPr>
                  <a:xfrm>
                    <a:off x="8229605" y="1373981"/>
                    <a:ext cx="1830845" cy="182840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7883229" y="1373981"/>
                    <a:ext cx="346376" cy="1828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10060450" y="1373981"/>
                    <a:ext cx="346376" cy="1828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Pie 33"/>
                  <p:cNvSpPr>
                    <a:spLocks noChangeAspect="1"/>
                  </p:cNvSpPr>
                  <p:nvPr/>
                </p:nvSpPr>
                <p:spPr>
                  <a:xfrm>
                    <a:off x="9711825" y="2853796"/>
                    <a:ext cx="686004" cy="685933"/>
                  </a:xfrm>
                  <a:prstGeom prst="pie">
                    <a:avLst>
                      <a:gd name="adj1" fmla="val 21504455"/>
                      <a:gd name="adj2" fmla="val 54223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5" name="Pie 34"/>
                  <p:cNvSpPr>
                    <a:spLocks noChangeAspect="1"/>
                  </p:cNvSpPr>
                  <p:nvPr/>
                </p:nvSpPr>
                <p:spPr>
                  <a:xfrm>
                    <a:off x="9711825" y="1027641"/>
                    <a:ext cx="686004" cy="685933"/>
                  </a:xfrm>
                  <a:prstGeom prst="pie">
                    <a:avLst>
                      <a:gd name="adj1" fmla="val 16170704"/>
                      <a:gd name="adj2" fmla="val 961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6" name="Pie 35"/>
                  <p:cNvSpPr>
                    <a:spLocks noChangeAspect="1"/>
                  </p:cNvSpPr>
                  <p:nvPr/>
                </p:nvSpPr>
                <p:spPr>
                  <a:xfrm>
                    <a:off x="7883229" y="1027641"/>
                    <a:ext cx="686005" cy="685933"/>
                  </a:xfrm>
                  <a:prstGeom prst="pie">
                    <a:avLst>
                      <a:gd name="adj1" fmla="val 10770487"/>
                      <a:gd name="adj2" fmla="val 162103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7" name="Pie 36"/>
                  <p:cNvSpPr>
                    <a:spLocks noChangeAspect="1"/>
                  </p:cNvSpPr>
                  <p:nvPr/>
                </p:nvSpPr>
                <p:spPr>
                  <a:xfrm>
                    <a:off x="7883229" y="2853796"/>
                    <a:ext cx="686005" cy="685933"/>
                  </a:xfrm>
                  <a:prstGeom prst="pie">
                    <a:avLst>
                      <a:gd name="adj1" fmla="val 5370154"/>
                      <a:gd name="adj2" fmla="val 1082343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8" name="Rectangle 37"/>
                  <p:cNvSpPr/>
                  <p:nvPr/>
                </p:nvSpPr>
                <p:spPr>
                  <a:xfrm>
                    <a:off x="8229605" y="1027641"/>
                    <a:ext cx="1830845" cy="3463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a:xfrm>
                    <a:off x="8229605" y="3202385"/>
                    <a:ext cx="1830845" cy="3463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8940" name="Group 86"/>
                <p:cNvGrpSpPr>
                  <a:grpSpLocks/>
                </p:cNvGrpSpPr>
                <p:nvPr/>
              </p:nvGrpSpPr>
              <p:grpSpPr bwMode="auto">
                <a:xfrm>
                  <a:off x="8305800" y="1371600"/>
                  <a:ext cx="304800" cy="1828800"/>
                  <a:chOff x="990600" y="1371600"/>
                  <a:chExt cx="304800" cy="1828800"/>
                </a:xfrm>
              </p:grpSpPr>
              <p:cxnSp>
                <p:nvCxnSpPr>
                  <p:cNvPr id="29" name="Straight Arrow Connector 28"/>
                  <p:cNvCxnSpPr/>
                  <p:nvPr/>
                </p:nvCxnSpPr>
                <p:spPr>
                  <a:xfrm rot="5400000">
                    <a:off x="75552" y="2287059"/>
                    <a:ext cx="1832901" cy="225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45" name="TextBox 29"/>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8941" name="Group 113"/>
                <p:cNvGrpSpPr>
                  <a:grpSpLocks/>
                </p:cNvGrpSpPr>
                <p:nvPr/>
              </p:nvGrpSpPr>
              <p:grpSpPr bwMode="auto">
                <a:xfrm>
                  <a:off x="7824596" y="1873249"/>
                  <a:ext cx="647700" cy="414339"/>
                  <a:chOff x="9958196" y="1873249"/>
                  <a:chExt cx="647700" cy="414339"/>
                </a:xfrm>
              </p:grpSpPr>
              <p:cxnSp>
                <p:nvCxnSpPr>
                  <p:cNvPr id="27" name="Straight Arrow Connector 26"/>
                  <p:cNvCxnSpPr/>
                  <p:nvPr/>
                </p:nvCxnSpPr>
                <p:spPr>
                  <a:xfrm rot="10800000" flipH="1">
                    <a:off x="10059565" y="2289308"/>
                    <a:ext cx="303641"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43" name="TextBox 27"/>
                  <p:cNvSpPr txBox="1">
                    <a:spLocks noChangeArrowheads="1"/>
                  </p:cNvSpPr>
                  <p:nvPr/>
                </p:nvSpPr>
                <p:spPr bwMode="auto">
                  <a:xfrm>
                    <a:off x="9958196" y="1873249"/>
                    <a:ext cx="647700" cy="392415"/>
                  </a:xfrm>
                  <a:prstGeom prst="rect">
                    <a:avLst/>
                  </a:prstGeom>
                  <a:noFill/>
                  <a:ln w="9525">
                    <a:noFill/>
                    <a:miter lim="800000"/>
                    <a:headEnd/>
                    <a:tailEnd/>
                  </a:ln>
                </p:spPr>
                <p:txBody>
                  <a:bodyPr>
                    <a:spAutoFit/>
                  </a:bodyPr>
                  <a:lstStyle/>
                  <a:p>
                    <a:r>
                      <a:rPr lang="en-US" sz="1200">
                        <a:solidFill>
                          <a:schemeClr val="bg1"/>
                        </a:solidFill>
                        <a:latin typeface="Calibri" pitchFamily="34" charset="0"/>
                      </a:rPr>
                      <a:t>r/2</a:t>
                    </a:r>
                  </a:p>
                </p:txBody>
              </p:sp>
            </p:grpSp>
          </p:grpSp>
          <p:grpSp>
            <p:nvGrpSpPr>
              <p:cNvPr id="38926" name="Group 443"/>
              <p:cNvGrpSpPr>
                <a:grpSpLocks/>
              </p:cNvGrpSpPr>
              <p:nvPr/>
            </p:nvGrpSpPr>
            <p:grpSpPr bwMode="auto">
              <a:xfrm>
                <a:off x="5715000" y="3886200"/>
                <a:ext cx="3200400" cy="3200400"/>
                <a:chOff x="11201400" y="685800"/>
                <a:chExt cx="3200400" cy="3200400"/>
              </a:xfrm>
            </p:grpSpPr>
            <p:grpSp>
              <p:nvGrpSpPr>
                <p:cNvPr id="38927" name="Group 367"/>
                <p:cNvGrpSpPr>
                  <a:grpSpLocks/>
                </p:cNvGrpSpPr>
                <p:nvPr/>
              </p:nvGrpSpPr>
              <p:grpSpPr bwMode="auto">
                <a:xfrm>
                  <a:off x="11201400" y="685800"/>
                  <a:ext cx="3200400" cy="3200400"/>
                  <a:chOff x="11201400" y="685800"/>
                  <a:chExt cx="3200400" cy="3200400"/>
                </a:xfrm>
              </p:grpSpPr>
              <p:sp>
                <p:nvSpPr>
                  <p:cNvPr id="19" name="Rectangle 18"/>
                  <p:cNvSpPr/>
                  <p:nvPr/>
                </p:nvSpPr>
                <p:spPr>
                  <a:xfrm>
                    <a:off x="11887608" y="1371733"/>
                    <a:ext cx="1828596" cy="18284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35"/>
                  <p:cNvSpPr/>
                  <p:nvPr/>
                </p:nvSpPr>
                <p:spPr>
                  <a:xfrm>
                    <a:off x="11201604" y="1371733"/>
                    <a:ext cx="686004" cy="1828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36"/>
                  <p:cNvSpPr/>
                  <p:nvPr/>
                </p:nvSpPr>
                <p:spPr>
                  <a:xfrm>
                    <a:off x="13716204" y="1371733"/>
                    <a:ext cx="686004" cy="1828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37"/>
                  <p:cNvSpPr/>
                  <p:nvPr/>
                </p:nvSpPr>
                <p:spPr>
                  <a:xfrm rot="5400000">
                    <a:off x="12458940" y="114468"/>
                    <a:ext cx="685933" cy="18285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a:xfrm rot="5400000">
                    <a:off x="12458940" y="2628804"/>
                    <a:ext cx="685933" cy="18285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8928" name="Group 53"/>
                <p:cNvGrpSpPr>
                  <a:grpSpLocks/>
                </p:cNvGrpSpPr>
                <p:nvPr/>
              </p:nvGrpSpPr>
              <p:grpSpPr bwMode="auto">
                <a:xfrm>
                  <a:off x="11963400" y="1371600"/>
                  <a:ext cx="304800" cy="1828800"/>
                  <a:chOff x="990600" y="1371600"/>
                  <a:chExt cx="304800" cy="1828800"/>
                </a:xfrm>
              </p:grpSpPr>
              <p:cxnSp>
                <p:nvCxnSpPr>
                  <p:cNvPr id="17" name="Straight Arrow Connector 16"/>
                  <p:cNvCxnSpPr/>
                  <p:nvPr/>
                </p:nvCxnSpPr>
                <p:spPr>
                  <a:xfrm rot="5400000">
                    <a:off x="78203" y="2284810"/>
                    <a:ext cx="1828402" cy="225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33" name="TextBox 17"/>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8929" name="Group 54"/>
                <p:cNvGrpSpPr>
                  <a:grpSpLocks/>
                </p:cNvGrpSpPr>
                <p:nvPr/>
              </p:nvGrpSpPr>
              <p:grpSpPr bwMode="auto">
                <a:xfrm>
                  <a:off x="11201400" y="1873248"/>
                  <a:ext cx="685800" cy="479618"/>
                  <a:chOff x="228600" y="1873248"/>
                  <a:chExt cx="685800" cy="479618"/>
                </a:xfrm>
              </p:grpSpPr>
              <p:cxnSp>
                <p:nvCxnSpPr>
                  <p:cNvPr id="15" name="Straight Arrow Connector 14"/>
                  <p:cNvCxnSpPr/>
                  <p:nvPr/>
                </p:nvCxnSpPr>
                <p:spPr>
                  <a:xfrm rot="10800000" flipH="1">
                    <a:off x="228804" y="2284809"/>
                    <a:ext cx="686004"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31" name="TextBox 15"/>
                  <p:cNvSpPr txBox="1">
                    <a:spLocks noChangeArrowheads="1"/>
                  </p:cNvSpPr>
                  <p:nvPr/>
                </p:nvSpPr>
                <p:spPr bwMode="auto">
                  <a:xfrm>
                    <a:off x="450850" y="1873248"/>
                    <a:ext cx="323850"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sp>
          <p:nvSpPr>
            <p:cNvPr id="38919" name="TextBox 7"/>
            <p:cNvSpPr txBox="1">
              <a:spLocks noChangeArrowheads="1"/>
            </p:cNvSpPr>
            <p:nvPr/>
          </p:nvSpPr>
          <p:spPr bwMode="auto">
            <a:xfrm>
              <a:off x="2247900" y="3276600"/>
              <a:ext cx="1409700" cy="369332"/>
            </a:xfrm>
            <a:prstGeom prst="rect">
              <a:avLst/>
            </a:prstGeom>
            <a:noFill/>
            <a:ln w="9525">
              <a:noFill/>
              <a:miter lim="800000"/>
              <a:headEnd/>
              <a:tailEnd/>
            </a:ln>
          </p:spPr>
          <p:txBody>
            <a:bodyPr>
              <a:spAutoFit/>
            </a:bodyPr>
            <a:lstStyle/>
            <a:p>
              <a:pPr algn="ctr"/>
              <a:r>
                <a:rPr lang="en-US" b="1">
                  <a:solidFill>
                    <a:schemeClr val="accent2"/>
                  </a:solidFill>
                  <a:latin typeface="Calibri" pitchFamily="34" charset="0"/>
                </a:rPr>
                <a:t>full shell</a:t>
              </a:r>
            </a:p>
          </p:txBody>
        </p:sp>
        <p:sp>
          <p:nvSpPr>
            <p:cNvPr id="88" name="TextBox 8"/>
            <p:cNvSpPr txBox="1"/>
            <p:nvPr/>
          </p:nvSpPr>
          <p:spPr>
            <a:xfrm>
              <a:off x="5601181" y="3276600"/>
              <a:ext cx="1208215" cy="369888"/>
            </a:xfrm>
            <a:prstGeom prst="rect">
              <a:avLst/>
            </a:prstGeom>
            <a:solidFill>
              <a:schemeClr val="bg1"/>
            </a:solidFill>
          </p:spPr>
          <p:txBody>
            <a:bodyPr>
              <a:spAutoFit/>
            </a:bodyPr>
            <a:lstStyle/>
            <a:p>
              <a:pPr algn="ctr" fontAlgn="auto">
                <a:spcBef>
                  <a:spcPts val="0"/>
                </a:spcBef>
                <a:spcAft>
                  <a:spcPts val="0"/>
                </a:spcAft>
                <a:defRPr/>
              </a:pPr>
              <a:r>
                <a:rPr lang="en-US" b="1" dirty="0">
                  <a:solidFill>
                    <a:schemeClr val="bg1">
                      <a:lumMod val="65000"/>
                    </a:schemeClr>
                  </a:solidFill>
                  <a:latin typeface="+mn-lt"/>
                  <a:cs typeface="+mn-cs"/>
                </a:rPr>
                <a:t>half shell</a:t>
              </a:r>
            </a:p>
          </p:txBody>
        </p:sp>
        <p:sp>
          <p:nvSpPr>
            <p:cNvPr id="89" name="TextBox 9"/>
            <p:cNvSpPr txBox="1"/>
            <p:nvPr/>
          </p:nvSpPr>
          <p:spPr>
            <a:xfrm>
              <a:off x="2057508" y="5753101"/>
              <a:ext cx="1867096" cy="369888"/>
            </a:xfrm>
            <a:prstGeom prst="rect">
              <a:avLst/>
            </a:prstGeom>
            <a:noFill/>
          </p:spPr>
          <p:txBody>
            <a:bodyPr>
              <a:spAutoFit/>
            </a:bodyPr>
            <a:lstStyle/>
            <a:p>
              <a:pPr algn="ctr" fontAlgn="auto">
                <a:spcBef>
                  <a:spcPts val="0"/>
                </a:spcBef>
                <a:spcAft>
                  <a:spcPts val="0"/>
                </a:spcAft>
                <a:defRPr/>
              </a:pPr>
              <a:r>
                <a:rPr lang="en-US" b="1" dirty="0">
                  <a:solidFill>
                    <a:schemeClr val="bg1">
                      <a:lumMod val="65000"/>
                    </a:schemeClr>
                  </a:solidFill>
                  <a:latin typeface="+mn-lt"/>
                  <a:cs typeface="+mn-cs"/>
                </a:rPr>
                <a:t>midpoint-shell</a:t>
              </a:r>
            </a:p>
          </p:txBody>
        </p:sp>
        <p:sp>
          <p:nvSpPr>
            <p:cNvPr id="90" name="TextBox 10"/>
            <p:cNvSpPr txBox="1"/>
            <p:nvPr/>
          </p:nvSpPr>
          <p:spPr>
            <a:xfrm>
              <a:off x="5182037" y="5981701"/>
              <a:ext cx="2133825" cy="369888"/>
            </a:xfrm>
            <a:prstGeom prst="rect">
              <a:avLst/>
            </a:prstGeom>
            <a:noFill/>
          </p:spPr>
          <p:txBody>
            <a:bodyPr>
              <a:spAutoFit/>
            </a:bodyPr>
            <a:lstStyle/>
            <a:p>
              <a:pPr algn="ctr" fontAlgn="auto">
                <a:spcBef>
                  <a:spcPts val="0"/>
                </a:spcBef>
                <a:spcAft>
                  <a:spcPts val="0"/>
                </a:spcAft>
                <a:defRPr/>
              </a:pPr>
              <a:r>
                <a:rPr lang="en-US" b="1" dirty="0">
                  <a:solidFill>
                    <a:schemeClr val="bg1">
                      <a:lumMod val="65000"/>
                    </a:schemeClr>
                  </a:solidFill>
                  <a:latin typeface="+mn-lt"/>
                  <a:cs typeface="+mn-cs"/>
                </a:rPr>
                <a:t>tower-plate shell</a:t>
              </a:r>
            </a:p>
          </p:txBody>
        </p:sp>
      </p:grpSp>
      <p:sp>
        <p:nvSpPr>
          <p:cNvPr id="91" name="TextBox 90"/>
          <p:cNvSpPr txBox="1"/>
          <p:nvPr/>
        </p:nvSpPr>
        <p:spPr>
          <a:xfrm>
            <a:off x="304800" y="1447800"/>
            <a:ext cx="1409700" cy="2032000"/>
          </a:xfrm>
          <a:prstGeom prst="rect">
            <a:avLst/>
          </a:prstGeom>
          <a:solidFill>
            <a:schemeClr val="bg1">
              <a:lumMod val="95000"/>
            </a:schemeClr>
          </a:solidFill>
          <a:ln w="25400">
            <a:solidFill>
              <a:schemeClr val="accent2"/>
            </a:solidFill>
          </a:ln>
        </p:spPr>
        <p:txBody>
          <a:bodyPr>
            <a:spAutoFit/>
          </a:bodyPr>
          <a:lstStyle/>
          <a:p>
            <a:pPr fontAlgn="auto">
              <a:spcBef>
                <a:spcPts val="0"/>
              </a:spcBef>
              <a:spcAft>
                <a:spcPts val="0"/>
              </a:spcAft>
              <a:defRPr/>
            </a:pPr>
            <a:r>
              <a:rPr lang="en-US" dirty="0">
                <a:solidFill>
                  <a:schemeClr val="accent2"/>
                </a:solidFill>
                <a:latin typeface="+mn-lt"/>
                <a:cs typeface="+mn-cs"/>
              </a:rPr>
              <a:t>choose full-shell due to dynamic bonding despite the comm. overhead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Boundary Interactions</a:t>
            </a:r>
          </a:p>
        </p:txBody>
      </p:sp>
      <p:pic>
        <p:nvPicPr>
          <p:cNvPr id="39938" name="Picture 3"/>
          <p:cNvPicPr>
            <a:picLocks noChangeAspect="1" noChangeArrowheads="1"/>
          </p:cNvPicPr>
          <p:nvPr/>
        </p:nvPicPr>
        <p:blipFill>
          <a:blip r:embed="rId2" cstate="print"/>
          <a:srcRect/>
          <a:stretch>
            <a:fillRect/>
          </a:stretch>
        </p:blipFill>
        <p:spPr bwMode="auto">
          <a:xfrm>
            <a:off x="1371600" y="1143000"/>
            <a:ext cx="5643563" cy="5486400"/>
          </a:xfrm>
          <a:prstGeom prst="rect">
            <a:avLst/>
          </a:prstGeom>
          <a:noFill/>
          <a:ln w="9525">
            <a:noFill/>
            <a:miter lim="800000"/>
            <a:headEnd/>
            <a:tailEnd/>
          </a:ln>
        </p:spPr>
      </p:pic>
      <p:sp>
        <p:nvSpPr>
          <p:cNvPr id="4" name="TextBox 3"/>
          <p:cNvSpPr txBox="1"/>
          <p:nvPr/>
        </p:nvSpPr>
        <p:spPr>
          <a:xfrm>
            <a:off x="7315200" y="2667000"/>
            <a:ext cx="1676400" cy="1323975"/>
          </a:xfrm>
          <a:prstGeom prst="rect">
            <a:avLst/>
          </a:prstGeom>
          <a:noFill/>
          <a:ln w="19050">
            <a:solidFill>
              <a:schemeClr val="accent1">
                <a:shade val="95000"/>
                <a:satMod val="105000"/>
              </a:schemeClr>
            </a:solidFill>
          </a:ln>
        </p:spPr>
        <p:txBody>
          <a:bodyPr>
            <a:spAutoFit/>
          </a:bodyPr>
          <a:lstStyle/>
          <a:p>
            <a:pPr fontAlgn="auto">
              <a:spcBef>
                <a:spcPts val="0"/>
              </a:spcBef>
              <a:spcAft>
                <a:spcPts val="0"/>
              </a:spcAft>
              <a:defRPr/>
            </a:pPr>
            <a:r>
              <a:rPr lang="en-US" sz="2000" b="1" dirty="0" err="1">
                <a:solidFill>
                  <a:schemeClr val="accent1"/>
                </a:solidFill>
                <a:latin typeface="+mn-lt"/>
                <a:cs typeface="+mn-cs"/>
              </a:rPr>
              <a:t>r</a:t>
            </a:r>
            <a:r>
              <a:rPr lang="en-US" sz="2000" b="1" baseline="-25000" dirty="0" err="1">
                <a:solidFill>
                  <a:schemeClr val="accent1"/>
                </a:solidFill>
                <a:latin typeface="+mn-lt"/>
                <a:cs typeface="+mn-cs"/>
              </a:rPr>
              <a:t>shell</a:t>
            </a:r>
            <a:r>
              <a:rPr lang="en-US" sz="2000" b="1" dirty="0">
                <a:solidFill>
                  <a:schemeClr val="accent1"/>
                </a:solidFill>
                <a:latin typeface="+mn-lt"/>
                <a:cs typeface="+mn-cs"/>
              </a:rPr>
              <a:t>= MAX (3xr</a:t>
            </a:r>
            <a:r>
              <a:rPr lang="en-US" sz="2000" b="1" baseline="-25000" dirty="0">
                <a:solidFill>
                  <a:schemeClr val="accent1"/>
                </a:solidFill>
                <a:latin typeface="+mn-lt"/>
                <a:cs typeface="+mn-cs"/>
              </a:rPr>
              <a:t>bond_cut</a:t>
            </a:r>
            <a:r>
              <a:rPr lang="en-US" sz="2000" b="1" dirty="0">
                <a:solidFill>
                  <a:schemeClr val="accent1"/>
                </a:solidFill>
                <a:latin typeface="+mn-lt"/>
                <a:cs typeface="+mn-cs"/>
              </a:rPr>
              <a:t>, </a:t>
            </a:r>
            <a:r>
              <a:rPr lang="en-US" sz="2000" b="1" dirty="0" err="1">
                <a:solidFill>
                  <a:schemeClr val="accent1"/>
                </a:solidFill>
                <a:latin typeface="+mn-lt"/>
                <a:cs typeface="+mn-cs"/>
              </a:rPr>
              <a:t>r</a:t>
            </a:r>
            <a:r>
              <a:rPr lang="en-US" sz="2000" b="1" baseline="-25000" dirty="0" err="1">
                <a:solidFill>
                  <a:schemeClr val="accent1"/>
                </a:solidFill>
                <a:latin typeface="+mn-lt"/>
                <a:cs typeface="+mn-cs"/>
              </a:rPr>
              <a:t>hbond_cut</a:t>
            </a:r>
            <a:r>
              <a:rPr lang="en-US" sz="2000" b="1" dirty="0">
                <a:solidFill>
                  <a:schemeClr val="accent1"/>
                </a:solidFill>
                <a:latin typeface="+mn-lt"/>
                <a:cs typeface="+mn-cs"/>
              </a:rPr>
              <a:t>, </a:t>
            </a:r>
            <a:r>
              <a:rPr lang="en-US" sz="2000" b="1" dirty="0" err="1">
                <a:solidFill>
                  <a:schemeClr val="accent1"/>
                </a:solidFill>
                <a:latin typeface="+mn-lt"/>
                <a:cs typeface="+mn-cs"/>
              </a:rPr>
              <a:t>r</a:t>
            </a:r>
            <a:r>
              <a:rPr lang="en-US" sz="2000" b="1" baseline="-25000" dirty="0" err="1">
                <a:solidFill>
                  <a:schemeClr val="accent1"/>
                </a:solidFill>
                <a:latin typeface="+mn-lt"/>
                <a:cs typeface="+mn-cs"/>
              </a:rPr>
              <a:t>nonb_cut</a:t>
            </a:r>
            <a:r>
              <a:rPr lang="en-US" sz="2000" b="1" dirty="0">
                <a:solidFill>
                  <a:schemeClr val="accent1"/>
                </a:solidFill>
                <a:latin typeface="+mn-lt"/>
                <a:cs typeface="+mn-cs"/>
              </a:rPr>
              <a:t>)</a:t>
            </a:r>
            <a:endParaRPr lang="en-US" sz="2000" b="1" baseline="-25000" dirty="0">
              <a:solidFill>
                <a:schemeClr val="accent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Messaging</a:t>
            </a:r>
          </a:p>
        </p:txBody>
      </p:sp>
      <p:pic>
        <p:nvPicPr>
          <p:cNvPr id="40962" name="Picture 2"/>
          <p:cNvPicPr>
            <a:picLocks noChangeAspect="1" noChangeArrowheads="1"/>
          </p:cNvPicPr>
          <p:nvPr/>
        </p:nvPicPr>
        <p:blipFill>
          <a:blip r:embed="rId2" cstate="print"/>
          <a:srcRect/>
          <a:stretch>
            <a:fillRect/>
          </a:stretch>
        </p:blipFill>
        <p:spPr bwMode="auto">
          <a:xfrm>
            <a:off x="457200" y="1371600"/>
            <a:ext cx="8229600" cy="482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Messaging Performance</a:t>
            </a:r>
          </a:p>
        </p:txBody>
      </p:sp>
      <p:grpSp>
        <p:nvGrpSpPr>
          <p:cNvPr id="41986" name="Group 5"/>
          <p:cNvGrpSpPr>
            <a:grpSpLocks/>
          </p:cNvGrpSpPr>
          <p:nvPr/>
        </p:nvGrpSpPr>
        <p:grpSpPr bwMode="auto">
          <a:xfrm>
            <a:off x="0" y="1143000"/>
            <a:ext cx="9144000" cy="5486400"/>
            <a:chOff x="0" y="1143000"/>
            <a:chExt cx="9144000" cy="5486400"/>
          </a:xfrm>
        </p:grpSpPr>
        <p:pic>
          <p:nvPicPr>
            <p:cNvPr id="41987" name="Content Placeholder 8" descr="compare_messaging.png"/>
            <p:cNvPicPr>
              <a:picLocks noChangeAspect="1"/>
            </p:cNvPicPr>
            <p:nvPr/>
          </p:nvPicPr>
          <p:blipFill>
            <a:blip r:embed="rId2" cstate="print"/>
            <a:srcRect/>
            <a:stretch>
              <a:fillRect/>
            </a:stretch>
          </p:blipFill>
          <p:spPr bwMode="auto">
            <a:xfrm>
              <a:off x="1216152" y="1600200"/>
              <a:ext cx="6705600" cy="5029200"/>
            </a:xfrm>
            <a:prstGeom prst="rect">
              <a:avLst/>
            </a:prstGeom>
            <a:noFill/>
            <a:ln w="9525">
              <a:noFill/>
              <a:miter lim="800000"/>
              <a:headEnd/>
              <a:tailEnd/>
            </a:ln>
          </p:spPr>
        </p:pic>
        <p:sp>
          <p:nvSpPr>
            <p:cNvPr id="41988" name="TextBox 4"/>
            <p:cNvSpPr txBox="1">
              <a:spLocks noChangeArrowheads="1"/>
            </p:cNvSpPr>
            <p:nvPr/>
          </p:nvSpPr>
          <p:spPr bwMode="auto">
            <a:xfrm>
              <a:off x="0" y="1143000"/>
              <a:ext cx="9144000" cy="457200"/>
            </a:xfrm>
            <a:prstGeom prst="rect">
              <a:avLst/>
            </a:prstGeom>
            <a:noFill/>
            <a:ln w="9525">
              <a:noFill/>
              <a:miter lim="800000"/>
              <a:headEnd/>
              <a:tailEnd/>
            </a:ln>
          </p:spPr>
          <p:txBody>
            <a:bodyPr>
              <a:spAutoFit/>
            </a:bodyPr>
            <a:lstStyle/>
            <a:p>
              <a:pPr algn="ctr"/>
              <a:r>
                <a:rPr lang="en-US" sz="2400" b="1">
                  <a:solidFill>
                    <a:srgbClr val="C00000"/>
                  </a:solidFill>
                  <a:latin typeface="Calibri" pitchFamily="34" charset="0"/>
                </a:rPr>
                <a:t>Performance Comparison: </a:t>
              </a:r>
              <a:r>
                <a:rPr lang="en-US" sz="2400">
                  <a:latin typeface="Calibri" pitchFamily="34" charset="0"/>
                </a:rPr>
                <a:t>PuReMD with direct vs. staged messaging</a:t>
              </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Optimizations</a:t>
            </a:r>
          </a:p>
        </p:txBody>
      </p:sp>
      <p:sp>
        <p:nvSpPr>
          <p:cNvPr id="4" name="Content Placeholder 2"/>
          <p:cNvSpPr txBox="1">
            <a:spLocks/>
          </p:cNvSpPr>
          <p:nvPr/>
        </p:nvSpPr>
        <p:spPr bwMode="auto">
          <a:xfrm>
            <a:off x="457200" y="1143000"/>
            <a:ext cx="8229600" cy="5486400"/>
          </a:xfrm>
          <a:prstGeom prst="rect">
            <a:avLst/>
          </a:prstGeom>
          <a:noFill/>
          <a:ln w="9525">
            <a:noFill/>
            <a:miter lim="800000"/>
            <a:headEnd/>
            <a:tailEnd/>
          </a:ln>
        </p:spPr>
        <p:txBody>
          <a:bodyPr/>
          <a:lstStyle/>
          <a:p>
            <a:pPr marL="342900" indent="-342900">
              <a:spcBef>
                <a:spcPct val="20000"/>
              </a:spcBef>
            </a:pPr>
            <a:r>
              <a:rPr lang="en-US" sz="2400" b="1">
                <a:solidFill>
                  <a:srgbClr val="C00000"/>
                </a:solidFill>
                <a:latin typeface="Calibri" pitchFamily="34" charset="0"/>
              </a:rPr>
              <a:t>Truncate bond related computations</a:t>
            </a:r>
            <a:endParaRPr lang="en-US" sz="2400">
              <a:latin typeface="Calibri" pitchFamily="34" charset="0"/>
            </a:endParaRPr>
          </a:p>
          <a:p>
            <a:pPr marL="800100" lvl="1" indent="-342900">
              <a:spcBef>
                <a:spcPct val="20000"/>
              </a:spcBef>
              <a:buFont typeface="Arial" charset="0"/>
              <a:buChar char="•"/>
            </a:pPr>
            <a:r>
              <a:rPr lang="en-US" sz="2000">
                <a:solidFill>
                  <a:srgbClr val="FF0000"/>
                </a:solidFill>
                <a:latin typeface="Calibri" pitchFamily="34" charset="0"/>
              </a:rPr>
              <a:t>double computation of bonds at the outer-shell</a:t>
            </a:r>
          </a:p>
          <a:p>
            <a:pPr marL="800100" lvl="1" indent="-342900">
              <a:spcBef>
                <a:spcPct val="20000"/>
              </a:spcBef>
              <a:buFont typeface="Arial" charset="0"/>
              <a:buChar char="•"/>
            </a:pPr>
            <a:r>
              <a:rPr lang="en-US" sz="2000">
                <a:solidFill>
                  <a:srgbClr val="FF0000"/>
                </a:solidFill>
                <a:latin typeface="Calibri" pitchFamily="34" charset="0"/>
              </a:rPr>
              <a:t>hurts scalability as the sub-domain size shrinks</a:t>
            </a:r>
          </a:p>
          <a:p>
            <a:pPr marL="800100" lvl="1" indent="-342900">
              <a:spcBef>
                <a:spcPct val="20000"/>
              </a:spcBef>
              <a:buFont typeface="Arial" charset="0"/>
              <a:buChar char="•"/>
            </a:pPr>
            <a:r>
              <a:rPr lang="en-US" sz="2000">
                <a:solidFill>
                  <a:srgbClr val="00B050"/>
                </a:solidFill>
                <a:latin typeface="Calibri" pitchFamily="34" charset="0"/>
              </a:rPr>
              <a:t>trim all bonds that are further than 3 hops or more</a:t>
            </a:r>
          </a:p>
          <a:p>
            <a:pPr marL="800100" lvl="1" indent="-342900">
              <a:spcBef>
                <a:spcPct val="20000"/>
              </a:spcBef>
            </a:pPr>
            <a:r>
              <a:rPr lang="en-US" sz="2000">
                <a:solidFill>
                  <a:schemeClr val="accent1"/>
                </a:solidFill>
                <a:latin typeface="Calibri" pitchFamily="34" charset="0"/>
              </a:rPr>
              <a:t> </a:t>
            </a:r>
            <a:endParaRPr lang="en-US" sz="2400">
              <a:solidFill>
                <a:srgbClr val="C00000"/>
              </a:solidFill>
              <a:latin typeface="Calibri" pitchFamily="34" charset="0"/>
            </a:endParaRPr>
          </a:p>
          <a:p>
            <a:pPr marL="342900" indent="-342900">
              <a:spcBef>
                <a:spcPct val="20000"/>
              </a:spcBef>
            </a:pPr>
            <a:r>
              <a:rPr lang="en-US" sz="2400" b="1">
                <a:solidFill>
                  <a:srgbClr val="C00000"/>
                </a:solidFill>
                <a:latin typeface="Calibri" pitchFamily="34" charset="0"/>
              </a:rPr>
              <a:t>Scalable parallel solver for the QEq problem</a:t>
            </a:r>
          </a:p>
          <a:p>
            <a:pPr marL="800100" lvl="1" indent="-342900">
              <a:spcBef>
                <a:spcPct val="20000"/>
              </a:spcBef>
              <a:buFont typeface="Arial" charset="0"/>
              <a:buChar char="•"/>
            </a:pPr>
            <a:r>
              <a:rPr lang="en-US" sz="2000">
                <a:solidFill>
                  <a:srgbClr val="FF0000"/>
                </a:solidFill>
                <a:latin typeface="Calibri" pitchFamily="34" charset="0"/>
              </a:rPr>
              <a:t>GMRES/ILU factorization: </a:t>
            </a:r>
            <a:r>
              <a:rPr lang="en-US" sz="2000">
                <a:latin typeface="Calibri" pitchFamily="34" charset="0"/>
              </a:rPr>
              <a:t>not scalable</a:t>
            </a:r>
          </a:p>
          <a:p>
            <a:pPr marL="800100" lvl="1" indent="-342900">
              <a:spcBef>
                <a:spcPct val="20000"/>
              </a:spcBef>
              <a:buFont typeface="Arial" charset="0"/>
              <a:buChar char="•"/>
            </a:pPr>
            <a:r>
              <a:rPr lang="en-US" sz="2000">
                <a:solidFill>
                  <a:srgbClr val="00B050"/>
                </a:solidFill>
                <a:latin typeface="Calibri" pitchFamily="34" charset="0"/>
              </a:rPr>
              <a:t>use CG + diagonal pre-conditioning</a:t>
            </a:r>
          </a:p>
          <a:p>
            <a:pPr marL="800100" lvl="1" indent="-342900">
              <a:spcBef>
                <a:spcPct val="20000"/>
              </a:spcBef>
              <a:buFont typeface="Arial" charset="0"/>
              <a:buChar char="•"/>
            </a:pPr>
            <a:r>
              <a:rPr lang="en-US" sz="2000">
                <a:solidFill>
                  <a:schemeClr val="accent1"/>
                </a:solidFill>
                <a:latin typeface="Calibri" pitchFamily="34" charset="0"/>
              </a:rPr>
              <a:t>good initial guess:</a:t>
            </a:r>
          </a:p>
          <a:p>
            <a:pPr marL="800100" lvl="1" indent="-342900">
              <a:spcBef>
                <a:spcPct val="20000"/>
              </a:spcBef>
              <a:buFont typeface="Arial" charset="0"/>
              <a:buChar char="•"/>
            </a:pPr>
            <a:endParaRPr lang="en-US" sz="2000">
              <a:solidFill>
                <a:schemeClr val="accent1"/>
              </a:solidFill>
              <a:latin typeface="Calibri" pitchFamily="34" charset="0"/>
            </a:endParaRPr>
          </a:p>
          <a:p>
            <a:pPr marL="800100" lvl="1" indent="-342900">
              <a:spcBef>
                <a:spcPct val="20000"/>
              </a:spcBef>
              <a:buFont typeface="Arial" charset="0"/>
              <a:buChar char="•"/>
            </a:pPr>
            <a:endParaRPr lang="en-US" sz="2000">
              <a:solidFill>
                <a:schemeClr val="accent1"/>
              </a:solidFill>
              <a:latin typeface="Calibri" pitchFamily="34" charset="0"/>
            </a:endParaRPr>
          </a:p>
          <a:p>
            <a:pPr marL="800100" lvl="1" indent="-342900">
              <a:spcBef>
                <a:spcPct val="20000"/>
              </a:spcBef>
            </a:pPr>
            <a:endParaRPr lang="en-US" sz="2000">
              <a:solidFill>
                <a:schemeClr val="accent1"/>
              </a:solidFill>
              <a:latin typeface="Calibri" pitchFamily="34" charset="0"/>
            </a:endParaRPr>
          </a:p>
          <a:p>
            <a:pPr marL="800100" lvl="1" indent="-342900">
              <a:spcBef>
                <a:spcPct val="20000"/>
              </a:spcBef>
            </a:pPr>
            <a:endParaRPr lang="en-US" sz="2000">
              <a:solidFill>
                <a:schemeClr val="accent1"/>
              </a:solidFill>
              <a:latin typeface="Calibri" pitchFamily="34" charset="0"/>
            </a:endParaRPr>
          </a:p>
          <a:p>
            <a:pPr marL="800100" lvl="1" indent="-342900">
              <a:spcBef>
                <a:spcPct val="20000"/>
              </a:spcBef>
              <a:buFont typeface="Arial" charset="0"/>
              <a:buChar char="•"/>
            </a:pPr>
            <a:r>
              <a:rPr lang="en-US" sz="2000">
                <a:solidFill>
                  <a:schemeClr val="accent1"/>
                </a:solidFill>
                <a:latin typeface="Calibri" pitchFamily="34" charset="0"/>
              </a:rPr>
              <a:t>redundant computations: </a:t>
            </a:r>
            <a:r>
              <a:rPr lang="en-US" sz="2000">
                <a:latin typeface="Calibri" pitchFamily="34" charset="0"/>
              </a:rPr>
              <a:t>to avoid reverse communication</a:t>
            </a:r>
          </a:p>
          <a:p>
            <a:pPr marL="800100" lvl="1" indent="-342900">
              <a:spcBef>
                <a:spcPct val="20000"/>
              </a:spcBef>
              <a:buFont typeface="Arial" charset="0"/>
              <a:buChar char="•"/>
            </a:pPr>
            <a:r>
              <a:rPr lang="en-US" sz="2000">
                <a:solidFill>
                  <a:schemeClr val="accent1"/>
                </a:solidFill>
                <a:latin typeface="Calibri" pitchFamily="34" charset="0"/>
              </a:rPr>
              <a:t>iterate both systems together</a:t>
            </a:r>
          </a:p>
        </p:txBody>
      </p:sp>
      <p:pic>
        <p:nvPicPr>
          <p:cNvPr id="5" name="Picture 5"/>
          <p:cNvPicPr>
            <a:picLocks noChangeAspect="1" noChangeArrowheads="1"/>
          </p:cNvPicPr>
          <p:nvPr/>
        </p:nvPicPr>
        <p:blipFill>
          <a:blip r:embed="rId2" cstate="print"/>
          <a:srcRect/>
          <a:stretch>
            <a:fillRect/>
          </a:stretch>
        </p:blipFill>
        <p:spPr bwMode="auto">
          <a:xfrm>
            <a:off x="3733800" y="4343400"/>
            <a:ext cx="351155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down)">
                                      <p:cBhvr>
                                        <p:cTn id="18" dur="500"/>
                                        <p:tgtEl>
                                          <p:spTgt spid="4">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wipe(down)">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wipe(down)">
                                      <p:cBhvr>
                                        <p:cTn id="26" dur="500"/>
                                        <p:tgtEl>
                                          <p:spTgt spid="4">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wipe(down)">
                                      <p:cBhvr>
                                        <p:cTn id="29" dur="500"/>
                                        <p:tgtEl>
                                          <p:spTgt spid="4">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down)">
                                      <p:cBhvr>
                                        <p:cTn id="37" dur="500"/>
                                        <p:tgtEl>
                                          <p:spTgt spid="4">
                                            <p:txEl>
                                              <p:pRg st="8" end="8"/>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animEffect transition="in" filter="wipe(down)">
                                      <p:cBhvr>
                                        <p:cTn id="43" dur="500"/>
                                        <p:tgtEl>
                                          <p:spTgt spid="4">
                                            <p:txEl>
                                              <p:pRg st="13" end="13"/>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
                                            <p:txEl>
                                              <p:pRg st="14" end="14"/>
                                            </p:txEl>
                                          </p:spTgt>
                                        </p:tgtEl>
                                        <p:attrNameLst>
                                          <p:attrName>style.visibility</p:attrName>
                                        </p:attrNameLst>
                                      </p:cBhvr>
                                      <p:to>
                                        <p:strVal val="visible"/>
                                      </p:to>
                                    </p:set>
                                    <p:animEffect transition="in" filter="wipe(down)">
                                      <p:cBhvr>
                                        <p:cTn id="46"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j-lt"/>
                <a:ea typeface="+mj-ea"/>
                <a:cs typeface="+mj-cs"/>
              </a:rPr>
              <a:t>PuReMD</a:t>
            </a:r>
            <a:r>
              <a:rPr lang="en-US" sz="3600" b="1" dirty="0">
                <a:solidFill>
                  <a:schemeClr val="accent4"/>
                </a:solidFill>
                <a:latin typeface="+mj-lt"/>
                <a:ea typeface="+mj-ea"/>
                <a:cs typeface="+mj-cs"/>
              </a:rPr>
              <a:t>: Performance and Scalability</a:t>
            </a: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lnSpc>
                <a:spcPct val="150000"/>
              </a:lnSpc>
              <a:spcBef>
                <a:spcPct val="20000"/>
              </a:spcBef>
            </a:pPr>
            <a:r>
              <a:rPr lang="en-US" sz="2400">
                <a:solidFill>
                  <a:srgbClr val="C00000"/>
                </a:solidFill>
                <a:latin typeface="Calibri" pitchFamily="34" charset="0"/>
              </a:rPr>
              <a:t>Weak scaling test</a:t>
            </a:r>
          </a:p>
          <a:p>
            <a:pPr marL="342900" indent="-342900">
              <a:lnSpc>
                <a:spcPct val="150000"/>
              </a:lnSpc>
              <a:spcBef>
                <a:spcPct val="20000"/>
              </a:spcBef>
            </a:pPr>
            <a:r>
              <a:rPr lang="en-US" sz="2400">
                <a:solidFill>
                  <a:srgbClr val="C00000"/>
                </a:solidFill>
                <a:latin typeface="Calibri" pitchFamily="34" charset="0"/>
              </a:rPr>
              <a:t>Strong scaling test</a:t>
            </a:r>
          </a:p>
          <a:p>
            <a:pPr marL="342900" indent="-342900">
              <a:lnSpc>
                <a:spcPct val="150000"/>
              </a:lnSpc>
              <a:spcBef>
                <a:spcPct val="20000"/>
              </a:spcBef>
            </a:pPr>
            <a:r>
              <a:rPr lang="en-US" sz="2400">
                <a:solidFill>
                  <a:srgbClr val="C00000"/>
                </a:solidFill>
                <a:latin typeface="Calibri" pitchFamily="34" charset="0"/>
              </a:rPr>
              <a:t>Comparison to LAMMPS-REAX</a:t>
            </a:r>
          </a:p>
          <a:p>
            <a:pPr marL="342900" indent="-342900">
              <a:lnSpc>
                <a:spcPct val="150000"/>
              </a:lnSpc>
              <a:spcBef>
                <a:spcPct val="20000"/>
              </a:spcBef>
            </a:pPr>
            <a:r>
              <a:rPr lang="en-US" sz="2400">
                <a:solidFill>
                  <a:srgbClr val="C00000"/>
                </a:solidFill>
                <a:latin typeface="Calibri" pitchFamily="34" charset="0"/>
              </a:rPr>
              <a:t>Platform: </a:t>
            </a:r>
            <a:r>
              <a:rPr lang="en-US" sz="2400">
                <a:latin typeface="Calibri" pitchFamily="34" charset="0"/>
              </a:rPr>
              <a:t>Hera cluster at LLNL</a:t>
            </a:r>
          </a:p>
          <a:p>
            <a:pPr marL="742950" lvl="1" indent="-285750">
              <a:lnSpc>
                <a:spcPct val="150000"/>
              </a:lnSpc>
              <a:spcBef>
                <a:spcPct val="20000"/>
              </a:spcBef>
              <a:buFont typeface="Arial" charset="0"/>
              <a:buChar char="•"/>
            </a:pPr>
            <a:r>
              <a:rPr lang="en-US" sz="2000">
                <a:solidFill>
                  <a:schemeClr val="accent1"/>
                </a:solidFill>
                <a:latin typeface="Calibri" pitchFamily="34" charset="0"/>
              </a:rPr>
              <a:t>4 AMD Opterons/node -- 16 cores/node</a:t>
            </a:r>
          </a:p>
          <a:p>
            <a:pPr marL="742950" lvl="1" indent="-285750">
              <a:lnSpc>
                <a:spcPct val="150000"/>
              </a:lnSpc>
              <a:spcBef>
                <a:spcPct val="20000"/>
              </a:spcBef>
              <a:buFont typeface="Arial" charset="0"/>
              <a:buChar char="•"/>
            </a:pPr>
            <a:r>
              <a:rPr lang="en-US" sz="2000">
                <a:solidFill>
                  <a:schemeClr val="accent1"/>
                </a:solidFill>
                <a:latin typeface="Calibri" pitchFamily="34" charset="0"/>
              </a:rPr>
              <a:t>800 batch nodes – 10800 cores, 127 TFLOPS/sec</a:t>
            </a:r>
          </a:p>
          <a:p>
            <a:pPr marL="742950" lvl="1" indent="-285750">
              <a:lnSpc>
                <a:spcPct val="150000"/>
              </a:lnSpc>
              <a:spcBef>
                <a:spcPct val="20000"/>
              </a:spcBef>
              <a:buFont typeface="Arial" charset="0"/>
              <a:buChar char="•"/>
            </a:pPr>
            <a:r>
              <a:rPr lang="en-US" sz="2000">
                <a:solidFill>
                  <a:schemeClr val="accent1"/>
                </a:solidFill>
                <a:latin typeface="Calibri" pitchFamily="34" charset="0"/>
              </a:rPr>
              <a:t>32 GB memory / node</a:t>
            </a:r>
          </a:p>
          <a:p>
            <a:pPr marL="742950" lvl="1" indent="-285750">
              <a:lnSpc>
                <a:spcPct val="150000"/>
              </a:lnSpc>
              <a:spcBef>
                <a:spcPct val="20000"/>
              </a:spcBef>
              <a:buFont typeface="Arial" charset="0"/>
              <a:buChar char="•"/>
            </a:pPr>
            <a:r>
              <a:rPr lang="en-US" sz="2000">
                <a:solidFill>
                  <a:schemeClr val="accent1"/>
                </a:solidFill>
                <a:latin typeface="Calibri" pitchFamily="34" charset="0"/>
              </a:rPr>
              <a:t>Infiniband interconnect</a:t>
            </a:r>
          </a:p>
          <a:p>
            <a:pPr marL="742950" lvl="1" indent="-285750">
              <a:lnSpc>
                <a:spcPct val="150000"/>
              </a:lnSpc>
              <a:spcBef>
                <a:spcPct val="20000"/>
              </a:spcBef>
              <a:buFont typeface="Arial" charset="0"/>
              <a:buChar char="•"/>
            </a:pPr>
            <a:r>
              <a:rPr lang="en-US" sz="2000">
                <a:solidFill>
                  <a:schemeClr val="accent1"/>
                </a:solidFill>
                <a:latin typeface="Calibri" pitchFamily="34" charset="0"/>
              </a:rPr>
              <a:t>42</a:t>
            </a:r>
            <a:r>
              <a:rPr lang="en-US" sz="2000" baseline="30000">
                <a:solidFill>
                  <a:schemeClr val="accent1"/>
                </a:solidFill>
                <a:latin typeface="Calibri" pitchFamily="34" charset="0"/>
              </a:rPr>
              <a:t>nd</a:t>
            </a:r>
            <a:r>
              <a:rPr lang="en-US" sz="2000">
                <a:solidFill>
                  <a:schemeClr val="accent1"/>
                </a:solidFill>
                <a:latin typeface="Calibri" pitchFamily="34" charset="0"/>
              </a:rPr>
              <a:t> on TOP500 list as of Nov 2009</a:t>
            </a:r>
          </a:p>
        </p:txBody>
      </p:sp>
      <p:pic>
        <p:nvPicPr>
          <p:cNvPr id="4" name="Picture 2" descr="C:\Documents and Settings\CSuser\Desktop\parallel computing paper\hera_arch.png"/>
          <p:cNvPicPr>
            <a:picLocks noChangeAspect="1" noChangeArrowheads="1"/>
          </p:cNvPicPr>
          <p:nvPr/>
        </p:nvPicPr>
        <p:blipFill>
          <a:blip r:embed="rId2" cstate="print"/>
          <a:srcRect/>
          <a:stretch>
            <a:fillRect/>
          </a:stretch>
        </p:blipFill>
        <p:spPr bwMode="auto">
          <a:xfrm>
            <a:off x="5562600" y="1295400"/>
            <a:ext cx="2752725" cy="3038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j-lt"/>
                <a:ea typeface="+mj-ea"/>
                <a:cs typeface="+mj-cs"/>
              </a:rPr>
              <a:t>PuReMD</a:t>
            </a:r>
            <a:r>
              <a:rPr lang="en-US" sz="3600" b="1" dirty="0">
                <a:solidFill>
                  <a:schemeClr val="accent4"/>
                </a:solidFill>
                <a:latin typeface="+mj-lt"/>
                <a:ea typeface="+mj-ea"/>
                <a:cs typeface="+mj-cs"/>
              </a:rPr>
              <a:t>: Weak Scaling</a:t>
            </a:r>
          </a:p>
        </p:txBody>
      </p:sp>
      <p:grpSp>
        <p:nvGrpSpPr>
          <p:cNvPr id="45058" name="Group 4"/>
          <p:cNvGrpSpPr>
            <a:grpSpLocks/>
          </p:cNvGrpSpPr>
          <p:nvPr/>
        </p:nvGrpSpPr>
        <p:grpSpPr bwMode="auto">
          <a:xfrm>
            <a:off x="457200" y="1143000"/>
            <a:ext cx="8229600" cy="5486400"/>
            <a:chOff x="457200" y="1143000"/>
            <a:chExt cx="8229600" cy="5486400"/>
          </a:xfrm>
        </p:grpSpPr>
        <p:sp>
          <p:nvSpPr>
            <p:cNvPr id="45059" name="Content Placeholder 2"/>
            <p:cNvSpPr txBox="1">
              <a:spLocks/>
            </p:cNvSpPr>
            <p:nvPr/>
          </p:nvSpPr>
          <p:spPr bwMode="auto">
            <a:xfrm>
              <a:off x="457200" y="1143000"/>
              <a:ext cx="8229600" cy="457200"/>
            </a:xfrm>
            <a:prstGeom prst="rect">
              <a:avLst/>
            </a:prstGeom>
            <a:noFill/>
            <a:ln w="9525">
              <a:noFill/>
              <a:miter lim="800000"/>
              <a:headEnd/>
              <a:tailEnd/>
            </a:ln>
          </p:spPr>
          <p:txBody>
            <a:bodyPr/>
            <a:lstStyle/>
            <a:p>
              <a:pPr marL="342900" indent="-342900" algn="ctr">
                <a:spcBef>
                  <a:spcPct val="20000"/>
                </a:spcBef>
              </a:pPr>
              <a:r>
                <a:rPr lang="en-US" sz="2400" b="1">
                  <a:solidFill>
                    <a:srgbClr val="C00000"/>
                  </a:solidFill>
                  <a:latin typeface="Calibri" pitchFamily="34" charset="0"/>
                </a:rPr>
                <a:t>Bulk Water:</a:t>
              </a:r>
              <a:r>
                <a:rPr lang="en-US" sz="2400">
                  <a:solidFill>
                    <a:srgbClr val="C00000"/>
                  </a:solidFill>
                  <a:latin typeface="Calibri" pitchFamily="34" charset="0"/>
                </a:rPr>
                <a:t> 6540 atoms in a 40x40x40 A</a:t>
              </a:r>
              <a:r>
                <a:rPr lang="en-US" sz="2400" baseline="30000">
                  <a:solidFill>
                    <a:srgbClr val="C00000"/>
                  </a:solidFill>
                  <a:latin typeface="Calibri" pitchFamily="34" charset="0"/>
                </a:rPr>
                <a:t>3</a:t>
              </a:r>
              <a:r>
                <a:rPr lang="en-US" sz="2400">
                  <a:solidFill>
                    <a:srgbClr val="C00000"/>
                  </a:solidFill>
                  <a:latin typeface="Calibri" pitchFamily="34" charset="0"/>
                </a:rPr>
                <a:t> box / core</a:t>
              </a:r>
              <a:endParaRPr lang="en-US" sz="2400" baseline="30000">
                <a:solidFill>
                  <a:srgbClr val="C00000"/>
                </a:solidFill>
                <a:latin typeface="Calibri" pitchFamily="34" charset="0"/>
              </a:endParaRPr>
            </a:p>
          </p:txBody>
        </p:sp>
        <p:pic>
          <p:nvPicPr>
            <p:cNvPr id="45060" name="Picture 3" descr="C:\Documents and Settings\CSuser\Desktop\parallel computing paper\water_weak_scaling.png"/>
            <p:cNvPicPr>
              <a:picLocks noChangeArrowheads="1"/>
            </p:cNvPicPr>
            <p:nvPr/>
          </p:nvPicPr>
          <p:blipFill>
            <a:blip r:embed="rId2" cstate="print"/>
            <a:srcRect/>
            <a:stretch>
              <a:fillRect/>
            </a:stretch>
          </p:blipFill>
          <p:spPr bwMode="auto">
            <a:xfrm>
              <a:off x="914400" y="1600200"/>
              <a:ext cx="7315200" cy="5029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j-lt"/>
                <a:ea typeface="+mj-ea"/>
                <a:cs typeface="+mj-cs"/>
              </a:rPr>
              <a:t>PuReMD</a:t>
            </a:r>
            <a:r>
              <a:rPr lang="en-US" sz="3600" b="1" dirty="0">
                <a:solidFill>
                  <a:schemeClr val="accent4"/>
                </a:solidFill>
                <a:latin typeface="+mj-lt"/>
                <a:ea typeface="+mj-ea"/>
                <a:cs typeface="+mj-cs"/>
              </a:rPr>
              <a:t>: Weak Scaling</a:t>
            </a:r>
          </a:p>
        </p:txBody>
      </p:sp>
      <p:grpSp>
        <p:nvGrpSpPr>
          <p:cNvPr id="46082" name="Group 5"/>
          <p:cNvGrpSpPr>
            <a:grpSpLocks/>
          </p:cNvGrpSpPr>
          <p:nvPr/>
        </p:nvGrpSpPr>
        <p:grpSpPr bwMode="auto">
          <a:xfrm>
            <a:off x="0" y="1371600"/>
            <a:ext cx="6096000" cy="5029200"/>
            <a:chOff x="0" y="1371600"/>
            <a:chExt cx="6096000" cy="5029200"/>
          </a:xfrm>
        </p:grpSpPr>
        <p:pic>
          <p:nvPicPr>
            <p:cNvPr id="46086" name="Picture 2" descr="C:\Documents and Settings\CSuser\Desktop\parallel computing paper\qeq_scaling.png"/>
            <p:cNvPicPr>
              <a:picLocks noChangeAspect="1" noChangeArrowheads="1"/>
            </p:cNvPicPr>
            <p:nvPr/>
          </p:nvPicPr>
          <p:blipFill>
            <a:blip r:embed="rId2" cstate="print"/>
            <a:srcRect/>
            <a:stretch>
              <a:fillRect/>
            </a:stretch>
          </p:blipFill>
          <p:spPr bwMode="auto">
            <a:xfrm>
              <a:off x="0" y="1828800"/>
              <a:ext cx="6096000" cy="4572000"/>
            </a:xfrm>
            <a:prstGeom prst="rect">
              <a:avLst/>
            </a:prstGeom>
            <a:noFill/>
            <a:ln w="9525">
              <a:noFill/>
              <a:miter lim="800000"/>
              <a:headEnd/>
              <a:tailEnd/>
            </a:ln>
          </p:spPr>
        </p:pic>
        <p:sp>
          <p:nvSpPr>
            <p:cNvPr id="46087" name="TextBox 4"/>
            <p:cNvSpPr txBox="1">
              <a:spLocks noChangeArrowheads="1"/>
            </p:cNvSpPr>
            <p:nvPr/>
          </p:nvSpPr>
          <p:spPr bwMode="auto">
            <a:xfrm>
              <a:off x="0" y="1371600"/>
              <a:ext cx="6096000" cy="461665"/>
            </a:xfrm>
            <a:prstGeom prst="rect">
              <a:avLst/>
            </a:prstGeom>
            <a:noFill/>
            <a:ln w="9525">
              <a:noFill/>
              <a:miter lim="800000"/>
              <a:headEnd/>
              <a:tailEnd/>
            </a:ln>
          </p:spPr>
          <p:txBody>
            <a:bodyPr>
              <a:spAutoFit/>
            </a:bodyPr>
            <a:lstStyle/>
            <a:p>
              <a:pPr algn="ctr"/>
              <a:r>
                <a:rPr lang="en-US" sz="2400" b="1">
                  <a:solidFill>
                    <a:srgbClr val="C00000"/>
                  </a:solidFill>
                  <a:latin typeface="Calibri" pitchFamily="34" charset="0"/>
                </a:rPr>
                <a:t>QEq Scaling</a:t>
              </a:r>
            </a:p>
          </p:txBody>
        </p:sp>
      </p:grpSp>
      <p:grpSp>
        <p:nvGrpSpPr>
          <p:cNvPr id="46083" name="Group 7"/>
          <p:cNvGrpSpPr>
            <a:grpSpLocks/>
          </p:cNvGrpSpPr>
          <p:nvPr/>
        </p:nvGrpSpPr>
        <p:grpSpPr bwMode="auto">
          <a:xfrm>
            <a:off x="6400800" y="1371600"/>
            <a:ext cx="2743200" cy="3429000"/>
            <a:chOff x="6400800" y="1447800"/>
            <a:chExt cx="2743200" cy="3429000"/>
          </a:xfrm>
        </p:grpSpPr>
        <p:pic>
          <p:nvPicPr>
            <p:cNvPr id="46084" name="Picture 4"/>
            <p:cNvPicPr>
              <a:picLocks noChangeAspect="1" noChangeArrowheads="1"/>
            </p:cNvPicPr>
            <p:nvPr/>
          </p:nvPicPr>
          <p:blipFill>
            <a:blip r:embed="rId3" cstate="print"/>
            <a:srcRect/>
            <a:stretch>
              <a:fillRect/>
            </a:stretch>
          </p:blipFill>
          <p:spPr bwMode="auto">
            <a:xfrm>
              <a:off x="6404372" y="1905000"/>
              <a:ext cx="2739628" cy="2971800"/>
            </a:xfrm>
            <a:prstGeom prst="rect">
              <a:avLst/>
            </a:prstGeom>
            <a:noFill/>
            <a:ln w="9525">
              <a:noFill/>
              <a:miter lim="800000"/>
              <a:headEnd/>
              <a:tailEnd/>
            </a:ln>
          </p:spPr>
        </p:pic>
        <p:sp>
          <p:nvSpPr>
            <p:cNvPr id="46085" name="TextBox 6"/>
            <p:cNvSpPr txBox="1">
              <a:spLocks noChangeArrowheads="1"/>
            </p:cNvSpPr>
            <p:nvPr/>
          </p:nvSpPr>
          <p:spPr bwMode="auto">
            <a:xfrm>
              <a:off x="6400800" y="1447800"/>
              <a:ext cx="2743200" cy="461665"/>
            </a:xfrm>
            <a:prstGeom prst="rect">
              <a:avLst/>
            </a:prstGeom>
            <a:noFill/>
            <a:ln w="9525">
              <a:noFill/>
              <a:miter lim="800000"/>
              <a:headEnd/>
              <a:tailEnd/>
            </a:ln>
          </p:spPr>
          <p:txBody>
            <a:bodyPr>
              <a:spAutoFit/>
            </a:bodyPr>
            <a:lstStyle/>
            <a:p>
              <a:pPr algn="ctr"/>
              <a:r>
                <a:rPr lang="en-US" sz="2400" b="1">
                  <a:solidFill>
                    <a:srgbClr val="C00000"/>
                  </a:solidFill>
                  <a:latin typeface="Calibri" pitchFamily="34" charset="0"/>
                </a:rPr>
                <a:t>Efficiency</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Outline</a:t>
            </a:r>
          </a:p>
        </p:txBody>
      </p:sp>
      <p:sp>
        <p:nvSpPr>
          <p:cNvPr id="3" name="Rectangle 3"/>
          <p:cNvSpPr txBox="1">
            <a:spLocks noChangeArrowheads="1"/>
          </p:cNvSpPr>
          <p:nvPr/>
        </p:nvSpPr>
        <p:spPr>
          <a:xfrm>
            <a:off x="457200" y="1143000"/>
            <a:ext cx="8229600" cy="5486400"/>
          </a:xfrm>
          <a:prstGeom prst="rect">
            <a:avLst/>
          </a:prstGeom>
        </p:spPr>
        <p:txBody>
          <a:bodyPr anchor="ctr"/>
          <a:lstStyle/>
          <a:p>
            <a:pPr marL="457200" indent="-457200" fontAlgn="auto">
              <a:spcBef>
                <a:spcPct val="20000"/>
              </a:spcBef>
              <a:spcAft>
                <a:spcPts val="0"/>
              </a:spcAft>
              <a:buFont typeface="+mj-lt"/>
              <a:buAutoNum type="arabicPeriod"/>
              <a:defRPr/>
            </a:pPr>
            <a:r>
              <a:rPr lang="en-US" sz="2400" b="1" dirty="0" smtClean="0">
                <a:solidFill>
                  <a:srgbClr val="C00000"/>
                </a:solidFill>
                <a:latin typeface="+mn-lt"/>
                <a:cs typeface="+mn-cs"/>
              </a:rPr>
              <a:t>Sequential </a:t>
            </a:r>
            <a:r>
              <a:rPr lang="en-US" sz="2400" b="1" dirty="0">
                <a:solidFill>
                  <a:srgbClr val="C00000"/>
                </a:solidFill>
                <a:latin typeface="+mn-lt"/>
                <a:cs typeface="+mn-cs"/>
              </a:rPr>
              <a:t>Realization: </a:t>
            </a:r>
            <a:r>
              <a:rPr lang="en-US" sz="2400" b="1" dirty="0" err="1">
                <a:solidFill>
                  <a:srgbClr val="C00000"/>
                </a:solidFill>
                <a:latin typeface="+mn-lt"/>
                <a:cs typeface="+mn-cs"/>
              </a:rPr>
              <a:t>SerialReax</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Algorithms and Numerical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Validation</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Characterization</a:t>
            </a: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Parallel Realization: </a:t>
            </a:r>
            <a:r>
              <a:rPr lang="en-US" sz="2400" b="1" dirty="0" err="1">
                <a:solidFill>
                  <a:srgbClr val="C00000"/>
                </a:solidFill>
                <a:latin typeface="+mn-lt"/>
                <a:cs typeface="+mn-cs"/>
              </a:rPr>
              <a:t>PuReMD</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Parallelization: Algorithms and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and Scalability</a:t>
            </a: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Applications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Strain Relaxation in Si/</a:t>
            </a:r>
            <a:r>
              <a:rPr lang="en-US" sz="2000" dirty="0" err="1">
                <a:solidFill>
                  <a:schemeClr val="accent1"/>
                </a:solidFill>
                <a:latin typeface="+mn-lt"/>
                <a:cs typeface="+mn-cs"/>
              </a:rPr>
              <a:t>Ge</a:t>
            </a:r>
            <a:r>
              <a:rPr lang="en-US" sz="2000" dirty="0">
                <a:solidFill>
                  <a:schemeClr val="accent1"/>
                </a:solidFill>
                <a:latin typeface="+mn-lt"/>
                <a:cs typeface="+mn-cs"/>
              </a:rPr>
              <a:t>/Si </a:t>
            </a:r>
            <a:r>
              <a:rPr lang="en-US" sz="2000" dirty="0" err="1">
                <a:solidFill>
                  <a:schemeClr val="accent1"/>
                </a:solidFill>
                <a:latin typeface="+mn-lt"/>
                <a:cs typeface="+mn-cs"/>
              </a:rPr>
              <a:t>Nanobars</a:t>
            </a:r>
            <a:endParaRPr lang="en-US" sz="2000" dirty="0">
              <a:solidFill>
                <a:schemeClr val="accent1"/>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Water-Silica Interface</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Oxidative Stress in Lipid </a:t>
            </a:r>
            <a:r>
              <a:rPr lang="en-US" sz="2000" dirty="0" err="1">
                <a:solidFill>
                  <a:schemeClr val="accent1"/>
                </a:solidFill>
                <a:latin typeface="+mn-lt"/>
                <a:cs typeface="+mn-cs"/>
              </a:rPr>
              <a:t>Bilayers</a:t>
            </a:r>
            <a:endParaRPr lang="en-US" sz="2000" dirty="0">
              <a:solidFill>
                <a:schemeClr val="accent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500" fill="hold"/>
                                        <p:tgtEl>
                                          <p:spTgt spid="3">
                                            <p:txEl>
                                              <p:pRg st="4" end="4"/>
                                            </p:txEl>
                                          </p:spTgt>
                                        </p:tgtEl>
                                        <p:attrNameLst>
                                          <p:attrName>style.color</p:attrName>
                                        </p:attrNameLst>
                                      </p:cBhvr>
                                      <p:to>
                                        <a:schemeClr val="bg2"/>
                                      </p:to>
                                    </p:animClr>
                                  </p:childTnLst>
                                </p:cTn>
                              </p:par>
                              <p:par>
                                <p:cTn id="7" presetID="3" presetClass="emph" presetSubtype="2" fill="hold" nodeType="withEffect">
                                  <p:stCondLst>
                                    <p:cond delay="0"/>
                                  </p:stCondLst>
                                  <p:childTnLst>
                                    <p:animClr clrSpc="rgb" dir="cw">
                                      <p:cBhvr override="childStyle">
                                        <p:cTn id="8" dur="500" fill="hold"/>
                                        <p:tgtEl>
                                          <p:spTgt spid="3">
                                            <p:txEl>
                                              <p:pRg st="5" end="5"/>
                                            </p:txEl>
                                          </p:spTgt>
                                        </p:tgtEl>
                                        <p:attrNameLst>
                                          <p:attrName>style.color</p:attrName>
                                        </p:attrNameLst>
                                      </p:cBhvr>
                                      <p:to>
                                        <a:schemeClr val="bg2"/>
                                      </p:to>
                                    </p:animClr>
                                  </p:childTnLst>
                                </p:cTn>
                              </p:par>
                              <p:par>
                                <p:cTn id="9" presetID="3" presetClass="emph" presetSubtype="2" fill="hold" nodeType="withEffect">
                                  <p:stCondLst>
                                    <p:cond delay="0"/>
                                  </p:stCondLst>
                                  <p:childTnLst>
                                    <p:animClr clrSpc="rgb" dir="cw">
                                      <p:cBhvr override="childStyle">
                                        <p:cTn id="10" dur="500" fill="hold"/>
                                        <p:tgtEl>
                                          <p:spTgt spid="3">
                                            <p:txEl>
                                              <p:pRg st="6" end="6"/>
                                            </p:txEl>
                                          </p:spTgt>
                                        </p:tgtEl>
                                        <p:attrNameLst>
                                          <p:attrName>style.color</p:attrName>
                                        </p:attrNameLst>
                                      </p:cBhvr>
                                      <p:to>
                                        <a:schemeClr val="bg2"/>
                                      </p:to>
                                    </p:animClr>
                                  </p:childTnLst>
                                </p:cTn>
                              </p:par>
                              <p:par>
                                <p:cTn id="11" presetID="3" presetClass="emph" presetSubtype="2" fill="hold" nodeType="withEffect">
                                  <p:stCondLst>
                                    <p:cond delay="0"/>
                                  </p:stCondLst>
                                  <p:childTnLst>
                                    <p:animClr clrSpc="rgb" dir="cw">
                                      <p:cBhvr override="childStyle">
                                        <p:cTn id="12" dur="500" fill="hold"/>
                                        <p:tgtEl>
                                          <p:spTgt spid="3">
                                            <p:txEl>
                                              <p:pRg st="7" end="7"/>
                                            </p:txEl>
                                          </p:spTgt>
                                        </p:tgtEl>
                                        <p:attrNameLst>
                                          <p:attrName>style.color</p:attrName>
                                        </p:attrNameLst>
                                      </p:cBhvr>
                                      <p:to>
                                        <a:schemeClr val="bg2"/>
                                      </p:to>
                                    </p:animClr>
                                  </p:childTnLst>
                                </p:cTn>
                              </p:par>
                              <p:par>
                                <p:cTn id="13" presetID="3" presetClass="emph" presetSubtype="2" fill="hold" nodeType="withEffect">
                                  <p:stCondLst>
                                    <p:cond delay="0"/>
                                  </p:stCondLst>
                                  <p:childTnLst>
                                    <p:animClr clrSpc="rgb" dir="cw">
                                      <p:cBhvr override="childStyle">
                                        <p:cTn id="14" dur="500" fill="hold"/>
                                        <p:tgtEl>
                                          <p:spTgt spid="3">
                                            <p:txEl>
                                              <p:pRg st="8" end="8"/>
                                            </p:txEl>
                                          </p:spTgt>
                                        </p:tgtEl>
                                        <p:attrNameLst>
                                          <p:attrName>style.color</p:attrName>
                                        </p:attrNameLst>
                                      </p:cBhvr>
                                      <p:to>
                                        <a:schemeClr val="bg2"/>
                                      </p:to>
                                    </p:animClr>
                                  </p:childTnLst>
                                </p:cTn>
                              </p:par>
                              <p:par>
                                <p:cTn id="15" presetID="3" presetClass="emph" presetSubtype="2" fill="hold" nodeType="withEffect">
                                  <p:stCondLst>
                                    <p:cond delay="0"/>
                                  </p:stCondLst>
                                  <p:childTnLst>
                                    <p:animClr clrSpc="rgb" dir="cw">
                                      <p:cBhvr override="childStyle">
                                        <p:cTn id="16" dur="500" fill="hold"/>
                                        <p:tgtEl>
                                          <p:spTgt spid="3">
                                            <p:txEl>
                                              <p:pRg st="9" end="9"/>
                                            </p:txEl>
                                          </p:spTgt>
                                        </p:tgtEl>
                                        <p:attrNameLst>
                                          <p:attrName>style.color</p:attrName>
                                        </p:attrNameLst>
                                      </p:cBhvr>
                                      <p:to>
                                        <a:schemeClr val="bg2"/>
                                      </p:to>
                                    </p:animClr>
                                  </p:childTnLst>
                                </p:cTn>
                              </p:par>
                              <p:par>
                                <p:cTn id="17" presetID="3" presetClass="emph" presetSubtype="2" fill="hold" nodeType="withEffect">
                                  <p:stCondLst>
                                    <p:cond delay="0"/>
                                  </p:stCondLst>
                                  <p:childTnLst>
                                    <p:animClr clrSpc="rgb" dir="cw">
                                      <p:cBhvr override="childStyle">
                                        <p:cTn id="18" dur="500" fill="hold"/>
                                        <p:tgtEl>
                                          <p:spTgt spid="3">
                                            <p:txEl>
                                              <p:pRg st="10" end="10"/>
                                            </p:txEl>
                                          </p:spTgt>
                                        </p:tgtEl>
                                        <p:attrNameLst>
                                          <p:attrName>style.color</p:attrName>
                                        </p:attrNameLst>
                                      </p:cBhvr>
                                      <p:to>
                                        <a:schemeClr val="bg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j-lt"/>
                <a:ea typeface="+mj-ea"/>
                <a:cs typeface="+mj-cs"/>
              </a:rPr>
              <a:t>PuReMD</a:t>
            </a:r>
            <a:r>
              <a:rPr lang="en-US" sz="3600" b="1" dirty="0">
                <a:solidFill>
                  <a:schemeClr val="accent4"/>
                </a:solidFill>
                <a:latin typeface="+mj-lt"/>
                <a:ea typeface="+mj-ea"/>
                <a:cs typeface="+mj-cs"/>
              </a:rPr>
              <a:t>: Strong Scaling</a:t>
            </a:r>
          </a:p>
        </p:txBody>
      </p:sp>
      <p:grpSp>
        <p:nvGrpSpPr>
          <p:cNvPr id="47106" name="Group 4"/>
          <p:cNvGrpSpPr>
            <a:grpSpLocks/>
          </p:cNvGrpSpPr>
          <p:nvPr/>
        </p:nvGrpSpPr>
        <p:grpSpPr bwMode="auto">
          <a:xfrm>
            <a:off x="457200" y="1143000"/>
            <a:ext cx="8229600" cy="5486400"/>
            <a:chOff x="457200" y="1143000"/>
            <a:chExt cx="8229600" cy="5486400"/>
          </a:xfrm>
        </p:grpSpPr>
        <p:sp>
          <p:nvSpPr>
            <p:cNvPr id="47107" name="Content Placeholder 2"/>
            <p:cNvSpPr txBox="1">
              <a:spLocks/>
            </p:cNvSpPr>
            <p:nvPr/>
          </p:nvSpPr>
          <p:spPr bwMode="auto">
            <a:xfrm>
              <a:off x="457200" y="1143000"/>
              <a:ext cx="8229600" cy="457200"/>
            </a:xfrm>
            <a:prstGeom prst="rect">
              <a:avLst/>
            </a:prstGeom>
            <a:noFill/>
            <a:ln w="9525">
              <a:noFill/>
              <a:miter lim="800000"/>
              <a:headEnd/>
              <a:tailEnd/>
            </a:ln>
          </p:spPr>
          <p:txBody>
            <a:bodyPr/>
            <a:lstStyle/>
            <a:p>
              <a:pPr marL="342900" indent="-342900" algn="ctr">
                <a:spcBef>
                  <a:spcPct val="20000"/>
                </a:spcBef>
              </a:pPr>
              <a:r>
                <a:rPr lang="en-US" sz="2400" b="1">
                  <a:solidFill>
                    <a:srgbClr val="C00000"/>
                  </a:solidFill>
                  <a:latin typeface="Calibri" pitchFamily="34" charset="0"/>
                </a:rPr>
                <a:t>Bulk Water: </a:t>
              </a:r>
              <a:r>
                <a:rPr lang="en-US" sz="2400">
                  <a:solidFill>
                    <a:srgbClr val="C00000"/>
                  </a:solidFill>
                  <a:latin typeface="Calibri" pitchFamily="34" charset="0"/>
                </a:rPr>
                <a:t>52320 atoms in a 80x80x80 A</a:t>
              </a:r>
              <a:r>
                <a:rPr lang="en-US" sz="2400" baseline="30000">
                  <a:solidFill>
                    <a:srgbClr val="C00000"/>
                  </a:solidFill>
                  <a:latin typeface="Calibri" pitchFamily="34" charset="0"/>
                </a:rPr>
                <a:t>3</a:t>
              </a:r>
              <a:r>
                <a:rPr lang="en-US" sz="2400">
                  <a:solidFill>
                    <a:srgbClr val="C00000"/>
                  </a:solidFill>
                  <a:latin typeface="Calibri" pitchFamily="34" charset="0"/>
                </a:rPr>
                <a:t> box</a:t>
              </a:r>
              <a:endParaRPr lang="en-US" sz="2400" baseline="30000">
                <a:solidFill>
                  <a:srgbClr val="C00000"/>
                </a:solidFill>
                <a:latin typeface="Calibri" pitchFamily="34" charset="0"/>
              </a:endParaRPr>
            </a:p>
          </p:txBody>
        </p:sp>
        <p:pic>
          <p:nvPicPr>
            <p:cNvPr id="47108" name="Picture 3" descr="water_strong_scaling.png"/>
            <p:cNvPicPr>
              <a:picLocks/>
            </p:cNvPicPr>
            <p:nvPr/>
          </p:nvPicPr>
          <p:blipFill>
            <a:blip r:embed="rId2" cstate="print"/>
            <a:srcRect/>
            <a:stretch>
              <a:fillRect/>
            </a:stretch>
          </p:blipFill>
          <p:spPr bwMode="auto">
            <a:xfrm>
              <a:off x="914400" y="1600200"/>
              <a:ext cx="7315200" cy="5029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j-lt"/>
                <a:ea typeface="+mj-ea"/>
                <a:cs typeface="+mj-cs"/>
              </a:rPr>
              <a:t>PuReMD</a:t>
            </a:r>
            <a:r>
              <a:rPr lang="en-US" sz="3600" b="1" dirty="0">
                <a:solidFill>
                  <a:schemeClr val="accent4"/>
                </a:solidFill>
                <a:latin typeface="+mj-lt"/>
                <a:ea typeface="+mj-ea"/>
                <a:cs typeface="+mj-cs"/>
              </a:rPr>
              <a:t>: Strong Scaling</a:t>
            </a:r>
          </a:p>
        </p:txBody>
      </p:sp>
      <p:grpSp>
        <p:nvGrpSpPr>
          <p:cNvPr id="48130" name="Group 6"/>
          <p:cNvGrpSpPr>
            <a:grpSpLocks/>
          </p:cNvGrpSpPr>
          <p:nvPr/>
        </p:nvGrpSpPr>
        <p:grpSpPr bwMode="auto">
          <a:xfrm>
            <a:off x="182563" y="1143000"/>
            <a:ext cx="8796337" cy="4343400"/>
            <a:chOff x="182880" y="1143000"/>
            <a:chExt cx="8796760" cy="4343399"/>
          </a:xfrm>
        </p:grpSpPr>
        <p:sp>
          <p:nvSpPr>
            <p:cNvPr id="48131" name="Content Placeholder 2"/>
            <p:cNvSpPr txBox="1">
              <a:spLocks/>
            </p:cNvSpPr>
            <p:nvPr/>
          </p:nvSpPr>
          <p:spPr bwMode="auto">
            <a:xfrm>
              <a:off x="457200" y="1143000"/>
              <a:ext cx="8229600" cy="457200"/>
            </a:xfrm>
            <a:prstGeom prst="rect">
              <a:avLst/>
            </a:prstGeom>
            <a:noFill/>
            <a:ln w="9525">
              <a:noFill/>
              <a:miter lim="800000"/>
              <a:headEnd/>
              <a:tailEnd/>
            </a:ln>
          </p:spPr>
          <p:txBody>
            <a:bodyPr/>
            <a:lstStyle/>
            <a:p>
              <a:pPr marL="342900" indent="-342900" algn="ctr">
                <a:spcBef>
                  <a:spcPct val="20000"/>
                </a:spcBef>
              </a:pPr>
              <a:r>
                <a:rPr lang="en-US" sz="2400" b="1">
                  <a:solidFill>
                    <a:srgbClr val="C00000"/>
                  </a:solidFill>
                  <a:latin typeface="Calibri" pitchFamily="34" charset="0"/>
                </a:rPr>
                <a:t>Efficiency and throughput</a:t>
              </a:r>
              <a:endParaRPr lang="en-US" sz="2400" baseline="30000">
                <a:solidFill>
                  <a:srgbClr val="C00000"/>
                </a:solidFill>
                <a:latin typeface="Calibri" pitchFamily="34" charset="0"/>
              </a:endParaRPr>
            </a:p>
          </p:txBody>
        </p:sp>
        <p:pic>
          <p:nvPicPr>
            <p:cNvPr id="48132" name="Picture 2"/>
            <p:cNvPicPr>
              <a:picLocks noChangeAspect="1" noChangeArrowheads="1"/>
            </p:cNvPicPr>
            <p:nvPr/>
          </p:nvPicPr>
          <p:blipFill>
            <a:blip r:embed="rId2" cstate="print"/>
            <a:srcRect/>
            <a:stretch>
              <a:fillRect/>
            </a:stretch>
          </p:blipFill>
          <p:spPr bwMode="auto">
            <a:xfrm>
              <a:off x="182880" y="1828799"/>
              <a:ext cx="8796760" cy="36576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Outline</a:t>
            </a:r>
          </a:p>
        </p:txBody>
      </p:sp>
      <p:sp>
        <p:nvSpPr>
          <p:cNvPr id="3" name="Rectangle 3"/>
          <p:cNvSpPr txBox="1">
            <a:spLocks noChangeArrowheads="1"/>
          </p:cNvSpPr>
          <p:nvPr/>
        </p:nvSpPr>
        <p:spPr>
          <a:xfrm>
            <a:off x="457200" y="1143000"/>
            <a:ext cx="8229600" cy="5486400"/>
          </a:xfrm>
          <a:prstGeom prst="rect">
            <a:avLst/>
          </a:prstGeom>
        </p:spPr>
        <p:txBody>
          <a:bodyPr anchor="ctr"/>
          <a:lstStyle/>
          <a:p>
            <a:pPr marL="457200" indent="-457200" fontAlgn="auto">
              <a:spcBef>
                <a:spcPct val="20000"/>
              </a:spcBef>
              <a:spcAft>
                <a:spcPts val="0"/>
              </a:spcAft>
              <a:buFont typeface="+mj-lt"/>
              <a:buAutoNum type="arabicPeriod"/>
              <a:defRPr/>
            </a:pPr>
            <a:r>
              <a:rPr lang="en-US" sz="2400" b="1" dirty="0" smtClean="0">
                <a:solidFill>
                  <a:srgbClr val="C00000"/>
                </a:solidFill>
                <a:latin typeface="+mn-lt"/>
                <a:cs typeface="+mn-cs"/>
              </a:rPr>
              <a:t>Sequential </a:t>
            </a:r>
            <a:r>
              <a:rPr lang="en-US" sz="2400" b="1" dirty="0">
                <a:solidFill>
                  <a:srgbClr val="C00000"/>
                </a:solidFill>
                <a:latin typeface="+mn-lt"/>
                <a:cs typeface="+mn-cs"/>
              </a:rPr>
              <a:t>Realization: </a:t>
            </a:r>
            <a:r>
              <a:rPr lang="en-US" sz="2400" b="1" dirty="0" err="1">
                <a:solidFill>
                  <a:srgbClr val="C00000"/>
                </a:solidFill>
                <a:latin typeface="+mn-lt"/>
                <a:cs typeface="+mn-cs"/>
              </a:rPr>
              <a:t>SerialReax</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Algorithms and Numerical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Validation</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Characterization</a:t>
            </a: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Parallel Realization: </a:t>
            </a:r>
            <a:r>
              <a:rPr lang="en-US" sz="2400" b="1" dirty="0" err="1">
                <a:solidFill>
                  <a:srgbClr val="C00000"/>
                </a:solidFill>
                <a:latin typeface="+mn-lt"/>
                <a:cs typeface="+mn-cs"/>
              </a:rPr>
              <a:t>PuReMD</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Parallelization: Algorithms and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and Scalability</a:t>
            </a:r>
          </a:p>
          <a:p>
            <a:pPr marL="457200" indent="-457200" fontAlgn="auto">
              <a:spcBef>
                <a:spcPct val="20000"/>
              </a:spcBef>
              <a:spcAft>
                <a:spcPts val="0"/>
              </a:spcAft>
              <a:buFont typeface="+mj-lt"/>
              <a:buAutoNum type="arabicPeriod"/>
              <a:defRPr/>
            </a:pPr>
            <a:r>
              <a:rPr lang="en-US" sz="2400" b="1" dirty="0" smtClean="0">
                <a:solidFill>
                  <a:srgbClr val="C00000"/>
                </a:solidFill>
                <a:latin typeface="+mn-lt"/>
                <a:cs typeface="+mn-cs"/>
              </a:rPr>
              <a:t>Validation Applications</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Strain Relaxation in Si/</a:t>
            </a:r>
            <a:r>
              <a:rPr lang="en-US" sz="2000" dirty="0" err="1">
                <a:solidFill>
                  <a:schemeClr val="accent1"/>
                </a:solidFill>
                <a:latin typeface="+mn-lt"/>
                <a:cs typeface="+mn-cs"/>
              </a:rPr>
              <a:t>Ge</a:t>
            </a:r>
            <a:r>
              <a:rPr lang="en-US" sz="2000" dirty="0">
                <a:solidFill>
                  <a:schemeClr val="accent1"/>
                </a:solidFill>
                <a:latin typeface="+mn-lt"/>
                <a:cs typeface="+mn-cs"/>
              </a:rPr>
              <a:t>/Si </a:t>
            </a:r>
            <a:r>
              <a:rPr lang="en-US" sz="2000" dirty="0" err="1">
                <a:solidFill>
                  <a:schemeClr val="accent1"/>
                </a:solidFill>
                <a:latin typeface="+mn-lt"/>
                <a:cs typeface="+mn-cs"/>
              </a:rPr>
              <a:t>Nanobars</a:t>
            </a:r>
            <a:endParaRPr lang="en-US" sz="2000" dirty="0">
              <a:solidFill>
                <a:schemeClr val="accent1"/>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Water-Silica Interface</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Oxidative Stress in Lipid </a:t>
            </a:r>
            <a:r>
              <a:rPr lang="en-US" sz="2000" dirty="0" err="1">
                <a:solidFill>
                  <a:schemeClr val="accent1"/>
                </a:solidFill>
                <a:latin typeface="+mn-lt"/>
                <a:cs typeface="+mn-cs"/>
              </a:rPr>
              <a:t>Bilayers</a:t>
            </a:r>
            <a:endParaRPr lang="en-US" sz="2000" dirty="0">
              <a:solidFill>
                <a:schemeClr val="accent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500" fill="hold"/>
                                        <p:tgtEl>
                                          <p:spTgt spid="3">
                                            <p:txEl>
                                              <p:pRg st="0" end="0"/>
                                            </p:txEl>
                                          </p:spTgt>
                                        </p:tgtEl>
                                        <p:attrNameLst>
                                          <p:attrName>style.color</p:attrName>
                                        </p:attrNameLst>
                                      </p:cBhvr>
                                      <p:to>
                                        <a:schemeClr val="bg2"/>
                                      </p:to>
                                    </p:animClr>
                                  </p:childTnLst>
                                </p:cTn>
                              </p:par>
                              <p:par>
                                <p:cTn id="7" presetID="3" presetClass="emph" presetSubtype="2" fill="hold" nodeType="withEffect">
                                  <p:stCondLst>
                                    <p:cond delay="0"/>
                                  </p:stCondLst>
                                  <p:childTnLst>
                                    <p:animClr clrSpc="rgb" dir="cw">
                                      <p:cBhvr override="childStyle">
                                        <p:cTn id="8" dur="500" fill="hold"/>
                                        <p:tgtEl>
                                          <p:spTgt spid="3">
                                            <p:txEl>
                                              <p:pRg st="1" end="1"/>
                                            </p:txEl>
                                          </p:spTgt>
                                        </p:tgtEl>
                                        <p:attrNameLst>
                                          <p:attrName>style.color</p:attrName>
                                        </p:attrNameLst>
                                      </p:cBhvr>
                                      <p:to>
                                        <a:schemeClr val="bg2"/>
                                      </p:to>
                                    </p:animClr>
                                  </p:childTnLst>
                                </p:cTn>
                              </p:par>
                              <p:par>
                                <p:cTn id="9" presetID="3" presetClass="emph" presetSubtype="2" fill="hold" nodeType="withEffect">
                                  <p:stCondLst>
                                    <p:cond delay="0"/>
                                  </p:stCondLst>
                                  <p:childTnLst>
                                    <p:animClr clrSpc="rgb" dir="cw">
                                      <p:cBhvr override="childStyle">
                                        <p:cTn id="10" dur="500" fill="hold"/>
                                        <p:tgtEl>
                                          <p:spTgt spid="3">
                                            <p:txEl>
                                              <p:pRg st="2" end="2"/>
                                            </p:txEl>
                                          </p:spTgt>
                                        </p:tgtEl>
                                        <p:attrNameLst>
                                          <p:attrName>style.color</p:attrName>
                                        </p:attrNameLst>
                                      </p:cBhvr>
                                      <p:to>
                                        <a:schemeClr val="bg2"/>
                                      </p:to>
                                    </p:animClr>
                                  </p:childTnLst>
                                </p:cTn>
                              </p:par>
                              <p:par>
                                <p:cTn id="11" presetID="3" presetClass="emph" presetSubtype="2" fill="hold" nodeType="withEffect">
                                  <p:stCondLst>
                                    <p:cond delay="0"/>
                                  </p:stCondLst>
                                  <p:childTnLst>
                                    <p:animClr clrSpc="rgb" dir="cw">
                                      <p:cBhvr override="childStyle">
                                        <p:cTn id="12" dur="500" fill="hold"/>
                                        <p:tgtEl>
                                          <p:spTgt spid="3">
                                            <p:txEl>
                                              <p:pRg st="3" end="3"/>
                                            </p:txEl>
                                          </p:spTgt>
                                        </p:tgtEl>
                                        <p:attrNameLst>
                                          <p:attrName>style.color</p:attrName>
                                        </p:attrNameLst>
                                      </p:cBhvr>
                                      <p:to>
                                        <a:schemeClr val="bg2"/>
                                      </p:to>
                                    </p:animClr>
                                  </p:childTnLst>
                                </p:cTn>
                              </p:par>
                              <p:par>
                                <p:cTn id="13" presetID="3" presetClass="emph" presetSubtype="2" fill="hold" nodeType="withEffect">
                                  <p:stCondLst>
                                    <p:cond delay="0"/>
                                  </p:stCondLst>
                                  <p:childTnLst>
                                    <p:animClr clrSpc="rgb" dir="cw">
                                      <p:cBhvr override="childStyle">
                                        <p:cTn id="14" dur="500" fill="hold"/>
                                        <p:tgtEl>
                                          <p:spTgt spid="3">
                                            <p:txEl>
                                              <p:pRg st="4" end="4"/>
                                            </p:txEl>
                                          </p:spTgt>
                                        </p:tgtEl>
                                        <p:attrNameLst>
                                          <p:attrName>style.color</p:attrName>
                                        </p:attrNameLst>
                                      </p:cBhvr>
                                      <p:to>
                                        <a:schemeClr val="bg2"/>
                                      </p:to>
                                    </p:animClr>
                                  </p:childTnLst>
                                </p:cTn>
                              </p:par>
                              <p:par>
                                <p:cTn id="15" presetID="3" presetClass="emph" presetSubtype="2" fill="hold" nodeType="withEffect">
                                  <p:stCondLst>
                                    <p:cond delay="0"/>
                                  </p:stCondLst>
                                  <p:childTnLst>
                                    <p:animClr clrSpc="rgb" dir="cw">
                                      <p:cBhvr override="childStyle">
                                        <p:cTn id="16" dur="500" fill="hold"/>
                                        <p:tgtEl>
                                          <p:spTgt spid="3">
                                            <p:txEl>
                                              <p:pRg st="5" end="5"/>
                                            </p:txEl>
                                          </p:spTgt>
                                        </p:tgtEl>
                                        <p:attrNameLst>
                                          <p:attrName>style.color</p:attrName>
                                        </p:attrNameLst>
                                      </p:cBhvr>
                                      <p:to>
                                        <a:schemeClr val="bg2"/>
                                      </p:to>
                                    </p:animClr>
                                  </p:childTnLst>
                                </p:cTn>
                              </p:par>
                              <p:par>
                                <p:cTn id="17" presetID="3" presetClass="emph" presetSubtype="2" fill="hold" nodeType="withEffect">
                                  <p:stCondLst>
                                    <p:cond delay="0"/>
                                  </p:stCondLst>
                                  <p:childTnLst>
                                    <p:animClr clrSpc="rgb" dir="cw">
                                      <p:cBhvr override="childStyle">
                                        <p:cTn id="18" dur="500" fill="hold"/>
                                        <p:tgtEl>
                                          <p:spTgt spid="3">
                                            <p:txEl>
                                              <p:pRg st="6" end="6"/>
                                            </p:txEl>
                                          </p:spTgt>
                                        </p:tgtEl>
                                        <p:attrNameLst>
                                          <p:attrName>style.color</p:attrName>
                                        </p:attrNameLst>
                                      </p:cBhvr>
                                      <p:to>
                                        <a:schemeClr val="bg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ph type="title"/>
          </p:nvPr>
        </p:nvSpPr>
        <p:spPr/>
        <p:txBody>
          <a:bodyPr/>
          <a:lstStyle/>
          <a:p>
            <a:r>
              <a:rPr lang="en-US" sz="3100" b="1" dirty="0" smtClean="0"/>
              <a:t>LAMMPS-</a:t>
            </a:r>
            <a:r>
              <a:rPr lang="en-US" sz="3100" b="1" dirty="0" err="1" smtClean="0"/>
              <a:t>Reax</a:t>
            </a:r>
            <a:r>
              <a:rPr lang="en-US" sz="3100" b="1" dirty="0" smtClean="0"/>
              <a:t>/C </a:t>
            </a:r>
            <a:r>
              <a:rPr lang="en-US" sz="3100" b="1" dirty="0"/>
              <a:t>User Community</a:t>
            </a:r>
          </a:p>
        </p:txBody>
      </p:sp>
      <p:sp>
        <p:nvSpPr>
          <p:cNvPr id="40963" name="Rectangle 3"/>
          <p:cNvSpPr>
            <a:spLocks noChangeArrowheads="1"/>
          </p:cNvSpPr>
          <p:nvPr>
            <p:ph type="body" idx="1"/>
          </p:nvPr>
        </p:nvSpPr>
        <p:spPr>
          <a:xfrm>
            <a:off x="553641" y="1928813"/>
            <a:ext cx="8018859" cy="4018359"/>
          </a:xfrm>
        </p:spPr>
        <p:txBody>
          <a:bodyPr/>
          <a:lstStyle/>
          <a:p>
            <a:r>
              <a:rPr lang="en-US" sz="1400" dirty="0"/>
              <a:t>Konstantin </a:t>
            </a:r>
            <a:r>
              <a:rPr lang="en-US" sz="1400" dirty="0" err="1"/>
              <a:t>Shefov</a:t>
            </a:r>
            <a:r>
              <a:rPr lang="en-US" sz="1400" dirty="0"/>
              <a:t> - Sankt-</a:t>
            </a:r>
            <a:r>
              <a:rPr lang="en-US" sz="1400" dirty="0" err="1"/>
              <a:t>Peterburgskij</a:t>
            </a:r>
            <a:r>
              <a:rPr lang="en-US" sz="1400" dirty="0"/>
              <a:t> </a:t>
            </a:r>
            <a:r>
              <a:rPr lang="en-US" sz="1400" dirty="0" err="1"/>
              <a:t>Gosudarstvennyj</a:t>
            </a:r>
            <a:r>
              <a:rPr lang="en-US" sz="1400" dirty="0"/>
              <a:t> </a:t>
            </a:r>
            <a:r>
              <a:rPr lang="en-US" sz="1400" dirty="0" err="1"/>
              <a:t>Universitet</a:t>
            </a:r>
            <a:endParaRPr lang="en-US" sz="1400" dirty="0"/>
          </a:p>
          <a:p>
            <a:r>
              <a:rPr lang="en-US" sz="1400" dirty="0" err="1"/>
              <a:t>Camilo</a:t>
            </a:r>
            <a:r>
              <a:rPr lang="en-US" sz="1400" dirty="0"/>
              <a:t> Calderon - Boston University</a:t>
            </a:r>
          </a:p>
          <a:p>
            <a:r>
              <a:rPr lang="en-US" sz="1400" dirty="0"/>
              <a:t>Ricardo </a:t>
            </a:r>
            <a:r>
              <a:rPr lang="en-US" sz="1400" dirty="0" err="1"/>
              <a:t>Paupitz</a:t>
            </a:r>
            <a:r>
              <a:rPr lang="en-US" sz="1400" dirty="0"/>
              <a:t> </a:t>
            </a:r>
            <a:r>
              <a:rPr lang="en-US" sz="1400" dirty="0" err="1"/>
              <a:t>Barbosa</a:t>
            </a:r>
            <a:r>
              <a:rPr lang="en-US" sz="1400" dirty="0"/>
              <a:t> dos Santos - </a:t>
            </a:r>
            <a:r>
              <a:rPr lang="en-US" sz="1400" dirty="0" err="1"/>
              <a:t>Universidade</a:t>
            </a:r>
            <a:r>
              <a:rPr lang="en-US" sz="1400" dirty="0"/>
              <a:t> </a:t>
            </a:r>
            <a:r>
              <a:rPr lang="en-US" sz="1400" dirty="0" err="1"/>
              <a:t>Estadual</a:t>
            </a:r>
            <a:r>
              <a:rPr lang="en-US" sz="1400" dirty="0"/>
              <a:t> de Maringa</a:t>
            </a:r>
          </a:p>
          <a:p>
            <a:r>
              <a:rPr lang="en-US" sz="1400" dirty="0"/>
              <a:t>Shawn Coleman - University of Arkansas</a:t>
            </a:r>
          </a:p>
          <a:p>
            <a:r>
              <a:rPr lang="en-US" sz="1400" dirty="0"/>
              <a:t>Paolo </a:t>
            </a:r>
            <a:r>
              <a:rPr lang="en-US" sz="1400" dirty="0" err="1"/>
              <a:t>Valentini</a:t>
            </a:r>
            <a:r>
              <a:rPr lang="en-US" sz="1400" dirty="0"/>
              <a:t> - University of Minnesota</a:t>
            </a:r>
          </a:p>
          <a:p>
            <a:r>
              <a:rPr lang="en-US" sz="1400" dirty="0" err="1"/>
              <a:t>Hengji</a:t>
            </a:r>
            <a:r>
              <a:rPr lang="en-US" sz="1400" dirty="0"/>
              <a:t> Zhang - University of Texas at Dallas</a:t>
            </a:r>
          </a:p>
          <a:p>
            <a:r>
              <a:rPr lang="en-US" sz="1400" dirty="0"/>
              <a:t>Benjamin Jensen - Michigan Technological University</a:t>
            </a:r>
          </a:p>
          <a:p>
            <a:r>
              <a:rPr lang="en-US" sz="1400" dirty="0"/>
              <a:t>Xiao Dong Han - Beijing University</a:t>
            </a:r>
          </a:p>
          <a:p>
            <a:r>
              <a:rPr lang="en-US" sz="1400" dirty="0"/>
              <a:t>Robert </a:t>
            </a:r>
            <a:r>
              <a:rPr lang="en-US" sz="1400" dirty="0" err="1"/>
              <a:t>Meissner</a:t>
            </a:r>
            <a:r>
              <a:rPr lang="en-US" sz="1400" dirty="0"/>
              <a:t> - </a:t>
            </a:r>
            <a:r>
              <a:rPr lang="en-US" sz="1400" dirty="0" err="1"/>
              <a:t>Fraunhofer</a:t>
            </a:r>
            <a:r>
              <a:rPr lang="en-US" sz="1400" dirty="0"/>
              <a:t> Institute for Manufacturing Technology and Advanced Materials, Bremen</a:t>
            </a:r>
          </a:p>
          <a:p>
            <a:r>
              <a:rPr lang="en-US" sz="1400" dirty="0"/>
              <a:t>James </a:t>
            </a:r>
            <a:r>
              <a:rPr lang="en-US" sz="1400" dirty="0" err="1"/>
              <a:t>Larentzos</a:t>
            </a:r>
            <a:r>
              <a:rPr lang="en-US" sz="1400" dirty="0"/>
              <a:t> - High Performance Technologies, Inc. (</a:t>
            </a:r>
            <a:r>
              <a:rPr lang="en-US" sz="1400" dirty="0" err="1"/>
              <a:t>HPTi</a:t>
            </a:r>
            <a:r>
              <a:rPr lang="en-US" sz="1400" dirty="0"/>
              <a:t>) </a:t>
            </a:r>
            <a:endParaRPr lang="en-US" sz="1400" dirty="0" smtClean="0"/>
          </a:p>
          <a:p>
            <a:r>
              <a:rPr lang="en-US" sz="1400" dirty="0" err="1" smtClean="0"/>
              <a:t>Hegoi</a:t>
            </a:r>
            <a:r>
              <a:rPr lang="en-US" sz="1400" dirty="0" smtClean="0"/>
              <a:t> </a:t>
            </a:r>
            <a:r>
              <a:rPr lang="en-US" sz="1400" dirty="0" err="1" smtClean="0"/>
              <a:t>Manzano</a:t>
            </a:r>
            <a:r>
              <a:rPr lang="en-US" sz="1400" dirty="0" smtClean="0"/>
              <a:t> - </a:t>
            </a:r>
            <a:r>
              <a:rPr lang="en-US" sz="1400" dirty="0" smtClean="0"/>
              <a:t>Concrete Sustainability </a:t>
            </a:r>
            <a:r>
              <a:rPr lang="en-US" sz="1400" dirty="0" smtClean="0"/>
              <a:t>Hub, MIT</a:t>
            </a:r>
          </a:p>
          <a:p>
            <a:r>
              <a:rPr lang="en-US" sz="1400" dirty="0" smtClean="0"/>
              <a:t>Olivier </a:t>
            </a:r>
            <a:r>
              <a:rPr lang="en-US" sz="1400" dirty="0" smtClean="0"/>
              <a:t>POLITANO - </a:t>
            </a:r>
            <a:r>
              <a:rPr lang="fr-FR" sz="1400" dirty="0" smtClean="0"/>
              <a:t>Laboratoire Interdisciplinaire Carnot de </a:t>
            </a:r>
            <a:r>
              <a:rPr lang="fr-FR" sz="1400" dirty="0" smtClean="0"/>
              <a:t>Bourgogne</a:t>
            </a:r>
          </a:p>
          <a:p>
            <a:r>
              <a:rPr lang="en-US" sz="1400" dirty="0" smtClean="0"/>
              <a:t>Ti </a:t>
            </a:r>
            <a:r>
              <a:rPr lang="en-US" sz="1400" dirty="0" smtClean="0"/>
              <a:t>Leggett – University of Chicago</a:t>
            </a:r>
            <a:endParaRPr lang="en-US" sz="1400" dirty="0"/>
          </a:p>
          <a:p>
            <a:endParaRPr lang="en-US" sz="1300"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Si/</a:t>
            </a:r>
            <a:r>
              <a:rPr lang="en-US" sz="3600" b="1" dirty="0" err="1">
                <a:solidFill>
                  <a:schemeClr val="accent4"/>
                </a:solidFill>
                <a:latin typeface="+mn-lt"/>
                <a:cs typeface="Times New Roman" pitchFamily="18" charset="0"/>
              </a:rPr>
              <a:t>Ge</a:t>
            </a:r>
            <a:r>
              <a:rPr lang="en-US" sz="3600" b="1" dirty="0">
                <a:solidFill>
                  <a:schemeClr val="accent4"/>
                </a:solidFill>
                <a:latin typeface="+mn-lt"/>
                <a:cs typeface="Times New Roman" pitchFamily="18" charset="0"/>
              </a:rPr>
              <a:t>/Si </a:t>
            </a:r>
            <a:r>
              <a:rPr lang="en-US" sz="3600" b="1" dirty="0" err="1">
                <a:solidFill>
                  <a:schemeClr val="accent4"/>
                </a:solidFill>
                <a:latin typeface="+mn-lt"/>
                <a:cs typeface="Times New Roman" pitchFamily="18" charset="0"/>
              </a:rPr>
              <a:t>nanoscale</a:t>
            </a:r>
            <a:r>
              <a:rPr lang="en-US" sz="3600" b="1" dirty="0">
                <a:solidFill>
                  <a:schemeClr val="accent4"/>
                </a:solidFill>
                <a:latin typeface="+mn-lt"/>
                <a:cs typeface="Times New Roman" pitchFamily="18" charset="0"/>
              </a:rPr>
              <a:t> bars </a:t>
            </a:r>
          </a:p>
        </p:txBody>
      </p:sp>
      <p:sp>
        <p:nvSpPr>
          <p:cNvPr id="50178" name="Content Placeholder 2"/>
          <p:cNvSpPr txBox="1">
            <a:spLocks/>
          </p:cNvSpPr>
          <p:nvPr/>
        </p:nvSpPr>
        <p:spPr bwMode="auto">
          <a:xfrm>
            <a:off x="457200" y="1143000"/>
            <a:ext cx="8229600" cy="5029200"/>
          </a:xfrm>
          <a:prstGeom prst="rect">
            <a:avLst/>
          </a:prstGeom>
          <a:noFill/>
          <a:ln w="9525">
            <a:noFill/>
            <a:miter lim="800000"/>
            <a:headEnd/>
            <a:tailEnd/>
          </a:ln>
        </p:spPr>
        <p:txBody>
          <a:bodyPr/>
          <a:lstStyle/>
          <a:p>
            <a:pPr marL="342900" indent="-342900" algn="ctr">
              <a:spcBef>
                <a:spcPct val="20000"/>
              </a:spcBef>
            </a:pPr>
            <a:endParaRPr lang="en-US" sz="2400" baseline="30000">
              <a:solidFill>
                <a:srgbClr val="C00000"/>
              </a:solidFill>
              <a:latin typeface="Calibri" pitchFamily="34" charset="0"/>
            </a:endParaRPr>
          </a:p>
        </p:txBody>
      </p:sp>
      <p:sp>
        <p:nvSpPr>
          <p:cNvPr id="5" name="Rectangle 3"/>
          <p:cNvSpPr txBox="1">
            <a:spLocks noChangeArrowheads="1"/>
          </p:cNvSpPr>
          <p:nvPr/>
        </p:nvSpPr>
        <p:spPr bwMode="auto">
          <a:xfrm>
            <a:off x="457200" y="1143000"/>
            <a:ext cx="8229600" cy="5486400"/>
          </a:xfrm>
          <a:prstGeom prst="rect">
            <a:avLst/>
          </a:prstGeom>
          <a:noFill/>
          <a:ln w="9525">
            <a:noFill/>
            <a:miter lim="800000"/>
            <a:headEnd/>
            <a:tailEnd/>
          </a:ln>
        </p:spPr>
        <p:txBody>
          <a:bodyPr anchor="ctr"/>
          <a:lstStyle/>
          <a:p>
            <a:pPr marL="457200" indent="-457200">
              <a:spcBef>
                <a:spcPct val="20000"/>
              </a:spcBef>
            </a:pPr>
            <a:r>
              <a:rPr lang="en-US" sz="2400">
                <a:solidFill>
                  <a:srgbClr val="C00000"/>
                </a:solidFill>
                <a:latin typeface="Calibri" pitchFamily="34" charset="0"/>
              </a:rPr>
              <a:t>Motivation</a:t>
            </a:r>
          </a:p>
          <a:p>
            <a:pPr marL="914400" lvl="1" indent="-457200">
              <a:spcBef>
                <a:spcPct val="20000"/>
              </a:spcBef>
              <a:buFont typeface="Arial" charset="0"/>
              <a:buChar char="•"/>
            </a:pPr>
            <a:r>
              <a:rPr lang="en-US" sz="2000">
                <a:solidFill>
                  <a:schemeClr val="accent1"/>
                </a:solidFill>
                <a:latin typeface="Calibri" pitchFamily="34" charset="0"/>
              </a:rPr>
              <a:t>Si/Ge/Si nanobars: </a:t>
            </a:r>
            <a:r>
              <a:rPr lang="en-US" sz="2000">
                <a:latin typeface="Calibri" pitchFamily="34" charset="0"/>
              </a:rPr>
              <a:t>ideal for MOSFETs</a:t>
            </a:r>
          </a:p>
          <a:p>
            <a:pPr marL="914400" lvl="1" indent="-457200">
              <a:spcBef>
                <a:spcPct val="20000"/>
              </a:spcBef>
              <a:buFont typeface="Arial" charset="0"/>
              <a:buChar char="•"/>
            </a:pPr>
            <a:r>
              <a:rPr lang="en-US" sz="2000">
                <a:solidFill>
                  <a:schemeClr val="accent1"/>
                </a:solidFill>
                <a:latin typeface="Calibri" pitchFamily="34" charset="0"/>
              </a:rPr>
              <a:t>as produced: </a:t>
            </a:r>
            <a:r>
              <a:rPr lang="en-US" sz="2000">
                <a:latin typeface="Calibri" pitchFamily="34" charset="0"/>
              </a:rPr>
              <a:t>biaxial strain</a:t>
            </a:r>
            <a:r>
              <a:rPr lang="en-US" sz="2000">
                <a:solidFill>
                  <a:schemeClr val="accent1"/>
                </a:solidFill>
                <a:latin typeface="Calibri" pitchFamily="34" charset="0"/>
              </a:rPr>
              <a:t>, desirable: </a:t>
            </a:r>
            <a:r>
              <a:rPr lang="en-US" sz="2000">
                <a:latin typeface="Calibri" pitchFamily="34" charset="0"/>
              </a:rPr>
              <a:t>uniaxial</a:t>
            </a:r>
          </a:p>
          <a:p>
            <a:pPr marL="914400" lvl="1" indent="-457200">
              <a:spcBef>
                <a:spcPct val="20000"/>
              </a:spcBef>
              <a:buFont typeface="Arial" charset="0"/>
              <a:buChar char="•"/>
            </a:pPr>
            <a:r>
              <a:rPr lang="en-US" sz="2000">
                <a:solidFill>
                  <a:schemeClr val="accent1"/>
                </a:solidFill>
                <a:latin typeface="Calibri" pitchFamily="34" charset="0"/>
              </a:rPr>
              <a:t>design &amp; production: </a:t>
            </a:r>
            <a:r>
              <a:rPr lang="en-US" sz="2000">
                <a:latin typeface="Calibri" pitchFamily="34" charset="0"/>
              </a:rPr>
              <a:t>understanding strain behavior is important</a:t>
            </a: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p:txBody>
      </p:sp>
      <p:grpSp>
        <p:nvGrpSpPr>
          <p:cNvPr id="6" name="그룹 10"/>
          <p:cNvGrpSpPr>
            <a:grpSpLocks noChangeAspect="1"/>
          </p:cNvGrpSpPr>
          <p:nvPr/>
        </p:nvGrpSpPr>
        <p:grpSpPr bwMode="auto">
          <a:xfrm>
            <a:off x="1143000" y="2971800"/>
            <a:ext cx="4149725" cy="3657600"/>
            <a:chOff x="1205506" y="-91872"/>
            <a:chExt cx="6222409" cy="5306822"/>
          </a:xfrm>
        </p:grpSpPr>
        <p:sp>
          <p:nvSpPr>
            <p:cNvPr id="7" name="직사각형 11"/>
            <p:cNvSpPr/>
            <p:nvPr/>
          </p:nvSpPr>
          <p:spPr>
            <a:xfrm>
              <a:off x="1572090" y="214469"/>
              <a:ext cx="5786794" cy="5000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grpSp>
          <p:nvGrpSpPr>
            <p:cNvPr id="50183" name="Group 254"/>
            <p:cNvGrpSpPr>
              <a:grpSpLocks/>
            </p:cNvGrpSpPr>
            <p:nvPr/>
          </p:nvGrpSpPr>
          <p:grpSpPr bwMode="auto">
            <a:xfrm>
              <a:off x="2012949" y="1341439"/>
              <a:ext cx="5414966" cy="3686176"/>
              <a:chOff x="261" y="3878"/>
              <a:chExt cx="3411" cy="2322"/>
            </a:xfrm>
          </p:grpSpPr>
          <p:pic>
            <p:nvPicPr>
              <p:cNvPr id="50192" name="Picture 27"/>
              <p:cNvPicPr>
                <a:picLocks noChangeAspect="1" noChangeArrowheads="1"/>
              </p:cNvPicPr>
              <p:nvPr/>
            </p:nvPicPr>
            <p:blipFill>
              <a:blip r:embed="rId2" cstate="print"/>
              <a:srcRect l="20892" t="24522" r="14012" b="20982"/>
              <a:stretch>
                <a:fillRect/>
              </a:stretch>
            </p:blipFill>
            <p:spPr bwMode="auto">
              <a:xfrm>
                <a:off x="672" y="3878"/>
                <a:ext cx="2801" cy="2067"/>
              </a:xfrm>
              <a:prstGeom prst="rect">
                <a:avLst/>
              </a:prstGeom>
              <a:noFill/>
              <a:ln w="9525">
                <a:noFill/>
                <a:miter lim="800000"/>
                <a:headEnd/>
                <a:tailEnd/>
              </a:ln>
            </p:spPr>
          </p:pic>
          <p:sp>
            <p:nvSpPr>
              <p:cNvPr id="50193" name="Text Box 28"/>
              <p:cNvSpPr txBox="1">
                <a:spLocks noChangeArrowheads="1"/>
              </p:cNvSpPr>
              <p:nvPr/>
            </p:nvSpPr>
            <p:spPr bwMode="auto">
              <a:xfrm>
                <a:off x="1255" y="4374"/>
                <a:ext cx="294" cy="310"/>
              </a:xfrm>
              <a:prstGeom prst="rect">
                <a:avLst/>
              </a:prstGeom>
              <a:noFill/>
              <a:ln w="9525">
                <a:noFill/>
                <a:miter lim="800000"/>
                <a:headEnd/>
                <a:tailEnd/>
              </a:ln>
            </p:spPr>
            <p:txBody>
              <a:bodyPr wrap="none">
                <a:spAutoFit/>
              </a:bodyPr>
              <a:lstStyle/>
              <a:p>
                <a:pPr algn="ctr" defTabSz="4389438"/>
                <a:r>
                  <a:rPr lang="en-US" altLang="ko-KR" sz="2000" b="1">
                    <a:solidFill>
                      <a:schemeClr val="bg1"/>
                    </a:solidFill>
                    <a:latin typeface="Times New Roman" pitchFamily="18" charset="0"/>
                    <a:cs typeface="맑은 고딕"/>
                  </a:rPr>
                  <a:t>Si</a:t>
                </a:r>
              </a:p>
            </p:txBody>
          </p:sp>
          <p:sp>
            <p:nvSpPr>
              <p:cNvPr id="50194" name="Text Box 29"/>
              <p:cNvSpPr txBox="1">
                <a:spLocks noChangeArrowheads="1"/>
              </p:cNvSpPr>
              <p:nvPr/>
            </p:nvSpPr>
            <p:spPr bwMode="auto">
              <a:xfrm>
                <a:off x="1255" y="5468"/>
                <a:ext cx="294" cy="310"/>
              </a:xfrm>
              <a:prstGeom prst="rect">
                <a:avLst/>
              </a:prstGeom>
              <a:noFill/>
              <a:ln w="9525">
                <a:noFill/>
                <a:miter lim="800000"/>
                <a:headEnd/>
                <a:tailEnd/>
              </a:ln>
            </p:spPr>
            <p:txBody>
              <a:bodyPr wrap="none">
                <a:spAutoFit/>
              </a:bodyPr>
              <a:lstStyle/>
              <a:p>
                <a:pPr algn="ctr" defTabSz="4389438"/>
                <a:r>
                  <a:rPr lang="en-US" altLang="ko-KR" sz="2000" b="1">
                    <a:solidFill>
                      <a:schemeClr val="bg1"/>
                    </a:solidFill>
                    <a:latin typeface="Times New Roman" pitchFamily="18" charset="0"/>
                    <a:cs typeface="맑은 고딕"/>
                  </a:rPr>
                  <a:t>Si</a:t>
                </a:r>
              </a:p>
            </p:txBody>
          </p:sp>
          <p:sp>
            <p:nvSpPr>
              <p:cNvPr id="50195" name="Text Box 32"/>
              <p:cNvSpPr txBox="1">
                <a:spLocks noChangeArrowheads="1"/>
              </p:cNvSpPr>
              <p:nvPr/>
            </p:nvSpPr>
            <p:spPr bwMode="auto">
              <a:xfrm>
                <a:off x="1203" y="4881"/>
                <a:ext cx="367" cy="310"/>
              </a:xfrm>
              <a:prstGeom prst="rect">
                <a:avLst/>
              </a:prstGeom>
              <a:noFill/>
              <a:ln w="9525">
                <a:noFill/>
                <a:miter lim="800000"/>
                <a:headEnd/>
                <a:tailEnd/>
              </a:ln>
            </p:spPr>
            <p:txBody>
              <a:bodyPr wrap="none">
                <a:spAutoFit/>
              </a:bodyPr>
              <a:lstStyle/>
              <a:p>
                <a:pPr algn="ctr" defTabSz="4389438"/>
                <a:r>
                  <a:rPr lang="en-US" altLang="ko-KR" sz="2000" b="1">
                    <a:solidFill>
                      <a:schemeClr val="bg1"/>
                    </a:solidFill>
                    <a:latin typeface="Times New Roman" pitchFamily="18" charset="0"/>
                    <a:cs typeface="맑은 고딕"/>
                  </a:rPr>
                  <a:t>Ge</a:t>
                </a:r>
              </a:p>
            </p:txBody>
          </p:sp>
          <p:sp>
            <p:nvSpPr>
              <p:cNvPr id="50196" name="Line 35"/>
              <p:cNvSpPr>
                <a:spLocks noChangeShapeType="1"/>
              </p:cNvSpPr>
              <p:nvPr/>
            </p:nvSpPr>
            <p:spPr bwMode="auto">
              <a:xfrm>
                <a:off x="694" y="5846"/>
                <a:ext cx="1200" cy="0"/>
              </a:xfrm>
              <a:prstGeom prst="line">
                <a:avLst/>
              </a:prstGeom>
              <a:noFill/>
              <a:ln w="38100">
                <a:solidFill>
                  <a:schemeClr val="tx1"/>
                </a:solidFill>
                <a:round/>
                <a:headEnd type="arrow" w="med" len="med"/>
                <a:tailEnd type="arrow" w="med" len="med"/>
              </a:ln>
            </p:spPr>
            <p:txBody>
              <a:bodyPr wrap="none" anchor="ctr"/>
              <a:lstStyle/>
              <a:p>
                <a:endParaRPr lang="en-US"/>
              </a:p>
            </p:txBody>
          </p:sp>
          <p:sp>
            <p:nvSpPr>
              <p:cNvPr id="50197" name="Text Box 36"/>
              <p:cNvSpPr txBox="1">
                <a:spLocks noChangeArrowheads="1"/>
              </p:cNvSpPr>
              <p:nvPr/>
            </p:nvSpPr>
            <p:spPr bwMode="auto">
              <a:xfrm>
                <a:off x="749" y="5868"/>
                <a:ext cx="1164" cy="332"/>
              </a:xfrm>
              <a:prstGeom prst="rect">
                <a:avLst/>
              </a:prstGeom>
              <a:noFill/>
              <a:ln w="9525">
                <a:noFill/>
                <a:miter lim="800000"/>
                <a:headEnd/>
                <a:tailEnd/>
              </a:ln>
            </p:spPr>
            <p:txBody>
              <a:bodyPr wrap="none">
                <a:spAutoFit/>
              </a:bodyPr>
              <a:lstStyle/>
              <a:p>
                <a:pPr algn="ctr" defTabSz="4389438"/>
                <a:r>
                  <a:rPr lang="en-US" altLang="ko-KR" b="1">
                    <a:latin typeface="Times New Roman" pitchFamily="18" charset="0"/>
                    <a:cs typeface="맑은 고딕"/>
                  </a:rPr>
                  <a:t>Width (W)</a:t>
                </a:r>
              </a:p>
            </p:txBody>
          </p:sp>
          <p:sp>
            <p:nvSpPr>
              <p:cNvPr id="50198" name="Line 37"/>
              <p:cNvSpPr>
                <a:spLocks noChangeShapeType="1"/>
              </p:cNvSpPr>
              <p:nvPr/>
            </p:nvSpPr>
            <p:spPr bwMode="auto">
              <a:xfrm flipV="1">
                <a:off x="1920" y="5354"/>
                <a:ext cx="1154" cy="492"/>
              </a:xfrm>
              <a:prstGeom prst="line">
                <a:avLst/>
              </a:prstGeom>
              <a:noFill/>
              <a:ln w="38100">
                <a:solidFill>
                  <a:schemeClr val="tx1"/>
                </a:solidFill>
                <a:round/>
                <a:headEnd type="arrow" w="med" len="med"/>
                <a:tailEnd type="arrow" w="med" len="med"/>
              </a:ln>
            </p:spPr>
            <p:txBody>
              <a:bodyPr wrap="none" anchor="ctr"/>
              <a:lstStyle/>
              <a:p>
                <a:endParaRPr lang="en-US"/>
              </a:p>
            </p:txBody>
          </p:sp>
          <p:sp>
            <p:nvSpPr>
              <p:cNvPr id="50199" name="Rectangle 38"/>
              <p:cNvSpPr>
                <a:spLocks noChangeArrowheads="1"/>
              </p:cNvSpPr>
              <p:nvPr/>
            </p:nvSpPr>
            <p:spPr bwMode="auto">
              <a:xfrm rot="-1443317">
                <a:off x="1942" y="5547"/>
                <a:ext cx="1730" cy="443"/>
              </a:xfrm>
              <a:prstGeom prst="rect">
                <a:avLst/>
              </a:prstGeom>
              <a:noFill/>
              <a:ln w="9525">
                <a:noFill/>
                <a:miter lim="800000"/>
                <a:headEnd/>
                <a:tailEnd/>
              </a:ln>
            </p:spPr>
            <p:txBody>
              <a:bodyPr wrap="none" lIns="0" tIns="0" rIns="0" bIns="0">
                <a:spAutoFit/>
              </a:bodyPr>
              <a:lstStyle/>
              <a:p>
                <a:pPr algn="ctr" defTabSz="4389438"/>
                <a:r>
                  <a:rPr lang="en-US" altLang="ko-KR" sz="1600" b="1">
                    <a:solidFill>
                      <a:srgbClr val="000000"/>
                    </a:solidFill>
                    <a:latin typeface="Times New Roman" pitchFamily="18" charset="0"/>
                    <a:cs typeface="맑은 고딕"/>
                  </a:rPr>
                  <a:t>Periodic boundary </a:t>
                </a:r>
              </a:p>
              <a:p>
                <a:pPr algn="ctr" defTabSz="4389438"/>
                <a:r>
                  <a:rPr lang="en-US" altLang="ko-KR" sz="1600" b="1">
                    <a:solidFill>
                      <a:srgbClr val="000000"/>
                    </a:solidFill>
                    <a:latin typeface="Times New Roman" pitchFamily="18" charset="0"/>
                    <a:cs typeface="맑은 고딕"/>
                  </a:rPr>
                  <a:t> conditions</a:t>
                </a:r>
                <a:endParaRPr lang="en-US" altLang="ko-KR" sz="1600" b="1">
                  <a:latin typeface="Times New Roman" pitchFamily="18" charset="0"/>
                  <a:cs typeface="맑은 고딕"/>
                </a:endParaRPr>
              </a:p>
            </p:txBody>
          </p:sp>
          <p:sp>
            <p:nvSpPr>
              <p:cNvPr id="50200" name="Text Box 36"/>
              <p:cNvSpPr txBox="1">
                <a:spLocks noChangeArrowheads="1"/>
              </p:cNvSpPr>
              <p:nvPr/>
            </p:nvSpPr>
            <p:spPr bwMode="auto">
              <a:xfrm rot="-5400000">
                <a:off x="-126" y="4906"/>
                <a:ext cx="1118" cy="343"/>
              </a:xfrm>
              <a:prstGeom prst="rect">
                <a:avLst/>
              </a:prstGeom>
              <a:noFill/>
              <a:ln w="9525">
                <a:noFill/>
                <a:miter lim="800000"/>
                <a:headEnd/>
                <a:tailEnd/>
              </a:ln>
            </p:spPr>
            <p:txBody>
              <a:bodyPr wrap="none">
                <a:spAutoFit/>
              </a:bodyPr>
              <a:lstStyle/>
              <a:p>
                <a:pPr algn="ctr" defTabSz="4389438"/>
                <a:r>
                  <a:rPr lang="en-US" altLang="ko-KR" b="1">
                    <a:latin typeface="Times New Roman" pitchFamily="18" charset="0"/>
                    <a:cs typeface="맑은 고딕"/>
                  </a:rPr>
                  <a:t>Height (H)</a:t>
                </a:r>
              </a:p>
            </p:txBody>
          </p:sp>
        </p:grpSp>
        <p:cxnSp>
          <p:nvCxnSpPr>
            <p:cNvPr id="9" name="직선 화살표 연결선 13"/>
            <p:cNvCxnSpPr/>
            <p:nvPr/>
          </p:nvCxnSpPr>
          <p:spPr>
            <a:xfrm rot="5400000">
              <a:off x="2036395" y="3249038"/>
              <a:ext cx="1216147" cy="2381"/>
            </a:xfrm>
            <a:prstGeom prst="straightConnector1">
              <a:avLst/>
            </a:prstGeom>
            <a:ln w="38100">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50185" name="그룹 26"/>
            <p:cNvGrpSpPr>
              <a:grpSpLocks/>
            </p:cNvGrpSpPr>
            <p:nvPr/>
          </p:nvGrpSpPr>
          <p:grpSpPr bwMode="auto">
            <a:xfrm>
              <a:off x="1205506" y="-91872"/>
              <a:ext cx="3763124" cy="1429143"/>
              <a:chOff x="1205604" y="-90966"/>
              <a:chExt cx="3762477" cy="1428443"/>
            </a:xfrm>
          </p:grpSpPr>
          <p:sp>
            <p:nvSpPr>
              <p:cNvPr id="50186" name="Text Box 20"/>
              <p:cNvSpPr txBox="1">
                <a:spLocks noChangeArrowheads="1"/>
              </p:cNvSpPr>
              <p:nvPr/>
            </p:nvSpPr>
            <p:spPr bwMode="auto">
              <a:xfrm>
                <a:off x="1588070" y="929077"/>
                <a:ext cx="1933345" cy="408400"/>
              </a:xfrm>
              <a:prstGeom prst="rect">
                <a:avLst/>
              </a:prstGeom>
              <a:noFill/>
              <a:ln w="38100">
                <a:noFill/>
                <a:miter lim="800000"/>
                <a:headEnd/>
                <a:tailEnd/>
              </a:ln>
            </p:spPr>
            <p:txBody>
              <a:bodyPr wrap="none">
                <a:spAutoFit/>
              </a:bodyPr>
              <a:lstStyle/>
              <a:p>
                <a:pPr algn="ctr" eaLnBrk="0" hangingPunct="0"/>
                <a:r>
                  <a:rPr lang="en-US" altLang="ko-KR" sz="1600" b="1">
                    <a:latin typeface="Times New Roman" pitchFamily="18" charset="0"/>
                    <a:cs typeface="Times New Roman" pitchFamily="18" charset="0"/>
                  </a:rPr>
                  <a:t>[100], Transverse</a:t>
                </a:r>
              </a:p>
            </p:txBody>
          </p:sp>
          <p:sp>
            <p:nvSpPr>
              <p:cNvPr id="50187" name="Text Box 21"/>
              <p:cNvSpPr txBox="1">
                <a:spLocks noChangeArrowheads="1"/>
              </p:cNvSpPr>
              <p:nvPr/>
            </p:nvSpPr>
            <p:spPr bwMode="auto">
              <a:xfrm>
                <a:off x="1205604" y="-90966"/>
                <a:ext cx="1618411" cy="408400"/>
              </a:xfrm>
              <a:prstGeom prst="rect">
                <a:avLst/>
              </a:prstGeom>
              <a:noFill/>
              <a:ln w="38100">
                <a:noFill/>
                <a:miter lim="800000"/>
                <a:headEnd/>
                <a:tailEnd/>
              </a:ln>
            </p:spPr>
            <p:txBody>
              <a:bodyPr wrap="none">
                <a:spAutoFit/>
              </a:bodyPr>
              <a:lstStyle/>
              <a:p>
                <a:pPr algn="ctr" eaLnBrk="0" hangingPunct="0"/>
                <a:r>
                  <a:rPr lang="en-US" altLang="ko-KR" sz="1600" b="1">
                    <a:latin typeface="Times New Roman" pitchFamily="18" charset="0"/>
                    <a:cs typeface="Times New Roman" pitchFamily="18" charset="0"/>
                  </a:rPr>
                  <a:t>[001], Vertical</a:t>
                </a:r>
              </a:p>
            </p:txBody>
          </p:sp>
          <p:sp>
            <p:nvSpPr>
              <p:cNvPr id="50188" name="Text Box 22"/>
              <p:cNvSpPr txBox="1">
                <a:spLocks noChangeArrowheads="1"/>
              </p:cNvSpPr>
              <p:nvPr/>
            </p:nvSpPr>
            <p:spPr bwMode="auto">
              <a:xfrm>
                <a:off x="2125897" y="317051"/>
                <a:ext cx="2842184" cy="483412"/>
              </a:xfrm>
              <a:prstGeom prst="rect">
                <a:avLst/>
              </a:prstGeom>
              <a:noFill/>
              <a:ln w="38100">
                <a:noFill/>
                <a:miter lim="800000"/>
                <a:headEnd/>
                <a:tailEnd/>
              </a:ln>
            </p:spPr>
            <p:txBody>
              <a:bodyPr wrap="none">
                <a:spAutoFit/>
              </a:bodyPr>
              <a:lstStyle/>
              <a:p>
                <a:pPr algn="ctr" eaLnBrk="0" hangingPunct="0"/>
                <a:r>
                  <a:rPr lang="en-US" altLang="ko-KR" sz="1600" b="1">
                    <a:latin typeface="Times New Roman" pitchFamily="18" charset="0"/>
                    <a:cs typeface="Times New Roman" pitchFamily="18" charset="0"/>
                  </a:rPr>
                  <a:t>[010] , Longitudinal</a:t>
                </a:r>
              </a:p>
            </p:txBody>
          </p:sp>
          <p:sp>
            <p:nvSpPr>
              <p:cNvPr id="50189" name="Line 23"/>
              <p:cNvSpPr>
                <a:spLocks noChangeShapeType="1"/>
              </p:cNvSpPr>
              <p:nvPr/>
            </p:nvSpPr>
            <p:spPr bwMode="auto">
              <a:xfrm flipV="1">
                <a:off x="1436117" y="473774"/>
                <a:ext cx="0" cy="504826"/>
              </a:xfrm>
              <a:prstGeom prst="line">
                <a:avLst/>
              </a:prstGeom>
              <a:noFill/>
              <a:ln w="38100">
                <a:solidFill>
                  <a:schemeClr val="tx1"/>
                </a:solidFill>
                <a:round/>
                <a:headEnd/>
                <a:tailEnd type="triangle" w="med" len="med"/>
              </a:ln>
            </p:spPr>
            <p:txBody>
              <a:bodyPr/>
              <a:lstStyle/>
              <a:p>
                <a:endParaRPr lang="en-US"/>
              </a:p>
            </p:txBody>
          </p:sp>
          <p:sp>
            <p:nvSpPr>
              <p:cNvPr id="50190" name="Line 24"/>
              <p:cNvSpPr>
                <a:spLocks noChangeShapeType="1"/>
              </p:cNvSpPr>
              <p:nvPr/>
            </p:nvSpPr>
            <p:spPr bwMode="auto">
              <a:xfrm>
                <a:off x="1436117" y="978601"/>
                <a:ext cx="576263" cy="0"/>
              </a:xfrm>
              <a:prstGeom prst="line">
                <a:avLst/>
              </a:prstGeom>
              <a:noFill/>
              <a:ln w="38100">
                <a:solidFill>
                  <a:schemeClr val="tx1"/>
                </a:solidFill>
                <a:round/>
                <a:headEnd/>
                <a:tailEnd type="triangle" w="med" len="med"/>
              </a:ln>
            </p:spPr>
            <p:txBody>
              <a:bodyPr/>
              <a:lstStyle/>
              <a:p>
                <a:endParaRPr lang="en-US"/>
              </a:p>
            </p:txBody>
          </p:sp>
          <p:sp>
            <p:nvSpPr>
              <p:cNvPr id="50191" name="Line 25"/>
              <p:cNvSpPr>
                <a:spLocks noChangeShapeType="1"/>
              </p:cNvSpPr>
              <p:nvPr/>
            </p:nvSpPr>
            <p:spPr bwMode="auto">
              <a:xfrm flipV="1">
                <a:off x="1436117" y="618238"/>
                <a:ext cx="433386" cy="360363"/>
              </a:xfrm>
              <a:prstGeom prst="line">
                <a:avLst/>
              </a:prstGeom>
              <a:noFill/>
              <a:ln w="38100">
                <a:solidFill>
                  <a:schemeClr val="tx1"/>
                </a:solidFill>
                <a:round/>
                <a:headEnd/>
                <a:tailEnd type="triangle" w="med" len="med"/>
              </a:ln>
            </p:spPr>
            <p:txBody>
              <a:bodyPr/>
              <a:lstStyle/>
              <a:p>
                <a:endParaRPr lang="en-US"/>
              </a:p>
            </p:txBody>
          </p:sp>
        </p:grpSp>
      </p:grpSp>
      <p:sp>
        <p:nvSpPr>
          <p:cNvPr id="27" name="TextBox 26"/>
          <p:cNvSpPr txBox="1">
            <a:spLocks noChangeArrowheads="1"/>
          </p:cNvSpPr>
          <p:nvPr/>
        </p:nvSpPr>
        <p:spPr bwMode="auto">
          <a:xfrm>
            <a:off x="5257800" y="5334000"/>
            <a:ext cx="3886200" cy="1323975"/>
          </a:xfrm>
          <a:prstGeom prst="rect">
            <a:avLst/>
          </a:prstGeom>
          <a:noFill/>
          <a:ln w="9525">
            <a:noFill/>
            <a:miter lim="800000"/>
            <a:headEnd/>
            <a:tailEnd/>
          </a:ln>
        </p:spPr>
        <p:txBody>
          <a:bodyPr>
            <a:spAutoFit/>
          </a:bodyPr>
          <a:lstStyle/>
          <a:p>
            <a:r>
              <a:rPr lang="en-US" sz="1600" u="sng">
                <a:latin typeface="Calibri" pitchFamily="34" charset="0"/>
              </a:rPr>
              <a:t>Related publication:</a:t>
            </a:r>
          </a:p>
          <a:p>
            <a:r>
              <a:rPr lang="en-US" sz="1600" i="1">
                <a:latin typeface="Calibri" pitchFamily="34" charset="0"/>
              </a:rPr>
              <a:t>Strain relaxation in Si/Ge/Si nanoscale bars from molecular dynamics simulations</a:t>
            </a:r>
          </a:p>
          <a:p>
            <a:r>
              <a:rPr lang="en-US" sz="1600">
                <a:latin typeface="Calibri" pitchFamily="34" charset="0"/>
              </a:rPr>
              <a:t>Y. Park, H.M. Aktulga, A.Y. Grama, A. Strachan</a:t>
            </a:r>
          </a:p>
          <a:p>
            <a:r>
              <a:rPr lang="en-US" sz="1600">
                <a:latin typeface="Calibri" pitchFamily="34" charset="0"/>
              </a:rPr>
              <a:t>Journal of Applied Physics 106, 1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7">
                                            <p:txEl>
                                              <p:pRg st="0" end="0"/>
                                            </p:txEl>
                                          </p:spTgt>
                                        </p:tgtEl>
                                        <p:attrNameLst>
                                          <p:attrName>style.visibility</p:attrName>
                                        </p:attrNameLst>
                                      </p:cBhvr>
                                      <p:to>
                                        <p:strVal val="visible"/>
                                      </p:to>
                                    </p:set>
                                    <p:animEffect transition="in" filter="wipe(left)">
                                      <p:cBhvr>
                                        <p:cTn id="24" dur="500"/>
                                        <p:tgtEl>
                                          <p:spTgt spid="27">
                                            <p:txEl>
                                              <p:pRg st="0" end="0"/>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7">
                                            <p:txEl>
                                              <p:pRg st="1" end="1"/>
                                            </p:txEl>
                                          </p:spTgt>
                                        </p:tgtEl>
                                        <p:attrNameLst>
                                          <p:attrName>style.visibility</p:attrName>
                                        </p:attrNameLst>
                                      </p:cBhvr>
                                      <p:to>
                                        <p:strVal val="visible"/>
                                      </p:to>
                                    </p:set>
                                    <p:animEffect transition="in" filter="wipe(left)">
                                      <p:cBhvr>
                                        <p:cTn id="27" dur="500"/>
                                        <p:tgtEl>
                                          <p:spTgt spid="27">
                                            <p:txEl>
                                              <p:pRg st="1" end="1"/>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7">
                                            <p:txEl>
                                              <p:pRg st="2" end="2"/>
                                            </p:txEl>
                                          </p:spTgt>
                                        </p:tgtEl>
                                        <p:attrNameLst>
                                          <p:attrName>style.visibility</p:attrName>
                                        </p:attrNameLst>
                                      </p:cBhvr>
                                      <p:to>
                                        <p:strVal val="visible"/>
                                      </p:to>
                                    </p:set>
                                    <p:animEffect transition="in" filter="wipe(left)">
                                      <p:cBhvr>
                                        <p:cTn id="30" dur="500"/>
                                        <p:tgtEl>
                                          <p:spTgt spid="27">
                                            <p:txEl>
                                              <p:pRg st="2" end="2"/>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7">
                                            <p:txEl>
                                              <p:pRg st="3" end="3"/>
                                            </p:txEl>
                                          </p:spTgt>
                                        </p:tgtEl>
                                        <p:attrNameLst>
                                          <p:attrName>style.visibility</p:attrName>
                                        </p:attrNameLst>
                                      </p:cBhvr>
                                      <p:to>
                                        <p:strVal val="visible"/>
                                      </p:to>
                                    </p:set>
                                    <p:animEffect transition="in" filter="wipe(left)">
                                      <p:cBhvr>
                                        <p:cTn id="33" dur="500"/>
                                        <p:tgtEl>
                                          <p:spTgt spid="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7" grpId="0" uiExpand="1"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Si/</a:t>
            </a:r>
            <a:r>
              <a:rPr lang="en-US" sz="3600" b="1" dirty="0" err="1">
                <a:solidFill>
                  <a:schemeClr val="accent4"/>
                </a:solidFill>
                <a:latin typeface="+mn-lt"/>
                <a:cs typeface="Times New Roman" pitchFamily="18" charset="0"/>
              </a:rPr>
              <a:t>Ge</a:t>
            </a:r>
            <a:r>
              <a:rPr lang="en-US" sz="3600" b="1" dirty="0">
                <a:solidFill>
                  <a:schemeClr val="accent4"/>
                </a:solidFill>
                <a:latin typeface="+mn-lt"/>
                <a:cs typeface="Times New Roman" pitchFamily="18" charset="0"/>
              </a:rPr>
              <a:t>/Si </a:t>
            </a:r>
            <a:r>
              <a:rPr lang="en-US" sz="3600" b="1" dirty="0" err="1">
                <a:solidFill>
                  <a:schemeClr val="accent4"/>
                </a:solidFill>
                <a:latin typeface="+mn-lt"/>
                <a:cs typeface="Times New Roman" pitchFamily="18" charset="0"/>
              </a:rPr>
              <a:t>nanoscale</a:t>
            </a:r>
            <a:r>
              <a:rPr lang="en-US" sz="3600" b="1" dirty="0">
                <a:solidFill>
                  <a:schemeClr val="accent4"/>
                </a:solidFill>
                <a:latin typeface="+mn-lt"/>
                <a:cs typeface="Times New Roman" pitchFamily="18" charset="0"/>
              </a:rPr>
              <a:t> bars </a:t>
            </a:r>
          </a:p>
        </p:txBody>
      </p:sp>
      <p:grpSp>
        <p:nvGrpSpPr>
          <p:cNvPr id="29" name="Group 28"/>
          <p:cNvGrpSpPr>
            <a:grpSpLocks/>
          </p:cNvGrpSpPr>
          <p:nvPr/>
        </p:nvGrpSpPr>
        <p:grpSpPr bwMode="auto">
          <a:xfrm>
            <a:off x="457200" y="1143000"/>
            <a:ext cx="8229600" cy="3657600"/>
            <a:chOff x="457200" y="1143000"/>
            <a:chExt cx="8229600" cy="3657600"/>
          </a:xfrm>
        </p:grpSpPr>
        <p:sp>
          <p:nvSpPr>
            <p:cNvPr id="1034" name="Rectangle 3"/>
            <p:cNvSpPr txBox="1">
              <a:spLocks noChangeArrowheads="1"/>
            </p:cNvSpPr>
            <p:nvPr/>
          </p:nvSpPr>
          <p:spPr bwMode="auto">
            <a:xfrm>
              <a:off x="457200" y="1143000"/>
              <a:ext cx="8229600" cy="3657600"/>
            </a:xfrm>
            <a:prstGeom prst="rect">
              <a:avLst/>
            </a:prstGeom>
            <a:noFill/>
            <a:ln w="9525">
              <a:noFill/>
              <a:miter lim="800000"/>
              <a:headEnd/>
              <a:tailEnd/>
            </a:ln>
          </p:spPr>
          <p:txBody>
            <a:bodyPr/>
            <a:lstStyle/>
            <a:p>
              <a:pPr marL="457200" indent="-457200">
                <a:spcBef>
                  <a:spcPct val="20000"/>
                </a:spcBef>
              </a:pPr>
              <a:r>
                <a:rPr lang="en-US" sz="2400">
                  <a:solidFill>
                    <a:srgbClr val="C00000"/>
                  </a:solidFill>
                  <a:latin typeface="Calibri" pitchFamily="34" charset="0"/>
                </a:rPr>
                <a:t>Key Result:</a:t>
              </a:r>
            </a:p>
            <a:p>
              <a:pPr marL="457200" indent="-457200">
                <a:spcBef>
                  <a:spcPct val="20000"/>
                </a:spcBef>
              </a:pPr>
              <a:r>
                <a:rPr lang="en-US" sz="2000">
                  <a:solidFill>
                    <a:schemeClr val="accent1"/>
                  </a:solidFill>
                  <a:latin typeface="Calibri" pitchFamily="34" charset="0"/>
                </a:rPr>
                <a:t>When Ge section is roughly square shaped, it has almost uniaxial strain!</a:t>
              </a:r>
            </a:p>
            <a:p>
              <a:pPr marL="457200" indent="-457200">
                <a:spcBef>
                  <a:spcPct val="20000"/>
                </a:spcBef>
              </a:pPr>
              <a:endParaRPr lang="en-US" sz="2000">
                <a:latin typeface="Calibri" pitchFamily="34" charset="0"/>
              </a:endParaRPr>
            </a:p>
            <a:p>
              <a:pPr marL="457200" indent="-457200">
                <a:spcBef>
                  <a:spcPct val="20000"/>
                </a:spcBef>
              </a:pPr>
              <a:endParaRPr lang="en-US" sz="2000">
                <a:latin typeface="Calibri" pitchFamily="34" charset="0"/>
              </a:endParaRPr>
            </a:p>
            <a:p>
              <a:pPr marL="457200" indent="-457200">
                <a:spcBef>
                  <a:spcPct val="20000"/>
                </a:spcBef>
              </a:pPr>
              <a:endParaRPr lang="en-US" sz="2000">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p:txBody>
        </p:sp>
        <p:grpSp>
          <p:nvGrpSpPr>
            <p:cNvPr id="1035" name="Group 22"/>
            <p:cNvGrpSpPr>
              <a:grpSpLocks/>
            </p:cNvGrpSpPr>
            <p:nvPr/>
          </p:nvGrpSpPr>
          <p:grpSpPr bwMode="auto">
            <a:xfrm>
              <a:off x="4572000" y="2057400"/>
              <a:ext cx="3352800" cy="2743200"/>
              <a:chOff x="4572000" y="2819400"/>
              <a:chExt cx="3200400" cy="2609850"/>
            </a:xfrm>
          </p:grpSpPr>
          <p:grpSp>
            <p:nvGrpSpPr>
              <p:cNvPr id="1038" name="그룹 6"/>
              <p:cNvGrpSpPr>
                <a:grpSpLocks noChangeAspect="1"/>
              </p:cNvGrpSpPr>
              <p:nvPr/>
            </p:nvGrpSpPr>
            <p:grpSpPr bwMode="auto">
              <a:xfrm>
                <a:off x="4572000" y="2971800"/>
                <a:ext cx="3200400" cy="2457450"/>
                <a:chOff x="1000100" y="1000109"/>
                <a:chExt cx="7715304" cy="5715043"/>
              </a:xfrm>
            </p:grpSpPr>
            <p:grpSp>
              <p:nvGrpSpPr>
                <p:cNvPr id="1040" name="그룹 32"/>
                <p:cNvGrpSpPr>
                  <a:grpSpLocks/>
                </p:cNvGrpSpPr>
                <p:nvPr/>
              </p:nvGrpSpPr>
              <p:grpSpPr bwMode="auto">
                <a:xfrm>
                  <a:off x="1000100" y="1000109"/>
                  <a:ext cx="7715304" cy="5715043"/>
                  <a:chOff x="1071538" y="650664"/>
                  <a:chExt cx="6215106" cy="5350104"/>
                </a:xfrm>
              </p:grpSpPr>
              <p:sp>
                <p:nvSpPr>
                  <p:cNvPr id="20" name="직사각형 20"/>
                  <p:cNvSpPr/>
                  <p:nvPr/>
                </p:nvSpPr>
                <p:spPr>
                  <a:xfrm>
                    <a:off x="1071538" y="785789"/>
                    <a:ext cx="6215106" cy="5214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graphicFrame>
                <p:nvGraphicFramePr>
                  <p:cNvPr id="1027" name="Object 7"/>
                  <p:cNvGraphicFramePr>
                    <a:graphicFrameLocks noChangeAspect="1"/>
                  </p:cNvGraphicFramePr>
                  <p:nvPr/>
                </p:nvGraphicFramePr>
                <p:xfrm>
                  <a:off x="1071538" y="650664"/>
                  <a:ext cx="6143671" cy="5170155"/>
                </p:xfrm>
                <a:graphic>
                  <a:graphicData uri="http://schemas.openxmlformats.org/presentationml/2006/ole">
                    <p:oleObj spid="_x0000_s1027" name="Graph" r:id="rId3" imgW="3873600" imgH="3258720" progId="">
                      <p:embed/>
                    </p:oleObj>
                  </a:graphicData>
                </a:graphic>
              </p:graphicFrame>
            </p:grpSp>
            <p:grpSp>
              <p:nvGrpSpPr>
                <p:cNvPr id="1041" name="Group 20"/>
                <p:cNvGrpSpPr>
                  <a:grpSpLocks/>
                </p:cNvGrpSpPr>
                <p:nvPr/>
              </p:nvGrpSpPr>
              <p:grpSpPr bwMode="auto">
                <a:xfrm>
                  <a:off x="5670557" y="3571879"/>
                  <a:ext cx="1676400" cy="1531938"/>
                  <a:chOff x="4720" y="588"/>
                  <a:chExt cx="1056" cy="965"/>
                </a:xfrm>
              </p:grpSpPr>
              <p:grpSp>
                <p:nvGrpSpPr>
                  <p:cNvPr id="1043" name="Group 21"/>
                  <p:cNvGrpSpPr>
                    <a:grpSpLocks/>
                  </p:cNvGrpSpPr>
                  <p:nvPr/>
                </p:nvGrpSpPr>
                <p:grpSpPr bwMode="auto">
                  <a:xfrm>
                    <a:off x="4748" y="588"/>
                    <a:ext cx="1028" cy="721"/>
                    <a:chOff x="642" y="3627"/>
                    <a:chExt cx="1028" cy="579"/>
                  </a:xfrm>
                </p:grpSpPr>
                <p:pic>
                  <p:nvPicPr>
                    <p:cNvPr id="1049" name="Picture 22"/>
                    <p:cNvPicPr>
                      <a:picLocks noChangeAspect="1" noChangeArrowheads="1"/>
                    </p:cNvPicPr>
                    <p:nvPr/>
                  </p:nvPicPr>
                  <p:blipFill>
                    <a:blip r:embed="rId4" cstate="print"/>
                    <a:srcRect/>
                    <a:stretch>
                      <a:fillRect/>
                    </a:stretch>
                  </p:blipFill>
                  <p:spPr bwMode="auto">
                    <a:xfrm>
                      <a:off x="778" y="3627"/>
                      <a:ext cx="892" cy="515"/>
                    </a:xfrm>
                    <a:prstGeom prst="rect">
                      <a:avLst/>
                    </a:prstGeom>
                    <a:noFill/>
                    <a:ln w="9525">
                      <a:noFill/>
                      <a:miter lim="800000"/>
                      <a:headEnd/>
                      <a:tailEnd/>
                    </a:ln>
                  </p:spPr>
                </p:pic>
                <p:pic>
                  <p:nvPicPr>
                    <p:cNvPr id="1050" name="Picture 23"/>
                    <p:cNvPicPr>
                      <a:picLocks noChangeAspect="1" noChangeArrowheads="1"/>
                    </p:cNvPicPr>
                    <p:nvPr/>
                  </p:nvPicPr>
                  <p:blipFill>
                    <a:blip r:embed="rId5" cstate="print"/>
                    <a:srcRect/>
                    <a:stretch>
                      <a:fillRect/>
                    </a:stretch>
                  </p:blipFill>
                  <p:spPr bwMode="auto">
                    <a:xfrm>
                      <a:off x="642" y="3743"/>
                      <a:ext cx="827" cy="463"/>
                    </a:xfrm>
                    <a:prstGeom prst="rect">
                      <a:avLst/>
                    </a:prstGeom>
                    <a:noFill/>
                    <a:ln w="9525">
                      <a:noFill/>
                      <a:miter lim="800000"/>
                      <a:headEnd/>
                      <a:tailEnd/>
                    </a:ln>
                  </p:spPr>
                </p:pic>
                <p:pic>
                  <p:nvPicPr>
                    <p:cNvPr id="1051" name="Picture 24"/>
                    <p:cNvPicPr>
                      <a:picLocks noChangeAspect="1" noChangeArrowheads="1"/>
                    </p:cNvPicPr>
                    <p:nvPr/>
                  </p:nvPicPr>
                  <p:blipFill>
                    <a:blip r:embed="rId4" cstate="print"/>
                    <a:srcRect/>
                    <a:stretch>
                      <a:fillRect/>
                    </a:stretch>
                  </p:blipFill>
                  <p:spPr bwMode="auto">
                    <a:xfrm>
                      <a:off x="778" y="3627"/>
                      <a:ext cx="892" cy="515"/>
                    </a:xfrm>
                    <a:prstGeom prst="rect">
                      <a:avLst/>
                    </a:prstGeom>
                    <a:noFill/>
                    <a:ln w="9525">
                      <a:noFill/>
                      <a:miter lim="800000"/>
                      <a:headEnd/>
                      <a:tailEnd/>
                    </a:ln>
                  </p:spPr>
                </p:pic>
                <p:pic>
                  <p:nvPicPr>
                    <p:cNvPr id="1052" name="Picture 25"/>
                    <p:cNvPicPr>
                      <a:picLocks noChangeAspect="1" noChangeArrowheads="1"/>
                    </p:cNvPicPr>
                    <p:nvPr/>
                  </p:nvPicPr>
                  <p:blipFill>
                    <a:blip r:embed="rId5" cstate="print"/>
                    <a:srcRect/>
                    <a:stretch>
                      <a:fillRect/>
                    </a:stretch>
                  </p:blipFill>
                  <p:spPr bwMode="auto">
                    <a:xfrm>
                      <a:off x="642" y="3743"/>
                      <a:ext cx="827" cy="463"/>
                    </a:xfrm>
                    <a:prstGeom prst="rect">
                      <a:avLst/>
                    </a:prstGeom>
                    <a:noFill/>
                    <a:ln w="9525">
                      <a:noFill/>
                      <a:miter lim="800000"/>
                      <a:headEnd/>
                      <a:tailEnd/>
                    </a:ln>
                  </p:spPr>
                </p:pic>
              </p:grpSp>
              <p:sp>
                <p:nvSpPr>
                  <p:cNvPr id="1044" name="Rectangle 26"/>
                  <p:cNvSpPr>
                    <a:spLocks noChangeArrowheads="1"/>
                  </p:cNvSpPr>
                  <p:nvPr/>
                </p:nvSpPr>
                <p:spPr bwMode="auto">
                  <a:xfrm>
                    <a:off x="4720" y="1334"/>
                    <a:ext cx="927" cy="219"/>
                  </a:xfrm>
                  <a:prstGeom prst="rect">
                    <a:avLst/>
                  </a:prstGeom>
                  <a:noFill/>
                  <a:ln w="38100" algn="ctr">
                    <a:noFill/>
                    <a:miter lim="800000"/>
                    <a:headEnd/>
                    <a:tailEnd/>
                  </a:ln>
                </p:spPr>
                <p:txBody>
                  <a:bodyPr wrap="none">
                    <a:spAutoFit/>
                  </a:bodyPr>
                  <a:lstStyle/>
                  <a:p>
                    <a:pPr algn="ctr" eaLnBrk="0" hangingPunct="0"/>
                    <a:r>
                      <a:rPr lang="en-US" altLang="ko-KR" sz="1600" b="1">
                        <a:solidFill>
                          <a:srgbClr val="821F00"/>
                        </a:solidFill>
                        <a:latin typeface="Times New Roman" pitchFamily="18" charset="0"/>
                        <a:cs typeface="Times New Roman" pitchFamily="18" charset="0"/>
                      </a:rPr>
                      <a:t>W = 20.09 nm</a:t>
                    </a:r>
                  </a:p>
                </p:txBody>
              </p:sp>
              <p:sp>
                <p:nvSpPr>
                  <p:cNvPr id="1045" name="Line 27"/>
                  <p:cNvSpPr>
                    <a:spLocks noChangeShapeType="1"/>
                  </p:cNvSpPr>
                  <p:nvPr/>
                </p:nvSpPr>
                <p:spPr bwMode="auto">
                  <a:xfrm>
                    <a:off x="4817" y="1311"/>
                    <a:ext cx="617" cy="0"/>
                  </a:xfrm>
                  <a:prstGeom prst="line">
                    <a:avLst/>
                  </a:prstGeom>
                  <a:noFill/>
                  <a:ln w="38100">
                    <a:solidFill>
                      <a:srgbClr val="821F00"/>
                    </a:solidFill>
                    <a:round/>
                    <a:headEnd type="triangle" w="med" len="med"/>
                    <a:tailEnd type="triangle" w="med" len="med"/>
                  </a:ln>
                </p:spPr>
                <p:txBody>
                  <a:bodyPr wrap="none" anchor="ctr"/>
                  <a:lstStyle/>
                  <a:p>
                    <a:endParaRPr lang="en-US"/>
                  </a:p>
                </p:txBody>
              </p:sp>
              <p:sp>
                <p:nvSpPr>
                  <p:cNvPr id="1046" name="Text Box 28"/>
                  <p:cNvSpPr txBox="1">
                    <a:spLocks noChangeArrowheads="1"/>
                  </p:cNvSpPr>
                  <p:nvPr/>
                </p:nvSpPr>
                <p:spPr bwMode="auto">
                  <a:xfrm>
                    <a:off x="5105" y="747"/>
                    <a:ext cx="209" cy="192"/>
                  </a:xfrm>
                  <a:prstGeom prst="rect">
                    <a:avLst/>
                  </a:prstGeom>
                  <a:noFill/>
                  <a:ln w="38100" algn="ctr">
                    <a:noFill/>
                    <a:miter lim="800000"/>
                    <a:headEnd/>
                    <a:tailEnd/>
                  </a:ln>
                </p:spPr>
                <p:txBody>
                  <a:bodyPr wrap="none">
                    <a:spAutoFit/>
                  </a:bodyPr>
                  <a:lstStyle/>
                  <a:p>
                    <a:pPr algn="ctr" eaLnBrk="0" hangingPunct="0"/>
                    <a:r>
                      <a:rPr lang="en-US" altLang="ko-KR" sz="1400" b="1">
                        <a:solidFill>
                          <a:schemeClr val="bg1"/>
                        </a:solidFill>
                        <a:latin typeface="Calibri" pitchFamily="34" charset="0"/>
                        <a:cs typeface="맑은 고딕"/>
                      </a:rPr>
                      <a:t>Si</a:t>
                    </a:r>
                  </a:p>
                </p:txBody>
              </p:sp>
              <p:sp>
                <p:nvSpPr>
                  <p:cNvPr id="1047" name="Text Box 29"/>
                  <p:cNvSpPr txBox="1">
                    <a:spLocks noChangeArrowheads="1"/>
                  </p:cNvSpPr>
                  <p:nvPr/>
                </p:nvSpPr>
                <p:spPr bwMode="auto">
                  <a:xfrm>
                    <a:off x="4843" y="915"/>
                    <a:ext cx="253" cy="192"/>
                  </a:xfrm>
                  <a:prstGeom prst="rect">
                    <a:avLst/>
                  </a:prstGeom>
                  <a:noFill/>
                  <a:ln w="38100" algn="ctr">
                    <a:noFill/>
                    <a:miter lim="800000"/>
                    <a:headEnd/>
                    <a:tailEnd/>
                  </a:ln>
                </p:spPr>
                <p:txBody>
                  <a:bodyPr wrap="none">
                    <a:spAutoFit/>
                  </a:bodyPr>
                  <a:lstStyle/>
                  <a:p>
                    <a:pPr algn="ctr" eaLnBrk="0" hangingPunct="0"/>
                    <a:r>
                      <a:rPr lang="en-US" altLang="ko-KR" sz="1400" b="1">
                        <a:solidFill>
                          <a:schemeClr val="bg1"/>
                        </a:solidFill>
                        <a:latin typeface="Calibri" pitchFamily="34" charset="0"/>
                        <a:cs typeface="맑은 고딕"/>
                      </a:rPr>
                      <a:t>Ge</a:t>
                    </a:r>
                  </a:p>
                </p:txBody>
              </p:sp>
              <p:sp>
                <p:nvSpPr>
                  <p:cNvPr id="1048" name="Text Box 30"/>
                  <p:cNvSpPr txBox="1">
                    <a:spLocks noChangeArrowheads="1"/>
                  </p:cNvSpPr>
                  <p:nvPr/>
                </p:nvSpPr>
                <p:spPr bwMode="auto">
                  <a:xfrm>
                    <a:off x="5105" y="1035"/>
                    <a:ext cx="209" cy="192"/>
                  </a:xfrm>
                  <a:prstGeom prst="rect">
                    <a:avLst/>
                  </a:prstGeom>
                  <a:noFill/>
                  <a:ln w="38100" algn="ctr">
                    <a:noFill/>
                    <a:miter lim="800000"/>
                    <a:headEnd/>
                    <a:tailEnd/>
                  </a:ln>
                </p:spPr>
                <p:txBody>
                  <a:bodyPr wrap="none">
                    <a:spAutoFit/>
                  </a:bodyPr>
                  <a:lstStyle/>
                  <a:p>
                    <a:pPr algn="ctr" eaLnBrk="0" hangingPunct="0"/>
                    <a:r>
                      <a:rPr lang="en-US" altLang="ko-KR" sz="1400" b="1">
                        <a:solidFill>
                          <a:schemeClr val="bg1"/>
                        </a:solidFill>
                        <a:latin typeface="Calibri" pitchFamily="34" charset="0"/>
                        <a:cs typeface="맑은 고딕"/>
                      </a:rPr>
                      <a:t>Si</a:t>
                    </a:r>
                  </a:p>
                </p:txBody>
              </p:sp>
            </p:grpSp>
            <p:sp>
              <p:nvSpPr>
                <p:cNvPr id="9" name="직사각형 9"/>
                <p:cNvSpPr/>
                <p:nvPr/>
              </p:nvSpPr>
              <p:spPr>
                <a:xfrm>
                  <a:off x="2570924" y="1787226"/>
                  <a:ext cx="1928826" cy="354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grpSp>
          <p:sp>
            <p:nvSpPr>
              <p:cNvPr id="1039" name="Rectangle 21"/>
              <p:cNvSpPr>
                <a:spLocks noChangeArrowheads="1"/>
              </p:cNvSpPr>
              <p:nvPr/>
            </p:nvSpPr>
            <p:spPr bwMode="auto">
              <a:xfrm>
                <a:off x="4876800" y="2819400"/>
                <a:ext cx="2590800" cy="322097"/>
              </a:xfrm>
              <a:prstGeom prst="rect">
                <a:avLst/>
              </a:prstGeom>
              <a:noFill/>
              <a:ln w="9525">
                <a:noFill/>
                <a:miter lim="800000"/>
                <a:headEnd/>
                <a:tailEnd/>
              </a:ln>
            </p:spPr>
            <p:txBody>
              <a:bodyPr>
                <a:spAutoFit/>
              </a:bodyPr>
              <a:lstStyle/>
              <a:p>
                <a:pPr algn="ctr"/>
                <a:r>
                  <a:rPr lang="en-US" sz="1600">
                    <a:solidFill>
                      <a:srgbClr val="000066"/>
                    </a:solidFill>
                    <a:latin typeface="Calibri" pitchFamily="34" charset="0"/>
                    <a:cs typeface="Times New Roman" pitchFamily="18" charset="0"/>
                  </a:rPr>
                  <a:t>average transverse Ge strain </a:t>
                </a:r>
                <a:endParaRPr lang="ko-KR" altLang="en-US" sz="1600">
                  <a:solidFill>
                    <a:srgbClr val="000066"/>
                  </a:solidFill>
                  <a:latin typeface="Calibri" pitchFamily="34" charset="0"/>
                  <a:cs typeface="Times New Roman" pitchFamily="18" charset="0"/>
                </a:endParaRPr>
              </a:p>
            </p:txBody>
          </p:sp>
        </p:grpSp>
        <p:grpSp>
          <p:nvGrpSpPr>
            <p:cNvPr id="1036" name="Group 25"/>
            <p:cNvGrpSpPr>
              <a:grpSpLocks/>
            </p:cNvGrpSpPr>
            <p:nvPr/>
          </p:nvGrpSpPr>
          <p:grpSpPr bwMode="auto">
            <a:xfrm>
              <a:off x="609600" y="2057400"/>
              <a:ext cx="3962400" cy="2696963"/>
              <a:chOff x="685800" y="2819400"/>
              <a:chExt cx="3962400" cy="2696963"/>
            </a:xfrm>
          </p:grpSpPr>
          <p:graphicFrame>
            <p:nvGraphicFramePr>
              <p:cNvPr id="1026" name="Object 4"/>
              <p:cNvGraphicFramePr>
                <a:graphicFrameLocks noChangeAspect="1"/>
              </p:cNvGraphicFramePr>
              <p:nvPr/>
            </p:nvGraphicFramePr>
            <p:xfrm>
              <a:off x="914400" y="3048000"/>
              <a:ext cx="3429000" cy="2468363"/>
            </p:xfrm>
            <a:graphic>
              <a:graphicData uri="http://schemas.openxmlformats.org/presentationml/2006/ole">
                <p:oleObj spid="_x0000_s1026" name="Graph" r:id="rId6" imgW="4440960" imgH="3297600" progId="">
                  <p:embed/>
                </p:oleObj>
              </a:graphicData>
            </a:graphic>
          </p:graphicFrame>
          <p:sp>
            <p:nvSpPr>
              <p:cNvPr id="1037" name="Rectangle 23"/>
              <p:cNvSpPr>
                <a:spLocks noChangeArrowheads="1"/>
              </p:cNvSpPr>
              <p:nvPr/>
            </p:nvSpPr>
            <p:spPr bwMode="auto">
              <a:xfrm>
                <a:off x="685800" y="2819400"/>
                <a:ext cx="3962400" cy="338554"/>
              </a:xfrm>
              <a:prstGeom prst="rect">
                <a:avLst/>
              </a:prstGeom>
              <a:noFill/>
              <a:ln w="9525">
                <a:noFill/>
                <a:miter lim="800000"/>
                <a:headEnd/>
                <a:tailEnd/>
              </a:ln>
            </p:spPr>
            <p:txBody>
              <a:bodyPr>
                <a:spAutoFit/>
              </a:bodyPr>
              <a:lstStyle/>
              <a:p>
                <a:pPr algn="ctr"/>
                <a:r>
                  <a:rPr lang="en-US" sz="1600">
                    <a:solidFill>
                      <a:srgbClr val="000066"/>
                    </a:solidFill>
                    <a:latin typeface="Calibri" pitchFamily="34" charset="0"/>
                    <a:cs typeface="Times New Roman" pitchFamily="18" charset="0"/>
                  </a:rPr>
                  <a:t>average strains for Si&amp;Ge in each dimension</a:t>
                </a:r>
                <a:endParaRPr lang="ko-KR" altLang="en-US" sz="1600">
                  <a:solidFill>
                    <a:srgbClr val="000066"/>
                  </a:solidFill>
                  <a:latin typeface="Calibri" pitchFamily="34" charset="0"/>
                  <a:cs typeface="Times New Roman" pitchFamily="18" charset="0"/>
                </a:endParaRPr>
              </a:p>
            </p:txBody>
          </p:sp>
        </p:grpSp>
      </p:grpSp>
      <p:grpSp>
        <p:nvGrpSpPr>
          <p:cNvPr id="32" name="Group 31"/>
          <p:cNvGrpSpPr>
            <a:grpSpLocks/>
          </p:cNvGrpSpPr>
          <p:nvPr/>
        </p:nvGrpSpPr>
        <p:grpSpPr bwMode="auto">
          <a:xfrm>
            <a:off x="457200" y="4381500"/>
            <a:ext cx="8686800" cy="2476500"/>
            <a:chOff x="457200" y="4381121"/>
            <a:chExt cx="8686800" cy="2476879"/>
          </a:xfrm>
        </p:grpSpPr>
        <p:graphicFrame>
          <p:nvGraphicFramePr>
            <p:cNvPr id="1028" name="Object 4"/>
            <p:cNvGraphicFramePr>
              <a:graphicFrameLocks noChangeAspect="1"/>
            </p:cNvGraphicFramePr>
            <p:nvPr/>
          </p:nvGraphicFramePr>
          <p:xfrm>
            <a:off x="1447800" y="5257800"/>
            <a:ext cx="2928938" cy="685800"/>
          </p:xfrm>
          <a:graphic>
            <a:graphicData uri="http://schemas.openxmlformats.org/presentationml/2006/ole">
              <p:oleObj spid="_x0000_s1028" name="Equation" r:id="rId7" imgW="1828800" imgH="431800" progId="">
                <p:embed/>
              </p:oleObj>
            </a:graphicData>
          </a:graphic>
        </p:graphicFrame>
        <p:graphicFrame>
          <p:nvGraphicFramePr>
            <p:cNvPr id="1029" name="Object 5"/>
            <p:cNvGraphicFramePr>
              <a:graphicFrameLocks noChangeAspect="1"/>
            </p:cNvGraphicFramePr>
            <p:nvPr/>
          </p:nvGraphicFramePr>
          <p:xfrm>
            <a:off x="6172200" y="4381121"/>
            <a:ext cx="2971800" cy="2476879"/>
          </p:xfrm>
          <a:graphic>
            <a:graphicData uri="http://schemas.openxmlformats.org/presentationml/2006/ole">
              <p:oleObj spid="_x0000_s1029" name="Graph" r:id="rId8" imgW="3892320" imgH="3244320" progId="">
                <p:embed/>
              </p:oleObj>
            </a:graphicData>
          </a:graphic>
        </p:graphicFrame>
        <p:sp>
          <p:nvSpPr>
            <p:cNvPr id="1033" name="TextBox 30"/>
            <p:cNvSpPr txBox="1">
              <a:spLocks noChangeArrowheads="1"/>
            </p:cNvSpPr>
            <p:nvPr/>
          </p:nvSpPr>
          <p:spPr bwMode="auto">
            <a:xfrm>
              <a:off x="457200" y="4754880"/>
              <a:ext cx="5943600" cy="461665"/>
            </a:xfrm>
            <a:prstGeom prst="rect">
              <a:avLst/>
            </a:prstGeom>
            <a:noFill/>
            <a:ln w="9525">
              <a:noFill/>
              <a:miter lim="800000"/>
              <a:headEnd/>
              <a:tailEnd/>
            </a:ln>
          </p:spPr>
          <p:txBody>
            <a:bodyPr>
              <a:spAutoFit/>
            </a:bodyPr>
            <a:lstStyle/>
            <a:p>
              <a:r>
                <a:rPr lang="en-US" sz="2400">
                  <a:solidFill>
                    <a:srgbClr val="C00000"/>
                  </a:solidFill>
                  <a:latin typeface="Calibri" pitchFamily="34" charset="0"/>
                </a:rPr>
                <a:t>Simple strain model derived from MD results</a:t>
              </a:r>
              <a:endParaRPr lang="en-US">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Water-Silica Interface</a:t>
            </a:r>
          </a:p>
        </p:txBody>
      </p:sp>
      <p:pic>
        <p:nvPicPr>
          <p:cNvPr id="5" name="Picture 4" descr="silica-water system.png"/>
          <p:cNvPicPr>
            <a:picLocks/>
          </p:cNvPicPr>
          <p:nvPr/>
        </p:nvPicPr>
        <p:blipFill>
          <a:blip r:embed="rId2" cstate="print"/>
          <a:srcRect/>
          <a:stretch>
            <a:fillRect/>
          </a:stretch>
        </p:blipFill>
        <p:spPr bwMode="auto">
          <a:xfrm>
            <a:off x="381000" y="2743200"/>
            <a:ext cx="4572000" cy="3659188"/>
          </a:xfrm>
          <a:prstGeom prst="rect">
            <a:avLst/>
          </a:prstGeom>
          <a:noFill/>
          <a:ln w="9525">
            <a:noFill/>
            <a:miter lim="800000"/>
            <a:headEnd/>
            <a:tailEnd/>
          </a:ln>
        </p:spPr>
      </p:pic>
      <p:sp>
        <p:nvSpPr>
          <p:cNvPr id="6" name="Rectangle 3"/>
          <p:cNvSpPr txBox="1">
            <a:spLocks noChangeArrowheads="1"/>
          </p:cNvSpPr>
          <p:nvPr/>
        </p:nvSpPr>
        <p:spPr bwMode="auto">
          <a:xfrm>
            <a:off x="457200" y="1143000"/>
            <a:ext cx="8229600" cy="1600200"/>
          </a:xfrm>
          <a:prstGeom prst="rect">
            <a:avLst/>
          </a:prstGeom>
          <a:noFill/>
          <a:ln w="9525">
            <a:noFill/>
            <a:miter lim="800000"/>
            <a:headEnd/>
            <a:tailEnd/>
          </a:ln>
        </p:spPr>
        <p:txBody>
          <a:bodyPr anchor="ctr"/>
          <a:lstStyle/>
          <a:p>
            <a:pPr marL="457200" indent="-457200">
              <a:spcBef>
                <a:spcPct val="20000"/>
              </a:spcBef>
            </a:pPr>
            <a:r>
              <a:rPr lang="en-US" sz="2400">
                <a:solidFill>
                  <a:srgbClr val="C00000"/>
                </a:solidFill>
                <a:latin typeface="Calibri" pitchFamily="34" charset="0"/>
              </a:rPr>
              <a:t>Motivation</a:t>
            </a:r>
          </a:p>
          <a:p>
            <a:pPr marL="914400" lvl="1" indent="-457200">
              <a:spcBef>
                <a:spcPct val="20000"/>
              </a:spcBef>
              <a:buFont typeface="Arial" charset="0"/>
              <a:buChar char="•"/>
            </a:pPr>
            <a:r>
              <a:rPr lang="en-US" sz="2000">
                <a:solidFill>
                  <a:schemeClr val="accent1"/>
                </a:solidFill>
                <a:latin typeface="Calibri" pitchFamily="34" charset="0"/>
              </a:rPr>
              <a:t>a-SiO2: </a:t>
            </a:r>
            <a:r>
              <a:rPr lang="en-US" sz="2000">
                <a:latin typeface="Calibri" pitchFamily="34" charset="0"/>
              </a:rPr>
              <a:t>widely used in nano-electronic devices</a:t>
            </a:r>
          </a:p>
          <a:p>
            <a:pPr marL="914400" lvl="1" indent="-457200">
              <a:spcBef>
                <a:spcPct val="20000"/>
              </a:spcBef>
              <a:buFont typeface="Arial" charset="0"/>
              <a:buChar char="•"/>
            </a:pPr>
            <a:r>
              <a:rPr lang="en-US" sz="2000">
                <a:solidFill>
                  <a:schemeClr val="accent1"/>
                </a:solidFill>
                <a:latin typeface="Calibri" pitchFamily="34" charset="0"/>
              </a:rPr>
              <a:t>also used in devices for in-vivo screening</a:t>
            </a:r>
          </a:p>
          <a:p>
            <a:pPr marL="914400" lvl="1" indent="-457200">
              <a:spcBef>
                <a:spcPct val="20000"/>
              </a:spcBef>
              <a:buFont typeface="Arial" charset="0"/>
              <a:buChar char="•"/>
            </a:pPr>
            <a:r>
              <a:rPr lang="en-US" sz="2000">
                <a:solidFill>
                  <a:schemeClr val="accent1"/>
                </a:solidFill>
                <a:latin typeface="Calibri" pitchFamily="34" charset="0"/>
              </a:rPr>
              <a:t>understanding interaction with water: </a:t>
            </a:r>
            <a:r>
              <a:rPr lang="en-US" sz="2000">
                <a:latin typeface="Calibri" pitchFamily="34" charset="0"/>
              </a:rPr>
              <a:t>critical for reliability of devices</a:t>
            </a:r>
          </a:p>
        </p:txBody>
      </p:sp>
      <p:sp>
        <p:nvSpPr>
          <p:cNvPr id="53252" name="TextBox 6"/>
          <p:cNvSpPr txBox="1">
            <a:spLocks noChangeArrowheads="1"/>
          </p:cNvSpPr>
          <p:nvPr/>
        </p:nvSpPr>
        <p:spPr bwMode="auto">
          <a:xfrm>
            <a:off x="4953000" y="4800600"/>
            <a:ext cx="4191000" cy="1570038"/>
          </a:xfrm>
          <a:prstGeom prst="rect">
            <a:avLst/>
          </a:prstGeom>
          <a:noFill/>
          <a:ln w="9525">
            <a:noFill/>
            <a:miter lim="800000"/>
            <a:headEnd/>
            <a:tailEnd/>
          </a:ln>
        </p:spPr>
        <p:txBody>
          <a:bodyPr>
            <a:spAutoFit/>
          </a:bodyPr>
          <a:lstStyle/>
          <a:p>
            <a:r>
              <a:rPr lang="en-US" sz="1600" u="sng">
                <a:latin typeface="Calibri" pitchFamily="34" charset="0"/>
              </a:rPr>
              <a:t>Related publication:</a:t>
            </a:r>
          </a:p>
          <a:p>
            <a:r>
              <a:rPr lang="en-US" sz="1600" i="1">
                <a:latin typeface="Calibri" pitchFamily="34" charset="0"/>
              </a:rPr>
              <a:t>A Reactive Simulation of the Silica-Water Interface </a:t>
            </a:r>
            <a:r>
              <a:rPr lang="en-US" sz="1600">
                <a:latin typeface="Calibri" pitchFamily="34" charset="0"/>
              </a:rPr>
              <a:t/>
            </a:r>
            <a:br>
              <a:rPr lang="en-US" sz="1600">
                <a:latin typeface="Calibri" pitchFamily="34" charset="0"/>
              </a:rPr>
            </a:br>
            <a:r>
              <a:rPr lang="en-US" sz="1600">
                <a:latin typeface="Calibri" pitchFamily="34" charset="0"/>
              </a:rPr>
              <a:t>J. C. Fogarty, H. M. Aktulga, A. van Duin, A. Y. Grama, S. A. Pandit </a:t>
            </a:r>
            <a:br>
              <a:rPr lang="en-US" sz="1600">
                <a:latin typeface="Calibri" pitchFamily="34" charset="0"/>
              </a:rPr>
            </a:br>
            <a:r>
              <a:rPr lang="en-US" sz="1600">
                <a:latin typeface="Calibri" pitchFamily="34" charset="0"/>
              </a:rPr>
              <a:t>Journal of Chemical Physics 132, 174704 (2010)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down)">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Water-Silica Interface</a:t>
            </a:r>
          </a:p>
        </p:txBody>
      </p:sp>
      <p:grpSp>
        <p:nvGrpSpPr>
          <p:cNvPr id="7" name="Group 6"/>
          <p:cNvGrpSpPr>
            <a:grpSpLocks/>
          </p:cNvGrpSpPr>
          <p:nvPr/>
        </p:nvGrpSpPr>
        <p:grpSpPr bwMode="auto">
          <a:xfrm>
            <a:off x="0" y="1143000"/>
            <a:ext cx="4572000" cy="4114800"/>
            <a:chOff x="0" y="1143000"/>
            <a:chExt cx="4572000" cy="4114799"/>
          </a:xfrm>
        </p:grpSpPr>
        <p:pic>
          <p:nvPicPr>
            <p:cNvPr id="54278" name="Picture 2"/>
            <p:cNvPicPr>
              <a:picLocks noChangeArrowheads="1"/>
            </p:cNvPicPr>
            <p:nvPr/>
          </p:nvPicPr>
          <p:blipFill>
            <a:blip r:embed="rId2" cstate="print"/>
            <a:srcRect/>
            <a:stretch>
              <a:fillRect/>
            </a:stretch>
          </p:blipFill>
          <p:spPr bwMode="auto">
            <a:xfrm>
              <a:off x="0" y="1600199"/>
              <a:ext cx="4572000" cy="3657600"/>
            </a:xfrm>
            <a:prstGeom prst="rect">
              <a:avLst/>
            </a:prstGeom>
            <a:noFill/>
            <a:ln w="9525">
              <a:noFill/>
              <a:miter lim="800000"/>
              <a:headEnd/>
              <a:tailEnd/>
            </a:ln>
          </p:spPr>
        </p:pic>
        <p:sp>
          <p:nvSpPr>
            <p:cNvPr id="54279" name="TextBox 4"/>
            <p:cNvSpPr txBox="1">
              <a:spLocks noChangeArrowheads="1"/>
            </p:cNvSpPr>
            <p:nvPr/>
          </p:nvSpPr>
          <p:spPr bwMode="auto">
            <a:xfrm>
              <a:off x="0" y="1143000"/>
              <a:ext cx="4572000" cy="457200"/>
            </a:xfrm>
            <a:prstGeom prst="rect">
              <a:avLst/>
            </a:prstGeom>
            <a:noFill/>
            <a:ln w="9525">
              <a:noFill/>
              <a:miter lim="800000"/>
              <a:headEnd/>
              <a:tailEnd/>
            </a:ln>
          </p:spPr>
          <p:txBody>
            <a:bodyPr>
              <a:spAutoFit/>
            </a:bodyPr>
            <a:lstStyle/>
            <a:p>
              <a:pPr algn="ctr"/>
              <a:r>
                <a:rPr lang="en-US" sz="2400">
                  <a:solidFill>
                    <a:schemeClr val="accent2"/>
                  </a:solidFill>
                  <a:latin typeface="Calibri" pitchFamily="34" charset="0"/>
                </a:rPr>
                <a:t>Water model validation</a:t>
              </a:r>
            </a:p>
          </p:txBody>
        </p:sp>
      </p:grpSp>
      <p:grpSp>
        <p:nvGrpSpPr>
          <p:cNvPr id="8" name="Group 7"/>
          <p:cNvGrpSpPr>
            <a:grpSpLocks/>
          </p:cNvGrpSpPr>
          <p:nvPr/>
        </p:nvGrpSpPr>
        <p:grpSpPr bwMode="auto">
          <a:xfrm>
            <a:off x="4572000" y="1828800"/>
            <a:ext cx="4572000" cy="5029200"/>
            <a:chOff x="4572000" y="1828800"/>
            <a:chExt cx="4572000" cy="5029200"/>
          </a:xfrm>
        </p:grpSpPr>
        <p:pic>
          <p:nvPicPr>
            <p:cNvPr id="54276" name="Picture 3"/>
            <p:cNvPicPr>
              <a:picLocks noChangeArrowheads="1"/>
            </p:cNvPicPr>
            <p:nvPr/>
          </p:nvPicPr>
          <p:blipFill>
            <a:blip r:embed="rId3" cstate="print"/>
            <a:srcRect/>
            <a:stretch>
              <a:fillRect/>
            </a:stretch>
          </p:blipFill>
          <p:spPr bwMode="auto">
            <a:xfrm>
              <a:off x="4572000" y="2286000"/>
              <a:ext cx="4572000" cy="4572000"/>
            </a:xfrm>
            <a:prstGeom prst="rect">
              <a:avLst/>
            </a:prstGeom>
            <a:noFill/>
            <a:ln w="9525">
              <a:noFill/>
              <a:miter lim="800000"/>
              <a:headEnd/>
              <a:tailEnd/>
            </a:ln>
          </p:spPr>
        </p:pic>
        <p:sp>
          <p:nvSpPr>
            <p:cNvPr id="54277" name="TextBox 5"/>
            <p:cNvSpPr txBox="1">
              <a:spLocks noChangeArrowheads="1"/>
            </p:cNvSpPr>
            <p:nvPr/>
          </p:nvSpPr>
          <p:spPr bwMode="auto">
            <a:xfrm>
              <a:off x="4572000" y="1828800"/>
              <a:ext cx="4572000" cy="457200"/>
            </a:xfrm>
            <a:prstGeom prst="rect">
              <a:avLst/>
            </a:prstGeom>
            <a:noFill/>
            <a:ln w="9525">
              <a:noFill/>
              <a:miter lim="800000"/>
              <a:headEnd/>
              <a:tailEnd/>
            </a:ln>
          </p:spPr>
          <p:txBody>
            <a:bodyPr>
              <a:spAutoFit/>
            </a:bodyPr>
            <a:lstStyle/>
            <a:p>
              <a:pPr algn="ctr"/>
              <a:r>
                <a:rPr lang="en-US" sz="2400">
                  <a:solidFill>
                    <a:schemeClr val="accent2"/>
                  </a:solidFill>
                  <a:latin typeface="Calibri" pitchFamily="34" charset="0"/>
                </a:rPr>
                <a:t>Silica model validation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Water-Silica Interface</a:t>
            </a:r>
          </a:p>
        </p:txBody>
      </p:sp>
      <p:pic>
        <p:nvPicPr>
          <p:cNvPr id="3" name="Picture 2" descr="silica-water hydroxilated.png"/>
          <p:cNvPicPr>
            <a:picLocks noChangeAspect="1"/>
          </p:cNvPicPr>
          <p:nvPr/>
        </p:nvPicPr>
        <p:blipFill>
          <a:blip r:embed="rId2" cstate="print"/>
          <a:srcRect/>
          <a:stretch>
            <a:fillRect/>
          </a:stretch>
        </p:blipFill>
        <p:spPr bwMode="auto">
          <a:xfrm>
            <a:off x="4800600" y="2209800"/>
            <a:ext cx="2743200" cy="2743200"/>
          </a:xfrm>
          <a:prstGeom prst="rect">
            <a:avLst/>
          </a:prstGeom>
          <a:noFill/>
          <a:ln w="9525">
            <a:noFill/>
            <a:miter lim="800000"/>
            <a:headEnd/>
            <a:tailEnd/>
          </a:ln>
        </p:spPr>
      </p:pic>
      <p:pic>
        <p:nvPicPr>
          <p:cNvPr id="3074" name="Picture 2"/>
          <p:cNvPicPr>
            <a:picLocks noChangeArrowheads="1"/>
          </p:cNvPicPr>
          <p:nvPr/>
        </p:nvPicPr>
        <p:blipFill>
          <a:blip r:embed="rId3" cstate="print"/>
          <a:srcRect/>
          <a:stretch>
            <a:fillRect/>
          </a:stretch>
        </p:blipFill>
        <p:spPr bwMode="auto">
          <a:xfrm>
            <a:off x="4800600" y="5257800"/>
            <a:ext cx="3200400" cy="1600200"/>
          </a:xfrm>
          <a:prstGeom prst="rect">
            <a:avLst/>
          </a:prstGeom>
          <a:noFill/>
          <a:ln w="9525">
            <a:noFill/>
            <a:miter lim="800000"/>
            <a:headEnd/>
            <a:tailEnd/>
          </a:ln>
        </p:spPr>
      </p:pic>
      <p:grpSp>
        <p:nvGrpSpPr>
          <p:cNvPr id="9" name="Group 8"/>
          <p:cNvGrpSpPr>
            <a:grpSpLocks/>
          </p:cNvGrpSpPr>
          <p:nvPr/>
        </p:nvGrpSpPr>
        <p:grpSpPr bwMode="auto">
          <a:xfrm>
            <a:off x="457200" y="3886200"/>
            <a:ext cx="2286000" cy="1828800"/>
            <a:chOff x="0" y="1295400"/>
            <a:chExt cx="2286000" cy="1828800"/>
          </a:xfrm>
        </p:grpSpPr>
        <p:sp>
          <p:nvSpPr>
            <p:cNvPr id="6" name="Rectangle 5"/>
            <p:cNvSpPr/>
            <p:nvPr/>
          </p:nvSpPr>
          <p:spPr>
            <a:xfrm>
              <a:off x="0" y="2209800"/>
              <a:ext cx="2286000" cy="914400"/>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fontAlgn="auto">
                <a:spcBef>
                  <a:spcPts val="0"/>
                </a:spcBef>
                <a:spcAft>
                  <a:spcPts val="0"/>
                </a:spcAft>
                <a:defRPr/>
              </a:pPr>
              <a:r>
                <a:rPr lang="en-US" dirty="0">
                  <a:solidFill>
                    <a:schemeClr val="accent2"/>
                  </a:solidFill>
                </a:rPr>
                <a:t>Silica</a:t>
              </a:r>
            </a:p>
          </p:txBody>
        </p:sp>
        <p:sp>
          <p:nvSpPr>
            <p:cNvPr id="8" name="Rectangle 7"/>
            <p:cNvSpPr/>
            <p:nvPr/>
          </p:nvSpPr>
          <p:spPr>
            <a:xfrm>
              <a:off x="0" y="1295400"/>
              <a:ext cx="2286000" cy="914400"/>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1"/>
            <a:lstStyle/>
            <a:p>
              <a:pPr algn="ctr" fontAlgn="auto">
                <a:spcBef>
                  <a:spcPts val="0"/>
                </a:spcBef>
                <a:spcAft>
                  <a:spcPts val="0"/>
                </a:spcAft>
                <a:defRPr/>
              </a:pPr>
              <a:r>
                <a:rPr lang="en-US" dirty="0">
                  <a:solidFill>
                    <a:schemeClr val="accent1"/>
                  </a:solidFill>
                </a:rPr>
                <a:t>Water</a:t>
              </a:r>
            </a:p>
          </p:txBody>
        </p:sp>
      </p:grpSp>
      <p:grpSp>
        <p:nvGrpSpPr>
          <p:cNvPr id="24" name="Group 23"/>
          <p:cNvGrpSpPr>
            <a:grpSpLocks/>
          </p:cNvGrpSpPr>
          <p:nvPr/>
        </p:nvGrpSpPr>
        <p:grpSpPr bwMode="auto">
          <a:xfrm>
            <a:off x="1006475" y="4206875"/>
            <a:ext cx="914400" cy="762000"/>
            <a:chOff x="1295400" y="4572000"/>
            <a:chExt cx="914400" cy="762000"/>
          </a:xfrm>
        </p:grpSpPr>
        <p:sp>
          <p:nvSpPr>
            <p:cNvPr id="12" name="Oval 11"/>
            <p:cNvSpPr/>
            <p:nvPr/>
          </p:nvSpPr>
          <p:spPr>
            <a:xfrm>
              <a:off x="1676400" y="5181600"/>
              <a:ext cx="152400" cy="15240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Si</a:t>
              </a:r>
            </a:p>
          </p:txBody>
        </p:sp>
        <p:sp>
          <p:nvSpPr>
            <p:cNvPr id="18" name="Oval 17"/>
            <p:cNvSpPr/>
            <p:nvPr/>
          </p:nvSpPr>
          <p:spPr>
            <a:xfrm>
              <a:off x="2057400" y="51816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O</a:t>
              </a:r>
            </a:p>
          </p:txBody>
        </p:sp>
        <p:sp>
          <p:nvSpPr>
            <p:cNvPr id="19" name="Oval 18"/>
            <p:cNvSpPr/>
            <p:nvPr/>
          </p:nvSpPr>
          <p:spPr>
            <a:xfrm>
              <a:off x="1295400" y="51816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O</a:t>
              </a:r>
            </a:p>
          </p:txBody>
        </p:sp>
        <p:sp>
          <p:nvSpPr>
            <p:cNvPr id="21" name="Oval 20"/>
            <p:cNvSpPr/>
            <p:nvPr/>
          </p:nvSpPr>
          <p:spPr>
            <a:xfrm>
              <a:off x="1676400" y="48006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O</a:t>
              </a:r>
            </a:p>
          </p:txBody>
        </p:sp>
        <p:sp>
          <p:nvSpPr>
            <p:cNvPr id="22" name="Oval 21"/>
            <p:cNvSpPr/>
            <p:nvPr/>
          </p:nvSpPr>
          <p:spPr>
            <a:xfrm>
              <a:off x="1981200" y="4800600"/>
              <a:ext cx="152400" cy="152400"/>
            </a:xfrm>
            <a:prstGeom prst="ellipse">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H</a:t>
              </a:r>
            </a:p>
          </p:txBody>
        </p:sp>
        <p:sp>
          <p:nvSpPr>
            <p:cNvPr id="23" name="Oval 22"/>
            <p:cNvSpPr/>
            <p:nvPr/>
          </p:nvSpPr>
          <p:spPr>
            <a:xfrm>
              <a:off x="1447800" y="4572000"/>
              <a:ext cx="152400" cy="152400"/>
            </a:xfrm>
            <a:prstGeom prst="ellipse">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H</a:t>
              </a:r>
            </a:p>
          </p:txBody>
        </p:sp>
      </p:grpSp>
      <p:cxnSp>
        <p:nvCxnSpPr>
          <p:cNvPr id="26" name="Straight Connector 25"/>
          <p:cNvCxnSpPr/>
          <p:nvPr/>
        </p:nvCxnSpPr>
        <p:spPr>
          <a:xfrm rot="16200000" flipH="1">
            <a:off x="1289050" y="4337050"/>
            <a:ext cx="120650" cy="1206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539875" y="4511675"/>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58875" y="4892675"/>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539875" y="4892675"/>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1349375" y="4702175"/>
            <a:ext cx="228600" cy="0"/>
          </a:xfrm>
          <a:prstGeom prst="line">
            <a:avLst/>
          </a:prstGeom>
          <a:ln w="190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V="1">
            <a:off x="1692275" y="4664075"/>
            <a:ext cx="228600" cy="76200"/>
          </a:xfrm>
          <a:prstGeom prst="line">
            <a:avLst/>
          </a:prstGeom>
          <a:ln w="190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5" name="TextBox 24"/>
          <p:cNvSpPr txBox="1">
            <a:spLocks noChangeArrowheads="1"/>
          </p:cNvSpPr>
          <p:nvPr/>
        </p:nvSpPr>
        <p:spPr bwMode="auto">
          <a:xfrm>
            <a:off x="457200" y="1143000"/>
            <a:ext cx="8229600" cy="769938"/>
          </a:xfrm>
          <a:prstGeom prst="rect">
            <a:avLst/>
          </a:prstGeom>
          <a:noFill/>
          <a:ln w="9525">
            <a:noFill/>
            <a:miter lim="800000"/>
            <a:headEnd/>
            <a:tailEnd/>
          </a:ln>
        </p:spPr>
        <p:txBody>
          <a:bodyPr>
            <a:spAutoFit/>
          </a:bodyPr>
          <a:lstStyle/>
          <a:p>
            <a:r>
              <a:rPr lang="en-US" sz="2400">
                <a:solidFill>
                  <a:srgbClr val="C00000"/>
                </a:solidFill>
                <a:latin typeface="Calibri" pitchFamily="34" charset="0"/>
              </a:rPr>
              <a:t>Key Result</a:t>
            </a:r>
          </a:p>
          <a:p>
            <a:r>
              <a:rPr lang="en-US" sz="2000">
                <a:solidFill>
                  <a:schemeClr val="accent1"/>
                </a:solidFill>
                <a:latin typeface="Calibri" pitchFamily="34" charset="0"/>
              </a:rPr>
              <a:t>Silica surface hydroxylation as  evidenced by experiments is observed.</a:t>
            </a:r>
          </a:p>
        </p:txBody>
      </p:sp>
      <p:sp>
        <p:nvSpPr>
          <p:cNvPr id="27" name="TextBox 26"/>
          <p:cNvSpPr txBox="1">
            <a:spLocks noChangeArrowheads="1"/>
          </p:cNvSpPr>
          <p:nvPr/>
        </p:nvSpPr>
        <p:spPr bwMode="auto">
          <a:xfrm>
            <a:off x="457200" y="3200400"/>
            <a:ext cx="2286000" cy="646113"/>
          </a:xfrm>
          <a:prstGeom prst="rect">
            <a:avLst/>
          </a:prstGeom>
          <a:noFill/>
          <a:ln w="9525">
            <a:noFill/>
            <a:miter lim="800000"/>
            <a:headEnd/>
            <a:tailEnd/>
          </a:ln>
        </p:spPr>
        <p:txBody>
          <a:bodyPr>
            <a:spAutoFit/>
          </a:bodyPr>
          <a:lstStyle/>
          <a:p>
            <a:pPr algn="ctr"/>
            <a:r>
              <a:rPr lang="en-US" sz="2000">
                <a:solidFill>
                  <a:srgbClr val="C00000"/>
                </a:solidFill>
                <a:latin typeface="Calibri" pitchFamily="34" charset="0"/>
              </a:rPr>
              <a:t>Proposed reaction:</a:t>
            </a:r>
          </a:p>
          <a:p>
            <a:pPr algn="ctr"/>
            <a:r>
              <a:rPr lang="en-US" sz="1600">
                <a:latin typeface="Calibri" pitchFamily="34" charset="0"/>
              </a:rPr>
              <a:t>H2O + 2Si + O </a:t>
            </a:r>
            <a:r>
              <a:rPr lang="en-US" sz="1600">
                <a:latin typeface="Calibri" pitchFamily="34" charset="0"/>
                <a:sym typeface="Symbol" pitchFamily="18" charset="2"/>
              </a:rPr>
              <a:t> 2SiOH</a:t>
            </a:r>
            <a:endParaRPr lang="en-US" sz="1600">
              <a:latin typeface="Calibri" pitchFamily="34" charset="0"/>
            </a:endParaRPr>
          </a:p>
        </p:txBody>
      </p:sp>
      <p:sp>
        <p:nvSpPr>
          <p:cNvPr id="29" name="Right Arrow 28"/>
          <p:cNvSpPr/>
          <p:nvPr/>
        </p:nvSpPr>
        <p:spPr>
          <a:xfrm>
            <a:off x="3124200" y="3733800"/>
            <a:ext cx="13716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wipe(down)">
                                      <p:cBhvr>
                                        <p:cTn id="7" dur="500"/>
                                        <p:tgtEl>
                                          <p:spTgt spid="2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5">
                                            <p:txEl>
                                              <p:pRg st="1" end="1"/>
                                            </p:txEl>
                                          </p:spTgt>
                                        </p:tgtEl>
                                        <p:attrNameLst>
                                          <p:attrName>style.visibility</p:attrName>
                                        </p:attrNameLst>
                                      </p:cBhvr>
                                      <p:to>
                                        <p:strVal val="visible"/>
                                      </p:to>
                                    </p:set>
                                    <p:animEffect transition="in" filter="wipe(down)">
                                      <p:cBhvr>
                                        <p:cTn id="10" dur="500"/>
                                        <p:tgtEl>
                                          <p:spTgt spid="2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1000"/>
                                        <p:tgtEl>
                                          <p:spTgt spid="27">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xEl>
                                              <p:pRg st="1" end="1"/>
                                            </p:txEl>
                                          </p:spTgt>
                                        </p:tgtEl>
                                        <p:attrNameLst>
                                          <p:attrName>style.visibility</p:attrName>
                                        </p:attrNameLst>
                                      </p:cBhvr>
                                      <p:to>
                                        <p:strVal val="visible"/>
                                      </p:to>
                                    </p:set>
                                    <p:animEffect transition="in" filter="fade">
                                      <p:cBhvr>
                                        <p:cTn id="18" dur="1000"/>
                                        <p:tgtEl>
                                          <p:spTgt spid="27">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childTnLst>
                                </p:cTn>
                              </p:par>
                              <p:par>
                                <p:cTn id="25" presetID="10"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childTnLst>
                                </p:cTn>
                              </p:par>
                              <p:par>
                                <p:cTn id="34" presetID="10"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blinds(horizontal)">
                                      <p:cBhvr>
                                        <p:cTn id="41" dur="500"/>
                                        <p:tgtEl>
                                          <p:spTgt spid="37"/>
                                        </p:tgtEl>
                                      </p:cBhvr>
                                    </p:animEffect>
                                  </p:childTnLst>
                                </p:cTn>
                              </p:par>
                              <p:par>
                                <p:cTn id="42" presetID="3" presetClass="entr" presetSubtype="1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blinds(horizontal)">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7" presetClass="emph" presetSubtype="2" fill="hold" nodeType="clickEffect">
                                  <p:stCondLst>
                                    <p:cond delay="0"/>
                                  </p:stCondLst>
                                  <p:childTnLst>
                                    <p:animClr clrSpc="rgb" dir="cw">
                                      <p:cBhvr>
                                        <p:cTn id="48" dur="3000" fill="hold"/>
                                        <p:tgtEl>
                                          <p:spTgt spid="37"/>
                                        </p:tgtEl>
                                        <p:attrNameLst>
                                          <p:attrName>stroke.color</p:attrName>
                                        </p:attrNameLst>
                                      </p:cBhvr>
                                      <p:to>
                                        <a:schemeClr val="tx1"/>
                                      </p:to>
                                    </p:animClr>
                                    <p:set>
                                      <p:cBhvr>
                                        <p:cTn id="49" dur="3000" fill="hold"/>
                                        <p:tgtEl>
                                          <p:spTgt spid="37"/>
                                        </p:tgtEl>
                                        <p:attrNameLst>
                                          <p:attrName>stroke.on</p:attrName>
                                        </p:attrNameLst>
                                      </p:cBhvr>
                                      <p:to>
                                        <p:strVal val="true"/>
                                      </p:to>
                                    </p:set>
                                  </p:childTnLst>
                                </p:cTn>
                              </p:par>
                              <p:par>
                                <p:cTn id="50" presetID="7" presetClass="emph" presetSubtype="2" fill="hold" nodeType="withEffect">
                                  <p:stCondLst>
                                    <p:cond delay="0"/>
                                  </p:stCondLst>
                                  <p:childTnLst>
                                    <p:animClr clrSpc="rgb" dir="cw">
                                      <p:cBhvr>
                                        <p:cTn id="51" dur="3000" fill="hold"/>
                                        <p:tgtEl>
                                          <p:spTgt spid="35"/>
                                        </p:tgtEl>
                                        <p:attrNameLst>
                                          <p:attrName>stroke.color</p:attrName>
                                        </p:attrNameLst>
                                      </p:cBhvr>
                                      <p:to>
                                        <a:schemeClr val="tx1"/>
                                      </p:to>
                                    </p:animClr>
                                    <p:set>
                                      <p:cBhvr>
                                        <p:cTn id="52" dur="3000" fill="hold"/>
                                        <p:tgtEl>
                                          <p:spTgt spid="35"/>
                                        </p:tgtEl>
                                        <p:attrNameLst>
                                          <p:attrName>stroke.on</p:attrName>
                                        </p:attrNameLst>
                                      </p:cBhvr>
                                      <p:to>
                                        <p:strVal val="true"/>
                                      </p:to>
                                    </p:set>
                                  </p:childTnLst>
                                </p:cTn>
                              </p:par>
                              <p:par>
                                <p:cTn id="53" presetID="3" presetClass="exit" presetSubtype="5" fill="hold" nodeType="withEffect">
                                  <p:stCondLst>
                                    <p:cond delay="0"/>
                                  </p:stCondLst>
                                  <p:childTnLst>
                                    <p:animEffect transition="out" filter="blinds(vertical)">
                                      <p:cBhvr>
                                        <p:cTn id="54" dur="2000"/>
                                        <p:tgtEl>
                                          <p:spTgt spid="28"/>
                                        </p:tgtEl>
                                      </p:cBhvr>
                                    </p:animEffect>
                                    <p:set>
                                      <p:cBhvr>
                                        <p:cTn id="55" dur="1" fill="hold">
                                          <p:stCondLst>
                                            <p:cond delay="1999"/>
                                          </p:stCondLst>
                                        </p:cTn>
                                        <p:tgtEl>
                                          <p:spTgt spid="28"/>
                                        </p:tgtEl>
                                        <p:attrNameLst>
                                          <p:attrName>style.visibility</p:attrName>
                                        </p:attrNameLst>
                                      </p:cBhvr>
                                      <p:to>
                                        <p:strVal val="hidden"/>
                                      </p:to>
                                    </p:set>
                                  </p:childTnLst>
                                </p:cTn>
                              </p:par>
                              <p:par>
                                <p:cTn id="56" presetID="3" presetClass="exit" presetSubtype="5" fill="hold" nodeType="withEffect">
                                  <p:stCondLst>
                                    <p:cond delay="0"/>
                                  </p:stCondLst>
                                  <p:childTnLst>
                                    <p:animEffect transition="out" filter="blinds(vertical)">
                                      <p:cBhvr>
                                        <p:cTn id="57" dur="2000"/>
                                        <p:tgtEl>
                                          <p:spTgt spid="32"/>
                                        </p:tgtEl>
                                      </p:cBhvr>
                                    </p:animEffect>
                                    <p:set>
                                      <p:cBhvr>
                                        <p:cTn id="58" dur="1" fill="hold">
                                          <p:stCondLst>
                                            <p:cond delay="1999"/>
                                          </p:stCondLst>
                                        </p:cTn>
                                        <p:tgtEl>
                                          <p:spTgt spid="3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left)">
                                      <p:cBhvr>
                                        <p:cTn id="68" dur="1000"/>
                                        <p:tgtEl>
                                          <p:spTgt spid="3"/>
                                        </p:tgtEl>
                                      </p:cBhvr>
                                    </p:animEffect>
                                  </p:childTnLst>
                                </p:cTn>
                              </p:par>
                              <p:par>
                                <p:cTn id="69" presetID="22" presetClass="entr" presetSubtype="8" fill="hold" nodeType="withEffect">
                                  <p:stCondLst>
                                    <p:cond delay="0"/>
                                  </p:stCondLst>
                                  <p:childTnLst>
                                    <p:set>
                                      <p:cBhvr>
                                        <p:cTn id="70" dur="1" fill="hold">
                                          <p:stCondLst>
                                            <p:cond delay="0"/>
                                          </p:stCondLst>
                                        </p:cTn>
                                        <p:tgtEl>
                                          <p:spTgt spid="3074"/>
                                        </p:tgtEl>
                                        <p:attrNameLst>
                                          <p:attrName>style.visibility</p:attrName>
                                        </p:attrNameLst>
                                      </p:cBhvr>
                                      <p:to>
                                        <p:strVal val="visible"/>
                                      </p:to>
                                    </p:set>
                                    <p:animEffect transition="in" filter="wipe(left)">
                                      <p:cBhvr>
                                        <p:cTn id="71"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27" grpId="0" uiExpand="1" build="allAtOnce"/>
      <p:bldP spid="2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Water-Silica Interface</a:t>
            </a:r>
          </a:p>
        </p:txBody>
      </p:sp>
      <p:pic>
        <p:nvPicPr>
          <p:cNvPr id="4" name="Picture 2"/>
          <p:cNvPicPr>
            <a:picLocks noChangeAspect="1" noChangeArrowheads="1"/>
          </p:cNvPicPr>
          <p:nvPr/>
        </p:nvPicPr>
        <p:blipFill>
          <a:blip r:embed="rId2" cstate="print"/>
          <a:srcRect/>
          <a:stretch>
            <a:fillRect/>
          </a:stretch>
        </p:blipFill>
        <p:spPr bwMode="auto">
          <a:xfrm>
            <a:off x="1981200" y="2057400"/>
            <a:ext cx="4572000" cy="2768600"/>
          </a:xfrm>
          <a:prstGeom prst="rect">
            <a:avLst/>
          </a:prstGeom>
          <a:noFill/>
          <a:ln w="9525">
            <a:noFill/>
            <a:miter lim="800000"/>
            <a:headEnd/>
            <a:tailEnd/>
          </a:ln>
        </p:spPr>
      </p:pic>
      <p:sp>
        <p:nvSpPr>
          <p:cNvPr id="6" name="TextBox 5"/>
          <p:cNvSpPr txBox="1">
            <a:spLocks noChangeArrowheads="1"/>
          </p:cNvSpPr>
          <p:nvPr/>
        </p:nvSpPr>
        <p:spPr bwMode="auto">
          <a:xfrm>
            <a:off x="457200" y="1143000"/>
            <a:ext cx="8229600" cy="5386388"/>
          </a:xfrm>
          <a:prstGeom prst="rect">
            <a:avLst/>
          </a:prstGeom>
          <a:noFill/>
          <a:ln w="9525">
            <a:noFill/>
            <a:miter lim="800000"/>
            <a:headEnd/>
            <a:tailEnd/>
          </a:ln>
        </p:spPr>
        <p:txBody>
          <a:bodyPr>
            <a:spAutoFit/>
          </a:bodyPr>
          <a:lstStyle/>
          <a:p>
            <a:r>
              <a:rPr lang="en-US" sz="2400">
                <a:solidFill>
                  <a:srgbClr val="C00000"/>
                </a:solidFill>
                <a:latin typeface="Calibri" pitchFamily="34" charset="0"/>
              </a:rPr>
              <a:t>Key Result</a:t>
            </a:r>
          </a:p>
          <a:p>
            <a:r>
              <a:rPr lang="en-US" sz="2000">
                <a:solidFill>
                  <a:schemeClr val="accent1"/>
                </a:solidFill>
                <a:latin typeface="Calibri" pitchFamily="34" charset="0"/>
              </a:rPr>
              <a:t>Hydrogen penetration is observed: </a:t>
            </a:r>
            <a:r>
              <a:rPr lang="en-US" sz="2000">
                <a:latin typeface="Calibri" pitchFamily="34" charset="0"/>
              </a:rPr>
              <a:t>some H atoms penetrate through the slab.</a:t>
            </a: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r>
              <a:rPr lang="en-US" sz="2000">
                <a:solidFill>
                  <a:srgbClr val="FF0000"/>
                </a:solidFill>
                <a:latin typeface="Calibri" pitchFamily="34" charset="0"/>
              </a:rPr>
              <a:t>Ab-initio simulations predict whole molecule penetration.</a:t>
            </a:r>
          </a:p>
          <a:p>
            <a:r>
              <a:rPr lang="en-US" sz="2000">
                <a:solidFill>
                  <a:schemeClr val="accent1"/>
                </a:solidFill>
                <a:latin typeface="Calibri" pitchFamily="34" charset="0"/>
              </a:rPr>
              <a:t>We propose: </a:t>
            </a:r>
            <a:r>
              <a:rPr lang="en-US" sz="2000">
                <a:latin typeface="Calibri" pitchFamily="34" charset="0"/>
              </a:rPr>
              <a:t>water is able to diffuse through a thin film of silica via hydrogen hopping, i.e., rather than diffusing as whole units, water molecules dissociate at the surface, and hydrogens diffuse through, combining with other dissociated water molecules at the other surface.</a:t>
            </a:r>
            <a:endParaRPr lang="en-US" sz="2000">
              <a:solidFill>
                <a:schemeClr val="accent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xEl>
                                              <p:pRg st="12" end="12"/>
                                            </p:txEl>
                                          </p:spTgt>
                                        </p:tgtEl>
                                        <p:attrNameLst>
                                          <p:attrName>style.visibility</p:attrName>
                                        </p:attrNameLst>
                                      </p:cBhvr>
                                      <p:to>
                                        <p:strVal val="visible"/>
                                      </p:to>
                                    </p:set>
                                    <p:animEffect transition="in" filter="wipe(down)">
                                      <p:cBhvr>
                                        <p:cTn id="18" dur="500"/>
                                        <p:tgtEl>
                                          <p:spTgt spid="6">
                                            <p:txEl>
                                              <p:pRg st="12" end="1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xEl>
                                              <p:pRg st="13" end="13"/>
                                            </p:txEl>
                                          </p:spTgt>
                                        </p:tgtEl>
                                        <p:attrNameLst>
                                          <p:attrName>style.visibility</p:attrName>
                                        </p:attrNameLst>
                                      </p:cBhvr>
                                      <p:to>
                                        <p:strVal val="visible"/>
                                      </p:to>
                                    </p:set>
                                    <p:animEffect transition="in" filter="wipe(down)">
                                      <p:cBhvr>
                                        <p:cTn id="21"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Sequential Realization: </a:t>
            </a:r>
            <a:r>
              <a:rPr lang="en-US" sz="3600" b="1" dirty="0" err="1">
                <a:solidFill>
                  <a:schemeClr val="accent4"/>
                </a:solidFill>
                <a:latin typeface="+mj-lt"/>
                <a:ea typeface="+mj-ea"/>
                <a:cs typeface="+mj-cs"/>
              </a:rPr>
              <a:t>SerialReax</a:t>
            </a:r>
            <a:endParaRPr lang="en-US" sz="3600" b="1" dirty="0">
              <a:solidFill>
                <a:schemeClr val="accent4"/>
              </a:solidFill>
              <a:latin typeface="+mj-lt"/>
              <a:ea typeface="+mj-ea"/>
              <a:cs typeface="+mj-cs"/>
            </a:endParaRP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buFont typeface="Wingdings" pitchFamily="2" charset="2"/>
              <a:buChar char="ü"/>
            </a:pPr>
            <a:r>
              <a:rPr lang="en-US" sz="2400" b="1" dirty="0">
                <a:solidFill>
                  <a:srgbClr val="C00000"/>
                </a:solidFill>
                <a:latin typeface="Calibri" pitchFamily="34" charset="0"/>
              </a:rPr>
              <a:t>Excellent per-</a:t>
            </a:r>
            <a:r>
              <a:rPr lang="en-US" sz="2400" b="1" dirty="0" err="1">
                <a:solidFill>
                  <a:srgbClr val="C00000"/>
                </a:solidFill>
                <a:latin typeface="Calibri" pitchFamily="34" charset="0"/>
              </a:rPr>
              <a:t>timestep</a:t>
            </a:r>
            <a:r>
              <a:rPr lang="en-US" sz="2400" b="1" dirty="0">
                <a:solidFill>
                  <a:srgbClr val="C00000"/>
                </a:solidFill>
                <a:latin typeface="Calibri" pitchFamily="34" charset="0"/>
              </a:rPr>
              <a:t> running time</a:t>
            </a:r>
          </a:p>
          <a:p>
            <a:pPr marL="800100" lvl="1" indent="-342900">
              <a:spcBef>
                <a:spcPct val="20000"/>
              </a:spcBef>
              <a:buFont typeface="Arial" charset="0"/>
              <a:buChar char="•"/>
            </a:pPr>
            <a:r>
              <a:rPr lang="en-US" sz="2000" dirty="0">
                <a:solidFill>
                  <a:schemeClr val="accent1"/>
                </a:solidFill>
                <a:latin typeface="Calibri" pitchFamily="34" charset="0"/>
              </a:rPr>
              <a:t>efficient generation of neighbors lists</a:t>
            </a:r>
          </a:p>
          <a:p>
            <a:pPr marL="800100" lvl="1" indent="-342900">
              <a:spcBef>
                <a:spcPct val="20000"/>
              </a:spcBef>
              <a:buFont typeface="Arial" charset="0"/>
              <a:buChar char="•"/>
            </a:pPr>
            <a:r>
              <a:rPr lang="en-US" sz="2000" dirty="0">
                <a:solidFill>
                  <a:schemeClr val="accent1"/>
                </a:solidFill>
                <a:latin typeface="Calibri" pitchFamily="34" charset="0"/>
              </a:rPr>
              <a:t>elimination of bond order derivative lists</a:t>
            </a:r>
          </a:p>
          <a:p>
            <a:pPr marL="800100" lvl="1" indent="-342900">
              <a:spcBef>
                <a:spcPct val="20000"/>
              </a:spcBef>
              <a:buFont typeface="Arial" charset="0"/>
              <a:buChar char="•"/>
            </a:pPr>
            <a:r>
              <a:rPr lang="en-US" sz="2000" dirty="0">
                <a:solidFill>
                  <a:schemeClr val="accent1"/>
                </a:solidFill>
                <a:latin typeface="Calibri" pitchFamily="34" charset="0"/>
              </a:rPr>
              <a:t>cubic </a:t>
            </a:r>
            <a:r>
              <a:rPr lang="en-US" sz="2000" dirty="0" err="1">
                <a:solidFill>
                  <a:schemeClr val="accent1"/>
                </a:solidFill>
                <a:latin typeface="Calibri" pitchFamily="34" charset="0"/>
              </a:rPr>
              <a:t>spline</a:t>
            </a:r>
            <a:r>
              <a:rPr lang="en-US" sz="2000" dirty="0">
                <a:solidFill>
                  <a:schemeClr val="accent1"/>
                </a:solidFill>
                <a:latin typeface="Calibri" pitchFamily="34" charset="0"/>
              </a:rPr>
              <a:t> interpolation: </a:t>
            </a:r>
            <a:r>
              <a:rPr lang="en-US" sz="2000" dirty="0">
                <a:latin typeface="Calibri" pitchFamily="34" charset="0"/>
              </a:rPr>
              <a:t>for non-bonded interactions</a:t>
            </a:r>
          </a:p>
          <a:p>
            <a:pPr marL="800100" lvl="1" indent="-342900">
              <a:spcBef>
                <a:spcPct val="20000"/>
              </a:spcBef>
              <a:buFont typeface="Arial" charset="0"/>
              <a:buChar char="•"/>
            </a:pPr>
            <a:r>
              <a:rPr lang="en-US" sz="2000" dirty="0">
                <a:solidFill>
                  <a:schemeClr val="accent1"/>
                </a:solidFill>
                <a:latin typeface="Calibri" pitchFamily="34" charset="0"/>
              </a:rPr>
              <a:t>highly optimized linear solver:</a:t>
            </a:r>
            <a:r>
              <a:rPr lang="en-US" sz="2000" dirty="0">
                <a:solidFill>
                  <a:srgbClr val="C00000"/>
                </a:solidFill>
                <a:latin typeface="Calibri" pitchFamily="34" charset="0"/>
              </a:rPr>
              <a:t> </a:t>
            </a:r>
            <a:r>
              <a:rPr lang="en-US" sz="2000" dirty="0">
                <a:latin typeface="Calibri" pitchFamily="34" charset="0"/>
              </a:rPr>
              <a:t>for charge equilibration</a:t>
            </a:r>
          </a:p>
          <a:p>
            <a:pPr marL="342900" indent="-342900">
              <a:spcBef>
                <a:spcPct val="20000"/>
              </a:spcBef>
            </a:pPr>
            <a:endParaRPr lang="en-US" sz="2400" b="1" dirty="0">
              <a:solidFill>
                <a:srgbClr val="C00000"/>
              </a:solidFill>
              <a:latin typeface="Calibri" pitchFamily="34" charset="0"/>
            </a:endParaRPr>
          </a:p>
          <a:p>
            <a:pPr marL="342900" indent="-342900">
              <a:spcBef>
                <a:spcPct val="20000"/>
              </a:spcBef>
              <a:buFont typeface="Wingdings" pitchFamily="2" charset="2"/>
              <a:buChar char="ü"/>
            </a:pPr>
            <a:r>
              <a:rPr lang="en-US" sz="2400" b="1" dirty="0">
                <a:solidFill>
                  <a:srgbClr val="C00000"/>
                </a:solidFill>
                <a:latin typeface="Calibri" pitchFamily="34" charset="0"/>
              </a:rPr>
              <a:t>Linear scaling memory footprint</a:t>
            </a:r>
          </a:p>
          <a:p>
            <a:pPr marL="800100" lvl="1" indent="-342900">
              <a:spcBef>
                <a:spcPct val="20000"/>
              </a:spcBef>
              <a:buFont typeface="Arial" charset="0"/>
              <a:buChar char="•"/>
            </a:pPr>
            <a:r>
              <a:rPr lang="en-US" sz="2000" dirty="0">
                <a:solidFill>
                  <a:schemeClr val="accent1"/>
                </a:solidFill>
                <a:latin typeface="Calibri" pitchFamily="34" charset="0"/>
              </a:rPr>
              <a:t>fully dynamic and adaptive interaction lists</a:t>
            </a:r>
          </a:p>
          <a:p>
            <a:pPr marL="342900" indent="-342900">
              <a:spcBef>
                <a:spcPct val="20000"/>
              </a:spcBef>
            </a:pPr>
            <a:endParaRPr lang="en-US" sz="2000" dirty="0">
              <a:solidFill>
                <a:schemeClr val="accent1"/>
              </a:solidFill>
              <a:latin typeface="Calibri" pitchFamily="34" charset="0"/>
            </a:endParaRPr>
          </a:p>
          <a:p>
            <a:pPr marL="342900" indent="-342900">
              <a:spcBef>
                <a:spcPct val="20000"/>
              </a:spcBef>
            </a:pPr>
            <a:endParaRPr lang="en-US" sz="1600" u="sng" dirty="0">
              <a:latin typeface="Calibri" pitchFamily="34" charset="0"/>
            </a:endParaRPr>
          </a:p>
          <a:p>
            <a:pPr marL="342900" indent="-342900">
              <a:spcBef>
                <a:spcPct val="20000"/>
              </a:spcBef>
            </a:pPr>
            <a:r>
              <a:rPr lang="en-US" sz="1600" u="sng" dirty="0">
                <a:latin typeface="Calibri" pitchFamily="34" charset="0"/>
              </a:rPr>
              <a:t>Related publication:</a:t>
            </a:r>
          </a:p>
          <a:p>
            <a:pPr marL="342900" indent="-342900">
              <a:spcBef>
                <a:spcPct val="20000"/>
              </a:spcBef>
            </a:pPr>
            <a:r>
              <a:rPr lang="en-US" sz="1600" i="1" dirty="0">
                <a:latin typeface="Calibri" pitchFamily="34" charset="0"/>
              </a:rPr>
              <a:t>Reactive Molecular Dynamics: Numerical Methods and Algorithmic Techniques</a:t>
            </a:r>
          </a:p>
          <a:p>
            <a:pPr marL="342900" indent="-342900">
              <a:spcBef>
                <a:spcPct val="20000"/>
              </a:spcBef>
            </a:pPr>
            <a:r>
              <a:rPr lang="en-US" sz="1600" dirty="0">
                <a:latin typeface="Calibri" pitchFamily="34" charset="0"/>
              </a:rPr>
              <a:t>H. M. </a:t>
            </a:r>
            <a:r>
              <a:rPr lang="en-US" sz="1600" dirty="0" err="1">
                <a:latin typeface="Calibri" pitchFamily="34" charset="0"/>
              </a:rPr>
              <a:t>Aktulga</a:t>
            </a:r>
            <a:r>
              <a:rPr lang="en-US" sz="1600" dirty="0">
                <a:latin typeface="Calibri" pitchFamily="34" charset="0"/>
              </a:rPr>
              <a:t>, S. A. </a:t>
            </a:r>
            <a:r>
              <a:rPr lang="en-US" sz="1600" dirty="0" err="1">
                <a:latin typeface="Calibri" pitchFamily="34" charset="0"/>
              </a:rPr>
              <a:t>Pandit</a:t>
            </a:r>
            <a:r>
              <a:rPr lang="en-US" sz="1600" dirty="0">
                <a:latin typeface="Calibri" pitchFamily="34" charset="0"/>
              </a:rPr>
              <a:t>, A. C. T. van </a:t>
            </a:r>
            <a:r>
              <a:rPr lang="en-US" sz="1600" dirty="0" err="1">
                <a:latin typeface="Calibri" pitchFamily="34" charset="0"/>
              </a:rPr>
              <a:t>Duin</a:t>
            </a:r>
            <a:r>
              <a:rPr lang="en-US" sz="1600" dirty="0">
                <a:latin typeface="Calibri" pitchFamily="34" charset="0"/>
              </a:rPr>
              <a:t>, A. Y. </a:t>
            </a:r>
            <a:r>
              <a:rPr lang="en-US" sz="1600" dirty="0" err="1">
                <a:latin typeface="Calibri" pitchFamily="34" charset="0"/>
              </a:rPr>
              <a:t>Grama</a:t>
            </a:r>
            <a:endParaRPr lang="en-US" sz="1600" dirty="0">
              <a:latin typeface="Calibri" pitchFamily="34" charset="0"/>
            </a:endParaRPr>
          </a:p>
          <a:p>
            <a:pPr marL="342900" indent="-342900">
              <a:spcBef>
                <a:spcPct val="20000"/>
              </a:spcBef>
            </a:pPr>
            <a:r>
              <a:rPr lang="en-US" sz="1600" dirty="0" smtClean="0">
                <a:latin typeface="Calibri" pitchFamily="34" charset="0"/>
              </a:rPr>
              <a:t>SIAM </a:t>
            </a:r>
            <a:r>
              <a:rPr lang="en-US" sz="1600" dirty="0">
                <a:latin typeface="Calibri" pitchFamily="34" charset="0"/>
              </a:rPr>
              <a:t>Journal on Scientific </a:t>
            </a:r>
            <a:r>
              <a:rPr lang="en-US" sz="1600" dirty="0" smtClean="0">
                <a:latin typeface="Calibri" pitchFamily="34" charset="0"/>
              </a:rPr>
              <a:t>Computing, to appear, 2011.</a:t>
            </a:r>
            <a:endParaRPr lang="en-US" sz="16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wipe(down)">
                                      <p:cBhvr>
                                        <p:cTn id="32" dur="500"/>
                                        <p:tgtEl>
                                          <p:spTgt spid="3">
                                            <p:txEl>
                                              <p:pRg st="10" end="10"/>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wipe(down)">
                                      <p:cBhvr>
                                        <p:cTn id="35" dur="500"/>
                                        <p:tgtEl>
                                          <p:spTgt spid="3">
                                            <p:txEl>
                                              <p:pRg st="11" end="11"/>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wipe(down)">
                                      <p:cBhvr>
                                        <p:cTn id="38" dur="500"/>
                                        <p:tgtEl>
                                          <p:spTgt spid="3">
                                            <p:txEl>
                                              <p:pRg st="12" end="12"/>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Effect transition="in" filter="wipe(down)">
                                      <p:cBhvr>
                                        <p:cTn id="41"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Oxidative Damage in Lipid </a:t>
            </a:r>
            <a:r>
              <a:rPr lang="en-US" sz="3600" b="1" dirty="0" err="1">
                <a:solidFill>
                  <a:schemeClr val="accent4"/>
                </a:solidFill>
                <a:latin typeface="+mn-lt"/>
                <a:cs typeface="Times New Roman" pitchFamily="18" charset="0"/>
              </a:rPr>
              <a:t>Bilayers</a:t>
            </a:r>
            <a:endParaRPr lang="en-US" sz="3600" b="1" dirty="0">
              <a:solidFill>
                <a:schemeClr val="accent4"/>
              </a:solidFill>
              <a:latin typeface="+mn-lt"/>
              <a:cs typeface="Times New Roman" pitchFamily="18" charset="0"/>
            </a:endParaRPr>
          </a:p>
        </p:txBody>
      </p:sp>
      <p:grpSp>
        <p:nvGrpSpPr>
          <p:cNvPr id="8" name="Group 7"/>
          <p:cNvGrpSpPr>
            <a:grpSpLocks/>
          </p:cNvGrpSpPr>
          <p:nvPr/>
        </p:nvGrpSpPr>
        <p:grpSpPr bwMode="auto">
          <a:xfrm>
            <a:off x="0" y="1143000"/>
            <a:ext cx="9144000" cy="2552700"/>
            <a:chOff x="0" y="1143000"/>
            <a:chExt cx="9144000" cy="2552400"/>
          </a:xfrm>
        </p:grpSpPr>
        <p:pic>
          <p:nvPicPr>
            <p:cNvPr id="57350" name="Picture 3" descr="C:\Documents and Settings\CSuser\Desktop\thesis_pics\bilayer_system.bmp"/>
            <p:cNvPicPr>
              <a:picLocks noChangeAspect="1" noChangeArrowheads="1"/>
            </p:cNvPicPr>
            <p:nvPr/>
          </p:nvPicPr>
          <p:blipFill>
            <a:blip r:embed="rId2" cstate="print"/>
            <a:srcRect/>
            <a:stretch>
              <a:fillRect/>
            </a:stretch>
          </p:blipFill>
          <p:spPr bwMode="auto">
            <a:xfrm>
              <a:off x="5486400" y="1143000"/>
              <a:ext cx="3657600" cy="2552400"/>
            </a:xfrm>
            <a:prstGeom prst="rect">
              <a:avLst/>
            </a:prstGeom>
            <a:noFill/>
            <a:ln w="9525">
              <a:noFill/>
              <a:miter lim="800000"/>
              <a:headEnd/>
              <a:tailEnd/>
            </a:ln>
          </p:spPr>
        </p:pic>
        <p:sp>
          <p:nvSpPr>
            <p:cNvPr id="57351" name="TextBox 5"/>
            <p:cNvSpPr txBox="1">
              <a:spLocks noChangeArrowheads="1"/>
            </p:cNvSpPr>
            <p:nvPr/>
          </p:nvSpPr>
          <p:spPr bwMode="auto">
            <a:xfrm>
              <a:off x="0" y="1233648"/>
              <a:ext cx="5486400" cy="2369880"/>
            </a:xfrm>
            <a:prstGeom prst="rect">
              <a:avLst/>
            </a:prstGeom>
            <a:noFill/>
            <a:ln w="9525">
              <a:noFill/>
              <a:miter lim="800000"/>
              <a:headEnd/>
              <a:tailEnd/>
            </a:ln>
          </p:spPr>
          <p:txBody>
            <a:bodyPr anchor="ctr">
              <a:spAutoFit/>
            </a:bodyPr>
            <a:lstStyle/>
            <a:p>
              <a:r>
                <a:rPr lang="en-US" sz="2400">
                  <a:solidFill>
                    <a:srgbClr val="C00000"/>
                  </a:solidFill>
                  <a:latin typeface="Calibri" pitchFamily="34" charset="0"/>
                </a:rPr>
                <a:t>Motivation</a:t>
              </a:r>
            </a:p>
            <a:p>
              <a:r>
                <a:rPr lang="en-US" sz="2000">
                  <a:solidFill>
                    <a:schemeClr val="accent1"/>
                  </a:solidFill>
                  <a:latin typeface="Calibri" pitchFamily="34" charset="0"/>
                </a:rPr>
                <a:t>Modeling reactive processes in biological systems</a:t>
              </a:r>
            </a:p>
            <a:p>
              <a:r>
                <a:rPr lang="en-US" sz="2000">
                  <a:solidFill>
                    <a:schemeClr val="accent1"/>
                  </a:solidFill>
                  <a:latin typeface="Calibri" pitchFamily="34" charset="0"/>
                </a:rPr>
                <a:t>ROS</a:t>
              </a:r>
              <a:r>
                <a:rPr lang="en-US" sz="2000">
                  <a:solidFill>
                    <a:schemeClr val="accent1"/>
                  </a:solidFill>
                  <a:latin typeface="Calibri" pitchFamily="34" charset="0"/>
                  <a:sym typeface="Wingdings" pitchFamily="2" charset="2"/>
                </a:rPr>
                <a:t> Oxidative stress Cancer &amp; Aging</a:t>
              </a:r>
            </a:p>
            <a:p>
              <a:endParaRPr lang="en-US" sz="2000">
                <a:solidFill>
                  <a:schemeClr val="accent1"/>
                </a:solidFill>
                <a:latin typeface="Calibri" pitchFamily="34" charset="0"/>
                <a:sym typeface="Wingdings" pitchFamily="2" charset="2"/>
              </a:endParaRPr>
            </a:p>
            <a:p>
              <a:r>
                <a:rPr lang="en-US" sz="2400">
                  <a:solidFill>
                    <a:srgbClr val="C00000"/>
                  </a:solidFill>
                  <a:latin typeface="Calibri" pitchFamily="34" charset="0"/>
                  <a:sym typeface="Wingdings" pitchFamily="2" charset="2"/>
                </a:rPr>
                <a:t>System Preparation</a:t>
              </a:r>
            </a:p>
            <a:p>
              <a:r>
                <a:rPr lang="en-US" sz="2000">
                  <a:solidFill>
                    <a:schemeClr val="accent1"/>
                  </a:solidFill>
                  <a:latin typeface="Calibri" pitchFamily="34" charset="0"/>
                  <a:sym typeface="Wingdings" pitchFamily="2" charset="2"/>
                </a:rPr>
                <a:t>200 POPC lipid + 10,000 water molecules </a:t>
              </a:r>
            </a:p>
            <a:p>
              <a:r>
                <a:rPr lang="en-US" sz="2000">
                  <a:solidFill>
                    <a:schemeClr val="accent1"/>
                  </a:solidFill>
                  <a:latin typeface="Calibri" pitchFamily="34" charset="0"/>
                  <a:sym typeface="Wingdings" pitchFamily="2" charset="2"/>
                </a:rPr>
                <a:t>and same system with 1% H</a:t>
              </a:r>
              <a:r>
                <a:rPr lang="en-US" sz="2000" baseline="-25000">
                  <a:solidFill>
                    <a:schemeClr val="accent1"/>
                  </a:solidFill>
                  <a:latin typeface="Calibri" pitchFamily="34" charset="0"/>
                  <a:sym typeface="Wingdings" pitchFamily="2" charset="2"/>
                </a:rPr>
                <a:t>2</a:t>
              </a:r>
              <a:r>
                <a:rPr lang="en-US" sz="2000">
                  <a:solidFill>
                    <a:schemeClr val="accent1"/>
                  </a:solidFill>
                  <a:latin typeface="Calibri" pitchFamily="34" charset="0"/>
                  <a:sym typeface="Wingdings" pitchFamily="2" charset="2"/>
                </a:rPr>
                <a:t>O</a:t>
              </a:r>
              <a:r>
                <a:rPr lang="en-US" sz="2000" baseline="-25000">
                  <a:solidFill>
                    <a:schemeClr val="accent1"/>
                  </a:solidFill>
                  <a:latin typeface="Calibri" pitchFamily="34" charset="0"/>
                  <a:sym typeface="Wingdings" pitchFamily="2" charset="2"/>
                </a:rPr>
                <a:t>2</a:t>
              </a:r>
              <a:r>
                <a:rPr lang="en-US" sz="2000">
                  <a:solidFill>
                    <a:schemeClr val="accent1"/>
                  </a:solidFill>
                  <a:latin typeface="Calibri" pitchFamily="34" charset="0"/>
                  <a:sym typeface="Wingdings" pitchFamily="2" charset="2"/>
                </a:rPr>
                <a:t> mixed</a:t>
              </a:r>
              <a:endParaRPr lang="en-US" sz="2000">
                <a:solidFill>
                  <a:schemeClr val="accent1"/>
                </a:solidFill>
                <a:latin typeface="Calibri" pitchFamily="34" charset="0"/>
              </a:endParaRPr>
            </a:p>
          </p:txBody>
        </p:sp>
      </p:grpSp>
      <p:grpSp>
        <p:nvGrpSpPr>
          <p:cNvPr id="9" name="Group 8"/>
          <p:cNvGrpSpPr>
            <a:grpSpLocks/>
          </p:cNvGrpSpPr>
          <p:nvPr/>
        </p:nvGrpSpPr>
        <p:grpSpPr bwMode="auto">
          <a:xfrm>
            <a:off x="990600" y="3962400"/>
            <a:ext cx="7162800" cy="2613025"/>
            <a:chOff x="0" y="3886200"/>
            <a:chExt cx="7162800" cy="2613600"/>
          </a:xfrm>
        </p:grpSpPr>
        <p:pic>
          <p:nvPicPr>
            <p:cNvPr id="57348" name="Picture 5" descr="C:\Documents and Settings\CSuser\Desktop\thesis_pics\mass_spectograph.bmp"/>
            <p:cNvPicPr>
              <a:picLocks noChangeAspect="1" noChangeArrowheads="1"/>
            </p:cNvPicPr>
            <p:nvPr/>
          </p:nvPicPr>
          <p:blipFill>
            <a:blip r:embed="rId3" cstate="print"/>
            <a:srcRect/>
            <a:stretch>
              <a:fillRect/>
            </a:stretch>
          </p:blipFill>
          <p:spPr bwMode="auto">
            <a:xfrm>
              <a:off x="0" y="3886200"/>
              <a:ext cx="3657600" cy="2613600"/>
            </a:xfrm>
            <a:prstGeom prst="rect">
              <a:avLst/>
            </a:prstGeom>
            <a:noFill/>
            <a:ln w="9525">
              <a:noFill/>
              <a:miter lim="800000"/>
              <a:headEnd/>
              <a:tailEnd/>
            </a:ln>
          </p:spPr>
        </p:pic>
        <p:sp>
          <p:nvSpPr>
            <p:cNvPr id="57349" name="TextBox 6"/>
            <p:cNvSpPr txBox="1">
              <a:spLocks noChangeArrowheads="1"/>
            </p:cNvSpPr>
            <p:nvPr/>
          </p:nvSpPr>
          <p:spPr bwMode="auto">
            <a:xfrm>
              <a:off x="3810000" y="3944781"/>
              <a:ext cx="3352800" cy="2369880"/>
            </a:xfrm>
            <a:prstGeom prst="rect">
              <a:avLst/>
            </a:prstGeom>
            <a:noFill/>
            <a:ln w="9525">
              <a:noFill/>
              <a:miter lim="800000"/>
              <a:headEnd/>
              <a:tailEnd/>
            </a:ln>
          </p:spPr>
          <p:txBody>
            <a:bodyPr anchor="ctr">
              <a:spAutoFit/>
            </a:bodyPr>
            <a:lstStyle/>
            <a:p>
              <a:r>
                <a:rPr lang="en-US" sz="2400">
                  <a:solidFill>
                    <a:srgbClr val="C00000"/>
                  </a:solidFill>
                  <a:latin typeface="Calibri" pitchFamily="34" charset="0"/>
                </a:rPr>
                <a:t>Mass Spectograph: </a:t>
              </a:r>
            </a:p>
            <a:p>
              <a:r>
                <a:rPr lang="en-US" sz="2000">
                  <a:solidFill>
                    <a:schemeClr val="accent1"/>
                  </a:solidFill>
                  <a:latin typeface="Calibri" pitchFamily="34" charset="0"/>
                </a:rPr>
                <a:t>Lipid molecule weighs 760 u</a:t>
              </a:r>
            </a:p>
            <a:p>
              <a:endParaRPr lang="en-US" sz="2000">
                <a:solidFill>
                  <a:schemeClr val="accent1"/>
                </a:solidFill>
                <a:latin typeface="Calibri" pitchFamily="34" charset="0"/>
              </a:endParaRPr>
            </a:p>
            <a:p>
              <a:r>
                <a:rPr lang="en-US" sz="2400">
                  <a:solidFill>
                    <a:srgbClr val="C00000"/>
                  </a:solidFill>
                  <a:latin typeface="Calibri" pitchFamily="34" charset="0"/>
                </a:rPr>
                <a:t>Key Result</a:t>
              </a:r>
            </a:p>
            <a:p>
              <a:r>
                <a:rPr lang="en-US" sz="2000">
                  <a:solidFill>
                    <a:schemeClr val="accent1"/>
                  </a:solidFill>
                  <a:latin typeface="Calibri" pitchFamily="34" charset="0"/>
                </a:rPr>
                <a:t>Oxidative damage observed:</a:t>
              </a:r>
              <a:endParaRPr lang="en-US" sz="2000" b="1">
                <a:solidFill>
                  <a:srgbClr val="C00000"/>
                </a:solidFill>
                <a:latin typeface="Calibri" pitchFamily="34" charset="0"/>
              </a:endParaRPr>
            </a:p>
            <a:p>
              <a:r>
                <a:rPr lang="en-US" sz="2000">
                  <a:solidFill>
                    <a:schemeClr val="accent1"/>
                  </a:solidFill>
                  <a:latin typeface="Calibri" pitchFamily="34" charset="0"/>
                </a:rPr>
                <a:t>In pure water: </a:t>
              </a:r>
              <a:r>
                <a:rPr lang="en-US" sz="2000">
                  <a:latin typeface="Calibri" pitchFamily="34" charset="0"/>
                </a:rPr>
                <a:t>40% damaged</a:t>
              </a:r>
            </a:p>
            <a:p>
              <a:r>
                <a:rPr lang="en-US" sz="2000">
                  <a:solidFill>
                    <a:schemeClr val="accent1"/>
                  </a:solidFill>
                  <a:latin typeface="Calibri" pitchFamily="34" charset="0"/>
                </a:rPr>
                <a:t>In 1% peroxide: </a:t>
              </a:r>
              <a:r>
                <a:rPr lang="en-US" sz="2000">
                  <a:latin typeface="Calibri" pitchFamily="34" charset="0"/>
                </a:rPr>
                <a:t>75% damaged</a:t>
              </a:r>
              <a:endParaRPr lang="en-US" sz="2000">
                <a:solidFill>
                  <a:schemeClr val="accent1"/>
                </a:solidFill>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Conclusions</a:t>
            </a:r>
          </a:p>
        </p:txBody>
      </p:sp>
      <p:sp>
        <p:nvSpPr>
          <p:cNvPr id="3" name="Rectangle 3"/>
          <p:cNvSpPr txBox="1">
            <a:spLocks noChangeArrowheads="1"/>
          </p:cNvSpPr>
          <p:nvPr/>
        </p:nvSpPr>
        <p:spPr bwMode="auto">
          <a:xfrm>
            <a:off x="457200" y="1143000"/>
            <a:ext cx="8229600" cy="5029200"/>
          </a:xfrm>
          <a:prstGeom prst="rect">
            <a:avLst/>
          </a:prstGeom>
          <a:noFill/>
          <a:ln w="9525">
            <a:noFill/>
            <a:miter lim="800000"/>
            <a:headEnd/>
            <a:tailEnd/>
          </a:ln>
        </p:spPr>
        <p:txBody>
          <a:bodyPr/>
          <a:lstStyle/>
          <a:p>
            <a:pPr marL="457200" indent="-457200">
              <a:spcBef>
                <a:spcPct val="20000"/>
              </a:spcBef>
              <a:buFont typeface="Arial" charset="0"/>
              <a:buChar char="•"/>
            </a:pPr>
            <a:r>
              <a:rPr lang="en-US" sz="2000" dirty="0">
                <a:solidFill>
                  <a:schemeClr val="accent1"/>
                </a:solidFill>
                <a:latin typeface="Calibri" pitchFamily="34" charset="0"/>
              </a:rPr>
              <a:t>An efficient and scalable realization of </a:t>
            </a:r>
            <a:r>
              <a:rPr lang="en-US" sz="2000" dirty="0" err="1">
                <a:solidFill>
                  <a:schemeClr val="accent1"/>
                </a:solidFill>
                <a:latin typeface="Calibri" pitchFamily="34" charset="0"/>
              </a:rPr>
              <a:t>ReaxFF</a:t>
            </a:r>
            <a:r>
              <a:rPr lang="en-US" sz="2000" dirty="0">
                <a:solidFill>
                  <a:schemeClr val="accent1"/>
                </a:solidFill>
                <a:latin typeface="Calibri" pitchFamily="34" charset="0"/>
              </a:rPr>
              <a:t> through use of algorithmic and numerical techniques</a:t>
            </a:r>
            <a:endParaRPr lang="en-US" sz="2000" dirty="0">
              <a:latin typeface="Calibri" pitchFamily="34" charset="0"/>
            </a:endParaRPr>
          </a:p>
          <a:p>
            <a:pPr marL="457200" indent="-457200">
              <a:spcBef>
                <a:spcPct val="20000"/>
              </a:spcBef>
              <a:buFont typeface="Arial" charset="0"/>
              <a:buChar char="•"/>
            </a:pPr>
            <a:r>
              <a:rPr lang="en-US" sz="2000" dirty="0">
                <a:solidFill>
                  <a:schemeClr val="accent1"/>
                </a:solidFill>
                <a:latin typeface="Calibri" pitchFamily="34" charset="0"/>
              </a:rPr>
              <a:t>Detailed performance characterization; comparison to other methods</a:t>
            </a:r>
          </a:p>
          <a:p>
            <a:pPr marL="457200" indent="-457200">
              <a:spcBef>
                <a:spcPct val="20000"/>
              </a:spcBef>
              <a:buFont typeface="Arial" charset="0"/>
              <a:buChar char="•"/>
            </a:pPr>
            <a:r>
              <a:rPr lang="en-US" sz="2000" dirty="0">
                <a:solidFill>
                  <a:schemeClr val="accent1"/>
                </a:solidFill>
                <a:latin typeface="Calibri" pitchFamily="34" charset="0"/>
              </a:rPr>
              <a:t>Applications on various systems</a:t>
            </a:r>
          </a:p>
          <a:p>
            <a:pPr marL="457200" indent="-457200">
              <a:spcBef>
                <a:spcPct val="20000"/>
              </a:spcBef>
              <a:buFont typeface="Arial" charset="0"/>
              <a:buChar char="•"/>
            </a:pPr>
            <a:r>
              <a:rPr lang="en-US" sz="2000" dirty="0" smtClean="0">
                <a:solidFill>
                  <a:schemeClr val="accent1"/>
                </a:solidFill>
                <a:latin typeface="Calibri" pitchFamily="34" charset="0"/>
              </a:rPr>
              <a:t>LAMMPS/</a:t>
            </a:r>
            <a:r>
              <a:rPr lang="en-US" sz="2000" dirty="0" err="1" smtClean="0">
                <a:solidFill>
                  <a:schemeClr val="accent1"/>
                </a:solidFill>
                <a:latin typeface="Calibri" pitchFamily="34" charset="0"/>
              </a:rPr>
              <a:t>Reax</a:t>
            </a:r>
            <a:r>
              <a:rPr lang="en-US" sz="2000" dirty="0" smtClean="0">
                <a:solidFill>
                  <a:schemeClr val="accent1"/>
                </a:solidFill>
                <a:latin typeface="Calibri" pitchFamily="34" charset="0"/>
              </a:rPr>
              <a:t>/C and </a:t>
            </a:r>
            <a:r>
              <a:rPr lang="en-US" sz="2000" dirty="0" err="1" smtClean="0">
                <a:solidFill>
                  <a:schemeClr val="accent1"/>
                </a:solidFill>
                <a:latin typeface="Calibri" pitchFamily="34" charset="0"/>
              </a:rPr>
              <a:t>PuReMD</a:t>
            </a:r>
            <a:r>
              <a:rPr lang="en-US" sz="2000" dirty="0" smtClean="0">
                <a:solidFill>
                  <a:schemeClr val="accent1"/>
                </a:solidFill>
                <a:latin typeface="Calibri" pitchFamily="34" charset="0"/>
              </a:rPr>
              <a:t> strand-alone </a:t>
            </a:r>
            <a:r>
              <a:rPr lang="en-US" sz="2000" dirty="0" err="1" smtClean="0">
                <a:solidFill>
                  <a:schemeClr val="accent1"/>
                </a:solidFill>
                <a:latin typeface="Calibri" pitchFamily="34" charset="0"/>
              </a:rPr>
              <a:t>Reax</a:t>
            </a:r>
            <a:r>
              <a:rPr lang="en-US" sz="2000" dirty="0" smtClean="0">
                <a:solidFill>
                  <a:schemeClr val="accent1"/>
                </a:solidFill>
                <a:latin typeface="Calibri" pitchFamily="34" charset="0"/>
              </a:rPr>
              <a:t> implementations available over the public domain.</a:t>
            </a:r>
            <a:endParaRPr lang="en-US" sz="1600" dirty="0">
              <a:latin typeface="Calibri" pitchFamily="34" charset="0"/>
            </a:endParaRPr>
          </a:p>
          <a:p>
            <a:pPr marL="457200" indent="-457200">
              <a:spcBef>
                <a:spcPct val="20000"/>
              </a:spcBef>
              <a:buFont typeface="Arial" charset="0"/>
              <a:buChar char="•"/>
            </a:pPr>
            <a:endParaRPr lang="en-US" sz="16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References</a:t>
            </a:r>
          </a:p>
        </p:txBody>
      </p:sp>
      <p:sp>
        <p:nvSpPr>
          <p:cNvPr id="3" name="Rectangle 3"/>
          <p:cNvSpPr txBox="1">
            <a:spLocks noChangeArrowheads="1"/>
          </p:cNvSpPr>
          <p:nvPr/>
        </p:nvSpPr>
        <p:spPr>
          <a:xfrm>
            <a:off x="457200" y="1143000"/>
            <a:ext cx="8229600" cy="5029200"/>
          </a:xfrm>
          <a:prstGeom prst="rect">
            <a:avLst/>
          </a:prstGeom>
        </p:spPr>
        <p:txBody>
          <a:bodyPr anchor="ctr"/>
          <a:lstStyle/>
          <a:p>
            <a:pPr marL="342900" indent="-342900" fontAlgn="auto">
              <a:spcBef>
                <a:spcPct val="20000"/>
              </a:spcBef>
              <a:spcAft>
                <a:spcPts val="0"/>
              </a:spcAft>
              <a:defRPr/>
            </a:pPr>
            <a:r>
              <a:rPr lang="en-US" sz="1600" i="1" dirty="0">
                <a:latin typeface="+mn-lt"/>
                <a:cs typeface="+mn-cs"/>
              </a:rPr>
              <a:t> Reactive Molecular Dynamics: Numerical Methods and Algorithmic Techniques</a:t>
            </a:r>
          </a:p>
          <a:p>
            <a:pPr marL="800100" lvl="1" indent="-342900" fontAlgn="auto">
              <a:spcBef>
                <a:spcPct val="20000"/>
              </a:spcBef>
              <a:spcAft>
                <a:spcPts val="0"/>
              </a:spcAft>
              <a:defRPr/>
            </a:pPr>
            <a:r>
              <a:rPr lang="en-US" sz="1600" b="1" dirty="0">
                <a:latin typeface="+mn-lt"/>
                <a:cs typeface="+mn-cs"/>
              </a:rPr>
              <a:t>H. M. </a:t>
            </a:r>
            <a:r>
              <a:rPr lang="en-US" sz="1600" b="1" dirty="0" err="1">
                <a:latin typeface="+mn-lt"/>
                <a:cs typeface="+mn-cs"/>
              </a:rPr>
              <a:t>Aktulga</a:t>
            </a:r>
            <a:r>
              <a:rPr lang="en-US" sz="1600" dirty="0">
                <a:latin typeface="+mn-lt"/>
                <a:cs typeface="+mn-cs"/>
              </a:rPr>
              <a:t>, S. A. </a:t>
            </a:r>
            <a:r>
              <a:rPr lang="en-US" sz="1600" dirty="0" err="1">
                <a:latin typeface="+mn-lt"/>
                <a:cs typeface="+mn-cs"/>
              </a:rPr>
              <a:t>Pandit</a:t>
            </a:r>
            <a:r>
              <a:rPr lang="en-US" sz="1600" dirty="0">
                <a:latin typeface="+mn-lt"/>
                <a:cs typeface="+mn-cs"/>
              </a:rPr>
              <a:t>, A. C. T. van </a:t>
            </a:r>
            <a:r>
              <a:rPr lang="en-US" sz="1600" dirty="0" err="1">
                <a:latin typeface="+mn-lt"/>
                <a:cs typeface="+mn-cs"/>
              </a:rPr>
              <a:t>Duin</a:t>
            </a:r>
            <a:r>
              <a:rPr lang="en-US" sz="1600" dirty="0">
                <a:latin typeface="+mn-lt"/>
                <a:cs typeface="+mn-cs"/>
              </a:rPr>
              <a:t>, A. Y. </a:t>
            </a:r>
            <a:r>
              <a:rPr lang="en-US" sz="1600" dirty="0" err="1">
                <a:latin typeface="+mn-lt"/>
                <a:cs typeface="+mn-cs"/>
              </a:rPr>
              <a:t>Grama</a:t>
            </a:r>
            <a:endParaRPr lang="en-US" sz="1600" dirty="0">
              <a:latin typeface="+mn-lt"/>
              <a:cs typeface="+mn-cs"/>
            </a:endParaRPr>
          </a:p>
          <a:p>
            <a:pPr marL="800100" lvl="1" indent="-342900" fontAlgn="auto">
              <a:spcBef>
                <a:spcPct val="20000"/>
              </a:spcBef>
              <a:spcAft>
                <a:spcPts val="0"/>
              </a:spcAft>
              <a:defRPr/>
            </a:pPr>
            <a:r>
              <a:rPr lang="en-US" sz="1600" dirty="0" smtClean="0">
                <a:latin typeface="+mn-lt"/>
                <a:cs typeface="+mn-cs"/>
              </a:rPr>
              <a:t>SIAM </a:t>
            </a:r>
            <a:r>
              <a:rPr lang="en-US" sz="1600" dirty="0">
                <a:latin typeface="+mn-lt"/>
                <a:cs typeface="+mn-cs"/>
              </a:rPr>
              <a:t>Journal on Scientific </a:t>
            </a:r>
            <a:r>
              <a:rPr lang="en-US" sz="1600" dirty="0" smtClean="0">
                <a:latin typeface="+mn-lt"/>
                <a:cs typeface="+mn-cs"/>
              </a:rPr>
              <a:t>Computing, to appear, 2011.</a:t>
            </a:r>
            <a:endParaRPr lang="en-US" sz="1600" dirty="0">
              <a:latin typeface="+mn-lt"/>
              <a:cs typeface="+mn-cs"/>
            </a:endParaRPr>
          </a:p>
          <a:p>
            <a:pPr marL="800100" lvl="1" indent="-342900" fontAlgn="auto">
              <a:spcBef>
                <a:spcPct val="20000"/>
              </a:spcBef>
              <a:spcAft>
                <a:spcPts val="0"/>
              </a:spcAft>
              <a:defRPr/>
            </a:pPr>
            <a:r>
              <a:rPr lang="en-US" sz="1600" i="1" dirty="0">
                <a:latin typeface="+mn-lt"/>
                <a:cs typeface="+mn-cs"/>
              </a:rPr>
              <a:t> </a:t>
            </a:r>
          </a:p>
          <a:p>
            <a:pPr marL="342900" indent="-342900" fontAlgn="auto">
              <a:spcBef>
                <a:spcPct val="20000"/>
              </a:spcBef>
              <a:spcAft>
                <a:spcPts val="0"/>
              </a:spcAft>
              <a:defRPr/>
            </a:pPr>
            <a:r>
              <a:rPr lang="en-US" sz="1600" i="1" dirty="0">
                <a:latin typeface="+mn-lt"/>
                <a:cs typeface="+mn-cs"/>
              </a:rPr>
              <a:t> Parallel Reactive Molecular Dynamics: Numerical Methods and Algorithmic Techniques</a:t>
            </a:r>
          </a:p>
          <a:p>
            <a:pPr marL="800100" lvl="1" indent="-342900" fontAlgn="auto">
              <a:spcBef>
                <a:spcPct val="20000"/>
              </a:spcBef>
              <a:spcAft>
                <a:spcPts val="0"/>
              </a:spcAft>
              <a:defRPr/>
            </a:pPr>
            <a:r>
              <a:rPr lang="en-US" sz="1600" b="1" dirty="0">
                <a:latin typeface="+mn-lt"/>
                <a:cs typeface="+mn-cs"/>
              </a:rPr>
              <a:t>H. M. </a:t>
            </a:r>
            <a:r>
              <a:rPr lang="en-US" sz="1600" b="1" dirty="0" err="1">
                <a:latin typeface="+mn-lt"/>
                <a:cs typeface="+mn-cs"/>
              </a:rPr>
              <a:t>Aktulga</a:t>
            </a:r>
            <a:r>
              <a:rPr lang="en-US" sz="1600" dirty="0">
                <a:latin typeface="+mn-lt"/>
                <a:cs typeface="+mn-cs"/>
              </a:rPr>
              <a:t>, J. C. Fogarty, S. A. </a:t>
            </a:r>
            <a:r>
              <a:rPr lang="en-US" sz="1600" dirty="0" err="1">
                <a:latin typeface="+mn-lt"/>
                <a:cs typeface="+mn-cs"/>
              </a:rPr>
              <a:t>Pandit</a:t>
            </a:r>
            <a:r>
              <a:rPr lang="en-US" sz="1600" dirty="0">
                <a:latin typeface="+mn-lt"/>
                <a:cs typeface="+mn-cs"/>
              </a:rPr>
              <a:t>, A. Y. </a:t>
            </a:r>
            <a:r>
              <a:rPr lang="en-US" sz="1600" dirty="0" err="1">
                <a:latin typeface="+mn-lt"/>
                <a:cs typeface="+mn-cs"/>
              </a:rPr>
              <a:t>Grama</a:t>
            </a:r>
            <a:endParaRPr lang="en-US" sz="1600" dirty="0">
              <a:latin typeface="+mn-lt"/>
              <a:cs typeface="+mn-cs"/>
            </a:endParaRPr>
          </a:p>
          <a:p>
            <a:pPr marL="800100" lvl="1" indent="-342900" fontAlgn="auto">
              <a:spcBef>
                <a:spcPct val="20000"/>
              </a:spcBef>
              <a:spcAft>
                <a:spcPts val="0"/>
              </a:spcAft>
              <a:defRPr/>
            </a:pPr>
            <a:r>
              <a:rPr lang="en-US" sz="1600" dirty="0" smtClean="0">
                <a:latin typeface="+mn-lt"/>
                <a:cs typeface="+mn-cs"/>
              </a:rPr>
              <a:t>Parallel Computing, to appear, 2011.</a:t>
            </a:r>
            <a:endParaRPr lang="en-US" sz="1600" dirty="0">
              <a:latin typeface="+mn-lt"/>
              <a:cs typeface="+mn-cs"/>
            </a:endParaRPr>
          </a:p>
          <a:p>
            <a:pPr marL="800100" lvl="1" indent="-342900" fontAlgn="auto">
              <a:spcBef>
                <a:spcPct val="20000"/>
              </a:spcBef>
              <a:spcAft>
                <a:spcPts val="0"/>
              </a:spcAft>
              <a:defRPr/>
            </a:pPr>
            <a:endParaRPr lang="en-US" sz="1600" i="1" dirty="0">
              <a:latin typeface="+mn-lt"/>
              <a:cs typeface="+mn-cs"/>
            </a:endParaRPr>
          </a:p>
          <a:p>
            <a:pPr marL="457200" indent="-457200" fontAlgn="auto">
              <a:spcBef>
                <a:spcPct val="20000"/>
              </a:spcBef>
              <a:spcAft>
                <a:spcPts val="0"/>
              </a:spcAft>
              <a:defRPr/>
            </a:pPr>
            <a:r>
              <a:rPr lang="en-US" sz="1600" i="1" dirty="0">
                <a:latin typeface="+mn-lt"/>
                <a:cs typeface="+mn-cs"/>
              </a:rPr>
              <a:t>Strain relaxation in Si/</a:t>
            </a:r>
            <a:r>
              <a:rPr lang="en-US" sz="1600" i="1" dirty="0" err="1">
                <a:latin typeface="+mn-lt"/>
                <a:cs typeface="+mn-cs"/>
              </a:rPr>
              <a:t>Ge</a:t>
            </a:r>
            <a:r>
              <a:rPr lang="en-US" sz="1600" i="1" dirty="0">
                <a:latin typeface="+mn-lt"/>
                <a:cs typeface="+mn-cs"/>
              </a:rPr>
              <a:t>/Si </a:t>
            </a:r>
            <a:r>
              <a:rPr lang="en-US" sz="1600" i="1" dirty="0" err="1">
                <a:latin typeface="+mn-lt"/>
                <a:cs typeface="+mn-cs"/>
              </a:rPr>
              <a:t>nanoscale</a:t>
            </a:r>
            <a:r>
              <a:rPr lang="en-US" sz="1600" i="1" dirty="0">
                <a:latin typeface="+mn-lt"/>
                <a:cs typeface="+mn-cs"/>
              </a:rPr>
              <a:t> bars from molecular dynamics simulations</a:t>
            </a:r>
          </a:p>
          <a:p>
            <a:pPr marL="914400" lvl="1" indent="-457200" fontAlgn="auto">
              <a:spcBef>
                <a:spcPct val="20000"/>
              </a:spcBef>
              <a:spcAft>
                <a:spcPts val="0"/>
              </a:spcAft>
              <a:defRPr/>
            </a:pPr>
            <a:r>
              <a:rPr lang="en-US" sz="1600" dirty="0">
                <a:latin typeface="+mn-lt"/>
                <a:cs typeface="+mn-cs"/>
              </a:rPr>
              <a:t>Y. Park, </a:t>
            </a:r>
            <a:r>
              <a:rPr lang="en-US" sz="1600" b="1" dirty="0">
                <a:latin typeface="+mn-lt"/>
                <a:cs typeface="+mn-cs"/>
              </a:rPr>
              <a:t>H.M. </a:t>
            </a:r>
            <a:r>
              <a:rPr lang="en-US" sz="1600" b="1" dirty="0" err="1">
                <a:latin typeface="+mn-lt"/>
                <a:cs typeface="+mn-cs"/>
              </a:rPr>
              <a:t>Aktulga</a:t>
            </a:r>
            <a:r>
              <a:rPr lang="en-US" sz="1600" dirty="0">
                <a:latin typeface="+mn-lt"/>
                <a:cs typeface="+mn-cs"/>
              </a:rPr>
              <a:t>, A.Y. </a:t>
            </a:r>
            <a:r>
              <a:rPr lang="en-US" sz="1600" dirty="0" err="1">
                <a:latin typeface="+mn-lt"/>
                <a:cs typeface="+mn-cs"/>
              </a:rPr>
              <a:t>Grama</a:t>
            </a:r>
            <a:r>
              <a:rPr lang="en-US" sz="1600" dirty="0">
                <a:latin typeface="+mn-lt"/>
                <a:cs typeface="+mn-cs"/>
              </a:rPr>
              <a:t>, A. Strachan</a:t>
            </a:r>
          </a:p>
          <a:p>
            <a:pPr marL="914400" lvl="1" indent="-457200" fontAlgn="auto">
              <a:spcBef>
                <a:spcPct val="20000"/>
              </a:spcBef>
              <a:spcAft>
                <a:spcPts val="0"/>
              </a:spcAft>
              <a:defRPr/>
            </a:pPr>
            <a:r>
              <a:rPr lang="en-US" sz="1600" dirty="0">
                <a:latin typeface="+mn-lt"/>
                <a:cs typeface="+mn-cs"/>
              </a:rPr>
              <a:t>Journal of Applied Physics 106, 1 (2009)</a:t>
            </a:r>
          </a:p>
          <a:p>
            <a:pPr marL="457200" indent="-457200" fontAlgn="auto">
              <a:spcBef>
                <a:spcPct val="20000"/>
              </a:spcBef>
              <a:spcAft>
                <a:spcPts val="0"/>
              </a:spcAft>
              <a:defRPr/>
            </a:pPr>
            <a:r>
              <a:rPr lang="en-US" sz="1600" i="1" dirty="0">
                <a:latin typeface="+mn-lt"/>
                <a:cs typeface="+mn-cs"/>
              </a:rPr>
              <a:t>	</a:t>
            </a:r>
          </a:p>
          <a:p>
            <a:pPr marL="457200" indent="-457200" fontAlgn="auto">
              <a:spcBef>
                <a:spcPct val="20000"/>
              </a:spcBef>
              <a:spcAft>
                <a:spcPts val="0"/>
              </a:spcAft>
              <a:defRPr/>
            </a:pPr>
            <a:r>
              <a:rPr lang="en-US" sz="1600" i="1" dirty="0">
                <a:latin typeface="+mn-lt"/>
                <a:cs typeface="+mn-cs"/>
              </a:rPr>
              <a:t>A Reactive Simulation of the Silica-Water Interface </a:t>
            </a:r>
            <a:endParaRPr lang="en-US" sz="1600" dirty="0">
              <a:latin typeface="+mn-lt"/>
              <a:cs typeface="+mn-cs"/>
            </a:endParaRPr>
          </a:p>
          <a:p>
            <a:pPr marL="914400" lvl="1" indent="-457200" fontAlgn="auto">
              <a:spcBef>
                <a:spcPct val="20000"/>
              </a:spcBef>
              <a:spcAft>
                <a:spcPts val="0"/>
              </a:spcAft>
              <a:defRPr/>
            </a:pPr>
            <a:r>
              <a:rPr lang="en-US" sz="1600" dirty="0">
                <a:latin typeface="+mn-lt"/>
                <a:cs typeface="+mn-cs"/>
              </a:rPr>
              <a:t>J. C. Fogarty, </a:t>
            </a:r>
            <a:r>
              <a:rPr lang="en-US" sz="1600" b="1" dirty="0">
                <a:latin typeface="+mn-lt"/>
                <a:cs typeface="+mn-cs"/>
              </a:rPr>
              <a:t>H. M. </a:t>
            </a:r>
            <a:r>
              <a:rPr lang="en-US" sz="1600" b="1" dirty="0" err="1">
                <a:latin typeface="+mn-lt"/>
                <a:cs typeface="+mn-cs"/>
              </a:rPr>
              <a:t>Aktulga</a:t>
            </a:r>
            <a:r>
              <a:rPr lang="en-US" sz="1600" dirty="0">
                <a:latin typeface="+mn-lt"/>
                <a:cs typeface="+mn-cs"/>
              </a:rPr>
              <a:t>, A. van </a:t>
            </a:r>
            <a:r>
              <a:rPr lang="en-US" sz="1600" dirty="0" err="1">
                <a:latin typeface="+mn-lt"/>
                <a:cs typeface="+mn-cs"/>
              </a:rPr>
              <a:t>Duin</a:t>
            </a:r>
            <a:r>
              <a:rPr lang="en-US" sz="1600" dirty="0">
                <a:latin typeface="+mn-lt"/>
                <a:cs typeface="+mn-cs"/>
              </a:rPr>
              <a:t>, A. Y. </a:t>
            </a:r>
            <a:r>
              <a:rPr lang="en-US" sz="1600" dirty="0" err="1">
                <a:latin typeface="+mn-lt"/>
                <a:cs typeface="+mn-cs"/>
              </a:rPr>
              <a:t>Grama</a:t>
            </a:r>
            <a:r>
              <a:rPr lang="en-US" sz="1600" dirty="0">
                <a:latin typeface="+mn-lt"/>
                <a:cs typeface="+mn-cs"/>
              </a:rPr>
              <a:t>, S. A. </a:t>
            </a:r>
            <a:r>
              <a:rPr lang="en-US" sz="1600" dirty="0" err="1">
                <a:latin typeface="+mn-lt"/>
                <a:cs typeface="+mn-cs"/>
              </a:rPr>
              <a:t>Pandit</a:t>
            </a:r>
            <a:r>
              <a:rPr lang="en-US" sz="1600" dirty="0">
                <a:latin typeface="+mn-lt"/>
                <a:cs typeface="+mn-cs"/>
              </a:rPr>
              <a:t> </a:t>
            </a:r>
          </a:p>
          <a:p>
            <a:pPr marL="914400" lvl="1" indent="-457200" fontAlgn="auto">
              <a:spcBef>
                <a:spcPct val="20000"/>
              </a:spcBef>
              <a:spcAft>
                <a:spcPts val="0"/>
              </a:spcAft>
              <a:defRPr/>
            </a:pPr>
            <a:r>
              <a:rPr lang="en-US" sz="1600" dirty="0">
                <a:latin typeface="+mn-lt"/>
                <a:cs typeface="+mn-cs"/>
              </a:rPr>
              <a:t>Journal of Chemical Physics 132, 174704 (2010)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500"/>
                                        <p:tgtEl>
                                          <p:spTgt spid="3">
                                            <p:txEl>
                                              <p:pRg st="8" end="8"/>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wipe(down)">
                                      <p:cBhvr>
                                        <p:cTn id="35" dur="500"/>
                                        <p:tgtEl>
                                          <p:spTgt spid="3">
                                            <p:txEl>
                                              <p:pRg st="9" end="9"/>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wipe(down)">
                                      <p:cBhvr>
                                        <p:cTn id="38" dur="500"/>
                                        <p:tgtEl>
                                          <p:spTgt spid="3">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wipe(down)">
                                      <p:cBhvr>
                                        <p:cTn id="43" dur="500"/>
                                        <p:tgtEl>
                                          <p:spTgt spid="3">
                                            <p:txEl>
                                              <p:pRg st="11" end="1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wipe(down)">
                                      <p:cBhvr>
                                        <p:cTn id="48" dur="500"/>
                                        <p:tgtEl>
                                          <p:spTgt spid="3">
                                            <p:txEl>
                                              <p:pRg st="12" end="12"/>
                                            </p:txEl>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Effect transition="in" filter="wipe(down)">
                                      <p:cBhvr>
                                        <p:cTn id="51" dur="500"/>
                                        <p:tgtEl>
                                          <p:spTgt spid="3">
                                            <p:txEl>
                                              <p:pRg st="13" end="13"/>
                                            </p:txEl>
                                          </p:spTgt>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
                                            <p:txEl>
                                              <p:pRg st="14" end="14"/>
                                            </p:txEl>
                                          </p:spTgt>
                                        </p:tgtEl>
                                        <p:attrNameLst>
                                          <p:attrName>style.visibility</p:attrName>
                                        </p:attrNameLst>
                                      </p:cBhvr>
                                      <p:to>
                                        <p:strVal val="visible"/>
                                      </p:to>
                                    </p:set>
                                    <p:animEffect transition="in" filter="wipe(down)">
                                      <p:cBhvr>
                                        <p:cTn id="54"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txBox="1">
            <a:spLocks/>
          </p:cNvSpPr>
          <p:nvPr/>
        </p:nvSpPr>
        <p:spPr bwMode="auto">
          <a:xfrm>
            <a:off x="0" y="0"/>
            <a:ext cx="9144000" cy="1143000"/>
          </a:xfrm>
          <a:prstGeom prst="rect">
            <a:avLst/>
          </a:prstGeom>
          <a:noFill/>
          <a:ln w="9525">
            <a:noFill/>
            <a:miter lim="800000"/>
            <a:headEnd/>
            <a:tailEnd/>
          </a:ln>
        </p:spPr>
        <p:txBody>
          <a:bodyPr anchor="ctr"/>
          <a:lstStyle/>
          <a:p>
            <a:pPr algn="ctr"/>
            <a:r>
              <a:rPr lang="en-US" sz="3600" b="1">
                <a:solidFill>
                  <a:srgbClr val="8064A2"/>
                </a:solidFill>
                <a:latin typeface="Calibri" pitchFamily="34" charset="0"/>
              </a:rPr>
              <a:t>SerialReax Components</a:t>
            </a:r>
          </a:p>
        </p:txBody>
      </p:sp>
      <p:grpSp>
        <p:nvGrpSpPr>
          <p:cNvPr id="4" name="Group 207"/>
          <p:cNvGrpSpPr>
            <a:grpSpLocks/>
          </p:cNvGrpSpPr>
          <p:nvPr/>
        </p:nvGrpSpPr>
        <p:grpSpPr bwMode="auto">
          <a:xfrm>
            <a:off x="381000" y="1625600"/>
            <a:ext cx="1500188" cy="2205038"/>
            <a:chOff x="10796" y="7200"/>
            <a:chExt cx="1588" cy="3165"/>
          </a:xfrm>
        </p:grpSpPr>
        <p:sp>
          <p:nvSpPr>
            <p:cNvPr id="31" name="AutoShape 190"/>
            <p:cNvSpPr>
              <a:spLocks noChangeArrowheads="1"/>
            </p:cNvSpPr>
            <p:nvPr/>
          </p:nvSpPr>
          <p:spPr bwMode="auto">
            <a:xfrm>
              <a:off x="10799" y="7200"/>
              <a:ext cx="1153" cy="864"/>
            </a:xfrm>
            <a:prstGeom prst="octagon">
              <a:avLst>
                <a:gd name="adj" fmla="val 29287"/>
              </a:avLst>
            </a:prstGeom>
            <a:gradFill rotWithShape="1">
              <a:gsLst>
                <a:gs pos="0">
                  <a:srgbClr val="FF8080"/>
                </a:gs>
                <a:gs pos="50000">
                  <a:srgbClr val="FFB3B3"/>
                </a:gs>
                <a:gs pos="100000">
                  <a:srgbClr val="FFDADA"/>
                </a:gs>
              </a:gsLst>
              <a:lin ang="0" scaled="1"/>
            </a:gradFill>
            <a:ln w="12700">
              <a:solidFill>
                <a:schemeClr val="tx1"/>
              </a:solidFill>
              <a:miter lim="800000"/>
              <a:headEnd/>
              <a:tailEnd/>
            </a:ln>
          </p:spPr>
          <p:txBody>
            <a:bodyPr wrap="none" anchor="ctr"/>
            <a:lstStyle/>
            <a:p>
              <a:pPr algn="ctr" defTabSz="1679147" fontAlgn="auto">
                <a:spcBef>
                  <a:spcPts val="0"/>
                </a:spcBef>
                <a:spcAft>
                  <a:spcPts val="0"/>
                </a:spcAft>
                <a:defRPr/>
              </a:pPr>
              <a:r>
                <a:rPr lang="en-US" sz="1050" dirty="0">
                  <a:latin typeface="Lucida Sans" pitchFamily="34" charset="0"/>
                  <a:cs typeface="+mn-cs"/>
                </a:rPr>
                <a:t>System</a:t>
              </a:r>
            </a:p>
            <a:p>
              <a:pPr algn="ctr" defTabSz="1679147" fontAlgn="auto">
                <a:spcBef>
                  <a:spcPts val="0"/>
                </a:spcBef>
                <a:spcAft>
                  <a:spcPts val="0"/>
                </a:spcAft>
                <a:defRPr/>
              </a:pPr>
              <a:r>
                <a:rPr lang="en-US" sz="1050" dirty="0">
                  <a:latin typeface="Lucida Sans" pitchFamily="34" charset="0"/>
                  <a:cs typeface="+mn-cs"/>
                </a:rPr>
                <a:t>Geometry</a:t>
              </a:r>
            </a:p>
          </p:txBody>
        </p:sp>
        <p:sp>
          <p:nvSpPr>
            <p:cNvPr id="32" name="AutoShape 191"/>
            <p:cNvSpPr>
              <a:spLocks noChangeArrowheads="1"/>
            </p:cNvSpPr>
            <p:nvPr/>
          </p:nvSpPr>
          <p:spPr bwMode="auto">
            <a:xfrm>
              <a:off x="10796" y="8348"/>
              <a:ext cx="1153" cy="864"/>
            </a:xfrm>
            <a:prstGeom prst="diamond">
              <a:avLst/>
            </a:prstGeom>
            <a:gradFill rotWithShape="1">
              <a:gsLst>
                <a:gs pos="0">
                  <a:srgbClr val="FF9C80"/>
                </a:gs>
                <a:gs pos="50000">
                  <a:srgbClr val="FFC1B3"/>
                </a:gs>
                <a:gs pos="100000">
                  <a:srgbClr val="FFE1DA"/>
                </a:gs>
              </a:gsLst>
              <a:lin ang="0" scaled="1"/>
            </a:gradFill>
            <a:ln w="9525">
              <a:solidFill>
                <a:schemeClr val="tx1"/>
              </a:solidFill>
              <a:miter lim="800000"/>
              <a:headEnd/>
              <a:tailEnd/>
            </a:ln>
          </p:spPr>
          <p:txBody>
            <a:bodyPr wrap="none" anchor="ctr"/>
            <a:lstStyle/>
            <a:p>
              <a:pPr algn="ctr" defTabSz="1679147" fontAlgn="auto">
                <a:spcBef>
                  <a:spcPts val="0"/>
                </a:spcBef>
                <a:spcAft>
                  <a:spcPts val="0"/>
                </a:spcAft>
                <a:defRPr/>
              </a:pPr>
              <a:r>
                <a:rPr lang="en-US" sz="1050" dirty="0">
                  <a:latin typeface="Lucida Sans" pitchFamily="34" charset="0"/>
                  <a:cs typeface="+mn-cs"/>
                </a:rPr>
                <a:t>Control </a:t>
              </a:r>
            </a:p>
            <a:p>
              <a:pPr algn="ctr" defTabSz="1679147" fontAlgn="auto">
                <a:spcBef>
                  <a:spcPts val="0"/>
                </a:spcBef>
                <a:spcAft>
                  <a:spcPts val="0"/>
                </a:spcAft>
                <a:defRPr/>
              </a:pPr>
              <a:r>
                <a:rPr lang="en-US" sz="1050" dirty="0">
                  <a:latin typeface="Lucida Sans" pitchFamily="34" charset="0"/>
                  <a:cs typeface="+mn-cs"/>
                </a:rPr>
                <a:t>Parameters</a:t>
              </a:r>
            </a:p>
          </p:txBody>
        </p:sp>
        <p:sp>
          <p:nvSpPr>
            <p:cNvPr id="33" name="Oval 192"/>
            <p:cNvSpPr>
              <a:spLocks noChangeArrowheads="1"/>
            </p:cNvSpPr>
            <p:nvPr/>
          </p:nvSpPr>
          <p:spPr bwMode="auto">
            <a:xfrm>
              <a:off x="10796" y="9501"/>
              <a:ext cx="1153" cy="864"/>
            </a:xfrm>
            <a:prstGeom prst="ellipse">
              <a:avLst/>
            </a:prstGeom>
            <a:gradFill rotWithShape="1">
              <a:gsLst>
                <a:gs pos="0">
                  <a:srgbClr val="869BFF"/>
                </a:gs>
                <a:gs pos="50000">
                  <a:srgbClr val="B6C1FF"/>
                </a:gs>
                <a:gs pos="100000">
                  <a:srgbClr val="DBE0FF"/>
                </a:gs>
              </a:gsLst>
              <a:lin ang="0" scaled="1"/>
            </a:gradFill>
            <a:ln w="9525">
              <a:solidFill>
                <a:schemeClr val="tx1"/>
              </a:solidFill>
              <a:round/>
              <a:headEnd/>
              <a:tailEnd/>
            </a:ln>
          </p:spPr>
          <p:txBody>
            <a:bodyPr wrap="none" anchor="ctr"/>
            <a:lstStyle/>
            <a:p>
              <a:pPr algn="ctr" defTabSz="1679147" fontAlgn="auto">
                <a:spcBef>
                  <a:spcPts val="0"/>
                </a:spcBef>
                <a:spcAft>
                  <a:spcPts val="0"/>
                </a:spcAft>
                <a:defRPr/>
              </a:pPr>
              <a:r>
                <a:rPr lang="en-US" sz="1050" dirty="0">
                  <a:latin typeface="Lucida Sans" pitchFamily="34" charset="0"/>
                  <a:cs typeface="+mn-cs"/>
                </a:rPr>
                <a:t>Force Field </a:t>
              </a:r>
            </a:p>
            <a:p>
              <a:pPr algn="ctr" defTabSz="1679147" fontAlgn="auto">
                <a:spcBef>
                  <a:spcPts val="0"/>
                </a:spcBef>
                <a:spcAft>
                  <a:spcPts val="0"/>
                </a:spcAft>
                <a:defRPr/>
              </a:pPr>
              <a:r>
                <a:rPr lang="en-US" sz="1050" dirty="0">
                  <a:latin typeface="Lucida Sans" pitchFamily="34" charset="0"/>
                  <a:cs typeface="+mn-cs"/>
                </a:rPr>
                <a:t>Parameters</a:t>
              </a:r>
            </a:p>
          </p:txBody>
        </p:sp>
        <p:sp>
          <p:nvSpPr>
            <p:cNvPr id="21539" name="Line 196"/>
            <p:cNvSpPr>
              <a:spLocks noChangeShapeType="1"/>
            </p:cNvSpPr>
            <p:nvPr/>
          </p:nvSpPr>
          <p:spPr bwMode="auto">
            <a:xfrm>
              <a:off x="11952" y="7584"/>
              <a:ext cx="432" cy="0"/>
            </a:xfrm>
            <a:prstGeom prst="line">
              <a:avLst/>
            </a:prstGeom>
            <a:noFill/>
            <a:ln w="19050">
              <a:solidFill>
                <a:schemeClr val="tx1"/>
              </a:solidFill>
              <a:round/>
              <a:headEnd/>
              <a:tailEnd type="triangle" w="med" len="med"/>
            </a:ln>
          </p:spPr>
          <p:txBody>
            <a:bodyPr/>
            <a:lstStyle/>
            <a:p>
              <a:endParaRPr lang="en-US"/>
            </a:p>
          </p:txBody>
        </p:sp>
        <p:sp>
          <p:nvSpPr>
            <p:cNvPr id="21540" name="Line 197"/>
            <p:cNvSpPr>
              <a:spLocks noChangeShapeType="1"/>
            </p:cNvSpPr>
            <p:nvPr/>
          </p:nvSpPr>
          <p:spPr bwMode="auto">
            <a:xfrm>
              <a:off x="11952" y="8784"/>
              <a:ext cx="432" cy="0"/>
            </a:xfrm>
            <a:prstGeom prst="line">
              <a:avLst/>
            </a:prstGeom>
            <a:noFill/>
            <a:ln w="19050">
              <a:solidFill>
                <a:schemeClr val="tx1"/>
              </a:solidFill>
              <a:round/>
              <a:headEnd/>
              <a:tailEnd type="triangle" w="med" len="med"/>
            </a:ln>
          </p:spPr>
          <p:txBody>
            <a:bodyPr/>
            <a:lstStyle/>
            <a:p>
              <a:endParaRPr lang="en-US"/>
            </a:p>
          </p:txBody>
        </p:sp>
        <p:sp>
          <p:nvSpPr>
            <p:cNvPr id="21541" name="Line 198"/>
            <p:cNvSpPr>
              <a:spLocks noChangeShapeType="1"/>
            </p:cNvSpPr>
            <p:nvPr/>
          </p:nvSpPr>
          <p:spPr bwMode="auto">
            <a:xfrm>
              <a:off x="11952" y="9888"/>
              <a:ext cx="432" cy="0"/>
            </a:xfrm>
            <a:prstGeom prst="line">
              <a:avLst/>
            </a:prstGeom>
            <a:noFill/>
            <a:ln w="19050">
              <a:solidFill>
                <a:schemeClr val="tx1"/>
              </a:solidFill>
              <a:round/>
              <a:headEnd/>
              <a:tailEnd type="triangle" w="med" len="med"/>
            </a:ln>
          </p:spPr>
          <p:txBody>
            <a:bodyPr/>
            <a:lstStyle/>
            <a:p>
              <a:endParaRPr lang="en-US"/>
            </a:p>
          </p:txBody>
        </p:sp>
      </p:grpSp>
      <p:grpSp>
        <p:nvGrpSpPr>
          <p:cNvPr id="5" name="Group 206"/>
          <p:cNvGrpSpPr>
            <a:grpSpLocks/>
          </p:cNvGrpSpPr>
          <p:nvPr/>
        </p:nvGrpSpPr>
        <p:grpSpPr bwMode="auto">
          <a:xfrm>
            <a:off x="7043738" y="3765550"/>
            <a:ext cx="1490662" cy="2206625"/>
            <a:chOff x="17856" y="9788"/>
            <a:chExt cx="1578" cy="3168"/>
          </a:xfrm>
        </p:grpSpPr>
        <p:sp>
          <p:nvSpPr>
            <p:cNvPr id="25" name="AutoShape 199"/>
            <p:cNvSpPr>
              <a:spLocks noChangeArrowheads="1"/>
            </p:cNvSpPr>
            <p:nvPr/>
          </p:nvSpPr>
          <p:spPr bwMode="auto">
            <a:xfrm rot="10800000">
              <a:off x="18281" y="12092"/>
              <a:ext cx="1153" cy="864"/>
            </a:xfrm>
            <a:prstGeom prst="flowChartMultidocument">
              <a:avLst/>
            </a:prstGeom>
            <a:gradFill rotWithShape="1">
              <a:gsLst>
                <a:gs pos="0">
                  <a:srgbClr val="9A9A52"/>
                </a:gs>
                <a:gs pos="50000">
                  <a:srgbClr val="DDDD79"/>
                </a:gs>
                <a:gs pos="100000">
                  <a:srgbClr val="FFFF91"/>
                </a:gs>
              </a:gsLst>
              <a:lin ang="10800000" scaled="1"/>
            </a:gradFill>
            <a:ln w="9525">
              <a:solidFill>
                <a:schemeClr val="tx1"/>
              </a:solidFill>
              <a:miter lim="800000"/>
              <a:headEnd/>
              <a:tailEnd/>
            </a:ln>
          </p:spPr>
          <p:txBody>
            <a:bodyPr rot="10800000" wrap="none" anchor="ctr"/>
            <a:lstStyle/>
            <a:p>
              <a:pPr algn="ctr" defTabSz="1679147" fontAlgn="auto">
                <a:spcBef>
                  <a:spcPts val="0"/>
                </a:spcBef>
                <a:spcAft>
                  <a:spcPts val="0"/>
                </a:spcAft>
                <a:defRPr/>
              </a:pPr>
              <a:r>
                <a:rPr lang="en-US" sz="1050" dirty="0">
                  <a:latin typeface="Lucida Sans" pitchFamily="34" charset="0"/>
                  <a:cs typeface="+mn-cs"/>
                </a:rPr>
                <a:t>Trajectory</a:t>
              </a:r>
            </a:p>
            <a:p>
              <a:pPr algn="ctr" defTabSz="1679147" fontAlgn="auto">
                <a:spcBef>
                  <a:spcPts val="0"/>
                </a:spcBef>
                <a:spcAft>
                  <a:spcPts val="0"/>
                </a:spcAft>
                <a:defRPr/>
              </a:pPr>
              <a:r>
                <a:rPr lang="en-US" sz="1050" dirty="0">
                  <a:latin typeface="Lucida Sans" pitchFamily="34" charset="0"/>
                  <a:cs typeface="+mn-cs"/>
                </a:rPr>
                <a:t>Snapshots</a:t>
              </a:r>
            </a:p>
          </p:txBody>
        </p:sp>
        <p:sp>
          <p:nvSpPr>
            <p:cNvPr id="26" name="AutoShape 200"/>
            <p:cNvSpPr>
              <a:spLocks noChangeArrowheads="1"/>
            </p:cNvSpPr>
            <p:nvPr/>
          </p:nvSpPr>
          <p:spPr bwMode="auto">
            <a:xfrm>
              <a:off x="18281" y="10939"/>
              <a:ext cx="1153" cy="866"/>
            </a:xfrm>
            <a:prstGeom prst="flowChartPunchedTape">
              <a:avLst/>
            </a:prstGeom>
            <a:gradFill rotWithShape="1">
              <a:gsLst>
                <a:gs pos="0">
                  <a:srgbClr val="FFE980"/>
                </a:gs>
                <a:gs pos="50000">
                  <a:srgbClr val="FFEFB3"/>
                </a:gs>
                <a:gs pos="100000">
                  <a:srgbClr val="FFF6DA"/>
                </a:gs>
              </a:gsLst>
              <a:lin ang="10800000" scaled="1"/>
            </a:gradFill>
            <a:ln w="9525">
              <a:solidFill>
                <a:schemeClr val="tx1"/>
              </a:solidFill>
              <a:miter lim="800000"/>
              <a:headEnd/>
              <a:tailEnd/>
            </a:ln>
          </p:spPr>
          <p:txBody>
            <a:bodyPr wrap="none" anchor="ctr"/>
            <a:lstStyle/>
            <a:p>
              <a:pPr algn="ctr" defTabSz="1679147" fontAlgn="auto">
                <a:spcBef>
                  <a:spcPts val="0"/>
                </a:spcBef>
                <a:spcAft>
                  <a:spcPts val="0"/>
                </a:spcAft>
                <a:defRPr/>
              </a:pPr>
              <a:r>
                <a:rPr lang="en-US" sz="1050" dirty="0">
                  <a:latin typeface="Lucida Sans" pitchFamily="34" charset="0"/>
                  <a:cs typeface="+mn-cs"/>
                </a:rPr>
                <a:t>System Status</a:t>
              </a:r>
            </a:p>
            <a:p>
              <a:pPr algn="ctr" defTabSz="1679147" fontAlgn="auto">
                <a:spcBef>
                  <a:spcPts val="0"/>
                </a:spcBef>
                <a:spcAft>
                  <a:spcPts val="0"/>
                </a:spcAft>
                <a:defRPr/>
              </a:pPr>
              <a:r>
                <a:rPr lang="en-US" sz="1050" dirty="0">
                  <a:latin typeface="Lucida Sans" pitchFamily="34" charset="0"/>
                  <a:cs typeface="+mn-cs"/>
                </a:rPr>
                <a:t>Update</a:t>
              </a:r>
            </a:p>
          </p:txBody>
        </p:sp>
        <p:sp>
          <p:nvSpPr>
            <p:cNvPr id="27" name="AutoShape 202"/>
            <p:cNvSpPr>
              <a:spLocks noChangeArrowheads="1"/>
            </p:cNvSpPr>
            <p:nvPr/>
          </p:nvSpPr>
          <p:spPr bwMode="auto">
            <a:xfrm>
              <a:off x="18281" y="9788"/>
              <a:ext cx="1153" cy="864"/>
            </a:xfrm>
            <a:prstGeom prst="horizontalScroll">
              <a:avLst>
                <a:gd name="adj" fmla="val 12500"/>
              </a:avLst>
            </a:prstGeom>
            <a:gradFill rotWithShape="1">
              <a:gsLst>
                <a:gs pos="0">
                  <a:srgbClr val="C196C1"/>
                </a:gs>
                <a:gs pos="50000">
                  <a:srgbClr val="D7C0D7"/>
                </a:gs>
                <a:gs pos="100000">
                  <a:srgbClr val="EBE1EB"/>
                </a:gs>
              </a:gsLst>
              <a:lin ang="10800000" scaled="1"/>
            </a:gradFill>
            <a:ln w="9525">
              <a:solidFill>
                <a:schemeClr val="tx1"/>
              </a:solidFill>
              <a:round/>
              <a:headEnd/>
              <a:tailEnd/>
            </a:ln>
          </p:spPr>
          <p:txBody>
            <a:bodyPr wrap="none" anchor="ctr"/>
            <a:lstStyle/>
            <a:p>
              <a:pPr algn="ctr" defTabSz="1679147" fontAlgn="auto">
                <a:spcBef>
                  <a:spcPts val="0"/>
                </a:spcBef>
                <a:spcAft>
                  <a:spcPts val="0"/>
                </a:spcAft>
                <a:defRPr/>
              </a:pPr>
              <a:r>
                <a:rPr lang="en-US" sz="1050" dirty="0">
                  <a:latin typeface="Lucida Sans" pitchFamily="34" charset="0"/>
                  <a:cs typeface="+mn-cs"/>
                </a:rPr>
                <a:t>Program Log</a:t>
              </a:r>
            </a:p>
            <a:p>
              <a:pPr algn="ctr" defTabSz="1679147" fontAlgn="auto">
                <a:spcBef>
                  <a:spcPts val="0"/>
                </a:spcBef>
                <a:spcAft>
                  <a:spcPts val="0"/>
                </a:spcAft>
                <a:defRPr/>
              </a:pPr>
              <a:r>
                <a:rPr lang="en-US" sz="1050" dirty="0">
                  <a:latin typeface="Lucida Sans" pitchFamily="34" charset="0"/>
                  <a:cs typeface="+mn-cs"/>
                </a:rPr>
                <a:t>File</a:t>
              </a:r>
            </a:p>
          </p:txBody>
        </p:sp>
        <p:sp>
          <p:nvSpPr>
            <p:cNvPr id="21533" name="Line 203"/>
            <p:cNvSpPr>
              <a:spLocks noChangeShapeType="1"/>
            </p:cNvSpPr>
            <p:nvPr/>
          </p:nvSpPr>
          <p:spPr bwMode="auto">
            <a:xfrm>
              <a:off x="17856" y="10224"/>
              <a:ext cx="432" cy="0"/>
            </a:xfrm>
            <a:prstGeom prst="line">
              <a:avLst/>
            </a:prstGeom>
            <a:noFill/>
            <a:ln w="19050">
              <a:solidFill>
                <a:schemeClr val="tx1"/>
              </a:solidFill>
              <a:round/>
              <a:headEnd/>
              <a:tailEnd type="triangle" w="med" len="med"/>
            </a:ln>
          </p:spPr>
          <p:txBody>
            <a:bodyPr/>
            <a:lstStyle/>
            <a:p>
              <a:endParaRPr lang="en-US"/>
            </a:p>
          </p:txBody>
        </p:sp>
        <p:sp>
          <p:nvSpPr>
            <p:cNvPr id="21534" name="Line 204"/>
            <p:cNvSpPr>
              <a:spLocks noChangeShapeType="1"/>
            </p:cNvSpPr>
            <p:nvPr/>
          </p:nvSpPr>
          <p:spPr bwMode="auto">
            <a:xfrm>
              <a:off x="17856" y="12528"/>
              <a:ext cx="432" cy="0"/>
            </a:xfrm>
            <a:prstGeom prst="line">
              <a:avLst/>
            </a:prstGeom>
            <a:noFill/>
            <a:ln w="19050">
              <a:solidFill>
                <a:schemeClr val="tx1"/>
              </a:solidFill>
              <a:round/>
              <a:headEnd/>
              <a:tailEnd type="triangle" w="med" len="med"/>
            </a:ln>
          </p:spPr>
          <p:txBody>
            <a:bodyPr/>
            <a:lstStyle/>
            <a:p>
              <a:endParaRPr lang="en-US"/>
            </a:p>
          </p:txBody>
        </p:sp>
        <p:sp>
          <p:nvSpPr>
            <p:cNvPr id="21535" name="Line 205"/>
            <p:cNvSpPr>
              <a:spLocks noChangeShapeType="1"/>
            </p:cNvSpPr>
            <p:nvPr/>
          </p:nvSpPr>
          <p:spPr bwMode="auto">
            <a:xfrm>
              <a:off x="17856" y="11376"/>
              <a:ext cx="432" cy="0"/>
            </a:xfrm>
            <a:prstGeom prst="line">
              <a:avLst/>
            </a:prstGeom>
            <a:noFill/>
            <a:ln w="19050">
              <a:solidFill>
                <a:schemeClr val="tx1"/>
              </a:solidFill>
              <a:round/>
              <a:headEnd/>
              <a:tailEnd type="triangle" w="med" len="med"/>
            </a:ln>
          </p:spPr>
          <p:txBody>
            <a:bodyPr/>
            <a:lstStyle/>
            <a:p>
              <a:endParaRPr lang="en-US"/>
            </a:p>
          </p:txBody>
        </p:sp>
      </p:grpSp>
      <p:grpSp>
        <p:nvGrpSpPr>
          <p:cNvPr id="40" name="Group 39"/>
          <p:cNvGrpSpPr>
            <a:grpSpLocks/>
          </p:cNvGrpSpPr>
          <p:nvPr/>
        </p:nvGrpSpPr>
        <p:grpSpPr bwMode="auto">
          <a:xfrm>
            <a:off x="1873250" y="990600"/>
            <a:ext cx="5129213" cy="5715000"/>
            <a:chOff x="1872478" y="990600"/>
            <a:chExt cx="5130674" cy="5715000"/>
          </a:xfrm>
        </p:grpSpPr>
        <p:sp>
          <p:nvSpPr>
            <p:cNvPr id="21528" name="AutoShape 193"/>
            <p:cNvSpPr>
              <a:spLocks noChangeArrowheads="1"/>
            </p:cNvSpPr>
            <p:nvPr/>
          </p:nvSpPr>
          <p:spPr bwMode="auto">
            <a:xfrm>
              <a:off x="1872478" y="990600"/>
              <a:ext cx="5130674" cy="5715000"/>
            </a:xfrm>
            <a:prstGeom prst="roundRect">
              <a:avLst>
                <a:gd name="adj" fmla="val 16667"/>
              </a:avLst>
            </a:prstGeom>
            <a:solidFill>
              <a:srgbClr val="00FF00">
                <a:alpha val="10196"/>
              </a:srgbClr>
            </a:solidFill>
            <a:ln w="9525">
              <a:solidFill>
                <a:schemeClr val="tx1"/>
              </a:solidFill>
              <a:round/>
              <a:headEnd/>
              <a:tailEnd/>
            </a:ln>
          </p:spPr>
          <p:txBody>
            <a:bodyPr wrap="none" anchor="ctr"/>
            <a:lstStyle/>
            <a:p>
              <a:endParaRPr lang="en-US" sz="600">
                <a:latin typeface="Calibri" pitchFamily="34" charset="0"/>
              </a:endParaRPr>
            </a:p>
          </p:txBody>
        </p:sp>
        <p:sp>
          <p:nvSpPr>
            <p:cNvPr id="21529" name="Text Box 194"/>
            <p:cNvSpPr txBox="1">
              <a:spLocks noChangeArrowheads="1"/>
            </p:cNvSpPr>
            <p:nvPr/>
          </p:nvSpPr>
          <p:spPr bwMode="auto">
            <a:xfrm>
              <a:off x="3733800" y="990600"/>
              <a:ext cx="1142998" cy="338554"/>
            </a:xfrm>
            <a:prstGeom prst="rect">
              <a:avLst/>
            </a:prstGeom>
            <a:noFill/>
            <a:ln w="9525">
              <a:noFill/>
              <a:miter lim="800000"/>
              <a:headEnd/>
              <a:tailEnd/>
            </a:ln>
          </p:spPr>
          <p:txBody>
            <a:bodyPr>
              <a:spAutoFit/>
            </a:bodyPr>
            <a:lstStyle/>
            <a:p>
              <a:pPr algn="ctr" defTabSz="1677988">
                <a:spcBef>
                  <a:spcPct val="50000"/>
                </a:spcBef>
              </a:pPr>
              <a:r>
                <a:rPr lang="en-US" sz="1600" b="1">
                  <a:latin typeface="Calibri" pitchFamily="34" charset="0"/>
                </a:rPr>
                <a:t>SerialReax</a:t>
              </a:r>
            </a:p>
          </p:txBody>
        </p:sp>
      </p:grpSp>
      <p:sp>
        <p:nvSpPr>
          <p:cNvPr id="9" name="Rectangle 208"/>
          <p:cNvSpPr>
            <a:spLocks noChangeArrowheads="1"/>
          </p:cNvSpPr>
          <p:nvPr/>
        </p:nvSpPr>
        <p:spPr bwMode="auto">
          <a:xfrm>
            <a:off x="2130425" y="1279525"/>
            <a:ext cx="1920875" cy="601663"/>
          </a:xfrm>
          <a:prstGeom prst="rect">
            <a:avLst/>
          </a:prstGeom>
          <a:gradFill rotWithShape="1">
            <a:gsLst>
              <a:gs pos="0">
                <a:srgbClr val="80FF80"/>
              </a:gs>
              <a:gs pos="50000">
                <a:srgbClr val="B3FFB3"/>
              </a:gs>
              <a:gs pos="100000">
                <a:srgbClr val="DAFFDA"/>
              </a:gs>
            </a:gsLst>
            <a:lin ang="2700000" scaled="1"/>
          </a:gradFill>
          <a:ln w="9525">
            <a:noFill/>
            <a:miter lim="800000"/>
            <a:headEnd/>
            <a:tailEnd/>
          </a:ln>
        </p:spPr>
        <p:txBody>
          <a:bodyPr wrap="none" anchor="ctr"/>
          <a:lstStyle/>
          <a:p>
            <a:pPr defTabSz="1677988">
              <a:lnSpc>
                <a:spcPct val="120000"/>
              </a:lnSpc>
            </a:pPr>
            <a:r>
              <a:rPr lang="en-US" sz="1000" b="1" u="sng">
                <a:latin typeface="Lucida Sans" pitchFamily="34" charset="0"/>
              </a:rPr>
              <a:t>Initialization</a:t>
            </a:r>
          </a:p>
          <a:p>
            <a:pPr defTabSz="1677988">
              <a:lnSpc>
                <a:spcPct val="120000"/>
              </a:lnSpc>
              <a:buFontTx/>
              <a:buChar char="•"/>
            </a:pPr>
            <a:r>
              <a:rPr lang="en-US" sz="1000">
                <a:latin typeface="Lucida Sans" pitchFamily="34" charset="0"/>
              </a:rPr>
              <a:t>Read input data</a:t>
            </a:r>
          </a:p>
          <a:p>
            <a:pPr defTabSz="1677988">
              <a:lnSpc>
                <a:spcPct val="120000"/>
              </a:lnSpc>
              <a:buFontTx/>
              <a:buChar char="•"/>
            </a:pPr>
            <a:r>
              <a:rPr lang="en-US" sz="1000">
                <a:latin typeface="Lucida Sans" pitchFamily="34" charset="0"/>
              </a:rPr>
              <a:t>Initialize data structs</a:t>
            </a:r>
            <a:endParaRPr lang="en-US" sz="1000" i="1">
              <a:latin typeface="Lucida Sans" pitchFamily="34" charset="0"/>
            </a:endParaRPr>
          </a:p>
        </p:txBody>
      </p:sp>
      <p:sp>
        <p:nvSpPr>
          <p:cNvPr id="10" name="Rectangle 211"/>
          <p:cNvSpPr>
            <a:spLocks noChangeArrowheads="1"/>
          </p:cNvSpPr>
          <p:nvPr/>
        </p:nvSpPr>
        <p:spPr bwMode="auto">
          <a:xfrm>
            <a:off x="4572000" y="3521075"/>
            <a:ext cx="2286000" cy="593725"/>
          </a:xfrm>
          <a:prstGeom prst="rect">
            <a:avLst/>
          </a:prstGeom>
          <a:gradFill rotWithShape="1">
            <a:gsLst>
              <a:gs pos="0">
                <a:srgbClr val="FFFF80"/>
              </a:gs>
              <a:gs pos="50000">
                <a:srgbClr val="FFFFB3"/>
              </a:gs>
              <a:gs pos="100000">
                <a:srgbClr val="FFFFDA"/>
              </a:gs>
            </a:gsLst>
            <a:lin ang="5400000" scaled="1"/>
          </a:gradFill>
          <a:ln w="9525">
            <a:noFill/>
            <a:miter lim="800000"/>
            <a:headEnd/>
            <a:tailEnd/>
          </a:ln>
        </p:spPr>
        <p:txBody>
          <a:bodyPr wrap="none" anchor="ctr"/>
          <a:lstStyle/>
          <a:p>
            <a:pPr defTabSz="1677988">
              <a:lnSpc>
                <a:spcPct val="120000"/>
              </a:lnSpc>
            </a:pPr>
            <a:r>
              <a:rPr lang="en-US" sz="1000" b="1" u="sng">
                <a:latin typeface="Lucida Sans" pitchFamily="34" charset="0"/>
              </a:rPr>
              <a:t>Compute Bonds</a:t>
            </a:r>
          </a:p>
          <a:p>
            <a:pPr defTabSz="1677988">
              <a:lnSpc>
                <a:spcPct val="120000"/>
              </a:lnSpc>
            </a:pPr>
            <a:r>
              <a:rPr lang="en-US" sz="1000">
                <a:latin typeface="Lucida Sans" pitchFamily="34" charset="0"/>
              </a:rPr>
              <a:t>Corrections are applied after all </a:t>
            </a:r>
          </a:p>
          <a:p>
            <a:pPr defTabSz="1677988">
              <a:lnSpc>
                <a:spcPct val="120000"/>
              </a:lnSpc>
            </a:pPr>
            <a:r>
              <a:rPr lang="en-US" sz="1000">
                <a:latin typeface="Lucida Sans" pitchFamily="34" charset="0"/>
              </a:rPr>
              <a:t>uncorrected bonds are computed</a:t>
            </a:r>
          </a:p>
        </p:txBody>
      </p:sp>
      <p:sp>
        <p:nvSpPr>
          <p:cNvPr id="11" name="Rectangle 213"/>
          <p:cNvSpPr>
            <a:spLocks noChangeArrowheads="1"/>
          </p:cNvSpPr>
          <p:nvPr/>
        </p:nvSpPr>
        <p:spPr bwMode="auto">
          <a:xfrm>
            <a:off x="4572000" y="4389438"/>
            <a:ext cx="2286000" cy="1325562"/>
          </a:xfrm>
          <a:prstGeom prst="rect">
            <a:avLst/>
          </a:prstGeom>
          <a:gradFill rotWithShape="1">
            <a:gsLst>
              <a:gs pos="0">
                <a:srgbClr val="FFBD80"/>
              </a:gs>
              <a:gs pos="50000">
                <a:srgbClr val="FFD4B3"/>
              </a:gs>
              <a:gs pos="100000">
                <a:srgbClr val="FFE9DA"/>
              </a:gs>
            </a:gsLst>
            <a:lin ang="5400000" scaled="1"/>
          </a:gradFill>
          <a:ln w="9525">
            <a:noFill/>
            <a:miter lim="800000"/>
            <a:headEnd/>
            <a:tailEnd/>
          </a:ln>
        </p:spPr>
        <p:txBody>
          <a:bodyPr wrap="none" anchor="ctr"/>
          <a:lstStyle/>
          <a:p>
            <a:pPr marL="136525" indent="-136525" defTabSz="1677988">
              <a:lnSpc>
                <a:spcPct val="120000"/>
              </a:lnSpc>
            </a:pPr>
            <a:r>
              <a:rPr lang="en-US" sz="1000" b="1" u="sng">
                <a:latin typeface="Lucida Sans" pitchFamily="34" charset="0"/>
              </a:rPr>
              <a:t>Bonded Interactions</a:t>
            </a:r>
          </a:p>
          <a:p>
            <a:pPr marL="136525" indent="-136525" defTabSz="1677988">
              <a:lnSpc>
                <a:spcPct val="120000"/>
              </a:lnSpc>
              <a:buFontTx/>
              <a:buAutoNum type="arabicPeriod"/>
            </a:pPr>
            <a:r>
              <a:rPr lang="en-US" sz="1000">
                <a:latin typeface="Lucida Sans" pitchFamily="34" charset="0"/>
              </a:rPr>
              <a:t>Bonds</a:t>
            </a:r>
          </a:p>
          <a:p>
            <a:pPr marL="136525" indent="-136525" defTabSz="1677988">
              <a:lnSpc>
                <a:spcPct val="120000"/>
              </a:lnSpc>
              <a:buFontTx/>
              <a:buAutoNum type="arabicPeriod"/>
            </a:pPr>
            <a:r>
              <a:rPr lang="en-US" sz="1000">
                <a:latin typeface="Lucida Sans" pitchFamily="34" charset="0"/>
              </a:rPr>
              <a:t>Lone pairs</a:t>
            </a:r>
          </a:p>
          <a:p>
            <a:pPr marL="136525" indent="-136525" defTabSz="1677988">
              <a:lnSpc>
                <a:spcPct val="120000"/>
              </a:lnSpc>
              <a:buFontTx/>
              <a:buAutoNum type="arabicPeriod"/>
            </a:pPr>
            <a:r>
              <a:rPr lang="en-US" sz="1000">
                <a:latin typeface="Lucida Sans" pitchFamily="34" charset="0"/>
              </a:rPr>
              <a:t>Over/UnderCoord</a:t>
            </a:r>
          </a:p>
          <a:p>
            <a:pPr marL="136525" indent="-136525" defTabSz="1677988">
              <a:lnSpc>
                <a:spcPct val="120000"/>
              </a:lnSpc>
              <a:buFontTx/>
              <a:buAutoNum type="arabicPeriod"/>
            </a:pPr>
            <a:r>
              <a:rPr lang="en-US" sz="1000">
                <a:latin typeface="Lucida Sans" pitchFamily="34" charset="0"/>
              </a:rPr>
              <a:t>Valence Angles</a:t>
            </a:r>
          </a:p>
          <a:p>
            <a:pPr marL="136525" indent="-136525" defTabSz="1677988">
              <a:lnSpc>
                <a:spcPct val="120000"/>
              </a:lnSpc>
              <a:buFontTx/>
              <a:buAutoNum type="arabicPeriod"/>
            </a:pPr>
            <a:r>
              <a:rPr lang="en-US" sz="1000">
                <a:latin typeface="Lucida Sans" pitchFamily="34" charset="0"/>
              </a:rPr>
              <a:t>Hydrogen Bonds</a:t>
            </a:r>
          </a:p>
          <a:p>
            <a:pPr marL="136525" indent="-136525" defTabSz="1677988">
              <a:lnSpc>
                <a:spcPct val="120000"/>
              </a:lnSpc>
              <a:buFontTx/>
              <a:buAutoNum type="arabicPeriod"/>
            </a:pPr>
            <a:r>
              <a:rPr lang="en-US" sz="1000">
                <a:latin typeface="Lucida Sans" pitchFamily="34" charset="0"/>
              </a:rPr>
              <a:t>Dihedral/ Torsion</a:t>
            </a:r>
          </a:p>
        </p:txBody>
      </p:sp>
      <p:sp>
        <p:nvSpPr>
          <p:cNvPr id="12" name="Rectangle 216"/>
          <p:cNvSpPr>
            <a:spLocks noChangeArrowheads="1"/>
          </p:cNvSpPr>
          <p:nvPr/>
        </p:nvSpPr>
        <p:spPr bwMode="auto">
          <a:xfrm>
            <a:off x="2130425" y="3521075"/>
            <a:ext cx="1920875" cy="914400"/>
          </a:xfrm>
          <a:prstGeom prst="rect">
            <a:avLst/>
          </a:prstGeom>
          <a:gradFill rotWithShape="1">
            <a:gsLst>
              <a:gs pos="0">
                <a:srgbClr val="869BFF"/>
              </a:gs>
              <a:gs pos="50000">
                <a:srgbClr val="B6C1FF"/>
              </a:gs>
              <a:gs pos="100000">
                <a:srgbClr val="DBE0FF"/>
              </a:gs>
            </a:gsLst>
            <a:lin ang="5400000" scaled="1"/>
          </a:gradFill>
          <a:ln w="9525">
            <a:noFill/>
            <a:miter lim="800000"/>
            <a:headEnd/>
            <a:tailEnd/>
          </a:ln>
        </p:spPr>
        <p:txBody>
          <a:bodyPr wrap="none" anchor="ctr"/>
          <a:lstStyle/>
          <a:p>
            <a:pPr defTabSz="1677988">
              <a:lnSpc>
                <a:spcPct val="120000"/>
              </a:lnSpc>
            </a:pPr>
            <a:endParaRPr lang="en-US" sz="600" b="1" u="sng">
              <a:latin typeface="Lucida Sans" pitchFamily="34" charset="0"/>
            </a:endParaRPr>
          </a:p>
          <a:p>
            <a:pPr defTabSz="1677988">
              <a:lnSpc>
                <a:spcPct val="120000"/>
              </a:lnSpc>
            </a:pPr>
            <a:r>
              <a:rPr lang="en-US" sz="1000" b="1" u="sng">
                <a:latin typeface="Lucida Sans" pitchFamily="34" charset="0"/>
              </a:rPr>
              <a:t>QEq</a:t>
            </a:r>
          </a:p>
          <a:p>
            <a:pPr defTabSz="1677988">
              <a:lnSpc>
                <a:spcPct val="120000"/>
              </a:lnSpc>
              <a:buFontTx/>
              <a:buChar char="•"/>
            </a:pPr>
            <a:r>
              <a:rPr lang="en-US" sz="1000">
                <a:latin typeface="Lucida Sans" pitchFamily="34" charset="0"/>
              </a:rPr>
              <a:t>Large sparse linear system</a:t>
            </a:r>
          </a:p>
          <a:p>
            <a:pPr defTabSz="1677988">
              <a:lnSpc>
                <a:spcPct val="120000"/>
              </a:lnSpc>
              <a:buFontTx/>
              <a:buChar char="•"/>
            </a:pPr>
            <a:r>
              <a:rPr lang="en-US" sz="1000">
                <a:latin typeface="Lucida Sans" pitchFamily="34" charset="0"/>
              </a:rPr>
              <a:t>PGMRES(50)  or PCG</a:t>
            </a:r>
            <a:endParaRPr lang="en-US" sz="1000" baseline="30000">
              <a:latin typeface="Lucida Sans" pitchFamily="34" charset="0"/>
            </a:endParaRPr>
          </a:p>
          <a:p>
            <a:pPr defTabSz="1677988">
              <a:lnSpc>
                <a:spcPct val="120000"/>
              </a:lnSpc>
              <a:buFontTx/>
              <a:buChar char="•"/>
            </a:pPr>
            <a:r>
              <a:rPr lang="en-US" sz="1000">
                <a:latin typeface="Lucida Sans" pitchFamily="34" charset="0"/>
              </a:rPr>
              <a:t>ILUT-based pre-conditioners</a:t>
            </a:r>
          </a:p>
          <a:p>
            <a:pPr defTabSz="1677988">
              <a:lnSpc>
                <a:spcPct val="120000"/>
              </a:lnSpc>
            </a:pPr>
            <a:r>
              <a:rPr lang="en-US" sz="1000">
                <a:latin typeface="Lucida Sans" pitchFamily="34" charset="0"/>
              </a:rPr>
              <a:t>  give good performance</a:t>
            </a:r>
          </a:p>
          <a:p>
            <a:pPr defTabSz="1677988">
              <a:lnSpc>
                <a:spcPct val="120000"/>
              </a:lnSpc>
            </a:pPr>
            <a:endParaRPr lang="en-US" sz="600">
              <a:latin typeface="Lucida Sans" pitchFamily="34" charset="0"/>
            </a:endParaRPr>
          </a:p>
        </p:txBody>
      </p:sp>
      <p:sp>
        <p:nvSpPr>
          <p:cNvPr id="13" name="Rectangle 217"/>
          <p:cNvSpPr>
            <a:spLocks noChangeArrowheads="1"/>
          </p:cNvSpPr>
          <p:nvPr/>
        </p:nvSpPr>
        <p:spPr bwMode="auto">
          <a:xfrm>
            <a:off x="3063875" y="5943600"/>
            <a:ext cx="2514600" cy="701675"/>
          </a:xfrm>
          <a:prstGeom prst="rect">
            <a:avLst/>
          </a:prstGeom>
          <a:gradFill rotWithShape="1">
            <a:gsLst>
              <a:gs pos="0">
                <a:srgbClr val="C196C1"/>
              </a:gs>
              <a:gs pos="50000">
                <a:srgbClr val="D7C0D7"/>
              </a:gs>
              <a:gs pos="100000">
                <a:srgbClr val="EBE1EB"/>
              </a:gs>
            </a:gsLst>
            <a:lin ang="5400000" scaled="1"/>
          </a:gradFill>
          <a:ln w="9525">
            <a:noFill/>
            <a:miter lim="800000"/>
            <a:headEnd/>
            <a:tailEnd/>
          </a:ln>
        </p:spPr>
        <p:txBody>
          <a:bodyPr wrap="none" anchor="ctr"/>
          <a:lstStyle/>
          <a:p>
            <a:pPr defTabSz="1677988">
              <a:lnSpc>
                <a:spcPct val="120000"/>
              </a:lnSpc>
            </a:pPr>
            <a:r>
              <a:rPr lang="en-US" sz="1000" b="1" u="sng">
                <a:latin typeface="Lucida Sans" pitchFamily="34" charset="0"/>
              </a:rPr>
              <a:t>Evolve the System</a:t>
            </a:r>
          </a:p>
          <a:p>
            <a:pPr defTabSz="1677988">
              <a:lnSpc>
                <a:spcPct val="120000"/>
              </a:lnSpc>
              <a:buFontTx/>
              <a:buChar char="•"/>
            </a:pPr>
            <a:r>
              <a:rPr lang="en-US" sz="1000">
                <a:latin typeface="Lucida Sans" pitchFamily="34" charset="0"/>
              </a:rPr>
              <a:t>F</a:t>
            </a:r>
            <a:r>
              <a:rPr lang="en-US" sz="1000" baseline="-25000">
                <a:latin typeface="Lucida Sans" pitchFamily="34" charset="0"/>
              </a:rPr>
              <a:t>total</a:t>
            </a:r>
            <a:r>
              <a:rPr lang="en-US" sz="1000">
                <a:latin typeface="Lucida Sans" pitchFamily="34" charset="0"/>
              </a:rPr>
              <a:t> = F</a:t>
            </a:r>
            <a:r>
              <a:rPr lang="en-US" sz="1000" baseline="-25000">
                <a:latin typeface="Lucida Sans" pitchFamily="34" charset="0"/>
              </a:rPr>
              <a:t>nonbonded</a:t>
            </a:r>
            <a:r>
              <a:rPr lang="en-US" sz="1000">
                <a:latin typeface="Lucida Sans" pitchFamily="34" charset="0"/>
              </a:rPr>
              <a:t> + F</a:t>
            </a:r>
            <a:r>
              <a:rPr lang="en-US" sz="1000" baseline="-25000">
                <a:latin typeface="Lucida Sans" pitchFamily="34" charset="0"/>
              </a:rPr>
              <a:t>bonded</a:t>
            </a:r>
          </a:p>
          <a:p>
            <a:pPr defTabSz="1677988">
              <a:lnSpc>
                <a:spcPct val="120000"/>
              </a:lnSpc>
              <a:buFontTx/>
              <a:buChar char="•"/>
            </a:pPr>
            <a:r>
              <a:rPr lang="en-US" sz="1000">
                <a:latin typeface="Lucida Sans" pitchFamily="34" charset="0"/>
              </a:rPr>
              <a:t>Update x &amp; v with velocity Verlet</a:t>
            </a:r>
          </a:p>
          <a:p>
            <a:pPr defTabSz="1677988">
              <a:lnSpc>
                <a:spcPct val="120000"/>
              </a:lnSpc>
              <a:buFontTx/>
              <a:buChar char="•"/>
            </a:pPr>
            <a:r>
              <a:rPr lang="en-US" sz="1000">
                <a:latin typeface="Lucida Sans" pitchFamily="34" charset="0"/>
              </a:rPr>
              <a:t>NVE, NVT and NPT ensembles</a:t>
            </a:r>
          </a:p>
        </p:txBody>
      </p:sp>
      <p:sp>
        <p:nvSpPr>
          <p:cNvPr id="14" name="TextBox 13"/>
          <p:cNvSpPr txBox="1"/>
          <p:nvPr/>
        </p:nvSpPr>
        <p:spPr bwMode="auto">
          <a:xfrm>
            <a:off x="2133600" y="2057400"/>
            <a:ext cx="1920875" cy="10160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r>
              <a:rPr lang="en-US" sz="1000" b="1" u="sng" dirty="0">
                <a:solidFill>
                  <a:schemeClr val="tx1"/>
                </a:solidFill>
                <a:latin typeface="Lucida Sans" pitchFamily="34" charset="0"/>
              </a:rPr>
              <a:t>Reallocate</a:t>
            </a:r>
          </a:p>
          <a:p>
            <a:pPr fontAlgn="auto">
              <a:spcBef>
                <a:spcPts val="0"/>
              </a:spcBef>
              <a:spcAft>
                <a:spcPts val="0"/>
              </a:spcAft>
              <a:defRPr/>
            </a:pPr>
            <a:r>
              <a:rPr lang="en-US" sz="1000" dirty="0">
                <a:solidFill>
                  <a:schemeClr val="tx1"/>
                </a:solidFill>
                <a:latin typeface="Lucida Sans" pitchFamily="34" charset="0"/>
              </a:rPr>
              <a:t>Fully dynamic and adaptive memory management:</a:t>
            </a:r>
          </a:p>
          <a:p>
            <a:pPr fontAlgn="auto">
              <a:spcBef>
                <a:spcPts val="0"/>
              </a:spcBef>
              <a:spcAft>
                <a:spcPts val="0"/>
              </a:spcAft>
              <a:buFont typeface="Arial" pitchFamily="34" charset="0"/>
              <a:buChar char="•"/>
              <a:defRPr/>
            </a:pPr>
            <a:r>
              <a:rPr lang="en-US" sz="1000" dirty="0">
                <a:solidFill>
                  <a:schemeClr val="tx1"/>
                </a:solidFill>
                <a:latin typeface="Lucida Sans" pitchFamily="34" charset="0"/>
                <a:sym typeface="Wingdings" pitchFamily="2" charset="2"/>
              </a:rPr>
              <a:t> efficient use of resources</a:t>
            </a:r>
          </a:p>
          <a:p>
            <a:pPr fontAlgn="auto">
              <a:spcBef>
                <a:spcPts val="0"/>
              </a:spcBef>
              <a:spcAft>
                <a:spcPts val="0"/>
              </a:spcAft>
              <a:buFont typeface="Arial" pitchFamily="34" charset="0"/>
              <a:buChar char="•"/>
              <a:defRPr/>
            </a:pPr>
            <a:r>
              <a:rPr lang="en-US" sz="1000" dirty="0">
                <a:solidFill>
                  <a:schemeClr val="tx1"/>
                </a:solidFill>
                <a:latin typeface="Lucida Sans" pitchFamily="34" charset="0"/>
                <a:sym typeface="Wingdings" pitchFamily="2" charset="2"/>
              </a:rPr>
              <a:t> large systems on a single processor</a:t>
            </a:r>
            <a:endParaRPr lang="en-US" sz="1000" dirty="0">
              <a:solidFill>
                <a:schemeClr val="tx1"/>
              </a:solidFill>
              <a:latin typeface="Lucida Sans" pitchFamily="34" charset="0"/>
            </a:endParaRPr>
          </a:p>
        </p:txBody>
      </p:sp>
      <p:sp>
        <p:nvSpPr>
          <p:cNvPr id="15" name="TextBox 14"/>
          <p:cNvSpPr txBox="1"/>
          <p:nvPr/>
        </p:nvSpPr>
        <p:spPr bwMode="auto">
          <a:xfrm>
            <a:off x="4572000" y="1279525"/>
            <a:ext cx="2193925" cy="10160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defTabSz="1679218" fontAlgn="auto">
              <a:lnSpc>
                <a:spcPct val="120000"/>
              </a:lnSpc>
              <a:spcBef>
                <a:spcPts val="0"/>
              </a:spcBef>
              <a:spcAft>
                <a:spcPts val="0"/>
              </a:spcAft>
              <a:defRPr/>
            </a:pPr>
            <a:r>
              <a:rPr lang="en-US" sz="1000" b="1" u="sng" dirty="0">
                <a:solidFill>
                  <a:schemeClr val="tx1"/>
                </a:solidFill>
                <a:latin typeface="Lucida Sans" pitchFamily="34" charset="0"/>
              </a:rPr>
              <a:t>Neighbor Generation</a:t>
            </a:r>
          </a:p>
          <a:p>
            <a:pPr defTabSz="1679218" fontAlgn="auto">
              <a:lnSpc>
                <a:spcPct val="120000"/>
              </a:lnSpc>
              <a:spcBef>
                <a:spcPts val="0"/>
              </a:spcBef>
              <a:spcAft>
                <a:spcPts val="0"/>
              </a:spcAft>
              <a:buFontTx/>
              <a:buChar char="•"/>
              <a:defRPr/>
            </a:pPr>
            <a:r>
              <a:rPr lang="en-US" sz="1000" dirty="0">
                <a:solidFill>
                  <a:schemeClr val="tx1"/>
                </a:solidFill>
                <a:latin typeface="Lucida Sans" pitchFamily="34" charset="0"/>
              </a:rPr>
              <a:t>3D-grid based O(n) neighbor generation</a:t>
            </a:r>
          </a:p>
          <a:p>
            <a:pPr defTabSz="1679218" fontAlgn="auto">
              <a:lnSpc>
                <a:spcPct val="120000"/>
              </a:lnSpc>
              <a:spcBef>
                <a:spcPts val="0"/>
              </a:spcBef>
              <a:spcAft>
                <a:spcPts val="0"/>
              </a:spcAft>
              <a:buFontTx/>
              <a:buChar char="•"/>
              <a:defRPr/>
            </a:pPr>
            <a:r>
              <a:rPr lang="en-US" sz="1000" dirty="0">
                <a:solidFill>
                  <a:schemeClr val="tx1"/>
                </a:solidFill>
                <a:latin typeface="Lucida Sans" pitchFamily="34" charset="0"/>
              </a:rPr>
              <a:t> Several optimizations for improved performance</a:t>
            </a:r>
          </a:p>
        </p:txBody>
      </p:sp>
      <p:sp>
        <p:nvSpPr>
          <p:cNvPr id="16" name="TextBox 37"/>
          <p:cNvSpPr txBox="1">
            <a:spLocks noChangeArrowheads="1"/>
          </p:cNvSpPr>
          <p:nvPr/>
        </p:nvSpPr>
        <p:spPr bwMode="auto">
          <a:xfrm>
            <a:off x="4572000" y="2438400"/>
            <a:ext cx="2286000" cy="708025"/>
          </a:xfrm>
          <a:prstGeom prst="rect">
            <a:avLst/>
          </a:prstGeom>
          <a:gradFill rotWithShape="1">
            <a:gsLst>
              <a:gs pos="0">
                <a:srgbClr val="8FDEA0"/>
              </a:gs>
              <a:gs pos="50000">
                <a:srgbClr val="BCE9C5"/>
              </a:gs>
              <a:gs pos="100000">
                <a:srgbClr val="DFF3E3"/>
              </a:gs>
            </a:gsLst>
            <a:lin ang="5400000" scaled="1"/>
          </a:gradFill>
          <a:ln w="9525">
            <a:noFill/>
            <a:miter lim="800000"/>
            <a:headEnd/>
            <a:tailEnd/>
          </a:ln>
        </p:spPr>
        <p:txBody>
          <a:bodyPr>
            <a:spAutoFit/>
          </a:bodyPr>
          <a:lstStyle/>
          <a:p>
            <a:r>
              <a:rPr lang="en-US" sz="1000" b="1" u="sng">
                <a:latin typeface="Lucida Sans" pitchFamily="34" charset="0"/>
              </a:rPr>
              <a:t>Init Forces</a:t>
            </a:r>
          </a:p>
          <a:p>
            <a:pPr>
              <a:buFont typeface="Arial" charset="0"/>
              <a:buChar char="•"/>
            </a:pPr>
            <a:r>
              <a:rPr lang="en-US" sz="1000">
                <a:latin typeface="Lucida Sans" pitchFamily="34" charset="0"/>
              </a:rPr>
              <a:t> Initialize the QEq coef matrix</a:t>
            </a:r>
          </a:p>
          <a:p>
            <a:pPr>
              <a:buFont typeface="Arial" charset="0"/>
              <a:buChar char="•"/>
            </a:pPr>
            <a:r>
              <a:rPr lang="en-US" sz="1000">
                <a:latin typeface="Lucida Sans" pitchFamily="34" charset="0"/>
              </a:rPr>
              <a:t> Compute uncorr. bond orders</a:t>
            </a:r>
          </a:p>
          <a:p>
            <a:pPr>
              <a:buFont typeface="Arial" charset="0"/>
              <a:buChar char="•"/>
            </a:pPr>
            <a:r>
              <a:rPr lang="en-US" sz="1000">
                <a:latin typeface="Lucida Sans" pitchFamily="34" charset="0"/>
              </a:rPr>
              <a:t> Generate H-bond lists</a:t>
            </a:r>
          </a:p>
        </p:txBody>
      </p:sp>
      <p:cxnSp>
        <p:nvCxnSpPr>
          <p:cNvPr id="17" name="Elbow Connector 68"/>
          <p:cNvCxnSpPr>
            <a:cxnSpLocks noChangeShapeType="1"/>
            <a:stCxn id="14" idx="3"/>
            <a:endCxn id="15" idx="1"/>
          </p:cNvCxnSpPr>
          <p:nvPr/>
        </p:nvCxnSpPr>
        <p:spPr bwMode="auto">
          <a:xfrm flipV="1">
            <a:off x="4054475" y="1787525"/>
            <a:ext cx="517525" cy="777875"/>
          </a:xfrm>
          <a:prstGeom prst="bentConnector3">
            <a:avLst>
              <a:gd name="adj1" fmla="val 50000"/>
            </a:avLst>
          </a:prstGeom>
          <a:noFill/>
          <a:ln w="9525" algn="ctr">
            <a:solidFill>
              <a:schemeClr val="tx1"/>
            </a:solidFill>
            <a:round/>
            <a:headEnd/>
            <a:tailEnd type="arrow" w="med" len="med"/>
          </a:ln>
        </p:spPr>
      </p:cxnSp>
      <p:cxnSp>
        <p:nvCxnSpPr>
          <p:cNvPr id="18" name="Elbow Connector 71"/>
          <p:cNvCxnSpPr>
            <a:cxnSpLocks noChangeShapeType="1"/>
            <a:stCxn id="15" idx="2"/>
            <a:endCxn id="16" idx="0"/>
          </p:cNvCxnSpPr>
          <p:nvPr/>
        </p:nvCxnSpPr>
        <p:spPr bwMode="auto">
          <a:xfrm rot="16200000" flipH="1">
            <a:off x="5620544" y="2343944"/>
            <a:ext cx="142875" cy="46037"/>
          </a:xfrm>
          <a:prstGeom prst="bentConnector3">
            <a:avLst>
              <a:gd name="adj1" fmla="val 50000"/>
            </a:avLst>
          </a:prstGeom>
          <a:noFill/>
          <a:ln w="9525" algn="ctr">
            <a:solidFill>
              <a:schemeClr val="tx1"/>
            </a:solidFill>
            <a:round/>
            <a:headEnd/>
            <a:tailEnd type="arrow" w="med" len="med"/>
          </a:ln>
        </p:spPr>
      </p:cxnSp>
      <p:cxnSp>
        <p:nvCxnSpPr>
          <p:cNvPr id="19" name="Elbow Connector 73"/>
          <p:cNvCxnSpPr>
            <a:cxnSpLocks noChangeShapeType="1"/>
            <a:stCxn id="16" idx="2"/>
            <a:endCxn id="12" idx="0"/>
          </p:cNvCxnSpPr>
          <p:nvPr/>
        </p:nvCxnSpPr>
        <p:spPr bwMode="auto">
          <a:xfrm rot="5400000">
            <a:off x="4215607" y="2021681"/>
            <a:ext cx="374650" cy="2624137"/>
          </a:xfrm>
          <a:prstGeom prst="bentConnector3">
            <a:avLst>
              <a:gd name="adj1" fmla="val 50000"/>
            </a:avLst>
          </a:prstGeom>
          <a:noFill/>
          <a:ln w="9525" algn="ctr">
            <a:solidFill>
              <a:schemeClr val="tx1"/>
            </a:solidFill>
            <a:round/>
            <a:headEnd/>
            <a:tailEnd type="arrow" w="med" len="med"/>
          </a:ln>
        </p:spPr>
      </p:cxnSp>
      <p:cxnSp>
        <p:nvCxnSpPr>
          <p:cNvPr id="20" name="Elbow Connector 78"/>
          <p:cNvCxnSpPr>
            <a:cxnSpLocks noChangeShapeType="1"/>
            <a:stCxn id="16" idx="2"/>
            <a:endCxn id="10" idx="0"/>
          </p:cNvCxnSpPr>
          <p:nvPr/>
        </p:nvCxnSpPr>
        <p:spPr bwMode="auto">
          <a:xfrm rot="5400000">
            <a:off x="5527676" y="3332162"/>
            <a:ext cx="374650" cy="3175"/>
          </a:xfrm>
          <a:prstGeom prst="bentConnector3">
            <a:avLst>
              <a:gd name="adj1" fmla="val 50000"/>
            </a:avLst>
          </a:prstGeom>
          <a:noFill/>
          <a:ln w="9525" algn="ctr">
            <a:solidFill>
              <a:schemeClr val="tx1"/>
            </a:solidFill>
            <a:round/>
            <a:headEnd/>
            <a:tailEnd type="arrow" w="med" len="med"/>
          </a:ln>
        </p:spPr>
      </p:cxnSp>
      <p:cxnSp>
        <p:nvCxnSpPr>
          <p:cNvPr id="21" name="Elbow Connector 80"/>
          <p:cNvCxnSpPr>
            <a:cxnSpLocks noChangeShapeType="1"/>
            <a:stCxn id="10" idx="2"/>
            <a:endCxn id="11" idx="0"/>
          </p:cNvCxnSpPr>
          <p:nvPr/>
        </p:nvCxnSpPr>
        <p:spPr bwMode="auto">
          <a:xfrm rot="5400000">
            <a:off x="5578476" y="4251325"/>
            <a:ext cx="273050" cy="3175"/>
          </a:xfrm>
          <a:prstGeom prst="bentConnector3">
            <a:avLst>
              <a:gd name="adj1" fmla="val 50000"/>
            </a:avLst>
          </a:prstGeom>
          <a:noFill/>
          <a:ln w="9525" algn="ctr">
            <a:solidFill>
              <a:schemeClr val="tx1"/>
            </a:solidFill>
            <a:round/>
            <a:headEnd/>
            <a:tailEnd type="arrow" w="med" len="med"/>
          </a:ln>
        </p:spPr>
      </p:cxnSp>
      <p:cxnSp>
        <p:nvCxnSpPr>
          <p:cNvPr id="22" name="Elbow Connector 82"/>
          <p:cNvCxnSpPr>
            <a:cxnSpLocks noChangeShapeType="1"/>
            <a:stCxn id="11" idx="2"/>
            <a:endCxn id="13" idx="0"/>
          </p:cNvCxnSpPr>
          <p:nvPr/>
        </p:nvCxnSpPr>
        <p:spPr bwMode="auto">
          <a:xfrm rot="5400000">
            <a:off x="4903788" y="5132387"/>
            <a:ext cx="228600" cy="1393825"/>
          </a:xfrm>
          <a:prstGeom prst="bentConnector3">
            <a:avLst>
              <a:gd name="adj1" fmla="val 50000"/>
            </a:avLst>
          </a:prstGeom>
          <a:noFill/>
          <a:ln w="9525" algn="ctr">
            <a:solidFill>
              <a:schemeClr val="tx1"/>
            </a:solidFill>
            <a:round/>
            <a:headEnd/>
            <a:tailEnd type="arrow" w="med" len="med"/>
          </a:ln>
        </p:spPr>
      </p:cxnSp>
      <p:cxnSp>
        <p:nvCxnSpPr>
          <p:cNvPr id="23" name="Elbow Connector 86"/>
          <p:cNvCxnSpPr>
            <a:cxnSpLocks noChangeShapeType="1"/>
            <a:stCxn id="9" idx="3"/>
            <a:endCxn id="15" idx="1"/>
          </p:cNvCxnSpPr>
          <p:nvPr/>
        </p:nvCxnSpPr>
        <p:spPr bwMode="auto">
          <a:xfrm>
            <a:off x="4051300" y="1581150"/>
            <a:ext cx="520700" cy="206375"/>
          </a:xfrm>
          <a:prstGeom prst="bentConnector3">
            <a:avLst>
              <a:gd name="adj1" fmla="val 50000"/>
            </a:avLst>
          </a:prstGeom>
          <a:noFill/>
          <a:ln w="9525" algn="ctr">
            <a:solidFill>
              <a:schemeClr val="tx1"/>
            </a:solidFill>
            <a:round/>
            <a:headEnd/>
            <a:tailEnd type="arrow" w="med" len="med"/>
          </a:ln>
        </p:spPr>
      </p:cxnSp>
      <p:cxnSp>
        <p:nvCxnSpPr>
          <p:cNvPr id="24" name="Elbow Connector 90"/>
          <p:cNvCxnSpPr>
            <a:cxnSpLocks noChangeShapeType="1"/>
            <a:stCxn id="13" idx="1"/>
            <a:endCxn id="14" idx="1"/>
          </p:cNvCxnSpPr>
          <p:nvPr/>
        </p:nvCxnSpPr>
        <p:spPr bwMode="auto">
          <a:xfrm rot="10800000">
            <a:off x="2133600" y="2565400"/>
            <a:ext cx="930275" cy="3729038"/>
          </a:xfrm>
          <a:prstGeom prst="bentConnector3">
            <a:avLst>
              <a:gd name="adj1" fmla="val 124588"/>
            </a:avLst>
          </a:prstGeom>
          <a:noFill/>
          <a:ln w="9525" algn="ctr">
            <a:solidFill>
              <a:schemeClr val="tx1"/>
            </a:solidFill>
            <a:round/>
            <a:headEnd/>
            <a:tailEnd type="arrow" w="med" len="med"/>
          </a:ln>
        </p:spPr>
      </p:cxnSp>
      <p:sp>
        <p:nvSpPr>
          <p:cNvPr id="37" name="TextBox 36"/>
          <p:cNvSpPr txBox="1"/>
          <p:nvPr/>
        </p:nvSpPr>
        <p:spPr>
          <a:xfrm>
            <a:off x="2130425" y="4572000"/>
            <a:ext cx="1920875" cy="114300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p:spPr>
        <p:txBody>
          <a:bodyPr>
            <a:spAutoFit/>
          </a:bodyPr>
          <a:lstStyle/>
          <a:p>
            <a:pPr defTabSz="1679147" fontAlgn="auto">
              <a:lnSpc>
                <a:spcPct val="120000"/>
              </a:lnSpc>
              <a:spcBef>
                <a:spcPts val="0"/>
              </a:spcBef>
              <a:spcAft>
                <a:spcPts val="0"/>
              </a:spcAft>
              <a:defRPr/>
            </a:pPr>
            <a:r>
              <a:rPr lang="en-US" sz="1000" b="1" u="sng" dirty="0" err="1">
                <a:latin typeface="Lucida Sans" pitchFamily="34" charset="0"/>
                <a:cs typeface="+mn-cs"/>
              </a:rPr>
              <a:t>vd</a:t>
            </a:r>
            <a:r>
              <a:rPr lang="en-US" sz="1000" b="1" u="sng" dirty="0">
                <a:latin typeface="Lucida Sans" pitchFamily="34" charset="0"/>
                <a:cs typeface="+mn-cs"/>
              </a:rPr>
              <a:t> Waals &amp; electrostatics</a:t>
            </a:r>
            <a:endParaRPr lang="en-US" sz="1000" dirty="0">
              <a:latin typeface="Lucida Sans" pitchFamily="34" charset="0"/>
              <a:cs typeface="+mn-cs"/>
            </a:endParaRPr>
          </a:p>
          <a:p>
            <a:pPr defTabSz="1679147" fontAlgn="auto">
              <a:lnSpc>
                <a:spcPct val="120000"/>
              </a:lnSpc>
              <a:spcBef>
                <a:spcPts val="0"/>
              </a:spcBef>
              <a:spcAft>
                <a:spcPts val="0"/>
              </a:spcAft>
              <a:buFontTx/>
              <a:buChar char="•"/>
              <a:defRPr/>
            </a:pPr>
            <a:r>
              <a:rPr lang="en-US" sz="1000" dirty="0">
                <a:latin typeface="Lucida Sans" pitchFamily="34" charset="0"/>
                <a:cs typeface="+mn-cs"/>
              </a:rPr>
              <a:t>Single pass over the</a:t>
            </a:r>
          </a:p>
          <a:p>
            <a:pPr defTabSz="1679147" fontAlgn="auto">
              <a:lnSpc>
                <a:spcPct val="120000"/>
              </a:lnSpc>
              <a:spcBef>
                <a:spcPts val="0"/>
              </a:spcBef>
              <a:spcAft>
                <a:spcPts val="0"/>
              </a:spcAft>
              <a:defRPr/>
            </a:pPr>
            <a:r>
              <a:rPr lang="en-US" sz="1000" dirty="0">
                <a:latin typeface="Lucida Sans" pitchFamily="34" charset="0"/>
                <a:cs typeface="+mn-cs"/>
              </a:rPr>
              <a:t>  far </a:t>
            </a:r>
            <a:r>
              <a:rPr lang="en-US" sz="1000" dirty="0" err="1">
                <a:latin typeface="Lucida Sans" pitchFamily="34" charset="0"/>
                <a:cs typeface="+mn-cs"/>
              </a:rPr>
              <a:t>nbr</a:t>
            </a:r>
            <a:r>
              <a:rPr lang="en-US" sz="1000" dirty="0">
                <a:latin typeface="Lucida Sans" pitchFamily="34" charset="0"/>
                <a:cs typeface="+mn-cs"/>
              </a:rPr>
              <a:t>-list after</a:t>
            </a:r>
          </a:p>
          <a:p>
            <a:pPr defTabSz="1679147" fontAlgn="auto">
              <a:lnSpc>
                <a:spcPct val="120000"/>
              </a:lnSpc>
              <a:spcBef>
                <a:spcPts val="0"/>
              </a:spcBef>
              <a:spcAft>
                <a:spcPts val="0"/>
              </a:spcAft>
              <a:defRPr/>
            </a:pPr>
            <a:r>
              <a:rPr lang="en-US" sz="1000" dirty="0">
                <a:latin typeface="Lucida Sans" pitchFamily="34" charset="0"/>
                <a:cs typeface="+mn-cs"/>
              </a:rPr>
              <a:t>  charges are updated</a:t>
            </a:r>
          </a:p>
          <a:p>
            <a:pPr defTabSz="1679147" fontAlgn="auto">
              <a:lnSpc>
                <a:spcPct val="120000"/>
              </a:lnSpc>
              <a:spcBef>
                <a:spcPts val="0"/>
              </a:spcBef>
              <a:spcAft>
                <a:spcPts val="0"/>
              </a:spcAft>
              <a:buFontTx/>
              <a:buChar char="•"/>
              <a:defRPr/>
            </a:pPr>
            <a:r>
              <a:rPr lang="en-US" sz="1000" dirty="0">
                <a:latin typeface="Lucida Sans" pitchFamily="34" charset="0"/>
                <a:cs typeface="+mn-cs"/>
              </a:rPr>
              <a:t>Interpolation with cubic </a:t>
            </a:r>
          </a:p>
          <a:p>
            <a:pPr defTabSz="1679147" fontAlgn="auto">
              <a:lnSpc>
                <a:spcPct val="120000"/>
              </a:lnSpc>
              <a:spcBef>
                <a:spcPts val="0"/>
              </a:spcBef>
              <a:spcAft>
                <a:spcPts val="0"/>
              </a:spcAft>
              <a:defRPr/>
            </a:pPr>
            <a:r>
              <a:rPr lang="en-US" sz="1000" dirty="0">
                <a:latin typeface="Lucida Sans" pitchFamily="34" charset="0"/>
                <a:cs typeface="+mn-cs"/>
              </a:rPr>
              <a:t>  </a:t>
            </a:r>
            <a:r>
              <a:rPr lang="en-US" sz="1000" dirty="0" err="1">
                <a:latin typeface="Lucida Sans" pitchFamily="34" charset="0"/>
                <a:cs typeface="+mn-cs"/>
              </a:rPr>
              <a:t>splines</a:t>
            </a:r>
            <a:r>
              <a:rPr lang="en-US" sz="1000" dirty="0">
                <a:latin typeface="Lucida Sans" pitchFamily="34" charset="0"/>
                <a:cs typeface="+mn-cs"/>
              </a:rPr>
              <a:t> for nice speed-up</a:t>
            </a:r>
            <a:endParaRPr lang="en-US" sz="1000" dirty="0">
              <a:latin typeface="+mn-lt"/>
              <a:cs typeface="+mn-cs"/>
            </a:endParaRPr>
          </a:p>
        </p:txBody>
      </p:sp>
      <p:cxnSp>
        <p:nvCxnSpPr>
          <p:cNvPr id="38" name="Elbow Connector 37"/>
          <p:cNvCxnSpPr>
            <a:stCxn id="12" idx="2"/>
            <a:endCxn id="37" idx="0"/>
          </p:cNvCxnSpPr>
          <p:nvPr/>
        </p:nvCxnSpPr>
        <p:spPr>
          <a:xfrm rot="5400000">
            <a:off x="3021012" y="4503738"/>
            <a:ext cx="138113" cy="1588"/>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37" idx="2"/>
            <a:endCxn id="13" idx="0"/>
          </p:cNvCxnSpPr>
          <p:nvPr/>
        </p:nvCxnSpPr>
        <p:spPr>
          <a:xfrm rot="16200000" flipH="1">
            <a:off x="3591719" y="5214144"/>
            <a:ext cx="228600" cy="1230312"/>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20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up)">
                                      <p:cBhvr>
                                        <p:cTn id="29" dur="500"/>
                                        <p:tgtEl>
                                          <p:spTgt spid="18"/>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500"/>
                                        <p:tgtEl>
                                          <p:spTgt spid="20"/>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500"/>
                                        <p:tgtEl>
                                          <p:spTgt spid="10"/>
                                        </p:tgtEl>
                                      </p:cBhvr>
                                    </p:animEffect>
                                  </p:childTnLst>
                                </p:cTn>
                              </p:par>
                              <p:par>
                                <p:cTn id="41" presetID="22" presetClass="entr" presetSubtype="1"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500"/>
                                        <p:tgtEl>
                                          <p:spTgt spid="19"/>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up)">
                                      <p:cBhvr>
                                        <p:cTn id="54" dur="500"/>
                                        <p:tgtEl>
                                          <p:spTgt spid="12"/>
                                        </p:tgtEl>
                                      </p:cBhvr>
                                    </p:animEffect>
                                  </p:childTnLst>
                                </p:cTn>
                              </p:par>
                              <p:par>
                                <p:cTn id="55" presetID="22" presetClass="entr" presetSubtype="1"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up)">
                                      <p:cBhvr>
                                        <p:cTn id="57" dur="500"/>
                                        <p:tgtEl>
                                          <p:spTgt spid="38"/>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up)">
                                      <p:cBhvr>
                                        <p:cTn id="60" dur="500"/>
                                        <p:tgtEl>
                                          <p:spTgt spid="3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par>
                                <p:cTn id="66" presetID="22" presetClass="entr" presetSubtype="1" fill="hold"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up)">
                                      <p:cBhvr>
                                        <p:cTn id="68" dur="500"/>
                                        <p:tgtEl>
                                          <p:spTgt spid="39"/>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up)">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down)">
                                      <p:cBhvr>
                                        <p:cTn id="76" dur="500"/>
                                        <p:tgtEl>
                                          <p:spTgt spid="24"/>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down)">
                                      <p:cBhvr>
                                        <p:cTn id="79" dur="500"/>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down)">
                                      <p:cBhvr>
                                        <p:cTn id="84" dur="500"/>
                                        <p:tgtEl>
                                          <p:spTgt spid="17"/>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1" fill="hold" nodeType="clickEffect">
                                  <p:stCondLst>
                                    <p:cond delay="0"/>
                                  </p:stCondLst>
                                  <p:childTnLst>
                                    <p:set>
                                      <p:cBhvr>
                                        <p:cTn id="88" dur="1" fill="hold">
                                          <p:stCondLst>
                                            <p:cond delay="0"/>
                                          </p:stCondLst>
                                        </p:cTn>
                                        <p:tgtEl>
                                          <p:spTgt spid="5"/>
                                        </p:tgtEl>
                                        <p:attrNameLst>
                                          <p:attrName>style.visibility</p:attrName>
                                        </p:attrNameLst>
                                      </p:cBhvr>
                                      <p:to>
                                        <p:strVal val="visible"/>
                                      </p:to>
                                    </p:set>
                                    <p:anim calcmode="lin" valueType="num">
                                      <p:cBhvr additive="base">
                                        <p:cTn id="89" dur="500" fill="hold"/>
                                        <p:tgtEl>
                                          <p:spTgt spid="5"/>
                                        </p:tgtEl>
                                        <p:attrNameLst>
                                          <p:attrName>ppt_x</p:attrName>
                                        </p:attrNameLst>
                                      </p:cBhvr>
                                      <p:tavLst>
                                        <p:tav tm="0">
                                          <p:val>
                                            <p:strVal val="#ppt_x"/>
                                          </p:val>
                                        </p:tav>
                                        <p:tav tm="100000">
                                          <p:val>
                                            <p:strVal val="#ppt_x"/>
                                          </p:val>
                                        </p:tav>
                                      </p:tavLst>
                                    </p:anim>
                                    <p:anim calcmode="lin" valueType="num">
                                      <p:cBhvr additive="base">
                                        <p:cTn id="9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Generation of Neighbors List</a:t>
            </a:r>
          </a:p>
        </p:txBody>
      </p:sp>
      <p:grpSp>
        <p:nvGrpSpPr>
          <p:cNvPr id="22530" name="Group 88"/>
          <p:cNvGrpSpPr>
            <a:grpSpLocks/>
          </p:cNvGrpSpPr>
          <p:nvPr/>
        </p:nvGrpSpPr>
        <p:grpSpPr bwMode="auto">
          <a:xfrm>
            <a:off x="2743200" y="1066800"/>
            <a:ext cx="3200400" cy="838200"/>
            <a:chOff x="457200" y="990600"/>
            <a:chExt cx="3200400" cy="838200"/>
          </a:xfrm>
        </p:grpSpPr>
        <p:sp>
          <p:nvSpPr>
            <p:cNvPr id="22582" name="TextBox 18"/>
            <p:cNvSpPr txBox="1">
              <a:spLocks noChangeArrowheads="1"/>
            </p:cNvSpPr>
            <p:nvPr/>
          </p:nvSpPr>
          <p:spPr bwMode="auto">
            <a:xfrm>
              <a:off x="1524000" y="990600"/>
              <a:ext cx="1066800" cy="369332"/>
            </a:xfrm>
            <a:prstGeom prst="rect">
              <a:avLst/>
            </a:prstGeom>
            <a:noFill/>
            <a:ln w="9525">
              <a:noFill/>
              <a:miter lim="800000"/>
              <a:headEnd/>
              <a:tailEnd/>
            </a:ln>
          </p:spPr>
          <p:txBody>
            <a:bodyPr>
              <a:spAutoFit/>
            </a:bodyPr>
            <a:lstStyle/>
            <a:p>
              <a:pPr algn="ctr"/>
              <a:r>
                <a:rPr lang="en-US" b="1">
                  <a:latin typeface="Calibri" pitchFamily="34" charset="0"/>
                </a:rPr>
                <a:t>atom list</a:t>
              </a:r>
            </a:p>
          </p:txBody>
        </p:sp>
        <p:grpSp>
          <p:nvGrpSpPr>
            <p:cNvPr id="22583" name="Group 42"/>
            <p:cNvGrpSpPr>
              <a:grpSpLocks/>
            </p:cNvGrpSpPr>
            <p:nvPr/>
          </p:nvGrpSpPr>
          <p:grpSpPr bwMode="auto">
            <a:xfrm>
              <a:off x="457200" y="1371600"/>
              <a:ext cx="3200400" cy="457200"/>
              <a:chOff x="457200" y="1371600"/>
              <a:chExt cx="3200400" cy="457200"/>
            </a:xfrm>
          </p:grpSpPr>
          <p:cxnSp>
            <p:nvCxnSpPr>
              <p:cNvPr id="4" name="Straight Connector 3"/>
              <p:cNvCxnSpPr/>
              <p:nvPr/>
            </p:nvCxnSpPr>
            <p:spPr>
              <a:xfrm>
                <a:off x="457200" y="1371600"/>
                <a:ext cx="3200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 y="1828800"/>
                <a:ext cx="3200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28600"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593725"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960438"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325563"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332038"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697163"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063875"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429000"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782763" y="1600200"/>
                <a:ext cx="46037" cy="46038"/>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2011363" y="1600200"/>
                <a:ext cx="46037" cy="46038"/>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2239963" y="1600200"/>
                <a:ext cx="46037" cy="46038"/>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593725" y="1524000"/>
                <a:ext cx="152400" cy="152400"/>
              </a:xfrm>
              <a:prstGeom prst="ellipse">
                <a:avLst/>
              </a:prstGeom>
              <a:solidFill>
                <a:schemeClr val="accent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960438" y="1524000"/>
                <a:ext cx="152400" cy="152400"/>
              </a:xfrm>
              <a:prstGeom prst="ellipse">
                <a:avLst/>
              </a:prstGeom>
              <a:solidFill>
                <a:schemeClr val="accent3"/>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1325563" y="1524000"/>
                <a:ext cx="152400" cy="152400"/>
              </a:xfrm>
              <a:prstGeom prst="ellipse">
                <a:avLst/>
              </a:prstGeom>
              <a:solidFill>
                <a:schemeClr val="accent4"/>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2697163" y="1524000"/>
                <a:ext cx="152400" cy="152400"/>
              </a:xfrm>
              <a:prstGeom prst="ellipse">
                <a:avLst/>
              </a:prstGeom>
              <a:solidFill>
                <a:schemeClr val="accent5"/>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3063875" y="1524000"/>
                <a:ext cx="152400" cy="152400"/>
              </a:xfrm>
              <a:prstGeom prst="ellipse">
                <a:avLst/>
              </a:prstGeom>
              <a:solidFill>
                <a:schemeClr val="bg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3429000" y="1524000"/>
                <a:ext cx="152400" cy="152400"/>
              </a:xfrm>
              <a:prstGeom prst="ellipse">
                <a:avLst/>
              </a:prstGeom>
              <a:solidFill>
                <a:schemeClr val="accent6"/>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46" name="Oval 45"/>
          <p:cNvSpPr/>
          <p:nvPr/>
        </p:nvSpPr>
        <p:spPr>
          <a:xfrm>
            <a:off x="3429000" y="3657600"/>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Oval 46"/>
          <p:cNvSpPr/>
          <p:nvPr/>
        </p:nvSpPr>
        <p:spPr>
          <a:xfrm>
            <a:off x="2819400" y="2743200"/>
            <a:ext cx="152400" cy="1524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Oval 47"/>
          <p:cNvSpPr/>
          <p:nvPr/>
        </p:nvSpPr>
        <p:spPr>
          <a:xfrm>
            <a:off x="4114800" y="2971800"/>
            <a:ext cx="152400" cy="152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Oval 48"/>
          <p:cNvSpPr/>
          <p:nvPr/>
        </p:nvSpPr>
        <p:spPr>
          <a:xfrm>
            <a:off x="4267200" y="2667000"/>
            <a:ext cx="152400" cy="15240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Oval 49"/>
          <p:cNvSpPr/>
          <p:nvPr/>
        </p:nvSpPr>
        <p:spPr>
          <a:xfrm>
            <a:off x="3657600" y="3352800"/>
            <a:ext cx="152400" cy="1524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Oval 50"/>
          <p:cNvSpPr/>
          <p:nvPr/>
        </p:nvSpPr>
        <p:spPr>
          <a:xfrm>
            <a:off x="4419600" y="2971800"/>
            <a:ext cx="152400" cy="1524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Freeform 54"/>
          <p:cNvSpPr/>
          <p:nvPr/>
        </p:nvSpPr>
        <p:spPr>
          <a:xfrm>
            <a:off x="4572000" y="1752600"/>
            <a:ext cx="1216025" cy="1219200"/>
          </a:xfrm>
          <a:custGeom>
            <a:avLst/>
            <a:gdLst>
              <a:gd name="connsiteX0" fmla="*/ 1292352 w 1292352"/>
              <a:gd name="connsiteY0" fmla="*/ 0 h 1267968"/>
              <a:gd name="connsiteX1" fmla="*/ 1036320 w 1292352"/>
              <a:gd name="connsiteY1" fmla="*/ 682752 h 1267968"/>
              <a:gd name="connsiteX2" fmla="*/ 0 w 1292352"/>
              <a:gd name="connsiteY2" fmla="*/ 1267968 h 1267968"/>
            </a:gdLst>
            <a:ahLst/>
            <a:cxnLst>
              <a:cxn ang="0">
                <a:pos x="connsiteX0" y="connsiteY0"/>
              </a:cxn>
              <a:cxn ang="0">
                <a:pos x="connsiteX1" y="connsiteY1"/>
              </a:cxn>
              <a:cxn ang="0">
                <a:pos x="connsiteX2" y="connsiteY2"/>
              </a:cxn>
            </a:cxnLst>
            <a:rect l="l" t="t" r="r" b="b"/>
            <a:pathLst>
              <a:path w="1292352" h="1267968">
                <a:moveTo>
                  <a:pt x="1292352" y="0"/>
                </a:moveTo>
                <a:cubicBezTo>
                  <a:pt x="1272032" y="235712"/>
                  <a:pt x="1251712" y="471424"/>
                  <a:pt x="1036320" y="682752"/>
                </a:cubicBezTo>
                <a:cubicBezTo>
                  <a:pt x="820928" y="894080"/>
                  <a:pt x="410464" y="1081024"/>
                  <a:pt x="0" y="1267968"/>
                </a:cubicBez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6" name="Freeform 55"/>
          <p:cNvSpPr/>
          <p:nvPr/>
        </p:nvSpPr>
        <p:spPr>
          <a:xfrm>
            <a:off x="2968625" y="1771650"/>
            <a:ext cx="487363" cy="1889125"/>
          </a:xfrm>
          <a:custGeom>
            <a:avLst/>
            <a:gdLst>
              <a:gd name="connsiteX0" fmla="*/ 0 w 487680"/>
              <a:gd name="connsiteY0" fmla="*/ 0 h 1889760"/>
              <a:gd name="connsiteX1" fmla="*/ 487680 w 487680"/>
              <a:gd name="connsiteY1" fmla="*/ 1889760 h 1889760"/>
            </a:gdLst>
            <a:ahLst/>
            <a:cxnLst>
              <a:cxn ang="0">
                <a:pos x="connsiteX0" y="connsiteY0"/>
              </a:cxn>
              <a:cxn ang="0">
                <a:pos x="connsiteX1" y="connsiteY1"/>
              </a:cxn>
            </a:cxnLst>
            <a:rect l="l" t="t" r="r" b="b"/>
            <a:pathLst>
              <a:path w="487680" h="1889760">
                <a:moveTo>
                  <a:pt x="0" y="0"/>
                </a:moveTo>
                <a:lnTo>
                  <a:pt x="487680" y="1889760"/>
                </a:ln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8" name="Freeform 57"/>
          <p:cNvSpPr/>
          <p:nvPr/>
        </p:nvSpPr>
        <p:spPr>
          <a:xfrm>
            <a:off x="2955925" y="1758950"/>
            <a:ext cx="415925" cy="1000125"/>
          </a:xfrm>
          <a:custGeom>
            <a:avLst/>
            <a:gdLst>
              <a:gd name="connsiteX0" fmla="*/ 365760 w 414528"/>
              <a:gd name="connsiteY0" fmla="*/ 0 h 999744"/>
              <a:gd name="connsiteX1" fmla="*/ 353568 w 414528"/>
              <a:gd name="connsiteY1" fmla="*/ 585216 h 999744"/>
              <a:gd name="connsiteX2" fmla="*/ 0 w 414528"/>
              <a:gd name="connsiteY2" fmla="*/ 999744 h 999744"/>
            </a:gdLst>
            <a:ahLst/>
            <a:cxnLst>
              <a:cxn ang="0">
                <a:pos x="connsiteX0" y="connsiteY0"/>
              </a:cxn>
              <a:cxn ang="0">
                <a:pos x="connsiteX1" y="connsiteY1"/>
              </a:cxn>
              <a:cxn ang="0">
                <a:pos x="connsiteX2" y="connsiteY2"/>
              </a:cxn>
            </a:cxnLst>
            <a:rect l="l" t="t" r="r" b="b"/>
            <a:pathLst>
              <a:path w="414528" h="999744">
                <a:moveTo>
                  <a:pt x="365760" y="0"/>
                </a:moveTo>
                <a:cubicBezTo>
                  <a:pt x="390144" y="209296"/>
                  <a:pt x="414528" y="418592"/>
                  <a:pt x="353568" y="585216"/>
                </a:cubicBezTo>
                <a:cubicBezTo>
                  <a:pt x="292608" y="751840"/>
                  <a:pt x="146304" y="875792"/>
                  <a:pt x="0" y="999744"/>
                </a:cubicBez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9" name="Freeform 58"/>
          <p:cNvSpPr/>
          <p:nvPr/>
        </p:nvSpPr>
        <p:spPr>
          <a:xfrm>
            <a:off x="3641725" y="1758950"/>
            <a:ext cx="473075" cy="1231900"/>
          </a:xfrm>
          <a:custGeom>
            <a:avLst/>
            <a:gdLst>
              <a:gd name="connsiteX0" fmla="*/ 46736 w 473456"/>
              <a:gd name="connsiteY0" fmla="*/ 0 h 1231392"/>
              <a:gd name="connsiteX1" fmla="*/ 71120 w 473456"/>
              <a:gd name="connsiteY1" fmla="*/ 731520 h 1231392"/>
              <a:gd name="connsiteX2" fmla="*/ 473456 w 473456"/>
              <a:gd name="connsiteY2" fmla="*/ 1231392 h 1231392"/>
            </a:gdLst>
            <a:ahLst/>
            <a:cxnLst>
              <a:cxn ang="0">
                <a:pos x="connsiteX0" y="connsiteY0"/>
              </a:cxn>
              <a:cxn ang="0">
                <a:pos x="connsiteX1" y="connsiteY1"/>
              </a:cxn>
              <a:cxn ang="0">
                <a:pos x="connsiteX2" y="connsiteY2"/>
              </a:cxn>
            </a:cxnLst>
            <a:rect l="l" t="t" r="r" b="b"/>
            <a:pathLst>
              <a:path w="473456" h="1231392">
                <a:moveTo>
                  <a:pt x="46736" y="0"/>
                </a:moveTo>
                <a:cubicBezTo>
                  <a:pt x="23368" y="263144"/>
                  <a:pt x="0" y="526288"/>
                  <a:pt x="71120" y="731520"/>
                </a:cubicBezTo>
                <a:cubicBezTo>
                  <a:pt x="142240" y="936752"/>
                  <a:pt x="307848" y="1084072"/>
                  <a:pt x="473456" y="1231392"/>
                </a:cubicBez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0" name="Freeform 59"/>
          <p:cNvSpPr/>
          <p:nvPr/>
        </p:nvSpPr>
        <p:spPr>
          <a:xfrm>
            <a:off x="4257675" y="1758950"/>
            <a:ext cx="808038" cy="901700"/>
          </a:xfrm>
          <a:custGeom>
            <a:avLst/>
            <a:gdLst>
              <a:gd name="connsiteX0" fmla="*/ 808736 w 808736"/>
              <a:gd name="connsiteY0" fmla="*/ 0 h 902208"/>
              <a:gd name="connsiteX1" fmla="*/ 125984 w 808736"/>
              <a:gd name="connsiteY1" fmla="*/ 609600 h 902208"/>
              <a:gd name="connsiteX2" fmla="*/ 52832 w 808736"/>
              <a:gd name="connsiteY2" fmla="*/ 902208 h 902208"/>
            </a:gdLst>
            <a:ahLst/>
            <a:cxnLst>
              <a:cxn ang="0">
                <a:pos x="connsiteX0" y="connsiteY0"/>
              </a:cxn>
              <a:cxn ang="0">
                <a:pos x="connsiteX1" y="connsiteY1"/>
              </a:cxn>
              <a:cxn ang="0">
                <a:pos x="connsiteX2" y="connsiteY2"/>
              </a:cxn>
            </a:cxnLst>
            <a:rect l="l" t="t" r="r" b="b"/>
            <a:pathLst>
              <a:path w="808736" h="902208">
                <a:moveTo>
                  <a:pt x="808736" y="0"/>
                </a:moveTo>
                <a:cubicBezTo>
                  <a:pt x="530352" y="229616"/>
                  <a:pt x="251968" y="459232"/>
                  <a:pt x="125984" y="609600"/>
                </a:cubicBezTo>
                <a:cubicBezTo>
                  <a:pt x="0" y="759968"/>
                  <a:pt x="26416" y="831088"/>
                  <a:pt x="52832" y="902208"/>
                </a:cubicBez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1" name="Freeform 60"/>
          <p:cNvSpPr/>
          <p:nvPr/>
        </p:nvSpPr>
        <p:spPr>
          <a:xfrm>
            <a:off x="3822700" y="1758950"/>
            <a:ext cx="1584325" cy="1693863"/>
          </a:xfrm>
          <a:custGeom>
            <a:avLst/>
            <a:gdLst>
              <a:gd name="connsiteX0" fmla="*/ 1584960 w 1584960"/>
              <a:gd name="connsiteY0" fmla="*/ 0 h 1694688"/>
              <a:gd name="connsiteX1" fmla="*/ 1194816 w 1584960"/>
              <a:gd name="connsiteY1" fmla="*/ 1402080 h 1694688"/>
              <a:gd name="connsiteX2" fmla="*/ 0 w 1584960"/>
              <a:gd name="connsiteY2" fmla="*/ 1694688 h 1694688"/>
            </a:gdLst>
            <a:ahLst/>
            <a:cxnLst>
              <a:cxn ang="0">
                <a:pos x="connsiteX0" y="connsiteY0"/>
              </a:cxn>
              <a:cxn ang="0">
                <a:pos x="connsiteX1" y="connsiteY1"/>
              </a:cxn>
              <a:cxn ang="0">
                <a:pos x="connsiteX2" y="connsiteY2"/>
              </a:cxn>
            </a:cxnLst>
            <a:rect l="l" t="t" r="r" b="b"/>
            <a:pathLst>
              <a:path w="1584960" h="1694688">
                <a:moveTo>
                  <a:pt x="1584960" y="0"/>
                </a:moveTo>
                <a:cubicBezTo>
                  <a:pt x="1521968" y="559816"/>
                  <a:pt x="1458976" y="1119632"/>
                  <a:pt x="1194816" y="1402080"/>
                </a:cubicBezTo>
                <a:cubicBezTo>
                  <a:pt x="930656" y="1684528"/>
                  <a:pt x="465328" y="1689608"/>
                  <a:pt x="0" y="1694688"/>
                </a:cubicBez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91" name="Group 90"/>
          <p:cNvGrpSpPr>
            <a:grpSpLocks/>
          </p:cNvGrpSpPr>
          <p:nvPr/>
        </p:nvGrpSpPr>
        <p:grpSpPr bwMode="auto">
          <a:xfrm>
            <a:off x="2743200" y="2590800"/>
            <a:ext cx="3886200" cy="2560638"/>
            <a:chOff x="2743200" y="2590800"/>
            <a:chExt cx="3886200" cy="2560320"/>
          </a:xfrm>
        </p:grpSpPr>
        <p:grpSp>
          <p:nvGrpSpPr>
            <p:cNvPr id="22569" name="Group 44"/>
            <p:cNvGrpSpPr>
              <a:grpSpLocks/>
            </p:cNvGrpSpPr>
            <p:nvPr/>
          </p:nvGrpSpPr>
          <p:grpSpPr bwMode="auto">
            <a:xfrm>
              <a:off x="2743200" y="2590800"/>
              <a:ext cx="3200400" cy="2560320"/>
              <a:chOff x="457200" y="2514600"/>
              <a:chExt cx="3200400" cy="2560320"/>
            </a:xfrm>
          </p:grpSpPr>
          <p:cxnSp>
            <p:nvCxnSpPr>
              <p:cNvPr id="27" name="Straight Connector 26"/>
              <p:cNvCxnSpPr/>
              <p:nvPr/>
            </p:nvCxnSpPr>
            <p:spPr>
              <a:xfrm rot="5400000">
                <a:off x="-822960" y="3794760"/>
                <a:ext cx="256032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83197" y="3794760"/>
                <a:ext cx="256032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56565" y="3794760"/>
                <a:ext cx="256032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1737678" y="3794760"/>
                <a:ext cx="256032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377440" y="3794760"/>
                <a:ext cx="256032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097915" y="3794760"/>
                <a:ext cx="256032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57200" y="2514600"/>
                <a:ext cx="32004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57200" y="3154284"/>
                <a:ext cx="32004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57200" y="3795554"/>
                <a:ext cx="32004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57200" y="4435236"/>
                <a:ext cx="32004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57200" y="5074920"/>
                <a:ext cx="32004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570" name="TextBox 61"/>
            <p:cNvSpPr txBox="1">
              <a:spLocks noChangeArrowheads="1"/>
            </p:cNvSpPr>
            <p:nvPr/>
          </p:nvSpPr>
          <p:spPr bwMode="auto">
            <a:xfrm>
              <a:off x="4724400" y="4724400"/>
              <a:ext cx="1905000" cy="369332"/>
            </a:xfrm>
            <a:prstGeom prst="rect">
              <a:avLst/>
            </a:prstGeom>
            <a:noFill/>
            <a:ln w="9525">
              <a:noFill/>
              <a:miter lim="800000"/>
              <a:headEnd/>
              <a:tailEnd/>
            </a:ln>
          </p:spPr>
          <p:txBody>
            <a:bodyPr>
              <a:spAutoFit/>
            </a:bodyPr>
            <a:lstStyle/>
            <a:p>
              <a:pPr algn="ctr"/>
              <a:r>
                <a:rPr lang="en-US" b="1">
                  <a:latin typeface="Calibri" pitchFamily="34" charset="0"/>
                </a:rPr>
                <a:t>3D Neighbors grid</a:t>
              </a:r>
            </a:p>
          </p:txBody>
        </p:sp>
      </p:grpSp>
      <p:grpSp>
        <p:nvGrpSpPr>
          <p:cNvPr id="90" name="Group 89"/>
          <p:cNvGrpSpPr>
            <a:grpSpLocks/>
          </p:cNvGrpSpPr>
          <p:nvPr/>
        </p:nvGrpSpPr>
        <p:grpSpPr bwMode="auto">
          <a:xfrm>
            <a:off x="2743200" y="5791200"/>
            <a:ext cx="3200400" cy="827088"/>
            <a:chOff x="457200" y="5715000"/>
            <a:chExt cx="3200400" cy="826532"/>
          </a:xfrm>
        </p:grpSpPr>
        <p:sp>
          <p:nvSpPr>
            <p:cNvPr id="22548" name="TextBox 63"/>
            <p:cNvSpPr txBox="1">
              <a:spLocks noChangeArrowheads="1"/>
            </p:cNvSpPr>
            <p:nvPr/>
          </p:nvSpPr>
          <p:spPr bwMode="auto">
            <a:xfrm>
              <a:off x="914400" y="6172200"/>
              <a:ext cx="2362200" cy="369332"/>
            </a:xfrm>
            <a:prstGeom prst="rect">
              <a:avLst/>
            </a:prstGeom>
            <a:noFill/>
            <a:ln w="9525">
              <a:noFill/>
              <a:miter lim="800000"/>
              <a:headEnd/>
              <a:tailEnd/>
            </a:ln>
          </p:spPr>
          <p:txBody>
            <a:bodyPr>
              <a:spAutoFit/>
            </a:bodyPr>
            <a:lstStyle/>
            <a:p>
              <a:pPr algn="ctr"/>
              <a:r>
                <a:rPr lang="en-US" b="1">
                  <a:latin typeface="Calibri" pitchFamily="34" charset="0"/>
                </a:rPr>
                <a:t>atom list: </a:t>
              </a:r>
              <a:r>
                <a:rPr lang="en-US">
                  <a:latin typeface="Calibri" pitchFamily="34" charset="0"/>
                </a:rPr>
                <a:t>reordered</a:t>
              </a:r>
            </a:p>
          </p:txBody>
        </p:sp>
        <p:grpSp>
          <p:nvGrpSpPr>
            <p:cNvPr id="22549" name="Group 42"/>
            <p:cNvGrpSpPr>
              <a:grpSpLocks/>
            </p:cNvGrpSpPr>
            <p:nvPr/>
          </p:nvGrpSpPr>
          <p:grpSpPr bwMode="auto">
            <a:xfrm>
              <a:off x="457200" y="5715000"/>
              <a:ext cx="3200400" cy="457200"/>
              <a:chOff x="457200" y="1371600"/>
              <a:chExt cx="3200400" cy="457200"/>
            </a:xfrm>
          </p:grpSpPr>
          <p:cxnSp>
            <p:nvCxnSpPr>
              <p:cNvPr id="66" name="Straight Connector 3"/>
              <p:cNvCxnSpPr/>
              <p:nvPr/>
            </p:nvCxnSpPr>
            <p:spPr>
              <a:xfrm>
                <a:off x="457200" y="1371600"/>
                <a:ext cx="3200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7200" y="1828492"/>
                <a:ext cx="3200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28754"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593879"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960592"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1325717"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2332192"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2697317"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3064029"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3429154"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1782763" y="1600046"/>
                <a:ext cx="46037" cy="4600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 name="Oval 76"/>
              <p:cNvSpPr/>
              <p:nvPr/>
            </p:nvSpPr>
            <p:spPr>
              <a:xfrm>
                <a:off x="2011363" y="1600046"/>
                <a:ext cx="46037" cy="4600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Oval 77"/>
              <p:cNvSpPr/>
              <p:nvPr/>
            </p:nvSpPr>
            <p:spPr>
              <a:xfrm>
                <a:off x="2239963" y="1600046"/>
                <a:ext cx="46037" cy="4600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 name="Oval 78"/>
              <p:cNvSpPr/>
              <p:nvPr/>
            </p:nvSpPr>
            <p:spPr>
              <a:xfrm>
                <a:off x="593725" y="1523897"/>
                <a:ext cx="152400" cy="152297"/>
              </a:xfrm>
              <a:prstGeom prst="ellipse">
                <a:avLst/>
              </a:prstGeom>
              <a:solidFill>
                <a:schemeClr val="accent3"/>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Oval 79"/>
              <p:cNvSpPr/>
              <p:nvPr/>
            </p:nvSpPr>
            <p:spPr>
              <a:xfrm>
                <a:off x="960438" y="1523897"/>
                <a:ext cx="152400" cy="152297"/>
              </a:xfrm>
              <a:prstGeom prst="ellipse">
                <a:avLst/>
              </a:prstGeom>
              <a:solidFill>
                <a:schemeClr val="accent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Oval 80"/>
              <p:cNvSpPr/>
              <p:nvPr/>
            </p:nvSpPr>
            <p:spPr>
              <a:xfrm>
                <a:off x="1325563" y="1523897"/>
                <a:ext cx="152400" cy="152297"/>
              </a:xfrm>
              <a:prstGeom prst="ellipse">
                <a:avLst/>
              </a:prstGeom>
              <a:solidFill>
                <a:schemeClr val="bg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Oval 81"/>
              <p:cNvSpPr/>
              <p:nvPr/>
            </p:nvSpPr>
            <p:spPr>
              <a:xfrm>
                <a:off x="2697163" y="1523897"/>
                <a:ext cx="152400" cy="152297"/>
              </a:xfrm>
              <a:prstGeom prst="ellipse">
                <a:avLst/>
              </a:prstGeom>
              <a:solidFill>
                <a:schemeClr val="accent5"/>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Oval 82"/>
              <p:cNvSpPr/>
              <p:nvPr/>
            </p:nvSpPr>
            <p:spPr>
              <a:xfrm>
                <a:off x="3063875" y="1523897"/>
                <a:ext cx="152400" cy="152297"/>
              </a:xfrm>
              <a:prstGeom prst="ellipse">
                <a:avLst/>
              </a:prstGeom>
              <a:solidFill>
                <a:schemeClr val="accent4"/>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 name="Oval 83"/>
              <p:cNvSpPr/>
              <p:nvPr/>
            </p:nvSpPr>
            <p:spPr>
              <a:xfrm>
                <a:off x="3429000" y="1523897"/>
                <a:ext cx="152400" cy="152297"/>
              </a:xfrm>
              <a:prstGeom prst="ellipse">
                <a:avLst/>
              </a:prstGeom>
              <a:solidFill>
                <a:schemeClr val="accent6"/>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86" name="Freeform 85"/>
          <p:cNvSpPr/>
          <p:nvPr/>
        </p:nvSpPr>
        <p:spPr>
          <a:xfrm>
            <a:off x="2968625" y="3221038"/>
            <a:ext cx="46038" cy="2570162"/>
          </a:xfrm>
          <a:custGeom>
            <a:avLst/>
            <a:gdLst>
              <a:gd name="connsiteX0" fmla="*/ 48768 w 48768"/>
              <a:gd name="connsiteY0" fmla="*/ 0 h 2877312"/>
              <a:gd name="connsiteX1" fmla="*/ 0 w 48768"/>
              <a:gd name="connsiteY1" fmla="*/ 2877312 h 2877312"/>
              <a:gd name="connsiteX2" fmla="*/ 0 w 48768"/>
              <a:gd name="connsiteY2" fmla="*/ 2877312 h 2877312"/>
            </a:gdLst>
            <a:ahLst/>
            <a:cxnLst>
              <a:cxn ang="0">
                <a:pos x="connsiteX0" y="connsiteY0"/>
              </a:cxn>
              <a:cxn ang="0">
                <a:pos x="connsiteX1" y="connsiteY1"/>
              </a:cxn>
              <a:cxn ang="0">
                <a:pos x="connsiteX2" y="connsiteY2"/>
              </a:cxn>
            </a:cxnLst>
            <a:rect l="l" t="t" r="r" b="b"/>
            <a:pathLst>
              <a:path w="48768" h="2877312">
                <a:moveTo>
                  <a:pt x="48768" y="0"/>
                </a:moveTo>
                <a:lnTo>
                  <a:pt x="0" y="2877312"/>
                </a:lnTo>
                <a:lnTo>
                  <a:pt x="0" y="2877312"/>
                </a:lnTo>
              </a:path>
            </a:pathLst>
          </a:custGeom>
          <a:ln>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7" name="Freeform 86"/>
          <p:cNvSpPr/>
          <p:nvPr/>
        </p:nvSpPr>
        <p:spPr>
          <a:xfrm>
            <a:off x="3468688" y="3867150"/>
            <a:ext cx="207962" cy="1914525"/>
          </a:xfrm>
          <a:custGeom>
            <a:avLst/>
            <a:gdLst>
              <a:gd name="connsiteX0" fmla="*/ 207264 w 207264"/>
              <a:gd name="connsiteY0" fmla="*/ 0 h 1914144"/>
              <a:gd name="connsiteX1" fmla="*/ 0 w 207264"/>
              <a:gd name="connsiteY1" fmla="*/ 1914144 h 1914144"/>
              <a:gd name="connsiteX2" fmla="*/ 0 w 207264"/>
              <a:gd name="connsiteY2" fmla="*/ 1914144 h 1914144"/>
            </a:gdLst>
            <a:ahLst/>
            <a:cxnLst>
              <a:cxn ang="0">
                <a:pos x="connsiteX0" y="connsiteY0"/>
              </a:cxn>
              <a:cxn ang="0">
                <a:pos x="connsiteX1" y="connsiteY1"/>
              </a:cxn>
              <a:cxn ang="0">
                <a:pos x="connsiteX2" y="connsiteY2"/>
              </a:cxn>
            </a:cxnLst>
            <a:rect l="l" t="t" r="r" b="b"/>
            <a:pathLst>
              <a:path w="207264" h="1914144">
                <a:moveTo>
                  <a:pt x="207264" y="0"/>
                </a:moveTo>
                <a:lnTo>
                  <a:pt x="0" y="1914144"/>
                </a:lnTo>
                <a:lnTo>
                  <a:pt x="0" y="1914144"/>
                </a:lnTo>
              </a:path>
            </a:pathLst>
          </a:custGeom>
          <a:ln>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8" name="Freeform 87"/>
          <p:cNvSpPr/>
          <p:nvPr/>
        </p:nvSpPr>
        <p:spPr>
          <a:xfrm>
            <a:off x="4346575" y="3246438"/>
            <a:ext cx="1036638" cy="2535237"/>
          </a:xfrm>
          <a:custGeom>
            <a:avLst/>
            <a:gdLst>
              <a:gd name="connsiteX0" fmla="*/ 0 w 1036320"/>
              <a:gd name="connsiteY0" fmla="*/ 0 h 2535936"/>
              <a:gd name="connsiteX1" fmla="*/ 1036320 w 1036320"/>
              <a:gd name="connsiteY1" fmla="*/ 2535936 h 2535936"/>
              <a:gd name="connsiteX2" fmla="*/ 1036320 w 1036320"/>
              <a:gd name="connsiteY2" fmla="*/ 2535936 h 2535936"/>
              <a:gd name="connsiteX3" fmla="*/ 1036320 w 1036320"/>
              <a:gd name="connsiteY3" fmla="*/ 2535936 h 2535936"/>
              <a:gd name="connsiteX4" fmla="*/ 1036320 w 1036320"/>
              <a:gd name="connsiteY4" fmla="*/ 2535936 h 2535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20" h="2535936">
                <a:moveTo>
                  <a:pt x="0" y="0"/>
                </a:moveTo>
                <a:lnTo>
                  <a:pt x="1036320" y="2535936"/>
                </a:lnTo>
                <a:lnTo>
                  <a:pt x="1036320" y="2535936"/>
                </a:lnTo>
                <a:lnTo>
                  <a:pt x="1036320" y="2535936"/>
                </a:lnTo>
                <a:lnTo>
                  <a:pt x="1036320" y="2535936"/>
                </a:lnTo>
              </a:path>
            </a:pathLst>
          </a:custGeom>
          <a:ln>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up)">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up)">
                                      <p:cBhvr>
                                        <p:cTn id="12" dur="500"/>
                                        <p:tgtEl>
                                          <p:spTgt spid="5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up)">
                                      <p:cBhvr>
                                        <p:cTn id="15" dur="500"/>
                                        <p:tgtEl>
                                          <p:spTgt spid="46"/>
                                        </p:tgtEl>
                                      </p:cBhvr>
                                    </p:animEffect>
                                  </p:childTnLst>
                                </p:cTn>
                              </p:par>
                              <p:par>
                                <p:cTn id="16" presetID="22" presetClass="entr" presetSubtype="1" fill="hold" nodeType="with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wipe(up)">
                                      <p:cBhvr>
                                        <p:cTn id="18" dur="500"/>
                                        <p:tgtEl>
                                          <p:spTgt spid="5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up)">
                                      <p:cBhvr>
                                        <p:cTn id="21" dur="500"/>
                                        <p:tgtEl>
                                          <p:spTgt spid="47"/>
                                        </p:tgtEl>
                                      </p:cBhvr>
                                    </p:animEffect>
                                  </p:childTnLst>
                                </p:cTn>
                              </p:par>
                              <p:par>
                                <p:cTn id="22" presetID="22" presetClass="entr" presetSubtype="1"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up)">
                                      <p:cBhvr>
                                        <p:cTn id="24" dur="500"/>
                                        <p:tgtEl>
                                          <p:spTgt spid="59"/>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up)">
                                      <p:cBhvr>
                                        <p:cTn id="30" dur="500"/>
                                        <p:tgtEl>
                                          <p:spTgt spid="49"/>
                                        </p:tgtEl>
                                      </p:cBhvr>
                                    </p:animEffect>
                                  </p:childTnLst>
                                </p:cTn>
                              </p:par>
                              <p:par>
                                <p:cTn id="31" presetID="22" presetClass="entr" presetSubtype="1"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wipe(up)">
                                      <p:cBhvr>
                                        <p:cTn id="33" dur="500"/>
                                        <p:tgtEl>
                                          <p:spTgt spid="60"/>
                                        </p:tgtEl>
                                      </p:cBhvr>
                                    </p:animEffect>
                                  </p:childTnLst>
                                </p:cTn>
                              </p:par>
                              <p:par>
                                <p:cTn id="34" presetID="22" presetClass="entr" presetSubtype="1" fill="hold"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wipe(up)">
                                      <p:cBhvr>
                                        <p:cTn id="36" dur="500"/>
                                        <p:tgtEl>
                                          <p:spTgt spid="61"/>
                                        </p:tgtEl>
                                      </p:cBhvr>
                                    </p:animEffect>
                                  </p:childTnLst>
                                </p:cTn>
                              </p:par>
                              <p:par>
                                <p:cTn id="37" presetID="22" presetClass="entr" presetSubtype="1"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wipe(up)">
                                      <p:cBhvr>
                                        <p:cTn id="39" dur="500"/>
                                        <p:tgtEl>
                                          <p:spTgt spid="55"/>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up)">
                                      <p:cBhvr>
                                        <p:cTn id="42" dur="500"/>
                                        <p:tgtEl>
                                          <p:spTgt spid="51"/>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up)">
                                      <p:cBhvr>
                                        <p:cTn id="45" dur="500"/>
                                        <p:tgtEl>
                                          <p:spTgt spid="5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90"/>
                                        </p:tgtEl>
                                        <p:attrNameLst>
                                          <p:attrName>style.visibility</p:attrName>
                                        </p:attrNameLst>
                                      </p:cBhvr>
                                      <p:to>
                                        <p:strVal val="visible"/>
                                      </p:to>
                                    </p:set>
                                    <p:animEffect transition="in" filter="wipe(up)">
                                      <p:cBhvr>
                                        <p:cTn id="50" dur="500"/>
                                        <p:tgtEl>
                                          <p:spTgt spid="90"/>
                                        </p:tgtEl>
                                      </p:cBhvr>
                                    </p:animEffect>
                                  </p:childTnLst>
                                </p:cTn>
                              </p:par>
                              <p:par>
                                <p:cTn id="51" presetID="22" presetClass="entr" presetSubtype="1" fill="hold" nodeType="with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wipe(up)">
                                      <p:cBhvr>
                                        <p:cTn id="53" dur="500"/>
                                        <p:tgtEl>
                                          <p:spTgt spid="88"/>
                                        </p:tgtEl>
                                      </p:cBhvr>
                                    </p:animEffect>
                                  </p:childTnLst>
                                </p:cTn>
                              </p:par>
                              <p:par>
                                <p:cTn id="54" presetID="22" presetClass="entr" presetSubtype="1" fill="hold" nodeType="withEffect">
                                  <p:stCondLst>
                                    <p:cond delay="0"/>
                                  </p:stCondLst>
                                  <p:childTnLst>
                                    <p:set>
                                      <p:cBhvr>
                                        <p:cTn id="55" dur="1" fill="hold">
                                          <p:stCondLst>
                                            <p:cond delay="0"/>
                                          </p:stCondLst>
                                        </p:cTn>
                                        <p:tgtEl>
                                          <p:spTgt spid="87"/>
                                        </p:tgtEl>
                                        <p:attrNameLst>
                                          <p:attrName>style.visibility</p:attrName>
                                        </p:attrNameLst>
                                      </p:cBhvr>
                                      <p:to>
                                        <p:strVal val="visible"/>
                                      </p:to>
                                    </p:set>
                                    <p:animEffect transition="in" filter="wipe(up)">
                                      <p:cBhvr>
                                        <p:cTn id="56" dur="500"/>
                                        <p:tgtEl>
                                          <p:spTgt spid="87"/>
                                        </p:tgtEl>
                                      </p:cBhvr>
                                    </p:animEffect>
                                  </p:childTnLst>
                                </p:cTn>
                              </p:par>
                              <p:par>
                                <p:cTn id="57" presetID="22" presetClass="entr" presetSubtype="1" fill="hold" nodeType="withEffect">
                                  <p:stCondLst>
                                    <p:cond delay="0"/>
                                  </p:stCondLst>
                                  <p:childTnLst>
                                    <p:set>
                                      <p:cBhvr>
                                        <p:cTn id="58" dur="1" fill="hold">
                                          <p:stCondLst>
                                            <p:cond delay="0"/>
                                          </p:stCondLst>
                                        </p:cTn>
                                        <p:tgtEl>
                                          <p:spTgt spid="86"/>
                                        </p:tgtEl>
                                        <p:attrNameLst>
                                          <p:attrName>style.visibility</p:attrName>
                                        </p:attrNameLst>
                                      </p:cBhvr>
                                      <p:to>
                                        <p:strVal val="visible"/>
                                      </p:to>
                                    </p:set>
                                    <p:animEffect transition="in" filter="wipe(up)">
                                      <p:cBhvr>
                                        <p:cTn id="5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Neighbors List Optimizations</a:t>
            </a: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buFont typeface="Wingdings" pitchFamily="2" charset="2"/>
              <a:buChar char="ü"/>
            </a:pPr>
            <a:r>
              <a:rPr lang="en-US" sz="2200" b="1">
                <a:solidFill>
                  <a:srgbClr val="C00000"/>
                </a:solidFill>
                <a:latin typeface="Calibri" pitchFamily="34" charset="0"/>
              </a:rPr>
              <a:t>Size of the neighbor grid cell is important</a:t>
            </a:r>
          </a:p>
          <a:p>
            <a:pPr marL="800100" lvl="1" indent="-342900">
              <a:spcBef>
                <a:spcPct val="20000"/>
              </a:spcBef>
              <a:buFont typeface="Arial" charset="0"/>
              <a:buChar char="•"/>
            </a:pPr>
            <a:r>
              <a:rPr lang="en-US" sz="1900">
                <a:solidFill>
                  <a:schemeClr val="accent1"/>
                </a:solidFill>
                <a:latin typeface="Calibri" pitchFamily="34" charset="0"/>
              </a:rPr>
              <a:t>r</a:t>
            </a:r>
            <a:r>
              <a:rPr lang="en-US" sz="1900" baseline="-25000">
                <a:solidFill>
                  <a:schemeClr val="accent1"/>
                </a:solidFill>
                <a:latin typeface="Calibri" pitchFamily="34" charset="0"/>
              </a:rPr>
              <a:t>nbrs</a:t>
            </a:r>
            <a:r>
              <a:rPr lang="en-US" sz="1900">
                <a:solidFill>
                  <a:schemeClr val="accent1"/>
                </a:solidFill>
                <a:latin typeface="Calibri" pitchFamily="34" charset="0"/>
              </a:rPr>
              <a:t>: neighbors cut-off distance</a:t>
            </a:r>
          </a:p>
          <a:p>
            <a:pPr marL="800100" lvl="1" indent="-342900">
              <a:spcBef>
                <a:spcPct val="20000"/>
              </a:spcBef>
              <a:buFont typeface="Arial" charset="0"/>
              <a:buChar char="•"/>
            </a:pPr>
            <a:r>
              <a:rPr lang="en-US" sz="1900">
                <a:solidFill>
                  <a:schemeClr val="accent1"/>
                </a:solidFill>
                <a:latin typeface="Calibri" pitchFamily="34" charset="0"/>
              </a:rPr>
              <a:t>set cell size to half the r</a:t>
            </a:r>
            <a:r>
              <a:rPr lang="en-US" sz="1900" baseline="-25000">
                <a:solidFill>
                  <a:schemeClr val="accent1"/>
                </a:solidFill>
                <a:latin typeface="Calibri" pitchFamily="34" charset="0"/>
              </a:rPr>
              <a:t>nbrs</a:t>
            </a:r>
          </a:p>
          <a:p>
            <a:pPr marL="800100" lvl="1" indent="-342900">
              <a:spcBef>
                <a:spcPct val="20000"/>
              </a:spcBef>
            </a:pPr>
            <a:endParaRPr lang="en-US" sz="1700">
              <a:solidFill>
                <a:schemeClr val="accent1"/>
              </a:solidFill>
              <a:latin typeface="Calibri" pitchFamily="34" charset="0"/>
            </a:endParaRPr>
          </a:p>
          <a:p>
            <a:pPr marL="342900" indent="-342900">
              <a:spcBef>
                <a:spcPct val="20000"/>
              </a:spcBef>
              <a:buFont typeface="Wingdings" pitchFamily="2" charset="2"/>
              <a:buChar char="ü"/>
            </a:pPr>
            <a:r>
              <a:rPr lang="en-US" sz="2200" b="1">
                <a:solidFill>
                  <a:srgbClr val="C00000"/>
                </a:solidFill>
                <a:latin typeface="Calibri" pitchFamily="34" charset="0"/>
              </a:rPr>
              <a:t>Reordering reduces look-ups significantly</a:t>
            </a:r>
          </a:p>
          <a:p>
            <a:pPr marL="342900" indent="-342900">
              <a:spcBef>
                <a:spcPct val="20000"/>
              </a:spcBef>
              <a:buFont typeface="Wingdings" pitchFamily="2" charset="2"/>
              <a:buChar char="ü"/>
            </a:pPr>
            <a:endParaRPr lang="en-US" sz="2000" b="1">
              <a:solidFill>
                <a:srgbClr val="C00000"/>
              </a:solidFill>
              <a:latin typeface="Calibri" pitchFamily="34" charset="0"/>
            </a:endParaRPr>
          </a:p>
          <a:p>
            <a:pPr marL="342900" indent="-342900">
              <a:spcBef>
                <a:spcPct val="20000"/>
              </a:spcBef>
              <a:buFont typeface="Wingdings" pitchFamily="2" charset="2"/>
              <a:buChar char="ü"/>
            </a:pPr>
            <a:endParaRPr lang="en-US" sz="2000" b="1">
              <a:solidFill>
                <a:srgbClr val="C00000"/>
              </a:solidFill>
              <a:latin typeface="Calibri" pitchFamily="34" charset="0"/>
            </a:endParaRPr>
          </a:p>
          <a:p>
            <a:pPr marL="342900" indent="-342900">
              <a:spcBef>
                <a:spcPct val="20000"/>
              </a:spcBef>
              <a:buFont typeface="Wingdings" pitchFamily="2" charset="2"/>
              <a:buChar char="ü"/>
            </a:pPr>
            <a:endParaRPr lang="en-US" sz="2000" b="1">
              <a:solidFill>
                <a:srgbClr val="C00000"/>
              </a:solidFill>
              <a:latin typeface="Calibri" pitchFamily="34" charset="0"/>
            </a:endParaRPr>
          </a:p>
          <a:p>
            <a:pPr marL="342900" indent="-342900">
              <a:spcBef>
                <a:spcPct val="20000"/>
              </a:spcBef>
              <a:buFont typeface="Wingdings" pitchFamily="2" charset="2"/>
              <a:buChar char="ü"/>
            </a:pPr>
            <a:endParaRPr lang="en-US" sz="2000" b="1">
              <a:solidFill>
                <a:srgbClr val="C00000"/>
              </a:solidFill>
              <a:latin typeface="Calibri" pitchFamily="34" charset="0"/>
            </a:endParaRPr>
          </a:p>
          <a:p>
            <a:pPr marL="342900" indent="-342900">
              <a:spcBef>
                <a:spcPct val="20000"/>
              </a:spcBef>
              <a:buFont typeface="Wingdings" pitchFamily="2" charset="2"/>
              <a:buChar char="ü"/>
            </a:pPr>
            <a:endParaRPr lang="en-US" sz="2000" b="1">
              <a:solidFill>
                <a:srgbClr val="C00000"/>
              </a:solidFill>
              <a:latin typeface="Calibri" pitchFamily="34" charset="0"/>
            </a:endParaRPr>
          </a:p>
          <a:p>
            <a:pPr marL="342900" indent="-342900">
              <a:spcBef>
                <a:spcPct val="20000"/>
              </a:spcBef>
              <a:buFont typeface="Wingdings" pitchFamily="2" charset="2"/>
              <a:buChar char="ü"/>
            </a:pPr>
            <a:r>
              <a:rPr lang="en-US" sz="2200" b="1">
                <a:solidFill>
                  <a:srgbClr val="C00000"/>
                </a:solidFill>
                <a:latin typeface="Calibri" pitchFamily="34" charset="0"/>
              </a:rPr>
              <a:t>Atom to cell distance</a:t>
            </a:r>
          </a:p>
          <a:p>
            <a:pPr marL="342900" indent="-342900">
              <a:spcBef>
                <a:spcPct val="20000"/>
              </a:spcBef>
            </a:pPr>
            <a:endParaRPr lang="en-US" sz="2000" b="1">
              <a:solidFill>
                <a:srgbClr val="C00000"/>
              </a:solidFill>
              <a:latin typeface="Calibri" pitchFamily="34" charset="0"/>
            </a:endParaRPr>
          </a:p>
          <a:p>
            <a:pPr marL="342900" indent="-342900">
              <a:spcBef>
                <a:spcPct val="20000"/>
              </a:spcBef>
            </a:pPr>
            <a:endParaRPr lang="en-US" sz="2000" b="1">
              <a:solidFill>
                <a:srgbClr val="C00000"/>
              </a:solidFill>
              <a:latin typeface="Calibri" pitchFamily="34" charset="0"/>
            </a:endParaRPr>
          </a:p>
          <a:p>
            <a:pPr marL="342900" indent="-342900">
              <a:spcBef>
                <a:spcPct val="20000"/>
              </a:spcBef>
              <a:buFont typeface="Wingdings" pitchFamily="2" charset="2"/>
              <a:buChar char="ü"/>
            </a:pPr>
            <a:r>
              <a:rPr lang="en-US" sz="2200" b="1">
                <a:solidFill>
                  <a:srgbClr val="C00000"/>
                </a:solidFill>
                <a:latin typeface="Calibri" pitchFamily="34" charset="0"/>
              </a:rPr>
              <a:t>Verlet lists for delayed re-neighboring</a:t>
            </a:r>
            <a:endParaRPr lang="en-US" sz="1900">
              <a:solidFill>
                <a:schemeClr val="accent1"/>
              </a:solidFill>
              <a:latin typeface="Calibri" pitchFamily="34" charset="0"/>
            </a:endParaRPr>
          </a:p>
        </p:txBody>
      </p:sp>
      <p:grpSp>
        <p:nvGrpSpPr>
          <p:cNvPr id="62" name="Group 61"/>
          <p:cNvGrpSpPr>
            <a:grpSpLocks noChangeAspect="1"/>
          </p:cNvGrpSpPr>
          <p:nvPr/>
        </p:nvGrpSpPr>
        <p:grpSpPr bwMode="auto">
          <a:xfrm>
            <a:off x="5943600" y="1371600"/>
            <a:ext cx="2135188" cy="1189038"/>
            <a:chOff x="5715000" y="1295400"/>
            <a:chExt cx="2463135" cy="1371600"/>
          </a:xfrm>
        </p:grpSpPr>
        <p:pic>
          <p:nvPicPr>
            <p:cNvPr id="23595" name="Picture 2"/>
            <p:cNvPicPr>
              <a:picLocks noChangeAspect="1" noChangeArrowheads="1"/>
            </p:cNvPicPr>
            <p:nvPr/>
          </p:nvPicPr>
          <p:blipFill>
            <a:blip r:embed="rId2" cstate="print"/>
            <a:srcRect/>
            <a:stretch>
              <a:fillRect/>
            </a:stretch>
          </p:blipFill>
          <p:spPr bwMode="auto">
            <a:xfrm>
              <a:off x="5715000" y="1295400"/>
              <a:ext cx="2463135" cy="1371600"/>
            </a:xfrm>
            <a:prstGeom prst="rect">
              <a:avLst/>
            </a:prstGeom>
            <a:noFill/>
            <a:ln w="9525">
              <a:noFill/>
              <a:miter lim="800000"/>
              <a:headEnd/>
              <a:tailEnd/>
            </a:ln>
          </p:spPr>
        </p:pic>
        <p:sp>
          <p:nvSpPr>
            <p:cNvPr id="20" name="Oval 19"/>
            <p:cNvSpPr/>
            <p:nvPr/>
          </p:nvSpPr>
          <p:spPr>
            <a:xfrm>
              <a:off x="5867001" y="1753210"/>
              <a:ext cx="2210411" cy="2289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8" name="Group 47"/>
          <p:cNvGrpSpPr>
            <a:grpSpLocks noChangeAspect="1"/>
          </p:cNvGrpSpPr>
          <p:nvPr/>
        </p:nvGrpSpPr>
        <p:grpSpPr bwMode="auto">
          <a:xfrm>
            <a:off x="2743200" y="3048000"/>
            <a:ext cx="1279525" cy="1524000"/>
            <a:chOff x="2819400" y="3048002"/>
            <a:chExt cx="1600200" cy="1904998"/>
          </a:xfrm>
        </p:grpSpPr>
        <p:cxnSp>
          <p:nvCxnSpPr>
            <p:cNvPr id="9" name="Straight Connector 8"/>
            <p:cNvCxnSpPr/>
            <p:nvPr/>
          </p:nvCxnSpPr>
          <p:spPr>
            <a:xfrm rot="5400000">
              <a:off x="2019697" y="4153298"/>
              <a:ext cx="159940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339341" y="4153298"/>
              <a:ext cx="159940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658983" y="4153298"/>
              <a:ext cx="159940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300255" y="4153298"/>
              <a:ext cx="159940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619897" y="4153298"/>
              <a:ext cx="159940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980611" y="4153298"/>
              <a:ext cx="159940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19400" y="3353595"/>
              <a:ext cx="16002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19400" y="3673080"/>
              <a:ext cx="16002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19400" y="3992564"/>
              <a:ext cx="16002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19400" y="4312048"/>
              <a:ext cx="16002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19400" y="4633517"/>
              <a:ext cx="16002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914697" y="3048002"/>
              <a:ext cx="1409605" cy="317500"/>
            </a:xfrm>
            <a:prstGeom prst="rect">
              <a:avLst/>
            </a:prstGeom>
            <a:noFill/>
          </p:spPr>
          <p:txBody>
            <a:bodyPr>
              <a:spAutoFit/>
            </a:bodyPr>
            <a:lstStyle/>
            <a:p>
              <a:pPr algn="ctr" fontAlgn="auto">
                <a:spcBef>
                  <a:spcPts val="0"/>
                </a:spcBef>
                <a:spcAft>
                  <a:spcPts val="0"/>
                </a:spcAft>
                <a:defRPr/>
              </a:pPr>
              <a:r>
                <a:rPr lang="en-US" sz="1050" b="1" dirty="0">
                  <a:latin typeface="+mn-lt"/>
                  <a:cs typeface="+mn-cs"/>
                </a:rPr>
                <a:t>neighbors grid</a:t>
              </a:r>
            </a:p>
          </p:txBody>
        </p:sp>
        <p:cxnSp>
          <p:nvCxnSpPr>
            <p:cNvPr id="22" name="Straight Connector 21"/>
            <p:cNvCxnSpPr/>
            <p:nvPr/>
          </p:nvCxnSpPr>
          <p:spPr>
            <a:xfrm>
              <a:off x="2819400" y="4953000"/>
              <a:ext cx="16002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a:grpSpLocks noChangeAspect="1"/>
          </p:cNvGrpSpPr>
          <p:nvPr/>
        </p:nvGrpSpPr>
        <p:grpSpPr bwMode="auto">
          <a:xfrm>
            <a:off x="2743200" y="3810000"/>
            <a:ext cx="2879725" cy="777875"/>
            <a:chOff x="2818598" y="3984057"/>
            <a:chExt cx="3599646" cy="972151"/>
          </a:xfrm>
        </p:grpSpPr>
        <p:sp>
          <p:nvSpPr>
            <p:cNvPr id="29" name="Freeform 28"/>
            <p:cNvSpPr/>
            <p:nvPr/>
          </p:nvSpPr>
          <p:spPr>
            <a:xfrm>
              <a:off x="2818598" y="3984057"/>
              <a:ext cx="1597418" cy="972151"/>
            </a:xfrm>
            <a:custGeom>
              <a:avLst/>
              <a:gdLst>
                <a:gd name="connsiteX0" fmla="*/ 0 w 1597794"/>
                <a:gd name="connsiteY0" fmla="*/ 972151 h 972151"/>
                <a:gd name="connsiteX1" fmla="*/ 0 w 1597794"/>
                <a:gd name="connsiteY1" fmla="*/ 327259 h 972151"/>
                <a:gd name="connsiteX2" fmla="*/ 962526 w 1597794"/>
                <a:gd name="connsiteY2" fmla="*/ 317634 h 972151"/>
                <a:gd name="connsiteX3" fmla="*/ 952901 w 1597794"/>
                <a:gd name="connsiteY3" fmla="*/ 0 h 972151"/>
                <a:gd name="connsiteX4" fmla="*/ 1588168 w 1597794"/>
                <a:gd name="connsiteY4" fmla="*/ 9625 h 972151"/>
                <a:gd name="connsiteX5" fmla="*/ 1597794 w 1597794"/>
                <a:gd name="connsiteY5" fmla="*/ 972151 h 972151"/>
                <a:gd name="connsiteX6" fmla="*/ 0 w 1597794"/>
                <a:gd name="connsiteY6" fmla="*/ 972151 h 97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794" h="972151">
                  <a:moveTo>
                    <a:pt x="0" y="972151"/>
                  </a:moveTo>
                  <a:lnTo>
                    <a:pt x="0" y="327259"/>
                  </a:lnTo>
                  <a:lnTo>
                    <a:pt x="962526" y="317634"/>
                  </a:lnTo>
                  <a:lnTo>
                    <a:pt x="952901" y="0"/>
                  </a:lnTo>
                  <a:lnTo>
                    <a:pt x="1588168" y="9625"/>
                  </a:lnTo>
                  <a:cubicBezTo>
                    <a:pt x="1591377" y="330467"/>
                    <a:pt x="1594585" y="651309"/>
                    <a:pt x="1597794" y="972151"/>
                  </a:cubicBezTo>
                  <a:lnTo>
                    <a:pt x="0" y="972151"/>
                  </a:lnTo>
                  <a:close/>
                </a:path>
              </a:pathLst>
            </a:custGeom>
            <a:solidFill>
              <a:schemeClr val="accent2">
                <a:alpha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80" name="TextBox 32"/>
            <p:cNvSpPr txBox="1">
              <a:spLocks noChangeArrowheads="1"/>
            </p:cNvSpPr>
            <p:nvPr/>
          </p:nvSpPr>
          <p:spPr bwMode="auto">
            <a:xfrm>
              <a:off x="4818847" y="4174557"/>
              <a:ext cx="1599397" cy="577081"/>
            </a:xfrm>
            <a:prstGeom prst="rect">
              <a:avLst/>
            </a:prstGeom>
            <a:noFill/>
            <a:ln w="19050">
              <a:solidFill>
                <a:schemeClr val="accent2"/>
              </a:solidFill>
              <a:miter lim="800000"/>
              <a:headEnd/>
              <a:tailEnd/>
            </a:ln>
          </p:spPr>
          <p:txBody>
            <a:bodyPr>
              <a:spAutoFit/>
            </a:bodyPr>
            <a:lstStyle/>
            <a:p>
              <a:r>
                <a:rPr lang="en-US" sz="1200">
                  <a:solidFill>
                    <a:schemeClr val="accent2"/>
                  </a:solidFill>
                  <a:latin typeface="Calibri" pitchFamily="34" charset="0"/>
                </a:rPr>
                <a:t>Just need to look inside these cells</a:t>
              </a:r>
            </a:p>
          </p:txBody>
        </p:sp>
        <p:cxnSp>
          <p:nvCxnSpPr>
            <p:cNvPr id="32" name="Straight Arrow Connector 31"/>
            <p:cNvCxnSpPr>
              <a:endCxn id="23580" idx="1"/>
            </p:cNvCxnSpPr>
            <p:nvPr/>
          </p:nvCxnSpPr>
          <p:spPr>
            <a:xfrm flipV="1">
              <a:off x="3751252" y="4462197"/>
              <a:ext cx="1067591" cy="7737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45" name="Group 44"/>
          <p:cNvGrpSpPr>
            <a:grpSpLocks noChangeAspect="1"/>
          </p:cNvGrpSpPr>
          <p:nvPr/>
        </p:nvGrpSpPr>
        <p:grpSpPr bwMode="auto">
          <a:xfrm>
            <a:off x="1371600" y="3276600"/>
            <a:ext cx="2652713" cy="830263"/>
            <a:chOff x="1085850" y="3322320"/>
            <a:chExt cx="3316104" cy="1038746"/>
          </a:xfrm>
        </p:grpSpPr>
        <p:sp>
          <p:nvSpPr>
            <p:cNvPr id="36" name="Freeform 35"/>
            <p:cNvSpPr/>
            <p:nvPr/>
          </p:nvSpPr>
          <p:spPr>
            <a:xfrm rot="10800000">
              <a:off x="2804429" y="3322320"/>
              <a:ext cx="1597525" cy="971218"/>
            </a:xfrm>
            <a:custGeom>
              <a:avLst/>
              <a:gdLst>
                <a:gd name="connsiteX0" fmla="*/ 0 w 1597794"/>
                <a:gd name="connsiteY0" fmla="*/ 972151 h 972151"/>
                <a:gd name="connsiteX1" fmla="*/ 0 w 1597794"/>
                <a:gd name="connsiteY1" fmla="*/ 327259 h 972151"/>
                <a:gd name="connsiteX2" fmla="*/ 962526 w 1597794"/>
                <a:gd name="connsiteY2" fmla="*/ 317634 h 972151"/>
                <a:gd name="connsiteX3" fmla="*/ 952901 w 1597794"/>
                <a:gd name="connsiteY3" fmla="*/ 0 h 972151"/>
                <a:gd name="connsiteX4" fmla="*/ 1588168 w 1597794"/>
                <a:gd name="connsiteY4" fmla="*/ 9625 h 972151"/>
                <a:gd name="connsiteX5" fmla="*/ 1597794 w 1597794"/>
                <a:gd name="connsiteY5" fmla="*/ 972151 h 972151"/>
                <a:gd name="connsiteX6" fmla="*/ 0 w 1597794"/>
                <a:gd name="connsiteY6" fmla="*/ 972151 h 97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794" h="972151">
                  <a:moveTo>
                    <a:pt x="0" y="972151"/>
                  </a:moveTo>
                  <a:lnTo>
                    <a:pt x="0" y="327259"/>
                  </a:lnTo>
                  <a:lnTo>
                    <a:pt x="962526" y="317634"/>
                  </a:lnTo>
                  <a:lnTo>
                    <a:pt x="952901" y="0"/>
                  </a:lnTo>
                  <a:lnTo>
                    <a:pt x="1588168" y="9625"/>
                  </a:lnTo>
                  <a:cubicBezTo>
                    <a:pt x="1591377" y="330467"/>
                    <a:pt x="1594585" y="651309"/>
                    <a:pt x="1597794" y="972151"/>
                  </a:cubicBezTo>
                  <a:lnTo>
                    <a:pt x="0" y="972151"/>
                  </a:lnTo>
                  <a:close/>
                </a:path>
              </a:pathLst>
            </a:custGeom>
            <a:solidFill>
              <a:schemeClr val="bg1">
                <a:lumMod val="65000"/>
                <a:alpha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Straight Arrow Connector 37"/>
            <p:cNvCxnSpPr>
              <a:endCxn id="40" idx="3"/>
            </p:cNvCxnSpPr>
            <p:nvPr/>
          </p:nvCxnSpPr>
          <p:spPr>
            <a:xfrm rot="10800000" flipV="1">
              <a:off x="2381731" y="3798991"/>
              <a:ext cx="990266" cy="43695"/>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85850" y="3322320"/>
              <a:ext cx="1295881" cy="1038746"/>
            </a:xfrm>
            <a:prstGeom prst="rect">
              <a:avLst/>
            </a:prstGeom>
            <a:noFill/>
            <a:ln w="19050">
              <a:solidFill>
                <a:schemeClr val="bg1">
                  <a:lumMod val="65000"/>
                </a:schemeClr>
              </a:solidFill>
            </a:ln>
          </p:spPr>
          <p:txBody>
            <a:bodyPr>
              <a:spAutoFit/>
            </a:bodyPr>
            <a:lstStyle/>
            <a:p>
              <a:pPr fontAlgn="auto">
                <a:spcBef>
                  <a:spcPts val="0"/>
                </a:spcBef>
                <a:spcAft>
                  <a:spcPts val="0"/>
                </a:spcAft>
                <a:defRPr/>
              </a:pPr>
              <a:r>
                <a:rPr lang="en-US" sz="1200" dirty="0">
                  <a:solidFill>
                    <a:schemeClr val="bg1">
                      <a:lumMod val="50000"/>
                    </a:schemeClr>
                  </a:solidFill>
                  <a:latin typeface="+mn-lt"/>
                  <a:cs typeface="+mn-cs"/>
                </a:rPr>
                <a:t>No need to check these cells with reordering!</a:t>
              </a:r>
            </a:p>
          </p:txBody>
        </p:sp>
      </p:grpSp>
      <p:grpSp>
        <p:nvGrpSpPr>
          <p:cNvPr id="46" name="Group 45"/>
          <p:cNvGrpSpPr>
            <a:grpSpLocks noChangeAspect="1"/>
          </p:cNvGrpSpPr>
          <p:nvPr/>
        </p:nvGrpSpPr>
        <p:grpSpPr bwMode="auto">
          <a:xfrm>
            <a:off x="3276600" y="3276600"/>
            <a:ext cx="2860675" cy="782638"/>
            <a:chOff x="3462528" y="3322320"/>
            <a:chExt cx="3576827" cy="978408"/>
          </a:xfrm>
        </p:grpSpPr>
        <p:sp>
          <p:nvSpPr>
            <p:cNvPr id="21" name="Rectangle 20"/>
            <p:cNvSpPr/>
            <p:nvPr/>
          </p:nvSpPr>
          <p:spPr>
            <a:xfrm>
              <a:off x="3462528" y="3989145"/>
              <a:ext cx="311633" cy="311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74" name="TextBox 24"/>
            <p:cNvSpPr txBox="1">
              <a:spLocks noChangeArrowheads="1"/>
            </p:cNvSpPr>
            <p:nvPr/>
          </p:nvSpPr>
          <p:spPr bwMode="auto">
            <a:xfrm>
              <a:off x="4796028" y="3322320"/>
              <a:ext cx="2243327" cy="577082"/>
            </a:xfrm>
            <a:prstGeom prst="rect">
              <a:avLst/>
            </a:prstGeom>
            <a:noFill/>
            <a:ln w="19050">
              <a:solidFill>
                <a:schemeClr val="accent1"/>
              </a:solidFill>
              <a:miter lim="800000"/>
              <a:headEnd/>
              <a:tailEnd/>
            </a:ln>
          </p:spPr>
          <p:txBody>
            <a:bodyPr>
              <a:spAutoFit/>
            </a:bodyPr>
            <a:lstStyle/>
            <a:p>
              <a:r>
                <a:rPr lang="en-US" sz="1200">
                  <a:solidFill>
                    <a:schemeClr val="accent1"/>
                  </a:solidFill>
                  <a:latin typeface="Calibri" pitchFamily="34" charset="0"/>
                </a:rPr>
                <a:t>Looking for the neighbors of atoms in this box</a:t>
              </a:r>
            </a:p>
          </p:txBody>
        </p:sp>
        <p:cxnSp>
          <p:nvCxnSpPr>
            <p:cNvPr id="24" name="Straight Arrow Connector 23"/>
            <p:cNvCxnSpPr>
              <a:endCxn id="23574" idx="1"/>
            </p:cNvCxnSpPr>
            <p:nvPr/>
          </p:nvCxnSpPr>
          <p:spPr>
            <a:xfrm flipV="1">
              <a:off x="3653080" y="3610088"/>
              <a:ext cx="1143314" cy="56957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grpSp>
        <p:nvGrpSpPr>
          <p:cNvPr id="97" name="Group 96"/>
          <p:cNvGrpSpPr>
            <a:grpSpLocks/>
          </p:cNvGrpSpPr>
          <p:nvPr/>
        </p:nvGrpSpPr>
        <p:grpSpPr bwMode="auto">
          <a:xfrm>
            <a:off x="3810000" y="5029200"/>
            <a:ext cx="2743200" cy="914400"/>
            <a:chOff x="3657600" y="4846320"/>
            <a:chExt cx="2743200" cy="914400"/>
          </a:xfrm>
        </p:grpSpPr>
        <p:sp>
          <p:nvSpPr>
            <p:cNvPr id="74" name="Rectangle 73"/>
            <p:cNvSpPr/>
            <p:nvPr/>
          </p:nvSpPr>
          <p:spPr>
            <a:xfrm>
              <a:off x="3657600" y="4846320"/>
              <a:ext cx="914400" cy="914400"/>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85000"/>
                  </a:schemeClr>
                </a:solidFill>
              </a:endParaRPr>
            </a:p>
          </p:txBody>
        </p:sp>
        <p:sp>
          <p:nvSpPr>
            <p:cNvPr id="75" name="Rectangle 74"/>
            <p:cNvSpPr/>
            <p:nvPr/>
          </p:nvSpPr>
          <p:spPr>
            <a:xfrm>
              <a:off x="4572000" y="4846320"/>
              <a:ext cx="914400" cy="914400"/>
            </a:xfrm>
            <a:prstGeom prst="rect">
              <a:avLst/>
            </a:prstGeom>
            <a:solidFill>
              <a:schemeClr val="accent2">
                <a:alpha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85000"/>
                  </a:schemeClr>
                </a:solidFill>
              </a:endParaRPr>
            </a:p>
          </p:txBody>
        </p:sp>
        <p:sp>
          <p:nvSpPr>
            <p:cNvPr id="76" name="Rectangle 75"/>
            <p:cNvSpPr/>
            <p:nvPr/>
          </p:nvSpPr>
          <p:spPr>
            <a:xfrm>
              <a:off x="5486400" y="4846320"/>
              <a:ext cx="914400" cy="914400"/>
            </a:xfrm>
            <a:prstGeom prst="rect">
              <a:avLst/>
            </a:prstGeom>
            <a:solidFill>
              <a:schemeClr val="accent2">
                <a:alpha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85000"/>
                  </a:schemeClr>
                </a:solidFill>
              </a:endParaRPr>
            </a:p>
          </p:txBody>
        </p:sp>
        <p:sp>
          <p:nvSpPr>
            <p:cNvPr id="77" name="Oval 76"/>
            <p:cNvSpPr/>
            <p:nvPr/>
          </p:nvSpPr>
          <p:spPr>
            <a:xfrm>
              <a:off x="3733800" y="5193983"/>
              <a:ext cx="219075" cy="219075"/>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Oval 84"/>
            <p:cNvSpPr/>
            <p:nvPr/>
          </p:nvSpPr>
          <p:spPr>
            <a:xfrm>
              <a:off x="5562600" y="4952683"/>
              <a:ext cx="219075" cy="219075"/>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Oval 85"/>
            <p:cNvSpPr/>
            <p:nvPr/>
          </p:nvSpPr>
          <p:spPr>
            <a:xfrm>
              <a:off x="6096000" y="4876483"/>
              <a:ext cx="219075" cy="219075"/>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 name="Oval 86"/>
            <p:cNvSpPr/>
            <p:nvPr/>
          </p:nvSpPr>
          <p:spPr>
            <a:xfrm>
              <a:off x="5791200" y="5486083"/>
              <a:ext cx="219075" cy="219075"/>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Oval 87"/>
            <p:cNvSpPr/>
            <p:nvPr/>
          </p:nvSpPr>
          <p:spPr>
            <a:xfrm>
              <a:off x="6096000" y="5333683"/>
              <a:ext cx="219075" cy="219075"/>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91" name="TextBox 90"/>
          <p:cNvSpPr txBox="1">
            <a:spLocks noChangeArrowheads="1"/>
          </p:cNvSpPr>
          <p:nvPr/>
        </p:nvSpPr>
        <p:spPr bwMode="auto">
          <a:xfrm>
            <a:off x="6705600" y="5181600"/>
            <a:ext cx="2286000" cy="584200"/>
          </a:xfrm>
          <a:prstGeom prst="rect">
            <a:avLst/>
          </a:prstGeom>
          <a:noFill/>
          <a:ln w="9525">
            <a:noFill/>
            <a:miter lim="800000"/>
            <a:headEnd/>
            <a:tailEnd/>
          </a:ln>
        </p:spPr>
        <p:txBody>
          <a:bodyPr>
            <a:spAutoFit/>
          </a:bodyPr>
          <a:lstStyle/>
          <a:p>
            <a:r>
              <a:rPr lang="en-US" sz="1600" b="1">
                <a:solidFill>
                  <a:schemeClr val="accent1"/>
                </a:solidFill>
                <a:latin typeface="Calibri" pitchFamily="34" charset="0"/>
              </a:rPr>
              <a:t>If d &gt; r</a:t>
            </a:r>
            <a:r>
              <a:rPr lang="en-US" sz="1600" b="1" baseline="-25000">
                <a:solidFill>
                  <a:schemeClr val="accent1"/>
                </a:solidFill>
                <a:latin typeface="Calibri" pitchFamily="34" charset="0"/>
              </a:rPr>
              <a:t>nbrs</a:t>
            </a:r>
            <a:r>
              <a:rPr lang="en-US" sz="1600" b="1">
                <a:solidFill>
                  <a:schemeClr val="accent1"/>
                </a:solidFill>
                <a:latin typeface="Calibri" pitchFamily="34" charset="0"/>
              </a:rPr>
              <a:t>, then no need to look into the cell</a:t>
            </a:r>
          </a:p>
        </p:txBody>
      </p:sp>
      <p:grpSp>
        <p:nvGrpSpPr>
          <p:cNvPr id="96" name="Group 95"/>
          <p:cNvGrpSpPr>
            <a:grpSpLocks/>
          </p:cNvGrpSpPr>
          <p:nvPr/>
        </p:nvGrpSpPr>
        <p:grpSpPr bwMode="auto">
          <a:xfrm>
            <a:off x="4114800" y="5105400"/>
            <a:ext cx="1533525" cy="382588"/>
            <a:chOff x="4096512" y="5105400"/>
            <a:chExt cx="1533144" cy="382588"/>
          </a:xfrm>
        </p:grpSpPr>
        <p:cxnSp>
          <p:nvCxnSpPr>
            <p:cNvPr id="79" name="Straight Arrow Connector 78"/>
            <p:cNvCxnSpPr>
              <a:stCxn id="77" idx="6"/>
              <a:endCxn id="75" idx="3"/>
            </p:cNvCxnSpPr>
            <p:nvPr/>
          </p:nvCxnSpPr>
          <p:spPr>
            <a:xfrm>
              <a:off x="4096512" y="5486400"/>
              <a:ext cx="1533144" cy="1588"/>
            </a:xfrm>
            <a:prstGeom prst="straightConnector1">
              <a:avLst/>
            </a:prstGeom>
            <a:ln w="19050">
              <a:solidFill>
                <a:srgbClr val="FFFF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23564" name="TextBox 89"/>
            <p:cNvSpPr txBox="1">
              <a:spLocks noChangeArrowheads="1"/>
            </p:cNvSpPr>
            <p:nvPr/>
          </p:nvSpPr>
          <p:spPr bwMode="auto">
            <a:xfrm>
              <a:off x="4562856" y="5105400"/>
              <a:ext cx="304800" cy="369332"/>
            </a:xfrm>
            <a:prstGeom prst="rect">
              <a:avLst/>
            </a:prstGeom>
            <a:noFill/>
            <a:ln w="9525">
              <a:noFill/>
              <a:miter lim="800000"/>
              <a:headEnd/>
              <a:tailEnd/>
            </a:ln>
          </p:spPr>
          <p:txBody>
            <a:bodyPr>
              <a:spAutoFit/>
            </a:bodyPr>
            <a:lstStyle/>
            <a:p>
              <a:r>
                <a:rPr lang="en-US">
                  <a:solidFill>
                    <a:srgbClr val="FFFF00"/>
                  </a:solidFill>
                  <a:latin typeface="Calibri" pitchFamily="34" charset="0"/>
                </a:rPr>
                <a:t>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1000"/>
                                        <p:tgtEl>
                                          <p:spTgt spid="6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500"/>
                                        <p:tgtEl>
                                          <p:spTgt spid="4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left)">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right)">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wipe(down)">
                                      <p:cBhvr>
                                        <p:cTn id="48" dur="500"/>
                                        <p:tgtEl>
                                          <p:spTgt spid="3">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7"/>
                                        </p:tgtEl>
                                        <p:attrNameLst>
                                          <p:attrName>style.visibility</p:attrName>
                                        </p:attrNameLst>
                                      </p:cBhvr>
                                      <p:to>
                                        <p:strVal val="visible"/>
                                      </p:to>
                                    </p:set>
                                    <p:animEffect transition="in" filter="fade">
                                      <p:cBhvr>
                                        <p:cTn id="53" dur="1000"/>
                                        <p:tgtEl>
                                          <p:spTgt spid="9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96"/>
                                        </p:tgtEl>
                                        <p:attrNameLst>
                                          <p:attrName>style.visibility</p:attrName>
                                        </p:attrNameLst>
                                      </p:cBhvr>
                                      <p:to>
                                        <p:strVal val="visible"/>
                                      </p:to>
                                    </p:set>
                                    <p:animEffect transition="in" filter="wipe(left)">
                                      <p:cBhvr>
                                        <p:cTn id="58" dur="500"/>
                                        <p:tgtEl>
                                          <p:spTgt spid="9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91"/>
                                        </p:tgtEl>
                                        <p:attrNameLst>
                                          <p:attrName>style.visibility</p:attrName>
                                        </p:attrNameLst>
                                      </p:cBhvr>
                                      <p:to>
                                        <p:strVal val="visible"/>
                                      </p:to>
                                    </p:set>
                                    <p:animEffect transition="in" filter="wipe(left)">
                                      <p:cBhvr>
                                        <p:cTn id="61" dur="500"/>
                                        <p:tgtEl>
                                          <p:spTgt spid="9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
                                            <p:txEl>
                                              <p:pRg st="13" end="13"/>
                                            </p:txEl>
                                          </p:spTgt>
                                        </p:tgtEl>
                                        <p:attrNameLst>
                                          <p:attrName>style.visibility</p:attrName>
                                        </p:attrNameLst>
                                      </p:cBhvr>
                                      <p:to>
                                        <p:strVal val="visible"/>
                                      </p:to>
                                    </p:set>
                                    <p:animEffect transition="in" filter="wipe(down)">
                                      <p:cBhvr>
                                        <p:cTn id="6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Elimination of Bond Order Derivative Lists</a:t>
            </a:r>
          </a:p>
        </p:txBody>
      </p:sp>
      <p:sp>
        <p:nvSpPr>
          <p:cNvPr id="4" name="Content Placeholder 2"/>
          <p:cNvSpPr txBox="1">
            <a:spLocks/>
          </p:cNvSpPr>
          <p:nvPr/>
        </p:nvSpPr>
        <p:spPr>
          <a:xfrm>
            <a:off x="457200" y="1143000"/>
            <a:ext cx="8229600" cy="5486400"/>
          </a:xfrm>
          <a:prstGeom prst="rect">
            <a:avLst/>
          </a:prstGeom>
        </p:spPr>
        <p:txBody>
          <a:bodyPr anchor="ctr">
            <a:normAutofit fontScale="92500" lnSpcReduction="10000"/>
          </a:bodyPr>
          <a:lstStyle/>
          <a:p>
            <a:pPr marL="342900" indent="-342900" fontAlgn="auto">
              <a:lnSpc>
                <a:spcPct val="110000"/>
              </a:lnSpc>
              <a:spcBef>
                <a:spcPct val="20000"/>
              </a:spcBef>
              <a:spcAft>
                <a:spcPts val="0"/>
              </a:spcAft>
              <a:defRPr/>
            </a:pPr>
            <a:r>
              <a:rPr lang="en-US" sz="2400" b="1" dirty="0" err="1">
                <a:solidFill>
                  <a:srgbClr val="C00000"/>
                </a:solidFill>
                <a:latin typeface="+mn-lt"/>
                <a:cs typeface="+mn-cs"/>
              </a:rPr>
              <a:t>BO</a:t>
            </a:r>
            <a:r>
              <a:rPr lang="en-US" sz="2400" b="1" baseline="-25000" dirty="0" err="1">
                <a:solidFill>
                  <a:srgbClr val="C00000"/>
                </a:solidFill>
                <a:latin typeface="+mn-lt"/>
                <a:cs typeface="+mn-cs"/>
              </a:rPr>
              <a:t>ij</a:t>
            </a:r>
            <a:r>
              <a:rPr lang="en-US" sz="2400" b="1" dirty="0">
                <a:solidFill>
                  <a:srgbClr val="C00000"/>
                </a:solidFill>
                <a:latin typeface="+mn-lt"/>
                <a:cs typeface="+mn-cs"/>
              </a:rPr>
              <a:t>: </a:t>
            </a:r>
            <a:r>
              <a:rPr lang="en-US" sz="2400" dirty="0">
                <a:latin typeface="+mn-lt"/>
                <a:cs typeface="+mn-cs"/>
              </a:rPr>
              <a:t>b</a:t>
            </a:r>
            <a:r>
              <a:rPr lang="en-US" sz="2400" dirty="0" err="1">
                <a:latin typeface="+mn-lt"/>
                <a:cs typeface="+mn-cs"/>
              </a:rPr>
              <a:t>ond</a:t>
            </a:r>
            <a:r>
              <a:rPr lang="en-US" sz="2400" dirty="0">
                <a:latin typeface="+mn-lt"/>
                <a:cs typeface="+mn-cs"/>
              </a:rPr>
              <a:t> order between atoms </a:t>
            </a:r>
            <a:r>
              <a:rPr lang="en-US" sz="2400" i="1" dirty="0" err="1">
                <a:latin typeface="+mn-lt"/>
                <a:cs typeface="+mn-cs"/>
              </a:rPr>
              <a:t>i</a:t>
            </a:r>
            <a:r>
              <a:rPr lang="en-US" sz="2400" dirty="0">
                <a:latin typeface="+mn-lt"/>
                <a:cs typeface="+mn-cs"/>
              </a:rPr>
              <a:t> and </a:t>
            </a:r>
            <a:r>
              <a:rPr lang="en-US" sz="2400" i="1" dirty="0">
                <a:latin typeface="+mn-lt"/>
                <a:cs typeface="+mn-cs"/>
              </a:rPr>
              <a:t>j</a:t>
            </a:r>
            <a:r>
              <a:rPr lang="en-US" sz="2400" dirty="0">
                <a:latin typeface="+mn-lt"/>
                <a:cs typeface="+mn-cs"/>
              </a:rPr>
              <a:t> </a:t>
            </a:r>
          </a:p>
          <a:p>
            <a:pPr marL="800100" lvl="1" indent="-342900" fontAlgn="auto">
              <a:lnSpc>
                <a:spcPct val="110000"/>
              </a:lnSpc>
              <a:spcBef>
                <a:spcPct val="20000"/>
              </a:spcBef>
              <a:spcAft>
                <a:spcPts val="0"/>
              </a:spcAft>
              <a:buFont typeface="Arial" pitchFamily="34" charset="0"/>
              <a:buChar char="•"/>
              <a:defRPr/>
            </a:pPr>
            <a:r>
              <a:rPr lang="en-US" sz="2000" dirty="0">
                <a:solidFill>
                  <a:schemeClr val="accent1"/>
                </a:solidFill>
                <a:latin typeface="+mn-lt"/>
                <a:cs typeface="+mn-cs"/>
              </a:rPr>
              <a:t>at the heart of all bonded interactions</a:t>
            </a:r>
          </a:p>
          <a:p>
            <a:pPr marL="800100" lvl="1" indent="-342900" fontAlgn="auto">
              <a:lnSpc>
                <a:spcPct val="110000"/>
              </a:lnSpc>
              <a:spcBef>
                <a:spcPct val="20000"/>
              </a:spcBef>
              <a:spcAft>
                <a:spcPts val="0"/>
              </a:spcAft>
              <a:defRPr/>
            </a:pPr>
            <a:endParaRPr lang="en-US" sz="2000" dirty="0">
              <a:solidFill>
                <a:schemeClr val="accent1"/>
              </a:solidFill>
              <a:latin typeface="+mn-lt"/>
              <a:cs typeface="+mn-cs"/>
            </a:endParaRPr>
          </a:p>
          <a:p>
            <a:pPr marL="342900" indent="-342900" fontAlgn="auto">
              <a:lnSpc>
                <a:spcPct val="110000"/>
              </a:lnSpc>
              <a:spcBef>
                <a:spcPct val="20000"/>
              </a:spcBef>
              <a:spcAft>
                <a:spcPts val="0"/>
              </a:spcAft>
              <a:defRPr/>
            </a:pPr>
            <a:r>
              <a:rPr lang="en-US" sz="2400" b="1" dirty="0" err="1">
                <a:solidFill>
                  <a:srgbClr val="C00000"/>
                </a:solidFill>
                <a:latin typeface="+mn-lt"/>
                <a:cs typeface="+mn-cs"/>
              </a:rPr>
              <a:t>dBO</a:t>
            </a:r>
            <a:r>
              <a:rPr lang="en-US" sz="2400" b="1" baseline="-25000" dirty="0" err="1">
                <a:solidFill>
                  <a:srgbClr val="C00000"/>
                </a:solidFill>
                <a:latin typeface="+mn-lt"/>
                <a:cs typeface="+mn-cs"/>
              </a:rPr>
              <a:t>ij</a:t>
            </a:r>
            <a:r>
              <a:rPr lang="en-US" sz="2400" b="1" dirty="0">
                <a:solidFill>
                  <a:srgbClr val="C00000"/>
                </a:solidFill>
                <a:latin typeface="+mn-lt"/>
                <a:cs typeface="+mn-cs"/>
              </a:rPr>
              <a:t>/</a:t>
            </a:r>
            <a:r>
              <a:rPr lang="en-US" sz="2400" b="1" dirty="0" err="1">
                <a:solidFill>
                  <a:srgbClr val="C00000"/>
                </a:solidFill>
                <a:latin typeface="+mn-lt"/>
                <a:cs typeface="+mn-cs"/>
              </a:rPr>
              <a:t>dr</a:t>
            </a:r>
            <a:r>
              <a:rPr lang="en-US" sz="2400" b="1" baseline="-25000" dirty="0" err="1">
                <a:solidFill>
                  <a:srgbClr val="C00000"/>
                </a:solidFill>
                <a:latin typeface="+mn-lt"/>
                <a:cs typeface="+mn-cs"/>
              </a:rPr>
              <a:t>k</a:t>
            </a:r>
            <a:r>
              <a:rPr lang="en-US" sz="2400" b="1" dirty="0">
                <a:solidFill>
                  <a:srgbClr val="C00000"/>
                </a:solidFill>
                <a:latin typeface="+mn-lt"/>
                <a:cs typeface="+mn-cs"/>
              </a:rPr>
              <a:t>: </a:t>
            </a:r>
            <a:r>
              <a:rPr lang="en-US" sz="2400" dirty="0">
                <a:latin typeface="+mn-lt"/>
                <a:cs typeface="+mn-cs"/>
              </a:rPr>
              <a:t>derivative of </a:t>
            </a:r>
            <a:r>
              <a:rPr lang="en-US" sz="2400" dirty="0" err="1">
                <a:latin typeface="+mn-lt"/>
                <a:cs typeface="+mn-cs"/>
              </a:rPr>
              <a:t>BO</a:t>
            </a:r>
            <a:r>
              <a:rPr lang="en-US" sz="2400" baseline="-25000" dirty="0" err="1">
                <a:latin typeface="+mn-lt"/>
                <a:cs typeface="+mn-cs"/>
              </a:rPr>
              <a:t>ij</a:t>
            </a:r>
            <a:r>
              <a:rPr lang="en-US" sz="2400" dirty="0">
                <a:latin typeface="+mn-lt"/>
                <a:cs typeface="+mn-cs"/>
              </a:rPr>
              <a:t> </a:t>
            </a:r>
            <a:r>
              <a:rPr lang="en-US" sz="2400" dirty="0" err="1">
                <a:latin typeface="+mn-lt"/>
                <a:cs typeface="+mn-cs"/>
              </a:rPr>
              <a:t>wrt</a:t>
            </a:r>
            <a:r>
              <a:rPr lang="en-US" sz="2400" dirty="0">
                <a:latin typeface="+mn-lt"/>
                <a:cs typeface="+mn-cs"/>
              </a:rPr>
              <a:t>. atom </a:t>
            </a:r>
            <a:r>
              <a:rPr lang="en-US" sz="2400" i="1" dirty="0">
                <a:latin typeface="+mn-lt"/>
                <a:cs typeface="+mn-cs"/>
              </a:rPr>
              <a:t>k</a:t>
            </a:r>
          </a:p>
          <a:p>
            <a:pPr marL="800100" lvl="1" indent="-342900" fontAlgn="auto">
              <a:lnSpc>
                <a:spcPct val="110000"/>
              </a:lnSpc>
              <a:spcBef>
                <a:spcPct val="20000"/>
              </a:spcBef>
              <a:spcAft>
                <a:spcPts val="0"/>
              </a:spcAft>
              <a:buFont typeface="Arial" pitchFamily="34" charset="0"/>
              <a:buChar char="•"/>
              <a:defRPr/>
            </a:pPr>
            <a:r>
              <a:rPr lang="en-US" sz="2000" dirty="0">
                <a:solidFill>
                  <a:schemeClr val="accent1"/>
                </a:solidFill>
                <a:latin typeface="+mn-lt"/>
                <a:cs typeface="+mn-cs"/>
              </a:rPr>
              <a:t>non-zero for all </a:t>
            </a:r>
            <a:r>
              <a:rPr lang="en-US" sz="2000" i="1" dirty="0">
                <a:solidFill>
                  <a:schemeClr val="accent1"/>
                </a:solidFill>
                <a:latin typeface="+mn-lt"/>
                <a:cs typeface="+mn-cs"/>
              </a:rPr>
              <a:t>k</a:t>
            </a:r>
            <a:r>
              <a:rPr lang="en-US" sz="2000" dirty="0">
                <a:solidFill>
                  <a:schemeClr val="accent1"/>
                </a:solidFill>
                <a:latin typeface="+mn-lt"/>
                <a:cs typeface="+mn-cs"/>
              </a:rPr>
              <a:t> sharing a bond with </a:t>
            </a:r>
            <a:r>
              <a:rPr lang="en-US" sz="2000" i="1" dirty="0" err="1">
                <a:solidFill>
                  <a:schemeClr val="accent1"/>
                </a:solidFill>
                <a:latin typeface="+mn-lt"/>
                <a:cs typeface="+mn-cs"/>
              </a:rPr>
              <a:t>i</a:t>
            </a:r>
            <a:r>
              <a:rPr lang="en-US" sz="2000" dirty="0">
                <a:solidFill>
                  <a:schemeClr val="accent1"/>
                </a:solidFill>
                <a:latin typeface="+mn-lt"/>
                <a:cs typeface="+mn-cs"/>
              </a:rPr>
              <a:t> or </a:t>
            </a:r>
            <a:r>
              <a:rPr lang="en-US" sz="2000" i="1" dirty="0">
                <a:solidFill>
                  <a:schemeClr val="accent1"/>
                </a:solidFill>
                <a:latin typeface="+mn-lt"/>
                <a:cs typeface="+mn-cs"/>
              </a:rPr>
              <a:t>j</a:t>
            </a:r>
          </a:p>
          <a:p>
            <a:pPr marL="800100" lvl="1" indent="-342900" fontAlgn="auto">
              <a:lnSpc>
                <a:spcPct val="110000"/>
              </a:lnSpc>
              <a:spcBef>
                <a:spcPct val="20000"/>
              </a:spcBef>
              <a:spcAft>
                <a:spcPts val="0"/>
              </a:spcAft>
              <a:buFont typeface="Arial" pitchFamily="34" charset="0"/>
              <a:buChar char="•"/>
              <a:defRPr/>
            </a:pPr>
            <a:r>
              <a:rPr lang="en-US" sz="2000" dirty="0">
                <a:solidFill>
                  <a:srgbClr val="FF0000"/>
                </a:solidFill>
                <a:latin typeface="+mn-lt"/>
                <a:cs typeface="+mn-cs"/>
              </a:rPr>
              <a:t>costly force computations, large memory space needed</a:t>
            </a: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r>
              <a:rPr lang="en-US" sz="2400" b="1" dirty="0">
                <a:solidFill>
                  <a:srgbClr val="C00000"/>
                </a:solidFill>
                <a:latin typeface="+mn-lt"/>
                <a:cs typeface="+mn-cs"/>
              </a:rPr>
              <a:t>Analogy</a:t>
            </a: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r>
              <a:rPr lang="en-US" sz="2400" b="1" dirty="0">
                <a:solidFill>
                  <a:srgbClr val="C00000"/>
                </a:solidFill>
                <a:latin typeface="+mn-lt"/>
                <a:cs typeface="+mn-cs"/>
              </a:rPr>
              <a:t>Eliminate </a:t>
            </a:r>
            <a:r>
              <a:rPr lang="en-US" sz="2400" b="1" dirty="0" err="1">
                <a:solidFill>
                  <a:srgbClr val="C00000"/>
                </a:solidFill>
                <a:latin typeface="+mn-lt"/>
                <a:cs typeface="+mn-cs"/>
              </a:rPr>
              <a:t>dBO</a:t>
            </a:r>
            <a:r>
              <a:rPr lang="en-US" sz="2400" b="1" dirty="0">
                <a:solidFill>
                  <a:srgbClr val="C00000"/>
                </a:solidFill>
                <a:latin typeface="+mn-lt"/>
                <a:cs typeface="+mn-cs"/>
              </a:rPr>
              <a:t> list</a:t>
            </a:r>
          </a:p>
          <a:p>
            <a:pPr marL="800100" lvl="1" indent="-342900" fontAlgn="auto">
              <a:lnSpc>
                <a:spcPct val="110000"/>
              </a:lnSpc>
              <a:spcBef>
                <a:spcPct val="20000"/>
              </a:spcBef>
              <a:spcAft>
                <a:spcPts val="0"/>
              </a:spcAft>
              <a:buFont typeface="Arial" pitchFamily="34" charset="0"/>
              <a:buChar char="•"/>
              <a:defRPr/>
            </a:pPr>
            <a:r>
              <a:rPr lang="en-US" sz="2000" dirty="0">
                <a:solidFill>
                  <a:schemeClr val="accent1"/>
                </a:solidFill>
                <a:latin typeface="+mn-lt"/>
                <a:cs typeface="+mn-cs"/>
              </a:rPr>
              <a:t>delay computation of </a:t>
            </a:r>
            <a:r>
              <a:rPr lang="en-US" sz="2000" dirty="0" err="1">
                <a:solidFill>
                  <a:schemeClr val="accent1"/>
                </a:solidFill>
                <a:latin typeface="+mn-lt"/>
                <a:cs typeface="+mn-cs"/>
              </a:rPr>
              <a:t>dBO</a:t>
            </a:r>
            <a:r>
              <a:rPr lang="en-US" sz="2000" dirty="0">
                <a:solidFill>
                  <a:schemeClr val="accent1"/>
                </a:solidFill>
                <a:latin typeface="+mn-lt"/>
                <a:cs typeface="+mn-cs"/>
              </a:rPr>
              <a:t> terms</a:t>
            </a:r>
          </a:p>
          <a:p>
            <a:pPr marL="800100" lvl="1" indent="-342900" fontAlgn="auto">
              <a:lnSpc>
                <a:spcPct val="110000"/>
              </a:lnSpc>
              <a:spcBef>
                <a:spcPct val="20000"/>
              </a:spcBef>
              <a:spcAft>
                <a:spcPts val="0"/>
              </a:spcAft>
              <a:buFont typeface="Arial" pitchFamily="34" charset="0"/>
              <a:buChar char="•"/>
              <a:defRPr/>
            </a:pPr>
            <a:r>
              <a:rPr lang="en-US" sz="2000" dirty="0">
                <a:solidFill>
                  <a:schemeClr val="accent1"/>
                </a:solidFill>
                <a:latin typeface="+mn-lt"/>
                <a:cs typeface="+mn-cs"/>
              </a:rPr>
              <a:t>accumulate force related </a:t>
            </a:r>
            <a:r>
              <a:rPr lang="en-US" sz="2000" dirty="0" err="1">
                <a:solidFill>
                  <a:schemeClr val="accent1"/>
                </a:solidFill>
                <a:latin typeface="+mn-lt"/>
                <a:cs typeface="+mn-cs"/>
              </a:rPr>
              <a:t>coef</a:t>
            </a:r>
            <a:r>
              <a:rPr lang="en-US" sz="2000" dirty="0">
                <a:solidFill>
                  <a:schemeClr val="accent1"/>
                </a:solidFill>
                <a:latin typeface="+mn-lt"/>
                <a:cs typeface="+mn-cs"/>
              </a:rPr>
              <a:t>. into </a:t>
            </a:r>
            <a:r>
              <a:rPr lang="en-US" sz="2000" dirty="0" err="1">
                <a:solidFill>
                  <a:schemeClr val="accent1"/>
                </a:solidFill>
                <a:latin typeface="+mn-lt"/>
                <a:cs typeface="+mn-cs"/>
              </a:rPr>
              <a:t>CdBO</a:t>
            </a:r>
            <a:r>
              <a:rPr lang="en-US" sz="2000" baseline="-25000" dirty="0" err="1">
                <a:solidFill>
                  <a:schemeClr val="accent1"/>
                </a:solidFill>
                <a:latin typeface="+mn-lt"/>
                <a:cs typeface="+mn-cs"/>
              </a:rPr>
              <a:t>ij</a:t>
            </a:r>
            <a:endParaRPr lang="en-US" sz="2000" baseline="-25000" dirty="0">
              <a:solidFill>
                <a:schemeClr val="accent1"/>
              </a:solidFill>
              <a:latin typeface="+mn-lt"/>
              <a:cs typeface="+mn-cs"/>
            </a:endParaRPr>
          </a:p>
          <a:p>
            <a:pPr marL="800100" lvl="1" indent="-342900" fontAlgn="auto">
              <a:lnSpc>
                <a:spcPct val="110000"/>
              </a:lnSpc>
              <a:spcBef>
                <a:spcPct val="20000"/>
              </a:spcBef>
              <a:spcAft>
                <a:spcPts val="0"/>
              </a:spcAft>
              <a:buFont typeface="Arial" pitchFamily="34" charset="0"/>
              <a:buChar char="•"/>
              <a:defRPr/>
            </a:pPr>
            <a:r>
              <a:rPr lang="en-US" sz="2000" dirty="0">
                <a:solidFill>
                  <a:schemeClr val="accent1"/>
                </a:solidFill>
                <a:latin typeface="+mn-lt"/>
                <a:cs typeface="+mn-cs"/>
              </a:rPr>
              <a:t>compute </a:t>
            </a:r>
            <a:r>
              <a:rPr lang="en-US" sz="2000" dirty="0" err="1">
                <a:solidFill>
                  <a:schemeClr val="accent1"/>
                </a:solidFill>
                <a:latin typeface="+mn-lt"/>
                <a:cs typeface="+mn-cs"/>
              </a:rPr>
              <a:t>dBO</a:t>
            </a:r>
            <a:r>
              <a:rPr lang="en-US" sz="2000" baseline="-25000" dirty="0" err="1">
                <a:solidFill>
                  <a:schemeClr val="accent1"/>
                </a:solidFill>
                <a:latin typeface="+mn-lt"/>
                <a:cs typeface="+mn-cs"/>
              </a:rPr>
              <a:t>ij</a:t>
            </a:r>
            <a:r>
              <a:rPr lang="en-US" sz="2000" dirty="0">
                <a:solidFill>
                  <a:schemeClr val="accent1"/>
                </a:solidFill>
                <a:latin typeface="+mn-lt"/>
                <a:cs typeface="+mn-cs"/>
              </a:rPr>
              <a:t>/</a:t>
            </a:r>
            <a:r>
              <a:rPr lang="en-US" sz="2000" dirty="0" err="1">
                <a:solidFill>
                  <a:schemeClr val="accent1"/>
                </a:solidFill>
                <a:latin typeface="+mn-lt"/>
                <a:cs typeface="+mn-cs"/>
              </a:rPr>
              <a:t>dr</a:t>
            </a:r>
            <a:r>
              <a:rPr lang="en-US" sz="2000" baseline="-25000" dirty="0" err="1">
                <a:solidFill>
                  <a:schemeClr val="accent1"/>
                </a:solidFill>
                <a:latin typeface="+mn-lt"/>
                <a:cs typeface="+mn-cs"/>
              </a:rPr>
              <a:t>k</a:t>
            </a:r>
            <a:r>
              <a:rPr lang="en-US" sz="2000" dirty="0">
                <a:solidFill>
                  <a:schemeClr val="accent1"/>
                </a:solidFill>
                <a:latin typeface="+mn-lt"/>
                <a:cs typeface="+mn-cs"/>
              </a:rPr>
              <a:t> at the end of the step</a:t>
            </a:r>
          </a:p>
          <a:p>
            <a:pPr marL="800100" lvl="1" indent="-342900" fontAlgn="auto">
              <a:lnSpc>
                <a:spcPct val="110000"/>
              </a:lnSpc>
              <a:spcBef>
                <a:spcPct val="20000"/>
              </a:spcBef>
              <a:spcAft>
                <a:spcPts val="0"/>
              </a:spcAft>
              <a:buFont typeface="Arial" pitchFamily="34" charset="0"/>
              <a:buChar char="•"/>
              <a:defRPr/>
            </a:pPr>
            <a:r>
              <a:rPr lang="en-US" sz="2000" dirty="0">
                <a:solidFill>
                  <a:schemeClr val="accent1"/>
                </a:solidFill>
                <a:latin typeface="+mn-lt"/>
                <a:cs typeface="+mn-cs"/>
              </a:rPr>
              <a:t> </a:t>
            </a:r>
            <a:r>
              <a:rPr lang="en-US" sz="2000" dirty="0" err="1">
                <a:solidFill>
                  <a:schemeClr val="accent1"/>
                </a:solidFill>
                <a:latin typeface="+mn-lt"/>
                <a:cs typeface="+mn-cs"/>
              </a:rPr>
              <a:t>f</a:t>
            </a:r>
            <a:r>
              <a:rPr lang="en-US" sz="2000" baseline="-25000" dirty="0" err="1">
                <a:solidFill>
                  <a:schemeClr val="accent1"/>
                </a:solidFill>
                <a:latin typeface="+mn-lt"/>
                <a:cs typeface="+mn-cs"/>
              </a:rPr>
              <a:t>k</a:t>
            </a:r>
            <a:r>
              <a:rPr lang="en-US" sz="2000" dirty="0">
                <a:solidFill>
                  <a:schemeClr val="accent1"/>
                </a:solidFill>
                <a:latin typeface="+mn-lt"/>
                <a:cs typeface="+mn-cs"/>
              </a:rPr>
              <a:t> += </a:t>
            </a:r>
            <a:r>
              <a:rPr lang="en-US" sz="2000" dirty="0" err="1">
                <a:solidFill>
                  <a:schemeClr val="accent1"/>
                </a:solidFill>
                <a:latin typeface="+mn-lt"/>
                <a:cs typeface="+mn-cs"/>
              </a:rPr>
              <a:t>CdBO</a:t>
            </a:r>
            <a:r>
              <a:rPr lang="en-US" sz="2000" baseline="-25000" dirty="0" err="1">
                <a:solidFill>
                  <a:schemeClr val="accent1"/>
                </a:solidFill>
                <a:latin typeface="+mn-lt"/>
                <a:cs typeface="+mn-cs"/>
              </a:rPr>
              <a:t>ij</a:t>
            </a:r>
            <a:r>
              <a:rPr lang="en-US" sz="2000" dirty="0">
                <a:solidFill>
                  <a:schemeClr val="accent1"/>
                </a:solidFill>
                <a:latin typeface="+mn-lt"/>
                <a:cs typeface="+mn-cs"/>
              </a:rPr>
              <a:t> x </a:t>
            </a:r>
            <a:r>
              <a:rPr lang="en-US" sz="2000" dirty="0" err="1">
                <a:solidFill>
                  <a:schemeClr val="accent1"/>
                </a:solidFill>
                <a:latin typeface="+mn-lt"/>
                <a:cs typeface="+mn-cs"/>
              </a:rPr>
              <a:t>dBO</a:t>
            </a:r>
            <a:r>
              <a:rPr lang="en-US" sz="2000" baseline="-25000" dirty="0" err="1">
                <a:solidFill>
                  <a:schemeClr val="accent1"/>
                </a:solidFill>
                <a:latin typeface="+mn-lt"/>
                <a:cs typeface="+mn-cs"/>
              </a:rPr>
              <a:t>ij</a:t>
            </a:r>
            <a:r>
              <a:rPr lang="en-US" sz="2000" dirty="0">
                <a:solidFill>
                  <a:schemeClr val="accent1"/>
                </a:solidFill>
                <a:latin typeface="+mn-lt"/>
                <a:cs typeface="+mn-cs"/>
              </a:rPr>
              <a:t>/</a:t>
            </a:r>
            <a:r>
              <a:rPr lang="en-US" sz="2000" dirty="0" err="1">
                <a:solidFill>
                  <a:schemeClr val="accent1"/>
                </a:solidFill>
                <a:latin typeface="+mn-lt"/>
                <a:cs typeface="+mn-cs"/>
              </a:rPr>
              <a:t>dr</a:t>
            </a:r>
            <a:r>
              <a:rPr lang="en-US" sz="2000" baseline="-25000" dirty="0" err="1">
                <a:solidFill>
                  <a:schemeClr val="accent1"/>
                </a:solidFill>
                <a:latin typeface="+mn-lt"/>
                <a:cs typeface="+mn-cs"/>
              </a:rPr>
              <a:t>k</a:t>
            </a:r>
            <a:endParaRPr lang="en-US" sz="2000" dirty="0">
              <a:solidFill>
                <a:schemeClr val="accent1"/>
              </a:solidFill>
              <a:latin typeface="+mn-lt"/>
              <a:cs typeface="+mn-cs"/>
            </a:endParaRPr>
          </a:p>
        </p:txBody>
      </p:sp>
      <p:pic>
        <p:nvPicPr>
          <p:cNvPr id="2050" name="Picture 2"/>
          <p:cNvPicPr>
            <a:picLocks noChangeAspect="1" noChangeArrowheads="1"/>
          </p:cNvPicPr>
          <p:nvPr/>
        </p:nvPicPr>
        <p:blipFill>
          <a:blip r:embed="rId2" cstate="print"/>
          <a:srcRect/>
          <a:stretch>
            <a:fillRect/>
          </a:stretch>
        </p:blipFill>
        <p:spPr bwMode="auto">
          <a:xfrm>
            <a:off x="1600200" y="3810000"/>
            <a:ext cx="6927850" cy="6397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down)">
                                      <p:cBhvr>
                                        <p:cTn id="15" dur="500"/>
                                        <p:tgtEl>
                                          <p:spTgt spid="4">
                                            <p:txEl>
                                              <p:pRg st="3" end="3"/>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wipe(down)">
                                      <p:cBhvr>
                                        <p:cTn id="18" dur="500"/>
                                        <p:tgtEl>
                                          <p:spTgt spid="4">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wipe(down)">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wipe(down)">
                                      <p:cBhvr>
                                        <p:cTn id="26" dur="500"/>
                                        <p:tgtEl>
                                          <p:spTgt spid="4">
                                            <p:txEl>
                                              <p:pRg st="7" end="7"/>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wipe(down)">
                                      <p:cBhvr>
                                        <p:cTn id="29" dur="500"/>
                                        <p:tgtEl>
                                          <p:spTgt spid="205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wipe(down)">
                                      <p:cBhvr>
                                        <p:cTn id="34" dur="500"/>
                                        <p:tgtEl>
                                          <p:spTgt spid="4">
                                            <p:txEl>
                                              <p:pRg st="9" end="9"/>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wipe(down)">
                                      <p:cBhvr>
                                        <p:cTn id="37" dur="500"/>
                                        <p:tgtEl>
                                          <p:spTgt spid="4">
                                            <p:txEl>
                                              <p:pRg st="10" end="10"/>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
                                            <p:txEl>
                                              <p:pRg st="11" end="11"/>
                                            </p:txEl>
                                          </p:spTgt>
                                        </p:tgtEl>
                                        <p:attrNameLst>
                                          <p:attrName>style.visibility</p:attrName>
                                        </p:attrNameLst>
                                      </p:cBhvr>
                                      <p:to>
                                        <p:strVal val="visible"/>
                                      </p:to>
                                    </p:set>
                                    <p:animEffect transition="in" filter="wipe(down)">
                                      <p:cBhvr>
                                        <p:cTn id="40" dur="500"/>
                                        <p:tgtEl>
                                          <p:spTgt spid="4">
                                            <p:txEl>
                                              <p:pRg st="11" end="11"/>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Effect transition="in" filter="wipe(down)">
                                      <p:cBhvr>
                                        <p:cTn id="43" dur="500"/>
                                        <p:tgtEl>
                                          <p:spTgt spid="4">
                                            <p:txEl>
                                              <p:pRg st="12" end="12"/>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
                                            <p:txEl>
                                              <p:pRg st="13" end="13"/>
                                            </p:txEl>
                                          </p:spTgt>
                                        </p:tgtEl>
                                        <p:attrNameLst>
                                          <p:attrName>style.visibility</p:attrName>
                                        </p:attrNameLst>
                                      </p:cBhvr>
                                      <p:to>
                                        <p:strVal val="visible"/>
                                      </p:to>
                                    </p:set>
                                    <p:animEffect transition="in" filter="wipe(down)">
                                      <p:cBhvr>
                                        <p:cTn id="46"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Look-up Tables</a:t>
            </a: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pPr>
            <a:r>
              <a:rPr lang="en-US" sz="2400" b="1">
                <a:solidFill>
                  <a:srgbClr val="C00000"/>
                </a:solidFill>
                <a:latin typeface="Calibri" pitchFamily="34" charset="0"/>
              </a:rPr>
              <a:t>Expensive non-bonded force computations</a:t>
            </a:r>
          </a:p>
          <a:p>
            <a:pPr marL="800100" lvl="1" indent="-342900">
              <a:spcBef>
                <a:spcPct val="20000"/>
              </a:spcBef>
              <a:buFont typeface="Arial" charset="0"/>
              <a:buChar char="•"/>
            </a:pPr>
            <a:r>
              <a:rPr lang="en-US" sz="2000">
                <a:solidFill>
                  <a:schemeClr val="accent1"/>
                </a:solidFill>
                <a:latin typeface="Calibri" pitchFamily="34" charset="0"/>
              </a:rPr>
              <a:t>too many interactions:</a:t>
            </a:r>
            <a:r>
              <a:rPr lang="en-US" sz="2000" b="1">
                <a:solidFill>
                  <a:srgbClr val="C00000"/>
                </a:solidFill>
                <a:latin typeface="Calibri" pitchFamily="34" charset="0"/>
              </a:rPr>
              <a:t> </a:t>
            </a:r>
            <a:r>
              <a:rPr lang="en-US" sz="2000">
                <a:latin typeface="Calibri" pitchFamily="34" charset="0"/>
              </a:rPr>
              <a:t>r</a:t>
            </a:r>
            <a:r>
              <a:rPr lang="en-US" sz="2000" baseline="-25000">
                <a:latin typeface="Calibri" pitchFamily="34" charset="0"/>
              </a:rPr>
              <a:t>nonb</a:t>
            </a:r>
            <a:r>
              <a:rPr lang="en-US" sz="2000">
                <a:latin typeface="Calibri" pitchFamily="34" charset="0"/>
              </a:rPr>
              <a:t> ~ 10A vs. r</a:t>
            </a:r>
            <a:r>
              <a:rPr lang="en-US" sz="2000" baseline="-25000">
                <a:latin typeface="Calibri" pitchFamily="34" charset="0"/>
              </a:rPr>
              <a:t>bond</a:t>
            </a:r>
            <a:r>
              <a:rPr lang="en-US" sz="2000">
                <a:latin typeface="Calibri" pitchFamily="34" charset="0"/>
              </a:rPr>
              <a:t> ~ 4-5A</a:t>
            </a:r>
          </a:p>
          <a:p>
            <a:pPr marL="800100" lvl="1" indent="-342900">
              <a:spcBef>
                <a:spcPct val="20000"/>
              </a:spcBef>
              <a:buFont typeface="Arial" charset="0"/>
              <a:buChar char="•"/>
            </a:pPr>
            <a:r>
              <a:rPr lang="en-US" sz="2000">
                <a:solidFill>
                  <a:schemeClr val="accent1"/>
                </a:solidFill>
                <a:latin typeface="Calibri" pitchFamily="34" charset="0"/>
              </a:rPr>
              <a:t>but simple, pair-wise interactions</a:t>
            </a:r>
          </a:p>
          <a:p>
            <a:pPr marL="342900" indent="-342900">
              <a:spcBef>
                <a:spcPct val="20000"/>
              </a:spcBef>
            </a:pPr>
            <a:r>
              <a:rPr lang="en-US" sz="2400" b="1">
                <a:solidFill>
                  <a:srgbClr val="C00000"/>
                </a:solidFill>
                <a:latin typeface="Calibri" pitchFamily="34" charset="0"/>
              </a:rPr>
              <a:t>Reduce non-bonded force computations</a:t>
            </a:r>
          </a:p>
          <a:p>
            <a:pPr marL="800100" lvl="1" indent="-342900">
              <a:spcBef>
                <a:spcPct val="20000"/>
              </a:spcBef>
              <a:buFont typeface="Arial" charset="0"/>
              <a:buChar char="•"/>
            </a:pPr>
            <a:r>
              <a:rPr lang="en-US" sz="2000">
                <a:solidFill>
                  <a:schemeClr val="accent1"/>
                </a:solidFill>
                <a:latin typeface="Calibri" pitchFamily="34" charset="0"/>
              </a:rPr>
              <a:t>create look-up tables</a:t>
            </a:r>
          </a:p>
          <a:p>
            <a:pPr marL="800100" lvl="1" indent="-342900">
              <a:spcBef>
                <a:spcPct val="20000"/>
              </a:spcBef>
              <a:buFont typeface="Arial" charset="0"/>
              <a:buChar char="•"/>
            </a:pPr>
            <a:r>
              <a:rPr lang="en-US" sz="2000">
                <a:solidFill>
                  <a:schemeClr val="accent1"/>
                </a:solidFill>
                <a:latin typeface="Calibri" pitchFamily="34" charset="0"/>
              </a:rPr>
              <a:t>cubic spline interpolation: </a:t>
            </a:r>
            <a:r>
              <a:rPr lang="en-US" sz="2000">
                <a:latin typeface="Calibri" pitchFamily="34" charset="0"/>
              </a:rPr>
              <a:t>for non-bonded energy &amp; forces</a:t>
            </a:r>
          </a:p>
          <a:p>
            <a:pPr marL="342900" indent="-342900">
              <a:spcBef>
                <a:spcPct val="20000"/>
              </a:spcBef>
            </a:pPr>
            <a:r>
              <a:rPr lang="en-US" sz="2400" b="1">
                <a:solidFill>
                  <a:srgbClr val="C00000"/>
                </a:solidFill>
                <a:latin typeface="Calibri" pitchFamily="34" charset="0"/>
              </a:rPr>
              <a:t>Experiment with a 6540 atom bulk water system</a:t>
            </a:r>
          </a:p>
          <a:p>
            <a:pPr marL="800100" lvl="1" indent="-342900">
              <a:spcBef>
                <a:spcPct val="20000"/>
              </a:spcBef>
              <a:buFont typeface="Arial" charset="0"/>
              <a:buChar char="•"/>
            </a:pPr>
            <a:endParaRPr lang="en-US" sz="2000">
              <a:latin typeface="Calibri" pitchFamily="34" charset="0"/>
            </a:endParaRPr>
          </a:p>
          <a:p>
            <a:pPr marL="800100" lvl="1" indent="-342900">
              <a:spcBef>
                <a:spcPct val="20000"/>
              </a:spcBef>
              <a:buFont typeface="Arial" charset="0"/>
              <a:buChar char="•"/>
            </a:pPr>
            <a:endParaRPr lang="en-US" sz="2000">
              <a:latin typeface="Calibri" pitchFamily="34" charset="0"/>
            </a:endParaRPr>
          </a:p>
          <a:p>
            <a:pPr marL="800100" lvl="1" indent="-342900">
              <a:spcBef>
                <a:spcPct val="20000"/>
              </a:spcBef>
              <a:buFont typeface="Arial" charset="0"/>
              <a:buChar char="•"/>
            </a:pPr>
            <a:endParaRPr lang="en-US" sz="2000">
              <a:latin typeface="Calibri" pitchFamily="34" charset="0"/>
            </a:endParaRPr>
          </a:p>
          <a:p>
            <a:pPr marL="800100" lvl="1" indent="-342900">
              <a:spcBef>
                <a:spcPct val="20000"/>
              </a:spcBef>
              <a:buFont typeface="Arial" charset="0"/>
              <a:buChar char="•"/>
            </a:pPr>
            <a:endParaRPr lang="en-US" sz="2000">
              <a:latin typeface="Calibri" pitchFamily="34" charset="0"/>
            </a:endParaRPr>
          </a:p>
          <a:p>
            <a:pPr marL="800100" lvl="1" indent="-342900">
              <a:spcBef>
                <a:spcPct val="20000"/>
              </a:spcBef>
              <a:buFont typeface="Arial" charset="0"/>
              <a:buChar char="•"/>
            </a:pPr>
            <a:endParaRPr lang="en-US" sz="2000">
              <a:latin typeface="Calibri" pitchFamily="34" charset="0"/>
            </a:endParaRPr>
          </a:p>
          <a:p>
            <a:pPr marL="342900" indent="-342900">
              <a:spcBef>
                <a:spcPct val="20000"/>
              </a:spcBef>
            </a:pPr>
            <a:r>
              <a:rPr lang="en-US" sz="2400" b="1">
                <a:solidFill>
                  <a:srgbClr val="C00000"/>
                </a:solidFill>
                <a:latin typeface="Calibri" pitchFamily="34" charset="0"/>
              </a:rPr>
              <a:t>Significant performance gain, high accuracy</a:t>
            </a:r>
          </a:p>
        </p:txBody>
      </p:sp>
      <p:pic>
        <p:nvPicPr>
          <p:cNvPr id="3074" name="Picture 2"/>
          <p:cNvPicPr>
            <a:picLocks noChangeAspect="1" noChangeArrowheads="1"/>
          </p:cNvPicPr>
          <p:nvPr/>
        </p:nvPicPr>
        <p:blipFill>
          <a:blip r:embed="rId2" cstate="print"/>
          <a:srcRect/>
          <a:stretch>
            <a:fillRect/>
          </a:stretch>
        </p:blipFill>
        <p:spPr bwMode="auto">
          <a:xfrm>
            <a:off x="762000" y="4267200"/>
            <a:ext cx="5753100" cy="1552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wipe(left)">
                                      <p:cBhvr>
                                        <p:cTn id="32" dur="500"/>
                                        <p:tgtEl>
                                          <p:spTgt spid="307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wipe(down)">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2332</TotalTime>
  <Words>1976</Words>
  <Application>Microsoft Office PowerPoint</Application>
  <PresentationFormat>On-screen Show (4:3)</PresentationFormat>
  <Paragraphs>517</Paragraphs>
  <Slides>42</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5" baseType="lpstr">
      <vt:lpstr>Office Theme</vt:lpstr>
      <vt:lpstr>Graph</vt:lpstr>
      <vt:lpstr>Equation</vt:lpstr>
      <vt:lpstr>PuReMD: A Reactive (ReaxFF) Molecular Dynamics Package  Hassan Metin Akgulta, Sagar Pandit, Joseph Fogarty, Ananth Grama  ayg@cs.purdue.edu.  </vt:lpstr>
      <vt:lpstr>Acknowledgements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LAMMPS-Reax/C User Community</vt:lpstr>
      <vt:lpstr>Slide 34</vt:lpstr>
      <vt:lpstr>Slide 35</vt:lpstr>
      <vt:lpstr>Slide 36</vt:lpstr>
      <vt:lpstr>Slide 37</vt:lpstr>
      <vt:lpstr>Slide 38</vt:lpstr>
      <vt:lpstr>Slide 39</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Algorithmic and Numerical Techniques for Atomistic Modeling  by Hasan Metin Aktulga Advisor: Ananth Grama   PhD Thesis Defense June 23rd, 2010</dc:title>
  <dc:creator>Ananth Grama</dc:creator>
  <cp:lastModifiedBy>csuser</cp:lastModifiedBy>
  <cp:revision>495</cp:revision>
  <dcterms:created xsi:type="dcterms:W3CDTF">2006-08-16T00:00:00Z</dcterms:created>
  <dcterms:modified xsi:type="dcterms:W3CDTF">2011-03-27T04:06:53Z</dcterms:modified>
</cp:coreProperties>
</file>