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96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126A8E-7896-494A-A703-91BAA4F24044}" type="datetimeFigureOut">
              <a:rPr lang="en-US" smtClean="0"/>
              <a:t>1/27/14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113261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26A8E-7896-494A-A703-91BAA4F24044}" type="datetimeFigureOut">
              <a:rPr lang="en-US" smtClean="0"/>
              <a:t>1/27/14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106463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26A8E-7896-494A-A703-91BAA4F24044}" type="datetimeFigureOut">
              <a:rPr lang="en-US" smtClean="0"/>
              <a:t>1/27/14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76431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26A8E-7896-494A-A703-91BAA4F24044}" type="datetimeFigureOut">
              <a:rPr lang="en-US" smtClean="0"/>
              <a:t>1/27/14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3400184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126A8E-7896-494A-A703-91BAA4F24044}" type="datetimeFigureOut">
              <a:rPr lang="en-US" smtClean="0"/>
              <a:t>1/27/14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2312848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126A8E-7896-494A-A703-91BAA4F24044}" type="datetimeFigureOut">
              <a:rPr lang="en-US" smtClean="0"/>
              <a:t>1/27/14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408995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126A8E-7896-494A-A703-91BAA4F24044}" type="datetimeFigureOut">
              <a:rPr lang="en-US" smtClean="0"/>
              <a:t>1/27/14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3479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126A8E-7896-494A-A703-91BAA4F24044}" type="datetimeFigureOut">
              <a:rPr lang="en-US" smtClean="0"/>
              <a:t>1/27/14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2868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26A8E-7896-494A-A703-91BAA4F24044}" type="datetimeFigureOut">
              <a:rPr lang="en-US" smtClean="0"/>
              <a:t>1/27/14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1686366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126A8E-7896-494A-A703-91BAA4F24044}" type="datetimeFigureOut">
              <a:rPr lang="en-US" smtClean="0"/>
              <a:t>1/27/14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287319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126A8E-7896-494A-A703-91BAA4F24044}" type="datetimeFigureOut">
              <a:rPr lang="en-US" smtClean="0"/>
              <a:t>1/27/14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FE924-981E-EE4B-A30C-8650029BC234}" type="slidenum">
              <a:rPr lang="en-US" smtClean="0"/>
              <a:t>‹#›</a:t>
            </a:fld>
            <a:endParaRPr lang="en-US"/>
          </a:p>
        </p:txBody>
      </p:sp>
    </p:spTree>
    <p:extLst>
      <p:ext uri="{BB962C8B-B14F-4D97-AF65-F5344CB8AC3E}">
        <p14:creationId xmlns:p14="http://schemas.microsoft.com/office/powerpoint/2010/main" val="5438866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26A8E-7896-494A-A703-91BAA4F24044}" type="datetimeFigureOut">
              <a:rPr lang="en-US" smtClean="0"/>
              <a:t>1/27/14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FE924-981E-EE4B-A30C-8650029BC234}" type="slidenum">
              <a:rPr lang="en-US" smtClean="0"/>
              <a:t>‹#›</a:t>
            </a:fld>
            <a:endParaRPr lang="en-US"/>
          </a:p>
        </p:txBody>
      </p:sp>
    </p:spTree>
    <p:extLst>
      <p:ext uri="{BB962C8B-B14F-4D97-AF65-F5344CB8AC3E}">
        <p14:creationId xmlns:p14="http://schemas.microsoft.com/office/powerpoint/2010/main" val="386824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 Id="rId3" Type="http://schemas.openxmlformats.org/officeDocument/2006/relationships/image" Target="../media/image9.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PuReMD Design</a:t>
            </a:r>
            <a:endParaRPr lang="en-US" dirty="0"/>
          </a:p>
        </p:txBody>
      </p:sp>
      <p:sp>
        <p:nvSpPr>
          <p:cNvPr id="3" name="Content Placeholder 2"/>
          <p:cNvSpPr>
            <a:spLocks noGrp="1"/>
          </p:cNvSpPr>
          <p:nvPr>
            <p:ph idx="1"/>
          </p:nvPr>
        </p:nvSpPr>
        <p:spPr/>
        <p:txBody>
          <a:bodyPr>
            <a:normAutofit lnSpcReduction="10000"/>
          </a:bodyPr>
          <a:lstStyle/>
          <a:p>
            <a:r>
              <a:rPr lang="en-US" dirty="0" smtClean="0"/>
              <a:t>Initialization</a:t>
            </a:r>
          </a:p>
          <a:p>
            <a:pPr lvl="1"/>
            <a:r>
              <a:rPr lang="en-US" dirty="0" smtClean="0"/>
              <a:t>neighbor-list, bond-list, </a:t>
            </a:r>
            <a:r>
              <a:rPr lang="en-US" dirty="0" err="1" smtClean="0"/>
              <a:t>hydrogenbond</a:t>
            </a:r>
            <a:r>
              <a:rPr lang="en-US" dirty="0" smtClean="0"/>
              <a:t>-list and Coefficients of QEq matrix</a:t>
            </a:r>
          </a:p>
          <a:p>
            <a:r>
              <a:rPr lang="en-US" dirty="0" smtClean="0"/>
              <a:t>Bonded interactions</a:t>
            </a:r>
          </a:p>
          <a:p>
            <a:pPr lvl="1"/>
            <a:r>
              <a:rPr lang="en-US" dirty="0" smtClean="0"/>
              <a:t>Bond-order, bond-energy, lone-pair, three-body, four-body and hydrogen-bonds</a:t>
            </a:r>
          </a:p>
          <a:p>
            <a:r>
              <a:rPr lang="en-US" dirty="0" smtClean="0"/>
              <a:t>Implementation of Non-bonded interactions</a:t>
            </a:r>
          </a:p>
          <a:p>
            <a:pPr lvl="1"/>
            <a:r>
              <a:rPr lang="en-US" dirty="0" smtClean="0"/>
              <a:t>Charge Equilibration</a:t>
            </a:r>
          </a:p>
          <a:p>
            <a:pPr lvl="1"/>
            <a:r>
              <a:rPr lang="en-US" dirty="0" smtClean="0"/>
              <a:t>Coulombs and Van der Waals forces</a:t>
            </a:r>
          </a:p>
          <a:p>
            <a:pPr marL="0" indent="0">
              <a:buNone/>
            </a:pPr>
            <a:endParaRPr lang="en-US" dirty="0" smtClean="0"/>
          </a:p>
        </p:txBody>
      </p:sp>
    </p:spTree>
    <p:extLst>
      <p:ext uri="{BB962C8B-B14F-4D97-AF65-F5344CB8AC3E}">
        <p14:creationId xmlns:p14="http://schemas.microsoft.com/office/powerpoint/2010/main" val="28541897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Atomic vs. Redundant Memory</a:t>
            </a:r>
            <a:endParaRPr lang="en-US" dirty="0"/>
          </a:p>
        </p:txBody>
      </p:sp>
      <p:pic>
        <p:nvPicPr>
          <p:cNvPr id="5" name="Content Placeholder 3" descr="atomic.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189" b="-157"/>
          <a:stretch/>
        </p:blipFill>
        <p:spPr>
          <a:xfrm>
            <a:off x="1573755" y="1311545"/>
            <a:ext cx="5746362" cy="2636895"/>
          </a:xfrm>
        </p:spPr>
      </p:pic>
      <p:sp>
        <p:nvSpPr>
          <p:cNvPr id="6" name="TextBox 5"/>
          <p:cNvSpPr txBox="1"/>
          <p:nvPr/>
        </p:nvSpPr>
        <p:spPr>
          <a:xfrm>
            <a:off x="952536" y="4362613"/>
            <a:ext cx="7275166" cy="1754327"/>
          </a:xfrm>
          <a:prstGeom prst="rect">
            <a:avLst/>
          </a:prstGeom>
          <a:noFill/>
        </p:spPr>
        <p:txBody>
          <a:bodyPr wrap="square" rtlCol="0">
            <a:spAutoFit/>
          </a:bodyPr>
          <a:lstStyle/>
          <a:p>
            <a:r>
              <a:rPr lang="en-US" dirty="0" smtClean="0"/>
              <a:t>Performance of kernels is severely impacted by using atomic operations on GPUs. 64 bit atomic operations are NOT supported on TESLA GPU, needs 2 32 bit operations. Results in serialization of competing threads.</a:t>
            </a:r>
          </a:p>
          <a:p>
            <a:r>
              <a:rPr lang="en-US" dirty="0" smtClean="0"/>
              <a:t>Additional memory provides dedicated memory to each thread. After the interaction kernel is completed, additional kernels are used to perform reductions to compute the final result.</a:t>
            </a:r>
            <a:endParaRPr lang="en-US" dirty="0"/>
          </a:p>
        </p:txBody>
      </p:sp>
    </p:spTree>
    <p:extLst>
      <p:ext uri="{BB962C8B-B14F-4D97-AF65-F5344CB8AC3E}">
        <p14:creationId xmlns:p14="http://schemas.microsoft.com/office/powerpoint/2010/main" val="19904018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r>
              <a:rPr lang="en-US" dirty="0" smtClean="0"/>
              <a:t>Multiple thread Kernels performance</a:t>
            </a:r>
            <a:endParaRPr lang="en-US" dirty="0"/>
          </a:p>
        </p:txBody>
      </p:sp>
      <p:pic>
        <p:nvPicPr>
          <p:cNvPr id="5" name="Content Placeholder 3" descr="multiple-threads.png"/>
          <p:cNvPicPr>
            <a:picLocks noGrp="1" noChangeAspect="1"/>
          </p:cNvPicPr>
          <p:nvPr>
            <p:ph idx="1"/>
          </p:nvPr>
        </p:nvPicPr>
        <p:blipFill rotWithShape="1">
          <a:blip r:embed="rId2">
            <a:extLst>
              <a:ext uri="{28A0092B-C50C-407E-A947-70E740481C1C}">
                <a14:useLocalDpi xmlns:a14="http://schemas.microsoft.com/office/drawing/2010/main" val="0"/>
              </a:ext>
            </a:extLst>
          </a:blip>
          <a:srcRect t="825" b="-715"/>
          <a:stretch/>
        </p:blipFill>
        <p:spPr>
          <a:xfrm>
            <a:off x="786878" y="1256322"/>
            <a:ext cx="7610020" cy="3423823"/>
          </a:xfrm>
        </p:spPr>
      </p:pic>
      <p:sp>
        <p:nvSpPr>
          <p:cNvPr id="6" name="TextBox 5"/>
          <p:cNvSpPr txBox="1"/>
          <p:nvPr/>
        </p:nvSpPr>
        <p:spPr>
          <a:xfrm>
            <a:off x="786878" y="4970065"/>
            <a:ext cx="7610020" cy="1200329"/>
          </a:xfrm>
          <a:prstGeom prst="rect">
            <a:avLst/>
          </a:prstGeom>
          <a:noFill/>
        </p:spPr>
        <p:txBody>
          <a:bodyPr wrap="square" rtlCol="0">
            <a:spAutoFit/>
          </a:bodyPr>
          <a:lstStyle/>
          <a:p>
            <a:r>
              <a:rPr lang="en-US" dirty="0" smtClean="0"/>
              <a:t>All timings are in milliseconds</a:t>
            </a:r>
          </a:p>
          <a:p>
            <a:r>
              <a:rPr lang="en-US" dirty="0" smtClean="0"/>
              <a:t>Allocating multiple threads per atom yields tremendous speedups. </a:t>
            </a:r>
          </a:p>
          <a:p>
            <a:r>
              <a:rPr lang="en-US" dirty="0" smtClean="0"/>
              <a:t>Allocating more threads than needed, increases the scheduling overhead (increases the total number of blocks to be executed.</a:t>
            </a:r>
            <a:endParaRPr lang="en-US" dirty="0"/>
          </a:p>
        </p:txBody>
      </p:sp>
    </p:spTree>
    <p:extLst>
      <p:ext uri="{BB962C8B-B14F-4D97-AF65-F5344CB8AC3E}">
        <p14:creationId xmlns:p14="http://schemas.microsoft.com/office/powerpoint/2010/main" val="20763847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47026"/>
            <a:ext cx="8229600" cy="1143000"/>
          </a:xfrm>
        </p:spPr>
        <p:txBody>
          <a:bodyPr>
            <a:normAutofit/>
          </a:bodyPr>
          <a:lstStyle/>
          <a:p>
            <a:r>
              <a:rPr lang="en-US" dirty="0" smtClean="0"/>
              <a:t>Performance of PuReMD-GPU</a:t>
            </a:r>
            <a:endParaRPr lang="en-US" dirty="0"/>
          </a:p>
        </p:txBody>
      </p:sp>
      <p:pic>
        <p:nvPicPr>
          <p:cNvPr id="5" name="Content Placeholder 5" descr="perf_water_total_time-eps-converted-to.pdf"/>
          <p:cNvPicPr>
            <a:picLocks noGrp="1" noChangeAspect="1"/>
          </p:cNvPicPr>
          <p:nvPr>
            <p:ph idx="1"/>
          </p:nvPr>
        </p:nvPicPr>
        <p:blipFill rotWithShape="1">
          <a:blip r:embed="rId2">
            <a:extLst>
              <a:ext uri="{28A0092B-C50C-407E-A947-70E740481C1C}">
                <a14:useLocalDpi xmlns:a14="http://schemas.microsoft.com/office/drawing/2010/main" val="0"/>
              </a:ext>
            </a:extLst>
          </a:blip>
          <a:srcRect t="-1363" b="-1054"/>
          <a:stretch/>
        </p:blipFill>
        <p:spPr>
          <a:xfrm>
            <a:off x="457200" y="2346975"/>
            <a:ext cx="4140200" cy="2968234"/>
          </a:xfrm>
        </p:spPr>
      </p:pic>
      <p:pic>
        <p:nvPicPr>
          <p:cNvPr id="6"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6600" y="2346975"/>
            <a:ext cx="4140200" cy="2898140"/>
          </a:xfrm>
          <a:prstGeom prst="rect">
            <a:avLst/>
          </a:prstGeom>
        </p:spPr>
      </p:pic>
    </p:spTree>
    <p:extLst>
      <p:ext uri="{BB962C8B-B14F-4D97-AF65-F5344CB8AC3E}">
        <p14:creationId xmlns:p14="http://schemas.microsoft.com/office/powerpoint/2010/main" val="31993075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Accuracy Results</a:t>
            </a:r>
            <a:endParaRPr lang="en-US" dirty="0"/>
          </a:p>
        </p:txBody>
      </p:sp>
      <p:pic>
        <p:nvPicPr>
          <p:cNvPr id="5" name="Content Placeholder 3" descr="accuracy.png"/>
          <p:cNvPicPr>
            <a:picLocks noGrp="1" noChangeAspect="1"/>
          </p:cNvPicPr>
          <p:nvPr>
            <p:ph idx="1"/>
          </p:nvPr>
        </p:nvPicPr>
        <p:blipFill rotWithShape="1">
          <a:blip r:embed="rId2">
            <a:extLst>
              <a:ext uri="{28A0092B-C50C-407E-A947-70E740481C1C}">
                <a14:useLocalDpi xmlns:a14="http://schemas.microsoft.com/office/drawing/2010/main" val="0"/>
              </a:ext>
            </a:extLst>
          </a:blip>
          <a:srcRect t="-2034" b="-17"/>
          <a:stretch/>
        </p:blipFill>
        <p:spPr>
          <a:xfrm>
            <a:off x="457200" y="1535243"/>
            <a:ext cx="8229600" cy="2540130"/>
          </a:xfrm>
        </p:spPr>
      </p:pic>
      <p:sp>
        <p:nvSpPr>
          <p:cNvPr id="6" name="TextBox 5"/>
          <p:cNvSpPr txBox="1"/>
          <p:nvPr/>
        </p:nvSpPr>
        <p:spPr>
          <a:xfrm>
            <a:off x="457200" y="4368464"/>
            <a:ext cx="8229600" cy="1200329"/>
          </a:xfrm>
          <a:prstGeom prst="rect">
            <a:avLst/>
          </a:prstGeom>
          <a:noFill/>
        </p:spPr>
        <p:txBody>
          <a:bodyPr wrap="square" rtlCol="0">
            <a:spAutoFit/>
          </a:bodyPr>
          <a:lstStyle/>
          <a:p>
            <a:pPr marL="285750" indent="-285750">
              <a:buFont typeface="Arial"/>
              <a:buChar char="•"/>
            </a:pPr>
            <a:r>
              <a:rPr lang="en-US" dirty="0" smtClean="0"/>
              <a:t>Double precision arithmetic</a:t>
            </a:r>
          </a:p>
          <a:p>
            <a:pPr marL="285750" indent="-285750">
              <a:buFont typeface="Arial"/>
              <a:buChar char="•"/>
            </a:pPr>
            <a:r>
              <a:rPr lang="en-US" dirty="0" smtClean="0"/>
              <a:t>NO FMAD (fused multiply-add) operations</a:t>
            </a:r>
          </a:p>
          <a:p>
            <a:pPr marL="285750" indent="-285750">
              <a:buFont typeface="Arial"/>
              <a:buChar char="•"/>
            </a:pPr>
            <a:r>
              <a:rPr lang="en-US" dirty="0" smtClean="0"/>
              <a:t>Deviation of 4% after 100K time steps</a:t>
            </a:r>
          </a:p>
          <a:p>
            <a:pPr marL="285750" indent="-285750">
              <a:buFont typeface="Arial"/>
              <a:buChar char="•"/>
            </a:pPr>
            <a:r>
              <a:rPr lang="en-US" dirty="0" smtClean="0"/>
              <a:t>Million time steps of simulation executed</a:t>
            </a:r>
            <a:endParaRPr lang="en-US" dirty="0"/>
          </a:p>
        </p:txBody>
      </p:sp>
    </p:spTree>
    <p:extLst>
      <p:ext uri="{BB962C8B-B14F-4D97-AF65-F5344CB8AC3E}">
        <p14:creationId xmlns:p14="http://schemas.microsoft.com/office/powerpoint/2010/main" val="17425804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Accuracy Results</a:t>
            </a:r>
            <a:endParaRPr lang="en-US" dirty="0"/>
          </a:p>
        </p:txBody>
      </p:sp>
      <p:pic>
        <p:nvPicPr>
          <p:cNvPr id="5" name="Content Placeholder 3" descr="water_cpu_gpu_diff.pdf"/>
          <p:cNvPicPr>
            <a:picLocks noGrp="1" noChangeAspect="1"/>
          </p:cNvPicPr>
          <p:nvPr>
            <p:ph idx="1"/>
          </p:nvPr>
        </p:nvPicPr>
        <p:blipFill>
          <a:blip r:embed="rId2">
            <a:extLst>
              <a:ext uri="{28A0092B-C50C-407E-A947-70E740481C1C}">
                <a14:useLocalDpi xmlns:a14="http://schemas.microsoft.com/office/drawing/2010/main" val="0"/>
              </a:ext>
            </a:extLst>
          </a:blip>
          <a:srcRect l="-13834" r="-13834"/>
          <a:stretch>
            <a:fillRect/>
          </a:stretch>
        </p:blipFill>
        <p:spPr>
          <a:xfrm>
            <a:off x="457200" y="1600200"/>
            <a:ext cx="8229600" cy="4525963"/>
          </a:xfrm>
        </p:spPr>
      </p:pic>
    </p:spTree>
    <p:extLst>
      <p:ext uri="{BB962C8B-B14F-4D97-AF65-F5344CB8AC3E}">
        <p14:creationId xmlns:p14="http://schemas.microsoft.com/office/powerpoint/2010/main" val="8978795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r>
              <a:rPr lang="en-US" dirty="0" smtClean="0"/>
              <a:t>Accuracy Results</a:t>
            </a:r>
            <a:endParaRPr lang="en-US" dirty="0"/>
          </a:p>
        </p:txBody>
      </p:sp>
      <p:pic>
        <p:nvPicPr>
          <p:cNvPr id="6" name="Content Placeholder 3" descr="silica_cpu_gpu_diff.pdf"/>
          <p:cNvPicPr>
            <a:picLocks noGrp="1" noChangeAspect="1"/>
          </p:cNvPicPr>
          <p:nvPr>
            <p:ph idx="1"/>
          </p:nvPr>
        </p:nvPicPr>
        <p:blipFill>
          <a:blip r:embed="rId2">
            <a:extLst>
              <a:ext uri="{28A0092B-C50C-407E-A947-70E740481C1C}">
                <a14:useLocalDpi xmlns:a14="http://schemas.microsoft.com/office/drawing/2010/main" val="0"/>
              </a:ext>
            </a:extLst>
          </a:blip>
          <a:srcRect l="-13834" r="-13834"/>
          <a:stretch>
            <a:fillRect/>
          </a:stretch>
        </p:blipFill>
        <p:spPr>
          <a:xfrm>
            <a:off x="457200" y="1600200"/>
            <a:ext cx="8229600" cy="4525963"/>
          </a:xfrm>
        </p:spPr>
      </p:pic>
    </p:spTree>
    <p:extLst>
      <p:ext uri="{BB962C8B-B14F-4D97-AF65-F5344CB8AC3E}">
        <p14:creationId xmlns:p14="http://schemas.microsoft.com/office/powerpoint/2010/main" val="2634086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PG-PuReMD</a:t>
            </a:r>
            <a:endParaRPr lang="en-US" dirty="0"/>
          </a:p>
        </p:txBody>
      </p:sp>
      <p:sp>
        <p:nvSpPr>
          <p:cNvPr id="3" name="Content Placeholder 2"/>
          <p:cNvSpPr>
            <a:spLocks noGrp="1"/>
          </p:cNvSpPr>
          <p:nvPr>
            <p:ph idx="1"/>
          </p:nvPr>
        </p:nvSpPr>
        <p:spPr/>
        <p:txBody>
          <a:bodyPr>
            <a:normAutofit lnSpcReduction="10000"/>
          </a:bodyPr>
          <a:lstStyle/>
          <a:p>
            <a:r>
              <a:rPr lang="en-US" dirty="0" smtClean="0"/>
              <a:t>Multi-node, multi-</a:t>
            </a:r>
            <a:r>
              <a:rPr lang="en-US" dirty="0" err="1" smtClean="0"/>
              <a:t>gpu</a:t>
            </a:r>
            <a:r>
              <a:rPr lang="en-US" dirty="0" smtClean="0"/>
              <a:t> implementation</a:t>
            </a:r>
          </a:p>
          <a:p>
            <a:r>
              <a:rPr lang="en-US" dirty="0" smtClean="0"/>
              <a:t>Problem decomposition</a:t>
            </a:r>
          </a:p>
          <a:p>
            <a:pPr lvl="1"/>
            <a:r>
              <a:rPr lang="en-US" dirty="0" smtClean="0"/>
              <a:t>3D Domain decomposition with wrap around links for periodic boundaries (Torus)</a:t>
            </a:r>
          </a:p>
          <a:p>
            <a:r>
              <a:rPr lang="en-US" dirty="0" smtClean="0"/>
              <a:t>Outer shell selection</a:t>
            </a:r>
          </a:p>
          <a:p>
            <a:pPr lvl="1"/>
            <a:r>
              <a:rPr lang="en-US" dirty="0" smtClean="0"/>
              <a:t>Full-shell, half-shell, midpoint-shell, neutral territory (zonal) methods etc…</a:t>
            </a:r>
          </a:p>
          <a:p>
            <a:pPr lvl="1"/>
            <a:r>
              <a:rPr lang="en-US" dirty="0" smtClean="0"/>
              <a:t>PG-PuReMD uses full-shell</a:t>
            </a:r>
          </a:p>
          <a:p>
            <a:pPr lvl="1"/>
            <a:r>
              <a:rPr lang="en-US" dirty="0" err="1" smtClean="0"/>
              <a:t>r</a:t>
            </a:r>
            <a:r>
              <a:rPr lang="en-US" baseline="-25000" dirty="0" err="1" smtClean="0"/>
              <a:t>shell</a:t>
            </a:r>
            <a:r>
              <a:rPr lang="en-US" dirty="0" smtClean="0"/>
              <a:t> = max(3 x </a:t>
            </a:r>
            <a:r>
              <a:rPr lang="en-US" dirty="0" err="1" smtClean="0"/>
              <a:t>r</a:t>
            </a:r>
            <a:r>
              <a:rPr lang="en-US" baseline="-25000" dirty="0" err="1" smtClean="0"/>
              <a:t>bond</a:t>
            </a:r>
            <a:r>
              <a:rPr lang="en-US" dirty="0" smtClean="0"/>
              <a:t>, </a:t>
            </a:r>
            <a:r>
              <a:rPr lang="en-US" dirty="0" err="1" smtClean="0"/>
              <a:t>r</a:t>
            </a:r>
            <a:r>
              <a:rPr lang="en-US" baseline="-25000" dirty="0" err="1" smtClean="0"/>
              <a:t>hbond</a:t>
            </a:r>
            <a:r>
              <a:rPr lang="en-US" dirty="0" smtClean="0"/>
              <a:t>, </a:t>
            </a:r>
            <a:r>
              <a:rPr lang="en-US" dirty="0" err="1" smtClean="0"/>
              <a:t>r</a:t>
            </a:r>
            <a:r>
              <a:rPr lang="en-US" baseline="-25000" dirty="0" err="1" smtClean="0"/>
              <a:t>nonb</a:t>
            </a:r>
            <a:r>
              <a:rPr lang="en-US" dirty="0" smtClean="0"/>
              <a:t>)</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39533652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Inter process communication</a:t>
            </a:r>
            <a:endParaRPr lang="en-US" dirty="0"/>
          </a:p>
        </p:txBody>
      </p:sp>
      <p:sp>
        <p:nvSpPr>
          <p:cNvPr id="5" name="Content Placeholder 2"/>
          <p:cNvSpPr>
            <a:spLocks noGrp="1"/>
          </p:cNvSpPr>
          <p:nvPr>
            <p:ph idx="1"/>
          </p:nvPr>
        </p:nvSpPr>
        <p:spPr>
          <a:xfrm>
            <a:off x="457200" y="1600200"/>
            <a:ext cx="8229600" cy="4525963"/>
          </a:xfrm>
        </p:spPr>
        <p:txBody>
          <a:bodyPr/>
          <a:lstStyle/>
          <a:p>
            <a:r>
              <a:rPr lang="en-US" dirty="0" smtClean="0"/>
              <a:t>3D domain decomposition and full-shell as outer-shell for processes, we can use direct messaging or staged messaging</a:t>
            </a:r>
          </a:p>
          <a:p>
            <a:r>
              <a:rPr lang="en-US" dirty="0" smtClean="0"/>
              <a:t>Our experiments show that staged messaging is efficient as number of processors is increased</a:t>
            </a:r>
          </a:p>
          <a:p>
            <a:r>
              <a:rPr lang="en-US" dirty="0" smtClean="0"/>
              <a:t>Each process sends atoms in +x, -x, then +y, -y and finally in +z, -z dimensions</a:t>
            </a:r>
            <a:endParaRPr lang="en-US" dirty="0"/>
          </a:p>
        </p:txBody>
      </p:sp>
    </p:spTree>
    <p:extLst>
      <p:ext uri="{BB962C8B-B14F-4D97-AF65-F5344CB8AC3E}">
        <p14:creationId xmlns:p14="http://schemas.microsoft.com/office/powerpoint/2010/main" val="4003765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Experimental Results</a:t>
            </a:r>
            <a:endParaRPr lang="en-US" dirty="0"/>
          </a:p>
        </p:txBody>
      </p:sp>
      <p:sp>
        <p:nvSpPr>
          <p:cNvPr id="5" name="Content Placeholder 2"/>
          <p:cNvSpPr>
            <a:spLocks noGrp="1"/>
          </p:cNvSpPr>
          <p:nvPr>
            <p:ph idx="1"/>
          </p:nvPr>
        </p:nvSpPr>
        <p:spPr>
          <a:xfrm>
            <a:off x="457200" y="1600200"/>
            <a:ext cx="8229600" cy="4525963"/>
          </a:xfrm>
        </p:spPr>
        <p:txBody>
          <a:bodyPr/>
          <a:lstStyle/>
          <a:p>
            <a:r>
              <a:rPr lang="en-US" dirty="0" smtClean="0"/>
              <a:t>LBNL’s GPU Clusters: 50 node GPU cluster interconnected with QDR </a:t>
            </a:r>
            <a:r>
              <a:rPr lang="en-US" dirty="0" err="1" smtClean="0"/>
              <a:t>Infinitiband</a:t>
            </a:r>
            <a:r>
              <a:rPr lang="en-US" dirty="0" smtClean="0"/>
              <a:t> switch	</a:t>
            </a:r>
          </a:p>
          <a:p>
            <a:r>
              <a:rPr lang="en-US" dirty="0" smtClean="0"/>
              <a:t>GPU Node: 2 Intel 5530 2.4 GHz QPI </a:t>
            </a:r>
            <a:r>
              <a:rPr lang="en-US" dirty="0" err="1" smtClean="0"/>
              <a:t>Quadcore</a:t>
            </a:r>
            <a:r>
              <a:rPr lang="en-US" dirty="0" smtClean="0"/>
              <a:t> Nehalem processors (8 cores/node), 24 GB RAM and Tesla C2050 Fermi GPUs </a:t>
            </a:r>
            <a:r>
              <a:rPr lang="pl-PL" dirty="0" smtClean="0"/>
              <a:t>with 3GB </a:t>
            </a:r>
            <a:r>
              <a:rPr lang="pl-PL" dirty="0" err="1" smtClean="0"/>
              <a:t>global</a:t>
            </a:r>
            <a:r>
              <a:rPr lang="pl-PL" dirty="0" smtClean="0"/>
              <a:t> </a:t>
            </a:r>
            <a:r>
              <a:rPr lang="pl-PL" dirty="0" err="1" smtClean="0"/>
              <a:t>memory</a:t>
            </a:r>
            <a:endParaRPr lang="pl-PL" dirty="0" smtClean="0"/>
          </a:p>
          <a:p>
            <a:r>
              <a:rPr lang="en-US" dirty="0" smtClean="0"/>
              <a:t>Single CPU : Intel Xeon E5606, 2.13 GHz and 24 GB RAM</a:t>
            </a:r>
          </a:p>
        </p:txBody>
      </p:sp>
    </p:spTree>
    <p:extLst>
      <p:ext uri="{BB962C8B-B14F-4D97-AF65-F5344CB8AC3E}">
        <p14:creationId xmlns:p14="http://schemas.microsoft.com/office/powerpoint/2010/main" val="34269965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a:bodyPr>
          <a:lstStyle/>
          <a:p>
            <a:r>
              <a:rPr lang="en-US" dirty="0" smtClean="0"/>
              <a:t>Experimental Setup</a:t>
            </a:r>
            <a:endParaRPr lang="en-US" dirty="0"/>
          </a:p>
        </p:txBody>
      </p:sp>
      <p:sp>
        <p:nvSpPr>
          <p:cNvPr id="5" name="Content Placeholder 2"/>
          <p:cNvSpPr>
            <a:spLocks noGrp="1"/>
          </p:cNvSpPr>
          <p:nvPr>
            <p:ph idx="1"/>
          </p:nvPr>
        </p:nvSpPr>
        <p:spPr>
          <a:xfrm>
            <a:off x="457200" y="1600200"/>
            <a:ext cx="8229600" cy="4525963"/>
          </a:xfrm>
        </p:spPr>
        <p:txBody>
          <a:bodyPr/>
          <a:lstStyle/>
          <a:p>
            <a:r>
              <a:rPr lang="en-US" dirty="0" smtClean="0"/>
              <a:t>CUDA 5.0 development environment</a:t>
            </a:r>
          </a:p>
          <a:p>
            <a:r>
              <a:rPr lang="en-US" dirty="0" smtClean="0"/>
              <a:t>“</a:t>
            </a:r>
            <a:r>
              <a:rPr lang="nl-NL" dirty="0"/>
              <a:t>-</a:t>
            </a:r>
            <a:r>
              <a:rPr lang="nl-NL" dirty="0" err="1"/>
              <a:t>arch</a:t>
            </a:r>
            <a:r>
              <a:rPr lang="nl-NL" dirty="0"/>
              <a:t>=sm 20 -</a:t>
            </a:r>
            <a:r>
              <a:rPr lang="nl-NL" dirty="0" err="1"/>
              <a:t>funroll</a:t>
            </a:r>
            <a:r>
              <a:rPr lang="nl-NL" dirty="0"/>
              <a:t>-loops </a:t>
            </a:r>
            <a:r>
              <a:rPr lang="en-US" dirty="0" smtClean="0"/>
              <a:t>–</a:t>
            </a:r>
            <a:r>
              <a:rPr lang="nl-NL" dirty="0" smtClean="0"/>
              <a:t>O3” compiler options</a:t>
            </a:r>
          </a:p>
          <a:p>
            <a:r>
              <a:rPr lang="nl-NL" dirty="0" smtClean="0"/>
              <a:t>GCC 4.6 compiler, MPICH2 </a:t>
            </a:r>
            <a:r>
              <a:rPr lang="nl-NL" dirty="0" err="1" smtClean="0"/>
              <a:t>openmpi</a:t>
            </a:r>
            <a:r>
              <a:rPr lang="nl-NL" dirty="0" smtClean="0"/>
              <a:t> </a:t>
            </a:r>
          </a:p>
          <a:p>
            <a:r>
              <a:rPr lang="en-US" dirty="0" smtClean="0"/>
              <a:t>C</a:t>
            </a:r>
            <a:r>
              <a:rPr lang="nl-NL" dirty="0" err="1" smtClean="0"/>
              <a:t>uda</a:t>
            </a:r>
            <a:r>
              <a:rPr lang="nl-NL" dirty="0" smtClean="0"/>
              <a:t> object files are </a:t>
            </a:r>
            <a:r>
              <a:rPr lang="nl-NL" dirty="0" err="1" smtClean="0"/>
              <a:t>linked</a:t>
            </a:r>
            <a:r>
              <a:rPr lang="nl-NL" dirty="0" smtClean="0"/>
              <a:t> </a:t>
            </a:r>
            <a:r>
              <a:rPr lang="nl-NL" dirty="0" err="1" smtClean="0"/>
              <a:t>with</a:t>
            </a:r>
            <a:r>
              <a:rPr lang="nl-NL" dirty="0" smtClean="0"/>
              <a:t> </a:t>
            </a:r>
            <a:r>
              <a:rPr lang="nl-NL" dirty="0" err="1" smtClean="0"/>
              <a:t>openmpi</a:t>
            </a:r>
            <a:r>
              <a:rPr lang="nl-NL" dirty="0" smtClean="0"/>
              <a:t> </a:t>
            </a:r>
            <a:r>
              <a:rPr lang="nl-NL" dirty="0" err="1" smtClean="0"/>
              <a:t>to</a:t>
            </a:r>
            <a:r>
              <a:rPr lang="nl-NL" dirty="0" smtClean="0"/>
              <a:t> </a:t>
            </a:r>
            <a:r>
              <a:rPr lang="nl-NL" dirty="0" err="1" smtClean="0"/>
              <a:t>produce</a:t>
            </a:r>
            <a:r>
              <a:rPr lang="nl-NL" dirty="0" smtClean="0"/>
              <a:t> the </a:t>
            </a:r>
            <a:r>
              <a:rPr lang="nl-NL" dirty="0" err="1" smtClean="0"/>
              <a:t>final</a:t>
            </a:r>
            <a:r>
              <a:rPr lang="nl-NL" dirty="0" smtClean="0"/>
              <a:t> </a:t>
            </a:r>
            <a:r>
              <a:rPr lang="nl-NL" dirty="0" err="1" smtClean="0"/>
              <a:t>executable</a:t>
            </a:r>
            <a:endParaRPr lang="nl-NL" dirty="0" smtClean="0"/>
          </a:p>
          <a:p>
            <a:r>
              <a:rPr lang="en-US" dirty="0" smtClean="0"/>
              <a:t>10</a:t>
            </a:r>
            <a:r>
              <a:rPr lang="en-US" baseline="30000" dirty="0" smtClean="0"/>
              <a:t>-6</a:t>
            </a:r>
            <a:r>
              <a:rPr lang="en-US" dirty="0" smtClean="0"/>
              <a:t> </a:t>
            </a:r>
            <a:r>
              <a:rPr lang="en-US" dirty="0" err="1" smtClean="0"/>
              <a:t>Qeq</a:t>
            </a:r>
            <a:r>
              <a:rPr lang="en-US" dirty="0" smtClean="0"/>
              <a:t> tolerance, 0.25 </a:t>
            </a:r>
            <a:r>
              <a:rPr lang="en-US" dirty="0" err="1" smtClean="0"/>
              <a:t>fs</a:t>
            </a:r>
            <a:r>
              <a:rPr lang="en-US" dirty="0" smtClean="0"/>
              <a:t> time step and NVE ensemble</a:t>
            </a:r>
            <a:endParaRPr lang="en-US" baseline="30000" dirty="0"/>
          </a:p>
        </p:txBody>
      </p:sp>
    </p:spTree>
    <p:extLst>
      <p:ext uri="{BB962C8B-B14F-4D97-AF65-F5344CB8AC3E}">
        <p14:creationId xmlns:p14="http://schemas.microsoft.com/office/powerpoint/2010/main" val="35464776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Neighbor-list generation</a:t>
            </a:r>
            <a:endParaRPr lang="en-US" dirty="0"/>
          </a:p>
        </p:txBody>
      </p:sp>
      <p:pic>
        <p:nvPicPr>
          <p:cNvPr id="4" name="Content Placeholder 3" descr="nlist-cube.png"/>
          <p:cNvPicPr>
            <a:picLocks noGrp="1" noChangeAspect="1"/>
          </p:cNvPicPr>
          <p:nvPr>
            <p:ph idx="1"/>
          </p:nvPr>
        </p:nvPicPr>
        <p:blipFill>
          <a:blip r:embed="rId2">
            <a:extLst>
              <a:ext uri="{28A0092B-C50C-407E-A947-70E740481C1C}">
                <a14:useLocalDpi xmlns:a14="http://schemas.microsoft.com/office/drawing/2010/main" val="0"/>
              </a:ext>
            </a:extLst>
          </a:blip>
          <a:srcRect t="-25159" b="-25159"/>
          <a:stretch>
            <a:fillRect/>
          </a:stretch>
        </p:blipFill>
        <p:spPr>
          <a:xfrm>
            <a:off x="3795755" y="2400562"/>
            <a:ext cx="4507458" cy="3196095"/>
          </a:xfrm>
        </p:spPr>
      </p:pic>
      <p:sp>
        <p:nvSpPr>
          <p:cNvPr id="5" name="TextBox 4"/>
          <p:cNvSpPr txBox="1"/>
          <p:nvPr/>
        </p:nvSpPr>
        <p:spPr>
          <a:xfrm>
            <a:off x="795434" y="1577113"/>
            <a:ext cx="7891366" cy="923330"/>
          </a:xfrm>
          <a:prstGeom prst="rect">
            <a:avLst/>
          </a:prstGeom>
          <a:noFill/>
        </p:spPr>
        <p:txBody>
          <a:bodyPr wrap="square" rtlCol="0">
            <a:spAutoFit/>
          </a:bodyPr>
          <a:lstStyle/>
          <a:p>
            <a:pPr marL="285750" indent="-285750">
              <a:buFont typeface="Arial"/>
              <a:buChar char="•"/>
            </a:pPr>
            <a:r>
              <a:rPr lang="en-US" dirty="0" smtClean="0"/>
              <a:t>3D grid structure is built by dividing the simulation domain into small cells</a:t>
            </a:r>
          </a:p>
          <a:p>
            <a:pPr marL="285750" indent="-285750">
              <a:buFont typeface="Arial"/>
              <a:buChar char="•"/>
            </a:pPr>
            <a:r>
              <a:rPr lang="en-US" dirty="0" smtClean="0"/>
              <a:t>Atoms binned into cells</a:t>
            </a:r>
          </a:p>
          <a:p>
            <a:pPr marL="285750" indent="-285750">
              <a:buFont typeface="Arial"/>
              <a:buChar char="•"/>
            </a:pPr>
            <a:r>
              <a:rPr lang="en-US" dirty="0" smtClean="0"/>
              <a:t>Larger neighborhood cutoff, usually couple of hundreds of neighbors per atom</a:t>
            </a:r>
          </a:p>
        </p:txBody>
      </p:sp>
    </p:spTree>
    <p:extLst>
      <p:ext uri="{BB962C8B-B14F-4D97-AF65-F5344CB8AC3E}">
        <p14:creationId xmlns:p14="http://schemas.microsoft.com/office/powerpoint/2010/main" val="167579505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Scaling Results</a:t>
            </a:r>
            <a:endParaRPr lang="en-US" dirty="0"/>
          </a:p>
        </p:txBody>
      </p:sp>
      <p:pic>
        <p:nvPicPr>
          <p:cNvPr id="6" name="Picture 5" descr="water-strong-split-eps-converted-to.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346" y="1417638"/>
            <a:ext cx="7232112" cy="5062478"/>
          </a:xfrm>
          <a:prstGeom prst="rect">
            <a:avLst/>
          </a:prstGeom>
        </p:spPr>
      </p:pic>
    </p:spTree>
    <p:extLst>
      <p:ext uri="{BB962C8B-B14F-4D97-AF65-F5344CB8AC3E}">
        <p14:creationId xmlns:p14="http://schemas.microsoft.com/office/powerpoint/2010/main" val="414016063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Scaling Results</a:t>
            </a:r>
            <a:endParaRPr lang="en-US" dirty="0"/>
          </a:p>
        </p:txBody>
      </p:sp>
      <p:pic>
        <p:nvPicPr>
          <p:cNvPr id="4" name="Content Placeholder 3" descr="water-strong-scaling-eps-converted-to.pdf"/>
          <p:cNvPicPr>
            <a:picLocks noGrp="1" noChangeAspect="1"/>
          </p:cNvPicPr>
          <p:nvPr>
            <p:ph idx="1"/>
          </p:nvPr>
        </p:nvPicPr>
        <p:blipFill>
          <a:blip r:embed="rId2">
            <a:extLst>
              <a:ext uri="{28A0092B-C50C-407E-A947-70E740481C1C}">
                <a14:useLocalDpi xmlns:a14="http://schemas.microsoft.com/office/drawing/2010/main" val="0"/>
              </a:ext>
            </a:extLst>
          </a:blip>
          <a:srcRect l="-13641" r="-13641"/>
          <a:stretch>
            <a:fillRect/>
          </a:stretch>
        </p:blipFill>
        <p:spPr/>
      </p:pic>
    </p:spTree>
    <p:extLst>
      <p:ext uri="{BB962C8B-B14F-4D97-AF65-F5344CB8AC3E}">
        <p14:creationId xmlns:p14="http://schemas.microsoft.com/office/powerpoint/2010/main" val="56158308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 Scaling Results</a:t>
            </a:r>
            <a:endParaRPr lang="en-US" dirty="0"/>
          </a:p>
        </p:txBody>
      </p:sp>
      <p:pic>
        <p:nvPicPr>
          <p:cNvPr id="4" name="Content Placeholder 3" descr="water-weak-split-eps-converted-to.pdf"/>
          <p:cNvPicPr>
            <a:picLocks noGrp="1" noChangeAspect="1"/>
          </p:cNvPicPr>
          <p:nvPr>
            <p:ph idx="1"/>
          </p:nvPr>
        </p:nvPicPr>
        <p:blipFill>
          <a:blip r:embed="rId2">
            <a:extLst>
              <a:ext uri="{28A0092B-C50C-407E-A947-70E740481C1C}">
                <a14:useLocalDpi xmlns:a14="http://schemas.microsoft.com/office/drawing/2010/main" val="0"/>
              </a:ext>
            </a:extLst>
          </a:blip>
          <a:srcRect l="-13641" r="-13641"/>
          <a:stretch>
            <a:fillRect/>
          </a:stretch>
        </p:blipFill>
        <p:spPr/>
      </p:pic>
    </p:spTree>
    <p:extLst>
      <p:ext uri="{BB962C8B-B14F-4D97-AF65-F5344CB8AC3E}">
        <p14:creationId xmlns:p14="http://schemas.microsoft.com/office/powerpoint/2010/main" val="40567897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 Scaling Results</a:t>
            </a:r>
            <a:endParaRPr lang="en-US" dirty="0"/>
          </a:p>
        </p:txBody>
      </p:sp>
      <p:pic>
        <p:nvPicPr>
          <p:cNvPr id="4" name="Content Placeholder 3" descr="water-weak-scaling-multi-eps-converted-to.pdf"/>
          <p:cNvPicPr>
            <a:picLocks noGrp="1" noChangeAspect="1"/>
          </p:cNvPicPr>
          <p:nvPr>
            <p:ph idx="1"/>
          </p:nvPr>
        </p:nvPicPr>
        <p:blipFill>
          <a:blip r:embed="rId2">
            <a:extLst>
              <a:ext uri="{28A0092B-C50C-407E-A947-70E740481C1C}">
                <a14:useLocalDpi xmlns:a14="http://schemas.microsoft.com/office/drawing/2010/main" val="0"/>
              </a:ext>
            </a:extLst>
          </a:blip>
          <a:srcRect l="-13641" r="-13641"/>
          <a:stretch>
            <a:fillRect/>
          </a:stretch>
        </p:blipFill>
        <p:spPr/>
      </p:pic>
    </p:spTree>
    <p:extLst>
      <p:ext uri="{BB962C8B-B14F-4D97-AF65-F5344CB8AC3E}">
        <p14:creationId xmlns:p14="http://schemas.microsoft.com/office/powerpoint/2010/main" val="10952965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Neighbor-list generation</a:t>
            </a:r>
            <a:endParaRPr lang="en-US" dirty="0"/>
          </a:p>
        </p:txBody>
      </p:sp>
      <p:pic>
        <p:nvPicPr>
          <p:cNvPr id="4" name="Content Placeholder 3" descr="nlist-lists.png"/>
          <p:cNvPicPr>
            <a:picLocks noGrp="1" noChangeAspect="1"/>
          </p:cNvPicPr>
          <p:nvPr>
            <p:ph idx="1"/>
          </p:nvPr>
        </p:nvPicPr>
        <p:blipFill rotWithShape="1">
          <a:blip r:embed="rId2">
            <a:extLst>
              <a:ext uri="{28A0092B-C50C-407E-A947-70E740481C1C}">
                <a14:useLocalDpi xmlns:a14="http://schemas.microsoft.com/office/drawing/2010/main" val="0"/>
              </a:ext>
            </a:extLst>
          </a:blip>
          <a:srcRect l="253" r="-1349"/>
          <a:stretch/>
        </p:blipFill>
        <p:spPr>
          <a:xfrm>
            <a:off x="627975" y="1521286"/>
            <a:ext cx="3795754" cy="4131199"/>
          </a:xfrm>
        </p:spPr>
      </p:pic>
      <p:pic>
        <p:nvPicPr>
          <p:cNvPr id="5" name="Picture 4" descr="nlist-ge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2603" y="1422143"/>
            <a:ext cx="3586429" cy="4230342"/>
          </a:xfrm>
          <a:prstGeom prst="rect">
            <a:avLst/>
          </a:prstGeom>
        </p:spPr>
      </p:pic>
      <p:sp>
        <p:nvSpPr>
          <p:cNvPr id="6" name="TextBox 5"/>
          <p:cNvSpPr txBox="1"/>
          <p:nvPr/>
        </p:nvSpPr>
        <p:spPr>
          <a:xfrm>
            <a:off x="457200" y="5903707"/>
            <a:ext cx="3868843" cy="646331"/>
          </a:xfrm>
          <a:prstGeom prst="rect">
            <a:avLst/>
          </a:prstGeom>
          <a:noFill/>
        </p:spPr>
        <p:txBody>
          <a:bodyPr wrap="square" rtlCol="0">
            <a:spAutoFit/>
          </a:bodyPr>
          <a:lstStyle/>
          <a:p>
            <a:r>
              <a:rPr lang="en-US" dirty="0" smtClean="0"/>
              <a:t>Each cell with its neighboring cells and neighboring atoms</a:t>
            </a:r>
            <a:endParaRPr lang="en-US" dirty="0"/>
          </a:p>
        </p:txBody>
      </p:sp>
      <p:sp>
        <p:nvSpPr>
          <p:cNvPr id="7" name="TextBox 6"/>
          <p:cNvSpPr txBox="1"/>
          <p:nvPr/>
        </p:nvSpPr>
        <p:spPr>
          <a:xfrm>
            <a:off x="4817957" y="5986323"/>
            <a:ext cx="3868843" cy="369332"/>
          </a:xfrm>
          <a:prstGeom prst="rect">
            <a:avLst/>
          </a:prstGeom>
          <a:noFill/>
        </p:spPr>
        <p:txBody>
          <a:bodyPr wrap="square" rtlCol="0">
            <a:spAutoFit/>
          </a:bodyPr>
          <a:lstStyle/>
          <a:p>
            <a:r>
              <a:rPr lang="en-US" dirty="0" smtClean="0"/>
              <a:t>Processing of neighbor list generation</a:t>
            </a:r>
            <a:endParaRPr lang="en-US" dirty="0"/>
          </a:p>
        </p:txBody>
      </p:sp>
    </p:spTree>
    <p:extLst>
      <p:ext uri="{BB962C8B-B14F-4D97-AF65-F5344CB8AC3E}">
        <p14:creationId xmlns:p14="http://schemas.microsoft.com/office/powerpoint/2010/main" val="35409448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data structures</a:t>
            </a:r>
            <a:endParaRPr lang="en-US" dirty="0"/>
          </a:p>
        </p:txBody>
      </p:sp>
      <p:sp>
        <p:nvSpPr>
          <p:cNvPr id="3" name="Content Placeholder 2"/>
          <p:cNvSpPr>
            <a:spLocks noGrp="1"/>
          </p:cNvSpPr>
          <p:nvPr>
            <p:ph idx="1"/>
          </p:nvPr>
        </p:nvSpPr>
        <p:spPr/>
        <p:txBody>
          <a:bodyPr/>
          <a:lstStyle/>
          <a:p>
            <a:r>
              <a:rPr lang="en-US" dirty="0" smtClean="0"/>
              <a:t>Iterating over the neighbor list to generate bond/hydrogen-bond/</a:t>
            </a:r>
            <a:r>
              <a:rPr lang="en-US" dirty="0" err="1" smtClean="0"/>
              <a:t>Qeq</a:t>
            </a:r>
            <a:r>
              <a:rPr lang="en-US" dirty="0" smtClean="0"/>
              <a:t> coefficients</a:t>
            </a:r>
          </a:p>
          <a:p>
            <a:r>
              <a:rPr lang="en-US" dirty="0" smtClean="0"/>
              <a:t>All the above lists are redundant on GPUs</a:t>
            </a:r>
          </a:p>
          <a:p>
            <a:r>
              <a:rPr lang="en-US" dirty="0" smtClean="0"/>
              <a:t>3 Kernels one for each list</a:t>
            </a:r>
          </a:p>
          <a:p>
            <a:pPr lvl="1"/>
            <a:r>
              <a:rPr lang="en-US" dirty="0" smtClean="0"/>
              <a:t>Redundant traversal of neighbor list by kernels</a:t>
            </a:r>
          </a:p>
          <a:p>
            <a:r>
              <a:rPr lang="en-US" dirty="0" smtClean="0"/>
              <a:t>One kernel for generating all the list entries per atom pair</a:t>
            </a:r>
          </a:p>
          <a:p>
            <a:endParaRPr lang="en-US" dirty="0"/>
          </a:p>
        </p:txBody>
      </p:sp>
    </p:spTree>
    <p:extLst>
      <p:ext uri="{BB962C8B-B14F-4D97-AF65-F5344CB8AC3E}">
        <p14:creationId xmlns:p14="http://schemas.microsoft.com/office/powerpoint/2010/main" val="34633397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Bonded and Non-bonded interactions</a:t>
            </a:r>
            <a:endParaRPr lang="en-US" dirty="0"/>
          </a:p>
        </p:txBody>
      </p:sp>
      <p:sp>
        <p:nvSpPr>
          <p:cNvPr id="3" name="Content Placeholder 2"/>
          <p:cNvSpPr>
            <a:spLocks noGrp="1"/>
          </p:cNvSpPr>
          <p:nvPr>
            <p:ph idx="1"/>
          </p:nvPr>
        </p:nvSpPr>
        <p:spPr/>
        <p:txBody>
          <a:bodyPr/>
          <a:lstStyle/>
          <a:p>
            <a:r>
              <a:rPr lang="en-US" dirty="0" smtClean="0"/>
              <a:t>Bonded interactions are computed using one thread per atom</a:t>
            </a:r>
          </a:p>
          <a:p>
            <a:pPr lvl="1"/>
            <a:r>
              <a:rPr lang="en-US" dirty="0" smtClean="0"/>
              <a:t>Number of bonds per atom typically low (&lt; 10)</a:t>
            </a:r>
          </a:p>
          <a:p>
            <a:pPr lvl="1"/>
            <a:r>
              <a:rPr lang="en-US" dirty="0" smtClean="0"/>
              <a:t>Bond-list iterated to compute force/energy terms</a:t>
            </a:r>
          </a:p>
          <a:p>
            <a:pPr lvl="1"/>
            <a:r>
              <a:rPr lang="en-US" dirty="0" smtClean="0"/>
              <a:t>Expensive three-body and four body interactions because of number of bonds involved (three-body list)</a:t>
            </a:r>
          </a:p>
          <a:p>
            <a:pPr lvl="1"/>
            <a:r>
              <a:rPr lang="en-US" dirty="0" smtClean="0"/>
              <a:t>Hydrogen-bonds use multiple threads per atom (</a:t>
            </a:r>
            <a:r>
              <a:rPr lang="en-US" dirty="0" err="1" smtClean="0"/>
              <a:t>hbonds</a:t>
            </a:r>
            <a:r>
              <a:rPr lang="en-US" dirty="0" smtClean="0"/>
              <a:t> per atom usually in 100’s)</a:t>
            </a:r>
          </a:p>
        </p:txBody>
      </p:sp>
    </p:spTree>
    <p:extLst>
      <p:ext uri="{BB962C8B-B14F-4D97-AF65-F5344CB8AC3E}">
        <p14:creationId xmlns:p14="http://schemas.microsoft.com/office/powerpoint/2010/main" val="6187619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Nonbonded</a:t>
            </a:r>
            <a:r>
              <a:rPr lang="en-US" dirty="0" smtClean="0"/>
              <a:t> interactions</a:t>
            </a:r>
            <a:endParaRPr lang="en-US" dirty="0"/>
          </a:p>
        </p:txBody>
      </p:sp>
      <p:sp>
        <p:nvSpPr>
          <p:cNvPr id="3" name="Content Placeholder 2"/>
          <p:cNvSpPr>
            <a:spLocks noGrp="1"/>
          </p:cNvSpPr>
          <p:nvPr>
            <p:ph idx="1"/>
          </p:nvPr>
        </p:nvSpPr>
        <p:spPr/>
        <p:txBody>
          <a:bodyPr/>
          <a:lstStyle/>
          <a:p>
            <a:r>
              <a:rPr lang="en-US" dirty="0" smtClean="0"/>
              <a:t>Charge Equilibration</a:t>
            </a:r>
          </a:p>
          <a:p>
            <a:pPr lvl="1"/>
            <a:r>
              <a:rPr lang="en-US" dirty="0" smtClean="0"/>
              <a:t>One warp (32 threads) per row </a:t>
            </a:r>
            <a:r>
              <a:rPr lang="en-US" dirty="0" err="1" smtClean="0"/>
              <a:t>SpMV</a:t>
            </a:r>
            <a:r>
              <a:rPr lang="en-US" dirty="0" smtClean="0"/>
              <a:t>, CSR Format</a:t>
            </a:r>
          </a:p>
          <a:p>
            <a:pPr lvl="1"/>
            <a:r>
              <a:rPr lang="en-US" dirty="0" smtClean="0"/>
              <a:t>GMRES implemented using CUBLAS library</a:t>
            </a:r>
          </a:p>
          <a:p>
            <a:pPr marL="514350" indent="-457200"/>
            <a:r>
              <a:rPr lang="en-US" dirty="0" smtClean="0"/>
              <a:t>Van der Waals and Coulombs interactions</a:t>
            </a:r>
          </a:p>
          <a:p>
            <a:pPr marL="914400" lvl="1" indent="-457200"/>
            <a:r>
              <a:rPr lang="en-US" dirty="0" smtClean="0"/>
              <a:t>Iterate over neighbor lists</a:t>
            </a:r>
          </a:p>
          <a:p>
            <a:pPr marL="914400" lvl="1" indent="-457200"/>
            <a:r>
              <a:rPr lang="en-US" dirty="0" smtClean="0"/>
              <a:t>Multiple thread per atom kernel</a:t>
            </a:r>
          </a:p>
          <a:p>
            <a:pPr lvl="1"/>
            <a:endParaRPr lang="en-US" dirty="0" smtClean="0"/>
          </a:p>
          <a:p>
            <a:endParaRPr lang="en-US" dirty="0"/>
          </a:p>
        </p:txBody>
      </p:sp>
    </p:spTree>
    <p:extLst>
      <p:ext uri="{BB962C8B-B14F-4D97-AF65-F5344CB8AC3E}">
        <p14:creationId xmlns:p14="http://schemas.microsoft.com/office/powerpoint/2010/main" val="8212131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3" name="Content Placeholder 2"/>
          <p:cNvSpPr>
            <a:spLocks noGrp="1"/>
          </p:cNvSpPr>
          <p:nvPr>
            <p:ph idx="1"/>
          </p:nvPr>
        </p:nvSpPr>
        <p:spPr/>
        <p:txBody>
          <a:bodyPr>
            <a:normAutofit lnSpcReduction="10000"/>
          </a:bodyPr>
          <a:lstStyle/>
          <a:p>
            <a:r>
              <a:rPr lang="en-US" dirty="0" smtClean="0"/>
              <a:t>Intel Xeon CPU E5606, 2.13 GHz, 24 GB RAM, Linux OS and Tesla C2705 GPU</a:t>
            </a:r>
          </a:p>
          <a:p>
            <a:r>
              <a:rPr lang="en-US" dirty="0" smtClean="0"/>
              <a:t>CUDA 5.0 Environment</a:t>
            </a:r>
          </a:p>
          <a:p>
            <a:r>
              <a:rPr lang="nl-NL" dirty="0" smtClean="0"/>
              <a:t>“-</a:t>
            </a:r>
            <a:r>
              <a:rPr lang="nl-NL" dirty="0" err="1" smtClean="0"/>
              <a:t>funroll</a:t>
            </a:r>
            <a:r>
              <a:rPr lang="nl-NL" dirty="0" smtClean="0"/>
              <a:t>-loops -</a:t>
            </a:r>
            <a:r>
              <a:rPr lang="nl-NL" dirty="0" err="1" smtClean="0"/>
              <a:t>fstrict-aliasing</a:t>
            </a:r>
            <a:r>
              <a:rPr lang="nl-NL" dirty="0" smtClean="0"/>
              <a:t> -O3”  Compiler options (</a:t>
            </a:r>
            <a:r>
              <a:rPr lang="nl-NL" dirty="0" err="1" smtClean="0"/>
              <a:t>same</a:t>
            </a:r>
            <a:r>
              <a:rPr lang="nl-NL" dirty="0" smtClean="0"/>
              <a:t> as </a:t>
            </a:r>
            <a:r>
              <a:rPr lang="nl-NL" dirty="0" err="1" smtClean="0"/>
              <a:t>serial</a:t>
            </a:r>
            <a:r>
              <a:rPr lang="nl-NL" dirty="0" smtClean="0"/>
              <a:t> </a:t>
            </a:r>
            <a:r>
              <a:rPr lang="nl-NL" dirty="0" err="1" smtClean="0"/>
              <a:t>implementation</a:t>
            </a:r>
            <a:r>
              <a:rPr lang="nl-NL" dirty="0" smtClean="0"/>
              <a:t>)</a:t>
            </a:r>
          </a:p>
          <a:p>
            <a:r>
              <a:rPr lang="en-US" dirty="0" smtClean="0"/>
              <a:t>Double precision arithmetic and </a:t>
            </a:r>
            <a:r>
              <a:rPr lang="en-US" b="1" u="sng" dirty="0" smtClean="0"/>
              <a:t>NO</a:t>
            </a:r>
            <a:r>
              <a:rPr lang="en-US" dirty="0" smtClean="0"/>
              <a:t> fused multiply add (</a:t>
            </a:r>
            <a:r>
              <a:rPr lang="en-US" dirty="0" err="1" smtClean="0"/>
              <a:t>fmad</a:t>
            </a:r>
            <a:r>
              <a:rPr lang="en-US" dirty="0" smtClean="0"/>
              <a:t>) operations</a:t>
            </a:r>
          </a:p>
          <a:p>
            <a:r>
              <a:rPr lang="en-US" dirty="0" smtClean="0"/>
              <a:t>Time step: 0.1 </a:t>
            </a:r>
            <a:r>
              <a:rPr lang="en-US" dirty="0" err="1" smtClean="0"/>
              <a:t>fs</a:t>
            </a:r>
            <a:r>
              <a:rPr lang="en-US" dirty="0" smtClean="0"/>
              <a:t> and 10</a:t>
            </a:r>
            <a:r>
              <a:rPr lang="en-US" baseline="30000" dirty="0" smtClean="0"/>
              <a:t>-10</a:t>
            </a:r>
            <a:r>
              <a:rPr lang="en-US" dirty="0" smtClean="0"/>
              <a:t> tolerance, NVE ensemble</a:t>
            </a:r>
            <a:endParaRPr lang="en-US" baseline="30000" dirty="0"/>
          </a:p>
        </p:txBody>
      </p:sp>
    </p:spTree>
    <p:extLst>
      <p:ext uri="{BB962C8B-B14F-4D97-AF65-F5344CB8AC3E}">
        <p14:creationId xmlns:p14="http://schemas.microsoft.com/office/powerpoint/2010/main" val="349317459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r>
              <a:rPr lang="en-US" dirty="0" smtClean="0"/>
              <a:t>Memory footprint</a:t>
            </a:r>
            <a:endParaRPr lang="en-US" dirty="0"/>
          </a:p>
        </p:txBody>
      </p:sp>
      <p:pic>
        <p:nvPicPr>
          <p:cNvPr id="6" name="Content Placeholder 3" descr="mem-footprint.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336" b="-374"/>
          <a:stretch/>
        </p:blipFill>
        <p:spPr>
          <a:xfrm>
            <a:off x="457200" y="1431439"/>
            <a:ext cx="8229600" cy="2402199"/>
          </a:xfrm>
        </p:spPr>
      </p:pic>
      <p:sp>
        <p:nvSpPr>
          <p:cNvPr id="7" name="TextBox 6"/>
          <p:cNvSpPr txBox="1"/>
          <p:nvPr/>
        </p:nvSpPr>
        <p:spPr>
          <a:xfrm>
            <a:off x="457200" y="3931459"/>
            <a:ext cx="8229600" cy="2677656"/>
          </a:xfrm>
          <a:prstGeom prst="rect">
            <a:avLst/>
          </a:prstGeom>
          <a:noFill/>
        </p:spPr>
        <p:txBody>
          <a:bodyPr wrap="square" rtlCol="0">
            <a:spAutoFit/>
          </a:bodyPr>
          <a:lstStyle/>
          <a:p>
            <a:pPr marL="342900" indent="-342900">
              <a:buFont typeface="Arial"/>
              <a:buChar char="•"/>
            </a:pPr>
            <a:r>
              <a:rPr lang="en-US" sz="2400" dirty="0" smtClean="0"/>
              <a:t>All the numbers are in MBs</a:t>
            </a:r>
          </a:p>
          <a:p>
            <a:pPr marL="342900" indent="-342900">
              <a:buFont typeface="Arial"/>
              <a:buChar char="•"/>
            </a:pPr>
            <a:r>
              <a:rPr lang="en-US" sz="2400" dirty="0" smtClean="0"/>
              <a:t>All data structures are redundant on GPU</a:t>
            </a:r>
          </a:p>
          <a:p>
            <a:pPr marL="342900" indent="-342900">
              <a:buFont typeface="Arial"/>
              <a:buChar char="•"/>
            </a:pPr>
            <a:r>
              <a:rPr lang="en-US" sz="2400" dirty="0" smtClean="0"/>
              <a:t>Three body interaction estimates the number of entries in the three-body list before executing the kernel because of which memory is allocated as needed with excessive over estimation – as in the case of PuReMD</a:t>
            </a:r>
          </a:p>
          <a:p>
            <a:pPr marL="342900" indent="-342900">
              <a:buFont typeface="Arial"/>
              <a:buChar char="•"/>
            </a:pPr>
            <a:r>
              <a:rPr lang="en-US" sz="2400" dirty="0" smtClean="0"/>
              <a:t>C2075/6GB can handle as large as 50K system</a:t>
            </a:r>
            <a:endParaRPr lang="en-US" sz="2400" dirty="0"/>
          </a:p>
        </p:txBody>
      </p:sp>
    </p:spTree>
    <p:extLst>
      <p:ext uri="{BB962C8B-B14F-4D97-AF65-F5344CB8AC3E}">
        <p14:creationId xmlns:p14="http://schemas.microsoft.com/office/powerpoint/2010/main" val="15980711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p>
            <a:r>
              <a:rPr lang="en-US" dirty="0" smtClean="0"/>
              <a:t>GPU Overhead per interaction</a:t>
            </a:r>
            <a:endParaRPr lang="en-US" dirty="0"/>
          </a:p>
        </p:txBody>
      </p:sp>
      <p:pic>
        <p:nvPicPr>
          <p:cNvPr id="6" name="Content Placeholder 3" descr="kernel-performance.png"/>
          <p:cNvPicPr>
            <a:picLocks noGrp="1" noChangeAspect="1"/>
          </p:cNvPicPr>
          <p:nvPr>
            <p:ph idx="1"/>
          </p:nvPr>
        </p:nvPicPr>
        <p:blipFill rotWithShape="1">
          <a:blip r:embed="rId2">
            <a:extLst>
              <a:ext uri="{28A0092B-C50C-407E-A947-70E740481C1C}">
                <a14:useLocalDpi xmlns:a14="http://schemas.microsoft.com/office/drawing/2010/main" val="0"/>
              </a:ext>
            </a:extLst>
          </a:blip>
          <a:srcRect t="82" b="-914"/>
          <a:stretch/>
        </p:blipFill>
        <p:spPr>
          <a:xfrm>
            <a:off x="457200" y="1256322"/>
            <a:ext cx="8229600" cy="3285766"/>
          </a:xfrm>
        </p:spPr>
      </p:pic>
      <p:sp>
        <p:nvSpPr>
          <p:cNvPr id="7" name="TextBox 6"/>
          <p:cNvSpPr txBox="1"/>
          <p:nvPr/>
        </p:nvSpPr>
        <p:spPr>
          <a:xfrm>
            <a:off x="457200" y="4818202"/>
            <a:ext cx="8229600" cy="1477328"/>
          </a:xfrm>
          <a:prstGeom prst="rect">
            <a:avLst/>
          </a:prstGeom>
          <a:noFill/>
        </p:spPr>
        <p:txBody>
          <a:bodyPr wrap="square" rtlCol="0">
            <a:spAutoFit/>
          </a:bodyPr>
          <a:lstStyle/>
          <a:p>
            <a:r>
              <a:rPr lang="en-US" dirty="0" smtClean="0"/>
              <a:t>PuReMD-GPU uses additional memory to store temporary results and performs a final reduction for energy/force computation</a:t>
            </a:r>
          </a:p>
          <a:p>
            <a:r>
              <a:rPr lang="en-US" dirty="0" smtClean="0"/>
              <a:t>PuReMD-GPU uses additional kernels to compute reduction on lists to compute effective forces and energies for each interaction. These will NOT be incurred if atomic operations are used in these computations</a:t>
            </a:r>
            <a:endParaRPr lang="en-US" dirty="0"/>
          </a:p>
        </p:txBody>
      </p:sp>
    </p:spTree>
    <p:extLst>
      <p:ext uri="{BB962C8B-B14F-4D97-AF65-F5344CB8AC3E}">
        <p14:creationId xmlns:p14="http://schemas.microsoft.com/office/powerpoint/2010/main" val="125031765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TotalTime>
  <Words>816</Words>
  <Application>Microsoft Macintosh PowerPoint</Application>
  <PresentationFormat>On-screen Show (4:3)</PresentationFormat>
  <Paragraphs>90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PuReMD Design</vt:lpstr>
      <vt:lpstr>Neighbor-list generation</vt:lpstr>
      <vt:lpstr>Neighbor-list generation</vt:lpstr>
      <vt:lpstr>Other data structures</vt:lpstr>
      <vt:lpstr>Bonded and Non-bonded interactions</vt:lpstr>
      <vt:lpstr>Nonbonded interactions</vt:lpstr>
      <vt:lpstr>Experimental Results</vt:lpstr>
      <vt:lpstr>Memory footprint</vt:lpstr>
      <vt:lpstr>GPU Overhead per interaction</vt:lpstr>
      <vt:lpstr>Atomic vs. Redundant Memory</vt:lpstr>
      <vt:lpstr>Multiple thread Kernels performance</vt:lpstr>
      <vt:lpstr>Performance of PuReMD-GPU</vt:lpstr>
      <vt:lpstr>Accuracy Results</vt:lpstr>
      <vt:lpstr>Accuracy Results</vt:lpstr>
      <vt:lpstr>Accuracy Results</vt:lpstr>
      <vt:lpstr>PG-PuReMD</vt:lpstr>
      <vt:lpstr>Inter process communication</vt:lpstr>
      <vt:lpstr>Experimental Results</vt:lpstr>
      <vt:lpstr>Experimental Setup</vt:lpstr>
      <vt:lpstr>Strong Scaling Results</vt:lpstr>
      <vt:lpstr>Strong Scaling Results</vt:lpstr>
      <vt:lpstr>Weak Scaling Results</vt:lpstr>
      <vt:lpstr>Weak Scaling Results</vt:lpstr>
    </vt:vector>
  </TitlesOfParts>
  <Company>Purdue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PuReMD Design</dc:title>
  <dc:creator>Sudhir Kylasa</dc:creator>
  <cp:lastModifiedBy>Sudhir Kylasa</cp:lastModifiedBy>
  <cp:revision>23</cp:revision>
  <dcterms:created xsi:type="dcterms:W3CDTF">2014-01-28T00:40:59Z</dcterms:created>
  <dcterms:modified xsi:type="dcterms:W3CDTF">2014-01-28T02:16:32Z</dcterms:modified>
</cp:coreProperties>
</file>