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83" r:id="rId3"/>
    <p:sldId id="285" r:id="rId4"/>
    <p:sldId id="286" r:id="rId5"/>
    <p:sldId id="287" r:id="rId6"/>
    <p:sldId id="284" r:id="rId7"/>
    <p:sldId id="288" r:id="rId8"/>
    <p:sldId id="289" r:id="rId9"/>
    <p:sldId id="299" r:id="rId10"/>
    <p:sldId id="290" r:id="rId11"/>
    <p:sldId id="291" r:id="rId12"/>
    <p:sldId id="292" r:id="rId13"/>
    <p:sldId id="293" r:id="rId14"/>
    <p:sldId id="294" r:id="rId15"/>
    <p:sldId id="295" r:id="rId16"/>
    <p:sldId id="296" r:id="rId17"/>
    <p:sldId id="297" r:id="rId18"/>
    <p:sldId id="257" r:id="rId19"/>
    <p:sldId id="258" r:id="rId20"/>
    <p:sldId id="259" r:id="rId21"/>
    <p:sldId id="260" r:id="rId22"/>
    <p:sldId id="264" r:id="rId23"/>
    <p:sldId id="267" r:id="rId24"/>
    <p:sldId id="268" r:id="rId25"/>
    <p:sldId id="269" r:id="rId26"/>
    <p:sldId id="270" r:id="rId27"/>
    <p:sldId id="266" r:id="rId28"/>
    <p:sldId id="265" r:id="rId29"/>
    <p:sldId id="276" r:id="rId30"/>
    <p:sldId id="274" r:id="rId31"/>
    <p:sldId id="275" r:id="rId32"/>
    <p:sldId id="271" r:id="rId33"/>
    <p:sldId id="272" r:id="rId34"/>
    <p:sldId id="278" r:id="rId35"/>
    <p:sldId id="279" r:id="rId36"/>
    <p:sldId id="298" r:id="rId37"/>
    <p:sldId id="300" r:id="rId38"/>
    <p:sldId id="301" r:id="rId39"/>
    <p:sldId id="302" r:id="rId40"/>
    <p:sldId id="303" r:id="rId41"/>
    <p:sldId id="304" r:id="rId42"/>
    <p:sldId id="305" r:id="rId43"/>
    <p:sldId id="306" r:id="rId44"/>
    <p:sldId id="308" r:id="rId45"/>
    <p:sldId id="309" r:id="rId46"/>
    <p:sldId id="310" r:id="rId47"/>
    <p:sldId id="311" r:id="rId48"/>
    <p:sldId id="312" r:id="rId49"/>
    <p:sldId id="280" r:id="rId50"/>
    <p:sldId id="282" r:id="rId51"/>
    <p:sldId id="281" r:id="rId52"/>
  </p:sldIdLst>
  <p:sldSz cx="9144000" cy="6858000" type="screen4x3"/>
  <p:notesSz cx="68580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4DBE"/>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16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4"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0375"/>
          </a:xfrm>
          <a:prstGeom prst="rect">
            <a:avLst/>
          </a:prstGeom>
        </p:spPr>
        <p:txBody>
          <a:bodyPr vert="horz" lIns="91440" tIns="45720" rIns="91440" bIns="45720" rtlCol="0"/>
          <a:lstStyle>
            <a:lvl1pPr algn="r">
              <a:defRPr sz="1200"/>
            </a:lvl1pPr>
          </a:lstStyle>
          <a:p>
            <a:fld id="{5104775D-DF4B-4C80-9149-C90C43C7AF9D}" type="datetimeFigureOut">
              <a:rPr lang="en-US" smtClean="0"/>
              <a:pPr/>
              <a:t>4/14/2015</a:t>
            </a:fld>
            <a:endParaRPr lang="en-US"/>
          </a:p>
        </p:txBody>
      </p:sp>
      <p:sp>
        <p:nvSpPr>
          <p:cNvPr id="4" name="Footer Placeholder 3"/>
          <p:cNvSpPr>
            <a:spLocks noGrp="1"/>
          </p:cNvSpPr>
          <p:nvPr>
            <p:ph type="ftr" sz="quarter" idx="2"/>
          </p:nvPr>
        </p:nvSpPr>
        <p:spPr>
          <a:xfrm>
            <a:off x="0" y="8758238"/>
            <a:ext cx="2971800"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58238"/>
            <a:ext cx="2971800" cy="460375"/>
          </a:xfrm>
          <a:prstGeom prst="rect">
            <a:avLst/>
          </a:prstGeom>
        </p:spPr>
        <p:txBody>
          <a:bodyPr vert="horz" lIns="91440" tIns="45720" rIns="91440" bIns="45720" rtlCol="0" anchor="b"/>
          <a:lstStyle>
            <a:lvl1pPr algn="r">
              <a:defRPr sz="1200"/>
            </a:lvl1pPr>
          </a:lstStyle>
          <a:p>
            <a:fld id="{298418A6-CAD6-4F3C-A40E-E0FE07FC6C71}" type="slidenum">
              <a:rPr lang="en-US" smtClean="0"/>
              <a:pPr/>
              <a:t>‹#›</a:t>
            </a:fld>
            <a:endParaRPr lang="en-US"/>
          </a:p>
        </p:txBody>
      </p:sp>
    </p:spTree>
    <p:extLst>
      <p:ext uri="{BB962C8B-B14F-4D97-AF65-F5344CB8AC3E}">
        <p14:creationId xmlns:p14="http://schemas.microsoft.com/office/powerpoint/2010/main" xmlns="" val="1548793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0375"/>
          </a:xfrm>
          <a:prstGeom prst="rect">
            <a:avLst/>
          </a:prstGeom>
        </p:spPr>
        <p:txBody>
          <a:bodyPr vert="horz" lIns="91440" tIns="45720" rIns="91440" bIns="45720" rtlCol="0"/>
          <a:lstStyle>
            <a:lvl1pPr algn="r">
              <a:defRPr sz="1200"/>
            </a:lvl1pPr>
          </a:lstStyle>
          <a:p>
            <a:fld id="{C8154514-87A8-4356-8D59-5ED277444F45}" type="datetimeFigureOut">
              <a:rPr lang="en-US" smtClean="0"/>
              <a:pPr/>
              <a:t>4/14/2015</a:t>
            </a:fld>
            <a:endParaRPr lang="en-US"/>
          </a:p>
        </p:txBody>
      </p:sp>
      <p:sp>
        <p:nvSpPr>
          <p:cNvPr id="4" name="Slide Image Placeholder 3"/>
          <p:cNvSpPr>
            <a:spLocks noGrp="1" noRot="1" noChangeAspect="1"/>
          </p:cNvSpPr>
          <p:nvPr>
            <p:ph type="sldImg" idx="2"/>
          </p:nvPr>
        </p:nvSpPr>
        <p:spPr>
          <a:xfrm>
            <a:off x="11239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9913"/>
            <a:ext cx="5486400" cy="41481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2971800"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58238"/>
            <a:ext cx="2971800" cy="460375"/>
          </a:xfrm>
          <a:prstGeom prst="rect">
            <a:avLst/>
          </a:prstGeom>
        </p:spPr>
        <p:txBody>
          <a:bodyPr vert="horz" lIns="91440" tIns="45720" rIns="91440" bIns="45720" rtlCol="0" anchor="b"/>
          <a:lstStyle>
            <a:lvl1pPr algn="r">
              <a:defRPr sz="1200"/>
            </a:lvl1pPr>
          </a:lstStyle>
          <a:p>
            <a:fld id="{01A2C092-B5A6-49C6-B56C-238330E774D1}" type="slidenum">
              <a:rPr lang="en-US" smtClean="0"/>
              <a:pPr/>
              <a:t>‹#›</a:t>
            </a:fld>
            <a:endParaRPr lang="en-US"/>
          </a:p>
        </p:txBody>
      </p:sp>
    </p:spTree>
    <p:extLst>
      <p:ext uri="{BB962C8B-B14F-4D97-AF65-F5344CB8AC3E}">
        <p14:creationId xmlns:p14="http://schemas.microsoft.com/office/powerpoint/2010/main" xmlns="" val="2954368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1</a:t>
            </a:fld>
            <a:endParaRPr lang="en-US"/>
          </a:p>
        </p:txBody>
      </p:sp>
    </p:spTree>
    <p:extLst>
      <p:ext uri="{BB962C8B-B14F-4D97-AF65-F5344CB8AC3E}">
        <p14:creationId xmlns:p14="http://schemas.microsoft.com/office/powerpoint/2010/main" xmlns="" val="3409877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26</a:t>
            </a:fld>
            <a:endParaRPr lang="en-US"/>
          </a:p>
        </p:txBody>
      </p:sp>
    </p:spTree>
    <p:extLst>
      <p:ext uri="{BB962C8B-B14F-4D97-AF65-F5344CB8AC3E}">
        <p14:creationId xmlns:p14="http://schemas.microsoft.com/office/powerpoint/2010/main" xmlns="" val="3362586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27</a:t>
            </a:fld>
            <a:endParaRPr lang="en-US"/>
          </a:p>
        </p:txBody>
      </p:sp>
    </p:spTree>
    <p:extLst>
      <p:ext uri="{BB962C8B-B14F-4D97-AF65-F5344CB8AC3E}">
        <p14:creationId xmlns:p14="http://schemas.microsoft.com/office/powerpoint/2010/main" xmlns="" val="2402980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28</a:t>
            </a:fld>
            <a:endParaRPr lang="en-US"/>
          </a:p>
        </p:txBody>
      </p:sp>
    </p:spTree>
    <p:extLst>
      <p:ext uri="{BB962C8B-B14F-4D97-AF65-F5344CB8AC3E}">
        <p14:creationId xmlns:p14="http://schemas.microsoft.com/office/powerpoint/2010/main" xmlns="" val="813408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29</a:t>
            </a:fld>
            <a:endParaRPr lang="en-US"/>
          </a:p>
        </p:txBody>
      </p:sp>
    </p:spTree>
    <p:extLst>
      <p:ext uri="{BB962C8B-B14F-4D97-AF65-F5344CB8AC3E}">
        <p14:creationId xmlns:p14="http://schemas.microsoft.com/office/powerpoint/2010/main" xmlns="" val="60784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30</a:t>
            </a:fld>
            <a:endParaRPr lang="en-US"/>
          </a:p>
        </p:txBody>
      </p:sp>
    </p:spTree>
    <p:extLst>
      <p:ext uri="{BB962C8B-B14F-4D97-AF65-F5344CB8AC3E}">
        <p14:creationId xmlns:p14="http://schemas.microsoft.com/office/powerpoint/2010/main" xmlns="" val="3059986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31</a:t>
            </a:fld>
            <a:endParaRPr lang="en-US"/>
          </a:p>
        </p:txBody>
      </p:sp>
    </p:spTree>
    <p:extLst>
      <p:ext uri="{BB962C8B-B14F-4D97-AF65-F5344CB8AC3E}">
        <p14:creationId xmlns:p14="http://schemas.microsoft.com/office/powerpoint/2010/main" xmlns="" val="1312781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32</a:t>
            </a:fld>
            <a:endParaRPr lang="en-US"/>
          </a:p>
        </p:txBody>
      </p:sp>
    </p:spTree>
    <p:extLst>
      <p:ext uri="{BB962C8B-B14F-4D97-AF65-F5344CB8AC3E}">
        <p14:creationId xmlns:p14="http://schemas.microsoft.com/office/powerpoint/2010/main" xmlns="" val="3800051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33</a:t>
            </a:fld>
            <a:endParaRPr lang="en-US"/>
          </a:p>
        </p:txBody>
      </p:sp>
    </p:spTree>
    <p:extLst>
      <p:ext uri="{BB962C8B-B14F-4D97-AF65-F5344CB8AC3E}">
        <p14:creationId xmlns:p14="http://schemas.microsoft.com/office/powerpoint/2010/main" xmlns="" val="300631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34</a:t>
            </a:fld>
            <a:endParaRPr lang="en-US"/>
          </a:p>
        </p:txBody>
      </p:sp>
    </p:spTree>
    <p:extLst>
      <p:ext uri="{BB962C8B-B14F-4D97-AF65-F5344CB8AC3E}">
        <p14:creationId xmlns:p14="http://schemas.microsoft.com/office/powerpoint/2010/main" xmlns="" val="968824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35</a:t>
            </a:fld>
            <a:endParaRPr lang="en-US"/>
          </a:p>
        </p:txBody>
      </p:sp>
    </p:spTree>
    <p:extLst>
      <p:ext uri="{BB962C8B-B14F-4D97-AF65-F5344CB8AC3E}">
        <p14:creationId xmlns:p14="http://schemas.microsoft.com/office/powerpoint/2010/main" xmlns="" val="84617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18</a:t>
            </a:fld>
            <a:endParaRPr lang="en-US"/>
          </a:p>
        </p:txBody>
      </p:sp>
    </p:spTree>
    <p:extLst>
      <p:ext uri="{BB962C8B-B14F-4D97-AF65-F5344CB8AC3E}">
        <p14:creationId xmlns:p14="http://schemas.microsoft.com/office/powerpoint/2010/main" xmlns="" val="3851194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49</a:t>
            </a:fld>
            <a:endParaRPr lang="en-US"/>
          </a:p>
        </p:txBody>
      </p:sp>
    </p:spTree>
    <p:extLst>
      <p:ext uri="{BB962C8B-B14F-4D97-AF65-F5344CB8AC3E}">
        <p14:creationId xmlns:p14="http://schemas.microsoft.com/office/powerpoint/2010/main" xmlns="" val="1315402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50</a:t>
            </a:fld>
            <a:endParaRPr lang="en-US"/>
          </a:p>
        </p:txBody>
      </p:sp>
    </p:spTree>
    <p:extLst>
      <p:ext uri="{BB962C8B-B14F-4D97-AF65-F5344CB8AC3E}">
        <p14:creationId xmlns:p14="http://schemas.microsoft.com/office/powerpoint/2010/main" xmlns="" val="1523607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51</a:t>
            </a:fld>
            <a:endParaRPr lang="en-US"/>
          </a:p>
        </p:txBody>
      </p:sp>
    </p:spTree>
    <p:extLst>
      <p:ext uri="{BB962C8B-B14F-4D97-AF65-F5344CB8AC3E}">
        <p14:creationId xmlns:p14="http://schemas.microsoft.com/office/powerpoint/2010/main" xmlns="" val="343592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19</a:t>
            </a:fld>
            <a:endParaRPr lang="en-US"/>
          </a:p>
        </p:txBody>
      </p:sp>
    </p:spTree>
    <p:extLst>
      <p:ext uri="{BB962C8B-B14F-4D97-AF65-F5344CB8AC3E}">
        <p14:creationId xmlns:p14="http://schemas.microsoft.com/office/powerpoint/2010/main" xmlns="" val="51940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20</a:t>
            </a:fld>
            <a:endParaRPr lang="en-US"/>
          </a:p>
        </p:txBody>
      </p:sp>
    </p:spTree>
    <p:extLst>
      <p:ext uri="{BB962C8B-B14F-4D97-AF65-F5344CB8AC3E}">
        <p14:creationId xmlns:p14="http://schemas.microsoft.com/office/powerpoint/2010/main" xmlns="" val="3776856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21</a:t>
            </a:fld>
            <a:endParaRPr lang="en-US"/>
          </a:p>
        </p:txBody>
      </p:sp>
    </p:spTree>
    <p:extLst>
      <p:ext uri="{BB962C8B-B14F-4D97-AF65-F5344CB8AC3E}">
        <p14:creationId xmlns:p14="http://schemas.microsoft.com/office/powerpoint/2010/main" xmlns="" val="241650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22</a:t>
            </a:fld>
            <a:endParaRPr lang="en-US"/>
          </a:p>
        </p:txBody>
      </p:sp>
    </p:spTree>
    <p:extLst>
      <p:ext uri="{BB962C8B-B14F-4D97-AF65-F5344CB8AC3E}">
        <p14:creationId xmlns:p14="http://schemas.microsoft.com/office/powerpoint/2010/main" xmlns="" val="3680127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23</a:t>
            </a:fld>
            <a:endParaRPr lang="en-US"/>
          </a:p>
        </p:txBody>
      </p:sp>
    </p:spTree>
    <p:extLst>
      <p:ext uri="{BB962C8B-B14F-4D97-AF65-F5344CB8AC3E}">
        <p14:creationId xmlns:p14="http://schemas.microsoft.com/office/powerpoint/2010/main" xmlns="" val="3301847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24</a:t>
            </a:fld>
            <a:endParaRPr lang="en-US"/>
          </a:p>
        </p:txBody>
      </p:sp>
    </p:spTree>
    <p:extLst>
      <p:ext uri="{BB962C8B-B14F-4D97-AF65-F5344CB8AC3E}">
        <p14:creationId xmlns:p14="http://schemas.microsoft.com/office/powerpoint/2010/main" xmlns="" val="2699040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2C092-B5A6-49C6-B56C-238330E774D1}" type="slidenum">
              <a:rPr lang="en-US" smtClean="0"/>
              <a:pPr/>
              <a:t>25</a:t>
            </a:fld>
            <a:endParaRPr lang="en-US"/>
          </a:p>
        </p:txBody>
      </p:sp>
    </p:spTree>
    <p:extLst>
      <p:ext uri="{BB962C8B-B14F-4D97-AF65-F5344CB8AC3E}">
        <p14:creationId xmlns:p14="http://schemas.microsoft.com/office/powerpoint/2010/main" xmlns="" val="2731299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E6F63C-E2EA-4C4A-AACE-C827CCE30E34}"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2DC46-33EA-484C-B8A8-87DE0877FB5D}" type="slidenum">
              <a:rPr lang="en-US" smtClean="0"/>
              <a:pPr/>
              <a:t>‹#›</a:t>
            </a:fld>
            <a:endParaRPr lang="en-US"/>
          </a:p>
        </p:txBody>
      </p:sp>
    </p:spTree>
    <p:extLst>
      <p:ext uri="{BB962C8B-B14F-4D97-AF65-F5344CB8AC3E}">
        <p14:creationId xmlns:p14="http://schemas.microsoft.com/office/powerpoint/2010/main" xmlns="" val="232931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6F63C-E2EA-4C4A-AACE-C827CCE30E34}"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2DC46-33EA-484C-B8A8-87DE0877FB5D}" type="slidenum">
              <a:rPr lang="en-US" smtClean="0"/>
              <a:pPr/>
              <a:t>‹#›</a:t>
            </a:fld>
            <a:endParaRPr lang="en-US"/>
          </a:p>
        </p:txBody>
      </p:sp>
    </p:spTree>
    <p:extLst>
      <p:ext uri="{BB962C8B-B14F-4D97-AF65-F5344CB8AC3E}">
        <p14:creationId xmlns:p14="http://schemas.microsoft.com/office/powerpoint/2010/main" xmlns="" val="3716591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6F63C-E2EA-4C4A-AACE-C827CCE30E34}"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2DC46-33EA-484C-B8A8-87DE0877FB5D}" type="slidenum">
              <a:rPr lang="en-US" smtClean="0"/>
              <a:pPr/>
              <a:t>‹#›</a:t>
            </a:fld>
            <a:endParaRPr lang="en-US"/>
          </a:p>
        </p:txBody>
      </p:sp>
    </p:spTree>
    <p:extLst>
      <p:ext uri="{BB962C8B-B14F-4D97-AF65-F5344CB8AC3E}">
        <p14:creationId xmlns:p14="http://schemas.microsoft.com/office/powerpoint/2010/main" xmlns="" val="230127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6F63C-E2EA-4C4A-AACE-C827CCE30E34}"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2DC46-33EA-484C-B8A8-87DE0877FB5D}" type="slidenum">
              <a:rPr lang="en-US" smtClean="0"/>
              <a:pPr/>
              <a:t>‹#›</a:t>
            </a:fld>
            <a:endParaRPr lang="en-US"/>
          </a:p>
        </p:txBody>
      </p:sp>
    </p:spTree>
    <p:extLst>
      <p:ext uri="{BB962C8B-B14F-4D97-AF65-F5344CB8AC3E}">
        <p14:creationId xmlns:p14="http://schemas.microsoft.com/office/powerpoint/2010/main" xmlns="" val="23930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E6F63C-E2EA-4C4A-AACE-C827CCE30E34}"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2DC46-33EA-484C-B8A8-87DE0877FB5D}" type="slidenum">
              <a:rPr lang="en-US" smtClean="0"/>
              <a:pPr/>
              <a:t>‹#›</a:t>
            </a:fld>
            <a:endParaRPr lang="en-US"/>
          </a:p>
        </p:txBody>
      </p:sp>
    </p:spTree>
    <p:extLst>
      <p:ext uri="{BB962C8B-B14F-4D97-AF65-F5344CB8AC3E}">
        <p14:creationId xmlns:p14="http://schemas.microsoft.com/office/powerpoint/2010/main" xmlns="" val="262525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E6F63C-E2EA-4C4A-AACE-C827CCE30E34}"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2DC46-33EA-484C-B8A8-87DE0877FB5D}" type="slidenum">
              <a:rPr lang="en-US" smtClean="0"/>
              <a:pPr/>
              <a:t>‹#›</a:t>
            </a:fld>
            <a:endParaRPr lang="en-US"/>
          </a:p>
        </p:txBody>
      </p:sp>
    </p:spTree>
    <p:extLst>
      <p:ext uri="{BB962C8B-B14F-4D97-AF65-F5344CB8AC3E}">
        <p14:creationId xmlns:p14="http://schemas.microsoft.com/office/powerpoint/2010/main" xmlns="" val="215152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E6F63C-E2EA-4C4A-AACE-C827CCE30E34}" type="datetimeFigureOut">
              <a:rPr lang="en-US" smtClean="0"/>
              <a:pPr/>
              <a:t>4/14/2015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2DC46-33EA-484C-B8A8-87DE0877FB5D}" type="slidenum">
              <a:rPr lang="en-US" smtClean="0"/>
              <a:pPr/>
              <a:t>‹#›</a:t>
            </a:fld>
            <a:endParaRPr lang="en-US"/>
          </a:p>
        </p:txBody>
      </p:sp>
    </p:spTree>
    <p:extLst>
      <p:ext uri="{BB962C8B-B14F-4D97-AF65-F5344CB8AC3E}">
        <p14:creationId xmlns:p14="http://schemas.microsoft.com/office/powerpoint/2010/main" xmlns="" val="250686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E6F63C-E2EA-4C4A-AACE-C827CCE30E34}" type="datetimeFigureOut">
              <a:rPr lang="en-US" smtClean="0"/>
              <a:pPr/>
              <a:t>4/14/2015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2DC46-33EA-484C-B8A8-87DE0877FB5D}" type="slidenum">
              <a:rPr lang="en-US" smtClean="0"/>
              <a:pPr/>
              <a:t>‹#›</a:t>
            </a:fld>
            <a:endParaRPr lang="en-US"/>
          </a:p>
        </p:txBody>
      </p:sp>
    </p:spTree>
    <p:extLst>
      <p:ext uri="{BB962C8B-B14F-4D97-AF65-F5344CB8AC3E}">
        <p14:creationId xmlns:p14="http://schemas.microsoft.com/office/powerpoint/2010/main" xmlns="" val="166353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6F63C-E2EA-4C4A-AACE-C827CCE30E34}" type="datetimeFigureOut">
              <a:rPr lang="en-US" smtClean="0"/>
              <a:pPr/>
              <a:t>4/14/2015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2DC46-33EA-484C-B8A8-87DE0877FB5D}" type="slidenum">
              <a:rPr lang="en-US" smtClean="0"/>
              <a:pPr/>
              <a:t>‹#›</a:t>
            </a:fld>
            <a:endParaRPr lang="en-US"/>
          </a:p>
        </p:txBody>
      </p:sp>
    </p:spTree>
    <p:extLst>
      <p:ext uri="{BB962C8B-B14F-4D97-AF65-F5344CB8AC3E}">
        <p14:creationId xmlns:p14="http://schemas.microsoft.com/office/powerpoint/2010/main" xmlns="" val="127725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E6F63C-E2EA-4C4A-AACE-C827CCE30E34}"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2DC46-33EA-484C-B8A8-87DE0877FB5D}" type="slidenum">
              <a:rPr lang="en-US" smtClean="0"/>
              <a:pPr/>
              <a:t>‹#›</a:t>
            </a:fld>
            <a:endParaRPr lang="en-US"/>
          </a:p>
        </p:txBody>
      </p:sp>
    </p:spTree>
    <p:extLst>
      <p:ext uri="{BB962C8B-B14F-4D97-AF65-F5344CB8AC3E}">
        <p14:creationId xmlns:p14="http://schemas.microsoft.com/office/powerpoint/2010/main" xmlns="" val="2512137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E6F63C-E2EA-4C4A-AACE-C827CCE30E34}"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2DC46-33EA-484C-B8A8-87DE0877FB5D}" type="slidenum">
              <a:rPr lang="en-US" smtClean="0"/>
              <a:pPr/>
              <a:t>‹#›</a:t>
            </a:fld>
            <a:endParaRPr lang="en-US"/>
          </a:p>
        </p:txBody>
      </p:sp>
    </p:spTree>
    <p:extLst>
      <p:ext uri="{BB962C8B-B14F-4D97-AF65-F5344CB8AC3E}">
        <p14:creationId xmlns:p14="http://schemas.microsoft.com/office/powerpoint/2010/main" xmlns="" val="17659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6F63C-E2EA-4C4A-AACE-C827CCE30E34}" type="datetimeFigureOut">
              <a:rPr lang="en-US" smtClean="0"/>
              <a:pPr/>
              <a:t>4/14/2015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2DC46-33EA-484C-B8A8-87DE0877FB5D}" type="slidenum">
              <a:rPr lang="en-US" smtClean="0"/>
              <a:pPr/>
              <a:t>‹#›</a:t>
            </a:fld>
            <a:endParaRPr lang="en-US"/>
          </a:p>
        </p:txBody>
      </p:sp>
    </p:spTree>
    <p:extLst>
      <p:ext uri="{BB962C8B-B14F-4D97-AF65-F5344CB8AC3E}">
        <p14:creationId xmlns:p14="http://schemas.microsoft.com/office/powerpoint/2010/main" xmlns="" val="2028676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ise.ufl.edu/research/sparse/matric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7.png"/><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3" Type="http://schemas.openxmlformats.org/officeDocument/2006/relationships/hyperlink" Target="http://arxiv.org/abs/1412.7364"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rmAutofit/>
          </a:bodyPr>
          <a:lstStyle/>
          <a:p>
            <a:r>
              <a:rPr lang="en-US" b="1" dirty="0" smtClean="0">
                <a:latin typeface="Arial" pitchFamily="34" charset="0"/>
                <a:cs typeface="Arial" pitchFamily="34" charset="0"/>
              </a:rPr>
              <a:t>Fault Oblivious Erasure Coded Computations</a:t>
            </a:r>
            <a:endParaRPr lang="en-US" b="1" dirty="0">
              <a:latin typeface="Arial" pitchFamily="34" charset="0"/>
              <a:cs typeface="Arial" pitchFamily="34" charset="0"/>
            </a:endParaRPr>
          </a:p>
        </p:txBody>
      </p:sp>
      <p:sp>
        <p:nvSpPr>
          <p:cNvPr id="14" name="TextBox 13"/>
          <p:cNvSpPr txBox="1"/>
          <p:nvPr/>
        </p:nvSpPr>
        <p:spPr>
          <a:xfrm>
            <a:off x="533400" y="3439765"/>
            <a:ext cx="8229600" cy="2021066"/>
          </a:xfrm>
          <a:prstGeom prst="rect">
            <a:avLst/>
          </a:prstGeom>
          <a:noFill/>
        </p:spPr>
        <p:txBody>
          <a:bodyPr wrap="square" rtlCol="0">
            <a:spAutoFit/>
          </a:bodyPr>
          <a:lstStyle/>
          <a:p>
            <a:pPr algn="ctr">
              <a:lnSpc>
                <a:spcPct val="150000"/>
              </a:lnSpc>
              <a:spcAft>
                <a:spcPts val="1000"/>
              </a:spcAft>
            </a:pPr>
            <a:r>
              <a:rPr lang="en-US" b="1" dirty="0" smtClean="0">
                <a:latin typeface="Arial" pitchFamily="34" charset="0"/>
                <a:cs typeface="Arial" pitchFamily="34" charset="0"/>
              </a:rPr>
              <a:t>Yao Zhu, Ahmed </a:t>
            </a:r>
            <a:r>
              <a:rPr lang="en-US" b="1" dirty="0" err="1" smtClean="0">
                <a:latin typeface="Arial" pitchFamily="34" charset="0"/>
                <a:cs typeface="Arial" pitchFamily="34" charset="0"/>
              </a:rPr>
              <a:t>Sameh</a:t>
            </a:r>
            <a:r>
              <a:rPr lang="en-US" b="1" dirty="0" smtClean="0">
                <a:latin typeface="Arial" pitchFamily="34" charset="0"/>
                <a:cs typeface="Arial" pitchFamily="34" charset="0"/>
              </a:rPr>
              <a:t>, David </a:t>
            </a:r>
            <a:r>
              <a:rPr lang="en-US" b="1" dirty="0" err="1" smtClean="0">
                <a:latin typeface="Arial" pitchFamily="34" charset="0"/>
                <a:cs typeface="Arial" pitchFamily="34" charset="0"/>
              </a:rPr>
              <a:t>Gleich</a:t>
            </a:r>
            <a:r>
              <a:rPr lang="en-US" b="1" dirty="0" smtClean="0">
                <a:latin typeface="Arial" pitchFamily="34" charset="0"/>
                <a:cs typeface="Arial" pitchFamily="34" charset="0"/>
              </a:rPr>
              <a:t> and </a:t>
            </a:r>
            <a:r>
              <a:rPr lang="en-US" b="1" dirty="0" err="1" smtClean="0">
                <a:latin typeface="Arial" pitchFamily="34" charset="0"/>
                <a:cs typeface="Arial" pitchFamily="34" charset="0"/>
              </a:rPr>
              <a:t>Ananth</a:t>
            </a:r>
            <a:r>
              <a:rPr lang="en-US" b="1" dirty="0" smtClean="0">
                <a:latin typeface="Arial" pitchFamily="34" charset="0"/>
                <a:cs typeface="Arial" pitchFamily="34" charset="0"/>
              </a:rPr>
              <a:t> </a:t>
            </a:r>
            <a:r>
              <a:rPr lang="en-US" b="1" dirty="0" err="1" smtClean="0">
                <a:latin typeface="Arial" pitchFamily="34" charset="0"/>
                <a:cs typeface="Arial" pitchFamily="34" charset="0"/>
              </a:rPr>
              <a:t>Grama</a:t>
            </a:r>
            <a:endParaRPr lang="en-US" b="1" dirty="0" smtClean="0">
              <a:latin typeface="Arial" pitchFamily="34" charset="0"/>
              <a:cs typeface="Arial" pitchFamily="34" charset="0"/>
            </a:endParaRPr>
          </a:p>
          <a:p>
            <a:pPr algn="ctr"/>
            <a:r>
              <a:rPr lang="en-US" b="1" dirty="0" smtClean="0">
                <a:latin typeface="Arial" pitchFamily="34" charset="0"/>
                <a:cs typeface="Arial" pitchFamily="34" charset="0"/>
              </a:rPr>
              <a:t>Center for Science of Information and</a:t>
            </a:r>
          </a:p>
          <a:p>
            <a:pPr algn="ctr"/>
            <a:r>
              <a:rPr lang="en-US" b="1" dirty="0" smtClean="0">
                <a:latin typeface="Arial" pitchFamily="34" charset="0"/>
                <a:cs typeface="Arial" pitchFamily="34" charset="0"/>
              </a:rPr>
              <a:t>Department of Computer Science</a:t>
            </a:r>
          </a:p>
          <a:p>
            <a:pPr algn="ctr"/>
            <a:r>
              <a:rPr lang="en-US" b="1" dirty="0" smtClean="0">
                <a:latin typeface="Arial" pitchFamily="34" charset="0"/>
                <a:cs typeface="Arial" pitchFamily="34" charset="0"/>
              </a:rPr>
              <a:t>Purdue University</a:t>
            </a:r>
          </a:p>
          <a:p>
            <a:pPr algn="ctr"/>
            <a:endParaRPr lang="en-US" b="1" dirty="0" smtClean="0">
              <a:latin typeface="Arial" pitchFamily="34" charset="0"/>
              <a:cs typeface="Arial" pitchFamily="34" charset="0"/>
            </a:endParaRPr>
          </a:p>
          <a:p>
            <a:pPr algn="ctr"/>
            <a:r>
              <a:rPr lang="en-US" b="1" dirty="0" smtClean="0">
                <a:latin typeface="Courier New" pitchFamily="49" charset="0"/>
                <a:cs typeface="Courier New" pitchFamily="49" charset="0"/>
              </a:rPr>
              <a:t>ayg@cs.purdue.edu</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xmlns="" val="1270770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Dealing with Faults in Storage Systems</a:t>
            </a:r>
            <a:endParaRPr lang="en-US" sz="3600" b="1" dirty="0"/>
          </a:p>
        </p:txBody>
      </p:sp>
      <p:sp>
        <p:nvSpPr>
          <p:cNvPr id="3" name="Content Placeholder 2"/>
          <p:cNvSpPr>
            <a:spLocks noGrp="1"/>
          </p:cNvSpPr>
          <p:nvPr>
            <p:ph idx="1"/>
          </p:nvPr>
        </p:nvSpPr>
        <p:spPr/>
        <p:txBody>
          <a:bodyPr>
            <a:normAutofit fontScale="92500" lnSpcReduction="20000"/>
          </a:bodyPr>
          <a:lstStyle/>
          <a:p>
            <a:r>
              <a:rPr lang="en-US" dirty="0" smtClean="0"/>
              <a:t>Replication-based schemes</a:t>
            </a:r>
          </a:p>
          <a:p>
            <a:pPr lvl="1"/>
            <a:r>
              <a:rPr lang="en-US" dirty="0" smtClean="0"/>
              <a:t>Each data item replicated at </a:t>
            </a:r>
            <a:r>
              <a:rPr lang="en-US" i="1" dirty="0" smtClean="0"/>
              <a:t>k+1</a:t>
            </a:r>
            <a:r>
              <a:rPr lang="en-US" dirty="0" smtClean="0"/>
              <a:t> disks to tolerate </a:t>
            </a:r>
            <a:r>
              <a:rPr lang="en-US" i="1" dirty="0" smtClean="0"/>
              <a:t>k</a:t>
            </a:r>
            <a:r>
              <a:rPr lang="en-US" dirty="0" smtClean="0"/>
              <a:t> disk failures. Total disk requirement is </a:t>
            </a:r>
            <a:r>
              <a:rPr lang="en-US" i="1" dirty="0" smtClean="0"/>
              <a:t>(k+1)d</a:t>
            </a:r>
            <a:r>
              <a:rPr lang="en-US" dirty="0" smtClean="0"/>
              <a:t>.</a:t>
            </a:r>
          </a:p>
          <a:p>
            <a:pPr lvl="1"/>
            <a:r>
              <a:rPr lang="en-US" dirty="0" smtClean="0"/>
              <a:t>Often used in conventional file systems (HDFS, GFS)</a:t>
            </a:r>
          </a:p>
          <a:p>
            <a:r>
              <a:rPr lang="en-US" dirty="0" smtClean="0"/>
              <a:t>Erasure coding schemes</a:t>
            </a:r>
          </a:p>
          <a:p>
            <a:pPr lvl="1"/>
            <a:r>
              <a:rPr lang="en-US" dirty="0" smtClean="0"/>
              <a:t>A code block is added to the data for fault tolerance. Tolerance to k faults requires </a:t>
            </a:r>
            <a:r>
              <a:rPr lang="en-US" i="1" dirty="0" smtClean="0"/>
              <a:t>d + k </a:t>
            </a:r>
            <a:r>
              <a:rPr lang="en-US" dirty="0" smtClean="0"/>
              <a:t>data.</a:t>
            </a:r>
          </a:p>
          <a:p>
            <a:pPr lvl="1"/>
            <a:r>
              <a:rPr lang="en-US" dirty="0" smtClean="0"/>
              <a:t>Coding is a matrix-vector product, reconstruction is a linear system solve</a:t>
            </a:r>
          </a:p>
          <a:p>
            <a:pPr lvl="1"/>
            <a:r>
              <a:rPr lang="en-US" dirty="0" smtClean="0"/>
              <a:t>Typically used in archival systems, more recently in file systems (CFS)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is fault tolerance at scale hard?</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Checkpoint-restart schemes are hard:</a:t>
            </a:r>
          </a:p>
          <a:p>
            <a:pPr lvl="2"/>
            <a:r>
              <a:rPr lang="en-US" dirty="0" smtClean="0"/>
              <a:t>Consistent checkpoints are expensive</a:t>
            </a:r>
          </a:p>
          <a:p>
            <a:pPr lvl="2"/>
            <a:r>
              <a:rPr lang="en-US" dirty="0" smtClean="0"/>
              <a:t>I/O throughput is at premium, compared to aggregate memory throughput</a:t>
            </a:r>
          </a:p>
          <a:p>
            <a:pPr lvl="2"/>
            <a:r>
              <a:rPr lang="en-US" dirty="0" smtClean="0"/>
              <a:t>I/O space does not always scale</a:t>
            </a:r>
          </a:p>
          <a:p>
            <a:pPr lvl="2"/>
            <a:r>
              <a:rPr lang="en-US" dirty="0" smtClean="0"/>
              <a:t>Checkpoint process must itself be protected from faults</a:t>
            </a:r>
          </a:p>
          <a:p>
            <a:r>
              <a:rPr lang="en-US" dirty="0" smtClean="0"/>
              <a:t>Active replicas have large computational overhead</a:t>
            </a:r>
          </a:p>
          <a:p>
            <a:r>
              <a:rPr lang="en-US" dirty="0" smtClean="0"/>
              <a:t>Deterministic replay potentially increases make-span tremendously</a:t>
            </a:r>
          </a:p>
          <a:p>
            <a:r>
              <a:rPr lang="en-US" dirty="0" smtClean="0"/>
              <a:t>Algorithmic approaches for complex computations are difficult to develop.</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fontScale="90000"/>
          </a:bodyPr>
          <a:lstStyle/>
          <a:p>
            <a:r>
              <a:rPr lang="en-US" b="1" dirty="0" smtClean="0"/>
              <a:t>Can we develop computational analogs of erasure coding? </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Erasure Coding: Basics</a:t>
            </a:r>
            <a:endParaRPr lang="en-US" b="1" dirty="0"/>
          </a:p>
        </p:txBody>
      </p:sp>
      <p:pic>
        <p:nvPicPr>
          <p:cNvPr id="1026" name="Picture 2"/>
          <p:cNvPicPr>
            <a:picLocks noGrp="1" noChangeAspect="1" noChangeArrowheads="1"/>
          </p:cNvPicPr>
          <p:nvPr>
            <p:ph idx="1"/>
          </p:nvPr>
        </p:nvPicPr>
        <p:blipFill>
          <a:blip r:embed="rId2" cstate="print"/>
          <a:srcRect l="544" t="21887" r="544" b="7401"/>
          <a:stretch>
            <a:fillRect/>
          </a:stretch>
        </p:blipFill>
        <p:spPr bwMode="auto">
          <a:xfrm>
            <a:off x="990600" y="1600200"/>
            <a:ext cx="7162800" cy="3200400"/>
          </a:xfrm>
          <a:prstGeom prst="rect">
            <a:avLst/>
          </a:prstGeom>
          <a:noFill/>
          <a:ln w="9525">
            <a:noFill/>
            <a:miter lim="800000"/>
            <a:headEnd/>
            <a:tailEnd/>
          </a:ln>
        </p:spPr>
      </p:pic>
      <p:sp>
        <p:nvSpPr>
          <p:cNvPr id="5" name="TextBox 4"/>
          <p:cNvSpPr txBox="1"/>
          <p:nvPr/>
        </p:nvSpPr>
        <p:spPr>
          <a:xfrm>
            <a:off x="1219200" y="4953000"/>
            <a:ext cx="6705600" cy="1477328"/>
          </a:xfrm>
          <a:prstGeom prst="rect">
            <a:avLst/>
          </a:prstGeom>
          <a:noFill/>
        </p:spPr>
        <p:txBody>
          <a:bodyPr wrap="square" rtlCol="0">
            <a:spAutoFit/>
          </a:bodyPr>
          <a:lstStyle/>
          <a:p>
            <a:r>
              <a:rPr lang="en-US" dirty="0" smtClean="0"/>
              <a:t>Data vector is multiplied by a distribution matrix to compute the coded vector. The distribution matrix has the property that any subset of n rows are linearly independent. The loss of a single data block can be recovered by solving the system of equations corresponding to the remaining rows.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Notes on Erasure Coding</a:t>
            </a:r>
            <a:endParaRPr lang="en-US" b="1" dirty="0"/>
          </a:p>
        </p:txBody>
      </p:sp>
      <p:sp>
        <p:nvSpPr>
          <p:cNvPr id="3" name="Content Placeholder 2"/>
          <p:cNvSpPr>
            <a:spLocks noGrp="1"/>
          </p:cNvSpPr>
          <p:nvPr>
            <p:ph idx="1"/>
          </p:nvPr>
        </p:nvSpPr>
        <p:spPr/>
        <p:txBody>
          <a:bodyPr>
            <a:normAutofit lnSpcReduction="10000"/>
          </a:bodyPr>
          <a:lstStyle/>
          <a:p>
            <a:r>
              <a:rPr lang="en-US" dirty="0" smtClean="0"/>
              <a:t>All arithmetic must be performed over a Galois field (solvers can become expensive)</a:t>
            </a:r>
          </a:p>
          <a:p>
            <a:r>
              <a:rPr lang="en-US" dirty="0" smtClean="0"/>
              <a:t>Coding and decoding require communication. Codes must consider </a:t>
            </a:r>
            <a:r>
              <a:rPr lang="en-US" dirty="0" err="1" smtClean="0"/>
              <a:t>sparsity</a:t>
            </a:r>
            <a:r>
              <a:rPr lang="en-US" dirty="0" smtClean="0"/>
              <a:t> and reconstruction cost.</a:t>
            </a:r>
          </a:p>
          <a:p>
            <a:r>
              <a:rPr lang="en-US" dirty="0" smtClean="0"/>
              <a:t>Several current systems use erasure coding: RAID 4/5 uses parity, RAID 6 uses a </a:t>
            </a:r>
            <a:r>
              <a:rPr lang="en-US" dirty="0" err="1" smtClean="0"/>
              <a:t>vanDerMonde</a:t>
            </a:r>
            <a:r>
              <a:rPr lang="en-US" dirty="0" smtClean="0"/>
              <a:t> coding block, CFS uses Reed-Solomon.</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Erasure Coded Computations: </a:t>
            </a:r>
            <a:br>
              <a:rPr lang="en-US" sz="3600" b="1" dirty="0" smtClean="0"/>
            </a:br>
            <a:r>
              <a:rPr lang="en-US" sz="3600" b="1" dirty="0" smtClean="0"/>
              <a:t>Basic Building Blocks</a:t>
            </a:r>
            <a:endParaRPr lang="en-US" sz="3600" b="1" dirty="0"/>
          </a:p>
        </p:txBody>
      </p:sp>
      <p:pic>
        <p:nvPicPr>
          <p:cNvPr id="2050" name="Picture 2"/>
          <p:cNvPicPr>
            <a:picLocks noGrp="1" noChangeAspect="1" noChangeArrowheads="1"/>
          </p:cNvPicPr>
          <p:nvPr>
            <p:ph idx="1"/>
          </p:nvPr>
        </p:nvPicPr>
        <p:blipFill>
          <a:blip r:embed="rId2" cstate="print"/>
          <a:srcRect l="7910" t="16836" r="5805" b="19186"/>
          <a:stretch>
            <a:fillRect/>
          </a:stretch>
        </p:blipFill>
        <p:spPr bwMode="auto">
          <a:xfrm>
            <a:off x="533400" y="1752600"/>
            <a:ext cx="7892716" cy="3657600"/>
          </a:xfrm>
          <a:prstGeom prst="rect">
            <a:avLst/>
          </a:prstGeom>
          <a:noFill/>
          <a:ln w="9525">
            <a:noFill/>
            <a:miter lim="800000"/>
            <a:headEnd/>
            <a:tailEnd/>
          </a:ln>
        </p:spPr>
      </p:pic>
      <p:sp>
        <p:nvSpPr>
          <p:cNvPr id="5" name="TextBox 4"/>
          <p:cNvSpPr txBox="1"/>
          <p:nvPr/>
        </p:nvSpPr>
        <p:spPr>
          <a:xfrm>
            <a:off x="1981200" y="5715000"/>
            <a:ext cx="5181600" cy="381000"/>
          </a:xfrm>
          <a:prstGeom prst="rect">
            <a:avLst/>
          </a:prstGeom>
          <a:noFill/>
        </p:spPr>
        <p:txBody>
          <a:bodyPr wrap="square" rtlCol="0">
            <a:spAutoFit/>
          </a:bodyPr>
          <a:lstStyle/>
          <a:p>
            <a:pPr algn="ctr"/>
            <a:r>
              <a:rPr lang="en-US" dirty="0" smtClean="0"/>
              <a:t>Computing a matrix-vector product.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Erasure Coded Computations: </a:t>
            </a:r>
            <a:br>
              <a:rPr lang="en-US" sz="3600" b="1" dirty="0" smtClean="0"/>
            </a:br>
            <a:r>
              <a:rPr lang="en-US" sz="3600" b="1" dirty="0" smtClean="0"/>
              <a:t>Basic Building Blocks</a:t>
            </a:r>
            <a:endParaRPr lang="en-US" sz="3600" b="1" dirty="0"/>
          </a:p>
        </p:txBody>
      </p:sp>
      <p:pic>
        <p:nvPicPr>
          <p:cNvPr id="3074" name="Picture 2"/>
          <p:cNvPicPr>
            <a:picLocks noGrp="1" noChangeAspect="1" noChangeArrowheads="1"/>
          </p:cNvPicPr>
          <p:nvPr>
            <p:ph idx="1"/>
          </p:nvPr>
        </p:nvPicPr>
        <p:blipFill>
          <a:blip r:embed="rId2" cstate="print"/>
          <a:srcRect l="2648" t="11785" r="1596" b="39390"/>
          <a:stretch>
            <a:fillRect/>
          </a:stretch>
        </p:blipFill>
        <p:spPr bwMode="auto">
          <a:xfrm>
            <a:off x="381000" y="2133600"/>
            <a:ext cx="8368862" cy="2667000"/>
          </a:xfrm>
          <a:prstGeom prst="rect">
            <a:avLst/>
          </a:prstGeom>
          <a:noFill/>
          <a:ln w="9525">
            <a:noFill/>
            <a:miter lim="800000"/>
            <a:headEnd/>
            <a:tailEnd/>
          </a:ln>
        </p:spPr>
      </p:pic>
      <p:sp>
        <p:nvSpPr>
          <p:cNvPr id="6" name="TextBox 5"/>
          <p:cNvSpPr txBox="1"/>
          <p:nvPr/>
        </p:nvSpPr>
        <p:spPr>
          <a:xfrm>
            <a:off x="1524000" y="5257800"/>
            <a:ext cx="6096000" cy="369332"/>
          </a:xfrm>
          <a:prstGeom prst="rect">
            <a:avLst/>
          </a:prstGeom>
          <a:noFill/>
        </p:spPr>
        <p:txBody>
          <a:bodyPr wrap="square" rtlCol="0">
            <a:spAutoFit/>
          </a:bodyPr>
          <a:lstStyle/>
          <a:p>
            <a:pPr algn="ctr"/>
            <a:r>
              <a:rPr lang="en-US" dirty="0" smtClean="0"/>
              <a:t>Augmenting the matrix for computing a matrix-vector product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Erasure Coded Computations: </a:t>
            </a:r>
            <a:br>
              <a:rPr lang="en-US" sz="3600" b="1" dirty="0" smtClean="0"/>
            </a:br>
            <a:r>
              <a:rPr lang="en-US" sz="3600" b="1" dirty="0" smtClean="0"/>
              <a:t>Basic Building Blocks</a:t>
            </a:r>
            <a:endParaRPr lang="en-US" sz="3600" b="1" dirty="0"/>
          </a:p>
        </p:txBody>
      </p:sp>
      <p:sp>
        <p:nvSpPr>
          <p:cNvPr id="6" name="TextBox 5"/>
          <p:cNvSpPr txBox="1"/>
          <p:nvPr/>
        </p:nvSpPr>
        <p:spPr>
          <a:xfrm>
            <a:off x="1524000" y="5791200"/>
            <a:ext cx="6096000" cy="369332"/>
          </a:xfrm>
          <a:prstGeom prst="rect">
            <a:avLst/>
          </a:prstGeom>
          <a:noFill/>
        </p:spPr>
        <p:txBody>
          <a:bodyPr wrap="square" rtlCol="0">
            <a:spAutoFit/>
          </a:bodyPr>
          <a:lstStyle/>
          <a:p>
            <a:pPr algn="ctr"/>
            <a:r>
              <a:rPr lang="en-US" dirty="0" smtClean="0"/>
              <a:t>Augmenting the matrix for computing a matrix-vector product</a:t>
            </a:r>
            <a:endParaRPr lang="en-US" dirty="0"/>
          </a:p>
        </p:txBody>
      </p:sp>
      <p:pic>
        <p:nvPicPr>
          <p:cNvPr id="4098" name="Picture 2"/>
          <p:cNvPicPr>
            <a:picLocks noGrp="1" noChangeAspect="1" noChangeArrowheads="1"/>
          </p:cNvPicPr>
          <p:nvPr>
            <p:ph idx="1"/>
          </p:nvPr>
        </p:nvPicPr>
        <p:blipFill>
          <a:blip r:embed="rId2" cstate="print"/>
          <a:srcRect l="1596" t="30305" r="3700" b="10768"/>
          <a:stretch>
            <a:fillRect/>
          </a:stretch>
        </p:blipFill>
        <p:spPr bwMode="auto">
          <a:xfrm>
            <a:off x="87086" y="1828800"/>
            <a:ext cx="8817428"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pPr algn="l"/>
            <a:r>
              <a:rPr lang="en-US" sz="3200" b="1" dirty="0" smtClean="0">
                <a:latin typeface="Arial" pitchFamily="34" charset="0"/>
                <a:cs typeface="Arial" pitchFamily="34" charset="0"/>
              </a:rPr>
              <a:t>Erasure Coded Computation: A CG Solver</a:t>
            </a:r>
            <a:endParaRPr lang="en-US" sz="3200" b="1" dirty="0">
              <a:latin typeface="Arial" pitchFamily="34" charset="0"/>
              <a:cs typeface="Arial" pitchFamily="34" charset="0"/>
            </a:endParaRPr>
          </a:p>
        </p:txBody>
      </p:sp>
      <p:grpSp>
        <p:nvGrpSpPr>
          <p:cNvPr id="8" name="Group 7"/>
          <p:cNvGrpSpPr>
            <a:grpSpLocks noChangeAspect="1"/>
          </p:cNvGrpSpPr>
          <p:nvPr/>
        </p:nvGrpSpPr>
        <p:grpSpPr>
          <a:xfrm>
            <a:off x="1079500" y="1676400"/>
            <a:ext cx="6235700" cy="3200400"/>
            <a:chOff x="1219200" y="1752600"/>
            <a:chExt cx="5344888" cy="2743200"/>
          </a:xfrm>
        </p:grpSpPr>
        <p:pic>
          <p:nvPicPr>
            <p:cNvPr id="4" name="Picture 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19200" y="1752600"/>
              <a:ext cx="2743200" cy="2743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81360" y="1752600"/>
              <a:ext cx="382728" cy="2651760"/>
            </a:xfrm>
            <a:prstGeom prst="rect">
              <a:avLst/>
            </a:prstGeom>
          </p:spPr>
        </p:pic>
        <p:pic>
          <p:nvPicPr>
            <p:cNvPr id="6" name="Picture 5"/>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4419600" y="1752600"/>
              <a:ext cx="393355" cy="2651760"/>
            </a:xfrm>
            <a:prstGeom prst="rect">
              <a:avLst/>
            </a:prstGeom>
          </p:spPr>
        </p:pic>
        <p:sp>
          <p:nvSpPr>
            <p:cNvPr id="7" name="TextBox 6"/>
            <p:cNvSpPr txBox="1"/>
            <p:nvPr/>
          </p:nvSpPr>
          <p:spPr>
            <a:xfrm>
              <a:off x="4974771" y="2643426"/>
              <a:ext cx="1066800" cy="861774"/>
            </a:xfrm>
            <a:prstGeom prst="rect">
              <a:avLst/>
            </a:prstGeom>
            <a:noFill/>
          </p:spPr>
          <p:txBody>
            <a:bodyPr wrap="square" rtlCol="0">
              <a:spAutoFit/>
            </a:bodyPr>
            <a:lstStyle/>
            <a:p>
              <a:pPr algn="ctr"/>
              <a:r>
                <a:rPr lang="en-US" sz="5000" dirty="0" smtClean="0"/>
                <a:t>=</a:t>
              </a:r>
              <a:endParaRPr lang="en-US" sz="5000" dirty="0"/>
            </a:p>
          </p:txBody>
        </p:sp>
      </p:grpSp>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514600" y="5185836"/>
            <a:ext cx="525254" cy="46820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887468" y="5181600"/>
            <a:ext cx="370332" cy="466344"/>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942909" y="5181600"/>
            <a:ext cx="372291" cy="466344"/>
          </a:xfrm>
          <a:prstGeom prst="rect">
            <a:avLst/>
          </a:prstGeom>
        </p:spPr>
      </p:pic>
    </p:spTree>
    <p:extLst>
      <p:ext uri="{BB962C8B-B14F-4D97-AF65-F5344CB8AC3E}">
        <p14:creationId xmlns:p14="http://schemas.microsoft.com/office/powerpoint/2010/main" xmlns="" val="3378905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5638800" y="2660072"/>
            <a:ext cx="2819400" cy="1911928"/>
            <a:chOff x="1524000" y="1905000"/>
            <a:chExt cx="5168898" cy="3505200"/>
          </a:xfrm>
        </p:grpSpPr>
        <p:grpSp>
          <p:nvGrpSpPr>
            <p:cNvPr id="8" name="Group 7"/>
            <p:cNvGrpSpPr/>
            <p:nvPr/>
          </p:nvGrpSpPr>
          <p:grpSpPr>
            <a:xfrm>
              <a:off x="1524000" y="1905000"/>
              <a:ext cx="5132527" cy="2743200"/>
              <a:chOff x="1219200" y="1752600"/>
              <a:chExt cx="5132527" cy="2743200"/>
            </a:xfrm>
          </p:grpSpPr>
          <p:pic>
            <p:nvPicPr>
              <p:cNvPr id="4" name="Picture 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19200" y="1752600"/>
                <a:ext cx="2743200" cy="2743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68999" y="1752600"/>
                <a:ext cx="382728" cy="2651761"/>
              </a:xfrm>
              <a:prstGeom prst="rect">
                <a:avLst/>
              </a:prstGeom>
            </p:spPr>
          </p:pic>
          <p:pic>
            <p:nvPicPr>
              <p:cNvPr id="6" name="Picture 5"/>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4419600" y="1752600"/>
                <a:ext cx="393355" cy="2651760"/>
              </a:xfrm>
              <a:prstGeom prst="rect">
                <a:avLst/>
              </a:prstGeom>
            </p:spPr>
          </p:pic>
          <p:sp>
            <p:nvSpPr>
              <p:cNvPr id="7" name="TextBox 6"/>
              <p:cNvSpPr txBox="1"/>
              <p:nvPr/>
            </p:nvSpPr>
            <p:spPr>
              <a:xfrm>
                <a:off x="4851400" y="2565738"/>
                <a:ext cx="1066800" cy="1015663"/>
              </a:xfrm>
              <a:prstGeom prst="rect">
                <a:avLst/>
              </a:prstGeom>
              <a:noFill/>
            </p:spPr>
            <p:txBody>
              <a:bodyPr wrap="square" rtlCol="0">
                <a:spAutoFit/>
              </a:bodyPr>
              <a:lstStyle/>
              <a:p>
                <a:pPr algn="ctr"/>
                <a:r>
                  <a:rPr lang="en-US" sz="3000" dirty="0" smtClean="0"/>
                  <a:t>=</a:t>
                </a:r>
                <a:endParaRPr lang="en-US" sz="3000" dirty="0"/>
              </a:p>
            </p:txBody>
          </p:sp>
        </p:grpSp>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598946" y="4941996"/>
              <a:ext cx="525254" cy="46820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735068" y="4937760"/>
              <a:ext cx="370332" cy="466344"/>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320607" y="4937759"/>
              <a:ext cx="372291" cy="466345"/>
            </a:xfrm>
            <a:prstGeom prst="rect">
              <a:avLst/>
            </a:prstGeom>
          </p:spPr>
        </p:pic>
      </p:grpSp>
      <p:grpSp>
        <p:nvGrpSpPr>
          <p:cNvPr id="22" name="Group 21"/>
          <p:cNvGrpSpPr/>
          <p:nvPr/>
        </p:nvGrpSpPr>
        <p:grpSpPr>
          <a:xfrm>
            <a:off x="838200" y="685800"/>
            <a:ext cx="3402938" cy="5498035"/>
            <a:chOff x="1447800" y="685800"/>
            <a:chExt cx="3402938" cy="5498035"/>
          </a:xfrm>
        </p:grpSpPr>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447800" y="685800"/>
              <a:ext cx="434873" cy="549803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286000" y="731520"/>
              <a:ext cx="2482908" cy="411480"/>
            </a:xfrm>
            <a:prstGeom prst="rect">
              <a:avLst/>
            </a:prstGeom>
          </p:spPr>
        </p:pic>
        <p:pic>
          <p:nvPicPr>
            <p:cNvPr id="15" name="Picture 14"/>
            <p:cNvPicPr preferRelativeResize="0">
              <a:picLocks/>
            </p:cNvPicPr>
            <p:nvPr/>
          </p:nvPicPr>
          <p:blipFill>
            <a:blip r:embed="rId11" cstate="print">
              <a:extLst>
                <a:ext uri="{28A0092B-C50C-407E-A947-70E740481C1C}">
                  <a14:useLocalDpi xmlns:a14="http://schemas.microsoft.com/office/drawing/2010/main" xmlns="" val="0"/>
                </a:ext>
              </a:extLst>
            </a:blip>
            <a:stretch>
              <a:fillRect/>
            </a:stretch>
          </p:blipFill>
          <p:spPr>
            <a:xfrm>
              <a:off x="2246376" y="1447800"/>
              <a:ext cx="2505456" cy="411480"/>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2286000" y="2133600"/>
              <a:ext cx="2473556" cy="411480"/>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2286000" y="2865120"/>
              <a:ext cx="2473556" cy="411480"/>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2286000" y="3581400"/>
              <a:ext cx="2473556" cy="411480"/>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2286000" y="4312920"/>
              <a:ext cx="2473556" cy="411480"/>
            </a:xfrm>
            <a:prstGeom prst="rect">
              <a:avLst/>
            </a:prstGeom>
          </p:spPr>
        </p:pic>
        <p:pic>
          <p:nvPicPr>
            <p:cNvPr id="20" name="Picture 19"/>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2286000" y="5029200"/>
              <a:ext cx="2564738" cy="411480"/>
            </a:xfrm>
            <a:prstGeom prst="rect">
              <a:avLst/>
            </a:prstGeom>
          </p:spPr>
        </p:pic>
        <p:pic>
          <p:nvPicPr>
            <p:cNvPr id="21" name="Picture 20"/>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2286000" y="5760720"/>
              <a:ext cx="2503950" cy="411480"/>
            </a:xfrm>
            <a:prstGeom prst="rect">
              <a:avLst/>
            </a:prstGeom>
          </p:spPr>
        </p:pic>
      </p:grpSp>
      <p:cxnSp>
        <p:nvCxnSpPr>
          <p:cNvPr id="24" name="Straight Arrow Connector 23"/>
          <p:cNvCxnSpPr/>
          <p:nvPr/>
        </p:nvCxnSpPr>
        <p:spPr>
          <a:xfrm flipH="1">
            <a:off x="4419600" y="3429000"/>
            <a:ext cx="10058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419600" y="1859280"/>
            <a:ext cx="1005840" cy="12866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495800" y="3725098"/>
            <a:ext cx="929640" cy="11517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Multiply 42"/>
          <p:cNvSpPr/>
          <p:nvPr/>
        </p:nvSpPr>
        <p:spPr>
          <a:xfrm>
            <a:off x="381000" y="3505200"/>
            <a:ext cx="1371600" cy="4572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ultiply 43"/>
          <p:cNvSpPr/>
          <p:nvPr/>
        </p:nvSpPr>
        <p:spPr>
          <a:xfrm>
            <a:off x="381000" y="1371600"/>
            <a:ext cx="1371600" cy="4572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ultiply 44"/>
          <p:cNvSpPr/>
          <p:nvPr/>
        </p:nvSpPr>
        <p:spPr>
          <a:xfrm>
            <a:off x="381000" y="5715000"/>
            <a:ext cx="1371600" cy="4572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600200" y="2667000"/>
            <a:ext cx="6248400" cy="1015663"/>
          </a:xfrm>
          <a:prstGeom prst="rect">
            <a:avLst/>
          </a:prstGeom>
          <a:solidFill>
            <a:schemeClr val="bg1">
              <a:lumMod val="95000"/>
            </a:schemeClr>
          </a:solidFill>
        </p:spPr>
        <p:txBody>
          <a:bodyPr wrap="square" rtlCol="0">
            <a:spAutoFit/>
          </a:bodyPr>
          <a:lstStyle/>
          <a:p>
            <a:pPr algn="ctr"/>
            <a:r>
              <a:rPr lang="en-US" sz="3000" b="1" dirty="0" smtClean="0">
                <a:solidFill>
                  <a:srgbClr val="C00000"/>
                </a:solidFill>
                <a:latin typeface="Arial" panose="020B0604020202020204" pitchFamily="34" charset="0"/>
                <a:cs typeface="Arial" panose="020B0604020202020204" pitchFamily="34" charset="0"/>
              </a:rPr>
              <a:t>Fault tolerance is required for distributed linear system solver!</a:t>
            </a:r>
            <a:endParaRPr lang="en-US" sz="3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3632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Vertic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a:bodyPr>
          <a:lstStyle/>
          <a:p>
            <a:r>
              <a:rPr lang="en-US" sz="3600" b="1" dirty="0" smtClean="0"/>
              <a:t>Faults in Parallel and Distributed Systems</a:t>
            </a:r>
            <a:endParaRPr lang="en-US" sz="3600" b="1" dirty="0"/>
          </a:p>
        </p:txBody>
      </p:sp>
      <p:sp>
        <p:nvSpPr>
          <p:cNvPr id="3" name="Content Placeholder 2"/>
          <p:cNvSpPr>
            <a:spLocks noGrp="1"/>
          </p:cNvSpPr>
          <p:nvPr>
            <p:ph idx="1"/>
          </p:nvPr>
        </p:nvSpPr>
        <p:spPr/>
        <p:txBody>
          <a:bodyPr>
            <a:normAutofit fontScale="92500" lnSpcReduction="10000"/>
          </a:bodyPr>
          <a:lstStyle/>
          <a:p>
            <a:r>
              <a:rPr lang="en-US" dirty="0" smtClean="0"/>
              <a:t>As parallel systems scale to millions of cores, faults (both software and hardware) constitute one of the most critical challenges.</a:t>
            </a:r>
          </a:p>
          <a:p>
            <a:r>
              <a:rPr lang="en-US" dirty="0" smtClean="0"/>
              <a:t>As data centers scale to hundreds of thousands of nodes, faults are a prime consideration for distributed computations.</a:t>
            </a:r>
          </a:p>
          <a:p>
            <a:r>
              <a:rPr lang="en-US" dirty="0" smtClean="0"/>
              <a:t>As networks scale from data center to wide area, network faults and partitions constitute a major consideration for wide area distributed computations.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smtClean="0">
                <a:latin typeface="Arial" pitchFamily="34" charset="0"/>
                <a:cs typeface="Arial" pitchFamily="34" charset="0"/>
              </a:rPr>
              <a:t>Fault Tolerance at Scale</a:t>
            </a:r>
            <a:endParaRPr lang="en-US" sz="3800" b="1" dirty="0">
              <a:latin typeface="Arial" pitchFamily="34" charset="0"/>
              <a:cs typeface="Arial" pitchFamily="34"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latin typeface="Arial" panose="020B0604020202020204" pitchFamily="34" charset="0"/>
                <a:cs typeface="Arial" panose="020B0604020202020204" pitchFamily="34" charset="0"/>
              </a:rPr>
              <a:t>Checkpoint-restart</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h</a:t>
            </a:r>
            <a:r>
              <a:rPr lang="en-US" dirty="0" smtClean="0">
                <a:latin typeface="Arial" panose="020B0604020202020204" pitchFamily="34" charset="0"/>
                <a:cs typeface="Arial" panose="020B0604020202020204" pitchFamily="34" charset="0"/>
              </a:rPr>
              <a:t>igh I/O cost, rollback cost</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hard to identify consistent checkpoints</a:t>
            </a:r>
          </a:p>
          <a:p>
            <a:pPr marL="514350" indent="-514350">
              <a:buFont typeface="+mj-lt"/>
              <a:buAutoNum type="arabicPeriod"/>
            </a:pPr>
            <a:r>
              <a:rPr lang="en-US" dirty="0" smtClean="0">
                <a:latin typeface="Arial" panose="020B0604020202020204" pitchFamily="34" charset="0"/>
                <a:cs typeface="Arial" panose="020B0604020202020204" pitchFamily="34" charset="0"/>
              </a:rPr>
              <a:t>Active replicas</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high replication cost</a:t>
            </a:r>
          </a:p>
          <a:p>
            <a:pPr marL="514350" indent="-514350">
              <a:buFont typeface="+mj-lt"/>
              <a:buAutoNum type="arabicPeriod"/>
            </a:pPr>
            <a:r>
              <a:rPr lang="en-US" dirty="0" smtClean="0">
                <a:latin typeface="Arial" panose="020B0604020202020204" pitchFamily="34" charset="0"/>
                <a:cs typeface="Arial" panose="020B0604020202020204" pitchFamily="34" charset="0"/>
              </a:rPr>
              <a:t>Deterministic replay</a:t>
            </a: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staged execution</a:t>
            </a: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Increased job span</a:t>
            </a:r>
          </a:p>
        </p:txBody>
      </p:sp>
      <p:sp>
        <p:nvSpPr>
          <p:cNvPr id="4" name="TextBox 3"/>
          <p:cNvSpPr txBox="1"/>
          <p:nvPr/>
        </p:nvSpPr>
        <p:spPr>
          <a:xfrm>
            <a:off x="4724400" y="3311604"/>
            <a:ext cx="3733800" cy="1107996"/>
          </a:xfrm>
          <a:prstGeom prst="rect">
            <a:avLst/>
          </a:prstGeom>
          <a:noFill/>
        </p:spPr>
        <p:txBody>
          <a:bodyPr wrap="square" rtlCol="0">
            <a:spAutoFit/>
          </a:bodyPr>
          <a:lstStyle/>
          <a:p>
            <a:r>
              <a:rPr lang="en-US" sz="2200" i="1" dirty="0" smtClean="0">
                <a:solidFill>
                  <a:srgbClr val="0C4DBE"/>
                </a:solidFill>
              </a:rPr>
              <a:t>p</a:t>
            </a:r>
            <a:r>
              <a:rPr lang="en-US" sz="2200" dirty="0" smtClean="0">
                <a:solidFill>
                  <a:srgbClr val="0C4DBE"/>
                </a:solidFill>
              </a:rPr>
              <a:t> processes, tolerating </a:t>
            </a:r>
            <a:r>
              <a:rPr lang="en-US" sz="2200" i="1" dirty="0" smtClean="0">
                <a:solidFill>
                  <a:srgbClr val="0C4DBE"/>
                </a:solidFill>
              </a:rPr>
              <a:t>k</a:t>
            </a:r>
            <a:r>
              <a:rPr lang="en-US" sz="2200" dirty="0" smtClean="0">
                <a:solidFill>
                  <a:srgbClr val="0C4DBE"/>
                </a:solidFill>
              </a:rPr>
              <a:t> failures requires (</a:t>
            </a:r>
            <a:r>
              <a:rPr lang="en-US" sz="2200" i="1" dirty="0" smtClean="0">
                <a:solidFill>
                  <a:srgbClr val="0C4DBE"/>
                </a:solidFill>
              </a:rPr>
              <a:t>k</a:t>
            </a:r>
            <a:r>
              <a:rPr lang="en-US" sz="2200" dirty="0" smtClean="0">
                <a:solidFill>
                  <a:srgbClr val="0C4DBE"/>
                </a:solidFill>
              </a:rPr>
              <a:t>+1)</a:t>
            </a:r>
            <a:r>
              <a:rPr lang="en-US" sz="2200" i="1" dirty="0" smtClean="0">
                <a:solidFill>
                  <a:srgbClr val="0C4DBE"/>
                </a:solidFill>
              </a:rPr>
              <a:t>p ~ O</a:t>
            </a:r>
            <a:r>
              <a:rPr lang="en-US" sz="2200" dirty="0" smtClean="0">
                <a:solidFill>
                  <a:srgbClr val="0C4DBE"/>
                </a:solidFill>
              </a:rPr>
              <a:t>(</a:t>
            </a:r>
            <a:r>
              <a:rPr lang="en-US" sz="2200" i="1" dirty="0" smtClean="0">
                <a:solidFill>
                  <a:srgbClr val="0C4DBE"/>
                </a:solidFill>
              </a:rPr>
              <a:t>p</a:t>
            </a:r>
            <a:r>
              <a:rPr lang="en-US" sz="2200" baseline="30000" dirty="0" smtClean="0">
                <a:solidFill>
                  <a:srgbClr val="0C4DBE"/>
                </a:solidFill>
              </a:rPr>
              <a:t>2</a:t>
            </a:r>
            <a:r>
              <a:rPr lang="en-US" sz="2200" dirty="0" smtClean="0">
                <a:solidFill>
                  <a:srgbClr val="0C4DBE"/>
                </a:solidFill>
              </a:rPr>
              <a:t>)</a:t>
            </a:r>
            <a:endParaRPr lang="en-US" sz="2200" i="1" dirty="0">
              <a:solidFill>
                <a:srgbClr val="0C4DBE"/>
              </a:solidFill>
            </a:endParaRPr>
          </a:p>
          <a:p>
            <a:r>
              <a:rPr lang="en-US" sz="2200" dirty="0" smtClean="0">
                <a:solidFill>
                  <a:srgbClr val="0C4DBE"/>
                </a:solidFill>
              </a:rPr>
              <a:t>active processes.</a:t>
            </a:r>
            <a:endParaRPr lang="en-US" sz="2200" i="1" dirty="0">
              <a:solidFill>
                <a:srgbClr val="0C4DBE"/>
              </a:solidFill>
            </a:endParaRPr>
          </a:p>
        </p:txBody>
      </p:sp>
      <p:sp>
        <p:nvSpPr>
          <p:cNvPr id="6" name="TextBox 5"/>
          <p:cNvSpPr txBox="1"/>
          <p:nvPr/>
        </p:nvSpPr>
        <p:spPr>
          <a:xfrm>
            <a:off x="533400" y="2743200"/>
            <a:ext cx="7924800" cy="1938992"/>
          </a:xfrm>
          <a:prstGeom prst="rect">
            <a:avLst/>
          </a:prstGeom>
          <a:solidFill>
            <a:schemeClr val="bg1">
              <a:lumMod val="95000"/>
            </a:schemeClr>
          </a:solidFill>
        </p:spPr>
        <p:txBody>
          <a:bodyPr wrap="square" rtlCol="0">
            <a:spAutoFit/>
          </a:bodyPr>
          <a:lstStyle/>
          <a:p>
            <a:pPr algn="ctr"/>
            <a:endParaRPr lang="en-US" sz="4000" b="1" dirty="0" smtClean="0">
              <a:solidFill>
                <a:srgbClr val="C00000"/>
              </a:solidFill>
              <a:latin typeface="Arial" panose="020B0604020202020204" pitchFamily="34" charset="0"/>
              <a:cs typeface="Arial" panose="020B0604020202020204" pitchFamily="34" charset="0"/>
            </a:endParaRPr>
          </a:p>
          <a:p>
            <a:pPr algn="ctr"/>
            <a:r>
              <a:rPr lang="en-US" sz="4000" b="1" dirty="0" smtClean="0">
                <a:solidFill>
                  <a:srgbClr val="C00000"/>
                </a:solidFill>
                <a:latin typeface="Arial" panose="020B0604020202020204" pitchFamily="34" charset="0"/>
                <a:cs typeface="Arial" panose="020B0604020202020204" pitchFamily="34" charset="0"/>
              </a:rPr>
              <a:t>fault tolerant </a:t>
            </a:r>
            <a:r>
              <a:rPr lang="en-US" sz="40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 fault </a:t>
            </a:r>
            <a:r>
              <a:rPr lang="en-US" sz="4000" b="1" i="1" dirty="0" smtClean="0">
                <a:solidFill>
                  <a:srgbClr val="C00000"/>
                </a:solidFill>
                <a:latin typeface="Arial" panose="020B0604020202020204" pitchFamily="34" charset="0"/>
                <a:cs typeface="Arial" panose="020B0604020202020204" pitchFamily="34" charset="0"/>
                <a:sym typeface="Wingdings" panose="05000000000000000000" pitchFamily="2" charset="2"/>
              </a:rPr>
              <a:t>oblivious</a:t>
            </a:r>
          </a:p>
          <a:p>
            <a:pPr algn="ctr"/>
            <a:endParaRPr lang="en-US" sz="4000" b="1" i="1" dirty="0">
              <a:solidFill>
                <a:srgbClr val="C00000"/>
              </a:solidFill>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xmlns="" val="312881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smtClean="0">
                <a:latin typeface="Arial" pitchFamily="34" charset="0"/>
                <a:cs typeface="Arial" pitchFamily="34" charset="0"/>
              </a:rPr>
              <a:t>Fault Oblivious Computations</a:t>
            </a:r>
            <a:endParaRPr lang="en-US" sz="3800" b="1"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3352799"/>
          </a:xfrm>
        </p:spPr>
        <p:txBody>
          <a:bodyPr>
            <a:normAutofit fontScale="92500" lnSpcReduction="10000"/>
          </a:bodyPr>
          <a:lstStyle/>
          <a:p>
            <a:pPr marL="0" indent="0">
              <a:spcAft>
                <a:spcPts val="1000"/>
              </a:spcAft>
              <a:buNone/>
            </a:pPr>
            <a:r>
              <a:rPr lang="en-US" sz="3800" dirty="0" smtClean="0">
                <a:latin typeface="Arial" panose="020B0604020202020204" pitchFamily="34" charset="0"/>
                <a:cs typeface="Arial" panose="020B0604020202020204" pitchFamily="34" charset="0"/>
              </a:rPr>
              <a:t>As if fault never occurred.</a:t>
            </a:r>
          </a:p>
          <a:p>
            <a:pPr marL="914400" lvl="1" indent="-514350"/>
            <a:r>
              <a:rPr lang="en-US" sz="3200" dirty="0" smtClean="0">
                <a:latin typeface="Arial" panose="020B0604020202020204" pitchFamily="34" charset="0"/>
                <a:cs typeface="Arial" panose="020B0604020202020204" pitchFamily="34" charset="0"/>
              </a:rPr>
              <a:t>No need for bookkeeping.</a:t>
            </a:r>
          </a:p>
          <a:p>
            <a:pPr marL="914400" lvl="1" indent="-514350"/>
            <a:r>
              <a:rPr lang="en-US" sz="3200" dirty="0" smtClean="0">
                <a:latin typeface="Arial" panose="020B0604020202020204" pitchFamily="34" charset="0"/>
                <a:cs typeface="Arial" panose="020B0604020202020204" pitchFamily="34" charset="0"/>
              </a:rPr>
              <a:t>No need to rollback or replay.</a:t>
            </a:r>
          </a:p>
          <a:p>
            <a:pPr marL="914400" lvl="1" indent="-514350"/>
            <a:r>
              <a:rPr lang="en-US" sz="3200" dirty="0" smtClean="0">
                <a:latin typeface="Arial" panose="020B0604020202020204" pitchFamily="34" charset="0"/>
                <a:cs typeface="Arial" panose="020B0604020202020204" pitchFamily="34" charset="0"/>
              </a:rPr>
              <a:t>No need to stop the computation.</a:t>
            </a:r>
          </a:p>
          <a:p>
            <a:pPr marL="914400" lvl="1" indent="-514350"/>
            <a:r>
              <a:rPr lang="en-US" sz="3200" dirty="0" smtClean="0">
                <a:latin typeface="Arial" panose="020B0604020202020204" pitchFamily="34" charset="0"/>
                <a:cs typeface="Arial" panose="020B0604020202020204" pitchFamily="34" charset="0"/>
              </a:rPr>
              <a:t>The solution can be recovered at the end through a low-cost recovery procedure.</a:t>
            </a:r>
          </a:p>
        </p:txBody>
      </p:sp>
    </p:spTree>
    <p:extLst>
      <p:ext uri="{BB962C8B-B14F-4D97-AF65-F5344CB8AC3E}">
        <p14:creationId xmlns:p14="http://schemas.microsoft.com/office/powerpoint/2010/main" xmlns="" val="38032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b="1" dirty="0" smtClean="0">
                <a:latin typeface="Arial" pitchFamily="34" charset="0"/>
                <a:cs typeface="Arial" pitchFamily="34" charset="0"/>
              </a:rPr>
              <a:t>Putting the Pieces Together:</a:t>
            </a:r>
            <a:br>
              <a:rPr lang="en-US" sz="3800" b="1" dirty="0" smtClean="0">
                <a:latin typeface="Arial" pitchFamily="34" charset="0"/>
                <a:cs typeface="Arial" pitchFamily="34" charset="0"/>
              </a:rPr>
            </a:br>
            <a:r>
              <a:rPr lang="en-US" sz="3800" b="1" dirty="0" smtClean="0">
                <a:latin typeface="Arial" pitchFamily="34" charset="0"/>
                <a:cs typeface="Arial" pitchFamily="34" charset="0"/>
              </a:rPr>
              <a:t>Erasure Coding of a Linear System</a:t>
            </a:r>
            <a:endParaRPr lang="en-US" sz="3800" b="1" dirty="0">
              <a:latin typeface="Arial" pitchFamily="34" charset="0"/>
              <a:cs typeface="Arial" pitchFamily="34" charset="0"/>
            </a:endParaRPr>
          </a:p>
        </p:txBody>
      </p:sp>
      <p:sp>
        <p:nvSpPr>
          <p:cNvPr id="3" name="Content Placeholder 2"/>
          <p:cNvSpPr>
            <a:spLocks noGrp="1"/>
          </p:cNvSpPr>
          <p:nvPr>
            <p:ph idx="1"/>
          </p:nvPr>
        </p:nvSpPr>
        <p:spPr>
          <a:xfrm>
            <a:off x="685800" y="1752600"/>
            <a:ext cx="8001000" cy="4373563"/>
          </a:xfrm>
        </p:spPr>
        <p:txBody>
          <a:bodyPr/>
          <a:lstStyle/>
          <a:p>
            <a:r>
              <a:rPr lang="en-US" dirty="0" smtClean="0">
                <a:latin typeface="Arial" panose="020B0604020202020204" pitchFamily="34" charset="0"/>
                <a:cs typeface="Arial" panose="020B0604020202020204" pitchFamily="34" charset="0"/>
              </a:rPr>
              <a:t>Raw system</a:t>
            </a:r>
          </a:p>
          <a:p>
            <a:pPr marL="0" indent="0">
              <a:buNone/>
            </a:pPr>
            <a:endParaRPr lang="en-US" dirty="0" smtClean="0">
              <a:latin typeface="Arial Narrow" panose="020B0606020202030204" pitchFamily="34" charset="0"/>
            </a:endParaRPr>
          </a:p>
          <a:p>
            <a:pPr marL="0" indent="0">
              <a:buNone/>
            </a:pPr>
            <a:endParaRPr lang="en-US" dirty="0">
              <a:latin typeface="Arial Narrow" panose="020B0606020202030204" pitchFamily="34" charset="0"/>
            </a:endParaRPr>
          </a:p>
          <a:p>
            <a:pPr marL="0" indent="0">
              <a:buNone/>
            </a:pPr>
            <a:endParaRPr lang="en-US" dirty="0" smtClean="0">
              <a:latin typeface="Arial Narrow" panose="020B0606020202030204" pitchFamily="34" charset="0"/>
            </a:endParaRPr>
          </a:p>
          <a:p>
            <a:r>
              <a:rPr lang="en-US" dirty="0" smtClean="0">
                <a:latin typeface="Arial" panose="020B0604020202020204" pitchFamily="34" charset="0"/>
                <a:cs typeface="Arial" panose="020B0604020202020204" pitchFamily="34" charset="0"/>
              </a:rPr>
              <a:t>Encoded system</a:t>
            </a:r>
            <a:endParaRPr lang="en-US" dirty="0">
              <a:latin typeface="Arial" panose="020B0604020202020204" pitchFamily="34" charset="0"/>
              <a:cs typeface="Arial" panose="020B0604020202020204" pitchFamily="34" charset="0"/>
            </a:endParaRPr>
          </a:p>
        </p:txBody>
      </p:sp>
      <p:grpSp>
        <p:nvGrpSpPr>
          <p:cNvPr id="13" name="Group 12"/>
          <p:cNvGrpSpPr/>
          <p:nvPr/>
        </p:nvGrpSpPr>
        <p:grpSpPr>
          <a:xfrm>
            <a:off x="3124200" y="4750713"/>
            <a:ext cx="2743200" cy="1421487"/>
            <a:chOff x="3124200" y="2236113"/>
            <a:chExt cx="2743200" cy="1421487"/>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54552" y="2667000"/>
              <a:ext cx="2212848" cy="617360"/>
            </a:xfrm>
            <a:prstGeom prst="rect">
              <a:avLst/>
            </a:prstGeom>
          </p:spPr>
        </p:pic>
        <p:sp>
          <p:nvSpPr>
            <p:cNvPr id="15" name="TextBox 14"/>
            <p:cNvSpPr txBox="1"/>
            <p:nvPr/>
          </p:nvSpPr>
          <p:spPr>
            <a:xfrm>
              <a:off x="3124200" y="3226713"/>
              <a:ext cx="1524000" cy="430887"/>
            </a:xfrm>
            <a:prstGeom prst="rect">
              <a:avLst/>
            </a:prstGeom>
            <a:noFill/>
          </p:spPr>
          <p:txBody>
            <a:bodyPr wrap="square" rtlCol="0">
              <a:spAutoFit/>
            </a:bodyPr>
            <a:lstStyle/>
            <a:p>
              <a:pPr algn="ctr"/>
              <a:r>
                <a:rPr lang="en-US" sz="2200" dirty="0" smtClean="0">
                  <a:solidFill>
                    <a:srgbClr val="0C4DBE"/>
                  </a:solidFill>
                </a:rPr>
                <a:t>(</a:t>
              </a:r>
              <a:r>
                <a:rPr lang="en-US" sz="2200" i="1" dirty="0" err="1" smtClean="0">
                  <a:solidFill>
                    <a:srgbClr val="0C4DBE"/>
                  </a:solidFill>
                </a:rPr>
                <a:t>n+k</a:t>
              </a:r>
              <a:r>
                <a:rPr lang="en-US" sz="2200" dirty="0" smtClean="0">
                  <a:solidFill>
                    <a:srgbClr val="0C4DBE"/>
                  </a:solidFill>
                </a:rPr>
                <a:t>)×(</a:t>
              </a:r>
              <a:r>
                <a:rPr lang="en-US" sz="2200" i="1" dirty="0" err="1" smtClean="0">
                  <a:solidFill>
                    <a:srgbClr val="0C4DBE"/>
                  </a:solidFill>
                </a:rPr>
                <a:t>n+k</a:t>
              </a:r>
              <a:r>
                <a:rPr lang="en-US" sz="2200" dirty="0" smtClean="0">
                  <a:solidFill>
                    <a:srgbClr val="0C4DBE"/>
                  </a:solidFill>
                </a:rPr>
                <a:t>)</a:t>
              </a:r>
            </a:p>
          </p:txBody>
        </p:sp>
        <p:sp>
          <p:nvSpPr>
            <p:cNvPr id="16" name="TextBox 15"/>
            <p:cNvSpPr txBox="1"/>
            <p:nvPr/>
          </p:nvSpPr>
          <p:spPr>
            <a:xfrm>
              <a:off x="3505201" y="2236113"/>
              <a:ext cx="838199" cy="430887"/>
            </a:xfrm>
            <a:prstGeom prst="rect">
              <a:avLst/>
            </a:prstGeom>
            <a:noFill/>
          </p:spPr>
          <p:txBody>
            <a:bodyPr wrap="square" rtlCol="0">
              <a:spAutoFit/>
            </a:bodyPr>
            <a:lstStyle/>
            <a:p>
              <a:pPr algn="ctr"/>
              <a:r>
                <a:rPr lang="en-US" sz="2200" dirty="0" smtClean="0">
                  <a:solidFill>
                    <a:srgbClr val="0C4DBE"/>
                  </a:solidFill>
                </a:rPr>
                <a:t>SPSD</a:t>
              </a:r>
            </a:p>
          </p:txBody>
        </p:sp>
      </p:grpSp>
      <p:sp>
        <p:nvSpPr>
          <p:cNvPr id="17" name="TextBox 16"/>
          <p:cNvSpPr txBox="1"/>
          <p:nvPr/>
        </p:nvSpPr>
        <p:spPr>
          <a:xfrm>
            <a:off x="6248400" y="1639431"/>
            <a:ext cx="2057400" cy="1785104"/>
          </a:xfrm>
          <a:prstGeom prst="rect">
            <a:avLst/>
          </a:prstGeom>
          <a:noFill/>
        </p:spPr>
        <p:txBody>
          <a:bodyPr wrap="square" rtlCol="0">
            <a:spAutoFit/>
          </a:bodyPr>
          <a:lstStyle/>
          <a:p>
            <a:r>
              <a:rPr lang="en-US" sz="2200" i="1" dirty="0" smtClean="0">
                <a:solidFill>
                  <a:srgbClr val="0C4DBE"/>
                </a:solidFill>
                <a:latin typeface="Arial" panose="020B0604020202020204" pitchFamily="34" charset="0"/>
                <a:cs typeface="Arial" panose="020B0604020202020204" pitchFamily="34" charset="0"/>
              </a:rPr>
              <a:t>k</a:t>
            </a:r>
            <a:r>
              <a:rPr lang="en-US" sz="2200" dirty="0" smtClean="0">
                <a:latin typeface="Arial" panose="020B0604020202020204" pitchFamily="34" charset="0"/>
                <a:cs typeface="Arial" panose="020B0604020202020204" pitchFamily="34" charset="0"/>
              </a:rPr>
              <a:t> be the maximum number of tolerable faults.</a:t>
            </a:r>
            <a:endParaRPr lang="en-US" sz="2200" dirty="0">
              <a:latin typeface="Arial Narrow" panose="020B0606020202030204" pitchFamily="34" charset="0"/>
            </a:endParaRPr>
          </a:p>
        </p:txBody>
      </p:sp>
      <p:grpSp>
        <p:nvGrpSpPr>
          <p:cNvPr id="22" name="Group 21"/>
          <p:cNvGrpSpPr/>
          <p:nvPr/>
        </p:nvGrpSpPr>
        <p:grpSpPr>
          <a:xfrm>
            <a:off x="6248400" y="4014787"/>
            <a:ext cx="2057400" cy="2462213"/>
            <a:chOff x="6248400" y="4014787"/>
            <a:chExt cx="2057400" cy="2462213"/>
          </a:xfrm>
        </p:grpSpPr>
        <p:sp>
          <p:nvSpPr>
            <p:cNvPr id="18" name="TextBox 17"/>
            <p:cNvSpPr txBox="1"/>
            <p:nvPr/>
          </p:nvSpPr>
          <p:spPr>
            <a:xfrm>
              <a:off x="6248400" y="4014787"/>
              <a:ext cx="2057400" cy="2462213"/>
            </a:xfrm>
            <a:prstGeom prst="rect">
              <a:avLst/>
            </a:prstGeom>
            <a:noFill/>
          </p:spPr>
          <p:txBody>
            <a:bodyPr wrap="square" rtlCol="0">
              <a:spAutoFit/>
            </a:bodyPr>
            <a:lstStyle/>
            <a:p>
              <a:r>
                <a:rPr lang="en-US" sz="2200" b="1"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can be recovered from     when no more than </a:t>
              </a:r>
              <a:r>
                <a:rPr lang="en-US" sz="2200" i="1" dirty="0" smtClean="0">
                  <a:solidFill>
                    <a:srgbClr val="0C4DBE"/>
                  </a:solidFill>
                  <a:latin typeface="Arial" panose="020B0604020202020204" pitchFamily="34" charset="0"/>
                  <a:cs typeface="Arial" panose="020B0604020202020204" pitchFamily="34" charset="0"/>
                </a:rPr>
                <a:t>k</a:t>
              </a:r>
              <a:r>
                <a:rPr lang="en-US" sz="2200" dirty="0" smtClean="0">
                  <a:latin typeface="Arial" panose="020B0604020202020204" pitchFamily="34" charset="0"/>
                  <a:cs typeface="Arial" panose="020B0604020202020204" pitchFamily="34" charset="0"/>
                </a:rPr>
                <a:t> faults occurred when solving for     . </a:t>
              </a:r>
              <a:endParaRPr lang="en-US" sz="2200" b="1" dirty="0">
                <a:latin typeface="Arial" panose="020B0604020202020204" pitchFamily="34" charset="0"/>
                <a:cs typeface="Arial" panose="020B0604020202020204" pitchFamily="34" charset="0"/>
              </a:endParaRPr>
            </a:p>
          </p:txBody>
        </p:sp>
        <p:pic>
          <p:nvPicPr>
            <p:cNvPr id="19" name="Picture 18"/>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6364538" y="4114800"/>
              <a:ext cx="167012" cy="210312"/>
            </a:xfrm>
            <a:prstGeom prst="rect">
              <a:avLst/>
            </a:prstGeom>
          </p:spPr>
        </p:pic>
        <p:pic>
          <p:nvPicPr>
            <p:cNvPr id="20" name="Picture 19"/>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6801041" y="6139120"/>
              <a:ext cx="171829" cy="210312"/>
            </a:xfrm>
            <a:prstGeom prst="rect">
              <a:avLst/>
            </a:prstGeom>
          </p:spPr>
        </p:pic>
        <p:pic>
          <p:nvPicPr>
            <p:cNvPr id="21" name="Picture 20"/>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6990971" y="4800600"/>
              <a:ext cx="171829" cy="210312"/>
            </a:xfrm>
            <a:prstGeom prst="rect">
              <a:avLst/>
            </a:prstGeom>
          </p:spPr>
        </p:pic>
      </p:grpSp>
      <p:grpSp>
        <p:nvGrpSpPr>
          <p:cNvPr id="25" name="Group 24"/>
          <p:cNvGrpSpPr/>
          <p:nvPr/>
        </p:nvGrpSpPr>
        <p:grpSpPr>
          <a:xfrm>
            <a:off x="3505199" y="2464713"/>
            <a:ext cx="2362201" cy="1242774"/>
            <a:chOff x="3505199" y="2464713"/>
            <a:chExt cx="2362201" cy="1242774"/>
          </a:xfrm>
        </p:grpSpPr>
        <p:pic>
          <p:nvPicPr>
            <p:cNvPr id="4" name="Picture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657600" y="2895600"/>
              <a:ext cx="2209800" cy="466666"/>
            </a:xfrm>
            <a:prstGeom prst="rect">
              <a:avLst/>
            </a:prstGeom>
          </p:spPr>
        </p:pic>
        <p:sp>
          <p:nvSpPr>
            <p:cNvPr id="6" name="TextBox 5"/>
            <p:cNvSpPr txBox="1"/>
            <p:nvPr/>
          </p:nvSpPr>
          <p:spPr>
            <a:xfrm>
              <a:off x="3578352" y="2464713"/>
              <a:ext cx="688848" cy="430887"/>
            </a:xfrm>
            <a:prstGeom prst="rect">
              <a:avLst/>
            </a:prstGeom>
            <a:noFill/>
          </p:spPr>
          <p:txBody>
            <a:bodyPr wrap="square" rtlCol="0">
              <a:spAutoFit/>
            </a:bodyPr>
            <a:lstStyle/>
            <a:p>
              <a:pPr algn="ctr"/>
              <a:r>
                <a:rPr lang="en-US" sz="2200" dirty="0" smtClean="0">
                  <a:solidFill>
                    <a:srgbClr val="0C4DBE"/>
                  </a:solidFill>
                </a:rPr>
                <a:t>SPD</a:t>
              </a:r>
            </a:p>
          </p:txBody>
        </p:sp>
        <p:sp>
          <p:nvSpPr>
            <p:cNvPr id="24" name="TextBox 23"/>
            <p:cNvSpPr txBox="1"/>
            <p:nvPr/>
          </p:nvSpPr>
          <p:spPr>
            <a:xfrm>
              <a:off x="3505199" y="3276600"/>
              <a:ext cx="838201" cy="430887"/>
            </a:xfrm>
            <a:prstGeom prst="rect">
              <a:avLst/>
            </a:prstGeom>
            <a:noFill/>
          </p:spPr>
          <p:txBody>
            <a:bodyPr wrap="square" rtlCol="0">
              <a:spAutoFit/>
            </a:bodyPr>
            <a:lstStyle/>
            <a:p>
              <a:pPr algn="ctr"/>
              <a:r>
                <a:rPr lang="en-US" sz="2200" i="1" dirty="0" err="1" smtClean="0">
                  <a:solidFill>
                    <a:srgbClr val="0C4DBE"/>
                  </a:solidFill>
                </a:rPr>
                <a:t>n</a:t>
              </a:r>
              <a:r>
                <a:rPr lang="en-US" sz="2200" dirty="0" err="1" smtClean="0">
                  <a:solidFill>
                    <a:srgbClr val="0C4DBE"/>
                  </a:solidFill>
                </a:rPr>
                <a:t>×</a:t>
              </a:r>
              <a:r>
                <a:rPr lang="en-US" sz="2200" i="1" dirty="0" err="1" smtClean="0">
                  <a:solidFill>
                    <a:srgbClr val="0C4DBE"/>
                  </a:solidFill>
                </a:rPr>
                <a:t>n</a:t>
              </a:r>
              <a:endParaRPr lang="en-US" sz="2200" i="1" dirty="0" smtClean="0">
                <a:solidFill>
                  <a:srgbClr val="0C4DBE"/>
                </a:solidFill>
              </a:endParaRPr>
            </a:p>
          </p:txBody>
        </p:sp>
      </p:grpSp>
    </p:spTree>
    <p:extLst>
      <p:ext uri="{BB962C8B-B14F-4D97-AF65-F5344CB8AC3E}">
        <p14:creationId xmlns:p14="http://schemas.microsoft.com/office/powerpoint/2010/main" xmlns="" val="1810977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smtClean="0">
                <a:latin typeface="Arial" pitchFamily="34" charset="0"/>
                <a:cs typeface="Arial" pitchFamily="34" charset="0"/>
              </a:rPr>
              <a:t>Erasure Coding a Linear System</a:t>
            </a:r>
            <a:endParaRPr lang="en-US" sz="3800" b="1" dirty="0">
              <a:latin typeface="Arial" pitchFamily="34" charset="0"/>
              <a:cs typeface="Arial" pitchFamily="34" charset="0"/>
            </a:endParaRPr>
          </a:p>
        </p:txBody>
      </p:sp>
      <p:sp>
        <p:nvSpPr>
          <p:cNvPr id="3" name="Content Placeholder 2"/>
          <p:cNvSpPr>
            <a:spLocks noGrp="1"/>
          </p:cNvSpPr>
          <p:nvPr>
            <p:ph idx="1"/>
          </p:nvPr>
        </p:nvSpPr>
        <p:spPr>
          <a:xfrm>
            <a:off x="457200" y="1371600"/>
            <a:ext cx="8229600" cy="685800"/>
          </a:xfrm>
        </p:spPr>
        <p:txBody>
          <a:bodyPr/>
          <a:lstStyle/>
          <a:p>
            <a:pPr marL="0" indent="0">
              <a:buNone/>
            </a:pPr>
            <a:r>
              <a:rPr lang="en-US" dirty="0" smtClean="0">
                <a:latin typeface="Arial" panose="020B0604020202020204" pitchFamily="34" charset="0"/>
                <a:cs typeface="Arial" panose="020B0604020202020204" pitchFamily="34" charset="0"/>
              </a:rPr>
              <a:t>An example of </a:t>
            </a:r>
            <a:r>
              <a:rPr lang="en-US" i="1" dirty="0" smtClean="0">
                <a:solidFill>
                  <a:srgbClr val="0C4DBE"/>
                </a:solidFill>
                <a:latin typeface="Arial" panose="020B0604020202020204" pitchFamily="34" charset="0"/>
                <a:cs typeface="Arial" panose="020B0604020202020204" pitchFamily="34" charset="0"/>
              </a:rPr>
              <a:t>k</a:t>
            </a:r>
            <a:r>
              <a:rPr lang="en-US" dirty="0" smtClean="0">
                <a:solidFill>
                  <a:srgbClr val="0C4DBE"/>
                </a:solidFill>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4" name="Picture 3"/>
          <p:cNvPicPr preferRelativeResize="0">
            <a:picLocks/>
          </p:cNvPicPr>
          <p:nvPr/>
        </p:nvPicPr>
        <p:blipFill>
          <a:blip r:embed="rId3" cstate="print">
            <a:extLst>
              <a:ext uri="{28A0092B-C50C-407E-A947-70E740481C1C}">
                <a14:useLocalDpi xmlns:a14="http://schemas.microsoft.com/office/drawing/2010/main" xmlns="" val="0"/>
              </a:ext>
            </a:extLst>
          </a:blip>
          <a:stretch>
            <a:fillRect/>
          </a:stretch>
        </p:blipFill>
        <p:spPr>
          <a:xfrm>
            <a:off x="1143000" y="2167128"/>
            <a:ext cx="2743200" cy="2743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22253" y="5554324"/>
            <a:ext cx="420946" cy="375226"/>
          </a:xfrm>
          <a:prstGeom prst="rect">
            <a:avLst/>
          </a:prstGeom>
        </p:spPr>
      </p:pic>
      <p:grpSp>
        <p:nvGrpSpPr>
          <p:cNvPr id="12" name="Group 11"/>
          <p:cNvGrpSpPr/>
          <p:nvPr/>
        </p:nvGrpSpPr>
        <p:grpSpPr>
          <a:xfrm>
            <a:off x="4861590" y="2167128"/>
            <a:ext cx="3035748" cy="3776472"/>
            <a:chOff x="4861590" y="2167128"/>
            <a:chExt cx="3035748" cy="3776472"/>
          </a:xfrm>
        </p:grpSpPr>
        <p:pic>
          <p:nvPicPr>
            <p:cNvPr id="5" name="Picture 4"/>
            <p:cNvPicPr preferRelativeResize="0">
              <a:picLocks/>
            </p:cNvPicPr>
            <p:nvPr/>
          </p:nvPicPr>
          <p:blipFill>
            <a:blip r:embed="rId5" cstate="print">
              <a:extLst>
                <a:ext uri="{28A0092B-C50C-407E-A947-70E740481C1C}">
                  <a14:useLocalDpi xmlns:a14="http://schemas.microsoft.com/office/drawing/2010/main" xmlns="" val="0"/>
                </a:ext>
              </a:extLst>
            </a:blip>
            <a:stretch>
              <a:fillRect/>
            </a:stretch>
          </p:blipFill>
          <p:spPr>
            <a:xfrm>
              <a:off x="4861590" y="2167128"/>
              <a:ext cx="3035748" cy="309067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243862" y="5396036"/>
              <a:ext cx="461738" cy="547564"/>
            </a:xfrm>
            <a:prstGeom prst="rect">
              <a:avLst/>
            </a:prstGeom>
          </p:spPr>
        </p:pic>
      </p:grpSp>
    </p:spTree>
    <p:extLst>
      <p:ext uri="{BB962C8B-B14F-4D97-AF65-F5344CB8AC3E}">
        <p14:creationId xmlns:p14="http://schemas.microsoft.com/office/powerpoint/2010/main" xmlns="" val="1010904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3919728" y="1859280"/>
            <a:ext cx="4309872" cy="3855720"/>
            <a:chOff x="4419600" y="1859280"/>
            <a:chExt cx="4309872" cy="3855720"/>
          </a:xfrm>
        </p:grpSpPr>
        <p:cxnSp>
          <p:nvCxnSpPr>
            <p:cNvPr id="24" name="Straight Arrow Connector 23"/>
            <p:cNvCxnSpPr/>
            <p:nvPr/>
          </p:nvCxnSpPr>
          <p:spPr>
            <a:xfrm flipH="1">
              <a:off x="4419600" y="3429000"/>
              <a:ext cx="10058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419600" y="1859280"/>
              <a:ext cx="1005840" cy="12866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495800" y="3725098"/>
              <a:ext cx="929640" cy="11517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5638800" y="1938528"/>
              <a:ext cx="3090672" cy="3776472"/>
              <a:chOff x="4834128" y="2167128"/>
              <a:chExt cx="3090672" cy="3776472"/>
            </a:xfrm>
          </p:grpSpPr>
          <p:pic>
            <p:nvPicPr>
              <p:cNvPr id="29" name="Picture 28"/>
              <p:cNvPicPr preferRelativeResize="0">
                <a:picLocks/>
              </p:cNvPicPr>
              <p:nvPr/>
            </p:nvPicPr>
            <p:blipFill>
              <a:blip r:embed="rId3" cstate="print">
                <a:extLst>
                  <a:ext uri="{28A0092B-C50C-407E-A947-70E740481C1C}">
                    <a14:useLocalDpi xmlns:a14="http://schemas.microsoft.com/office/drawing/2010/main" xmlns="" val="0"/>
                  </a:ext>
                </a:extLst>
              </a:blip>
              <a:stretch>
                <a:fillRect/>
              </a:stretch>
            </p:blipFill>
            <p:spPr>
              <a:xfrm>
                <a:off x="4834128" y="2167128"/>
                <a:ext cx="3090672" cy="3090672"/>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43862" y="5396036"/>
                <a:ext cx="461738" cy="547564"/>
              </a:xfrm>
              <a:prstGeom prst="rect">
                <a:avLst/>
              </a:prstGeom>
            </p:spPr>
          </p:pic>
        </p:grpSp>
      </p:grpSp>
      <p:grpSp>
        <p:nvGrpSpPr>
          <p:cNvPr id="34" name="Group 33"/>
          <p:cNvGrpSpPr/>
          <p:nvPr/>
        </p:nvGrpSpPr>
        <p:grpSpPr>
          <a:xfrm>
            <a:off x="990600" y="750365"/>
            <a:ext cx="2209800" cy="5498035"/>
            <a:chOff x="838200" y="685800"/>
            <a:chExt cx="2209800" cy="5498035"/>
          </a:xfrm>
        </p:grpSpPr>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8200" y="685800"/>
              <a:ext cx="434873" cy="5498035"/>
            </a:xfrm>
            <a:prstGeom prst="rect">
              <a:avLst/>
            </a:prstGeom>
          </p:spPr>
        </p:pic>
        <p:sp>
          <p:nvSpPr>
            <p:cNvPr id="31" name="Rectangle 30"/>
            <p:cNvSpPr>
              <a:spLocks/>
            </p:cNvSpPr>
            <p:nvPr/>
          </p:nvSpPr>
          <p:spPr>
            <a:xfrm>
              <a:off x="2609088" y="3142488"/>
              <a:ext cx="438912" cy="438912"/>
            </a:xfrm>
            <a:prstGeom prst="rect">
              <a:avLst/>
            </a:prstGeom>
            <a:solidFill>
              <a:srgbClr val="A50021"/>
            </a:solidFill>
            <a:ln w="508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solidFill>
                    <a:schemeClr val="bg1"/>
                  </a:solidFill>
                  <a:latin typeface="Arial" panose="020B0604020202020204" pitchFamily="34" charset="0"/>
                  <a:cs typeface="Arial" panose="020B0604020202020204" pitchFamily="34" charset="0"/>
                </a:rPr>
                <a:t>p</a:t>
              </a:r>
              <a:r>
                <a:rPr lang="en-US" b="1" baseline="-25000" dirty="0">
                  <a:solidFill>
                    <a:schemeClr val="bg1"/>
                  </a:solidFill>
                  <a:latin typeface="Arial" panose="020B0604020202020204" pitchFamily="34" charset="0"/>
                  <a:cs typeface="Arial" panose="020B0604020202020204" pitchFamily="34" charset="0"/>
                </a:rPr>
                <a:t>9</a:t>
              </a:r>
            </a:p>
          </p:txBody>
        </p:sp>
        <p:cxnSp>
          <p:nvCxnSpPr>
            <p:cNvPr id="32" name="Straight Connector 31"/>
            <p:cNvCxnSpPr>
              <a:endCxn id="31" idx="0"/>
            </p:cNvCxnSpPr>
            <p:nvPr/>
          </p:nvCxnSpPr>
          <p:spPr>
            <a:xfrm>
              <a:off x="1273073" y="914400"/>
              <a:ext cx="1555471" cy="2228088"/>
            </a:xfrm>
            <a:prstGeom prst="line">
              <a:avLst/>
            </a:prstGeom>
            <a:ln w="2540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1" idx="2"/>
            </p:cNvCxnSpPr>
            <p:nvPr/>
          </p:nvCxnSpPr>
          <p:spPr>
            <a:xfrm flipH="1">
              <a:off x="1273073" y="3581400"/>
              <a:ext cx="1555471" cy="2362200"/>
            </a:xfrm>
            <a:prstGeom prst="line">
              <a:avLst/>
            </a:prstGeom>
            <a:ln w="25400">
              <a:solidFill>
                <a:srgbClr val="A50021"/>
              </a:solidFill>
            </a:ln>
          </p:spPr>
          <p:style>
            <a:lnRef idx="1">
              <a:schemeClr val="accent1"/>
            </a:lnRef>
            <a:fillRef idx="0">
              <a:schemeClr val="accent1"/>
            </a:fillRef>
            <a:effectRef idx="0">
              <a:schemeClr val="accent1"/>
            </a:effectRef>
            <a:fontRef idx="minor">
              <a:schemeClr val="tx1"/>
            </a:fontRef>
          </p:style>
        </p:cxnSp>
      </p:grpSp>
      <p:sp>
        <p:nvSpPr>
          <p:cNvPr id="42" name="Multiply 41"/>
          <p:cNvSpPr/>
          <p:nvPr/>
        </p:nvSpPr>
        <p:spPr>
          <a:xfrm>
            <a:off x="533400" y="3581400"/>
            <a:ext cx="1371600" cy="4572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3447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3919728" y="1859280"/>
            <a:ext cx="4309872" cy="3855720"/>
            <a:chOff x="4419600" y="1859280"/>
            <a:chExt cx="4309872" cy="3855720"/>
          </a:xfrm>
        </p:grpSpPr>
        <p:cxnSp>
          <p:nvCxnSpPr>
            <p:cNvPr id="24" name="Straight Arrow Connector 23"/>
            <p:cNvCxnSpPr/>
            <p:nvPr/>
          </p:nvCxnSpPr>
          <p:spPr>
            <a:xfrm flipH="1">
              <a:off x="4419600" y="3429000"/>
              <a:ext cx="10058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419600" y="1859280"/>
              <a:ext cx="1005840" cy="12866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495800" y="3725098"/>
              <a:ext cx="929640" cy="11517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5638800" y="1938528"/>
              <a:ext cx="3090672" cy="3776472"/>
              <a:chOff x="4834128" y="2167128"/>
              <a:chExt cx="3090672" cy="3776472"/>
            </a:xfrm>
          </p:grpSpPr>
          <p:pic>
            <p:nvPicPr>
              <p:cNvPr id="29" name="Picture 28"/>
              <p:cNvPicPr preferRelativeResize="0">
                <a:picLocks/>
              </p:cNvPicPr>
              <p:nvPr/>
            </p:nvPicPr>
            <p:blipFill>
              <a:blip r:embed="rId3" cstate="print">
                <a:extLst>
                  <a:ext uri="{28A0092B-C50C-407E-A947-70E740481C1C}">
                    <a14:useLocalDpi xmlns:a14="http://schemas.microsoft.com/office/drawing/2010/main" xmlns="" val="0"/>
                  </a:ext>
                </a:extLst>
              </a:blip>
              <a:stretch>
                <a:fillRect/>
              </a:stretch>
            </p:blipFill>
            <p:spPr>
              <a:xfrm>
                <a:off x="4834128" y="2167128"/>
                <a:ext cx="3090672" cy="3090672"/>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43862" y="5396036"/>
                <a:ext cx="461738" cy="547564"/>
              </a:xfrm>
              <a:prstGeom prst="rect">
                <a:avLst/>
              </a:prstGeom>
            </p:spPr>
          </p:pic>
        </p:grpSp>
      </p:grpSp>
      <p:grpSp>
        <p:nvGrpSpPr>
          <p:cNvPr id="34" name="Group 33"/>
          <p:cNvGrpSpPr/>
          <p:nvPr/>
        </p:nvGrpSpPr>
        <p:grpSpPr>
          <a:xfrm>
            <a:off x="990600" y="750365"/>
            <a:ext cx="2209800" cy="5498035"/>
            <a:chOff x="838200" y="685800"/>
            <a:chExt cx="2209800" cy="5498035"/>
          </a:xfrm>
        </p:grpSpPr>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8200" y="685800"/>
              <a:ext cx="434873" cy="5498035"/>
            </a:xfrm>
            <a:prstGeom prst="rect">
              <a:avLst/>
            </a:prstGeom>
          </p:spPr>
        </p:pic>
        <p:sp>
          <p:nvSpPr>
            <p:cNvPr id="31" name="Rectangle 30"/>
            <p:cNvSpPr>
              <a:spLocks/>
            </p:cNvSpPr>
            <p:nvPr/>
          </p:nvSpPr>
          <p:spPr>
            <a:xfrm>
              <a:off x="2609088" y="3142488"/>
              <a:ext cx="438912" cy="438912"/>
            </a:xfrm>
            <a:prstGeom prst="rect">
              <a:avLst/>
            </a:prstGeom>
            <a:solidFill>
              <a:srgbClr val="A50021"/>
            </a:solidFill>
            <a:ln w="508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solidFill>
                    <a:schemeClr val="bg1"/>
                  </a:solidFill>
                  <a:latin typeface="Arial" panose="020B0604020202020204" pitchFamily="34" charset="0"/>
                  <a:cs typeface="Arial" panose="020B0604020202020204" pitchFamily="34" charset="0"/>
                </a:rPr>
                <a:t>p</a:t>
              </a:r>
              <a:r>
                <a:rPr lang="en-US" b="1" baseline="-25000" dirty="0">
                  <a:solidFill>
                    <a:schemeClr val="bg1"/>
                  </a:solidFill>
                  <a:latin typeface="Arial" panose="020B0604020202020204" pitchFamily="34" charset="0"/>
                  <a:cs typeface="Arial" panose="020B0604020202020204" pitchFamily="34" charset="0"/>
                </a:rPr>
                <a:t>9</a:t>
              </a:r>
            </a:p>
          </p:txBody>
        </p:sp>
        <p:cxnSp>
          <p:nvCxnSpPr>
            <p:cNvPr id="32" name="Straight Connector 31"/>
            <p:cNvCxnSpPr>
              <a:endCxn id="31" idx="0"/>
            </p:cNvCxnSpPr>
            <p:nvPr/>
          </p:nvCxnSpPr>
          <p:spPr>
            <a:xfrm>
              <a:off x="1273073" y="914400"/>
              <a:ext cx="1555471" cy="2228088"/>
            </a:xfrm>
            <a:prstGeom prst="line">
              <a:avLst/>
            </a:prstGeom>
            <a:ln w="2540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1" idx="2"/>
            </p:cNvCxnSpPr>
            <p:nvPr/>
          </p:nvCxnSpPr>
          <p:spPr>
            <a:xfrm flipH="1">
              <a:off x="1273073" y="3581400"/>
              <a:ext cx="1555471" cy="2362200"/>
            </a:xfrm>
            <a:prstGeom prst="line">
              <a:avLst/>
            </a:prstGeom>
            <a:ln w="25400">
              <a:solidFill>
                <a:srgbClr val="A50021"/>
              </a:solidFill>
            </a:ln>
          </p:spPr>
          <p:style>
            <a:lnRef idx="1">
              <a:schemeClr val="accent1"/>
            </a:lnRef>
            <a:fillRef idx="0">
              <a:schemeClr val="accent1"/>
            </a:fillRef>
            <a:effectRef idx="0">
              <a:schemeClr val="accent1"/>
            </a:effectRef>
            <a:fontRef idx="minor">
              <a:schemeClr val="tx1"/>
            </a:fontRef>
          </p:style>
        </p:cxnSp>
      </p:grpSp>
      <p:sp>
        <p:nvSpPr>
          <p:cNvPr id="15" name="Multiply 14"/>
          <p:cNvSpPr/>
          <p:nvPr/>
        </p:nvSpPr>
        <p:spPr>
          <a:xfrm>
            <a:off x="533400" y="1447800"/>
            <a:ext cx="1371600" cy="4572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6629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3919728" y="1859280"/>
            <a:ext cx="4309872" cy="3855720"/>
            <a:chOff x="4419600" y="1859280"/>
            <a:chExt cx="4309872" cy="3855720"/>
          </a:xfrm>
        </p:grpSpPr>
        <p:cxnSp>
          <p:nvCxnSpPr>
            <p:cNvPr id="24" name="Straight Arrow Connector 23"/>
            <p:cNvCxnSpPr/>
            <p:nvPr/>
          </p:nvCxnSpPr>
          <p:spPr>
            <a:xfrm flipH="1">
              <a:off x="4419600" y="3429000"/>
              <a:ext cx="10058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419600" y="1859280"/>
              <a:ext cx="1005840" cy="12866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495800" y="3725098"/>
              <a:ext cx="929640" cy="11517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5638800" y="1938528"/>
              <a:ext cx="3090672" cy="3776472"/>
              <a:chOff x="4834128" y="2167128"/>
              <a:chExt cx="3090672" cy="3776472"/>
            </a:xfrm>
          </p:grpSpPr>
          <p:pic>
            <p:nvPicPr>
              <p:cNvPr id="29" name="Picture 28"/>
              <p:cNvPicPr preferRelativeResize="0">
                <a:picLocks/>
              </p:cNvPicPr>
              <p:nvPr/>
            </p:nvPicPr>
            <p:blipFill>
              <a:blip r:embed="rId3" cstate="print">
                <a:extLst>
                  <a:ext uri="{28A0092B-C50C-407E-A947-70E740481C1C}">
                    <a14:useLocalDpi xmlns:a14="http://schemas.microsoft.com/office/drawing/2010/main" xmlns="" val="0"/>
                  </a:ext>
                </a:extLst>
              </a:blip>
              <a:stretch>
                <a:fillRect/>
              </a:stretch>
            </p:blipFill>
            <p:spPr>
              <a:xfrm>
                <a:off x="4834128" y="2167128"/>
                <a:ext cx="3090672" cy="3090672"/>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43862" y="5396036"/>
                <a:ext cx="461738" cy="547564"/>
              </a:xfrm>
              <a:prstGeom prst="rect">
                <a:avLst/>
              </a:prstGeom>
            </p:spPr>
          </p:pic>
        </p:grpSp>
      </p:grpSp>
      <p:grpSp>
        <p:nvGrpSpPr>
          <p:cNvPr id="34" name="Group 33"/>
          <p:cNvGrpSpPr/>
          <p:nvPr/>
        </p:nvGrpSpPr>
        <p:grpSpPr>
          <a:xfrm>
            <a:off x="990600" y="750365"/>
            <a:ext cx="2209800" cy="5498035"/>
            <a:chOff x="838200" y="685800"/>
            <a:chExt cx="2209800" cy="5498035"/>
          </a:xfrm>
        </p:grpSpPr>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8200" y="685800"/>
              <a:ext cx="434873" cy="5498035"/>
            </a:xfrm>
            <a:prstGeom prst="rect">
              <a:avLst/>
            </a:prstGeom>
          </p:spPr>
        </p:pic>
        <p:sp>
          <p:nvSpPr>
            <p:cNvPr id="31" name="Rectangle 30"/>
            <p:cNvSpPr>
              <a:spLocks/>
            </p:cNvSpPr>
            <p:nvPr/>
          </p:nvSpPr>
          <p:spPr>
            <a:xfrm>
              <a:off x="2609088" y="3142488"/>
              <a:ext cx="438912" cy="438912"/>
            </a:xfrm>
            <a:prstGeom prst="rect">
              <a:avLst/>
            </a:prstGeom>
            <a:solidFill>
              <a:srgbClr val="A50021"/>
            </a:solidFill>
            <a:ln w="508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solidFill>
                    <a:schemeClr val="bg1"/>
                  </a:solidFill>
                  <a:latin typeface="Arial" panose="020B0604020202020204" pitchFamily="34" charset="0"/>
                  <a:cs typeface="Arial" panose="020B0604020202020204" pitchFamily="34" charset="0"/>
                </a:rPr>
                <a:t>p</a:t>
              </a:r>
              <a:r>
                <a:rPr lang="en-US" b="1" baseline="-25000" dirty="0">
                  <a:solidFill>
                    <a:schemeClr val="bg1"/>
                  </a:solidFill>
                  <a:latin typeface="Arial" panose="020B0604020202020204" pitchFamily="34" charset="0"/>
                  <a:cs typeface="Arial" panose="020B0604020202020204" pitchFamily="34" charset="0"/>
                </a:rPr>
                <a:t>9</a:t>
              </a:r>
            </a:p>
          </p:txBody>
        </p:sp>
        <p:cxnSp>
          <p:nvCxnSpPr>
            <p:cNvPr id="32" name="Straight Connector 31"/>
            <p:cNvCxnSpPr>
              <a:endCxn id="31" idx="0"/>
            </p:cNvCxnSpPr>
            <p:nvPr/>
          </p:nvCxnSpPr>
          <p:spPr>
            <a:xfrm>
              <a:off x="1273073" y="914400"/>
              <a:ext cx="1555471" cy="2228088"/>
            </a:xfrm>
            <a:prstGeom prst="line">
              <a:avLst/>
            </a:prstGeom>
            <a:ln w="2540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1" idx="2"/>
            </p:cNvCxnSpPr>
            <p:nvPr/>
          </p:nvCxnSpPr>
          <p:spPr>
            <a:xfrm flipH="1">
              <a:off x="1273073" y="3581400"/>
              <a:ext cx="1555471" cy="2362200"/>
            </a:xfrm>
            <a:prstGeom prst="line">
              <a:avLst/>
            </a:prstGeom>
            <a:ln w="25400">
              <a:solidFill>
                <a:srgbClr val="A50021"/>
              </a:solidFill>
            </a:ln>
          </p:spPr>
          <p:style>
            <a:lnRef idx="1">
              <a:schemeClr val="accent1"/>
            </a:lnRef>
            <a:fillRef idx="0">
              <a:schemeClr val="accent1"/>
            </a:fillRef>
            <a:effectRef idx="0">
              <a:schemeClr val="accent1"/>
            </a:effectRef>
            <a:fontRef idx="minor">
              <a:schemeClr val="tx1"/>
            </a:fontRef>
          </p:style>
        </p:cxnSp>
      </p:grpSp>
      <p:sp>
        <p:nvSpPr>
          <p:cNvPr id="14" name="Multiply 13"/>
          <p:cNvSpPr/>
          <p:nvPr/>
        </p:nvSpPr>
        <p:spPr>
          <a:xfrm>
            <a:off x="533400" y="5791200"/>
            <a:ext cx="1371600" cy="4572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00200" y="2667000"/>
            <a:ext cx="6248400" cy="1477328"/>
          </a:xfrm>
          <a:prstGeom prst="rect">
            <a:avLst/>
          </a:prstGeom>
          <a:solidFill>
            <a:schemeClr val="bg1">
              <a:lumMod val="95000"/>
            </a:schemeClr>
          </a:solidFill>
        </p:spPr>
        <p:txBody>
          <a:bodyPr wrap="square" rtlCol="0">
            <a:spAutoFit/>
          </a:bodyPr>
          <a:lstStyle/>
          <a:p>
            <a:pPr algn="ctr"/>
            <a:r>
              <a:rPr lang="en-US" sz="3000" b="1" dirty="0" smtClean="0">
                <a:solidFill>
                  <a:srgbClr val="C00000"/>
                </a:solidFill>
                <a:latin typeface="Arial" panose="020B0604020202020204" pitchFamily="34" charset="0"/>
                <a:cs typeface="Arial" panose="020B0604020202020204" pitchFamily="34" charset="0"/>
              </a:rPr>
              <a:t>Claim: the encoded system is fault oblivious up to </a:t>
            </a:r>
            <a:r>
              <a:rPr lang="en-US" sz="3000" b="1" i="1" dirty="0" smtClean="0">
                <a:solidFill>
                  <a:srgbClr val="0C4DBE"/>
                </a:solidFill>
                <a:latin typeface="Arial" panose="020B0604020202020204" pitchFamily="34" charset="0"/>
                <a:cs typeface="Arial" panose="020B0604020202020204" pitchFamily="34" charset="0"/>
              </a:rPr>
              <a:t>k</a:t>
            </a:r>
            <a:r>
              <a:rPr lang="en-US" sz="3000" b="1" dirty="0" smtClean="0">
                <a:solidFill>
                  <a:srgbClr val="C00000"/>
                </a:solidFill>
                <a:latin typeface="Arial" panose="020B0604020202020204" pitchFamily="34" charset="0"/>
                <a:cs typeface="Arial" panose="020B0604020202020204" pitchFamily="34" charset="0"/>
              </a:rPr>
              <a:t> faults, no matter which </a:t>
            </a:r>
            <a:r>
              <a:rPr lang="en-US" sz="3000" b="1" i="1" dirty="0" smtClean="0">
                <a:solidFill>
                  <a:srgbClr val="0C4DBE"/>
                </a:solidFill>
                <a:latin typeface="Arial" panose="020B0604020202020204" pitchFamily="34" charset="0"/>
                <a:cs typeface="Arial" panose="020B0604020202020204" pitchFamily="34" charset="0"/>
              </a:rPr>
              <a:t>k</a:t>
            </a:r>
            <a:r>
              <a:rPr lang="en-US" sz="3000" b="1" dirty="0" smtClean="0">
                <a:solidFill>
                  <a:srgbClr val="C00000"/>
                </a:solidFill>
                <a:latin typeface="Arial" panose="020B0604020202020204" pitchFamily="34" charset="0"/>
                <a:cs typeface="Arial" panose="020B0604020202020204" pitchFamily="34" charset="0"/>
              </a:rPr>
              <a:t> faults occurred!</a:t>
            </a:r>
            <a:endParaRPr lang="en-US" sz="3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6629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smtClean="0">
                <a:latin typeface="Arial" pitchFamily="34" charset="0"/>
                <a:cs typeface="Arial" pitchFamily="34" charset="0"/>
              </a:rPr>
              <a:t>Encoding scheme</a:t>
            </a:r>
            <a:endParaRPr lang="en-US" sz="3800" b="1"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Raw system</a:t>
            </a:r>
            <a:endParaRPr lang="en-US" dirty="0">
              <a:latin typeface="Arial" panose="020B0604020202020204" pitchFamily="34" charset="0"/>
              <a:cs typeface="Arial" panose="020B0604020202020204" pitchFamily="34" charset="0"/>
            </a:endParaRPr>
          </a:p>
          <a:p>
            <a:pPr>
              <a:spcBef>
                <a:spcPts val="2000"/>
              </a:spcBef>
            </a:pPr>
            <a:r>
              <a:rPr lang="en-US" dirty="0" smtClean="0">
                <a:latin typeface="Arial" panose="020B0604020202020204" pitchFamily="34" charset="0"/>
                <a:cs typeface="Arial" panose="020B0604020202020204" pitchFamily="34" charset="0"/>
              </a:rPr>
              <a:t>Encoded system</a:t>
            </a:r>
            <a:endParaRPr lang="en-US" dirty="0">
              <a:latin typeface="Arial" panose="020B0604020202020204" pitchFamily="34" charset="0"/>
              <a:cs typeface="Arial" panose="020B0604020202020204" pitchFamily="34" charset="0"/>
            </a:endParaRPr>
          </a:p>
        </p:txBody>
      </p:sp>
      <p:grpSp>
        <p:nvGrpSpPr>
          <p:cNvPr id="4" name="Group 3"/>
          <p:cNvGrpSpPr/>
          <p:nvPr/>
        </p:nvGrpSpPr>
        <p:grpSpPr>
          <a:xfrm>
            <a:off x="4648199" y="1676403"/>
            <a:ext cx="2057401" cy="761997"/>
            <a:chOff x="3435926" y="2667000"/>
            <a:chExt cx="2431474" cy="87662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57600" y="2667000"/>
              <a:ext cx="2209800" cy="466666"/>
            </a:xfrm>
            <a:prstGeom prst="rect">
              <a:avLst/>
            </a:prstGeom>
          </p:spPr>
        </p:pic>
        <p:sp>
          <p:nvSpPr>
            <p:cNvPr id="6" name="TextBox 5"/>
            <p:cNvSpPr txBox="1"/>
            <p:nvPr/>
          </p:nvSpPr>
          <p:spPr>
            <a:xfrm>
              <a:off x="3435926" y="3047917"/>
              <a:ext cx="990601" cy="495703"/>
            </a:xfrm>
            <a:prstGeom prst="rect">
              <a:avLst/>
            </a:prstGeom>
            <a:noFill/>
          </p:spPr>
          <p:txBody>
            <a:bodyPr wrap="square" rtlCol="0">
              <a:spAutoFit/>
            </a:bodyPr>
            <a:lstStyle/>
            <a:p>
              <a:pPr algn="ctr"/>
              <a:r>
                <a:rPr lang="en-US" sz="2200" i="1" dirty="0" err="1" smtClean="0">
                  <a:solidFill>
                    <a:srgbClr val="0C4DBE"/>
                  </a:solidFill>
                </a:rPr>
                <a:t>n</a:t>
              </a:r>
              <a:r>
                <a:rPr lang="en-US" sz="2200" dirty="0" err="1" smtClean="0">
                  <a:solidFill>
                    <a:srgbClr val="0C4DBE"/>
                  </a:solidFill>
                </a:rPr>
                <a:t>×</a:t>
              </a:r>
              <a:r>
                <a:rPr lang="en-US" sz="2200" i="1" dirty="0" err="1" smtClean="0">
                  <a:solidFill>
                    <a:srgbClr val="0C4DBE"/>
                  </a:solidFill>
                </a:rPr>
                <a:t>n</a:t>
              </a:r>
              <a:endParaRPr lang="en-US" sz="2200" i="1" dirty="0" smtClean="0">
                <a:solidFill>
                  <a:srgbClr val="0C4DBE"/>
                </a:solidFill>
              </a:endParaRPr>
            </a:p>
          </p:txBody>
        </p:sp>
      </p:grpSp>
      <p:grpSp>
        <p:nvGrpSpPr>
          <p:cNvPr id="21" name="Group 20"/>
          <p:cNvGrpSpPr/>
          <p:nvPr/>
        </p:nvGrpSpPr>
        <p:grpSpPr>
          <a:xfrm>
            <a:off x="1905000" y="2507159"/>
            <a:ext cx="6137031" cy="2293441"/>
            <a:chOff x="1905000" y="2507159"/>
            <a:chExt cx="6137031" cy="2293441"/>
          </a:xfrm>
        </p:grpSpPr>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05000" y="3562399"/>
              <a:ext cx="5105400" cy="1238201"/>
            </a:xfrm>
            <a:prstGeom prst="rect">
              <a:avLst/>
            </a:prstGeom>
          </p:spPr>
        </p:pic>
        <p:sp>
          <p:nvSpPr>
            <p:cNvPr id="9" name="TextBox 8"/>
            <p:cNvSpPr txBox="1"/>
            <p:nvPr/>
          </p:nvSpPr>
          <p:spPr>
            <a:xfrm>
              <a:off x="5410200" y="2507159"/>
              <a:ext cx="2631831" cy="769441"/>
            </a:xfrm>
            <a:prstGeom prst="rect">
              <a:avLst/>
            </a:prstGeom>
            <a:noFill/>
          </p:spPr>
          <p:txBody>
            <a:bodyPr wrap="square" rtlCol="0">
              <a:spAutoFit/>
            </a:bodyPr>
            <a:lstStyle/>
            <a:p>
              <a:r>
                <a:rPr lang="en-US" sz="2200" dirty="0" smtClean="0">
                  <a:solidFill>
                    <a:srgbClr val="0C4DBE"/>
                  </a:solidFill>
                </a:rPr>
                <a:t>Encoding matrix, of dimension </a:t>
              </a:r>
              <a:r>
                <a:rPr lang="en-US" sz="2200" i="1" dirty="0" err="1" smtClean="0">
                  <a:solidFill>
                    <a:srgbClr val="0C4DBE"/>
                  </a:solidFill>
                </a:rPr>
                <a:t>n</a:t>
              </a:r>
              <a:r>
                <a:rPr lang="en-US" sz="2200" dirty="0" err="1" smtClean="0">
                  <a:solidFill>
                    <a:srgbClr val="0C4DBE"/>
                  </a:solidFill>
                </a:rPr>
                <a:t>×</a:t>
              </a:r>
              <a:r>
                <a:rPr lang="en-US" sz="2200" i="1" dirty="0" err="1" smtClean="0">
                  <a:solidFill>
                    <a:srgbClr val="0C4DBE"/>
                  </a:solidFill>
                </a:rPr>
                <a:t>k</a:t>
              </a:r>
              <a:r>
                <a:rPr lang="en-US" sz="2200" i="1" dirty="0" smtClean="0">
                  <a:solidFill>
                    <a:srgbClr val="0C4DBE"/>
                  </a:solidFill>
                </a:rPr>
                <a:t>.</a:t>
              </a:r>
            </a:p>
          </p:txBody>
        </p:sp>
        <p:cxnSp>
          <p:nvCxnSpPr>
            <p:cNvPr id="11" name="Straight Arrow Connector 10"/>
            <p:cNvCxnSpPr/>
            <p:nvPr/>
          </p:nvCxnSpPr>
          <p:spPr>
            <a:xfrm flipH="1">
              <a:off x="5770684" y="3219401"/>
              <a:ext cx="249116" cy="361999"/>
            </a:xfrm>
            <a:prstGeom prst="straightConnector1">
              <a:avLst/>
            </a:prstGeom>
            <a:ln w="25400">
              <a:solidFill>
                <a:srgbClr val="0C4DBE"/>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066800" y="5074920"/>
            <a:ext cx="6989534" cy="1097280"/>
            <a:chOff x="1066800" y="5074920"/>
            <a:chExt cx="6989534" cy="1097280"/>
          </a:xfrm>
        </p:grpSpPr>
        <p:pic>
          <p:nvPicPr>
            <p:cNvPr id="18" name="Picture 1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38600" y="5074920"/>
              <a:ext cx="4017734" cy="109728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66800" y="5074920"/>
              <a:ext cx="2322053" cy="1097280"/>
            </a:xfrm>
            <a:prstGeom prst="rect">
              <a:avLst/>
            </a:prstGeom>
          </p:spPr>
        </p:pic>
      </p:grpSp>
    </p:spTree>
    <p:extLst>
      <p:ext uri="{BB962C8B-B14F-4D97-AF65-F5344CB8AC3E}">
        <p14:creationId xmlns:p14="http://schemas.microsoft.com/office/powerpoint/2010/main" xmlns="" val="1010904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txBody>
          <a:bodyPr>
            <a:noAutofit/>
          </a:bodyPr>
          <a:lstStyle/>
          <a:p>
            <a:pPr algn="l"/>
            <a:r>
              <a:rPr lang="en-US" sz="3400" b="1" dirty="0" smtClean="0">
                <a:latin typeface="Arial" pitchFamily="34" charset="0"/>
                <a:cs typeface="Arial" pitchFamily="34" charset="0"/>
              </a:rPr>
              <a:t>Basic Properties of the Encoding Scheme</a:t>
            </a:r>
            <a:endParaRPr lang="en-US" sz="3400" b="1" dirty="0">
              <a:latin typeface="Arial" pitchFamily="34" charset="0"/>
              <a:cs typeface="Arial" pitchFamily="34"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latin typeface="Arial" panose="020B0604020202020204" pitchFamily="34" charset="0"/>
                <a:cs typeface="Arial" panose="020B0604020202020204" pitchFamily="34" charset="0"/>
              </a:rPr>
              <a:t>    is SPSD with rank </a:t>
            </a:r>
            <a:r>
              <a:rPr lang="en-US" i="1" dirty="0" smtClean="0">
                <a:solidFill>
                  <a:srgbClr val="0C4DBE"/>
                </a:solidFill>
                <a:latin typeface="Arial" panose="020B0604020202020204" pitchFamily="34" charset="0"/>
                <a:cs typeface="Arial" panose="020B0604020202020204" pitchFamily="34" charset="0"/>
              </a:rPr>
              <a:t>n</a:t>
            </a:r>
            <a:r>
              <a:rPr lang="en-US" dirty="0" smtClean="0">
                <a:latin typeface="Arial" panose="020B0604020202020204" pitchFamily="34" charset="0"/>
                <a:cs typeface="Arial" panose="020B0604020202020204" pitchFamily="34" charset="0"/>
              </a:rPr>
              <a:t>.</a:t>
            </a:r>
          </a:p>
          <a:p>
            <a:pPr marL="0" indent="0">
              <a:buNone/>
            </a:pPr>
            <a:endParaRPr lang="en-US" dirty="0" smtClean="0">
              <a:latin typeface="Arial" panose="020B0604020202020204" pitchFamily="34" charset="0"/>
              <a:cs typeface="Arial" panose="020B0604020202020204" pitchFamily="34" charset="0"/>
            </a:endParaRPr>
          </a:p>
          <a:p>
            <a:pPr marL="514350" indent="-514350">
              <a:buFont typeface="+mj-lt"/>
              <a:buAutoNum type="arabicPeriod" startAt="2"/>
            </a:pPr>
            <a:r>
              <a:rPr lang="en-US" dirty="0" smtClean="0">
                <a:latin typeface="Arial" panose="020B0604020202020204" pitchFamily="34" charset="0"/>
                <a:cs typeface="Arial" panose="020B0604020202020204" pitchFamily="34" charset="0"/>
              </a:rPr>
              <a:t>Null space basis of      is             . </a:t>
            </a:r>
          </a:p>
          <a:p>
            <a:pPr marL="0" indent="0">
              <a:buNone/>
            </a:pPr>
            <a:endParaRPr lang="en-US" dirty="0" smtClean="0">
              <a:latin typeface="Arial" panose="020B0604020202020204" pitchFamily="34" charset="0"/>
              <a:cs typeface="Arial" panose="020B0604020202020204" pitchFamily="34" charset="0"/>
            </a:endParaRPr>
          </a:p>
          <a:p>
            <a:pPr marL="514350" indent="-514350">
              <a:buFont typeface="+mj-lt"/>
              <a:buAutoNum type="arabicPeriod" startAt="3"/>
            </a:pPr>
            <a:r>
              <a:rPr lang="en-US" dirty="0" smtClean="0">
                <a:latin typeface="Arial" panose="020B0604020202020204" pitchFamily="34" charset="0"/>
                <a:cs typeface="Arial" panose="020B0604020202020204" pitchFamily="34" charset="0"/>
              </a:rPr>
              <a:t>      is any solution to </a:t>
            </a:r>
          </a:p>
          <a:p>
            <a:pPr marL="0" indent="0">
              <a:spcBef>
                <a:spcPts val="0"/>
              </a:spcBef>
              <a:buNone/>
            </a:pPr>
            <a:endParaRPr lang="en-US" dirty="0" smtClean="0">
              <a:latin typeface="Arial" panose="020B0604020202020204" pitchFamily="34" charset="0"/>
              <a:cs typeface="Arial" panose="020B0604020202020204" pitchFamily="34" charset="0"/>
            </a:endParaRPr>
          </a:p>
          <a:p>
            <a:pPr marL="0" indent="0">
              <a:spcBef>
                <a:spcPts val="0"/>
              </a:spcBef>
              <a:buNone/>
            </a:pPr>
            <a:r>
              <a:rPr lang="en-US" dirty="0" smtClean="0">
                <a:latin typeface="Arial" panose="020B0604020202020204" pitchFamily="34" charset="0"/>
                <a:cs typeface="Arial" panose="020B0604020202020204" pitchFamily="34" charset="0"/>
              </a:rPr>
              <a:t>                   if and only if</a:t>
            </a:r>
            <a:endParaRPr lang="en-US" dirty="0">
              <a:latin typeface="Arial" panose="020B0604020202020204" pitchFamily="34" charset="0"/>
              <a:cs typeface="Arial" panose="020B0604020202020204" pitchFamily="34" charset="0"/>
            </a:endParaRPr>
          </a:p>
        </p:txBody>
      </p:sp>
      <p:grpSp>
        <p:nvGrpSpPr>
          <p:cNvPr id="6" name="Group 5"/>
          <p:cNvGrpSpPr/>
          <p:nvPr/>
        </p:nvGrpSpPr>
        <p:grpSpPr>
          <a:xfrm>
            <a:off x="4648200" y="2590800"/>
            <a:ext cx="2117119" cy="914400"/>
            <a:chOff x="4948461" y="1447800"/>
            <a:chExt cx="2117119" cy="91440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48461" y="1676400"/>
              <a:ext cx="321283" cy="381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67400" y="1447800"/>
              <a:ext cx="1198180" cy="914400"/>
            </a:xfrm>
            <a:prstGeom prst="rect">
              <a:avLst/>
            </a:prstGeom>
          </p:spPr>
        </p:pic>
      </p:grpSp>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24616" y="1645920"/>
            <a:ext cx="346984" cy="411480"/>
          </a:xfrm>
          <a:prstGeom prst="rect">
            <a:avLst/>
          </a:prstGeom>
        </p:spPr>
      </p:pic>
      <p:grpSp>
        <p:nvGrpSpPr>
          <p:cNvPr id="11" name="Group 10"/>
          <p:cNvGrpSpPr/>
          <p:nvPr/>
        </p:nvGrpSpPr>
        <p:grpSpPr>
          <a:xfrm>
            <a:off x="1111065" y="3733800"/>
            <a:ext cx="5061135" cy="990600"/>
            <a:chOff x="1111065" y="3733800"/>
            <a:chExt cx="5061135" cy="990600"/>
          </a:xfrm>
        </p:grpSpPr>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11065" y="3733800"/>
              <a:ext cx="489135" cy="990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800600" y="4038600"/>
              <a:ext cx="1371600" cy="382661"/>
            </a:xfrm>
            <a:prstGeom prst="rect">
              <a:avLst/>
            </a:prstGeom>
          </p:spPr>
        </p:pic>
      </p:grpSp>
      <p:grpSp>
        <p:nvGrpSpPr>
          <p:cNvPr id="14" name="Group 13"/>
          <p:cNvGrpSpPr/>
          <p:nvPr/>
        </p:nvGrpSpPr>
        <p:grpSpPr>
          <a:xfrm>
            <a:off x="1524000" y="5044440"/>
            <a:ext cx="4659443" cy="365760"/>
            <a:chOff x="1524000" y="5029200"/>
            <a:chExt cx="4659443" cy="365760"/>
          </a:xfrm>
        </p:grpSpPr>
        <p:pic>
          <p:nvPicPr>
            <p:cNvPr id="12" name="Picture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524000" y="5029200"/>
              <a:ext cx="990600" cy="304082"/>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029200" y="5029200"/>
              <a:ext cx="1154243" cy="365760"/>
            </a:xfrm>
            <a:prstGeom prst="rect">
              <a:avLst/>
            </a:prstGeom>
          </p:spPr>
        </p:pic>
      </p:grpSp>
    </p:spTree>
    <p:extLst>
      <p:ext uri="{BB962C8B-B14F-4D97-AF65-F5344CB8AC3E}">
        <p14:creationId xmlns:p14="http://schemas.microsoft.com/office/powerpoint/2010/main" xmlns="" val="1010904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smtClean="0">
                <a:latin typeface="Arial" pitchFamily="34" charset="0"/>
                <a:cs typeface="Arial" pitchFamily="34" charset="0"/>
              </a:rPr>
              <a:t>Decoding Scheme</a:t>
            </a:r>
            <a:endParaRPr lang="en-US" sz="3800" b="1" dirty="0">
              <a:latin typeface="Arial" pitchFamily="34" charset="0"/>
              <a:cs typeface="Arial" pitchFamily="34" charset="0"/>
            </a:endParaRPr>
          </a:p>
        </p:txBody>
      </p:sp>
      <p:sp>
        <p:nvSpPr>
          <p:cNvPr id="15" name="Content Placeholder 14"/>
          <p:cNvSpPr>
            <a:spLocks noGrp="1"/>
          </p:cNvSpPr>
          <p:nvPr>
            <p:ph idx="1"/>
          </p:nvPr>
        </p:nvSpPr>
        <p:spPr>
          <a:xfrm>
            <a:off x="533400" y="1371600"/>
            <a:ext cx="6781800" cy="617873"/>
          </a:xfrm>
        </p:spPr>
        <p:txBody>
          <a:bodyPr>
            <a:noAutofit/>
          </a:bodyPr>
          <a:lstStyle/>
          <a:p>
            <a:pPr marL="0" indent="0">
              <a:buNone/>
            </a:pPr>
            <a:r>
              <a:rPr lang="en-US" sz="3000" dirty="0" smtClean="0">
                <a:latin typeface="Arial" panose="020B0604020202020204" pitchFamily="34" charset="0"/>
                <a:cs typeface="Arial" panose="020B0604020202020204" pitchFamily="34" charset="0"/>
              </a:rPr>
              <a:t>From a solution to the </a:t>
            </a:r>
            <a:r>
              <a:rPr lang="en-US" sz="3000" i="1" dirty="0" smtClean="0">
                <a:latin typeface="Arial" panose="020B0604020202020204" pitchFamily="34" charset="0"/>
                <a:cs typeface="Arial" panose="020B0604020202020204" pitchFamily="34" charset="0"/>
              </a:rPr>
              <a:t>encoded system</a:t>
            </a:r>
            <a:endParaRPr lang="en-US" sz="3000" i="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28800" y="2133600"/>
            <a:ext cx="1742434" cy="182880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76401" y="5029200"/>
            <a:ext cx="4114799" cy="1300655"/>
          </a:xfrm>
          <a:prstGeom prst="rect">
            <a:avLst/>
          </a:prstGeom>
        </p:spPr>
      </p:pic>
      <p:sp>
        <p:nvSpPr>
          <p:cNvPr id="18" name="Content Placeholder 14"/>
          <p:cNvSpPr txBox="1">
            <a:spLocks/>
          </p:cNvSpPr>
          <p:nvPr/>
        </p:nvSpPr>
        <p:spPr>
          <a:xfrm>
            <a:off x="533400" y="4191000"/>
            <a:ext cx="6781800" cy="6178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latin typeface="Arial" panose="020B0604020202020204" pitchFamily="34" charset="0"/>
                <a:cs typeface="Arial" panose="020B0604020202020204" pitchFamily="34" charset="0"/>
              </a:rPr>
              <a:t>decode a solution to the </a:t>
            </a:r>
            <a:r>
              <a:rPr lang="en-US" sz="3000" i="1" dirty="0" smtClean="0">
                <a:latin typeface="Arial" panose="020B0604020202020204" pitchFamily="34" charset="0"/>
                <a:cs typeface="Arial" panose="020B0604020202020204" pitchFamily="34" charset="0"/>
              </a:rPr>
              <a:t>raw system</a:t>
            </a:r>
            <a:endParaRPr lang="en-US" sz="3000" i="1" dirty="0">
              <a:latin typeface="Arial" panose="020B0604020202020204" pitchFamily="34" charset="0"/>
              <a:cs typeface="Arial" panose="020B0604020202020204" pitchFamily="34" charset="0"/>
            </a:endParaRPr>
          </a:p>
        </p:txBody>
      </p:sp>
      <p:grpSp>
        <p:nvGrpSpPr>
          <p:cNvPr id="22" name="Group 21"/>
          <p:cNvGrpSpPr/>
          <p:nvPr/>
        </p:nvGrpSpPr>
        <p:grpSpPr>
          <a:xfrm>
            <a:off x="3733800" y="2113002"/>
            <a:ext cx="2590800" cy="553998"/>
            <a:chOff x="3733800" y="2113002"/>
            <a:chExt cx="2590800" cy="553998"/>
          </a:xfrm>
        </p:grpSpPr>
        <p:sp>
          <p:nvSpPr>
            <p:cNvPr id="19" name="TextBox 18"/>
            <p:cNvSpPr txBox="1"/>
            <p:nvPr/>
          </p:nvSpPr>
          <p:spPr>
            <a:xfrm>
              <a:off x="4572000" y="2113002"/>
              <a:ext cx="1752600" cy="553998"/>
            </a:xfrm>
            <a:prstGeom prst="rect">
              <a:avLst/>
            </a:prstGeom>
            <a:noFill/>
          </p:spPr>
          <p:txBody>
            <a:bodyPr wrap="square" rtlCol="0">
              <a:spAutoFit/>
            </a:bodyPr>
            <a:lstStyle/>
            <a:p>
              <a:r>
                <a:rPr lang="en-US" sz="3000" dirty="0" smtClean="0">
                  <a:solidFill>
                    <a:srgbClr val="0C4DBE"/>
                  </a:solidFill>
                  <a:latin typeface="Arial" panose="020B0604020202020204" pitchFamily="34" charset="0"/>
                  <a:cs typeface="Arial" panose="020B0604020202020204" pitchFamily="34" charset="0"/>
                </a:rPr>
                <a:t>correct</a:t>
              </a:r>
              <a:endParaRPr lang="en-US" sz="3000" dirty="0">
                <a:solidFill>
                  <a:srgbClr val="0C4DBE"/>
                </a:solidFill>
                <a:latin typeface="Arial" panose="020B0604020202020204" pitchFamily="34" charset="0"/>
                <a:cs typeface="Arial" panose="020B0604020202020204" pitchFamily="34" charset="0"/>
              </a:endParaRPr>
            </a:p>
          </p:txBody>
        </p:sp>
        <p:cxnSp>
          <p:nvCxnSpPr>
            <p:cNvPr id="21" name="Straight Arrow Connector 20"/>
            <p:cNvCxnSpPr>
              <a:stCxn id="19" idx="1"/>
            </p:cNvCxnSpPr>
            <p:nvPr/>
          </p:nvCxnSpPr>
          <p:spPr>
            <a:xfrm flipH="1">
              <a:off x="3733800" y="2390001"/>
              <a:ext cx="838200" cy="0"/>
            </a:xfrm>
            <a:prstGeom prst="straightConnector1">
              <a:avLst/>
            </a:prstGeom>
            <a:ln w="25400">
              <a:solidFill>
                <a:srgbClr val="0C4DBE"/>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733800" y="2722602"/>
            <a:ext cx="2590800" cy="553998"/>
            <a:chOff x="3733800" y="2113002"/>
            <a:chExt cx="2590800" cy="553998"/>
          </a:xfrm>
        </p:grpSpPr>
        <p:sp>
          <p:nvSpPr>
            <p:cNvPr id="24" name="TextBox 23"/>
            <p:cNvSpPr txBox="1"/>
            <p:nvPr/>
          </p:nvSpPr>
          <p:spPr>
            <a:xfrm>
              <a:off x="4572000" y="2113002"/>
              <a:ext cx="1752600" cy="553998"/>
            </a:xfrm>
            <a:prstGeom prst="rect">
              <a:avLst/>
            </a:prstGeom>
            <a:noFill/>
          </p:spPr>
          <p:txBody>
            <a:bodyPr wrap="square" rtlCol="0">
              <a:spAutoFit/>
            </a:bodyPr>
            <a:lstStyle/>
            <a:p>
              <a:r>
                <a:rPr lang="en-US" sz="3000" dirty="0" smtClean="0">
                  <a:solidFill>
                    <a:srgbClr val="0C4DBE"/>
                  </a:solidFill>
                  <a:latin typeface="Arial" panose="020B0604020202020204" pitchFamily="34" charset="0"/>
                  <a:cs typeface="Arial" panose="020B0604020202020204" pitchFamily="34" charset="0"/>
                </a:rPr>
                <a:t>faulty</a:t>
              </a:r>
              <a:endParaRPr lang="en-US" sz="3000" dirty="0">
                <a:solidFill>
                  <a:srgbClr val="0C4DBE"/>
                </a:solidFill>
                <a:latin typeface="Arial" panose="020B0604020202020204" pitchFamily="34" charset="0"/>
                <a:cs typeface="Arial" panose="020B0604020202020204" pitchFamily="34" charset="0"/>
              </a:endParaRPr>
            </a:p>
          </p:txBody>
        </p:sp>
        <p:cxnSp>
          <p:nvCxnSpPr>
            <p:cNvPr id="25" name="Straight Arrow Connector 24"/>
            <p:cNvCxnSpPr>
              <a:stCxn id="24" idx="1"/>
            </p:cNvCxnSpPr>
            <p:nvPr/>
          </p:nvCxnSpPr>
          <p:spPr>
            <a:xfrm flipH="1">
              <a:off x="3733800" y="2390001"/>
              <a:ext cx="838200" cy="0"/>
            </a:xfrm>
            <a:prstGeom prst="straightConnector1">
              <a:avLst/>
            </a:prstGeom>
            <a:ln w="25400">
              <a:solidFill>
                <a:srgbClr val="0C4DBE"/>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733800" y="3352800"/>
            <a:ext cx="2796988" cy="1015663"/>
            <a:chOff x="3733800" y="2113002"/>
            <a:chExt cx="2502568" cy="1015663"/>
          </a:xfrm>
        </p:grpSpPr>
        <p:sp>
          <p:nvSpPr>
            <p:cNvPr id="27" name="TextBox 26"/>
            <p:cNvSpPr txBox="1"/>
            <p:nvPr/>
          </p:nvSpPr>
          <p:spPr>
            <a:xfrm>
              <a:off x="4483768" y="2113002"/>
              <a:ext cx="1752600" cy="1015663"/>
            </a:xfrm>
            <a:prstGeom prst="rect">
              <a:avLst/>
            </a:prstGeom>
            <a:noFill/>
          </p:spPr>
          <p:txBody>
            <a:bodyPr wrap="square" rtlCol="0">
              <a:spAutoFit/>
            </a:bodyPr>
            <a:lstStyle/>
            <a:p>
              <a:r>
                <a:rPr lang="en-US" sz="3000" dirty="0" smtClean="0">
                  <a:solidFill>
                    <a:srgbClr val="0C4DBE"/>
                  </a:solidFill>
                  <a:latin typeface="Arial" panose="020B0604020202020204" pitchFamily="34" charset="0"/>
                  <a:cs typeface="Arial" panose="020B0604020202020204" pitchFamily="34" charset="0"/>
                </a:rPr>
                <a:t>redundant</a:t>
              </a:r>
              <a:endParaRPr lang="en-US" sz="3000" dirty="0">
                <a:solidFill>
                  <a:srgbClr val="0C4DBE"/>
                </a:solidFill>
                <a:latin typeface="Arial" panose="020B0604020202020204" pitchFamily="34" charset="0"/>
                <a:cs typeface="Arial" panose="020B0604020202020204" pitchFamily="34" charset="0"/>
              </a:endParaRPr>
            </a:p>
          </p:txBody>
        </p:sp>
        <p:cxnSp>
          <p:nvCxnSpPr>
            <p:cNvPr id="28" name="Straight Arrow Connector 27"/>
            <p:cNvCxnSpPr/>
            <p:nvPr/>
          </p:nvCxnSpPr>
          <p:spPr>
            <a:xfrm flipH="1">
              <a:off x="3733800" y="2390002"/>
              <a:ext cx="749968" cy="0"/>
            </a:xfrm>
            <a:prstGeom prst="straightConnector1">
              <a:avLst/>
            </a:prstGeom>
            <a:ln w="25400">
              <a:solidFill>
                <a:srgbClr val="0C4DBE"/>
              </a:solidFill>
              <a:tailEnd type="arrow"/>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2819400" y="2667000"/>
            <a:ext cx="3048000" cy="685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5140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Faults and Fault Tolerance in Parallel Systems</a:t>
            </a:r>
            <a:endParaRPr lang="en-US" sz="3600" b="1" dirty="0"/>
          </a:p>
        </p:txBody>
      </p:sp>
      <p:pic>
        <p:nvPicPr>
          <p:cNvPr id="3074" name="Picture 2"/>
          <p:cNvPicPr>
            <a:picLocks noChangeAspect="1" noChangeArrowheads="1"/>
          </p:cNvPicPr>
          <p:nvPr/>
        </p:nvPicPr>
        <p:blipFill>
          <a:blip r:embed="rId2" cstate="print"/>
          <a:srcRect l="13043" t="16894" r="13665" b="19503"/>
          <a:stretch>
            <a:fillRect/>
          </a:stretch>
        </p:blipFill>
        <p:spPr bwMode="auto">
          <a:xfrm>
            <a:off x="1143000" y="1524000"/>
            <a:ext cx="6934200" cy="3760922"/>
          </a:xfrm>
          <a:prstGeom prst="rect">
            <a:avLst/>
          </a:prstGeom>
          <a:noFill/>
          <a:ln w="9525">
            <a:noFill/>
            <a:miter lim="800000"/>
            <a:headEnd/>
            <a:tailEnd/>
          </a:ln>
        </p:spPr>
      </p:pic>
      <p:sp>
        <p:nvSpPr>
          <p:cNvPr id="5" name="TextBox 4"/>
          <p:cNvSpPr txBox="1"/>
          <p:nvPr/>
        </p:nvSpPr>
        <p:spPr>
          <a:xfrm>
            <a:off x="2438400" y="5410200"/>
            <a:ext cx="4876800" cy="381000"/>
          </a:xfrm>
          <a:prstGeom prst="rect">
            <a:avLst/>
          </a:prstGeom>
          <a:noFill/>
        </p:spPr>
        <p:txBody>
          <a:bodyPr wrap="square" rtlCol="0">
            <a:spAutoFit/>
          </a:bodyPr>
          <a:lstStyle/>
          <a:p>
            <a:pPr algn="ctr"/>
            <a:r>
              <a:rPr lang="en-US" dirty="0" smtClean="0"/>
              <a:t>Estimated chip counts in </a:t>
            </a:r>
            <a:r>
              <a:rPr lang="en-US" dirty="0" err="1" smtClean="0"/>
              <a:t>exascale</a:t>
            </a:r>
            <a:r>
              <a:rPr lang="en-US" dirty="0" smtClean="0"/>
              <a:t> systems</a:t>
            </a:r>
            <a:endParaRPr lang="en-US" dirty="0"/>
          </a:p>
        </p:txBody>
      </p:sp>
      <p:sp>
        <p:nvSpPr>
          <p:cNvPr id="7" name="TextBox 6"/>
          <p:cNvSpPr txBox="1"/>
          <p:nvPr/>
        </p:nvSpPr>
        <p:spPr>
          <a:xfrm>
            <a:off x="2743200" y="6400800"/>
            <a:ext cx="6172200" cy="338554"/>
          </a:xfrm>
          <a:prstGeom prst="rect">
            <a:avLst/>
          </a:prstGeom>
          <a:noFill/>
        </p:spPr>
        <p:txBody>
          <a:bodyPr wrap="square" rtlCol="0">
            <a:spAutoFit/>
          </a:bodyPr>
          <a:lstStyle/>
          <a:p>
            <a:pPr algn="r"/>
            <a:r>
              <a:rPr lang="en-US" sz="1600" dirty="0" smtClean="0"/>
              <a:t>Source: DARPA </a:t>
            </a:r>
            <a:r>
              <a:rPr lang="en-US" sz="1600" dirty="0" err="1" smtClean="0"/>
              <a:t>Exascale</a:t>
            </a:r>
            <a:r>
              <a:rPr lang="en-US" sz="1600" dirty="0" smtClean="0"/>
              <a:t> Technology Study [</a:t>
            </a:r>
            <a:r>
              <a:rPr lang="en-US" sz="1600" dirty="0" err="1" smtClean="0"/>
              <a:t>Kogge</a:t>
            </a:r>
            <a:r>
              <a:rPr lang="en-US" sz="1600" dirty="0" smtClean="0"/>
              <a:t> et 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76200"/>
            <a:ext cx="8229600" cy="639762"/>
          </a:xfrm>
        </p:spPr>
        <p:txBody>
          <a:bodyPr>
            <a:normAutofit/>
          </a:bodyPr>
          <a:lstStyle/>
          <a:p>
            <a:pPr algn="l"/>
            <a:r>
              <a:rPr lang="en-US" sz="3000" b="1" dirty="0" smtClean="0">
                <a:latin typeface="Arial" pitchFamily="34" charset="0"/>
                <a:cs typeface="Arial" pitchFamily="34" charset="0"/>
              </a:rPr>
              <a:t>Erasure Coded Fault Oblivious Computation</a:t>
            </a:r>
            <a:endParaRPr lang="en-US" sz="3000" b="1" dirty="0">
              <a:latin typeface="Arial" pitchFamily="34" charset="0"/>
              <a:cs typeface="Arial" pitchFamily="34" charset="0"/>
            </a:endParaRPr>
          </a:p>
        </p:txBody>
      </p:sp>
      <p:grpSp>
        <p:nvGrpSpPr>
          <p:cNvPr id="7" name="Group 6"/>
          <p:cNvGrpSpPr/>
          <p:nvPr/>
        </p:nvGrpSpPr>
        <p:grpSpPr>
          <a:xfrm>
            <a:off x="5486400" y="762000"/>
            <a:ext cx="2743200" cy="2286000"/>
            <a:chOff x="5334000" y="990600"/>
            <a:chExt cx="2743200" cy="228600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0" y="990600"/>
              <a:ext cx="2245376" cy="2286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782109" y="990600"/>
              <a:ext cx="295091" cy="2209800"/>
            </a:xfrm>
            <a:prstGeom prst="rect">
              <a:avLst/>
            </a:prstGeom>
          </p:spPr>
        </p:pic>
      </p:grpSp>
      <p:grpSp>
        <p:nvGrpSpPr>
          <p:cNvPr id="9" name="Group 8"/>
          <p:cNvGrpSpPr/>
          <p:nvPr/>
        </p:nvGrpSpPr>
        <p:grpSpPr>
          <a:xfrm>
            <a:off x="609600" y="741402"/>
            <a:ext cx="5715000" cy="5594833"/>
            <a:chOff x="609600" y="741402"/>
            <a:chExt cx="5715000" cy="5594833"/>
          </a:xfrm>
        </p:grpSpPr>
        <p:grpSp>
          <p:nvGrpSpPr>
            <p:cNvPr id="34" name="Group 33"/>
            <p:cNvGrpSpPr/>
            <p:nvPr/>
          </p:nvGrpSpPr>
          <p:grpSpPr>
            <a:xfrm>
              <a:off x="2362200" y="838200"/>
              <a:ext cx="2209800" cy="5498035"/>
              <a:chOff x="838200" y="685800"/>
              <a:chExt cx="2209800" cy="5498035"/>
            </a:xfrm>
          </p:grpSpPr>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8200" y="685800"/>
                <a:ext cx="434873" cy="5498035"/>
              </a:xfrm>
              <a:prstGeom prst="rect">
                <a:avLst/>
              </a:prstGeom>
            </p:spPr>
          </p:pic>
          <p:sp>
            <p:nvSpPr>
              <p:cNvPr id="31" name="Rectangle 30"/>
              <p:cNvSpPr>
                <a:spLocks/>
              </p:cNvSpPr>
              <p:nvPr/>
            </p:nvSpPr>
            <p:spPr>
              <a:xfrm>
                <a:off x="2609088" y="3142488"/>
                <a:ext cx="438912" cy="438912"/>
              </a:xfrm>
              <a:prstGeom prst="rect">
                <a:avLst/>
              </a:prstGeom>
              <a:solidFill>
                <a:srgbClr val="A50021"/>
              </a:solidFill>
              <a:ln w="508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solidFill>
                      <a:schemeClr val="bg1"/>
                    </a:solidFill>
                    <a:latin typeface="Arial" panose="020B0604020202020204" pitchFamily="34" charset="0"/>
                    <a:cs typeface="Arial" panose="020B0604020202020204" pitchFamily="34" charset="0"/>
                  </a:rPr>
                  <a:t>p</a:t>
                </a:r>
                <a:r>
                  <a:rPr lang="en-US" b="1" baseline="-25000" dirty="0">
                    <a:solidFill>
                      <a:schemeClr val="bg1"/>
                    </a:solidFill>
                    <a:latin typeface="Arial" panose="020B0604020202020204" pitchFamily="34" charset="0"/>
                    <a:cs typeface="Arial" panose="020B0604020202020204" pitchFamily="34" charset="0"/>
                  </a:rPr>
                  <a:t>9</a:t>
                </a:r>
              </a:p>
            </p:txBody>
          </p:sp>
          <p:cxnSp>
            <p:nvCxnSpPr>
              <p:cNvPr id="32" name="Straight Connector 31"/>
              <p:cNvCxnSpPr>
                <a:endCxn id="31" idx="0"/>
              </p:cNvCxnSpPr>
              <p:nvPr/>
            </p:nvCxnSpPr>
            <p:spPr>
              <a:xfrm>
                <a:off x="1273073" y="914400"/>
                <a:ext cx="1555471" cy="2228088"/>
              </a:xfrm>
              <a:prstGeom prst="line">
                <a:avLst/>
              </a:prstGeom>
              <a:ln w="2540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1" idx="2"/>
              </p:cNvCxnSpPr>
              <p:nvPr/>
            </p:nvCxnSpPr>
            <p:spPr>
              <a:xfrm flipH="1">
                <a:off x="1273073" y="3581400"/>
                <a:ext cx="1555471" cy="2362200"/>
              </a:xfrm>
              <a:prstGeom prst="line">
                <a:avLst/>
              </a:prstGeom>
              <a:ln w="25400">
                <a:solidFill>
                  <a:srgbClr val="A50021"/>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609600" y="741402"/>
              <a:ext cx="1600200" cy="553998"/>
            </a:xfrm>
            <a:prstGeom prst="rect">
              <a:avLst/>
            </a:prstGeom>
            <a:noFill/>
          </p:spPr>
          <p:txBody>
            <a:bodyPr wrap="square" rtlCol="0">
              <a:spAutoFit/>
            </a:bodyPr>
            <a:lstStyle/>
            <a:p>
              <a:r>
                <a:rPr lang="en-US" sz="3000" i="1" dirty="0" smtClean="0">
                  <a:latin typeface="Georgia" panose="02040502050405020303" pitchFamily="18" charset="0"/>
                </a:rPr>
                <a:t>x</a:t>
              </a:r>
              <a:r>
                <a:rPr lang="en-US" sz="3000" baseline="-25000" dirty="0">
                  <a:latin typeface="Georgia" panose="02040502050405020303" pitchFamily="18" charset="0"/>
                </a:rPr>
                <a:t>9</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smtClean="0">
                  <a:latin typeface="Georgia" panose="02040502050405020303" pitchFamily="18" charset="0"/>
                </a:rPr>
                <a:t>1</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smtClean="0">
                  <a:latin typeface="Georgia" panose="02040502050405020303" pitchFamily="18" charset="0"/>
                </a:rPr>
                <a:t>2</a:t>
              </a:r>
              <a:endParaRPr lang="en-US" sz="3000" dirty="0">
                <a:latin typeface="Georgia" panose="02040502050405020303" pitchFamily="18" charset="0"/>
                <a:cs typeface="Arial" panose="020B0604020202020204" pitchFamily="34" charset="0"/>
              </a:endParaRPr>
            </a:p>
          </p:txBody>
        </p:sp>
        <p:sp>
          <p:nvSpPr>
            <p:cNvPr id="23" name="TextBox 22"/>
            <p:cNvSpPr txBox="1"/>
            <p:nvPr/>
          </p:nvSpPr>
          <p:spPr>
            <a:xfrm>
              <a:off x="609600" y="1427202"/>
              <a:ext cx="1600200" cy="553998"/>
            </a:xfrm>
            <a:prstGeom prst="rect">
              <a:avLst/>
            </a:prstGeom>
            <a:noFill/>
          </p:spPr>
          <p:txBody>
            <a:bodyPr wrap="square" rtlCol="0">
              <a:spAutoFit/>
            </a:bodyPr>
            <a:lstStyle/>
            <a:p>
              <a:r>
                <a:rPr lang="en-US" sz="3000" i="1" dirty="0" smtClean="0">
                  <a:latin typeface="Georgia" panose="02040502050405020303" pitchFamily="18" charset="0"/>
                </a:rPr>
                <a:t>x</a:t>
              </a:r>
              <a:r>
                <a:rPr lang="en-US" sz="3000" baseline="-25000" dirty="0" smtClean="0">
                  <a:latin typeface="Georgia" panose="02040502050405020303" pitchFamily="18" charset="0"/>
                </a:rPr>
                <a:t>1</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smtClean="0">
                  <a:latin typeface="Georgia" panose="02040502050405020303" pitchFamily="18" charset="0"/>
                </a:rPr>
                <a:t>2</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smtClean="0">
                  <a:latin typeface="Georgia" panose="02040502050405020303" pitchFamily="18" charset="0"/>
                </a:rPr>
                <a:t>3</a:t>
              </a:r>
              <a:endParaRPr lang="en-US" sz="3000" dirty="0">
                <a:latin typeface="Georgia" panose="02040502050405020303" pitchFamily="18" charset="0"/>
                <a:cs typeface="Arial" panose="020B0604020202020204" pitchFamily="34" charset="0"/>
              </a:endParaRPr>
            </a:p>
          </p:txBody>
        </p:sp>
        <p:sp>
          <p:nvSpPr>
            <p:cNvPr id="25" name="TextBox 24"/>
            <p:cNvSpPr txBox="1"/>
            <p:nvPr/>
          </p:nvSpPr>
          <p:spPr>
            <a:xfrm>
              <a:off x="609600" y="2113002"/>
              <a:ext cx="1600200" cy="553998"/>
            </a:xfrm>
            <a:prstGeom prst="rect">
              <a:avLst/>
            </a:prstGeom>
            <a:noFill/>
          </p:spPr>
          <p:txBody>
            <a:bodyPr wrap="square" rtlCol="0">
              <a:spAutoFit/>
            </a:bodyPr>
            <a:lstStyle/>
            <a:p>
              <a:r>
                <a:rPr lang="en-US" sz="3000" i="1" dirty="0" smtClean="0">
                  <a:latin typeface="Georgia" panose="02040502050405020303" pitchFamily="18" charset="0"/>
                </a:rPr>
                <a:t>x</a:t>
              </a:r>
              <a:r>
                <a:rPr lang="en-US" sz="3000" baseline="-25000" dirty="0" smtClean="0">
                  <a:latin typeface="Georgia" panose="02040502050405020303" pitchFamily="18" charset="0"/>
                </a:rPr>
                <a:t>2</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smtClean="0">
                  <a:latin typeface="Georgia" panose="02040502050405020303" pitchFamily="18" charset="0"/>
                </a:rPr>
                <a:t>3</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smtClean="0">
                  <a:latin typeface="Georgia" panose="02040502050405020303" pitchFamily="18" charset="0"/>
                </a:rPr>
                <a:t>4</a:t>
              </a:r>
              <a:endParaRPr lang="en-US" sz="3000" dirty="0">
                <a:latin typeface="Georgia" panose="02040502050405020303" pitchFamily="18" charset="0"/>
                <a:cs typeface="Arial" panose="020B0604020202020204" pitchFamily="34" charset="0"/>
              </a:endParaRPr>
            </a:p>
          </p:txBody>
        </p:sp>
        <p:sp>
          <p:nvSpPr>
            <p:cNvPr id="26" name="TextBox 25"/>
            <p:cNvSpPr txBox="1"/>
            <p:nvPr/>
          </p:nvSpPr>
          <p:spPr>
            <a:xfrm>
              <a:off x="609600" y="2819400"/>
              <a:ext cx="1600200" cy="553998"/>
            </a:xfrm>
            <a:prstGeom prst="rect">
              <a:avLst/>
            </a:prstGeom>
            <a:noFill/>
          </p:spPr>
          <p:txBody>
            <a:bodyPr wrap="square" rtlCol="0">
              <a:spAutoFit/>
            </a:bodyPr>
            <a:lstStyle/>
            <a:p>
              <a:r>
                <a:rPr lang="en-US" sz="3000" i="1" dirty="0" smtClean="0">
                  <a:latin typeface="Georgia" panose="02040502050405020303" pitchFamily="18" charset="0"/>
                </a:rPr>
                <a:t>x</a:t>
              </a:r>
              <a:r>
                <a:rPr lang="en-US" sz="3000" baseline="-25000" dirty="0">
                  <a:latin typeface="Georgia" panose="02040502050405020303" pitchFamily="18" charset="0"/>
                </a:rPr>
                <a:t>3</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a:latin typeface="Georgia" panose="02040502050405020303" pitchFamily="18" charset="0"/>
                </a:rPr>
                <a:t>4</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a:latin typeface="Georgia" panose="02040502050405020303" pitchFamily="18" charset="0"/>
                </a:rPr>
                <a:t>5</a:t>
              </a:r>
              <a:endParaRPr lang="en-US" sz="3000" dirty="0">
                <a:latin typeface="Georgia" panose="02040502050405020303" pitchFamily="18" charset="0"/>
                <a:cs typeface="Arial" panose="020B0604020202020204" pitchFamily="34" charset="0"/>
              </a:endParaRPr>
            </a:p>
          </p:txBody>
        </p:sp>
        <p:sp>
          <p:nvSpPr>
            <p:cNvPr id="27" name="TextBox 26"/>
            <p:cNvSpPr txBox="1"/>
            <p:nvPr/>
          </p:nvSpPr>
          <p:spPr>
            <a:xfrm>
              <a:off x="609600" y="3505200"/>
              <a:ext cx="1600200" cy="553998"/>
            </a:xfrm>
            <a:prstGeom prst="rect">
              <a:avLst/>
            </a:prstGeom>
            <a:noFill/>
          </p:spPr>
          <p:txBody>
            <a:bodyPr wrap="square" rtlCol="0">
              <a:spAutoFit/>
            </a:bodyPr>
            <a:lstStyle/>
            <a:p>
              <a:r>
                <a:rPr lang="en-US" sz="3000" i="1" dirty="0" smtClean="0">
                  <a:latin typeface="Georgia" panose="02040502050405020303" pitchFamily="18" charset="0"/>
                </a:rPr>
                <a:t>x</a:t>
              </a:r>
              <a:r>
                <a:rPr lang="en-US" sz="3000" baseline="-25000" dirty="0" smtClean="0">
                  <a:latin typeface="Georgia" panose="02040502050405020303" pitchFamily="18" charset="0"/>
                </a:rPr>
                <a:t>4</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a:latin typeface="Georgia" panose="02040502050405020303" pitchFamily="18" charset="0"/>
                </a:rPr>
                <a:t>5</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a:latin typeface="Georgia" panose="02040502050405020303" pitchFamily="18" charset="0"/>
                </a:rPr>
                <a:t>6</a:t>
              </a:r>
              <a:endParaRPr lang="en-US" sz="3000" dirty="0">
                <a:latin typeface="Georgia" panose="02040502050405020303" pitchFamily="18" charset="0"/>
                <a:cs typeface="Arial" panose="020B0604020202020204" pitchFamily="34" charset="0"/>
              </a:endParaRPr>
            </a:p>
          </p:txBody>
        </p:sp>
        <p:sp>
          <p:nvSpPr>
            <p:cNvPr id="35" name="TextBox 34"/>
            <p:cNvSpPr txBox="1"/>
            <p:nvPr/>
          </p:nvSpPr>
          <p:spPr>
            <a:xfrm>
              <a:off x="609600" y="4267200"/>
              <a:ext cx="1600200" cy="553998"/>
            </a:xfrm>
            <a:prstGeom prst="rect">
              <a:avLst/>
            </a:prstGeom>
            <a:noFill/>
          </p:spPr>
          <p:txBody>
            <a:bodyPr wrap="square" rtlCol="0">
              <a:spAutoFit/>
            </a:bodyPr>
            <a:lstStyle/>
            <a:p>
              <a:r>
                <a:rPr lang="en-US" sz="3000" i="1" dirty="0" smtClean="0">
                  <a:latin typeface="Georgia" panose="02040502050405020303" pitchFamily="18" charset="0"/>
                </a:rPr>
                <a:t>x</a:t>
              </a:r>
              <a:r>
                <a:rPr lang="en-US" sz="3000" baseline="-25000" dirty="0" smtClean="0">
                  <a:latin typeface="Georgia" panose="02040502050405020303" pitchFamily="18" charset="0"/>
                </a:rPr>
                <a:t>5</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a:latin typeface="Georgia" panose="02040502050405020303" pitchFamily="18" charset="0"/>
                </a:rPr>
                <a:t>6</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a:latin typeface="Georgia" panose="02040502050405020303" pitchFamily="18" charset="0"/>
                </a:rPr>
                <a:t>7</a:t>
              </a:r>
              <a:endParaRPr lang="en-US" sz="3000" dirty="0">
                <a:latin typeface="Georgia" panose="02040502050405020303" pitchFamily="18" charset="0"/>
                <a:cs typeface="Arial" panose="020B0604020202020204" pitchFamily="34" charset="0"/>
              </a:endParaRPr>
            </a:p>
          </p:txBody>
        </p:sp>
        <p:sp>
          <p:nvSpPr>
            <p:cNvPr id="36" name="TextBox 35"/>
            <p:cNvSpPr txBox="1"/>
            <p:nvPr/>
          </p:nvSpPr>
          <p:spPr>
            <a:xfrm>
              <a:off x="609600" y="5008602"/>
              <a:ext cx="1600200" cy="553998"/>
            </a:xfrm>
            <a:prstGeom prst="rect">
              <a:avLst/>
            </a:prstGeom>
            <a:noFill/>
          </p:spPr>
          <p:txBody>
            <a:bodyPr wrap="square" rtlCol="0">
              <a:spAutoFit/>
            </a:bodyPr>
            <a:lstStyle/>
            <a:p>
              <a:r>
                <a:rPr lang="en-US" sz="3000" i="1" dirty="0" smtClean="0">
                  <a:latin typeface="Georgia" panose="02040502050405020303" pitchFamily="18" charset="0"/>
                </a:rPr>
                <a:t>x</a:t>
              </a:r>
              <a:r>
                <a:rPr lang="en-US" sz="3000" baseline="-25000" dirty="0" smtClean="0">
                  <a:latin typeface="Georgia" panose="02040502050405020303" pitchFamily="18" charset="0"/>
                </a:rPr>
                <a:t>6</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a:latin typeface="Georgia" panose="02040502050405020303" pitchFamily="18" charset="0"/>
                </a:rPr>
                <a:t>7</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a:latin typeface="Georgia" panose="02040502050405020303" pitchFamily="18" charset="0"/>
                </a:rPr>
                <a:t>8</a:t>
              </a:r>
              <a:endParaRPr lang="en-US" sz="3000" dirty="0">
                <a:latin typeface="Georgia" panose="02040502050405020303" pitchFamily="18" charset="0"/>
                <a:cs typeface="Arial" panose="020B0604020202020204" pitchFamily="34" charset="0"/>
              </a:endParaRPr>
            </a:p>
          </p:txBody>
        </p:sp>
        <p:sp>
          <p:nvSpPr>
            <p:cNvPr id="39" name="TextBox 38"/>
            <p:cNvSpPr txBox="1"/>
            <p:nvPr/>
          </p:nvSpPr>
          <p:spPr>
            <a:xfrm>
              <a:off x="609600" y="5770602"/>
              <a:ext cx="1600200" cy="553998"/>
            </a:xfrm>
            <a:prstGeom prst="rect">
              <a:avLst/>
            </a:prstGeom>
            <a:noFill/>
          </p:spPr>
          <p:txBody>
            <a:bodyPr wrap="square" rtlCol="0">
              <a:spAutoFit/>
            </a:bodyPr>
            <a:lstStyle/>
            <a:p>
              <a:r>
                <a:rPr lang="en-US" sz="3000" i="1" dirty="0" smtClean="0">
                  <a:latin typeface="Georgia" panose="02040502050405020303" pitchFamily="18" charset="0"/>
                </a:rPr>
                <a:t>x</a:t>
              </a:r>
              <a:r>
                <a:rPr lang="en-US" sz="3000" baseline="-25000" dirty="0" smtClean="0">
                  <a:latin typeface="Georgia" panose="02040502050405020303" pitchFamily="18" charset="0"/>
                </a:rPr>
                <a:t>7</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a:latin typeface="Georgia" panose="02040502050405020303" pitchFamily="18" charset="0"/>
                </a:rPr>
                <a:t>8</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a:latin typeface="Georgia" panose="02040502050405020303" pitchFamily="18" charset="0"/>
                </a:rPr>
                <a:t>9</a:t>
              </a:r>
              <a:endParaRPr lang="en-US" sz="3000" dirty="0">
                <a:latin typeface="Georgia" panose="02040502050405020303" pitchFamily="18" charset="0"/>
                <a:cs typeface="Arial" panose="020B0604020202020204" pitchFamily="34" charset="0"/>
              </a:endParaRPr>
            </a:p>
          </p:txBody>
        </p:sp>
        <p:sp>
          <p:nvSpPr>
            <p:cNvPr id="40" name="TextBox 39"/>
            <p:cNvSpPr txBox="1"/>
            <p:nvPr/>
          </p:nvSpPr>
          <p:spPr>
            <a:xfrm>
              <a:off x="4724400" y="3179802"/>
              <a:ext cx="1600200" cy="553998"/>
            </a:xfrm>
            <a:prstGeom prst="rect">
              <a:avLst/>
            </a:prstGeom>
            <a:noFill/>
          </p:spPr>
          <p:txBody>
            <a:bodyPr wrap="square" rtlCol="0">
              <a:spAutoFit/>
            </a:bodyPr>
            <a:lstStyle/>
            <a:p>
              <a:r>
                <a:rPr lang="en-US" sz="3000" i="1" dirty="0" smtClean="0">
                  <a:latin typeface="Georgia" panose="02040502050405020303" pitchFamily="18" charset="0"/>
                </a:rPr>
                <a:t>x</a:t>
              </a:r>
              <a:r>
                <a:rPr lang="en-US" sz="3000" baseline="-25000" dirty="0" smtClean="0">
                  <a:latin typeface="Georgia" panose="02040502050405020303" pitchFamily="18" charset="0"/>
                </a:rPr>
                <a:t>8</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smtClean="0">
                  <a:latin typeface="Georgia" panose="02040502050405020303" pitchFamily="18" charset="0"/>
                </a:rPr>
                <a:t>9</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smtClean="0">
                  <a:latin typeface="Georgia" panose="02040502050405020303" pitchFamily="18" charset="0"/>
                </a:rPr>
                <a:t>1</a:t>
              </a:r>
              <a:endParaRPr lang="en-US" sz="3000" dirty="0">
                <a:latin typeface="Georgia" panose="02040502050405020303" pitchFamily="18" charset="0"/>
                <a:cs typeface="Arial" panose="020B0604020202020204" pitchFamily="34" charset="0"/>
              </a:endParaRPr>
            </a:p>
          </p:txBody>
        </p:sp>
      </p:grpSp>
    </p:spTree>
    <p:extLst>
      <p:ext uri="{BB962C8B-B14F-4D97-AF65-F5344CB8AC3E}">
        <p14:creationId xmlns:p14="http://schemas.microsoft.com/office/powerpoint/2010/main" xmlns="" val="2682845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76200"/>
            <a:ext cx="8229600" cy="639762"/>
          </a:xfrm>
        </p:spPr>
        <p:txBody>
          <a:bodyPr>
            <a:normAutofit/>
          </a:bodyPr>
          <a:lstStyle/>
          <a:p>
            <a:pPr algn="l"/>
            <a:r>
              <a:rPr lang="en-US" sz="3000" b="1" dirty="0" smtClean="0">
                <a:latin typeface="Arial" pitchFamily="34" charset="0"/>
                <a:cs typeface="Arial" pitchFamily="34" charset="0"/>
              </a:rPr>
              <a:t>Erasure Coded Fault Oblivious Computation</a:t>
            </a:r>
            <a:endParaRPr lang="en-US" sz="3000" b="1" dirty="0">
              <a:latin typeface="Arial" pitchFamily="34" charset="0"/>
              <a:cs typeface="Arial" pitchFamily="34" charset="0"/>
            </a:endParaRPr>
          </a:p>
        </p:txBody>
      </p:sp>
      <p:grpSp>
        <p:nvGrpSpPr>
          <p:cNvPr id="7" name="Group 6"/>
          <p:cNvGrpSpPr/>
          <p:nvPr/>
        </p:nvGrpSpPr>
        <p:grpSpPr>
          <a:xfrm>
            <a:off x="5486400" y="762000"/>
            <a:ext cx="2743200" cy="2286000"/>
            <a:chOff x="5334000" y="990600"/>
            <a:chExt cx="2743200" cy="228600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0" y="990600"/>
              <a:ext cx="2245376" cy="2286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782109" y="990600"/>
              <a:ext cx="295091" cy="2209800"/>
            </a:xfrm>
            <a:prstGeom prst="rect">
              <a:avLst/>
            </a:prstGeom>
          </p:spPr>
        </p:pic>
      </p:grpSp>
      <p:grpSp>
        <p:nvGrpSpPr>
          <p:cNvPr id="9" name="Group 8"/>
          <p:cNvGrpSpPr/>
          <p:nvPr/>
        </p:nvGrpSpPr>
        <p:grpSpPr>
          <a:xfrm>
            <a:off x="609600" y="741402"/>
            <a:ext cx="5715000" cy="5594833"/>
            <a:chOff x="609600" y="741402"/>
            <a:chExt cx="5715000" cy="5594833"/>
          </a:xfrm>
        </p:grpSpPr>
        <p:grpSp>
          <p:nvGrpSpPr>
            <p:cNvPr id="34" name="Group 33"/>
            <p:cNvGrpSpPr/>
            <p:nvPr/>
          </p:nvGrpSpPr>
          <p:grpSpPr>
            <a:xfrm>
              <a:off x="2362200" y="838200"/>
              <a:ext cx="2209800" cy="5498035"/>
              <a:chOff x="838200" y="685800"/>
              <a:chExt cx="2209800" cy="5498035"/>
            </a:xfrm>
          </p:grpSpPr>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8200" y="685800"/>
                <a:ext cx="434873" cy="5498035"/>
              </a:xfrm>
              <a:prstGeom prst="rect">
                <a:avLst/>
              </a:prstGeom>
            </p:spPr>
          </p:pic>
          <p:sp>
            <p:nvSpPr>
              <p:cNvPr id="31" name="Rectangle 30"/>
              <p:cNvSpPr>
                <a:spLocks/>
              </p:cNvSpPr>
              <p:nvPr/>
            </p:nvSpPr>
            <p:spPr>
              <a:xfrm>
                <a:off x="2609088" y="3142488"/>
                <a:ext cx="438912" cy="438912"/>
              </a:xfrm>
              <a:prstGeom prst="rect">
                <a:avLst/>
              </a:prstGeom>
              <a:solidFill>
                <a:srgbClr val="A50021"/>
              </a:solidFill>
              <a:ln w="508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solidFill>
                      <a:schemeClr val="bg1"/>
                    </a:solidFill>
                    <a:latin typeface="Arial" panose="020B0604020202020204" pitchFamily="34" charset="0"/>
                    <a:cs typeface="Arial" panose="020B0604020202020204" pitchFamily="34" charset="0"/>
                  </a:rPr>
                  <a:t>p</a:t>
                </a:r>
                <a:r>
                  <a:rPr lang="en-US" b="1" baseline="-25000" dirty="0">
                    <a:solidFill>
                      <a:schemeClr val="bg1"/>
                    </a:solidFill>
                    <a:latin typeface="Arial" panose="020B0604020202020204" pitchFamily="34" charset="0"/>
                    <a:cs typeface="Arial" panose="020B0604020202020204" pitchFamily="34" charset="0"/>
                  </a:rPr>
                  <a:t>9</a:t>
                </a:r>
              </a:p>
            </p:txBody>
          </p:sp>
          <p:cxnSp>
            <p:nvCxnSpPr>
              <p:cNvPr id="32" name="Straight Connector 31"/>
              <p:cNvCxnSpPr>
                <a:endCxn id="31" idx="0"/>
              </p:cNvCxnSpPr>
              <p:nvPr/>
            </p:nvCxnSpPr>
            <p:spPr>
              <a:xfrm>
                <a:off x="1273073" y="914400"/>
                <a:ext cx="1555471" cy="2228088"/>
              </a:xfrm>
              <a:prstGeom prst="line">
                <a:avLst/>
              </a:prstGeom>
              <a:ln w="2540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1" idx="2"/>
              </p:cNvCxnSpPr>
              <p:nvPr/>
            </p:nvCxnSpPr>
            <p:spPr>
              <a:xfrm flipH="1">
                <a:off x="1273073" y="3581400"/>
                <a:ext cx="1555471" cy="2362200"/>
              </a:xfrm>
              <a:prstGeom prst="line">
                <a:avLst/>
              </a:prstGeom>
              <a:ln w="25400">
                <a:solidFill>
                  <a:srgbClr val="A50021"/>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609600" y="741402"/>
              <a:ext cx="1600200" cy="553998"/>
            </a:xfrm>
            <a:prstGeom prst="rect">
              <a:avLst/>
            </a:prstGeom>
            <a:noFill/>
          </p:spPr>
          <p:txBody>
            <a:bodyPr wrap="square" rtlCol="0">
              <a:spAutoFit/>
            </a:bodyPr>
            <a:lstStyle/>
            <a:p>
              <a:r>
                <a:rPr lang="en-US" sz="3000" i="1" dirty="0" smtClean="0">
                  <a:latin typeface="Georgia" panose="02040502050405020303" pitchFamily="18" charset="0"/>
                </a:rPr>
                <a:t>x</a:t>
              </a:r>
              <a:r>
                <a:rPr lang="en-US" sz="3000" baseline="-25000" dirty="0">
                  <a:latin typeface="Georgia" panose="02040502050405020303" pitchFamily="18" charset="0"/>
                </a:rPr>
                <a:t>9</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smtClean="0">
                  <a:latin typeface="Georgia" panose="02040502050405020303" pitchFamily="18" charset="0"/>
                </a:rPr>
                <a:t>1</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smtClean="0">
                  <a:latin typeface="Georgia" panose="02040502050405020303" pitchFamily="18" charset="0"/>
                </a:rPr>
                <a:t>2</a:t>
              </a:r>
              <a:endParaRPr lang="en-US" sz="3000" dirty="0">
                <a:latin typeface="Georgia" panose="02040502050405020303" pitchFamily="18" charset="0"/>
                <a:cs typeface="Arial" panose="020B0604020202020204" pitchFamily="34" charset="0"/>
              </a:endParaRPr>
            </a:p>
          </p:txBody>
        </p:sp>
        <p:sp>
          <p:nvSpPr>
            <p:cNvPr id="23" name="TextBox 22"/>
            <p:cNvSpPr txBox="1"/>
            <p:nvPr/>
          </p:nvSpPr>
          <p:spPr>
            <a:xfrm>
              <a:off x="609600" y="1427202"/>
              <a:ext cx="1600200" cy="553998"/>
            </a:xfrm>
            <a:prstGeom prst="rect">
              <a:avLst/>
            </a:prstGeom>
            <a:noFill/>
          </p:spPr>
          <p:txBody>
            <a:bodyPr wrap="square" rtlCol="0">
              <a:spAutoFit/>
            </a:bodyPr>
            <a:lstStyle/>
            <a:p>
              <a:r>
                <a:rPr lang="en-US" sz="3000" i="1" dirty="0" smtClean="0">
                  <a:latin typeface="Georgia" panose="02040502050405020303" pitchFamily="18" charset="0"/>
                </a:rPr>
                <a:t>x</a:t>
              </a:r>
              <a:r>
                <a:rPr lang="en-US" sz="3000" baseline="-25000" dirty="0" smtClean="0">
                  <a:latin typeface="Georgia" panose="02040502050405020303" pitchFamily="18" charset="0"/>
                </a:rPr>
                <a:t>1</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smtClean="0">
                  <a:latin typeface="Georgia" panose="02040502050405020303" pitchFamily="18" charset="0"/>
                </a:rPr>
                <a:t>2</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smtClean="0">
                  <a:latin typeface="Georgia" panose="02040502050405020303" pitchFamily="18" charset="0"/>
                </a:rPr>
                <a:t>3</a:t>
              </a:r>
              <a:endParaRPr lang="en-US" sz="3000" dirty="0">
                <a:latin typeface="Georgia" panose="02040502050405020303" pitchFamily="18" charset="0"/>
                <a:cs typeface="Arial" panose="020B0604020202020204" pitchFamily="34" charset="0"/>
              </a:endParaRPr>
            </a:p>
          </p:txBody>
        </p:sp>
        <p:sp>
          <p:nvSpPr>
            <p:cNvPr id="25" name="TextBox 24"/>
            <p:cNvSpPr txBox="1"/>
            <p:nvPr/>
          </p:nvSpPr>
          <p:spPr>
            <a:xfrm>
              <a:off x="609600" y="2113002"/>
              <a:ext cx="1600200" cy="553998"/>
            </a:xfrm>
            <a:prstGeom prst="rect">
              <a:avLst/>
            </a:prstGeom>
            <a:noFill/>
          </p:spPr>
          <p:txBody>
            <a:bodyPr wrap="square" rtlCol="0">
              <a:spAutoFit/>
            </a:bodyPr>
            <a:lstStyle/>
            <a:p>
              <a:r>
                <a:rPr lang="en-US" sz="3000" i="1" dirty="0" smtClean="0">
                  <a:latin typeface="Georgia" panose="02040502050405020303" pitchFamily="18" charset="0"/>
                </a:rPr>
                <a:t>x</a:t>
              </a:r>
              <a:r>
                <a:rPr lang="en-US" sz="3000" baseline="-25000" dirty="0" smtClean="0">
                  <a:latin typeface="Georgia" panose="02040502050405020303" pitchFamily="18" charset="0"/>
                </a:rPr>
                <a:t>2</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smtClean="0">
                  <a:latin typeface="Georgia" panose="02040502050405020303" pitchFamily="18" charset="0"/>
                </a:rPr>
                <a:t>3</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smtClean="0">
                  <a:latin typeface="Georgia" panose="02040502050405020303" pitchFamily="18" charset="0"/>
                </a:rPr>
                <a:t>4</a:t>
              </a:r>
              <a:endParaRPr lang="en-US" sz="3000" dirty="0">
                <a:latin typeface="Georgia" panose="02040502050405020303" pitchFamily="18" charset="0"/>
                <a:cs typeface="Arial" panose="020B0604020202020204" pitchFamily="34" charset="0"/>
              </a:endParaRPr>
            </a:p>
          </p:txBody>
        </p:sp>
        <p:sp>
          <p:nvSpPr>
            <p:cNvPr id="26" name="TextBox 25"/>
            <p:cNvSpPr txBox="1"/>
            <p:nvPr/>
          </p:nvSpPr>
          <p:spPr>
            <a:xfrm>
              <a:off x="609600" y="2819400"/>
              <a:ext cx="1600200" cy="553998"/>
            </a:xfrm>
            <a:prstGeom prst="rect">
              <a:avLst/>
            </a:prstGeom>
            <a:noFill/>
          </p:spPr>
          <p:txBody>
            <a:bodyPr wrap="square" rtlCol="0">
              <a:spAutoFit/>
            </a:bodyPr>
            <a:lstStyle/>
            <a:p>
              <a:r>
                <a:rPr lang="en-US" sz="3000" i="1" dirty="0" smtClean="0">
                  <a:latin typeface="Georgia" panose="02040502050405020303" pitchFamily="18" charset="0"/>
                </a:rPr>
                <a:t>x</a:t>
              </a:r>
              <a:r>
                <a:rPr lang="en-US" sz="3000" baseline="-25000" dirty="0">
                  <a:latin typeface="Georgia" panose="02040502050405020303" pitchFamily="18" charset="0"/>
                </a:rPr>
                <a:t>3</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a:latin typeface="Georgia" panose="02040502050405020303" pitchFamily="18" charset="0"/>
                </a:rPr>
                <a:t>4</a:t>
              </a:r>
              <a:r>
                <a:rPr lang="en-US" sz="3000" dirty="0" smtClean="0">
                  <a:latin typeface="Georgia" panose="02040502050405020303" pitchFamily="18" charset="0"/>
                  <a:cs typeface="Arial" panose="020B0604020202020204" pitchFamily="34" charset="0"/>
                </a:rPr>
                <a:t>, </a:t>
              </a:r>
              <a:r>
                <a:rPr lang="en-US" sz="3000" i="1" dirty="0" smtClean="0">
                  <a:solidFill>
                    <a:srgbClr val="0C4DBE"/>
                  </a:solidFill>
                  <a:latin typeface="Georgia" panose="02040502050405020303" pitchFamily="18" charset="0"/>
                </a:rPr>
                <a:t>x</a:t>
              </a:r>
              <a:r>
                <a:rPr lang="en-US" sz="3000" baseline="-25000" dirty="0">
                  <a:solidFill>
                    <a:srgbClr val="0C4DBE"/>
                  </a:solidFill>
                  <a:latin typeface="Georgia" panose="02040502050405020303" pitchFamily="18" charset="0"/>
                </a:rPr>
                <a:t>5</a:t>
              </a:r>
              <a:endParaRPr lang="en-US" sz="3000" dirty="0">
                <a:solidFill>
                  <a:srgbClr val="0C4DBE"/>
                </a:solidFill>
                <a:latin typeface="Georgia" panose="02040502050405020303" pitchFamily="18" charset="0"/>
                <a:cs typeface="Arial" panose="020B0604020202020204" pitchFamily="34" charset="0"/>
              </a:endParaRPr>
            </a:p>
          </p:txBody>
        </p:sp>
        <p:sp>
          <p:nvSpPr>
            <p:cNvPr id="27" name="TextBox 26"/>
            <p:cNvSpPr txBox="1"/>
            <p:nvPr/>
          </p:nvSpPr>
          <p:spPr>
            <a:xfrm>
              <a:off x="609600" y="3505200"/>
              <a:ext cx="1600200" cy="553998"/>
            </a:xfrm>
            <a:prstGeom prst="rect">
              <a:avLst/>
            </a:prstGeom>
            <a:noFill/>
          </p:spPr>
          <p:txBody>
            <a:bodyPr wrap="square" rtlCol="0">
              <a:spAutoFit/>
            </a:bodyPr>
            <a:lstStyle/>
            <a:p>
              <a:r>
                <a:rPr lang="en-US" sz="3000" i="1" dirty="0" smtClean="0">
                  <a:latin typeface="Georgia" panose="02040502050405020303" pitchFamily="18" charset="0"/>
                </a:rPr>
                <a:t>x</a:t>
              </a:r>
              <a:r>
                <a:rPr lang="en-US" sz="3000" baseline="-25000" dirty="0" smtClean="0">
                  <a:latin typeface="Georgia" panose="02040502050405020303" pitchFamily="18" charset="0"/>
                </a:rPr>
                <a:t>4</a:t>
              </a:r>
              <a:r>
                <a:rPr lang="en-US" sz="3000" dirty="0" smtClean="0">
                  <a:latin typeface="Georgia" panose="02040502050405020303" pitchFamily="18" charset="0"/>
                  <a:cs typeface="Arial" panose="020B0604020202020204" pitchFamily="34" charset="0"/>
                </a:rPr>
                <a:t>, </a:t>
              </a:r>
              <a:r>
                <a:rPr lang="en-US" sz="3000" i="1" dirty="0" smtClean="0">
                  <a:solidFill>
                    <a:srgbClr val="0C4DBE"/>
                  </a:solidFill>
                  <a:latin typeface="Georgia" panose="02040502050405020303" pitchFamily="18" charset="0"/>
                </a:rPr>
                <a:t>x</a:t>
              </a:r>
              <a:r>
                <a:rPr lang="en-US" sz="3000" baseline="-25000" dirty="0">
                  <a:solidFill>
                    <a:srgbClr val="0C4DBE"/>
                  </a:solidFill>
                  <a:latin typeface="Georgia" panose="02040502050405020303" pitchFamily="18" charset="0"/>
                </a:rPr>
                <a:t>5</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a:latin typeface="Georgia" panose="02040502050405020303" pitchFamily="18" charset="0"/>
                </a:rPr>
                <a:t>6</a:t>
              </a:r>
              <a:endParaRPr lang="en-US" sz="3000" dirty="0">
                <a:latin typeface="Georgia" panose="02040502050405020303" pitchFamily="18" charset="0"/>
                <a:cs typeface="Arial" panose="020B0604020202020204" pitchFamily="34" charset="0"/>
              </a:endParaRPr>
            </a:p>
          </p:txBody>
        </p:sp>
        <p:sp>
          <p:nvSpPr>
            <p:cNvPr id="35" name="TextBox 34"/>
            <p:cNvSpPr txBox="1"/>
            <p:nvPr/>
          </p:nvSpPr>
          <p:spPr>
            <a:xfrm>
              <a:off x="609600" y="4267200"/>
              <a:ext cx="1600200" cy="553998"/>
            </a:xfrm>
            <a:prstGeom prst="rect">
              <a:avLst/>
            </a:prstGeom>
            <a:noFill/>
          </p:spPr>
          <p:txBody>
            <a:bodyPr wrap="square" rtlCol="0">
              <a:spAutoFit/>
            </a:bodyPr>
            <a:lstStyle/>
            <a:p>
              <a:r>
                <a:rPr lang="en-US" sz="3000" i="1" dirty="0" smtClean="0">
                  <a:solidFill>
                    <a:srgbClr val="0C4DBE"/>
                  </a:solidFill>
                  <a:latin typeface="Georgia" panose="02040502050405020303" pitchFamily="18" charset="0"/>
                </a:rPr>
                <a:t>x</a:t>
              </a:r>
              <a:r>
                <a:rPr lang="en-US" sz="3000" baseline="-25000" dirty="0" smtClean="0">
                  <a:solidFill>
                    <a:srgbClr val="0C4DBE"/>
                  </a:solidFill>
                  <a:latin typeface="Georgia" panose="02040502050405020303" pitchFamily="18" charset="0"/>
                </a:rPr>
                <a:t>5</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a:latin typeface="Georgia" panose="02040502050405020303" pitchFamily="18" charset="0"/>
                </a:rPr>
                <a:t>6</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a:latin typeface="Georgia" panose="02040502050405020303" pitchFamily="18" charset="0"/>
                </a:rPr>
                <a:t>7</a:t>
              </a:r>
              <a:endParaRPr lang="en-US" sz="3000" dirty="0">
                <a:latin typeface="Georgia" panose="02040502050405020303" pitchFamily="18" charset="0"/>
                <a:cs typeface="Arial" panose="020B0604020202020204" pitchFamily="34" charset="0"/>
              </a:endParaRPr>
            </a:p>
          </p:txBody>
        </p:sp>
        <p:sp>
          <p:nvSpPr>
            <p:cNvPr id="36" name="TextBox 35"/>
            <p:cNvSpPr txBox="1"/>
            <p:nvPr/>
          </p:nvSpPr>
          <p:spPr>
            <a:xfrm>
              <a:off x="609600" y="5008602"/>
              <a:ext cx="1600200" cy="553998"/>
            </a:xfrm>
            <a:prstGeom prst="rect">
              <a:avLst/>
            </a:prstGeom>
            <a:noFill/>
          </p:spPr>
          <p:txBody>
            <a:bodyPr wrap="square" rtlCol="0">
              <a:spAutoFit/>
            </a:bodyPr>
            <a:lstStyle/>
            <a:p>
              <a:r>
                <a:rPr lang="en-US" sz="3000" i="1" dirty="0" smtClean="0">
                  <a:latin typeface="Georgia" panose="02040502050405020303" pitchFamily="18" charset="0"/>
                </a:rPr>
                <a:t>x</a:t>
              </a:r>
              <a:r>
                <a:rPr lang="en-US" sz="3000" baseline="-25000" dirty="0" smtClean="0">
                  <a:latin typeface="Georgia" panose="02040502050405020303" pitchFamily="18" charset="0"/>
                </a:rPr>
                <a:t>6</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a:latin typeface="Georgia" panose="02040502050405020303" pitchFamily="18" charset="0"/>
                </a:rPr>
                <a:t>7</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a:latin typeface="Georgia" panose="02040502050405020303" pitchFamily="18" charset="0"/>
                </a:rPr>
                <a:t>8</a:t>
              </a:r>
              <a:endParaRPr lang="en-US" sz="3000" dirty="0">
                <a:latin typeface="Georgia" panose="02040502050405020303" pitchFamily="18" charset="0"/>
                <a:cs typeface="Arial" panose="020B0604020202020204" pitchFamily="34" charset="0"/>
              </a:endParaRPr>
            </a:p>
          </p:txBody>
        </p:sp>
        <p:sp>
          <p:nvSpPr>
            <p:cNvPr id="39" name="TextBox 38"/>
            <p:cNvSpPr txBox="1"/>
            <p:nvPr/>
          </p:nvSpPr>
          <p:spPr>
            <a:xfrm>
              <a:off x="609600" y="5770602"/>
              <a:ext cx="1600200" cy="553998"/>
            </a:xfrm>
            <a:prstGeom prst="rect">
              <a:avLst/>
            </a:prstGeom>
            <a:noFill/>
          </p:spPr>
          <p:txBody>
            <a:bodyPr wrap="square" rtlCol="0">
              <a:spAutoFit/>
            </a:bodyPr>
            <a:lstStyle/>
            <a:p>
              <a:r>
                <a:rPr lang="en-US" sz="3000" i="1" dirty="0" smtClean="0">
                  <a:latin typeface="Georgia" panose="02040502050405020303" pitchFamily="18" charset="0"/>
                </a:rPr>
                <a:t>x</a:t>
              </a:r>
              <a:r>
                <a:rPr lang="en-US" sz="3000" baseline="-25000" dirty="0" smtClean="0">
                  <a:latin typeface="Georgia" panose="02040502050405020303" pitchFamily="18" charset="0"/>
                </a:rPr>
                <a:t>7</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a:latin typeface="Georgia" panose="02040502050405020303" pitchFamily="18" charset="0"/>
                </a:rPr>
                <a:t>8</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a:latin typeface="Georgia" panose="02040502050405020303" pitchFamily="18" charset="0"/>
                </a:rPr>
                <a:t>9</a:t>
              </a:r>
              <a:endParaRPr lang="en-US" sz="3000" dirty="0">
                <a:latin typeface="Georgia" panose="02040502050405020303" pitchFamily="18" charset="0"/>
                <a:cs typeface="Arial" panose="020B0604020202020204" pitchFamily="34" charset="0"/>
              </a:endParaRPr>
            </a:p>
          </p:txBody>
        </p:sp>
        <p:sp>
          <p:nvSpPr>
            <p:cNvPr id="40" name="TextBox 39"/>
            <p:cNvSpPr txBox="1"/>
            <p:nvPr/>
          </p:nvSpPr>
          <p:spPr>
            <a:xfrm>
              <a:off x="4724400" y="3179802"/>
              <a:ext cx="1600200" cy="553998"/>
            </a:xfrm>
            <a:prstGeom prst="rect">
              <a:avLst/>
            </a:prstGeom>
            <a:noFill/>
          </p:spPr>
          <p:txBody>
            <a:bodyPr wrap="square" rtlCol="0">
              <a:spAutoFit/>
            </a:bodyPr>
            <a:lstStyle/>
            <a:p>
              <a:r>
                <a:rPr lang="en-US" sz="3000" i="1" dirty="0" smtClean="0">
                  <a:latin typeface="Georgia" panose="02040502050405020303" pitchFamily="18" charset="0"/>
                </a:rPr>
                <a:t>x</a:t>
              </a:r>
              <a:r>
                <a:rPr lang="en-US" sz="3000" baseline="-25000" dirty="0" smtClean="0">
                  <a:latin typeface="Georgia" panose="02040502050405020303" pitchFamily="18" charset="0"/>
                </a:rPr>
                <a:t>8</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smtClean="0">
                  <a:latin typeface="Georgia" panose="02040502050405020303" pitchFamily="18" charset="0"/>
                </a:rPr>
                <a:t>9</a:t>
              </a:r>
              <a:r>
                <a:rPr lang="en-US" sz="3000" dirty="0" smtClean="0">
                  <a:latin typeface="Georgia" panose="02040502050405020303" pitchFamily="18" charset="0"/>
                  <a:cs typeface="Arial" panose="020B0604020202020204" pitchFamily="34" charset="0"/>
                </a:rPr>
                <a:t>, </a:t>
              </a:r>
              <a:r>
                <a:rPr lang="en-US" sz="3000" i="1" dirty="0" smtClean="0">
                  <a:latin typeface="Georgia" panose="02040502050405020303" pitchFamily="18" charset="0"/>
                </a:rPr>
                <a:t>x</a:t>
              </a:r>
              <a:r>
                <a:rPr lang="en-US" sz="3000" baseline="-25000" dirty="0" smtClean="0">
                  <a:latin typeface="Georgia" panose="02040502050405020303" pitchFamily="18" charset="0"/>
                </a:rPr>
                <a:t>1</a:t>
              </a:r>
              <a:endParaRPr lang="en-US" sz="3000" dirty="0">
                <a:latin typeface="Georgia" panose="02040502050405020303" pitchFamily="18" charset="0"/>
                <a:cs typeface="Arial" panose="020B0604020202020204" pitchFamily="34" charset="0"/>
              </a:endParaRPr>
            </a:p>
          </p:txBody>
        </p:sp>
      </p:grpSp>
      <p:sp>
        <p:nvSpPr>
          <p:cNvPr id="21" name="Multiply 20"/>
          <p:cNvSpPr/>
          <p:nvPr/>
        </p:nvSpPr>
        <p:spPr>
          <a:xfrm>
            <a:off x="1905000" y="3657600"/>
            <a:ext cx="1371600" cy="4572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609600" y="3810000"/>
            <a:ext cx="1600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724400" y="4107359"/>
            <a:ext cx="3733800" cy="769441"/>
          </a:xfrm>
          <a:prstGeom prst="rect">
            <a:avLst/>
          </a:prstGeom>
          <a:noFill/>
        </p:spPr>
        <p:txBody>
          <a:bodyPr wrap="square" rtlCol="0">
            <a:spAutoFit/>
          </a:bodyPr>
          <a:lstStyle/>
          <a:p>
            <a:r>
              <a:rPr lang="en-US" sz="2200" i="1" dirty="0" smtClean="0">
                <a:solidFill>
                  <a:srgbClr val="0C4DBE"/>
                </a:solidFill>
                <a:latin typeface="Georgia" panose="02040502050405020303" pitchFamily="18" charset="0"/>
              </a:rPr>
              <a:t>x</a:t>
            </a:r>
            <a:r>
              <a:rPr lang="en-US" sz="2200" baseline="-25000" dirty="0" smtClean="0">
                <a:solidFill>
                  <a:srgbClr val="0C4DBE"/>
                </a:solidFill>
                <a:latin typeface="Georgia" panose="02040502050405020303" pitchFamily="18" charset="0"/>
              </a:rPr>
              <a:t>5 </a:t>
            </a:r>
            <a:r>
              <a:rPr lang="en-US" sz="2200" dirty="0" smtClean="0">
                <a:latin typeface="Arial" panose="020B0604020202020204" pitchFamily="34" charset="0"/>
                <a:cs typeface="Arial" panose="020B0604020202020204" pitchFamily="34" charset="0"/>
              </a:rPr>
              <a:t>is the snapshot value just before process p</a:t>
            </a:r>
            <a:r>
              <a:rPr lang="en-US" sz="2200" baseline="-25000" dirty="0" smtClean="0">
                <a:latin typeface="Arial" panose="020B0604020202020204" pitchFamily="34" charset="0"/>
                <a:cs typeface="Arial" panose="020B0604020202020204" pitchFamily="34" charset="0"/>
              </a:rPr>
              <a:t>5</a:t>
            </a:r>
            <a:r>
              <a:rPr lang="en-US" sz="2200" dirty="0" smtClean="0">
                <a:latin typeface="Arial" panose="020B0604020202020204" pitchFamily="34" charset="0"/>
                <a:cs typeface="Arial" panose="020B0604020202020204" pitchFamily="34" charset="0"/>
              </a:rPr>
              <a:t> failed.</a:t>
            </a:r>
          </a:p>
        </p:txBody>
      </p:sp>
      <p:sp>
        <p:nvSpPr>
          <p:cNvPr id="10" name="TextBox 9"/>
          <p:cNvSpPr txBox="1"/>
          <p:nvPr/>
        </p:nvSpPr>
        <p:spPr>
          <a:xfrm>
            <a:off x="609600" y="3431738"/>
            <a:ext cx="7772400" cy="1292662"/>
          </a:xfrm>
          <a:prstGeom prst="rect">
            <a:avLst/>
          </a:prstGeom>
          <a:solidFill>
            <a:schemeClr val="bg1">
              <a:lumMod val="95000"/>
            </a:schemeClr>
          </a:solidFill>
        </p:spPr>
        <p:txBody>
          <a:bodyPr wrap="square" rtlCol="0">
            <a:spAutoFit/>
          </a:bodyPr>
          <a:lstStyle/>
          <a:p>
            <a:pPr algn="ctr"/>
            <a:endParaRPr lang="en-US" sz="2600" dirty="0" smtClean="0">
              <a:solidFill>
                <a:srgbClr val="C00000"/>
              </a:solidFill>
              <a:latin typeface="Arial" panose="020B0604020202020204" pitchFamily="34" charset="0"/>
              <a:cs typeface="Arial" panose="020B0604020202020204" pitchFamily="34" charset="0"/>
            </a:endParaRPr>
          </a:p>
          <a:p>
            <a:pPr algn="ctr"/>
            <a:r>
              <a:rPr lang="en-US" sz="2600" dirty="0" smtClean="0">
                <a:solidFill>
                  <a:srgbClr val="C00000"/>
                </a:solidFill>
                <a:latin typeface="Arial" panose="020B0604020202020204" pitchFamily="34" charset="0"/>
                <a:cs typeface="Arial" panose="020B0604020202020204" pitchFamily="34" charset="0"/>
              </a:rPr>
              <a:t>Question</a:t>
            </a:r>
            <a:r>
              <a:rPr lang="en-US" sz="2600" dirty="0">
                <a:solidFill>
                  <a:srgbClr val="C00000"/>
                </a:solidFill>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when to expect </a:t>
            </a:r>
            <a:r>
              <a:rPr lang="en-US" sz="2600" dirty="0">
                <a:solidFill>
                  <a:srgbClr val="C00000"/>
                </a:solidFill>
                <a:latin typeface="Arial" panose="020B0604020202020204" pitchFamily="34" charset="0"/>
                <a:cs typeface="Arial" panose="020B0604020202020204" pitchFamily="34" charset="0"/>
              </a:rPr>
              <a:t>a solution to the </a:t>
            </a:r>
            <a:endParaRPr lang="en-US" sz="2600" dirty="0" smtClean="0">
              <a:solidFill>
                <a:srgbClr val="C00000"/>
              </a:solidFill>
              <a:latin typeface="Arial" panose="020B0604020202020204" pitchFamily="34" charset="0"/>
              <a:cs typeface="Arial" panose="020B0604020202020204" pitchFamily="34" charset="0"/>
            </a:endParaRPr>
          </a:p>
          <a:p>
            <a:pPr algn="ctr"/>
            <a:r>
              <a:rPr lang="en-US" sz="2600" i="1" dirty="0" smtClean="0">
                <a:solidFill>
                  <a:srgbClr val="C00000"/>
                </a:solidFill>
                <a:latin typeface="Arial" panose="020B0604020202020204" pitchFamily="34" charset="0"/>
                <a:cs typeface="Arial" panose="020B0604020202020204" pitchFamily="34" charset="0"/>
              </a:rPr>
              <a:t>encoded </a:t>
            </a:r>
            <a:r>
              <a:rPr lang="en-US" sz="2600" i="1" dirty="0">
                <a:solidFill>
                  <a:srgbClr val="C00000"/>
                </a:solidFill>
                <a:latin typeface="Arial" panose="020B0604020202020204" pitchFamily="34" charset="0"/>
                <a:cs typeface="Arial" panose="020B0604020202020204" pitchFamily="34" charset="0"/>
              </a:rPr>
              <a:t>system</a:t>
            </a:r>
            <a:r>
              <a:rPr lang="en-US" sz="2600" dirty="0">
                <a:solidFill>
                  <a:srgbClr val="C00000"/>
                </a:solidFill>
                <a:latin typeface="Arial" panose="020B0604020202020204" pitchFamily="34" charset="0"/>
                <a:cs typeface="Arial" panose="020B0604020202020204" pitchFamily="34" charset="0"/>
              </a:rPr>
              <a:t> for an </a:t>
            </a:r>
            <a:r>
              <a:rPr lang="en-US" sz="2600" dirty="0" smtClean="0">
                <a:solidFill>
                  <a:srgbClr val="C00000"/>
                </a:solidFill>
                <a:latin typeface="Arial" panose="020B0604020202020204" pitchFamily="34" charset="0"/>
                <a:cs typeface="Arial" panose="020B0604020202020204" pitchFamily="34" charset="0"/>
              </a:rPr>
              <a:t>arbitrary </a:t>
            </a:r>
            <a:r>
              <a:rPr lang="en-US" sz="2600" i="1" dirty="0" smtClean="0">
                <a:solidFill>
                  <a:srgbClr val="C00000"/>
                </a:solidFill>
                <a:latin typeface="Arial" panose="020B0604020202020204" pitchFamily="34" charset="0"/>
                <a:cs typeface="Arial" panose="020B0604020202020204" pitchFamily="34" charset="0"/>
              </a:rPr>
              <a:t>faulty</a:t>
            </a:r>
            <a:r>
              <a:rPr lang="en-US" sz="2600" dirty="0">
                <a:solidFill>
                  <a:srgbClr val="C00000"/>
                </a:solidFill>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component?</a:t>
            </a:r>
          </a:p>
        </p:txBody>
      </p:sp>
      <p:sp>
        <p:nvSpPr>
          <p:cNvPr id="11" name="TextBox 10"/>
          <p:cNvSpPr txBox="1"/>
          <p:nvPr/>
        </p:nvSpPr>
        <p:spPr>
          <a:xfrm>
            <a:off x="609600" y="4689157"/>
            <a:ext cx="7772400" cy="492443"/>
          </a:xfrm>
          <a:prstGeom prst="rect">
            <a:avLst/>
          </a:prstGeom>
          <a:solidFill>
            <a:schemeClr val="bg1">
              <a:lumMod val="95000"/>
            </a:schemeClr>
          </a:solidFill>
        </p:spPr>
        <p:txBody>
          <a:bodyPr wrap="square" rtlCol="0">
            <a:spAutoFit/>
          </a:bodyPr>
          <a:lstStyle/>
          <a:p>
            <a:pPr algn="ctr"/>
            <a:r>
              <a:rPr lang="en-US" sz="2600" dirty="0" smtClean="0">
                <a:solidFill>
                  <a:srgbClr val="0C4DBE"/>
                </a:solidFill>
                <a:latin typeface="Arial" panose="020B0604020202020204" pitchFamily="34" charset="0"/>
                <a:cs typeface="Arial" panose="020B0604020202020204" pitchFamily="34" charset="0"/>
              </a:rPr>
              <a:t>Answer for </a:t>
            </a:r>
            <a:r>
              <a:rPr lang="en-US" sz="2600" i="1" dirty="0" smtClean="0">
                <a:solidFill>
                  <a:srgbClr val="0C4DBE"/>
                </a:solidFill>
                <a:latin typeface="Arial" panose="020B0604020202020204" pitchFamily="34" charset="0"/>
                <a:cs typeface="Arial" panose="020B0604020202020204" pitchFamily="34" charset="0"/>
              </a:rPr>
              <a:t>k</a:t>
            </a:r>
            <a:r>
              <a:rPr lang="en-US" sz="2600" dirty="0" smtClean="0">
                <a:solidFill>
                  <a:srgbClr val="0C4DBE"/>
                </a:solidFill>
                <a:latin typeface="Arial" panose="020B0604020202020204" pitchFamily="34" charset="0"/>
                <a:cs typeface="Arial" panose="020B0604020202020204" pitchFamily="34" charset="0"/>
              </a:rPr>
              <a:t>=1: if </a:t>
            </a:r>
            <a:r>
              <a:rPr lang="en-US" sz="2600" b="1" dirty="0">
                <a:latin typeface="Georgia" panose="02040502050405020303" pitchFamily="18" charset="0"/>
                <a:cs typeface="Arial" panose="020B0604020202020204" pitchFamily="34" charset="0"/>
              </a:rPr>
              <a:t>E</a:t>
            </a:r>
            <a:r>
              <a:rPr lang="en-US" sz="2600" dirty="0">
                <a:solidFill>
                  <a:srgbClr val="0C4DBE"/>
                </a:solidFill>
                <a:latin typeface="Arial" panose="020B0604020202020204" pitchFamily="34" charset="0"/>
                <a:cs typeface="Arial" panose="020B0604020202020204" pitchFamily="34" charset="0"/>
              </a:rPr>
              <a:t> is a fully dense vector</a:t>
            </a:r>
            <a:r>
              <a:rPr lang="en-US" sz="2600" dirty="0" smtClean="0">
                <a:solidFill>
                  <a:srgbClr val="0C4DBE"/>
                </a:solidFill>
                <a:latin typeface="Arial" panose="020B0604020202020204" pitchFamily="34" charset="0"/>
                <a:cs typeface="Arial" panose="020B0604020202020204" pitchFamily="34" charset="0"/>
              </a:rPr>
              <a:t>.</a:t>
            </a:r>
            <a:endParaRPr lang="en-US" sz="2600" dirty="0">
              <a:solidFill>
                <a:srgbClr val="0C4DBE"/>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5334000" y="1874520"/>
            <a:ext cx="2514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629400" y="609600"/>
            <a:ext cx="0" cy="26852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924800" y="1752600"/>
            <a:ext cx="283464" cy="246888"/>
          </a:xfrm>
          <a:prstGeom prst="rect">
            <a:avLst/>
          </a:prstGeom>
          <a:noFill/>
          <a:ln>
            <a:solidFill>
              <a:srgbClr val="0C4D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0246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pPr algn="l"/>
            <a:r>
              <a:rPr lang="en-US" sz="3800" b="1" dirty="0" smtClean="0">
                <a:latin typeface="Arial" pitchFamily="34" charset="0"/>
                <a:cs typeface="Arial" pitchFamily="34" charset="0"/>
              </a:rPr>
              <a:t>Sufficient Condition on the Encoding Matrix</a:t>
            </a:r>
            <a:endParaRPr lang="en-US" sz="3800" dirty="0">
              <a:solidFill>
                <a:srgbClr val="0C4DBE"/>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2819400"/>
          </a:xfrm>
        </p:spPr>
        <p:txBody>
          <a:bodyPr>
            <a:normAutofit/>
          </a:bodyPr>
          <a:lstStyle/>
          <a:p>
            <a:pPr marL="0" indent="0">
              <a:buNone/>
            </a:pPr>
            <a:r>
              <a:rPr lang="en-US" sz="2800" b="1" dirty="0" smtClean="0">
                <a:latin typeface="+mj-lt"/>
                <a:ea typeface="Tahoma" panose="020B0604030504040204" pitchFamily="34" charset="0"/>
                <a:cs typeface="Times New Roman" panose="02020603050405020304" pitchFamily="18" charset="0"/>
              </a:rPr>
              <a:t>THEOREM.</a:t>
            </a:r>
            <a:r>
              <a:rPr lang="en-US" sz="2800" dirty="0" smtClean="0">
                <a:latin typeface="Arial" panose="020B0604020202020204" pitchFamily="34" charset="0"/>
                <a:cs typeface="Arial" panose="020B0604020202020204" pitchFamily="34" charset="0"/>
              </a:rPr>
              <a:t> </a:t>
            </a:r>
            <a:r>
              <a:rPr lang="en-US" sz="2800" i="1" dirty="0" smtClean="0">
                <a:latin typeface="Arial" panose="020B0604020202020204" pitchFamily="34" charset="0"/>
                <a:cs typeface="Arial" panose="020B0604020202020204" pitchFamily="34" charset="0"/>
              </a:rPr>
              <a:t>Let </a:t>
            </a:r>
            <a:r>
              <a:rPr lang="en-US" sz="2800" b="1" dirty="0" smtClean="0">
                <a:latin typeface="Georgia" panose="02040502050405020303" pitchFamily="18" charset="0"/>
                <a:cs typeface="Arial" panose="020B0604020202020204" pitchFamily="34" charset="0"/>
              </a:rPr>
              <a:t>E</a:t>
            </a:r>
            <a:r>
              <a:rPr lang="en-US" sz="2800" b="1" baseline="30000" dirty="0" smtClean="0">
                <a:latin typeface="+mj-lt"/>
                <a:cs typeface="Arial" panose="020B0604020202020204" pitchFamily="34" charset="0"/>
              </a:rPr>
              <a:t>T</a:t>
            </a:r>
            <a:r>
              <a:rPr lang="en-US" sz="2800" i="1" baseline="30000" dirty="0" smtClean="0">
                <a:latin typeface="Arial" panose="020B0604020202020204" pitchFamily="34" charset="0"/>
                <a:cs typeface="Arial" panose="020B0604020202020204" pitchFamily="34" charset="0"/>
              </a:rPr>
              <a:t> </a:t>
            </a:r>
            <a:r>
              <a:rPr lang="en-US" sz="2800" i="1" dirty="0" smtClean="0">
                <a:latin typeface="Arial" panose="020B0604020202020204" pitchFamily="34" charset="0"/>
                <a:cs typeface="Arial" panose="020B0604020202020204" pitchFamily="34" charset="0"/>
              </a:rPr>
              <a:t>be the </a:t>
            </a:r>
            <a:r>
              <a:rPr lang="en-US" sz="2800" i="1" dirty="0" err="1" smtClean="0">
                <a:solidFill>
                  <a:srgbClr val="0C4DBE"/>
                </a:solidFill>
                <a:latin typeface="Arial" panose="020B0604020202020204" pitchFamily="34" charset="0"/>
                <a:cs typeface="Arial" panose="020B0604020202020204" pitchFamily="34" charset="0"/>
              </a:rPr>
              <a:t>k×n</a:t>
            </a:r>
            <a:r>
              <a:rPr lang="en-US" sz="2800" i="1" dirty="0" smtClean="0">
                <a:latin typeface="Arial" panose="020B0604020202020204" pitchFamily="34" charset="0"/>
                <a:cs typeface="Arial" panose="020B0604020202020204" pitchFamily="34" charset="0"/>
              </a:rPr>
              <a:t> encoding matrix. If </a:t>
            </a:r>
            <a:r>
              <a:rPr lang="en-US" sz="2800" b="1" dirty="0" smtClean="0">
                <a:latin typeface="Georgia" panose="02040502050405020303" pitchFamily="18" charset="0"/>
                <a:cs typeface="Arial" panose="020B0604020202020204" pitchFamily="34" charset="0"/>
              </a:rPr>
              <a:t>E</a:t>
            </a:r>
            <a:r>
              <a:rPr lang="en-US" sz="2800" b="1" baseline="30000" dirty="0" smtClean="0">
                <a:latin typeface="Arial" panose="020B0604020202020204" pitchFamily="34" charset="0"/>
                <a:cs typeface="Arial" panose="020B0604020202020204" pitchFamily="34" charset="0"/>
              </a:rPr>
              <a:t>T </a:t>
            </a:r>
            <a:r>
              <a:rPr lang="en-US" sz="2800" i="1" dirty="0" smtClean="0">
                <a:latin typeface="Arial" panose="020B0604020202020204" pitchFamily="34" charset="0"/>
                <a:cs typeface="Arial" panose="020B0604020202020204" pitchFamily="34" charset="0"/>
              </a:rPr>
              <a:t>has </a:t>
            </a:r>
            <a:r>
              <a:rPr lang="en-US" sz="2800" i="1" dirty="0" err="1" smtClean="0">
                <a:solidFill>
                  <a:srgbClr val="C00000"/>
                </a:solidFill>
                <a:latin typeface="Arial" panose="020B0604020202020204" pitchFamily="34" charset="0"/>
                <a:cs typeface="Arial" panose="020B0604020202020204" pitchFamily="34" charset="0"/>
              </a:rPr>
              <a:t>Kruskal</a:t>
            </a:r>
            <a:r>
              <a:rPr lang="en-US" sz="2800" i="1" dirty="0" smtClean="0">
                <a:solidFill>
                  <a:srgbClr val="C00000"/>
                </a:solidFill>
                <a:latin typeface="Arial" panose="020B0604020202020204" pitchFamily="34" charset="0"/>
                <a:cs typeface="Arial" panose="020B0604020202020204" pitchFamily="34" charset="0"/>
              </a:rPr>
              <a:t> rank</a:t>
            </a:r>
            <a:r>
              <a:rPr lang="en-US" sz="2800" i="1" dirty="0" smtClean="0">
                <a:latin typeface="Arial" panose="020B0604020202020204" pitchFamily="34" charset="0"/>
                <a:cs typeface="Arial" panose="020B0604020202020204" pitchFamily="34" charset="0"/>
              </a:rPr>
              <a:t> </a:t>
            </a:r>
            <a:r>
              <a:rPr lang="en-US" sz="2800" i="1" dirty="0" smtClean="0">
                <a:solidFill>
                  <a:srgbClr val="0C4DBE"/>
                </a:solidFill>
                <a:latin typeface="Arial" panose="020B0604020202020204" pitchFamily="34" charset="0"/>
                <a:cs typeface="Arial" panose="020B0604020202020204" pitchFamily="34" charset="0"/>
              </a:rPr>
              <a:t>k</a:t>
            </a:r>
            <a:r>
              <a:rPr lang="en-US" sz="2800" i="1" dirty="0" smtClean="0">
                <a:latin typeface="Arial" panose="020B0604020202020204" pitchFamily="34" charset="0"/>
                <a:cs typeface="Arial" panose="020B0604020202020204" pitchFamily="34" charset="0"/>
              </a:rPr>
              <a:t>, then for any </a:t>
            </a:r>
            <a:r>
              <a:rPr lang="en-US" sz="2800" b="1" dirty="0" smtClean="0">
                <a:latin typeface="Georgia" panose="02040502050405020303" pitchFamily="18" charset="0"/>
                <a:cs typeface="Arial" panose="020B0604020202020204" pitchFamily="34" charset="0"/>
              </a:rPr>
              <a:t>f</a:t>
            </a:r>
            <a:r>
              <a:rPr lang="en-US" sz="2800" i="1" dirty="0" smtClean="0">
                <a:latin typeface="Arial" panose="020B0604020202020204" pitchFamily="34" charset="0"/>
                <a:cs typeface="Arial" panose="020B0604020202020204" pitchFamily="34" charset="0"/>
              </a:rPr>
              <a:t> such that </a:t>
            </a:r>
            <a:r>
              <a:rPr lang="en-US" sz="2800" b="1" dirty="0" smtClean="0">
                <a:latin typeface="Courier New" panose="02070309020205020404" pitchFamily="49" charset="0"/>
                <a:cs typeface="Courier New" panose="02070309020205020404" pitchFamily="49" charset="0"/>
              </a:rPr>
              <a:t>card</a:t>
            </a:r>
            <a:r>
              <a:rPr lang="en-US" sz="2800" dirty="0" smtClean="0">
                <a:latin typeface="Arial" panose="020B0604020202020204" pitchFamily="34" charset="0"/>
                <a:cs typeface="Arial" panose="020B0604020202020204" pitchFamily="34" charset="0"/>
              </a:rPr>
              <a:t>(</a:t>
            </a:r>
            <a:r>
              <a:rPr lang="en-US" sz="2800" b="1" dirty="0" smtClean="0">
                <a:latin typeface="Georgia" panose="02040502050405020303" pitchFamily="18" charset="0"/>
                <a:cs typeface="Arial" panose="020B0604020202020204" pitchFamily="34" charset="0"/>
              </a:rPr>
              <a:t>f</a:t>
            </a:r>
            <a:r>
              <a:rPr lang="en-US" sz="2800" dirty="0" smtClean="0">
                <a:latin typeface="Arial" panose="020B0604020202020204" pitchFamily="34" charset="0"/>
                <a:cs typeface="Arial" panose="020B0604020202020204" pitchFamily="34" charset="0"/>
              </a:rPr>
              <a:t>) ≤ </a:t>
            </a:r>
            <a:r>
              <a:rPr lang="en-US" sz="2800" i="1" dirty="0" smtClean="0">
                <a:solidFill>
                  <a:srgbClr val="0C4DBE"/>
                </a:solidFill>
                <a:latin typeface="Arial" panose="020B0604020202020204" pitchFamily="34" charset="0"/>
                <a:cs typeface="Arial" panose="020B0604020202020204" pitchFamily="34" charset="0"/>
              </a:rPr>
              <a:t>k</a:t>
            </a:r>
            <a:r>
              <a:rPr lang="en-US" sz="2800" dirty="0" smtClean="0">
                <a:latin typeface="Arial" panose="020B0604020202020204" pitchFamily="34" charset="0"/>
                <a:cs typeface="Arial" panose="020B0604020202020204" pitchFamily="34" charset="0"/>
              </a:rPr>
              <a:t> </a:t>
            </a:r>
            <a:r>
              <a:rPr lang="en-US" sz="2800" i="1" dirty="0" smtClean="0">
                <a:latin typeface="Arial" panose="020B0604020202020204" pitchFamily="34" charset="0"/>
                <a:cs typeface="Arial" panose="020B0604020202020204" pitchFamily="34" charset="0"/>
              </a:rPr>
              <a:t>there exists </a:t>
            </a:r>
            <a:r>
              <a:rPr lang="en-US" sz="2800" b="1" dirty="0" smtClean="0">
                <a:latin typeface="Georgia" panose="02040502050405020303" pitchFamily="18" charset="0"/>
                <a:cs typeface="Arial" panose="020B0604020202020204" pitchFamily="34" charset="0"/>
              </a:rPr>
              <a:t>c</a:t>
            </a:r>
            <a:r>
              <a:rPr lang="en-US" sz="2800" i="1" dirty="0" smtClean="0">
                <a:latin typeface="Arial" panose="020B0604020202020204" pitchFamily="34" charset="0"/>
                <a:cs typeface="Arial" panose="020B0604020202020204" pitchFamily="34" charset="0"/>
              </a:rPr>
              <a:t> and </a:t>
            </a:r>
            <a:r>
              <a:rPr lang="en-US" sz="2800" b="1" dirty="0" smtClean="0">
                <a:latin typeface="Georgia" panose="02040502050405020303" pitchFamily="18" charset="0"/>
                <a:cs typeface="Arial" panose="020B0604020202020204" pitchFamily="34" charset="0"/>
              </a:rPr>
              <a:t>r</a:t>
            </a:r>
            <a:r>
              <a:rPr lang="en-US" sz="2800" i="1" dirty="0" smtClean="0">
                <a:latin typeface="Arial" panose="020B0604020202020204" pitchFamily="34" charset="0"/>
                <a:cs typeface="Arial" panose="020B0604020202020204" pitchFamily="34" charset="0"/>
              </a:rPr>
              <a:t> such that a solution to the encoded system is </a:t>
            </a:r>
            <a:r>
              <a:rPr lang="en-US" sz="2800" dirty="0" smtClean="0">
                <a:latin typeface="Arial" panose="020B0604020202020204" pitchFamily="34" charset="0"/>
                <a:cs typeface="Arial" panose="020B0604020202020204" pitchFamily="34" charset="0"/>
              </a:rPr>
              <a:t>[</a:t>
            </a:r>
            <a:r>
              <a:rPr lang="en-US" sz="2800" b="1" dirty="0" err="1" smtClean="0">
                <a:latin typeface="Georgia" panose="02040502050405020303" pitchFamily="18" charset="0"/>
                <a:cs typeface="Arial" panose="020B0604020202020204" pitchFamily="34" charset="0"/>
              </a:rPr>
              <a:t>c</a:t>
            </a:r>
            <a:r>
              <a:rPr lang="en-US" sz="2800" b="1" baseline="30000" dirty="0" err="1" smtClean="0">
                <a:cs typeface="Arial" panose="020B0604020202020204" pitchFamily="34" charset="0"/>
              </a:rPr>
              <a:t>T</a:t>
            </a:r>
            <a:r>
              <a:rPr lang="en-US" sz="2800" b="1" dirty="0" smtClean="0">
                <a:latin typeface="Georgia" panose="02040502050405020303" pitchFamily="18" charset="0"/>
                <a:cs typeface="Arial" panose="020B0604020202020204" pitchFamily="34" charset="0"/>
              </a:rPr>
              <a:t>, f </a:t>
            </a:r>
            <a:r>
              <a:rPr lang="en-US" sz="2800" b="1" baseline="30000" dirty="0" smtClean="0">
                <a:cs typeface="Arial" panose="020B0604020202020204" pitchFamily="34" charset="0"/>
              </a:rPr>
              <a:t>T</a:t>
            </a:r>
            <a:r>
              <a:rPr lang="en-US" sz="2800" b="1" dirty="0" smtClean="0">
                <a:latin typeface="Georgia" panose="02040502050405020303" pitchFamily="18" charset="0"/>
                <a:cs typeface="Arial" panose="020B0604020202020204" pitchFamily="34" charset="0"/>
              </a:rPr>
              <a:t>, </a:t>
            </a:r>
            <a:r>
              <a:rPr lang="en-US" sz="2800" b="1" dirty="0" err="1" smtClean="0">
                <a:latin typeface="Georgia" panose="02040502050405020303" pitchFamily="18" charset="0"/>
                <a:cs typeface="Arial" panose="020B0604020202020204" pitchFamily="34" charset="0"/>
              </a:rPr>
              <a:t>r</a:t>
            </a:r>
            <a:r>
              <a:rPr lang="en-US" sz="2800" b="1" baseline="30000" dirty="0" err="1" smtClean="0">
                <a:cs typeface="Arial" panose="020B0604020202020204" pitchFamily="34" charset="0"/>
              </a:rPr>
              <a:t>T</a:t>
            </a:r>
            <a:r>
              <a:rPr lang="en-US" sz="2800" dirty="0" smtClean="0">
                <a:latin typeface="Arial" panose="020B0604020202020204" pitchFamily="34" charset="0"/>
                <a:cs typeface="Arial" panose="020B0604020202020204" pitchFamily="34" charset="0"/>
              </a:rPr>
              <a:t>]</a:t>
            </a:r>
            <a:r>
              <a:rPr lang="en-US" sz="2800" b="1" baseline="30000" dirty="0">
                <a:cs typeface="Arial" panose="020B0604020202020204" pitchFamily="34" charset="0"/>
              </a:rPr>
              <a:t> T</a:t>
            </a:r>
            <a:r>
              <a:rPr lang="en-US" sz="2800" i="1" dirty="0" smtClean="0">
                <a:latin typeface="Arial" panose="020B0604020202020204" pitchFamily="34" charset="0"/>
                <a:cs typeface="Arial" panose="020B0604020202020204" pitchFamily="34" charset="0"/>
              </a:rPr>
              <a:t>. </a:t>
            </a:r>
            <a:r>
              <a:rPr lang="en-US" sz="2800" i="1" dirty="0" smtClean="0">
                <a:solidFill>
                  <a:srgbClr val="C00000"/>
                </a:solidFill>
                <a:latin typeface="Arial" panose="020B0604020202020204" pitchFamily="34" charset="0"/>
                <a:cs typeface="Arial" panose="020B0604020202020204" pitchFamily="34" charset="0"/>
              </a:rPr>
              <a:t>Furthermore, any</a:t>
            </a:r>
            <a:r>
              <a:rPr lang="en-US" sz="2800" i="1" dirty="0" smtClean="0">
                <a:latin typeface="Arial" panose="020B0604020202020204" pitchFamily="34" charset="0"/>
                <a:cs typeface="Arial" panose="020B0604020202020204" pitchFamily="34" charset="0"/>
              </a:rPr>
              <a:t> </a:t>
            </a:r>
            <a:r>
              <a:rPr lang="en-US" sz="2800" b="1" dirty="0">
                <a:latin typeface="Georgia" panose="02040502050405020303" pitchFamily="18" charset="0"/>
                <a:cs typeface="Arial" panose="020B0604020202020204" pitchFamily="34" charset="0"/>
              </a:rPr>
              <a:t>c</a:t>
            </a:r>
            <a:r>
              <a:rPr lang="en-US" sz="2800" i="1" dirty="0">
                <a:latin typeface="Arial" panose="020B0604020202020204" pitchFamily="34" charset="0"/>
                <a:cs typeface="Arial" panose="020B0604020202020204" pitchFamily="34" charset="0"/>
              </a:rPr>
              <a:t> </a:t>
            </a:r>
            <a:r>
              <a:rPr lang="en-US" sz="2800" i="1" dirty="0">
                <a:solidFill>
                  <a:srgbClr val="C00000"/>
                </a:solidFill>
                <a:latin typeface="Arial" panose="020B0604020202020204" pitchFamily="34" charset="0"/>
                <a:cs typeface="Arial" panose="020B0604020202020204" pitchFamily="34" charset="0"/>
              </a:rPr>
              <a:t>and</a:t>
            </a:r>
            <a:r>
              <a:rPr lang="en-US" sz="2800" i="1" dirty="0">
                <a:latin typeface="Arial" panose="020B0604020202020204" pitchFamily="34" charset="0"/>
                <a:cs typeface="Arial" panose="020B0604020202020204" pitchFamily="34" charset="0"/>
              </a:rPr>
              <a:t> </a:t>
            </a:r>
            <a:r>
              <a:rPr lang="en-US" sz="2800" b="1" dirty="0" smtClean="0">
                <a:latin typeface="Georgia" panose="02040502050405020303" pitchFamily="18" charset="0"/>
                <a:cs typeface="Arial" panose="020B0604020202020204" pitchFamily="34" charset="0"/>
              </a:rPr>
              <a:t>r </a:t>
            </a:r>
            <a:r>
              <a:rPr lang="en-US" sz="2800" i="1" dirty="0" smtClean="0">
                <a:solidFill>
                  <a:srgbClr val="C00000"/>
                </a:solidFill>
                <a:latin typeface="Arial" panose="020B0604020202020204" pitchFamily="34" charset="0"/>
                <a:cs typeface="Arial" panose="020B0604020202020204" pitchFamily="34" charset="0"/>
              </a:rPr>
              <a:t>output by the fault oblivious computation satisfy.</a:t>
            </a:r>
            <a:endParaRPr lang="en-US" sz="2800"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762000" y="4532293"/>
            <a:ext cx="7543800" cy="954107"/>
          </a:xfrm>
          <a:prstGeom prst="rect">
            <a:avLst/>
          </a:prstGeom>
          <a:noFill/>
        </p:spPr>
        <p:txBody>
          <a:bodyPr wrap="square" rtlCol="0">
            <a:spAutoFit/>
          </a:bodyPr>
          <a:lstStyle/>
          <a:p>
            <a:pPr algn="ctr"/>
            <a:r>
              <a:rPr lang="en-US" sz="2800" i="1" dirty="0" err="1">
                <a:solidFill>
                  <a:srgbClr val="C00000"/>
                </a:solidFill>
                <a:latin typeface="Arial" panose="020B0604020202020204" pitchFamily="34" charset="0"/>
                <a:cs typeface="Arial" panose="020B0604020202020204" pitchFamily="34" charset="0"/>
              </a:rPr>
              <a:t>Kruskal</a:t>
            </a:r>
            <a:r>
              <a:rPr lang="en-US" sz="2800" i="1" dirty="0">
                <a:solidFill>
                  <a:srgbClr val="C00000"/>
                </a:solidFill>
                <a:latin typeface="Arial" panose="020B0604020202020204" pitchFamily="34" charset="0"/>
                <a:cs typeface="Arial" panose="020B0604020202020204" pitchFamily="34" charset="0"/>
              </a:rPr>
              <a:t> rank</a:t>
            </a:r>
            <a:r>
              <a:rPr lang="en-US" sz="2800" i="1" dirty="0">
                <a:latin typeface="Arial" panose="020B0604020202020204" pitchFamily="34" charset="0"/>
                <a:cs typeface="Arial" panose="020B0604020202020204" pitchFamily="34" charset="0"/>
              </a:rPr>
              <a:t> </a:t>
            </a:r>
            <a:r>
              <a:rPr lang="en-US" sz="2800" i="1" dirty="0" smtClean="0">
                <a:solidFill>
                  <a:srgbClr val="0C4DBE"/>
                </a:solidFill>
                <a:latin typeface="Arial" panose="020B0604020202020204" pitchFamily="34" charset="0"/>
                <a:cs typeface="Arial" panose="020B0604020202020204" pitchFamily="34" charset="0"/>
              </a:rPr>
              <a:t>k</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the largest </a:t>
            </a:r>
            <a:r>
              <a:rPr lang="en-US" sz="2800" i="1" dirty="0">
                <a:solidFill>
                  <a:srgbClr val="0C4DBE"/>
                </a:solidFill>
                <a:latin typeface="Arial" panose="020B0604020202020204" pitchFamily="34" charset="0"/>
                <a:cs typeface="Arial" panose="020B0604020202020204" pitchFamily="34" charset="0"/>
              </a:rPr>
              <a:t>k</a:t>
            </a:r>
            <a:r>
              <a:rPr lang="en-US" sz="2800" dirty="0" smtClean="0">
                <a:latin typeface="Arial" panose="020B0604020202020204" pitchFamily="34" charset="0"/>
                <a:cs typeface="Arial" panose="020B0604020202020204" pitchFamily="34" charset="0"/>
              </a:rPr>
              <a:t> such that any </a:t>
            </a:r>
            <a:r>
              <a:rPr lang="en-US" sz="2800" i="1" dirty="0">
                <a:solidFill>
                  <a:srgbClr val="0C4DBE"/>
                </a:solidFill>
                <a:latin typeface="Arial" panose="020B0604020202020204" pitchFamily="34" charset="0"/>
                <a:cs typeface="Arial" panose="020B0604020202020204" pitchFamily="34" charset="0"/>
              </a:rPr>
              <a:t>k</a:t>
            </a:r>
            <a:r>
              <a:rPr lang="en-US" sz="2800" dirty="0" smtClean="0">
                <a:latin typeface="Arial" panose="020B0604020202020204" pitchFamily="34" charset="0"/>
                <a:cs typeface="Arial" panose="020B0604020202020204" pitchFamily="34" charset="0"/>
              </a:rPr>
              <a:t> columns are linearly independent.</a:t>
            </a:r>
            <a:endParaRPr lang="en-US" sz="2800" dirty="0"/>
          </a:p>
        </p:txBody>
      </p:sp>
    </p:spTree>
    <p:extLst>
      <p:ext uri="{BB962C8B-B14F-4D97-AF65-F5344CB8AC3E}">
        <p14:creationId xmlns:p14="http://schemas.microsoft.com/office/powerpoint/2010/main" xmlns="" val="15698827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smtClean="0">
                <a:latin typeface="Arial" pitchFamily="34" charset="0"/>
                <a:cs typeface="Arial" pitchFamily="34" charset="0"/>
              </a:rPr>
              <a:t>Simulation Results</a:t>
            </a:r>
            <a:endParaRPr lang="en-US" sz="3800" b="1"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3886200"/>
          </a:xfrm>
        </p:spPr>
        <p:txBody>
          <a:bodyPr/>
          <a:lstStyle/>
          <a:p>
            <a:r>
              <a:rPr lang="en-US" sz="2400" dirty="0">
                <a:solidFill>
                  <a:srgbClr val="0C4DBE"/>
                </a:solidFill>
                <a:latin typeface="Arial" panose="020B0604020202020204" pitchFamily="34" charset="0"/>
                <a:cs typeface="Arial" panose="020B0604020202020204" pitchFamily="34" charset="0"/>
                <a:hlinkClick r:id="rId3"/>
              </a:rPr>
              <a:t>http://</a:t>
            </a:r>
            <a:r>
              <a:rPr lang="en-US" sz="2400" dirty="0" smtClean="0">
                <a:solidFill>
                  <a:srgbClr val="0C4DBE"/>
                </a:solidFill>
                <a:latin typeface="Arial" panose="020B0604020202020204" pitchFamily="34" charset="0"/>
                <a:cs typeface="Arial" panose="020B0604020202020204" pitchFamily="34" charset="0"/>
                <a:hlinkClick r:id="rId3"/>
              </a:rPr>
              <a:t>www.cise.ufl.edu/research/sparse/matrices</a:t>
            </a:r>
            <a:endParaRPr lang="en-US" sz="2400" dirty="0" smtClean="0">
              <a:solidFill>
                <a:srgbClr val="0C4DBE"/>
              </a:solidFill>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sz="2400" dirty="0" smtClean="0">
              <a:latin typeface="Courier New" panose="02070309020205020404" pitchFamily="49" charset="0"/>
              <a:cs typeface="Courier New" panose="02070309020205020404" pitchFamily="49" charset="0"/>
            </a:endParaRPr>
          </a:p>
          <a:p>
            <a:r>
              <a:rPr lang="en-US" sz="2400" dirty="0" smtClean="0">
                <a:latin typeface="Courier New" panose="02070309020205020404" pitchFamily="49" charset="0"/>
                <a:cs typeface="Courier New" panose="02070309020205020404" pitchFamily="49" charset="0"/>
              </a:rPr>
              <a:t>MATLAB</a:t>
            </a:r>
            <a:r>
              <a:rPr lang="en-US" sz="2400" dirty="0" smtClean="0">
                <a:latin typeface="Arial" panose="020B0604020202020204" pitchFamily="34" charset="0"/>
                <a:cs typeface="Arial" panose="020B0604020202020204" pitchFamily="34" charset="0"/>
              </a:rPr>
              <a:t> code of conjugate gradient (CG) iterations. </a:t>
            </a:r>
            <a:r>
              <a:rPr lang="en-US" sz="2400" i="1" dirty="0" smtClean="0">
                <a:solidFill>
                  <a:srgbClr val="0C4DBE"/>
                </a:solidFill>
                <a:latin typeface="Arial" panose="020B0604020202020204" pitchFamily="34" charset="0"/>
                <a:cs typeface="Arial" panose="020B0604020202020204" pitchFamily="34" charset="0"/>
              </a:rPr>
              <a:t>k</a:t>
            </a:r>
            <a:r>
              <a:rPr lang="en-US" sz="2400" dirty="0" smtClean="0">
                <a:latin typeface="Arial" panose="020B0604020202020204" pitchFamily="34" charset="0"/>
                <a:cs typeface="Arial" panose="020B0604020202020204" pitchFamily="34" charset="0"/>
              </a:rPr>
              <a:t> randomly selected faulty components are injected at the end of a randomly determined CG iteration.</a:t>
            </a:r>
          </a:p>
          <a:p>
            <a:r>
              <a:rPr lang="en-US" sz="2400" dirty="0" smtClean="0">
                <a:latin typeface="Arial" panose="020B0604020202020204" pitchFamily="34" charset="0"/>
                <a:cs typeface="Arial" panose="020B0604020202020204" pitchFamily="34" charset="0"/>
              </a:rPr>
              <a:t>Random matrix for encoding</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95400" y="2209800"/>
            <a:ext cx="6858000" cy="141405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14400" y="5489717"/>
            <a:ext cx="6400800" cy="606283"/>
          </a:xfrm>
          <a:prstGeom prst="rect">
            <a:avLst/>
          </a:prstGeom>
        </p:spPr>
      </p:pic>
    </p:spTree>
    <p:extLst>
      <p:ext uri="{BB962C8B-B14F-4D97-AF65-F5344CB8AC3E}">
        <p14:creationId xmlns:p14="http://schemas.microsoft.com/office/powerpoint/2010/main" xmlns="" val="1569882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4160520" cy="685800"/>
          </a:xfrm>
        </p:spPr>
        <p:txBody>
          <a:bodyPr>
            <a:normAutofit/>
          </a:bodyPr>
          <a:lstStyle/>
          <a:p>
            <a:pPr algn="l"/>
            <a:r>
              <a:rPr lang="en-US" sz="3200" b="1" dirty="0" smtClean="0">
                <a:latin typeface="Arial" pitchFamily="34" charset="0"/>
                <a:cs typeface="Arial" pitchFamily="34" charset="0"/>
              </a:rPr>
              <a:t>Simulation Results</a:t>
            </a:r>
            <a:endParaRPr lang="en-US" sz="3200" b="1" dirty="0">
              <a:latin typeface="Arial" pitchFamily="34" charset="0"/>
              <a:cs typeface="Arial" pitchFamily="34" charset="0"/>
            </a:endParaRPr>
          </a:p>
        </p:txBody>
      </p:sp>
      <p:grpSp>
        <p:nvGrpSpPr>
          <p:cNvPr id="20" name="Group 19"/>
          <p:cNvGrpSpPr/>
          <p:nvPr/>
        </p:nvGrpSpPr>
        <p:grpSpPr>
          <a:xfrm>
            <a:off x="731520" y="762000"/>
            <a:ext cx="7772400" cy="5791200"/>
            <a:chOff x="731520" y="762000"/>
            <a:chExt cx="7772400" cy="5791200"/>
          </a:xfrm>
        </p:grpSpPr>
        <p:grpSp>
          <p:nvGrpSpPr>
            <p:cNvPr id="19" name="Group 18"/>
            <p:cNvGrpSpPr/>
            <p:nvPr/>
          </p:nvGrpSpPr>
          <p:grpSpPr>
            <a:xfrm>
              <a:off x="731520" y="1143000"/>
              <a:ext cx="7772400" cy="5410200"/>
              <a:chOff x="731520" y="1143000"/>
              <a:chExt cx="7772400" cy="5410200"/>
            </a:xfrm>
          </p:grpSpPr>
          <p:grpSp>
            <p:nvGrpSpPr>
              <p:cNvPr id="12" name="Group 11"/>
              <p:cNvGrpSpPr/>
              <p:nvPr/>
            </p:nvGrpSpPr>
            <p:grpSpPr>
              <a:xfrm>
                <a:off x="731520" y="1143000"/>
                <a:ext cx="7772400" cy="5410200"/>
                <a:chOff x="731520" y="1609012"/>
                <a:chExt cx="7772400" cy="5410200"/>
              </a:xfrm>
            </p:grpSpPr>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1520" y="1609012"/>
                  <a:ext cx="7772400" cy="1743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1520" y="5270501"/>
                  <a:ext cx="7772400" cy="174871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1520" y="3445198"/>
                  <a:ext cx="7772400" cy="1745214"/>
                </a:xfrm>
                <a:prstGeom prst="rect">
                  <a:avLst/>
                </a:prstGeom>
              </p:spPr>
            </p:pic>
          </p:grpSp>
          <p:sp>
            <p:nvSpPr>
              <p:cNvPr id="13" name="TextBox 12"/>
              <p:cNvSpPr txBox="1"/>
              <p:nvPr/>
            </p:nvSpPr>
            <p:spPr>
              <a:xfrm>
                <a:off x="1066800" y="2362200"/>
                <a:ext cx="1371600" cy="307777"/>
              </a:xfrm>
              <a:prstGeom prst="rect">
                <a:avLst/>
              </a:prstGeom>
              <a:noFill/>
            </p:spPr>
            <p:txBody>
              <a:bodyPr wrap="square" rtlCol="0">
                <a:spAutoFit/>
              </a:bodyPr>
              <a:lstStyle/>
              <a:p>
                <a:pPr algn="ctr"/>
                <a:r>
                  <a:rPr lang="en-US" sz="1400" b="1" dirty="0" smtClean="0">
                    <a:solidFill>
                      <a:srgbClr val="0C4DBE"/>
                    </a:solidFill>
                    <a:latin typeface="Courier New" panose="02070309020205020404" pitchFamily="49" charset="0"/>
                    <a:cs typeface="Courier New" panose="02070309020205020404" pitchFamily="49" charset="0"/>
                  </a:rPr>
                  <a:t>Ltridiag500</a:t>
                </a:r>
                <a:endParaRPr lang="en-US" sz="1400" b="1" dirty="0">
                  <a:solidFill>
                    <a:srgbClr val="0C4DBE"/>
                  </a:solidFill>
                  <a:latin typeface="Courier New" panose="02070309020205020404" pitchFamily="49" charset="0"/>
                  <a:cs typeface="Courier New" panose="02070309020205020404" pitchFamily="49" charset="0"/>
                </a:endParaRPr>
              </a:p>
            </p:txBody>
          </p:sp>
          <p:sp>
            <p:nvSpPr>
              <p:cNvPr id="14" name="TextBox 13"/>
              <p:cNvSpPr txBox="1"/>
              <p:nvPr/>
            </p:nvSpPr>
            <p:spPr>
              <a:xfrm>
                <a:off x="1066800" y="6016823"/>
                <a:ext cx="1371600" cy="307777"/>
              </a:xfrm>
              <a:prstGeom prst="rect">
                <a:avLst/>
              </a:prstGeom>
              <a:noFill/>
            </p:spPr>
            <p:txBody>
              <a:bodyPr wrap="square" rtlCol="0">
                <a:spAutoFit/>
              </a:bodyPr>
              <a:lstStyle/>
              <a:p>
                <a:pPr algn="ctr"/>
                <a:r>
                  <a:rPr lang="en-US" sz="1400" b="1" dirty="0" smtClean="0">
                    <a:solidFill>
                      <a:srgbClr val="0C4DBE"/>
                    </a:solidFill>
                    <a:latin typeface="Courier New" panose="02070309020205020404" pitchFamily="49" charset="0"/>
                    <a:cs typeface="Courier New" panose="02070309020205020404" pitchFamily="49" charset="0"/>
                  </a:rPr>
                  <a:t>mhdb416</a:t>
                </a:r>
                <a:endParaRPr lang="en-US" sz="1400" b="1" dirty="0">
                  <a:solidFill>
                    <a:srgbClr val="0C4DBE"/>
                  </a:solidFill>
                  <a:latin typeface="Courier New" panose="02070309020205020404" pitchFamily="49" charset="0"/>
                  <a:cs typeface="Courier New" panose="02070309020205020404" pitchFamily="49" charset="0"/>
                </a:endParaRPr>
              </a:p>
            </p:txBody>
          </p:sp>
          <p:sp>
            <p:nvSpPr>
              <p:cNvPr id="15" name="TextBox 14"/>
              <p:cNvSpPr txBox="1"/>
              <p:nvPr/>
            </p:nvSpPr>
            <p:spPr>
              <a:xfrm>
                <a:off x="1066800" y="4191000"/>
                <a:ext cx="1371600" cy="307777"/>
              </a:xfrm>
              <a:prstGeom prst="rect">
                <a:avLst/>
              </a:prstGeom>
              <a:noFill/>
            </p:spPr>
            <p:txBody>
              <a:bodyPr wrap="square" rtlCol="0">
                <a:spAutoFit/>
              </a:bodyPr>
              <a:lstStyle/>
              <a:p>
                <a:pPr algn="ctr"/>
                <a:r>
                  <a:rPr lang="en-US" sz="1400" b="1" dirty="0" smtClean="0">
                    <a:solidFill>
                      <a:srgbClr val="0C4DBE"/>
                    </a:solidFill>
                    <a:latin typeface="Courier New" panose="02070309020205020404" pitchFamily="49" charset="0"/>
                    <a:cs typeface="Courier New" panose="02070309020205020404" pitchFamily="49" charset="0"/>
                  </a:rPr>
                  <a:t>nos3</a:t>
                </a:r>
                <a:endParaRPr lang="en-US" sz="1400" b="1" dirty="0">
                  <a:solidFill>
                    <a:srgbClr val="0C4DBE"/>
                  </a:solidFill>
                  <a:latin typeface="Courier New" panose="02070309020205020404" pitchFamily="49" charset="0"/>
                  <a:cs typeface="Courier New" panose="02070309020205020404" pitchFamily="49" charset="0"/>
                </a:endParaRPr>
              </a:p>
            </p:txBody>
          </p:sp>
        </p:grpSp>
        <p:sp>
          <p:nvSpPr>
            <p:cNvPr id="16" name="TextBox 15"/>
            <p:cNvSpPr txBox="1"/>
            <p:nvPr/>
          </p:nvSpPr>
          <p:spPr>
            <a:xfrm>
              <a:off x="1524000" y="773668"/>
              <a:ext cx="1371600" cy="369332"/>
            </a:xfrm>
            <a:prstGeom prst="rect">
              <a:avLst/>
            </a:prstGeom>
            <a:noFill/>
          </p:spPr>
          <p:txBody>
            <a:bodyPr wrap="square" rtlCol="0">
              <a:spAutoFit/>
            </a:bodyPr>
            <a:lstStyle/>
            <a:p>
              <a:pPr algn="ctr"/>
              <a:r>
                <a:rPr lang="en-US" i="1" dirty="0" smtClean="0">
                  <a:solidFill>
                    <a:srgbClr val="0C4DBE"/>
                  </a:solidFill>
                  <a:latin typeface="Arial" panose="020B0604020202020204" pitchFamily="34" charset="0"/>
                  <a:cs typeface="Arial" panose="020B0604020202020204" pitchFamily="34" charset="0"/>
                </a:rPr>
                <a:t>k</a:t>
              </a:r>
              <a:r>
                <a:rPr lang="en-US" dirty="0" smtClean="0">
                  <a:solidFill>
                    <a:srgbClr val="0C4DBE"/>
                  </a:solidFill>
                  <a:latin typeface="Arial" panose="020B0604020202020204" pitchFamily="34" charset="0"/>
                  <a:cs typeface="Arial" panose="020B0604020202020204" pitchFamily="34" charset="0"/>
                </a:rPr>
                <a:t> = 0</a:t>
              </a:r>
              <a:endParaRPr lang="en-US" dirty="0">
                <a:solidFill>
                  <a:srgbClr val="0C4DBE"/>
                </a:solidFill>
                <a:latin typeface="Arial" panose="020B0604020202020204" pitchFamily="34" charset="0"/>
                <a:cs typeface="Arial" panose="020B0604020202020204" pitchFamily="34" charset="0"/>
              </a:endParaRPr>
            </a:p>
          </p:txBody>
        </p:sp>
        <p:sp>
          <p:nvSpPr>
            <p:cNvPr id="17" name="TextBox 16"/>
            <p:cNvSpPr txBox="1"/>
            <p:nvPr/>
          </p:nvSpPr>
          <p:spPr>
            <a:xfrm>
              <a:off x="4191000" y="762000"/>
              <a:ext cx="1371600" cy="369332"/>
            </a:xfrm>
            <a:prstGeom prst="rect">
              <a:avLst/>
            </a:prstGeom>
            <a:noFill/>
          </p:spPr>
          <p:txBody>
            <a:bodyPr wrap="square" rtlCol="0">
              <a:spAutoFit/>
            </a:bodyPr>
            <a:lstStyle/>
            <a:p>
              <a:pPr algn="ctr"/>
              <a:r>
                <a:rPr lang="en-US" i="1" dirty="0" smtClean="0">
                  <a:solidFill>
                    <a:srgbClr val="0C4DBE"/>
                  </a:solidFill>
                  <a:latin typeface="Arial" panose="020B0604020202020204" pitchFamily="34" charset="0"/>
                  <a:cs typeface="Arial" panose="020B0604020202020204" pitchFamily="34" charset="0"/>
                </a:rPr>
                <a:t>k</a:t>
              </a:r>
              <a:r>
                <a:rPr lang="en-US" dirty="0" smtClean="0">
                  <a:solidFill>
                    <a:srgbClr val="0C4DBE"/>
                  </a:solidFill>
                  <a:latin typeface="Arial" panose="020B0604020202020204" pitchFamily="34" charset="0"/>
                  <a:cs typeface="Arial" panose="020B0604020202020204" pitchFamily="34" charset="0"/>
                </a:rPr>
                <a:t> = 1</a:t>
              </a:r>
              <a:endParaRPr lang="en-US" dirty="0">
                <a:solidFill>
                  <a:srgbClr val="0C4DBE"/>
                </a:solidFill>
                <a:latin typeface="Arial" panose="020B0604020202020204" pitchFamily="34" charset="0"/>
                <a:cs typeface="Arial" panose="020B0604020202020204" pitchFamily="34" charset="0"/>
              </a:endParaRPr>
            </a:p>
          </p:txBody>
        </p:sp>
        <p:sp>
          <p:nvSpPr>
            <p:cNvPr id="18" name="TextBox 17"/>
            <p:cNvSpPr txBox="1"/>
            <p:nvPr/>
          </p:nvSpPr>
          <p:spPr>
            <a:xfrm>
              <a:off x="6781800" y="773668"/>
              <a:ext cx="1371600" cy="369332"/>
            </a:xfrm>
            <a:prstGeom prst="rect">
              <a:avLst/>
            </a:prstGeom>
            <a:noFill/>
          </p:spPr>
          <p:txBody>
            <a:bodyPr wrap="square" rtlCol="0">
              <a:spAutoFit/>
            </a:bodyPr>
            <a:lstStyle/>
            <a:p>
              <a:pPr algn="ctr"/>
              <a:r>
                <a:rPr lang="en-US" i="1" dirty="0" smtClean="0">
                  <a:solidFill>
                    <a:srgbClr val="0C4DBE"/>
                  </a:solidFill>
                  <a:latin typeface="Arial" panose="020B0604020202020204" pitchFamily="34" charset="0"/>
                  <a:cs typeface="Arial" panose="020B0604020202020204" pitchFamily="34" charset="0"/>
                </a:rPr>
                <a:t>k</a:t>
              </a:r>
              <a:r>
                <a:rPr lang="en-US" dirty="0" smtClean="0">
                  <a:solidFill>
                    <a:srgbClr val="0C4DBE"/>
                  </a:solidFill>
                  <a:latin typeface="Arial" panose="020B0604020202020204" pitchFamily="34" charset="0"/>
                  <a:cs typeface="Arial" panose="020B0604020202020204" pitchFamily="34" charset="0"/>
                </a:rPr>
                <a:t> = 20%</a:t>
              </a:r>
              <a:r>
                <a:rPr lang="en-US" i="1" dirty="0" smtClean="0">
                  <a:solidFill>
                    <a:srgbClr val="0C4DBE"/>
                  </a:solidFill>
                  <a:latin typeface="Arial" panose="020B0604020202020204" pitchFamily="34" charset="0"/>
                  <a:cs typeface="Arial" panose="020B0604020202020204" pitchFamily="34" charset="0"/>
                </a:rPr>
                <a:t>n</a:t>
              </a:r>
              <a:endParaRPr lang="en-US" i="1" dirty="0">
                <a:solidFill>
                  <a:srgbClr val="0C4DBE"/>
                </a:solidFill>
                <a:latin typeface="Arial" panose="020B0604020202020204" pitchFamily="34" charset="0"/>
                <a:cs typeface="Arial" panose="020B0604020202020204" pitchFamily="34" charset="0"/>
              </a:endParaRPr>
            </a:p>
          </p:txBody>
        </p:sp>
      </p:grpSp>
      <p:sp>
        <p:nvSpPr>
          <p:cNvPr id="3" name="TextBox 2"/>
          <p:cNvSpPr txBox="1"/>
          <p:nvPr/>
        </p:nvSpPr>
        <p:spPr>
          <a:xfrm>
            <a:off x="3992880" y="331113"/>
            <a:ext cx="4693920" cy="430887"/>
          </a:xfrm>
          <a:prstGeom prst="rect">
            <a:avLst/>
          </a:prstGeom>
          <a:noFill/>
        </p:spPr>
        <p:txBody>
          <a:bodyPr wrap="square" rtlCol="0">
            <a:spAutoFit/>
          </a:bodyPr>
          <a:lstStyle/>
          <a:p>
            <a:r>
              <a:rPr lang="en-US" sz="2200" i="1" dirty="0" smtClean="0">
                <a:solidFill>
                  <a:srgbClr val="C00000"/>
                </a:solidFill>
              </a:rPr>
              <a:t>residuals are on the “encoded systems”.</a:t>
            </a:r>
            <a:endParaRPr lang="en-US" sz="2200" i="1" dirty="0">
              <a:solidFill>
                <a:srgbClr val="C00000"/>
              </a:solidFill>
            </a:endParaRPr>
          </a:p>
        </p:txBody>
      </p:sp>
    </p:spTree>
    <p:extLst>
      <p:ext uri="{BB962C8B-B14F-4D97-AF65-F5344CB8AC3E}">
        <p14:creationId xmlns:p14="http://schemas.microsoft.com/office/powerpoint/2010/main" xmlns="" val="2130280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685800"/>
          </a:xfrm>
        </p:spPr>
        <p:txBody>
          <a:bodyPr>
            <a:normAutofit/>
          </a:bodyPr>
          <a:lstStyle/>
          <a:p>
            <a:r>
              <a:rPr lang="en-US" sz="3800" b="1" dirty="0" smtClean="0">
                <a:latin typeface="Arial" pitchFamily="34" charset="0"/>
                <a:cs typeface="Arial" pitchFamily="34" charset="0"/>
              </a:rPr>
              <a:t>Simulation Results</a:t>
            </a:r>
            <a:endParaRPr lang="en-US" sz="3800" b="1" dirty="0">
              <a:latin typeface="Arial" pitchFamily="34" charset="0"/>
              <a:cs typeface="Arial" pitchFamily="34" charset="0"/>
            </a:endParaRPr>
          </a:p>
        </p:txBody>
      </p:sp>
      <p:grpSp>
        <p:nvGrpSpPr>
          <p:cNvPr id="7" name="Group 6"/>
          <p:cNvGrpSpPr/>
          <p:nvPr/>
        </p:nvGrpSpPr>
        <p:grpSpPr>
          <a:xfrm>
            <a:off x="475129" y="990600"/>
            <a:ext cx="8229600" cy="5528789"/>
            <a:chOff x="475129" y="990600"/>
            <a:chExt cx="8229600" cy="5528789"/>
          </a:xfrm>
        </p:grpSpPr>
        <p:grpSp>
          <p:nvGrpSpPr>
            <p:cNvPr id="6" name="Group 5"/>
            <p:cNvGrpSpPr/>
            <p:nvPr/>
          </p:nvGrpSpPr>
          <p:grpSpPr>
            <a:xfrm>
              <a:off x="475129" y="990600"/>
              <a:ext cx="8229600" cy="5528789"/>
              <a:chOff x="475129" y="990600"/>
              <a:chExt cx="8229600" cy="5528789"/>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5129" y="990600"/>
                <a:ext cx="8229600" cy="188511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5129" y="4648200"/>
                <a:ext cx="8229600" cy="187118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5129" y="2819400"/>
                <a:ext cx="8229600" cy="1885115"/>
              </a:xfrm>
              <a:prstGeom prst="rect">
                <a:avLst/>
              </a:prstGeom>
            </p:spPr>
          </p:pic>
        </p:grpSp>
        <p:sp>
          <p:nvSpPr>
            <p:cNvPr id="21" name="TextBox 20"/>
            <p:cNvSpPr txBox="1"/>
            <p:nvPr/>
          </p:nvSpPr>
          <p:spPr>
            <a:xfrm>
              <a:off x="6781800" y="1600200"/>
              <a:ext cx="1828800" cy="369332"/>
            </a:xfrm>
            <a:prstGeom prst="rect">
              <a:avLst/>
            </a:prstGeom>
            <a:noFill/>
          </p:spPr>
          <p:txBody>
            <a:bodyPr wrap="square" rtlCol="0">
              <a:spAutoFit/>
            </a:bodyPr>
            <a:lstStyle/>
            <a:p>
              <a:pPr algn="ctr"/>
              <a:r>
                <a:rPr lang="en-US" b="1" dirty="0" smtClean="0">
                  <a:solidFill>
                    <a:srgbClr val="0C4DBE"/>
                  </a:solidFill>
                  <a:latin typeface="Courier New" panose="02070309020205020404" pitchFamily="49" charset="0"/>
                  <a:cs typeface="Courier New" panose="02070309020205020404" pitchFamily="49" charset="0"/>
                </a:rPr>
                <a:t>Ltridiag500</a:t>
              </a:r>
              <a:endParaRPr lang="en-US" b="1" dirty="0">
                <a:solidFill>
                  <a:srgbClr val="0C4DBE"/>
                </a:solidFill>
                <a:latin typeface="Courier New" panose="02070309020205020404" pitchFamily="49" charset="0"/>
                <a:cs typeface="Courier New" panose="02070309020205020404" pitchFamily="49" charset="0"/>
              </a:endParaRPr>
            </a:p>
          </p:txBody>
        </p:sp>
        <p:sp>
          <p:nvSpPr>
            <p:cNvPr id="22" name="TextBox 21"/>
            <p:cNvSpPr txBox="1"/>
            <p:nvPr/>
          </p:nvSpPr>
          <p:spPr>
            <a:xfrm>
              <a:off x="6781800" y="5288634"/>
              <a:ext cx="1828800" cy="369332"/>
            </a:xfrm>
            <a:prstGeom prst="rect">
              <a:avLst/>
            </a:prstGeom>
            <a:noFill/>
          </p:spPr>
          <p:txBody>
            <a:bodyPr wrap="square" rtlCol="0">
              <a:spAutoFit/>
            </a:bodyPr>
            <a:lstStyle/>
            <a:p>
              <a:pPr algn="ctr"/>
              <a:r>
                <a:rPr lang="en-US" b="1" dirty="0" smtClean="0">
                  <a:solidFill>
                    <a:srgbClr val="0C4DBE"/>
                  </a:solidFill>
                  <a:latin typeface="Courier New" panose="02070309020205020404" pitchFamily="49" charset="0"/>
                  <a:cs typeface="Courier New" panose="02070309020205020404" pitchFamily="49" charset="0"/>
                </a:rPr>
                <a:t>mhdb416</a:t>
              </a:r>
              <a:endParaRPr lang="en-US" b="1" dirty="0">
                <a:solidFill>
                  <a:srgbClr val="0C4DBE"/>
                </a:solidFill>
                <a:latin typeface="Courier New" panose="02070309020205020404" pitchFamily="49" charset="0"/>
                <a:cs typeface="Courier New" panose="02070309020205020404" pitchFamily="49" charset="0"/>
              </a:endParaRPr>
            </a:p>
          </p:txBody>
        </p:sp>
        <p:sp>
          <p:nvSpPr>
            <p:cNvPr id="23" name="TextBox 22"/>
            <p:cNvSpPr txBox="1"/>
            <p:nvPr/>
          </p:nvSpPr>
          <p:spPr>
            <a:xfrm>
              <a:off x="6781800" y="3426023"/>
              <a:ext cx="1828800" cy="369332"/>
            </a:xfrm>
            <a:prstGeom prst="rect">
              <a:avLst/>
            </a:prstGeom>
            <a:noFill/>
          </p:spPr>
          <p:txBody>
            <a:bodyPr wrap="square" rtlCol="0">
              <a:spAutoFit/>
            </a:bodyPr>
            <a:lstStyle/>
            <a:p>
              <a:pPr algn="ctr"/>
              <a:r>
                <a:rPr lang="en-US" b="1" dirty="0" smtClean="0">
                  <a:solidFill>
                    <a:srgbClr val="0C4DBE"/>
                  </a:solidFill>
                  <a:latin typeface="Courier New" panose="02070309020205020404" pitchFamily="49" charset="0"/>
                  <a:cs typeface="Courier New" panose="02070309020205020404" pitchFamily="49" charset="0"/>
                </a:rPr>
                <a:t>nos3</a:t>
              </a:r>
              <a:endParaRPr lang="en-US" b="1" dirty="0">
                <a:solidFill>
                  <a:srgbClr val="0C4DBE"/>
                </a:solidFill>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xmlns="" val="3185368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Observations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Our Fault Oblivious formulations are orders of magnitude more resource efficient than replicated execution schemes and much more efficient than checkpoint and replay schemes.</a:t>
            </a:r>
          </a:p>
          <a:p>
            <a:r>
              <a:rPr lang="en-US" dirty="0" smtClean="0"/>
              <a:t>These methods are only the first results of their kind. Significant work and validation must go into establishing these results.</a:t>
            </a:r>
          </a:p>
          <a:p>
            <a:r>
              <a:rPr lang="en-US" dirty="0" smtClean="0"/>
              <a:t>Beyond these, significant new problems open up – how do we precondition, </a:t>
            </a:r>
            <a:r>
              <a:rPr lang="en-US" dirty="0" smtClean="0"/>
              <a:t>develop other </a:t>
            </a:r>
            <a:r>
              <a:rPr lang="en-US" dirty="0" smtClean="0"/>
              <a:t>solvers, </a:t>
            </a:r>
            <a:r>
              <a:rPr lang="en-US" dirty="0" err="1" smtClean="0"/>
              <a:t>eigenvalue</a:t>
            </a:r>
            <a:r>
              <a:rPr lang="en-US" dirty="0" smtClean="0"/>
              <a:t> problems, etc.</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8229600" cy="1143000"/>
          </a:xfrm>
        </p:spPr>
        <p:txBody>
          <a:bodyPr/>
          <a:lstStyle/>
          <a:p>
            <a:r>
              <a:rPr lang="en-US" dirty="0" smtClean="0"/>
              <a:t>Where we come from?</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14223" t="10102" r="15275" b="5717"/>
          <a:stretch>
            <a:fillRect/>
          </a:stretch>
        </p:blipFill>
        <p:spPr bwMode="auto">
          <a:xfrm>
            <a:off x="533400" y="457200"/>
            <a:ext cx="7964424" cy="5943600"/>
          </a:xfrm>
          <a:prstGeom prst="rect">
            <a:avLst/>
          </a:prstGeom>
          <a:noFill/>
          <a:ln w="9525">
            <a:noFill/>
            <a:miter lim="800000"/>
            <a:headEnd/>
            <a:tailEnd/>
          </a:ln>
        </p:spPr>
      </p:pic>
      <p:sp>
        <p:nvSpPr>
          <p:cNvPr id="5" name="TextBox 4"/>
          <p:cNvSpPr txBox="1"/>
          <p:nvPr/>
        </p:nvSpPr>
        <p:spPr>
          <a:xfrm>
            <a:off x="6248400" y="6477000"/>
            <a:ext cx="2590800" cy="338554"/>
          </a:xfrm>
          <a:prstGeom prst="rect">
            <a:avLst/>
          </a:prstGeom>
          <a:noFill/>
        </p:spPr>
        <p:txBody>
          <a:bodyPr wrap="square" rtlCol="0">
            <a:spAutoFit/>
          </a:bodyPr>
          <a:lstStyle/>
          <a:p>
            <a:r>
              <a:rPr lang="en-US" sz="1600" dirty="0" smtClean="0"/>
              <a:t>Adams, </a:t>
            </a:r>
            <a:r>
              <a:rPr lang="en-US" sz="1600" dirty="0" err="1" smtClean="0"/>
              <a:t>Grama</a:t>
            </a:r>
            <a:r>
              <a:rPr lang="en-US" sz="1600" dirty="0" smtClean="0"/>
              <a:t>, 2014</a:t>
            </a:r>
            <a:endParaRPr lang="en-US" sz="1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4732" t="8418" r="14767" b="4034"/>
          <a:stretch>
            <a:fillRect/>
          </a:stretch>
        </p:blipFill>
        <p:spPr bwMode="auto">
          <a:xfrm>
            <a:off x="762000" y="457200"/>
            <a:ext cx="7696200" cy="5973170"/>
          </a:xfrm>
          <a:prstGeom prst="rect">
            <a:avLst/>
          </a:prstGeom>
          <a:noFill/>
          <a:ln w="9525">
            <a:noFill/>
            <a:miter lim="800000"/>
            <a:headEnd/>
            <a:tailEnd/>
          </a:ln>
        </p:spPr>
      </p:pic>
      <p:sp>
        <p:nvSpPr>
          <p:cNvPr id="5" name="TextBox 4"/>
          <p:cNvSpPr txBox="1"/>
          <p:nvPr/>
        </p:nvSpPr>
        <p:spPr>
          <a:xfrm>
            <a:off x="6248400" y="6477000"/>
            <a:ext cx="2590800" cy="338554"/>
          </a:xfrm>
          <a:prstGeom prst="rect">
            <a:avLst/>
          </a:prstGeom>
          <a:noFill/>
        </p:spPr>
        <p:txBody>
          <a:bodyPr wrap="square" rtlCol="0">
            <a:spAutoFit/>
          </a:bodyPr>
          <a:lstStyle/>
          <a:p>
            <a:r>
              <a:rPr lang="en-US" sz="1600" dirty="0" smtClean="0"/>
              <a:t>Adams, </a:t>
            </a:r>
            <a:r>
              <a:rPr lang="en-US" sz="1600" dirty="0" err="1" smtClean="0"/>
              <a:t>Grama</a:t>
            </a:r>
            <a:r>
              <a:rPr lang="en-US" sz="1600" dirty="0" smtClean="0"/>
              <a:t>, 2014</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Faults and Fault Tolerance</a:t>
            </a:r>
            <a:endParaRPr lang="en-US" b="1" dirty="0"/>
          </a:p>
        </p:txBody>
      </p:sp>
      <p:pic>
        <p:nvPicPr>
          <p:cNvPr id="1026" name="Picture 2"/>
          <p:cNvPicPr>
            <a:picLocks noChangeAspect="1" noChangeArrowheads="1"/>
          </p:cNvPicPr>
          <p:nvPr/>
        </p:nvPicPr>
        <p:blipFill>
          <a:blip r:embed="rId2" cstate="print"/>
          <a:srcRect t="41333" r="2083" b="5333"/>
          <a:stretch>
            <a:fillRect/>
          </a:stretch>
        </p:blipFill>
        <p:spPr bwMode="auto">
          <a:xfrm>
            <a:off x="228600" y="1752600"/>
            <a:ext cx="8729664" cy="2971800"/>
          </a:xfrm>
          <a:prstGeom prst="rect">
            <a:avLst/>
          </a:prstGeom>
          <a:noFill/>
          <a:ln w="9525">
            <a:noFill/>
            <a:miter lim="800000"/>
            <a:headEnd/>
            <a:tailEnd/>
          </a:ln>
        </p:spPr>
      </p:pic>
      <p:sp>
        <p:nvSpPr>
          <p:cNvPr id="6" name="TextBox 5"/>
          <p:cNvSpPr txBox="1"/>
          <p:nvPr/>
        </p:nvSpPr>
        <p:spPr>
          <a:xfrm>
            <a:off x="533400" y="5029200"/>
            <a:ext cx="8229600" cy="369332"/>
          </a:xfrm>
          <a:prstGeom prst="rect">
            <a:avLst/>
          </a:prstGeom>
          <a:noFill/>
        </p:spPr>
        <p:txBody>
          <a:bodyPr wrap="square" rtlCol="0">
            <a:spAutoFit/>
          </a:bodyPr>
          <a:lstStyle/>
          <a:p>
            <a:pPr algn="ctr"/>
            <a:r>
              <a:rPr lang="en-US" dirty="0" smtClean="0"/>
              <a:t>Uncorrectable hard failure rates of the Blue Gene/L by component</a:t>
            </a:r>
            <a:endParaRPr lang="en-US" dirty="0"/>
          </a:p>
        </p:txBody>
      </p:sp>
      <p:sp>
        <p:nvSpPr>
          <p:cNvPr id="5" name="TextBox 4"/>
          <p:cNvSpPr txBox="1"/>
          <p:nvPr/>
        </p:nvSpPr>
        <p:spPr>
          <a:xfrm>
            <a:off x="3581400" y="6172200"/>
            <a:ext cx="5410200" cy="307777"/>
          </a:xfrm>
          <a:prstGeom prst="rect">
            <a:avLst/>
          </a:prstGeom>
          <a:noFill/>
        </p:spPr>
        <p:txBody>
          <a:bodyPr wrap="square" rtlCol="0">
            <a:spAutoFit/>
          </a:bodyPr>
          <a:lstStyle/>
          <a:p>
            <a:r>
              <a:rPr lang="en-US" sz="1400" dirty="0" smtClean="0"/>
              <a:t>Source: P. COTEUS ET AL., </a:t>
            </a:r>
            <a:r>
              <a:rPr lang="pt-BR" sz="1400" dirty="0" smtClean="0"/>
              <a:t>IBM J. RES. &amp; DEV. VOL. 49 NO. 2/3</a:t>
            </a:r>
            <a:endParaRPr lang="en-US"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14223" t="10102" r="14223" b="5717"/>
          <a:stretch>
            <a:fillRect/>
          </a:stretch>
        </p:blipFill>
        <p:spPr bwMode="auto">
          <a:xfrm>
            <a:off x="533400" y="533400"/>
            <a:ext cx="7848600" cy="5771029"/>
          </a:xfrm>
          <a:prstGeom prst="rect">
            <a:avLst/>
          </a:prstGeom>
          <a:noFill/>
          <a:ln w="9525">
            <a:noFill/>
            <a:miter lim="800000"/>
            <a:headEnd/>
            <a:tailEnd/>
          </a:ln>
        </p:spPr>
      </p:pic>
      <p:sp>
        <p:nvSpPr>
          <p:cNvPr id="5" name="TextBox 4"/>
          <p:cNvSpPr txBox="1"/>
          <p:nvPr/>
        </p:nvSpPr>
        <p:spPr>
          <a:xfrm>
            <a:off x="6248400" y="6477000"/>
            <a:ext cx="2590800" cy="338554"/>
          </a:xfrm>
          <a:prstGeom prst="rect">
            <a:avLst/>
          </a:prstGeom>
          <a:noFill/>
        </p:spPr>
        <p:txBody>
          <a:bodyPr wrap="square" rtlCol="0">
            <a:spAutoFit/>
          </a:bodyPr>
          <a:lstStyle/>
          <a:p>
            <a:r>
              <a:rPr lang="en-US" sz="1600" dirty="0" smtClean="0"/>
              <a:t>Adams, </a:t>
            </a:r>
            <a:r>
              <a:rPr lang="en-US" sz="1600" dirty="0" err="1" smtClean="0"/>
              <a:t>Grama</a:t>
            </a:r>
            <a:r>
              <a:rPr lang="en-US" sz="1600" dirty="0" smtClean="0"/>
              <a:t>, 2014</a:t>
            </a:r>
            <a:endParaRPr lang="en-US" sz="1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smtClean="0"/>
              <a:t>Problems in Systems Biology:</a:t>
            </a:r>
            <a:br>
              <a:rPr lang="en-US" sz="3200" b="1" dirty="0" smtClean="0"/>
            </a:br>
            <a:r>
              <a:rPr lang="en-US" sz="3200" b="1" dirty="0" smtClean="0"/>
              <a:t>Pathways, Tissue Specificity, and Architecture</a:t>
            </a:r>
            <a:endParaRPr lang="en-US" sz="3200" b="1" dirty="0"/>
          </a:p>
        </p:txBody>
      </p:sp>
      <p:pic>
        <p:nvPicPr>
          <p:cNvPr id="4098" name="Picture 2"/>
          <p:cNvPicPr>
            <a:picLocks noGrp="1" noChangeAspect="1" noChangeArrowheads="1"/>
          </p:cNvPicPr>
          <p:nvPr>
            <p:ph idx="1"/>
          </p:nvPr>
        </p:nvPicPr>
        <p:blipFill>
          <a:blip r:embed="rId2" cstate="print"/>
          <a:srcRect l="13171" t="15153" r="14223" b="15819"/>
          <a:stretch>
            <a:fillRect/>
          </a:stretch>
        </p:blipFill>
        <p:spPr bwMode="auto">
          <a:xfrm>
            <a:off x="381000" y="1380435"/>
            <a:ext cx="8448908" cy="5020365"/>
          </a:xfrm>
          <a:prstGeom prst="rect">
            <a:avLst/>
          </a:prstGeom>
          <a:noFill/>
          <a:ln w="9525">
            <a:noFill/>
            <a:miter lim="800000"/>
            <a:headEnd/>
            <a:tailEnd/>
          </a:ln>
        </p:spPr>
      </p:pic>
      <p:sp>
        <p:nvSpPr>
          <p:cNvPr id="5" name="TextBox 4"/>
          <p:cNvSpPr txBox="1"/>
          <p:nvPr/>
        </p:nvSpPr>
        <p:spPr>
          <a:xfrm>
            <a:off x="5410200" y="6553200"/>
            <a:ext cx="3505200" cy="307777"/>
          </a:xfrm>
          <a:prstGeom prst="rect">
            <a:avLst/>
          </a:prstGeom>
          <a:noFill/>
        </p:spPr>
        <p:txBody>
          <a:bodyPr wrap="square" rtlCol="0">
            <a:spAutoFit/>
          </a:bodyPr>
          <a:lstStyle/>
          <a:p>
            <a:r>
              <a:rPr lang="en-US" sz="1400" dirty="0" err="1" smtClean="0"/>
              <a:t>Mohammadi</a:t>
            </a:r>
            <a:r>
              <a:rPr lang="en-US" sz="1400" dirty="0" smtClean="0"/>
              <a:t>, </a:t>
            </a:r>
            <a:r>
              <a:rPr lang="en-US" sz="1400" dirty="0" err="1" smtClean="0"/>
              <a:t>Subramaniam</a:t>
            </a:r>
            <a:r>
              <a:rPr lang="en-US" sz="1400" dirty="0" smtClean="0"/>
              <a:t>, </a:t>
            </a:r>
            <a:r>
              <a:rPr lang="en-US" sz="1400" dirty="0" err="1" smtClean="0"/>
              <a:t>Grama</a:t>
            </a:r>
            <a:r>
              <a:rPr lang="en-US" sz="1400" dirty="0" smtClean="0"/>
              <a:t>, 2015.</a:t>
            </a:r>
            <a:endParaRPr lang="en-US"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Network Modeling and Analysis</a:t>
            </a:r>
            <a:endParaRPr lang="en-US" b="1" dirty="0"/>
          </a:p>
        </p:txBody>
      </p:sp>
      <p:pic>
        <p:nvPicPr>
          <p:cNvPr id="5122" name="Picture 2"/>
          <p:cNvPicPr>
            <a:picLocks noGrp="1" noChangeAspect="1" noChangeArrowheads="1"/>
          </p:cNvPicPr>
          <p:nvPr>
            <p:ph idx="1"/>
          </p:nvPr>
        </p:nvPicPr>
        <p:blipFill>
          <a:blip r:embed="rId2" cstate="print"/>
          <a:srcRect l="13171" t="15153" r="20537" b="20870"/>
          <a:stretch>
            <a:fillRect/>
          </a:stretch>
        </p:blipFill>
        <p:spPr bwMode="auto">
          <a:xfrm>
            <a:off x="457200" y="1412723"/>
            <a:ext cx="8229600" cy="4963885"/>
          </a:xfrm>
          <a:prstGeom prst="rect">
            <a:avLst/>
          </a:prstGeom>
          <a:noFill/>
          <a:ln w="9525">
            <a:noFill/>
            <a:miter lim="800000"/>
            <a:headEnd/>
            <a:tailEnd/>
          </a:ln>
        </p:spPr>
      </p:pic>
      <p:sp>
        <p:nvSpPr>
          <p:cNvPr id="5" name="TextBox 4"/>
          <p:cNvSpPr txBox="1"/>
          <p:nvPr/>
        </p:nvSpPr>
        <p:spPr>
          <a:xfrm>
            <a:off x="5410200" y="6553200"/>
            <a:ext cx="3505200" cy="307777"/>
          </a:xfrm>
          <a:prstGeom prst="rect">
            <a:avLst/>
          </a:prstGeom>
          <a:noFill/>
        </p:spPr>
        <p:txBody>
          <a:bodyPr wrap="square" rtlCol="0">
            <a:spAutoFit/>
          </a:bodyPr>
          <a:lstStyle/>
          <a:p>
            <a:r>
              <a:rPr lang="en-US" sz="1400" dirty="0" err="1" smtClean="0"/>
              <a:t>Mohammadi</a:t>
            </a:r>
            <a:r>
              <a:rPr lang="en-US" sz="1400" dirty="0" smtClean="0"/>
              <a:t>, </a:t>
            </a:r>
            <a:r>
              <a:rPr lang="en-US" sz="1400" dirty="0" err="1" smtClean="0"/>
              <a:t>Subramaniam</a:t>
            </a:r>
            <a:r>
              <a:rPr lang="en-US" sz="1400" dirty="0" smtClean="0"/>
              <a:t>, </a:t>
            </a:r>
            <a:r>
              <a:rPr lang="en-US" sz="1400" dirty="0" err="1" smtClean="0"/>
              <a:t>Grama</a:t>
            </a:r>
            <a:r>
              <a:rPr lang="en-US" sz="1400" dirty="0" smtClean="0"/>
              <a:t>, 2015.</a:t>
            </a:r>
            <a:endParaRPr lang="en-US" sz="1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Network Modeling and Analysis</a:t>
            </a:r>
            <a:endParaRPr lang="en-US" b="1" dirty="0"/>
          </a:p>
        </p:txBody>
      </p:sp>
      <p:pic>
        <p:nvPicPr>
          <p:cNvPr id="6147" name="Picture 3"/>
          <p:cNvPicPr>
            <a:picLocks noGrp="1" noChangeAspect="1" noChangeArrowheads="1"/>
          </p:cNvPicPr>
          <p:nvPr>
            <p:ph idx="1"/>
          </p:nvPr>
        </p:nvPicPr>
        <p:blipFill>
          <a:blip r:embed="rId2" cstate="print"/>
          <a:srcRect l="13171" t="11785" r="16328" b="22554"/>
          <a:stretch>
            <a:fillRect/>
          </a:stretch>
        </p:blipFill>
        <p:spPr bwMode="auto">
          <a:xfrm>
            <a:off x="304800" y="1447800"/>
            <a:ext cx="8538308" cy="4970060"/>
          </a:xfrm>
          <a:prstGeom prst="rect">
            <a:avLst/>
          </a:prstGeom>
          <a:noFill/>
          <a:ln w="9525">
            <a:noFill/>
            <a:miter lim="800000"/>
            <a:headEnd/>
            <a:tailEnd/>
          </a:ln>
        </p:spPr>
      </p:pic>
      <p:sp>
        <p:nvSpPr>
          <p:cNvPr id="6" name="TextBox 5"/>
          <p:cNvSpPr txBox="1"/>
          <p:nvPr/>
        </p:nvSpPr>
        <p:spPr>
          <a:xfrm>
            <a:off x="5410200" y="6553200"/>
            <a:ext cx="3505200" cy="307777"/>
          </a:xfrm>
          <a:prstGeom prst="rect">
            <a:avLst/>
          </a:prstGeom>
          <a:noFill/>
        </p:spPr>
        <p:txBody>
          <a:bodyPr wrap="square" rtlCol="0">
            <a:spAutoFit/>
          </a:bodyPr>
          <a:lstStyle/>
          <a:p>
            <a:r>
              <a:rPr lang="en-US" sz="1400" dirty="0" err="1" smtClean="0"/>
              <a:t>Mohammadi</a:t>
            </a:r>
            <a:r>
              <a:rPr lang="en-US" sz="1400" dirty="0" smtClean="0"/>
              <a:t>, </a:t>
            </a:r>
            <a:r>
              <a:rPr lang="en-US" sz="1400" dirty="0" err="1" smtClean="0"/>
              <a:t>Subramaniam</a:t>
            </a:r>
            <a:r>
              <a:rPr lang="en-US" sz="1400" dirty="0" smtClean="0"/>
              <a:t>, </a:t>
            </a:r>
            <a:r>
              <a:rPr lang="en-US" sz="1400" dirty="0" err="1" smtClean="0"/>
              <a:t>Grama</a:t>
            </a:r>
            <a:r>
              <a:rPr lang="en-US" sz="1400" dirty="0" smtClean="0"/>
              <a:t>, 2015.</a:t>
            </a:r>
            <a:endParaRPr lang="en-US" sz="1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smtClean="0">
                <a:latin typeface="+mn-lt"/>
                <a:cs typeface="Times New Roman" pitchFamily="18" charset="0"/>
              </a:rPr>
              <a:t>Reactive Molecular Dynamics (</a:t>
            </a:r>
            <a:r>
              <a:rPr lang="en-US" sz="3600" b="1" dirty="0" err="1" smtClean="0">
                <a:latin typeface="+mn-lt"/>
                <a:cs typeface="Times New Roman" pitchFamily="18" charset="0"/>
              </a:rPr>
              <a:t>ReaxFF</a:t>
            </a:r>
            <a:r>
              <a:rPr lang="en-US" sz="3600" b="1" dirty="0" smtClean="0">
                <a:latin typeface="+mn-lt"/>
                <a:cs typeface="Times New Roman" pitchFamily="18" charset="0"/>
              </a:rPr>
              <a:t>)</a:t>
            </a:r>
            <a:endParaRPr lang="en-US" sz="3600" b="1" dirty="0">
              <a:latin typeface="+mn-lt"/>
              <a:cs typeface="Times New Roman" pitchFamily="18" charset="0"/>
            </a:endParaRPr>
          </a:p>
        </p:txBody>
      </p:sp>
      <p:pic>
        <p:nvPicPr>
          <p:cNvPr id="3" name="Picture 2" descr="silica-water hydroxilated.png"/>
          <p:cNvPicPr>
            <a:picLocks noChangeAspect="1"/>
          </p:cNvPicPr>
          <p:nvPr/>
        </p:nvPicPr>
        <p:blipFill>
          <a:blip r:embed="rId2" cstate="print"/>
          <a:srcRect/>
          <a:stretch>
            <a:fillRect/>
          </a:stretch>
        </p:blipFill>
        <p:spPr bwMode="auto">
          <a:xfrm>
            <a:off x="4800600" y="2209800"/>
            <a:ext cx="2743200" cy="2743200"/>
          </a:xfrm>
          <a:prstGeom prst="rect">
            <a:avLst/>
          </a:prstGeom>
          <a:noFill/>
          <a:ln w="9525">
            <a:noFill/>
            <a:miter lim="800000"/>
            <a:headEnd/>
            <a:tailEnd/>
          </a:ln>
        </p:spPr>
      </p:pic>
      <p:pic>
        <p:nvPicPr>
          <p:cNvPr id="3074" name="Picture 2"/>
          <p:cNvPicPr>
            <a:picLocks noChangeArrowheads="1"/>
          </p:cNvPicPr>
          <p:nvPr/>
        </p:nvPicPr>
        <p:blipFill>
          <a:blip r:embed="rId3" cstate="print"/>
          <a:srcRect/>
          <a:stretch>
            <a:fillRect/>
          </a:stretch>
        </p:blipFill>
        <p:spPr bwMode="auto">
          <a:xfrm>
            <a:off x="4800600" y="5257800"/>
            <a:ext cx="3200400" cy="1600200"/>
          </a:xfrm>
          <a:prstGeom prst="rect">
            <a:avLst/>
          </a:prstGeom>
          <a:noFill/>
          <a:ln w="9525">
            <a:noFill/>
            <a:miter lim="800000"/>
            <a:headEnd/>
            <a:tailEnd/>
          </a:ln>
        </p:spPr>
      </p:pic>
      <p:grpSp>
        <p:nvGrpSpPr>
          <p:cNvPr id="4" name="Group 8"/>
          <p:cNvGrpSpPr>
            <a:grpSpLocks/>
          </p:cNvGrpSpPr>
          <p:nvPr/>
        </p:nvGrpSpPr>
        <p:grpSpPr bwMode="auto">
          <a:xfrm>
            <a:off x="457200" y="3886200"/>
            <a:ext cx="2286000" cy="1828800"/>
            <a:chOff x="0" y="1295400"/>
            <a:chExt cx="2286000" cy="1828800"/>
          </a:xfrm>
        </p:grpSpPr>
        <p:sp>
          <p:nvSpPr>
            <p:cNvPr id="6" name="Rectangle 5"/>
            <p:cNvSpPr/>
            <p:nvPr/>
          </p:nvSpPr>
          <p:spPr>
            <a:xfrm>
              <a:off x="0" y="2209800"/>
              <a:ext cx="2286000" cy="914400"/>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fontAlgn="auto">
                <a:spcBef>
                  <a:spcPts val="0"/>
                </a:spcBef>
                <a:spcAft>
                  <a:spcPts val="0"/>
                </a:spcAft>
                <a:defRPr/>
              </a:pPr>
              <a:r>
                <a:rPr lang="en-US" dirty="0">
                  <a:solidFill>
                    <a:schemeClr val="accent2"/>
                  </a:solidFill>
                </a:rPr>
                <a:t>Silica</a:t>
              </a:r>
            </a:p>
          </p:txBody>
        </p:sp>
        <p:sp>
          <p:nvSpPr>
            <p:cNvPr id="8" name="Rectangle 7"/>
            <p:cNvSpPr/>
            <p:nvPr/>
          </p:nvSpPr>
          <p:spPr>
            <a:xfrm>
              <a:off x="0" y="1295400"/>
              <a:ext cx="2286000" cy="91440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fontAlgn="auto">
                <a:spcBef>
                  <a:spcPts val="0"/>
                </a:spcBef>
                <a:spcAft>
                  <a:spcPts val="0"/>
                </a:spcAft>
                <a:defRPr/>
              </a:pPr>
              <a:r>
                <a:rPr lang="en-US" dirty="0">
                  <a:solidFill>
                    <a:schemeClr val="accent1"/>
                  </a:solidFill>
                </a:rPr>
                <a:t>Water</a:t>
              </a:r>
            </a:p>
          </p:txBody>
        </p:sp>
      </p:grpSp>
      <p:grpSp>
        <p:nvGrpSpPr>
          <p:cNvPr id="5" name="Group 23"/>
          <p:cNvGrpSpPr>
            <a:grpSpLocks/>
          </p:cNvGrpSpPr>
          <p:nvPr/>
        </p:nvGrpSpPr>
        <p:grpSpPr bwMode="auto">
          <a:xfrm>
            <a:off x="1006475" y="4206875"/>
            <a:ext cx="914400" cy="762000"/>
            <a:chOff x="1295400" y="4572000"/>
            <a:chExt cx="914400" cy="762000"/>
          </a:xfrm>
        </p:grpSpPr>
        <p:sp>
          <p:nvSpPr>
            <p:cNvPr id="12" name="Oval 11"/>
            <p:cNvSpPr/>
            <p:nvPr/>
          </p:nvSpPr>
          <p:spPr>
            <a:xfrm>
              <a:off x="1676400" y="5181600"/>
              <a:ext cx="152400" cy="1524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Si</a:t>
              </a:r>
            </a:p>
          </p:txBody>
        </p:sp>
        <p:sp>
          <p:nvSpPr>
            <p:cNvPr id="18" name="Oval 17"/>
            <p:cNvSpPr/>
            <p:nvPr/>
          </p:nvSpPr>
          <p:spPr>
            <a:xfrm>
              <a:off x="2057400" y="5181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p>
          </p:txBody>
        </p:sp>
        <p:sp>
          <p:nvSpPr>
            <p:cNvPr id="19" name="Oval 18"/>
            <p:cNvSpPr/>
            <p:nvPr/>
          </p:nvSpPr>
          <p:spPr>
            <a:xfrm>
              <a:off x="1295400" y="5181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p>
          </p:txBody>
        </p:sp>
        <p:sp>
          <p:nvSpPr>
            <p:cNvPr id="21" name="Oval 20"/>
            <p:cNvSpPr/>
            <p:nvPr/>
          </p:nvSpPr>
          <p:spPr>
            <a:xfrm>
              <a:off x="1676400" y="4800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p>
          </p:txBody>
        </p:sp>
        <p:sp>
          <p:nvSpPr>
            <p:cNvPr id="22" name="Oval 21"/>
            <p:cNvSpPr/>
            <p:nvPr/>
          </p:nvSpPr>
          <p:spPr>
            <a:xfrm>
              <a:off x="1981200" y="4800600"/>
              <a:ext cx="152400" cy="152400"/>
            </a:xfrm>
            <a:prstGeom prst="ellips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H</a:t>
              </a:r>
            </a:p>
          </p:txBody>
        </p:sp>
        <p:sp>
          <p:nvSpPr>
            <p:cNvPr id="23" name="Oval 22"/>
            <p:cNvSpPr/>
            <p:nvPr/>
          </p:nvSpPr>
          <p:spPr>
            <a:xfrm>
              <a:off x="1447800" y="4572000"/>
              <a:ext cx="152400" cy="152400"/>
            </a:xfrm>
            <a:prstGeom prst="ellips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H</a:t>
              </a:r>
            </a:p>
          </p:txBody>
        </p:sp>
      </p:grpSp>
      <p:cxnSp>
        <p:nvCxnSpPr>
          <p:cNvPr id="26" name="Straight Connector 25"/>
          <p:cNvCxnSpPr/>
          <p:nvPr/>
        </p:nvCxnSpPr>
        <p:spPr>
          <a:xfrm rot="16200000" flipH="1">
            <a:off x="1289050" y="4337050"/>
            <a:ext cx="120650" cy="120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39875" y="4511675"/>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58875" y="489267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39875" y="489267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1349375" y="4702175"/>
            <a:ext cx="228600" cy="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1692275" y="4664075"/>
            <a:ext cx="228600" cy="7620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457200" y="1143000"/>
            <a:ext cx="8229600" cy="769938"/>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Key Result</a:t>
            </a:r>
          </a:p>
          <a:p>
            <a:r>
              <a:rPr lang="en-US" sz="2000">
                <a:solidFill>
                  <a:schemeClr val="accent1"/>
                </a:solidFill>
                <a:latin typeface="Calibri" pitchFamily="34" charset="0"/>
              </a:rPr>
              <a:t>Silica surface hydroxylation as  evidenced by experiments is observed.</a:t>
            </a:r>
          </a:p>
        </p:txBody>
      </p:sp>
      <p:sp>
        <p:nvSpPr>
          <p:cNvPr id="27" name="TextBox 26"/>
          <p:cNvSpPr txBox="1">
            <a:spLocks noChangeArrowheads="1"/>
          </p:cNvSpPr>
          <p:nvPr/>
        </p:nvSpPr>
        <p:spPr bwMode="auto">
          <a:xfrm>
            <a:off x="457200" y="3200400"/>
            <a:ext cx="2286000" cy="646113"/>
          </a:xfrm>
          <a:prstGeom prst="rect">
            <a:avLst/>
          </a:prstGeom>
          <a:noFill/>
          <a:ln w="9525">
            <a:noFill/>
            <a:miter lim="800000"/>
            <a:headEnd/>
            <a:tailEnd/>
          </a:ln>
        </p:spPr>
        <p:txBody>
          <a:bodyPr>
            <a:spAutoFit/>
          </a:bodyPr>
          <a:lstStyle/>
          <a:p>
            <a:pPr algn="ctr"/>
            <a:r>
              <a:rPr lang="en-US" sz="2000">
                <a:solidFill>
                  <a:srgbClr val="C00000"/>
                </a:solidFill>
                <a:latin typeface="Calibri" pitchFamily="34" charset="0"/>
              </a:rPr>
              <a:t>Proposed reaction:</a:t>
            </a:r>
          </a:p>
          <a:p>
            <a:pPr algn="ctr"/>
            <a:r>
              <a:rPr lang="en-US" sz="1600">
                <a:latin typeface="Calibri" pitchFamily="34" charset="0"/>
              </a:rPr>
              <a:t>H2O + 2Si + O </a:t>
            </a:r>
            <a:r>
              <a:rPr lang="en-US" sz="1600">
                <a:latin typeface="Calibri" pitchFamily="34" charset="0"/>
                <a:sym typeface="Symbol" pitchFamily="18" charset="2"/>
              </a:rPr>
              <a:t> 2SiOH</a:t>
            </a:r>
            <a:endParaRPr lang="en-US" sz="1600">
              <a:latin typeface="Calibri" pitchFamily="34" charset="0"/>
            </a:endParaRPr>
          </a:p>
        </p:txBody>
      </p:sp>
      <p:sp>
        <p:nvSpPr>
          <p:cNvPr id="29" name="Right Arrow 28"/>
          <p:cNvSpPr/>
          <p:nvPr/>
        </p:nvSpPr>
        <p:spPr>
          <a:xfrm>
            <a:off x="3124200" y="3733800"/>
            <a:ext cx="13716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down)">
                                      <p:cBhvr>
                                        <p:cTn id="7" dur="500"/>
                                        <p:tgtEl>
                                          <p:spTgt spid="2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xEl>
                                              <p:pRg st="1" end="1"/>
                                            </p:txEl>
                                          </p:spTgt>
                                        </p:tgtEl>
                                        <p:attrNameLst>
                                          <p:attrName>style.visibility</p:attrName>
                                        </p:attrNameLst>
                                      </p:cBhvr>
                                      <p:to>
                                        <p:strVal val="visible"/>
                                      </p:to>
                                    </p:set>
                                    <p:animEffect transition="in" filter="wipe(down)">
                                      <p:cBhvr>
                                        <p:cTn id="10" dur="500"/>
                                        <p:tgtEl>
                                          <p:spTgt spid="2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1000"/>
                                        <p:tgtEl>
                                          <p:spTgt spid="2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xEl>
                                              <p:pRg st="1" end="1"/>
                                            </p:txEl>
                                          </p:spTgt>
                                        </p:tgtEl>
                                        <p:attrNameLst>
                                          <p:attrName>style.visibility</p:attrName>
                                        </p:attrNameLst>
                                      </p:cBhvr>
                                      <p:to>
                                        <p:strVal val="visible"/>
                                      </p:to>
                                    </p:set>
                                    <p:animEffect transition="in" filter="fade">
                                      <p:cBhvr>
                                        <p:cTn id="18" dur="1000"/>
                                        <p:tgtEl>
                                          <p:spTgt spid="27">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blinds(horizontal)">
                                      <p:cBhvr>
                                        <p:cTn id="41" dur="500"/>
                                        <p:tgtEl>
                                          <p:spTgt spid="37"/>
                                        </p:tgtEl>
                                      </p:cBhvr>
                                    </p:animEffect>
                                  </p:childTnLst>
                                </p:cTn>
                              </p:par>
                              <p:par>
                                <p:cTn id="42" presetID="3" presetClass="entr" presetSubtype="1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linds(horizontal)">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mph" presetSubtype="2" fill="hold" nodeType="clickEffect">
                                  <p:stCondLst>
                                    <p:cond delay="0"/>
                                  </p:stCondLst>
                                  <p:childTnLst>
                                    <p:animClr clrSpc="rgb" dir="cw">
                                      <p:cBhvr>
                                        <p:cTn id="48" dur="3000" fill="hold"/>
                                        <p:tgtEl>
                                          <p:spTgt spid="37"/>
                                        </p:tgtEl>
                                        <p:attrNameLst>
                                          <p:attrName>stroke.color</p:attrName>
                                        </p:attrNameLst>
                                      </p:cBhvr>
                                      <p:to>
                                        <a:schemeClr val="tx1"/>
                                      </p:to>
                                    </p:animClr>
                                    <p:set>
                                      <p:cBhvr>
                                        <p:cTn id="49" dur="3000" fill="hold"/>
                                        <p:tgtEl>
                                          <p:spTgt spid="37"/>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3000" fill="hold"/>
                                        <p:tgtEl>
                                          <p:spTgt spid="35"/>
                                        </p:tgtEl>
                                        <p:attrNameLst>
                                          <p:attrName>stroke.color</p:attrName>
                                        </p:attrNameLst>
                                      </p:cBhvr>
                                      <p:to>
                                        <a:schemeClr val="tx1"/>
                                      </p:to>
                                    </p:animClr>
                                    <p:set>
                                      <p:cBhvr>
                                        <p:cTn id="52" dur="3000" fill="hold"/>
                                        <p:tgtEl>
                                          <p:spTgt spid="35"/>
                                        </p:tgtEl>
                                        <p:attrNameLst>
                                          <p:attrName>stroke.on</p:attrName>
                                        </p:attrNameLst>
                                      </p:cBhvr>
                                      <p:to>
                                        <p:strVal val="true"/>
                                      </p:to>
                                    </p:set>
                                  </p:childTnLst>
                                </p:cTn>
                              </p:par>
                              <p:par>
                                <p:cTn id="53" presetID="3" presetClass="exit" presetSubtype="5" fill="hold" nodeType="withEffect">
                                  <p:stCondLst>
                                    <p:cond delay="0"/>
                                  </p:stCondLst>
                                  <p:childTnLst>
                                    <p:animEffect transition="out" filter="blinds(vertical)">
                                      <p:cBhvr>
                                        <p:cTn id="54" dur="2000"/>
                                        <p:tgtEl>
                                          <p:spTgt spid="28"/>
                                        </p:tgtEl>
                                      </p:cBhvr>
                                    </p:animEffect>
                                    <p:set>
                                      <p:cBhvr>
                                        <p:cTn id="55" dur="1" fill="hold">
                                          <p:stCondLst>
                                            <p:cond delay="1999"/>
                                          </p:stCondLst>
                                        </p:cTn>
                                        <p:tgtEl>
                                          <p:spTgt spid="28"/>
                                        </p:tgtEl>
                                        <p:attrNameLst>
                                          <p:attrName>style.visibility</p:attrName>
                                        </p:attrNameLst>
                                      </p:cBhvr>
                                      <p:to>
                                        <p:strVal val="hidden"/>
                                      </p:to>
                                    </p:set>
                                  </p:childTnLst>
                                </p:cTn>
                              </p:par>
                              <p:par>
                                <p:cTn id="56" presetID="3" presetClass="exit" presetSubtype="5" fill="hold" nodeType="withEffect">
                                  <p:stCondLst>
                                    <p:cond delay="0"/>
                                  </p:stCondLst>
                                  <p:childTnLst>
                                    <p:animEffect transition="out" filter="blinds(vertical)">
                                      <p:cBhvr>
                                        <p:cTn id="57" dur="2000"/>
                                        <p:tgtEl>
                                          <p:spTgt spid="32"/>
                                        </p:tgtEl>
                                      </p:cBhvr>
                                    </p:animEffect>
                                    <p:set>
                                      <p:cBhvr>
                                        <p:cTn id="58" dur="1" fill="hold">
                                          <p:stCondLst>
                                            <p:cond delay="1999"/>
                                          </p:stCondLst>
                                        </p:cTn>
                                        <p:tgtEl>
                                          <p:spTgt spid="3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left)">
                                      <p:cBhvr>
                                        <p:cTn id="68" dur="1000"/>
                                        <p:tgtEl>
                                          <p:spTgt spid="3"/>
                                        </p:tgtEl>
                                      </p:cBhvr>
                                    </p:animEffect>
                                  </p:childTnLst>
                                </p:cTn>
                              </p:par>
                              <p:par>
                                <p:cTn id="69" presetID="22" presetClass="entr" presetSubtype="8" fill="hold" nodeType="withEffect">
                                  <p:stCondLst>
                                    <p:cond delay="0"/>
                                  </p:stCondLst>
                                  <p:childTnLst>
                                    <p:set>
                                      <p:cBhvr>
                                        <p:cTn id="70" dur="1" fill="hold">
                                          <p:stCondLst>
                                            <p:cond delay="0"/>
                                          </p:stCondLst>
                                        </p:cTn>
                                        <p:tgtEl>
                                          <p:spTgt spid="3074"/>
                                        </p:tgtEl>
                                        <p:attrNameLst>
                                          <p:attrName>style.visibility</p:attrName>
                                        </p:attrNameLst>
                                      </p:cBhvr>
                                      <p:to>
                                        <p:strVal val="visible"/>
                                      </p:to>
                                    </p:set>
                                    <p:animEffect transition="in" filter="wipe(left)">
                                      <p:cBhvr>
                                        <p:cTn id="7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27" grpId="0" build="allAtOnce"/>
      <p:bldP spid="2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latin typeface="+mn-lt"/>
                <a:cs typeface="Times New Roman" pitchFamily="18" charset="0"/>
              </a:rPr>
              <a:t>Water-Silica Interface</a:t>
            </a:r>
          </a:p>
        </p:txBody>
      </p:sp>
      <p:pic>
        <p:nvPicPr>
          <p:cNvPr id="4" name="Picture 2"/>
          <p:cNvPicPr>
            <a:picLocks noChangeAspect="1" noChangeArrowheads="1"/>
          </p:cNvPicPr>
          <p:nvPr/>
        </p:nvPicPr>
        <p:blipFill>
          <a:blip r:embed="rId2" cstate="print"/>
          <a:srcRect/>
          <a:stretch>
            <a:fillRect/>
          </a:stretch>
        </p:blipFill>
        <p:spPr bwMode="auto">
          <a:xfrm>
            <a:off x="1981200" y="2057400"/>
            <a:ext cx="4572000" cy="2768600"/>
          </a:xfrm>
          <a:prstGeom prst="rect">
            <a:avLst/>
          </a:prstGeom>
          <a:noFill/>
          <a:ln w="9525">
            <a:noFill/>
            <a:miter lim="800000"/>
            <a:headEnd/>
            <a:tailEnd/>
          </a:ln>
        </p:spPr>
      </p:pic>
      <p:sp>
        <p:nvSpPr>
          <p:cNvPr id="6" name="TextBox 5"/>
          <p:cNvSpPr txBox="1">
            <a:spLocks noChangeArrowheads="1"/>
          </p:cNvSpPr>
          <p:nvPr/>
        </p:nvSpPr>
        <p:spPr bwMode="auto">
          <a:xfrm>
            <a:off x="457200" y="1143000"/>
            <a:ext cx="8229600" cy="5386388"/>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Key Result</a:t>
            </a:r>
          </a:p>
          <a:p>
            <a:r>
              <a:rPr lang="en-US" sz="2000">
                <a:solidFill>
                  <a:schemeClr val="accent1"/>
                </a:solidFill>
                <a:latin typeface="Calibri" pitchFamily="34" charset="0"/>
              </a:rPr>
              <a:t>Hydrogen penetration is observed: </a:t>
            </a:r>
            <a:r>
              <a:rPr lang="en-US" sz="2000">
                <a:latin typeface="Calibri" pitchFamily="34" charset="0"/>
              </a:rPr>
              <a:t>some H atoms penetrate through the slab.</a:t>
            </a: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r>
              <a:rPr lang="en-US" sz="2000">
                <a:solidFill>
                  <a:srgbClr val="FF0000"/>
                </a:solidFill>
                <a:latin typeface="Calibri" pitchFamily="34" charset="0"/>
              </a:rPr>
              <a:t>Ab-initio simulations predict whole molecule penetration.</a:t>
            </a:r>
          </a:p>
          <a:p>
            <a:r>
              <a:rPr lang="en-US" sz="2000">
                <a:solidFill>
                  <a:schemeClr val="accent1"/>
                </a:solidFill>
                <a:latin typeface="Calibri" pitchFamily="34" charset="0"/>
              </a:rPr>
              <a:t>We propose: </a:t>
            </a:r>
            <a:r>
              <a:rPr lang="en-US" sz="2000">
                <a:latin typeface="Calibri" pitchFamily="34" charset="0"/>
              </a:rPr>
              <a:t>water is able to diffuse through a thin film of silica via hydrogen hopping, i.e., rather than diffusing as whole units, water molecules dissociate at the surface, and hydrogens diffuse through, combining with other dissociated water molecules at the other surface.</a:t>
            </a:r>
            <a:endParaRPr lang="en-US" sz="2000">
              <a:solidFill>
                <a:schemeClr val="accent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12" end="12"/>
                                            </p:txEl>
                                          </p:spTgt>
                                        </p:tgtEl>
                                        <p:attrNameLst>
                                          <p:attrName>style.visibility</p:attrName>
                                        </p:attrNameLst>
                                      </p:cBhvr>
                                      <p:to>
                                        <p:strVal val="visible"/>
                                      </p:to>
                                    </p:set>
                                    <p:animEffect transition="in" filter="wipe(down)">
                                      <p:cBhvr>
                                        <p:cTn id="18" dur="500"/>
                                        <p:tgtEl>
                                          <p:spTgt spid="6">
                                            <p:txEl>
                                              <p:pRg st="12" end="1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xEl>
                                              <p:pRg st="13" end="13"/>
                                            </p:txEl>
                                          </p:spTgt>
                                        </p:tgtEl>
                                        <p:attrNameLst>
                                          <p:attrName>style.visibility</p:attrName>
                                        </p:attrNameLst>
                                      </p:cBhvr>
                                      <p:to>
                                        <p:strVal val="visible"/>
                                      </p:to>
                                    </p:set>
                                    <p:animEffect transition="in" filter="wipe(down)">
                                      <p:cBhvr>
                                        <p:cTn id="21"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latin typeface="+mn-lt"/>
                <a:cs typeface="Times New Roman" pitchFamily="18" charset="0"/>
              </a:rPr>
              <a:t>Oxidative Damage in Lipid </a:t>
            </a:r>
            <a:r>
              <a:rPr lang="en-US" sz="3600" b="1" dirty="0" err="1">
                <a:latin typeface="+mn-lt"/>
                <a:cs typeface="Times New Roman" pitchFamily="18" charset="0"/>
              </a:rPr>
              <a:t>Bilayers</a:t>
            </a:r>
            <a:endParaRPr lang="en-US" sz="3600" b="1" dirty="0">
              <a:latin typeface="+mn-lt"/>
              <a:cs typeface="Times New Roman" pitchFamily="18" charset="0"/>
            </a:endParaRPr>
          </a:p>
        </p:txBody>
      </p:sp>
      <p:grpSp>
        <p:nvGrpSpPr>
          <p:cNvPr id="3" name="Group 7"/>
          <p:cNvGrpSpPr>
            <a:grpSpLocks/>
          </p:cNvGrpSpPr>
          <p:nvPr/>
        </p:nvGrpSpPr>
        <p:grpSpPr bwMode="auto">
          <a:xfrm>
            <a:off x="0" y="1143000"/>
            <a:ext cx="9144000" cy="2552700"/>
            <a:chOff x="0" y="1143000"/>
            <a:chExt cx="9144000" cy="2552400"/>
          </a:xfrm>
        </p:grpSpPr>
        <p:pic>
          <p:nvPicPr>
            <p:cNvPr id="57350" name="Picture 3" descr="C:\Documents and Settings\CSuser\Desktop\thesis_pics\bilayer_system.bmp"/>
            <p:cNvPicPr>
              <a:picLocks noChangeAspect="1" noChangeArrowheads="1"/>
            </p:cNvPicPr>
            <p:nvPr/>
          </p:nvPicPr>
          <p:blipFill>
            <a:blip r:embed="rId2" cstate="print"/>
            <a:srcRect/>
            <a:stretch>
              <a:fillRect/>
            </a:stretch>
          </p:blipFill>
          <p:spPr bwMode="auto">
            <a:xfrm>
              <a:off x="5486400" y="1143000"/>
              <a:ext cx="3657600" cy="2552400"/>
            </a:xfrm>
            <a:prstGeom prst="rect">
              <a:avLst/>
            </a:prstGeom>
            <a:noFill/>
            <a:ln w="9525">
              <a:noFill/>
              <a:miter lim="800000"/>
              <a:headEnd/>
              <a:tailEnd/>
            </a:ln>
          </p:spPr>
        </p:pic>
        <p:sp>
          <p:nvSpPr>
            <p:cNvPr id="57351" name="TextBox 5"/>
            <p:cNvSpPr txBox="1">
              <a:spLocks noChangeArrowheads="1"/>
            </p:cNvSpPr>
            <p:nvPr/>
          </p:nvSpPr>
          <p:spPr bwMode="auto">
            <a:xfrm>
              <a:off x="0" y="1233648"/>
              <a:ext cx="5486400" cy="2369880"/>
            </a:xfrm>
            <a:prstGeom prst="rect">
              <a:avLst/>
            </a:prstGeom>
            <a:noFill/>
            <a:ln w="9525">
              <a:noFill/>
              <a:miter lim="800000"/>
              <a:headEnd/>
              <a:tailEnd/>
            </a:ln>
          </p:spPr>
          <p:txBody>
            <a:bodyPr anchor="ctr">
              <a:spAutoFit/>
            </a:bodyPr>
            <a:lstStyle/>
            <a:p>
              <a:r>
                <a:rPr lang="en-US" sz="2400">
                  <a:solidFill>
                    <a:srgbClr val="C00000"/>
                  </a:solidFill>
                  <a:latin typeface="Calibri" pitchFamily="34" charset="0"/>
                </a:rPr>
                <a:t>Motivation</a:t>
              </a:r>
            </a:p>
            <a:p>
              <a:r>
                <a:rPr lang="en-US" sz="2000">
                  <a:solidFill>
                    <a:schemeClr val="accent1"/>
                  </a:solidFill>
                  <a:latin typeface="Calibri" pitchFamily="34" charset="0"/>
                </a:rPr>
                <a:t>Modeling reactive processes in biological systems</a:t>
              </a:r>
            </a:p>
            <a:p>
              <a:r>
                <a:rPr lang="en-US" sz="2000">
                  <a:solidFill>
                    <a:schemeClr val="accent1"/>
                  </a:solidFill>
                  <a:latin typeface="Calibri" pitchFamily="34" charset="0"/>
                </a:rPr>
                <a:t>ROS</a:t>
              </a:r>
              <a:r>
                <a:rPr lang="en-US" sz="2000">
                  <a:solidFill>
                    <a:schemeClr val="accent1"/>
                  </a:solidFill>
                  <a:latin typeface="Calibri" pitchFamily="34" charset="0"/>
                  <a:sym typeface="Wingdings" pitchFamily="2" charset="2"/>
                </a:rPr>
                <a:t> Oxidative stress Cancer &amp; Aging</a:t>
              </a:r>
            </a:p>
            <a:p>
              <a:endParaRPr lang="en-US" sz="2000">
                <a:solidFill>
                  <a:schemeClr val="accent1"/>
                </a:solidFill>
                <a:latin typeface="Calibri" pitchFamily="34" charset="0"/>
                <a:sym typeface="Wingdings" pitchFamily="2" charset="2"/>
              </a:endParaRPr>
            </a:p>
            <a:p>
              <a:r>
                <a:rPr lang="en-US" sz="2400">
                  <a:solidFill>
                    <a:srgbClr val="C00000"/>
                  </a:solidFill>
                  <a:latin typeface="Calibri" pitchFamily="34" charset="0"/>
                  <a:sym typeface="Wingdings" pitchFamily="2" charset="2"/>
                </a:rPr>
                <a:t>System Preparation</a:t>
              </a:r>
            </a:p>
            <a:p>
              <a:r>
                <a:rPr lang="en-US" sz="2000">
                  <a:solidFill>
                    <a:schemeClr val="accent1"/>
                  </a:solidFill>
                  <a:latin typeface="Calibri" pitchFamily="34" charset="0"/>
                  <a:sym typeface="Wingdings" pitchFamily="2" charset="2"/>
                </a:rPr>
                <a:t>200 POPC lipid + 10,000 water molecules </a:t>
              </a:r>
            </a:p>
            <a:p>
              <a:r>
                <a:rPr lang="en-US" sz="2000">
                  <a:solidFill>
                    <a:schemeClr val="accent1"/>
                  </a:solidFill>
                  <a:latin typeface="Calibri" pitchFamily="34" charset="0"/>
                  <a:sym typeface="Wingdings" pitchFamily="2" charset="2"/>
                </a:rPr>
                <a:t>and same system with 1% H</a:t>
              </a:r>
              <a:r>
                <a:rPr lang="en-US" sz="2000" baseline="-25000">
                  <a:solidFill>
                    <a:schemeClr val="accent1"/>
                  </a:solidFill>
                  <a:latin typeface="Calibri" pitchFamily="34" charset="0"/>
                  <a:sym typeface="Wingdings" pitchFamily="2" charset="2"/>
                </a:rPr>
                <a:t>2</a:t>
              </a:r>
              <a:r>
                <a:rPr lang="en-US" sz="2000">
                  <a:solidFill>
                    <a:schemeClr val="accent1"/>
                  </a:solidFill>
                  <a:latin typeface="Calibri" pitchFamily="34" charset="0"/>
                  <a:sym typeface="Wingdings" pitchFamily="2" charset="2"/>
                </a:rPr>
                <a:t>O</a:t>
              </a:r>
              <a:r>
                <a:rPr lang="en-US" sz="2000" baseline="-25000">
                  <a:solidFill>
                    <a:schemeClr val="accent1"/>
                  </a:solidFill>
                  <a:latin typeface="Calibri" pitchFamily="34" charset="0"/>
                  <a:sym typeface="Wingdings" pitchFamily="2" charset="2"/>
                </a:rPr>
                <a:t>2</a:t>
              </a:r>
              <a:r>
                <a:rPr lang="en-US" sz="2000">
                  <a:solidFill>
                    <a:schemeClr val="accent1"/>
                  </a:solidFill>
                  <a:latin typeface="Calibri" pitchFamily="34" charset="0"/>
                  <a:sym typeface="Wingdings" pitchFamily="2" charset="2"/>
                </a:rPr>
                <a:t> mixed</a:t>
              </a:r>
              <a:endParaRPr lang="en-US" sz="2000">
                <a:solidFill>
                  <a:schemeClr val="accent1"/>
                </a:solidFill>
                <a:latin typeface="Calibri" pitchFamily="34" charset="0"/>
              </a:endParaRPr>
            </a:p>
          </p:txBody>
        </p:sp>
      </p:grpSp>
      <p:grpSp>
        <p:nvGrpSpPr>
          <p:cNvPr id="4" name="Group 8"/>
          <p:cNvGrpSpPr>
            <a:grpSpLocks/>
          </p:cNvGrpSpPr>
          <p:nvPr/>
        </p:nvGrpSpPr>
        <p:grpSpPr bwMode="auto">
          <a:xfrm>
            <a:off x="990600" y="3962400"/>
            <a:ext cx="7162800" cy="2613025"/>
            <a:chOff x="0" y="3886200"/>
            <a:chExt cx="7162800" cy="2613600"/>
          </a:xfrm>
        </p:grpSpPr>
        <p:pic>
          <p:nvPicPr>
            <p:cNvPr id="57348" name="Picture 5" descr="C:\Documents and Settings\CSuser\Desktop\thesis_pics\mass_spectograph.bmp"/>
            <p:cNvPicPr>
              <a:picLocks noChangeAspect="1" noChangeArrowheads="1"/>
            </p:cNvPicPr>
            <p:nvPr/>
          </p:nvPicPr>
          <p:blipFill>
            <a:blip r:embed="rId3" cstate="print"/>
            <a:srcRect/>
            <a:stretch>
              <a:fillRect/>
            </a:stretch>
          </p:blipFill>
          <p:spPr bwMode="auto">
            <a:xfrm>
              <a:off x="0" y="3886200"/>
              <a:ext cx="3657600" cy="2613600"/>
            </a:xfrm>
            <a:prstGeom prst="rect">
              <a:avLst/>
            </a:prstGeom>
            <a:noFill/>
            <a:ln w="9525">
              <a:noFill/>
              <a:miter lim="800000"/>
              <a:headEnd/>
              <a:tailEnd/>
            </a:ln>
          </p:spPr>
        </p:pic>
        <p:sp>
          <p:nvSpPr>
            <p:cNvPr id="57349" name="TextBox 6"/>
            <p:cNvSpPr txBox="1">
              <a:spLocks noChangeArrowheads="1"/>
            </p:cNvSpPr>
            <p:nvPr/>
          </p:nvSpPr>
          <p:spPr bwMode="auto">
            <a:xfrm>
              <a:off x="3810000" y="3944781"/>
              <a:ext cx="3352800" cy="2369880"/>
            </a:xfrm>
            <a:prstGeom prst="rect">
              <a:avLst/>
            </a:prstGeom>
            <a:noFill/>
            <a:ln w="9525">
              <a:noFill/>
              <a:miter lim="800000"/>
              <a:headEnd/>
              <a:tailEnd/>
            </a:ln>
          </p:spPr>
          <p:txBody>
            <a:bodyPr anchor="ctr">
              <a:spAutoFit/>
            </a:bodyPr>
            <a:lstStyle/>
            <a:p>
              <a:r>
                <a:rPr lang="en-US" sz="2400">
                  <a:solidFill>
                    <a:srgbClr val="C00000"/>
                  </a:solidFill>
                  <a:latin typeface="Calibri" pitchFamily="34" charset="0"/>
                </a:rPr>
                <a:t>Mass Spectograph: </a:t>
              </a:r>
            </a:p>
            <a:p>
              <a:r>
                <a:rPr lang="en-US" sz="2000">
                  <a:solidFill>
                    <a:schemeClr val="accent1"/>
                  </a:solidFill>
                  <a:latin typeface="Calibri" pitchFamily="34" charset="0"/>
                </a:rPr>
                <a:t>Lipid molecule weighs 760 u</a:t>
              </a:r>
            </a:p>
            <a:p>
              <a:endParaRPr lang="en-US" sz="2000">
                <a:solidFill>
                  <a:schemeClr val="accent1"/>
                </a:solidFill>
                <a:latin typeface="Calibri" pitchFamily="34" charset="0"/>
              </a:endParaRPr>
            </a:p>
            <a:p>
              <a:r>
                <a:rPr lang="en-US" sz="2400">
                  <a:solidFill>
                    <a:srgbClr val="C00000"/>
                  </a:solidFill>
                  <a:latin typeface="Calibri" pitchFamily="34" charset="0"/>
                </a:rPr>
                <a:t>Key Result</a:t>
              </a:r>
            </a:p>
            <a:p>
              <a:r>
                <a:rPr lang="en-US" sz="2000">
                  <a:solidFill>
                    <a:schemeClr val="accent1"/>
                  </a:solidFill>
                  <a:latin typeface="Calibri" pitchFamily="34" charset="0"/>
                </a:rPr>
                <a:t>Oxidative damage observed:</a:t>
              </a:r>
              <a:endParaRPr lang="en-US" sz="2000" b="1">
                <a:solidFill>
                  <a:srgbClr val="C00000"/>
                </a:solidFill>
                <a:latin typeface="Calibri" pitchFamily="34" charset="0"/>
              </a:endParaRPr>
            </a:p>
            <a:p>
              <a:r>
                <a:rPr lang="en-US" sz="2000">
                  <a:solidFill>
                    <a:schemeClr val="accent1"/>
                  </a:solidFill>
                  <a:latin typeface="Calibri" pitchFamily="34" charset="0"/>
                </a:rPr>
                <a:t>In pure water: </a:t>
              </a:r>
              <a:r>
                <a:rPr lang="en-US" sz="2000">
                  <a:latin typeface="Calibri" pitchFamily="34" charset="0"/>
                </a:rPr>
                <a:t>40% damaged</a:t>
              </a:r>
            </a:p>
            <a:p>
              <a:r>
                <a:rPr lang="en-US" sz="2000">
                  <a:solidFill>
                    <a:schemeClr val="accent1"/>
                  </a:solidFill>
                  <a:latin typeface="Calibri" pitchFamily="34" charset="0"/>
                </a:rPr>
                <a:t>In 1% peroxide: </a:t>
              </a:r>
              <a:r>
                <a:rPr lang="en-US" sz="2000">
                  <a:latin typeface="Calibri" pitchFamily="34" charset="0"/>
                </a:rPr>
                <a:t>75% damaged</a:t>
              </a:r>
              <a:endParaRPr lang="en-US" sz="2000">
                <a:solidFill>
                  <a:schemeClr val="accent1"/>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latin typeface="+mn-lt"/>
                <a:cs typeface="Times New Roman" pitchFamily="18" charset="0"/>
              </a:rPr>
              <a:t>Si/</a:t>
            </a:r>
            <a:r>
              <a:rPr lang="en-US" sz="3600" b="1" dirty="0" err="1">
                <a:latin typeface="+mn-lt"/>
                <a:cs typeface="Times New Roman" pitchFamily="18" charset="0"/>
              </a:rPr>
              <a:t>Ge</a:t>
            </a:r>
            <a:r>
              <a:rPr lang="en-US" sz="3600" b="1" dirty="0">
                <a:latin typeface="+mn-lt"/>
                <a:cs typeface="Times New Roman" pitchFamily="18" charset="0"/>
              </a:rPr>
              <a:t>/Si </a:t>
            </a:r>
            <a:r>
              <a:rPr lang="en-US" sz="3600" b="1" dirty="0" err="1">
                <a:latin typeface="+mn-lt"/>
                <a:cs typeface="Times New Roman" pitchFamily="18" charset="0"/>
              </a:rPr>
              <a:t>nanoscale</a:t>
            </a:r>
            <a:r>
              <a:rPr lang="en-US" sz="3600" b="1" dirty="0">
                <a:latin typeface="+mn-lt"/>
                <a:cs typeface="Times New Roman" pitchFamily="18" charset="0"/>
              </a:rPr>
              <a:t> bars </a:t>
            </a:r>
          </a:p>
        </p:txBody>
      </p:sp>
      <p:sp>
        <p:nvSpPr>
          <p:cNvPr id="50178" name="Content Placeholder 2"/>
          <p:cNvSpPr txBox="1">
            <a:spLocks/>
          </p:cNvSpPr>
          <p:nvPr/>
        </p:nvSpPr>
        <p:spPr bwMode="auto">
          <a:xfrm>
            <a:off x="457200" y="1143000"/>
            <a:ext cx="8229600" cy="5029200"/>
          </a:xfrm>
          <a:prstGeom prst="rect">
            <a:avLst/>
          </a:prstGeom>
          <a:noFill/>
          <a:ln w="9525">
            <a:noFill/>
            <a:miter lim="800000"/>
            <a:headEnd/>
            <a:tailEnd/>
          </a:ln>
        </p:spPr>
        <p:txBody>
          <a:bodyPr/>
          <a:lstStyle/>
          <a:p>
            <a:pPr marL="342900" indent="-342900" algn="ctr">
              <a:spcBef>
                <a:spcPct val="20000"/>
              </a:spcBef>
            </a:pPr>
            <a:endParaRPr lang="en-US" sz="2400" baseline="30000">
              <a:solidFill>
                <a:srgbClr val="C00000"/>
              </a:solidFill>
              <a:latin typeface="Calibri" pitchFamily="34" charset="0"/>
            </a:endParaRPr>
          </a:p>
        </p:txBody>
      </p:sp>
      <p:sp>
        <p:nvSpPr>
          <p:cNvPr id="5" name="Rectangle 3"/>
          <p:cNvSpPr txBox="1">
            <a:spLocks noChangeArrowheads="1"/>
          </p:cNvSpPr>
          <p:nvPr/>
        </p:nvSpPr>
        <p:spPr bwMode="auto">
          <a:xfrm>
            <a:off x="457200" y="1143000"/>
            <a:ext cx="8229600" cy="5486400"/>
          </a:xfrm>
          <a:prstGeom prst="rect">
            <a:avLst/>
          </a:prstGeom>
          <a:noFill/>
          <a:ln w="9525">
            <a:noFill/>
            <a:miter lim="800000"/>
            <a:headEnd/>
            <a:tailEnd/>
          </a:ln>
        </p:spPr>
        <p:txBody>
          <a:bodyPr anchor="ctr"/>
          <a:lstStyle/>
          <a:p>
            <a:pPr marL="457200" indent="-457200">
              <a:spcBef>
                <a:spcPct val="20000"/>
              </a:spcBef>
            </a:pPr>
            <a:r>
              <a:rPr lang="en-US" sz="2400" dirty="0">
                <a:solidFill>
                  <a:srgbClr val="C00000"/>
                </a:solidFill>
                <a:latin typeface="Calibri" pitchFamily="34" charset="0"/>
              </a:rPr>
              <a:t>Motivation</a:t>
            </a:r>
          </a:p>
          <a:p>
            <a:pPr marL="914400" lvl="1" indent="-457200">
              <a:spcBef>
                <a:spcPct val="20000"/>
              </a:spcBef>
              <a:buFont typeface="Arial" charset="0"/>
              <a:buChar char="•"/>
            </a:pPr>
            <a:r>
              <a:rPr lang="en-US" sz="2000" dirty="0">
                <a:solidFill>
                  <a:schemeClr val="accent1"/>
                </a:solidFill>
                <a:latin typeface="Calibri" pitchFamily="34" charset="0"/>
              </a:rPr>
              <a:t>Si/</a:t>
            </a:r>
            <a:r>
              <a:rPr lang="en-US" sz="2000" dirty="0" err="1">
                <a:solidFill>
                  <a:schemeClr val="accent1"/>
                </a:solidFill>
                <a:latin typeface="Calibri" pitchFamily="34" charset="0"/>
              </a:rPr>
              <a:t>Ge</a:t>
            </a:r>
            <a:r>
              <a:rPr lang="en-US" sz="2000" dirty="0">
                <a:solidFill>
                  <a:schemeClr val="accent1"/>
                </a:solidFill>
                <a:latin typeface="Calibri" pitchFamily="34" charset="0"/>
              </a:rPr>
              <a:t>/Si </a:t>
            </a:r>
            <a:r>
              <a:rPr lang="en-US" sz="2000" dirty="0" err="1">
                <a:solidFill>
                  <a:schemeClr val="accent1"/>
                </a:solidFill>
                <a:latin typeface="Calibri" pitchFamily="34" charset="0"/>
              </a:rPr>
              <a:t>nanobars</a:t>
            </a:r>
            <a:r>
              <a:rPr lang="en-US" sz="2000" dirty="0">
                <a:solidFill>
                  <a:schemeClr val="accent1"/>
                </a:solidFill>
                <a:latin typeface="Calibri" pitchFamily="34" charset="0"/>
              </a:rPr>
              <a:t>: </a:t>
            </a:r>
            <a:r>
              <a:rPr lang="en-US" sz="2000" dirty="0">
                <a:latin typeface="Calibri" pitchFamily="34" charset="0"/>
              </a:rPr>
              <a:t>ideal for MOSFETs</a:t>
            </a:r>
          </a:p>
          <a:p>
            <a:pPr marL="914400" lvl="1" indent="-457200">
              <a:spcBef>
                <a:spcPct val="20000"/>
              </a:spcBef>
              <a:buFont typeface="Arial" charset="0"/>
              <a:buChar char="•"/>
            </a:pPr>
            <a:r>
              <a:rPr lang="en-US" sz="2000" dirty="0">
                <a:solidFill>
                  <a:schemeClr val="accent1"/>
                </a:solidFill>
                <a:latin typeface="Calibri" pitchFamily="34" charset="0"/>
              </a:rPr>
              <a:t>as produced: </a:t>
            </a:r>
            <a:r>
              <a:rPr lang="en-US" sz="2000" dirty="0">
                <a:latin typeface="Calibri" pitchFamily="34" charset="0"/>
              </a:rPr>
              <a:t>biaxial strain</a:t>
            </a:r>
            <a:r>
              <a:rPr lang="en-US" sz="2000" dirty="0">
                <a:solidFill>
                  <a:schemeClr val="accent1"/>
                </a:solidFill>
                <a:latin typeface="Calibri" pitchFamily="34" charset="0"/>
              </a:rPr>
              <a:t>, desirable: </a:t>
            </a:r>
            <a:r>
              <a:rPr lang="en-US" sz="2000" dirty="0">
                <a:latin typeface="Calibri" pitchFamily="34" charset="0"/>
              </a:rPr>
              <a:t>uniaxial</a:t>
            </a:r>
          </a:p>
          <a:p>
            <a:pPr marL="914400" lvl="1" indent="-457200">
              <a:spcBef>
                <a:spcPct val="20000"/>
              </a:spcBef>
              <a:buFont typeface="Arial" charset="0"/>
              <a:buChar char="•"/>
            </a:pPr>
            <a:r>
              <a:rPr lang="en-US" sz="2000" dirty="0">
                <a:solidFill>
                  <a:schemeClr val="accent1"/>
                </a:solidFill>
                <a:latin typeface="Calibri" pitchFamily="34" charset="0"/>
              </a:rPr>
              <a:t>design &amp; production: </a:t>
            </a:r>
            <a:r>
              <a:rPr lang="en-US" sz="2000" dirty="0">
                <a:latin typeface="Calibri" pitchFamily="34" charset="0"/>
              </a:rPr>
              <a:t>understanding strain behavior is important</a:t>
            </a:r>
          </a:p>
          <a:p>
            <a:pPr marL="457200" indent="-457200">
              <a:spcBef>
                <a:spcPct val="20000"/>
              </a:spcBef>
            </a:pPr>
            <a:endParaRPr lang="en-US" sz="2400" b="1" dirty="0">
              <a:solidFill>
                <a:srgbClr val="C00000"/>
              </a:solidFill>
              <a:latin typeface="Calibri" pitchFamily="34" charset="0"/>
            </a:endParaRPr>
          </a:p>
          <a:p>
            <a:pPr marL="457200" indent="-457200">
              <a:spcBef>
                <a:spcPct val="20000"/>
              </a:spcBef>
            </a:pPr>
            <a:endParaRPr lang="en-US" sz="2400" b="1" dirty="0">
              <a:solidFill>
                <a:srgbClr val="C00000"/>
              </a:solidFill>
              <a:latin typeface="Calibri" pitchFamily="34" charset="0"/>
            </a:endParaRPr>
          </a:p>
          <a:p>
            <a:pPr marL="457200" indent="-457200">
              <a:spcBef>
                <a:spcPct val="20000"/>
              </a:spcBef>
            </a:pPr>
            <a:endParaRPr lang="en-US" sz="2400" b="1" dirty="0">
              <a:solidFill>
                <a:srgbClr val="C00000"/>
              </a:solidFill>
              <a:latin typeface="Calibri" pitchFamily="34" charset="0"/>
            </a:endParaRPr>
          </a:p>
          <a:p>
            <a:pPr marL="457200" indent="-457200">
              <a:spcBef>
                <a:spcPct val="20000"/>
              </a:spcBef>
            </a:pPr>
            <a:endParaRPr lang="en-US" sz="2400" b="1" dirty="0">
              <a:solidFill>
                <a:srgbClr val="C00000"/>
              </a:solidFill>
              <a:latin typeface="Calibri" pitchFamily="34" charset="0"/>
            </a:endParaRPr>
          </a:p>
          <a:p>
            <a:pPr marL="457200" indent="-457200">
              <a:spcBef>
                <a:spcPct val="20000"/>
              </a:spcBef>
            </a:pPr>
            <a:endParaRPr lang="en-US" sz="2400" b="1" dirty="0">
              <a:solidFill>
                <a:srgbClr val="C00000"/>
              </a:solidFill>
              <a:latin typeface="Calibri" pitchFamily="34" charset="0"/>
            </a:endParaRPr>
          </a:p>
          <a:p>
            <a:pPr marL="457200" indent="-457200">
              <a:spcBef>
                <a:spcPct val="20000"/>
              </a:spcBef>
            </a:pPr>
            <a:endParaRPr lang="en-US" sz="2400" b="1" dirty="0">
              <a:solidFill>
                <a:srgbClr val="C00000"/>
              </a:solidFill>
              <a:latin typeface="Calibri" pitchFamily="34" charset="0"/>
            </a:endParaRPr>
          </a:p>
          <a:p>
            <a:pPr marL="457200" indent="-457200">
              <a:spcBef>
                <a:spcPct val="20000"/>
              </a:spcBef>
            </a:pPr>
            <a:endParaRPr lang="en-US" sz="2400" b="1" dirty="0">
              <a:solidFill>
                <a:srgbClr val="C00000"/>
              </a:solidFill>
              <a:latin typeface="Calibri" pitchFamily="34" charset="0"/>
            </a:endParaRPr>
          </a:p>
          <a:p>
            <a:pPr marL="457200" indent="-457200">
              <a:spcBef>
                <a:spcPct val="20000"/>
              </a:spcBef>
            </a:pPr>
            <a:endParaRPr lang="en-US" sz="2400" b="1" dirty="0">
              <a:solidFill>
                <a:srgbClr val="C00000"/>
              </a:solidFill>
              <a:latin typeface="Calibri" pitchFamily="34" charset="0"/>
            </a:endParaRPr>
          </a:p>
          <a:p>
            <a:pPr marL="457200" indent="-457200">
              <a:spcBef>
                <a:spcPct val="20000"/>
              </a:spcBef>
            </a:pPr>
            <a:endParaRPr lang="en-US" sz="2400" b="1" dirty="0">
              <a:solidFill>
                <a:srgbClr val="C00000"/>
              </a:solidFill>
              <a:latin typeface="Calibri" pitchFamily="34" charset="0"/>
            </a:endParaRPr>
          </a:p>
        </p:txBody>
      </p:sp>
      <p:grpSp>
        <p:nvGrpSpPr>
          <p:cNvPr id="3" name="그룹 10"/>
          <p:cNvGrpSpPr>
            <a:grpSpLocks noChangeAspect="1"/>
          </p:cNvGrpSpPr>
          <p:nvPr/>
        </p:nvGrpSpPr>
        <p:grpSpPr bwMode="auto">
          <a:xfrm>
            <a:off x="1143000" y="2971800"/>
            <a:ext cx="4149725" cy="3657600"/>
            <a:chOff x="1205506" y="-91872"/>
            <a:chExt cx="6222409" cy="5306822"/>
          </a:xfrm>
        </p:grpSpPr>
        <p:sp>
          <p:nvSpPr>
            <p:cNvPr id="7" name="직사각형 11"/>
            <p:cNvSpPr/>
            <p:nvPr/>
          </p:nvSpPr>
          <p:spPr>
            <a:xfrm>
              <a:off x="1572090" y="214469"/>
              <a:ext cx="5786794" cy="5000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pSp>
          <p:nvGrpSpPr>
            <p:cNvPr id="4" name="Group 254"/>
            <p:cNvGrpSpPr>
              <a:grpSpLocks/>
            </p:cNvGrpSpPr>
            <p:nvPr/>
          </p:nvGrpSpPr>
          <p:grpSpPr bwMode="auto">
            <a:xfrm>
              <a:off x="2012949" y="1341439"/>
              <a:ext cx="5414966" cy="3686176"/>
              <a:chOff x="261" y="3878"/>
              <a:chExt cx="3411" cy="2322"/>
            </a:xfrm>
          </p:grpSpPr>
          <p:pic>
            <p:nvPicPr>
              <p:cNvPr id="50192" name="Picture 27"/>
              <p:cNvPicPr>
                <a:picLocks noChangeAspect="1" noChangeArrowheads="1"/>
              </p:cNvPicPr>
              <p:nvPr/>
            </p:nvPicPr>
            <p:blipFill>
              <a:blip r:embed="rId2" cstate="print"/>
              <a:srcRect l="20892" t="24522" r="14012" b="20982"/>
              <a:stretch>
                <a:fillRect/>
              </a:stretch>
            </p:blipFill>
            <p:spPr bwMode="auto">
              <a:xfrm>
                <a:off x="672" y="3878"/>
                <a:ext cx="2801" cy="2067"/>
              </a:xfrm>
              <a:prstGeom prst="rect">
                <a:avLst/>
              </a:prstGeom>
              <a:noFill/>
              <a:ln w="9525">
                <a:noFill/>
                <a:miter lim="800000"/>
                <a:headEnd/>
                <a:tailEnd/>
              </a:ln>
            </p:spPr>
          </p:pic>
          <p:sp>
            <p:nvSpPr>
              <p:cNvPr id="50193" name="Text Box 28"/>
              <p:cNvSpPr txBox="1">
                <a:spLocks noChangeArrowheads="1"/>
              </p:cNvSpPr>
              <p:nvPr/>
            </p:nvSpPr>
            <p:spPr bwMode="auto">
              <a:xfrm>
                <a:off x="1255" y="4374"/>
                <a:ext cx="294"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Si</a:t>
                </a:r>
              </a:p>
            </p:txBody>
          </p:sp>
          <p:sp>
            <p:nvSpPr>
              <p:cNvPr id="50194" name="Text Box 29"/>
              <p:cNvSpPr txBox="1">
                <a:spLocks noChangeArrowheads="1"/>
              </p:cNvSpPr>
              <p:nvPr/>
            </p:nvSpPr>
            <p:spPr bwMode="auto">
              <a:xfrm>
                <a:off x="1255" y="5468"/>
                <a:ext cx="294"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Si</a:t>
                </a:r>
              </a:p>
            </p:txBody>
          </p:sp>
          <p:sp>
            <p:nvSpPr>
              <p:cNvPr id="50195" name="Text Box 32"/>
              <p:cNvSpPr txBox="1">
                <a:spLocks noChangeArrowheads="1"/>
              </p:cNvSpPr>
              <p:nvPr/>
            </p:nvSpPr>
            <p:spPr bwMode="auto">
              <a:xfrm>
                <a:off x="1203" y="4881"/>
                <a:ext cx="367"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Ge</a:t>
                </a:r>
              </a:p>
            </p:txBody>
          </p:sp>
          <p:sp>
            <p:nvSpPr>
              <p:cNvPr id="50196" name="Line 35"/>
              <p:cNvSpPr>
                <a:spLocks noChangeShapeType="1"/>
              </p:cNvSpPr>
              <p:nvPr/>
            </p:nvSpPr>
            <p:spPr bwMode="auto">
              <a:xfrm>
                <a:off x="694" y="5846"/>
                <a:ext cx="1200" cy="0"/>
              </a:xfrm>
              <a:prstGeom prst="line">
                <a:avLst/>
              </a:prstGeom>
              <a:noFill/>
              <a:ln w="38100">
                <a:solidFill>
                  <a:schemeClr val="tx1"/>
                </a:solidFill>
                <a:round/>
                <a:headEnd type="arrow" w="med" len="med"/>
                <a:tailEnd type="arrow" w="med" len="med"/>
              </a:ln>
            </p:spPr>
            <p:txBody>
              <a:bodyPr wrap="none" anchor="ctr"/>
              <a:lstStyle/>
              <a:p>
                <a:endParaRPr lang="en-US"/>
              </a:p>
            </p:txBody>
          </p:sp>
          <p:sp>
            <p:nvSpPr>
              <p:cNvPr id="50197" name="Text Box 36"/>
              <p:cNvSpPr txBox="1">
                <a:spLocks noChangeArrowheads="1"/>
              </p:cNvSpPr>
              <p:nvPr/>
            </p:nvSpPr>
            <p:spPr bwMode="auto">
              <a:xfrm>
                <a:off x="749" y="5868"/>
                <a:ext cx="1164" cy="332"/>
              </a:xfrm>
              <a:prstGeom prst="rect">
                <a:avLst/>
              </a:prstGeom>
              <a:noFill/>
              <a:ln w="9525">
                <a:noFill/>
                <a:miter lim="800000"/>
                <a:headEnd/>
                <a:tailEnd/>
              </a:ln>
            </p:spPr>
            <p:txBody>
              <a:bodyPr wrap="none">
                <a:spAutoFit/>
              </a:bodyPr>
              <a:lstStyle/>
              <a:p>
                <a:pPr algn="ctr" defTabSz="4389438"/>
                <a:r>
                  <a:rPr lang="en-US" altLang="ko-KR" b="1">
                    <a:latin typeface="Times New Roman" pitchFamily="18" charset="0"/>
                    <a:cs typeface="맑은 고딕"/>
                  </a:rPr>
                  <a:t>Width (W)</a:t>
                </a:r>
              </a:p>
            </p:txBody>
          </p:sp>
          <p:sp>
            <p:nvSpPr>
              <p:cNvPr id="50198" name="Line 37"/>
              <p:cNvSpPr>
                <a:spLocks noChangeShapeType="1"/>
              </p:cNvSpPr>
              <p:nvPr/>
            </p:nvSpPr>
            <p:spPr bwMode="auto">
              <a:xfrm flipV="1">
                <a:off x="1920" y="5354"/>
                <a:ext cx="1154" cy="492"/>
              </a:xfrm>
              <a:prstGeom prst="line">
                <a:avLst/>
              </a:prstGeom>
              <a:noFill/>
              <a:ln w="38100">
                <a:solidFill>
                  <a:schemeClr val="tx1"/>
                </a:solidFill>
                <a:round/>
                <a:headEnd type="arrow" w="med" len="med"/>
                <a:tailEnd type="arrow" w="med" len="med"/>
              </a:ln>
            </p:spPr>
            <p:txBody>
              <a:bodyPr wrap="none" anchor="ctr"/>
              <a:lstStyle/>
              <a:p>
                <a:endParaRPr lang="en-US"/>
              </a:p>
            </p:txBody>
          </p:sp>
          <p:sp>
            <p:nvSpPr>
              <p:cNvPr id="50199" name="Rectangle 38"/>
              <p:cNvSpPr>
                <a:spLocks noChangeArrowheads="1"/>
              </p:cNvSpPr>
              <p:nvPr/>
            </p:nvSpPr>
            <p:spPr bwMode="auto">
              <a:xfrm rot="-1443317">
                <a:off x="1942" y="5547"/>
                <a:ext cx="1730" cy="443"/>
              </a:xfrm>
              <a:prstGeom prst="rect">
                <a:avLst/>
              </a:prstGeom>
              <a:noFill/>
              <a:ln w="9525">
                <a:noFill/>
                <a:miter lim="800000"/>
                <a:headEnd/>
                <a:tailEnd/>
              </a:ln>
            </p:spPr>
            <p:txBody>
              <a:bodyPr wrap="none" lIns="0" tIns="0" rIns="0" bIns="0">
                <a:spAutoFit/>
              </a:bodyPr>
              <a:lstStyle/>
              <a:p>
                <a:pPr algn="ctr" defTabSz="4389438"/>
                <a:r>
                  <a:rPr lang="en-US" altLang="ko-KR" sz="1600" b="1">
                    <a:solidFill>
                      <a:srgbClr val="000000"/>
                    </a:solidFill>
                    <a:latin typeface="Times New Roman" pitchFamily="18" charset="0"/>
                    <a:cs typeface="맑은 고딕"/>
                  </a:rPr>
                  <a:t>Periodic boundary </a:t>
                </a:r>
              </a:p>
              <a:p>
                <a:pPr algn="ctr" defTabSz="4389438"/>
                <a:r>
                  <a:rPr lang="en-US" altLang="ko-KR" sz="1600" b="1">
                    <a:solidFill>
                      <a:srgbClr val="000000"/>
                    </a:solidFill>
                    <a:latin typeface="Times New Roman" pitchFamily="18" charset="0"/>
                    <a:cs typeface="맑은 고딕"/>
                  </a:rPr>
                  <a:t> conditions</a:t>
                </a:r>
                <a:endParaRPr lang="en-US" altLang="ko-KR" sz="1600" b="1">
                  <a:latin typeface="Times New Roman" pitchFamily="18" charset="0"/>
                  <a:cs typeface="맑은 고딕"/>
                </a:endParaRPr>
              </a:p>
            </p:txBody>
          </p:sp>
          <p:sp>
            <p:nvSpPr>
              <p:cNvPr id="50200" name="Text Box 36"/>
              <p:cNvSpPr txBox="1">
                <a:spLocks noChangeArrowheads="1"/>
              </p:cNvSpPr>
              <p:nvPr/>
            </p:nvSpPr>
            <p:spPr bwMode="auto">
              <a:xfrm rot="-5400000">
                <a:off x="-126" y="4906"/>
                <a:ext cx="1118" cy="343"/>
              </a:xfrm>
              <a:prstGeom prst="rect">
                <a:avLst/>
              </a:prstGeom>
              <a:noFill/>
              <a:ln w="9525">
                <a:noFill/>
                <a:miter lim="800000"/>
                <a:headEnd/>
                <a:tailEnd/>
              </a:ln>
            </p:spPr>
            <p:txBody>
              <a:bodyPr wrap="none">
                <a:spAutoFit/>
              </a:bodyPr>
              <a:lstStyle/>
              <a:p>
                <a:pPr algn="ctr" defTabSz="4389438"/>
                <a:r>
                  <a:rPr lang="en-US" altLang="ko-KR" b="1">
                    <a:latin typeface="Times New Roman" pitchFamily="18" charset="0"/>
                    <a:cs typeface="맑은 고딕"/>
                  </a:rPr>
                  <a:t>Height (H)</a:t>
                </a:r>
              </a:p>
            </p:txBody>
          </p:sp>
        </p:grpSp>
        <p:cxnSp>
          <p:nvCxnSpPr>
            <p:cNvPr id="9" name="직선 화살표 연결선 13"/>
            <p:cNvCxnSpPr/>
            <p:nvPr/>
          </p:nvCxnSpPr>
          <p:spPr>
            <a:xfrm rot="5400000">
              <a:off x="2036395" y="3249038"/>
              <a:ext cx="1216147" cy="2381"/>
            </a:xfrm>
            <a:prstGeom prst="straightConnector1">
              <a:avLst/>
            </a:prstGeom>
            <a:ln w="3810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6" name="그룹 26"/>
            <p:cNvGrpSpPr>
              <a:grpSpLocks/>
            </p:cNvGrpSpPr>
            <p:nvPr/>
          </p:nvGrpSpPr>
          <p:grpSpPr bwMode="auto">
            <a:xfrm>
              <a:off x="1205506" y="-91872"/>
              <a:ext cx="3763124" cy="1429143"/>
              <a:chOff x="1205604" y="-90966"/>
              <a:chExt cx="3762477" cy="1428443"/>
            </a:xfrm>
          </p:grpSpPr>
          <p:sp>
            <p:nvSpPr>
              <p:cNvPr id="50186" name="Text Box 20"/>
              <p:cNvSpPr txBox="1">
                <a:spLocks noChangeArrowheads="1"/>
              </p:cNvSpPr>
              <p:nvPr/>
            </p:nvSpPr>
            <p:spPr bwMode="auto">
              <a:xfrm>
                <a:off x="1588070" y="929077"/>
                <a:ext cx="1933345" cy="408400"/>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[100], Transverse</a:t>
                </a:r>
              </a:p>
            </p:txBody>
          </p:sp>
          <p:sp>
            <p:nvSpPr>
              <p:cNvPr id="50187" name="Text Box 21"/>
              <p:cNvSpPr txBox="1">
                <a:spLocks noChangeArrowheads="1"/>
              </p:cNvSpPr>
              <p:nvPr/>
            </p:nvSpPr>
            <p:spPr bwMode="auto">
              <a:xfrm>
                <a:off x="1205604" y="-90966"/>
                <a:ext cx="1618411" cy="408400"/>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[001], Vertical</a:t>
                </a:r>
              </a:p>
            </p:txBody>
          </p:sp>
          <p:sp>
            <p:nvSpPr>
              <p:cNvPr id="50188" name="Text Box 22"/>
              <p:cNvSpPr txBox="1">
                <a:spLocks noChangeArrowheads="1"/>
              </p:cNvSpPr>
              <p:nvPr/>
            </p:nvSpPr>
            <p:spPr bwMode="auto">
              <a:xfrm>
                <a:off x="2125897" y="317051"/>
                <a:ext cx="2842184" cy="483412"/>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[010] , Longitudinal</a:t>
                </a:r>
              </a:p>
            </p:txBody>
          </p:sp>
          <p:sp>
            <p:nvSpPr>
              <p:cNvPr id="50189" name="Line 23"/>
              <p:cNvSpPr>
                <a:spLocks noChangeShapeType="1"/>
              </p:cNvSpPr>
              <p:nvPr/>
            </p:nvSpPr>
            <p:spPr bwMode="auto">
              <a:xfrm flipV="1">
                <a:off x="1436117" y="473774"/>
                <a:ext cx="0" cy="504826"/>
              </a:xfrm>
              <a:prstGeom prst="line">
                <a:avLst/>
              </a:prstGeom>
              <a:noFill/>
              <a:ln w="38100">
                <a:solidFill>
                  <a:schemeClr val="tx1"/>
                </a:solidFill>
                <a:round/>
                <a:headEnd/>
                <a:tailEnd type="triangle" w="med" len="med"/>
              </a:ln>
            </p:spPr>
            <p:txBody>
              <a:bodyPr/>
              <a:lstStyle/>
              <a:p>
                <a:endParaRPr lang="en-US"/>
              </a:p>
            </p:txBody>
          </p:sp>
          <p:sp>
            <p:nvSpPr>
              <p:cNvPr id="50190" name="Line 24"/>
              <p:cNvSpPr>
                <a:spLocks noChangeShapeType="1"/>
              </p:cNvSpPr>
              <p:nvPr/>
            </p:nvSpPr>
            <p:spPr bwMode="auto">
              <a:xfrm>
                <a:off x="1436117" y="978601"/>
                <a:ext cx="576263" cy="0"/>
              </a:xfrm>
              <a:prstGeom prst="line">
                <a:avLst/>
              </a:prstGeom>
              <a:noFill/>
              <a:ln w="38100">
                <a:solidFill>
                  <a:schemeClr val="tx1"/>
                </a:solidFill>
                <a:round/>
                <a:headEnd/>
                <a:tailEnd type="triangle" w="med" len="med"/>
              </a:ln>
            </p:spPr>
            <p:txBody>
              <a:bodyPr/>
              <a:lstStyle/>
              <a:p>
                <a:endParaRPr lang="en-US"/>
              </a:p>
            </p:txBody>
          </p:sp>
          <p:sp>
            <p:nvSpPr>
              <p:cNvPr id="50191" name="Line 25"/>
              <p:cNvSpPr>
                <a:spLocks noChangeShapeType="1"/>
              </p:cNvSpPr>
              <p:nvPr/>
            </p:nvSpPr>
            <p:spPr bwMode="auto">
              <a:xfrm flipV="1">
                <a:off x="1436117" y="618238"/>
                <a:ext cx="433386" cy="360363"/>
              </a:xfrm>
              <a:prstGeom prst="line">
                <a:avLst/>
              </a:prstGeom>
              <a:noFill/>
              <a:ln w="38100">
                <a:solidFill>
                  <a:schemeClr val="tx1"/>
                </a:solidFill>
                <a:round/>
                <a:headEnd/>
                <a:tailEnd type="triangle" w="med" len="med"/>
              </a:ln>
            </p:spPr>
            <p:txBody>
              <a:bodyPr/>
              <a:lstStyle/>
              <a:p>
                <a:endParaRPr lang="en-US"/>
              </a:p>
            </p:txBody>
          </p:sp>
        </p:grpSp>
      </p:grpSp>
      <p:sp>
        <p:nvSpPr>
          <p:cNvPr id="27" name="TextBox 26"/>
          <p:cNvSpPr txBox="1">
            <a:spLocks noChangeArrowheads="1"/>
          </p:cNvSpPr>
          <p:nvPr/>
        </p:nvSpPr>
        <p:spPr bwMode="auto">
          <a:xfrm>
            <a:off x="5029200" y="5949323"/>
            <a:ext cx="3886200" cy="738664"/>
          </a:xfrm>
          <a:prstGeom prst="rect">
            <a:avLst/>
          </a:prstGeom>
          <a:noFill/>
          <a:ln w="9525">
            <a:noFill/>
            <a:miter lim="800000"/>
            <a:headEnd/>
            <a:tailEnd/>
          </a:ln>
        </p:spPr>
        <p:txBody>
          <a:bodyPr>
            <a:spAutoFit/>
          </a:bodyPr>
          <a:lstStyle/>
          <a:p>
            <a:r>
              <a:rPr lang="en-US" sz="1400" i="1" dirty="0" smtClean="0">
                <a:latin typeface="Calibri" pitchFamily="34" charset="0"/>
              </a:rPr>
              <a:t>Strain </a:t>
            </a:r>
            <a:r>
              <a:rPr lang="en-US" sz="1400" i="1" dirty="0">
                <a:latin typeface="Calibri" pitchFamily="34" charset="0"/>
              </a:rPr>
              <a:t>relaxation in Si/</a:t>
            </a:r>
            <a:r>
              <a:rPr lang="en-US" sz="1400" i="1" dirty="0" err="1">
                <a:latin typeface="Calibri" pitchFamily="34" charset="0"/>
              </a:rPr>
              <a:t>Ge</a:t>
            </a:r>
            <a:r>
              <a:rPr lang="en-US" sz="1400" i="1" dirty="0">
                <a:latin typeface="Calibri" pitchFamily="34" charset="0"/>
              </a:rPr>
              <a:t>/Si </a:t>
            </a:r>
            <a:r>
              <a:rPr lang="en-US" sz="1400" i="1" dirty="0" err="1">
                <a:latin typeface="Calibri" pitchFamily="34" charset="0"/>
              </a:rPr>
              <a:t>nanoscale</a:t>
            </a:r>
            <a:r>
              <a:rPr lang="en-US" sz="1400" i="1" dirty="0">
                <a:latin typeface="Calibri" pitchFamily="34" charset="0"/>
              </a:rPr>
              <a:t> bars from molecular dynamics simulations</a:t>
            </a:r>
          </a:p>
          <a:p>
            <a:r>
              <a:rPr lang="en-US" sz="1400" dirty="0" smtClean="0">
                <a:latin typeface="Calibri" pitchFamily="34" charset="0"/>
              </a:rPr>
              <a:t>Park et al.</a:t>
            </a:r>
            <a:r>
              <a:rPr lang="en-US" sz="1400" dirty="0">
                <a:latin typeface="Calibri" pitchFamily="34" charset="0"/>
              </a:rPr>
              <a:t> </a:t>
            </a:r>
            <a:r>
              <a:rPr lang="en-US" sz="1400" dirty="0" smtClean="0">
                <a:latin typeface="Calibri" pitchFamily="34" charset="0"/>
              </a:rPr>
              <a:t>Journal </a:t>
            </a:r>
            <a:r>
              <a:rPr lang="en-US" sz="1400" dirty="0">
                <a:latin typeface="Calibri" pitchFamily="34" charset="0"/>
              </a:rPr>
              <a:t>of Applied Physics 106, 1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7">
                                            <p:txEl>
                                              <p:pRg st="0" end="0"/>
                                            </p:txEl>
                                          </p:spTgt>
                                        </p:tgtEl>
                                        <p:attrNameLst>
                                          <p:attrName>style.visibility</p:attrName>
                                        </p:attrNameLst>
                                      </p:cBhvr>
                                      <p:to>
                                        <p:strVal val="visible"/>
                                      </p:to>
                                    </p:set>
                                    <p:animEffect transition="in" filter="wipe(left)">
                                      <p:cBhvr>
                                        <p:cTn id="24" dur="500"/>
                                        <p:tgtEl>
                                          <p:spTgt spid="27">
                                            <p:txEl>
                                              <p:pRg st="0" end="0"/>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animEffect transition="in" filter="wipe(left)">
                                      <p:cBhvr>
                                        <p:cTn id="27"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7"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latin typeface="+mn-lt"/>
                <a:cs typeface="Times New Roman" pitchFamily="18" charset="0"/>
              </a:rPr>
              <a:t>Si/</a:t>
            </a:r>
            <a:r>
              <a:rPr lang="en-US" sz="3600" b="1" dirty="0" err="1">
                <a:latin typeface="+mn-lt"/>
                <a:cs typeface="Times New Roman" pitchFamily="18" charset="0"/>
              </a:rPr>
              <a:t>Ge</a:t>
            </a:r>
            <a:r>
              <a:rPr lang="en-US" sz="3600" b="1" dirty="0">
                <a:latin typeface="+mn-lt"/>
                <a:cs typeface="Times New Roman" pitchFamily="18" charset="0"/>
              </a:rPr>
              <a:t>/Si </a:t>
            </a:r>
            <a:r>
              <a:rPr lang="en-US" sz="3600" b="1" dirty="0" err="1">
                <a:latin typeface="+mn-lt"/>
                <a:cs typeface="Times New Roman" pitchFamily="18" charset="0"/>
              </a:rPr>
              <a:t>nanoscale</a:t>
            </a:r>
            <a:r>
              <a:rPr lang="en-US" sz="3600" b="1" dirty="0">
                <a:latin typeface="+mn-lt"/>
                <a:cs typeface="Times New Roman" pitchFamily="18" charset="0"/>
              </a:rPr>
              <a:t> bars </a:t>
            </a:r>
          </a:p>
        </p:txBody>
      </p:sp>
      <p:grpSp>
        <p:nvGrpSpPr>
          <p:cNvPr id="3" name="Group 28"/>
          <p:cNvGrpSpPr>
            <a:grpSpLocks/>
          </p:cNvGrpSpPr>
          <p:nvPr/>
        </p:nvGrpSpPr>
        <p:grpSpPr bwMode="auto">
          <a:xfrm>
            <a:off x="457200" y="1143000"/>
            <a:ext cx="8229600" cy="3657600"/>
            <a:chOff x="457200" y="1143000"/>
            <a:chExt cx="8229600" cy="3657600"/>
          </a:xfrm>
        </p:grpSpPr>
        <p:sp>
          <p:nvSpPr>
            <p:cNvPr id="1034" name="Rectangle 3"/>
            <p:cNvSpPr txBox="1">
              <a:spLocks noChangeArrowheads="1"/>
            </p:cNvSpPr>
            <p:nvPr/>
          </p:nvSpPr>
          <p:spPr bwMode="auto">
            <a:xfrm>
              <a:off x="457200" y="1143000"/>
              <a:ext cx="8229600" cy="3657600"/>
            </a:xfrm>
            <a:prstGeom prst="rect">
              <a:avLst/>
            </a:prstGeom>
            <a:noFill/>
            <a:ln w="9525">
              <a:noFill/>
              <a:miter lim="800000"/>
              <a:headEnd/>
              <a:tailEnd/>
            </a:ln>
          </p:spPr>
          <p:txBody>
            <a:bodyPr/>
            <a:lstStyle/>
            <a:p>
              <a:pPr marL="457200" indent="-457200">
                <a:spcBef>
                  <a:spcPct val="20000"/>
                </a:spcBef>
              </a:pPr>
              <a:r>
                <a:rPr lang="en-US" sz="2400">
                  <a:solidFill>
                    <a:srgbClr val="C00000"/>
                  </a:solidFill>
                  <a:latin typeface="Calibri" pitchFamily="34" charset="0"/>
                </a:rPr>
                <a:t>Key Result:</a:t>
              </a:r>
            </a:p>
            <a:p>
              <a:pPr marL="457200" indent="-457200">
                <a:spcBef>
                  <a:spcPct val="20000"/>
                </a:spcBef>
              </a:pPr>
              <a:r>
                <a:rPr lang="en-US" sz="2000">
                  <a:solidFill>
                    <a:schemeClr val="accent1"/>
                  </a:solidFill>
                  <a:latin typeface="Calibri" pitchFamily="34" charset="0"/>
                </a:rPr>
                <a:t>When Ge section is roughly square shaped, it has almost uniaxial strain!</a:t>
              </a:r>
            </a:p>
            <a:p>
              <a:pPr marL="457200" indent="-457200">
                <a:spcBef>
                  <a:spcPct val="20000"/>
                </a:spcBef>
              </a:pPr>
              <a:endParaRPr lang="en-US" sz="2000">
                <a:latin typeface="Calibri" pitchFamily="34" charset="0"/>
              </a:endParaRPr>
            </a:p>
            <a:p>
              <a:pPr marL="457200" indent="-457200">
                <a:spcBef>
                  <a:spcPct val="20000"/>
                </a:spcBef>
              </a:pPr>
              <a:endParaRPr lang="en-US" sz="2000">
                <a:latin typeface="Calibri" pitchFamily="34" charset="0"/>
              </a:endParaRPr>
            </a:p>
            <a:p>
              <a:pPr marL="457200" indent="-457200">
                <a:spcBef>
                  <a:spcPct val="20000"/>
                </a:spcBef>
              </a:pPr>
              <a:endParaRPr lang="en-US" sz="2000">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p:txBody>
        </p:sp>
        <p:grpSp>
          <p:nvGrpSpPr>
            <p:cNvPr id="4" name="Group 22"/>
            <p:cNvGrpSpPr>
              <a:grpSpLocks/>
            </p:cNvGrpSpPr>
            <p:nvPr/>
          </p:nvGrpSpPr>
          <p:grpSpPr bwMode="auto">
            <a:xfrm>
              <a:off x="4572000" y="2057400"/>
              <a:ext cx="3352800" cy="2743200"/>
              <a:chOff x="4572000" y="2819400"/>
              <a:chExt cx="3200400" cy="2609850"/>
            </a:xfrm>
          </p:grpSpPr>
          <p:grpSp>
            <p:nvGrpSpPr>
              <p:cNvPr id="5" name="그룹 6"/>
              <p:cNvGrpSpPr>
                <a:grpSpLocks noChangeAspect="1"/>
              </p:cNvGrpSpPr>
              <p:nvPr/>
            </p:nvGrpSpPr>
            <p:grpSpPr bwMode="auto">
              <a:xfrm>
                <a:off x="4572000" y="2971800"/>
                <a:ext cx="3200400" cy="2457450"/>
                <a:chOff x="1000100" y="1000109"/>
                <a:chExt cx="7715304" cy="5715043"/>
              </a:xfrm>
            </p:grpSpPr>
            <p:grpSp>
              <p:nvGrpSpPr>
                <p:cNvPr id="6" name="그룹 32"/>
                <p:cNvGrpSpPr>
                  <a:grpSpLocks/>
                </p:cNvGrpSpPr>
                <p:nvPr/>
              </p:nvGrpSpPr>
              <p:grpSpPr bwMode="auto">
                <a:xfrm>
                  <a:off x="1000100" y="1000109"/>
                  <a:ext cx="7715304" cy="5715043"/>
                  <a:chOff x="1071538" y="650664"/>
                  <a:chExt cx="6215106" cy="5350104"/>
                </a:xfrm>
              </p:grpSpPr>
              <p:sp>
                <p:nvSpPr>
                  <p:cNvPr id="20" name="직사각형 20"/>
                  <p:cNvSpPr/>
                  <p:nvPr/>
                </p:nvSpPr>
                <p:spPr>
                  <a:xfrm>
                    <a:off x="1071538" y="785789"/>
                    <a:ext cx="6215106" cy="5214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aphicFrame>
                <p:nvGraphicFramePr>
                  <p:cNvPr id="1027" name="Object 7"/>
                  <p:cNvGraphicFramePr>
                    <a:graphicFrameLocks noChangeAspect="1"/>
                  </p:cNvGraphicFramePr>
                  <p:nvPr/>
                </p:nvGraphicFramePr>
                <p:xfrm>
                  <a:off x="1071538" y="650664"/>
                  <a:ext cx="6143671" cy="5170155"/>
                </p:xfrm>
                <a:graphic>
                  <a:graphicData uri="http://schemas.openxmlformats.org/presentationml/2006/ole">
                    <p:oleObj spid="_x0000_s7170" name="Graph" r:id="rId3" imgW="3873398" imgH="3258312" progId="">
                      <p:embed/>
                    </p:oleObj>
                  </a:graphicData>
                </a:graphic>
              </p:graphicFrame>
            </p:grpSp>
            <p:grpSp>
              <p:nvGrpSpPr>
                <p:cNvPr id="7" name="Group 20"/>
                <p:cNvGrpSpPr>
                  <a:grpSpLocks/>
                </p:cNvGrpSpPr>
                <p:nvPr/>
              </p:nvGrpSpPr>
              <p:grpSpPr bwMode="auto">
                <a:xfrm>
                  <a:off x="5670557" y="3571879"/>
                  <a:ext cx="1676400" cy="1531938"/>
                  <a:chOff x="4720" y="588"/>
                  <a:chExt cx="1056" cy="965"/>
                </a:xfrm>
              </p:grpSpPr>
              <p:grpSp>
                <p:nvGrpSpPr>
                  <p:cNvPr id="8" name="Group 21"/>
                  <p:cNvGrpSpPr>
                    <a:grpSpLocks/>
                  </p:cNvGrpSpPr>
                  <p:nvPr/>
                </p:nvGrpSpPr>
                <p:grpSpPr bwMode="auto">
                  <a:xfrm>
                    <a:off x="4748" y="588"/>
                    <a:ext cx="1028" cy="721"/>
                    <a:chOff x="642" y="3627"/>
                    <a:chExt cx="1028" cy="579"/>
                  </a:xfrm>
                </p:grpSpPr>
                <p:pic>
                  <p:nvPicPr>
                    <p:cNvPr id="1049" name="Picture 22"/>
                    <p:cNvPicPr>
                      <a:picLocks noChangeAspect="1" noChangeArrowheads="1"/>
                    </p:cNvPicPr>
                    <p:nvPr/>
                  </p:nvPicPr>
                  <p:blipFill>
                    <a:blip r:embed="rId4" cstate="print"/>
                    <a:srcRect/>
                    <a:stretch>
                      <a:fillRect/>
                    </a:stretch>
                  </p:blipFill>
                  <p:spPr bwMode="auto">
                    <a:xfrm>
                      <a:off x="778" y="3627"/>
                      <a:ext cx="892" cy="515"/>
                    </a:xfrm>
                    <a:prstGeom prst="rect">
                      <a:avLst/>
                    </a:prstGeom>
                    <a:noFill/>
                    <a:ln w="9525">
                      <a:noFill/>
                      <a:miter lim="800000"/>
                      <a:headEnd/>
                      <a:tailEnd/>
                    </a:ln>
                  </p:spPr>
                </p:pic>
                <p:pic>
                  <p:nvPicPr>
                    <p:cNvPr id="1050" name="Picture 23"/>
                    <p:cNvPicPr>
                      <a:picLocks noChangeAspect="1" noChangeArrowheads="1"/>
                    </p:cNvPicPr>
                    <p:nvPr/>
                  </p:nvPicPr>
                  <p:blipFill>
                    <a:blip r:embed="rId5" cstate="print"/>
                    <a:srcRect/>
                    <a:stretch>
                      <a:fillRect/>
                    </a:stretch>
                  </p:blipFill>
                  <p:spPr bwMode="auto">
                    <a:xfrm>
                      <a:off x="642" y="3743"/>
                      <a:ext cx="827" cy="463"/>
                    </a:xfrm>
                    <a:prstGeom prst="rect">
                      <a:avLst/>
                    </a:prstGeom>
                    <a:noFill/>
                    <a:ln w="9525">
                      <a:noFill/>
                      <a:miter lim="800000"/>
                      <a:headEnd/>
                      <a:tailEnd/>
                    </a:ln>
                  </p:spPr>
                </p:pic>
                <p:pic>
                  <p:nvPicPr>
                    <p:cNvPr id="1051" name="Picture 24"/>
                    <p:cNvPicPr>
                      <a:picLocks noChangeAspect="1" noChangeArrowheads="1"/>
                    </p:cNvPicPr>
                    <p:nvPr/>
                  </p:nvPicPr>
                  <p:blipFill>
                    <a:blip r:embed="rId4" cstate="print"/>
                    <a:srcRect/>
                    <a:stretch>
                      <a:fillRect/>
                    </a:stretch>
                  </p:blipFill>
                  <p:spPr bwMode="auto">
                    <a:xfrm>
                      <a:off x="778" y="3627"/>
                      <a:ext cx="892" cy="515"/>
                    </a:xfrm>
                    <a:prstGeom prst="rect">
                      <a:avLst/>
                    </a:prstGeom>
                    <a:noFill/>
                    <a:ln w="9525">
                      <a:noFill/>
                      <a:miter lim="800000"/>
                      <a:headEnd/>
                      <a:tailEnd/>
                    </a:ln>
                  </p:spPr>
                </p:pic>
                <p:pic>
                  <p:nvPicPr>
                    <p:cNvPr id="1052" name="Picture 25"/>
                    <p:cNvPicPr>
                      <a:picLocks noChangeAspect="1" noChangeArrowheads="1"/>
                    </p:cNvPicPr>
                    <p:nvPr/>
                  </p:nvPicPr>
                  <p:blipFill>
                    <a:blip r:embed="rId5" cstate="print"/>
                    <a:srcRect/>
                    <a:stretch>
                      <a:fillRect/>
                    </a:stretch>
                  </p:blipFill>
                  <p:spPr bwMode="auto">
                    <a:xfrm>
                      <a:off x="642" y="3743"/>
                      <a:ext cx="827" cy="463"/>
                    </a:xfrm>
                    <a:prstGeom prst="rect">
                      <a:avLst/>
                    </a:prstGeom>
                    <a:noFill/>
                    <a:ln w="9525">
                      <a:noFill/>
                      <a:miter lim="800000"/>
                      <a:headEnd/>
                      <a:tailEnd/>
                    </a:ln>
                  </p:spPr>
                </p:pic>
              </p:grpSp>
              <p:sp>
                <p:nvSpPr>
                  <p:cNvPr id="1044" name="Rectangle 26"/>
                  <p:cNvSpPr>
                    <a:spLocks noChangeArrowheads="1"/>
                  </p:cNvSpPr>
                  <p:nvPr/>
                </p:nvSpPr>
                <p:spPr bwMode="auto">
                  <a:xfrm>
                    <a:off x="4720" y="1334"/>
                    <a:ext cx="927" cy="219"/>
                  </a:xfrm>
                  <a:prstGeom prst="rect">
                    <a:avLst/>
                  </a:prstGeom>
                  <a:noFill/>
                  <a:ln w="38100" algn="ctr">
                    <a:noFill/>
                    <a:miter lim="800000"/>
                    <a:headEnd/>
                    <a:tailEnd/>
                  </a:ln>
                </p:spPr>
                <p:txBody>
                  <a:bodyPr wrap="none">
                    <a:spAutoFit/>
                  </a:bodyPr>
                  <a:lstStyle/>
                  <a:p>
                    <a:pPr algn="ctr" eaLnBrk="0" hangingPunct="0"/>
                    <a:r>
                      <a:rPr lang="en-US" altLang="ko-KR" sz="1600" b="1">
                        <a:solidFill>
                          <a:srgbClr val="821F00"/>
                        </a:solidFill>
                        <a:latin typeface="Times New Roman" pitchFamily="18" charset="0"/>
                        <a:cs typeface="Times New Roman" pitchFamily="18" charset="0"/>
                      </a:rPr>
                      <a:t>W = 20.09 nm</a:t>
                    </a:r>
                  </a:p>
                </p:txBody>
              </p:sp>
              <p:sp>
                <p:nvSpPr>
                  <p:cNvPr id="1045" name="Line 27"/>
                  <p:cNvSpPr>
                    <a:spLocks noChangeShapeType="1"/>
                  </p:cNvSpPr>
                  <p:nvPr/>
                </p:nvSpPr>
                <p:spPr bwMode="auto">
                  <a:xfrm>
                    <a:off x="4817" y="1311"/>
                    <a:ext cx="617" cy="0"/>
                  </a:xfrm>
                  <a:prstGeom prst="line">
                    <a:avLst/>
                  </a:prstGeom>
                  <a:noFill/>
                  <a:ln w="38100">
                    <a:solidFill>
                      <a:srgbClr val="821F00"/>
                    </a:solidFill>
                    <a:round/>
                    <a:headEnd type="triangle" w="med" len="med"/>
                    <a:tailEnd type="triangle" w="med" len="med"/>
                  </a:ln>
                </p:spPr>
                <p:txBody>
                  <a:bodyPr wrap="none" anchor="ctr"/>
                  <a:lstStyle/>
                  <a:p>
                    <a:endParaRPr lang="en-US"/>
                  </a:p>
                </p:txBody>
              </p:sp>
              <p:sp>
                <p:nvSpPr>
                  <p:cNvPr id="1046" name="Text Box 28"/>
                  <p:cNvSpPr txBox="1">
                    <a:spLocks noChangeArrowheads="1"/>
                  </p:cNvSpPr>
                  <p:nvPr/>
                </p:nvSpPr>
                <p:spPr bwMode="auto">
                  <a:xfrm>
                    <a:off x="5105" y="747"/>
                    <a:ext cx="209"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Si</a:t>
                    </a:r>
                  </a:p>
                </p:txBody>
              </p:sp>
              <p:sp>
                <p:nvSpPr>
                  <p:cNvPr id="1047" name="Text Box 29"/>
                  <p:cNvSpPr txBox="1">
                    <a:spLocks noChangeArrowheads="1"/>
                  </p:cNvSpPr>
                  <p:nvPr/>
                </p:nvSpPr>
                <p:spPr bwMode="auto">
                  <a:xfrm>
                    <a:off x="4843" y="915"/>
                    <a:ext cx="253"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Ge</a:t>
                    </a:r>
                  </a:p>
                </p:txBody>
              </p:sp>
              <p:sp>
                <p:nvSpPr>
                  <p:cNvPr id="1048" name="Text Box 30"/>
                  <p:cNvSpPr txBox="1">
                    <a:spLocks noChangeArrowheads="1"/>
                  </p:cNvSpPr>
                  <p:nvPr/>
                </p:nvSpPr>
                <p:spPr bwMode="auto">
                  <a:xfrm>
                    <a:off x="5105" y="1035"/>
                    <a:ext cx="209"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Si</a:t>
                    </a:r>
                  </a:p>
                </p:txBody>
              </p:sp>
            </p:grpSp>
            <p:sp>
              <p:nvSpPr>
                <p:cNvPr id="9" name="직사각형 9"/>
                <p:cNvSpPr/>
                <p:nvPr/>
              </p:nvSpPr>
              <p:spPr>
                <a:xfrm>
                  <a:off x="2570924" y="1787226"/>
                  <a:ext cx="1928826" cy="354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pSp>
          <p:sp>
            <p:nvSpPr>
              <p:cNvPr id="1039" name="Rectangle 21"/>
              <p:cNvSpPr>
                <a:spLocks noChangeArrowheads="1"/>
              </p:cNvSpPr>
              <p:nvPr/>
            </p:nvSpPr>
            <p:spPr bwMode="auto">
              <a:xfrm>
                <a:off x="4876800" y="2819400"/>
                <a:ext cx="2590800" cy="322097"/>
              </a:xfrm>
              <a:prstGeom prst="rect">
                <a:avLst/>
              </a:prstGeom>
              <a:noFill/>
              <a:ln w="9525">
                <a:noFill/>
                <a:miter lim="800000"/>
                <a:headEnd/>
                <a:tailEnd/>
              </a:ln>
            </p:spPr>
            <p:txBody>
              <a:bodyPr>
                <a:spAutoFit/>
              </a:bodyPr>
              <a:lstStyle/>
              <a:p>
                <a:pPr algn="ctr"/>
                <a:r>
                  <a:rPr lang="en-US" sz="1600">
                    <a:solidFill>
                      <a:srgbClr val="000066"/>
                    </a:solidFill>
                    <a:latin typeface="Calibri" pitchFamily="34" charset="0"/>
                    <a:cs typeface="Times New Roman" pitchFamily="18" charset="0"/>
                  </a:rPr>
                  <a:t>average transverse Ge strain </a:t>
                </a:r>
                <a:endParaRPr lang="ko-KR" altLang="en-US" sz="1600">
                  <a:solidFill>
                    <a:srgbClr val="000066"/>
                  </a:solidFill>
                  <a:latin typeface="Calibri" pitchFamily="34" charset="0"/>
                  <a:cs typeface="Times New Roman" pitchFamily="18" charset="0"/>
                </a:endParaRPr>
              </a:p>
            </p:txBody>
          </p:sp>
        </p:grpSp>
        <p:grpSp>
          <p:nvGrpSpPr>
            <p:cNvPr id="10" name="Group 25"/>
            <p:cNvGrpSpPr>
              <a:grpSpLocks/>
            </p:cNvGrpSpPr>
            <p:nvPr/>
          </p:nvGrpSpPr>
          <p:grpSpPr bwMode="auto">
            <a:xfrm>
              <a:off x="609600" y="2057400"/>
              <a:ext cx="3962400" cy="2696963"/>
              <a:chOff x="685800" y="2819400"/>
              <a:chExt cx="3962400" cy="2696963"/>
            </a:xfrm>
          </p:grpSpPr>
          <p:graphicFrame>
            <p:nvGraphicFramePr>
              <p:cNvPr id="1026" name="Object 4"/>
              <p:cNvGraphicFramePr>
                <a:graphicFrameLocks noChangeAspect="1"/>
              </p:cNvGraphicFramePr>
              <p:nvPr/>
            </p:nvGraphicFramePr>
            <p:xfrm>
              <a:off x="914400" y="3048000"/>
              <a:ext cx="3429000" cy="2468363"/>
            </p:xfrm>
            <a:graphic>
              <a:graphicData uri="http://schemas.openxmlformats.org/presentationml/2006/ole">
                <p:oleObj spid="_x0000_s7171" name="Graph" r:id="rId6" imgW="4440326" imgH="3297936" progId="">
                  <p:embed/>
                </p:oleObj>
              </a:graphicData>
            </a:graphic>
          </p:graphicFrame>
          <p:sp>
            <p:nvSpPr>
              <p:cNvPr id="1037" name="Rectangle 23"/>
              <p:cNvSpPr>
                <a:spLocks noChangeArrowheads="1"/>
              </p:cNvSpPr>
              <p:nvPr/>
            </p:nvSpPr>
            <p:spPr bwMode="auto">
              <a:xfrm>
                <a:off x="685800" y="2819400"/>
                <a:ext cx="3962400" cy="338554"/>
              </a:xfrm>
              <a:prstGeom prst="rect">
                <a:avLst/>
              </a:prstGeom>
              <a:noFill/>
              <a:ln w="9525">
                <a:noFill/>
                <a:miter lim="800000"/>
                <a:headEnd/>
                <a:tailEnd/>
              </a:ln>
            </p:spPr>
            <p:txBody>
              <a:bodyPr>
                <a:spAutoFit/>
              </a:bodyPr>
              <a:lstStyle/>
              <a:p>
                <a:pPr algn="ctr"/>
                <a:r>
                  <a:rPr lang="en-US" sz="1600">
                    <a:solidFill>
                      <a:srgbClr val="000066"/>
                    </a:solidFill>
                    <a:latin typeface="Calibri" pitchFamily="34" charset="0"/>
                    <a:cs typeface="Times New Roman" pitchFamily="18" charset="0"/>
                  </a:rPr>
                  <a:t>average strains for Si&amp;Ge in each dimension</a:t>
                </a:r>
                <a:endParaRPr lang="ko-KR" altLang="en-US" sz="1600">
                  <a:solidFill>
                    <a:srgbClr val="000066"/>
                  </a:solidFill>
                  <a:latin typeface="Calibri" pitchFamily="34" charset="0"/>
                  <a:cs typeface="Times New Roman" pitchFamily="18" charset="0"/>
                </a:endParaRPr>
              </a:p>
            </p:txBody>
          </p:sp>
        </p:grpSp>
      </p:grpSp>
      <p:grpSp>
        <p:nvGrpSpPr>
          <p:cNvPr id="11" name="Group 31"/>
          <p:cNvGrpSpPr>
            <a:grpSpLocks/>
          </p:cNvGrpSpPr>
          <p:nvPr/>
        </p:nvGrpSpPr>
        <p:grpSpPr bwMode="auto">
          <a:xfrm>
            <a:off x="457200" y="4381500"/>
            <a:ext cx="8686800" cy="2476500"/>
            <a:chOff x="457200" y="4381121"/>
            <a:chExt cx="8686800" cy="2476879"/>
          </a:xfrm>
        </p:grpSpPr>
        <p:graphicFrame>
          <p:nvGraphicFramePr>
            <p:cNvPr id="1028" name="Object 4"/>
            <p:cNvGraphicFramePr>
              <a:graphicFrameLocks noChangeAspect="1"/>
            </p:cNvGraphicFramePr>
            <p:nvPr/>
          </p:nvGraphicFramePr>
          <p:xfrm>
            <a:off x="1447800" y="5257800"/>
            <a:ext cx="2928938" cy="685800"/>
          </p:xfrm>
          <a:graphic>
            <a:graphicData uri="http://schemas.openxmlformats.org/presentationml/2006/ole">
              <p:oleObj spid="_x0000_s7172" name="Equation" r:id="rId7" imgW="1828800" imgH="431800" progId="">
                <p:embed/>
              </p:oleObj>
            </a:graphicData>
          </a:graphic>
        </p:graphicFrame>
        <p:graphicFrame>
          <p:nvGraphicFramePr>
            <p:cNvPr id="1029" name="Object 5"/>
            <p:cNvGraphicFramePr>
              <a:graphicFrameLocks noChangeAspect="1"/>
            </p:cNvGraphicFramePr>
            <p:nvPr/>
          </p:nvGraphicFramePr>
          <p:xfrm>
            <a:off x="6172200" y="4381121"/>
            <a:ext cx="2971800" cy="2476879"/>
          </p:xfrm>
          <a:graphic>
            <a:graphicData uri="http://schemas.openxmlformats.org/presentationml/2006/ole">
              <p:oleObj spid="_x0000_s7173" name="Graph" r:id="rId8" imgW="3892906" imgH="3243682" progId="">
                <p:embed/>
              </p:oleObj>
            </a:graphicData>
          </a:graphic>
        </p:graphicFrame>
        <p:sp>
          <p:nvSpPr>
            <p:cNvPr id="1033" name="TextBox 30"/>
            <p:cNvSpPr txBox="1">
              <a:spLocks noChangeArrowheads="1"/>
            </p:cNvSpPr>
            <p:nvPr/>
          </p:nvSpPr>
          <p:spPr bwMode="auto">
            <a:xfrm>
              <a:off x="457200" y="4754880"/>
              <a:ext cx="5943600" cy="461665"/>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Simple strain model derived from MD results</a:t>
              </a:r>
              <a:endParaRPr lang="en-US">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219200"/>
            <a:ext cx="4419600" cy="2971800"/>
          </a:xfrm>
        </p:spPr>
        <p:txBody>
          <a:bodyPr>
            <a:normAutofit/>
          </a:bodyPr>
          <a:lstStyle/>
          <a:p>
            <a:r>
              <a:rPr lang="en-US" sz="6000" b="1" dirty="0" smtClean="0">
                <a:latin typeface="Arial" panose="020B0604020202020204" pitchFamily="34" charset="0"/>
                <a:cs typeface="Arial" panose="020B0604020202020204" pitchFamily="34" charset="0"/>
              </a:rPr>
              <a:t>Thank you!</a:t>
            </a:r>
            <a:br>
              <a:rPr lang="en-US" sz="6000" b="1" dirty="0" smtClean="0">
                <a:latin typeface="Arial" panose="020B0604020202020204" pitchFamily="34" charset="0"/>
                <a:cs typeface="Arial" panose="020B0604020202020204" pitchFamily="34" charset="0"/>
              </a:rPr>
            </a:br>
            <a:r>
              <a:rPr lang="en-US" sz="6000" b="1" dirty="0" smtClean="0">
                <a:latin typeface="Arial" panose="020B0604020202020204" pitchFamily="34" charset="0"/>
                <a:cs typeface="Arial" panose="020B0604020202020204" pitchFamily="34" charset="0"/>
              </a:rPr>
              <a:t/>
            </a:r>
            <a:br>
              <a:rPr lang="en-US" sz="6000" b="1" dirty="0" smtClean="0">
                <a:latin typeface="Arial" panose="020B0604020202020204" pitchFamily="34" charset="0"/>
                <a:cs typeface="Arial" panose="020B0604020202020204" pitchFamily="34" charset="0"/>
              </a:rPr>
            </a:br>
            <a:r>
              <a:rPr lang="en-US" sz="6000" b="1" dirty="0" smtClean="0">
                <a:latin typeface="Arial" panose="020B0604020202020204" pitchFamily="34" charset="0"/>
                <a:cs typeface="Arial" panose="020B0604020202020204" pitchFamily="34" charset="0"/>
              </a:rPr>
              <a:t>Questions?</a:t>
            </a:r>
            <a:endParaRPr lang="en-US" sz="6000" b="1" dirty="0">
              <a:latin typeface="Arial" panose="020B0604020202020204" pitchFamily="34" charset="0"/>
              <a:cs typeface="Arial" panose="020B0604020202020204" pitchFamily="34" charset="0"/>
            </a:endParaRPr>
          </a:p>
        </p:txBody>
      </p:sp>
      <p:sp>
        <p:nvSpPr>
          <p:cNvPr id="3" name="TextBox 2"/>
          <p:cNvSpPr txBox="1"/>
          <p:nvPr/>
        </p:nvSpPr>
        <p:spPr>
          <a:xfrm>
            <a:off x="2209800" y="4876800"/>
            <a:ext cx="4876800" cy="430887"/>
          </a:xfrm>
          <a:prstGeom prst="rect">
            <a:avLst/>
          </a:prstGeom>
          <a:noFill/>
        </p:spPr>
        <p:txBody>
          <a:bodyPr wrap="square" rtlCol="0">
            <a:spAutoFit/>
          </a:bodyPr>
          <a:lstStyle/>
          <a:p>
            <a:pPr algn="ctr"/>
            <a:r>
              <a:rPr lang="en-US" sz="2200" dirty="0" smtClean="0">
                <a:hlinkClick r:id="rId3"/>
              </a:rPr>
              <a:t>http</a:t>
            </a:r>
            <a:r>
              <a:rPr lang="en-US" sz="2200" dirty="0">
                <a:hlinkClick r:id="rId3"/>
              </a:rPr>
              <a:t>://</a:t>
            </a:r>
            <a:r>
              <a:rPr lang="en-US" sz="2200" dirty="0" smtClean="0">
                <a:hlinkClick r:id="rId3"/>
              </a:rPr>
              <a:t>arxiv.org/abs/1412.7364</a:t>
            </a:r>
            <a:r>
              <a:rPr lang="en-US" sz="2200" dirty="0" smtClean="0"/>
              <a:t> </a:t>
            </a:r>
            <a:endParaRPr lang="en-US" sz="2200" dirty="0"/>
          </a:p>
        </p:txBody>
      </p:sp>
    </p:spTree>
    <p:extLst>
      <p:ext uri="{BB962C8B-B14F-4D97-AF65-F5344CB8AC3E}">
        <p14:creationId xmlns:p14="http://schemas.microsoft.com/office/powerpoint/2010/main" xmlns="" val="2512415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Faults and Fault Tolerance</a:t>
            </a:r>
            <a:endParaRPr lang="en-US" b="1" dirty="0"/>
          </a:p>
        </p:txBody>
      </p:sp>
      <p:pic>
        <p:nvPicPr>
          <p:cNvPr id="6146" name="Picture 2"/>
          <p:cNvPicPr>
            <a:picLocks noChangeAspect="1" noChangeArrowheads="1"/>
          </p:cNvPicPr>
          <p:nvPr/>
        </p:nvPicPr>
        <p:blipFill>
          <a:blip r:embed="rId2" cstate="print"/>
          <a:srcRect l="13725" t="27843" r="15033" b="9412"/>
          <a:stretch>
            <a:fillRect/>
          </a:stretch>
        </p:blipFill>
        <p:spPr bwMode="auto">
          <a:xfrm>
            <a:off x="1143000" y="1676400"/>
            <a:ext cx="6783070" cy="3733800"/>
          </a:xfrm>
          <a:prstGeom prst="rect">
            <a:avLst/>
          </a:prstGeom>
          <a:noFill/>
          <a:ln w="9525">
            <a:noFill/>
            <a:miter lim="800000"/>
            <a:headEnd/>
            <a:tailEnd/>
          </a:ln>
        </p:spPr>
      </p:pic>
      <p:sp>
        <p:nvSpPr>
          <p:cNvPr id="5" name="TextBox 4"/>
          <p:cNvSpPr txBox="1"/>
          <p:nvPr/>
        </p:nvSpPr>
        <p:spPr>
          <a:xfrm>
            <a:off x="1524000" y="5638800"/>
            <a:ext cx="6553200" cy="646331"/>
          </a:xfrm>
          <a:prstGeom prst="rect">
            <a:avLst/>
          </a:prstGeom>
          <a:noFill/>
        </p:spPr>
        <p:txBody>
          <a:bodyPr wrap="square" rtlCol="0">
            <a:spAutoFit/>
          </a:bodyPr>
          <a:lstStyle/>
          <a:p>
            <a:r>
              <a:rPr lang="en-US" dirty="0" smtClean="0"/>
              <a:t>At one socket failure on average every 10 years (!), application utilization drops to 0% at 220K sockets!</a:t>
            </a:r>
            <a:endParaRPr lang="en-US" dirty="0"/>
          </a:p>
        </p:txBody>
      </p:sp>
      <p:sp>
        <p:nvSpPr>
          <p:cNvPr id="6" name="TextBox 5"/>
          <p:cNvSpPr txBox="1"/>
          <p:nvPr/>
        </p:nvSpPr>
        <p:spPr>
          <a:xfrm>
            <a:off x="2743200" y="6400800"/>
            <a:ext cx="6172200" cy="338554"/>
          </a:xfrm>
          <a:prstGeom prst="rect">
            <a:avLst/>
          </a:prstGeom>
          <a:noFill/>
        </p:spPr>
        <p:txBody>
          <a:bodyPr wrap="square" rtlCol="0">
            <a:spAutoFit/>
          </a:bodyPr>
          <a:lstStyle/>
          <a:p>
            <a:pPr algn="r"/>
            <a:r>
              <a:rPr lang="en-US" sz="1600" dirty="0" smtClean="0"/>
              <a:t>Source: DARPA </a:t>
            </a:r>
            <a:r>
              <a:rPr lang="en-US" sz="1600" dirty="0" err="1" smtClean="0"/>
              <a:t>Exascale</a:t>
            </a:r>
            <a:r>
              <a:rPr lang="en-US" sz="1600" dirty="0" smtClean="0"/>
              <a:t> Technology Study [</a:t>
            </a:r>
            <a:r>
              <a:rPr lang="en-US" sz="1600" dirty="0" err="1" smtClean="0"/>
              <a:t>Kogge</a:t>
            </a:r>
            <a:r>
              <a:rPr lang="en-US" sz="1600" dirty="0" smtClean="0"/>
              <a:t> et al.]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800" b="1" dirty="0" smtClean="0">
                <a:latin typeface="Arial Narrow" panose="020B0606020202030204" pitchFamily="34" charset="0"/>
              </a:rPr>
              <a:t>Sufficient condition on the encoding matrix</a:t>
            </a:r>
            <a:endParaRPr lang="en-US" sz="3800" dirty="0">
              <a:solidFill>
                <a:srgbClr val="0C4DB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1"/>
            <a:ext cx="8229600" cy="2819400"/>
          </a:xfrm>
        </p:spPr>
        <p:txBody>
          <a:bodyPr>
            <a:normAutofit/>
          </a:bodyPr>
          <a:lstStyle/>
          <a:p>
            <a:pPr marL="0" indent="0">
              <a:buNone/>
            </a:pPr>
            <a:r>
              <a:rPr lang="en-US" sz="2800" b="1" dirty="0" smtClean="0">
                <a:latin typeface="+mj-lt"/>
                <a:ea typeface="Tahoma" panose="020B0604030504040204" pitchFamily="34" charset="0"/>
                <a:cs typeface="Times New Roman" panose="02020603050405020304" pitchFamily="18" charset="0"/>
              </a:rPr>
              <a:t>THEOREM.</a:t>
            </a:r>
            <a:r>
              <a:rPr lang="en-US" sz="2800" dirty="0" smtClean="0">
                <a:latin typeface="Arial" panose="020B0604020202020204" pitchFamily="34" charset="0"/>
                <a:cs typeface="Arial" panose="020B0604020202020204" pitchFamily="34" charset="0"/>
              </a:rPr>
              <a:t> </a:t>
            </a:r>
            <a:r>
              <a:rPr lang="en-US" sz="2800" i="1" dirty="0" smtClean="0">
                <a:latin typeface="Arial" panose="020B0604020202020204" pitchFamily="34" charset="0"/>
                <a:cs typeface="Arial" panose="020B0604020202020204" pitchFamily="34" charset="0"/>
              </a:rPr>
              <a:t>Let </a:t>
            </a:r>
            <a:r>
              <a:rPr lang="en-US" sz="2800" b="1" dirty="0" smtClean="0">
                <a:latin typeface="Georgia" panose="02040502050405020303" pitchFamily="18" charset="0"/>
                <a:cs typeface="Arial" panose="020B0604020202020204" pitchFamily="34" charset="0"/>
              </a:rPr>
              <a:t>E</a:t>
            </a:r>
            <a:r>
              <a:rPr lang="en-US" sz="2800" b="1" baseline="30000" dirty="0" smtClean="0">
                <a:latin typeface="+mj-lt"/>
                <a:cs typeface="Arial" panose="020B0604020202020204" pitchFamily="34" charset="0"/>
              </a:rPr>
              <a:t>T</a:t>
            </a:r>
            <a:r>
              <a:rPr lang="en-US" sz="2800" i="1" baseline="30000" dirty="0" smtClean="0">
                <a:latin typeface="Arial" panose="020B0604020202020204" pitchFamily="34" charset="0"/>
                <a:cs typeface="Arial" panose="020B0604020202020204" pitchFamily="34" charset="0"/>
              </a:rPr>
              <a:t> </a:t>
            </a:r>
            <a:r>
              <a:rPr lang="en-US" sz="2800" i="1" dirty="0" smtClean="0">
                <a:latin typeface="Arial" panose="020B0604020202020204" pitchFamily="34" charset="0"/>
                <a:cs typeface="Arial" panose="020B0604020202020204" pitchFamily="34" charset="0"/>
              </a:rPr>
              <a:t>be the </a:t>
            </a:r>
            <a:r>
              <a:rPr lang="en-US" sz="2800" i="1" dirty="0" err="1" smtClean="0">
                <a:solidFill>
                  <a:srgbClr val="0C4DBE"/>
                </a:solidFill>
                <a:latin typeface="Arial" panose="020B0604020202020204" pitchFamily="34" charset="0"/>
                <a:cs typeface="Arial" panose="020B0604020202020204" pitchFamily="34" charset="0"/>
              </a:rPr>
              <a:t>k×n</a:t>
            </a:r>
            <a:r>
              <a:rPr lang="en-US" sz="2800" i="1" dirty="0" smtClean="0">
                <a:latin typeface="Arial" panose="020B0604020202020204" pitchFamily="34" charset="0"/>
                <a:cs typeface="Arial" panose="020B0604020202020204" pitchFamily="34" charset="0"/>
              </a:rPr>
              <a:t> encoding matrix. If </a:t>
            </a:r>
            <a:r>
              <a:rPr lang="en-US" sz="2800" b="1" dirty="0" smtClean="0">
                <a:latin typeface="Georgia" panose="02040502050405020303" pitchFamily="18" charset="0"/>
                <a:cs typeface="Arial" panose="020B0604020202020204" pitchFamily="34" charset="0"/>
              </a:rPr>
              <a:t>E</a:t>
            </a:r>
            <a:r>
              <a:rPr lang="en-US" sz="2800" b="1" baseline="30000" dirty="0" smtClean="0">
                <a:latin typeface="Arial" panose="020B0604020202020204" pitchFamily="34" charset="0"/>
                <a:cs typeface="Arial" panose="020B0604020202020204" pitchFamily="34" charset="0"/>
              </a:rPr>
              <a:t>T </a:t>
            </a:r>
            <a:r>
              <a:rPr lang="en-US" sz="2800" i="1" dirty="0" smtClean="0">
                <a:latin typeface="Arial" panose="020B0604020202020204" pitchFamily="34" charset="0"/>
                <a:cs typeface="Arial" panose="020B0604020202020204" pitchFamily="34" charset="0"/>
              </a:rPr>
              <a:t>has </a:t>
            </a:r>
            <a:r>
              <a:rPr lang="en-US" sz="2800" i="1" dirty="0" err="1" smtClean="0">
                <a:solidFill>
                  <a:srgbClr val="C00000"/>
                </a:solidFill>
                <a:latin typeface="Arial" panose="020B0604020202020204" pitchFamily="34" charset="0"/>
                <a:cs typeface="Arial" panose="020B0604020202020204" pitchFamily="34" charset="0"/>
              </a:rPr>
              <a:t>Kruskal</a:t>
            </a:r>
            <a:r>
              <a:rPr lang="en-US" sz="2800" i="1" dirty="0" smtClean="0">
                <a:solidFill>
                  <a:srgbClr val="C00000"/>
                </a:solidFill>
                <a:latin typeface="Arial" panose="020B0604020202020204" pitchFamily="34" charset="0"/>
                <a:cs typeface="Arial" panose="020B0604020202020204" pitchFamily="34" charset="0"/>
              </a:rPr>
              <a:t> rank</a:t>
            </a:r>
            <a:r>
              <a:rPr lang="en-US" sz="2800" i="1" dirty="0" smtClean="0">
                <a:latin typeface="Arial" panose="020B0604020202020204" pitchFamily="34" charset="0"/>
                <a:cs typeface="Arial" panose="020B0604020202020204" pitchFamily="34" charset="0"/>
              </a:rPr>
              <a:t> </a:t>
            </a:r>
            <a:r>
              <a:rPr lang="en-US" sz="2800" i="1" dirty="0" smtClean="0">
                <a:solidFill>
                  <a:srgbClr val="0C4DBE"/>
                </a:solidFill>
                <a:latin typeface="Arial" panose="020B0604020202020204" pitchFamily="34" charset="0"/>
                <a:cs typeface="Arial" panose="020B0604020202020204" pitchFamily="34" charset="0"/>
              </a:rPr>
              <a:t>k</a:t>
            </a:r>
            <a:r>
              <a:rPr lang="en-US" sz="2800" i="1" dirty="0" smtClean="0">
                <a:latin typeface="Arial" panose="020B0604020202020204" pitchFamily="34" charset="0"/>
                <a:cs typeface="Arial" panose="020B0604020202020204" pitchFamily="34" charset="0"/>
              </a:rPr>
              <a:t>, then for any </a:t>
            </a:r>
            <a:r>
              <a:rPr lang="en-US" sz="2800" b="1" dirty="0" smtClean="0">
                <a:latin typeface="Georgia" panose="02040502050405020303" pitchFamily="18" charset="0"/>
                <a:cs typeface="Arial" panose="020B0604020202020204" pitchFamily="34" charset="0"/>
              </a:rPr>
              <a:t>f</a:t>
            </a:r>
            <a:r>
              <a:rPr lang="en-US" sz="2800" i="1" dirty="0" smtClean="0">
                <a:latin typeface="Arial" panose="020B0604020202020204" pitchFamily="34" charset="0"/>
                <a:cs typeface="Arial" panose="020B0604020202020204" pitchFamily="34" charset="0"/>
              </a:rPr>
              <a:t> such that </a:t>
            </a:r>
            <a:r>
              <a:rPr lang="en-US" sz="2800" b="1" dirty="0" smtClean="0">
                <a:latin typeface="Courier New" panose="02070309020205020404" pitchFamily="49" charset="0"/>
                <a:cs typeface="Courier New" panose="02070309020205020404" pitchFamily="49" charset="0"/>
              </a:rPr>
              <a:t>card</a:t>
            </a:r>
            <a:r>
              <a:rPr lang="en-US" sz="2800" dirty="0" smtClean="0">
                <a:latin typeface="Arial" panose="020B0604020202020204" pitchFamily="34" charset="0"/>
                <a:cs typeface="Arial" panose="020B0604020202020204" pitchFamily="34" charset="0"/>
              </a:rPr>
              <a:t>(</a:t>
            </a:r>
            <a:r>
              <a:rPr lang="en-US" sz="2800" b="1" dirty="0" smtClean="0">
                <a:latin typeface="Georgia" panose="02040502050405020303" pitchFamily="18" charset="0"/>
                <a:cs typeface="Arial" panose="020B0604020202020204" pitchFamily="34" charset="0"/>
              </a:rPr>
              <a:t>f</a:t>
            </a:r>
            <a:r>
              <a:rPr lang="en-US" sz="2800" dirty="0" smtClean="0">
                <a:latin typeface="Arial" panose="020B0604020202020204" pitchFamily="34" charset="0"/>
                <a:cs typeface="Arial" panose="020B0604020202020204" pitchFamily="34" charset="0"/>
              </a:rPr>
              <a:t>) ≤ </a:t>
            </a:r>
            <a:r>
              <a:rPr lang="en-US" sz="2800" i="1" dirty="0" smtClean="0">
                <a:solidFill>
                  <a:srgbClr val="0C4DBE"/>
                </a:solidFill>
                <a:latin typeface="Arial" panose="020B0604020202020204" pitchFamily="34" charset="0"/>
                <a:cs typeface="Arial" panose="020B0604020202020204" pitchFamily="34" charset="0"/>
              </a:rPr>
              <a:t>k</a:t>
            </a:r>
            <a:r>
              <a:rPr lang="en-US" sz="2800" dirty="0" smtClean="0">
                <a:latin typeface="Arial" panose="020B0604020202020204" pitchFamily="34" charset="0"/>
                <a:cs typeface="Arial" panose="020B0604020202020204" pitchFamily="34" charset="0"/>
              </a:rPr>
              <a:t> </a:t>
            </a:r>
            <a:r>
              <a:rPr lang="en-US" sz="2800" i="1" dirty="0" smtClean="0">
                <a:latin typeface="Arial" panose="020B0604020202020204" pitchFamily="34" charset="0"/>
                <a:cs typeface="Arial" panose="020B0604020202020204" pitchFamily="34" charset="0"/>
              </a:rPr>
              <a:t>there exists </a:t>
            </a:r>
            <a:r>
              <a:rPr lang="en-US" sz="2800" b="1" dirty="0" smtClean="0">
                <a:latin typeface="Georgia" panose="02040502050405020303" pitchFamily="18" charset="0"/>
                <a:cs typeface="Arial" panose="020B0604020202020204" pitchFamily="34" charset="0"/>
              </a:rPr>
              <a:t>c</a:t>
            </a:r>
            <a:r>
              <a:rPr lang="en-US" sz="2800" i="1" dirty="0" smtClean="0">
                <a:latin typeface="Arial" panose="020B0604020202020204" pitchFamily="34" charset="0"/>
                <a:cs typeface="Arial" panose="020B0604020202020204" pitchFamily="34" charset="0"/>
              </a:rPr>
              <a:t> and </a:t>
            </a:r>
            <a:r>
              <a:rPr lang="en-US" sz="2800" b="1" dirty="0" smtClean="0">
                <a:latin typeface="Georgia" panose="02040502050405020303" pitchFamily="18" charset="0"/>
                <a:cs typeface="Arial" panose="020B0604020202020204" pitchFamily="34" charset="0"/>
              </a:rPr>
              <a:t>r</a:t>
            </a:r>
            <a:r>
              <a:rPr lang="en-US" sz="2800" i="1" dirty="0" smtClean="0">
                <a:latin typeface="Arial" panose="020B0604020202020204" pitchFamily="34" charset="0"/>
                <a:cs typeface="Arial" panose="020B0604020202020204" pitchFamily="34" charset="0"/>
              </a:rPr>
              <a:t> such that a solution to the encoded system is </a:t>
            </a:r>
            <a:r>
              <a:rPr lang="en-US" sz="2800" dirty="0" smtClean="0">
                <a:latin typeface="Arial" panose="020B0604020202020204" pitchFamily="34" charset="0"/>
                <a:cs typeface="Arial" panose="020B0604020202020204" pitchFamily="34" charset="0"/>
              </a:rPr>
              <a:t>[</a:t>
            </a:r>
            <a:r>
              <a:rPr lang="en-US" sz="2800" b="1" dirty="0" err="1" smtClean="0">
                <a:latin typeface="Georgia" panose="02040502050405020303" pitchFamily="18" charset="0"/>
                <a:cs typeface="Arial" panose="020B0604020202020204" pitchFamily="34" charset="0"/>
              </a:rPr>
              <a:t>c</a:t>
            </a:r>
            <a:r>
              <a:rPr lang="en-US" sz="2800" b="1" baseline="30000" dirty="0" err="1" smtClean="0">
                <a:cs typeface="Arial" panose="020B0604020202020204" pitchFamily="34" charset="0"/>
              </a:rPr>
              <a:t>T</a:t>
            </a:r>
            <a:r>
              <a:rPr lang="en-US" sz="2800" b="1" dirty="0" smtClean="0">
                <a:latin typeface="Georgia" panose="02040502050405020303" pitchFamily="18" charset="0"/>
                <a:cs typeface="Arial" panose="020B0604020202020204" pitchFamily="34" charset="0"/>
              </a:rPr>
              <a:t>, f </a:t>
            </a:r>
            <a:r>
              <a:rPr lang="en-US" sz="2800" b="1" baseline="30000" dirty="0" smtClean="0">
                <a:cs typeface="Arial" panose="020B0604020202020204" pitchFamily="34" charset="0"/>
              </a:rPr>
              <a:t>T</a:t>
            </a:r>
            <a:r>
              <a:rPr lang="en-US" sz="2800" b="1" dirty="0" smtClean="0">
                <a:latin typeface="Georgia" panose="02040502050405020303" pitchFamily="18" charset="0"/>
                <a:cs typeface="Arial" panose="020B0604020202020204" pitchFamily="34" charset="0"/>
              </a:rPr>
              <a:t>, </a:t>
            </a:r>
            <a:r>
              <a:rPr lang="en-US" sz="2800" b="1" dirty="0" err="1" smtClean="0">
                <a:latin typeface="Georgia" panose="02040502050405020303" pitchFamily="18" charset="0"/>
                <a:cs typeface="Arial" panose="020B0604020202020204" pitchFamily="34" charset="0"/>
              </a:rPr>
              <a:t>r</a:t>
            </a:r>
            <a:r>
              <a:rPr lang="en-US" sz="2800" b="1" baseline="30000" dirty="0" err="1" smtClean="0">
                <a:cs typeface="Arial" panose="020B0604020202020204" pitchFamily="34" charset="0"/>
              </a:rPr>
              <a:t>T</a:t>
            </a:r>
            <a:r>
              <a:rPr lang="en-US" sz="2800" dirty="0" smtClean="0">
                <a:latin typeface="Arial" panose="020B0604020202020204" pitchFamily="34" charset="0"/>
                <a:cs typeface="Arial" panose="020B0604020202020204" pitchFamily="34" charset="0"/>
              </a:rPr>
              <a:t>]</a:t>
            </a:r>
            <a:r>
              <a:rPr lang="en-US" sz="2800" b="1" baseline="30000" dirty="0">
                <a:cs typeface="Arial" panose="020B0604020202020204" pitchFamily="34" charset="0"/>
              </a:rPr>
              <a:t> T</a:t>
            </a:r>
            <a:r>
              <a:rPr lang="en-US" sz="2800" i="1" dirty="0" smtClean="0">
                <a:latin typeface="Arial" panose="020B0604020202020204" pitchFamily="34" charset="0"/>
                <a:cs typeface="Arial" panose="020B0604020202020204" pitchFamily="34" charset="0"/>
              </a:rPr>
              <a:t>. </a:t>
            </a:r>
            <a:r>
              <a:rPr lang="en-US" sz="2800" i="1" dirty="0" smtClean="0">
                <a:solidFill>
                  <a:srgbClr val="C00000"/>
                </a:solidFill>
                <a:latin typeface="Arial" panose="020B0604020202020204" pitchFamily="34" charset="0"/>
                <a:cs typeface="Arial" panose="020B0604020202020204" pitchFamily="34" charset="0"/>
              </a:rPr>
              <a:t>Furthermore, any</a:t>
            </a:r>
            <a:r>
              <a:rPr lang="en-US" sz="2800" i="1" dirty="0" smtClean="0">
                <a:latin typeface="Arial" panose="020B0604020202020204" pitchFamily="34" charset="0"/>
                <a:cs typeface="Arial" panose="020B0604020202020204" pitchFamily="34" charset="0"/>
              </a:rPr>
              <a:t> </a:t>
            </a:r>
            <a:r>
              <a:rPr lang="en-US" sz="2800" b="1" dirty="0">
                <a:latin typeface="Georgia" panose="02040502050405020303" pitchFamily="18" charset="0"/>
                <a:cs typeface="Arial" panose="020B0604020202020204" pitchFamily="34" charset="0"/>
              </a:rPr>
              <a:t>c</a:t>
            </a:r>
            <a:r>
              <a:rPr lang="en-US" sz="2800" i="1" dirty="0">
                <a:latin typeface="Arial" panose="020B0604020202020204" pitchFamily="34" charset="0"/>
                <a:cs typeface="Arial" panose="020B0604020202020204" pitchFamily="34" charset="0"/>
              </a:rPr>
              <a:t> </a:t>
            </a:r>
            <a:r>
              <a:rPr lang="en-US" sz="2800" i="1" dirty="0">
                <a:solidFill>
                  <a:srgbClr val="C00000"/>
                </a:solidFill>
                <a:latin typeface="Arial" panose="020B0604020202020204" pitchFamily="34" charset="0"/>
                <a:cs typeface="Arial" panose="020B0604020202020204" pitchFamily="34" charset="0"/>
              </a:rPr>
              <a:t>and</a:t>
            </a:r>
            <a:r>
              <a:rPr lang="en-US" sz="2800" i="1" dirty="0">
                <a:latin typeface="Arial" panose="020B0604020202020204" pitchFamily="34" charset="0"/>
                <a:cs typeface="Arial" panose="020B0604020202020204" pitchFamily="34" charset="0"/>
              </a:rPr>
              <a:t> </a:t>
            </a:r>
            <a:r>
              <a:rPr lang="en-US" sz="2800" b="1" dirty="0" smtClean="0">
                <a:latin typeface="Georgia" panose="02040502050405020303" pitchFamily="18" charset="0"/>
                <a:cs typeface="Arial" panose="020B0604020202020204" pitchFamily="34" charset="0"/>
              </a:rPr>
              <a:t>r </a:t>
            </a:r>
            <a:r>
              <a:rPr lang="en-US" sz="2800" i="1" dirty="0" smtClean="0">
                <a:solidFill>
                  <a:srgbClr val="C00000"/>
                </a:solidFill>
                <a:latin typeface="Arial" panose="020B0604020202020204" pitchFamily="34" charset="0"/>
                <a:cs typeface="Arial" panose="020B0604020202020204" pitchFamily="34" charset="0"/>
              </a:rPr>
              <a:t>output by the fault oblivious computation satisfy.</a:t>
            </a:r>
            <a:endParaRPr lang="en-US" sz="2800"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762000" y="4532293"/>
            <a:ext cx="7543800" cy="954107"/>
          </a:xfrm>
          <a:prstGeom prst="rect">
            <a:avLst/>
          </a:prstGeom>
          <a:noFill/>
        </p:spPr>
        <p:txBody>
          <a:bodyPr wrap="square" rtlCol="0">
            <a:spAutoFit/>
          </a:bodyPr>
          <a:lstStyle/>
          <a:p>
            <a:pPr algn="ctr"/>
            <a:r>
              <a:rPr lang="en-US" sz="2800" i="1" dirty="0" err="1">
                <a:solidFill>
                  <a:srgbClr val="C00000"/>
                </a:solidFill>
                <a:latin typeface="Arial" panose="020B0604020202020204" pitchFamily="34" charset="0"/>
                <a:cs typeface="Arial" panose="020B0604020202020204" pitchFamily="34" charset="0"/>
              </a:rPr>
              <a:t>Kruskal</a:t>
            </a:r>
            <a:r>
              <a:rPr lang="en-US" sz="2800" i="1" dirty="0">
                <a:solidFill>
                  <a:srgbClr val="C00000"/>
                </a:solidFill>
                <a:latin typeface="Arial" panose="020B0604020202020204" pitchFamily="34" charset="0"/>
                <a:cs typeface="Arial" panose="020B0604020202020204" pitchFamily="34" charset="0"/>
              </a:rPr>
              <a:t> rank</a:t>
            </a:r>
            <a:r>
              <a:rPr lang="en-US" sz="2800" i="1" dirty="0">
                <a:latin typeface="Arial" panose="020B0604020202020204" pitchFamily="34" charset="0"/>
                <a:cs typeface="Arial" panose="020B0604020202020204" pitchFamily="34" charset="0"/>
              </a:rPr>
              <a:t> </a:t>
            </a:r>
            <a:r>
              <a:rPr lang="en-US" sz="2800" i="1" dirty="0" smtClean="0">
                <a:solidFill>
                  <a:srgbClr val="0C4DBE"/>
                </a:solidFill>
                <a:latin typeface="Arial" panose="020B0604020202020204" pitchFamily="34" charset="0"/>
                <a:cs typeface="Arial" panose="020B0604020202020204" pitchFamily="34" charset="0"/>
              </a:rPr>
              <a:t>k</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the largest </a:t>
            </a:r>
            <a:r>
              <a:rPr lang="en-US" sz="2800" i="1" dirty="0">
                <a:solidFill>
                  <a:srgbClr val="0C4DBE"/>
                </a:solidFill>
                <a:latin typeface="Arial" panose="020B0604020202020204" pitchFamily="34" charset="0"/>
                <a:cs typeface="Arial" panose="020B0604020202020204" pitchFamily="34" charset="0"/>
              </a:rPr>
              <a:t>k</a:t>
            </a:r>
            <a:r>
              <a:rPr lang="en-US" sz="2800" dirty="0" smtClean="0">
                <a:latin typeface="Arial" panose="020B0604020202020204" pitchFamily="34" charset="0"/>
                <a:cs typeface="Arial" panose="020B0604020202020204" pitchFamily="34" charset="0"/>
              </a:rPr>
              <a:t> such that any </a:t>
            </a:r>
            <a:r>
              <a:rPr lang="en-US" sz="2800" i="1" dirty="0">
                <a:solidFill>
                  <a:srgbClr val="0C4DBE"/>
                </a:solidFill>
                <a:latin typeface="Arial" panose="020B0604020202020204" pitchFamily="34" charset="0"/>
                <a:cs typeface="Arial" panose="020B0604020202020204" pitchFamily="34" charset="0"/>
              </a:rPr>
              <a:t>k</a:t>
            </a:r>
            <a:r>
              <a:rPr lang="en-US" sz="2800" dirty="0" smtClean="0">
                <a:latin typeface="Arial" panose="020B0604020202020204" pitchFamily="34" charset="0"/>
                <a:cs typeface="Arial" panose="020B0604020202020204" pitchFamily="34" charset="0"/>
              </a:rPr>
              <a:t> columns are linearly independent.</a:t>
            </a:r>
            <a:endParaRPr lang="en-US" sz="2800" dirty="0"/>
          </a:p>
        </p:txBody>
      </p:sp>
    </p:spTree>
    <p:extLst>
      <p:ext uri="{BB962C8B-B14F-4D97-AF65-F5344CB8AC3E}">
        <p14:creationId xmlns:p14="http://schemas.microsoft.com/office/powerpoint/2010/main" xmlns="" val="17750070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800" b="1" dirty="0" smtClean="0">
                <a:latin typeface="Arial Narrow" panose="020B0606020202030204" pitchFamily="34" charset="0"/>
              </a:rPr>
              <a:t>Sufficient condition on the encoding matrix</a:t>
            </a:r>
            <a:endParaRPr lang="en-US" sz="3800" dirty="0">
              <a:solidFill>
                <a:srgbClr val="0C4DB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3505199"/>
          </a:xfrm>
        </p:spPr>
        <p:txBody>
          <a:bodyPr>
            <a:normAutofit/>
          </a:bodyPr>
          <a:lstStyle/>
          <a:p>
            <a:pPr marL="0" indent="0">
              <a:buNone/>
            </a:pPr>
            <a:r>
              <a:rPr lang="en-US" sz="2800" b="1" dirty="0" smtClean="0">
                <a:latin typeface="+mj-lt"/>
                <a:ea typeface="Tahoma" panose="020B0604030504040204" pitchFamily="34" charset="0"/>
                <a:cs typeface="Times New Roman" panose="02020603050405020304" pitchFamily="18" charset="0"/>
              </a:rPr>
              <a:t>Proof sketch.</a:t>
            </a:r>
            <a:endParaRPr lang="en-US" sz="2800" dirty="0">
              <a:latin typeface="Arial" panose="020B0604020202020204" pitchFamily="34" charset="0"/>
              <a:cs typeface="Arial" panose="020B0604020202020204" pitchFamily="34" charset="0"/>
            </a:endParaRPr>
          </a:p>
        </p:txBody>
      </p:sp>
      <p:grpSp>
        <p:nvGrpSpPr>
          <p:cNvPr id="16" name="Group 15"/>
          <p:cNvGrpSpPr/>
          <p:nvPr/>
        </p:nvGrpSpPr>
        <p:grpSpPr>
          <a:xfrm>
            <a:off x="1219200" y="2286000"/>
            <a:ext cx="6781800" cy="3581400"/>
            <a:chOff x="1219200" y="2286000"/>
            <a:chExt cx="6781800" cy="358140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9200" y="2286000"/>
              <a:ext cx="6781800" cy="102393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19200" y="3538095"/>
              <a:ext cx="3944471" cy="65290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46094" y="4497277"/>
              <a:ext cx="4724400" cy="379523"/>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19200" y="5156990"/>
              <a:ext cx="3302780" cy="71041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772400" y="5684520"/>
              <a:ext cx="176795" cy="182880"/>
            </a:xfrm>
            <a:prstGeom prst="rect">
              <a:avLst/>
            </a:prstGeom>
          </p:spPr>
        </p:pic>
      </p:grpSp>
      <p:cxnSp>
        <p:nvCxnSpPr>
          <p:cNvPr id="5" name="Straight Connector 4"/>
          <p:cNvCxnSpPr/>
          <p:nvPr/>
        </p:nvCxnSpPr>
        <p:spPr>
          <a:xfrm>
            <a:off x="1170432" y="2926080"/>
            <a:ext cx="33789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38400" y="2286000"/>
            <a:ext cx="0" cy="10239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77804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Faults in Distributed Systems</a:t>
            </a:r>
            <a:endParaRPr lang="en-US" b="1" dirty="0"/>
          </a:p>
        </p:txBody>
      </p:sp>
      <p:sp>
        <p:nvSpPr>
          <p:cNvPr id="3" name="Content Placeholder 2"/>
          <p:cNvSpPr>
            <a:spLocks noGrp="1"/>
          </p:cNvSpPr>
          <p:nvPr>
            <p:ph idx="1"/>
          </p:nvPr>
        </p:nvSpPr>
        <p:spPr/>
        <p:txBody>
          <a:bodyPr/>
          <a:lstStyle/>
          <a:p>
            <a:r>
              <a:rPr lang="en-US" dirty="0" smtClean="0"/>
              <a:t>Profile and rate of faults in distributed systems is different.</a:t>
            </a:r>
          </a:p>
          <a:p>
            <a:r>
              <a:rPr lang="en-US" dirty="0" smtClean="0"/>
              <a:t>Disk, network, and system stack contribute significantly.</a:t>
            </a:r>
          </a:p>
          <a:p>
            <a:r>
              <a:rPr lang="en-US" dirty="0" smtClean="0"/>
              <a:t>The nature of faults is different as well – network partitions may render large parts of the system inaccessible.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Models for Faults and Failures</a:t>
            </a:r>
            <a:endParaRPr lang="en-US" b="1" dirty="0"/>
          </a:p>
        </p:txBody>
      </p:sp>
      <p:sp>
        <p:nvSpPr>
          <p:cNvPr id="3" name="Content Placeholder 2"/>
          <p:cNvSpPr>
            <a:spLocks noGrp="1"/>
          </p:cNvSpPr>
          <p:nvPr>
            <p:ph idx="1"/>
          </p:nvPr>
        </p:nvSpPr>
        <p:spPr/>
        <p:txBody>
          <a:bodyPr/>
          <a:lstStyle/>
          <a:p>
            <a:r>
              <a:rPr lang="en-US" dirty="0" smtClean="0"/>
              <a:t>Fault is the cause of failure:</a:t>
            </a:r>
          </a:p>
          <a:p>
            <a:pPr lvl="1"/>
            <a:r>
              <a:rPr lang="en-US" dirty="0" smtClean="0"/>
              <a:t>Permanent</a:t>
            </a:r>
          </a:p>
          <a:p>
            <a:pPr lvl="1"/>
            <a:r>
              <a:rPr lang="en-US" dirty="0" smtClean="0"/>
              <a:t>Transient</a:t>
            </a:r>
          </a:p>
          <a:p>
            <a:pPr lvl="1"/>
            <a:r>
              <a:rPr lang="en-US" dirty="0" smtClean="0"/>
              <a:t>Intermittent</a:t>
            </a:r>
          </a:p>
          <a:p>
            <a:r>
              <a:rPr lang="en-US" dirty="0" smtClean="0"/>
              <a:t>Failure model is an abstraction of system behavior in the presence of a fault</a:t>
            </a:r>
          </a:p>
          <a:p>
            <a:pPr lvl="1"/>
            <a:r>
              <a:rPr lang="en-US" dirty="0" smtClean="0"/>
              <a:t>Fail-stop</a:t>
            </a:r>
          </a:p>
          <a:p>
            <a:pPr lvl="1"/>
            <a:r>
              <a:rPr lang="en-US" dirty="0" smtClean="0"/>
              <a:t>Byzantine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Dealing with Faults in Compute Systems</a:t>
            </a:r>
            <a:endParaRPr lang="en-US" sz="3600" b="1" dirty="0"/>
          </a:p>
        </p:txBody>
      </p:sp>
      <p:sp>
        <p:nvSpPr>
          <p:cNvPr id="3" name="Content Placeholder 2"/>
          <p:cNvSpPr>
            <a:spLocks noGrp="1"/>
          </p:cNvSpPr>
          <p:nvPr>
            <p:ph idx="1"/>
          </p:nvPr>
        </p:nvSpPr>
        <p:spPr/>
        <p:txBody>
          <a:bodyPr>
            <a:normAutofit/>
          </a:bodyPr>
          <a:lstStyle/>
          <a:p>
            <a:r>
              <a:rPr lang="en-US" dirty="0" smtClean="0"/>
              <a:t>System Supported Fault Tolerance</a:t>
            </a:r>
          </a:p>
          <a:p>
            <a:pPr lvl="1"/>
            <a:r>
              <a:rPr lang="en-US" dirty="0" smtClean="0"/>
              <a:t>Checkpoint-Restart</a:t>
            </a:r>
          </a:p>
          <a:p>
            <a:pPr lvl="3"/>
            <a:r>
              <a:rPr lang="en-US" dirty="0" smtClean="0"/>
              <a:t>Need for consistent checkpoint</a:t>
            </a:r>
          </a:p>
          <a:p>
            <a:pPr lvl="3"/>
            <a:r>
              <a:rPr lang="en-US" dirty="0" smtClean="0"/>
              <a:t>I/O throughput for core dump</a:t>
            </a:r>
          </a:p>
          <a:p>
            <a:pPr lvl="3"/>
            <a:r>
              <a:rPr lang="en-US" dirty="0" smtClean="0"/>
              <a:t>In-memory checkpoints</a:t>
            </a:r>
          </a:p>
          <a:p>
            <a:pPr lvl="3"/>
            <a:r>
              <a:rPr lang="en-US" dirty="0" smtClean="0"/>
              <a:t>Fast persistent storage</a:t>
            </a:r>
          </a:p>
          <a:p>
            <a:pPr lvl="1"/>
            <a:r>
              <a:rPr lang="en-US" dirty="0" smtClean="0"/>
              <a:t>Active Replicas</a:t>
            </a:r>
          </a:p>
          <a:p>
            <a:pPr lvl="3"/>
            <a:r>
              <a:rPr lang="en-US" dirty="0" smtClean="0"/>
              <a:t>Used in critical systems</a:t>
            </a:r>
          </a:p>
          <a:p>
            <a:pPr lvl="3"/>
            <a:r>
              <a:rPr lang="en-US" dirty="0" smtClean="0"/>
              <a:t>Tolerance to k faults requires n(k+1) total </a:t>
            </a:r>
            <a:r>
              <a:rPr lang="en-US" dirty="0" smtClean="0"/>
              <a:t>processes</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Dealing with Faults in Compute Systems</a:t>
            </a:r>
            <a:endParaRPr lang="en-US" sz="3600" b="1" dirty="0"/>
          </a:p>
        </p:txBody>
      </p:sp>
      <p:sp>
        <p:nvSpPr>
          <p:cNvPr id="3" name="Content Placeholder 2"/>
          <p:cNvSpPr>
            <a:spLocks noGrp="1"/>
          </p:cNvSpPr>
          <p:nvPr>
            <p:ph idx="1"/>
          </p:nvPr>
        </p:nvSpPr>
        <p:spPr/>
        <p:txBody>
          <a:bodyPr>
            <a:normAutofit/>
          </a:bodyPr>
          <a:lstStyle/>
          <a:p>
            <a:r>
              <a:rPr lang="en-US" dirty="0" smtClean="0"/>
              <a:t>System Supported Fault Tolerance</a:t>
            </a:r>
          </a:p>
          <a:p>
            <a:pPr lvl="1"/>
            <a:r>
              <a:rPr lang="en-US" dirty="0" smtClean="0"/>
              <a:t>Deterministic </a:t>
            </a:r>
            <a:r>
              <a:rPr lang="en-US" dirty="0" smtClean="0"/>
              <a:t>Replay</a:t>
            </a:r>
          </a:p>
          <a:p>
            <a:pPr lvl="3"/>
            <a:r>
              <a:rPr lang="en-US" dirty="0" smtClean="0"/>
              <a:t>Determine when a computation has failed</a:t>
            </a:r>
          </a:p>
          <a:p>
            <a:pPr lvl="3"/>
            <a:r>
              <a:rPr lang="en-US" dirty="0" smtClean="0"/>
              <a:t>Replay computation</a:t>
            </a:r>
          </a:p>
          <a:p>
            <a:pPr lvl="3"/>
            <a:r>
              <a:rPr lang="en-US" dirty="0" smtClean="0"/>
              <a:t>Used in programming models like </a:t>
            </a:r>
            <a:r>
              <a:rPr lang="en-US" dirty="0" err="1" smtClean="0"/>
              <a:t>MapReduce</a:t>
            </a:r>
            <a:endParaRPr lang="en-US" dirty="0" smtClean="0"/>
          </a:p>
          <a:p>
            <a:pPr lvl="1"/>
            <a:r>
              <a:rPr lang="en-US" dirty="0" smtClean="0"/>
              <a:t>Algorithmic Approaches</a:t>
            </a:r>
          </a:p>
          <a:p>
            <a:pPr lvl="3"/>
            <a:r>
              <a:rPr lang="en-US" dirty="0" smtClean="0"/>
              <a:t>Careful redesign of algorithms to be fault tolerant.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2980</TotalTime>
  <Words>1753</Words>
  <Application>Microsoft Office PowerPoint</Application>
  <PresentationFormat>On-screen Show (4:3)</PresentationFormat>
  <Paragraphs>318</Paragraphs>
  <Slides>51</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4" baseType="lpstr">
      <vt:lpstr>Office Theme</vt:lpstr>
      <vt:lpstr>Graph</vt:lpstr>
      <vt:lpstr>Equation</vt:lpstr>
      <vt:lpstr>Fault Oblivious Erasure Coded Computations</vt:lpstr>
      <vt:lpstr>Faults in Parallel and Distributed Systems</vt:lpstr>
      <vt:lpstr>Faults and Fault Tolerance in Parallel Systems</vt:lpstr>
      <vt:lpstr>Faults and Fault Tolerance</vt:lpstr>
      <vt:lpstr>Faults and Fault Tolerance</vt:lpstr>
      <vt:lpstr>Faults in Distributed Systems</vt:lpstr>
      <vt:lpstr>Models for Faults and Failures</vt:lpstr>
      <vt:lpstr>Dealing with Faults in Compute Systems</vt:lpstr>
      <vt:lpstr>Dealing with Faults in Compute Systems</vt:lpstr>
      <vt:lpstr>Dealing with Faults in Storage Systems</vt:lpstr>
      <vt:lpstr>Why is fault tolerance at scale hard?</vt:lpstr>
      <vt:lpstr>Can we develop computational analogs of erasure coding? </vt:lpstr>
      <vt:lpstr>Erasure Coding: Basics</vt:lpstr>
      <vt:lpstr>Some Notes on Erasure Coding</vt:lpstr>
      <vt:lpstr>Erasure Coded Computations:  Basic Building Blocks</vt:lpstr>
      <vt:lpstr>Erasure Coded Computations:  Basic Building Blocks</vt:lpstr>
      <vt:lpstr>Erasure Coded Computations:  Basic Building Blocks</vt:lpstr>
      <vt:lpstr>Erasure Coded Computation: A CG Solver</vt:lpstr>
      <vt:lpstr>Slide 19</vt:lpstr>
      <vt:lpstr>Fault Tolerance at Scale</vt:lpstr>
      <vt:lpstr>Fault Oblivious Computations</vt:lpstr>
      <vt:lpstr>Putting the Pieces Together: Erasure Coding of a Linear System</vt:lpstr>
      <vt:lpstr>Erasure Coding a Linear System</vt:lpstr>
      <vt:lpstr>Slide 24</vt:lpstr>
      <vt:lpstr>Slide 25</vt:lpstr>
      <vt:lpstr>Slide 26</vt:lpstr>
      <vt:lpstr>Encoding scheme</vt:lpstr>
      <vt:lpstr>Basic Properties of the Encoding Scheme</vt:lpstr>
      <vt:lpstr>Decoding Scheme</vt:lpstr>
      <vt:lpstr>Erasure Coded Fault Oblivious Computation</vt:lpstr>
      <vt:lpstr>Erasure Coded Fault Oblivious Computation</vt:lpstr>
      <vt:lpstr>Sufficient Condition on the Encoding Matrix</vt:lpstr>
      <vt:lpstr>Simulation Results</vt:lpstr>
      <vt:lpstr>Simulation Results</vt:lpstr>
      <vt:lpstr>Simulation Results</vt:lpstr>
      <vt:lpstr>Some Observations</vt:lpstr>
      <vt:lpstr>Where we come from?</vt:lpstr>
      <vt:lpstr>Slide 38</vt:lpstr>
      <vt:lpstr>Slide 39</vt:lpstr>
      <vt:lpstr>Slide 40</vt:lpstr>
      <vt:lpstr>Problems in Systems Biology: Pathways, Tissue Specificity, and Architecture</vt:lpstr>
      <vt:lpstr>Network Modeling and Analysis</vt:lpstr>
      <vt:lpstr>Network Modeling and Analysis</vt:lpstr>
      <vt:lpstr>Slide 44</vt:lpstr>
      <vt:lpstr>Slide 45</vt:lpstr>
      <vt:lpstr>Slide 46</vt:lpstr>
      <vt:lpstr>Slide 47</vt:lpstr>
      <vt:lpstr>Slide 48</vt:lpstr>
      <vt:lpstr>Thank you!  Questions?</vt:lpstr>
      <vt:lpstr>Sufficient condition on the encoding matrix</vt:lpstr>
      <vt:lpstr>Sufficient condition on the encoding matrix</vt:lpstr>
    </vt:vector>
  </TitlesOfParts>
  <Company>Department of Computer Sciences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Erasure coding for  fault oblivious linear system solvers</dc:title>
  <dc:creator>Yao Zhu</dc:creator>
  <cp:lastModifiedBy>csuser</cp:lastModifiedBy>
  <cp:revision>135</cp:revision>
  <cp:lastPrinted>2015-03-20T17:36:57Z</cp:lastPrinted>
  <dcterms:created xsi:type="dcterms:W3CDTF">2015-03-18T17:51:47Z</dcterms:created>
  <dcterms:modified xsi:type="dcterms:W3CDTF">2015-04-15T03:55:24Z</dcterms:modified>
</cp:coreProperties>
</file>