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1" r:id="rId2"/>
    <p:sldId id="389" r:id="rId3"/>
    <p:sldId id="390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2" r:id="rId14"/>
    <p:sldId id="401" r:id="rId15"/>
    <p:sldId id="403" r:id="rId16"/>
    <p:sldId id="404" r:id="rId17"/>
    <p:sldId id="405" r:id="rId18"/>
    <p:sldId id="406" r:id="rId19"/>
    <p:sldId id="407" r:id="rId20"/>
    <p:sldId id="408" r:id="rId21"/>
  </p:sldIdLst>
  <p:sldSz cx="9144000" cy="6858000" type="screen4x3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athi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9F11"/>
    <a:srgbClr val="D6ECEE"/>
    <a:srgbClr val="EAF5F6"/>
    <a:srgbClr val="EAEAEA"/>
    <a:srgbClr val="FFF0E1"/>
    <a:srgbClr val="E1F2F3"/>
    <a:srgbClr val="EDF6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12" autoAdjust="0"/>
    <p:restoredTop sz="94605" autoAdjust="0"/>
  </p:normalViewPr>
  <p:slideViewPr>
    <p:cSldViewPr>
      <p:cViewPr varScale="1">
        <p:scale>
          <a:sx n="103" d="100"/>
          <a:sy n="103" d="100"/>
        </p:scale>
        <p:origin x="-4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980" y="-90"/>
      </p:cViewPr>
      <p:guideLst>
        <p:guide orient="horz" pos="2836"/>
        <p:guide pos="2229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51863"/>
            <a:ext cx="53467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33333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PRISM, Fall 2008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3238" y="8551863"/>
            <a:ext cx="14922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33333"/>
                </a:solidFill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A799D9C-0304-4371-82D8-911C684F4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7463" y="674688"/>
            <a:ext cx="4502150" cy="3376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276725"/>
            <a:ext cx="566102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PRISM, Fall 2007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551863"/>
            <a:ext cx="3067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5C7E890-89B5-48E2-A417-62BDF49B5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pic>
        <p:nvPicPr>
          <p:cNvPr id="6" name="Picture 14" descr="U-Ill-logo-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36905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UNM_Logo_full_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6283325"/>
            <a:ext cx="24384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PURDUEU_2color-blk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6146800"/>
            <a:ext cx="1447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5791200"/>
            <a:ext cx="9144000" cy="304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0" y="5715000"/>
            <a:ext cx="91440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pic>
        <p:nvPicPr>
          <p:cNvPr id="12" name="Picture 13" descr="nnsa_prismlogo.t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84400" y="533400"/>
            <a:ext cx="452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35538-629B-4C33-81B8-B9AB0E1FB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C0661-71A3-4BAD-AEC5-BDCC647E2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60CE0-2EAA-4835-A602-05094EFE6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14455-A2DF-4870-84B5-F5B4788CE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135E8-BBE8-4A31-B48C-57ED5BF3E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2EA0E-9ED7-4F60-BF05-1E38EA9C4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2878A-0230-4A6C-B9C3-79DADE78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9B3B0-E9C3-4E69-A9EF-02AEB5564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54962-18F2-41C0-898C-14C4010F7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20F7-A481-40EC-9885-B6D829E17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5F717-D029-428B-B4BE-66F2E4F92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9179-2A00-404A-913F-071E26603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 bright="9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814513" y="6478588"/>
            <a:ext cx="7185025" cy="74612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5" descr="new_nnsa_prism.jpg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52400" y="6172200"/>
            <a:ext cx="1447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5B02EB2-5560-4CAC-ADE7-1A9D1E022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200400"/>
            <a:ext cx="7772400" cy="1333500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ヒラギノ角ゴ Pro W3"/>
                <a:cs typeface="ヒラギノ角ゴ Pro W3"/>
              </a:rPr>
              <a:t/>
            </a:r>
            <a:br>
              <a:rPr lang="en-US" sz="4000" smtClean="0">
                <a:ea typeface="ヒラギノ角ゴ Pro W3"/>
                <a:cs typeface="ヒラギノ角ゴ Pro W3"/>
              </a:rPr>
            </a:br>
            <a:r>
              <a:rPr lang="en-US" sz="4000" b="1" smtClean="0">
                <a:solidFill>
                  <a:srgbClr val="2D2D8A"/>
                </a:solidFill>
                <a:ea typeface="ヒラギノ角ゴ Pro W3"/>
                <a:cs typeface="ヒラギノ角ゴ Pro W3"/>
              </a:rPr>
              <a:t>PuReMD: Purdue Reactive Molecular Dynamics Package</a:t>
            </a:r>
            <a:r>
              <a:rPr lang="en-US" sz="4000" smtClean="0">
                <a:ea typeface="ヒラギノ角ゴ Pro W3"/>
                <a:cs typeface="ヒラギノ角ゴ Pro W3"/>
              </a:rPr>
              <a:t/>
            </a:r>
            <a:br>
              <a:rPr lang="en-US" sz="4000" smtClean="0">
                <a:ea typeface="ヒラギノ角ゴ Pro W3"/>
                <a:cs typeface="ヒラギノ角ゴ Pro W3"/>
              </a:rPr>
            </a:br>
            <a:r>
              <a:rPr lang="en-US" sz="2000" smtClean="0">
                <a:ea typeface="ヒラギノ角ゴ Pro W3"/>
                <a:cs typeface="ヒラギノ角ゴ Pro W3"/>
              </a:rPr>
              <a:t/>
            </a:r>
            <a:br>
              <a:rPr lang="en-US" sz="2000" smtClean="0">
                <a:ea typeface="ヒラギノ角ゴ Pro W3"/>
                <a:cs typeface="ヒラギノ角ゴ Pro W3"/>
              </a:rPr>
            </a:br>
            <a:r>
              <a:rPr lang="en-US" sz="2000" smtClean="0">
                <a:ea typeface="ヒラギノ角ゴ Pro W3"/>
                <a:cs typeface="ヒラギノ角ゴ Pro W3"/>
              </a:rPr>
              <a:t>Hasan Metin Aktulga and Ananth Grama</a:t>
            </a:r>
            <a:r>
              <a:rPr lang="en-US" sz="2800" b="1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/>
            </a:r>
            <a:br>
              <a:rPr lang="en-US" sz="2800" b="1" smtClean="0">
                <a:solidFill>
                  <a:srgbClr val="C00000"/>
                </a:solidFill>
                <a:ea typeface="ヒラギノ角ゴ Pro W3"/>
                <a:cs typeface="ヒラギノ角ゴ Pro W3"/>
              </a:rPr>
            </a:br>
            <a:r>
              <a:rPr lang="en-US" sz="2800" b="1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Purdue University</a:t>
            </a:r>
            <a:r>
              <a:rPr lang="en-US" sz="2800" smtClean="0">
                <a:ea typeface="ヒラギノ角ゴ Pro W3"/>
                <a:cs typeface="ヒラギノ角ゴ Pro W3"/>
              </a:rPr>
              <a:t/>
            </a:r>
            <a:br>
              <a:rPr lang="en-US" sz="2800" smtClean="0">
                <a:ea typeface="ヒラギノ角ゴ Pro W3"/>
                <a:cs typeface="ヒラギノ角ゴ Pro W3"/>
              </a:rPr>
            </a:br>
            <a:r>
              <a:rPr lang="en-US" sz="2000" smtClean="0">
                <a:ea typeface="ヒラギノ角ゴ Pro W3"/>
                <a:cs typeface="ヒラギノ角ゴ Pro W3"/>
              </a:rPr>
              <a:t/>
            </a:r>
            <a:br>
              <a:rPr lang="en-US" sz="2000" smtClean="0">
                <a:ea typeface="ヒラギノ角ゴ Pro W3"/>
                <a:cs typeface="ヒラギノ角ゴ Pro W3"/>
              </a:rPr>
            </a:br>
            <a:r>
              <a:rPr lang="en-US" sz="2800" b="1" smtClean="0">
                <a:ea typeface="ヒラギノ角ゴ Pro W3"/>
                <a:cs typeface="ヒラギノ角ゴ Pro W3"/>
              </a:rPr>
              <a:t>TST Meeting,May 13-14,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Content Placeholder 8" descr="compare_messaging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6025" y="1371600"/>
            <a:ext cx="6705600" cy="5029200"/>
          </a:xfrm>
        </p:spPr>
      </p:pic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FD9D41-9EFE-4FB2-AEC9-2DA14CC71C3A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Messaging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Very efficient </a:t>
            </a:r>
            <a:r>
              <a:rPr lang="en-US" sz="2800" smtClean="0">
                <a:ea typeface="ヒラギノ角ゴ Pro W3"/>
                <a:cs typeface="ヒラギノ角ゴ Pro W3"/>
              </a:rPr>
              <a:t>generation of </a:t>
            </a:r>
            <a:r>
              <a:rPr lang="en-US" sz="2800" smtClean="0">
                <a:solidFill>
                  <a:srgbClr val="7575D1"/>
                </a:solidFill>
                <a:ea typeface="ヒラギノ角ゴ Pro W3"/>
                <a:cs typeface="ヒラギノ角ゴ Pro W3"/>
              </a:rPr>
              <a:t>neighbors lists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Elimination</a:t>
            </a:r>
            <a:r>
              <a:rPr lang="en-US" sz="2800" smtClean="0">
                <a:ea typeface="ヒラギノ角ゴ Pro W3"/>
                <a:cs typeface="ヒラギノ角ゴ Pro W3"/>
              </a:rPr>
              <a:t> of </a:t>
            </a:r>
            <a:r>
              <a:rPr lang="en-US" sz="2800" smtClean="0">
                <a:solidFill>
                  <a:srgbClr val="7575D1"/>
                </a:solidFill>
                <a:ea typeface="ヒラギノ角ゴ Pro W3"/>
                <a:cs typeface="ヒラギノ角ゴ Pro W3"/>
              </a:rPr>
              <a:t>bond order derivative lists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Truncate</a:t>
            </a:r>
            <a:r>
              <a:rPr lang="en-US" sz="2800" smtClean="0">
                <a:ea typeface="ヒラギノ角ゴ Pro W3"/>
                <a:cs typeface="ヒラギノ角ゴ Pro W3"/>
              </a:rPr>
              <a:t> </a:t>
            </a:r>
            <a:r>
              <a:rPr lang="en-US" sz="2800" smtClean="0">
                <a:solidFill>
                  <a:srgbClr val="7575D1"/>
                </a:solidFill>
                <a:ea typeface="ヒラギノ角ゴ Pro W3"/>
                <a:cs typeface="ヒラギノ角ゴ Pro W3"/>
              </a:rPr>
              <a:t>bond related computations </a:t>
            </a:r>
            <a:r>
              <a:rPr lang="en-US" sz="2800" smtClean="0">
                <a:ea typeface="ヒラギノ角ゴ Pro W3"/>
                <a:cs typeface="ヒラギノ角ゴ Pro W3"/>
              </a:rPr>
              <a:t>at the outer-shell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7575D1"/>
                </a:solidFill>
                <a:ea typeface="ヒラギノ角ゴ Pro W3"/>
                <a:cs typeface="ヒラギノ角ゴ Pro W3"/>
              </a:rPr>
              <a:t>Lookup tables </a:t>
            </a:r>
            <a:r>
              <a:rPr lang="en-US" sz="2800" smtClean="0">
                <a:ea typeface="ヒラギノ角ゴ Pro W3"/>
                <a:cs typeface="ヒラギノ角ゴ Pro W3"/>
              </a:rPr>
              <a:t>for </a:t>
            </a:r>
            <a:r>
              <a:rPr lang="en-US" sz="2800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fast computation </a:t>
            </a:r>
            <a:r>
              <a:rPr lang="en-US" sz="2800" smtClean="0">
                <a:ea typeface="ヒラギノ角ゴ Pro W3"/>
                <a:cs typeface="ヒラギノ角ゴ Pro W3"/>
              </a:rPr>
              <a:t>of non-bonded interactions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Highly optimized parallel solver</a:t>
            </a:r>
            <a:r>
              <a:rPr lang="en-US" sz="2800" smtClean="0">
                <a:ea typeface="ヒラギノ角ゴ Pro W3"/>
                <a:cs typeface="ヒラギノ角ゴ Pro W3"/>
              </a:rPr>
              <a:t> for </a:t>
            </a:r>
            <a:r>
              <a:rPr lang="en-US" sz="2800" smtClean="0">
                <a:solidFill>
                  <a:srgbClr val="7575D1"/>
                </a:solidFill>
                <a:ea typeface="ヒラギノ角ゴ Pro W3"/>
                <a:cs typeface="ヒラギノ角ゴ Pro W3"/>
              </a:rPr>
              <a:t>QEq</a:t>
            </a:r>
          </a:p>
        </p:txBody>
      </p:sp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BEFFC66-BEC4-416B-AADD-4F278642E0C0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Algorithmic &amp; Numerical Tech.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6613" y="893763"/>
            <a:ext cx="27971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9650"/>
            <a:ext cx="8108950" cy="49545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Mathematical formulation:</a:t>
            </a:r>
            <a:endParaRPr lang="en-US" sz="2800" i="1" dirty="0" smtClean="0"/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Diagonally scaled parallel CG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Decreased iteration count </a:t>
            </a:r>
            <a:r>
              <a:rPr lang="en-US" sz="2800" dirty="0" smtClean="0"/>
              <a:t>through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extrapolation</a:t>
            </a:r>
            <a:r>
              <a:rPr lang="en-US" sz="2800" dirty="0" smtClean="0"/>
              <a:t> from solutions to prev. steps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Decreased communication overhead</a:t>
            </a:r>
            <a:r>
              <a:rPr lang="en-US" sz="2800" dirty="0" smtClean="0"/>
              <a:t>:</a:t>
            </a:r>
          </a:p>
          <a:p>
            <a:pPr lvl="1" eaLnBrk="1" hangingPunct="1">
              <a:defRPr/>
            </a:pPr>
            <a:r>
              <a:rPr lang="en-US" sz="2400" dirty="0" smtClean="0"/>
              <a:t>redundant computations to avoid reverse </a:t>
            </a:r>
            <a:r>
              <a:rPr lang="en-US" sz="2400" dirty="0" err="1" smtClean="0"/>
              <a:t>comm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iterate both systems together</a:t>
            </a:r>
            <a:r>
              <a:rPr lang="en-US" dirty="0" smtClean="0"/>
              <a:t>	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2968625"/>
            <a:ext cx="351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49C912-E7F1-4A75-A126-C971EF200C8C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07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50325" cy="66357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QEq Solver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PuReMD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Weak scaling test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Strong scaling test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Comparison to LAMMPS-REAX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Hera cluster at LLNL</a:t>
            </a:r>
          </a:p>
          <a:p>
            <a:pPr lvl="1" eaLnBrk="1" hangingPunct="1">
              <a:defRPr/>
            </a:pPr>
            <a:r>
              <a:rPr lang="en-US" sz="2400" dirty="0" smtClean="0"/>
              <a:t>4 AMD </a:t>
            </a:r>
            <a:r>
              <a:rPr lang="en-US" sz="2400" dirty="0" err="1" smtClean="0"/>
              <a:t>Opterons</a:t>
            </a:r>
            <a:r>
              <a:rPr lang="en-US" sz="2400" dirty="0" smtClean="0"/>
              <a:t>/node -- 16 cores/node</a:t>
            </a:r>
          </a:p>
          <a:p>
            <a:pPr lvl="1" eaLnBrk="1" hangingPunct="1">
              <a:defRPr/>
            </a:pPr>
            <a:r>
              <a:rPr lang="en-US" sz="2400" dirty="0" smtClean="0"/>
              <a:t>800 batch nodes – 10800 cores, 127 TFLOPS/sec</a:t>
            </a:r>
          </a:p>
          <a:p>
            <a:pPr lvl="1" eaLnBrk="1" hangingPunct="1">
              <a:defRPr/>
            </a:pPr>
            <a:r>
              <a:rPr lang="en-US" sz="2400" dirty="0" smtClean="0"/>
              <a:t>32 GB memory / node</a:t>
            </a:r>
          </a:p>
          <a:p>
            <a:pPr lvl="1" eaLnBrk="1" hangingPunct="1">
              <a:defRPr/>
            </a:pPr>
            <a:r>
              <a:rPr lang="en-US" sz="2400" dirty="0" err="1" smtClean="0"/>
              <a:t>Infiniband</a:t>
            </a:r>
            <a:r>
              <a:rPr lang="en-US" sz="2400" dirty="0" smtClean="0"/>
              <a:t> interconnect</a:t>
            </a:r>
            <a:endParaRPr lang="en-US" sz="2400" dirty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2C66AB2-671A-4E1F-A30E-507054BE002D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pic>
        <p:nvPicPr>
          <p:cNvPr id="31748" name="Picture 2" descr="C:\Documents and Settings\CSuser\Desktop\parallel computing paper\hera_ar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4100" y="1028700"/>
            <a:ext cx="27527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eaLnBrk="1" hangingPunct="1"/>
            <a:r>
              <a:rPr lang="en-US" sz="2800" b="1" smtClean="0">
                <a:ea typeface="ヒラギノ角ゴ Pro W3"/>
                <a:cs typeface="ヒラギノ角ゴ Pro W3"/>
              </a:rPr>
              <a:t>Bulk Water:</a:t>
            </a:r>
            <a:r>
              <a:rPr lang="en-US" sz="2800" smtClean="0">
                <a:ea typeface="ヒラギノ角ゴ Pro W3"/>
                <a:cs typeface="ヒラギノ角ゴ Pro W3"/>
              </a:rPr>
              <a:t> </a:t>
            </a:r>
            <a:r>
              <a:rPr lang="en-US" sz="2400" smtClean="0">
                <a:ea typeface="ヒラギノ角ゴ Pro W3"/>
                <a:cs typeface="ヒラギノ角ゴ Pro W3"/>
              </a:rPr>
              <a:t>6540 atoms in a 40x40x40 A</a:t>
            </a:r>
            <a:r>
              <a:rPr lang="en-US" sz="2400" baseline="30000" smtClean="0">
                <a:ea typeface="ヒラギノ角ゴ Pro W3"/>
                <a:cs typeface="ヒラギノ角ゴ Pro W3"/>
              </a:rPr>
              <a:t>3</a:t>
            </a:r>
            <a:r>
              <a:rPr lang="en-US" sz="2400" smtClean="0">
                <a:ea typeface="ヒラギノ角ゴ Pro W3"/>
                <a:cs typeface="ヒラギノ角ゴ Pro W3"/>
              </a:rPr>
              <a:t> box / core</a:t>
            </a:r>
            <a:endParaRPr lang="en-US" sz="2400" baseline="30000" smtClean="0">
              <a:ea typeface="ヒラギノ角ゴ Pro W3"/>
              <a:cs typeface="ヒラギノ角ゴ Pro W3"/>
            </a:endParaRPr>
          </a:p>
        </p:txBody>
      </p:sp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53DF7E-52A4-430A-89F4-225B8CC84AF6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Performance: Weak Scaling</a:t>
            </a:r>
          </a:p>
        </p:txBody>
      </p:sp>
      <p:pic>
        <p:nvPicPr>
          <p:cNvPr id="32772" name="Picture 3" descr="C:\Documents and Settings\CSuser\Desktop\parallel computing paper\water_weak_scaling.pn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QEq scaling </a:t>
            </a:r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  <a:sym typeface="Wingdings" pitchFamily="2" charset="2"/>
              </a:rPr>
              <a:t></a:t>
            </a:r>
            <a:endParaRPr lang="en-US" smtClean="0">
              <a:solidFill>
                <a:srgbClr val="C00000"/>
              </a:solidFill>
              <a:ea typeface="ヒラギノ角ゴ Pro W3"/>
              <a:cs typeface="ヒラギノ角ゴ Pro W3"/>
            </a:endParaRPr>
          </a:p>
          <a:p>
            <a:pPr eaLnBrk="1" hangingPunct="1"/>
            <a:endParaRPr lang="en-US" smtClean="0">
              <a:ea typeface="ヒラギノ角ゴ Pro W3"/>
              <a:cs typeface="ヒラギノ角ゴ Pro W3"/>
            </a:endParaRP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Efficiency</a:t>
            </a:r>
          </a:p>
          <a:p>
            <a:pPr eaLnBrk="1" hangingPunct="1"/>
            <a:endParaRPr lang="en-US" smtClean="0">
              <a:ea typeface="ヒラギノ角ゴ Pro W3"/>
              <a:cs typeface="ヒラギノ角ゴ Pro W3"/>
            </a:endParaRPr>
          </a:p>
        </p:txBody>
      </p:sp>
      <p:pic>
        <p:nvPicPr>
          <p:cNvPr id="33794" name="Picture 2" descr="C:\Documents and Settings\CSuser\Desktop\parallel computing paper\qeq_scal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1430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Weak Scaling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9E7112-219C-4D7F-8E29-0221749F346D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971800"/>
            <a:ext cx="27400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15FA44-3974-41DC-AC66-E9E6AB40D26C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b="1" smtClean="0">
                <a:ea typeface="ヒラギノ角ゴ Pro W3"/>
                <a:cs typeface="ヒラギノ角ゴ Pro W3"/>
              </a:rPr>
              <a:t>Bulk Water:</a:t>
            </a:r>
            <a:r>
              <a:rPr lang="en-US" sz="2800" smtClean="0">
                <a:ea typeface="ヒラギノ角ゴ Pro W3"/>
                <a:cs typeface="ヒラギノ角ゴ Pro W3"/>
              </a:rPr>
              <a:t> </a:t>
            </a:r>
            <a:r>
              <a:rPr lang="en-US" sz="2400" smtClean="0">
                <a:ea typeface="ヒラギノ角ゴ Pro W3"/>
                <a:cs typeface="ヒラギノ角ゴ Pro W3"/>
              </a:rPr>
              <a:t>52320 atoms in a 80x80x80 A</a:t>
            </a:r>
            <a:r>
              <a:rPr lang="en-US" sz="2400" baseline="30000" smtClean="0">
                <a:ea typeface="ヒラギノ角ゴ Pro W3"/>
                <a:cs typeface="ヒラギノ角ゴ Pro W3"/>
              </a:rPr>
              <a:t>3</a:t>
            </a:r>
            <a:r>
              <a:rPr lang="en-US" sz="2400" smtClean="0">
                <a:ea typeface="ヒラギノ角ゴ Pro W3"/>
                <a:cs typeface="ヒラギノ角ゴ Pro W3"/>
              </a:rPr>
              <a:t> box</a:t>
            </a:r>
            <a:endParaRPr lang="en-US" sz="2400" baseline="30000" smtClean="0">
              <a:ea typeface="ヒラギノ角ゴ Pro W3"/>
              <a:cs typeface="ヒラギノ角ゴ Pro W3"/>
            </a:endParaRPr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Performance: Strong Scaling</a:t>
            </a:r>
          </a:p>
        </p:txBody>
      </p:sp>
      <p:pic>
        <p:nvPicPr>
          <p:cNvPr id="34820" name="Picture 8" descr="water_strong_scaling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DD6750-3B68-4FEB-B047-3946577895DD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b="1" smtClean="0">
                <a:ea typeface="ヒラギノ角ゴ Pro W3"/>
                <a:cs typeface="ヒラギノ角ゴ Pro W3"/>
              </a:rPr>
              <a:t>Efficiency and throughput</a:t>
            </a:r>
            <a:endParaRPr lang="en-US" sz="2400" baseline="30000" smtClean="0">
              <a:ea typeface="ヒラギノ角ゴ Pro W3"/>
              <a:cs typeface="ヒラギノ角ゴ Pro W3"/>
            </a:endParaRPr>
          </a:p>
        </p:txBody>
      </p:sp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Strong Scaling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8229600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6" descr="comp_weak_scaling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6FBA8-F210-465D-BC0B-8E19E4F27202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b="1" smtClean="0">
                <a:ea typeface="ヒラギノ角ゴ Pro W3"/>
                <a:cs typeface="ヒラギノ角ゴ Pro W3"/>
              </a:rPr>
              <a:t>Weak Scaling:</a:t>
            </a:r>
            <a:endParaRPr lang="en-US" sz="2400" baseline="30000" smtClean="0">
              <a:ea typeface="ヒラギノ角ゴ Pro W3"/>
              <a:cs typeface="ヒラギノ角ゴ Pro W3"/>
            </a:endParaRPr>
          </a:p>
          <a:p>
            <a:pPr lvl="1" eaLnBrk="1" hangingPunct="1"/>
            <a:r>
              <a:rPr lang="en-US" sz="2400" smtClean="0">
                <a:ea typeface="ヒラギノ角ゴ Pro W3"/>
              </a:rPr>
              <a:t>4-5 times faster, much lower memory footprint</a:t>
            </a:r>
          </a:p>
          <a:p>
            <a:pPr eaLnBrk="1" hangingPunct="1">
              <a:buFontTx/>
              <a:buNone/>
            </a:pPr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3686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Comparison to Lammps-Reax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E358BF-B7B1-4665-8717-E08BDC88822A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b="1" smtClean="0">
                <a:ea typeface="ヒラギノ角ゴ Pro W3"/>
                <a:cs typeface="ヒラギノ角ゴ Pro W3"/>
              </a:rPr>
              <a:t>Strong Scaling:</a:t>
            </a:r>
            <a:endParaRPr lang="en-US" sz="2400" baseline="30000" smtClean="0">
              <a:ea typeface="ヒラギノ角ゴ Pro W3"/>
              <a:cs typeface="ヒラギノ角ゴ Pro W3"/>
            </a:endParaRPr>
          </a:p>
          <a:p>
            <a:pPr lvl="1" eaLnBrk="1" hangingPunct="1"/>
            <a:r>
              <a:rPr lang="en-US" sz="2400" smtClean="0">
                <a:ea typeface="ヒラギノ角ゴ Pro W3"/>
              </a:rPr>
              <a:t>3-4 times faster, much lower memory footprint</a:t>
            </a:r>
          </a:p>
          <a:p>
            <a:pPr eaLnBrk="1" hangingPunct="1">
              <a:buFontTx/>
              <a:buNone/>
            </a:pPr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Comparison to Lammps-Reax</a:t>
            </a:r>
          </a:p>
        </p:txBody>
      </p:sp>
      <p:pic>
        <p:nvPicPr>
          <p:cNvPr id="37892" name="Picture 6" descr="comp_strong_scaling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31248A-0CE7-4165-A8DA-BB24FE3BD83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2D2D8A"/>
                </a:solidFill>
                <a:ea typeface="ヒラギノ角ゴ Pro W3"/>
                <a:cs typeface="ヒラギノ角ゴ Pro W3"/>
              </a:rPr>
              <a:t>Outline (Progress Report)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ReaxFF Parallelization</a:t>
            </a:r>
          </a:p>
          <a:p>
            <a:pPr eaLnBrk="1" hangingPunct="1"/>
            <a:endParaRPr lang="en-US" smtClean="0">
              <a:solidFill>
                <a:srgbClr val="C00000"/>
              </a:solidFill>
              <a:ea typeface="ヒラギノ角ゴ Pro W3"/>
              <a:cs typeface="ヒラギノ角ゴ Pro W3"/>
            </a:endParaRP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Algorithms and Numerical Techniques</a:t>
            </a:r>
          </a:p>
          <a:p>
            <a:pPr eaLnBrk="1" hangingPunct="1"/>
            <a:endParaRPr lang="en-US" smtClean="0">
              <a:solidFill>
                <a:srgbClr val="C00000"/>
              </a:solidFill>
              <a:ea typeface="ヒラギノ角ゴ Pro W3"/>
              <a:cs typeface="ヒラギノ角ゴ Pro W3"/>
            </a:endParaRP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</a:rPr>
              <a:t>PuReMD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Verified accuracy</a:t>
            </a:r>
            <a:r>
              <a:rPr lang="en-US" sz="2800" dirty="0" smtClean="0"/>
              <a:t> against the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original </a:t>
            </a:r>
            <a:r>
              <a:rPr lang="en-US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ReaxFF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code </a:t>
            </a:r>
            <a:r>
              <a:rPr lang="en-US" sz="2800" dirty="0" smtClean="0"/>
              <a:t>through intensive test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Efficient and scalable </a:t>
            </a:r>
            <a:r>
              <a:rPr lang="en-US" sz="2800" dirty="0" smtClean="0"/>
              <a:t>parallel implementation for </a:t>
            </a:r>
            <a:r>
              <a:rPr lang="en-US" sz="2800" dirty="0" err="1" smtClean="0"/>
              <a:t>ReaxFF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MPI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3-5 faster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00000"/>
                </a:solidFill>
              </a:rPr>
              <a:t>much smaller memory usage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Modular and extensible </a:t>
            </a:r>
            <a:r>
              <a:rPr lang="en-US" sz="2800" dirty="0" smtClean="0"/>
              <a:t>design </a:t>
            </a:r>
            <a:r>
              <a:rPr lang="en-US" sz="2800" dirty="0" smtClean="0">
                <a:sym typeface="Wingdings" pitchFamily="2" charset="2"/>
              </a:rPr>
              <a:t>allows easy </a:t>
            </a:r>
            <a:r>
              <a:rPr lang="en-US" sz="2800" dirty="0" smtClean="0"/>
              <a:t>improvements and enhancements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/>
              <a:t>Ready for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PRISM device simulations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Open-source code</a:t>
            </a:r>
            <a:r>
              <a:rPr lang="en-US" sz="2800" dirty="0" smtClean="0"/>
              <a:t>, to be released with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GPL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BE5801-3A65-4286-93EA-99EA20542980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6"/>
                </a:solidFill>
              </a:rPr>
              <a:t>Overview of </a:t>
            </a:r>
            <a:r>
              <a:rPr lang="en-US" b="1" dirty="0" err="1" smtClean="0">
                <a:solidFill>
                  <a:schemeClr val="accent6"/>
                </a:solidFill>
              </a:rPr>
              <a:t>ReaxFF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D75053-0063-467A-8D69-90FA75D53706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grpSp>
        <p:nvGrpSpPr>
          <p:cNvPr id="20483" name="Group 58"/>
          <p:cNvGrpSpPr>
            <a:grpSpLocks/>
          </p:cNvGrpSpPr>
          <p:nvPr/>
        </p:nvGrpSpPr>
        <p:grpSpPr bwMode="auto">
          <a:xfrm>
            <a:off x="855663" y="1714500"/>
            <a:ext cx="7831137" cy="4111625"/>
            <a:chOff x="855684" y="1714499"/>
            <a:chExt cx="7831116" cy="4111929"/>
          </a:xfrm>
        </p:grpSpPr>
        <p:grpSp>
          <p:nvGrpSpPr>
            <p:cNvPr id="20484" name="Group 53"/>
            <p:cNvGrpSpPr>
              <a:grpSpLocks/>
            </p:cNvGrpSpPr>
            <p:nvPr/>
          </p:nvGrpSpPr>
          <p:grpSpPr bwMode="auto">
            <a:xfrm>
              <a:off x="855684" y="1714499"/>
              <a:ext cx="7487981" cy="4111929"/>
              <a:chOff x="855684" y="1714499"/>
              <a:chExt cx="7487981" cy="4111929"/>
            </a:xfrm>
          </p:grpSpPr>
          <p:grpSp>
            <p:nvGrpSpPr>
              <p:cNvPr id="20497" name="Group 65"/>
              <p:cNvGrpSpPr>
                <a:grpSpLocks/>
              </p:cNvGrpSpPr>
              <p:nvPr/>
            </p:nvGrpSpPr>
            <p:grpSpPr bwMode="auto">
              <a:xfrm>
                <a:off x="1387104" y="1714499"/>
                <a:ext cx="6956561" cy="3657102"/>
                <a:chOff x="639" y="240"/>
                <a:chExt cx="6074" cy="3467"/>
              </a:xfrm>
            </p:grpSpPr>
            <p:sp>
              <p:nvSpPr>
                <p:cNvPr id="20505" name="Line 66"/>
                <p:cNvSpPr>
                  <a:spLocks noChangeShapeType="1"/>
                </p:cNvSpPr>
                <p:nvPr/>
              </p:nvSpPr>
              <p:spPr bwMode="auto">
                <a:xfrm>
                  <a:off x="640" y="240"/>
                  <a:ext cx="1" cy="3456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6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639" y="3697"/>
                  <a:ext cx="6074" cy="10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498" name="Text Box 68"/>
              <p:cNvSpPr txBox="1">
                <a:spLocks noChangeArrowheads="1"/>
              </p:cNvSpPr>
              <p:nvPr/>
            </p:nvSpPr>
            <p:spPr bwMode="auto">
              <a:xfrm>
                <a:off x="2171700" y="5372100"/>
                <a:ext cx="452394" cy="45432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 defTabSz="457200" eaLnBrk="0" hangingPunct="0">
                  <a:lnSpc>
                    <a:spcPct val="117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</a:rPr>
                  <a:t>ps</a:t>
                </a:r>
              </a:p>
            </p:txBody>
          </p:sp>
          <p:sp>
            <p:nvSpPr>
              <p:cNvPr id="20499" name="Rectangle 69"/>
              <p:cNvSpPr>
                <a:spLocks noChangeArrowheads="1"/>
              </p:cNvSpPr>
              <p:nvPr/>
            </p:nvSpPr>
            <p:spPr bwMode="auto">
              <a:xfrm>
                <a:off x="3846066" y="5371988"/>
                <a:ext cx="452394" cy="45432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17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</a:rPr>
                  <a:t>ns</a:t>
                </a:r>
              </a:p>
            </p:txBody>
          </p:sp>
          <p:sp>
            <p:nvSpPr>
              <p:cNvPr id="20500" name="Rectangle 70"/>
              <p:cNvSpPr>
                <a:spLocks noChangeArrowheads="1"/>
              </p:cNvSpPr>
              <p:nvPr/>
            </p:nvSpPr>
            <p:spPr bwMode="auto">
              <a:xfrm>
                <a:off x="5486400" y="5372100"/>
                <a:ext cx="456975" cy="40859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02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  <a:latin typeface="Symbol" pitchFamily="18" charset="2"/>
                  </a:rPr>
                  <a:t></a:t>
                </a:r>
                <a:r>
                  <a:rPr lang="en-GB" sz="2000">
                    <a:solidFill>
                      <a:srgbClr val="000000"/>
                    </a:solidFill>
                  </a:rPr>
                  <a:t>s</a:t>
                </a:r>
              </a:p>
            </p:txBody>
          </p:sp>
          <p:sp>
            <p:nvSpPr>
              <p:cNvPr id="20501" name="Rectangle 71"/>
              <p:cNvSpPr>
                <a:spLocks noChangeArrowheads="1"/>
              </p:cNvSpPr>
              <p:nvPr/>
            </p:nvSpPr>
            <p:spPr bwMode="auto">
              <a:xfrm>
                <a:off x="7092996" y="5370994"/>
                <a:ext cx="523403" cy="45432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17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</a:rPr>
                  <a:t>ms</a:t>
                </a:r>
              </a:p>
            </p:txBody>
          </p:sp>
          <p:sp>
            <p:nvSpPr>
              <p:cNvPr id="20502" name="Rectangle 72"/>
              <p:cNvSpPr>
                <a:spLocks noChangeArrowheads="1"/>
              </p:cNvSpPr>
              <p:nvPr/>
            </p:nvSpPr>
            <p:spPr bwMode="auto">
              <a:xfrm>
                <a:off x="887752" y="4460350"/>
                <a:ext cx="537146" cy="45432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17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</a:rPr>
                  <a:t>nm</a:t>
                </a:r>
              </a:p>
            </p:txBody>
          </p:sp>
          <p:sp>
            <p:nvSpPr>
              <p:cNvPr id="20503" name="Rectangle 73"/>
              <p:cNvSpPr>
                <a:spLocks noChangeArrowheads="1"/>
              </p:cNvSpPr>
              <p:nvPr/>
            </p:nvSpPr>
            <p:spPr bwMode="auto">
              <a:xfrm>
                <a:off x="888898" y="3274325"/>
                <a:ext cx="542873" cy="40859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02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  <a:latin typeface="Symbol" pitchFamily="18" charset="2"/>
                  </a:rPr>
                  <a:t></a:t>
                </a:r>
                <a:r>
                  <a:rPr lang="en-GB" sz="2000"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20504" name="Rectangle 74"/>
              <p:cNvSpPr>
                <a:spLocks noChangeArrowheads="1"/>
              </p:cNvSpPr>
              <p:nvPr/>
            </p:nvSpPr>
            <p:spPr bwMode="auto">
              <a:xfrm>
                <a:off x="855684" y="2042570"/>
                <a:ext cx="608155" cy="45432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 defTabSz="457200" eaLnBrk="0" hangingPunct="0">
                  <a:lnSpc>
                    <a:spcPct val="117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>
                    <a:solidFill>
                      <a:srgbClr val="000000"/>
                    </a:solidFill>
                  </a:rPr>
                  <a:t>mm</a:t>
                </a:r>
              </a:p>
            </p:txBody>
          </p:sp>
        </p:grpSp>
        <p:grpSp>
          <p:nvGrpSpPr>
            <p:cNvPr id="20485" name="Group 54"/>
            <p:cNvGrpSpPr>
              <a:grpSpLocks/>
            </p:cNvGrpSpPr>
            <p:nvPr/>
          </p:nvGrpSpPr>
          <p:grpSpPr bwMode="auto">
            <a:xfrm>
              <a:off x="2014272" y="1941843"/>
              <a:ext cx="6672528" cy="3112477"/>
              <a:chOff x="2014272" y="1941843"/>
              <a:chExt cx="6672528" cy="3112477"/>
            </a:xfrm>
          </p:grpSpPr>
          <p:sp>
            <p:nvSpPr>
              <p:cNvPr id="20495" name="Freeform 62"/>
              <p:cNvSpPr>
                <a:spLocks noChangeArrowheads="1"/>
              </p:cNvSpPr>
              <p:nvPr/>
            </p:nvSpPr>
            <p:spPr bwMode="auto">
              <a:xfrm>
                <a:off x="2014272" y="1941843"/>
                <a:ext cx="6672528" cy="3112477"/>
              </a:xfrm>
              <a:custGeom>
                <a:avLst/>
                <a:gdLst>
                  <a:gd name="T0" fmla="*/ 616 w 4640"/>
                  <a:gd name="T1" fmla="*/ 336 h 2624"/>
                  <a:gd name="T2" fmla="*/ 568 w 4640"/>
                  <a:gd name="T3" fmla="*/ 1968 h 2624"/>
                  <a:gd name="T4" fmla="*/ 4024 w 4640"/>
                  <a:gd name="T5" fmla="*/ 2352 h 2624"/>
                  <a:gd name="T6" fmla="*/ 4072 w 4640"/>
                  <a:gd name="T7" fmla="*/ 336 h 2624"/>
                  <a:gd name="T8" fmla="*/ 616 w 4640"/>
                  <a:gd name="T9" fmla="*/ 336 h 26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40"/>
                  <a:gd name="T16" fmla="*/ 0 h 2624"/>
                  <a:gd name="T17" fmla="*/ 4640 w 4640"/>
                  <a:gd name="T18" fmla="*/ 2624 h 26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40" h="2624">
                    <a:moveTo>
                      <a:pt x="616" y="336"/>
                    </a:moveTo>
                    <a:cubicBezTo>
                      <a:pt x="32" y="608"/>
                      <a:pt x="0" y="1632"/>
                      <a:pt x="568" y="1968"/>
                    </a:cubicBezTo>
                    <a:cubicBezTo>
                      <a:pt x="1136" y="2304"/>
                      <a:pt x="3440" y="2624"/>
                      <a:pt x="4024" y="2352"/>
                    </a:cubicBezTo>
                    <a:cubicBezTo>
                      <a:pt x="4608" y="2080"/>
                      <a:pt x="4640" y="672"/>
                      <a:pt x="4072" y="336"/>
                    </a:cubicBezTo>
                    <a:cubicBezTo>
                      <a:pt x="3504" y="0"/>
                      <a:pt x="1200" y="64"/>
                      <a:pt x="616" y="336"/>
                    </a:cubicBezTo>
                    <a:close/>
                  </a:path>
                </a:pathLst>
              </a:custGeom>
              <a:solidFill>
                <a:srgbClr val="00FF00">
                  <a:alpha val="50195"/>
                </a:srgbClr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TextBox 49"/>
              <p:cNvSpPr txBox="1">
                <a:spLocks noChangeArrowheads="1"/>
              </p:cNvSpPr>
              <p:nvPr/>
            </p:nvSpPr>
            <p:spPr bwMode="auto">
              <a:xfrm>
                <a:off x="4381500" y="2819400"/>
                <a:ext cx="3810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1">
                    <a:solidFill>
                      <a:srgbClr val="00B050"/>
                    </a:solidFill>
                  </a:rPr>
                  <a:t>Statistical &amp; Continuum methods</a:t>
                </a:r>
              </a:p>
            </p:txBody>
          </p:sp>
        </p:grpSp>
        <p:grpSp>
          <p:nvGrpSpPr>
            <p:cNvPr id="20486" name="Group 55"/>
            <p:cNvGrpSpPr>
              <a:grpSpLocks/>
            </p:cNvGrpSpPr>
            <p:nvPr/>
          </p:nvGrpSpPr>
          <p:grpSpPr bwMode="auto">
            <a:xfrm>
              <a:off x="1562100" y="3314700"/>
              <a:ext cx="4165692" cy="1933052"/>
              <a:chOff x="1562100" y="3314700"/>
              <a:chExt cx="4165692" cy="1933052"/>
            </a:xfrm>
          </p:grpSpPr>
          <p:sp>
            <p:nvSpPr>
              <p:cNvPr id="20493" name="Freeform 63"/>
              <p:cNvSpPr>
                <a:spLocks noChangeArrowheads="1"/>
              </p:cNvSpPr>
              <p:nvPr/>
            </p:nvSpPr>
            <p:spPr bwMode="auto">
              <a:xfrm>
                <a:off x="1562100" y="3314700"/>
                <a:ext cx="4165692" cy="1933052"/>
              </a:xfrm>
              <a:custGeom>
                <a:avLst/>
                <a:gdLst>
                  <a:gd name="T0" fmla="*/ 320 w 2800"/>
                  <a:gd name="T1" fmla="*/ 24 h 1384"/>
                  <a:gd name="T2" fmla="*/ 464 w 2800"/>
                  <a:gd name="T3" fmla="*/ 1176 h 1384"/>
                  <a:gd name="T4" fmla="*/ 2480 w 2800"/>
                  <a:gd name="T5" fmla="*/ 1272 h 1384"/>
                  <a:gd name="T6" fmla="*/ 2384 w 2800"/>
                  <a:gd name="T7" fmla="*/ 1032 h 1384"/>
                  <a:gd name="T8" fmla="*/ 320 w 2800"/>
                  <a:gd name="T9" fmla="*/ 24 h 1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00"/>
                  <a:gd name="T16" fmla="*/ 0 h 1384"/>
                  <a:gd name="T17" fmla="*/ 2800 w 2800"/>
                  <a:gd name="T18" fmla="*/ 1384 h 1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00" h="1384">
                    <a:moveTo>
                      <a:pt x="320" y="24"/>
                    </a:moveTo>
                    <a:cubicBezTo>
                      <a:pt x="0" y="48"/>
                      <a:pt x="104" y="968"/>
                      <a:pt x="464" y="1176"/>
                    </a:cubicBezTo>
                    <a:cubicBezTo>
                      <a:pt x="824" y="1384"/>
                      <a:pt x="2160" y="1296"/>
                      <a:pt x="2480" y="1272"/>
                    </a:cubicBezTo>
                    <a:cubicBezTo>
                      <a:pt x="2800" y="1248"/>
                      <a:pt x="2744" y="1240"/>
                      <a:pt x="2384" y="1032"/>
                    </a:cubicBezTo>
                    <a:cubicBezTo>
                      <a:pt x="2024" y="824"/>
                      <a:pt x="640" y="0"/>
                      <a:pt x="320" y="24"/>
                    </a:cubicBezTo>
                    <a:close/>
                  </a:path>
                </a:pathLst>
              </a:custGeom>
              <a:solidFill>
                <a:srgbClr val="FF0000">
                  <a:alpha val="50195"/>
                </a:srgbClr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TextBox 50"/>
              <p:cNvSpPr txBox="1">
                <a:spLocks noChangeArrowheads="1"/>
              </p:cNvSpPr>
              <p:nvPr/>
            </p:nvSpPr>
            <p:spPr bwMode="auto">
              <a:xfrm>
                <a:off x="1790700" y="3733800"/>
                <a:ext cx="171450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1">
                    <a:solidFill>
                      <a:srgbClr val="C00000"/>
                    </a:solidFill>
                  </a:rPr>
                  <a:t>Classical MD methods</a:t>
                </a:r>
              </a:p>
            </p:txBody>
          </p:sp>
        </p:grpSp>
        <p:grpSp>
          <p:nvGrpSpPr>
            <p:cNvPr id="20487" name="Group 57"/>
            <p:cNvGrpSpPr>
              <a:grpSpLocks/>
            </p:cNvGrpSpPr>
            <p:nvPr/>
          </p:nvGrpSpPr>
          <p:grpSpPr bwMode="auto">
            <a:xfrm>
              <a:off x="1447800" y="4624753"/>
              <a:ext cx="2498824" cy="773779"/>
              <a:chOff x="1447800" y="4624753"/>
              <a:chExt cx="2498824" cy="773779"/>
            </a:xfrm>
          </p:grpSpPr>
          <p:sp>
            <p:nvSpPr>
              <p:cNvPr id="20491" name="Freeform 61"/>
              <p:cNvSpPr>
                <a:spLocks noChangeArrowheads="1"/>
              </p:cNvSpPr>
              <p:nvPr/>
            </p:nvSpPr>
            <p:spPr bwMode="auto">
              <a:xfrm>
                <a:off x="1747645" y="4624753"/>
                <a:ext cx="2198979" cy="677008"/>
              </a:xfrm>
              <a:custGeom>
                <a:avLst/>
                <a:gdLst>
                  <a:gd name="T0" fmla="*/ 280 w 2048"/>
                  <a:gd name="T1" fmla="*/ 48 h 888"/>
                  <a:gd name="T2" fmla="*/ 280 w 2048"/>
                  <a:gd name="T3" fmla="*/ 768 h 888"/>
                  <a:gd name="T4" fmla="*/ 1960 w 2048"/>
                  <a:gd name="T5" fmla="*/ 768 h 888"/>
                  <a:gd name="T6" fmla="*/ 808 w 2048"/>
                  <a:gd name="T7" fmla="*/ 480 h 888"/>
                  <a:gd name="T8" fmla="*/ 280 w 2048"/>
                  <a:gd name="T9" fmla="*/ 48 h 8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8"/>
                  <a:gd name="T16" fmla="*/ 0 h 888"/>
                  <a:gd name="T17" fmla="*/ 2048 w 2048"/>
                  <a:gd name="T18" fmla="*/ 888 h 8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8" h="888">
                    <a:moveTo>
                      <a:pt x="280" y="48"/>
                    </a:moveTo>
                    <a:cubicBezTo>
                      <a:pt x="192" y="96"/>
                      <a:pt x="0" y="648"/>
                      <a:pt x="280" y="768"/>
                    </a:cubicBezTo>
                    <a:cubicBezTo>
                      <a:pt x="560" y="888"/>
                      <a:pt x="1872" y="816"/>
                      <a:pt x="1960" y="768"/>
                    </a:cubicBezTo>
                    <a:cubicBezTo>
                      <a:pt x="2048" y="720"/>
                      <a:pt x="1088" y="600"/>
                      <a:pt x="808" y="480"/>
                    </a:cubicBezTo>
                    <a:cubicBezTo>
                      <a:pt x="528" y="360"/>
                      <a:pt x="368" y="0"/>
                      <a:pt x="280" y="48"/>
                    </a:cubicBez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TextBox 52"/>
              <p:cNvSpPr txBox="1">
                <a:spLocks noChangeArrowheads="1"/>
              </p:cNvSpPr>
              <p:nvPr/>
            </p:nvSpPr>
            <p:spPr bwMode="auto">
              <a:xfrm>
                <a:off x="1447800" y="5029200"/>
                <a:ext cx="21717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1">
                    <a:solidFill>
                      <a:srgbClr val="FF9F11"/>
                    </a:solidFill>
                  </a:rPr>
                  <a:t>Ab-initio methods</a:t>
                </a:r>
              </a:p>
            </p:txBody>
          </p:sp>
        </p:grpSp>
        <p:grpSp>
          <p:nvGrpSpPr>
            <p:cNvPr id="20488" name="Group 56"/>
            <p:cNvGrpSpPr>
              <a:grpSpLocks/>
            </p:cNvGrpSpPr>
            <p:nvPr/>
          </p:nvGrpSpPr>
          <p:grpSpPr bwMode="auto">
            <a:xfrm>
              <a:off x="2095500" y="4610100"/>
              <a:ext cx="2438400" cy="428311"/>
              <a:chOff x="2095500" y="4610100"/>
              <a:chExt cx="2438400" cy="428311"/>
            </a:xfrm>
          </p:grpSpPr>
          <p:sp>
            <p:nvSpPr>
              <p:cNvPr id="20489" name="TextBox 51"/>
              <p:cNvSpPr txBox="1">
                <a:spLocks noChangeArrowheads="1"/>
              </p:cNvSpPr>
              <p:nvPr/>
            </p:nvSpPr>
            <p:spPr bwMode="auto">
              <a:xfrm>
                <a:off x="2324100" y="4648200"/>
                <a:ext cx="11049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1">
                    <a:solidFill>
                      <a:srgbClr val="0070C0"/>
                    </a:solidFill>
                  </a:rPr>
                  <a:t>ReaxFF</a:t>
                </a:r>
              </a:p>
            </p:txBody>
          </p:sp>
          <p:sp>
            <p:nvSpPr>
              <p:cNvPr id="20490" name="AutoShape 101"/>
              <p:cNvSpPr>
                <a:spLocks noChangeArrowheads="1"/>
              </p:cNvSpPr>
              <p:nvPr/>
            </p:nvSpPr>
            <p:spPr bwMode="auto">
              <a:xfrm>
                <a:off x="2095500" y="4610100"/>
                <a:ext cx="2438400" cy="42831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6"/>
                </a:solidFill>
              </a:rPr>
              <a:t>Overview of </a:t>
            </a:r>
            <a:r>
              <a:rPr lang="en-US" b="1" dirty="0" err="1" smtClean="0">
                <a:solidFill>
                  <a:schemeClr val="accent6"/>
                </a:solidFill>
              </a:rPr>
              <a:t>ReaxFF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800" b="1" smtClean="0">
                <a:ea typeface="ヒラギノ角ゴ Pro W3"/>
                <a:cs typeface="ヒラギノ角ゴ Pro W3"/>
              </a:rPr>
              <a:t>Key Challenges: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olidFill>
                  <a:srgbClr val="C00000"/>
                </a:solidFill>
                <a:ea typeface="ヒラギノ角ゴ Pro W3"/>
              </a:rPr>
              <a:t>dynamic bonds</a:t>
            </a:r>
            <a:r>
              <a:rPr lang="en-US" smtClean="0">
                <a:ea typeface="ヒラギノ角ゴ Pro W3"/>
              </a:rPr>
              <a:t> modeled through </a:t>
            </a:r>
            <a:r>
              <a:rPr lang="en-US" smtClean="0">
                <a:solidFill>
                  <a:srgbClr val="C00000"/>
                </a:solidFill>
                <a:ea typeface="ヒラギノ角ゴ Pro W3"/>
              </a:rPr>
              <a:t>bond orders</a:t>
            </a:r>
          </a:p>
          <a:p>
            <a:pPr lvl="2" eaLnBrk="1" hangingPunct="1">
              <a:lnSpc>
                <a:spcPct val="120000"/>
              </a:lnSpc>
              <a:buFontTx/>
              <a:buNone/>
            </a:pPr>
            <a:r>
              <a:rPr lang="en-US" smtClean="0">
                <a:ea typeface="ヒラギノ角ゴ Pro W3"/>
                <a:sym typeface="Wingdings" pitchFamily="2" charset="2"/>
              </a:rPr>
              <a:t></a:t>
            </a:r>
            <a:r>
              <a:rPr lang="en-US" smtClean="0">
                <a:solidFill>
                  <a:srgbClr val="C00000"/>
                </a:solidFill>
                <a:ea typeface="ヒラギノ角ゴ Pro W3"/>
                <a:sym typeface="Wingdings" pitchFamily="2" charset="2"/>
              </a:rPr>
              <a:t> dynamic 3-body &amp; 4-body interactions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olidFill>
                  <a:srgbClr val="C00000"/>
                </a:solidFill>
                <a:ea typeface="ヒラギノ角ゴ Pro W3"/>
                <a:sym typeface="Wingdings" pitchFamily="2" charset="2"/>
              </a:rPr>
              <a:t>complex formulations </a:t>
            </a:r>
            <a:r>
              <a:rPr lang="en-US" smtClean="0">
                <a:ea typeface="ヒラギノ角ゴ Pro W3"/>
                <a:sym typeface="Wingdings" pitchFamily="2" charset="2"/>
              </a:rPr>
              <a:t>of bond, angle, dihedral, van der Waals interactions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olidFill>
                  <a:srgbClr val="C00000"/>
                </a:solidFill>
                <a:ea typeface="ヒラギノ角ゴ Pro W3"/>
                <a:sym typeface="Wingdings" pitchFamily="2" charset="2"/>
              </a:rPr>
              <a:t>additional interactions</a:t>
            </a:r>
            <a:r>
              <a:rPr lang="en-US" smtClean="0">
                <a:ea typeface="ヒラギノ角ゴ Pro W3"/>
                <a:sym typeface="Wingdings" pitchFamily="2" charset="2"/>
              </a:rPr>
              <a:t>: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>
                <a:ea typeface="ヒラギノ角ゴ Pro W3"/>
                <a:sym typeface="Wingdings" pitchFamily="2" charset="2"/>
              </a:rPr>
              <a:t>lone pair, over/under-coordination, 3-body &amp; 4-body conjugation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olidFill>
                  <a:srgbClr val="C00000"/>
                </a:solidFill>
                <a:ea typeface="ヒラギノ角ゴ Pro W3"/>
                <a:sym typeface="Wingdings" pitchFamily="2" charset="2"/>
              </a:rPr>
              <a:t>dynamic charges </a:t>
            </a:r>
            <a:r>
              <a:rPr lang="en-US" smtClean="0">
                <a:ea typeface="ヒラギノ角ゴ Pro W3"/>
                <a:sym typeface="Wingdings" pitchFamily="2" charset="2"/>
              </a:rPr>
              <a:t>using the </a:t>
            </a:r>
            <a:r>
              <a:rPr lang="en-US" smtClean="0">
                <a:solidFill>
                  <a:srgbClr val="C00000"/>
                </a:solidFill>
                <a:ea typeface="ヒラギノ角ゴ Pro W3"/>
                <a:sym typeface="Wingdings" pitchFamily="2" charset="2"/>
              </a:rPr>
              <a:t>QEq method</a:t>
            </a:r>
          </a:p>
          <a:p>
            <a:pPr lvl="2" eaLnBrk="1" hangingPunct="1"/>
            <a:endParaRPr lang="en-US" smtClean="0">
              <a:ea typeface="ヒラギノ角ゴ Pro W3"/>
              <a:sym typeface="Wingdings" pitchFamily="2" charset="2"/>
            </a:endParaRPr>
          </a:p>
          <a:p>
            <a:pPr lvl="1" eaLnBrk="1" hangingPunct="1"/>
            <a:endParaRPr lang="en-US" smtClean="0">
              <a:ea typeface="ヒラギノ角ゴ Pro W3"/>
            </a:endParaRPr>
          </a:p>
          <a:p>
            <a:pPr lvl="1" eaLnBrk="1" hangingPunct="1"/>
            <a:endParaRPr lang="en-US" smtClean="0">
              <a:ea typeface="ヒラギノ角ゴ Pro W3"/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C00000"/>
                </a:solidFill>
                <a:ea typeface="ヒラギノ角ゴ Pro W3"/>
                <a:cs typeface="ヒラギノ角ゴ Pro W3"/>
                <a:sym typeface="Wingdings" pitchFamily="2" charset="2"/>
              </a:rPr>
              <a:t>			</a:t>
            </a:r>
            <a:endParaRPr lang="en-US" smtClean="0">
              <a:solidFill>
                <a:srgbClr val="C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4EA0C0-F957-4AEB-A214-9990DE6754FC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Decomposition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ヒラギノ角ゴ Pro W3"/>
                <a:cs typeface="ヒラギノ角ゴ Pro W3"/>
              </a:rPr>
              <a:t>Domain decomposition: 3D torus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48A3EB-45BF-421C-BE5B-D8D760F372B0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pic>
        <p:nvPicPr>
          <p:cNvPr id="23556" name="Picture 2" descr="C:\DOCUME~1\CSuser\LOCALS~1\Temp\VMwareDnD\5e4e9417\3dtoru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0"/>
            <a:ext cx="5486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Outer-Shell</a:t>
            </a:r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2D050F-D3E8-46D9-80AD-DCFE1C93DB64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grpSp>
        <p:nvGrpSpPr>
          <p:cNvPr id="24579" name="Content Placeholder 350"/>
          <p:cNvGrpSpPr>
            <a:grpSpLocks noGrp="1" noChangeAspect="1"/>
          </p:cNvGrpSpPr>
          <p:nvPr>
            <p:ph idx="1"/>
          </p:nvPr>
        </p:nvGrpSpPr>
        <p:grpSpPr bwMode="auto">
          <a:xfrm>
            <a:off x="1028700" y="914400"/>
            <a:ext cx="7099300" cy="5486400"/>
            <a:chOff x="0" y="0"/>
            <a:chExt cx="10058400" cy="7772400"/>
          </a:xfrm>
        </p:grpSpPr>
        <p:grpSp>
          <p:nvGrpSpPr>
            <p:cNvPr id="24580" name="Group 92"/>
            <p:cNvGrpSpPr>
              <a:grpSpLocks/>
            </p:cNvGrpSpPr>
            <p:nvPr/>
          </p:nvGrpSpPr>
          <p:grpSpPr bwMode="auto">
            <a:xfrm>
              <a:off x="0" y="0"/>
              <a:ext cx="10058400" cy="7772400"/>
              <a:chOff x="0" y="0"/>
              <a:chExt cx="10058400" cy="7772400"/>
            </a:xfrm>
          </p:grpSpPr>
          <p:grpSp>
            <p:nvGrpSpPr>
              <p:cNvPr id="24585" name="Group 474"/>
              <p:cNvGrpSpPr>
                <a:grpSpLocks/>
              </p:cNvGrpSpPr>
              <p:nvPr/>
            </p:nvGrpSpPr>
            <p:grpSpPr bwMode="auto">
              <a:xfrm>
                <a:off x="914400" y="0"/>
                <a:ext cx="8229600" cy="7772400"/>
                <a:chOff x="914400" y="0"/>
                <a:chExt cx="8229600" cy="7772400"/>
              </a:xfrm>
            </p:grpSpPr>
            <p:cxnSp>
              <p:nvCxnSpPr>
                <p:cNvPr id="429" name="Straight Connector 428"/>
                <p:cNvCxnSpPr/>
                <p:nvPr/>
              </p:nvCxnSpPr>
              <p:spPr>
                <a:xfrm rot="5400000">
                  <a:off x="-2970777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0" name="Straight Connector 429"/>
                <p:cNvCxnSpPr/>
                <p:nvPr/>
              </p:nvCxnSpPr>
              <p:spPr>
                <a:xfrm rot="5400000">
                  <a:off x="-2057604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1" name="Straight Connector 430"/>
                <p:cNvCxnSpPr/>
                <p:nvPr/>
              </p:nvCxnSpPr>
              <p:spPr>
                <a:xfrm rot="5400000">
                  <a:off x="-1142182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2" name="Straight Connector 431"/>
                <p:cNvCxnSpPr/>
                <p:nvPr/>
              </p:nvCxnSpPr>
              <p:spPr>
                <a:xfrm rot="5400000">
                  <a:off x="-229009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3" name="Straight Connector 432"/>
                <p:cNvCxnSpPr/>
                <p:nvPr/>
              </p:nvCxnSpPr>
              <p:spPr>
                <a:xfrm rot="5400000">
                  <a:off x="686414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Straight Connector 433"/>
                <p:cNvCxnSpPr/>
                <p:nvPr/>
              </p:nvCxnSpPr>
              <p:spPr>
                <a:xfrm rot="5400000">
                  <a:off x="1599587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Straight Connector 434"/>
                <p:cNvCxnSpPr/>
                <p:nvPr/>
              </p:nvCxnSpPr>
              <p:spPr>
                <a:xfrm rot="5400000">
                  <a:off x="2515009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Straight Connector 435"/>
                <p:cNvCxnSpPr/>
                <p:nvPr/>
              </p:nvCxnSpPr>
              <p:spPr>
                <a:xfrm rot="5400000">
                  <a:off x="3428182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Straight Connector 436"/>
                <p:cNvCxnSpPr/>
                <p:nvPr/>
              </p:nvCxnSpPr>
              <p:spPr>
                <a:xfrm rot="5400000">
                  <a:off x="4343605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Straight Connector 437"/>
                <p:cNvCxnSpPr/>
                <p:nvPr/>
              </p:nvCxnSpPr>
              <p:spPr>
                <a:xfrm rot="5400000">
                  <a:off x="5256778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586" name="Group 91"/>
              <p:cNvGrpSpPr>
                <a:grpSpLocks/>
              </p:cNvGrpSpPr>
              <p:nvPr/>
            </p:nvGrpSpPr>
            <p:grpSpPr bwMode="auto">
              <a:xfrm>
                <a:off x="0" y="914400"/>
                <a:ext cx="10058400" cy="6400800"/>
                <a:chOff x="0" y="914400"/>
                <a:chExt cx="10058400" cy="6400800"/>
              </a:xfrm>
            </p:grpSpPr>
            <p:grpSp>
              <p:nvGrpSpPr>
                <p:cNvPr id="24648" name="Group 90"/>
                <p:cNvGrpSpPr>
                  <a:grpSpLocks/>
                </p:cNvGrpSpPr>
                <p:nvPr/>
              </p:nvGrpSpPr>
              <p:grpSpPr bwMode="auto">
                <a:xfrm>
                  <a:off x="0" y="914400"/>
                  <a:ext cx="10058400" cy="5486400"/>
                  <a:chOff x="0" y="914400"/>
                  <a:chExt cx="10058400" cy="5486400"/>
                </a:xfrm>
              </p:grpSpPr>
              <p:cxnSp>
                <p:nvCxnSpPr>
                  <p:cNvPr id="422" name="Straight Connector 421"/>
                  <p:cNvCxnSpPr/>
                  <p:nvPr/>
                </p:nvCxnSpPr>
                <p:spPr>
                  <a:xfrm>
                    <a:off x="0" y="3670300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Straight Connector 422"/>
                  <p:cNvCxnSpPr/>
                  <p:nvPr/>
                </p:nvCxnSpPr>
                <p:spPr>
                  <a:xfrm>
                    <a:off x="0" y="915326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Straight Connector 423"/>
                  <p:cNvCxnSpPr/>
                  <p:nvPr/>
                </p:nvCxnSpPr>
                <p:spPr>
                  <a:xfrm>
                    <a:off x="0" y="1830652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Straight Connector 424"/>
                  <p:cNvCxnSpPr/>
                  <p:nvPr/>
                </p:nvCxnSpPr>
                <p:spPr>
                  <a:xfrm>
                    <a:off x="0" y="2743729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>
                    <a:off x="0" y="4572133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Straight Connector 426"/>
                  <p:cNvCxnSpPr/>
                  <p:nvPr/>
                </p:nvCxnSpPr>
                <p:spPr>
                  <a:xfrm>
                    <a:off x="0" y="5487458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8" name="Straight Connector 427"/>
                  <p:cNvCxnSpPr/>
                  <p:nvPr/>
                </p:nvCxnSpPr>
                <p:spPr>
                  <a:xfrm>
                    <a:off x="0" y="6400535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1" name="Straight Connector 420"/>
                <p:cNvCxnSpPr/>
                <p:nvPr/>
              </p:nvCxnSpPr>
              <p:spPr>
                <a:xfrm>
                  <a:off x="0" y="7315862"/>
                  <a:ext cx="10058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587" name="Group 89"/>
              <p:cNvGrpSpPr>
                <a:grpSpLocks/>
              </p:cNvGrpSpPr>
              <p:nvPr/>
            </p:nvGrpSpPr>
            <p:grpSpPr bwMode="auto">
              <a:xfrm>
                <a:off x="1143000" y="228600"/>
                <a:ext cx="7772400" cy="6858000"/>
                <a:chOff x="1143000" y="228600"/>
                <a:chExt cx="7772400" cy="6858000"/>
              </a:xfrm>
            </p:grpSpPr>
            <p:grpSp>
              <p:nvGrpSpPr>
                <p:cNvPr id="24588" name="Group 395"/>
                <p:cNvGrpSpPr>
                  <a:grpSpLocks/>
                </p:cNvGrpSpPr>
                <p:nvPr/>
              </p:nvGrpSpPr>
              <p:grpSpPr bwMode="auto">
                <a:xfrm>
                  <a:off x="1143000" y="228600"/>
                  <a:ext cx="3200400" cy="3200400"/>
                  <a:chOff x="228600" y="685800"/>
                  <a:chExt cx="3200400" cy="3200400"/>
                </a:xfrm>
              </p:grpSpPr>
              <p:grpSp>
                <p:nvGrpSpPr>
                  <p:cNvPr id="24632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228600" y="685800"/>
                    <a:ext cx="3200400" cy="3200400"/>
                    <a:chOff x="228600" y="685800"/>
                    <a:chExt cx="3200400" cy="3200400"/>
                  </a:xfrm>
                </p:grpSpPr>
                <p:sp>
                  <p:nvSpPr>
                    <p:cNvPr id="411" name="Rectangle 410"/>
                    <p:cNvSpPr/>
                    <p:nvPr/>
                  </p:nvSpPr>
                  <p:spPr>
                    <a:xfrm>
                      <a:off x="914196" y="1372526"/>
                      <a:ext cx="1828595" cy="182840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2" name="Rectangle 35"/>
                    <p:cNvSpPr/>
                    <p:nvPr/>
                  </p:nvSpPr>
                  <p:spPr>
                    <a:xfrm>
                      <a:off x="228191" y="1372526"/>
                      <a:ext cx="686005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3" name="Rectangle 36"/>
                    <p:cNvSpPr/>
                    <p:nvPr/>
                  </p:nvSpPr>
                  <p:spPr>
                    <a:xfrm>
                      <a:off x="2742791" y="1372526"/>
                      <a:ext cx="686005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4" name="Rectangle 37"/>
                    <p:cNvSpPr/>
                    <p:nvPr/>
                  </p:nvSpPr>
                  <p:spPr>
                    <a:xfrm rot="5400000">
                      <a:off x="1485527" y="115262"/>
                      <a:ext cx="685933" cy="1828595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5" name="Rectangle 414"/>
                    <p:cNvSpPr/>
                    <p:nvPr/>
                  </p:nvSpPr>
                  <p:spPr>
                    <a:xfrm rot="5400000">
                      <a:off x="1485527" y="2629597"/>
                      <a:ext cx="685933" cy="1828595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6" name="Pie 415"/>
                    <p:cNvSpPr>
                      <a:spLocks noChangeAspect="1"/>
                    </p:cNvSpPr>
                    <p:nvPr/>
                  </p:nvSpPr>
                  <p:spPr>
                    <a:xfrm>
                      <a:off x="2056787" y="2514997"/>
                      <a:ext cx="1372009" cy="1371865"/>
                    </a:xfrm>
                    <a:prstGeom prst="pie">
                      <a:avLst>
                        <a:gd name="adj1" fmla="val 21403212"/>
                        <a:gd name="adj2" fmla="val 5422325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17" name="Pie 416"/>
                    <p:cNvSpPr>
                      <a:spLocks noChangeAspect="1"/>
                    </p:cNvSpPr>
                    <p:nvPr/>
                  </p:nvSpPr>
                  <p:spPr>
                    <a:xfrm>
                      <a:off x="2056787" y="686593"/>
                      <a:ext cx="1372009" cy="1371865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18" name="Pie 417"/>
                    <p:cNvSpPr>
                      <a:spLocks noChangeAspect="1"/>
                    </p:cNvSpPr>
                    <p:nvPr/>
                  </p:nvSpPr>
                  <p:spPr>
                    <a:xfrm>
                      <a:off x="228191" y="686593"/>
                      <a:ext cx="1372009" cy="1371865"/>
                    </a:xfrm>
                    <a:prstGeom prst="pie">
                      <a:avLst>
                        <a:gd name="adj1" fmla="val 10770487"/>
                        <a:gd name="adj2" fmla="val 16210378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19" name="Pie 418"/>
                    <p:cNvSpPr>
                      <a:spLocks noChangeAspect="1"/>
                    </p:cNvSpPr>
                    <p:nvPr/>
                  </p:nvSpPr>
                  <p:spPr>
                    <a:xfrm>
                      <a:off x="228191" y="2514997"/>
                      <a:ext cx="1372009" cy="1371865"/>
                    </a:xfrm>
                    <a:prstGeom prst="pie">
                      <a:avLst>
                        <a:gd name="adj1" fmla="val 5370154"/>
                        <a:gd name="adj2" fmla="val 10823437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24633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9906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409" name="Straight Arrow Connector 408"/>
                    <p:cNvCxnSpPr/>
                    <p:nvPr/>
                  </p:nvCxnSpPr>
                  <p:spPr>
                    <a:xfrm rot="5400000">
                      <a:off x="77591" y="2285603"/>
                      <a:ext cx="1828402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38" name="TextBox 40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463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28600" y="1860550"/>
                    <a:ext cx="685800" cy="479618"/>
                    <a:chOff x="228600" y="1860550"/>
                    <a:chExt cx="685800" cy="479618"/>
                  </a:xfrm>
                </p:grpSpPr>
                <p:cxnSp>
                  <p:nvCxnSpPr>
                    <p:cNvPr id="407" name="Straight Arrow Connector 406"/>
                    <p:cNvCxnSpPr/>
                    <p:nvPr/>
                  </p:nvCxnSpPr>
                  <p:spPr>
                    <a:xfrm rot="10800000" flipH="1">
                      <a:off x="228191" y="2287852"/>
                      <a:ext cx="686005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36" name="TextBox 40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4974" y="1860550"/>
                      <a:ext cx="269875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  <p:grpSp>
              <p:nvGrpSpPr>
                <p:cNvPr id="24589" name="Group 412"/>
                <p:cNvGrpSpPr>
                  <a:grpSpLocks/>
                </p:cNvGrpSpPr>
                <p:nvPr/>
              </p:nvGrpSpPr>
              <p:grpSpPr bwMode="auto">
                <a:xfrm>
                  <a:off x="6400800" y="228600"/>
                  <a:ext cx="2514600" cy="3200400"/>
                  <a:chOff x="4572000" y="685800"/>
                  <a:chExt cx="2514600" cy="3200400"/>
                </a:xfrm>
              </p:grpSpPr>
              <p:grpSp>
                <p:nvGrpSpPr>
                  <p:cNvPr id="24620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572000" y="685800"/>
                    <a:ext cx="2514600" cy="3200400"/>
                    <a:chOff x="4572000" y="685800"/>
                    <a:chExt cx="2514600" cy="3200400"/>
                  </a:xfrm>
                </p:grpSpPr>
                <p:sp>
                  <p:nvSpPr>
                    <p:cNvPr id="399" name="Rectangle 398"/>
                    <p:cNvSpPr/>
                    <p:nvPr/>
                  </p:nvSpPr>
                  <p:spPr>
                    <a:xfrm>
                      <a:off x="4572408" y="1372526"/>
                      <a:ext cx="1828596" cy="182840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0" name="Rectangle 399"/>
                    <p:cNvSpPr/>
                    <p:nvPr/>
                  </p:nvSpPr>
                  <p:spPr>
                    <a:xfrm>
                      <a:off x="6401004" y="1372526"/>
                      <a:ext cx="686004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1" name="Rectangle 400"/>
                    <p:cNvSpPr/>
                    <p:nvPr/>
                  </p:nvSpPr>
                  <p:spPr>
                    <a:xfrm rot="5400000">
                      <a:off x="5143740" y="115262"/>
                      <a:ext cx="685933" cy="1828596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2" name="Pie 401"/>
                    <p:cNvSpPr>
                      <a:spLocks noChangeAspect="1"/>
                    </p:cNvSpPr>
                    <p:nvPr/>
                  </p:nvSpPr>
                  <p:spPr>
                    <a:xfrm>
                      <a:off x="5714999" y="2514997"/>
                      <a:ext cx="1372009" cy="1371865"/>
                    </a:xfrm>
                    <a:prstGeom prst="pie">
                      <a:avLst>
                        <a:gd name="adj1" fmla="val 21403212"/>
                        <a:gd name="adj2" fmla="val 5422325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03" name="Pie 402"/>
                    <p:cNvSpPr>
                      <a:spLocks noChangeAspect="1"/>
                    </p:cNvSpPr>
                    <p:nvPr/>
                  </p:nvSpPr>
                  <p:spPr>
                    <a:xfrm>
                      <a:off x="5714999" y="686593"/>
                      <a:ext cx="1372009" cy="1371865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24621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6019800" y="1371600"/>
                    <a:ext cx="306388" cy="1828800"/>
                    <a:chOff x="6019800" y="1371600"/>
                    <a:chExt cx="306388" cy="1828800"/>
                  </a:xfrm>
                </p:grpSpPr>
                <p:cxnSp>
                  <p:nvCxnSpPr>
                    <p:cNvPr id="397" name="Straight Arrow Connector 396"/>
                    <p:cNvCxnSpPr/>
                    <p:nvPr/>
                  </p:nvCxnSpPr>
                  <p:spPr>
                    <a:xfrm rot="5400000">
                      <a:off x="5411455" y="2285603"/>
                      <a:ext cx="1828402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26" name="TextBox 3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198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4622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6400800" y="1860550"/>
                    <a:ext cx="685800" cy="479618"/>
                    <a:chOff x="228600" y="1860550"/>
                    <a:chExt cx="685800" cy="479618"/>
                  </a:xfrm>
                </p:grpSpPr>
                <p:cxnSp>
                  <p:nvCxnSpPr>
                    <p:cNvPr id="395" name="Straight Arrow Connector 394"/>
                    <p:cNvCxnSpPr/>
                    <p:nvPr/>
                  </p:nvCxnSpPr>
                  <p:spPr>
                    <a:xfrm rot="10800000" flipH="1">
                      <a:off x="228804" y="2287852"/>
                      <a:ext cx="686004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24" name="TextBox 39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9099" y="1860550"/>
                      <a:ext cx="323850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  <p:grpSp>
              <p:nvGrpSpPr>
                <p:cNvPr id="24590" name="Group 425"/>
                <p:cNvGrpSpPr>
                  <a:grpSpLocks/>
                </p:cNvGrpSpPr>
                <p:nvPr/>
              </p:nvGrpSpPr>
              <p:grpSpPr bwMode="auto">
                <a:xfrm>
                  <a:off x="1457324" y="4224527"/>
                  <a:ext cx="2581276" cy="2523745"/>
                  <a:chOff x="7824596" y="1024127"/>
                  <a:chExt cx="2581276" cy="2523745"/>
                </a:xfrm>
              </p:grpSpPr>
              <p:grpSp>
                <p:nvGrpSpPr>
                  <p:cNvPr id="24604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7882128" y="1024127"/>
                    <a:ext cx="2523744" cy="2523745"/>
                    <a:chOff x="7882128" y="1024127"/>
                    <a:chExt cx="2523744" cy="2523745"/>
                  </a:xfrm>
                </p:grpSpPr>
                <p:sp>
                  <p:nvSpPr>
                    <p:cNvPr id="383" name="Rectangle 382"/>
                    <p:cNvSpPr/>
                    <p:nvPr/>
                  </p:nvSpPr>
                  <p:spPr>
                    <a:xfrm>
                      <a:off x="8229605" y="1371733"/>
                      <a:ext cx="1830845" cy="183065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4" name="Rectangle 383"/>
                    <p:cNvSpPr/>
                    <p:nvPr/>
                  </p:nvSpPr>
                  <p:spPr>
                    <a:xfrm>
                      <a:off x="7883229" y="1371733"/>
                      <a:ext cx="346376" cy="183065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5" name="Rectangle 384"/>
                    <p:cNvSpPr/>
                    <p:nvPr/>
                  </p:nvSpPr>
                  <p:spPr>
                    <a:xfrm>
                      <a:off x="10060450" y="1371733"/>
                      <a:ext cx="346376" cy="183065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6" name="Pie 385"/>
                    <p:cNvSpPr>
                      <a:spLocks noChangeAspect="1"/>
                    </p:cNvSpPr>
                    <p:nvPr/>
                  </p:nvSpPr>
                  <p:spPr>
                    <a:xfrm>
                      <a:off x="9711825" y="2853796"/>
                      <a:ext cx="686004" cy="685933"/>
                    </a:xfrm>
                    <a:prstGeom prst="pie">
                      <a:avLst>
                        <a:gd name="adj1" fmla="val 21504455"/>
                        <a:gd name="adj2" fmla="val 5422325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87" name="Pie 386"/>
                    <p:cNvSpPr>
                      <a:spLocks noChangeAspect="1"/>
                    </p:cNvSpPr>
                    <p:nvPr/>
                  </p:nvSpPr>
                  <p:spPr>
                    <a:xfrm>
                      <a:off x="9711825" y="1025394"/>
                      <a:ext cx="686004" cy="685932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88" name="Pie 387"/>
                    <p:cNvSpPr>
                      <a:spLocks noChangeAspect="1"/>
                    </p:cNvSpPr>
                    <p:nvPr/>
                  </p:nvSpPr>
                  <p:spPr>
                    <a:xfrm>
                      <a:off x="7883229" y="1025394"/>
                      <a:ext cx="686005" cy="685932"/>
                    </a:xfrm>
                    <a:prstGeom prst="pie">
                      <a:avLst>
                        <a:gd name="adj1" fmla="val 10770487"/>
                        <a:gd name="adj2" fmla="val 16210378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89" name="Pie 388"/>
                    <p:cNvSpPr>
                      <a:spLocks noChangeAspect="1"/>
                    </p:cNvSpPr>
                    <p:nvPr/>
                  </p:nvSpPr>
                  <p:spPr>
                    <a:xfrm>
                      <a:off x="7883229" y="2853796"/>
                      <a:ext cx="686005" cy="685933"/>
                    </a:xfrm>
                    <a:prstGeom prst="pie">
                      <a:avLst>
                        <a:gd name="adj1" fmla="val 5370154"/>
                        <a:gd name="adj2" fmla="val 10823437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90" name="Rectangle 389"/>
                    <p:cNvSpPr/>
                    <p:nvPr/>
                  </p:nvSpPr>
                  <p:spPr>
                    <a:xfrm>
                      <a:off x="8229605" y="1025394"/>
                      <a:ext cx="1830845" cy="346340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91" name="Rectangle 390"/>
                    <p:cNvSpPr/>
                    <p:nvPr/>
                  </p:nvSpPr>
                  <p:spPr>
                    <a:xfrm>
                      <a:off x="8229605" y="3202385"/>
                      <a:ext cx="1830845" cy="346340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24605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83058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381" name="Straight Arrow Connector 380"/>
                    <p:cNvCxnSpPr/>
                    <p:nvPr/>
                  </p:nvCxnSpPr>
                  <p:spPr>
                    <a:xfrm rot="5400000">
                      <a:off x="76676" y="2285935"/>
                      <a:ext cx="1830652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10" name="TextBox 38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4606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7824596" y="1873249"/>
                    <a:ext cx="647700" cy="414339"/>
                    <a:chOff x="9958196" y="1873249"/>
                    <a:chExt cx="647700" cy="414339"/>
                  </a:xfrm>
                </p:grpSpPr>
                <p:cxnSp>
                  <p:nvCxnSpPr>
                    <p:cNvPr id="379" name="Straight Arrow Connector 378"/>
                    <p:cNvCxnSpPr/>
                    <p:nvPr/>
                  </p:nvCxnSpPr>
                  <p:spPr>
                    <a:xfrm rot="10800000" flipH="1">
                      <a:off x="10059565" y="2287058"/>
                      <a:ext cx="303641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608" name="TextBox 37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58196" y="1873249"/>
                      <a:ext cx="647700" cy="39241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r/2</a:t>
                      </a:r>
                    </a:p>
                  </p:txBody>
                </p:sp>
              </p:grpSp>
            </p:grpSp>
            <p:grpSp>
              <p:nvGrpSpPr>
                <p:cNvPr id="24591" name="Group 443"/>
                <p:cNvGrpSpPr>
                  <a:grpSpLocks/>
                </p:cNvGrpSpPr>
                <p:nvPr/>
              </p:nvGrpSpPr>
              <p:grpSpPr bwMode="auto">
                <a:xfrm>
                  <a:off x="5715000" y="3886200"/>
                  <a:ext cx="3200400" cy="3200400"/>
                  <a:chOff x="11201400" y="685800"/>
                  <a:chExt cx="3200400" cy="3200400"/>
                </a:xfrm>
              </p:grpSpPr>
              <p:grpSp>
                <p:nvGrpSpPr>
                  <p:cNvPr id="24592" name="Group 367"/>
                  <p:cNvGrpSpPr>
                    <a:grpSpLocks/>
                  </p:cNvGrpSpPr>
                  <p:nvPr/>
                </p:nvGrpSpPr>
                <p:grpSpPr bwMode="auto">
                  <a:xfrm>
                    <a:off x="11201400" y="685800"/>
                    <a:ext cx="3200400" cy="3200400"/>
                    <a:chOff x="11201400" y="685800"/>
                    <a:chExt cx="3200400" cy="3200400"/>
                  </a:xfrm>
                </p:grpSpPr>
                <p:sp>
                  <p:nvSpPr>
                    <p:cNvPr id="371" name="Rectangle 370"/>
                    <p:cNvSpPr/>
                    <p:nvPr/>
                  </p:nvSpPr>
                  <p:spPr>
                    <a:xfrm>
                      <a:off x="11887608" y="1371733"/>
                      <a:ext cx="1828596" cy="182840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2" name="Rectangle 35"/>
                    <p:cNvSpPr/>
                    <p:nvPr/>
                  </p:nvSpPr>
                  <p:spPr>
                    <a:xfrm>
                      <a:off x="11201604" y="1371733"/>
                      <a:ext cx="686004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3" name="Rectangle 36"/>
                    <p:cNvSpPr/>
                    <p:nvPr/>
                  </p:nvSpPr>
                  <p:spPr>
                    <a:xfrm>
                      <a:off x="13716204" y="1371733"/>
                      <a:ext cx="686004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4" name="Rectangle 37"/>
                    <p:cNvSpPr/>
                    <p:nvPr/>
                  </p:nvSpPr>
                  <p:spPr>
                    <a:xfrm rot="5400000">
                      <a:off x="12458940" y="114468"/>
                      <a:ext cx="685933" cy="1828596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5" name="Rectangle 374"/>
                    <p:cNvSpPr/>
                    <p:nvPr/>
                  </p:nvSpPr>
                  <p:spPr>
                    <a:xfrm rot="5400000">
                      <a:off x="12458940" y="2628804"/>
                      <a:ext cx="685933" cy="1828596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24593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19634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369" name="Straight Arrow Connector 368"/>
                    <p:cNvCxnSpPr/>
                    <p:nvPr/>
                  </p:nvCxnSpPr>
                  <p:spPr>
                    <a:xfrm rot="5400000">
                      <a:off x="78203" y="2284810"/>
                      <a:ext cx="1828402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598" name="TextBox 3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459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1201400" y="1873248"/>
                    <a:ext cx="685800" cy="479618"/>
                    <a:chOff x="228600" y="1873248"/>
                    <a:chExt cx="685800" cy="479618"/>
                  </a:xfrm>
                </p:grpSpPr>
                <p:cxnSp>
                  <p:nvCxnSpPr>
                    <p:cNvPr id="367" name="Straight Arrow Connector 366"/>
                    <p:cNvCxnSpPr/>
                    <p:nvPr/>
                  </p:nvCxnSpPr>
                  <p:spPr>
                    <a:xfrm rot="10800000" flipH="1">
                      <a:off x="228804" y="2284809"/>
                      <a:ext cx="686004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596" name="TextBox 3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0850" y="1873248"/>
                      <a:ext cx="323850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</p:grpSp>
        </p:grpSp>
        <p:sp>
          <p:nvSpPr>
            <p:cNvPr id="24581" name="TextBox 352"/>
            <p:cNvSpPr txBox="1">
              <a:spLocks noChangeArrowheads="1"/>
            </p:cNvSpPr>
            <p:nvPr/>
          </p:nvSpPr>
          <p:spPr bwMode="auto">
            <a:xfrm>
              <a:off x="1727200" y="3346449"/>
              <a:ext cx="19970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full shell</a:t>
              </a:r>
            </a:p>
          </p:txBody>
        </p:sp>
        <p:sp>
          <p:nvSpPr>
            <p:cNvPr id="24582" name="TextBox 353"/>
            <p:cNvSpPr txBox="1">
              <a:spLocks noChangeArrowheads="1"/>
            </p:cNvSpPr>
            <p:nvPr/>
          </p:nvSpPr>
          <p:spPr bwMode="auto">
            <a:xfrm>
              <a:off x="6477000" y="3346449"/>
              <a:ext cx="17113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half shell</a:t>
              </a:r>
            </a:p>
          </p:txBody>
        </p:sp>
        <p:sp>
          <p:nvSpPr>
            <p:cNvPr id="24583" name="TextBox 354"/>
            <p:cNvSpPr txBox="1">
              <a:spLocks noChangeArrowheads="1"/>
            </p:cNvSpPr>
            <p:nvPr/>
          </p:nvSpPr>
          <p:spPr bwMode="auto">
            <a:xfrm>
              <a:off x="1457325" y="6854824"/>
              <a:ext cx="26447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midpoint-shell</a:t>
              </a:r>
            </a:p>
          </p:txBody>
        </p:sp>
        <p:sp>
          <p:nvSpPr>
            <p:cNvPr id="24584" name="TextBox 355"/>
            <p:cNvSpPr txBox="1">
              <a:spLocks noChangeArrowheads="1"/>
            </p:cNvSpPr>
            <p:nvPr/>
          </p:nvSpPr>
          <p:spPr bwMode="auto">
            <a:xfrm>
              <a:off x="5883275" y="7178674"/>
              <a:ext cx="3022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tower-plate shell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CCBD4A-239E-460D-B14A-CB921465104B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Outer-Shell</a:t>
            </a:r>
          </a:p>
        </p:txBody>
      </p:sp>
      <p:grpSp>
        <p:nvGrpSpPr>
          <p:cNvPr id="25603" name="Content Placeholder 350"/>
          <p:cNvGrpSpPr>
            <a:grpSpLocks noGrp="1" noChangeAspect="1"/>
          </p:cNvGrpSpPr>
          <p:nvPr>
            <p:ph idx="1"/>
          </p:nvPr>
        </p:nvGrpSpPr>
        <p:grpSpPr bwMode="auto">
          <a:xfrm>
            <a:off x="1028700" y="914400"/>
            <a:ext cx="7099300" cy="5486400"/>
            <a:chOff x="0" y="0"/>
            <a:chExt cx="10058400" cy="7772400"/>
          </a:xfrm>
        </p:grpSpPr>
        <p:grpSp>
          <p:nvGrpSpPr>
            <p:cNvPr id="25605" name="Group 92"/>
            <p:cNvGrpSpPr>
              <a:grpSpLocks/>
            </p:cNvGrpSpPr>
            <p:nvPr/>
          </p:nvGrpSpPr>
          <p:grpSpPr bwMode="auto">
            <a:xfrm>
              <a:off x="0" y="0"/>
              <a:ext cx="10058400" cy="7772400"/>
              <a:chOff x="0" y="0"/>
              <a:chExt cx="10058400" cy="7772400"/>
            </a:xfrm>
          </p:grpSpPr>
          <p:grpSp>
            <p:nvGrpSpPr>
              <p:cNvPr id="25610" name="Group 474"/>
              <p:cNvGrpSpPr>
                <a:grpSpLocks/>
              </p:cNvGrpSpPr>
              <p:nvPr/>
            </p:nvGrpSpPr>
            <p:grpSpPr bwMode="auto">
              <a:xfrm>
                <a:off x="914400" y="0"/>
                <a:ext cx="8229600" cy="7772400"/>
                <a:chOff x="914400" y="0"/>
                <a:chExt cx="8229600" cy="7772400"/>
              </a:xfrm>
            </p:grpSpPr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-2970777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-2057604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5400000">
                  <a:off x="-1142182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-229009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5400000">
                  <a:off x="686414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5400000">
                  <a:off x="1599587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2515009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5400000">
                  <a:off x="3428182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5400000">
                  <a:off x="4343605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5256778" y="3886200"/>
                  <a:ext cx="7772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11" name="Group 91"/>
              <p:cNvGrpSpPr>
                <a:grpSpLocks/>
              </p:cNvGrpSpPr>
              <p:nvPr/>
            </p:nvGrpSpPr>
            <p:grpSpPr bwMode="auto">
              <a:xfrm>
                <a:off x="0" y="914400"/>
                <a:ext cx="10058400" cy="6400800"/>
                <a:chOff x="0" y="914400"/>
                <a:chExt cx="10058400" cy="6400800"/>
              </a:xfrm>
            </p:grpSpPr>
            <p:grpSp>
              <p:nvGrpSpPr>
                <p:cNvPr id="25673" name="Group 90"/>
                <p:cNvGrpSpPr>
                  <a:grpSpLocks/>
                </p:cNvGrpSpPr>
                <p:nvPr/>
              </p:nvGrpSpPr>
              <p:grpSpPr bwMode="auto">
                <a:xfrm>
                  <a:off x="0" y="914400"/>
                  <a:ext cx="10058400" cy="5486400"/>
                  <a:chOff x="0" y="914400"/>
                  <a:chExt cx="10058400" cy="5486400"/>
                </a:xfrm>
              </p:grpSpPr>
              <p:cxnSp>
                <p:nvCxnSpPr>
                  <p:cNvPr id="77" name="Straight Connector 76"/>
                  <p:cNvCxnSpPr/>
                  <p:nvPr/>
                </p:nvCxnSpPr>
                <p:spPr>
                  <a:xfrm>
                    <a:off x="0" y="3670300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>
                    <a:off x="0" y="915326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>
                    <a:off x="0" y="1830652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0" y="2743729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>
                    <a:off x="0" y="4572133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>
                    <a:off x="0" y="5487458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>
                    <a:off x="0" y="6400535"/>
                    <a:ext cx="100584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20000"/>
                        <a:lumOff val="80000"/>
                      </a:schemeClr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0" y="7315862"/>
                  <a:ext cx="10058400" cy="0"/>
                </a:xfrm>
                <a:prstGeom prst="line">
                  <a:avLst/>
                </a:prstGeom>
                <a:ln>
                  <a:solidFill>
                    <a:schemeClr val="bg2">
                      <a:lumMod val="20000"/>
                      <a:lumOff val="80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12" name="Group 89"/>
              <p:cNvGrpSpPr>
                <a:grpSpLocks/>
              </p:cNvGrpSpPr>
              <p:nvPr/>
            </p:nvGrpSpPr>
            <p:grpSpPr bwMode="auto">
              <a:xfrm>
                <a:off x="1143000" y="228600"/>
                <a:ext cx="7772400" cy="6858000"/>
                <a:chOff x="1143000" y="228600"/>
                <a:chExt cx="7772400" cy="6858000"/>
              </a:xfrm>
            </p:grpSpPr>
            <p:grpSp>
              <p:nvGrpSpPr>
                <p:cNvPr id="25613" name="Group 395"/>
                <p:cNvGrpSpPr>
                  <a:grpSpLocks/>
                </p:cNvGrpSpPr>
                <p:nvPr/>
              </p:nvGrpSpPr>
              <p:grpSpPr bwMode="auto">
                <a:xfrm>
                  <a:off x="1143000" y="228600"/>
                  <a:ext cx="3200400" cy="3200400"/>
                  <a:chOff x="228600" y="685800"/>
                  <a:chExt cx="3200400" cy="3200400"/>
                </a:xfrm>
              </p:grpSpPr>
              <p:grpSp>
                <p:nvGrpSpPr>
                  <p:cNvPr id="25657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28600" y="685800"/>
                    <a:ext cx="3200400" cy="3200400"/>
                    <a:chOff x="228600" y="685800"/>
                    <a:chExt cx="3200400" cy="3200400"/>
                  </a:xfrm>
                </p:grpSpPr>
                <p:sp>
                  <p:nvSpPr>
                    <p:cNvPr id="66" name="Rectangle 65"/>
                    <p:cNvSpPr/>
                    <p:nvPr/>
                  </p:nvSpPr>
                  <p:spPr>
                    <a:xfrm>
                      <a:off x="914196" y="1372526"/>
                      <a:ext cx="1828595" cy="182840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7" name="Rectangle 35"/>
                    <p:cNvSpPr/>
                    <p:nvPr/>
                  </p:nvSpPr>
                  <p:spPr>
                    <a:xfrm>
                      <a:off x="228191" y="1372526"/>
                      <a:ext cx="686005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8" name="Rectangle 36"/>
                    <p:cNvSpPr/>
                    <p:nvPr/>
                  </p:nvSpPr>
                  <p:spPr>
                    <a:xfrm>
                      <a:off x="2742791" y="1372526"/>
                      <a:ext cx="686005" cy="1828402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69" name="Rectangle 37"/>
                    <p:cNvSpPr/>
                    <p:nvPr/>
                  </p:nvSpPr>
                  <p:spPr>
                    <a:xfrm rot="5400000">
                      <a:off x="1485527" y="115262"/>
                      <a:ext cx="685933" cy="1828595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Rectangle 69"/>
                    <p:cNvSpPr/>
                    <p:nvPr/>
                  </p:nvSpPr>
                  <p:spPr>
                    <a:xfrm rot="5400000">
                      <a:off x="1485527" y="2629597"/>
                      <a:ext cx="685933" cy="1828595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1" name="Pie 70"/>
                    <p:cNvSpPr>
                      <a:spLocks noChangeAspect="1"/>
                    </p:cNvSpPr>
                    <p:nvPr/>
                  </p:nvSpPr>
                  <p:spPr>
                    <a:xfrm>
                      <a:off x="2056787" y="2514997"/>
                      <a:ext cx="1372009" cy="1371865"/>
                    </a:xfrm>
                    <a:prstGeom prst="pie">
                      <a:avLst>
                        <a:gd name="adj1" fmla="val 21403212"/>
                        <a:gd name="adj2" fmla="val 5422325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2" name="Pie 71"/>
                    <p:cNvSpPr>
                      <a:spLocks noChangeAspect="1"/>
                    </p:cNvSpPr>
                    <p:nvPr/>
                  </p:nvSpPr>
                  <p:spPr>
                    <a:xfrm>
                      <a:off x="2056787" y="686593"/>
                      <a:ext cx="1372009" cy="1371865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3" name="Pie 72"/>
                    <p:cNvSpPr>
                      <a:spLocks noChangeAspect="1"/>
                    </p:cNvSpPr>
                    <p:nvPr/>
                  </p:nvSpPr>
                  <p:spPr>
                    <a:xfrm>
                      <a:off x="228191" y="686593"/>
                      <a:ext cx="1372009" cy="1371865"/>
                    </a:xfrm>
                    <a:prstGeom prst="pie">
                      <a:avLst>
                        <a:gd name="adj1" fmla="val 10770487"/>
                        <a:gd name="adj2" fmla="val 16210378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4" name="Pie 73"/>
                    <p:cNvSpPr>
                      <a:spLocks noChangeAspect="1"/>
                    </p:cNvSpPr>
                    <p:nvPr/>
                  </p:nvSpPr>
                  <p:spPr>
                    <a:xfrm>
                      <a:off x="228191" y="2514997"/>
                      <a:ext cx="1372009" cy="1371865"/>
                    </a:xfrm>
                    <a:prstGeom prst="pie">
                      <a:avLst>
                        <a:gd name="adj1" fmla="val 5370154"/>
                        <a:gd name="adj2" fmla="val 10823437"/>
                      </a:avLst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25658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9906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64" name="Straight Arrow Connector 63"/>
                    <p:cNvCxnSpPr/>
                    <p:nvPr/>
                  </p:nvCxnSpPr>
                  <p:spPr>
                    <a:xfrm rot="5400000">
                      <a:off x="77591" y="2285603"/>
                      <a:ext cx="1828402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63" name="Text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565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28600" y="1860550"/>
                    <a:ext cx="685800" cy="479618"/>
                    <a:chOff x="228600" y="1860550"/>
                    <a:chExt cx="685800" cy="479618"/>
                  </a:xfrm>
                </p:grpSpPr>
                <p:cxnSp>
                  <p:nvCxnSpPr>
                    <p:cNvPr id="62" name="Straight Arrow Connector 61"/>
                    <p:cNvCxnSpPr/>
                    <p:nvPr/>
                  </p:nvCxnSpPr>
                  <p:spPr>
                    <a:xfrm rot="10800000" flipH="1">
                      <a:off x="228191" y="2287852"/>
                      <a:ext cx="686005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61" name="Text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4974" y="1860550"/>
                      <a:ext cx="269875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  <p:grpSp>
              <p:nvGrpSpPr>
                <p:cNvPr id="25614" name="Group 412"/>
                <p:cNvGrpSpPr>
                  <a:grpSpLocks/>
                </p:cNvGrpSpPr>
                <p:nvPr/>
              </p:nvGrpSpPr>
              <p:grpSpPr bwMode="auto">
                <a:xfrm>
                  <a:off x="6400800" y="228600"/>
                  <a:ext cx="2514600" cy="3200400"/>
                  <a:chOff x="4572000" y="685800"/>
                  <a:chExt cx="2514600" cy="3200400"/>
                </a:xfrm>
              </p:grpSpPr>
              <p:grpSp>
                <p:nvGrpSpPr>
                  <p:cNvPr id="25645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572000" y="685800"/>
                    <a:ext cx="2514600" cy="3200400"/>
                    <a:chOff x="4572000" y="685800"/>
                    <a:chExt cx="2514600" cy="3200400"/>
                  </a:xfrm>
                </p:grpSpPr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4572408" y="1372526"/>
                      <a:ext cx="1828596" cy="1828402"/>
                    </a:xfrm>
                    <a:prstGeom prst="rect">
                      <a:avLst/>
                    </a:prstGeom>
                    <a:solidFill>
                      <a:schemeClr val="bg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5" name="Rectangle 54"/>
                    <p:cNvSpPr/>
                    <p:nvPr/>
                  </p:nvSpPr>
                  <p:spPr>
                    <a:xfrm>
                      <a:off x="6401004" y="1372526"/>
                      <a:ext cx="686004" cy="1828402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6" name="Rectangle 55"/>
                    <p:cNvSpPr/>
                    <p:nvPr/>
                  </p:nvSpPr>
                  <p:spPr>
                    <a:xfrm rot="5400000">
                      <a:off x="5143740" y="115262"/>
                      <a:ext cx="685933" cy="1828596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7" name="Pie 56"/>
                    <p:cNvSpPr>
                      <a:spLocks noChangeAspect="1"/>
                    </p:cNvSpPr>
                    <p:nvPr/>
                  </p:nvSpPr>
                  <p:spPr>
                    <a:xfrm>
                      <a:off x="5714999" y="2514997"/>
                      <a:ext cx="1372009" cy="1371865"/>
                    </a:xfrm>
                    <a:prstGeom prst="pie">
                      <a:avLst>
                        <a:gd name="adj1" fmla="val 21403212"/>
                        <a:gd name="adj2" fmla="val 5422325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Pie 57"/>
                    <p:cNvSpPr>
                      <a:spLocks noChangeAspect="1"/>
                    </p:cNvSpPr>
                    <p:nvPr/>
                  </p:nvSpPr>
                  <p:spPr>
                    <a:xfrm>
                      <a:off x="5714999" y="686593"/>
                      <a:ext cx="1372009" cy="1371865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25646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6019800" y="1371600"/>
                    <a:ext cx="306388" cy="1828800"/>
                    <a:chOff x="6019800" y="1371600"/>
                    <a:chExt cx="306388" cy="1828800"/>
                  </a:xfrm>
                </p:grpSpPr>
                <p:cxnSp>
                  <p:nvCxnSpPr>
                    <p:cNvPr id="52" name="Straight Arrow Connector 51"/>
                    <p:cNvCxnSpPr/>
                    <p:nvPr/>
                  </p:nvCxnSpPr>
                  <p:spPr>
                    <a:xfrm rot="5400000">
                      <a:off x="5411455" y="2285603"/>
                      <a:ext cx="1828402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51" name="TextBox 5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198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5647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6400800" y="1860550"/>
                    <a:ext cx="685800" cy="479618"/>
                    <a:chOff x="228600" y="1860550"/>
                    <a:chExt cx="685800" cy="479618"/>
                  </a:xfrm>
                </p:grpSpPr>
                <p:cxnSp>
                  <p:nvCxnSpPr>
                    <p:cNvPr id="50" name="Straight Arrow Connector 49"/>
                    <p:cNvCxnSpPr/>
                    <p:nvPr/>
                  </p:nvCxnSpPr>
                  <p:spPr>
                    <a:xfrm rot="10800000" flipH="1">
                      <a:off x="228804" y="2287852"/>
                      <a:ext cx="686004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49" name="Text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9099" y="1860550"/>
                      <a:ext cx="323850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  <p:grpSp>
              <p:nvGrpSpPr>
                <p:cNvPr id="25615" name="Group 425"/>
                <p:cNvGrpSpPr>
                  <a:grpSpLocks/>
                </p:cNvGrpSpPr>
                <p:nvPr/>
              </p:nvGrpSpPr>
              <p:grpSpPr bwMode="auto">
                <a:xfrm>
                  <a:off x="1457324" y="4224528"/>
                  <a:ext cx="2581276" cy="2523744"/>
                  <a:chOff x="7824596" y="1024128"/>
                  <a:chExt cx="2581276" cy="2523744"/>
                </a:xfrm>
              </p:grpSpPr>
              <p:grpSp>
                <p:nvGrpSpPr>
                  <p:cNvPr id="25629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7882128" y="1024128"/>
                    <a:ext cx="2523744" cy="2523744"/>
                    <a:chOff x="7882128" y="1024128"/>
                    <a:chExt cx="2523744" cy="2523744"/>
                  </a:xfrm>
                </p:grpSpPr>
                <p:sp>
                  <p:nvSpPr>
                    <p:cNvPr id="38" name="Rectangle 37"/>
                    <p:cNvSpPr/>
                    <p:nvPr/>
                  </p:nvSpPr>
                  <p:spPr>
                    <a:xfrm>
                      <a:off x="8229605" y="1371733"/>
                      <a:ext cx="1830845" cy="1830652"/>
                    </a:xfrm>
                    <a:prstGeom prst="rect">
                      <a:avLst/>
                    </a:prstGeom>
                    <a:solidFill>
                      <a:schemeClr val="bg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9" name="Rectangle 38"/>
                    <p:cNvSpPr/>
                    <p:nvPr/>
                  </p:nvSpPr>
                  <p:spPr>
                    <a:xfrm>
                      <a:off x="7883229" y="1371733"/>
                      <a:ext cx="346376" cy="1830652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0060450" y="1371733"/>
                      <a:ext cx="346376" cy="1830652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1" name="Pie 40"/>
                    <p:cNvSpPr>
                      <a:spLocks noChangeAspect="1"/>
                    </p:cNvSpPr>
                    <p:nvPr/>
                  </p:nvSpPr>
                  <p:spPr>
                    <a:xfrm>
                      <a:off x="9711825" y="2853796"/>
                      <a:ext cx="686004" cy="685933"/>
                    </a:xfrm>
                    <a:prstGeom prst="pie">
                      <a:avLst>
                        <a:gd name="adj1" fmla="val 21504455"/>
                        <a:gd name="adj2" fmla="val 5422325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2" name="Pie 41"/>
                    <p:cNvSpPr>
                      <a:spLocks noChangeAspect="1"/>
                    </p:cNvSpPr>
                    <p:nvPr/>
                  </p:nvSpPr>
                  <p:spPr>
                    <a:xfrm>
                      <a:off x="9711825" y="1025393"/>
                      <a:ext cx="686004" cy="685932"/>
                    </a:xfrm>
                    <a:prstGeom prst="pie">
                      <a:avLst>
                        <a:gd name="adj1" fmla="val 16170704"/>
                        <a:gd name="adj2" fmla="val 9613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3" name="Pie 42"/>
                    <p:cNvSpPr>
                      <a:spLocks noChangeAspect="1"/>
                    </p:cNvSpPr>
                    <p:nvPr/>
                  </p:nvSpPr>
                  <p:spPr>
                    <a:xfrm>
                      <a:off x="7883229" y="1025393"/>
                      <a:ext cx="686005" cy="685932"/>
                    </a:xfrm>
                    <a:prstGeom prst="pie">
                      <a:avLst>
                        <a:gd name="adj1" fmla="val 10770487"/>
                        <a:gd name="adj2" fmla="val 16210378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4" name="Pie 43"/>
                    <p:cNvSpPr>
                      <a:spLocks noChangeAspect="1"/>
                    </p:cNvSpPr>
                    <p:nvPr/>
                  </p:nvSpPr>
                  <p:spPr>
                    <a:xfrm>
                      <a:off x="7883229" y="2853796"/>
                      <a:ext cx="686005" cy="685933"/>
                    </a:xfrm>
                    <a:prstGeom prst="pie">
                      <a:avLst>
                        <a:gd name="adj1" fmla="val 5370154"/>
                        <a:gd name="adj2" fmla="val 10823437"/>
                      </a:avLst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5" name="Rectangle 44"/>
                    <p:cNvSpPr/>
                    <p:nvPr/>
                  </p:nvSpPr>
                  <p:spPr>
                    <a:xfrm>
                      <a:off x="8229605" y="1025393"/>
                      <a:ext cx="1830845" cy="346340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8229605" y="3202385"/>
                      <a:ext cx="1830845" cy="346340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2563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83058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36" name="Straight Arrow Connector 35"/>
                    <p:cNvCxnSpPr/>
                    <p:nvPr/>
                  </p:nvCxnSpPr>
                  <p:spPr>
                    <a:xfrm rot="5400000">
                      <a:off x="76675" y="2285935"/>
                      <a:ext cx="1830653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35" name="Text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5631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7824596" y="1873249"/>
                    <a:ext cx="647700" cy="414339"/>
                    <a:chOff x="9958196" y="1873249"/>
                    <a:chExt cx="647700" cy="414339"/>
                  </a:xfrm>
                </p:grpSpPr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 rot="10800000" flipH="1">
                      <a:off x="10059565" y="2287058"/>
                      <a:ext cx="303641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33" name="Text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58196" y="1873249"/>
                      <a:ext cx="647700" cy="39241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r/2</a:t>
                      </a:r>
                    </a:p>
                  </p:txBody>
                </p:sp>
              </p:grpSp>
            </p:grpSp>
            <p:grpSp>
              <p:nvGrpSpPr>
                <p:cNvPr id="25616" name="Group 443"/>
                <p:cNvGrpSpPr>
                  <a:grpSpLocks/>
                </p:cNvGrpSpPr>
                <p:nvPr/>
              </p:nvGrpSpPr>
              <p:grpSpPr bwMode="auto">
                <a:xfrm>
                  <a:off x="5715000" y="3886200"/>
                  <a:ext cx="3200400" cy="3200400"/>
                  <a:chOff x="11201400" y="685800"/>
                  <a:chExt cx="3200400" cy="3200400"/>
                </a:xfrm>
              </p:grpSpPr>
              <p:grpSp>
                <p:nvGrpSpPr>
                  <p:cNvPr id="25617" name="Group 367"/>
                  <p:cNvGrpSpPr>
                    <a:grpSpLocks/>
                  </p:cNvGrpSpPr>
                  <p:nvPr/>
                </p:nvGrpSpPr>
                <p:grpSpPr bwMode="auto">
                  <a:xfrm>
                    <a:off x="11201400" y="685800"/>
                    <a:ext cx="3200400" cy="3200400"/>
                    <a:chOff x="11201400" y="685800"/>
                    <a:chExt cx="3200400" cy="3200400"/>
                  </a:xfrm>
                </p:grpSpPr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11887608" y="1371733"/>
                      <a:ext cx="1828596" cy="1828402"/>
                    </a:xfrm>
                    <a:prstGeom prst="rect">
                      <a:avLst/>
                    </a:prstGeom>
                    <a:solidFill>
                      <a:schemeClr val="bg2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7" name="Rectangle 35"/>
                    <p:cNvSpPr/>
                    <p:nvPr/>
                  </p:nvSpPr>
                  <p:spPr>
                    <a:xfrm>
                      <a:off x="11201604" y="1371733"/>
                      <a:ext cx="686004" cy="1828402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8" name="Rectangle 36"/>
                    <p:cNvSpPr/>
                    <p:nvPr/>
                  </p:nvSpPr>
                  <p:spPr>
                    <a:xfrm>
                      <a:off x="13716204" y="1371733"/>
                      <a:ext cx="686004" cy="1828402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9" name="Rectangle 37"/>
                    <p:cNvSpPr/>
                    <p:nvPr/>
                  </p:nvSpPr>
                  <p:spPr>
                    <a:xfrm rot="5400000">
                      <a:off x="12458940" y="114468"/>
                      <a:ext cx="685933" cy="1828596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>
                    <a:xfrm rot="5400000">
                      <a:off x="12458940" y="2628804"/>
                      <a:ext cx="685933" cy="1828596"/>
                    </a:xfrm>
                    <a:prstGeom prst="rect">
                      <a:avLst/>
                    </a:prstGeom>
                    <a:solidFill>
                      <a:schemeClr val="bg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25618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11963400" y="1371600"/>
                    <a:ext cx="304800" cy="1828800"/>
                    <a:chOff x="990600" y="1371600"/>
                    <a:chExt cx="304800" cy="1828800"/>
                  </a:xfrm>
                </p:grpSpPr>
                <p:cxnSp>
                  <p:nvCxnSpPr>
                    <p:cNvPr id="24" name="Straight Arrow Connector 23"/>
                    <p:cNvCxnSpPr/>
                    <p:nvPr/>
                  </p:nvCxnSpPr>
                  <p:spPr>
                    <a:xfrm rot="5400000">
                      <a:off x="78203" y="2284810"/>
                      <a:ext cx="1828402" cy="2250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23" name="Text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600" y="2133600"/>
                      <a:ext cx="3048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p:txBody>
                </p:sp>
              </p:grpSp>
              <p:grpSp>
                <p:nvGrpSpPr>
                  <p:cNvPr id="2561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1201400" y="1873248"/>
                    <a:ext cx="685800" cy="479618"/>
                    <a:chOff x="228600" y="1873248"/>
                    <a:chExt cx="685800" cy="479618"/>
                  </a:xfrm>
                </p:grpSpPr>
                <p:cxnSp>
                  <p:nvCxnSpPr>
                    <p:cNvPr id="22" name="Straight Arrow Connector 21"/>
                    <p:cNvCxnSpPr/>
                    <p:nvPr/>
                  </p:nvCxnSpPr>
                  <p:spPr>
                    <a:xfrm rot="10800000" flipH="1">
                      <a:off x="228804" y="2284809"/>
                      <a:ext cx="686004" cy="2248"/>
                    </a:xfrm>
                    <a:prstGeom prst="straightConnector1">
                      <a:avLst/>
                    </a:prstGeom>
                    <a:ln>
                      <a:solidFill>
                        <a:schemeClr val="bg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621" name="Text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0850" y="1873248"/>
                      <a:ext cx="323850" cy="4796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p:txBody>
                </p:sp>
              </p:grpSp>
            </p:grpSp>
          </p:grpSp>
        </p:grpSp>
        <p:sp>
          <p:nvSpPr>
            <p:cNvPr id="25606" name="TextBox 7"/>
            <p:cNvSpPr txBox="1">
              <a:spLocks noChangeArrowheads="1"/>
            </p:cNvSpPr>
            <p:nvPr/>
          </p:nvSpPr>
          <p:spPr bwMode="auto">
            <a:xfrm>
              <a:off x="1727200" y="3346449"/>
              <a:ext cx="19970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full shell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682" y="3346450"/>
              <a:ext cx="1711638" cy="5240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bg2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half shell</a:t>
              </a:r>
              <a:endPara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57478" y="6854825"/>
              <a:ext cx="2645053" cy="5240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bg2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midpoint-shell</a:t>
              </a:r>
              <a:endPara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83894" y="7178675"/>
              <a:ext cx="3022918" cy="5240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bg2">
                      <a:lumMod val="40000"/>
                      <a:lumOff val="60000"/>
                    </a:schemeClr>
                  </a:solidFill>
                  <a:latin typeface="Arial" pitchFamily="34" charset="0"/>
                </a:rPr>
                <a:t>tower-plate shell</a:t>
              </a:r>
              <a:endParaRPr lang="en-US" b="1" dirty="0">
                <a:solidFill>
                  <a:schemeClr val="bg2">
                    <a:lumMod val="40000"/>
                    <a:lumOff val="60000"/>
                  </a:schemeClr>
                </a:solidFill>
                <a:latin typeface="Arial" pitchFamily="34" charset="0"/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342900" y="1066800"/>
            <a:ext cx="1409700" cy="2032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Arial" pitchFamily="34" charset="0"/>
              </a:rPr>
              <a:t>choose full-shell due to dynamic bonding despite the comm. overhead</a:t>
            </a:r>
            <a:endParaRPr lang="en-US" dirty="0">
              <a:solidFill>
                <a:schemeClr val="accent2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Boundary Intrs.</a:t>
            </a: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A529ADD-07A0-4201-9EFE-7A65A1B541F0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914400"/>
            <a:ext cx="564356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Parallelization: Messaging</a:t>
            </a:r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9D89EF-8683-4161-97B7-87EE06AED264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143000"/>
            <a:ext cx="8229600" cy="4826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t%202008%20PRISM%20Template[1]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Oct%202008%20PRISM%20Template[1]</Template>
  <TotalTime>20835</TotalTime>
  <Words>371</Words>
  <Application>Microsoft Office PowerPoint</Application>
  <PresentationFormat>On-screen Show (4:3)</PresentationFormat>
  <Paragraphs>130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ヒラギノ角ゴ Pro W3</vt:lpstr>
      <vt:lpstr>Symbol</vt:lpstr>
      <vt:lpstr>Wingdings</vt:lpstr>
      <vt:lpstr>Oct%202008%20PRISM%20Template[1]</vt:lpstr>
      <vt:lpstr>Oct%202008%20PRISM%20Template[1]</vt:lpstr>
      <vt:lpstr> PuReMD: Purdue Reactive Molecular Dynamics Package  Hasan Metin Aktulga and Ananth Grama Purdue University  TST Meeting,May 13-14, 2010</vt:lpstr>
      <vt:lpstr>Outline (Progress Report)</vt:lpstr>
      <vt:lpstr>Overview of ReaxFF</vt:lpstr>
      <vt:lpstr>Overview of ReaxFF</vt:lpstr>
      <vt:lpstr>Parallelization: Decomposition</vt:lpstr>
      <vt:lpstr>Parallelization: Outer-Shell</vt:lpstr>
      <vt:lpstr>Parallelization: Outer-Shell</vt:lpstr>
      <vt:lpstr>Parallelization: Boundary Intrs.</vt:lpstr>
      <vt:lpstr>Parallelization: Messaging</vt:lpstr>
      <vt:lpstr>Parallelization: Messaging</vt:lpstr>
      <vt:lpstr>Algorithmic &amp; Numerical Tech.</vt:lpstr>
      <vt:lpstr>QEq Solver</vt:lpstr>
      <vt:lpstr>PuReMD Performance</vt:lpstr>
      <vt:lpstr>Performance: Weak Scaling</vt:lpstr>
      <vt:lpstr>Weak Scaling</vt:lpstr>
      <vt:lpstr>Performance: Strong Scaling</vt:lpstr>
      <vt:lpstr>Strong Scaling</vt:lpstr>
      <vt:lpstr>Comparison to Lammps-Reax</vt:lpstr>
      <vt:lpstr>Comparison to Lammps-Reax</vt:lpstr>
      <vt:lpstr>Conclusions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speaker name Purdue University  October 2008 Site Review October 29-30, 2008</dc:title>
  <dc:creator>Dawn Weisman</dc:creator>
  <cp:lastModifiedBy>ayg</cp:lastModifiedBy>
  <cp:revision>316</cp:revision>
  <dcterms:created xsi:type="dcterms:W3CDTF">2008-10-13T23:07:56Z</dcterms:created>
  <dcterms:modified xsi:type="dcterms:W3CDTF">2010-05-10T15:55:26Z</dcterms:modified>
</cp:coreProperties>
</file>