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8" r:id="rId23"/>
    <p:sldId id="290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231E-D3D0-4F67-A025-B9DEE1A3E12D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C3E5E-EBDF-4F96-881E-85E9EF27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F65B-45E2-4989-8066-D7C33709945B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433E-DF3C-415B-8F2A-67669504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AFF1-66F7-4338-BBC4-D609146BFCFC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1449-04D0-4F51-9DB9-B8569E27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FC54-630C-4CE4-821C-BA556305CD72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92F8-E53F-472D-9B05-0737DF4D5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B909-C7A5-4D18-B099-BB6C9CC2DD8F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0974-E38B-4B00-ABC4-FFA4D56D9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E238-FDE4-4897-8C9B-5EC1DC4669A6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CC126-8406-4B6E-A16A-CE0D4B04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7559-0AC5-47A3-87ED-86BBDC80150C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B6F3-A1E9-419F-AED2-F5E23302F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96F3-95DE-4A0E-8BC9-534C4F3AE0AA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BF7F-7978-41B5-BFFB-7736204E0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7766-41AC-4729-9FBB-EF7C3B91065A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D5AF-9A62-4C2A-ACD0-54339D511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86EC-D671-42EC-94FF-51F132D2B770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2EF1-8A30-4DBB-9234-CF80389E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6025-A40F-492F-95E8-FE9723D374F7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EED8-50D7-4447-B52F-3E4107F3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16CDB-9A04-47C4-8CEB-97057154E2B0}" type="datetimeFigureOut">
              <a:rPr lang="en-US"/>
              <a:pPr>
                <a:defRPr/>
              </a:pPr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458E3-4AE8-4081-8C94-C0BCC4DF9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229600" cy="5486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064A2"/>
                </a:solidFill>
                <a:ea typeface="ヒラギノ角ゴ Pro W3"/>
                <a:cs typeface="ヒラギノ角ゴ Pro W3"/>
              </a:rPr>
              <a:t>Algorithms, Numerical Techniques, and Software </a:t>
            </a:r>
            <a:r>
              <a:rPr lang="en-US" b="1" dirty="0" smtClean="0">
                <a:solidFill>
                  <a:srgbClr val="8064A2"/>
                </a:solidFill>
                <a:ea typeface="ヒラギノ角ゴ Pro W3"/>
                <a:cs typeface="ヒラギノ角ゴ Pro W3"/>
              </a:rPr>
              <a:t>for Atomistic Modeling</a:t>
            </a:r>
            <a:r>
              <a:rPr lang="en-US" sz="4000" b="1" dirty="0" smtClean="0">
                <a:ea typeface="ヒラギノ角ゴ Pro W3"/>
                <a:cs typeface="ヒラギノ角ゴ Pro W3"/>
              </a:rPr>
              <a:t/>
            </a:r>
            <a:br>
              <a:rPr lang="en-US" sz="4000" b="1" dirty="0" smtClean="0">
                <a:ea typeface="ヒラギノ角ゴ Pro W3"/>
                <a:cs typeface="ヒラギノ角ゴ Pro W3"/>
              </a:rPr>
            </a:br>
            <a:endParaRPr lang="en-US" sz="2400" b="1" dirty="0" smtClean="0">
              <a:solidFill>
                <a:schemeClr val="accent1"/>
              </a:solidFill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ILU-based preconditioning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Observation: </a:t>
            </a:r>
            <a:r>
              <a:rPr lang="en-US" sz="2400">
                <a:latin typeface="Calibri" pitchFamily="34" charset="0"/>
              </a:rPr>
              <a:t>can amortize the ILU factorization cost</a:t>
            </a: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slowly changing simulation environment 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sym typeface="Symbol" pitchFamily="18" charset="2"/>
              </a:rPr>
              <a:t>re-usable pre-conditioners</a:t>
            </a: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3400" y="1981200"/>
            <a:ext cx="8518525" cy="2286000"/>
            <a:chOff x="533400" y="1981200"/>
            <a:chExt cx="8519160" cy="2286000"/>
          </a:xfrm>
        </p:grpSpPr>
        <p:pic>
          <p:nvPicPr>
            <p:cNvPr id="29704" name="Picture 3" descr="petn_ilut_longevity_1e-10.pn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23560" y="1981200"/>
              <a:ext cx="3429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4" descr="petn_ilut_longevity_1e-6.png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1981200"/>
              <a:ext cx="3429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TextBox 7"/>
            <p:cNvSpPr txBox="1">
              <a:spLocks noChangeArrowheads="1"/>
            </p:cNvSpPr>
            <p:nvPr/>
          </p:nvSpPr>
          <p:spPr bwMode="auto">
            <a:xfrm>
              <a:off x="533400" y="2362200"/>
              <a:ext cx="1447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PETN crystal:</a:t>
              </a:r>
            </a:p>
            <a:p>
              <a:pPr algn="r"/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solid, 1000s of steps!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81000" y="4479925"/>
            <a:ext cx="8670925" cy="2286000"/>
            <a:chOff x="381000" y="4480560"/>
            <a:chExt cx="8671560" cy="2286000"/>
          </a:xfrm>
        </p:grpSpPr>
        <p:pic>
          <p:nvPicPr>
            <p:cNvPr id="29701" name="Picture 5" descr="water_6540_ilut_longevity_1e-10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3560" y="4480560"/>
              <a:ext cx="3429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6" descr="water_6540_ilut_longevity_1e-6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4480560"/>
              <a:ext cx="3429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TextBox 8"/>
            <p:cNvSpPr txBox="1">
              <a:spLocks noChangeArrowheads="1"/>
            </p:cNvSpPr>
            <p:nvPr/>
          </p:nvSpPr>
          <p:spPr bwMode="auto">
            <a:xfrm>
              <a:off x="381000" y="4953000"/>
              <a:ext cx="1600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Bulk water:</a:t>
              </a:r>
            </a:p>
            <a:p>
              <a:pPr algn="r"/>
              <a:r>
                <a:rPr lang="en-US" b="1">
                  <a:solidFill>
                    <a:schemeClr val="accent1"/>
                  </a:solidFill>
                  <a:latin typeface="Calibri" pitchFamily="34" charset="0"/>
                </a:rPr>
                <a:t>liquid, 10-100s of steps!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Memory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54864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Compact data-structures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Dynamic and adaptive lists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cs typeface="+mn-cs"/>
              </a:rPr>
              <a:t>initially: </a:t>
            </a:r>
            <a:r>
              <a:rPr lang="en-US" sz="2000" dirty="0">
                <a:latin typeface="+mn-lt"/>
                <a:cs typeface="+mn-cs"/>
              </a:rPr>
              <a:t>allocate after estimation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  <a:cs typeface="+mn-cs"/>
              </a:rPr>
              <a:t>at every step: </a:t>
            </a:r>
            <a:r>
              <a:rPr lang="en-US" sz="2000" dirty="0">
                <a:latin typeface="+mn-lt"/>
                <a:cs typeface="+mn-cs"/>
              </a:rPr>
              <a:t>monitor &amp; re-allocate if necessary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Low memory foot-print, linear scaling with system size</a:t>
            </a:r>
          </a:p>
        </p:txBody>
      </p:sp>
      <p:grpSp>
        <p:nvGrpSpPr>
          <p:cNvPr id="163" name="Group 162"/>
          <p:cNvGrpSpPr>
            <a:grpSpLocks/>
          </p:cNvGrpSpPr>
          <p:nvPr/>
        </p:nvGrpSpPr>
        <p:grpSpPr bwMode="auto">
          <a:xfrm>
            <a:off x="685800" y="1782763"/>
            <a:ext cx="2743200" cy="2740025"/>
            <a:chOff x="381000" y="1981200"/>
            <a:chExt cx="2743200" cy="2740151"/>
          </a:xfrm>
        </p:grpSpPr>
        <p:grpSp>
          <p:nvGrpSpPr>
            <p:cNvPr id="30781" name="Group 159"/>
            <p:cNvGrpSpPr>
              <a:grpSpLocks/>
            </p:cNvGrpSpPr>
            <p:nvPr/>
          </p:nvGrpSpPr>
          <p:grpSpPr bwMode="auto">
            <a:xfrm>
              <a:off x="381000" y="1981200"/>
              <a:ext cx="2743200" cy="1371600"/>
              <a:chOff x="381000" y="1981200"/>
              <a:chExt cx="2743200" cy="1371600"/>
            </a:xfrm>
          </p:grpSpPr>
          <p:grpSp>
            <p:nvGrpSpPr>
              <p:cNvPr id="30783" name="Group 57"/>
              <p:cNvGrpSpPr>
                <a:grpSpLocks/>
              </p:cNvGrpSpPr>
              <p:nvPr/>
            </p:nvGrpSpPr>
            <p:grpSpPr bwMode="auto">
              <a:xfrm>
                <a:off x="457200" y="1981200"/>
                <a:ext cx="2286000" cy="457200"/>
                <a:chOff x="457200" y="1981200"/>
                <a:chExt cx="2286000" cy="457200"/>
              </a:xfrm>
            </p:grpSpPr>
            <p:cxnSp>
              <p:nvCxnSpPr>
                <p:cNvPr id="9" name="Straight Connector 3"/>
                <p:cNvCxnSpPr/>
                <p:nvPr/>
              </p:nvCxnSpPr>
              <p:spPr>
                <a:xfrm>
                  <a:off x="457200" y="1981200"/>
                  <a:ext cx="22860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7200" y="2438421"/>
                  <a:ext cx="22860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228589" y="2209811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>
                  <a:off x="1020752" y="2209811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387464" y="2209811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1752589" y="2209811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816" name="Group 27"/>
                <p:cNvGrpSpPr>
                  <a:grpSpLocks/>
                </p:cNvGrpSpPr>
                <p:nvPr/>
              </p:nvGrpSpPr>
              <p:grpSpPr bwMode="auto">
                <a:xfrm>
                  <a:off x="609600" y="2209800"/>
                  <a:ext cx="502919" cy="45719"/>
                  <a:chOff x="792480" y="2209800"/>
                  <a:chExt cx="502919" cy="45719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7924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10210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2496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Oval 24"/>
                <p:cNvSpPr/>
                <p:nvPr/>
              </p:nvSpPr>
              <p:spPr>
                <a:xfrm>
                  <a:off x="1325563" y="2103443"/>
                  <a:ext cx="228600" cy="228611"/>
                </a:xfrm>
                <a:prstGeom prst="ellipse">
                  <a:avLst/>
                </a:prstGeom>
                <a:solidFill>
                  <a:schemeClr val="accent5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692275" y="2103443"/>
                  <a:ext cx="228600" cy="228611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0819" name="Group 28"/>
                <p:cNvGrpSpPr>
                  <a:grpSpLocks/>
                </p:cNvGrpSpPr>
                <p:nvPr/>
              </p:nvGrpSpPr>
              <p:grpSpPr bwMode="auto">
                <a:xfrm>
                  <a:off x="2133600" y="2209800"/>
                  <a:ext cx="502919" cy="45719"/>
                  <a:chOff x="792480" y="2209800"/>
                  <a:chExt cx="502919" cy="4571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7924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10210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1249680" y="2209811"/>
                    <a:ext cx="4603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514589" y="2209811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821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1243584" y="2075688"/>
                  <a:ext cx="41148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n-1</a:t>
                  </a:r>
                </a:p>
              </p:txBody>
            </p:sp>
            <p:sp>
              <p:nvSpPr>
                <p:cNvPr id="30822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075688"/>
                  <a:ext cx="2286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n</a:t>
                  </a:r>
                </a:p>
              </p:txBody>
            </p:sp>
          </p:grpSp>
          <p:cxnSp>
            <p:nvCxnSpPr>
              <p:cNvPr id="60" name="Straight Arrow Connector 59"/>
              <p:cNvCxnSpPr>
                <a:stCxn id="30821" idx="2"/>
                <a:endCxn id="79" idx="0"/>
              </p:cNvCxnSpPr>
              <p:nvPr/>
            </p:nvCxnSpPr>
            <p:spPr>
              <a:xfrm rot="5400000">
                <a:off x="929469" y="2375724"/>
                <a:ext cx="542950" cy="49688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30822" idx="2"/>
                <a:endCxn id="84" idx="0"/>
              </p:cNvCxnSpPr>
              <p:nvPr/>
            </p:nvCxnSpPr>
            <p:spPr>
              <a:xfrm rot="16200000" flipH="1">
                <a:off x="1671625" y="2471768"/>
                <a:ext cx="542950" cy="304800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86" name="Group 88"/>
              <p:cNvGrpSpPr>
                <a:grpSpLocks/>
              </p:cNvGrpSpPr>
              <p:nvPr/>
            </p:nvGrpSpPr>
            <p:grpSpPr bwMode="auto">
              <a:xfrm>
                <a:off x="381000" y="2895600"/>
                <a:ext cx="2743200" cy="457200"/>
                <a:chOff x="228600" y="2895600"/>
                <a:chExt cx="2743200" cy="457200"/>
              </a:xfrm>
            </p:grpSpPr>
            <p:cxnSp>
              <p:nvCxnSpPr>
                <p:cNvPr id="37" name="Straight Connector 3"/>
                <p:cNvCxnSpPr/>
                <p:nvPr/>
              </p:nvCxnSpPr>
              <p:spPr>
                <a:xfrm>
                  <a:off x="228600" y="2895642"/>
                  <a:ext cx="2743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8600" y="3352863"/>
                  <a:ext cx="2743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-11" y="3124253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457189" y="3124253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91" name="Group 27"/>
                <p:cNvGrpSpPr>
                  <a:grpSpLocks/>
                </p:cNvGrpSpPr>
                <p:nvPr/>
              </p:nvGrpSpPr>
              <p:grpSpPr bwMode="auto">
                <a:xfrm>
                  <a:off x="304800" y="3124200"/>
                  <a:ext cx="304800" cy="45719"/>
                  <a:chOff x="792480" y="2209800"/>
                  <a:chExt cx="502919" cy="45719"/>
                </a:xfrm>
              </p:grpSpPr>
              <p:sp>
                <p:nvSpPr>
                  <p:cNvPr id="53" name="Oval 18"/>
                  <p:cNvSpPr/>
                  <p:nvPr/>
                </p:nvSpPr>
                <p:spPr>
                  <a:xfrm>
                    <a:off x="792480" y="2209852"/>
                    <a:ext cx="44530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1020366" y="2209852"/>
                    <a:ext cx="47149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1250871" y="2209852"/>
                    <a:ext cx="4452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2743189" y="3124253"/>
                  <a:ext cx="4572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93" name="Group 27"/>
                <p:cNvGrpSpPr>
                  <a:grpSpLocks/>
                </p:cNvGrpSpPr>
                <p:nvPr/>
              </p:nvGrpSpPr>
              <p:grpSpPr bwMode="auto">
                <a:xfrm>
                  <a:off x="2590800" y="3124200"/>
                  <a:ext cx="304800" cy="45719"/>
                  <a:chOff x="792480" y="2209800"/>
                  <a:chExt cx="502919" cy="45719"/>
                </a:xfrm>
              </p:grpSpPr>
              <p:sp>
                <p:nvSpPr>
                  <p:cNvPr id="71" name="Oval 18"/>
                  <p:cNvSpPr/>
                  <p:nvPr/>
                </p:nvSpPr>
                <p:spPr>
                  <a:xfrm>
                    <a:off x="792480" y="2209852"/>
                    <a:ext cx="44530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1020366" y="2209852"/>
                    <a:ext cx="47149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1250871" y="2209852"/>
                    <a:ext cx="44528" cy="46039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685800" y="2895642"/>
                  <a:ext cx="228600" cy="457221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914400" y="2895642"/>
                  <a:ext cx="228600" cy="457221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143000" y="2895642"/>
                  <a:ext cx="228600" cy="457221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371600" y="2895642"/>
                  <a:ext cx="228600" cy="457221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00200" y="2895642"/>
                  <a:ext cx="228600" cy="457221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828800" y="2895642"/>
                  <a:ext cx="228600" cy="45722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057400" y="2895642"/>
                  <a:ext cx="228600" cy="45722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0" y="2895642"/>
                  <a:ext cx="228600" cy="457221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802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685800" y="2971800"/>
                  <a:ext cx="9906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Calibri" pitchFamily="34" charset="0"/>
                    </a:rPr>
                    <a:t>n-1’s data</a:t>
                  </a:r>
                </a:p>
              </p:txBody>
            </p:sp>
            <p:sp>
              <p:nvSpPr>
                <p:cNvPr id="30803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971800"/>
                  <a:ext cx="7620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Calibri" pitchFamily="34" charset="0"/>
                    </a:rPr>
                    <a:t>n’s data</a:t>
                  </a:r>
                </a:p>
              </p:txBody>
            </p:sp>
          </p:grpSp>
        </p:grpSp>
        <p:sp>
          <p:nvSpPr>
            <p:cNvPr id="30782" name="TextBox 160"/>
            <p:cNvSpPr txBox="1">
              <a:spLocks noChangeArrowheads="1"/>
            </p:cNvSpPr>
            <p:nvPr/>
          </p:nvSpPr>
          <p:spPr bwMode="auto">
            <a:xfrm>
              <a:off x="609600" y="3505199"/>
              <a:ext cx="2133600" cy="121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Calibri" pitchFamily="34" charset="0"/>
                </a:rPr>
                <a:t>in CSR format</a:t>
              </a:r>
            </a:p>
            <a:p>
              <a:pPr>
                <a:buFont typeface="Arial" charset="0"/>
                <a:buChar char="•"/>
              </a:pPr>
              <a:r>
                <a:rPr lang="en-US">
                  <a:solidFill>
                    <a:schemeClr val="accent1"/>
                  </a:solidFill>
                  <a:latin typeface="Calibri" pitchFamily="34" charset="0"/>
                </a:rPr>
                <a:t> neighbors list</a:t>
              </a:r>
            </a:p>
            <a:p>
              <a:pPr>
                <a:buFont typeface="Arial" charset="0"/>
                <a:buChar char="•"/>
              </a:pPr>
              <a:r>
                <a:rPr lang="en-US">
                  <a:solidFill>
                    <a:schemeClr val="accent1"/>
                  </a:solidFill>
                  <a:latin typeface="Calibri" pitchFamily="34" charset="0"/>
                </a:rPr>
                <a:t> Qeq matrix</a:t>
              </a:r>
            </a:p>
            <a:p>
              <a:pPr>
                <a:buFont typeface="Arial" charset="0"/>
                <a:buChar char="•"/>
              </a:pPr>
              <a:r>
                <a:rPr lang="en-US">
                  <a:solidFill>
                    <a:schemeClr val="accent1"/>
                  </a:solidFill>
                  <a:latin typeface="Calibri" pitchFamily="34" charset="0"/>
                </a:rPr>
                <a:t> 3-body intrs</a:t>
              </a:r>
            </a:p>
          </p:txBody>
        </p: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4343400" y="1782763"/>
            <a:ext cx="3657600" cy="2743200"/>
            <a:chOff x="4495800" y="1981200"/>
            <a:chExt cx="3657600" cy="2743200"/>
          </a:xfrm>
        </p:grpSpPr>
        <p:grpSp>
          <p:nvGrpSpPr>
            <p:cNvPr id="30725" name="Group 158"/>
            <p:cNvGrpSpPr>
              <a:grpSpLocks/>
            </p:cNvGrpSpPr>
            <p:nvPr/>
          </p:nvGrpSpPr>
          <p:grpSpPr bwMode="auto">
            <a:xfrm>
              <a:off x="4495800" y="1981200"/>
              <a:ext cx="3657600" cy="1831777"/>
              <a:chOff x="4495800" y="1981200"/>
              <a:chExt cx="3657600" cy="1831777"/>
            </a:xfrm>
          </p:grpSpPr>
          <p:grpSp>
            <p:nvGrpSpPr>
              <p:cNvPr id="30727" name="Group 57"/>
              <p:cNvGrpSpPr>
                <a:grpSpLocks/>
              </p:cNvGrpSpPr>
              <p:nvPr/>
            </p:nvGrpSpPr>
            <p:grpSpPr bwMode="auto">
              <a:xfrm>
                <a:off x="4800600" y="1981200"/>
                <a:ext cx="2286000" cy="457200"/>
                <a:chOff x="457200" y="1981200"/>
                <a:chExt cx="2286000" cy="457200"/>
              </a:xfrm>
            </p:grpSpPr>
            <p:cxnSp>
              <p:nvCxnSpPr>
                <p:cNvPr id="119" name="Straight Connector 3"/>
                <p:cNvCxnSpPr/>
                <p:nvPr/>
              </p:nvCxnSpPr>
              <p:spPr>
                <a:xfrm>
                  <a:off x="457200" y="1981200"/>
                  <a:ext cx="22860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57200" y="2438400"/>
                  <a:ext cx="22860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228600" y="22098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>
                  <a:off x="1020763" y="22098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1387475" y="22098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1752600" y="22098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68" name="Group 27"/>
                <p:cNvGrpSpPr>
                  <a:grpSpLocks/>
                </p:cNvGrpSpPr>
                <p:nvPr/>
              </p:nvGrpSpPr>
              <p:grpSpPr bwMode="auto">
                <a:xfrm>
                  <a:off x="609600" y="2209800"/>
                  <a:ext cx="502919" cy="45719"/>
                  <a:chOff x="792480" y="2209800"/>
                  <a:chExt cx="502919" cy="45719"/>
                </a:xfrm>
              </p:grpSpPr>
              <p:sp>
                <p:nvSpPr>
                  <p:cNvPr id="135" name="Oval 134"/>
                  <p:cNvSpPr/>
                  <p:nvPr/>
                </p:nvSpPr>
                <p:spPr>
                  <a:xfrm>
                    <a:off x="7924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10210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12496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26" name="Oval 125"/>
                <p:cNvSpPr/>
                <p:nvPr/>
              </p:nvSpPr>
              <p:spPr>
                <a:xfrm>
                  <a:off x="1325563" y="2103437"/>
                  <a:ext cx="228600" cy="228600"/>
                </a:xfrm>
                <a:prstGeom prst="ellipse">
                  <a:avLst/>
                </a:prstGeom>
                <a:solidFill>
                  <a:schemeClr val="accent5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1692275" y="2103437"/>
                  <a:ext cx="228600" cy="2286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0771" name="Group 28"/>
                <p:cNvGrpSpPr>
                  <a:grpSpLocks/>
                </p:cNvGrpSpPr>
                <p:nvPr/>
              </p:nvGrpSpPr>
              <p:grpSpPr bwMode="auto">
                <a:xfrm>
                  <a:off x="2133600" y="2209800"/>
                  <a:ext cx="502919" cy="45719"/>
                  <a:chOff x="792480" y="2209800"/>
                  <a:chExt cx="502919" cy="45719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7924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10210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1249680" y="2209800"/>
                    <a:ext cx="4603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2514600" y="22098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73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1243584" y="2075688"/>
                  <a:ext cx="41148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n-1</a:t>
                  </a:r>
                </a:p>
              </p:txBody>
            </p:sp>
            <p:sp>
              <p:nvSpPr>
                <p:cNvPr id="30774" name="TextBox 130"/>
                <p:cNvSpPr txBox="1">
                  <a:spLocks noChangeArrowheads="1"/>
                </p:cNvSpPr>
                <p:nvPr/>
              </p:nvSpPr>
              <p:spPr bwMode="auto">
                <a:xfrm>
                  <a:off x="1676400" y="2075688"/>
                  <a:ext cx="2286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  <a:latin typeface="Calibri" pitchFamily="34" charset="0"/>
                    </a:rPr>
                    <a:t>n</a:t>
                  </a:r>
                </a:p>
              </p:txBody>
            </p:sp>
          </p:grpSp>
          <p:cxnSp>
            <p:nvCxnSpPr>
              <p:cNvPr id="93" name="Straight Arrow Connector 92"/>
              <p:cNvCxnSpPr>
                <a:stCxn id="30773" idx="2"/>
                <a:endCxn id="103" idx="0"/>
              </p:cNvCxnSpPr>
              <p:nvPr/>
            </p:nvCxnSpPr>
            <p:spPr>
              <a:xfrm rot="5400000">
                <a:off x="5158581" y="2261394"/>
                <a:ext cx="542925" cy="72548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30774" idx="2"/>
                <a:endCxn id="108" idx="0"/>
              </p:cNvCxnSpPr>
              <p:nvPr/>
            </p:nvCxnSpPr>
            <p:spPr>
              <a:xfrm rot="16200000" flipH="1">
                <a:off x="6129337" y="2357438"/>
                <a:ext cx="542925" cy="533400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30" name="Group 152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3657600" cy="917377"/>
                <a:chOff x="3733800" y="2895600"/>
                <a:chExt cx="3657600" cy="917377"/>
              </a:xfrm>
            </p:grpSpPr>
            <p:cxnSp>
              <p:nvCxnSpPr>
                <p:cNvPr id="96" name="Straight Connector 3"/>
                <p:cNvCxnSpPr/>
                <p:nvPr/>
              </p:nvCxnSpPr>
              <p:spPr>
                <a:xfrm>
                  <a:off x="3733800" y="2895600"/>
                  <a:ext cx="36576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733800" y="3352800"/>
                  <a:ext cx="36576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3505200" y="31242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>
                  <a:off x="3962400" y="31242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35" name="Group 27"/>
                <p:cNvGrpSpPr>
                  <a:grpSpLocks/>
                </p:cNvGrpSpPr>
                <p:nvPr/>
              </p:nvGrpSpPr>
              <p:grpSpPr bwMode="auto">
                <a:xfrm>
                  <a:off x="3810008" y="3124200"/>
                  <a:ext cx="304805" cy="45719"/>
                  <a:chOff x="792480" y="2209800"/>
                  <a:chExt cx="502919" cy="45719"/>
                </a:xfrm>
              </p:grpSpPr>
              <p:sp>
                <p:nvSpPr>
                  <p:cNvPr id="116" name="Oval 18"/>
                  <p:cNvSpPr/>
                  <p:nvPr/>
                </p:nvSpPr>
                <p:spPr>
                  <a:xfrm>
                    <a:off x="792467" y="2209800"/>
                    <a:ext cx="44529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020349" y="2209800"/>
                    <a:ext cx="4714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1250850" y="2209800"/>
                    <a:ext cx="4452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7162800" y="3124200"/>
                  <a:ext cx="457200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37" name="Group 27"/>
                <p:cNvGrpSpPr>
                  <a:grpSpLocks/>
                </p:cNvGrpSpPr>
                <p:nvPr/>
              </p:nvGrpSpPr>
              <p:grpSpPr bwMode="auto">
                <a:xfrm>
                  <a:off x="7010400" y="3124200"/>
                  <a:ext cx="304805" cy="45719"/>
                  <a:chOff x="792480" y="2209800"/>
                  <a:chExt cx="502919" cy="45719"/>
                </a:xfrm>
              </p:grpSpPr>
              <p:sp>
                <p:nvSpPr>
                  <p:cNvPr id="113" name="Oval 18"/>
                  <p:cNvSpPr/>
                  <p:nvPr/>
                </p:nvSpPr>
                <p:spPr>
                  <a:xfrm>
                    <a:off x="792480" y="2209800"/>
                    <a:ext cx="44529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1020362" y="2209800"/>
                    <a:ext cx="4714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1250863" y="2209800"/>
                    <a:ext cx="44528" cy="46037"/>
                  </a:xfrm>
                  <a:prstGeom prst="ellipse">
                    <a:avLst/>
                  </a:prstGeom>
                  <a:ln w="127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3" name="Rectangle 102"/>
                <p:cNvSpPr/>
                <p:nvPr/>
              </p:nvSpPr>
              <p:spPr>
                <a:xfrm>
                  <a:off x="4191000" y="2895600"/>
                  <a:ext cx="228600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419600" y="2895600"/>
                  <a:ext cx="228600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648200" y="2895600"/>
                  <a:ext cx="228600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876800" y="2895600"/>
                  <a:ext cx="228600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5105400" y="2895600"/>
                  <a:ext cx="228600" cy="457200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791200" y="2895600"/>
                  <a:ext cx="228600" cy="45720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6019800" y="2895600"/>
                  <a:ext cx="228600" cy="45720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248400" y="2895600"/>
                  <a:ext cx="228600" cy="457200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746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4191000" y="2971800"/>
                  <a:ext cx="9906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Calibri" pitchFamily="34" charset="0"/>
                    </a:rPr>
                    <a:t>n-1’s data</a:t>
                  </a:r>
                </a:p>
              </p:txBody>
            </p:sp>
            <p:sp>
              <p:nvSpPr>
                <p:cNvPr id="30747" name="TextBox 111"/>
                <p:cNvSpPr txBox="1">
                  <a:spLocks noChangeArrowheads="1"/>
                </p:cNvSpPr>
                <p:nvPr/>
              </p:nvSpPr>
              <p:spPr bwMode="auto">
                <a:xfrm>
                  <a:off x="5791200" y="2971800"/>
                  <a:ext cx="76200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solidFill>
                        <a:srgbClr val="FF0000"/>
                      </a:solidFill>
                      <a:latin typeface="Calibri" pitchFamily="34" charset="0"/>
                    </a:rPr>
                    <a:t>n’s data</a:t>
                  </a: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5334000" y="2895600"/>
                  <a:ext cx="2286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5562600" y="2895600"/>
                  <a:ext cx="2286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6477000" y="2895600"/>
                  <a:ext cx="2286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6705600" y="2895600"/>
                  <a:ext cx="2286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8" name="Left Brace 147"/>
                <p:cNvSpPr/>
                <p:nvPr/>
              </p:nvSpPr>
              <p:spPr>
                <a:xfrm rot="-5400000">
                  <a:off x="4914900" y="2628900"/>
                  <a:ext cx="152400" cy="1600200"/>
                </a:xfrm>
                <a:prstGeom prst="leftBrac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9" name="Left Brace 148"/>
                <p:cNvSpPr/>
                <p:nvPr/>
              </p:nvSpPr>
              <p:spPr>
                <a:xfrm rot="-5400000">
                  <a:off x="6286500" y="2857500"/>
                  <a:ext cx="152400" cy="1143000"/>
                </a:xfrm>
                <a:prstGeom prst="leftBrac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4267200" y="3505200"/>
                  <a:ext cx="1371600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chemeClr val="accent4"/>
                      </a:solidFill>
                      <a:latin typeface="+mn-lt"/>
                      <a:cs typeface="+mn-cs"/>
                    </a:rPr>
                    <a:t>reserved for n-1</a:t>
                  </a: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5791200" y="3505200"/>
                  <a:ext cx="1219200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schemeClr val="accent4"/>
                      </a:solidFill>
                      <a:latin typeface="+mn-lt"/>
                      <a:cs typeface="+mn-cs"/>
                    </a:rPr>
                    <a:t>reserved for n</a:t>
                  </a:r>
                </a:p>
              </p:txBody>
            </p:sp>
          </p:grpSp>
        </p:grpSp>
        <p:sp>
          <p:nvSpPr>
            <p:cNvPr id="30726" name="TextBox 161"/>
            <p:cNvSpPr txBox="1">
              <a:spLocks noChangeArrowheads="1"/>
            </p:cNvSpPr>
            <p:nvPr/>
          </p:nvSpPr>
          <p:spPr bwMode="auto">
            <a:xfrm>
              <a:off x="4495800" y="3810000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Calibri" pitchFamily="34" charset="0"/>
                </a:rPr>
                <a:t>in modified CSR</a:t>
              </a:r>
            </a:p>
            <a:p>
              <a:pPr>
                <a:buFont typeface="Arial" charset="0"/>
                <a:buChar char="•"/>
              </a:pPr>
              <a:r>
                <a:rPr lang="en-US">
                  <a:solidFill>
                    <a:schemeClr val="accent1"/>
                  </a:solidFill>
                  <a:latin typeface="Calibri" pitchFamily="34" charset="0"/>
                </a:rPr>
                <a:t> bonds list</a:t>
              </a:r>
            </a:p>
            <a:p>
              <a:pPr>
                <a:buFont typeface="Arial" charset="0"/>
                <a:buChar char="•"/>
              </a:pPr>
              <a:r>
                <a:rPr lang="en-US">
                  <a:solidFill>
                    <a:schemeClr val="accent1"/>
                  </a:solidFill>
                  <a:latin typeface="Calibri" pitchFamily="34" charset="0"/>
                </a:rPr>
                <a:t> hbonds list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Validation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Hexane (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</a:t>
            </a:r>
            <a:r>
              <a:rPr lang="en-US" sz="2400" baseline="-25000">
                <a:solidFill>
                  <a:srgbClr val="C00000"/>
                </a:solidFill>
                <a:latin typeface="Calibri" pitchFamily="34" charset="0"/>
              </a:rPr>
              <a:t>14</a:t>
            </a: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) Structure Comparison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Excellent agreement!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010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Comparison to LAMMPS-</a:t>
            </a: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Reax</a:t>
            </a:r>
            <a:endParaRPr lang="en-US" sz="36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Time per time-step comparison</a:t>
            </a:r>
            <a:endParaRPr lang="en-US" sz="24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Qeq solver performance</a:t>
            </a:r>
          </a:p>
          <a:p>
            <a:pPr marL="342900" indent="-342900" algn="ctr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Memory foot-print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48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4972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95925"/>
            <a:ext cx="4495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800600" y="4419600"/>
            <a:ext cx="4114800" cy="1536700"/>
            <a:chOff x="4800600" y="4419600"/>
            <a:chExt cx="4114800" cy="1537395"/>
          </a:xfrm>
        </p:grpSpPr>
        <p:cxnSp>
          <p:nvCxnSpPr>
            <p:cNvPr id="10" name="Straight Arrow Connector 9"/>
            <p:cNvCxnSpPr>
              <a:stCxn id="33801" idx="1"/>
            </p:cNvCxnSpPr>
            <p:nvPr/>
          </p:nvCxnSpPr>
          <p:spPr>
            <a:xfrm rot="10800000">
              <a:off x="4800600" y="4419600"/>
              <a:ext cx="2743200" cy="8449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801" idx="1"/>
            </p:cNvCxnSpPr>
            <p:nvPr/>
          </p:nvCxnSpPr>
          <p:spPr>
            <a:xfrm rot="10800000">
              <a:off x="6553200" y="4419600"/>
              <a:ext cx="990600" cy="84493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1" name="TextBox 18"/>
            <p:cNvSpPr txBox="1">
              <a:spLocks noChangeArrowheads="1"/>
            </p:cNvSpPr>
            <p:nvPr/>
          </p:nvSpPr>
          <p:spPr bwMode="auto">
            <a:xfrm>
              <a:off x="7543800" y="4572000"/>
              <a:ext cx="1371600" cy="138499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 different QEq formulations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 similar results</a:t>
              </a:r>
            </a:p>
            <a:p>
              <a:pPr>
                <a:buFont typeface="Arial" charset="0"/>
                <a:buChar char="•"/>
              </a:pPr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 LAMMPS: 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CG / no preconditioner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 Realization: </a:t>
            </a: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PuReMD</a:t>
            </a:r>
            <a:endParaRPr lang="en-US" sz="36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Built on the 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SerialReax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platform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Excellent per-</a:t>
            </a:r>
            <a:r>
              <a:rPr lang="en-US" sz="2000" dirty="0" err="1">
                <a:solidFill>
                  <a:schemeClr val="accent1"/>
                </a:solidFill>
                <a:latin typeface="Calibri" pitchFamily="34" charset="0"/>
              </a:rPr>
              <a:t>timestep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 running time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Linear scaling memory footprint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en-US" sz="20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Extends its capabilities to large systems, longer time-scales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Scalable algorithms and techniques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Demonstrated scaling to over 3K cores</a:t>
            </a:r>
          </a:p>
          <a:p>
            <a:pPr marL="342900" indent="-342900">
              <a:spcBef>
                <a:spcPct val="20000"/>
              </a:spcBef>
            </a:pPr>
            <a:endParaRPr lang="en-US" sz="1600" u="sng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u="sng" dirty="0">
                <a:latin typeface="Calibri" pitchFamily="34" charset="0"/>
              </a:rPr>
              <a:t>Related publication: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i="1" dirty="0">
                <a:latin typeface="Calibri" pitchFamily="34" charset="0"/>
              </a:rPr>
              <a:t>Parallel Reactive Molecular Dynamics: Numerical Methods and Algorithmic Techniques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H. M. </a:t>
            </a:r>
            <a:r>
              <a:rPr lang="en-US" sz="1600" dirty="0" err="1">
                <a:latin typeface="Calibri" pitchFamily="34" charset="0"/>
              </a:rPr>
              <a:t>Aktulga</a:t>
            </a:r>
            <a:r>
              <a:rPr lang="en-US" sz="1600" dirty="0">
                <a:latin typeface="Calibri" pitchFamily="34" charset="0"/>
              </a:rPr>
              <a:t>, J. C. Fogarty, S. A. </a:t>
            </a:r>
            <a:r>
              <a:rPr lang="en-US" sz="1600" dirty="0" err="1">
                <a:latin typeface="Calibri" pitchFamily="34" charset="0"/>
              </a:rPr>
              <a:t>Pandit</a:t>
            </a:r>
            <a:r>
              <a:rPr lang="en-US" sz="1600" dirty="0">
                <a:latin typeface="Calibri" pitchFamily="34" charset="0"/>
              </a:rPr>
              <a:t>, A. Y. </a:t>
            </a:r>
            <a:r>
              <a:rPr lang="en-US" sz="1600" dirty="0" err="1">
                <a:latin typeface="Calibri" pitchFamily="34" charset="0"/>
              </a:rPr>
              <a:t>Grama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Parallel </a:t>
            </a:r>
            <a:r>
              <a:rPr lang="en-US" sz="1600" dirty="0">
                <a:latin typeface="Calibri" pitchFamily="34" charset="0"/>
              </a:rPr>
              <a:t>Computing </a:t>
            </a:r>
            <a:r>
              <a:rPr lang="en-US" sz="1600" dirty="0" smtClean="0">
                <a:latin typeface="Calibri" pitchFamily="34" charset="0"/>
              </a:rPr>
              <a:t>(to appear)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Parallelization: Outer-Shell</a:t>
            </a:r>
          </a:p>
        </p:txBody>
      </p:sp>
      <p:grpSp>
        <p:nvGrpSpPr>
          <p:cNvPr id="37890" name="Group 258"/>
          <p:cNvGrpSpPr>
            <a:grpSpLocks/>
          </p:cNvGrpSpPr>
          <p:nvPr/>
        </p:nvGrpSpPr>
        <p:grpSpPr bwMode="auto">
          <a:xfrm>
            <a:off x="1028700" y="1143000"/>
            <a:ext cx="7099300" cy="5486400"/>
            <a:chOff x="1028700" y="914400"/>
            <a:chExt cx="7100047" cy="5486401"/>
          </a:xfrm>
        </p:grpSpPr>
        <p:grpSp>
          <p:nvGrpSpPr>
            <p:cNvPr id="37895" name="Group 474"/>
            <p:cNvGrpSpPr>
              <a:grpSpLocks/>
            </p:cNvGrpSpPr>
            <p:nvPr/>
          </p:nvGrpSpPr>
          <p:grpSpPr bwMode="auto">
            <a:xfrm>
              <a:off x="1674159" y="914400"/>
              <a:ext cx="5809129" cy="5486401"/>
              <a:chOff x="914400" y="0"/>
              <a:chExt cx="8229600" cy="7772400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>
                <a:off x="-2970777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>
                <a:off x="-2057604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-1142182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-229009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686414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1599587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5400000">
                <a:off x="2515009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>
                <a:off x="3428182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>
                <a:off x="4343605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>
                <a:off x="5256778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96" name="Group 91"/>
            <p:cNvGrpSpPr>
              <a:grpSpLocks/>
            </p:cNvGrpSpPr>
            <p:nvPr/>
          </p:nvGrpSpPr>
          <p:grpSpPr bwMode="auto">
            <a:xfrm>
              <a:off x="1028700" y="1559859"/>
              <a:ext cx="7100047" cy="4518213"/>
              <a:chOff x="0" y="914400"/>
              <a:chExt cx="10058400" cy="6400800"/>
            </a:xfrm>
          </p:grpSpPr>
          <p:grpSp>
            <p:nvGrpSpPr>
              <p:cNvPr id="37958" name="Group 90"/>
              <p:cNvGrpSpPr>
                <a:grpSpLocks/>
              </p:cNvGrpSpPr>
              <p:nvPr/>
            </p:nvGrpSpPr>
            <p:grpSpPr bwMode="auto">
              <a:xfrm>
                <a:off x="0" y="914400"/>
                <a:ext cx="10058400" cy="5486400"/>
                <a:chOff x="0" y="914400"/>
                <a:chExt cx="10058400" cy="5486400"/>
              </a:xfrm>
            </p:grpSpPr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0" y="3670300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0" y="915326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0" y="1830652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0" y="2743729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0" y="4572133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0" y="5487458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0" y="6400535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>
              <a:xfrm>
                <a:off x="0" y="7315862"/>
                <a:ext cx="10058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97" name="Group 89"/>
            <p:cNvGrpSpPr>
              <a:grpSpLocks/>
            </p:cNvGrpSpPr>
            <p:nvPr/>
          </p:nvGrpSpPr>
          <p:grpSpPr bwMode="auto">
            <a:xfrm>
              <a:off x="1835524" y="1075765"/>
              <a:ext cx="5486400" cy="4840942"/>
              <a:chOff x="1143000" y="228600"/>
              <a:chExt cx="7772400" cy="6858000"/>
            </a:xfrm>
          </p:grpSpPr>
          <p:grpSp>
            <p:nvGrpSpPr>
              <p:cNvPr id="37898" name="Group 395"/>
              <p:cNvGrpSpPr>
                <a:grpSpLocks/>
              </p:cNvGrpSpPr>
              <p:nvPr/>
            </p:nvGrpSpPr>
            <p:grpSpPr bwMode="auto">
              <a:xfrm>
                <a:off x="1143000" y="228600"/>
                <a:ext cx="3200400" cy="3200400"/>
                <a:chOff x="228600" y="685800"/>
                <a:chExt cx="3200400" cy="3200400"/>
              </a:xfrm>
            </p:grpSpPr>
            <p:grpSp>
              <p:nvGrpSpPr>
                <p:cNvPr id="37942" name="Group 55"/>
                <p:cNvGrpSpPr>
                  <a:grpSpLocks/>
                </p:cNvGrpSpPr>
                <p:nvPr/>
              </p:nvGrpSpPr>
              <p:grpSpPr bwMode="auto">
                <a:xfrm>
                  <a:off x="228600" y="685800"/>
                  <a:ext cx="3200400" cy="3200400"/>
                  <a:chOff x="228600" y="685800"/>
                  <a:chExt cx="3200400" cy="3200400"/>
                </a:xfrm>
              </p:grpSpPr>
              <p:sp>
                <p:nvSpPr>
                  <p:cNvPr id="246" name="Rectangle 245"/>
                  <p:cNvSpPr/>
                  <p:nvPr/>
                </p:nvSpPr>
                <p:spPr>
                  <a:xfrm>
                    <a:off x="914196" y="1372526"/>
                    <a:ext cx="1828595" cy="182840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7" name="Rectangle 35"/>
                  <p:cNvSpPr/>
                  <p:nvPr/>
                </p:nvSpPr>
                <p:spPr>
                  <a:xfrm>
                    <a:off x="228191" y="1372526"/>
                    <a:ext cx="686005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8" name="Rectangle 36"/>
                  <p:cNvSpPr/>
                  <p:nvPr/>
                </p:nvSpPr>
                <p:spPr>
                  <a:xfrm>
                    <a:off x="2742791" y="1372526"/>
                    <a:ext cx="686005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9" name="Rectangle 37"/>
                  <p:cNvSpPr/>
                  <p:nvPr/>
                </p:nvSpPr>
                <p:spPr>
                  <a:xfrm rot="5400000">
                    <a:off x="1485527" y="115262"/>
                    <a:ext cx="685933" cy="182859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 rot="5400000">
                    <a:off x="1485527" y="2629597"/>
                    <a:ext cx="685933" cy="182859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51" name="Pie 250"/>
                  <p:cNvSpPr>
                    <a:spLocks noChangeAspect="1"/>
                  </p:cNvSpPr>
                  <p:nvPr/>
                </p:nvSpPr>
                <p:spPr>
                  <a:xfrm>
                    <a:off x="2056787" y="2514997"/>
                    <a:ext cx="1372009" cy="1371865"/>
                  </a:xfrm>
                  <a:prstGeom prst="pie">
                    <a:avLst>
                      <a:gd name="adj1" fmla="val 21403212"/>
                      <a:gd name="adj2" fmla="val 5422325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2" name="Pie 251"/>
                  <p:cNvSpPr>
                    <a:spLocks noChangeAspect="1"/>
                  </p:cNvSpPr>
                  <p:nvPr/>
                </p:nvSpPr>
                <p:spPr>
                  <a:xfrm>
                    <a:off x="2056787" y="686593"/>
                    <a:ext cx="1372009" cy="1371865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3" name="Pie 252"/>
                  <p:cNvSpPr>
                    <a:spLocks noChangeAspect="1"/>
                  </p:cNvSpPr>
                  <p:nvPr/>
                </p:nvSpPr>
                <p:spPr>
                  <a:xfrm>
                    <a:off x="228191" y="686593"/>
                    <a:ext cx="1372009" cy="1371865"/>
                  </a:xfrm>
                  <a:prstGeom prst="pie">
                    <a:avLst>
                      <a:gd name="adj1" fmla="val 10770487"/>
                      <a:gd name="adj2" fmla="val 1621037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4" name="Pie 253"/>
                  <p:cNvSpPr>
                    <a:spLocks noChangeAspect="1"/>
                  </p:cNvSpPr>
                  <p:nvPr/>
                </p:nvSpPr>
                <p:spPr>
                  <a:xfrm>
                    <a:off x="228191" y="2514997"/>
                    <a:ext cx="1372009" cy="1371865"/>
                  </a:xfrm>
                  <a:prstGeom prst="pie">
                    <a:avLst>
                      <a:gd name="adj1" fmla="val 5370154"/>
                      <a:gd name="adj2" fmla="val 10823437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943" name="Group 53"/>
                <p:cNvGrpSpPr>
                  <a:grpSpLocks/>
                </p:cNvGrpSpPr>
                <p:nvPr/>
              </p:nvGrpSpPr>
              <p:grpSpPr bwMode="auto">
                <a:xfrm>
                  <a:off x="9906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244" name="Straight Arrow Connector 243"/>
                  <p:cNvCxnSpPr/>
                  <p:nvPr/>
                </p:nvCxnSpPr>
                <p:spPr>
                  <a:xfrm rot="5400000">
                    <a:off x="77591" y="2285603"/>
                    <a:ext cx="1828402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48" name="TextBox 2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7944" name="Group 54"/>
                <p:cNvGrpSpPr>
                  <a:grpSpLocks/>
                </p:cNvGrpSpPr>
                <p:nvPr/>
              </p:nvGrpSpPr>
              <p:grpSpPr bwMode="auto">
                <a:xfrm>
                  <a:off x="228600" y="1860550"/>
                  <a:ext cx="685800" cy="479618"/>
                  <a:chOff x="228600" y="1860550"/>
                  <a:chExt cx="685800" cy="479618"/>
                </a:xfrm>
              </p:grpSpPr>
              <p:cxnSp>
                <p:nvCxnSpPr>
                  <p:cNvPr id="242" name="Straight Arrow Connector 241"/>
                  <p:cNvCxnSpPr/>
                  <p:nvPr/>
                </p:nvCxnSpPr>
                <p:spPr>
                  <a:xfrm rot="10800000" flipH="1">
                    <a:off x="228191" y="2290102"/>
                    <a:ext cx="686005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46" name="TextBox 2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974" y="1860550"/>
                    <a:ext cx="269875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37899" name="Group 412"/>
              <p:cNvGrpSpPr>
                <a:grpSpLocks/>
              </p:cNvGrpSpPr>
              <p:nvPr/>
            </p:nvGrpSpPr>
            <p:grpSpPr bwMode="auto">
              <a:xfrm>
                <a:off x="6400800" y="228600"/>
                <a:ext cx="2514600" cy="3200400"/>
                <a:chOff x="4572000" y="685800"/>
                <a:chExt cx="2514600" cy="3200400"/>
              </a:xfrm>
            </p:grpSpPr>
            <p:grpSp>
              <p:nvGrpSpPr>
                <p:cNvPr id="37930" name="Group 116"/>
                <p:cNvGrpSpPr>
                  <a:grpSpLocks/>
                </p:cNvGrpSpPr>
                <p:nvPr/>
              </p:nvGrpSpPr>
              <p:grpSpPr bwMode="auto">
                <a:xfrm>
                  <a:off x="4572000" y="685800"/>
                  <a:ext cx="2514600" cy="3200400"/>
                  <a:chOff x="4572000" y="685800"/>
                  <a:chExt cx="2514600" cy="3200400"/>
                </a:xfrm>
              </p:grpSpPr>
              <p:sp>
                <p:nvSpPr>
                  <p:cNvPr id="234" name="Rectangle 233"/>
                  <p:cNvSpPr/>
                  <p:nvPr/>
                </p:nvSpPr>
                <p:spPr>
                  <a:xfrm>
                    <a:off x="4572408" y="1372526"/>
                    <a:ext cx="1828596" cy="182840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401004" y="1372526"/>
                    <a:ext cx="686004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 rot="5400000">
                    <a:off x="5143740" y="115262"/>
                    <a:ext cx="685933" cy="182859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7" name="Pie 236"/>
                  <p:cNvSpPr>
                    <a:spLocks noChangeAspect="1"/>
                  </p:cNvSpPr>
                  <p:nvPr/>
                </p:nvSpPr>
                <p:spPr>
                  <a:xfrm>
                    <a:off x="5714999" y="2514997"/>
                    <a:ext cx="1372009" cy="1371865"/>
                  </a:xfrm>
                  <a:prstGeom prst="pie">
                    <a:avLst>
                      <a:gd name="adj1" fmla="val 21403212"/>
                      <a:gd name="adj2" fmla="val 5422325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Pie 237"/>
                  <p:cNvSpPr>
                    <a:spLocks noChangeAspect="1"/>
                  </p:cNvSpPr>
                  <p:nvPr/>
                </p:nvSpPr>
                <p:spPr>
                  <a:xfrm>
                    <a:off x="5714999" y="686593"/>
                    <a:ext cx="1372009" cy="1371865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931" name="Group 75"/>
                <p:cNvGrpSpPr>
                  <a:grpSpLocks/>
                </p:cNvGrpSpPr>
                <p:nvPr/>
              </p:nvGrpSpPr>
              <p:grpSpPr bwMode="auto">
                <a:xfrm>
                  <a:off x="6019800" y="1371600"/>
                  <a:ext cx="306388" cy="1828800"/>
                  <a:chOff x="6019800" y="1371600"/>
                  <a:chExt cx="306388" cy="1828800"/>
                </a:xfrm>
              </p:grpSpPr>
              <p:cxnSp>
                <p:nvCxnSpPr>
                  <p:cNvPr id="232" name="Straight Arrow Connector 231"/>
                  <p:cNvCxnSpPr/>
                  <p:nvPr/>
                </p:nvCxnSpPr>
                <p:spPr>
                  <a:xfrm rot="5400000">
                    <a:off x="5411455" y="2285603"/>
                    <a:ext cx="1828402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36" name="Text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98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7932" name="Group 72"/>
                <p:cNvGrpSpPr>
                  <a:grpSpLocks/>
                </p:cNvGrpSpPr>
                <p:nvPr/>
              </p:nvGrpSpPr>
              <p:grpSpPr bwMode="auto">
                <a:xfrm>
                  <a:off x="6400800" y="1860550"/>
                  <a:ext cx="685800" cy="479618"/>
                  <a:chOff x="228600" y="1860550"/>
                  <a:chExt cx="685800" cy="479618"/>
                </a:xfrm>
              </p:grpSpPr>
              <p:cxnSp>
                <p:nvCxnSpPr>
                  <p:cNvPr id="230" name="Straight Arrow Connector 229"/>
                  <p:cNvCxnSpPr/>
                  <p:nvPr/>
                </p:nvCxnSpPr>
                <p:spPr>
                  <a:xfrm rot="10800000" flipH="1">
                    <a:off x="228804" y="2290102"/>
                    <a:ext cx="686004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34" name="TextBox 2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099" y="1860550"/>
                    <a:ext cx="323850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37900" name="Group 425"/>
              <p:cNvGrpSpPr>
                <a:grpSpLocks/>
              </p:cNvGrpSpPr>
              <p:nvPr/>
            </p:nvGrpSpPr>
            <p:grpSpPr bwMode="auto">
              <a:xfrm>
                <a:off x="1457324" y="4224528"/>
                <a:ext cx="2581276" cy="2523744"/>
                <a:chOff x="7824596" y="1024128"/>
                <a:chExt cx="2581276" cy="2523744"/>
              </a:xfrm>
            </p:grpSpPr>
            <p:grpSp>
              <p:nvGrpSpPr>
                <p:cNvPr id="37914" name="Group 115"/>
                <p:cNvGrpSpPr>
                  <a:grpSpLocks/>
                </p:cNvGrpSpPr>
                <p:nvPr/>
              </p:nvGrpSpPr>
              <p:grpSpPr bwMode="auto">
                <a:xfrm>
                  <a:off x="7882128" y="1024128"/>
                  <a:ext cx="2523744" cy="2523744"/>
                  <a:chOff x="7882128" y="1024128"/>
                  <a:chExt cx="2523744" cy="2523744"/>
                </a:xfrm>
              </p:grpSpPr>
              <p:sp>
                <p:nvSpPr>
                  <p:cNvPr id="218" name="Rectangle 217"/>
                  <p:cNvSpPr/>
                  <p:nvPr/>
                </p:nvSpPr>
                <p:spPr>
                  <a:xfrm>
                    <a:off x="8229605" y="1373981"/>
                    <a:ext cx="1830845" cy="1828404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7883229" y="1373981"/>
                    <a:ext cx="346376" cy="182840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10060450" y="1373981"/>
                    <a:ext cx="346376" cy="182840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1" name="Pie 220"/>
                  <p:cNvSpPr>
                    <a:spLocks noChangeAspect="1"/>
                  </p:cNvSpPr>
                  <p:nvPr/>
                </p:nvSpPr>
                <p:spPr>
                  <a:xfrm>
                    <a:off x="9711825" y="2853796"/>
                    <a:ext cx="686004" cy="685933"/>
                  </a:xfrm>
                  <a:prstGeom prst="pie">
                    <a:avLst>
                      <a:gd name="adj1" fmla="val 21504455"/>
                      <a:gd name="adj2" fmla="val 5422325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2" name="Pie 221"/>
                  <p:cNvSpPr>
                    <a:spLocks noChangeAspect="1"/>
                  </p:cNvSpPr>
                  <p:nvPr/>
                </p:nvSpPr>
                <p:spPr>
                  <a:xfrm>
                    <a:off x="9711825" y="1027641"/>
                    <a:ext cx="686004" cy="685933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3" name="Pie 222"/>
                  <p:cNvSpPr>
                    <a:spLocks noChangeAspect="1"/>
                  </p:cNvSpPr>
                  <p:nvPr/>
                </p:nvSpPr>
                <p:spPr>
                  <a:xfrm>
                    <a:off x="7883229" y="1027641"/>
                    <a:ext cx="686005" cy="685933"/>
                  </a:xfrm>
                  <a:prstGeom prst="pie">
                    <a:avLst>
                      <a:gd name="adj1" fmla="val 10770487"/>
                      <a:gd name="adj2" fmla="val 1621037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4" name="Pie 223"/>
                  <p:cNvSpPr>
                    <a:spLocks noChangeAspect="1"/>
                  </p:cNvSpPr>
                  <p:nvPr/>
                </p:nvSpPr>
                <p:spPr>
                  <a:xfrm>
                    <a:off x="7883229" y="2853796"/>
                    <a:ext cx="686005" cy="685933"/>
                  </a:xfrm>
                  <a:prstGeom prst="pie">
                    <a:avLst>
                      <a:gd name="adj1" fmla="val 5370154"/>
                      <a:gd name="adj2" fmla="val 10823437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8229605" y="1027641"/>
                    <a:ext cx="1830845" cy="34634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8229605" y="3202385"/>
                    <a:ext cx="1830845" cy="346340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7915" name="Group 86"/>
                <p:cNvGrpSpPr>
                  <a:grpSpLocks/>
                </p:cNvGrpSpPr>
                <p:nvPr/>
              </p:nvGrpSpPr>
              <p:grpSpPr bwMode="auto">
                <a:xfrm>
                  <a:off x="83058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216" name="Straight Arrow Connector 215"/>
                  <p:cNvCxnSpPr/>
                  <p:nvPr/>
                </p:nvCxnSpPr>
                <p:spPr>
                  <a:xfrm rot="5400000">
                    <a:off x="75552" y="2287059"/>
                    <a:ext cx="1832901" cy="2250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20" name="TextBox 2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7916" name="Group 113"/>
                <p:cNvGrpSpPr>
                  <a:grpSpLocks/>
                </p:cNvGrpSpPr>
                <p:nvPr/>
              </p:nvGrpSpPr>
              <p:grpSpPr bwMode="auto">
                <a:xfrm>
                  <a:off x="7824596" y="1873249"/>
                  <a:ext cx="647700" cy="414339"/>
                  <a:chOff x="9958196" y="1873249"/>
                  <a:chExt cx="647700" cy="414339"/>
                </a:xfrm>
              </p:grpSpPr>
              <p:cxnSp>
                <p:nvCxnSpPr>
                  <p:cNvPr id="214" name="Straight Arrow Connector 213"/>
                  <p:cNvCxnSpPr/>
                  <p:nvPr/>
                </p:nvCxnSpPr>
                <p:spPr>
                  <a:xfrm rot="10800000" flipH="1">
                    <a:off x="10059565" y="2289308"/>
                    <a:ext cx="303641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18" name="TextBox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58196" y="1873249"/>
                    <a:ext cx="647700" cy="3924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Calibri" pitchFamily="34" charset="0"/>
                      </a:rPr>
                      <a:t>r/2</a:t>
                    </a:r>
                  </a:p>
                </p:txBody>
              </p:sp>
            </p:grpSp>
          </p:grpSp>
          <p:grpSp>
            <p:nvGrpSpPr>
              <p:cNvPr id="37901" name="Group 443"/>
              <p:cNvGrpSpPr>
                <a:grpSpLocks/>
              </p:cNvGrpSpPr>
              <p:nvPr/>
            </p:nvGrpSpPr>
            <p:grpSpPr bwMode="auto">
              <a:xfrm>
                <a:off x="5715000" y="3886200"/>
                <a:ext cx="3200400" cy="3200400"/>
                <a:chOff x="11201400" y="685800"/>
                <a:chExt cx="3200400" cy="3200400"/>
              </a:xfrm>
            </p:grpSpPr>
            <p:grpSp>
              <p:nvGrpSpPr>
                <p:cNvPr id="37902" name="Group 367"/>
                <p:cNvGrpSpPr>
                  <a:grpSpLocks/>
                </p:cNvGrpSpPr>
                <p:nvPr/>
              </p:nvGrpSpPr>
              <p:grpSpPr bwMode="auto">
                <a:xfrm>
                  <a:off x="11201400" y="685800"/>
                  <a:ext cx="3200400" cy="3200400"/>
                  <a:chOff x="11201400" y="685800"/>
                  <a:chExt cx="3200400" cy="3200400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11887608" y="1371733"/>
                    <a:ext cx="1828596" cy="182840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7" name="Rectangle 35"/>
                  <p:cNvSpPr/>
                  <p:nvPr/>
                </p:nvSpPr>
                <p:spPr>
                  <a:xfrm>
                    <a:off x="11201604" y="1371733"/>
                    <a:ext cx="686004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8" name="Rectangle 36"/>
                  <p:cNvSpPr/>
                  <p:nvPr/>
                </p:nvSpPr>
                <p:spPr>
                  <a:xfrm>
                    <a:off x="13716204" y="1371733"/>
                    <a:ext cx="686004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9" name="Rectangle 37"/>
                  <p:cNvSpPr/>
                  <p:nvPr/>
                </p:nvSpPr>
                <p:spPr>
                  <a:xfrm rot="5400000">
                    <a:off x="12458940" y="114468"/>
                    <a:ext cx="685933" cy="182859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 rot="5400000">
                    <a:off x="12458940" y="2628804"/>
                    <a:ext cx="685933" cy="182859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7903" name="Group 53"/>
                <p:cNvGrpSpPr>
                  <a:grpSpLocks/>
                </p:cNvGrpSpPr>
                <p:nvPr/>
              </p:nvGrpSpPr>
              <p:grpSpPr bwMode="auto">
                <a:xfrm>
                  <a:off x="119634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204" name="Straight Arrow Connector 203"/>
                  <p:cNvCxnSpPr/>
                  <p:nvPr/>
                </p:nvCxnSpPr>
                <p:spPr>
                  <a:xfrm rot="5400000">
                    <a:off x="78203" y="2284810"/>
                    <a:ext cx="1828402" cy="2250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08" name="TextBox 2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7904" name="Group 54"/>
                <p:cNvGrpSpPr>
                  <a:grpSpLocks/>
                </p:cNvGrpSpPr>
                <p:nvPr/>
              </p:nvGrpSpPr>
              <p:grpSpPr bwMode="auto">
                <a:xfrm>
                  <a:off x="11201400" y="1873248"/>
                  <a:ext cx="685800" cy="479618"/>
                  <a:chOff x="228600" y="1873248"/>
                  <a:chExt cx="685800" cy="479618"/>
                </a:xfrm>
              </p:grpSpPr>
              <p:cxnSp>
                <p:nvCxnSpPr>
                  <p:cNvPr id="202" name="Straight Arrow Connector 201"/>
                  <p:cNvCxnSpPr/>
                  <p:nvPr/>
                </p:nvCxnSpPr>
                <p:spPr>
                  <a:xfrm rot="10800000" flipH="1">
                    <a:off x="228804" y="2284809"/>
                    <a:ext cx="686004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906" name="TextBox 2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850" y="1873248"/>
                    <a:ext cx="323850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</p:grpSp>
      </p:grpSp>
      <p:sp>
        <p:nvSpPr>
          <p:cNvPr id="37891" name="TextBox 254"/>
          <p:cNvSpPr txBox="1">
            <a:spLocks noChangeArrowheads="1"/>
          </p:cNvSpPr>
          <p:nvPr/>
        </p:nvSpPr>
        <p:spPr bwMode="auto">
          <a:xfrm>
            <a:off x="2247900" y="3467100"/>
            <a:ext cx="140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full shell</a:t>
            </a:r>
          </a:p>
        </p:txBody>
      </p:sp>
      <p:sp>
        <p:nvSpPr>
          <p:cNvPr id="37892" name="TextBox 255"/>
          <p:cNvSpPr txBox="1">
            <a:spLocks noChangeArrowheads="1"/>
          </p:cNvSpPr>
          <p:nvPr/>
        </p:nvSpPr>
        <p:spPr bwMode="auto">
          <a:xfrm>
            <a:off x="5600700" y="3467100"/>
            <a:ext cx="1208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half shell</a:t>
            </a:r>
          </a:p>
        </p:txBody>
      </p:sp>
      <p:sp>
        <p:nvSpPr>
          <p:cNvPr id="37893" name="TextBox 256"/>
          <p:cNvSpPr txBox="1">
            <a:spLocks noChangeArrowheads="1"/>
          </p:cNvSpPr>
          <p:nvPr/>
        </p:nvSpPr>
        <p:spPr bwMode="auto">
          <a:xfrm>
            <a:off x="2057400" y="5943600"/>
            <a:ext cx="186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midpoint-shell</a:t>
            </a:r>
          </a:p>
        </p:txBody>
      </p:sp>
      <p:sp>
        <p:nvSpPr>
          <p:cNvPr id="37894" name="TextBox 257"/>
          <p:cNvSpPr txBox="1">
            <a:spLocks noChangeArrowheads="1"/>
          </p:cNvSpPr>
          <p:nvPr/>
        </p:nvSpPr>
        <p:spPr bwMode="auto">
          <a:xfrm>
            <a:off x="5181600" y="6172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tower-plate shell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Parallelization: Outer-Shell</a:t>
            </a:r>
          </a:p>
        </p:txBody>
      </p:sp>
      <p:grpSp>
        <p:nvGrpSpPr>
          <p:cNvPr id="38914" name="Group 92"/>
          <p:cNvGrpSpPr>
            <a:grpSpLocks/>
          </p:cNvGrpSpPr>
          <p:nvPr/>
        </p:nvGrpSpPr>
        <p:grpSpPr bwMode="auto">
          <a:xfrm>
            <a:off x="1028700" y="1143000"/>
            <a:ext cx="7099300" cy="5486400"/>
            <a:chOff x="1028700" y="914400"/>
            <a:chExt cx="7100047" cy="5486401"/>
          </a:xfrm>
        </p:grpSpPr>
        <p:grpSp>
          <p:nvGrpSpPr>
            <p:cNvPr id="38916" name="Group 474"/>
            <p:cNvGrpSpPr>
              <a:grpSpLocks/>
            </p:cNvGrpSpPr>
            <p:nvPr/>
          </p:nvGrpSpPr>
          <p:grpSpPr bwMode="auto">
            <a:xfrm>
              <a:off x="1674159" y="914400"/>
              <a:ext cx="5809129" cy="5486401"/>
              <a:chOff x="914400" y="0"/>
              <a:chExt cx="8229600" cy="77724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5400000">
                <a:off x="-2970777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-2057604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-1142182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-229009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686414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1599587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2515009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3428182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4343605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256778" y="3886200"/>
                <a:ext cx="7772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17" name="Group 91"/>
            <p:cNvGrpSpPr>
              <a:grpSpLocks/>
            </p:cNvGrpSpPr>
            <p:nvPr/>
          </p:nvGrpSpPr>
          <p:grpSpPr bwMode="auto">
            <a:xfrm>
              <a:off x="1028700" y="1559859"/>
              <a:ext cx="7100047" cy="4518213"/>
              <a:chOff x="0" y="914400"/>
              <a:chExt cx="10058400" cy="6400800"/>
            </a:xfrm>
          </p:grpSpPr>
          <p:grpSp>
            <p:nvGrpSpPr>
              <p:cNvPr id="38983" name="Group 90"/>
              <p:cNvGrpSpPr>
                <a:grpSpLocks/>
              </p:cNvGrpSpPr>
              <p:nvPr/>
            </p:nvGrpSpPr>
            <p:grpSpPr bwMode="auto">
              <a:xfrm>
                <a:off x="0" y="914400"/>
                <a:ext cx="10058400" cy="5486400"/>
                <a:chOff x="0" y="914400"/>
                <a:chExt cx="10058400" cy="54864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0" y="3670300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0" y="915326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0" y="1830652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0" y="2743729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0" y="4572133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0" y="5487458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0" y="6400535"/>
                  <a:ext cx="10058400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0" y="7315862"/>
                <a:ext cx="100584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18" name="Group 89"/>
            <p:cNvGrpSpPr>
              <a:grpSpLocks/>
            </p:cNvGrpSpPr>
            <p:nvPr/>
          </p:nvGrpSpPr>
          <p:grpSpPr bwMode="auto">
            <a:xfrm>
              <a:off x="1835524" y="1075765"/>
              <a:ext cx="5486400" cy="4840942"/>
              <a:chOff x="1143000" y="228600"/>
              <a:chExt cx="7772400" cy="6858000"/>
            </a:xfrm>
          </p:grpSpPr>
          <p:grpSp>
            <p:nvGrpSpPr>
              <p:cNvPr id="38923" name="Group 395"/>
              <p:cNvGrpSpPr>
                <a:grpSpLocks/>
              </p:cNvGrpSpPr>
              <p:nvPr/>
            </p:nvGrpSpPr>
            <p:grpSpPr bwMode="auto">
              <a:xfrm>
                <a:off x="1143000" y="228600"/>
                <a:ext cx="3200400" cy="3200400"/>
                <a:chOff x="228600" y="685800"/>
                <a:chExt cx="3200400" cy="3200400"/>
              </a:xfrm>
            </p:grpSpPr>
            <p:grpSp>
              <p:nvGrpSpPr>
                <p:cNvPr id="38967" name="Group 51"/>
                <p:cNvGrpSpPr>
                  <a:grpSpLocks/>
                </p:cNvGrpSpPr>
                <p:nvPr/>
              </p:nvGrpSpPr>
              <p:grpSpPr bwMode="auto">
                <a:xfrm>
                  <a:off x="228600" y="685800"/>
                  <a:ext cx="3200400" cy="3200400"/>
                  <a:chOff x="228600" y="685800"/>
                  <a:chExt cx="3200400" cy="32004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914196" y="1372526"/>
                    <a:ext cx="1828595" cy="1828402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0" name="Rectangle 35"/>
                  <p:cNvSpPr/>
                  <p:nvPr/>
                </p:nvSpPr>
                <p:spPr>
                  <a:xfrm>
                    <a:off x="228191" y="1372526"/>
                    <a:ext cx="686005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1" name="Rectangle 36"/>
                  <p:cNvSpPr/>
                  <p:nvPr/>
                </p:nvSpPr>
                <p:spPr>
                  <a:xfrm>
                    <a:off x="2742791" y="1372526"/>
                    <a:ext cx="686005" cy="1828402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2" name="Rectangle 37"/>
                  <p:cNvSpPr/>
                  <p:nvPr/>
                </p:nvSpPr>
                <p:spPr>
                  <a:xfrm rot="5400000">
                    <a:off x="1485527" y="115262"/>
                    <a:ext cx="685933" cy="182859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 rot="5400000">
                    <a:off x="1485527" y="2629597"/>
                    <a:ext cx="685933" cy="1828595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4" name="Pie 63"/>
                  <p:cNvSpPr>
                    <a:spLocks noChangeAspect="1"/>
                  </p:cNvSpPr>
                  <p:nvPr/>
                </p:nvSpPr>
                <p:spPr>
                  <a:xfrm>
                    <a:off x="2056787" y="2514997"/>
                    <a:ext cx="1372009" cy="1371865"/>
                  </a:xfrm>
                  <a:prstGeom prst="pie">
                    <a:avLst>
                      <a:gd name="adj1" fmla="val 21403212"/>
                      <a:gd name="adj2" fmla="val 5422325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ie 64"/>
                  <p:cNvSpPr>
                    <a:spLocks noChangeAspect="1"/>
                  </p:cNvSpPr>
                  <p:nvPr/>
                </p:nvSpPr>
                <p:spPr>
                  <a:xfrm>
                    <a:off x="2056787" y="686593"/>
                    <a:ext cx="1372009" cy="1371865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ie 65"/>
                  <p:cNvSpPr>
                    <a:spLocks noChangeAspect="1"/>
                  </p:cNvSpPr>
                  <p:nvPr/>
                </p:nvSpPr>
                <p:spPr>
                  <a:xfrm>
                    <a:off x="228191" y="686593"/>
                    <a:ext cx="1372009" cy="1371865"/>
                  </a:xfrm>
                  <a:prstGeom prst="pie">
                    <a:avLst>
                      <a:gd name="adj1" fmla="val 10770487"/>
                      <a:gd name="adj2" fmla="val 16210378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Pie 66"/>
                  <p:cNvSpPr>
                    <a:spLocks noChangeAspect="1"/>
                  </p:cNvSpPr>
                  <p:nvPr/>
                </p:nvSpPr>
                <p:spPr>
                  <a:xfrm>
                    <a:off x="228191" y="2514997"/>
                    <a:ext cx="1372009" cy="1371865"/>
                  </a:xfrm>
                  <a:prstGeom prst="pie">
                    <a:avLst>
                      <a:gd name="adj1" fmla="val 5370154"/>
                      <a:gd name="adj2" fmla="val 10823437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8968" name="Group 53"/>
                <p:cNvGrpSpPr>
                  <a:grpSpLocks/>
                </p:cNvGrpSpPr>
                <p:nvPr/>
              </p:nvGrpSpPr>
              <p:grpSpPr bwMode="auto">
                <a:xfrm>
                  <a:off x="9906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57" name="Straight Arrow Connector 56"/>
                  <p:cNvCxnSpPr/>
                  <p:nvPr/>
                </p:nvCxnSpPr>
                <p:spPr>
                  <a:xfrm rot="5400000">
                    <a:off x="77591" y="2285603"/>
                    <a:ext cx="1828402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73" name="Text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8969" name="Group 54"/>
                <p:cNvGrpSpPr>
                  <a:grpSpLocks/>
                </p:cNvGrpSpPr>
                <p:nvPr/>
              </p:nvGrpSpPr>
              <p:grpSpPr bwMode="auto">
                <a:xfrm>
                  <a:off x="228600" y="1860550"/>
                  <a:ext cx="685800" cy="479618"/>
                  <a:chOff x="228600" y="1860550"/>
                  <a:chExt cx="685800" cy="479618"/>
                </a:xfrm>
              </p:grpSpPr>
              <p:cxnSp>
                <p:nvCxnSpPr>
                  <p:cNvPr id="55" name="Straight Arrow Connector 54"/>
                  <p:cNvCxnSpPr/>
                  <p:nvPr/>
                </p:nvCxnSpPr>
                <p:spPr>
                  <a:xfrm rot="10800000" flipH="1">
                    <a:off x="228191" y="2290102"/>
                    <a:ext cx="686005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71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4974" y="1860550"/>
                    <a:ext cx="269875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38924" name="Group 412"/>
              <p:cNvGrpSpPr>
                <a:grpSpLocks/>
              </p:cNvGrpSpPr>
              <p:nvPr/>
            </p:nvGrpSpPr>
            <p:grpSpPr bwMode="auto">
              <a:xfrm>
                <a:off x="6400800" y="228600"/>
                <a:ext cx="2514600" cy="3200400"/>
                <a:chOff x="4572000" y="685800"/>
                <a:chExt cx="2514600" cy="3200400"/>
              </a:xfrm>
            </p:grpSpPr>
            <p:grpSp>
              <p:nvGrpSpPr>
                <p:cNvPr id="38955" name="Group 116"/>
                <p:cNvGrpSpPr>
                  <a:grpSpLocks/>
                </p:cNvGrpSpPr>
                <p:nvPr/>
              </p:nvGrpSpPr>
              <p:grpSpPr bwMode="auto">
                <a:xfrm>
                  <a:off x="4572000" y="685800"/>
                  <a:ext cx="2514600" cy="3200400"/>
                  <a:chOff x="4572000" y="685800"/>
                  <a:chExt cx="2514600" cy="3200400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4572408" y="1372526"/>
                    <a:ext cx="1828596" cy="182840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6401004" y="1372526"/>
                    <a:ext cx="686004" cy="182840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 rot="5400000">
                    <a:off x="5143740" y="115262"/>
                    <a:ext cx="685933" cy="18285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0" name="Pie 49"/>
                  <p:cNvSpPr>
                    <a:spLocks noChangeAspect="1"/>
                  </p:cNvSpPr>
                  <p:nvPr/>
                </p:nvSpPr>
                <p:spPr>
                  <a:xfrm>
                    <a:off x="5714999" y="2514997"/>
                    <a:ext cx="1372009" cy="1371865"/>
                  </a:xfrm>
                  <a:prstGeom prst="pie">
                    <a:avLst>
                      <a:gd name="adj1" fmla="val 21403212"/>
                      <a:gd name="adj2" fmla="val 5422325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Pie 50"/>
                  <p:cNvSpPr>
                    <a:spLocks noChangeAspect="1"/>
                  </p:cNvSpPr>
                  <p:nvPr/>
                </p:nvSpPr>
                <p:spPr>
                  <a:xfrm>
                    <a:off x="5714999" y="686593"/>
                    <a:ext cx="1372009" cy="1371865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8956" name="Group 75"/>
                <p:cNvGrpSpPr>
                  <a:grpSpLocks/>
                </p:cNvGrpSpPr>
                <p:nvPr/>
              </p:nvGrpSpPr>
              <p:grpSpPr bwMode="auto">
                <a:xfrm>
                  <a:off x="6019800" y="1371600"/>
                  <a:ext cx="306388" cy="1828800"/>
                  <a:chOff x="6019800" y="1371600"/>
                  <a:chExt cx="306388" cy="1828800"/>
                </a:xfrm>
              </p:grpSpPr>
              <p:cxnSp>
                <p:nvCxnSpPr>
                  <p:cNvPr id="45" name="Straight Arrow Connector 44"/>
                  <p:cNvCxnSpPr/>
                  <p:nvPr/>
                </p:nvCxnSpPr>
                <p:spPr>
                  <a:xfrm rot="5400000">
                    <a:off x="5411455" y="2285603"/>
                    <a:ext cx="1828402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61" name="Text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98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8957" name="Group 72"/>
                <p:cNvGrpSpPr>
                  <a:grpSpLocks/>
                </p:cNvGrpSpPr>
                <p:nvPr/>
              </p:nvGrpSpPr>
              <p:grpSpPr bwMode="auto">
                <a:xfrm>
                  <a:off x="6400800" y="1860550"/>
                  <a:ext cx="685800" cy="479618"/>
                  <a:chOff x="228600" y="1860550"/>
                  <a:chExt cx="685800" cy="479618"/>
                </a:xfrm>
              </p:grpSpPr>
              <p:cxnSp>
                <p:nvCxnSpPr>
                  <p:cNvPr id="43" name="Straight Arrow Connector 42"/>
                  <p:cNvCxnSpPr/>
                  <p:nvPr/>
                </p:nvCxnSpPr>
                <p:spPr>
                  <a:xfrm rot="10800000" flipH="1">
                    <a:off x="228804" y="2290102"/>
                    <a:ext cx="686004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59" name="Text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099" y="1860550"/>
                    <a:ext cx="323850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  <p:grpSp>
            <p:nvGrpSpPr>
              <p:cNvPr id="38925" name="Group 425"/>
              <p:cNvGrpSpPr>
                <a:grpSpLocks/>
              </p:cNvGrpSpPr>
              <p:nvPr/>
            </p:nvGrpSpPr>
            <p:grpSpPr bwMode="auto">
              <a:xfrm>
                <a:off x="1457324" y="4224528"/>
                <a:ext cx="2581276" cy="2523744"/>
                <a:chOff x="7824596" y="1024128"/>
                <a:chExt cx="2581276" cy="2523744"/>
              </a:xfrm>
            </p:grpSpPr>
            <p:grpSp>
              <p:nvGrpSpPr>
                <p:cNvPr id="38939" name="Group 115"/>
                <p:cNvGrpSpPr>
                  <a:grpSpLocks/>
                </p:cNvGrpSpPr>
                <p:nvPr/>
              </p:nvGrpSpPr>
              <p:grpSpPr bwMode="auto">
                <a:xfrm>
                  <a:off x="7882128" y="1024128"/>
                  <a:ext cx="2523744" cy="2523744"/>
                  <a:chOff x="7882128" y="1024128"/>
                  <a:chExt cx="2523744" cy="2523744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8229605" y="1373981"/>
                    <a:ext cx="1830845" cy="182840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7883229" y="1373981"/>
                    <a:ext cx="346376" cy="182840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10060450" y="1373981"/>
                    <a:ext cx="346376" cy="182840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4" name="Pie 33"/>
                  <p:cNvSpPr>
                    <a:spLocks noChangeAspect="1"/>
                  </p:cNvSpPr>
                  <p:nvPr/>
                </p:nvSpPr>
                <p:spPr>
                  <a:xfrm>
                    <a:off x="9711825" y="2853796"/>
                    <a:ext cx="686004" cy="685933"/>
                  </a:xfrm>
                  <a:prstGeom prst="pie">
                    <a:avLst>
                      <a:gd name="adj1" fmla="val 21504455"/>
                      <a:gd name="adj2" fmla="val 5422325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Pie 34"/>
                  <p:cNvSpPr>
                    <a:spLocks noChangeAspect="1"/>
                  </p:cNvSpPr>
                  <p:nvPr/>
                </p:nvSpPr>
                <p:spPr>
                  <a:xfrm>
                    <a:off x="9711825" y="1027641"/>
                    <a:ext cx="686004" cy="685933"/>
                  </a:xfrm>
                  <a:prstGeom prst="pie">
                    <a:avLst>
                      <a:gd name="adj1" fmla="val 16170704"/>
                      <a:gd name="adj2" fmla="val 961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Pie 35"/>
                  <p:cNvSpPr>
                    <a:spLocks noChangeAspect="1"/>
                  </p:cNvSpPr>
                  <p:nvPr/>
                </p:nvSpPr>
                <p:spPr>
                  <a:xfrm>
                    <a:off x="7883229" y="1027641"/>
                    <a:ext cx="686005" cy="685933"/>
                  </a:xfrm>
                  <a:prstGeom prst="pie">
                    <a:avLst>
                      <a:gd name="adj1" fmla="val 10770487"/>
                      <a:gd name="adj2" fmla="val 16210378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Pie 36"/>
                  <p:cNvSpPr>
                    <a:spLocks noChangeAspect="1"/>
                  </p:cNvSpPr>
                  <p:nvPr/>
                </p:nvSpPr>
                <p:spPr>
                  <a:xfrm>
                    <a:off x="7883229" y="2853796"/>
                    <a:ext cx="686005" cy="685933"/>
                  </a:xfrm>
                  <a:prstGeom prst="pie">
                    <a:avLst>
                      <a:gd name="adj1" fmla="val 5370154"/>
                      <a:gd name="adj2" fmla="val 10823437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8229605" y="1027641"/>
                    <a:ext cx="1830845" cy="3463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8229605" y="3202385"/>
                    <a:ext cx="1830845" cy="3463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8940" name="Group 86"/>
                <p:cNvGrpSpPr>
                  <a:grpSpLocks/>
                </p:cNvGrpSpPr>
                <p:nvPr/>
              </p:nvGrpSpPr>
              <p:grpSpPr bwMode="auto">
                <a:xfrm>
                  <a:off x="83058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29" name="Straight Arrow Connector 28"/>
                  <p:cNvCxnSpPr/>
                  <p:nvPr/>
                </p:nvCxnSpPr>
                <p:spPr>
                  <a:xfrm rot="5400000">
                    <a:off x="75552" y="2287059"/>
                    <a:ext cx="1832901" cy="2250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45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8941" name="Group 113"/>
                <p:cNvGrpSpPr>
                  <a:grpSpLocks/>
                </p:cNvGrpSpPr>
                <p:nvPr/>
              </p:nvGrpSpPr>
              <p:grpSpPr bwMode="auto">
                <a:xfrm>
                  <a:off x="7824596" y="1873249"/>
                  <a:ext cx="647700" cy="414339"/>
                  <a:chOff x="9958196" y="1873249"/>
                  <a:chExt cx="647700" cy="414339"/>
                </a:xfrm>
              </p:grpSpPr>
              <p:cxnSp>
                <p:nvCxnSpPr>
                  <p:cNvPr id="27" name="Straight Arrow Connector 26"/>
                  <p:cNvCxnSpPr/>
                  <p:nvPr/>
                </p:nvCxnSpPr>
                <p:spPr>
                  <a:xfrm rot="10800000" flipH="1">
                    <a:off x="10059565" y="2289308"/>
                    <a:ext cx="303641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43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58196" y="1873249"/>
                    <a:ext cx="647700" cy="3924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  <a:latin typeface="Calibri" pitchFamily="34" charset="0"/>
                      </a:rPr>
                      <a:t>r/2</a:t>
                    </a:r>
                  </a:p>
                </p:txBody>
              </p:sp>
            </p:grpSp>
          </p:grpSp>
          <p:grpSp>
            <p:nvGrpSpPr>
              <p:cNvPr id="38926" name="Group 443"/>
              <p:cNvGrpSpPr>
                <a:grpSpLocks/>
              </p:cNvGrpSpPr>
              <p:nvPr/>
            </p:nvGrpSpPr>
            <p:grpSpPr bwMode="auto">
              <a:xfrm>
                <a:off x="5715000" y="3886200"/>
                <a:ext cx="3200400" cy="3200400"/>
                <a:chOff x="11201400" y="685800"/>
                <a:chExt cx="3200400" cy="3200400"/>
              </a:xfrm>
            </p:grpSpPr>
            <p:grpSp>
              <p:nvGrpSpPr>
                <p:cNvPr id="38927" name="Group 367"/>
                <p:cNvGrpSpPr>
                  <a:grpSpLocks/>
                </p:cNvGrpSpPr>
                <p:nvPr/>
              </p:nvGrpSpPr>
              <p:grpSpPr bwMode="auto">
                <a:xfrm>
                  <a:off x="11201400" y="685800"/>
                  <a:ext cx="3200400" cy="3200400"/>
                  <a:chOff x="11201400" y="685800"/>
                  <a:chExt cx="3200400" cy="3200400"/>
                </a:xfrm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11887608" y="1371733"/>
                    <a:ext cx="1828596" cy="1828402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" name="Rectangle 35"/>
                  <p:cNvSpPr/>
                  <p:nvPr/>
                </p:nvSpPr>
                <p:spPr>
                  <a:xfrm>
                    <a:off x="11201604" y="1371733"/>
                    <a:ext cx="686004" cy="182840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1" name="Rectangle 36"/>
                  <p:cNvSpPr/>
                  <p:nvPr/>
                </p:nvSpPr>
                <p:spPr>
                  <a:xfrm>
                    <a:off x="13716204" y="1371733"/>
                    <a:ext cx="686004" cy="182840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" name="Rectangle 37"/>
                  <p:cNvSpPr/>
                  <p:nvPr/>
                </p:nvSpPr>
                <p:spPr>
                  <a:xfrm rot="5400000">
                    <a:off x="12458940" y="114468"/>
                    <a:ext cx="685933" cy="18285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 rot="5400000">
                    <a:off x="12458940" y="2628804"/>
                    <a:ext cx="685933" cy="18285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8928" name="Group 53"/>
                <p:cNvGrpSpPr>
                  <a:grpSpLocks/>
                </p:cNvGrpSpPr>
                <p:nvPr/>
              </p:nvGrpSpPr>
              <p:grpSpPr bwMode="auto">
                <a:xfrm>
                  <a:off x="11963400" y="1371600"/>
                  <a:ext cx="304800" cy="1828800"/>
                  <a:chOff x="990600" y="1371600"/>
                  <a:chExt cx="304800" cy="1828800"/>
                </a:xfrm>
              </p:grpSpPr>
              <p:cxnSp>
                <p:nvCxnSpPr>
                  <p:cNvPr id="17" name="Straight Arrow Connector 16"/>
                  <p:cNvCxnSpPr/>
                  <p:nvPr/>
                </p:nvCxnSpPr>
                <p:spPr>
                  <a:xfrm rot="5400000">
                    <a:off x="78203" y="2284810"/>
                    <a:ext cx="1828402" cy="2250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33" name="Text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0600" y="2133600"/>
                    <a:ext cx="304800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b</a:t>
                    </a:r>
                  </a:p>
                </p:txBody>
              </p:sp>
            </p:grpSp>
            <p:grpSp>
              <p:nvGrpSpPr>
                <p:cNvPr id="38929" name="Group 54"/>
                <p:cNvGrpSpPr>
                  <a:grpSpLocks/>
                </p:cNvGrpSpPr>
                <p:nvPr/>
              </p:nvGrpSpPr>
              <p:grpSpPr bwMode="auto">
                <a:xfrm>
                  <a:off x="11201400" y="1873248"/>
                  <a:ext cx="685800" cy="479618"/>
                  <a:chOff x="228600" y="1873248"/>
                  <a:chExt cx="685800" cy="479618"/>
                </a:xfrm>
              </p:grpSpPr>
              <p:cxnSp>
                <p:nvCxnSpPr>
                  <p:cNvPr id="15" name="Straight Arrow Connector 14"/>
                  <p:cNvCxnSpPr/>
                  <p:nvPr/>
                </p:nvCxnSpPr>
                <p:spPr>
                  <a:xfrm rot="10800000" flipH="1">
                    <a:off x="228804" y="2284809"/>
                    <a:ext cx="686004" cy="224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3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0850" y="1873248"/>
                    <a:ext cx="323850" cy="4796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>
                        <a:solidFill>
                          <a:schemeClr val="bg1"/>
                        </a:solidFill>
                        <a:latin typeface="Calibri" pitchFamily="34" charset="0"/>
                      </a:rPr>
                      <a:t>r</a:t>
                    </a:r>
                  </a:p>
                </p:txBody>
              </p:sp>
            </p:grpSp>
          </p:grpSp>
        </p:grpSp>
        <p:sp>
          <p:nvSpPr>
            <p:cNvPr id="38919" name="TextBox 7"/>
            <p:cNvSpPr txBox="1">
              <a:spLocks noChangeArrowheads="1"/>
            </p:cNvSpPr>
            <p:nvPr/>
          </p:nvSpPr>
          <p:spPr bwMode="auto">
            <a:xfrm>
              <a:off x="2247900" y="3276600"/>
              <a:ext cx="14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chemeClr val="accent2"/>
                  </a:solidFill>
                  <a:latin typeface="Calibri" pitchFamily="34" charset="0"/>
                </a:rPr>
                <a:t>full shell</a:t>
              </a:r>
            </a:p>
          </p:txBody>
        </p:sp>
        <p:sp>
          <p:nvSpPr>
            <p:cNvPr id="88" name="TextBox 8"/>
            <p:cNvSpPr txBox="1"/>
            <p:nvPr/>
          </p:nvSpPr>
          <p:spPr>
            <a:xfrm>
              <a:off x="5601181" y="3276600"/>
              <a:ext cx="1208215" cy="369888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rPr>
                <a:t>half shell</a:t>
              </a:r>
            </a:p>
          </p:txBody>
        </p:sp>
        <p:sp>
          <p:nvSpPr>
            <p:cNvPr id="89" name="TextBox 9"/>
            <p:cNvSpPr txBox="1"/>
            <p:nvPr/>
          </p:nvSpPr>
          <p:spPr>
            <a:xfrm>
              <a:off x="2057508" y="5753101"/>
              <a:ext cx="1867096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rPr>
                <a:t>midpoint-shell</a:t>
              </a:r>
            </a:p>
          </p:txBody>
        </p:sp>
        <p:sp>
          <p:nvSpPr>
            <p:cNvPr id="90" name="TextBox 10"/>
            <p:cNvSpPr txBox="1"/>
            <p:nvPr/>
          </p:nvSpPr>
          <p:spPr>
            <a:xfrm>
              <a:off x="5182037" y="5981701"/>
              <a:ext cx="2133825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+mn-lt"/>
                  <a:cs typeface="+mn-cs"/>
                </a:rPr>
                <a:t>tower-plate shell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04800" y="1447800"/>
            <a:ext cx="1409700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+mn-cs"/>
              </a:rPr>
              <a:t>choose full-shell due to dynamic bonding despite the comm. overhead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Parallelization: Boundary Interactions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5643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15200" y="2667000"/>
            <a:ext cx="1676400" cy="1323975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1"/>
                </a:solidFill>
                <a:latin typeface="+mn-lt"/>
                <a:cs typeface="+mn-cs"/>
              </a:rPr>
              <a:t>r</a:t>
            </a:r>
            <a:r>
              <a:rPr lang="en-US" sz="2000" b="1" baseline="-25000" dirty="0" err="1">
                <a:solidFill>
                  <a:schemeClr val="accent1"/>
                </a:solidFill>
                <a:latin typeface="+mn-lt"/>
                <a:cs typeface="+mn-cs"/>
              </a:rPr>
              <a:t>shell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+mn-cs"/>
              </a:rPr>
              <a:t>= MAX (3xr</a:t>
            </a:r>
            <a:r>
              <a:rPr lang="en-US" sz="2000" b="1" baseline="-25000" dirty="0">
                <a:solidFill>
                  <a:schemeClr val="accent1"/>
                </a:solidFill>
                <a:latin typeface="+mn-lt"/>
                <a:cs typeface="+mn-cs"/>
              </a:rPr>
              <a:t>bond_cut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+mn-cs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+mn-lt"/>
                <a:cs typeface="+mn-cs"/>
              </a:rPr>
              <a:t>r</a:t>
            </a:r>
            <a:r>
              <a:rPr lang="en-US" sz="2000" b="1" baseline="-25000" dirty="0" err="1">
                <a:solidFill>
                  <a:schemeClr val="accent1"/>
                </a:solidFill>
                <a:latin typeface="+mn-lt"/>
                <a:cs typeface="+mn-cs"/>
              </a:rPr>
              <a:t>hbond_cut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+mn-cs"/>
              </a:rPr>
              <a:t>, </a:t>
            </a:r>
            <a:r>
              <a:rPr lang="en-US" sz="2000" b="1" dirty="0" err="1">
                <a:solidFill>
                  <a:schemeClr val="accent1"/>
                </a:solidFill>
                <a:latin typeface="+mn-lt"/>
                <a:cs typeface="+mn-cs"/>
              </a:rPr>
              <a:t>r</a:t>
            </a:r>
            <a:r>
              <a:rPr lang="en-US" sz="2000" b="1" baseline="-25000" dirty="0" err="1">
                <a:solidFill>
                  <a:schemeClr val="accent1"/>
                </a:solidFill>
                <a:latin typeface="+mn-lt"/>
                <a:cs typeface="+mn-cs"/>
              </a:rPr>
              <a:t>nonb_cut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+mn-cs"/>
              </a:rPr>
              <a:t>)</a:t>
            </a:r>
            <a:endParaRPr lang="en-US" sz="2000" b="1" baseline="-250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Parallelization: Messaging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Parallelization: Messaging Performance</a:t>
            </a:r>
          </a:p>
        </p:txBody>
      </p:sp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0" y="1143000"/>
            <a:ext cx="9144000" cy="5486400"/>
            <a:chOff x="0" y="1143000"/>
            <a:chExt cx="9144000" cy="5486400"/>
          </a:xfrm>
        </p:grpSpPr>
        <p:pic>
          <p:nvPicPr>
            <p:cNvPr id="41987" name="Content Placeholder 8" descr="compare_messaging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6152" y="16002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8" name="TextBox 4"/>
            <p:cNvSpPr txBox="1">
              <a:spLocks noChangeArrowheads="1"/>
            </p:cNvSpPr>
            <p:nvPr/>
          </p:nvSpPr>
          <p:spPr bwMode="auto">
            <a:xfrm>
              <a:off x="0" y="114300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  <a:latin typeface="Calibri" pitchFamily="34" charset="0"/>
                </a:rPr>
                <a:t>Performance Comparison: </a:t>
              </a:r>
              <a:r>
                <a:rPr lang="en-US" sz="2400">
                  <a:latin typeface="Calibri" pitchFamily="34" charset="0"/>
                </a:rPr>
                <a:t>PuReMD with direct vs. staged messaging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marL="457200" indent="-4572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n-lt"/>
                <a:cs typeface="+mn-cs"/>
              </a:rPr>
              <a:t>Molecular Dynamics Methods vs. </a:t>
            </a:r>
            <a:r>
              <a:rPr lang="en-US" sz="3600" b="1" dirty="0" err="1">
                <a:solidFill>
                  <a:schemeClr val="accent4"/>
                </a:solidFill>
                <a:latin typeface="+mn-lt"/>
                <a:cs typeface="+mn-cs"/>
              </a:rPr>
              <a:t>ReaxFF</a:t>
            </a:r>
            <a:endParaRPr lang="en-US" sz="3600" b="1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grpSp>
        <p:nvGrpSpPr>
          <p:cNvPr id="15364" name="Group 4"/>
          <p:cNvGrpSpPr>
            <a:grpSpLocks noChangeAspect="1"/>
          </p:cNvGrpSpPr>
          <p:nvPr/>
        </p:nvGrpSpPr>
        <p:grpSpPr bwMode="auto">
          <a:xfrm>
            <a:off x="593725" y="1371600"/>
            <a:ext cx="7956550" cy="5486400"/>
            <a:chOff x="811902" y="1714499"/>
            <a:chExt cx="7874898" cy="4072584"/>
          </a:xfrm>
        </p:grpSpPr>
        <p:grpSp>
          <p:nvGrpSpPr>
            <p:cNvPr id="15365" name="Group 53"/>
            <p:cNvGrpSpPr>
              <a:grpSpLocks/>
            </p:cNvGrpSpPr>
            <p:nvPr/>
          </p:nvGrpSpPr>
          <p:grpSpPr bwMode="auto">
            <a:xfrm>
              <a:off x="811902" y="1714499"/>
              <a:ext cx="7529739" cy="4072584"/>
              <a:chOff x="811902" y="1714499"/>
              <a:chExt cx="7529739" cy="4072584"/>
            </a:xfrm>
          </p:grpSpPr>
          <p:grpSp>
            <p:nvGrpSpPr>
              <p:cNvPr id="15378" name="Group 65"/>
              <p:cNvGrpSpPr>
                <a:grpSpLocks/>
              </p:cNvGrpSpPr>
              <p:nvPr/>
            </p:nvGrpSpPr>
            <p:grpSpPr bwMode="auto">
              <a:xfrm>
                <a:off x="1386911" y="1714499"/>
                <a:ext cx="6954730" cy="3657102"/>
                <a:chOff x="639" y="240"/>
                <a:chExt cx="6074" cy="3467"/>
              </a:xfrm>
            </p:grpSpPr>
            <p:sp>
              <p:nvSpPr>
                <p:cNvPr id="15386" name="Line 66"/>
                <p:cNvSpPr>
                  <a:spLocks noChangeShapeType="1"/>
                </p:cNvSpPr>
                <p:nvPr/>
              </p:nvSpPr>
              <p:spPr bwMode="auto">
                <a:xfrm>
                  <a:off x="640" y="240"/>
                  <a:ext cx="1" cy="3456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7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639" y="3697"/>
                  <a:ext cx="6074" cy="10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79" name="Text Box 68"/>
              <p:cNvSpPr txBox="1">
                <a:spLocks noChangeArrowheads="1"/>
              </p:cNvSpPr>
              <p:nvPr/>
            </p:nvSpPr>
            <p:spPr bwMode="auto">
              <a:xfrm>
                <a:off x="2132409" y="5372100"/>
                <a:ext cx="530978" cy="3758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 defTabSz="255588" eaLnBrk="0" hangingPunct="0">
                  <a:lnSpc>
                    <a:spcPct val="11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ps</a:t>
                </a:r>
              </a:p>
            </p:txBody>
          </p:sp>
          <p:sp>
            <p:nvSpPr>
              <p:cNvPr id="15380" name="Rectangle 69"/>
              <p:cNvSpPr>
                <a:spLocks noChangeArrowheads="1"/>
              </p:cNvSpPr>
              <p:nvPr/>
            </p:nvSpPr>
            <p:spPr bwMode="auto">
              <a:xfrm>
                <a:off x="3806774" y="5411223"/>
                <a:ext cx="530978" cy="3758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1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ns</a:t>
                </a:r>
              </a:p>
            </p:txBody>
          </p:sp>
          <p:sp>
            <p:nvSpPr>
              <p:cNvPr id="15381" name="Rectangle 70"/>
              <p:cNvSpPr>
                <a:spLocks noChangeArrowheads="1"/>
              </p:cNvSpPr>
              <p:nvPr/>
            </p:nvSpPr>
            <p:spPr bwMode="auto">
              <a:xfrm>
                <a:off x="5442535" y="5404778"/>
                <a:ext cx="544708" cy="3432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02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Symbol" pitchFamily="18" charset="2"/>
                  </a:rPr>
                  <a:t></a:t>
                </a: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s</a:t>
                </a:r>
              </a:p>
            </p:txBody>
          </p:sp>
          <p:sp>
            <p:nvSpPr>
              <p:cNvPr id="15382" name="Rectangle 71"/>
              <p:cNvSpPr>
                <a:spLocks noChangeArrowheads="1"/>
              </p:cNvSpPr>
              <p:nvPr/>
            </p:nvSpPr>
            <p:spPr bwMode="auto">
              <a:xfrm>
                <a:off x="7056261" y="5410227"/>
                <a:ext cx="596874" cy="3758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1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ms</a:t>
                </a:r>
              </a:p>
            </p:txBody>
          </p:sp>
          <p:sp>
            <p:nvSpPr>
              <p:cNvPr id="15383" name="Rectangle 72"/>
              <p:cNvSpPr>
                <a:spLocks noChangeArrowheads="1"/>
              </p:cNvSpPr>
              <p:nvPr/>
            </p:nvSpPr>
            <p:spPr bwMode="auto">
              <a:xfrm>
                <a:off x="841414" y="4499584"/>
                <a:ext cx="629822" cy="3758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1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nm</a:t>
                </a:r>
              </a:p>
            </p:txBody>
          </p:sp>
          <p:sp>
            <p:nvSpPr>
              <p:cNvPr id="15384" name="Rectangle 73"/>
              <p:cNvSpPr>
                <a:spLocks noChangeArrowheads="1"/>
              </p:cNvSpPr>
              <p:nvPr/>
            </p:nvSpPr>
            <p:spPr bwMode="auto">
              <a:xfrm>
                <a:off x="838559" y="3307003"/>
                <a:ext cx="643551" cy="3432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02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Symbol" pitchFamily="18" charset="2"/>
                  </a:rPr>
                  <a:t></a:t>
                </a: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m</a:t>
                </a:r>
              </a:p>
            </p:txBody>
          </p:sp>
          <p:sp>
            <p:nvSpPr>
              <p:cNvPr id="15385" name="Rectangle 74"/>
              <p:cNvSpPr>
                <a:spLocks noChangeArrowheads="1"/>
              </p:cNvSpPr>
              <p:nvPr/>
            </p:nvSpPr>
            <p:spPr bwMode="auto">
              <a:xfrm>
                <a:off x="811902" y="2081803"/>
                <a:ext cx="695719" cy="37586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255588" eaLnBrk="0" hangingPunct="0">
                  <a:lnSpc>
                    <a:spcPct val="117000"/>
                  </a:lnSpc>
                  <a:buClr>
                    <a:srgbClr val="000000"/>
                  </a:buClr>
                  <a:buSzPct val="100000"/>
                  <a:tabLst>
                    <a:tab pos="0" algn="l"/>
                    <a:tab pos="512763" algn="l"/>
                    <a:tab pos="1027113" algn="l"/>
                    <a:tab pos="1541463" algn="l"/>
                    <a:tab pos="2055813" algn="l"/>
                    <a:tab pos="2570163" algn="l"/>
                    <a:tab pos="3084513" algn="l"/>
                    <a:tab pos="3598863" algn="l"/>
                    <a:tab pos="4113213" algn="l"/>
                    <a:tab pos="4627563" algn="l"/>
                    <a:tab pos="5141913" algn="l"/>
                    <a:tab pos="5656263" algn="l"/>
                  </a:tabLst>
                </a:pPr>
                <a:r>
                  <a:rPr lang="en-GB" sz="1100">
                    <a:solidFill>
                      <a:srgbClr val="000000"/>
                    </a:solidFill>
                    <a:latin typeface="Calibri" pitchFamily="34" charset="0"/>
                  </a:rPr>
                  <a:t>mm</a:t>
                </a:r>
              </a:p>
            </p:txBody>
          </p:sp>
        </p:grpSp>
        <p:grpSp>
          <p:nvGrpSpPr>
            <p:cNvPr id="15366" name="Group 54"/>
            <p:cNvGrpSpPr>
              <a:grpSpLocks/>
            </p:cNvGrpSpPr>
            <p:nvPr/>
          </p:nvGrpSpPr>
          <p:grpSpPr bwMode="auto">
            <a:xfrm>
              <a:off x="2014272" y="1771062"/>
              <a:ext cx="6672528" cy="3283258"/>
              <a:chOff x="2014272" y="1771062"/>
              <a:chExt cx="6672528" cy="3283258"/>
            </a:xfrm>
          </p:grpSpPr>
          <p:sp>
            <p:nvSpPr>
              <p:cNvPr id="15376" name="Freeform 62"/>
              <p:cNvSpPr>
                <a:spLocks noChangeArrowheads="1"/>
              </p:cNvSpPr>
              <p:nvPr/>
            </p:nvSpPr>
            <p:spPr bwMode="auto">
              <a:xfrm>
                <a:off x="2014272" y="1771062"/>
                <a:ext cx="6672528" cy="3283258"/>
              </a:xfrm>
              <a:custGeom>
                <a:avLst/>
                <a:gdLst>
                  <a:gd name="T0" fmla="*/ 885836 w 4640"/>
                  <a:gd name="T1" fmla="*/ 420417 h 2624"/>
                  <a:gd name="T2" fmla="*/ 816809 w 4640"/>
                  <a:gd name="T3" fmla="*/ 2462443 h 2624"/>
                  <a:gd name="T4" fmla="*/ 5786691 w 4640"/>
                  <a:gd name="T5" fmla="*/ 2942920 h 2624"/>
                  <a:gd name="T6" fmla="*/ 5855717 w 4640"/>
                  <a:gd name="T7" fmla="*/ 420417 h 2624"/>
                  <a:gd name="T8" fmla="*/ 885836 w 4640"/>
                  <a:gd name="T9" fmla="*/ 420417 h 26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40"/>
                  <a:gd name="T16" fmla="*/ 0 h 2624"/>
                  <a:gd name="T17" fmla="*/ 4640 w 4640"/>
                  <a:gd name="T18" fmla="*/ 2624 h 26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40" h="2624">
                    <a:moveTo>
                      <a:pt x="616" y="336"/>
                    </a:moveTo>
                    <a:cubicBezTo>
                      <a:pt x="32" y="608"/>
                      <a:pt x="0" y="1632"/>
                      <a:pt x="568" y="1968"/>
                    </a:cubicBezTo>
                    <a:cubicBezTo>
                      <a:pt x="1136" y="2304"/>
                      <a:pt x="3440" y="2624"/>
                      <a:pt x="4024" y="2352"/>
                    </a:cubicBezTo>
                    <a:cubicBezTo>
                      <a:pt x="4608" y="2080"/>
                      <a:pt x="4640" y="672"/>
                      <a:pt x="4072" y="336"/>
                    </a:cubicBezTo>
                    <a:cubicBezTo>
                      <a:pt x="3504" y="0"/>
                      <a:pt x="1200" y="64"/>
                      <a:pt x="616" y="336"/>
                    </a:cubicBezTo>
                    <a:close/>
                  </a:path>
                </a:pathLst>
              </a:custGeom>
              <a:solidFill>
                <a:srgbClr val="00FF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7" name="TextBox 17"/>
              <p:cNvSpPr txBox="1">
                <a:spLocks noChangeArrowheads="1"/>
              </p:cNvSpPr>
              <p:nvPr/>
            </p:nvSpPr>
            <p:spPr bwMode="auto">
              <a:xfrm>
                <a:off x="4381501" y="2819400"/>
                <a:ext cx="3809999" cy="316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B050"/>
                    </a:solidFill>
                    <a:latin typeface="Calibri" pitchFamily="34" charset="0"/>
                  </a:rPr>
                  <a:t>Statistical &amp; Continuum methods</a:t>
                </a:r>
              </a:p>
            </p:txBody>
          </p:sp>
        </p:grpSp>
        <p:grpSp>
          <p:nvGrpSpPr>
            <p:cNvPr id="15367" name="Group 55"/>
            <p:cNvGrpSpPr>
              <a:grpSpLocks/>
            </p:cNvGrpSpPr>
            <p:nvPr/>
          </p:nvGrpSpPr>
          <p:grpSpPr bwMode="auto">
            <a:xfrm>
              <a:off x="1562100" y="3314700"/>
              <a:ext cx="5977110" cy="1906746"/>
              <a:chOff x="1562100" y="3314700"/>
              <a:chExt cx="5977110" cy="1906746"/>
            </a:xfrm>
          </p:grpSpPr>
          <p:sp>
            <p:nvSpPr>
              <p:cNvPr id="15374" name="Freeform 63"/>
              <p:cNvSpPr>
                <a:spLocks noChangeArrowheads="1"/>
              </p:cNvSpPr>
              <p:nvPr/>
            </p:nvSpPr>
            <p:spPr bwMode="auto">
              <a:xfrm>
                <a:off x="1562100" y="3314700"/>
                <a:ext cx="5977110" cy="1906746"/>
              </a:xfrm>
              <a:custGeom>
                <a:avLst/>
                <a:gdLst>
                  <a:gd name="T0" fmla="*/ 683098 w 2800"/>
                  <a:gd name="T1" fmla="*/ 33065 h 1384"/>
                  <a:gd name="T2" fmla="*/ 990492 w 2800"/>
                  <a:gd name="T3" fmla="*/ 1620183 h 1384"/>
                  <a:gd name="T4" fmla="*/ 5294012 w 2800"/>
                  <a:gd name="T5" fmla="*/ 1752443 h 1384"/>
                  <a:gd name="T6" fmla="*/ 5089083 w 2800"/>
                  <a:gd name="T7" fmla="*/ 1421793 h 1384"/>
                  <a:gd name="T8" fmla="*/ 683098 w 2800"/>
                  <a:gd name="T9" fmla="*/ 33065 h 1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00"/>
                  <a:gd name="T16" fmla="*/ 0 h 1384"/>
                  <a:gd name="T17" fmla="*/ 2800 w 2800"/>
                  <a:gd name="T18" fmla="*/ 1384 h 1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00" h="1384">
                    <a:moveTo>
                      <a:pt x="320" y="24"/>
                    </a:moveTo>
                    <a:cubicBezTo>
                      <a:pt x="0" y="48"/>
                      <a:pt x="104" y="968"/>
                      <a:pt x="464" y="1176"/>
                    </a:cubicBezTo>
                    <a:cubicBezTo>
                      <a:pt x="824" y="1384"/>
                      <a:pt x="2160" y="1296"/>
                      <a:pt x="2480" y="1272"/>
                    </a:cubicBezTo>
                    <a:cubicBezTo>
                      <a:pt x="2800" y="1248"/>
                      <a:pt x="2744" y="1240"/>
                      <a:pt x="2384" y="1032"/>
                    </a:cubicBezTo>
                    <a:cubicBezTo>
                      <a:pt x="2024" y="824"/>
                      <a:pt x="640" y="0"/>
                      <a:pt x="320" y="24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TextBox 15"/>
              <p:cNvSpPr txBox="1">
                <a:spLocks noChangeArrowheads="1"/>
              </p:cNvSpPr>
              <p:nvPr/>
            </p:nvSpPr>
            <p:spPr bwMode="auto">
              <a:xfrm>
                <a:off x="1790699" y="3733800"/>
                <a:ext cx="1714499" cy="513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Classical MD methods</a:t>
                </a:r>
              </a:p>
            </p:txBody>
          </p:sp>
        </p:grpSp>
        <p:grpSp>
          <p:nvGrpSpPr>
            <p:cNvPr id="15368" name="Group 57"/>
            <p:cNvGrpSpPr>
              <a:grpSpLocks/>
            </p:cNvGrpSpPr>
            <p:nvPr/>
          </p:nvGrpSpPr>
          <p:grpSpPr bwMode="auto">
            <a:xfrm>
              <a:off x="1447800" y="4542682"/>
              <a:ext cx="2171699" cy="802819"/>
              <a:chOff x="1447800" y="4542682"/>
              <a:chExt cx="2171699" cy="802819"/>
            </a:xfrm>
          </p:grpSpPr>
          <p:sp>
            <p:nvSpPr>
              <p:cNvPr id="15372" name="Freeform 61"/>
              <p:cNvSpPr>
                <a:spLocks noChangeArrowheads="1"/>
              </p:cNvSpPr>
              <p:nvPr/>
            </p:nvSpPr>
            <p:spPr bwMode="auto">
              <a:xfrm>
                <a:off x="1807423" y="4542682"/>
                <a:ext cx="1734619" cy="645951"/>
              </a:xfrm>
              <a:custGeom>
                <a:avLst/>
                <a:gdLst>
                  <a:gd name="T0" fmla="*/ 237155 w 2048"/>
                  <a:gd name="T1" fmla="*/ 34916 h 888"/>
                  <a:gd name="T2" fmla="*/ 237155 w 2048"/>
                  <a:gd name="T3" fmla="*/ 558660 h 888"/>
                  <a:gd name="T4" fmla="*/ 1660084 w 2048"/>
                  <a:gd name="T5" fmla="*/ 558660 h 888"/>
                  <a:gd name="T6" fmla="*/ 684361 w 2048"/>
                  <a:gd name="T7" fmla="*/ 349163 h 888"/>
                  <a:gd name="T8" fmla="*/ 237155 w 2048"/>
                  <a:gd name="T9" fmla="*/ 34916 h 8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8"/>
                  <a:gd name="T16" fmla="*/ 0 h 888"/>
                  <a:gd name="T17" fmla="*/ 2048 w 2048"/>
                  <a:gd name="T18" fmla="*/ 888 h 8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8" h="888">
                    <a:moveTo>
                      <a:pt x="280" y="48"/>
                    </a:moveTo>
                    <a:cubicBezTo>
                      <a:pt x="192" y="96"/>
                      <a:pt x="0" y="648"/>
                      <a:pt x="280" y="768"/>
                    </a:cubicBezTo>
                    <a:cubicBezTo>
                      <a:pt x="560" y="888"/>
                      <a:pt x="1872" y="816"/>
                      <a:pt x="1960" y="768"/>
                    </a:cubicBezTo>
                    <a:cubicBezTo>
                      <a:pt x="2048" y="720"/>
                      <a:pt x="1088" y="600"/>
                      <a:pt x="808" y="480"/>
                    </a:cubicBezTo>
                    <a:cubicBezTo>
                      <a:pt x="528" y="360"/>
                      <a:pt x="368" y="0"/>
                      <a:pt x="280" y="48"/>
                    </a:cubicBezTo>
                    <a:close/>
                  </a:path>
                </a:pathLst>
              </a:custGeom>
              <a:solidFill>
                <a:srgbClr val="FF6600">
                  <a:alpha val="50195"/>
                </a:srgbClr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8242" y="5029366"/>
                <a:ext cx="2171410" cy="3158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chemeClr val="accent6">
                        <a:lumMod val="50000"/>
                      </a:schemeClr>
                    </a:solidFill>
                    <a:latin typeface="+mn-lt"/>
                    <a:cs typeface="+mn-cs"/>
                  </a:rPr>
                  <a:t>Ab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cs typeface="+mn-cs"/>
                  </a:rPr>
                  <a:t>-initio methods</a:t>
                </a:r>
              </a:p>
            </p:txBody>
          </p:sp>
        </p:grpSp>
        <p:grpSp>
          <p:nvGrpSpPr>
            <p:cNvPr id="15369" name="Group 56"/>
            <p:cNvGrpSpPr>
              <a:grpSpLocks/>
            </p:cNvGrpSpPr>
            <p:nvPr/>
          </p:nvGrpSpPr>
          <p:grpSpPr bwMode="auto">
            <a:xfrm>
              <a:off x="2095500" y="4486119"/>
              <a:ext cx="2954908" cy="552292"/>
              <a:chOff x="2095500" y="4486119"/>
              <a:chExt cx="2954908" cy="552292"/>
            </a:xfrm>
          </p:grpSpPr>
          <p:sp>
            <p:nvSpPr>
              <p:cNvPr id="15370" name="TextBox 10"/>
              <p:cNvSpPr txBox="1">
                <a:spLocks noChangeArrowheads="1"/>
              </p:cNvSpPr>
              <p:nvPr/>
            </p:nvSpPr>
            <p:spPr bwMode="auto">
              <a:xfrm>
                <a:off x="2324101" y="4648200"/>
                <a:ext cx="1104900" cy="316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  <a:latin typeface="Calibri" pitchFamily="34" charset="0"/>
                  </a:rPr>
                  <a:t>ReaxFF</a:t>
                </a:r>
              </a:p>
            </p:txBody>
          </p:sp>
          <p:sp>
            <p:nvSpPr>
              <p:cNvPr id="15371" name="AutoShape 101"/>
              <p:cNvSpPr>
                <a:spLocks noChangeArrowheads="1"/>
              </p:cNvSpPr>
              <p:nvPr/>
            </p:nvSpPr>
            <p:spPr bwMode="auto">
              <a:xfrm>
                <a:off x="2095500" y="4486119"/>
                <a:ext cx="2954908" cy="552292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1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PuReMD</a:t>
            </a: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: Performance and Scalability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Weak scaling test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Strong scaling test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Comparison to LAMMPS-REAX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Platform: </a:t>
            </a:r>
            <a:r>
              <a:rPr lang="en-US" sz="2400">
                <a:latin typeface="Calibri" pitchFamily="34" charset="0"/>
              </a:rPr>
              <a:t>Hera cluster at LLNL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4 AMD Opterons/node -- 16 cores/node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800 batch nodes – 10800 cores, 127 TFLOPS/sec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32 GB memory / node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Infiniband interconnect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42</a:t>
            </a:r>
            <a:r>
              <a:rPr lang="en-US" sz="2000" baseline="30000">
                <a:solidFill>
                  <a:schemeClr val="accent1"/>
                </a:solidFill>
                <a:latin typeface="Calibri" pitchFamily="34" charset="0"/>
              </a:rPr>
              <a:t>nd</a:t>
            </a: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 on TOP500 list as of Nov 2009</a:t>
            </a:r>
          </a:p>
        </p:txBody>
      </p:sp>
      <p:pic>
        <p:nvPicPr>
          <p:cNvPr id="4" name="Picture 2" descr="C:\Documents and Settings\CSuser\Desktop\parallel computing paper\hera_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27527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PuReMD</a:t>
            </a: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: Weak Scaling</a:t>
            </a:r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457200" y="1143000"/>
            <a:ext cx="8229600" cy="5486400"/>
            <a:chOff x="457200" y="1143000"/>
            <a:chExt cx="8229600" cy="5486400"/>
          </a:xfrm>
        </p:grpSpPr>
        <p:sp>
          <p:nvSpPr>
            <p:cNvPr id="45059" name="Content Placeholder 2"/>
            <p:cNvSpPr txBox="1">
              <a:spLocks/>
            </p:cNvSpPr>
            <p:nvPr/>
          </p:nvSpPr>
          <p:spPr bwMode="auto">
            <a:xfrm>
              <a:off x="457200" y="1143000"/>
              <a:ext cx="822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>
                  <a:solidFill>
                    <a:srgbClr val="C00000"/>
                  </a:solidFill>
                  <a:latin typeface="Calibri" pitchFamily="34" charset="0"/>
                </a:rPr>
                <a:t>Bulk Water: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 6540 atoms in a 40x40x40 A</a:t>
              </a:r>
              <a:r>
                <a:rPr lang="en-US" sz="2400" baseline="30000">
                  <a:solidFill>
                    <a:srgbClr val="C00000"/>
                  </a:solidFill>
                  <a:latin typeface="Calibri" pitchFamily="34" charset="0"/>
                </a:rPr>
                <a:t>3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 box / core</a:t>
              </a:r>
              <a:endParaRPr lang="en-US" sz="2400" baseline="300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pic>
          <p:nvPicPr>
            <p:cNvPr id="45060" name="Picture 3" descr="C:\Documents and Settings\CSuser\Desktop\parallel computing paper\water_weak_scaling.pn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00200"/>
              <a:ext cx="73152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PuReMD</a:t>
            </a: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: Strong Scaling</a:t>
            </a:r>
          </a:p>
        </p:txBody>
      </p:sp>
      <p:grpSp>
        <p:nvGrpSpPr>
          <p:cNvPr id="47106" name="Group 4"/>
          <p:cNvGrpSpPr>
            <a:grpSpLocks/>
          </p:cNvGrpSpPr>
          <p:nvPr/>
        </p:nvGrpSpPr>
        <p:grpSpPr bwMode="auto">
          <a:xfrm>
            <a:off x="457200" y="1143000"/>
            <a:ext cx="8229600" cy="5486400"/>
            <a:chOff x="457200" y="1143000"/>
            <a:chExt cx="8229600" cy="5486400"/>
          </a:xfrm>
        </p:grpSpPr>
        <p:sp>
          <p:nvSpPr>
            <p:cNvPr id="47107" name="Content Placeholder 2"/>
            <p:cNvSpPr txBox="1">
              <a:spLocks/>
            </p:cNvSpPr>
            <p:nvPr/>
          </p:nvSpPr>
          <p:spPr bwMode="auto">
            <a:xfrm>
              <a:off x="457200" y="1143000"/>
              <a:ext cx="822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>
                  <a:solidFill>
                    <a:srgbClr val="C00000"/>
                  </a:solidFill>
                  <a:latin typeface="Calibri" pitchFamily="34" charset="0"/>
                </a:rPr>
                <a:t>Bulk Water: 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52320 atoms in a 80x80x80 A</a:t>
              </a:r>
              <a:r>
                <a:rPr lang="en-US" sz="2400" baseline="30000">
                  <a:solidFill>
                    <a:srgbClr val="C00000"/>
                  </a:solidFill>
                  <a:latin typeface="Calibri" pitchFamily="34" charset="0"/>
                </a:rPr>
                <a:t>3</a:t>
              </a:r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 box</a:t>
              </a:r>
              <a:endParaRPr lang="en-US" sz="2400" baseline="300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pic>
          <p:nvPicPr>
            <p:cNvPr id="47108" name="Picture 3" descr="water_strong_scaling.png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600200"/>
              <a:ext cx="73152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Applications: Si/</a:t>
            </a:r>
            <a:r>
              <a:rPr lang="en-US" sz="3600" b="1" dirty="0" err="1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Ge</a:t>
            </a: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/Si </a:t>
            </a:r>
            <a:r>
              <a:rPr lang="en-US" sz="3600" b="1" dirty="0" err="1">
                <a:solidFill>
                  <a:schemeClr val="accent4"/>
                </a:solidFill>
                <a:latin typeface="+mn-lt"/>
                <a:cs typeface="Times New Roman" pitchFamily="18" charset="0"/>
              </a:rPr>
              <a:t>nanoscale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bars </a:t>
            </a:r>
          </a:p>
        </p:txBody>
      </p:sp>
      <p:sp>
        <p:nvSpPr>
          <p:cNvPr id="50178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4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Motivation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Si/Ge/Si nanobars: </a:t>
            </a:r>
            <a:r>
              <a:rPr lang="en-US" sz="2000">
                <a:latin typeface="Calibri" pitchFamily="34" charset="0"/>
              </a:rPr>
              <a:t>ideal for MOSFETs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as produced: </a:t>
            </a:r>
            <a:r>
              <a:rPr lang="en-US" sz="2000">
                <a:latin typeface="Calibri" pitchFamily="34" charset="0"/>
              </a:rPr>
              <a:t>biaxial strain</a:t>
            </a: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, desirable: </a:t>
            </a:r>
            <a:r>
              <a:rPr lang="en-US" sz="2000">
                <a:latin typeface="Calibri" pitchFamily="34" charset="0"/>
              </a:rPr>
              <a:t>uniaxial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design &amp; production: </a:t>
            </a:r>
            <a:r>
              <a:rPr lang="en-US" sz="2000">
                <a:latin typeface="Calibri" pitchFamily="34" charset="0"/>
              </a:rPr>
              <a:t>understanding strain behavior is important</a:t>
            </a: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1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6" name="그룹 10"/>
          <p:cNvGrpSpPr>
            <a:grpSpLocks noChangeAspect="1"/>
          </p:cNvGrpSpPr>
          <p:nvPr/>
        </p:nvGrpSpPr>
        <p:grpSpPr bwMode="auto">
          <a:xfrm>
            <a:off x="1143000" y="2971800"/>
            <a:ext cx="4149725" cy="3657600"/>
            <a:chOff x="1205506" y="-91872"/>
            <a:chExt cx="6222409" cy="5306822"/>
          </a:xfrm>
        </p:grpSpPr>
        <p:sp>
          <p:nvSpPr>
            <p:cNvPr id="7" name="직사각형 11"/>
            <p:cNvSpPr/>
            <p:nvPr/>
          </p:nvSpPr>
          <p:spPr>
            <a:xfrm>
              <a:off x="1572090" y="214469"/>
              <a:ext cx="5786794" cy="5000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grpSp>
          <p:nvGrpSpPr>
            <p:cNvPr id="50183" name="Group 254"/>
            <p:cNvGrpSpPr>
              <a:grpSpLocks/>
            </p:cNvGrpSpPr>
            <p:nvPr/>
          </p:nvGrpSpPr>
          <p:grpSpPr bwMode="auto">
            <a:xfrm>
              <a:off x="2012949" y="1341439"/>
              <a:ext cx="5414966" cy="3686176"/>
              <a:chOff x="261" y="3878"/>
              <a:chExt cx="3411" cy="2322"/>
            </a:xfrm>
          </p:grpSpPr>
          <p:pic>
            <p:nvPicPr>
              <p:cNvPr id="50192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92" t="24522" r="14012" b="20982"/>
              <a:stretch>
                <a:fillRect/>
              </a:stretch>
            </p:blipFill>
            <p:spPr bwMode="auto">
              <a:xfrm>
                <a:off x="672" y="3878"/>
                <a:ext cx="2801" cy="2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3" name="Text Box 28"/>
              <p:cNvSpPr txBox="1">
                <a:spLocks noChangeArrowheads="1"/>
              </p:cNvSpPr>
              <p:nvPr/>
            </p:nvSpPr>
            <p:spPr bwMode="auto">
              <a:xfrm>
                <a:off x="1255" y="4374"/>
                <a:ext cx="29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389438"/>
                <a:r>
                  <a:rPr lang="en-US" altLang="ko-KR" sz="2000" b="1">
                    <a:solidFill>
                      <a:schemeClr val="bg1"/>
                    </a:solidFill>
                    <a:latin typeface="Times New Roman" pitchFamily="18" charset="0"/>
                    <a:cs typeface="맑은 고딕"/>
                  </a:rPr>
                  <a:t>Si</a:t>
                </a:r>
              </a:p>
            </p:txBody>
          </p:sp>
          <p:sp>
            <p:nvSpPr>
              <p:cNvPr id="50194" name="Text Box 29"/>
              <p:cNvSpPr txBox="1">
                <a:spLocks noChangeArrowheads="1"/>
              </p:cNvSpPr>
              <p:nvPr/>
            </p:nvSpPr>
            <p:spPr bwMode="auto">
              <a:xfrm>
                <a:off x="1255" y="5468"/>
                <a:ext cx="294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389438"/>
                <a:r>
                  <a:rPr lang="en-US" altLang="ko-KR" sz="2000" b="1">
                    <a:solidFill>
                      <a:schemeClr val="bg1"/>
                    </a:solidFill>
                    <a:latin typeface="Times New Roman" pitchFamily="18" charset="0"/>
                    <a:cs typeface="맑은 고딕"/>
                  </a:rPr>
                  <a:t>Si</a:t>
                </a:r>
              </a:p>
            </p:txBody>
          </p:sp>
          <p:sp>
            <p:nvSpPr>
              <p:cNvPr id="50195" name="Text Box 32"/>
              <p:cNvSpPr txBox="1">
                <a:spLocks noChangeArrowheads="1"/>
              </p:cNvSpPr>
              <p:nvPr/>
            </p:nvSpPr>
            <p:spPr bwMode="auto">
              <a:xfrm>
                <a:off x="1203" y="4881"/>
                <a:ext cx="367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389438"/>
                <a:r>
                  <a:rPr lang="en-US" altLang="ko-KR" sz="2000" b="1">
                    <a:solidFill>
                      <a:schemeClr val="bg1"/>
                    </a:solidFill>
                    <a:latin typeface="Times New Roman" pitchFamily="18" charset="0"/>
                    <a:cs typeface="맑은 고딕"/>
                  </a:rPr>
                  <a:t>Ge</a:t>
                </a:r>
              </a:p>
            </p:txBody>
          </p:sp>
          <p:sp>
            <p:nvSpPr>
              <p:cNvPr id="50196" name="Line 35"/>
              <p:cNvSpPr>
                <a:spLocks noChangeShapeType="1"/>
              </p:cNvSpPr>
              <p:nvPr/>
            </p:nvSpPr>
            <p:spPr bwMode="auto">
              <a:xfrm>
                <a:off x="694" y="5846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Text Box 36"/>
              <p:cNvSpPr txBox="1">
                <a:spLocks noChangeArrowheads="1"/>
              </p:cNvSpPr>
              <p:nvPr/>
            </p:nvSpPr>
            <p:spPr bwMode="auto">
              <a:xfrm>
                <a:off x="749" y="5868"/>
                <a:ext cx="1164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389438"/>
                <a:r>
                  <a:rPr lang="en-US" altLang="ko-KR" b="1">
                    <a:latin typeface="Times New Roman" pitchFamily="18" charset="0"/>
                    <a:cs typeface="맑은 고딕"/>
                  </a:rPr>
                  <a:t>Width (W)</a:t>
                </a:r>
              </a:p>
            </p:txBody>
          </p:sp>
          <p:sp>
            <p:nvSpPr>
              <p:cNvPr id="50198" name="Line 37"/>
              <p:cNvSpPr>
                <a:spLocks noChangeShapeType="1"/>
              </p:cNvSpPr>
              <p:nvPr/>
            </p:nvSpPr>
            <p:spPr bwMode="auto">
              <a:xfrm flipV="1">
                <a:off x="1920" y="5354"/>
                <a:ext cx="1154" cy="4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9" name="Rectangle 38"/>
              <p:cNvSpPr>
                <a:spLocks noChangeArrowheads="1"/>
              </p:cNvSpPr>
              <p:nvPr/>
            </p:nvSpPr>
            <p:spPr bwMode="auto">
              <a:xfrm rot="-1443317">
                <a:off x="1942" y="5547"/>
                <a:ext cx="1730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4389438"/>
                <a:r>
                  <a:rPr lang="en-US" altLang="ko-KR" sz="1600" b="1">
                    <a:solidFill>
                      <a:srgbClr val="000000"/>
                    </a:solidFill>
                    <a:latin typeface="Times New Roman" pitchFamily="18" charset="0"/>
                    <a:cs typeface="맑은 고딕"/>
                  </a:rPr>
                  <a:t>Periodic boundary </a:t>
                </a:r>
              </a:p>
              <a:p>
                <a:pPr algn="ctr" defTabSz="4389438"/>
                <a:r>
                  <a:rPr lang="en-US" altLang="ko-KR" sz="1600" b="1">
                    <a:solidFill>
                      <a:srgbClr val="000000"/>
                    </a:solidFill>
                    <a:latin typeface="Times New Roman" pitchFamily="18" charset="0"/>
                    <a:cs typeface="맑은 고딕"/>
                  </a:rPr>
                  <a:t> conditions</a:t>
                </a:r>
                <a:endParaRPr lang="en-US" altLang="ko-KR" sz="1600" b="1">
                  <a:latin typeface="Times New Roman" pitchFamily="18" charset="0"/>
                  <a:cs typeface="맑은 고딕"/>
                </a:endParaRPr>
              </a:p>
            </p:txBody>
          </p:sp>
          <p:sp>
            <p:nvSpPr>
              <p:cNvPr id="50200" name="Text Box 36"/>
              <p:cNvSpPr txBox="1">
                <a:spLocks noChangeArrowheads="1"/>
              </p:cNvSpPr>
              <p:nvPr/>
            </p:nvSpPr>
            <p:spPr bwMode="auto">
              <a:xfrm rot="-5400000">
                <a:off x="-126" y="4906"/>
                <a:ext cx="1118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4389438"/>
                <a:r>
                  <a:rPr lang="en-US" altLang="ko-KR" b="1">
                    <a:latin typeface="Times New Roman" pitchFamily="18" charset="0"/>
                    <a:cs typeface="맑은 고딕"/>
                  </a:rPr>
                  <a:t>Height (H)</a:t>
                </a:r>
              </a:p>
            </p:txBody>
          </p:sp>
        </p:grpSp>
        <p:cxnSp>
          <p:nvCxnSpPr>
            <p:cNvPr id="9" name="직선 화살표 연결선 13"/>
            <p:cNvCxnSpPr/>
            <p:nvPr/>
          </p:nvCxnSpPr>
          <p:spPr>
            <a:xfrm rot="5400000">
              <a:off x="2036395" y="3249038"/>
              <a:ext cx="1216147" cy="2381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185" name="그룹 26"/>
            <p:cNvGrpSpPr>
              <a:grpSpLocks/>
            </p:cNvGrpSpPr>
            <p:nvPr/>
          </p:nvGrpSpPr>
          <p:grpSpPr bwMode="auto">
            <a:xfrm>
              <a:off x="1205506" y="-91872"/>
              <a:ext cx="3763124" cy="1429143"/>
              <a:chOff x="1205604" y="-90966"/>
              <a:chExt cx="3762477" cy="1428443"/>
            </a:xfrm>
          </p:grpSpPr>
          <p:sp>
            <p:nvSpPr>
              <p:cNvPr id="50186" name="Text Box 20"/>
              <p:cNvSpPr txBox="1">
                <a:spLocks noChangeArrowheads="1"/>
              </p:cNvSpPr>
              <p:nvPr/>
            </p:nvSpPr>
            <p:spPr bwMode="auto">
              <a:xfrm>
                <a:off x="1588070" y="929077"/>
                <a:ext cx="1933345" cy="408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1600" b="1">
                    <a:latin typeface="Times New Roman" pitchFamily="18" charset="0"/>
                    <a:cs typeface="Times New Roman" pitchFamily="18" charset="0"/>
                  </a:rPr>
                  <a:t>[100], Transverse</a:t>
                </a:r>
              </a:p>
            </p:txBody>
          </p:sp>
          <p:sp>
            <p:nvSpPr>
              <p:cNvPr id="50187" name="Text Box 21"/>
              <p:cNvSpPr txBox="1">
                <a:spLocks noChangeArrowheads="1"/>
              </p:cNvSpPr>
              <p:nvPr/>
            </p:nvSpPr>
            <p:spPr bwMode="auto">
              <a:xfrm>
                <a:off x="1205604" y="-90966"/>
                <a:ext cx="1618411" cy="4084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1600" b="1">
                    <a:latin typeface="Times New Roman" pitchFamily="18" charset="0"/>
                    <a:cs typeface="Times New Roman" pitchFamily="18" charset="0"/>
                  </a:rPr>
                  <a:t>[001], Vertical</a:t>
                </a:r>
              </a:p>
            </p:txBody>
          </p:sp>
          <p:sp>
            <p:nvSpPr>
              <p:cNvPr id="50188" name="Text Box 22"/>
              <p:cNvSpPr txBox="1">
                <a:spLocks noChangeArrowheads="1"/>
              </p:cNvSpPr>
              <p:nvPr/>
            </p:nvSpPr>
            <p:spPr bwMode="auto">
              <a:xfrm>
                <a:off x="2125897" y="317051"/>
                <a:ext cx="2842184" cy="48341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1600" b="1">
                    <a:latin typeface="Times New Roman" pitchFamily="18" charset="0"/>
                    <a:cs typeface="Times New Roman" pitchFamily="18" charset="0"/>
                  </a:rPr>
                  <a:t>[010] , Longitudinal</a:t>
                </a:r>
              </a:p>
            </p:txBody>
          </p:sp>
          <p:sp>
            <p:nvSpPr>
              <p:cNvPr id="50189" name="Line 23"/>
              <p:cNvSpPr>
                <a:spLocks noChangeShapeType="1"/>
              </p:cNvSpPr>
              <p:nvPr/>
            </p:nvSpPr>
            <p:spPr bwMode="auto">
              <a:xfrm flipV="1">
                <a:off x="1436117" y="473774"/>
                <a:ext cx="0" cy="5048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Line 24"/>
              <p:cNvSpPr>
                <a:spLocks noChangeShapeType="1"/>
              </p:cNvSpPr>
              <p:nvPr/>
            </p:nvSpPr>
            <p:spPr bwMode="auto">
              <a:xfrm>
                <a:off x="1436117" y="978601"/>
                <a:ext cx="57626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Line 25"/>
              <p:cNvSpPr>
                <a:spLocks noChangeShapeType="1"/>
              </p:cNvSpPr>
              <p:nvPr/>
            </p:nvSpPr>
            <p:spPr bwMode="auto">
              <a:xfrm flipV="1">
                <a:off x="1436117" y="618238"/>
                <a:ext cx="433386" cy="360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57800" y="5334000"/>
            <a:ext cx="3886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Calibri" pitchFamily="34" charset="0"/>
              </a:rPr>
              <a:t>Related publication:</a:t>
            </a:r>
          </a:p>
          <a:p>
            <a:r>
              <a:rPr lang="en-US" sz="1600" i="1">
                <a:latin typeface="Calibri" pitchFamily="34" charset="0"/>
              </a:rPr>
              <a:t>Strain relaxation in Si/Ge/Si nanoscale bars from molecular dynamics simulations</a:t>
            </a:r>
          </a:p>
          <a:p>
            <a:r>
              <a:rPr lang="en-US" sz="1600">
                <a:latin typeface="Calibri" pitchFamily="34" charset="0"/>
              </a:rPr>
              <a:t>Y. Park, H.M. Aktulga, A.Y. Grama, A. Strachan</a:t>
            </a:r>
          </a:p>
          <a:p>
            <a:r>
              <a:rPr lang="en-US" sz="1600">
                <a:latin typeface="Calibri" pitchFamily="34" charset="0"/>
              </a:rPr>
              <a:t>Journal of Applied Physics 106, 1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7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Applications: Si/</a:t>
            </a:r>
            <a:r>
              <a:rPr lang="en-US" sz="3600" b="1" dirty="0" err="1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Ge</a:t>
            </a: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/Si </a:t>
            </a:r>
            <a:r>
              <a:rPr lang="en-US" sz="3600" b="1" dirty="0" err="1">
                <a:solidFill>
                  <a:schemeClr val="accent4"/>
                </a:solidFill>
                <a:latin typeface="+mn-lt"/>
                <a:cs typeface="Times New Roman" pitchFamily="18" charset="0"/>
              </a:rPr>
              <a:t>nanoscale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 bars 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7200" y="1143000"/>
            <a:ext cx="8229600" cy="3657600"/>
            <a:chOff x="457200" y="1143000"/>
            <a:chExt cx="8229600" cy="3657600"/>
          </a:xfrm>
        </p:grpSpPr>
        <p:sp>
          <p:nvSpPr>
            <p:cNvPr id="1034" name="Rectangle 3"/>
            <p:cNvSpPr txBox="1">
              <a:spLocks noChangeArrowheads="1"/>
            </p:cNvSpPr>
            <p:nvPr/>
          </p:nvSpPr>
          <p:spPr bwMode="auto">
            <a:xfrm>
              <a:off x="457200" y="1143000"/>
              <a:ext cx="82296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457200" indent="-457200">
                <a:spcBef>
                  <a:spcPct val="20000"/>
                </a:spcBef>
              </a:pPr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Key Result:</a:t>
              </a:r>
            </a:p>
            <a:p>
              <a:pPr marL="457200" indent="-457200">
                <a:spcBef>
                  <a:spcPct val="20000"/>
                </a:spcBef>
              </a:pPr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When Ge section is roughly square shaped, it has almost uniaxial strain!</a:t>
              </a:r>
            </a:p>
            <a:p>
              <a:pPr marL="457200" indent="-457200">
                <a:spcBef>
                  <a:spcPct val="20000"/>
                </a:spcBef>
              </a:pPr>
              <a:endParaRPr lang="en-US" sz="2000"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000"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000"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  <a:p>
              <a:pPr marL="457200" indent="-457200">
                <a:spcBef>
                  <a:spcPct val="20000"/>
                </a:spcBef>
              </a:pPr>
              <a:endParaRPr lang="en-US" sz="2400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grpSp>
          <p:nvGrpSpPr>
            <p:cNvPr id="1035" name="Group 22"/>
            <p:cNvGrpSpPr>
              <a:grpSpLocks/>
            </p:cNvGrpSpPr>
            <p:nvPr/>
          </p:nvGrpSpPr>
          <p:grpSpPr bwMode="auto">
            <a:xfrm>
              <a:off x="4572000" y="2057400"/>
              <a:ext cx="3352800" cy="2743200"/>
              <a:chOff x="4572000" y="2819400"/>
              <a:chExt cx="3200400" cy="2609850"/>
            </a:xfrm>
          </p:grpSpPr>
          <p:grpSp>
            <p:nvGrpSpPr>
              <p:cNvPr id="1038" name="그룹 6"/>
              <p:cNvGrpSpPr>
                <a:grpSpLocks noChangeAspect="1"/>
              </p:cNvGrpSpPr>
              <p:nvPr/>
            </p:nvGrpSpPr>
            <p:grpSpPr bwMode="auto">
              <a:xfrm>
                <a:off x="4572000" y="2971800"/>
                <a:ext cx="3200400" cy="2457450"/>
                <a:chOff x="1000100" y="1000109"/>
                <a:chExt cx="7715304" cy="5715043"/>
              </a:xfrm>
            </p:grpSpPr>
            <p:grpSp>
              <p:nvGrpSpPr>
                <p:cNvPr id="1040" name="그룹 32"/>
                <p:cNvGrpSpPr>
                  <a:grpSpLocks/>
                </p:cNvGrpSpPr>
                <p:nvPr/>
              </p:nvGrpSpPr>
              <p:grpSpPr bwMode="auto">
                <a:xfrm>
                  <a:off x="1000100" y="1000109"/>
                  <a:ext cx="7715304" cy="5715043"/>
                  <a:chOff x="1071538" y="650664"/>
                  <a:chExt cx="6215106" cy="5350104"/>
                </a:xfrm>
              </p:grpSpPr>
              <p:sp>
                <p:nvSpPr>
                  <p:cNvPr id="20" name="직사각형 20"/>
                  <p:cNvSpPr/>
                  <p:nvPr/>
                </p:nvSpPr>
                <p:spPr>
                  <a:xfrm>
                    <a:off x="1071538" y="785789"/>
                    <a:ext cx="6215106" cy="52149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/>
                  </a:p>
                </p:txBody>
              </p:sp>
              <p:graphicFrame>
                <p:nvGraphicFramePr>
                  <p:cNvPr id="1027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1071538" y="650664"/>
                  <a:ext cx="6143671" cy="5170155"/>
                </p:xfrm>
                <a:graphic>
                  <a:graphicData uri="http://schemas.openxmlformats.org/presentationml/2006/ole">
                    <p:oleObj spid="_x0000_s1027" name="Graph" r:id="rId3" imgW="3873600" imgH="3258720" progId="">
                      <p:embed/>
                    </p:oleObj>
                  </a:graphicData>
                </a:graphic>
              </p:graphicFrame>
            </p:grpSp>
            <p:grpSp>
              <p:nvGrpSpPr>
                <p:cNvPr id="1041" name="Group 20"/>
                <p:cNvGrpSpPr>
                  <a:grpSpLocks/>
                </p:cNvGrpSpPr>
                <p:nvPr/>
              </p:nvGrpSpPr>
              <p:grpSpPr bwMode="auto">
                <a:xfrm>
                  <a:off x="5670557" y="3571879"/>
                  <a:ext cx="1676400" cy="1531938"/>
                  <a:chOff x="4720" y="588"/>
                  <a:chExt cx="1056" cy="965"/>
                </a:xfrm>
              </p:grpSpPr>
              <p:grpSp>
                <p:nvGrpSpPr>
                  <p:cNvPr id="104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748" y="588"/>
                    <a:ext cx="1028" cy="721"/>
                    <a:chOff x="642" y="3627"/>
                    <a:chExt cx="1028" cy="579"/>
                  </a:xfrm>
                </p:grpSpPr>
                <p:pic>
                  <p:nvPicPr>
                    <p:cNvPr id="1049" name="Picture 2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78" y="3627"/>
                      <a:ext cx="892" cy="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0" name="Picture 2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42" y="3743"/>
                      <a:ext cx="827" cy="4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1" name="Picture 2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78" y="3627"/>
                      <a:ext cx="892" cy="5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52" name="Picture 2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42" y="3743"/>
                      <a:ext cx="827" cy="4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04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720" y="1334"/>
                    <a:ext cx="927" cy="219"/>
                  </a:xfrm>
                  <a:prstGeom prst="rect">
                    <a:avLst/>
                  </a:prstGeom>
                  <a:noFill/>
                  <a:ln w="381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altLang="ko-KR" sz="1600" b="1">
                        <a:solidFill>
                          <a:srgbClr val="821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W = 20.09 nm</a:t>
                    </a:r>
                  </a:p>
                </p:txBody>
              </p:sp>
              <p:sp>
                <p:nvSpPr>
                  <p:cNvPr id="104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817" y="1311"/>
                    <a:ext cx="617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821F00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6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5" y="747"/>
                    <a:ext cx="209" cy="192"/>
                  </a:xfrm>
                  <a:prstGeom prst="rect">
                    <a:avLst/>
                  </a:prstGeom>
                  <a:noFill/>
                  <a:ln w="381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altLang="ko-KR" sz="1400" b="1">
                        <a:solidFill>
                          <a:schemeClr val="bg1"/>
                        </a:solidFill>
                        <a:latin typeface="Calibri" pitchFamily="34" charset="0"/>
                        <a:cs typeface="맑은 고딕"/>
                      </a:rPr>
                      <a:t>Si</a:t>
                    </a:r>
                  </a:p>
                </p:txBody>
              </p:sp>
              <p:sp>
                <p:nvSpPr>
                  <p:cNvPr id="104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3" y="915"/>
                    <a:ext cx="253" cy="192"/>
                  </a:xfrm>
                  <a:prstGeom prst="rect">
                    <a:avLst/>
                  </a:prstGeom>
                  <a:noFill/>
                  <a:ln w="381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altLang="ko-KR" sz="1400" b="1">
                        <a:solidFill>
                          <a:schemeClr val="bg1"/>
                        </a:solidFill>
                        <a:latin typeface="Calibri" pitchFamily="34" charset="0"/>
                        <a:cs typeface="맑은 고딕"/>
                      </a:rPr>
                      <a:t>Ge</a:t>
                    </a:r>
                  </a:p>
                </p:txBody>
              </p:sp>
              <p:sp>
                <p:nvSpPr>
                  <p:cNvPr id="104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5" y="1035"/>
                    <a:ext cx="209" cy="192"/>
                  </a:xfrm>
                  <a:prstGeom prst="rect">
                    <a:avLst/>
                  </a:prstGeom>
                  <a:noFill/>
                  <a:ln w="38100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altLang="ko-KR" sz="1400" b="1">
                        <a:solidFill>
                          <a:schemeClr val="bg1"/>
                        </a:solidFill>
                        <a:latin typeface="Calibri" pitchFamily="34" charset="0"/>
                        <a:cs typeface="맑은 고딕"/>
                      </a:rPr>
                      <a:t>Si</a:t>
                    </a:r>
                  </a:p>
                </p:txBody>
              </p:sp>
            </p:grpSp>
            <p:sp>
              <p:nvSpPr>
                <p:cNvPr id="9" name="직사각형 9"/>
                <p:cNvSpPr/>
                <p:nvPr/>
              </p:nvSpPr>
              <p:spPr>
                <a:xfrm>
                  <a:off x="2570924" y="1787226"/>
                  <a:ext cx="1928826" cy="3547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1039" name="Rectangle 21"/>
              <p:cNvSpPr>
                <a:spLocks noChangeArrowheads="1"/>
              </p:cNvSpPr>
              <p:nvPr/>
            </p:nvSpPr>
            <p:spPr bwMode="auto">
              <a:xfrm>
                <a:off x="4876800" y="2819400"/>
                <a:ext cx="2590800" cy="32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66"/>
                    </a:solidFill>
                    <a:latin typeface="Calibri" pitchFamily="34" charset="0"/>
                    <a:cs typeface="Times New Roman" pitchFamily="18" charset="0"/>
                  </a:rPr>
                  <a:t>average transverse Ge strain </a:t>
                </a:r>
                <a:endParaRPr lang="ko-KR" altLang="en-US" sz="160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36" name="Group 25"/>
            <p:cNvGrpSpPr>
              <a:grpSpLocks/>
            </p:cNvGrpSpPr>
            <p:nvPr/>
          </p:nvGrpSpPr>
          <p:grpSpPr bwMode="auto">
            <a:xfrm>
              <a:off x="609600" y="2057400"/>
              <a:ext cx="3962400" cy="2696963"/>
              <a:chOff x="685800" y="2819400"/>
              <a:chExt cx="3962400" cy="2696963"/>
            </a:xfrm>
          </p:grpSpPr>
          <p:graphicFrame>
            <p:nvGraphicFramePr>
              <p:cNvPr id="1026" name="Object 4"/>
              <p:cNvGraphicFramePr>
                <a:graphicFrameLocks noChangeAspect="1"/>
              </p:cNvGraphicFramePr>
              <p:nvPr/>
            </p:nvGraphicFramePr>
            <p:xfrm>
              <a:off x="914400" y="3048000"/>
              <a:ext cx="3429000" cy="2468363"/>
            </p:xfrm>
            <a:graphic>
              <a:graphicData uri="http://schemas.openxmlformats.org/presentationml/2006/ole">
                <p:oleObj spid="_x0000_s1026" name="Graph" r:id="rId6" imgW="4440960" imgH="3297600" progId="">
                  <p:embed/>
                </p:oleObj>
              </a:graphicData>
            </a:graphic>
          </p:graphicFrame>
          <p:sp>
            <p:nvSpPr>
              <p:cNvPr id="1037" name="Rectangle 23"/>
              <p:cNvSpPr>
                <a:spLocks noChangeArrowheads="1"/>
              </p:cNvSpPr>
              <p:nvPr/>
            </p:nvSpPr>
            <p:spPr bwMode="auto">
              <a:xfrm>
                <a:off x="685800" y="2819400"/>
                <a:ext cx="3962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66"/>
                    </a:solidFill>
                    <a:latin typeface="Calibri" pitchFamily="34" charset="0"/>
                    <a:cs typeface="Times New Roman" pitchFamily="18" charset="0"/>
                  </a:rPr>
                  <a:t>average strains for Si&amp;Ge in each dimension</a:t>
                </a:r>
                <a:endParaRPr lang="ko-KR" altLang="en-US" sz="1600">
                  <a:solidFill>
                    <a:srgbClr val="000066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57200" y="4381500"/>
            <a:ext cx="8686800" cy="2476500"/>
            <a:chOff x="457200" y="4381121"/>
            <a:chExt cx="8686800" cy="2476879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1447800" y="5257800"/>
            <a:ext cx="2928938" cy="685800"/>
          </p:xfrm>
          <a:graphic>
            <a:graphicData uri="http://schemas.openxmlformats.org/presentationml/2006/ole">
              <p:oleObj spid="_x0000_s1028" name="Equation" r:id="rId7" imgW="1828800" imgH="43180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6172200" y="4381121"/>
            <a:ext cx="2971800" cy="2476879"/>
          </p:xfrm>
          <a:graphic>
            <a:graphicData uri="http://schemas.openxmlformats.org/presentationml/2006/ole">
              <p:oleObj spid="_x0000_s1029" name="Graph" r:id="rId8" imgW="3892320" imgH="3244320" progId="">
                <p:embed/>
              </p:oleObj>
            </a:graphicData>
          </a:graphic>
        </p:graphicFrame>
        <p:sp>
          <p:nvSpPr>
            <p:cNvPr id="1033" name="TextBox 30"/>
            <p:cNvSpPr txBox="1">
              <a:spLocks noChangeArrowheads="1"/>
            </p:cNvSpPr>
            <p:nvPr/>
          </p:nvSpPr>
          <p:spPr bwMode="auto">
            <a:xfrm>
              <a:off x="457200" y="4754880"/>
              <a:ext cx="5943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Simple strain model derived from MD results</a:t>
              </a:r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Applications: Water-Silica 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Interface</a:t>
            </a:r>
          </a:p>
        </p:txBody>
      </p:sp>
      <p:pic>
        <p:nvPicPr>
          <p:cNvPr id="5" name="Picture 4" descr="silica-water system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45720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Motivation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a-SiO2: </a:t>
            </a:r>
            <a:r>
              <a:rPr lang="en-US" sz="2000">
                <a:latin typeface="Calibri" pitchFamily="34" charset="0"/>
              </a:rPr>
              <a:t>widely used in nano-electronic devices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also used in devices for in-vivo screening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understanding interaction with water: </a:t>
            </a:r>
            <a:r>
              <a:rPr lang="en-US" sz="2000">
                <a:latin typeface="Calibri" pitchFamily="34" charset="0"/>
              </a:rPr>
              <a:t>critical for reliability of devices</a:t>
            </a: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4953000" y="4800600"/>
            <a:ext cx="419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latin typeface="Calibri" pitchFamily="34" charset="0"/>
              </a:rPr>
              <a:t>Related publication:</a:t>
            </a:r>
          </a:p>
          <a:p>
            <a:r>
              <a:rPr lang="en-US" sz="1600" i="1">
                <a:latin typeface="Calibri" pitchFamily="34" charset="0"/>
              </a:rPr>
              <a:t>A Reactive Simulation of the Silica-Water Interface </a:t>
            </a:r>
            <a:r>
              <a:rPr lang="en-US" sz="1600">
                <a:latin typeface="Calibri" pitchFamily="34" charset="0"/>
              </a:rPr>
              <a:t/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J. C. Fogarty, H. M. Aktulga, A. van Duin, A. Y. Grama, S. A. Pandit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Journal of Chemical Physics 132, 174704 (2010)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Applications: Water-Silica 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Interface</a:t>
            </a:r>
          </a:p>
        </p:txBody>
      </p:sp>
      <p:pic>
        <p:nvPicPr>
          <p:cNvPr id="3" name="Picture 2" descr="silica-water hydroxilat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57200" y="3886200"/>
            <a:ext cx="2286000" cy="1828800"/>
            <a:chOff x="0" y="1295400"/>
            <a:chExt cx="2286000" cy="1828800"/>
          </a:xfrm>
        </p:grpSpPr>
        <p:sp>
          <p:nvSpPr>
            <p:cNvPr id="6" name="Rectangle 5"/>
            <p:cNvSpPr/>
            <p:nvPr/>
          </p:nvSpPr>
          <p:spPr>
            <a:xfrm>
              <a:off x="0" y="2209800"/>
              <a:ext cx="2286000" cy="914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/>
                  </a:solidFill>
                </a:rPr>
                <a:t>Silica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295400"/>
              <a:ext cx="2286000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/>
                  </a:solidFill>
                </a:rPr>
                <a:t>Water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006475" y="4206875"/>
            <a:ext cx="914400" cy="762000"/>
            <a:chOff x="1295400" y="4572000"/>
            <a:chExt cx="914400" cy="762000"/>
          </a:xfrm>
        </p:grpSpPr>
        <p:sp>
          <p:nvSpPr>
            <p:cNvPr id="12" name="Oval 11"/>
            <p:cNvSpPr/>
            <p:nvPr/>
          </p:nvSpPr>
          <p:spPr>
            <a:xfrm>
              <a:off x="1676400" y="518160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Si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05740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29540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6764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981200" y="48006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447800" y="45720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rot="16200000" flipH="1">
            <a:off x="1289050" y="4337050"/>
            <a:ext cx="120650" cy="120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39875" y="4511675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8875" y="48926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39875" y="48926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1349375" y="4702175"/>
            <a:ext cx="228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692275" y="4664075"/>
            <a:ext cx="228600" cy="762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7200" y="114300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Key Result</a:t>
            </a:r>
          </a:p>
          <a:p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Silica surface hydroxylation as  evidenced by experiments is observed.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" y="3200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  <a:latin typeface="Calibri" pitchFamily="34" charset="0"/>
              </a:rPr>
              <a:t>Proposed reaction:</a:t>
            </a:r>
          </a:p>
          <a:p>
            <a:pPr algn="ctr"/>
            <a:r>
              <a:rPr lang="en-US" sz="1600">
                <a:latin typeface="Calibri" pitchFamily="34" charset="0"/>
              </a:rPr>
              <a:t>H2O + 2Si + O </a:t>
            </a:r>
            <a:r>
              <a:rPr lang="en-US" sz="1600">
                <a:latin typeface="Calibri" pitchFamily="34" charset="0"/>
                <a:sym typeface="Symbol" pitchFamily="18" charset="2"/>
              </a:rPr>
              <a:t> 2SiOH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124200" y="3733800"/>
            <a:ext cx="13716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  <p:bldP spid="27" grpId="0" uiExpand="1" build="allAtOnce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Applications: Oxidative 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Damage in Lipid </a:t>
            </a:r>
            <a:r>
              <a:rPr lang="en-US" sz="3600" b="1" dirty="0" err="1">
                <a:solidFill>
                  <a:schemeClr val="accent4"/>
                </a:solidFill>
                <a:latin typeface="+mn-lt"/>
                <a:cs typeface="Times New Roman" pitchFamily="18" charset="0"/>
              </a:rPr>
              <a:t>Bilayers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1143000"/>
            <a:ext cx="9144000" cy="2552700"/>
            <a:chOff x="0" y="1143000"/>
            <a:chExt cx="9144000" cy="2552400"/>
          </a:xfrm>
        </p:grpSpPr>
        <p:pic>
          <p:nvPicPr>
            <p:cNvPr id="57350" name="Picture 3" descr="C:\Documents and Settings\CSuser\Desktop\thesis_pics\bilayer_system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1143000"/>
              <a:ext cx="3657600" cy="25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1" name="TextBox 5"/>
            <p:cNvSpPr txBox="1">
              <a:spLocks noChangeArrowheads="1"/>
            </p:cNvSpPr>
            <p:nvPr/>
          </p:nvSpPr>
          <p:spPr bwMode="auto">
            <a:xfrm>
              <a:off x="0" y="1233648"/>
              <a:ext cx="5486400" cy="236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Motivation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Modeling reactive processes in biological systems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ROS</a:t>
              </a:r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 Oxidative stress Cancer &amp; Aging</a:t>
              </a:r>
            </a:p>
            <a:p>
              <a:endParaRPr lang="en-US" sz="2000">
                <a:solidFill>
                  <a:schemeClr val="accent1"/>
                </a:solidFill>
                <a:latin typeface="Calibri" pitchFamily="34" charset="0"/>
                <a:sym typeface="Wingdings" pitchFamily="2" charset="2"/>
              </a:endParaRP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  <a:sym typeface="Wingdings" pitchFamily="2" charset="2"/>
                </a:rPr>
                <a:t>System Preparation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200 POPC lipid + 10,000 water molecules 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and same system with 1% H</a:t>
              </a:r>
              <a:r>
                <a:rPr lang="en-US" sz="2000" baseline="-25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2</a:t>
              </a:r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O</a:t>
              </a:r>
              <a:r>
                <a:rPr lang="en-US" sz="2000" baseline="-25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2</a:t>
              </a:r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sym typeface="Wingdings" pitchFamily="2" charset="2"/>
                </a:rPr>
                <a:t> mixed</a:t>
              </a:r>
              <a:endParaRPr lang="en-US" sz="200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90600" y="3962400"/>
            <a:ext cx="7162800" cy="2613025"/>
            <a:chOff x="0" y="3886200"/>
            <a:chExt cx="7162800" cy="2613600"/>
          </a:xfrm>
        </p:grpSpPr>
        <p:pic>
          <p:nvPicPr>
            <p:cNvPr id="57348" name="Picture 5" descr="C:\Documents and Settings\CSuser\Desktop\thesis_pics\mass_spectograph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86200"/>
              <a:ext cx="3657600" cy="261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9" name="TextBox 6"/>
            <p:cNvSpPr txBox="1">
              <a:spLocks noChangeArrowheads="1"/>
            </p:cNvSpPr>
            <p:nvPr/>
          </p:nvSpPr>
          <p:spPr bwMode="auto">
            <a:xfrm>
              <a:off x="3810000" y="3944781"/>
              <a:ext cx="3352800" cy="2369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Mass Spectograph: 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Lipid molecule weighs 760 u</a:t>
              </a:r>
            </a:p>
            <a:p>
              <a:endParaRPr lang="en-US" sz="2000">
                <a:solidFill>
                  <a:schemeClr val="accent1"/>
                </a:solidFill>
                <a:latin typeface="Calibri" pitchFamily="34" charset="0"/>
              </a:endParaRPr>
            </a:p>
            <a:p>
              <a:r>
                <a:rPr lang="en-US" sz="2400">
                  <a:solidFill>
                    <a:srgbClr val="C00000"/>
                  </a:solidFill>
                  <a:latin typeface="Calibri" pitchFamily="34" charset="0"/>
                </a:rPr>
                <a:t>Key Result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Oxidative damage observed:</a:t>
              </a:r>
              <a:endParaRPr lang="en-US" sz="2000" b="1">
                <a:solidFill>
                  <a:srgbClr val="C00000"/>
                </a:solidFill>
                <a:latin typeface="Calibri" pitchFamily="34" charset="0"/>
              </a:endParaRP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In pure water: </a:t>
              </a:r>
              <a:r>
                <a:rPr lang="en-US" sz="2000">
                  <a:latin typeface="Calibri" pitchFamily="34" charset="0"/>
                </a:rPr>
                <a:t>40% damaged</a:t>
              </a:r>
            </a:p>
            <a:p>
              <a:r>
                <a:rPr lang="en-US" sz="2000">
                  <a:solidFill>
                    <a:schemeClr val="accent1"/>
                  </a:solidFill>
                  <a:latin typeface="Calibri" pitchFamily="34" charset="0"/>
                </a:rPr>
                <a:t>In 1% peroxide: </a:t>
              </a:r>
              <a:r>
                <a:rPr lang="en-US" sz="2000">
                  <a:latin typeface="Calibri" pitchFamily="34" charset="0"/>
                </a:rPr>
                <a:t>75% damaged</a:t>
              </a:r>
              <a:endParaRPr lang="en-US" sz="200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Software Releases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PuReMD</a:t>
            </a:r>
            <a:r>
              <a:rPr lang="en-US" dirty="0" smtClean="0"/>
              <a:t> currently in limited release (about 10 collaborating groups, including, Goddard, </a:t>
            </a:r>
            <a:r>
              <a:rPr lang="en-US" dirty="0" err="1" smtClean="0"/>
              <a:t>CalTech</a:t>
            </a:r>
            <a:r>
              <a:rPr lang="en-US" dirty="0" smtClean="0"/>
              <a:t>, Buehler, MIT, Strachan, Purdue, </a:t>
            </a:r>
            <a:r>
              <a:rPr lang="en-US" dirty="0" err="1" smtClean="0"/>
              <a:t>Pandit</a:t>
            </a:r>
            <a:r>
              <a:rPr lang="en-US" dirty="0" smtClean="0"/>
              <a:t>, USF, </a:t>
            </a:r>
            <a:r>
              <a:rPr lang="en-US" dirty="0" err="1" smtClean="0"/>
              <a:t>vanDuin</a:t>
            </a:r>
            <a:r>
              <a:rPr lang="en-US" dirty="0" smtClean="0"/>
              <a:t>, PSU, and others)</a:t>
            </a:r>
          </a:p>
          <a:p>
            <a:r>
              <a:rPr lang="en-US" dirty="0" smtClean="0"/>
              <a:t>Integrated as a fix to LAMMPS, currently in use by over 25 research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Ongoing Efforts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Improvements to </a:t>
            </a:r>
            <a:r>
              <a:rPr lang="en-US" dirty="0" err="1" smtClean="0"/>
              <a:t>PureMD</a:t>
            </a:r>
            <a:r>
              <a:rPr lang="en-US" dirty="0" smtClean="0"/>
              <a:t>/ LAMMPS</a:t>
            </a:r>
          </a:p>
          <a:p>
            <a:pPr lvl="1"/>
            <a:r>
              <a:rPr lang="en-US" dirty="0" smtClean="0"/>
              <a:t>Force </a:t>
            </a:r>
            <a:r>
              <a:rPr lang="en-US" dirty="0" smtClean="0"/>
              <a:t>f</a:t>
            </a:r>
            <a:r>
              <a:rPr lang="en-US" dirty="0" smtClean="0"/>
              <a:t>ield optimization</a:t>
            </a:r>
          </a:p>
          <a:p>
            <a:pPr lvl="1"/>
            <a:r>
              <a:rPr lang="en-US" dirty="0" smtClean="0"/>
              <a:t>Performance Improvements</a:t>
            </a:r>
          </a:p>
          <a:p>
            <a:pPr lvl="1"/>
            <a:r>
              <a:rPr lang="en-US" dirty="0" smtClean="0"/>
              <a:t>Scalability Enhancement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ReaxFF</a:t>
            </a: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vs. Classical MD</a:t>
            </a:r>
            <a:endParaRPr lang="en-US" sz="36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54864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err="1">
                <a:solidFill>
                  <a:srgbClr val="C00000"/>
                </a:solidFill>
                <a:latin typeface="+mn-lt"/>
                <a:cs typeface="+mn-cs"/>
              </a:rPr>
              <a:t>ReaxFF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+mn-cs"/>
              </a:rPr>
              <a:t> is classical MD in spirit</a:t>
            </a: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  <a:cs typeface="+mn-cs"/>
              </a:rPr>
              <a:t>basis: atoms </a:t>
            </a:r>
            <a:r>
              <a:rPr lang="en-US" sz="2400" dirty="0">
                <a:latin typeface="+mn-lt"/>
                <a:cs typeface="+mn-cs"/>
              </a:rPr>
              <a:t>(electron &amp; nuclei)</a:t>
            </a: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  <a:cs typeface="+mn-cs"/>
              </a:rPr>
              <a:t>parameterized interactions:</a:t>
            </a:r>
            <a:r>
              <a:rPr lang="en-US" sz="2400" dirty="0">
                <a:latin typeface="+mn-lt"/>
                <a:cs typeface="+mn-cs"/>
              </a:rPr>
              <a:t> from DFT (</a:t>
            </a:r>
            <a:r>
              <a:rPr lang="en-US" sz="2400" dirty="0" err="1">
                <a:latin typeface="+mn-lt"/>
                <a:cs typeface="+mn-cs"/>
              </a:rPr>
              <a:t>ab</a:t>
            </a:r>
            <a:r>
              <a:rPr lang="en-US" sz="2400" dirty="0">
                <a:latin typeface="+mn-lt"/>
                <a:cs typeface="+mn-cs"/>
              </a:rPr>
              <a:t>-initio)</a:t>
            </a: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  <a:cs typeface="+mn-cs"/>
              </a:rPr>
              <a:t>atom movements: </a:t>
            </a:r>
            <a:r>
              <a:rPr lang="en-US" sz="2400" dirty="0">
                <a:latin typeface="+mn-lt"/>
                <a:cs typeface="+mn-cs"/>
              </a:rPr>
              <a:t>Newtonian mechanics</a:t>
            </a:r>
          </a:p>
          <a:p>
            <a:pPr marL="742950" lvl="1" indent="-28575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+mn-lt"/>
                <a:cs typeface="+mn-cs"/>
              </a:rPr>
              <a:t>many common interactions</a:t>
            </a:r>
          </a:p>
          <a:p>
            <a:pPr marL="1143000" lvl="2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bonds  </a:t>
            </a:r>
          </a:p>
          <a:p>
            <a:pPr marL="1143000" lvl="2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valence a</a:t>
            </a:r>
            <a:r>
              <a:rPr lang="en-US" sz="2000" dirty="0" err="1">
                <a:latin typeface="+mn-lt"/>
                <a:cs typeface="+mn-cs"/>
              </a:rPr>
              <a:t>ngles</a:t>
            </a:r>
            <a:r>
              <a:rPr lang="en-US" sz="2000" dirty="0">
                <a:latin typeface="+mn-lt"/>
                <a:cs typeface="+mn-cs"/>
              </a:rPr>
              <a:t>                     (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a.k.a.</a:t>
            </a:r>
            <a:r>
              <a:rPr lang="en-US" sz="2000" dirty="0">
                <a:latin typeface="+mn-lt"/>
                <a:cs typeface="+mn-cs"/>
              </a:rPr>
              <a:t> 3-body interactions)</a:t>
            </a:r>
          </a:p>
          <a:p>
            <a:pPr marL="1143000" lvl="2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dihedrals                                         (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+mn-cs"/>
              </a:rPr>
              <a:t>a.k.a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+mn-cs"/>
              </a:rPr>
              <a:t>.</a:t>
            </a:r>
            <a:r>
              <a:rPr lang="en-US" sz="2000" dirty="0">
                <a:latin typeface="+mn-lt"/>
                <a:cs typeface="+mn-cs"/>
              </a:rPr>
              <a:t> 4-body interactions)</a:t>
            </a:r>
          </a:p>
          <a:p>
            <a:pPr marL="1143000" lvl="2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hydrogen bonds</a:t>
            </a:r>
          </a:p>
          <a:p>
            <a:pPr marL="1143000" lvl="2" indent="-2286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van </a:t>
            </a:r>
            <a:r>
              <a:rPr lang="en-US" sz="2000" dirty="0" err="1">
                <a:latin typeface="+mn-lt"/>
                <a:cs typeface="+mn-cs"/>
              </a:rPr>
              <a:t>der</a:t>
            </a:r>
            <a:r>
              <a:rPr lang="en-US" sz="2000" dirty="0">
                <a:latin typeface="+mn-lt"/>
                <a:cs typeface="+mn-cs"/>
              </a:rPr>
              <a:t> Waals, Coulomb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209800" y="4343400"/>
            <a:ext cx="1066800" cy="152400"/>
            <a:chOff x="2209800" y="4343400"/>
            <a:chExt cx="1066800" cy="152400"/>
          </a:xfrm>
        </p:grpSpPr>
        <p:sp>
          <p:nvSpPr>
            <p:cNvPr id="4" name="Oval 3"/>
            <p:cNvSpPr/>
            <p:nvPr/>
          </p:nvSpPr>
          <p:spPr>
            <a:xfrm>
              <a:off x="2209800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4200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>
              <a:stCxn id="4" idx="6"/>
              <a:endCxn id="5" idx="2"/>
            </p:cNvCxnSpPr>
            <p:nvPr/>
          </p:nvCxnSpPr>
          <p:spPr>
            <a:xfrm>
              <a:off x="2362200" y="44196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505200" y="5791200"/>
            <a:ext cx="2286000" cy="152400"/>
            <a:chOff x="3505200" y="5791200"/>
            <a:chExt cx="2286000" cy="152400"/>
          </a:xfrm>
        </p:grpSpPr>
        <p:sp>
          <p:nvSpPr>
            <p:cNvPr id="20" name="Oval 19"/>
            <p:cNvSpPr/>
            <p:nvPr/>
          </p:nvSpPr>
          <p:spPr>
            <a:xfrm>
              <a:off x="4191000" y="579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05200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" name="Straight Connector 21"/>
            <p:cNvCxnSpPr>
              <a:stCxn id="20" idx="2"/>
              <a:endCxn id="21" idx="6"/>
            </p:cNvCxnSpPr>
            <p:nvPr/>
          </p:nvCxnSpPr>
          <p:spPr>
            <a:xfrm rot="10800000">
              <a:off x="3657600" y="5867400"/>
              <a:ext cx="533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638800" y="57912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>
              <a:stCxn id="20" idx="6"/>
              <a:endCxn id="23" idx="2"/>
            </p:cNvCxnSpPr>
            <p:nvPr/>
          </p:nvCxnSpPr>
          <p:spPr>
            <a:xfrm>
              <a:off x="4343400" y="5867400"/>
              <a:ext cx="12954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419600" y="6248400"/>
            <a:ext cx="3048000" cy="152400"/>
            <a:chOff x="4419600" y="6248400"/>
            <a:chExt cx="3048000" cy="152400"/>
          </a:xfrm>
        </p:grpSpPr>
        <p:sp>
          <p:nvSpPr>
            <p:cNvPr id="25" name="Oval 24"/>
            <p:cNvSpPr/>
            <p:nvPr/>
          </p:nvSpPr>
          <p:spPr>
            <a:xfrm>
              <a:off x="4419600" y="6248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315200" y="62484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25" idx="6"/>
              <a:endCxn id="26" idx="2"/>
            </p:cNvCxnSpPr>
            <p:nvPr/>
          </p:nvCxnSpPr>
          <p:spPr>
            <a:xfrm>
              <a:off x="4572000" y="6324600"/>
              <a:ext cx="27432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0" name="Group 33"/>
          <p:cNvGrpSpPr>
            <a:grpSpLocks/>
          </p:cNvGrpSpPr>
          <p:nvPr/>
        </p:nvGrpSpPr>
        <p:grpSpPr bwMode="auto">
          <a:xfrm>
            <a:off x="3124200" y="4572000"/>
            <a:ext cx="762000" cy="609600"/>
            <a:chOff x="3124200" y="4572000"/>
            <a:chExt cx="762000" cy="609600"/>
          </a:xfrm>
        </p:grpSpPr>
        <p:sp>
          <p:nvSpPr>
            <p:cNvPr id="7" name="Oval 6"/>
            <p:cNvSpPr/>
            <p:nvPr/>
          </p:nvSpPr>
          <p:spPr>
            <a:xfrm>
              <a:off x="3124200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3800" y="45720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33800" y="50292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7" idx="6"/>
              <a:endCxn id="8" idx="2"/>
            </p:cNvCxnSpPr>
            <p:nvPr/>
          </p:nvCxnSpPr>
          <p:spPr>
            <a:xfrm flipV="1">
              <a:off x="3276600" y="4648200"/>
              <a:ext cx="457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  <a:endCxn id="9" idx="2"/>
            </p:cNvCxnSpPr>
            <p:nvPr/>
          </p:nvCxnSpPr>
          <p:spPr>
            <a:xfrm>
              <a:off x="3276600" y="4876800"/>
              <a:ext cx="4572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3581400" y="4724400"/>
              <a:ext cx="46038" cy="304800"/>
            </a:xfrm>
            <a:custGeom>
              <a:avLst/>
              <a:gdLst>
                <a:gd name="connsiteX0" fmla="*/ 0 w 72292"/>
                <a:gd name="connsiteY0" fmla="*/ 187570 h 187570"/>
                <a:gd name="connsiteX1" fmla="*/ 70338 w 72292"/>
                <a:gd name="connsiteY1" fmla="*/ 82062 h 187570"/>
                <a:gd name="connsiteX2" fmla="*/ 11723 w 72292"/>
                <a:gd name="connsiteY2" fmla="*/ 0 h 18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92" h="187570">
                  <a:moveTo>
                    <a:pt x="0" y="187570"/>
                  </a:moveTo>
                  <a:cubicBezTo>
                    <a:pt x="34192" y="150447"/>
                    <a:pt x="68384" y="113324"/>
                    <a:pt x="70338" y="82062"/>
                  </a:cubicBezTo>
                  <a:cubicBezTo>
                    <a:pt x="72292" y="50800"/>
                    <a:pt x="42007" y="25400"/>
                    <a:pt x="11723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391" name="Group 35"/>
          <p:cNvGrpSpPr>
            <a:grpSpLocks/>
          </p:cNvGrpSpPr>
          <p:nvPr/>
        </p:nvGrpSpPr>
        <p:grpSpPr bwMode="auto">
          <a:xfrm>
            <a:off x="2514600" y="5105400"/>
            <a:ext cx="2057400" cy="533400"/>
            <a:chOff x="2514600" y="5105400"/>
            <a:chExt cx="2057400" cy="533400"/>
          </a:xfrm>
        </p:grpSpPr>
        <p:sp>
          <p:nvSpPr>
            <p:cNvPr id="13" name="Oval 12"/>
            <p:cNvSpPr/>
            <p:nvPr/>
          </p:nvSpPr>
          <p:spPr>
            <a:xfrm>
              <a:off x="3200400" y="5486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10000" y="53340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14600" y="51054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 flipV="1">
              <a:off x="3352800" y="5410200"/>
              <a:ext cx="457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1"/>
              <a:endCxn id="15" idx="6"/>
            </p:cNvCxnSpPr>
            <p:nvPr/>
          </p:nvCxnSpPr>
          <p:spPr>
            <a:xfrm rot="16200000" flipV="1">
              <a:off x="2781300" y="5067300"/>
              <a:ext cx="327025" cy="555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419600" y="5486400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>
              <a:stCxn id="14" idx="6"/>
              <a:endCxn id="18" idx="2"/>
            </p:cNvCxnSpPr>
            <p:nvPr/>
          </p:nvCxnSpPr>
          <p:spPr>
            <a:xfrm>
              <a:off x="3962400" y="5410200"/>
              <a:ext cx="457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rved Up Arrow 34"/>
            <p:cNvSpPr/>
            <p:nvPr/>
          </p:nvSpPr>
          <p:spPr>
            <a:xfrm>
              <a:off x="3429000" y="5410200"/>
              <a:ext cx="304800" cy="152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Future Directions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Extending scaling envelope significantly requires radically redesigned algorithms to account for:</a:t>
            </a:r>
          </a:p>
          <a:p>
            <a:pPr lvl="1"/>
            <a:r>
              <a:rPr lang="en-US" dirty="0" smtClean="0"/>
              <a:t>Significantly higher communication/ synchronization costs</a:t>
            </a:r>
          </a:p>
          <a:p>
            <a:pPr lvl="1"/>
            <a:r>
              <a:rPr lang="en-US" dirty="0" smtClean="0"/>
              <a:t>Fault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Future Directions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Fault-Oblivious Algorithms</a:t>
            </a:r>
          </a:p>
          <a:p>
            <a:pPr lvl="1"/>
            <a:r>
              <a:rPr lang="en-US" dirty="0" smtClean="0"/>
              <a:t>Critical technology for platforms beyond </a:t>
            </a:r>
            <a:r>
              <a:rPr lang="en-US" dirty="0" err="1" smtClean="0"/>
              <a:t>petascale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MTBF of components necessitates fault tolerance.</a:t>
            </a:r>
          </a:p>
          <a:p>
            <a:pPr lvl="1"/>
            <a:r>
              <a:rPr lang="en-US" dirty="0" smtClean="0"/>
              <a:t>Hardware fault tolerance can be expensive.</a:t>
            </a:r>
          </a:p>
          <a:p>
            <a:pPr lvl="1"/>
            <a:r>
              <a:rPr lang="en-US" dirty="0" smtClean="0"/>
              <a:t>Software fault tolerance through </a:t>
            </a:r>
            <a:r>
              <a:rPr lang="en-US" dirty="0" err="1" smtClean="0"/>
              <a:t>checkpointing</a:t>
            </a:r>
            <a:r>
              <a:rPr lang="en-US" dirty="0" smtClean="0"/>
              <a:t> is infeasible because of I/O bandwidth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 err="1" smtClean="0"/>
              <a:t>checkpointing</a:t>
            </a:r>
            <a:r>
              <a:rPr lang="en-US" dirty="0" smtClean="0"/>
              <a:t> is also constrained by I/O bandwidth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Future Directions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Radically different class of Fault Oblivious Algorithms:</a:t>
            </a:r>
          </a:p>
          <a:p>
            <a:pPr lvl="1"/>
            <a:r>
              <a:rPr lang="en-US" dirty="0" smtClean="0"/>
              <a:t>Concept: Partition and specify a problem in </a:t>
            </a:r>
            <a:r>
              <a:rPr lang="en-US" i="1" dirty="0" smtClean="0"/>
              <a:t>n</a:t>
            </a:r>
            <a:r>
              <a:rPr lang="en-US" dirty="0" smtClean="0"/>
              <a:t> parts in such a way that if any </a:t>
            </a:r>
            <a:r>
              <a:rPr lang="en-US" i="1" dirty="0" smtClean="0"/>
              <a:t>m (&lt;n) </a:t>
            </a:r>
            <a:r>
              <a:rPr lang="en-US" dirty="0" smtClean="0"/>
              <a:t>of these partitions run to completion, we can recover complete solution</a:t>
            </a:r>
          </a:p>
          <a:p>
            <a:pPr lvl="1"/>
            <a:r>
              <a:rPr lang="en-US" dirty="0" smtClean="0"/>
              <a:t>Compute counterpart of erasure coded storage</a:t>
            </a:r>
          </a:p>
          <a:p>
            <a:pPr lvl="1"/>
            <a:r>
              <a:rPr lang="en-US" dirty="0" smtClean="0"/>
              <a:t>Immensely useful concept at scale but profound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4"/>
                </a:solidFill>
                <a:latin typeface="+mn-lt"/>
                <a:cs typeface="Times New Roman" pitchFamily="18" charset="0"/>
              </a:rPr>
              <a:t>Future Directions</a:t>
            </a:r>
            <a:endParaRPr lang="en-US" sz="3600" b="1" dirty="0">
              <a:solidFill>
                <a:schemeClr val="accent4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Oblivious Algorithms:</a:t>
            </a:r>
          </a:p>
          <a:p>
            <a:pPr lvl="1"/>
            <a:r>
              <a:rPr lang="en-US" dirty="0" smtClean="0"/>
              <a:t>Can we derive fault-oblivious algorithms for a sufficiently large class of problems that are efficient?</a:t>
            </a:r>
          </a:p>
          <a:p>
            <a:pPr lvl="2"/>
            <a:r>
              <a:rPr lang="en-US" dirty="0" smtClean="0"/>
              <a:t>Initial proof of concept for linear system solvers and </a:t>
            </a:r>
            <a:r>
              <a:rPr lang="en-US" dirty="0" err="1" smtClean="0"/>
              <a:t>eigenvalue</a:t>
            </a:r>
            <a:r>
              <a:rPr lang="en-US" dirty="0" smtClean="0"/>
              <a:t> problems</a:t>
            </a:r>
          </a:p>
          <a:p>
            <a:pPr lvl="1"/>
            <a:r>
              <a:rPr lang="en-US" dirty="0" smtClean="0"/>
              <a:t>How are these algorithms specified?</a:t>
            </a:r>
          </a:p>
          <a:p>
            <a:pPr lvl="2"/>
            <a:r>
              <a:rPr lang="en-US" dirty="0" smtClean="0"/>
              <a:t>Programming Languages/ Compilation Techniques</a:t>
            </a:r>
          </a:p>
          <a:p>
            <a:pPr lvl="1"/>
            <a:r>
              <a:rPr lang="en-US" dirty="0" smtClean="0"/>
              <a:t>What are suitable runtime systems?</a:t>
            </a:r>
          </a:p>
          <a:p>
            <a:pPr lvl="2"/>
            <a:r>
              <a:rPr lang="en-US" dirty="0" smtClean="0"/>
              <a:t>Conventional threads/ messaging APIs do </a:t>
            </a:r>
            <a:r>
              <a:rPr lang="en-US" smtClean="0"/>
              <a:t>not work!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n-lt"/>
                <a:cs typeface="+mn-cs"/>
              </a:rPr>
              <a:t>ReaxFF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+mn-cs"/>
              </a:rPr>
              <a:t> vs. Classical MD</a:t>
            </a:r>
            <a:endParaRPr lang="en-US" sz="360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54864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marL="285750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</a:rPr>
              <a:t>S</a:t>
            </a:r>
            <a:r>
              <a:rPr lang="en-US" sz="3800" b="1" dirty="0" err="1">
                <a:solidFill>
                  <a:srgbClr val="C00000"/>
                </a:solidFill>
                <a:latin typeface="+mn-lt"/>
                <a:cs typeface="+mn-cs"/>
              </a:rPr>
              <a:t>tatic</a:t>
            </a: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</a:rPr>
              <a:t> vs. dynamic bonds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</a:rPr>
              <a:t>reactivity: </a:t>
            </a:r>
            <a:r>
              <a:rPr lang="en-US" sz="3200" dirty="0">
                <a:latin typeface="+mn-lt"/>
                <a:cs typeface="+mn-cs"/>
              </a:rPr>
              <a:t>bonds are formed/broken during simulations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</a:rPr>
              <a:t>consequently: </a:t>
            </a:r>
            <a:r>
              <a:rPr lang="en-US" sz="3200" dirty="0">
                <a:latin typeface="+mn-lt"/>
                <a:cs typeface="+mn-cs"/>
              </a:rPr>
              <a:t>dynamic 3-body &amp; 4-body interactions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complex formulations of bonded interactions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additional bonded interactions</a:t>
            </a:r>
          </a:p>
          <a:p>
            <a:pPr marL="1143000" lvl="2" indent="-2286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900" b="1" dirty="0">
                <a:latin typeface="+mn-lt"/>
                <a:cs typeface="+mn-cs"/>
                <a:sym typeface="Wingdings" pitchFamily="2" charset="2"/>
              </a:rPr>
              <a:t>multi-body: </a:t>
            </a:r>
            <a:r>
              <a:rPr lang="en-US" sz="2900" dirty="0">
                <a:latin typeface="+mn-lt"/>
                <a:cs typeface="+mn-cs"/>
                <a:sym typeface="Wingdings" pitchFamily="2" charset="2"/>
              </a:rPr>
              <a:t>lone pair &amp; over/under-coordination – due to imperfect </a:t>
            </a:r>
            <a:r>
              <a:rPr lang="en-US" sz="2900" dirty="0" err="1">
                <a:latin typeface="+mn-lt"/>
                <a:cs typeface="+mn-cs"/>
                <a:sym typeface="Wingdings" pitchFamily="2" charset="2"/>
              </a:rPr>
              <a:t>coord</a:t>
            </a:r>
            <a:r>
              <a:rPr lang="en-US" sz="2900" dirty="0">
                <a:latin typeface="+mn-lt"/>
                <a:cs typeface="+mn-cs"/>
                <a:sym typeface="Wingdings" pitchFamily="2" charset="2"/>
              </a:rPr>
              <a:t>.</a:t>
            </a:r>
          </a:p>
          <a:p>
            <a:pPr marL="1143000" lvl="2" indent="-2286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900" b="1" dirty="0">
                <a:latin typeface="+mn-lt"/>
                <a:cs typeface="+mn-cs"/>
                <a:sym typeface="Wingdings" pitchFamily="2" charset="2"/>
              </a:rPr>
              <a:t>3-body:</a:t>
            </a:r>
            <a:r>
              <a:rPr lang="en-US" sz="2900" dirty="0">
                <a:latin typeface="+mn-lt"/>
                <a:cs typeface="+mn-cs"/>
                <a:sym typeface="Wingdings" pitchFamily="2" charset="2"/>
              </a:rPr>
              <a:t> coalition &amp;  penalty – for special cases like double bonds</a:t>
            </a:r>
          </a:p>
          <a:p>
            <a:pPr marL="1143000" lvl="2" indent="-2286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900" b="1" dirty="0">
                <a:latin typeface="+mn-lt"/>
                <a:cs typeface="+mn-cs"/>
                <a:sym typeface="Wingdings" pitchFamily="2" charset="2"/>
              </a:rPr>
              <a:t>4-body:</a:t>
            </a:r>
            <a:r>
              <a:rPr lang="en-US" sz="2900" dirty="0">
                <a:latin typeface="+mn-lt"/>
                <a:cs typeface="+mn-cs"/>
                <a:sym typeface="Wingdings" pitchFamily="2" charset="2"/>
              </a:rPr>
              <a:t> conjugation – for special cases</a:t>
            </a:r>
          </a:p>
          <a:p>
            <a:pPr marL="285750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Static vs. dynamic charges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large sparse linear system (</a:t>
            </a:r>
            <a:r>
              <a:rPr lang="en-US" sz="3200" dirty="0" err="1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NxN</a:t>
            </a: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) </a:t>
            </a:r>
            <a:r>
              <a:rPr lang="en-US" sz="3200" dirty="0">
                <a:latin typeface="+mn-lt"/>
                <a:cs typeface="+mn-cs"/>
                <a:sym typeface="Wingdings" pitchFamily="2" charset="2"/>
              </a:rPr>
              <a:t>– N = # of atoms</a:t>
            </a:r>
          </a:p>
          <a:p>
            <a:pPr marL="742950" lvl="1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>
                <a:solidFill>
                  <a:schemeClr val="accent1"/>
                </a:solidFill>
                <a:latin typeface="+mn-lt"/>
                <a:cs typeface="+mn-cs"/>
                <a:sym typeface="Wingdings" pitchFamily="2" charset="2"/>
              </a:rPr>
              <a:t>updates at every step!</a:t>
            </a:r>
          </a:p>
          <a:p>
            <a:pPr marL="285750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Shorter time-steps </a:t>
            </a:r>
            <a:r>
              <a:rPr lang="en-US" sz="3800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(</a:t>
            </a:r>
            <a:r>
              <a:rPr lang="en-US" sz="3800" dirty="0" err="1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femtoseconds</a:t>
            </a:r>
            <a:r>
              <a:rPr lang="en-US" sz="3800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3800" i="1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vs. </a:t>
            </a:r>
            <a:r>
              <a:rPr lang="en-US" sz="3800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tenths of </a:t>
            </a:r>
            <a:r>
              <a:rPr lang="en-US" sz="3800" dirty="0" err="1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femtoseconds</a:t>
            </a:r>
            <a:r>
              <a:rPr lang="en-US" sz="3800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)</a:t>
            </a:r>
          </a:p>
          <a:p>
            <a:pPr marL="285750" indent="-28575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  <a:sym typeface="Wingdings" pitchFamily="2" charset="2"/>
              </a:rPr>
              <a:t>Fully atomistic</a:t>
            </a:r>
            <a:endParaRPr lang="en-US" sz="38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C00000"/>
                </a:solidFill>
                <a:latin typeface="+mn-lt"/>
                <a:cs typeface="+mn-cs"/>
              </a:rPr>
              <a:t>Result: </a:t>
            </a:r>
            <a:r>
              <a:rPr lang="en-US" sz="3800" b="1" dirty="0">
                <a:latin typeface="+mn-lt"/>
                <a:cs typeface="+mn-cs"/>
              </a:rPr>
              <a:t>a more complex and expensive force field</a:t>
            </a: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4"/>
                </a:solidFill>
                <a:latin typeface="+mn-lt"/>
                <a:cs typeface="+mn-cs"/>
              </a:rPr>
              <a:t>ReaxFF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+mn-cs"/>
              </a:rPr>
              <a:t> realizations: State of the Art</a:t>
            </a:r>
            <a:endParaRPr lang="en-US" sz="3600" dirty="0">
              <a:solidFill>
                <a:schemeClr val="accent4"/>
              </a:solidFill>
              <a:latin typeface="+mn-lt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54864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Original Fortran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cs typeface="+mn-cs"/>
              </a:rPr>
              <a:t>Reax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 code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reference code</a:t>
            </a:r>
            <a:endParaRPr lang="en-US" sz="2000" b="1" dirty="0">
              <a:latin typeface="+mn-lt"/>
              <a:cs typeface="+mn-cs"/>
            </a:endParaRP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widely distributed and used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experimental: </a:t>
            </a:r>
            <a:r>
              <a:rPr lang="en-US" sz="2000" dirty="0">
                <a:latin typeface="+mn-lt"/>
                <a:cs typeface="+mn-cs"/>
              </a:rPr>
              <a:t>sequential, slow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static interaction lists: </a:t>
            </a:r>
            <a:r>
              <a:rPr lang="en-US" sz="2000" dirty="0">
                <a:latin typeface="+mn-lt"/>
                <a:cs typeface="+mn-cs"/>
              </a:rPr>
              <a:t>large memory footprint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  <a:cs typeface="+mn-cs"/>
              </a:rPr>
              <a:t>LAMMPS-REAX (Sandia)</a:t>
            </a:r>
            <a:endParaRPr lang="en-US" sz="24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parallel engine: </a:t>
            </a:r>
            <a:r>
              <a:rPr lang="en-US" sz="2000" dirty="0">
                <a:latin typeface="+mn-lt"/>
                <a:cs typeface="+mn-cs"/>
              </a:rPr>
              <a:t>LAMMPS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kernels:</a:t>
            </a:r>
            <a:r>
              <a:rPr lang="en-US" sz="2000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from the original Fortran code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local optimizations only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static interaction lists: </a:t>
            </a:r>
            <a:r>
              <a:rPr lang="en-US" sz="2000" dirty="0">
                <a:latin typeface="+mn-lt"/>
                <a:cs typeface="+mn-cs"/>
              </a:rPr>
              <a:t>large memory footprint</a:t>
            </a:r>
          </a:p>
          <a:p>
            <a:pPr marL="342900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Parallel Fortran </a:t>
            </a:r>
            <a:r>
              <a:rPr lang="en-US" sz="2400" b="1" dirty="0" err="1">
                <a:solidFill>
                  <a:schemeClr val="accent1"/>
                </a:solidFill>
                <a:latin typeface="+mn-lt"/>
                <a:cs typeface="+mn-cs"/>
              </a:rPr>
              <a:t>Reax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+mn-cs"/>
              </a:rPr>
              <a:t> code from USC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B050"/>
                </a:solidFill>
                <a:latin typeface="+mn-lt"/>
                <a:cs typeface="+mn-cs"/>
              </a:rPr>
              <a:t>good parallel scalability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poor per-</a:t>
            </a:r>
            <a:r>
              <a:rPr lang="en-US" sz="2000" dirty="0" err="1">
                <a:solidFill>
                  <a:srgbClr val="FF0000"/>
                </a:solidFill>
                <a:latin typeface="+mn-lt"/>
                <a:cs typeface="+mn-cs"/>
              </a:rPr>
              <a:t>timestep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 running time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accuracy issues</a:t>
            </a:r>
          </a:p>
          <a:p>
            <a:pPr marL="800100" lvl="1" indent="-3429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no public domain 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Sequential Realization: </a:t>
            </a: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SerialReax</a:t>
            </a:r>
            <a:endParaRPr lang="en-US" sz="36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Excellent per-</a:t>
            </a:r>
            <a:r>
              <a:rPr lang="en-US" sz="2400" b="1" dirty="0" err="1">
                <a:solidFill>
                  <a:srgbClr val="C00000"/>
                </a:solidFill>
                <a:latin typeface="Calibri" pitchFamily="34" charset="0"/>
              </a:rPr>
              <a:t>timestep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 running time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efficient generation of neighbors lists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elimination of bond order derivative lists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cubic </a:t>
            </a:r>
            <a:r>
              <a:rPr lang="en-US" sz="2000" dirty="0" err="1">
                <a:solidFill>
                  <a:schemeClr val="accent1"/>
                </a:solidFill>
                <a:latin typeface="Calibri" pitchFamily="34" charset="0"/>
              </a:rPr>
              <a:t>spline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 interpolation: </a:t>
            </a:r>
            <a:r>
              <a:rPr lang="en-US" sz="2000" dirty="0">
                <a:latin typeface="Calibri" pitchFamily="34" charset="0"/>
              </a:rPr>
              <a:t>for non-bonded interactions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highly optimized linear solver: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for charge equilibration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Linear scaling memory footprint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fully dynamic and adaptive interaction lists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u="sng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u="sng" dirty="0">
                <a:latin typeface="Calibri" pitchFamily="34" charset="0"/>
              </a:rPr>
              <a:t>Related publication: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i="1" dirty="0">
                <a:latin typeface="Calibri" pitchFamily="34" charset="0"/>
              </a:rPr>
              <a:t>Reactive Molecular Dynamics: Numerical Methods and Algorithmic Techniques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dirty="0">
                <a:latin typeface="Calibri" pitchFamily="34" charset="0"/>
              </a:rPr>
              <a:t>H. M. </a:t>
            </a:r>
            <a:r>
              <a:rPr lang="en-US" sz="1600" dirty="0" err="1">
                <a:latin typeface="Calibri" pitchFamily="34" charset="0"/>
              </a:rPr>
              <a:t>Aktulga</a:t>
            </a:r>
            <a:r>
              <a:rPr lang="en-US" sz="1600" dirty="0">
                <a:latin typeface="Calibri" pitchFamily="34" charset="0"/>
              </a:rPr>
              <a:t>, S. A. </a:t>
            </a:r>
            <a:r>
              <a:rPr lang="en-US" sz="1600" dirty="0" err="1">
                <a:latin typeface="Calibri" pitchFamily="34" charset="0"/>
              </a:rPr>
              <a:t>Pandit</a:t>
            </a:r>
            <a:r>
              <a:rPr lang="en-US" sz="1600" dirty="0">
                <a:latin typeface="Calibri" pitchFamily="34" charset="0"/>
              </a:rPr>
              <a:t>, A. C. T. van </a:t>
            </a:r>
            <a:r>
              <a:rPr lang="en-US" sz="1600" dirty="0" err="1">
                <a:latin typeface="Calibri" pitchFamily="34" charset="0"/>
              </a:rPr>
              <a:t>Duin</a:t>
            </a:r>
            <a:r>
              <a:rPr lang="en-US" sz="1600" dirty="0">
                <a:latin typeface="Calibri" pitchFamily="34" charset="0"/>
              </a:rPr>
              <a:t>, A. Y. </a:t>
            </a:r>
            <a:r>
              <a:rPr lang="en-US" sz="1600" dirty="0" err="1">
                <a:latin typeface="Calibri" pitchFamily="34" charset="0"/>
              </a:rPr>
              <a:t>Grama</a:t>
            </a:r>
            <a:endParaRPr lang="en-US" sz="16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latin typeface="Calibri" pitchFamily="34" charset="0"/>
              </a:rPr>
              <a:t>SIAM </a:t>
            </a:r>
            <a:r>
              <a:rPr lang="en-US" sz="1600" dirty="0">
                <a:latin typeface="Calibri" pitchFamily="34" charset="0"/>
              </a:rPr>
              <a:t>Journal on Scientific </a:t>
            </a:r>
            <a:r>
              <a:rPr lang="en-US" sz="1600" dirty="0" smtClean="0">
                <a:latin typeface="Calibri" pitchFamily="34" charset="0"/>
              </a:rPr>
              <a:t>Computing (to appear)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8064A2"/>
                </a:solidFill>
                <a:latin typeface="Calibri" pitchFamily="34" charset="0"/>
              </a:rPr>
              <a:t>SerialReax Components</a:t>
            </a:r>
          </a:p>
        </p:txBody>
      </p: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381000" y="1625600"/>
            <a:ext cx="1500188" cy="2205038"/>
            <a:chOff x="10796" y="7200"/>
            <a:chExt cx="1588" cy="3165"/>
          </a:xfrm>
        </p:grpSpPr>
        <p:sp>
          <p:nvSpPr>
            <p:cNvPr id="31" name="AutoShape 190"/>
            <p:cNvSpPr>
              <a:spLocks noChangeArrowheads="1"/>
            </p:cNvSpPr>
            <p:nvPr/>
          </p:nvSpPr>
          <p:spPr bwMode="auto">
            <a:xfrm>
              <a:off x="10799" y="7200"/>
              <a:ext cx="1153" cy="864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8080"/>
                </a:gs>
                <a:gs pos="50000">
                  <a:srgbClr val="FFB3B3"/>
                </a:gs>
                <a:gs pos="100000">
                  <a:srgbClr val="FFDADA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System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Geometry</a:t>
              </a:r>
            </a:p>
          </p:txBody>
        </p:sp>
        <p:sp>
          <p:nvSpPr>
            <p:cNvPr id="32" name="AutoShape 191"/>
            <p:cNvSpPr>
              <a:spLocks noChangeArrowheads="1"/>
            </p:cNvSpPr>
            <p:nvPr/>
          </p:nvSpPr>
          <p:spPr bwMode="auto">
            <a:xfrm>
              <a:off x="10796" y="8348"/>
              <a:ext cx="1153" cy="864"/>
            </a:xfrm>
            <a:prstGeom prst="diamond">
              <a:avLst/>
            </a:prstGeom>
            <a:gradFill rotWithShape="1">
              <a:gsLst>
                <a:gs pos="0">
                  <a:srgbClr val="FF9C80"/>
                </a:gs>
                <a:gs pos="50000">
                  <a:srgbClr val="FFC1B3"/>
                </a:gs>
                <a:gs pos="100000">
                  <a:srgbClr val="FFE1DA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Control 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Parameters</a:t>
              </a:r>
            </a:p>
          </p:txBody>
        </p:sp>
        <p:sp>
          <p:nvSpPr>
            <p:cNvPr id="33" name="Oval 192"/>
            <p:cNvSpPr>
              <a:spLocks noChangeArrowheads="1"/>
            </p:cNvSpPr>
            <p:nvPr/>
          </p:nvSpPr>
          <p:spPr bwMode="auto">
            <a:xfrm>
              <a:off x="10796" y="9501"/>
              <a:ext cx="1153" cy="864"/>
            </a:xfrm>
            <a:prstGeom prst="ellipse">
              <a:avLst/>
            </a:prstGeom>
            <a:gradFill rotWithShape="1">
              <a:gsLst>
                <a:gs pos="0">
                  <a:srgbClr val="869BFF"/>
                </a:gs>
                <a:gs pos="50000">
                  <a:srgbClr val="B6C1FF"/>
                </a:gs>
                <a:gs pos="100000">
                  <a:srgbClr val="DBE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Force Field 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Parameters</a:t>
              </a:r>
            </a:p>
          </p:txBody>
        </p:sp>
        <p:sp>
          <p:nvSpPr>
            <p:cNvPr id="21539" name="Line 196"/>
            <p:cNvSpPr>
              <a:spLocks noChangeShapeType="1"/>
            </p:cNvSpPr>
            <p:nvPr/>
          </p:nvSpPr>
          <p:spPr bwMode="auto">
            <a:xfrm>
              <a:off x="11952" y="75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97"/>
            <p:cNvSpPr>
              <a:spLocks noChangeShapeType="1"/>
            </p:cNvSpPr>
            <p:nvPr/>
          </p:nvSpPr>
          <p:spPr bwMode="auto">
            <a:xfrm>
              <a:off x="11952" y="878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98"/>
            <p:cNvSpPr>
              <a:spLocks noChangeShapeType="1"/>
            </p:cNvSpPr>
            <p:nvPr/>
          </p:nvSpPr>
          <p:spPr bwMode="auto">
            <a:xfrm>
              <a:off x="11952" y="988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6"/>
          <p:cNvGrpSpPr>
            <a:grpSpLocks/>
          </p:cNvGrpSpPr>
          <p:nvPr/>
        </p:nvGrpSpPr>
        <p:grpSpPr bwMode="auto">
          <a:xfrm>
            <a:off x="7043738" y="3765550"/>
            <a:ext cx="1490662" cy="2206625"/>
            <a:chOff x="17856" y="9788"/>
            <a:chExt cx="1578" cy="3168"/>
          </a:xfrm>
        </p:grpSpPr>
        <p:sp>
          <p:nvSpPr>
            <p:cNvPr id="25" name="AutoShape 199"/>
            <p:cNvSpPr>
              <a:spLocks noChangeArrowheads="1"/>
            </p:cNvSpPr>
            <p:nvPr/>
          </p:nvSpPr>
          <p:spPr bwMode="auto">
            <a:xfrm rot="10800000">
              <a:off x="18281" y="12092"/>
              <a:ext cx="1153" cy="864"/>
            </a:xfrm>
            <a:prstGeom prst="flowChartMultidocument">
              <a:avLst/>
            </a:prstGeom>
            <a:gradFill rotWithShape="1">
              <a:gsLst>
                <a:gs pos="0">
                  <a:srgbClr val="9A9A52"/>
                </a:gs>
                <a:gs pos="50000">
                  <a:srgbClr val="DDDD79"/>
                </a:gs>
                <a:gs pos="100000">
                  <a:srgbClr val="FFFF91"/>
                </a:gs>
              </a:gsLst>
              <a:lin ang="108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Trajectory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Snapshots</a:t>
              </a:r>
            </a:p>
          </p:txBody>
        </p:sp>
        <p:sp>
          <p:nvSpPr>
            <p:cNvPr id="26" name="AutoShape 200"/>
            <p:cNvSpPr>
              <a:spLocks noChangeArrowheads="1"/>
            </p:cNvSpPr>
            <p:nvPr/>
          </p:nvSpPr>
          <p:spPr bwMode="auto">
            <a:xfrm>
              <a:off x="18281" y="10939"/>
              <a:ext cx="1153" cy="866"/>
            </a:xfrm>
            <a:prstGeom prst="flowChartPunchedTape">
              <a:avLst/>
            </a:prstGeom>
            <a:gradFill rotWithShape="1">
              <a:gsLst>
                <a:gs pos="0">
                  <a:srgbClr val="FFE980"/>
                </a:gs>
                <a:gs pos="50000">
                  <a:srgbClr val="FFEFB3"/>
                </a:gs>
                <a:gs pos="100000">
                  <a:srgbClr val="FFF6DA"/>
                </a:gs>
              </a:gsLst>
              <a:lin ang="108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System Status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Update</a:t>
              </a:r>
            </a:p>
          </p:txBody>
        </p:sp>
        <p:sp>
          <p:nvSpPr>
            <p:cNvPr id="27" name="AutoShape 202"/>
            <p:cNvSpPr>
              <a:spLocks noChangeArrowheads="1"/>
            </p:cNvSpPr>
            <p:nvPr/>
          </p:nvSpPr>
          <p:spPr bwMode="auto">
            <a:xfrm>
              <a:off x="18281" y="9788"/>
              <a:ext cx="1153" cy="86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C196C1"/>
                </a:gs>
                <a:gs pos="50000">
                  <a:srgbClr val="D7C0D7"/>
                </a:gs>
                <a:gs pos="100000">
                  <a:srgbClr val="EBE1EB"/>
                </a:gs>
              </a:gsLst>
              <a:lin ang="108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Program Log</a:t>
              </a:r>
            </a:p>
            <a:p>
              <a:pPr algn="ctr" defTabSz="167914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Lucida Sans" pitchFamily="34" charset="0"/>
                  <a:cs typeface="+mn-cs"/>
                </a:rPr>
                <a:t>File</a:t>
              </a:r>
            </a:p>
          </p:txBody>
        </p:sp>
        <p:sp>
          <p:nvSpPr>
            <p:cNvPr id="21533" name="Line 203"/>
            <p:cNvSpPr>
              <a:spLocks noChangeShapeType="1"/>
            </p:cNvSpPr>
            <p:nvPr/>
          </p:nvSpPr>
          <p:spPr bwMode="auto">
            <a:xfrm>
              <a:off x="17856" y="1022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04"/>
            <p:cNvSpPr>
              <a:spLocks noChangeShapeType="1"/>
            </p:cNvSpPr>
            <p:nvPr/>
          </p:nvSpPr>
          <p:spPr bwMode="auto">
            <a:xfrm>
              <a:off x="17856" y="1252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05"/>
            <p:cNvSpPr>
              <a:spLocks noChangeShapeType="1"/>
            </p:cNvSpPr>
            <p:nvPr/>
          </p:nvSpPr>
          <p:spPr bwMode="auto">
            <a:xfrm>
              <a:off x="17856" y="1137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873250" y="990600"/>
            <a:ext cx="5129213" cy="5715000"/>
            <a:chOff x="1872478" y="990600"/>
            <a:chExt cx="5130674" cy="5715000"/>
          </a:xfrm>
        </p:grpSpPr>
        <p:sp>
          <p:nvSpPr>
            <p:cNvPr id="21528" name="AutoShape 193"/>
            <p:cNvSpPr>
              <a:spLocks noChangeArrowheads="1"/>
            </p:cNvSpPr>
            <p:nvPr/>
          </p:nvSpPr>
          <p:spPr bwMode="auto">
            <a:xfrm>
              <a:off x="1872478" y="990600"/>
              <a:ext cx="5130674" cy="5715000"/>
            </a:xfrm>
            <a:prstGeom prst="roundRect">
              <a:avLst>
                <a:gd name="adj" fmla="val 16667"/>
              </a:avLst>
            </a:prstGeom>
            <a:solidFill>
              <a:srgbClr val="00FF00">
                <a:alpha val="1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>
                <a:latin typeface="Calibri" pitchFamily="34" charset="0"/>
              </a:endParaRPr>
            </a:p>
          </p:txBody>
        </p:sp>
        <p:sp>
          <p:nvSpPr>
            <p:cNvPr id="21529" name="Text Box 194"/>
            <p:cNvSpPr txBox="1">
              <a:spLocks noChangeArrowheads="1"/>
            </p:cNvSpPr>
            <p:nvPr/>
          </p:nvSpPr>
          <p:spPr bwMode="auto">
            <a:xfrm>
              <a:off x="3733800" y="990600"/>
              <a:ext cx="11429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677988"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SerialReax</a:t>
              </a:r>
            </a:p>
          </p:txBody>
        </p:sp>
      </p:grp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2130425" y="1279525"/>
            <a:ext cx="1920875" cy="601663"/>
          </a:xfrm>
          <a:prstGeom prst="rect">
            <a:avLst/>
          </a:prstGeom>
          <a:gradFill rotWithShape="1">
            <a:gsLst>
              <a:gs pos="0">
                <a:srgbClr val="80FF80"/>
              </a:gs>
              <a:gs pos="50000">
                <a:srgbClr val="B3FFB3"/>
              </a:gs>
              <a:gs pos="100000">
                <a:srgbClr val="DAFFD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677988">
              <a:lnSpc>
                <a:spcPct val="120000"/>
              </a:lnSpc>
            </a:pPr>
            <a:r>
              <a:rPr lang="en-US" sz="1000" b="1" u="sng">
                <a:latin typeface="Lucida Sans" pitchFamily="34" charset="0"/>
              </a:rPr>
              <a:t>Initialization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Read input data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Initialize data structs</a:t>
            </a:r>
            <a:endParaRPr lang="en-US" sz="1000" i="1">
              <a:latin typeface="Lucida Sans" pitchFamily="34" charset="0"/>
            </a:endParaRPr>
          </a:p>
        </p:txBody>
      </p:sp>
      <p:sp>
        <p:nvSpPr>
          <p:cNvPr id="10" name="Rectangle 211"/>
          <p:cNvSpPr>
            <a:spLocks noChangeArrowheads="1"/>
          </p:cNvSpPr>
          <p:nvPr/>
        </p:nvSpPr>
        <p:spPr bwMode="auto">
          <a:xfrm>
            <a:off x="4572000" y="3521075"/>
            <a:ext cx="2286000" cy="59372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677988">
              <a:lnSpc>
                <a:spcPct val="120000"/>
              </a:lnSpc>
            </a:pPr>
            <a:r>
              <a:rPr lang="en-US" sz="1000" b="1" u="sng">
                <a:latin typeface="Lucida Sans" pitchFamily="34" charset="0"/>
              </a:rPr>
              <a:t>Compute Bonds</a:t>
            </a:r>
          </a:p>
          <a:p>
            <a:pPr defTabSz="1677988">
              <a:lnSpc>
                <a:spcPct val="120000"/>
              </a:lnSpc>
            </a:pPr>
            <a:r>
              <a:rPr lang="en-US" sz="1000">
                <a:latin typeface="Lucida Sans" pitchFamily="34" charset="0"/>
              </a:rPr>
              <a:t>Corrections are applied after all </a:t>
            </a:r>
          </a:p>
          <a:p>
            <a:pPr defTabSz="1677988">
              <a:lnSpc>
                <a:spcPct val="120000"/>
              </a:lnSpc>
            </a:pPr>
            <a:r>
              <a:rPr lang="en-US" sz="1000">
                <a:latin typeface="Lucida Sans" pitchFamily="34" charset="0"/>
              </a:rPr>
              <a:t>uncorrected bonds are computed</a:t>
            </a:r>
          </a:p>
        </p:txBody>
      </p:sp>
      <p:sp>
        <p:nvSpPr>
          <p:cNvPr id="11" name="Rectangle 213"/>
          <p:cNvSpPr>
            <a:spLocks noChangeArrowheads="1"/>
          </p:cNvSpPr>
          <p:nvPr/>
        </p:nvSpPr>
        <p:spPr bwMode="auto">
          <a:xfrm>
            <a:off x="4572000" y="4389438"/>
            <a:ext cx="2286000" cy="1325562"/>
          </a:xfrm>
          <a:prstGeom prst="rect">
            <a:avLst/>
          </a:prstGeom>
          <a:gradFill rotWithShape="1">
            <a:gsLst>
              <a:gs pos="0">
                <a:srgbClr val="FFBD80"/>
              </a:gs>
              <a:gs pos="50000">
                <a:srgbClr val="FFD4B3"/>
              </a:gs>
              <a:gs pos="100000">
                <a:srgbClr val="FFE9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36525" indent="-136525" defTabSz="1677988">
              <a:lnSpc>
                <a:spcPct val="120000"/>
              </a:lnSpc>
            </a:pPr>
            <a:r>
              <a:rPr lang="en-US" sz="1000" b="1" u="sng">
                <a:latin typeface="Lucida Sans" pitchFamily="34" charset="0"/>
              </a:rPr>
              <a:t>Bonded Interactions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Bonds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Lone pairs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Over/UnderCoord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Valence Angles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Hydrogen Bonds</a:t>
            </a:r>
          </a:p>
          <a:p>
            <a:pPr marL="136525" indent="-136525" defTabSz="1677988">
              <a:lnSpc>
                <a:spcPct val="120000"/>
              </a:lnSpc>
              <a:buFontTx/>
              <a:buAutoNum type="arabicPeriod"/>
            </a:pPr>
            <a:r>
              <a:rPr lang="en-US" sz="1000">
                <a:latin typeface="Lucida Sans" pitchFamily="34" charset="0"/>
              </a:rPr>
              <a:t>Dihedral/ Torsion</a:t>
            </a:r>
          </a:p>
        </p:txBody>
      </p:sp>
      <p:sp>
        <p:nvSpPr>
          <p:cNvPr id="12" name="Rectangle 216"/>
          <p:cNvSpPr>
            <a:spLocks noChangeArrowheads="1"/>
          </p:cNvSpPr>
          <p:nvPr/>
        </p:nvSpPr>
        <p:spPr bwMode="auto">
          <a:xfrm>
            <a:off x="2130425" y="3521075"/>
            <a:ext cx="1920875" cy="914400"/>
          </a:xfrm>
          <a:prstGeom prst="rect">
            <a:avLst/>
          </a:prstGeom>
          <a:gradFill rotWithShape="1">
            <a:gsLst>
              <a:gs pos="0">
                <a:srgbClr val="869BFF"/>
              </a:gs>
              <a:gs pos="50000">
                <a:srgbClr val="B6C1FF"/>
              </a:gs>
              <a:gs pos="100000">
                <a:srgbClr val="DBE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677988">
              <a:lnSpc>
                <a:spcPct val="120000"/>
              </a:lnSpc>
            </a:pPr>
            <a:endParaRPr lang="en-US" sz="600" b="1" u="sng">
              <a:latin typeface="Lucida Sans" pitchFamily="34" charset="0"/>
            </a:endParaRPr>
          </a:p>
          <a:p>
            <a:pPr defTabSz="1677988">
              <a:lnSpc>
                <a:spcPct val="120000"/>
              </a:lnSpc>
            </a:pPr>
            <a:r>
              <a:rPr lang="en-US" sz="1000" b="1" u="sng">
                <a:latin typeface="Lucida Sans" pitchFamily="34" charset="0"/>
              </a:rPr>
              <a:t>QEq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Large sparse linear system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PGMRES(50)  or PCG</a:t>
            </a:r>
            <a:endParaRPr lang="en-US" sz="1000" baseline="30000">
              <a:latin typeface="Lucida Sans" pitchFamily="34" charset="0"/>
            </a:endParaRP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ILUT-based pre-conditioners</a:t>
            </a:r>
          </a:p>
          <a:p>
            <a:pPr defTabSz="1677988">
              <a:lnSpc>
                <a:spcPct val="120000"/>
              </a:lnSpc>
            </a:pPr>
            <a:r>
              <a:rPr lang="en-US" sz="1000">
                <a:latin typeface="Lucida Sans" pitchFamily="34" charset="0"/>
              </a:rPr>
              <a:t>  give good performance</a:t>
            </a:r>
          </a:p>
          <a:p>
            <a:pPr defTabSz="1677988">
              <a:lnSpc>
                <a:spcPct val="120000"/>
              </a:lnSpc>
            </a:pPr>
            <a:endParaRPr lang="en-US" sz="600">
              <a:latin typeface="Lucida Sans" pitchFamily="34" charset="0"/>
            </a:endParaRPr>
          </a:p>
        </p:txBody>
      </p:sp>
      <p:sp>
        <p:nvSpPr>
          <p:cNvPr id="13" name="Rectangle 217"/>
          <p:cNvSpPr>
            <a:spLocks noChangeArrowheads="1"/>
          </p:cNvSpPr>
          <p:nvPr/>
        </p:nvSpPr>
        <p:spPr bwMode="auto">
          <a:xfrm>
            <a:off x="3063875" y="5943600"/>
            <a:ext cx="2514600" cy="701675"/>
          </a:xfrm>
          <a:prstGeom prst="rect">
            <a:avLst/>
          </a:prstGeom>
          <a:gradFill rotWithShape="1">
            <a:gsLst>
              <a:gs pos="0">
                <a:srgbClr val="C196C1"/>
              </a:gs>
              <a:gs pos="50000">
                <a:srgbClr val="D7C0D7"/>
              </a:gs>
              <a:gs pos="100000">
                <a:srgbClr val="EBE1E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677988">
              <a:lnSpc>
                <a:spcPct val="120000"/>
              </a:lnSpc>
            </a:pPr>
            <a:r>
              <a:rPr lang="en-US" sz="1000" b="1" u="sng">
                <a:latin typeface="Lucida Sans" pitchFamily="34" charset="0"/>
              </a:rPr>
              <a:t>Evolve the System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F</a:t>
            </a:r>
            <a:r>
              <a:rPr lang="en-US" sz="1000" baseline="-25000">
                <a:latin typeface="Lucida Sans" pitchFamily="34" charset="0"/>
              </a:rPr>
              <a:t>total</a:t>
            </a:r>
            <a:r>
              <a:rPr lang="en-US" sz="1000">
                <a:latin typeface="Lucida Sans" pitchFamily="34" charset="0"/>
              </a:rPr>
              <a:t> = F</a:t>
            </a:r>
            <a:r>
              <a:rPr lang="en-US" sz="1000" baseline="-25000">
                <a:latin typeface="Lucida Sans" pitchFamily="34" charset="0"/>
              </a:rPr>
              <a:t>nonbonded</a:t>
            </a:r>
            <a:r>
              <a:rPr lang="en-US" sz="1000">
                <a:latin typeface="Lucida Sans" pitchFamily="34" charset="0"/>
              </a:rPr>
              <a:t> + F</a:t>
            </a:r>
            <a:r>
              <a:rPr lang="en-US" sz="1000" baseline="-25000">
                <a:latin typeface="Lucida Sans" pitchFamily="34" charset="0"/>
              </a:rPr>
              <a:t>bonded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Update x &amp; v with velocity Verlet</a:t>
            </a:r>
          </a:p>
          <a:p>
            <a:pPr defTabSz="1677988">
              <a:lnSpc>
                <a:spcPct val="120000"/>
              </a:lnSpc>
              <a:buFontTx/>
              <a:buChar char="•"/>
            </a:pPr>
            <a:r>
              <a:rPr lang="en-US" sz="1000">
                <a:latin typeface="Lucida Sans" pitchFamily="34" charset="0"/>
              </a:rPr>
              <a:t>NVE, NVT and NPT ensembles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133600" y="2057400"/>
            <a:ext cx="1920875" cy="1016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u="sng" dirty="0">
                <a:solidFill>
                  <a:schemeClr val="tx1"/>
                </a:solidFill>
                <a:latin typeface="Lucida Sans" pitchFamily="34" charset="0"/>
              </a:rPr>
              <a:t>Reallocate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Lucida Sans" pitchFamily="34" charset="0"/>
              </a:rPr>
              <a:t>Fully dynamic and adaptive memory management: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Lucida Sans" pitchFamily="34" charset="0"/>
                <a:sym typeface="Wingdings" pitchFamily="2" charset="2"/>
              </a:rPr>
              <a:t> efficient use of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Lucida Sans" pitchFamily="34" charset="0"/>
                <a:sym typeface="Wingdings" pitchFamily="2" charset="2"/>
              </a:rPr>
              <a:t> large systems on a single processor</a:t>
            </a:r>
            <a:endParaRPr lang="en-US" sz="1000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572000" y="1279525"/>
            <a:ext cx="2193925" cy="101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679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u="sng" dirty="0">
                <a:solidFill>
                  <a:schemeClr val="tx1"/>
                </a:solidFill>
                <a:latin typeface="Lucida Sans" pitchFamily="34" charset="0"/>
              </a:rPr>
              <a:t>Neighbor Generation</a:t>
            </a:r>
          </a:p>
          <a:p>
            <a:pPr defTabSz="1679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Lucida Sans" pitchFamily="34" charset="0"/>
              </a:rPr>
              <a:t>3D-grid based O(n) neighbor generation</a:t>
            </a:r>
          </a:p>
          <a:p>
            <a:pPr defTabSz="1679218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Lucida Sans" pitchFamily="34" charset="0"/>
              </a:rPr>
              <a:t> Several optimizations for improved performance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4572000" y="2438400"/>
            <a:ext cx="2286000" cy="708025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u="sng">
                <a:latin typeface="Lucida Sans" pitchFamily="34" charset="0"/>
              </a:rPr>
              <a:t>Init Forces</a:t>
            </a:r>
          </a:p>
          <a:p>
            <a:pPr>
              <a:buFont typeface="Arial" charset="0"/>
              <a:buChar char="•"/>
            </a:pPr>
            <a:r>
              <a:rPr lang="en-US" sz="1000">
                <a:latin typeface="Lucida Sans" pitchFamily="34" charset="0"/>
              </a:rPr>
              <a:t> Initialize the QEq coef matrix</a:t>
            </a:r>
          </a:p>
          <a:p>
            <a:pPr>
              <a:buFont typeface="Arial" charset="0"/>
              <a:buChar char="•"/>
            </a:pPr>
            <a:r>
              <a:rPr lang="en-US" sz="1000">
                <a:latin typeface="Lucida Sans" pitchFamily="34" charset="0"/>
              </a:rPr>
              <a:t> Compute uncorr. bond orders</a:t>
            </a:r>
          </a:p>
          <a:p>
            <a:pPr>
              <a:buFont typeface="Arial" charset="0"/>
              <a:buChar char="•"/>
            </a:pPr>
            <a:r>
              <a:rPr lang="en-US" sz="1000">
                <a:latin typeface="Lucida Sans" pitchFamily="34" charset="0"/>
              </a:rPr>
              <a:t> Generate H-bond lists</a:t>
            </a:r>
          </a:p>
        </p:txBody>
      </p:sp>
      <p:cxnSp>
        <p:nvCxnSpPr>
          <p:cNvPr id="17" name="Elbow Connector 68"/>
          <p:cNvCxnSpPr>
            <a:cxnSpLocks noChangeShapeType="1"/>
            <a:stCxn id="14" idx="3"/>
            <a:endCxn id="15" idx="1"/>
          </p:cNvCxnSpPr>
          <p:nvPr/>
        </p:nvCxnSpPr>
        <p:spPr bwMode="auto">
          <a:xfrm flipV="1">
            <a:off x="4054475" y="1787525"/>
            <a:ext cx="517525" cy="7778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Elbow Connector 71"/>
          <p:cNvCxnSpPr>
            <a:cxnSpLocks noChangeShapeType="1"/>
            <a:stCxn id="15" idx="2"/>
            <a:endCxn id="16" idx="0"/>
          </p:cNvCxnSpPr>
          <p:nvPr/>
        </p:nvCxnSpPr>
        <p:spPr bwMode="auto">
          <a:xfrm rot="16200000" flipH="1">
            <a:off x="5620544" y="2343944"/>
            <a:ext cx="142875" cy="460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Elbow Connector 73"/>
          <p:cNvCxnSpPr>
            <a:cxnSpLocks noChangeShapeType="1"/>
            <a:stCxn id="16" idx="2"/>
            <a:endCxn id="12" idx="0"/>
          </p:cNvCxnSpPr>
          <p:nvPr/>
        </p:nvCxnSpPr>
        <p:spPr bwMode="auto">
          <a:xfrm rot="5400000">
            <a:off x="4215607" y="2021681"/>
            <a:ext cx="374650" cy="26241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Elbow Connector 78"/>
          <p:cNvCxnSpPr>
            <a:cxnSpLocks noChangeShapeType="1"/>
            <a:stCxn id="16" idx="2"/>
            <a:endCxn id="10" idx="0"/>
          </p:cNvCxnSpPr>
          <p:nvPr/>
        </p:nvCxnSpPr>
        <p:spPr bwMode="auto">
          <a:xfrm rot="5400000">
            <a:off x="5527676" y="3332162"/>
            <a:ext cx="374650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Elbow Connector 80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5578476" y="4251325"/>
            <a:ext cx="273050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" name="Elbow Connector 82"/>
          <p:cNvCxnSpPr>
            <a:cxnSpLocks noChangeShapeType="1"/>
            <a:stCxn id="11" idx="2"/>
            <a:endCxn id="13" idx="0"/>
          </p:cNvCxnSpPr>
          <p:nvPr/>
        </p:nvCxnSpPr>
        <p:spPr bwMode="auto">
          <a:xfrm rot="5400000">
            <a:off x="4903788" y="5132387"/>
            <a:ext cx="228600" cy="13938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Elbow Connector 86"/>
          <p:cNvCxnSpPr>
            <a:cxnSpLocks noChangeShapeType="1"/>
            <a:stCxn id="9" idx="3"/>
            <a:endCxn id="15" idx="1"/>
          </p:cNvCxnSpPr>
          <p:nvPr/>
        </p:nvCxnSpPr>
        <p:spPr bwMode="auto">
          <a:xfrm>
            <a:off x="4051300" y="1581150"/>
            <a:ext cx="520700" cy="2063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Elbow Connector 90"/>
          <p:cNvCxnSpPr>
            <a:cxnSpLocks noChangeShapeType="1"/>
            <a:stCxn id="13" idx="1"/>
            <a:endCxn id="14" idx="1"/>
          </p:cNvCxnSpPr>
          <p:nvPr/>
        </p:nvCxnSpPr>
        <p:spPr bwMode="auto">
          <a:xfrm rot="10800000">
            <a:off x="2133600" y="2565400"/>
            <a:ext cx="930275" cy="3729038"/>
          </a:xfrm>
          <a:prstGeom prst="bentConnector3">
            <a:avLst>
              <a:gd name="adj1" fmla="val 12458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TextBox 36"/>
          <p:cNvSpPr txBox="1"/>
          <p:nvPr/>
        </p:nvSpPr>
        <p:spPr>
          <a:xfrm>
            <a:off x="2130425" y="4572000"/>
            <a:ext cx="1920875" cy="1143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u="sng" dirty="0" err="1">
                <a:latin typeface="Lucida Sans" pitchFamily="34" charset="0"/>
                <a:cs typeface="+mn-cs"/>
              </a:rPr>
              <a:t>vd</a:t>
            </a:r>
            <a:r>
              <a:rPr lang="en-US" sz="1000" b="1" u="sng" dirty="0">
                <a:latin typeface="Lucida Sans" pitchFamily="34" charset="0"/>
                <a:cs typeface="+mn-cs"/>
              </a:rPr>
              <a:t> Waals &amp; electrostatics</a:t>
            </a:r>
            <a:endParaRPr lang="en-US" sz="1000" dirty="0">
              <a:latin typeface="Lucida Sans" pitchFamily="34" charset="0"/>
              <a:cs typeface="+mn-cs"/>
            </a:endParaRPr>
          </a:p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dirty="0">
                <a:latin typeface="Lucida Sans" pitchFamily="34" charset="0"/>
                <a:cs typeface="+mn-cs"/>
              </a:rPr>
              <a:t>Single pass over the</a:t>
            </a:r>
          </a:p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Lucida Sans" pitchFamily="34" charset="0"/>
                <a:cs typeface="+mn-cs"/>
              </a:rPr>
              <a:t>  far </a:t>
            </a:r>
            <a:r>
              <a:rPr lang="en-US" sz="1000" dirty="0" err="1">
                <a:latin typeface="Lucida Sans" pitchFamily="34" charset="0"/>
                <a:cs typeface="+mn-cs"/>
              </a:rPr>
              <a:t>nbr</a:t>
            </a:r>
            <a:r>
              <a:rPr lang="en-US" sz="1000" dirty="0">
                <a:latin typeface="Lucida Sans" pitchFamily="34" charset="0"/>
                <a:cs typeface="+mn-cs"/>
              </a:rPr>
              <a:t>-list after</a:t>
            </a:r>
          </a:p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Lucida Sans" pitchFamily="34" charset="0"/>
                <a:cs typeface="+mn-cs"/>
              </a:rPr>
              <a:t>  charges are updated</a:t>
            </a:r>
          </a:p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000" dirty="0">
                <a:latin typeface="Lucida Sans" pitchFamily="34" charset="0"/>
                <a:cs typeface="+mn-cs"/>
              </a:rPr>
              <a:t>Interpolation with cubic </a:t>
            </a:r>
          </a:p>
          <a:p>
            <a:pPr defTabSz="1679147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Lucida Sans" pitchFamily="34" charset="0"/>
                <a:cs typeface="+mn-cs"/>
              </a:rPr>
              <a:t>  </a:t>
            </a:r>
            <a:r>
              <a:rPr lang="en-US" sz="1000" dirty="0" err="1">
                <a:latin typeface="Lucida Sans" pitchFamily="34" charset="0"/>
                <a:cs typeface="+mn-cs"/>
              </a:rPr>
              <a:t>splines</a:t>
            </a:r>
            <a:r>
              <a:rPr lang="en-US" sz="1000" dirty="0">
                <a:latin typeface="Lucida Sans" pitchFamily="34" charset="0"/>
                <a:cs typeface="+mn-cs"/>
              </a:rPr>
              <a:t> for nice speed-up</a:t>
            </a:r>
            <a:endParaRPr lang="en-US" sz="1000" dirty="0">
              <a:latin typeface="+mn-lt"/>
              <a:cs typeface="+mn-cs"/>
            </a:endParaRPr>
          </a:p>
        </p:txBody>
      </p:sp>
      <p:cxnSp>
        <p:nvCxnSpPr>
          <p:cNvPr id="38" name="Elbow Connector 37"/>
          <p:cNvCxnSpPr>
            <a:stCxn id="12" idx="2"/>
            <a:endCxn id="37" idx="0"/>
          </p:cNvCxnSpPr>
          <p:nvPr/>
        </p:nvCxnSpPr>
        <p:spPr>
          <a:xfrm rot="5400000">
            <a:off x="3021012" y="4503738"/>
            <a:ext cx="138113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7" idx="2"/>
            <a:endCxn id="13" idx="0"/>
          </p:cNvCxnSpPr>
          <p:nvPr/>
        </p:nvCxnSpPr>
        <p:spPr>
          <a:xfrm rot="16200000" flipH="1">
            <a:off x="3591719" y="5214144"/>
            <a:ext cx="228600" cy="12303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Basic Solvers for </a:t>
            </a:r>
            <a:r>
              <a:rPr lang="en-US" sz="3600" b="1" dirty="0" err="1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QEq</a:t>
            </a:r>
            <a:endParaRPr lang="en-US" sz="36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Sample systems</a:t>
            </a:r>
            <a:endParaRPr lang="en-US" sz="240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bulk water: </a:t>
            </a:r>
            <a:r>
              <a:rPr lang="en-US" sz="2000">
                <a:latin typeface="Calibri" pitchFamily="34" charset="0"/>
              </a:rPr>
              <a:t>6540 atoms, liquid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lipid bilayer system: </a:t>
            </a:r>
            <a:r>
              <a:rPr lang="en-US" sz="2000">
                <a:latin typeface="Calibri" pitchFamily="34" charset="0"/>
              </a:rPr>
              <a:t>56,800 atoms, biological system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PETN crystal: </a:t>
            </a:r>
            <a:r>
              <a:rPr lang="en-US" sz="2000">
                <a:latin typeface="Calibri" pitchFamily="34" charset="0"/>
              </a:rPr>
              <a:t>48,256 atoms, solid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Solvers: CG and GMRES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i="1">
                <a:solidFill>
                  <a:schemeClr val="accent1"/>
                </a:solidFill>
                <a:latin typeface="Calibri" pitchFamily="34" charset="0"/>
              </a:rPr>
              <a:t>H</a:t>
            </a: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 has heavy diagonal:</a:t>
            </a:r>
            <a:r>
              <a:rPr lang="en-US" sz="200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d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iagonal pre-conditioning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accent1"/>
                </a:solidFill>
                <a:latin typeface="Calibri" pitchFamily="34" charset="0"/>
              </a:rPr>
              <a:t>slowly evolving environment : </a:t>
            </a: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extrapolation from prev. solutions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Poor Performance:</a:t>
            </a: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43000" y="4114800"/>
            <a:ext cx="6618288" cy="1325563"/>
            <a:chOff x="1143000" y="4114800"/>
            <a:chExt cx="6617557" cy="1325880"/>
          </a:xfrm>
        </p:grpSpPr>
        <p:pic>
          <p:nvPicPr>
            <p:cNvPr id="276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4114800"/>
              <a:ext cx="4636357" cy="132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2" name="TextBox 6"/>
            <p:cNvSpPr txBox="1">
              <a:spLocks noChangeArrowheads="1"/>
            </p:cNvSpPr>
            <p:nvPr/>
          </p:nvSpPr>
          <p:spPr bwMode="auto">
            <a:xfrm>
              <a:off x="1143000" y="4114800"/>
              <a:ext cx="1981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Calibri" pitchFamily="34" charset="0"/>
                </a:rPr>
                <a:t>tolerance level = 10</a:t>
              </a:r>
              <a:r>
                <a:rPr lang="en-US" sz="1600" b="1" baseline="30000">
                  <a:solidFill>
                    <a:schemeClr val="accent1"/>
                  </a:solidFill>
                  <a:latin typeface="Calibri" pitchFamily="34" charset="0"/>
                </a:rPr>
                <a:t>-6</a:t>
              </a:r>
              <a:endParaRPr lang="en-US" sz="1600" b="1">
                <a:solidFill>
                  <a:schemeClr val="accent1"/>
                </a:solidFill>
                <a:latin typeface="Calibri" pitchFamily="34" charset="0"/>
              </a:endParaRPr>
            </a:p>
            <a:p>
              <a:r>
                <a:rPr lang="en-US" sz="1600" b="1">
                  <a:solidFill>
                    <a:schemeClr val="accent1"/>
                  </a:solidFill>
                  <a:latin typeface="Calibri" pitchFamily="34" charset="0"/>
                </a:rPr>
                <a:t>which is fairly satisfactory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43000" y="5532438"/>
            <a:ext cx="6605588" cy="1325562"/>
            <a:chOff x="1143000" y="5532120"/>
            <a:chExt cx="6604997" cy="1325880"/>
          </a:xfrm>
        </p:grpSpPr>
        <p:pic>
          <p:nvPicPr>
            <p:cNvPr id="276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5532120"/>
              <a:ext cx="4623797" cy="132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TextBox 7"/>
            <p:cNvSpPr txBox="1">
              <a:spLocks noChangeArrowheads="1"/>
            </p:cNvSpPr>
            <p:nvPr/>
          </p:nvSpPr>
          <p:spPr bwMode="auto">
            <a:xfrm>
              <a:off x="1143000" y="5562600"/>
              <a:ext cx="1905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accent1"/>
                  </a:solidFill>
                  <a:latin typeface="Calibri" pitchFamily="34" charset="0"/>
                </a:rPr>
                <a:t>much worse at 10</a:t>
              </a:r>
              <a:r>
                <a:rPr lang="en-US" sz="1600" b="1" baseline="30000">
                  <a:solidFill>
                    <a:schemeClr val="accent1"/>
                  </a:solidFill>
                  <a:latin typeface="Calibri" pitchFamily="34" charset="0"/>
                </a:rPr>
                <a:t>-10</a:t>
              </a:r>
              <a:r>
                <a:rPr lang="en-US" sz="1600" b="1">
                  <a:solidFill>
                    <a:schemeClr val="accent1"/>
                  </a:solidFill>
                  <a:latin typeface="Calibri" pitchFamily="34" charset="0"/>
                </a:rPr>
                <a:t> tolerance level</a:t>
              </a:r>
              <a:endParaRPr lang="en-US" sz="1600" b="1"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6477000" y="4419600"/>
            <a:ext cx="2514600" cy="990600"/>
            <a:chOff x="6477000" y="4419600"/>
            <a:chExt cx="2514600" cy="990600"/>
          </a:xfrm>
        </p:grpSpPr>
        <p:sp>
          <p:nvSpPr>
            <p:cNvPr id="11" name="Rectangle 10"/>
            <p:cNvSpPr/>
            <p:nvPr/>
          </p:nvSpPr>
          <p:spPr>
            <a:xfrm>
              <a:off x="6477000" y="4419600"/>
              <a:ext cx="10668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391400" y="4648200"/>
              <a:ext cx="7620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7391400" y="4876800"/>
              <a:ext cx="762000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8" name="TextBox 27"/>
            <p:cNvSpPr txBox="1">
              <a:spLocks noChangeArrowheads="1"/>
            </p:cNvSpPr>
            <p:nvPr/>
          </p:nvSpPr>
          <p:spPr bwMode="auto">
            <a:xfrm>
              <a:off x="8153400" y="4419600"/>
              <a:ext cx="8382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libri" pitchFamily="34" charset="0"/>
                </a:rPr>
                <a:t>due to cache effects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446838" y="5851525"/>
            <a:ext cx="2849562" cy="990600"/>
            <a:chOff x="6446520" y="5852160"/>
            <a:chExt cx="2849880" cy="990600"/>
          </a:xfrm>
        </p:grpSpPr>
        <p:sp>
          <p:nvSpPr>
            <p:cNvPr id="17" name="Rectangle 16"/>
            <p:cNvSpPr/>
            <p:nvPr/>
          </p:nvSpPr>
          <p:spPr>
            <a:xfrm>
              <a:off x="6446520" y="5852160"/>
              <a:ext cx="1066919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391187" y="6096635"/>
              <a:ext cx="762085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7391187" y="6325235"/>
              <a:ext cx="762085" cy="3048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4" name="TextBox 31"/>
            <p:cNvSpPr txBox="1">
              <a:spLocks noChangeArrowheads="1"/>
            </p:cNvSpPr>
            <p:nvPr/>
          </p:nvSpPr>
          <p:spPr bwMode="auto">
            <a:xfrm>
              <a:off x="8153400" y="5943600"/>
              <a:ext cx="11430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more pronounced here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5638800" y="4114800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0" y="35814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# of iterations = # of matrix-vector multiplications</a:t>
            </a:r>
          </a:p>
        </p:txBody>
      </p:sp>
      <p:sp>
        <p:nvSpPr>
          <p:cNvPr id="24" name="Oval 23"/>
          <p:cNvSpPr/>
          <p:nvPr/>
        </p:nvSpPr>
        <p:spPr>
          <a:xfrm>
            <a:off x="6324600" y="4114800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0" y="35814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actual running time in seconds</a:t>
            </a:r>
          </a:p>
        </p:txBody>
      </p:sp>
      <p:sp>
        <p:nvSpPr>
          <p:cNvPr id="42" name="Oval 41"/>
          <p:cNvSpPr/>
          <p:nvPr/>
        </p:nvSpPr>
        <p:spPr>
          <a:xfrm>
            <a:off x="7010400" y="4114800"/>
            <a:ext cx="685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391400" y="35814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fraction of total computation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42" grpId="0" animBg="1"/>
      <p:bldP spid="42" grpId="1" animBg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ILU-based preconditioning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C00000"/>
                </a:solidFill>
                <a:latin typeface="Calibri" pitchFamily="34" charset="0"/>
              </a:rPr>
              <a:t>ILU-based pre-conditioners: </a:t>
            </a:r>
            <a:r>
              <a:rPr lang="en-US" sz="2400">
                <a:latin typeface="Calibri" pitchFamily="34" charset="0"/>
              </a:rPr>
              <a:t>no fill-in, 10</a:t>
            </a:r>
            <a:r>
              <a:rPr lang="en-US" sz="2400" baseline="30000">
                <a:latin typeface="Calibri" pitchFamily="34" charset="0"/>
              </a:rPr>
              <a:t>-2 </a:t>
            </a:r>
            <a:r>
              <a:rPr lang="en-US" sz="2400">
                <a:latin typeface="Calibri" pitchFamily="34" charset="0"/>
              </a:rPr>
              <a:t>drop tolerance</a:t>
            </a:r>
            <a:endParaRPr lang="en-US" sz="2400" baseline="3000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B050"/>
                </a:solidFill>
                <a:latin typeface="Calibri" pitchFamily="34" charset="0"/>
              </a:rPr>
              <a:t>effective </a:t>
            </a:r>
            <a:r>
              <a:rPr lang="en-US" sz="2000">
                <a:latin typeface="Calibri" pitchFamily="34" charset="0"/>
              </a:rPr>
              <a:t>(considering only the solve time)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2000" b="1">
              <a:solidFill>
                <a:srgbClr val="00B05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00B050"/>
                </a:solidFill>
                <a:latin typeface="Calibri" pitchFamily="34" charset="0"/>
              </a:rPr>
              <a:t>no fill-in + threshold: </a:t>
            </a:r>
            <a:r>
              <a:rPr lang="en-US" sz="2000">
                <a:latin typeface="Calibri" pitchFamily="34" charset="0"/>
              </a:rPr>
              <a:t>nice scaling with system size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ILU factorization is expensive </a:t>
            </a:r>
          </a:p>
          <a:p>
            <a:pPr marL="800100" lvl="1" indent="-342900">
              <a:spcBef>
                <a:spcPct val="20000"/>
              </a:spcBef>
            </a:pPr>
            <a:endParaRPr lang="en-US" sz="200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200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</a:pPr>
            <a:endParaRPr lang="en-US" sz="2000">
              <a:latin typeface="Calibri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19200" y="1905000"/>
            <a:ext cx="6324600" cy="2873375"/>
            <a:chOff x="1524000" y="2971800"/>
            <a:chExt cx="6324600" cy="2874065"/>
          </a:xfrm>
        </p:grpSpPr>
        <p:pic>
          <p:nvPicPr>
            <p:cNvPr id="287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6600" y="2971800"/>
              <a:ext cx="4572000" cy="145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3" name="TextBox 4"/>
            <p:cNvSpPr txBox="1">
              <a:spLocks noChangeArrowheads="1"/>
            </p:cNvSpPr>
            <p:nvPr/>
          </p:nvSpPr>
          <p:spPr bwMode="auto">
            <a:xfrm>
              <a:off x="1524000" y="3048000"/>
              <a:ext cx="1752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chemeClr val="accent1"/>
                  </a:solidFill>
                  <a:latin typeface="Calibri" pitchFamily="34" charset="0"/>
                </a:rPr>
                <a:t>bulk water system</a:t>
              </a:r>
            </a:p>
          </p:txBody>
        </p:sp>
        <p:pic>
          <p:nvPicPr>
            <p:cNvPr id="287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4495800"/>
              <a:ext cx="4572000" cy="135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05" name="TextBox 6"/>
            <p:cNvSpPr txBox="1">
              <a:spLocks noChangeArrowheads="1"/>
            </p:cNvSpPr>
            <p:nvPr/>
          </p:nvSpPr>
          <p:spPr bwMode="auto">
            <a:xfrm>
              <a:off x="1828800" y="4495800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chemeClr val="accent1"/>
                  </a:solidFill>
                  <a:latin typeface="Calibri" pitchFamily="34" charset="0"/>
                </a:rPr>
                <a:t>bilayer system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43800" y="2633663"/>
            <a:ext cx="1447800" cy="1470025"/>
            <a:chOff x="7620000" y="2938849"/>
            <a:chExt cx="1447800" cy="1469983"/>
          </a:xfrm>
        </p:grpSpPr>
        <p:cxnSp>
          <p:nvCxnSpPr>
            <p:cNvPr id="8" name="Straight Arrow Connector 7"/>
            <p:cNvCxnSpPr>
              <a:stCxn id="1026" idx="3"/>
              <a:endCxn id="28701" idx="1"/>
            </p:cNvCxnSpPr>
            <p:nvPr/>
          </p:nvCxnSpPr>
          <p:spPr>
            <a:xfrm>
              <a:off x="7620000" y="2938849"/>
              <a:ext cx="609600" cy="81436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stealt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8701" idx="1"/>
              <a:endCxn id="1027" idx="3"/>
            </p:cNvCxnSpPr>
            <p:nvPr/>
          </p:nvCxnSpPr>
          <p:spPr>
            <a:xfrm rot="10800000" flipV="1">
              <a:off x="7620000" y="3753213"/>
              <a:ext cx="609600" cy="65561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9"/>
            <p:cNvSpPr txBox="1">
              <a:spLocks noChangeArrowheads="1"/>
            </p:cNvSpPr>
            <p:nvPr/>
          </p:nvSpPr>
          <p:spPr bwMode="auto">
            <a:xfrm>
              <a:off x="8229600" y="3276600"/>
              <a:ext cx="838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alibri" pitchFamily="34" charset="0"/>
                </a:rPr>
                <a:t>cache effects are still evident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19600" y="5303838"/>
          <a:ext cx="4495801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02"/>
                <a:gridCol w="1447800"/>
                <a:gridCol w="838200"/>
                <a:gridCol w="7619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system/solver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time to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compute </a:t>
                      </a:r>
                      <a:r>
                        <a:rPr lang="en-US" sz="1400" b="0" dirty="0" err="1" smtClean="0">
                          <a:solidFill>
                            <a:srgbClr val="FF0000"/>
                          </a:solidFill>
                        </a:rPr>
                        <a:t>preconditioner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solve time (s)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total time (s)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water/ GMRES+ILU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water/ </a:t>
                      </a:r>
                      <a:r>
                        <a:rPr lang="en-US" sz="1400" dirty="0" err="1" smtClean="0"/>
                        <a:t>GMRES+diagonal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1600</Words>
  <Application>Microsoft Office PowerPoint</Application>
  <PresentationFormat>On-screen Show (4:3)</PresentationFormat>
  <Paragraphs>410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Graph</vt:lpstr>
      <vt:lpstr>Equation</vt:lpstr>
      <vt:lpstr>Algorithms, Numerical Techniques, and Software for Atomistic Modeling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and Numerical Techniques for Atomistic Modeling  by Hasan Metin Aktulga Advisor: Ananth Grama   PhD Thesis Defense June 23rd, 2010</dc:title>
  <dc:creator>Ananth Grama</dc:creator>
  <cp:lastModifiedBy>csuser</cp:lastModifiedBy>
  <cp:revision>489</cp:revision>
  <dcterms:created xsi:type="dcterms:W3CDTF">2006-08-16T00:00:00Z</dcterms:created>
  <dcterms:modified xsi:type="dcterms:W3CDTF">2011-02-18T05:05:41Z</dcterms:modified>
</cp:coreProperties>
</file>