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  <p:sldMasterId id="2147483742" r:id="rId2"/>
  </p:sldMasterIdLst>
  <p:notesMasterIdLst>
    <p:notesMasterId r:id="rId22"/>
  </p:notesMasterIdLst>
  <p:handoutMasterIdLst>
    <p:handoutMasterId r:id="rId23"/>
  </p:handoutMasterIdLst>
  <p:sldIdLst>
    <p:sldId id="260" r:id="rId3"/>
    <p:sldId id="384" r:id="rId4"/>
    <p:sldId id="481" r:id="rId5"/>
    <p:sldId id="471" r:id="rId6"/>
    <p:sldId id="472" r:id="rId7"/>
    <p:sldId id="477" r:id="rId8"/>
    <p:sldId id="478" r:id="rId9"/>
    <p:sldId id="489" r:id="rId10"/>
    <p:sldId id="387" r:id="rId11"/>
    <p:sldId id="475" r:id="rId12"/>
    <p:sldId id="473" r:id="rId13"/>
    <p:sldId id="462" r:id="rId14"/>
    <p:sldId id="491" r:id="rId15"/>
    <p:sldId id="484" r:id="rId16"/>
    <p:sldId id="493" r:id="rId17"/>
    <p:sldId id="485" r:id="rId18"/>
    <p:sldId id="494" r:id="rId19"/>
    <p:sldId id="488" r:id="rId20"/>
    <p:sldId id="300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863D00"/>
    <a:srgbClr val="FFA357"/>
    <a:srgbClr val="F66F00"/>
    <a:srgbClr val="FF9900"/>
    <a:srgbClr val="FD6E03"/>
    <a:srgbClr val="FF0000"/>
    <a:srgbClr val="9A4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2" autoAdjust="0"/>
    <p:restoredTop sz="94651" autoAdjust="0"/>
  </p:normalViewPr>
  <p:slideViewPr>
    <p:cSldViewPr>
      <p:cViewPr>
        <p:scale>
          <a:sx n="68" d="100"/>
          <a:sy n="68" d="100"/>
        </p:scale>
        <p:origin x="-1614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302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D8B97176-4E5B-4B44-B84C-6F9B13AF3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76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D1824160-A51F-4138-B5DB-7812E7EE7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70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5918A1D-7321-4322-B0CB-5A8ACC2BDDA1}" type="slidenum">
              <a:rPr lang="en-US" smtClean="0">
                <a:latin typeface="Verdana" pitchFamily="34" charset="0"/>
              </a:rPr>
              <a:pPr/>
              <a:t>1</a:t>
            </a:fld>
            <a:endParaRPr lang="en-US" smtClean="0">
              <a:latin typeface="Verdana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29" tIns="46514" rIns="93029" bIns="46514" anchor="b"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6C96726-0B93-4010-A7FF-647D64098433}" type="slidenum">
              <a:rPr lang="en-US" sz="1200">
                <a:latin typeface="Verdana" pitchFamily="34" charset="0"/>
              </a:rPr>
              <a:pPr algn="r" eaLnBrk="1" hangingPunct="1"/>
              <a:t>19</a:t>
            </a:fld>
            <a:endParaRPr lang="en-US" sz="1200">
              <a:latin typeface="Verdana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7EF6A-AA5A-4E61-A61B-2CFDD7E1E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187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D9472-AD8A-4B4D-A7E9-5F153E659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664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006D5-6ACD-4D24-9B72-420EB4FE0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677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53A17-E3C2-4430-97AF-7139104B0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3075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05A40-1AE9-4A43-A057-665D7205E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7431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CB222-ECDC-4B19-AA8A-ED597E626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2021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5B6F6-A881-4BF7-A69E-79D451668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9407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A4E15-A427-4BF7-B339-FFF9A48D9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4329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C8395-0AA3-44C2-9DD0-D924D72DF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5044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25128-163C-495A-AEB2-B436DA3D4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0724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3D859-7231-4FF6-A012-F4AA65364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7269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66109-0CF5-494F-935B-B36E7CA85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7110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1FE15-A56D-4227-8213-9490CFF3C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7232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B02F9-4DC0-4C28-98CC-990DA0460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2813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36DB6-67B3-4848-9850-DF96786AD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8251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D9E35-9F28-472A-BF9A-F7285FFF7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04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802B2-966D-42E9-98A7-2A33A3E4C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211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B0F08-09FB-4476-9210-B13E0EAFF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2219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C7734-0882-4D4F-9520-8ED9A27F0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4458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E417F-9FC9-415D-9BFF-8A3395FDD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9706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93E14-C3D8-4801-99AF-42F513074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4037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91C88-2D32-48BE-8391-1C924F355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437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E0486-3FDC-446E-B2A9-BE559CA3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8891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T0" fmla="*/ 2147483647 w 64000"/>
              <a:gd name="T1" fmla="*/ 2147483647 h 64000"/>
              <a:gd name="T2" fmla="*/ 2147483647 w 64000"/>
              <a:gd name="T3" fmla="*/ 2147483647 h 64000"/>
              <a:gd name="T4" fmla="*/ 2147483647 w 64000"/>
              <a:gd name="T5" fmla="*/ 2147483647 h 64000"/>
              <a:gd name="T6" fmla="*/ 2147483647 w 64000"/>
              <a:gd name="T7" fmla="*/ 2147483647 h 64000"/>
              <a:gd name="T8" fmla="*/ 2147483647 w 64000"/>
              <a:gd name="T9" fmla="*/ 2147483647 h 64000"/>
              <a:gd name="T10" fmla="*/ 2147483647 w 64000"/>
              <a:gd name="T11" fmla="*/ 2147483647 h 64000"/>
              <a:gd name="T12" fmla="*/ 2147483647 w 64000"/>
              <a:gd name="T13" fmla="*/ 2147483647 h 64000"/>
              <a:gd name="T14" fmla="*/ 2147483647 w 64000"/>
              <a:gd name="T15" fmla="*/ 2147483647 h 64000"/>
              <a:gd name="T16" fmla="*/ 2147483647 w 64000"/>
              <a:gd name="T17" fmla="*/ 2147483647 h 64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46556 w 64000"/>
              <a:gd name="T28" fmla="*/ -28498 h 64000"/>
              <a:gd name="T29" fmla="*/ 46556 w 64000"/>
              <a:gd name="T30" fmla="*/ 28498 h 640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3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T0" fmla="*/ 2147483647 w 64000"/>
              <a:gd name="T1" fmla="*/ 2147483647 h 64000"/>
              <a:gd name="T2" fmla="*/ 2147483647 w 64000"/>
              <a:gd name="T3" fmla="*/ 2147483647 h 64000"/>
              <a:gd name="T4" fmla="*/ 2147483647 w 64000"/>
              <a:gd name="T5" fmla="*/ 2147483647 h 64000"/>
              <a:gd name="T6" fmla="*/ 2147483647 w 64000"/>
              <a:gd name="T7" fmla="*/ 2147483647 h 64000"/>
              <a:gd name="T8" fmla="*/ 2147483647 w 64000"/>
              <a:gd name="T9" fmla="*/ 2147483647 h 64000"/>
              <a:gd name="T10" fmla="*/ 2147483647 w 64000"/>
              <a:gd name="T11" fmla="*/ 2147483647 h 64000"/>
              <a:gd name="T12" fmla="*/ 2147483647 w 64000"/>
              <a:gd name="T13" fmla="*/ 2147483647 h 64000"/>
              <a:gd name="T14" fmla="*/ 2147483647 w 64000"/>
              <a:gd name="T15" fmla="*/ 2147483647 h 64000"/>
              <a:gd name="T16" fmla="*/ 2147483647 w 64000"/>
              <a:gd name="T17" fmla="*/ 2147483647 h 64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53057 w 64000"/>
              <a:gd name="T28" fmla="*/ -24096 h 64000"/>
              <a:gd name="T29" fmla="*/ 53057 w 64000"/>
              <a:gd name="T30" fmla="*/ 24096 h 640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AutoShape 1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AutoShape 1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1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AutoShape 1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T0" fmla="*/ 2147483647 w 64000"/>
              <a:gd name="T1" fmla="*/ 2147483647 h 64000"/>
              <a:gd name="T2" fmla="*/ 2147483647 w 64000"/>
              <a:gd name="T3" fmla="*/ 2147483647 h 64000"/>
              <a:gd name="T4" fmla="*/ 2147483647 w 64000"/>
              <a:gd name="T5" fmla="*/ 2147483647 h 64000"/>
              <a:gd name="T6" fmla="*/ 2147483647 w 64000"/>
              <a:gd name="T7" fmla="*/ 2147483647 h 64000"/>
              <a:gd name="T8" fmla="*/ 2147483647 w 64000"/>
              <a:gd name="T9" fmla="*/ 2147483647 h 64000"/>
              <a:gd name="T10" fmla="*/ 2147483647 w 64000"/>
              <a:gd name="T11" fmla="*/ 2147483647 h 64000"/>
              <a:gd name="T12" fmla="*/ 2147483647 w 64000"/>
              <a:gd name="T13" fmla="*/ 2147483647 h 64000"/>
              <a:gd name="T14" fmla="*/ 2147483647 w 64000"/>
              <a:gd name="T15" fmla="*/ 2147483647 h 64000"/>
              <a:gd name="T16" fmla="*/ 2147483647 w 64000"/>
              <a:gd name="T17" fmla="*/ 2147483647 h 64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46556 w 64000"/>
              <a:gd name="T28" fmla="*/ -28498 h 64000"/>
              <a:gd name="T29" fmla="*/ 46556 w 64000"/>
              <a:gd name="T30" fmla="*/ 28498 h 640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3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AutoShape 1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T0" fmla="*/ 2147483647 w 64000"/>
              <a:gd name="T1" fmla="*/ 2147483647 h 64000"/>
              <a:gd name="T2" fmla="*/ 2147483647 w 64000"/>
              <a:gd name="T3" fmla="*/ 2147483647 h 64000"/>
              <a:gd name="T4" fmla="*/ 2147483647 w 64000"/>
              <a:gd name="T5" fmla="*/ 2147483647 h 64000"/>
              <a:gd name="T6" fmla="*/ 2147483647 w 64000"/>
              <a:gd name="T7" fmla="*/ 2147483647 h 64000"/>
              <a:gd name="T8" fmla="*/ 2147483647 w 64000"/>
              <a:gd name="T9" fmla="*/ 2147483647 h 64000"/>
              <a:gd name="T10" fmla="*/ 2147483647 w 64000"/>
              <a:gd name="T11" fmla="*/ 2147483647 h 64000"/>
              <a:gd name="T12" fmla="*/ 2147483647 w 64000"/>
              <a:gd name="T13" fmla="*/ 2147483647 h 64000"/>
              <a:gd name="T14" fmla="*/ 2147483647 w 64000"/>
              <a:gd name="T15" fmla="*/ 2147483647 h 64000"/>
              <a:gd name="T16" fmla="*/ 2147483647 w 64000"/>
              <a:gd name="T17" fmla="*/ 2147483647 h 64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53057 w 64000"/>
              <a:gd name="T28" fmla="*/ -24096 h 64000"/>
              <a:gd name="T29" fmla="*/ 53057 w 64000"/>
              <a:gd name="T30" fmla="*/ 24096 h 640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A4D6FDE2-3EA5-4C75-BCF3-F9E83367B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2065" name="AutoShape 3"/>
            <p:cNvSpPr>
              <a:spLocks noChangeArrowheads="1"/>
            </p:cNvSpPr>
            <p:nvPr userDrawn="1"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AutoShape 4"/>
            <p:cNvSpPr>
              <a:spLocks noChangeArrowheads="1"/>
            </p:cNvSpPr>
            <p:nvPr userDrawn="1"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BDC42B6B-DA27-40EC-8486-C53F17943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T0" fmla="*/ 2147483647 w 64000"/>
              <a:gd name="T1" fmla="*/ 2147483647 h 64000"/>
              <a:gd name="T2" fmla="*/ 2147483647 w 64000"/>
              <a:gd name="T3" fmla="*/ 2147483647 h 64000"/>
              <a:gd name="T4" fmla="*/ 2147483647 w 64000"/>
              <a:gd name="T5" fmla="*/ 2147483647 h 64000"/>
              <a:gd name="T6" fmla="*/ 2147483647 w 64000"/>
              <a:gd name="T7" fmla="*/ 2147483647 h 64000"/>
              <a:gd name="T8" fmla="*/ 2147483647 w 64000"/>
              <a:gd name="T9" fmla="*/ 2147483647 h 64000"/>
              <a:gd name="T10" fmla="*/ 2147483647 w 64000"/>
              <a:gd name="T11" fmla="*/ 2147483647 h 64000"/>
              <a:gd name="T12" fmla="*/ 2147483647 w 64000"/>
              <a:gd name="T13" fmla="*/ 2147483647 h 64000"/>
              <a:gd name="T14" fmla="*/ 2147483647 w 64000"/>
              <a:gd name="T15" fmla="*/ 2147483647 h 64000"/>
              <a:gd name="T16" fmla="*/ 2147483647 w 64000"/>
              <a:gd name="T17" fmla="*/ 2147483647 h 64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49444 w 64000"/>
              <a:gd name="T28" fmla="*/ -26827 h 64000"/>
              <a:gd name="T29" fmla="*/ 49444 w 64000"/>
              <a:gd name="T30" fmla="*/ 26827 h 640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3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T0" fmla="*/ 2147483647 w 64000"/>
              <a:gd name="T1" fmla="*/ 2147483647 h 64000"/>
              <a:gd name="T2" fmla="*/ 2147483647 w 64000"/>
              <a:gd name="T3" fmla="*/ 2147483647 h 64000"/>
              <a:gd name="T4" fmla="*/ 2147483647 w 64000"/>
              <a:gd name="T5" fmla="*/ 2147483647 h 64000"/>
              <a:gd name="T6" fmla="*/ 2147483647 w 64000"/>
              <a:gd name="T7" fmla="*/ 2147483647 h 64000"/>
              <a:gd name="T8" fmla="*/ 2147483647 w 64000"/>
              <a:gd name="T9" fmla="*/ 2147483647 h 64000"/>
              <a:gd name="T10" fmla="*/ 2147483647 w 64000"/>
              <a:gd name="T11" fmla="*/ 2147483647 h 64000"/>
              <a:gd name="T12" fmla="*/ 2147483647 w 64000"/>
              <a:gd name="T13" fmla="*/ 2147483647 h 64000"/>
              <a:gd name="T14" fmla="*/ 2147483647 w 64000"/>
              <a:gd name="T15" fmla="*/ 2147483647 h 64000"/>
              <a:gd name="T16" fmla="*/ 2147483647 w 64000"/>
              <a:gd name="T17" fmla="*/ 2147483647 h 64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53057 w 64000"/>
              <a:gd name="T28" fmla="*/ -24096 h 64000"/>
              <a:gd name="T29" fmla="*/ 53057 w 64000"/>
              <a:gd name="T30" fmla="*/ 24096 h 640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9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2063" name="AutoShape 14"/>
            <p:cNvSpPr>
              <a:spLocks noChangeArrowheads="1"/>
            </p:cNvSpPr>
            <p:nvPr userDrawn="1"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AutoShape 15"/>
            <p:cNvSpPr>
              <a:spLocks noChangeArrowheads="1"/>
            </p:cNvSpPr>
            <p:nvPr userDrawn="1"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0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T0" fmla="*/ 2147483647 w 64000"/>
              <a:gd name="T1" fmla="*/ 2147483647 h 64000"/>
              <a:gd name="T2" fmla="*/ 2147483647 w 64000"/>
              <a:gd name="T3" fmla="*/ 2147483647 h 64000"/>
              <a:gd name="T4" fmla="*/ 2147483647 w 64000"/>
              <a:gd name="T5" fmla="*/ 2147483647 h 64000"/>
              <a:gd name="T6" fmla="*/ 2147483647 w 64000"/>
              <a:gd name="T7" fmla="*/ 2147483647 h 64000"/>
              <a:gd name="T8" fmla="*/ 2147483647 w 64000"/>
              <a:gd name="T9" fmla="*/ 2147483647 h 64000"/>
              <a:gd name="T10" fmla="*/ 2147483647 w 64000"/>
              <a:gd name="T11" fmla="*/ 2147483647 h 64000"/>
              <a:gd name="T12" fmla="*/ 2147483647 w 64000"/>
              <a:gd name="T13" fmla="*/ 2147483647 h 64000"/>
              <a:gd name="T14" fmla="*/ 2147483647 w 64000"/>
              <a:gd name="T15" fmla="*/ 2147483647 h 64000"/>
              <a:gd name="T16" fmla="*/ 2147483647 w 64000"/>
              <a:gd name="T17" fmla="*/ 2147483647 h 64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49444 w 64000"/>
              <a:gd name="T28" fmla="*/ -26827 h 64000"/>
              <a:gd name="T29" fmla="*/ 49444 w 64000"/>
              <a:gd name="T30" fmla="*/ 26827 h 640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3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T0" fmla="*/ 2147483647 w 64000"/>
              <a:gd name="T1" fmla="*/ 2147483647 h 64000"/>
              <a:gd name="T2" fmla="*/ 2147483647 w 64000"/>
              <a:gd name="T3" fmla="*/ 2147483647 h 64000"/>
              <a:gd name="T4" fmla="*/ 2147483647 w 64000"/>
              <a:gd name="T5" fmla="*/ 2147483647 h 64000"/>
              <a:gd name="T6" fmla="*/ 2147483647 w 64000"/>
              <a:gd name="T7" fmla="*/ 2147483647 h 64000"/>
              <a:gd name="T8" fmla="*/ 2147483647 w 64000"/>
              <a:gd name="T9" fmla="*/ 2147483647 h 64000"/>
              <a:gd name="T10" fmla="*/ 2147483647 w 64000"/>
              <a:gd name="T11" fmla="*/ 2147483647 h 64000"/>
              <a:gd name="T12" fmla="*/ 2147483647 w 64000"/>
              <a:gd name="T13" fmla="*/ 2147483647 h 64000"/>
              <a:gd name="T14" fmla="*/ 2147483647 w 64000"/>
              <a:gd name="T15" fmla="*/ 2147483647 h 64000"/>
              <a:gd name="T16" fmla="*/ 2147483647 w 64000"/>
              <a:gd name="T17" fmla="*/ 2147483647 h 64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53057 w 64000"/>
              <a:gd name="T28" fmla="*/ -24096 h 64000"/>
              <a:gd name="T29" fmla="*/ 53057 w 64000"/>
              <a:gd name="T30" fmla="*/ 24096 h 640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47800" y="1219200"/>
            <a:ext cx="7015163" cy="1211263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600000"/>
                </a:solidFill>
              </a:rPr>
              <a:t>Protein- Cytokine network </a:t>
            </a:r>
            <a:br>
              <a:rPr lang="en-US" sz="2400" dirty="0" smtClean="0">
                <a:solidFill>
                  <a:srgbClr val="600000"/>
                </a:solidFill>
              </a:rPr>
            </a:br>
            <a:r>
              <a:rPr lang="en-US" sz="2400" dirty="0" smtClean="0">
                <a:solidFill>
                  <a:srgbClr val="600000"/>
                </a:solidFill>
              </a:rPr>
              <a:t>reconstruction using </a:t>
            </a:r>
            <a:br>
              <a:rPr lang="en-US" sz="2400" dirty="0" smtClean="0">
                <a:solidFill>
                  <a:srgbClr val="600000"/>
                </a:solidFill>
              </a:rPr>
            </a:br>
            <a:r>
              <a:rPr lang="en-US" sz="2400" dirty="0" smtClean="0">
                <a:solidFill>
                  <a:srgbClr val="600000"/>
                </a:solidFill>
              </a:rPr>
              <a:t>information theory-based analysis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47800" y="2895600"/>
            <a:ext cx="7239000" cy="2362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err="1" smtClean="0">
                <a:solidFill>
                  <a:srgbClr val="CC0000"/>
                </a:solidFill>
              </a:rPr>
              <a:t>Farzaneh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err="1" smtClean="0">
                <a:solidFill>
                  <a:srgbClr val="CC0000"/>
                </a:solidFill>
              </a:rPr>
              <a:t>Farhangmehr</a:t>
            </a:r>
            <a:endParaRPr lang="en-US" sz="2000" dirty="0" smtClean="0">
              <a:solidFill>
                <a:srgbClr val="CC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CC0000"/>
                </a:solidFill>
              </a:rPr>
              <a:t>UCSD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200" dirty="0" smtClean="0">
              <a:solidFill>
                <a:srgbClr val="CC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2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F66F00"/>
                </a:solidFill>
              </a:rPr>
              <a:t>                                                    Presentation#3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F66F00"/>
                </a:solidFill>
              </a:rPr>
              <a:t>                                                    July 25, 2011</a:t>
            </a:r>
          </a:p>
        </p:txBody>
      </p:sp>
      <p:pic>
        <p:nvPicPr>
          <p:cNvPr id="3077" name="Picture 20" descr="C:\Users\Farzaneh\Desktop\UCSD%20Logo_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4038600"/>
            <a:ext cx="1428750" cy="1771650"/>
          </a:xfrm>
          <a:prstGeom prst="rect">
            <a:avLst/>
          </a:prstGeom>
          <a:noFill/>
          <a:ln>
            <a:noFill/>
          </a:ln>
          <a:effectLst>
            <a:glow rad="1727200">
              <a:srgbClr val="FFA357">
                <a:alpha val="53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C:\Users\Farzaneh\Pictures\thinkHead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85800"/>
            <a:ext cx="1752600" cy="1747550"/>
          </a:xfrm>
          <a:prstGeom prst="rect">
            <a:avLst/>
          </a:prstGeom>
          <a:noFill/>
          <a:effectLst>
            <a:glow rad="1143000">
              <a:schemeClr val="accent1">
                <a:alpha val="40000"/>
              </a:schemeClr>
            </a:glow>
            <a:softEdge rad="127000"/>
          </a:effectLst>
          <a:scene3d>
            <a:camera prst="orthographicFront"/>
            <a:lightRig rig="threePt" dir="t"/>
          </a:scene3d>
          <a:sp3d>
            <a:bevelB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Key elements of information theory-based networks interface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25563" y="1792020"/>
                <a:ext cx="7313612" cy="4114800"/>
              </a:xfrm>
            </p:spPr>
            <p:txBody>
              <a:bodyPr/>
              <a:lstStyle/>
              <a:p>
                <a:r>
                  <a:rPr lang="en-US" sz="2000" b="1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Estimation </a:t>
                </a:r>
                <a:r>
                  <a:rPr lang="en-US" sz="2000" b="1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of mutual information (for each connection) with Kernel density estimators: </a:t>
                </a: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Given two vectors {x</a:t>
                </a:r>
                <a:r>
                  <a:rPr lang="en-US" sz="2000" baseline="-25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}, {</a:t>
                </a:r>
                <a:r>
                  <a:rPr lang="en-US" sz="2000" dirty="0" err="1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sz="2000" baseline="-25000" dirty="0" err="1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}:</a:t>
                </a: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 ({x</a:t>
                </a:r>
                <a:r>
                  <a:rPr lang="en-US" sz="2000" baseline="-25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},{</a:t>
                </a:r>
                <a:r>
                  <a:rPr lang="en-US" sz="2000" dirty="0" err="1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sz="2000" baseline="-25000" dirty="0" err="1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})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sz="20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𝐿𝑜𝑔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𝑓</m:t>
                            </m:r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b="0" baseline="-2500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,  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𝑓</m:t>
                            </m:r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)</m:t>
                            </m:r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𝑓</m:t>
                            </m:r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</a:t>
                </a:r>
                <a:endParaRPr lang="en-US" sz="20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f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(x</a:t>
                </a:r>
                <a:r>
                  <a:rPr lang="en-US" sz="2000" i="1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𝜋</m:t>
                        </m:r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𝑁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sz="20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𝑒𝑥𝑝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− </m:t>
                                </m:r>
                                <m:f>
                                  <m:fPr>
                                    <m:ctrlPr>
                                      <a:rPr lang="en-US" sz="2000" i="1">
                                        <a:solidFill>
                                          <a:schemeClr val="accent6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b="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  <m:t>(</m:t>
                                            </m:r>
                                            <m:r>
                                              <a:rPr lang="en-US" sz="2000" b="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n-US" sz="2000" b="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0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b="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b="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000" b="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  <m:t> )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b="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+(</m:t>
                                        </m:r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𝑦</m:t>
                                        </m:r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 )</m:t>
                                        </m:r>
                                      </m:e>
                                      <m:sup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>
                                        <a:solidFill>
                                          <a:schemeClr val="accent6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lang="en-US" sz="200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  <m:sup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sz="2000" dirty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f 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𝜋</m:t>
                            </m:r>
                          </m:e>
                        </m:rad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𝑁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sz="20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𝑒𝑥𝑝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  <m:t>− </m:t>
                                </m:r>
                                <m:f>
                                  <m:fPr>
                                    <m:ctrlPr>
                                      <a:rPr lang="en-US" sz="2000" i="1">
                                        <a:solidFill>
                                          <a:schemeClr val="accent6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 )</m:t>
                                        </m:r>
                                      </m:e>
                                      <m:sup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2000" b="0" i="1">
                                        <a:solidFill>
                                          <a:schemeClr val="accent6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lang="en-US" sz="200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  <m:sup>
                                        <m:r>
                                          <a:rPr lang="en-US" sz="2000" b="0" i="1">
                                            <a:solidFill>
                                              <a:schemeClr val="accent6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sz="2000" dirty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0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where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N is sample size and h is the kernel </a:t>
                </a: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width. f(x) and f(</a:t>
                </a:r>
                <a:r>
                  <a:rPr lang="en-US" sz="2000" dirty="0" err="1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x,y</a:t>
                </a: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) represents the kernel density estimators.</a:t>
                </a:r>
                <a:endParaRPr lang="en-US" sz="2000" dirty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25563" y="1792020"/>
                <a:ext cx="7313612" cy="4114800"/>
              </a:xfrm>
              <a:blipFill rotWithShape="1">
                <a:blip r:embed="rId2"/>
                <a:stretch>
                  <a:fillRect l="-833" t="-741" b="-15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7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9245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Key elements of information theory-based networks interface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25563" y="1792020"/>
                <a:ext cx="7313612" cy="4114800"/>
              </a:xfrm>
            </p:spPr>
            <p:txBody>
              <a:bodyPr/>
              <a:lstStyle/>
              <a:p>
                <a:r>
                  <a:rPr lang="en-US" sz="2000" b="1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Joint </a:t>
                </a:r>
                <a:r>
                  <a:rPr lang="en-US" sz="2000" b="1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probability </a:t>
                </a:r>
                <a:r>
                  <a:rPr lang="en-US" sz="2000" b="1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distribution function of all nodes</a:t>
                </a: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    of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all </a:t>
                </a: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connections (P):</a:t>
                </a:r>
              </a:p>
              <a:p>
                <a:pPr marL="0" indent="0">
                  <a:buNone/>
                </a:pPr>
                <a:endParaRPr lang="en-US" sz="2000" dirty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𝑃</m:t>
                        </m:r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 ~ </m:t>
                        </m:r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𝑐𝑁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b="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accent6"/>
                        </a:solidFill>
                        <a:latin typeface="Cambria Math"/>
                      </a:rPr>
                      <m:t>   </m:t>
                    </m:r>
                    <m:r>
                      <a:rPr lang="en-US" sz="2000" b="0" i="1" smtClean="0">
                        <a:solidFill>
                          <a:schemeClr val="accent6"/>
                        </a:solidFill>
                        <a:latin typeface="Cambria Math"/>
                      </a:rPr>
                      <m:t>→   </m:t>
                    </m:r>
                  </m:oMath>
                </a14:m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Log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P = a + b</a:t>
                </a:r>
                <a:r>
                  <a:rPr lang="en-US" sz="2000" i="1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baseline="-25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endParaRPr lang="en-US" sz="20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0" lvl="1" indent="0">
                  <a:buNone/>
                </a:pPr>
                <a:endParaRPr lang="en-US" sz="20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0" lvl="1" indent="0">
                  <a:buNone/>
                </a:pP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N = sample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size, </a:t>
                </a:r>
                <a:endParaRPr lang="en-US" sz="20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0" lvl="1" indent="0">
                  <a:buNone/>
                </a:pPr>
                <a:r>
                  <a:rPr lang="en-US" sz="2000" i="1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baseline="-25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0 </a:t>
                </a: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= threshold </a:t>
                </a:r>
              </a:p>
              <a:p>
                <a:pPr marL="457200" lvl="1" indent="0">
                  <a:buNone/>
                </a:pP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c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is a </a:t>
                </a: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constant.</a:t>
                </a:r>
              </a:p>
              <a:p>
                <a:endParaRPr lang="en-US" sz="2000" dirty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Tx/>
                  <a:buChar char="-"/>
                </a:pP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b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is proportional to the sample size N. </a:t>
                </a:r>
              </a:p>
              <a:p>
                <a:pPr>
                  <a:buFontTx/>
                  <a:buChar char="-"/>
                </a:pPr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Log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P can be fitted as a linear function of  </a:t>
                </a:r>
                <a:r>
                  <a:rPr lang="en-US" sz="2000" i="1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baseline="-25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0 </a:t>
                </a:r>
                <a:r>
                  <a:rPr lang="en-US" sz="20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and the slope of  b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25563" y="1792020"/>
                <a:ext cx="7313612" cy="4114800"/>
              </a:xfrm>
              <a:blipFill rotWithShape="1">
                <a:blip r:embed="rId2"/>
                <a:stretch>
                  <a:fillRect l="-83" t="-741" b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7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3489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CC0000"/>
                </a:solidFill>
              </a:rPr>
              <a:t>Algorithm for the Reconstruction of Accurate Cellular </a:t>
            </a:r>
            <a:r>
              <a:rPr lang="en-US" sz="2800" dirty="0" smtClean="0">
                <a:solidFill>
                  <a:srgbClr val="CC0000"/>
                </a:solidFill>
              </a:rPr>
              <a:t>Networks(</a:t>
            </a:r>
            <a:r>
              <a:rPr lang="en-US" sz="2800" dirty="0" smtClean="0">
                <a:solidFill>
                  <a:srgbClr val="CC0000"/>
                </a:solidFill>
                <a:latin typeface="Century Schoolbook" pitchFamily="18" charset="0"/>
              </a:rPr>
              <a:t>ARACNE)</a:t>
            </a:r>
            <a:endParaRPr lang="en-US" sz="2800" dirty="0">
              <a:solidFill>
                <a:srgbClr val="CC0000"/>
              </a:solidFill>
              <a:latin typeface="Century Schoolbook" pitchFamily="18" charset="0"/>
            </a:endParaRPr>
          </a:p>
        </p:txBody>
      </p:sp>
      <p:pic>
        <p:nvPicPr>
          <p:cNvPr id="9219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25563" y="1828800"/>
            <a:ext cx="7313612" cy="4114800"/>
          </a:xfrm>
        </p:spPr>
        <p:txBody>
          <a:bodyPr/>
          <a:lstStyle/>
          <a:p>
            <a:r>
              <a:rPr lang="en-US" sz="20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ARACNe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an information-theoretic algorithm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for reconstructing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networks from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microarray data.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ARACNe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follows these steps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- It assign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to each pair of nodes a weight equal to their mutual information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0050" lvl="1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It then scans all nodes and removes the weakest edge. Eventually, a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threshold value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is used to eliminate the weakest edges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0050" lvl="1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- At this point,  it calculates the mutual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information of the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system with Kernel density estimators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and assigns a p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value, P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(joint probability of the system)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find a new threshold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0050" lvl="1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- The above steps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are repeated until a reliable threshold up to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P=0.0001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is obtained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rgbClr val="CC0000"/>
                </a:solidFill>
              </a:rPr>
              <a:t>Protein-Cytokine network: </a:t>
            </a:r>
            <a:br>
              <a:rPr lang="en-US" sz="2200" dirty="0" smtClean="0">
                <a:solidFill>
                  <a:srgbClr val="CC0000"/>
                </a:solidFill>
              </a:rPr>
            </a:br>
            <a:r>
              <a:rPr lang="en-US" sz="2200" dirty="0" smtClean="0">
                <a:solidFill>
                  <a:srgbClr val="CC0000"/>
                </a:solidFill>
              </a:rPr>
              <a:t>Histograms and probability mass functions</a:t>
            </a:r>
            <a:endParaRPr lang="en-US" sz="2200" dirty="0">
              <a:solidFill>
                <a:srgbClr val="CC0000"/>
              </a:solidFill>
              <a:latin typeface="Century Schoolbook" pitchFamily="18" charset="0"/>
            </a:endParaRPr>
          </a:p>
        </p:txBody>
      </p:sp>
      <p:pic>
        <p:nvPicPr>
          <p:cNvPr id="9219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25563" y="1600200"/>
            <a:ext cx="7313612" cy="4343400"/>
          </a:xfrm>
        </p:spPr>
        <p:txBody>
          <a:bodyPr/>
          <a:lstStyle/>
          <a:p>
            <a:pPr marL="0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22 Signaling proteins responsible for cytokine releases: </a:t>
            </a:r>
          </a:p>
          <a:p>
            <a:pPr marL="400050" lvl="1" indent="0">
              <a:buNone/>
            </a:pPr>
            <a:endParaRPr lang="en-US" sz="16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r>
              <a:rPr lang="en-US" sz="2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cAMP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, AKT, ERK1, ERK2, </a:t>
            </a:r>
            <a:r>
              <a:rPr lang="en-US" sz="2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Ezr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Rdx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, GSK3A, GSK3B, JNK </a:t>
            </a:r>
            <a:r>
              <a:rPr lang="en-US" sz="2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, JNK </a:t>
            </a:r>
            <a:r>
              <a:rPr lang="en-US" sz="2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, MSN, p38, p40Phox, </a:t>
            </a:r>
            <a:r>
              <a:rPr lang="en-US" sz="2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NFkB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p65, </a:t>
            </a:r>
            <a:r>
              <a:rPr lang="en-US" sz="2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PKCd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, PKCmu2,RSK, Rps6  , SMAD2, STAT1a, STAT1b, STAT3, STAT5</a:t>
            </a:r>
          </a:p>
          <a:p>
            <a:pPr marL="400050" lvl="1" indent="0">
              <a:buNone/>
            </a:pPr>
            <a:endParaRPr lang="en-US" sz="16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7 released cytokines (as signal receivers):</a:t>
            </a:r>
          </a:p>
          <a:p>
            <a:pPr marL="400050" lvl="1" indent="0">
              <a:buNone/>
            </a:pPr>
            <a:r>
              <a:rPr lang="it-IT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G-CSF, IL-1a, IL-6, IL-10, MIP-1a, RANTES, TNFa</a:t>
            </a:r>
            <a:endParaRPr lang="it-IT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Using information-theoretic model we want to reconstruct this network from the microarray data and determine what proteins are responsible for each cytokine releases</a:t>
            </a:r>
            <a:endParaRPr lang="en-US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08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rgbClr val="CC0000"/>
                </a:solidFill>
              </a:rPr>
              <a:t>Protein-Cytokine network: </a:t>
            </a:r>
            <a:br>
              <a:rPr lang="en-US" sz="2200" dirty="0" smtClean="0">
                <a:solidFill>
                  <a:srgbClr val="CC0000"/>
                </a:solidFill>
              </a:rPr>
            </a:br>
            <a:r>
              <a:rPr lang="en-US" sz="2200" dirty="0" smtClean="0">
                <a:solidFill>
                  <a:srgbClr val="CC0000"/>
                </a:solidFill>
              </a:rPr>
              <a:t>Histograms and probability mass functions</a:t>
            </a:r>
            <a:endParaRPr lang="en-US" sz="2200" dirty="0">
              <a:solidFill>
                <a:srgbClr val="CC0000"/>
              </a:solidFill>
              <a:latin typeface="Century Schoolbook" pitchFamily="18" charset="0"/>
            </a:endParaRPr>
          </a:p>
        </p:txBody>
      </p:sp>
      <p:pic>
        <p:nvPicPr>
          <p:cNvPr id="9219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25563" y="1600200"/>
            <a:ext cx="7313612" cy="4343400"/>
          </a:xfrm>
        </p:spPr>
        <p:txBody>
          <a:bodyPr/>
          <a:lstStyle/>
          <a:p>
            <a:pPr marL="0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7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First step: Finding the probability mass distributions of cytokines and proteins. </a:t>
            </a:r>
          </a:p>
          <a:p>
            <a:pPr lvl="7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7"/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Using the information theory, we want to identify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signaling proteins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responsible for cytokine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releases.</a:t>
            </a:r>
          </a:p>
          <a:p>
            <a:pPr lvl="7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7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we reconstruct the network using the information theory techniques.</a:t>
            </a:r>
          </a:p>
          <a:p>
            <a:pPr lvl="7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7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two pictures on the left show the histograms and probability mass functions of cytokines and proteins.</a:t>
            </a: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D:\Research\Bio - UCSD - Shannon\IT - Case study\pictures\pdfx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7" t="5358" r="8059" b="8928"/>
          <a:stretch/>
        </p:blipFill>
        <p:spPr bwMode="auto">
          <a:xfrm>
            <a:off x="914400" y="1629508"/>
            <a:ext cx="37782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2" descr="D:\Research\Bio - UCSD - Shannon\IT - Case study\pictures\pdfy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5" t="4545" r="7843" b="4545"/>
          <a:stretch/>
        </p:blipFill>
        <p:spPr bwMode="auto">
          <a:xfrm>
            <a:off x="914400" y="4267200"/>
            <a:ext cx="3245136" cy="2264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04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rgbClr val="CC0000"/>
                </a:solidFill>
              </a:rPr>
              <a:t>Protein-Cytokine network: </a:t>
            </a:r>
            <a:br>
              <a:rPr lang="en-US" sz="2200" dirty="0" smtClean="0">
                <a:solidFill>
                  <a:srgbClr val="CC0000"/>
                </a:solidFill>
              </a:rPr>
            </a:br>
            <a:r>
              <a:rPr lang="en-US" sz="2200" dirty="0" smtClean="0">
                <a:solidFill>
                  <a:srgbClr val="CC0000"/>
                </a:solidFill>
              </a:rPr>
              <a:t>The joint probability mass functions</a:t>
            </a:r>
            <a:endParaRPr lang="en-US" sz="2200" dirty="0">
              <a:solidFill>
                <a:srgbClr val="CC0000"/>
              </a:solidFill>
              <a:latin typeface="Century Schoolbook" pitchFamily="18" charset="0"/>
            </a:endParaRPr>
          </a:p>
        </p:txBody>
      </p:sp>
      <p:pic>
        <p:nvPicPr>
          <p:cNvPr id="9219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1325563" y="1600200"/>
                <a:ext cx="7313612" cy="43434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8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Second step: Finding the joint probability distributions for each cytokine-protein connection.</a:t>
                </a:r>
              </a:p>
              <a:p>
                <a:pPr marL="0" indent="0">
                  <a:buNone/>
                </a:pPr>
                <a:r>
                  <a:rPr lang="en-US" sz="1400" dirty="0" smtClean="0">
                    <a:solidFill>
                      <a:schemeClr val="accent6"/>
                    </a:solidFill>
                  </a:rPr>
                  <a:t>      f(X,Y</a:t>
                </a:r>
                <a:r>
                  <a:rPr lang="en-US" sz="1400" dirty="0">
                    <a:solidFill>
                      <a:schemeClr val="accent6"/>
                    </a:solidFill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chemeClr val="accent6"/>
                            </a:solidFill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chemeClr val="accent6"/>
                            </a:solidFill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solidFill>
                              <a:schemeClr val="accent6"/>
                            </a:solidFill>
                          </a:rPr>
                          <m:t>2</m:t>
                        </m:r>
                        <m:r>
                          <a:rPr lang="en-US" sz="1400" i="1">
                            <a:solidFill>
                              <a:schemeClr val="accent6"/>
                            </a:solidFill>
                          </a:rPr>
                          <m:t>𝜋𝜎</m:t>
                        </m:r>
                        <m:r>
                          <a:rPr lang="en-US" sz="1400" i="1">
                            <a:solidFill>
                              <a:schemeClr val="accent6"/>
                            </a:solidFill>
                          </a:rPr>
                          <m:t>𝑥</m:t>
                        </m:r>
                        <m:r>
                          <a:rPr lang="en-US" sz="1400" i="1">
                            <a:solidFill>
                              <a:schemeClr val="accent6"/>
                            </a:solidFill>
                          </a:rPr>
                          <m:t>𝜎</m:t>
                        </m:r>
                        <m:r>
                          <a:rPr lang="en-US" sz="1400" i="1">
                            <a:solidFill>
                              <a:schemeClr val="accent6"/>
                            </a:solidFill>
                          </a:rPr>
                          <m:t>𝑦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solidFill>
                                  <a:schemeClr val="accent6"/>
                                </a:solidFill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1400" i="1">
                                    <a:solidFill>
                                      <a:schemeClr val="accent6"/>
                                    </a:solidFill>
                                  </a:rPr>
                                </m:ctrlPr>
                              </m:sSupPr>
                              <m:e>
                                <m:r>
                                  <a:rPr lang="en-US" sz="1400" i="1">
                                    <a:solidFill>
                                      <a:schemeClr val="accent6"/>
                                    </a:solidFill>
                                  </a:rPr>
                                  <m:t>𝑝</m:t>
                                </m:r>
                              </m:e>
                              <m:sup>
                                <m:r>
                                  <a:rPr lang="en-US" sz="1400" i="1">
                                    <a:solidFill>
                                      <a:schemeClr val="accent6"/>
                                    </a:solidFill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m:rPr>
                        <m:sty m:val="p"/>
                      </m:rPr>
                      <a:rPr lang="en-US" sz="1400">
                        <a:solidFill>
                          <a:schemeClr val="accent6"/>
                        </a:solidFill>
                      </a:rPr>
                      <m:t>exp</m:t>
                    </m:r>
                    <m:r>
                      <a:rPr lang="en-US" sz="1400" i="1">
                        <a:solidFill>
                          <a:schemeClr val="accent6"/>
                        </a:solidFill>
                      </a:rPr>
                      <m:t>(−</m:t>
                    </m:r>
                    <m:f>
                      <m:fPr>
                        <m:ctrlPr>
                          <a:rPr lang="en-US" sz="1400" i="1">
                            <a:solidFill>
                              <a:schemeClr val="accent6"/>
                            </a:solidFill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chemeClr val="accent6"/>
                            </a:solidFill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solidFill>
                              <a:schemeClr val="accent6"/>
                            </a:solidFill>
                          </a:rPr>
                          <m:t>2(1−</m:t>
                        </m:r>
                        <m:sSup>
                          <m:sSupPr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chemeClr val="accent6"/>
                                </a:solidFill>
                              </a:rPr>
                              <m:t>𝑝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chemeClr val="accent6"/>
                                </a:solidFill>
                              </a:rPr>
                              <m:t>2</m:t>
                            </m:r>
                          </m:sup>
                        </m:sSup>
                        <m:r>
                          <a:rPr lang="en-US" sz="1400" i="1">
                            <a:solidFill>
                              <a:schemeClr val="accent6"/>
                            </a:solidFill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chemeClr val="accent6"/>
                    </a:solidFill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chemeClr val="accent6"/>
                            </a:solidFill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(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𝑥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−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𝜇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𝑥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𝜎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solidFill>
                          <a:schemeClr val="accent6"/>
                        </a:solidFill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solidFill>
                              <a:schemeClr val="accent6"/>
                            </a:solidFill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(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𝑦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−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𝜇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𝑦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𝜎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solidFill>
                          <a:schemeClr val="accent6"/>
                        </a:solidFill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solidFill>
                              <a:schemeClr val="accent6"/>
                            </a:solidFill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chemeClr val="accent6"/>
                            </a:solidFill>
                          </a:rPr>
                          <m:t>2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</a:rPr>
                          <m:t>𝑝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𝑥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−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𝜇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𝑦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−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𝜇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</a:rPr>
                              <m:t>𝑦</m:t>
                            </m:r>
                          </m:e>
                        </m:d>
                      </m:num>
                      <m:den>
                        <m:r>
                          <a:rPr lang="en-US" sz="1800" i="1">
                            <a:solidFill>
                              <a:schemeClr val="accent6"/>
                            </a:solidFill>
                          </a:rPr>
                          <m:t>𝜎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</a:rPr>
                          <m:t>𝑥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</a:rPr>
                          <m:t>𝜎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</a:rPr>
                          <m:t>𝑦</m:t>
                        </m:r>
                      </m:den>
                    </m:f>
                    <m:r>
                      <a:rPr lang="en-US" sz="1800" i="1">
                        <a:solidFill>
                          <a:schemeClr val="accent6"/>
                        </a:solidFill>
                      </a:rPr>
                      <m:t>]</m:t>
                    </m:r>
                  </m:oMath>
                </a14:m>
                <a:r>
                  <a:rPr lang="en-US" sz="1800" dirty="0">
                    <a:solidFill>
                      <a:schemeClr val="accent6"/>
                    </a:solidFill>
                  </a:rPr>
                  <a:t>) </a:t>
                </a:r>
                <a:endParaRPr lang="en-US" sz="18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0" lvl="7" indent="0">
                  <a:buNone/>
                </a:pPr>
                <a:endParaRPr lang="en-US" sz="1800" dirty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8"/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The joint probability distributions for 7 cytokines (</a:t>
                </a:r>
                <a:r>
                  <a:rPr lang="it-IT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G-CSF</a:t>
                </a:r>
                <a:r>
                  <a:rPr lang="it-IT" sz="18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, IL-1a, IL-6, IL-10, MIP-1a, RANTES, </a:t>
                </a:r>
                <a:r>
                  <a:rPr lang="it-IT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TNFa) </a:t>
                </a: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and  STAT5</a:t>
                </a:r>
                <a:endParaRPr lang="en-US" sz="1800" dirty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25563" y="1600200"/>
                <a:ext cx="7313612" cy="4343400"/>
              </a:xfrm>
              <a:blipFill rotWithShape="1">
                <a:blip r:embed="rId3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D:\Research\Bio - UCSD - Shannon\IT - Case study\pictures\Jointprobabilityfor7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5" t="7327" r="8228" b="7209"/>
          <a:stretch/>
        </p:blipFill>
        <p:spPr bwMode="auto">
          <a:xfrm>
            <a:off x="990600" y="3200400"/>
            <a:ext cx="3886201" cy="3505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9663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rgbClr val="CC0000"/>
                </a:solidFill>
              </a:rPr>
              <a:t>Protein-Cytokine </a:t>
            </a:r>
            <a:r>
              <a:rPr lang="en-US" sz="2200" dirty="0">
                <a:solidFill>
                  <a:srgbClr val="CC0000"/>
                </a:solidFill>
              </a:rPr>
              <a:t>network</a:t>
            </a:r>
            <a:r>
              <a:rPr lang="en-US" sz="2200" dirty="0" smtClean="0">
                <a:solidFill>
                  <a:srgbClr val="CC0000"/>
                </a:solidFill>
              </a:rPr>
              <a:t>:</a:t>
            </a:r>
            <a:br>
              <a:rPr lang="en-US" sz="2200" dirty="0" smtClean="0">
                <a:solidFill>
                  <a:srgbClr val="CC0000"/>
                </a:solidFill>
              </a:rPr>
            </a:br>
            <a:r>
              <a:rPr lang="en-US" sz="2200" dirty="0" smtClean="0">
                <a:solidFill>
                  <a:srgbClr val="CC0000"/>
                </a:solidFill>
              </a:rPr>
              <a:t>Mutual information </a:t>
            </a:r>
            <a:r>
              <a:rPr lang="en-US" sz="2200" dirty="0">
                <a:solidFill>
                  <a:srgbClr val="CC0000"/>
                </a:solidFill>
              </a:rPr>
              <a:t>for each 22*7 </a:t>
            </a:r>
            <a:r>
              <a:rPr lang="en-US" sz="2200" dirty="0" smtClean="0">
                <a:solidFill>
                  <a:srgbClr val="CC0000"/>
                </a:solidFill>
              </a:rPr>
              <a:t>connections</a:t>
            </a:r>
            <a:endParaRPr lang="en-US" sz="2200" dirty="0">
              <a:solidFill>
                <a:srgbClr val="CC0000"/>
              </a:solidFill>
              <a:latin typeface="Century Schoolbook" pitchFamily="18" charset="0"/>
            </a:endParaRPr>
          </a:p>
        </p:txBody>
      </p:sp>
      <p:pic>
        <p:nvPicPr>
          <p:cNvPr id="9219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00200"/>
            <a:ext cx="8105775" cy="3962400"/>
          </a:xfrm>
        </p:spPr>
        <p:txBody>
          <a:bodyPr/>
          <a:lstStyle/>
          <a:p>
            <a:pPr marL="0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Third step:  The mutual information for each 22*7 connections by calculating marginal and joint entropy.</a:t>
            </a:r>
          </a:p>
        </p:txBody>
      </p:sp>
      <p:pic>
        <p:nvPicPr>
          <p:cNvPr id="7" name="Picture 2" descr="D:\Research\Bio - UCSD - Shannon\IT - Case study\pictures\allinonecompar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52" t="-2174" r="4543" b="6522"/>
          <a:stretch/>
        </p:blipFill>
        <p:spPr bwMode="auto">
          <a:xfrm>
            <a:off x="745588" y="1477254"/>
            <a:ext cx="8017412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692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>
                <a:solidFill>
                  <a:srgbClr val="CC0000"/>
                </a:solidFill>
              </a:rPr>
              <a:t>Protein-Cytokine network</a:t>
            </a:r>
            <a:r>
              <a:rPr lang="en-US" sz="2200" dirty="0" smtClean="0">
                <a:solidFill>
                  <a:srgbClr val="CC0000"/>
                </a:solidFill>
              </a:rPr>
              <a:t>:</a:t>
            </a:r>
            <a:br>
              <a:rPr lang="en-US" sz="2200" dirty="0" smtClean="0">
                <a:solidFill>
                  <a:srgbClr val="CC0000"/>
                </a:solidFill>
              </a:rPr>
            </a:br>
            <a:r>
              <a:rPr lang="en-US" sz="2200" dirty="0" smtClean="0">
                <a:solidFill>
                  <a:srgbClr val="CC0000"/>
                </a:solidFill>
              </a:rPr>
              <a:t>Finding the proper threshold</a:t>
            </a:r>
            <a:endParaRPr lang="en-US" sz="2200" dirty="0">
              <a:solidFill>
                <a:srgbClr val="CC0000"/>
              </a:solidFill>
              <a:latin typeface="Century Schoolbook" pitchFamily="18" charset="0"/>
            </a:endParaRPr>
          </a:p>
        </p:txBody>
      </p:sp>
      <p:pic>
        <p:nvPicPr>
          <p:cNvPr id="9219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724775" cy="3962400"/>
          </a:xfrm>
        </p:spPr>
        <p:txBody>
          <a:bodyPr/>
          <a:lstStyle/>
          <a:p>
            <a:pPr marL="0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Step 4: </a:t>
            </a:r>
            <a:r>
              <a:rPr lang="en-US" sz="2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ARACNe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algorithm to find the proper threshold using the mutual information from step 3.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Using sample size 10,000 and kernel width 0.15, the algorithm is repeated for assigned p values of the joint probability of the system and turns a threshold for each step.</a:t>
            </a:r>
          </a:p>
          <a:p>
            <a:pPr marL="914400" lvl="2" indent="0">
              <a:buNone/>
            </a:pP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thresholds produced by the algorithm becomes stable after several iterations that means the multi information of the system has become reliable until p=0.0001.</a:t>
            </a:r>
          </a:p>
          <a:p>
            <a:pPr lvl="2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This threshold (0.7512) is used to discard the weak connections.</a:t>
            </a:r>
          </a:p>
          <a:p>
            <a:pPr lvl="2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remaining connections are used to reconstruct the network. </a:t>
            </a:r>
          </a:p>
          <a:p>
            <a:pPr lvl="2" indent="-285750"/>
            <a:endParaRPr lang="en-US" sz="17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r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607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Farzaneh\Desktop\union2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" r="896"/>
          <a:stretch/>
        </p:blipFill>
        <p:spPr bwMode="auto">
          <a:xfrm>
            <a:off x="879231" y="1828800"/>
            <a:ext cx="4267200" cy="441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CC0000"/>
                </a:solidFill>
              </a:rPr>
              <a:t>Protein-Cytokine network: </a:t>
            </a:r>
            <a:br>
              <a:rPr lang="en-US" sz="2000" dirty="0" smtClean="0">
                <a:solidFill>
                  <a:srgbClr val="CC0000"/>
                </a:solidFill>
              </a:rPr>
            </a:br>
            <a:r>
              <a:rPr lang="en-US" sz="2000" dirty="0" smtClean="0">
                <a:solidFill>
                  <a:srgbClr val="CC0000"/>
                </a:solidFill>
              </a:rPr>
              <a:t>Network reconstruction by keeping </a:t>
            </a:r>
            <a:r>
              <a:rPr lang="en-US" sz="2000" dirty="0">
                <a:solidFill>
                  <a:srgbClr val="CC0000"/>
                </a:solidFill>
              </a:rPr>
              <a:t>t</a:t>
            </a:r>
            <a:r>
              <a:rPr lang="en-US" sz="2000" dirty="0" smtClean="0">
                <a:solidFill>
                  <a:srgbClr val="CC0000"/>
                </a:solidFill>
              </a:rPr>
              <a:t>he connections </a:t>
            </a:r>
            <a:br>
              <a:rPr lang="en-US" sz="2000" dirty="0" smtClean="0">
                <a:solidFill>
                  <a:srgbClr val="CC0000"/>
                </a:solidFill>
              </a:rPr>
            </a:br>
            <a:r>
              <a:rPr lang="en-US" sz="2000" dirty="0">
                <a:solidFill>
                  <a:srgbClr val="CC0000"/>
                </a:solidFill>
              </a:rPr>
              <a:t>a</a:t>
            </a:r>
            <a:r>
              <a:rPr lang="en-US" sz="2000" dirty="0" smtClean="0">
                <a:solidFill>
                  <a:srgbClr val="CC0000"/>
                </a:solidFill>
              </a:rPr>
              <a:t>bove the threshold</a:t>
            </a:r>
            <a:endParaRPr lang="en-US" sz="2000" dirty="0">
              <a:solidFill>
                <a:srgbClr val="CC0000"/>
              </a:solidFill>
              <a:latin typeface="Century Schoolbook" pitchFamily="18" charset="0"/>
            </a:endParaRPr>
          </a:p>
        </p:txBody>
      </p:sp>
      <p:pic>
        <p:nvPicPr>
          <p:cNvPr id="9219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457325"/>
            <a:ext cx="7248257" cy="4343400"/>
          </a:xfrm>
        </p:spPr>
        <p:txBody>
          <a:bodyPr/>
          <a:lstStyle/>
          <a:p>
            <a:pPr lvl="8"/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Step 5: After finding the threshold, all connections above the threshold are used to find the topology of each node.</a:t>
            </a:r>
          </a:p>
          <a:p>
            <a:pPr lvl="8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Scanning all nodes (as receiver or source) turns out the network.</a:t>
            </a:r>
          </a:p>
          <a:p>
            <a:pPr lvl="8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left picture shows the reconstructed network of protein-cytokine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from the microarray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data using the information-theoretic model.</a:t>
            </a:r>
          </a:p>
          <a:p>
            <a:pPr marL="3657600" lvl="8" indent="0">
              <a:buNone/>
            </a:pP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0" lvl="8" indent="0">
              <a:buNone/>
            </a:pP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0" lvl="8" indent="0">
              <a:buNone/>
            </a:pP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02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0" y="1752600"/>
            <a:ext cx="4724400" cy="449263"/>
          </a:xfrm>
        </p:spPr>
        <p:txBody>
          <a:bodyPr/>
          <a:lstStyle/>
          <a:p>
            <a:pPr algn="ctr" eaLnBrk="1" hangingPunct="1"/>
            <a:r>
              <a:rPr lang="en-US" sz="3000" smtClean="0">
                <a:solidFill>
                  <a:srgbClr val="CC0000"/>
                </a:solidFill>
              </a:rPr>
              <a:t>                                              </a:t>
            </a:r>
            <a:r>
              <a:rPr lang="en-US" smtClean="0">
                <a:solidFill>
                  <a:srgbClr val="CC0000"/>
                </a:solidFill>
              </a:rPr>
              <a:t>Questions?</a:t>
            </a:r>
            <a:endParaRPr lang="en-US" b="1" smtClean="0">
              <a:solidFill>
                <a:srgbClr val="CC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47800" y="4495800"/>
            <a:ext cx="7239000" cy="2362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sz="2200" smtClean="0">
              <a:solidFill>
                <a:schemeClr val="accent1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200" smtClean="0"/>
          </a:p>
        </p:txBody>
      </p:sp>
      <p:pic>
        <p:nvPicPr>
          <p:cNvPr id="12292" name="Picture 20" descr="question_305x6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27003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02" descr="question_305x65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410200"/>
            <a:ext cx="3905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2"/>
          <p:cNvSpPr txBox="1">
            <a:spLocks noChangeArrowheads="1"/>
          </p:cNvSpPr>
          <p:nvPr/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sz="3600">
              <a:solidFill>
                <a:srgbClr val="CC0000"/>
              </a:solidFill>
              <a:latin typeface="Georgia" pitchFamily="18" charset="0"/>
            </a:endParaRPr>
          </a:p>
        </p:txBody>
      </p:sp>
      <p:pic>
        <p:nvPicPr>
          <p:cNvPr id="12296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85800"/>
            <a:ext cx="14128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1" descr="C:\Users\Farzaneh\Pictures\thinkHead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429000"/>
            <a:ext cx="1752600" cy="1747550"/>
          </a:xfrm>
          <a:prstGeom prst="rect">
            <a:avLst/>
          </a:prstGeom>
          <a:noFill/>
          <a:effectLst>
            <a:glow rad="1143000">
              <a:schemeClr val="accent1">
                <a:alpha val="40000"/>
              </a:schemeClr>
            </a:glow>
            <a:softEdge rad="127000"/>
          </a:effectLst>
          <a:scene3d>
            <a:camera prst="orthographicFront"/>
            <a:lightRig rig="threePt" dir="t"/>
          </a:scene3d>
          <a:sp3d>
            <a:bevelB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2" descr="question_305x65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503" y="2590800"/>
            <a:ext cx="390525" cy="83820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What is Information Theory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Information is any kind of events that affects the state of a dynamic system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19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9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Information theory deals with measurement and transmission of information through a </a:t>
            </a:r>
            <a:r>
              <a:rPr lang="en-US" sz="19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channel</a:t>
            </a:r>
          </a:p>
          <a:p>
            <a:pPr>
              <a:defRPr/>
            </a:pPr>
            <a:endParaRPr lang="en-US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Information theory answers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two fundamental questions: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what is the ultimate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reliable transmission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of information? (the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channel capacity </a:t>
            </a:r>
            <a:r>
              <a:rPr lang="en-US" sz="2000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endParaRPr lang="en-US" sz="19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What is the ultimate data compression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(the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entropy </a:t>
            </a:r>
            <a:r>
              <a:rPr lang="en-US" sz="2000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endParaRPr lang="en-US" sz="19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9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sz="19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4572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C00000"/>
                </a:solidFill>
              </a:rPr>
              <a:t>Key elements of information theory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Entropy H(X): </a:t>
            </a:r>
          </a:p>
          <a:p>
            <a:pPr lvl="1"/>
            <a:r>
              <a:rPr lang="en-US" sz="16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 measure of uncertainty associated with a random variables</a:t>
            </a:r>
          </a:p>
          <a:p>
            <a:pPr marL="457200" lvl="1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Quantifies the expected value of  the information contained in a message</a:t>
            </a:r>
          </a:p>
          <a:p>
            <a:pPr marL="457200" lvl="1" indent="0">
              <a:buNone/>
            </a:pPr>
            <a:endParaRPr lang="en-US" sz="16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sz="16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sz="16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n-US" sz="16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(Shannon, 1948)</a:t>
            </a:r>
          </a:p>
          <a:p>
            <a:pPr marL="457200" lvl="1" indent="0">
              <a:buNone/>
            </a:pPr>
            <a:endParaRPr lang="en-US" sz="16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/>
            <a:r>
              <a:rPr lang="en-US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Capacity (C):</a:t>
            </a:r>
          </a:p>
          <a:p>
            <a:pPr marL="800100" lvl="1"/>
            <a:r>
              <a:rPr lang="en-US" sz="16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If the entropy of the source is less than the capacity of the channel, asymptotically error-free communication can be achieved.</a:t>
            </a:r>
          </a:p>
          <a:p>
            <a:pPr marL="514350" lvl="1" indent="0">
              <a:buNone/>
            </a:pPr>
            <a:endParaRPr lang="en-US" sz="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/>
            <a:r>
              <a:rPr lang="en-US" sz="16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capacity of a channel is the tightest upper bound on the amount of information that can be reliably transmitted over the channel. </a:t>
            </a:r>
          </a:p>
          <a:p>
            <a:pPr marL="40005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4572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2" y="3124200"/>
            <a:ext cx="480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4249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313" y="3962400"/>
            <a:ext cx="4306887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C00000"/>
                </a:solidFill>
              </a:rPr>
              <a:t>Key elements of information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05000"/>
            <a:ext cx="7313613" cy="41148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Joint Entropy: </a:t>
            </a:r>
            <a:endParaRPr lang="en-US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joint entropy H(X,Y) of a pair of discrete random variables (X, Y) with a joint distribution p(x, y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solidFill>
                <a:schemeClr val="accent6"/>
              </a:solidFill>
            </a:endParaRPr>
          </a:p>
          <a:p>
            <a:pPr marL="0" lvl="1" indent="0"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1">
              <a:buClr>
                <a:schemeClr val="accent1"/>
              </a:buClr>
              <a:defRPr/>
            </a:pPr>
            <a:r>
              <a:rPr lang="en-US" sz="18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Conditional </a:t>
            </a:r>
            <a:r>
              <a:rPr lang="en-US" sz="1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entropy:</a:t>
            </a:r>
          </a:p>
          <a:p>
            <a:pPr marL="685800" lvl="1">
              <a:buFontTx/>
              <a:buChar char="-"/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Quantifies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remaining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entropy (i.e. uncertainty) of a </a:t>
            </a: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random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lang="en-US" sz="1800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given that the </a:t>
            </a: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value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of another random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sz="1800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X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is known.</a:t>
            </a:r>
          </a:p>
          <a:p>
            <a:pPr marL="0" lvl="1" indent="0"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Clr>
                <a:schemeClr val="accent1"/>
              </a:buClr>
              <a:defRPr/>
            </a:pPr>
            <a:endParaRPr lang="en-US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9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4572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2895600"/>
            <a:ext cx="45974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C00000"/>
                </a:solidFill>
              </a:rPr>
              <a:t>Key elements of information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accent1"/>
              </a:buClr>
              <a:defRPr/>
            </a:pPr>
            <a:r>
              <a:rPr lang="en-US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Mutual Information I(X;Y):</a:t>
            </a:r>
          </a:p>
          <a:p>
            <a:pPr marL="0" lvl="1" indent="0"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18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lvl="2" indent="-285750">
              <a:buClr>
                <a:schemeClr val="accent1"/>
              </a:buClr>
              <a:buFontTx/>
              <a:buChar char="-"/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reduction in the uncertainty of </a:t>
            </a:r>
            <a:r>
              <a:rPr lang="en-US" sz="18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due to the knowledge of </a:t>
            </a:r>
            <a:r>
              <a:rPr lang="en-US" sz="18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pPr marL="400050" lvl="2" indent="0"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1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</a:p>
          <a:p>
            <a:pPr marL="400050" lvl="2" indent="0"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18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2" indent="0"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16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2" indent="0"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</a:p>
          <a:p>
            <a:pPr marL="1314450" lvl="4" indent="0" algn="r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I(X;Y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 = H(X) + H(Y)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-H(X,Y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1314450" lvl="4" indent="0" algn="r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endParaRPr lang="en-US" sz="18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1" indent="0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H(Y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-  H(</a:t>
            </a:r>
            <a:r>
              <a:rPr lang="en-US" sz="1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YlX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514350" lvl="1" indent="0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=                                                                                                               =</a:t>
            </a:r>
          </a:p>
          <a:p>
            <a:pPr marL="514350" lvl="1" indent="0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H(X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 - H(</a:t>
            </a:r>
            <a:r>
              <a:rPr lang="en-US" sz="18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XlY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4572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 descr="C:\Users\Farzaneh\Desktop\Conditional_entrop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5" t="8591" r="6725" b="7883"/>
          <a:stretch>
            <a:fillRect/>
          </a:stretch>
        </p:blipFill>
        <p:spPr bwMode="auto">
          <a:xfrm>
            <a:off x="1143000" y="3810000"/>
            <a:ext cx="3962400" cy="2695575"/>
          </a:xfrm>
          <a:prstGeom prst="rect">
            <a:avLst/>
          </a:prstGeom>
          <a:noFill/>
          <a:ln>
            <a:noFill/>
          </a:ln>
          <a:effectLst>
            <a:outerShdw sx="999" sy="999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925008"/>
              </p:ext>
            </p:extLst>
          </p:nvPr>
        </p:nvGraphicFramePr>
        <p:xfrm>
          <a:off x="2057400" y="2995613"/>
          <a:ext cx="403860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1" r:id="rId5" imgW="2120900" imgH="431800" progId="Equation.3">
                  <p:embed/>
                </p:oleObj>
              </mc:Choice>
              <mc:Fallback>
                <p:oleObj r:id="rId5" imgW="21209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95613"/>
                        <a:ext cx="4038600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CC0000"/>
                </a:solidFill>
              </a:rPr>
              <a:t>Basic principles of  information-theoretic </a:t>
            </a:r>
            <a:br>
              <a:rPr lang="en-US" sz="2400" dirty="0" smtClean="0">
                <a:solidFill>
                  <a:srgbClr val="CC0000"/>
                </a:solidFill>
              </a:rPr>
            </a:br>
            <a:r>
              <a:rPr lang="en-US" sz="2400" dirty="0" smtClean="0">
                <a:solidFill>
                  <a:srgbClr val="CC0000"/>
                </a:solidFill>
              </a:rPr>
              <a:t>model of network reconstruction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85750"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entire framework of network reconstruction using information theory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two stages: 1-mutual information coefficients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computation; 2- the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threshold determination. </a:t>
            </a: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85750">
              <a:buFontTx/>
              <a:buChar char="-"/>
              <a:defRPr/>
            </a:pPr>
            <a:endParaRPr lang="en-US" sz="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85750"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Mutual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information networks rely on the measurement of the mutual information matrix (MIM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MIM is a square matrix whose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elements (</a:t>
            </a:r>
            <a:r>
              <a:rPr lang="en-US" sz="1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MIM</a:t>
            </a:r>
            <a:r>
              <a:rPr lang="en-US" sz="1800" baseline="-250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1800" baseline="-25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= I(</a:t>
            </a:r>
            <a:r>
              <a:rPr lang="en-US" sz="18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800" baseline="-250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;Y</a:t>
            </a:r>
            <a:r>
              <a:rPr lang="en-US" sz="1800" baseline="-250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)) are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mutual information between X</a:t>
            </a:r>
            <a:r>
              <a:rPr lang="en-US" sz="1800" baseline="-25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8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800" baseline="-250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85750">
              <a:buFontTx/>
              <a:buChar char="-"/>
              <a:defRPr/>
            </a:pPr>
            <a:endParaRPr lang="en-US" sz="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/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Choosing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 proper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threshold is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 non-trivial problem. The usual way is to perform permutations of expression of measurements many times and recalculate a distribution of the mutual information for each permutation. Then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distributions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are averaged and the good choice for the 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threshold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is the largest mutual information value in the averaged permuted distribution.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ARCANe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, CLR, </a:t>
            </a:r>
            <a:r>
              <a:rPr lang="en-US" sz="1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MRnet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85750">
              <a:buFontTx/>
              <a:buChar char="-"/>
              <a:defRPr/>
            </a:pPr>
            <a:endParaRPr lang="en-US" sz="19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85750">
              <a:buFontTx/>
              <a:buChar char="-"/>
              <a:defRPr/>
            </a:pPr>
            <a:endParaRPr lang="en-US" sz="19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4572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9165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CC0000"/>
                </a:solidFill>
              </a:rPr>
              <a:t>Advantages of information theoretic model </a:t>
            </a:r>
            <a:br>
              <a:rPr lang="en-US" sz="2000" dirty="0" smtClean="0">
                <a:solidFill>
                  <a:srgbClr val="CC0000"/>
                </a:solidFill>
              </a:rPr>
            </a:br>
            <a:r>
              <a:rPr lang="en-US" sz="2000" dirty="0" smtClean="0">
                <a:solidFill>
                  <a:srgbClr val="CC0000"/>
                </a:solidFill>
              </a:rPr>
              <a:t>to other available methods for network reconstruction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defRPr/>
            </a:pP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Mutual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information makes no assumptions about the functional form of the statistical distribution, so it’s a non-parametric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method.</a:t>
            </a:r>
          </a:p>
          <a:p>
            <a:pPr marL="57150" indent="0">
              <a:buNone/>
              <a:defRPr/>
            </a:pPr>
            <a:endParaRPr lang="en-US" sz="20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None/>
              <a:defRPr/>
            </a:pPr>
            <a:endParaRPr lang="en-US" sz="20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>
              <a:defRPr/>
            </a:pP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It doesn’t requires any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decomposition of the data into modes and there is no need to assume </a:t>
            </a:r>
            <a:r>
              <a:rPr lang="en-US" sz="20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additivity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of the original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</a:p>
          <a:p>
            <a:pPr marL="57150" indent="0">
              <a:buNone/>
              <a:defRPr/>
            </a:pPr>
            <a:endParaRPr lang="en-US" sz="20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None/>
              <a:defRPr/>
            </a:pPr>
            <a:endParaRPr lang="en-US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>
              <a:defRPr/>
            </a:pP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Since it doesn’t need any binning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to generate the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histograms, consumes </a:t>
            </a:r>
            <a:r>
              <a:rPr lang="en-US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less computational resources.</a:t>
            </a:r>
          </a:p>
          <a:p>
            <a:pPr marL="57150" indent="0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4572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713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CC0000"/>
                </a:solidFill>
              </a:rPr>
              <a:t>Information-theoretic model of </a:t>
            </a:r>
            <a:r>
              <a:rPr lang="en-US" sz="2000" dirty="0" smtClean="0">
                <a:solidFill>
                  <a:srgbClr val="CC0000"/>
                </a:solidFill>
              </a:rPr>
              <a:t>networks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Font typeface="Wingdings" pitchFamily="2" charset="2"/>
              <a:buNone/>
              <a:defRPr/>
            </a:pP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Font typeface="Wingdings" pitchFamily="2" charset="2"/>
              <a:buNone/>
              <a:defRPr/>
            </a:pP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None/>
              <a:defRPr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X={x</a:t>
            </a:r>
            <a:r>
              <a:rPr lang="en-US" sz="1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…,x</a:t>
            </a:r>
            <a:r>
              <a:rPr lang="en-US" sz="1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                           Y={y</a:t>
            </a:r>
            <a:r>
              <a:rPr lang="en-US" sz="1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…,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800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marL="57150" indent="0">
              <a:buNone/>
              <a:defRPr/>
            </a:pP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85750"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We want to find the best model that maps X     Y</a:t>
            </a:r>
          </a:p>
          <a:p>
            <a:pPr indent="-285750"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general definition: </a:t>
            </a:r>
            <a:r>
              <a:rPr lang="en-US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Y= f(X</a:t>
            </a: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)+U</a:t>
            </a:r>
          </a:p>
          <a:p>
            <a:pPr indent="-285750"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In linear cases: Y=[A]X+U where [A] is a matrix defines the linear dependency of inputs and outputs</a:t>
            </a:r>
          </a:p>
          <a:p>
            <a:pPr indent="-285750"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Information theory provides both models (linear and non-linear) and maps inputs to outputs by using the mutual information function:</a:t>
            </a:r>
          </a:p>
          <a:p>
            <a:pPr marL="57150" indent="0">
              <a:buNone/>
              <a:defRPr/>
            </a:pPr>
            <a:endParaRPr lang="en-US" sz="1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4572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3733800" y="2209800"/>
            <a:ext cx="1524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667000" y="2559148"/>
            <a:ext cx="914400" cy="0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410200" y="2535116"/>
            <a:ext cx="914400" cy="0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867400" y="3657600"/>
            <a:ext cx="152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740327"/>
              </p:ext>
            </p:extLst>
          </p:nvPr>
        </p:nvGraphicFramePr>
        <p:xfrm>
          <a:off x="1714500" y="5410200"/>
          <a:ext cx="403860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4" imgW="2120760" imgH="431640" progId="Equation.3">
                  <p:embed/>
                </p:oleObj>
              </mc:Choice>
              <mc:Fallback>
                <p:oleObj name="Equation" r:id="rId4" imgW="212076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5410200"/>
                        <a:ext cx="4038600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7441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Key elements of information theory-based networks interface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25563" y="1792020"/>
                <a:ext cx="7313612" cy="4114800"/>
              </a:xfrm>
            </p:spPr>
            <p:txBody>
              <a:bodyPr/>
              <a:lstStyle/>
              <a:p>
                <a:pPr>
                  <a:defRPr/>
                </a:pPr>
                <a:r>
                  <a:rPr lang="en-US" sz="1800" b="1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Edge: </a:t>
                </a: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statistical dependency</a:t>
                </a:r>
              </a:p>
              <a:p>
                <a:pPr marL="0" indent="0">
                  <a:buNone/>
                  <a:defRPr/>
                </a:pPr>
                <a:endParaRPr lang="en-US" sz="18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/>
                </a:pPr>
                <a:r>
                  <a:rPr lang="en-US" sz="1800" b="1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Nodes: </a:t>
                </a: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genes, proteins, </a:t>
                </a:r>
                <a:r>
                  <a:rPr lang="en-US" sz="1800" dirty="0" err="1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etc</a:t>
                </a:r>
                <a:endParaRPr lang="en-US" sz="18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  <a:defRPr/>
                </a:pPr>
                <a:endParaRPr lang="en-US" sz="18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/>
                </a:pPr>
                <a:r>
                  <a:rPr lang="en-US" sz="1800" b="1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Multi-information</a:t>
                </a:r>
                <a:r>
                  <a:rPr lang="en-US" sz="1800" b="1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b="1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(I[P]): </a:t>
                </a:r>
              </a:p>
              <a:p>
                <a:pPr marL="0" indent="0">
                  <a:buNone/>
                  <a:defRPr/>
                </a:pPr>
                <a:endParaRPr lang="en-US" sz="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685800" lvl="1">
                  <a:buFontTx/>
                  <a:buChar char="-"/>
                  <a:defRPr/>
                </a:pP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Average log-deviation of the joint probability distribution </a:t>
                </a:r>
              </a:p>
              <a:p>
                <a:pPr marL="400050" lvl="1" indent="0">
                  <a:buNone/>
                  <a:defRPr/>
                </a:pPr>
                <a:r>
                  <a:rPr lang="en-US" sz="18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   (JPD) from the product of its marginals</a:t>
                </a:r>
                <a:r>
                  <a:rPr lang="en-US" sz="1800" dirty="0" smtClean="0">
                    <a:cs typeface="Times New Roman" pitchFamily="18" charset="0"/>
                  </a:rPr>
                  <a:t>:</a:t>
                </a:r>
              </a:p>
              <a:p>
                <a:pPr marL="400050" lvl="1" indent="0">
                  <a:buNone/>
                  <a:defRPr/>
                </a:pPr>
                <a:r>
                  <a:rPr lang="en-US" sz="1800" dirty="0" smtClean="0"/>
                  <a:t>  </a:t>
                </a:r>
              </a:p>
              <a:p>
                <a:pPr marL="400050" lvl="1" indent="0">
                  <a:buNone/>
                  <a:defRPr/>
                </a:pP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   I </a:t>
                </a:r>
                <a:r>
                  <a:rPr lang="en-US" sz="18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[P]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𝑚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)</m:t>
                            </m:r>
                          </m:sup>
                        </m:sSup>
                      </m:e>
                    </m:nary>
                    <m:r>
                      <a:rPr lang="en-US" sz="1800">
                        <a:solidFill>
                          <a:schemeClr val="accent6"/>
                        </a:solidFill>
                        <a:latin typeface="Cambria Math"/>
                      </a:rPr>
                      <m:t>[</m:t>
                    </m:r>
                    <m:r>
                      <m:rPr>
                        <m:sty m:val="p"/>
                      </m:rPr>
                      <a:rPr lang="en-US" sz="1800">
                        <a:solidFill>
                          <a:schemeClr val="accent6"/>
                        </a:solidFill>
                        <a:latin typeface="Cambria Math"/>
                      </a:rPr>
                      <m:t>P</m:t>
                    </m:r>
                    <m:r>
                      <a:rPr lang="en-US" sz="1800">
                        <a:solidFill>
                          <a:schemeClr val="accent6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sz="18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𝐻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 (</m:t>
                            </m:r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1800" i="1">
                        <a:solidFill>
                          <a:schemeClr val="accent6"/>
                        </a:solidFill>
                        <a:latin typeface="Cambria Math"/>
                      </a:rPr>
                      <m:t>)−</m:t>
                    </m:r>
                    <m:r>
                      <a:rPr lang="en-US" sz="1800" i="1">
                        <a:solidFill>
                          <a:schemeClr val="accent6"/>
                        </a:solidFill>
                        <a:latin typeface="Cambria Math"/>
                      </a:rPr>
                      <m:t>𝐻</m:t>
                    </m:r>
                    <m:r>
                      <a:rPr lang="en-US" sz="1800" i="1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1800" i="1">
                        <a:solidFill>
                          <a:schemeClr val="accent6"/>
                        </a:solidFill>
                        <a:latin typeface="Cambria Math"/>
                      </a:rPr>
                      <m:t>𝑋</m:t>
                    </m:r>
                  </m:oMath>
                </a14:m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marL="400050" lvl="1" indent="0">
                  <a:buNone/>
                  <a:defRPr/>
                </a:pPr>
                <a:endParaRPr lang="en-US" sz="1800" dirty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00050" lvl="1" indent="0">
                  <a:buNone/>
                  <a:defRPr/>
                </a:pP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M =  the number of nodes</a:t>
                </a:r>
              </a:p>
              <a:p>
                <a:pPr marL="400050" lvl="1" indent="0">
                  <a:buNone/>
                  <a:defRPr/>
                </a:pP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P </a:t>
                </a:r>
                <a:r>
                  <a:rPr lang="en-US" sz="18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the </a:t>
                </a:r>
                <a:r>
                  <a:rPr lang="en-US" sz="18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joint probability of the whole system       </a:t>
                </a:r>
              </a:p>
              <a:p>
                <a:pPr marL="0" indent="0">
                  <a:buNone/>
                </a:pP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      H(X</a:t>
                </a:r>
                <a:r>
                  <a:rPr lang="en-US" sz="18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18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= the </a:t>
                </a:r>
                <a:r>
                  <a:rPr lang="en-US" sz="18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entropy of  P 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accent6"/>
                        </a:solidFill>
                        <a:latin typeface="Cambria Math"/>
                      </a:rPr>
                      <m:t>− </m:t>
                    </m:r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𝑃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accent6"/>
                            </a:solidFill>
                            <a:latin typeface="Cambria Math"/>
                          </a:rPr>
                          <m:t>log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𝑃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800" dirty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25563" y="1792020"/>
                <a:ext cx="7313612" cy="4114800"/>
              </a:xfrm>
              <a:blipFill rotWithShape="1">
                <a:blip r:embed="rId2"/>
                <a:stretch>
                  <a:fillRect t="-741" b="-26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7" name="Picture 3" descr="C:\Users\Farzaneh\Desktop\UCSD%20Logo_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"/>
            <a:ext cx="714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840598" y="1758266"/>
            <a:ext cx="2133600" cy="2590800"/>
            <a:chOff x="5849998" y="2781202"/>
            <a:chExt cx="2133600" cy="2590800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6383398" y="5067202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849998" y="4305202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7602598" y="3543202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7069198" y="2781202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6459598" y="3543202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7678798" y="5067202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992998" y="4305202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6078598" y="3848002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6688198" y="3848002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H="1">
              <a:off x="6688198" y="3086002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 flipH="1">
              <a:off x="7297798" y="3848002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6"/>
            <p:cNvSpPr>
              <a:spLocks noChangeShapeType="1"/>
            </p:cNvSpPr>
            <p:nvPr/>
          </p:nvSpPr>
          <p:spPr bwMode="auto">
            <a:xfrm>
              <a:off x="7297798" y="3086002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7297798" y="4610002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53"/>
            <p:cNvSpPr>
              <a:spLocks noChangeShapeType="1"/>
            </p:cNvSpPr>
            <p:nvPr/>
          </p:nvSpPr>
          <p:spPr bwMode="auto">
            <a:xfrm flipH="1">
              <a:off x="6611998" y="4610002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54"/>
            <p:cNvSpPr txBox="1">
              <a:spLocks noChangeArrowheads="1"/>
            </p:cNvSpPr>
            <p:nvPr/>
          </p:nvSpPr>
          <p:spPr bwMode="auto">
            <a:xfrm>
              <a:off x="6459598" y="3467002"/>
              <a:ext cx="18473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Text Box 55"/>
            <p:cNvSpPr txBox="1">
              <a:spLocks noChangeArrowheads="1"/>
            </p:cNvSpPr>
            <p:nvPr/>
          </p:nvSpPr>
          <p:spPr bwMode="auto">
            <a:xfrm>
              <a:off x="5849998" y="4229002"/>
              <a:ext cx="18473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lass open house presentation">
  <a:themeElements>
    <a:clrScheme name="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D25E00"/>
      </a:accent1>
      <a:accent2>
        <a:srgbClr val="600000"/>
      </a:accent2>
      <a:accent3>
        <a:srgbClr val="FFFFFF"/>
      </a:accent3>
      <a:accent4>
        <a:srgbClr val="000000"/>
      </a:accent4>
      <a:accent5>
        <a:srgbClr val="E5B6AA"/>
      </a:accent5>
      <a:accent6>
        <a:srgbClr val="560000"/>
      </a:accent6>
      <a:hlink>
        <a:srgbClr val="FF8119"/>
      </a:hlink>
      <a:folHlink>
        <a:srgbClr val="44B9E8"/>
      </a:folHlink>
    </a:clrScheme>
    <a:fontScheme name="1_Class open house presentation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lass open house presentation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lass open house presentation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lass open house presentation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lass open house presentation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lass open house presentation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lass open house presentation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lass open house presentation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lass open house presentation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lass open house presentation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lass open house presentation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ss open house presentation">
  <a:themeElements>
    <a:clrScheme name="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D25E00"/>
      </a:accent1>
      <a:accent2>
        <a:srgbClr val="600000"/>
      </a:accent2>
      <a:accent3>
        <a:srgbClr val="FFFFFF"/>
      </a:accent3>
      <a:accent4>
        <a:srgbClr val="000000"/>
      </a:accent4>
      <a:accent5>
        <a:srgbClr val="E5B6AA"/>
      </a:accent5>
      <a:accent6>
        <a:srgbClr val="560000"/>
      </a:accent6>
      <a:hlink>
        <a:srgbClr val="FF8119"/>
      </a:hlink>
      <a:folHlink>
        <a:srgbClr val="44B9E8"/>
      </a:folHlink>
    </a:clrScheme>
    <a:fontScheme name="Class open house presentation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 open house presentation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open house presentation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open house presentation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open house presentation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open house presentation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open house presentation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open house presentation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open house presentation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open house presentation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open house presentation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20600</TotalTime>
  <Words>1318</Words>
  <Application>Microsoft Office PowerPoint</Application>
  <PresentationFormat>On-screen Show (4:3)</PresentationFormat>
  <Paragraphs>207</Paragraphs>
  <Slides>19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1_Class open house presentation</vt:lpstr>
      <vt:lpstr>Class open house presentation</vt:lpstr>
      <vt:lpstr>Microsoft Equation 3.0</vt:lpstr>
      <vt:lpstr>Protein- Cytokine network  reconstruction using  information theory-based analysis</vt:lpstr>
      <vt:lpstr>What is Information Theory ?</vt:lpstr>
      <vt:lpstr>Key elements of information theory</vt:lpstr>
      <vt:lpstr>Key elements of information theory</vt:lpstr>
      <vt:lpstr>Key elements of information theory</vt:lpstr>
      <vt:lpstr>Basic principles of  information-theoretic  model of network reconstruction</vt:lpstr>
      <vt:lpstr>Advantages of information theoretic model  to other available methods for network reconstruction</vt:lpstr>
      <vt:lpstr>Information-theoretic model of networks</vt:lpstr>
      <vt:lpstr>Key elements of information theory-based networks interface</vt:lpstr>
      <vt:lpstr>Key elements of information theory-based networks interface</vt:lpstr>
      <vt:lpstr>Key elements of information theory-based networks interface</vt:lpstr>
      <vt:lpstr>Algorithm for the Reconstruction of Accurate Cellular Networks(ARACNE)</vt:lpstr>
      <vt:lpstr>Protein-Cytokine network:  Histograms and probability mass functions</vt:lpstr>
      <vt:lpstr>Protein-Cytokine network:  Histograms and probability mass functions</vt:lpstr>
      <vt:lpstr>Protein-Cytokine network:  The joint probability mass functions</vt:lpstr>
      <vt:lpstr>Protein-Cytokine network: Mutual information for each 22*7 connections</vt:lpstr>
      <vt:lpstr>Protein-Cytokine network: Finding the proper threshold</vt:lpstr>
      <vt:lpstr>Protein-Cytokine network:  Network reconstruction by keeping the connections  above the threshold</vt:lpstr>
      <vt:lpstr>                                              Questions?</vt:lpstr>
    </vt:vector>
  </TitlesOfParts>
  <Company>COE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CACTUS  for Optimal Risk-Based Design</dc:title>
  <dc:creator>COE</dc:creator>
  <cp:lastModifiedBy>Farzaneh</cp:lastModifiedBy>
  <cp:revision>523</cp:revision>
  <cp:lastPrinted>1601-01-01T00:00:00Z</cp:lastPrinted>
  <dcterms:created xsi:type="dcterms:W3CDTF">2008-10-03T01:26:35Z</dcterms:created>
  <dcterms:modified xsi:type="dcterms:W3CDTF">2011-07-26T08:02:26Z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TC010170701033</vt:lpwstr>
  </property>
</Properties>
</file>