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.jpeg" ContentType="image/jpeg"/>
  <Override PartName="/ppt/media/image5.jpeg" ContentType="image/jpeg"/>
  <Override PartName="/ppt/media/image7.jpeg" ContentType="image/jpeg"/>
  <Override PartName="/ppt/media/image8.jpeg" ContentType="image/jpeg"/>
  <Override PartName="/ppt/media/image3.png" ContentType="image/png"/>
  <Override PartName="/ppt/media/image1.jpeg" ContentType="image/jpeg"/>
  <Override PartName="/ppt/media/image6.png" ContentType="image/png"/>
  <Override PartName="/ppt/media/image9.png" ContentType="image/png"/>
  <Override PartName="/ppt/media/image2.jpeg" ContentType="image/jpe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68580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5000" y="0"/>
            <a:ext cx="9008640" cy="837720"/>
          </a:xfrm>
          <a:prstGeom prst="rect">
            <a:avLst/>
          </a:prstGeom>
        </p:spPr>
      </p:pic>
      <p:sp>
        <p:nvSpPr>
          <p:cNvPr id="1" name="CustomShape 1"/>
          <p:cNvSpPr/>
          <p:nvPr/>
        </p:nvSpPr>
        <p:spPr>
          <a:xfrm>
            <a:off x="6761160" y="6589800"/>
            <a:ext cx="2053800" cy="2120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en-US" sz="800">
                <a:solidFill>
                  <a:srgbClr val="000000"/>
                </a:solidFill>
                <a:latin typeface="Arial"/>
              </a:rPr>
              <a:t>Science &amp; Technology Centers Program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152280" y="152280"/>
            <a:ext cx="4723920" cy="39528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b050"/>
              </a:gs>
            </a:gsLst>
            <a:lin ang="0"/>
          </a:gradFill>
        </p:spPr>
        <p:txBody>
          <a:bodyPr bIns="45000" lIns="90000" rIns="90000" tIns="45000"/>
          <a:p>
            <a:pPr algn="ctr"/>
            <a:r>
              <a:rPr b="1" lang="en-US" sz="2000">
                <a:solidFill>
                  <a:srgbClr val="000000"/>
                </a:solidFill>
                <a:latin typeface="Continuum Medium"/>
              </a:rPr>
              <a:t>Center for Science of Information</a:t>
            </a:r>
            <a:endParaRPr/>
          </a:p>
        </p:txBody>
      </p:sp>
      <p:pic>
        <p:nvPicPr>
          <p:cNvPr descr="" id="3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840" cy="5409720"/>
          </a:xfrm>
          <a:prstGeom prst="rect">
            <a:avLst/>
          </a:prstGeom>
        </p:spPr>
      </p:pic>
      <p:sp>
        <p:nvSpPr>
          <p:cNvPr id="4" name="CustomShape 3"/>
          <p:cNvSpPr/>
          <p:nvPr/>
        </p:nvSpPr>
        <p:spPr>
          <a:xfrm>
            <a:off x="-5400" y="5029200"/>
            <a:ext cx="138600" cy="18284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CustomShape 4"/>
          <p:cNvSpPr/>
          <p:nvPr/>
        </p:nvSpPr>
        <p:spPr>
          <a:xfrm>
            <a:off x="7426440" y="0"/>
            <a:ext cx="1717200" cy="837720"/>
          </a:xfrm>
          <a:prstGeom prst="rect">
            <a:avLst/>
          </a:prstGeom>
          <a:solidFill>
            <a:srgbClr val="000000"/>
          </a:solidFill>
        </p:spPr>
      </p:sp>
      <p:pic>
        <p:nvPicPr>
          <p:cNvPr descr="" id="6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047080" y="55440"/>
            <a:ext cx="801360" cy="703080"/>
          </a:xfrm>
          <a:prstGeom prst="rect">
            <a:avLst/>
          </a:prstGeom>
        </p:spPr>
      </p:pic>
      <p:pic>
        <p:nvPicPr>
          <p:cNvPr descr=""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8" name="CustomShape 5"/>
          <p:cNvSpPr/>
          <p:nvPr/>
        </p:nvSpPr>
        <p:spPr>
          <a:xfrm>
            <a:off x="554040" y="2427120"/>
            <a:ext cx="5943240" cy="159984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</p:spPr>
      </p:sp>
      <p:sp>
        <p:nvSpPr>
          <p:cNvPr id="9" name="CustomShape 6"/>
          <p:cNvSpPr/>
          <p:nvPr/>
        </p:nvSpPr>
        <p:spPr>
          <a:xfrm>
            <a:off x="7086600" y="0"/>
            <a:ext cx="2057040" cy="632412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0"/>
          </a:gradFill>
        </p:spPr>
      </p:sp>
      <p:sp>
        <p:nvSpPr>
          <p:cNvPr id="10" name="CustomShape 7"/>
          <p:cNvSpPr/>
          <p:nvPr/>
        </p:nvSpPr>
        <p:spPr>
          <a:xfrm>
            <a:off x="6946920" y="0"/>
            <a:ext cx="2196720" cy="68576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CustomShape 8"/>
          <p:cNvSpPr/>
          <p:nvPr/>
        </p:nvSpPr>
        <p:spPr>
          <a:xfrm>
            <a:off x="0" y="6400800"/>
            <a:ext cx="3200040" cy="394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009900"/>
                </a:solidFill>
                <a:latin typeface="Arial"/>
              </a:rPr>
              <a:t>National Science Foundation</a:t>
            </a:r>
            <a:r>
              <a:rPr lang="en-US" sz="1000">
                <a:solidFill>
                  <a:srgbClr val="009900"/>
                </a:solidFill>
                <a:latin typeface="Arial"/>
              </a:rPr>
              <a:t>
</a:t>
            </a:r>
            <a:r>
              <a:rPr lang="en-US" sz="1000">
                <a:solidFill>
                  <a:srgbClr val="00b050"/>
                </a:solidFill>
                <a:latin typeface="Arial"/>
              </a:rPr>
              <a:t>Science  &amp; Technology Centers Program</a:t>
            </a:r>
            <a:endParaRPr/>
          </a:p>
        </p:txBody>
      </p:sp>
      <p:pic>
        <p:nvPicPr>
          <p:cNvPr descr="" id="12" name="Picture 15"/>
          <p:cNvPicPr/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2746080" y="3951360"/>
            <a:ext cx="1639080" cy="2057040"/>
          </a:xfrm>
          <a:prstGeom prst="rect">
            <a:avLst/>
          </a:prstGeom>
        </p:spPr>
      </p:pic>
      <p:sp>
        <p:nvSpPr>
          <p:cNvPr id="13" name="CustomShape 9"/>
          <p:cNvSpPr/>
          <p:nvPr/>
        </p:nvSpPr>
        <p:spPr>
          <a:xfrm>
            <a:off x="7086600" y="1639800"/>
            <a:ext cx="1904760" cy="447084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Bryn Mawr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Howard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MIT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Princeton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Purdue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Stanford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UC Berkeley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UC San Diego</a:t>
            </a:r>
            <a:endParaRPr/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  <a:latin typeface="Arial"/>
              </a:rPr>
              <a:t>UIUC</a:t>
            </a:r>
            <a:endParaRPr/>
          </a:p>
        </p:txBody>
      </p:sp>
      <p:pic>
        <p:nvPicPr>
          <p:cNvPr descr="" id="14" name="Picture 28"/>
          <p:cNvPicPr/>
          <p:nvPr/>
        </p:nvPicPr>
        <p:blipFill>
          <a:blip r:embed="rId7"/>
          <a:stretch>
            <a:fillRect/>
          </a:stretch>
        </p:blipFill>
        <p:spPr>
          <a:xfrm>
            <a:off x="7507440" y="279360"/>
            <a:ext cx="1206000" cy="1058400"/>
          </a:xfrm>
          <a:prstGeom prst="rect">
            <a:avLst/>
          </a:prstGeom>
        </p:spPr>
      </p:pic>
      <p:sp>
        <p:nvSpPr>
          <p:cNvPr id="15" name="PlaceHolder 10"/>
          <p:cNvSpPr>
            <a:spLocks noGrp="1"/>
          </p:cNvSpPr>
          <p:nvPr>
            <p:ph type="title"/>
          </p:nvPr>
        </p:nvSpPr>
        <p:spPr>
          <a:xfrm>
            <a:off x="0" y="925560"/>
            <a:ext cx="6991560" cy="1523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400">
                <a:solidFill>
                  <a:srgbClr val="ffffff"/>
                </a:solidFill>
                <a:latin typeface="Continuum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16" name="PlaceHolder 11"/>
          <p:cNvSpPr>
            <a:spLocks noGrp="1"/>
          </p:cNvSpPr>
          <p:nvPr>
            <p:ph type="dt"/>
          </p:nvPr>
        </p:nvSpPr>
        <p:spPr>
          <a:xfrm>
            <a:off x="4038480" y="6400800"/>
            <a:ext cx="761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900">
                <a:solidFill>
                  <a:srgbClr val="00b050"/>
                </a:solidFill>
                <a:latin typeface="Arial"/>
              </a:rPr>
              <a:t>8/29/11</a:t>
            </a:r>
            <a:endParaRPr/>
          </a:p>
        </p:txBody>
      </p:sp>
      <p:sp>
        <p:nvSpPr>
          <p:cNvPr id="17" name="TextShape 12"/>
          <p:cNvSpPr txBox="1"/>
          <p:nvPr/>
        </p:nvSpPr>
        <p:spPr>
          <a:xfrm>
            <a:off x="76320" y="6400800"/>
            <a:ext cx="3885840" cy="364680"/>
          </a:xfrm>
          <a:prstGeom prst="rect">
            <a:avLst/>
          </a:prstGeom>
        </p:spPr>
      </p:sp>
      <p:sp>
        <p:nvSpPr>
          <p:cNvPr id="18" name="PlaceHolder 13"/>
          <p:cNvSpPr>
            <a:spLocks noGrp="1"/>
          </p:cNvSpPr>
          <p:nvPr>
            <p:ph type="sldNum"/>
          </p:nvPr>
        </p:nvSpPr>
        <p:spPr>
          <a:xfrm>
            <a:off x="4876920" y="6400800"/>
            <a:ext cx="609120" cy="364680"/>
          </a:xfrm>
          <a:prstGeom prst="rect">
            <a:avLst/>
          </a:prstGeom>
        </p:spPr>
        <p:txBody>
          <a:bodyPr bIns="45000" lIns="90000" rIns="90000" tIns="45000"/>
          <a:p>
            <a:fld id="{C1E1B1E1-E181-4101-B1E1-81114151F1D1}" type="slidenum">
              <a:rPr lang="en-US" sz="900">
                <a:solidFill>
                  <a:srgbClr val="00b05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19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5000" y="0"/>
            <a:ext cx="9008640" cy="837720"/>
          </a:xfrm>
          <a:prstGeom prst="rect">
            <a:avLst/>
          </a:prstGeom>
        </p:spPr>
      </p:pic>
      <p:sp>
        <p:nvSpPr>
          <p:cNvPr id="21" name="CustomShape 1"/>
          <p:cNvSpPr/>
          <p:nvPr/>
        </p:nvSpPr>
        <p:spPr>
          <a:xfrm>
            <a:off x="6761160" y="6589800"/>
            <a:ext cx="2053800" cy="2120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en-US" sz="800">
                <a:solidFill>
                  <a:srgbClr val="000000"/>
                </a:solidFill>
                <a:latin typeface="Arial"/>
              </a:rPr>
              <a:t>Science &amp; Technology Centers Program</a:t>
            </a:r>
            <a:endParaRPr/>
          </a:p>
        </p:txBody>
      </p:sp>
      <p:sp>
        <p:nvSpPr>
          <p:cNvPr id="22" name="CustomShape 2"/>
          <p:cNvSpPr/>
          <p:nvPr/>
        </p:nvSpPr>
        <p:spPr>
          <a:xfrm>
            <a:off x="152280" y="152280"/>
            <a:ext cx="4723920" cy="39528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b050"/>
              </a:gs>
            </a:gsLst>
            <a:lin ang="0"/>
          </a:gradFill>
        </p:spPr>
        <p:txBody>
          <a:bodyPr bIns="45000" lIns="90000" rIns="90000" tIns="45000"/>
          <a:p>
            <a:pPr algn="ctr"/>
            <a:r>
              <a:rPr b="1" lang="en-US" sz="2000">
                <a:solidFill>
                  <a:srgbClr val="000000"/>
                </a:solidFill>
                <a:latin typeface="Continuum Medium"/>
              </a:rPr>
              <a:t>Center for Science of Information</a:t>
            </a:r>
            <a:endParaRPr/>
          </a:p>
        </p:txBody>
      </p:sp>
      <p:pic>
        <p:nvPicPr>
          <p:cNvPr descr="" id="23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840" cy="5409720"/>
          </a:xfrm>
          <a:prstGeom prst="rect">
            <a:avLst/>
          </a:prstGeom>
        </p:spPr>
      </p:pic>
      <p:sp>
        <p:nvSpPr>
          <p:cNvPr id="24" name="CustomShape 3"/>
          <p:cNvSpPr/>
          <p:nvPr/>
        </p:nvSpPr>
        <p:spPr>
          <a:xfrm>
            <a:off x="-5400" y="5029200"/>
            <a:ext cx="138600" cy="18284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5" name="CustomShape 4"/>
          <p:cNvSpPr/>
          <p:nvPr/>
        </p:nvSpPr>
        <p:spPr>
          <a:xfrm>
            <a:off x="7426440" y="0"/>
            <a:ext cx="1717200" cy="837720"/>
          </a:xfrm>
          <a:prstGeom prst="rect">
            <a:avLst/>
          </a:prstGeom>
          <a:solidFill>
            <a:srgbClr val="000000"/>
          </a:solidFill>
        </p:spPr>
      </p:sp>
      <p:pic>
        <p:nvPicPr>
          <p:cNvPr descr="" id="26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047080" y="55440"/>
            <a:ext cx="801360" cy="703080"/>
          </a:xfrm>
          <a:prstGeom prst="rect">
            <a:avLst/>
          </a:prstGeom>
        </p:spPr>
      </p:pic>
      <p:sp>
        <p:nvSpPr>
          <p:cNvPr id="27" name="PlaceHolder 5"/>
          <p:cNvSpPr>
            <a:spLocks noGrp="1"/>
          </p:cNvSpPr>
          <p:nvPr>
            <p:ph type="title"/>
          </p:nvPr>
        </p:nvSpPr>
        <p:spPr>
          <a:xfrm>
            <a:off x="457200" y="838080"/>
            <a:ext cx="8229240" cy="761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008a3e"/>
                </a:solidFill>
                <a:latin typeface="Continuum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28" name="PlaceHolder 6"/>
          <p:cNvSpPr>
            <a:spLocks noGrp="1"/>
          </p:cNvSpPr>
          <p:nvPr>
            <p:ph type="body"/>
          </p:nvPr>
        </p:nvSpPr>
        <p:spPr>
          <a:xfrm>
            <a:off x="468360" y="1687680"/>
            <a:ext cx="8229240" cy="4220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29" name="PlaceHolder 7"/>
          <p:cNvSpPr>
            <a:spLocks noGrp="1"/>
          </p:cNvSpPr>
          <p:nvPr>
            <p:ph type="dt"/>
          </p:nvPr>
        </p:nvSpPr>
        <p:spPr>
          <a:xfrm>
            <a:off x="5638680" y="6400800"/>
            <a:ext cx="761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900">
                <a:solidFill>
                  <a:srgbClr val="000000"/>
                </a:solidFill>
                <a:latin typeface="Arial"/>
              </a:rPr>
              <a:t>8/29/11</a:t>
            </a:r>
            <a:endParaRPr/>
          </a:p>
        </p:txBody>
      </p:sp>
      <p:sp>
        <p:nvSpPr>
          <p:cNvPr id="30" name="TextShape 8"/>
          <p:cNvSpPr txBox="1"/>
          <p:nvPr/>
        </p:nvSpPr>
        <p:spPr>
          <a:xfrm>
            <a:off x="228600" y="6400800"/>
            <a:ext cx="5333760" cy="364680"/>
          </a:xfrm>
          <a:prstGeom prst="rect">
            <a:avLst/>
          </a:prstGeom>
        </p:spPr>
      </p:sp>
      <p:sp>
        <p:nvSpPr>
          <p:cNvPr id="31" name="PlaceHolder 9"/>
          <p:cNvSpPr>
            <a:spLocks noGrp="1"/>
          </p:cNvSpPr>
          <p:nvPr>
            <p:ph type="sldNum"/>
          </p:nvPr>
        </p:nvSpPr>
        <p:spPr>
          <a:xfrm>
            <a:off x="8423280" y="6513480"/>
            <a:ext cx="609120" cy="364680"/>
          </a:xfrm>
          <a:prstGeom prst="rect">
            <a:avLst/>
          </a:prstGeom>
        </p:spPr>
        <p:txBody>
          <a:bodyPr bIns="45000" lIns="90000" rIns="90000" tIns="45000"/>
          <a:p>
            <a:fld id="{31F1B1A1-3161-4161-B151-91117141E141}" type="slidenum">
              <a:rPr lang="en-US" sz="9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Shape 1"/>
          <p:cNvSpPr txBox="1"/>
          <p:nvPr/>
        </p:nvSpPr>
        <p:spPr>
          <a:xfrm>
            <a:off x="0" y="925560"/>
            <a:ext cx="6991560" cy="1523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400">
                <a:solidFill>
                  <a:srgbClr val="ffffff"/>
                </a:solidFill>
                <a:latin typeface="Continuum Medium"/>
              </a:rPr>
              <a:t>Emerging Frontiers of </a:t>
            </a:r>
            <a:r>
              <a:rPr b="1" lang="en-US" sz="4400">
                <a:solidFill>
                  <a:srgbClr val="ffffff"/>
                </a:solidFill>
                <a:latin typeface="Continuum Medium"/>
              </a:rPr>
              <a:t>
</a:t>
            </a:r>
            <a:r>
              <a:rPr b="1" lang="en-US" sz="4400">
                <a:solidFill>
                  <a:srgbClr val="ffffff"/>
                </a:solidFill>
                <a:latin typeface="Continuum Medium"/>
              </a:rPr>
              <a:t>Science of Information</a:t>
            </a:r>
            <a:endParaRPr/>
          </a:p>
        </p:txBody>
      </p:sp>
      <p:sp>
        <p:nvSpPr>
          <p:cNvPr id="33" name="TextShape 2"/>
          <p:cNvSpPr txBox="1"/>
          <p:nvPr/>
        </p:nvSpPr>
        <p:spPr>
          <a:xfrm>
            <a:off x="38160" y="2438280"/>
            <a:ext cx="6975000" cy="10742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ctr">
              <a:lnSpc>
                <a:spcPts val="1186"/>
              </a:lnSpc>
            </a:pPr>
            <a:r>
              <a:rPr lang="en-US" sz="3200">
                <a:solidFill>
                  <a:srgbClr val="ffffff"/>
                </a:solidFill>
                <a:latin typeface="Arial"/>
              </a:rPr>
              <a:t>Industrial Partners Program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685800"/>
            <a:ext cx="9070920" cy="117216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Partners: Progress 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685800" y="1828800"/>
            <a:ext cx="7772400" cy="4572000"/>
          </a:xfrm>
          <a:prstGeom prst="rect">
            <a:avLst/>
          </a:prstGeom>
        </p:spPr>
        <p:txBody>
          <a:bodyPr bIns="0" lIns="0" rIns="0" tIns="7920"/>
          <a:p>
            <a:pPr>
              <a:buSzPct val="45000"/>
              <a:buFont typeface="StarSymbol"/>
              <a:buChar char=""/>
            </a:pPr>
            <a:r>
              <a:rPr lang="en-US"/>
              <a:t>First Industry Roundtable: Apr 5/6 2011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Participants from Bell Labs, Crane, Target, AFOSR, Boeing, Harris, Indiana Econ. Dev. Corp., Infosys, Lockheed Martin, Microsemi, MSR, Oracle, Dow, Intuit, Indigo Biosys., Qualcomm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Technical talks, as well as organizational aspects of the program.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57200" y="685800"/>
            <a:ext cx="9070920" cy="117216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Partners: Progress </a:t>
            </a:r>
            <a:endParaRPr/>
          </a:p>
        </p:txBody>
      </p:sp>
      <p:sp>
        <p:nvSpPr>
          <p:cNvPr id="53" name="TextShape 2"/>
          <p:cNvSpPr txBox="1"/>
          <p:nvPr/>
        </p:nvSpPr>
        <p:spPr>
          <a:xfrm>
            <a:off x="685800" y="1828800"/>
            <a:ext cx="7772400" cy="4572000"/>
          </a:xfrm>
          <a:prstGeom prst="rect">
            <a:avLst/>
          </a:prstGeom>
        </p:spPr>
        <p:txBody>
          <a:bodyPr bIns="0" lIns="0" rIns="0" tIns="7920"/>
          <a:p>
            <a:pPr>
              <a:buSzPct val="45000"/>
              <a:buFont typeface="StarSymbol"/>
              <a:buChar char=""/>
            </a:pPr>
            <a:r>
              <a:rPr lang="en-US"/>
              <a:t>Excellent feedback from the roundtable, leading to specific action items.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Followup meetings with a number of companies, more scheduled.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Negotiations on with two organizations for funding specific initiatives at the Center.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57200" y="685800"/>
            <a:ext cx="9070920" cy="117216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Partners: Action Items 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685800" y="1828800"/>
            <a:ext cx="7772400" cy="4572000"/>
          </a:xfrm>
          <a:prstGeom prst="rect">
            <a:avLst/>
          </a:prstGeom>
        </p:spPr>
        <p:txBody>
          <a:bodyPr bIns="0" lIns="0" rIns="0" tIns="7920"/>
          <a:p>
            <a:pPr>
              <a:buSzPct val="45000"/>
              <a:buFont typeface="StarSymbol"/>
              <a:buChar char=""/>
            </a:pPr>
            <a:r>
              <a:rPr lang="en-US"/>
              <a:t>Further develop areas of the soihub for industry interactions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Finalize consortium agreement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Finalize template IP agreement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Reach out to other companies not represented at the first roundtable</a:t>
            </a:r>
            <a:endParaRPr/>
          </a:p>
          <a:p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685800"/>
            <a:ext cx="9070920" cy="117216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Partners: Challenges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685800" y="1828800"/>
            <a:ext cx="7772400" cy="4572000"/>
          </a:xfrm>
          <a:prstGeom prst="rect">
            <a:avLst/>
          </a:prstGeom>
        </p:spPr>
        <p:txBody>
          <a:bodyPr bIns="0" lIns="0" rIns="0" tIns="7920"/>
          <a:p>
            <a:pPr>
              <a:buSzPct val="45000"/>
              <a:buFont typeface="StarSymbol"/>
              <a:buChar char=""/>
            </a:pPr>
            <a:r>
              <a:rPr lang="en-US"/>
              <a:t>Building a viable affiliates program (economy)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Coordination across project sites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Alternate models of interaction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Small companies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Partnerships in SBIR/STTR projects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Technology transfer</a:t>
            </a:r>
            <a:endParaRPr/>
          </a:p>
          <a:p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85800" y="3154320"/>
            <a:ext cx="7927920" cy="120600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Thoughts/ Comments </a:t>
            </a:r>
            <a:r>
              <a:rPr lang="en-US">
                <a:solidFill>
                  <a:srgbClr val="000000"/>
                </a:solidFill>
              </a:rPr>
              <a:t>
</a:t>
            </a:r>
            <a:r>
              <a:rPr lang="en-US">
                <a:solidFill>
                  <a:srgbClr val="000000"/>
                </a:solidFill>
              </a:rPr>
              <a:t>Most Welcome</a:t>
            </a: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1"/>
          <p:cNvSpPr txBox="1"/>
          <p:nvPr/>
        </p:nvSpPr>
        <p:spPr>
          <a:xfrm>
            <a:off x="530280" y="794880"/>
            <a:ext cx="9070920" cy="126252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 Program</a:t>
            </a:r>
            <a:endParaRPr/>
          </a:p>
        </p:txBody>
      </p:sp>
      <p:sp>
        <p:nvSpPr>
          <p:cNvPr id="35" name="TextShape 2"/>
          <p:cNvSpPr txBox="1"/>
          <p:nvPr/>
        </p:nvSpPr>
        <p:spPr>
          <a:xfrm>
            <a:off x="457200" y="2514600"/>
            <a:ext cx="9116640" cy="424332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Nature of Program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Benefits to Stakeholders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Recruitment Initiatives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Initiation and Operation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457200" y="685800"/>
            <a:ext cx="9070920" cy="126252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 Program</a:t>
            </a:r>
            <a:endParaRPr/>
          </a:p>
        </p:txBody>
      </p:sp>
      <p:sp>
        <p:nvSpPr>
          <p:cNvPr id="37" name="TextShape 2"/>
          <p:cNvSpPr txBox="1"/>
          <p:nvPr/>
        </p:nvSpPr>
        <p:spPr>
          <a:xfrm>
            <a:off x="685800" y="2057400"/>
            <a:ext cx="8888040" cy="470052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Industrial Affiliates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Support for Individual Research Initiatives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Fellowships for Students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Internships, externships, and researcher in residence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In-kind Support for Center Activities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Entrepreneurial Ventures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Other Interactions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457200" y="685800"/>
            <a:ext cx="9116640" cy="110700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Affiliates Program</a:t>
            </a:r>
            <a:endParaRPr/>
          </a:p>
        </p:txBody>
      </p:sp>
      <p:sp>
        <p:nvSpPr>
          <p:cNvPr id="39" name="TextShape 2"/>
          <p:cNvSpPr txBox="1"/>
          <p:nvPr/>
        </p:nvSpPr>
        <p:spPr>
          <a:xfrm>
            <a:off x="502920" y="1768320"/>
            <a:ext cx="9070920" cy="498960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Fee for membership (single level, $20K/year)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Benefits Include: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Membership in Industrial Advisory Board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Invitation to all-hands meeting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Access to students and post-docs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Ability to evaluate and invest in specific projects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Intellectual property</a:t>
            </a:r>
            <a:endParaRPr/>
          </a:p>
          <a:p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57200" y="685800"/>
            <a:ext cx="9070920" cy="126252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Affiliates Program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457200" y="2057400"/>
            <a:ext cx="9116640" cy="470052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Benefits to the Center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Small self-sustaining operational budget 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Industry perspective on research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Employment opportunities for students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Fellowships for students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Additional funding for researchers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685800"/>
            <a:ext cx="9070920" cy="126252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 Program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685800" y="1828800"/>
            <a:ext cx="7287840" cy="417528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Non-affiliates program: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Major organizational issues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Must have industrial showcases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Must orchestrate attendence in showcases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Will need coordination mechanisms for constantly interacting with industrial partners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885240"/>
            <a:ext cx="9070920" cy="117216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 Program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457200" y="2286000"/>
            <a:ext cx="9116640" cy="447192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Recruiting partners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Generating initial contact lists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Road-show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Industrial roundtable</a:t>
            </a:r>
            <a:endParaRPr/>
          </a:p>
          <a:p>
            <a:pPr lvl="2">
              <a:lnSpc>
                <a:spcPct val="98000"/>
              </a:lnSpc>
              <a:buSzPct val="75000"/>
              <a:buFont charset="2" typeface="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First roundtable held in spring </a:t>
            </a:r>
            <a:endParaRPr/>
          </a:p>
          <a:p>
            <a:pPr lvl="2">
              <a:lnSpc>
                <a:spcPct val="98000"/>
              </a:lnSpc>
              <a:buSzPct val="75000"/>
              <a:buFont charset="2" typeface="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Excellent feedback</a:t>
            </a:r>
            <a:endParaRPr/>
          </a:p>
          <a:p>
            <a:pPr lvl="2">
              <a:lnSpc>
                <a:spcPct val="98000"/>
              </a:lnSpc>
              <a:buSzPct val="75000"/>
              <a:buFont charset="2" typeface="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Formal invitations and contracts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200" y="1143000"/>
            <a:ext cx="9070920" cy="126252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Recruiting Partners</a:t>
            </a:r>
            <a:endParaRPr/>
          </a:p>
        </p:txBody>
      </p:sp>
      <p:sp>
        <p:nvSpPr>
          <p:cNvPr id="47" name="TextShape 2"/>
          <p:cNvSpPr txBox="1"/>
          <p:nvPr/>
        </p:nvSpPr>
        <p:spPr>
          <a:xfrm>
            <a:off x="685800" y="2386080"/>
            <a:ext cx="7772400" cy="378612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Local outreach in addition to Industrial Roundtable/ Road show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Purdue efforts focused on</a:t>
            </a:r>
            <a:endParaRPr/>
          </a:p>
          <a:p>
            <a:pPr lvl="2">
              <a:lnSpc>
                <a:spcPct val="98000"/>
              </a:lnSpc>
              <a:buSzPct val="75000"/>
              <a:buFont charset="2" typeface="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Eli Lilly, Motorola, other Chicago/Indy based companies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Can we coordinate such outreach across project sites?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656640"/>
            <a:ext cx="9070920" cy="1172160"/>
          </a:xfrm>
          <a:prstGeom prst="rect">
            <a:avLst/>
          </a:prstGeom>
        </p:spPr>
        <p:txBody>
          <a:bodyPr anchor="ctr" bIns="0" lIns="0" rIns="0" tIns="11160"/>
          <a:p>
            <a:pPr>
              <a:lnSpc>
                <a:spcPct val="98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Industrial Partners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713160" y="1828800"/>
            <a:ext cx="7745040" cy="4700520"/>
          </a:xfrm>
          <a:prstGeom prst="rect">
            <a:avLst/>
          </a:prstGeom>
        </p:spPr>
        <p:txBody>
          <a:bodyPr bIns="0" lIns="0" rIns="0" tIns="7920"/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Frame overview document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Template agreements for individual support, fellowships, in-kind donations, etc.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A coherent strategy for dealing with IP</a:t>
            </a:r>
            <a:endParaRPr/>
          </a:p>
          <a:p>
            <a:pPr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Centralized vs. Distributed agreements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Agreements with the Center or with individual universities?</a:t>
            </a:r>
            <a:endParaRPr/>
          </a:p>
          <a:p>
            <a:pPr lvl="1">
              <a:lnSpc>
                <a:spcPct val="98000"/>
              </a:lnSpc>
              <a:buSzPct val="45000"/>
              <a:buFont charset="2" typeface="Wingdings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How does the latter help the center/ leverage center activities as a whole?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