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482" r:id="rId2"/>
    <p:sldId id="510" r:id="rId3"/>
    <p:sldId id="489" r:id="rId4"/>
    <p:sldId id="490" r:id="rId5"/>
    <p:sldId id="501" r:id="rId6"/>
    <p:sldId id="502" r:id="rId7"/>
    <p:sldId id="503" r:id="rId8"/>
    <p:sldId id="512" r:id="rId9"/>
    <p:sldId id="511" r:id="rId10"/>
    <p:sldId id="504" r:id="rId11"/>
    <p:sldId id="505" r:id="rId12"/>
    <p:sldId id="506" r:id="rId13"/>
    <p:sldId id="515" r:id="rId14"/>
    <p:sldId id="514" r:id="rId15"/>
    <p:sldId id="508" r:id="rId16"/>
    <p:sldId id="513" r:id="rId17"/>
    <p:sldId id="516" r:id="rId18"/>
    <p:sldId id="517" r:id="rId19"/>
    <p:sldId id="518" r:id="rId20"/>
    <p:sldId id="519" r:id="rId21"/>
    <p:sldId id="520" r:id="rId22"/>
    <p:sldId id="521" r:id="rId23"/>
    <p:sldId id="522" r:id="rId24"/>
    <p:sldId id="523" r:id="rId25"/>
    <p:sldId id="524" r:id="rId26"/>
    <p:sldId id="525" r:id="rId27"/>
    <p:sldId id="526" r:id="rId28"/>
    <p:sldId id="527" r:id="rId29"/>
    <p:sldId id="528" r:id="rId30"/>
    <p:sldId id="529" r:id="rId31"/>
    <p:sldId id="530" r:id="rId32"/>
    <p:sldId id="531" r:id="rId33"/>
    <p:sldId id="532" r:id="rId34"/>
    <p:sldId id="533" r:id="rId35"/>
    <p:sldId id="534" r:id="rId36"/>
    <p:sldId id="535" r:id="rId37"/>
    <p:sldId id="536" r:id="rId38"/>
    <p:sldId id="537" r:id="rId39"/>
    <p:sldId id="538" r:id="rId40"/>
    <p:sldId id="539" r:id="rId41"/>
    <p:sldId id="540" r:id="rId42"/>
    <p:sldId id="541" r:id="rId43"/>
    <p:sldId id="542" r:id="rId44"/>
    <p:sldId id="543" r:id="rId45"/>
    <p:sldId id="544" r:id="rId46"/>
    <p:sldId id="545" r:id="rId47"/>
    <p:sldId id="546" r:id="rId48"/>
    <p:sldId id="547" r:id="rId49"/>
    <p:sldId id="548" r:id="rId50"/>
    <p:sldId id="549" r:id="rId51"/>
    <p:sldId id="550" r:id="rId52"/>
    <p:sldId id="551" r:id="rId53"/>
    <p:sldId id="509" r:id="rId54"/>
  </p:sldIdLst>
  <p:sldSz cx="9144000" cy="6858000" type="screen4x3"/>
  <p:notesSz cx="6858000" cy="9296400"/>
  <p:embeddedFontLst>
    <p:embeddedFont>
      <p:font typeface="Calibri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3E"/>
    <a:srgbClr val="00D661"/>
    <a:srgbClr val="00C057"/>
    <a:srgbClr val="C1E4FF"/>
    <a:srgbClr val="0000FF"/>
    <a:srgbClr val="000099"/>
    <a:srgbClr val="00F66F"/>
    <a:srgbClr val="B9F9B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7" autoAdjust="0"/>
    <p:restoredTop sz="94602" autoAdjust="0"/>
  </p:normalViewPr>
  <p:slideViewPr>
    <p:cSldViewPr snapToGrid="0">
      <p:cViewPr>
        <p:scale>
          <a:sx n="68" d="100"/>
          <a:sy n="68" d="100"/>
        </p:scale>
        <p:origin x="-2934" y="-13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4080" y="-102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5803900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Site Visit: Purdue UniversityScience of Information, September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032500" y="8829675"/>
            <a:ext cx="823913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C848D5D-2657-4F63-A189-EA06EEA2E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6E4D555-3A74-4AEC-BF63-81A0534A219E}" type="datetimeFigureOut">
              <a:rPr lang="en-US"/>
              <a:pPr>
                <a:defRPr/>
              </a:pPr>
              <a:t>8/28/2011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EE164BC-C493-4E42-AB44-27120B07D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4838"/>
            <a:ext cx="5487988" cy="40989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4838"/>
            <a:ext cx="5487988" cy="40989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4838"/>
            <a:ext cx="5487988" cy="40989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3A5173-7B83-40D8-8972-F51F64F6FC1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cs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4838"/>
            <a:ext cx="5487988" cy="40989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4838"/>
            <a:ext cx="5487988" cy="40989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nformation_full pag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9"/>
          <p:cNvSpPr/>
          <p:nvPr userDrawn="1"/>
        </p:nvSpPr>
        <p:spPr bwMode="invGray">
          <a:xfrm>
            <a:off x="554038" y="2427288"/>
            <a:ext cx="5943600" cy="1600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"/>
                </a:schemeClr>
              </a:gs>
              <a:gs pos="13000">
                <a:schemeClr val="tx1">
                  <a:alpha val="35000"/>
                </a:schemeClr>
              </a:gs>
              <a:gs pos="43000">
                <a:schemeClr val="tx1">
                  <a:alpha val="89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17"/>
          <p:cNvSpPr/>
          <p:nvPr userDrawn="1"/>
        </p:nvSpPr>
        <p:spPr>
          <a:xfrm>
            <a:off x="7086600" y="0"/>
            <a:ext cx="2057400" cy="6324600"/>
          </a:xfrm>
          <a:prstGeom prst="rect">
            <a:avLst/>
          </a:prstGeom>
          <a:gradFill>
            <a:gsLst>
              <a:gs pos="0">
                <a:schemeClr val="tx1">
                  <a:alpha val="32000"/>
                </a:schemeClr>
              </a:gs>
              <a:gs pos="59000">
                <a:schemeClr val="tx1">
                  <a:alpha val="41000"/>
                </a:schemeClr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4"/>
          <p:cNvSpPr/>
          <p:nvPr userDrawn="1"/>
        </p:nvSpPr>
        <p:spPr bwMode="invGray">
          <a:xfrm>
            <a:off x="6946900" y="0"/>
            <a:ext cx="2197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8"/>
          <p:cNvSpPr txBox="1"/>
          <p:nvPr userDrawn="1"/>
        </p:nvSpPr>
        <p:spPr>
          <a:xfrm>
            <a:off x="0" y="6400800"/>
            <a:ext cx="3200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9900"/>
                </a:solidFill>
                <a:latin typeface="+mn-lt"/>
                <a:cs typeface="+mn-cs"/>
              </a:rPr>
              <a:t>National Science Foundation</a:t>
            </a:r>
            <a:br>
              <a:rPr lang="en-US" sz="1000">
                <a:solidFill>
                  <a:srgbClr val="009900"/>
                </a:solidFill>
                <a:latin typeface="+mn-lt"/>
                <a:cs typeface="+mn-cs"/>
              </a:rPr>
            </a:br>
            <a:r>
              <a:rPr lang="en-US" sz="1000">
                <a:solidFill>
                  <a:srgbClr val="00B050"/>
                </a:solidFill>
                <a:latin typeface="+mn-lt"/>
                <a:cs typeface="+mn-cs"/>
              </a:rPr>
              <a:t>Science  &amp; Technology Centers Program</a:t>
            </a:r>
            <a:endParaRPr lang="en-US" sz="1050">
              <a:solidFill>
                <a:srgbClr val="00B050"/>
              </a:solidFill>
              <a:latin typeface="+mn-lt"/>
              <a:cs typeface="+mn-cs"/>
            </a:endParaRPr>
          </a:p>
        </p:txBody>
      </p:sp>
      <p:pic>
        <p:nvPicPr>
          <p:cNvPr id="9" name="Picture 15" descr="claude shannon.bmp"/>
          <p:cNvPicPr>
            <a:picLocks noChangeAspect="1"/>
          </p:cNvPicPr>
          <p:nvPr userDrawn="1"/>
        </p:nvPicPr>
        <p:blipFill>
          <a:blip r:embed="rId3" cstate="print">
            <a:lum contrast="12000"/>
          </a:blip>
          <a:stretch>
            <a:fillRect/>
          </a:stretch>
        </p:blipFill>
        <p:spPr>
          <a:xfrm>
            <a:off x="2745960" y="3951248"/>
            <a:ext cx="1639285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 extrusionH="114300" contourW="38100">
            <a:bevelT w="165100" prst="coolSlant"/>
            <a:bevelB/>
            <a:extrusionClr>
              <a:schemeClr val="tx2">
                <a:lumMod val="75000"/>
              </a:schemeClr>
            </a:extrusionClr>
          </a:sp3d>
        </p:spPr>
      </p:pic>
      <p:sp>
        <p:nvSpPr>
          <p:cNvPr id="10" name="TextBox 16"/>
          <p:cNvSpPr txBox="1"/>
          <p:nvPr userDrawn="1"/>
        </p:nvSpPr>
        <p:spPr>
          <a:xfrm>
            <a:off x="7086600" y="1639888"/>
            <a:ext cx="1905000" cy="4524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Bryn Mawr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Howard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MIT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Princeton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Purdue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Stanford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UC Berkeley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UC San Diego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UIUC</a:t>
            </a:r>
            <a:endParaRPr lang="en-US">
              <a:solidFill>
                <a:srgbClr val="0DC0FF"/>
              </a:solidFill>
              <a:latin typeface="+mn-lt"/>
              <a:cs typeface="+mn-cs"/>
            </a:endParaRPr>
          </a:p>
        </p:txBody>
      </p:sp>
      <p:pic>
        <p:nvPicPr>
          <p:cNvPr id="11" name="Picture 28" descr="Sci-Info-Mark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7288" y="279400"/>
            <a:ext cx="12065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0" y="925551"/>
            <a:ext cx="6991815" cy="1524000"/>
          </a:xfrm>
          <a:gradFill>
            <a:gsLst>
              <a:gs pos="0">
                <a:schemeClr val="tx1">
                  <a:alpha val="20000"/>
                </a:schemeClr>
              </a:gs>
              <a:gs pos="8000">
                <a:schemeClr val="tx1">
                  <a:alpha val="95000"/>
                </a:schemeClr>
              </a:gs>
              <a:gs pos="23000">
                <a:schemeClr val="tx2">
                  <a:lumMod val="50000"/>
                </a:schemeClr>
              </a:gs>
              <a:gs pos="50000">
                <a:srgbClr val="00CC5C"/>
              </a:gs>
              <a:gs pos="75000">
                <a:schemeClr val="tx2">
                  <a:lumMod val="50000"/>
                </a:schemeClr>
              </a:gs>
              <a:gs pos="92000">
                <a:schemeClr val="tx1">
                  <a:alpha val="95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</a:gradFill>
        </p:spPr>
        <p:txBody>
          <a:bodyPr/>
          <a:lstStyle>
            <a:lvl1pPr>
              <a:defRPr sz="4400" b="1">
                <a:solidFill>
                  <a:schemeClr val="bg1"/>
                </a:solidFill>
                <a:effectLst>
                  <a:innerShdw blurRad="63500" dist="50800" dir="18900000">
                    <a:prstClr val="black"/>
                  </a:innerShdw>
                </a:effectLst>
                <a:latin typeface="Continuum Medium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38100" y="2438400"/>
            <a:ext cx="6976017" cy="91440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800" b="0" baseline="0">
                <a:solidFill>
                  <a:srgbClr val="0DC0FF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038600" y="6400800"/>
            <a:ext cx="762000" cy="365125"/>
          </a:xfrm>
        </p:spPr>
        <p:txBody>
          <a:bodyPr/>
          <a:lstStyle>
            <a:lvl1pPr>
              <a:defRPr smtClean="0">
                <a:solidFill>
                  <a:srgbClr val="00B050"/>
                </a:solidFill>
              </a:defRPr>
            </a:lvl1pPr>
          </a:lstStyle>
          <a:p>
            <a:pPr>
              <a:defRPr/>
            </a:pPr>
            <a:fld id="{4FE4519B-DB50-4F5C-98AE-75B77E807646}" type="datetime1">
              <a:rPr lang="en-US"/>
              <a:pPr>
                <a:defRPr/>
              </a:pPr>
              <a:t>8/28/2011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" y="6400800"/>
            <a:ext cx="3886200" cy="365125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6800" y="6400800"/>
            <a:ext cx="609600" cy="365125"/>
          </a:xfrm>
        </p:spPr>
        <p:txBody>
          <a:bodyPr/>
          <a:lstStyle>
            <a:lvl1pPr>
              <a:defRPr smtClean="0">
                <a:solidFill>
                  <a:srgbClr val="00B050"/>
                </a:solidFill>
              </a:defRPr>
            </a:lvl1pPr>
          </a:lstStyle>
          <a:p>
            <a:pPr>
              <a:defRPr/>
            </a:pPr>
            <a:fld id="{E3F38FB9-B935-4191-88DF-1DC3F759D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5415E-9518-4EAD-8E5F-E83E9B2C6CB1}" type="datetime1">
              <a:rPr lang="en-US"/>
              <a:pPr>
                <a:defRPr/>
              </a:pPr>
              <a:t>8/28/2011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F429-BCFA-48EC-9A84-231FD12F2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information_verticalstripe2.jpg"/>
          <p:cNvPicPr>
            <a:picLocks noChangeAspect="1"/>
          </p:cNvPicPr>
          <p:nvPr userDrawn="1"/>
        </p:nvPicPr>
        <p:blipFill>
          <a:blip r:embed="rId2" cstate="print"/>
          <a:srcRect b="26471"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21C4A-D2E9-41B9-8E6B-6DFDDE6A3646}" type="datetime1">
              <a:rPr lang="en-US"/>
              <a:pPr>
                <a:defRPr/>
              </a:pPr>
              <a:t>8/28/2011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FB2C6-D5C8-4B8F-9B31-FAFC8FB35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0">
              <a:schemeClr val="bg2"/>
            </a:gs>
            <a:gs pos="59000">
              <a:schemeClr val="bg2"/>
            </a:gs>
            <a:gs pos="100000">
              <a:srgbClr val="00F66F">
                <a:alpha val="17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687551"/>
            <a:ext cx="8229600" cy="4221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E0EAD-E42E-45DF-98CC-7E15EC04485E}" type="datetime1">
              <a:rPr lang="en-US"/>
              <a:pPr>
                <a:defRPr/>
              </a:pPr>
              <a:t>8/28/2011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481AD-701B-47B5-A2B6-7B8BB3FA4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0F242-455B-4B47-9E3E-4B1245DE767A}" type="datetime1">
              <a:rPr lang="en-US"/>
              <a:pPr>
                <a:defRPr/>
              </a:pPr>
              <a:t>8/28/2011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487CB-0F2F-477E-B7CB-F7AB552E2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93566-F532-42E3-BF45-E6408D438244}" type="datetime1">
              <a:rPr lang="en-US"/>
              <a:pPr>
                <a:defRPr/>
              </a:pPr>
              <a:t>8/28/2011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79536-809C-4969-92AB-0F18D0200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EC6CB-5447-4527-9112-BB44224E8F1A}" type="datetime1">
              <a:rPr lang="en-US"/>
              <a:pPr>
                <a:defRPr/>
              </a:pPr>
              <a:t>8/28/2011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4998F-3812-4E23-940E-41591A828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B600B-C578-4DD7-A739-B63532799E68}" type="datetime1">
              <a:rPr lang="en-US"/>
              <a:pPr>
                <a:defRPr/>
              </a:pPr>
              <a:t>8/28/2011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4FC89-23AA-4FD3-950C-AD2E2DB89E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CD3C3-D022-434F-B440-24721E4FD597}" type="datetime1">
              <a:rPr lang="en-US"/>
              <a:pPr>
                <a:defRPr/>
              </a:pPr>
              <a:t>8/28/2011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25CCA-56F5-4875-B0CB-75665AAEE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A5CB0-747A-4CBA-BCFE-1C833078E323}" type="datetime1">
              <a:rPr lang="en-US"/>
              <a:pPr>
                <a:defRPr/>
              </a:pPr>
              <a:t>8/28/2011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08867-58E3-4386-ABE3-185A144A5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768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0600"/>
            <a:ext cx="5486400" cy="38131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435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04968-5274-48C1-88A3-4B7672DC69EE}" type="datetime1">
              <a:rPr lang="en-US"/>
              <a:pPr>
                <a:defRPr/>
              </a:pPr>
              <a:t>8/28/2011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93E5E-65E6-4AFF-BAEF-E4819AC6A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59000">
              <a:schemeClr val="bg2"/>
            </a:gs>
            <a:gs pos="100000">
              <a:srgbClr val="00B050">
                <a:alpha val="29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information_horizontalheader2.jpg"/>
          <p:cNvPicPr>
            <a:picLocks noChangeAspect="1"/>
          </p:cNvPicPr>
          <p:nvPr/>
        </p:nvPicPr>
        <p:blipFill>
          <a:blip r:embed="rId13" cstate="print"/>
          <a:srcRect t="13333" b="13333"/>
          <a:stretch>
            <a:fillRect/>
          </a:stretch>
        </p:blipFill>
        <p:spPr bwMode="invGray">
          <a:xfrm>
            <a:off x="134938" y="0"/>
            <a:ext cx="900906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02BEB94-13E1-4DB1-8683-AC9CD5AA3C05}" type="datetime1">
              <a:rPr lang="en-US"/>
              <a:pPr>
                <a:defRPr/>
              </a:pPr>
              <a:t>8/28/2011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0080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3275" y="6513513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C7FCAA4-4988-45F4-AD19-31DE21852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61163" y="6589713"/>
            <a:ext cx="2054225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latin typeface="+mn-lt"/>
                <a:cs typeface="+mn-cs"/>
              </a:rPr>
              <a:t>Science &amp; Technology Centers Program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52400"/>
            <a:ext cx="4724400" cy="400110"/>
          </a:xfrm>
          <a:prstGeom prst="rect">
            <a:avLst/>
          </a:prstGeom>
          <a:gradFill>
            <a:gsLst>
              <a:gs pos="0">
                <a:srgbClr val="00B050">
                  <a:alpha val="0"/>
                </a:srgbClr>
              </a:gs>
              <a:gs pos="13000">
                <a:srgbClr val="00B050">
                  <a:alpha val="85000"/>
                </a:srgbClr>
              </a:gs>
              <a:gs pos="50000">
                <a:srgbClr val="00B050"/>
              </a:gs>
              <a:gs pos="85000">
                <a:srgbClr val="00B050">
                  <a:alpha val="85000"/>
                </a:srgbClr>
              </a:gs>
              <a:gs pos="100000">
                <a:srgbClr val="00B050">
                  <a:alpha val="0"/>
                </a:srgbClr>
              </a:gs>
            </a:gsLst>
            <a:lin ang="0" scaled="1"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effectLst>
                  <a:innerShdw blurRad="63500" dist="50800" dir="18900000">
                    <a:srgbClr val="A7FFCF">
                      <a:alpha val="49804"/>
                    </a:srgbClr>
                  </a:innerShdw>
                </a:effectLst>
                <a:latin typeface="Continuum Medium" pitchFamily="2" charset="0"/>
                <a:cs typeface="+mn-cs"/>
              </a:rPr>
              <a:t>Center for Science of Informatio</a:t>
            </a:r>
            <a:r>
              <a:rPr lang="en-US" sz="2000" b="1">
                <a:effectLst>
                  <a:innerShdw blurRad="63500" dist="50800" dir="18900000">
                    <a:srgbClr val="00B050">
                      <a:alpha val="50000"/>
                    </a:srgbClr>
                  </a:innerShdw>
                </a:effectLst>
                <a:latin typeface="Continuum Medium" pitchFamily="2" charset="0"/>
                <a:cs typeface="+mn-cs"/>
              </a:rPr>
              <a:t>n</a:t>
            </a:r>
          </a:p>
        </p:txBody>
      </p:sp>
      <p:pic>
        <p:nvPicPr>
          <p:cNvPr id="1034" name="Picture 20" descr="VerticalSkinnyStripShort2.jpg"/>
          <p:cNvPicPr>
            <a:picLocks noChangeAspect="1"/>
          </p:cNvPicPr>
          <p:nvPr/>
        </p:nvPicPr>
        <p:blipFill>
          <a:blip r:embed="rId14" cstate="print"/>
          <a:srcRect l="53481" t="2740"/>
          <a:stretch>
            <a:fillRect/>
          </a:stretch>
        </p:blipFill>
        <p:spPr bwMode="auto">
          <a:xfrm>
            <a:off x="0" y="0"/>
            <a:ext cx="1333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 flipH="1">
            <a:off x="-4763" y="5029200"/>
            <a:ext cx="138113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 bwMode="invGray">
          <a:xfrm>
            <a:off x="7426325" y="0"/>
            <a:ext cx="1717675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7" name="Picture 14" descr="Sci-Info-Mark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47038" y="55563"/>
            <a:ext cx="801687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 kern="1200">
          <a:solidFill>
            <a:srgbClr val="008A3E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Continuum Medium" pitchFamily="2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B050"/>
        </a:buClr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7E39"/>
        </a:buClr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Emerging Frontiers of </a:t>
            </a:r>
            <a:br>
              <a:rPr lang="en-US" dirty="0" smtClean="0"/>
            </a:br>
            <a:r>
              <a:rPr lang="en-US" dirty="0" smtClean="0"/>
              <a:t>Science of Information</a:t>
            </a:r>
            <a:endParaRPr lang="en-US" dirty="0"/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38100" y="2438400"/>
            <a:ext cx="6975475" cy="1074738"/>
          </a:xfrm>
        </p:spPr>
        <p:txBody>
          <a:bodyPr/>
          <a:lstStyle/>
          <a:p>
            <a:pPr>
              <a:spcBef>
                <a:spcPts val="600"/>
              </a:spcBef>
            </a:pPr>
            <a:endParaRPr lang="en-US" sz="600" dirty="0" smtClean="0">
              <a:latin typeface="Arial" charset="0"/>
              <a:cs typeface="Arial" charset="0"/>
            </a:endParaRPr>
          </a:p>
          <a:p>
            <a:pPr>
              <a:lnSpc>
                <a:spcPts val="3363"/>
              </a:lnSpc>
              <a:spcBef>
                <a:spcPts val="600"/>
              </a:spcBef>
            </a:pPr>
            <a:r>
              <a:rPr lang="en-US" sz="3200" dirty="0" smtClean="0">
                <a:latin typeface="Arial" charset="0"/>
                <a:cs typeface="Arial" charset="0"/>
              </a:rPr>
              <a:t>Life </a:t>
            </a:r>
            <a:r>
              <a:rPr lang="en-US" sz="3200" smtClean="0">
                <a:latin typeface="Arial" charset="0"/>
                <a:cs typeface="Arial" charset="0"/>
              </a:rPr>
              <a:t>Sciences Thrust</a:t>
            </a:r>
            <a:endParaRPr lang="en-US" sz="32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33400" y="762000"/>
            <a:ext cx="8228013" cy="1176338"/>
          </a:xfrm>
        </p:spPr>
        <p:txBody>
          <a:bodyPr wrap="square" lIns="0" tIns="10058" rIns="0" bIns="0" numCol="1" anchorCtr="0" compatLnSpc="1">
            <a:prstTxWarp prst="textNoShape">
              <a:avLst/>
            </a:prstTxWarp>
            <a:normAutofit fontScale="90000"/>
          </a:bodyPr>
          <a:lstStyle/>
          <a:p>
            <a:pPr defTabSz="457200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mtClean="0">
                <a:effectLst/>
                <a:cs typeface="Arial" charset="0"/>
              </a:rPr>
              <a:t>Information Theory and Life Sciences: Scratching the Surface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905000"/>
            <a:ext cx="4895850" cy="401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5391150" y="6429375"/>
            <a:ext cx="3525838" cy="206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sz="1100">
                <a:solidFill>
                  <a:srgbClr val="000000"/>
                </a:solidFill>
              </a:rPr>
              <a:t>Fatima et al. Cancer Epidemiol Biomarkers Prev 2008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14338" y="6056313"/>
            <a:ext cx="8502650" cy="220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14338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GB" sz="1500">
                <a:solidFill>
                  <a:srgbClr val="000000"/>
                </a:solidFill>
              </a:rPr>
              <a:t>Enriched functional categories and pathways in colorectal cancer cell lines following treatment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838200"/>
            <a:ext cx="8228013" cy="1035050"/>
          </a:xfrm>
        </p:spPr>
        <p:txBody>
          <a:bodyPr wrap="square" lIns="0" tIns="10058" rIns="0" bIns="0" numCol="1" anchorCtr="0" compatLnSpc="1">
            <a:prstTxWarp prst="textNoShape">
              <a:avLst/>
            </a:prstTxWarp>
            <a:normAutofit fontScale="90000"/>
          </a:bodyPr>
          <a:lstStyle/>
          <a:p>
            <a:pPr defTabSz="457200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mtClean="0">
                <a:effectLst/>
                <a:cs typeface="Arial" charset="0"/>
              </a:rPr>
              <a:t>Information Theory and Life Sciences: Emerging Frontiers</a:t>
            </a:r>
          </a:p>
        </p:txBody>
      </p:sp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5391150" y="6635750"/>
            <a:ext cx="3525838" cy="16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sz="1100">
                <a:solidFill>
                  <a:srgbClr val="000000"/>
                </a:solidFill>
              </a:rPr>
              <a:t>Sun et al., JCI 2007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563563" y="6013450"/>
            <a:ext cx="8502650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GB" sz="1500">
                <a:solidFill>
                  <a:srgbClr val="000000"/>
                </a:solidFill>
              </a:rPr>
              <a:t>Hedgehog (HH), Notch, and Wnt signaling are key stem cell self-renewal pathways that are deregulated in lung cancer and thus represent potential therapeutic targets</a:t>
            </a: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006600"/>
            <a:ext cx="5975350" cy="3959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685800" y="838200"/>
            <a:ext cx="7772400" cy="739775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3600" smtClean="0">
                <a:effectLst/>
                <a:latin typeface="Continuum Medium"/>
                <a:cs typeface="Arial" charset="0"/>
              </a:rPr>
              <a:t>Key Outstanding Challenges</a:t>
            </a:r>
          </a:p>
        </p:txBody>
      </p:sp>
      <p:sp>
        <p:nvSpPr>
          <p:cNvPr id="32770" name="Subtitle 2"/>
          <p:cNvSpPr>
            <a:spLocks noGrp="1"/>
          </p:cNvSpPr>
          <p:nvPr>
            <p:ph type="subTitle" idx="4294967295"/>
          </p:nvPr>
        </p:nvSpPr>
        <p:spPr>
          <a:xfrm>
            <a:off x="914400" y="1700213"/>
            <a:ext cx="6657975" cy="1262062"/>
          </a:xfrm>
        </p:spPr>
        <p:txBody>
          <a:bodyPr/>
          <a:lstStyle/>
          <a:p>
            <a:pPr marL="381000" indent="-3810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800" smtClean="0">
                <a:solidFill>
                  <a:srgbClr val="990033"/>
                </a:solidFill>
                <a:latin typeface="Arial" charset="0"/>
                <a:cs typeface="Arial" charset="0"/>
              </a:rPr>
              <a:t>Information in spatio-temporal data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000" smtClean="0">
                <a:latin typeface="Arial" charset="0"/>
                <a:cs typeface="Arial" charset="0"/>
              </a:rPr>
              <a:t>Scaling from molecular processes within the cell to entire populations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000" smtClean="0">
                <a:latin typeface="Arial" charset="0"/>
                <a:cs typeface="Arial" charset="0"/>
              </a:rPr>
              <a:t>Timescales ranging from femtosecond-scale ligand binding to eons</a:t>
            </a:r>
          </a:p>
        </p:txBody>
      </p:sp>
      <p:pic>
        <p:nvPicPr>
          <p:cNvPr id="159751" name="Picture 4" descr="nfk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538" y="3290888"/>
            <a:ext cx="6118225" cy="324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685800" y="838200"/>
            <a:ext cx="7772400" cy="8382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3600" smtClean="0">
                <a:effectLst/>
                <a:latin typeface="Continuum Medium"/>
                <a:cs typeface="Arial" charset="0"/>
              </a:rPr>
              <a:t>Key Outstanding Challenges</a:t>
            </a:r>
          </a:p>
        </p:txBody>
      </p:sp>
      <p:sp>
        <p:nvSpPr>
          <p:cNvPr id="41987" name="Subtitle 2"/>
          <p:cNvSpPr>
            <a:spLocks noGrp="1"/>
          </p:cNvSpPr>
          <p:nvPr>
            <p:ph type="subTitle" idx="4294967295"/>
          </p:nvPr>
        </p:nvSpPr>
        <p:spPr>
          <a:xfrm>
            <a:off x="379413" y="2122488"/>
            <a:ext cx="3043237" cy="4202112"/>
          </a:xfrm>
        </p:spPr>
        <p:txBody>
          <a:bodyPr/>
          <a:lstStyle/>
          <a:p>
            <a:pPr marL="381000" indent="-3810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Information in </a:t>
            </a:r>
            <a:r>
              <a:rPr lang="en-US" sz="2400" smtClean="0">
                <a:solidFill>
                  <a:srgbClr val="990033"/>
                </a:solidFill>
                <a:latin typeface="Arial" charset="0"/>
                <a:cs typeface="Arial" charset="0"/>
              </a:rPr>
              <a:t>systems/networks</a:t>
            </a:r>
            <a:r>
              <a:rPr lang="en-US" sz="2000" smtClean="0">
                <a:latin typeface="Arial" charset="0"/>
                <a:cs typeface="Arial" charset="0"/>
              </a:rPr>
              <a:t> 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000" smtClean="0">
                <a:latin typeface="Arial" charset="0"/>
                <a:cs typeface="Arial" charset="0"/>
              </a:rPr>
              <a:t>Modularity and function-based information measures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000" smtClean="0">
                <a:latin typeface="Arial" charset="0"/>
                <a:cs typeface="Arial" charset="0"/>
              </a:rPr>
              <a:t>Comparative/ discriminant analysis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000" smtClean="0">
                <a:latin typeface="Arial" charset="0"/>
                <a:cs typeface="Arial" charset="0"/>
              </a:rPr>
              <a:t>Methods and validation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None/>
            </a:pPr>
            <a:endParaRPr lang="en-US" sz="2000" smtClean="0">
              <a:latin typeface="Arial" charset="0"/>
              <a:cs typeface="Arial" charset="0"/>
            </a:endParaRPr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4400" y="2273300"/>
            <a:ext cx="5397500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5988" y="4619625"/>
            <a:ext cx="5410200" cy="175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685800" y="838200"/>
            <a:ext cx="7772400" cy="8382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3600" smtClean="0">
                <a:effectLst/>
                <a:latin typeface="Continuum Medium"/>
                <a:cs typeface="Arial" charset="0"/>
              </a:rPr>
              <a:t>Key Outstanding Challenges</a:t>
            </a:r>
          </a:p>
        </p:txBody>
      </p:sp>
      <p:sp>
        <p:nvSpPr>
          <p:cNvPr id="40963" name="Subtitle 2"/>
          <p:cNvSpPr>
            <a:spLocks noGrp="1"/>
          </p:cNvSpPr>
          <p:nvPr>
            <p:ph type="subTitle" idx="4294967295"/>
          </p:nvPr>
        </p:nvSpPr>
        <p:spPr>
          <a:xfrm>
            <a:off x="733425" y="1981200"/>
            <a:ext cx="8080375" cy="4343400"/>
          </a:xfrm>
        </p:spPr>
        <p:txBody>
          <a:bodyPr/>
          <a:lstStyle/>
          <a:p>
            <a:pPr marL="381000" indent="-3810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800" smtClean="0">
                <a:latin typeface="Arial" charset="0"/>
                <a:cs typeface="Arial" charset="0"/>
              </a:rPr>
              <a:t>Information and </a:t>
            </a:r>
            <a:r>
              <a:rPr lang="en-US" sz="2800" smtClean="0">
                <a:solidFill>
                  <a:srgbClr val="990033"/>
                </a:solidFill>
                <a:latin typeface="Arial" charset="0"/>
                <a:cs typeface="Arial" charset="0"/>
              </a:rPr>
              <a:t>context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Tissue specific pathways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Normal physiology versus pathology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endParaRPr lang="en-US" sz="2400" smtClean="0">
              <a:latin typeface="Arial" charset="0"/>
              <a:cs typeface="Arial" charset="0"/>
            </a:endParaRPr>
          </a:p>
          <a:p>
            <a:pPr marL="381000" indent="-3810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800" smtClean="0">
                <a:solidFill>
                  <a:srgbClr val="990033"/>
                </a:solidFill>
                <a:latin typeface="Arial" charset="0"/>
                <a:cs typeface="Arial" charset="0"/>
              </a:rPr>
              <a:t>Data transformation, reduction, and abstraction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Data complexity, noise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Signal transduction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Models, manifestation, and granularity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276225" y="1169988"/>
            <a:ext cx="868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8A3E"/>
                </a:solidFill>
                <a:latin typeface="Continuum Medium"/>
              </a:rPr>
              <a:t>Information in Systems: Near-Term Challenges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7113" y="2095500"/>
            <a:ext cx="7231062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Information Theoretic measures and methods for modularity in biochemical networks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Models and methods for conservation in large networks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Methods for in-</a:t>
            </a:r>
            <a:r>
              <a:rPr lang="en-US" sz="2400" dirty="0" err="1">
                <a:latin typeface="+mn-lt"/>
                <a:cs typeface="+mn-cs"/>
              </a:rPr>
              <a:t>silico</a:t>
            </a:r>
            <a:r>
              <a:rPr lang="en-US" sz="2400" dirty="0">
                <a:latin typeface="+mn-lt"/>
                <a:cs typeface="+mn-cs"/>
              </a:rPr>
              <a:t> network inference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Integration of tools into the </a:t>
            </a:r>
            <a:r>
              <a:rPr lang="en-US" sz="2400" dirty="0" err="1">
                <a:latin typeface="+mn-lt"/>
                <a:cs typeface="+mn-cs"/>
              </a:rPr>
              <a:t>BioPathways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WorkBench</a:t>
            </a:r>
            <a:endParaRPr lang="en-US" sz="2400" dirty="0">
              <a:latin typeface="+mn-lt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Identification/ </a:t>
            </a:r>
            <a:r>
              <a:rPr lang="en-US" sz="2400" dirty="0" err="1">
                <a:latin typeface="+mn-lt"/>
                <a:cs typeface="+mn-cs"/>
              </a:rPr>
              <a:t>Curation</a:t>
            </a:r>
            <a:r>
              <a:rPr lang="en-US" sz="2400" dirty="0">
                <a:latin typeface="+mn-lt"/>
                <a:cs typeface="+mn-cs"/>
              </a:rPr>
              <a:t> of data sources for phenotype-characterized data in support of </a:t>
            </a:r>
            <a:r>
              <a:rPr lang="en-US" sz="2400" dirty="0" err="1">
                <a:latin typeface="+mn-lt"/>
                <a:cs typeface="+mn-cs"/>
              </a:rPr>
              <a:t>discriminant</a:t>
            </a:r>
            <a:r>
              <a:rPr lang="en-US" sz="2400" dirty="0">
                <a:latin typeface="+mn-lt"/>
                <a:cs typeface="+mn-cs"/>
              </a:rPr>
              <a:t> analysis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24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261938" y="1028700"/>
            <a:ext cx="868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>
                <a:solidFill>
                  <a:srgbClr val="008A3E"/>
                </a:solidFill>
                <a:latin typeface="Continuum Medium"/>
              </a:rPr>
              <a:t>Information in Systems: Medium-Term (years 2/3) Challenges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7113" y="2095500"/>
            <a:ext cx="7231062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Role of spatial compartmentalization in function (</a:t>
            </a:r>
            <a:r>
              <a:rPr lang="en-US" sz="2400" dirty="0" err="1">
                <a:latin typeface="+mn-lt"/>
                <a:cs typeface="+mn-cs"/>
              </a:rPr>
              <a:t>spatio</a:t>
            </a:r>
            <a:r>
              <a:rPr lang="en-US" sz="2400" dirty="0">
                <a:latin typeface="+mn-lt"/>
                <a:cs typeface="+mn-cs"/>
              </a:rPr>
              <a:t>-temporal information flow)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Characterization of phenotype-implicated data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Models and methods for </a:t>
            </a:r>
            <a:r>
              <a:rPr lang="en-US" sz="2400" dirty="0" err="1">
                <a:latin typeface="+mn-lt"/>
                <a:cs typeface="+mn-cs"/>
              </a:rPr>
              <a:t>discriminant</a:t>
            </a:r>
            <a:r>
              <a:rPr lang="en-US" sz="2400" dirty="0">
                <a:latin typeface="+mn-lt"/>
                <a:cs typeface="+mn-cs"/>
              </a:rPr>
              <a:t> and discriminating sub-networks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Relationship between information content/ flow, network stability, and biological function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Scaling up from cellular to intra-cellular networks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24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470" y="3398520"/>
            <a:ext cx="8229600" cy="762000"/>
          </a:xfrm>
        </p:spPr>
        <p:txBody>
          <a:bodyPr/>
          <a:lstStyle/>
          <a:p>
            <a:r>
              <a:rPr lang="en-US" dirty="0" smtClean="0"/>
              <a:t>Some Recent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8538" t="30154" r="33078" b="12985"/>
          <a:stretch>
            <a:fillRect/>
          </a:stretch>
        </p:blipFill>
        <p:spPr bwMode="auto">
          <a:xfrm>
            <a:off x="407964" y="1167622"/>
            <a:ext cx="8435589" cy="513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8615" t="30277" r="33077" b="14708"/>
          <a:stretch>
            <a:fillRect/>
          </a:stretch>
        </p:blipFill>
        <p:spPr bwMode="auto">
          <a:xfrm>
            <a:off x="196948" y="928467"/>
            <a:ext cx="8778743" cy="517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Life Sciences: A Discipline in Flux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87513"/>
            <a:ext cx="8229600" cy="4221162"/>
          </a:xfrm>
        </p:spPr>
        <p:txBody>
          <a:bodyPr rtlCol="0">
            <a:normAutofit fontScale="85000" lnSpcReduction="1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Biology has rapidly become a data rich science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While broad disciplines within biology, over the past five decades have taken a deconstructive view, there is tremendous activity in an integrated systems view of bio-systems.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Traditional concepts in Information Theory have been critical for traditional analyses and modeling and bioinformatics.</a:t>
            </a:r>
            <a:endParaRPr lang="en-US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568233-245F-47B3-AB87-FE83A3590144}" type="slidenum">
              <a:rPr lang="en-US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8923" t="30338" r="34846" b="11323"/>
          <a:stretch>
            <a:fillRect/>
          </a:stretch>
        </p:blipFill>
        <p:spPr bwMode="auto">
          <a:xfrm>
            <a:off x="295423" y="914399"/>
            <a:ext cx="8665697" cy="561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8846" t="30523" r="36616" b="11509"/>
          <a:stretch>
            <a:fillRect/>
          </a:stretch>
        </p:blipFill>
        <p:spPr bwMode="auto">
          <a:xfrm>
            <a:off x="351693" y="914401"/>
            <a:ext cx="8512835" cy="565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9000" t="30400" r="34462" b="14831"/>
          <a:stretch>
            <a:fillRect/>
          </a:stretch>
        </p:blipFill>
        <p:spPr bwMode="auto">
          <a:xfrm>
            <a:off x="211015" y="942536"/>
            <a:ext cx="8759745" cy="530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8846" t="30400" r="34846" b="11754"/>
          <a:stretch>
            <a:fillRect/>
          </a:stretch>
        </p:blipFill>
        <p:spPr bwMode="auto">
          <a:xfrm>
            <a:off x="365760" y="956604"/>
            <a:ext cx="854477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8769" t="30400" r="33846" b="11508"/>
          <a:stretch>
            <a:fillRect/>
          </a:stretch>
        </p:blipFill>
        <p:spPr bwMode="auto">
          <a:xfrm>
            <a:off x="309489" y="928469"/>
            <a:ext cx="8649066" cy="547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9692" t="30400" r="36077" b="11754"/>
          <a:stretch>
            <a:fillRect/>
          </a:stretch>
        </p:blipFill>
        <p:spPr bwMode="auto">
          <a:xfrm>
            <a:off x="407963" y="914400"/>
            <a:ext cx="8461718" cy="564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9538" t="30277" r="34616" b="14092"/>
          <a:stretch>
            <a:fillRect/>
          </a:stretch>
        </p:blipFill>
        <p:spPr bwMode="auto">
          <a:xfrm>
            <a:off x="225084" y="956603"/>
            <a:ext cx="8736036" cy="543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9538" t="30277" r="36000" b="16185"/>
          <a:stretch>
            <a:fillRect/>
          </a:stretch>
        </p:blipFill>
        <p:spPr bwMode="auto">
          <a:xfrm>
            <a:off x="211015" y="956603"/>
            <a:ext cx="8792211" cy="540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9769" t="30154" r="35846" b="11508"/>
          <a:stretch>
            <a:fillRect/>
          </a:stretch>
        </p:blipFill>
        <p:spPr bwMode="auto">
          <a:xfrm>
            <a:off x="422030" y="914401"/>
            <a:ext cx="8456077" cy="56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9385" t="30400" r="36461" b="15200"/>
          <a:stretch>
            <a:fillRect/>
          </a:stretch>
        </p:blipFill>
        <p:spPr bwMode="auto">
          <a:xfrm>
            <a:off x="211015" y="914400"/>
            <a:ext cx="8805741" cy="55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74183" y="840993"/>
            <a:ext cx="8229600" cy="76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Shannon and Information Flow</a:t>
            </a:r>
          </a:p>
        </p:txBody>
      </p:sp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828800" y="2124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228600" y="2109788"/>
            <a:ext cx="114300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2" name="Rectangle 12"/>
          <p:cNvSpPr>
            <a:spLocks noChangeArrowheads="1"/>
          </p:cNvSpPr>
          <p:nvPr/>
        </p:nvSpPr>
        <p:spPr bwMode="auto">
          <a:xfrm>
            <a:off x="4267200" y="2490788"/>
            <a:ext cx="4572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3" name="Rectangle 19"/>
          <p:cNvSpPr>
            <a:spLocks noChangeArrowheads="1"/>
          </p:cNvSpPr>
          <p:nvPr/>
        </p:nvSpPr>
        <p:spPr bwMode="auto">
          <a:xfrm>
            <a:off x="3962400" y="4090988"/>
            <a:ext cx="114300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4" name="Rectangle 20"/>
          <p:cNvSpPr>
            <a:spLocks noChangeArrowheads="1"/>
          </p:cNvSpPr>
          <p:nvPr/>
        </p:nvSpPr>
        <p:spPr bwMode="auto">
          <a:xfrm>
            <a:off x="2209800" y="2109788"/>
            <a:ext cx="114300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5" name="Rectangle 21"/>
          <p:cNvSpPr>
            <a:spLocks noChangeArrowheads="1"/>
          </p:cNvSpPr>
          <p:nvPr/>
        </p:nvSpPr>
        <p:spPr bwMode="auto">
          <a:xfrm>
            <a:off x="5715000" y="2109788"/>
            <a:ext cx="114300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6" name="Rectangle 22"/>
          <p:cNvSpPr>
            <a:spLocks noChangeArrowheads="1"/>
          </p:cNvSpPr>
          <p:nvPr/>
        </p:nvSpPr>
        <p:spPr bwMode="auto">
          <a:xfrm>
            <a:off x="7924800" y="2109788"/>
            <a:ext cx="114300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7" name="Text Box 23"/>
          <p:cNvSpPr txBox="1">
            <a:spLocks noChangeArrowheads="1"/>
          </p:cNvSpPr>
          <p:nvPr/>
        </p:nvSpPr>
        <p:spPr bwMode="auto">
          <a:xfrm>
            <a:off x="0" y="2414588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006600"/>
                </a:solidFill>
              </a:rPr>
              <a:t>Information Source</a:t>
            </a:r>
          </a:p>
        </p:txBody>
      </p:sp>
      <p:sp>
        <p:nvSpPr>
          <p:cNvPr id="17418" name="Text Box 24"/>
          <p:cNvSpPr txBox="1">
            <a:spLocks noChangeArrowheads="1"/>
          </p:cNvSpPr>
          <p:nvPr/>
        </p:nvSpPr>
        <p:spPr bwMode="auto">
          <a:xfrm>
            <a:off x="2209800" y="2566988"/>
            <a:ext cx="1371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6600"/>
                </a:solidFill>
              </a:rPr>
              <a:t>Transmitter</a:t>
            </a:r>
          </a:p>
        </p:txBody>
      </p:sp>
      <p:sp>
        <p:nvSpPr>
          <p:cNvPr id="17419" name="Text Box 25"/>
          <p:cNvSpPr txBox="1">
            <a:spLocks noChangeArrowheads="1"/>
          </p:cNvSpPr>
          <p:nvPr/>
        </p:nvSpPr>
        <p:spPr bwMode="auto">
          <a:xfrm>
            <a:off x="5715000" y="2566988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Receiver</a:t>
            </a:r>
          </a:p>
        </p:txBody>
      </p:sp>
      <p:sp>
        <p:nvSpPr>
          <p:cNvPr id="17420" name="Text Box 26"/>
          <p:cNvSpPr txBox="1">
            <a:spLocks noChangeArrowheads="1"/>
          </p:cNvSpPr>
          <p:nvPr/>
        </p:nvSpPr>
        <p:spPr bwMode="auto">
          <a:xfrm>
            <a:off x="7848600" y="2566988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Destination</a:t>
            </a:r>
          </a:p>
        </p:txBody>
      </p:sp>
      <p:sp>
        <p:nvSpPr>
          <p:cNvPr id="17421" name="Text Box 27"/>
          <p:cNvSpPr txBox="1">
            <a:spLocks noChangeArrowheads="1"/>
          </p:cNvSpPr>
          <p:nvPr/>
        </p:nvSpPr>
        <p:spPr bwMode="auto">
          <a:xfrm>
            <a:off x="3886200" y="4395788"/>
            <a:ext cx="1295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Noise Source</a:t>
            </a:r>
          </a:p>
        </p:txBody>
      </p:sp>
      <p:sp>
        <p:nvSpPr>
          <p:cNvPr id="17422" name="AutoShape 30"/>
          <p:cNvSpPr>
            <a:spLocks noChangeArrowheads="1"/>
          </p:cNvSpPr>
          <p:nvPr/>
        </p:nvSpPr>
        <p:spPr bwMode="auto">
          <a:xfrm>
            <a:off x="1447800" y="2566988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tx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23" name="AutoShape 31"/>
          <p:cNvSpPr>
            <a:spLocks noChangeArrowheads="1"/>
          </p:cNvSpPr>
          <p:nvPr/>
        </p:nvSpPr>
        <p:spPr bwMode="auto">
          <a:xfrm>
            <a:off x="3429000" y="25669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tx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24" name="AutoShape 32"/>
          <p:cNvSpPr>
            <a:spLocks noChangeArrowheads="1"/>
          </p:cNvSpPr>
          <p:nvPr/>
        </p:nvSpPr>
        <p:spPr bwMode="auto">
          <a:xfrm>
            <a:off x="4800600" y="25669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tx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25" name="AutoShape 33"/>
          <p:cNvSpPr>
            <a:spLocks noChangeArrowheads="1"/>
          </p:cNvSpPr>
          <p:nvPr/>
        </p:nvSpPr>
        <p:spPr bwMode="auto">
          <a:xfrm>
            <a:off x="7010400" y="2566988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tx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26" name="AutoShape 34"/>
          <p:cNvSpPr>
            <a:spLocks noChangeArrowheads="1"/>
          </p:cNvSpPr>
          <p:nvPr/>
        </p:nvSpPr>
        <p:spPr bwMode="auto">
          <a:xfrm>
            <a:off x="4419600" y="2947988"/>
            <a:ext cx="228600" cy="1066800"/>
          </a:xfrm>
          <a:prstGeom prst="upArrow">
            <a:avLst>
              <a:gd name="adj1" fmla="val 50000"/>
              <a:gd name="adj2" fmla="val 116667"/>
            </a:avLst>
          </a:prstGeom>
          <a:solidFill>
            <a:schemeClr val="tx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27" name="Text Box 35"/>
          <p:cNvSpPr txBox="1">
            <a:spLocks noChangeArrowheads="1"/>
          </p:cNvSpPr>
          <p:nvPr/>
        </p:nvSpPr>
        <p:spPr bwMode="auto">
          <a:xfrm>
            <a:off x="1219200" y="2262188"/>
            <a:ext cx="1143000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Message</a:t>
            </a:r>
          </a:p>
        </p:txBody>
      </p:sp>
      <p:sp>
        <p:nvSpPr>
          <p:cNvPr id="17428" name="Text Box 36"/>
          <p:cNvSpPr txBox="1">
            <a:spLocks noChangeArrowheads="1"/>
          </p:cNvSpPr>
          <p:nvPr/>
        </p:nvSpPr>
        <p:spPr bwMode="auto">
          <a:xfrm>
            <a:off x="3429000" y="2262188"/>
            <a:ext cx="914400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Signal</a:t>
            </a:r>
          </a:p>
        </p:txBody>
      </p:sp>
      <p:sp>
        <p:nvSpPr>
          <p:cNvPr id="17429" name="Text Box 37"/>
          <p:cNvSpPr txBox="1">
            <a:spLocks noChangeArrowheads="1"/>
          </p:cNvSpPr>
          <p:nvPr/>
        </p:nvSpPr>
        <p:spPr bwMode="auto">
          <a:xfrm>
            <a:off x="4572000" y="2125663"/>
            <a:ext cx="1143000" cy="5175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Received Signal</a:t>
            </a:r>
          </a:p>
        </p:txBody>
      </p:sp>
      <p:sp>
        <p:nvSpPr>
          <p:cNvPr id="17430" name="Text Box 38"/>
          <p:cNvSpPr txBox="1">
            <a:spLocks noChangeArrowheads="1"/>
          </p:cNvSpPr>
          <p:nvPr/>
        </p:nvSpPr>
        <p:spPr bwMode="auto">
          <a:xfrm>
            <a:off x="6781800" y="2262188"/>
            <a:ext cx="1143000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Message</a:t>
            </a:r>
          </a:p>
        </p:txBody>
      </p:sp>
      <p:sp>
        <p:nvSpPr>
          <p:cNvPr id="17431" name="Text Box 39"/>
          <p:cNvSpPr txBox="1">
            <a:spLocks noChangeArrowheads="1"/>
          </p:cNvSpPr>
          <p:nvPr/>
        </p:nvSpPr>
        <p:spPr bwMode="auto">
          <a:xfrm>
            <a:off x="152400" y="5818188"/>
            <a:ext cx="8839200" cy="3667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A generalized communication system, from Shannon (1948)</a:t>
            </a:r>
          </a:p>
        </p:txBody>
      </p:sp>
      <p:sp>
        <p:nvSpPr>
          <p:cNvPr id="17432" name="Slide Number Placeholder 2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1F33FB-D965-455C-BF4A-C63B59AAD909}" type="slidenum">
              <a:rPr lang="en-US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 l="9692" t="30338" r="37077" b="16985"/>
          <a:stretch>
            <a:fillRect/>
          </a:stretch>
        </p:blipFill>
        <p:spPr bwMode="auto">
          <a:xfrm>
            <a:off x="196947" y="1012874"/>
            <a:ext cx="8750105" cy="541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9615" t="30277" r="35077" b="12738"/>
          <a:stretch>
            <a:fillRect/>
          </a:stretch>
        </p:blipFill>
        <p:spPr bwMode="auto">
          <a:xfrm>
            <a:off x="196948" y="942535"/>
            <a:ext cx="8764172" cy="564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9846" t="30523" r="37846" b="13231"/>
          <a:stretch>
            <a:fillRect/>
          </a:stretch>
        </p:blipFill>
        <p:spPr bwMode="auto">
          <a:xfrm>
            <a:off x="407963" y="956603"/>
            <a:ext cx="8384345" cy="563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9538" t="30277" r="33462" b="12492"/>
          <a:stretch>
            <a:fillRect/>
          </a:stretch>
        </p:blipFill>
        <p:spPr bwMode="auto">
          <a:xfrm>
            <a:off x="211016" y="928467"/>
            <a:ext cx="8832514" cy="554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9308" t="30400" r="36154" b="11508"/>
          <a:stretch>
            <a:fillRect/>
          </a:stretch>
        </p:blipFill>
        <p:spPr bwMode="auto">
          <a:xfrm>
            <a:off x="407965" y="942537"/>
            <a:ext cx="8389140" cy="558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9308" t="37662" r="39077" b="13969"/>
          <a:stretch>
            <a:fillRect/>
          </a:stretch>
        </p:blipFill>
        <p:spPr bwMode="auto">
          <a:xfrm>
            <a:off x="295423" y="1378635"/>
            <a:ext cx="8334550" cy="48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9231" t="30400" r="35154" b="13354"/>
          <a:stretch>
            <a:fillRect/>
          </a:stretch>
        </p:blipFill>
        <p:spPr bwMode="auto">
          <a:xfrm>
            <a:off x="211016" y="928469"/>
            <a:ext cx="8791077" cy="555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9692" t="30400" r="34462" b="14338"/>
          <a:stretch>
            <a:fillRect/>
          </a:stretch>
        </p:blipFill>
        <p:spPr bwMode="auto">
          <a:xfrm>
            <a:off x="211015" y="956603"/>
            <a:ext cx="8802867" cy="544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9692" t="30400" r="35231" b="14831"/>
          <a:stretch>
            <a:fillRect/>
          </a:stretch>
        </p:blipFill>
        <p:spPr bwMode="auto">
          <a:xfrm>
            <a:off x="211016" y="914400"/>
            <a:ext cx="8759652" cy="544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9385" t="30400" r="34538" b="13846"/>
          <a:stretch>
            <a:fillRect/>
          </a:stretch>
        </p:blipFill>
        <p:spPr bwMode="auto">
          <a:xfrm>
            <a:off x="225083" y="942536"/>
            <a:ext cx="882910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3058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/>
              <a:t>Shannon’s Model Applied to DNA Transcription</a:t>
            </a:r>
          </a:p>
        </p:txBody>
      </p:sp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1828800" y="2124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35" name="Rectangle 26"/>
          <p:cNvSpPr>
            <a:spLocks noChangeArrowheads="1"/>
          </p:cNvSpPr>
          <p:nvPr/>
        </p:nvSpPr>
        <p:spPr bwMode="auto">
          <a:xfrm>
            <a:off x="304800" y="2022475"/>
            <a:ext cx="8610600" cy="3733800"/>
          </a:xfrm>
          <a:prstGeom prst="rect">
            <a:avLst/>
          </a:prstGeom>
          <a:solidFill>
            <a:srgbClr val="73B98E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57200" y="2643188"/>
            <a:ext cx="1074738" cy="1035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327525" y="2989263"/>
            <a:ext cx="430213" cy="4127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041775" y="4438650"/>
            <a:ext cx="1074738" cy="1035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2392363" y="2643188"/>
            <a:ext cx="1074737" cy="1035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5618163" y="2643188"/>
            <a:ext cx="1074737" cy="1035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7696200" y="2643188"/>
            <a:ext cx="1076325" cy="1035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2320925" y="2851150"/>
            <a:ext cx="12906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006600"/>
                </a:solidFill>
                <a:latin typeface="+mn-lt"/>
                <a:cs typeface="+mn-cs"/>
              </a:rPr>
              <a:t>Transmitter</a:t>
            </a:r>
            <a:br>
              <a:rPr lang="en-US" sz="1200" b="1">
                <a:solidFill>
                  <a:srgbClr val="006600"/>
                </a:solidFill>
                <a:latin typeface="+mn-lt"/>
                <a:cs typeface="+mn-cs"/>
              </a:rPr>
            </a:br>
            <a:r>
              <a:rPr lang="en-US" sz="12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RNA Polymerase</a:t>
            </a:r>
          </a:p>
        </p:txBody>
      </p:sp>
      <p:sp>
        <p:nvSpPr>
          <p:cNvPr id="18443" name="Text Box 12"/>
          <p:cNvSpPr txBox="1">
            <a:spLocks noChangeArrowheads="1"/>
          </p:cNvSpPr>
          <p:nvPr/>
        </p:nvSpPr>
        <p:spPr bwMode="auto">
          <a:xfrm>
            <a:off x="5618163" y="2919413"/>
            <a:ext cx="10747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Receiver</a:t>
            </a:r>
            <a:br>
              <a:rPr lang="en-US" sz="1400" b="1">
                <a:solidFill>
                  <a:srgbClr val="006600"/>
                </a:solidFill>
              </a:rPr>
            </a:br>
            <a:r>
              <a:rPr lang="en-US" sz="1400" b="1">
                <a:solidFill>
                  <a:srgbClr val="FF0000"/>
                </a:solidFill>
              </a:rPr>
              <a:t>RNA</a:t>
            </a:r>
          </a:p>
        </p:txBody>
      </p:sp>
      <p:sp>
        <p:nvSpPr>
          <p:cNvPr id="18444" name="Text Box 13"/>
          <p:cNvSpPr txBox="1">
            <a:spLocks noChangeArrowheads="1"/>
          </p:cNvSpPr>
          <p:nvPr/>
        </p:nvSpPr>
        <p:spPr bwMode="auto">
          <a:xfrm>
            <a:off x="7553325" y="2919413"/>
            <a:ext cx="13620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Destination</a:t>
            </a:r>
            <a:br>
              <a:rPr lang="en-US" sz="1400" b="1">
                <a:solidFill>
                  <a:srgbClr val="006600"/>
                </a:solidFill>
              </a:rPr>
            </a:br>
            <a:r>
              <a:rPr lang="en-US" sz="1400" b="1">
                <a:solidFill>
                  <a:srgbClr val="FF0000"/>
                </a:solidFill>
              </a:rPr>
              <a:t>Ribosome</a:t>
            </a:r>
          </a:p>
        </p:txBody>
      </p:sp>
      <p:sp>
        <p:nvSpPr>
          <p:cNvPr id="18445" name="Text Box 14"/>
          <p:cNvSpPr txBox="1">
            <a:spLocks noChangeArrowheads="1"/>
          </p:cNvSpPr>
          <p:nvPr/>
        </p:nvSpPr>
        <p:spPr bwMode="auto">
          <a:xfrm>
            <a:off x="3968750" y="4575175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Noise Source</a:t>
            </a:r>
            <a:br>
              <a:rPr lang="en-US" sz="1400" b="1">
                <a:solidFill>
                  <a:srgbClr val="006600"/>
                </a:solidFill>
              </a:rPr>
            </a:br>
            <a:r>
              <a:rPr lang="en-US" sz="1000" b="1">
                <a:solidFill>
                  <a:srgbClr val="FF0000"/>
                </a:solidFill>
              </a:rPr>
              <a:t>Transcription Error, Mutation</a:t>
            </a:r>
          </a:p>
        </p:txBody>
      </p:sp>
      <p:sp>
        <p:nvSpPr>
          <p:cNvPr id="18446" name="AutoShape 15"/>
          <p:cNvSpPr>
            <a:spLocks noChangeArrowheads="1"/>
          </p:cNvSpPr>
          <p:nvPr/>
        </p:nvSpPr>
        <p:spPr bwMode="auto">
          <a:xfrm>
            <a:off x="1603375" y="3057525"/>
            <a:ext cx="646113" cy="206375"/>
          </a:xfrm>
          <a:prstGeom prst="rightArrow">
            <a:avLst>
              <a:gd name="adj1" fmla="val 50000"/>
              <a:gd name="adj2" fmla="val 78269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47" name="AutoShape 16"/>
          <p:cNvSpPr>
            <a:spLocks noChangeArrowheads="1"/>
          </p:cNvSpPr>
          <p:nvPr/>
        </p:nvSpPr>
        <p:spPr bwMode="auto">
          <a:xfrm>
            <a:off x="3611563" y="3057525"/>
            <a:ext cx="715962" cy="206375"/>
          </a:xfrm>
          <a:prstGeom prst="rightArrow">
            <a:avLst>
              <a:gd name="adj1" fmla="val 50000"/>
              <a:gd name="adj2" fmla="val 86731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48" name="AutoShape 17"/>
          <p:cNvSpPr>
            <a:spLocks noChangeArrowheads="1"/>
          </p:cNvSpPr>
          <p:nvPr/>
        </p:nvSpPr>
        <p:spPr bwMode="auto">
          <a:xfrm>
            <a:off x="4829175" y="3057525"/>
            <a:ext cx="717550" cy="206375"/>
          </a:xfrm>
          <a:prstGeom prst="rightArrow">
            <a:avLst>
              <a:gd name="adj1" fmla="val 50000"/>
              <a:gd name="adj2" fmla="val 86923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49" name="AutoShape 18"/>
          <p:cNvSpPr>
            <a:spLocks noChangeArrowheads="1"/>
          </p:cNvSpPr>
          <p:nvPr/>
        </p:nvSpPr>
        <p:spPr bwMode="auto">
          <a:xfrm>
            <a:off x="6908800" y="3057525"/>
            <a:ext cx="644525" cy="206375"/>
          </a:xfrm>
          <a:prstGeom prst="rightArrow">
            <a:avLst>
              <a:gd name="adj1" fmla="val 50000"/>
              <a:gd name="adj2" fmla="val 78077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50" name="AutoShape 19"/>
          <p:cNvSpPr>
            <a:spLocks noChangeArrowheads="1"/>
          </p:cNvSpPr>
          <p:nvPr/>
        </p:nvSpPr>
        <p:spPr bwMode="auto">
          <a:xfrm>
            <a:off x="4471988" y="3402013"/>
            <a:ext cx="214312" cy="966787"/>
          </a:xfrm>
          <a:prstGeom prst="upArrow">
            <a:avLst>
              <a:gd name="adj1" fmla="val 50000"/>
              <a:gd name="adj2" fmla="val 112778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51" name="Text Box 20"/>
          <p:cNvSpPr txBox="1">
            <a:spLocks noChangeArrowheads="1"/>
          </p:cNvSpPr>
          <p:nvPr/>
        </p:nvSpPr>
        <p:spPr bwMode="auto">
          <a:xfrm>
            <a:off x="1389063" y="2643188"/>
            <a:ext cx="1074737" cy="48736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Message</a:t>
            </a:r>
            <a:br>
              <a:rPr lang="en-US" sz="1400" b="1">
                <a:solidFill>
                  <a:srgbClr val="FFFFFF"/>
                </a:solidFill>
              </a:rPr>
            </a:br>
            <a:r>
              <a:rPr lang="en-US" sz="1200" b="1">
                <a:solidFill>
                  <a:srgbClr val="FF0000"/>
                </a:solidFill>
              </a:rPr>
              <a:t>Sequence</a:t>
            </a:r>
          </a:p>
        </p:txBody>
      </p:sp>
      <p:sp>
        <p:nvSpPr>
          <p:cNvPr id="18452" name="Text Box 21"/>
          <p:cNvSpPr txBox="1">
            <a:spLocks noChangeArrowheads="1"/>
          </p:cNvSpPr>
          <p:nvPr/>
        </p:nvSpPr>
        <p:spPr bwMode="auto">
          <a:xfrm>
            <a:off x="3540125" y="2505075"/>
            <a:ext cx="858838" cy="6096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Signal</a:t>
            </a:r>
            <a:br>
              <a:rPr lang="en-US" sz="1400" b="1">
                <a:solidFill>
                  <a:srgbClr val="FFFFFF"/>
                </a:solidFill>
              </a:rPr>
            </a:br>
            <a:r>
              <a:rPr lang="en-US" sz="1000" b="1">
                <a:solidFill>
                  <a:srgbClr val="FF0000"/>
                </a:solidFill>
              </a:rPr>
              <a:t>RNA Sequence</a:t>
            </a:r>
          </a:p>
        </p:txBody>
      </p:sp>
      <p:sp>
        <p:nvSpPr>
          <p:cNvPr id="18453" name="Text Box 22"/>
          <p:cNvSpPr txBox="1">
            <a:spLocks noChangeArrowheads="1"/>
          </p:cNvSpPr>
          <p:nvPr/>
        </p:nvSpPr>
        <p:spPr bwMode="auto">
          <a:xfrm>
            <a:off x="4543425" y="2160588"/>
            <a:ext cx="1074738" cy="9747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Received Signal</a:t>
            </a:r>
            <a:br>
              <a:rPr lang="en-US" sz="1400" b="1">
                <a:solidFill>
                  <a:srgbClr val="FFFFFF"/>
                </a:solidFill>
              </a:rPr>
            </a:br>
            <a:r>
              <a:rPr lang="en-US" sz="1000" b="1">
                <a:solidFill>
                  <a:srgbClr val="FF0000"/>
                </a:solidFill>
              </a:rPr>
              <a:t>Completed RNA Sequence</a:t>
            </a:r>
          </a:p>
        </p:txBody>
      </p:sp>
      <p:sp>
        <p:nvSpPr>
          <p:cNvPr id="18454" name="Text Box 23"/>
          <p:cNvSpPr txBox="1">
            <a:spLocks noChangeArrowheads="1"/>
          </p:cNvSpPr>
          <p:nvPr/>
        </p:nvSpPr>
        <p:spPr bwMode="auto">
          <a:xfrm>
            <a:off x="6692900" y="2436813"/>
            <a:ext cx="1076325" cy="6699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Message</a:t>
            </a:r>
            <a:br>
              <a:rPr lang="en-US" sz="1400" b="1">
                <a:solidFill>
                  <a:srgbClr val="FFFFFF"/>
                </a:solidFill>
              </a:rPr>
            </a:br>
            <a:r>
              <a:rPr lang="en-US" sz="1200" b="1">
                <a:solidFill>
                  <a:srgbClr val="FF0000"/>
                </a:solidFill>
              </a:rPr>
              <a:t>RNA Sequence</a:t>
            </a:r>
          </a:p>
        </p:txBody>
      </p:sp>
      <p:sp>
        <p:nvSpPr>
          <p:cNvPr id="18455" name="Text Box 28"/>
          <p:cNvSpPr txBox="1">
            <a:spLocks noChangeArrowheads="1"/>
          </p:cNvSpPr>
          <p:nvPr/>
        </p:nvSpPr>
        <p:spPr bwMode="auto">
          <a:xfrm>
            <a:off x="457200" y="2784475"/>
            <a:ext cx="106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006600"/>
                </a:solidFill>
              </a:rPr>
              <a:t>Information Source</a:t>
            </a:r>
            <a:br>
              <a:rPr lang="en-US" sz="1200" b="1">
                <a:solidFill>
                  <a:srgbClr val="006600"/>
                </a:solidFill>
              </a:rPr>
            </a:br>
            <a:r>
              <a:rPr lang="en-US" sz="1200" b="1">
                <a:solidFill>
                  <a:srgbClr val="FF0000"/>
                </a:solidFill>
              </a:rPr>
              <a:t>DNA</a:t>
            </a:r>
          </a:p>
          <a:p>
            <a:pPr>
              <a:spcBef>
                <a:spcPct val="50000"/>
              </a:spcBef>
            </a:pPr>
            <a:endParaRPr lang="en-US" sz="1200"/>
          </a:p>
        </p:txBody>
      </p:sp>
      <p:sp>
        <p:nvSpPr>
          <p:cNvPr id="18456" name="Slide Number Placeholder 2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D4DC8A-B994-4575-B219-D9470D9579D8}" type="slidenum">
              <a:rPr lang="en-US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9692" t="30277" r="34231" b="16185"/>
          <a:stretch>
            <a:fillRect/>
          </a:stretch>
        </p:blipFill>
        <p:spPr bwMode="auto">
          <a:xfrm>
            <a:off x="211015" y="942535"/>
            <a:ext cx="8793668" cy="524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9462" t="30400" r="34231" b="14092"/>
          <a:stretch>
            <a:fillRect/>
          </a:stretch>
        </p:blipFill>
        <p:spPr bwMode="auto">
          <a:xfrm>
            <a:off x="196949" y="886265"/>
            <a:ext cx="8790592" cy="541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9692" t="30400" r="35692" b="13969"/>
          <a:stretch>
            <a:fillRect/>
          </a:stretch>
        </p:blipFill>
        <p:spPr bwMode="auto">
          <a:xfrm>
            <a:off x="196947" y="914400"/>
            <a:ext cx="8861091" cy="564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9538" t="30523" r="35692" b="16062"/>
          <a:stretch>
            <a:fillRect/>
          </a:stretch>
        </p:blipFill>
        <p:spPr bwMode="auto">
          <a:xfrm>
            <a:off x="196948" y="942536"/>
            <a:ext cx="8839179" cy="538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9769" t="30523" r="34769" b="11138"/>
          <a:stretch>
            <a:fillRect/>
          </a:stretch>
        </p:blipFill>
        <p:spPr bwMode="auto">
          <a:xfrm>
            <a:off x="267286" y="872198"/>
            <a:ext cx="8644924" cy="56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30154" r="34615" b="18646"/>
          <a:stretch>
            <a:fillRect/>
          </a:stretch>
        </p:blipFill>
        <p:spPr bwMode="auto">
          <a:xfrm>
            <a:off x="182880" y="1005840"/>
            <a:ext cx="8764172" cy="506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10077" t="30400" r="35000" b="16800"/>
          <a:stretch>
            <a:fillRect/>
          </a:stretch>
        </p:blipFill>
        <p:spPr bwMode="auto">
          <a:xfrm>
            <a:off x="211016" y="998806"/>
            <a:ext cx="8873665" cy="533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9769" t="30400" r="34692" b="16185"/>
          <a:stretch>
            <a:fillRect/>
          </a:stretch>
        </p:blipFill>
        <p:spPr bwMode="auto">
          <a:xfrm>
            <a:off x="225083" y="956604"/>
            <a:ext cx="8846309" cy="53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9769" t="30400" r="34615" b="19138"/>
          <a:stretch>
            <a:fillRect/>
          </a:stretch>
        </p:blipFill>
        <p:spPr bwMode="auto">
          <a:xfrm>
            <a:off x="196949" y="914400"/>
            <a:ext cx="8880968" cy="503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9615" t="30400" r="32847" b="17169"/>
          <a:stretch>
            <a:fillRect/>
          </a:stretch>
        </p:blipFill>
        <p:spPr bwMode="auto">
          <a:xfrm>
            <a:off x="288685" y="1076179"/>
            <a:ext cx="8756509" cy="498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914400"/>
            <a:ext cx="8228013" cy="1176338"/>
          </a:xfrm>
        </p:spPr>
        <p:txBody>
          <a:bodyPr wrap="square" lIns="0" tIns="10058" rIns="0" bIns="0" numCol="1" anchorCtr="0" compatLnSpc="1">
            <a:prstTxWarp prst="textNoShape">
              <a:avLst/>
            </a:prstTxWarp>
            <a:normAutofit/>
          </a:bodyPr>
          <a:lstStyle/>
          <a:p>
            <a:pPr defTabSz="457200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mtClean="0">
                <a:effectLst/>
                <a:cs typeface="Arial" charset="0"/>
              </a:rPr>
              <a:t>Information Theory and Life Sciences: Renaissance</a:t>
            </a:r>
          </a:p>
        </p:txBody>
      </p:sp>
      <p:sp>
        <p:nvSpPr>
          <p:cNvPr id="19458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2338388"/>
            <a:ext cx="8231188" cy="4154487"/>
          </a:xfrm>
        </p:spPr>
        <p:txBody>
          <a:bodyPr lIns="0" tIns="5486" rIns="0" bIns="0"/>
          <a:lstStyle/>
          <a:p>
            <a:pPr marL="431800" indent="-323850" defTabSz="457200">
              <a:spcAft>
                <a:spcPts val="1200"/>
              </a:spcAft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smtClean="0">
                <a:latin typeface="Arial" charset="0"/>
                <a:cs typeface="Arial" charset="0"/>
              </a:rPr>
              <a:t>Initial efforts focused on sequence conservation, gene finding, motifs, their structural and functional implications, evolution, and phylogeny.</a:t>
            </a:r>
          </a:p>
          <a:p>
            <a:pPr marL="431800" indent="-323850" defTabSz="457200">
              <a:spcAft>
                <a:spcPts val="1200"/>
              </a:spcAft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smtClean="0">
                <a:latin typeface="Arial" charset="0"/>
                <a:cs typeface="Arial" charset="0"/>
              </a:rPr>
              <a:t>Complemented by phenotype databases, significant advances have been made in understanding the genetic basis of disease through information theoretic methods and formalisms.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 l="9154" t="30338" r="35077" b="14031"/>
          <a:stretch>
            <a:fillRect/>
          </a:stretch>
        </p:blipFill>
        <p:spPr bwMode="auto">
          <a:xfrm>
            <a:off x="196948" y="928467"/>
            <a:ext cx="8777525" cy="547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9769" t="30523" r="37462" b="11015"/>
          <a:stretch>
            <a:fillRect/>
          </a:stretch>
        </p:blipFill>
        <p:spPr bwMode="auto">
          <a:xfrm>
            <a:off x="393896" y="886266"/>
            <a:ext cx="8271802" cy="572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Forthcoming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Error Correction in NGS Reads</a:t>
            </a:r>
          </a:p>
          <a:p>
            <a:r>
              <a:rPr lang="en-US" dirty="0" smtClean="0"/>
              <a:t>Information Content of Kinetic Pathways</a:t>
            </a:r>
          </a:p>
          <a:p>
            <a:pPr lvl="1"/>
            <a:r>
              <a:rPr lang="en-US" dirty="0" smtClean="0"/>
              <a:t>Model Selection</a:t>
            </a:r>
          </a:p>
          <a:p>
            <a:pPr lvl="1"/>
            <a:r>
              <a:rPr lang="en-US" dirty="0" smtClean="0"/>
              <a:t>Model Reduction</a:t>
            </a:r>
          </a:p>
          <a:p>
            <a:pPr lvl="1"/>
            <a:r>
              <a:rPr lang="en-US" dirty="0" smtClean="0"/>
              <a:t>Identification of Novel Targets</a:t>
            </a:r>
          </a:p>
          <a:p>
            <a:r>
              <a:rPr lang="en-US" dirty="0" smtClean="0"/>
              <a:t>Higher Order Motifs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ffectLst/>
                <a:latin typeface="Continuum Medium"/>
                <a:cs typeface="Arial" charset="0"/>
              </a:rPr>
              <a:t>Frameworks and Portals</a:t>
            </a:r>
          </a:p>
        </p:txBody>
      </p:sp>
      <p:pic>
        <p:nvPicPr>
          <p:cNvPr id="172036" name="Picture 4" descr="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8725" y="1752600"/>
            <a:ext cx="3886200" cy="275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2037" name="Picture 5" descr="mood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752600"/>
            <a:ext cx="4495800" cy="421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5029200" y="4800600"/>
            <a:ext cx="38909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/>
              <a:t>Over a million sessions and counting!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782638"/>
            <a:ext cx="8228013" cy="1176337"/>
          </a:xfrm>
          <a:noFill/>
        </p:spPr>
        <p:txBody>
          <a:bodyPr wrap="square" lIns="0" tIns="10058" rIns="0" bIns="0" numCol="1" anchorCtr="0" compatLnSpc="1">
            <a:prstTxWarp prst="textNoShape">
              <a:avLst/>
            </a:prstTxWarp>
          </a:bodyPr>
          <a:lstStyle/>
          <a:p>
            <a:pPr defTabSz="457200">
              <a:lnSpc>
                <a:spcPts val="4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mtClean="0">
                <a:effectLst/>
                <a:latin typeface="Continuum Medium"/>
                <a:cs typeface="Arial" charset="0"/>
              </a:rPr>
              <a:t>Information </a:t>
            </a:r>
            <a:r>
              <a:rPr lang="en-US" sz="3600" smtClean="0">
                <a:effectLst/>
                <a:latin typeface="Continuum Medium"/>
                <a:cs typeface="Arial" charset="0"/>
              </a:rPr>
              <a:t>Theory and Life Sciences: Some Examples</a:t>
            </a:r>
            <a:endParaRPr lang="en-US" smtClean="0">
              <a:effectLst/>
              <a:latin typeface="Continuum Medium"/>
              <a:cs typeface="Arial" charset="0"/>
            </a:endParaRP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4559300" y="6477000"/>
            <a:ext cx="2298700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3105" rIns="81639" bIns="40820"/>
          <a:lstStyle/>
          <a:p>
            <a:pPr algn="r" defTabSz="414338" hangingPunct="0">
              <a:lnSpc>
                <a:spcPct val="98000"/>
              </a:lnSpc>
              <a:spcBef>
                <a:spcPts val="1088"/>
              </a:spcBef>
              <a:spcAft>
                <a:spcPts val="913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US" sz="900">
                <a:solidFill>
                  <a:srgbClr val="000000"/>
                </a:solidFill>
              </a:rPr>
              <a:t>Allikmets et al., Gene 1998.</a:t>
            </a: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893888"/>
            <a:ext cx="6804025" cy="388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622300" y="5807075"/>
            <a:ext cx="8086725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4934" rIns="81639" bIns="40820"/>
          <a:lstStyle/>
          <a:p>
            <a:pPr defTabSz="414338" hangingPunct="0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1600">
                <a:solidFill>
                  <a:srgbClr val="000000"/>
                </a:solidFill>
              </a:rPr>
              <a:t>A G/C mutation at location 366 in the ABCR gene is implicated in macular degeneration (glycene to alanine in exon 17). This was identified through information theoretic analysis of splice acceptors.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762000"/>
            <a:ext cx="8228013" cy="1176338"/>
          </a:xfrm>
        </p:spPr>
        <p:txBody>
          <a:bodyPr wrap="square" lIns="0" tIns="10058" rIns="0" bIns="0" numCol="1" anchorCtr="0" compatLnSpc="1">
            <a:prstTxWarp prst="textNoShape">
              <a:avLst/>
            </a:prstTxWarp>
            <a:normAutofit/>
          </a:bodyPr>
          <a:lstStyle/>
          <a:p>
            <a:pPr defTabSz="457200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mtClean="0">
                <a:effectLst/>
                <a:cs typeface="Arial" charset="0"/>
              </a:rPr>
              <a:t>Information Theory and Life Sciences: Some Examples</a:t>
            </a: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2743200" y="6477000"/>
            <a:ext cx="4024313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3105" rIns="81639" bIns="40820"/>
          <a:lstStyle/>
          <a:p>
            <a:pPr algn="r" defTabSz="414338" hangingPunct="0">
              <a:lnSpc>
                <a:spcPct val="98000"/>
              </a:lnSpc>
              <a:spcBef>
                <a:spcPts val="1088"/>
              </a:spcBef>
              <a:spcAft>
                <a:spcPts val="913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US" sz="900">
                <a:solidFill>
                  <a:srgbClr val="000000"/>
                </a:solidFill>
              </a:rPr>
              <a:t>Rogan et al., Human Mutation, 1998.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622300" y="5807075"/>
            <a:ext cx="8086725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4934" rIns="81639" bIns="40820"/>
          <a:lstStyle/>
          <a:p>
            <a:pPr defTabSz="414338" hangingPunct="0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1600">
                <a:solidFill>
                  <a:srgbClr val="000000"/>
                </a:solidFill>
              </a:rPr>
              <a:t>Splicing varies among 3 common alleles that differ in length in the polymorphic polythymidine tract of the IVS 8 acceptor of the gene encoding the cystic fibrosis transmembrane regulator</a:t>
            </a:r>
          </a:p>
        </p:txBody>
      </p:sp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49450"/>
            <a:ext cx="6275388" cy="375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0111" y="841744"/>
            <a:ext cx="8385544" cy="69691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 real life Channel: The Chromosome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2068513"/>
            <a:ext cx="7977188" cy="4548187"/>
          </a:xfrm>
        </p:spPr>
        <p:txBody>
          <a:bodyPr/>
          <a:lstStyle/>
          <a:p>
            <a:pPr marL="0" indent="0">
              <a:lnSpc>
                <a:spcPct val="110000"/>
              </a:lnSpc>
              <a:spcAft>
                <a:spcPts val="1200"/>
              </a:spcAft>
              <a:buFontTx/>
              <a:buNone/>
            </a:pPr>
            <a:r>
              <a:rPr lang="en-US" sz="2400" smtClean="0">
                <a:latin typeface="Arial" charset="0"/>
                <a:cs typeface="Arial" charset="0"/>
              </a:rPr>
              <a:t>Long block code, discrete alphabet, extensive redundancy, perhaps to control against the infiltration of errors. </a:t>
            </a:r>
          </a:p>
          <a:p>
            <a:pPr marL="0" indent="0">
              <a:lnSpc>
                <a:spcPct val="110000"/>
              </a:lnSpc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latin typeface="Arial" charset="0"/>
                <a:cs typeface="Arial" charset="0"/>
              </a:rPr>
              <a:t>DNA also controls gene expression, an intra-organism process, so a comprehensive theory of intra-organism communication, i.e. a channel theory is needed.  </a:t>
            </a:r>
          </a:p>
          <a:p>
            <a:pPr marL="0" indent="0">
              <a:lnSpc>
                <a:spcPct val="110000"/>
              </a:lnSpc>
              <a:spcAft>
                <a:spcPts val="1200"/>
              </a:spcAft>
              <a:buFontTx/>
              <a:buNone/>
            </a:pPr>
            <a:r>
              <a:rPr lang="en-US" sz="2400" smtClean="0">
                <a:latin typeface="Arial" charset="0"/>
                <a:cs typeface="Arial" charset="0"/>
              </a:rPr>
              <a:t>DNA enables two organisms to communicate; it’s designed for inter-organism communication. </a:t>
            </a:r>
          </a:p>
        </p:txBody>
      </p:sp>
      <p:pic>
        <p:nvPicPr>
          <p:cNvPr id="18436" name="Picture 4" descr="j00887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9738" y="1343025"/>
            <a:ext cx="1084262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BE0E27-213B-4CC7-A0CA-1EEDB23857AD}" type="slidenum">
              <a:rPr lang="en-US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mtClean="0"/>
              <a:t>Context is Key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2588" y="1708150"/>
            <a:ext cx="8537575" cy="4221163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rial" charset="0"/>
                <a:cs typeface="Arial" charset="0"/>
              </a:rPr>
              <a:t>For genetic information, the context includes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latin typeface="Arial" charset="0"/>
                <a:cs typeface="Arial" charset="0"/>
              </a:rPr>
              <a:t>Impact of cellular environment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latin typeface="Arial" charset="0"/>
                <a:cs typeface="Arial" charset="0"/>
              </a:rPr>
              <a:t>Impact of the context within the sequences themselves; are there larger patterns within the genetic code?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latin typeface="Arial" charset="0"/>
                <a:cs typeface="Arial" charset="0"/>
              </a:rPr>
              <a:t>Impact of multiple reading frames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rial" charset="0"/>
                <a:cs typeface="Arial" charset="0"/>
              </a:rPr>
              <a:t>Beyond cells, there is context for tissue-specific development, at coarser levels, organs, organisms, ecosystems, and beyond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C6EE5C-1299-427E-8937-63AF0861A603}" type="slidenum">
              <a:rPr lang="en-US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TR-Science-Information-TEMPLATE">
  <a:themeElements>
    <a:clrScheme name="Ctr-Sci-Info">
      <a:dk1>
        <a:sysClr val="windowText" lastClr="000000"/>
      </a:dk1>
      <a:lt1>
        <a:sysClr val="window" lastClr="FFFFFF"/>
      </a:lt1>
      <a:dk2>
        <a:srgbClr val="007434"/>
      </a:dk2>
      <a:lt2>
        <a:srgbClr val="FFFFFF"/>
      </a:lt2>
      <a:accent1>
        <a:srgbClr val="00B050"/>
      </a:accent1>
      <a:accent2>
        <a:srgbClr val="A3FFCD"/>
      </a:accent2>
      <a:accent3>
        <a:srgbClr val="7FC9FF"/>
      </a:accent3>
      <a:accent4>
        <a:srgbClr val="40AFFF"/>
      </a:accent4>
      <a:accent5>
        <a:srgbClr val="00D15F"/>
      </a:accent5>
      <a:accent6>
        <a:srgbClr val="C4BD97"/>
      </a:accent6>
      <a:hlink>
        <a:srgbClr val="1FA0FF"/>
      </a:hlink>
      <a:folHlink>
        <a:srgbClr val="00528F"/>
      </a:folHlink>
    </a:clrScheme>
    <a:fontScheme name="CtrSciInfo">
      <a:majorFont>
        <a:latin typeface="Continuum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CTR-Science-Information-TEMPLATE</Template>
  <TotalTime>1266</TotalTime>
  <Words>710</Words>
  <Application>Microsoft Office PowerPoint</Application>
  <PresentationFormat>On-screen Show (4:3)</PresentationFormat>
  <Paragraphs>135</Paragraphs>
  <Slides>53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Continuum Medium</vt:lpstr>
      <vt:lpstr>Wingdings</vt:lpstr>
      <vt:lpstr>Times New Roman</vt:lpstr>
      <vt:lpstr>Calibri</vt:lpstr>
      <vt:lpstr>CTR-Science-Information-TEMPLATE</vt:lpstr>
      <vt:lpstr>Emerging Frontiers of  Science of Information</vt:lpstr>
      <vt:lpstr>Life Sciences: A Discipline in Flux</vt:lpstr>
      <vt:lpstr>Shannon and Information Flow</vt:lpstr>
      <vt:lpstr>Shannon’s Model Applied to DNA Transcription</vt:lpstr>
      <vt:lpstr>Information Theory and Life Sciences: Renaissance</vt:lpstr>
      <vt:lpstr>Information Theory and Life Sciences: Some Examples</vt:lpstr>
      <vt:lpstr>Information Theory and Life Sciences: Some Examples</vt:lpstr>
      <vt:lpstr>A real life Channel: The Chromosome</vt:lpstr>
      <vt:lpstr>Context is Key</vt:lpstr>
      <vt:lpstr>Information Theory and Life Sciences: Scratching the Surface</vt:lpstr>
      <vt:lpstr>Information Theory and Life Sciences: Emerging Frontiers</vt:lpstr>
      <vt:lpstr>Key Outstanding Challenges</vt:lpstr>
      <vt:lpstr>Key Outstanding Challenges</vt:lpstr>
      <vt:lpstr>Key Outstanding Challenges</vt:lpstr>
      <vt:lpstr>Slide 15</vt:lpstr>
      <vt:lpstr>Slide 16</vt:lpstr>
      <vt:lpstr>Some Recent Results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Forthcoming Results</vt:lpstr>
      <vt:lpstr>Frameworks and Portals</vt:lpstr>
    </vt:vector>
  </TitlesOfParts>
  <Company>Engineering Computer Network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Frontiers of  Science of Information</dc:title>
  <dc:creator>lahowell</dc:creator>
  <cp:lastModifiedBy>csuser</cp:lastModifiedBy>
  <cp:revision>132</cp:revision>
  <dcterms:created xsi:type="dcterms:W3CDTF">2009-09-11T21:07:35Z</dcterms:created>
  <dcterms:modified xsi:type="dcterms:W3CDTF">2011-08-29T03:05:55Z</dcterms:modified>
</cp:coreProperties>
</file>