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52"/>
  </p:notesMasterIdLst>
  <p:handoutMasterIdLst>
    <p:handoutMasterId r:id="rId53"/>
  </p:handoutMasterIdLst>
  <p:sldIdLst>
    <p:sldId id="746" r:id="rId3"/>
    <p:sldId id="908" r:id="rId4"/>
    <p:sldId id="839" r:id="rId5"/>
    <p:sldId id="910" r:id="rId6"/>
    <p:sldId id="919" r:id="rId7"/>
    <p:sldId id="911" r:id="rId8"/>
    <p:sldId id="840" r:id="rId9"/>
    <p:sldId id="842" r:id="rId10"/>
    <p:sldId id="847" r:id="rId11"/>
    <p:sldId id="912" r:id="rId12"/>
    <p:sldId id="848" r:id="rId13"/>
    <p:sldId id="920" r:id="rId14"/>
    <p:sldId id="921" r:id="rId15"/>
    <p:sldId id="922" r:id="rId16"/>
    <p:sldId id="923" r:id="rId17"/>
    <p:sldId id="913" r:id="rId18"/>
    <p:sldId id="855" r:id="rId19"/>
    <p:sldId id="856" r:id="rId20"/>
    <p:sldId id="857" r:id="rId21"/>
    <p:sldId id="918" r:id="rId22"/>
    <p:sldId id="914" r:id="rId23"/>
    <p:sldId id="858" r:id="rId24"/>
    <p:sldId id="863" r:id="rId25"/>
    <p:sldId id="864" r:id="rId26"/>
    <p:sldId id="866" r:id="rId27"/>
    <p:sldId id="924" r:id="rId28"/>
    <p:sldId id="925" r:id="rId29"/>
    <p:sldId id="926" r:id="rId30"/>
    <p:sldId id="927" r:id="rId31"/>
    <p:sldId id="928" r:id="rId32"/>
    <p:sldId id="929" r:id="rId33"/>
    <p:sldId id="930" r:id="rId34"/>
    <p:sldId id="931" r:id="rId35"/>
    <p:sldId id="915" r:id="rId36"/>
    <p:sldId id="895" r:id="rId37"/>
    <p:sldId id="896" r:id="rId38"/>
    <p:sldId id="897" r:id="rId39"/>
    <p:sldId id="898" r:id="rId40"/>
    <p:sldId id="899" r:id="rId41"/>
    <p:sldId id="900" r:id="rId42"/>
    <p:sldId id="901" r:id="rId43"/>
    <p:sldId id="902" r:id="rId44"/>
    <p:sldId id="903" r:id="rId45"/>
    <p:sldId id="905" r:id="rId46"/>
    <p:sldId id="904" r:id="rId47"/>
    <p:sldId id="916" r:id="rId48"/>
    <p:sldId id="906" r:id="rId49"/>
    <p:sldId id="907" r:id="rId50"/>
    <p:sldId id="917" r:id="rId51"/>
  </p:sldIdLst>
  <p:sldSz cx="9144000" cy="6858000" type="screen4x3"/>
  <p:notesSz cx="7010400" cy="9296400"/>
  <p:embeddedFontLst>
    <p:embeddedFont>
      <p:font typeface="Continuum Medium" panose="020B0604020202020204"/>
      <p:regular r:id="rId54"/>
    </p:embeddedFont>
    <p:embeddedFont>
      <p:font typeface="맑은 고딕" panose="020B0503020000020004" pitchFamily="34" charset="-127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ＭＳ Ｐゴシック" panose="020B0600070205080204" pitchFamily="34" charset="-128"/>
      <p:regular r:id="rId61"/>
    </p:embeddedFont>
  </p:embeddedFontLst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Ts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E8A"/>
    <a:srgbClr val="0000CC"/>
    <a:srgbClr val="C9FFCE"/>
    <a:srgbClr val="0000FF"/>
    <a:srgbClr val="A3D8FF"/>
    <a:srgbClr val="E1F2FF"/>
    <a:srgbClr val="EBFFED"/>
    <a:srgbClr val="E1FFE4"/>
    <a:srgbClr val="EBFFF4"/>
    <a:srgbClr val="F7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016" autoAdjust="0"/>
    <p:restoredTop sz="98817" autoAdjust="0"/>
  </p:normalViewPr>
  <p:slideViewPr>
    <p:cSldViewPr snapToGrid="0" showGuides="1">
      <p:cViewPr varScale="1">
        <p:scale>
          <a:sx n="128" d="100"/>
          <a:sy n="128" d="100"/>
        </p:scale>
        <p:origin x="7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02"/>
    </p:cViewPr>
  </p:sorterViewPr>
  <p:notesViewPr>
    <p:cSldViewPr snapToGrid="0" showGuides="1">
      <p:cViewPr varScale="1">
        <p:scale>
          <a:sx n="74" d="100"/>
          <a:sy n="74" d="100"/>
        </p:scale>
        <p:origin x="-408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Optimal Fold Distribution </a:t>
            </a:r>
          </a:p>
        </c:rich>
      </c:tx>
      <c:layout>
        <c:manualLayout>
          <c:xMode val="edge"/>
          <c:yMode val="edge"/>
          <c:x val="9.9066443813420363E-2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72709055355356"/>
          <c:y val="0.20918276853618553"/>
          <c:w val="0.71428632190351549"/>
          <c:h val="0.614525977825454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4586"/>
            </a:solidFill>
            <a:ln w="25400">
              <a:noFill/>
            </a:ln>
          </c:spPr>
          <c:invertIfNegative val="0"/>
          <c:val>
            <c:numRef>
              <c:f>Sheet1!$A$1:$A$41</c:f>
              <c:numCache>
                <c:formatCode>General</c:formatCode>
                <c:ptCount val="41"/>
                <c:pt idx="0">
                  <c:v>3.2470144578000057E-2</c:v>
                </c:pt>
                <c:pt idx="1">
                  <c:v>3.2237780807000037E-2</c:v>
                </c:pt>
                <c:pt idx="2">
                  <c:v>3.1942387013700016E-2</c:v>
                </c:pt>
                <c:pt idx="3">
                  <c:v>3.1835949013800054E-2</c:v>
                </c:pt>
                <c:pt idx="4">
                  <c:v>3.1651679458500039E-2</c:v>
                </c:pt>
                <c:pt idx="5">
                  <c:v>3.1632843319400035E-2</c:v>
                </c:pt>
                <c:pt idx="6">
                  <c:v>3.1597039607600005E-2</c:v>
                </c:pt>
                <c:pt idx="7">
                  <c:v>3.1222282879800022E-2</c:v>
                </c:pt>
                <c:pt idx="8">
                  <c:v>3.1091055688600037E-2</c:v>
                </c:pt>
                <c:pt idx="9">
                  <c:v>3.1083398160400042E-2</c:v>
                </c:pt>
                <c:pt idx="10">
                  <c:v>3.088760770420004E-2</c:v>
                </c:pt>
                <c:pt idx="11">
                  <c:v>3.0237185752800037E-2</c:v>
                </c:pt>
                <c:pt idx="12">
                  <c:v>2.9929771201199998E-2</c:v>
                </c:pt>
                <c:pt idx="13">
                  <c:v>2.9819114863200012E-2</c:v>
                </c:pt>
                <c:pt idx="14">
                  <c:v>2.9622397521400032E-2</c:v>
                </c:pt>
                <c:pt idx="15">
                  <c:v>2.9140788896299997E-2</c:v>
                </c:pt>
                <c:pt idx="16">
                  <c:v>2.8938750019400002E-2</c:v>
                </c:pt>
                <c:pt idx="17">
                  <c:v>2.8265421933999977E-2</c:v>
                </c:pt>
                <c:pt idx="18">
                  <c:v>2.7866460405200001E-2</c:v>
                </c:pt>
                <c:pt idx="19">
                  <c:v>2.7734128062700012E-2</c:v>
                </c:pt>
                <c:pt idx="20">
                  <c:v>2.7073198366800041E-2</c:v>
                </c:pt>
                <c:pt idx="21">
                  <c:v>2.6240874499200022E-2</c:v>
                </c:pt>
                <c:pt idx="22">
                  <c:v>2.5624566898299998E-2</c:v>
                </c:pt>
                <c:pt idx="23">
                  <c:v>2.5481209551500041E-2</c:v>
                </c:pt>
                <c:pt idx="24">
                  <c:v>2.5413737431500022E-2</c:v>
                </c:pt>
                <c:pt idx="25">
                  <c:v>2.52658193414E-2</c:v>
                </c:pt>
                <c:pt idx="26">
                  <c:v>2.477912861250002E-2</c:v>
                </c:pt>
                <c:pt idx="27">
                  <c:v>2.2131480302999999E-2</c:v>
                </c:pt>
                <c:pt idx="28">
                  <c:v>1.6454889998600019E-2</c:v>
                </c:pt>
                <c:pt idx="29">
                  <c:v>1.6204212391400002E-2</c:v>
                </c:pt>
                <c:pt idx="30">
                  <c:v>1.6143856520399999E-2</c:v>
                </c:pt>
                <c:pt idx="31">
                  <c:v>1.6134111367300016E-2</c:v>
                </c:pt>
                <c:pt idx="32">
                  <c:v>1.6118870827999999E-2</c:v>
                </c:pt>
                <c:pt idx="33">
                  <c:v>1.60356807866E-2</c:v>
                </c:pt>
                <c:pt idx="34">
                  <c:v>1.5831603673900001E-2</c:v>
                </c:pt>
                <c:pt idx="35">
                  <c:v>1.5089077265000016E-2</c:v>
                </c:pt>
                <c:pt idx="36">
                  <c:v>1.40188749007E-2</c:v>
                </c:pt>
                <c:pt idx="37">
                  <c:v>1.3999470706900016E-2</c:v>
                </c:pt>
                <c:pt idx="38">
                  <c:v>1.1019708898800001E-2</c:v>
                </c:pt>
                <c:pt idx="39">
                  <c:v>1.0925891168200013E-2</c:v>
                </c:pt>
                <c:pt idx="40">
                  <c:v>1.0807549603000016E-2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48735488"/>
        <c:axId val="1748743648"/>
      </c:barChart>
      <c:catAx>
        <c:axId val="1748735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4874364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748743648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48735488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3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30153"/>
            <a:ext cx="5932365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Site Visit: Purdue </a:t>
            </a:r>
            <a:r>
              <a:rPr lang="en-US" err="1"/>
              <a:t>UniversityScience</a:t>
            </a:r>
            <a:r>
              <a:rPr lang="en-US"/>
              <a:t> of Information, September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167004" y="8830153"/>
            <a:ext cx="841819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1749C4-F97F-4008-AA1B-A52242A46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41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3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1807134-B104-49C7-B6EC-5FA38F59B107}" type="datetimeFigureOut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97" tIns="46549" rIns="93097" bIns="4654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84"/>
            <a:ext cx="5608954" cy="4183539"/>
          </a:xfrm>
          <a:prstGeom prst="rect">
            <a:avLst/>
          </a:prstGeom>
        </p:spPr>
        <p:txBody>
          <a:bodyPr vert="horz" lIns="93097" tIns="46549" rIns="93097" bIns="4654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830153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3" y="8830153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4C029BC-D4BF-4161-BEA0-98D671885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3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Faster than </a:t>
            </a:r>
            <a:r>
              <a:rPr lang="en-US" dirty="0" err="1" smtClean="0"/>
              <a:t>Moore;s</a:t>
            </a:r>
            <a:r>
              <a:rPr lang="en-US" baseline="0" dirty="0" smtClean="0"/>
              <a:t> Law</a:t>
            </a:r>
          </a:p>
          <a:p>
            <a:r>
              <a:rPr lang="en-US" baseline="0" dirty="0" smtClean="0"/>
              <a:t>Implication to the IT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A2FE02-E9F4-4BD1-BB97-59769B5CDD6D}" type="slidenum">
              <a:rPr lang="ko-KR" altLang="en-US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760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</a:t>
            </a:r>
            <a:r>
              <a:rPr lang="en-US" baseline="0" dirty="0" smtClean="0"/>
              <a:t> a paper with many authors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A2FE02-E9F4-4BD1-BB97-59769B5CDD6D}" type="slidenum">
              <a:rPr lang="ko-KR" altLang="en-US" smtClean="0"/>
              <a:pPr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536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 err="1" smtClean="0"/>
              <a:t>Multibridging</a:t>
            </a:r>
            <a:r>
              <a:rPr lang="en-US" dirty="0" smtClean="0"/>
              <a:t> is the algorithm we propose, which is nearly optimal, at least for chromosome 19. Did we get lucky?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69083-74E8-4361-823D-F958C7A1022A}" type="slidenum">
              <a:rPr lang="ko-KR" altLang="en-US" smtClean="0"/>
              <a:pPr/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906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Different slide same message. Maybe one of the simulated pic.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7C062AA-4703-4280-942B-CF0048747F23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BC68C3-8261-491B-9BA2-879A8DCE7146}" type="slidenum">
              <a:rPr 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 userDrawn="1"/>
        </p:nvSpPr>
        <p:spPr>
          <a:xfrm>
            <a:off x="7086600" y="0"/>
            <a:ext cx="2057400" cy="6324600"/>
          </a:xfrm>
          <a:prstGeom prst="rect">
            <a:avLst/>
          </a:prstGeom>
          <a:gradFill>
            <a:gsLst>
              <a:gs pos="0">
                <a:schemeClr val="tx1">
                  <a:alpha val="32000"/>
                </a:schemeClr>
              </a:gs>
              <a:gs pos="59000">
                <a:schemeClr val="tx1">
                  <a:alpha val="41000"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information_full pag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/>
          <p:nvPr userDrawn="1"/>
        </p:nvSpPr>
        <p:spPr bwMode="invGray">
          <a:xfrm>
            <a:off x="7400925" y="0"/>
            <a:ext cx="1743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19"/>
          <p:cNvSpPr/>
          <p:nvPr userDrawn="1"/>
        </p:nvSpPr>
        <p:spPr bwMode="invGray">
          <a:xfrm>
            <a:off x="554038" y="2427288"/>
            <a:ext cx="5943600" cy="1600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13000">
                <a:schemeClr val="tx1">
                  <a:alpha val="35000"/>
                </a:schemeClr>
              </a:gs>
              <a:gs pos="43000">
                <a:schemeClr val="tx1">
                  <a:alpha val="89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8"/>
          <p:cNvSpPr txBox="1"/>
          <p:nvPr userDrawn="1"/>
        </p:nvSpPr>
        <p:spPr>
          <a:xfrm>
            <a:off x="0" y="6400800"/>
            <a:ext cx="3200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C9FFCE"/>
                </a:solidFill>
                <a:latin typeface="+mn-lt"/>
              </a:rPr>
              <a:t>National Science Foundation</a:t>
            </a:r>
            <a:r>
              <a:rPr lang="en-US" sz="1000">
                <a:solidFill>
                  <a:srgbClr val="0DFF7A"/>
                </a:solidFill>
                <a:latin typeface="+mn-lt"/>
              </a:rPr>
              <a:t/>
            </a:r>
            <a:br>
              <a:rPr lang="en-US" sz="1000">
                <a:solidFill>
                  <a:srgbClr val="0DFF7A"/>
                </a:solidFill>
                <a:latin typeface="+mn-lt"/>
              </a:rPr>
            </a:br>
            <a:r>
              <a:rPr lang="en-US" sz="1000">
                <a:solidFill>
                  <a:srgbClr val="E1F2FF"/>
                </a:solidFill>
                <a:latin typeface="+mn-lt"/>
              </a:rPr>
              <a:t>Science  &amp; Technology Centers Program</a:t>
            </a:r>
            <a:endParaRPr lang="en-US" sz="1050">
              <a:solidFill>
                <a:srgbClr val="E1F2FF"/>
              </a:solidFill>
              <a:latin typeface="+mn-lt"/>
            </a:endParaRPr>
          </a:p>
        </p:txBody>
      </p:sp>
      <p:sp>
        <p:nvSpPr>
          <p:cNvPr id="9" name="TextBox 16"/>
          <p:cNvSpPr txBox="1"/>
          <p:nvPr userDrawn="1"/>
        </p:nvSpPr>
        <p:spPr>
          <a:xfrm>
            <a:off x="7086600" y="1639888"/>
            <a:ext cx="19050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Bryn Mawr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Howard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MIT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Princeton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Purdue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Stanford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UC Berkeley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UC San Diego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UIUC</a:t>
            </a:r>
            <a:endParaRPr lang="en-US">
              <a:latin typeface="+mn-lt"/>
            </a:endParaRPr>
          </a:p>
        </p:txBody>
      </p:sp>
      <p:pic>
        <p:nvPicPr>
          <p:cNvPr id="10" name="Picture 28" descr="Sci-Info-Mar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293688"/>
            <a:ext cx="12080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claude shannon.bmp"/>
          <p:cNvPicPr>
            <a:picLocks noChangeAspect="1"/>
          </p:cNvPicPr>
          <p:nvPr userDrawn="1"/>
        </p:nvPicPr>
        <p:blipFill>
          <a:blip r:embed="rId4" cstate="print">
            <a:lum bright="2000" contrast="5000"/>
          </a:blip>
          <a:stretch>
            <a:fillRect/>
          </a:stretch>
        </p:blipFill>
        <p:spPr>
          <a:xfrm>
            <a:off x="2745960" y="3951248"/>
            <a:ext cx="163928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 extrusionH="114300" contourW="38100">
            <a:bevelT w="165100" prst="coolSlant"/>
            <a:bevelB/>
            <a:extrusionClr>
              <a:schemeClr val="tx2">
                <a:lumMod val="75000"/>
              </a:schemeClr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925551"/>
            <a:ext cx="6991815" cy="1524000"/>
          </a:xfrm>
          <a:gradFill>
            <a:gsLst>
              <a:gs pos="0">
                <a:schemeClr val="tx1">
                  <a:alpha val="20000"/>
                </a:schemeClr>
              </a:gs>
              <a:gs pos="8000">
                <a:schemeClr val="tx1">
                  <a:alpha val="95000"/>
                </a:schemeClr>
              </a:gs>
              <a:gs pos="23000">
                <a:schemeClr val="tx2">
                  <a:lumMod val="50000"/>
                </a:schemeClr>
              </a:gs>
              <a:gs pos="50000">
                <a:srgbClr val="00CC5C"/>
              </a:gs>
              <a:gs pos="75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</a:gradFill>
        </p:spPr>
        <p:txBody>
          <a:bodyPr/>
          <a:lstStyle>
            <a:lvl1pPr>
              <a:defRPr sz="4400" b="1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ontinuum Medium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38100" y="2438400"/>
            <a:ext cx="6976017" cy="914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rgbClr val="A3D8FF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38600" y="6400800"/>
            <a:ext cx="7620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E2EB109D-6E25-45E7-B91E-5C2355AD9E49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00800"/>
            <a:ext cx="3886200" cy="365125"/>
          </a:xfrm>
        </p:spPr>
        <p:txBody>
          <a:bodyPr/>
          <a:lstStyle>
            <a:lvl1pPr>
              <a:defRPr>
                <a:solidFill>
                  <a:srgbClr val="F7FFF8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6800" y="6400800"/>
            <a:ext cx="6096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24A8CAD7-6CDF-4384-96C6-02421D700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0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D47E-B22A-45FC-B5AE-071BB91A3C0A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7567C-0CA0-47CE-88E0-A378D583B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3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nformation_verticalstripe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1"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3CE04-C110-40C9-84D0-255A846FC26E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6DBD-046A-4EB8-B7C3-92AF08765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75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ormation_full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invGray">
          <a:xfrm>
            <a:off x="-1" y="-1"/>
            <a:ext cx="9144001" cy="47846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13000">
                <a:schemeClr val="tx1">
                  <a:alpha val="35000"/>
                </a:schemeClr>
              </a:gs>
              <a:gs pos="43000">
                <a:schemeClr val="tx1">
                  <a:alpha val="89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7666075" y="0"/>
            <a:ext cx="1477925" cy="685799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rgbClr val="A7E3C6">
                  <a:alpha val="79000"/>
                </a:srgbClr>
              </a:gs>
              <a:gs pos="75000">
                <a:srgbClr val="A7E3C6">
                  <a:alpha val="79000"/>
                </a:srgbClr>
              </a:gs>
              <a:gs pos="100000">
                <a:schemeClr val="tx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invGray">
          <a:xfrm>
            <a:off x="16834" y="2225740"/>
            <a:ext cx="7638607" cy="914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rgbClr val="F7FFF8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(s) or Section Title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644809" y="2402980"/>
            <a:ext cx="1378690" cy="39600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Bryn </a:t>
            </a:r>
            <a:r>
              <a:rPr lang="en-US" sz="1400" b="1" dirty="0" err="1">
                <a:solidFill>
                  <a:prstClr val="black"/>
                </a:solidFill>
                <a:latin typeface="Arial"/>
              </a:rPr>
              <a:t>Mawr</a:t>
            </a:r>
            <a:endParaRPr lang="en-US" sz="1400" b="1" dirty="0">
              <a:solidFill>
                <a:prstClr val="black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Howard</a:t>
            </a:r>
            <a:endParaRPr lang="en-US" sz="1400" b="1" dirty="0">
              <a:solidFill>
                <a:prstClr val="black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MIT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Princeton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Purdue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Stanford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Texas A&amp;M</a:t>
            </a:r>
            <a:endParaRPr lang="en-US" sz="1400" b="1" dirty="0">
              <a:solidFill>
                <a:prstClr val="black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UC Berkeley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UC San Diego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UIUC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University of Hawaii</a:t>
            </a:r>
            <a:endParaRPr lang="en-US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>
          <a:xfrm>
            <a:off x="8422761" y="6407811"/>
            <a:ext cx="609600" cy="365125"/>
          </a:xfrm>
        </p:spPr>
        <p:txBody>
          <a:bodyPr/>
          <a:lstStyle>
            <a:lvl1pPr>
              <a:defRPr>
                <a:solidFill>
                  <a:srgbClr val="B9E9D2"/>
                </a:solidFill>
              </a:defRPr>
            </a:lvl1pPr>
          </a:lstStyle>
          <a:p>
            <a:fld id="{1D3FCF37-E2E3-430E-B302-F9D7392DF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>
          <a:xfrm>
            <a:off x="-1" y="6485895"/>
            <a:ext cx="4784651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 dirty="0" smtClean="0">
              <a:solidFill>
                <a:srgbClr val="C9FFCE"/>
              </a:solidFill>
            </a:endParaRPr>
          </a:p>
          <a:p>
            <a:r>
              <a:rPr lang="en-US" dirty="0" smtClean="0">
                <a:solidFill>
                  <a:srgbClr val="C9FFCE"/>
                </a:solidFill>
              </a:rPr>
              <a:t>National Science Foundation/</a:t>
            </a:r>
            <a:r>
              <a:rPr lang="en-US" dirty="0" smtClean="0">
                <a:solidFill>
                  <a:srgbClr val="E1F2FF"/>
                </a:solidFill>
              </a:rPr>
              <a:t>Science  &amp; Technology Centers Program/</a:t>
            </a:r>
            <a:r>
              <a:rPr lang="en-US" dirty="0" smtClean="0">
                <a:solidFill>
                  <a:srgbClr val="B9E9D2"/>
                </a:solidFill>
              </a:rPr>
              <a:t>December 2011</a:t>
            </a:r>
            <a:endParaRPr lang="en-US" sz="1000" dirty="0" smtClean="0">
              <a:solidFill>
                <a:srgbClr val="B9E9D2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 bwMode="invGray">
          <a:xfrm>
            <a:off x="0" y="478398"/>
            <a:ext cx="9144000" cy="1562986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8000">
                <a:schemeClr val="tx1">
                  <a:alpha val="95000"/>
                </a:schemeClr>
              </a:gs>
              <a:gs pos="23000">
                <a:schemeClr val="tx2">
                  <a:lumMod val="50000"/>
                </a:schemeClr>
              </a:gs>
              <a:gs pos="50000">
                <a:srgbClr val="00CC5C"/>
              </a:gs>
              <a:gs pos="75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78965"/>
            <a:ext cx="9144000" cy="1524000"/>
          </a:xfrm>
          <a:noFill/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ontinuum Medium" pitchFamily="2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29" name="Picture 28" descr="Sci-Info-Mar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6631" y="634596"/>
            <a:ext cx="1373512" cy="1204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claude shannon.bmp"/>
          <p:cNvPicPr>
            <a:picLocks noChangeAspect="1"/>
          </p:cNvPicPr>
          <p:nvPr userDrawn="1"/>
        </p:nvPicPr>
        <p:blipFill>
          <a:blip r:embed="rId4" cstate="print">
            <a:lum bright="2000" contrast="5000"/>
          </a:blip>
          <a:stretch>
            <a:fillRect/>
          </a:stretch>
        </p:blipFill>
        <p:spPr>
          <a:xfrm>
            <a:off x="7849589" y="542841"/>
            <a:ext cx="1092392" cy="137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859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87551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F316-1E13-46C3-9EB4-6931A8E029C4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7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3F2D-2DEA-44AB-9ACB-A987A30BC346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3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CD50-B9D1-43DF-BE04-3244DA1E0E64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16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C317-00C5-4C95-9FF3-A89768539299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5B1A5-93BF-4AD7-B312-EA39A32691A2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71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BACF-0EC7-479C-8FE7-300AECC97CBA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81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0006-F14E-4EF7-9634-8A5A7BA50C77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9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87551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DF67-98F3-49C6-BBE3-C6055A3FCA6E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0417F-D8B2-4CCF-B626-8C25AD65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35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3654-8212-401D-B8F6-836B9DB15213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3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EE4-7720-4A86-953A-9EA53FA703D9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79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A24B-FD62-42E7-99B7-B98E96DE832F}" type="datetime1">
              <a:rPr lang="en-US" smtClean="0">
                <a:solidFill>
                  <a:prstClr val="black"/>
                </a:solidFill>
              </a:rPr>
              <a:pPr/>
              <a:t>12/1/2016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 descr="information_verticalstripe2.jpg"/>
          <p:cNvPicPr>
            <a:picLocks noChangeAspect="1"/>
          </p:cNvPicPr>
          <p:nvPr userDrawn="1"/>
        </p:nvPicPr>
        <p:blipFill>
          <a:blip r:embed="rId2" cstate="print"/>
          <a:srcRect r="26471"/>
          <a:stretch>
            <a:fillRect/>
          </a:stretch>
        </p:blipFill>
        <p:spPr>
          <a:xfrm rot="5400000">
            <a:off x="4191000" y="-4191000"/>
            <a:ext cx="76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EB26F-9710-4392-B454-D28A89907D32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06104-828C-4A13-93F6-C1F75B26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0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B6975-F512-40E4-91E0-D476B0184D0B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1C00-E59F-42B1-A9A4-FFA71345E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1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1B432-2C3B-4D8D-99E3-ABF1F62D8EA9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F95D6-8A20-493B-941B-8C1923052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9D31-BE56-4459-927C-AA74CC3F22F6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7DF7C-889B-4DFA-A9E5-E3BCAEA7C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271FB-4C0C-41B0-835E-274C287A3DF5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5A37-7CC2-4DF3-98C4-D1D4F37B8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4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A46B-993F-41A8-BFBF-E64B7CAA34BE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7CC8-C2C3-4C28-9878-BE8B2065E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2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3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35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3FC0-53C2-4625-9603-CC468E2BBE02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2CFA6-11CB-4523-9F9D-C43F2244C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nformation_horizontalheader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3333"/>
          <a:stretch>
            <a:fillRect/>
          </a:stretch>
        </p:blipFill>
        <p:spPr bwMode="invGray">
          <a:xfrm>
            <a:off x="134938" y="0"/>
            <a:ext cx="9009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C28305-FE29-41B3-BF83-A0CD8261B2DF}" type="datetime1">
              <a:rPr lang="en-US"/>
              <a:pPr>
                <a:defRPr/>
              </a:pPr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3275" y="6513513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E494FD-ACD8-4DD8-9EC7-A5E7EA6BE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1163" y="6589713"/>
            <a:ext cx="20542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latin typeface="+mn-lt"/>
              </a:rPr>
              <a:t>Science &amp; Technology Centers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52400"/>
            <a:ext cx="4724400" cy="400110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3000">
                <a:srgbClr val="00B050">
                  <a:alpha val="85000"/>
                </a:srgbClr>
              </a:gs>
              <a:gs pos="50000">
                <a:srgbClr val="00B050"/>
              </a:gs>
              <a:gs pos="85000">
                <a:srgbClr val="00B050">
                  <a:alpha val="85000"/>
                </a:srgbClr>
              </a:gs>
              <a:gs pos="100000">
                <a:srgbClr val="00B050">
                  <a:alpha val="0"/>
                </a:srgbClr>
              </a:gs>
            </a:gsLst>
            <a:lin ang="0" scaled="1"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1E4FF"/>
                </a:solidFill>
                <a:effectLst>
                  <a:innerShdw blurRad="63500" dist="50800" dir="18900000">
                    <a:srgbClr val="A7FFCF">
                      <a:alpha val="49804"/>
                    </a:srgbClr>
                  </a:innerShdw>
                </a:effectLst>
                <a:latin typeface="Continuum Medium" pitchFamily="2" charset="0"/>
              </a:rPr>
              <a:t>Center for Science of Informatio</a:t>
            </a:r>
            <a:r>
              <a:rPr lang="en-US" sz="2000" b="1">
                <a:solidFill>
                  <a:srgbClr val="C1E4FF"/>
                </a:solidFill>
                <a:effectLst>
                  <a:innerShdw blurRad="63500" dist="50800" dir="18900000">
                    <a:srgbClr val="00B050">
                      <a:alpha val="50000"/>
                    </a:srgbClr>
                  </a:innerShdw>
                </a:effectLst>
                <a:latin typeface="Continuum Medium" pitchFamily="2" charset="0"/>
              </a:rPr>
              <a:t>n</a:t>
            </a:r>
          </a:p>
        </p:txBody>
      </p:sp>
      <p:pic>
        <p:nvPicPr>
          <p:cNvPr id="1034" name="Picture 20" descr="VerticalSkinnyStripShort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1" t="2740"/>
          <a:stretch>
            <a:fillRect/>
          </a:stretch>
        </p:blipFill>
        <p:spPr bwMode="auto">
          <a:xfrm>
            <a:off x="-4764" y="0"/>
            <a:ext cx="15716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 flipH="1">
            <a:off x="-4764" y="5029200"/>
            <a:ext cx="157163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invGray">
          <a:xfrm>
            <a:off x="7426325" y="0"/>
            <a:ext cx="1717675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793038" y="0"/>
            <a:ext cx="1350962" cy="8397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8" name="Picture 22" descr="Sci-Info-Mark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58738"/>
            <a:ext cx="8350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6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rgbClr val="008A3E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Continuum Medium" pitchFamily="2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B050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7E39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ormation_horizontalheader2.jpg"/>
          <p:cNvPicPr>
            <a:picLocks noChangeAspect="1"/>
          </p:cNvPicPr>
          <p:nvPr/>
        </p:nvPicPr>
        <p:blipFill>
          <a:blip r:embed="rId13" cstate="print"/>
          <a:srcRect t="13333" b="13333"/>
          <a:stretch>
            <a:fillRect/>
          </a:stretch>
        </p:blipFill>
        <p:spPr bwMode="invGray">
          <a:xfrm>
            <a:off x="135129" y="0"/>
            <a:ext cx="9008871" cy="838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761" y="651414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3FCF37-E2E3-430E-B302-F9D7392DFB2D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1040" y="6589391"/>
            <a:ext cx="20536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800" smtClean="0">
                <a:solidFill>
                  <a:prstClr val="black"/>
                </a:solidFill>
                <a:latin typeface="Arial"/>
              </a:rPr>
              <a:t>Science &amp; Technology Centers Program</a:t>
            </a:r>
            <a:endParaRPr lang="en-US" sz="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 bwMode="invGray">
          <a:xfrm>
            <a:off x="0" y="0"/>
            <a:ext cx="1244009" cy="838200"/>
          </a:xfrm>
          <a:prstGeom prst="rect">
            <a:avLst/>
          </a:prstGeom>
          <a:gradFill flip="none" rotWithShape="1">
            <a:gsLst>
              <a:gs pos="1000">
                <a:schemeClr val="tx1"/>
              </a:gs>
              <a:gs pos="20000">
                <a:srgbClr val="00CC5C"/>
              </a:gs>
              <a:gs pos="78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19" y="152400"/>
            <a:ext cx="4568435" cy="400110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3000">
                <a:srgbClr val="00B050">
                  <a:alpha val="85000"/>
                </a:srgbClr>
              </a:gs>
              <a:gs pos="50000">
                <a:srgbClr val="00B050"/>
              </a:gs>
              <a:gs pos="85000">
                <a:srgbClr val="00B050">
                  <a:alpha val="85000"/>
                </a:srgbClr>
              </a:gs>
              <a:gs pos="100000">
                <a:schemeClr val="tx1">
                  <a:alpha val="81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tinuum Medium" pitchFamily="2" charset="0"/>
              </a:rPr>
              <a:t>Center for Science of Information</a:t>
            </a:r>
            <a:endParaRPr lang="en-US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ntinuum Medium" pitchFamily="2" charset="0"/>
            </a:endParaRPr>
          </a:p>
        </p:txBody>
      </p:sp>
      <p:pic>
        <p:nvPicPr>
          <p:cNvPr id="23" name="Picture 22" descr="Sci-Info-Mark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8229" y="31899"/>
            <a:ext cx="835213" cy="7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8A3E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50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7E39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" Type="http://schemas.openxmlformats.org/officeDocument/2006/relationships/tags" Target="../tags/tag4.xml"/><Relationship Id="rId21" Type="http://schemas.openxmlformats.org/officeDocument/2006/relationships/image" Target="../media/image51.jpeg"/><Relationship Id="rId7" Type="http://schemas.openxmlformats.org/officeDocument/2006/relationships/tags" Target="../tags/tag8.xml"/><Relationship Id="rId12" Type="http://schemas.openxmlformats.org/officeDocument/2006/relationships/image" Target="../media/image42.png"/><Relationship Id="rId17" Type="http://schemas.openxmlformats.org/officeDocument/2006/relationships/image" Target="../media/image47.jpeg"/><Relationship Id="rId25" Type="http://schemas.openxmlformats.org/officeDocument/2006/relationships/image" Target="../media/image55.png"/><Relationship Id="rId2" Type="http://schemas.openxmlformats.org/officeDocument/2006/relationships/tags" Target="../tags/tag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chart" Target="../charts/chart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1.png"/><Relationship Id="rId24" Type="http://schemas.openxmlformats.org/officeDocument/2006/relationships/image" Target="../media/image54.jpeg"/><Relationship Id="rId5" Type="http://schemas.openxmlformats.org/officeDocument/2006/relationships/tags" Target="../tags/tag6.xml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44.png"/><Relationship Id="rId22" Type="http://schemas.openxmlformats.org/officeDocument/2006/relationships/image" Target="../media/image52.jpeg"/><Relationship Id="rId27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7067"/>
            <a:ext cx="9144000" cy="1524000"/>
          </a:xfrm>
        </p:spPr>
        <p:txBody>
          <a:bodyPr/>
          <a:lstStyle/>
          <a:p>
            <a:r>
              <a:rPr lang="en-US" dirty="0" smtClean="0"/>
              <a:t>Center for</a:t>
            </a:r>
            <a:br>
              <a:rPr lang="en-US" dirty="0" smtClean="0"/>
            </a:br>
            <a:r>
              <a:rPr lang="en-US" dirty="0" smtClean="0"/>
              <a:t>Science of Information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177" y="2667376"/>
            <a:ext cx="7082288" cy="2905288"/>
          </a:xfrm>
          <a:gradFill flip="none" rotWithShape="1">
            <a:gsLst>
              <a:gs pos="85000">
                <a:schemeClr val="tx1">
                  <a:alpha val="0"/>
                </a:schemeClr>
              </a:gs>
              <a:gs pos="46000">
                <a:schemeClr val="tx1"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Big Data Applications in Life Sciences:</a:t>
            </a:r>
          </a:p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From Genomes to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Connectomes</a:t>
            </a:r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en-US" sz="1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3FCF37-E2E3-430E-B302-F9D7392DFB2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2"/>
          </p:nvPr>
        </p:nvSpPr>
        <p:spPr>
          <a:xfrm>
            <a:off x="-1" y="6485895"/>
            <a:ext cx="4784651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 dirty="0" smtClean="0">
              <a:solidFill>
                <a:srgbClr val="C9FFCE"/>
              </a:solidFill>
            </a:endParaRPr>
          </a:p>
          <a:p>
            <a:r>
              <a:rPr lang="en-US" dirty="0" smtClean="0">
                <a:solidFill>
                  <a:srgbClr val="C9FFCE"/>
                </a:solidFill>
              </a:rPr>
              <a:t>National Science Foundation/</a:t>
            </a:r>
            <a:r>
              <a:rPr lang="en-US" dirty="0" smtClean="0">
                <a:solidFill>
                  <a:srgbClr val="E1F2FF"/>
                </a:solidFill>
              </a:rPr>
              <a:t>Science  &amp; Technology </a:t>
            </a:r>
            <a:r>
              <a:rPr lang="en-US" smtClean="0">
                <a:solidFill>
                  <a:srgbClr val="E1F2FF"/>
                </a:solidFill>
              </a:rPr>
              <a:t>Centers Program</a:t>
            </a:r>
            <a:endParaRPr lang="en-US" sz="1000" dirty="0" smtClean="0">
              <a:solidFill>
                <a:srgbClr val="C9FFC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Read Length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critical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read length needed to assemble a genome even with infinite coverage depth.</a:t>
            </a:r>
            <a:endParaRPr lang="en-US" dirty="0"/>
          </a:p>
          <a:p>
            <a:r>
              <a:rPr lang="en-US" dirty="0" smtClean="0"/>
              <a:t>A measure of </a:t>
            </a:r>
            <a:r>
              <a:rPr lang="en-US" dirty="0" smtClean="0">
                <a:solidFill>
                  <a:srgbClr val="FF0000"/>
                </a:solidFill>
              </a:rPr>
              <a:t>repeat complexity </a:t>
            </a:r>
            <a:r>
              <a:rPr lang="en-US" dirty="0" smtClean="0"/>
              <a:t>of the genome from the point of view of assembly.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25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h19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08" y="947259"/>
            <a:ext cx="5879592" cy="5158510"/>
          </a:xfrm>
          <a:prstGeom prst="rect">
            <a:avLst/>
          </a:prstGeom>
        </p:spPr>
      </p:pic>
      <p:pic>
        <p:nvPicPr>
          <p:cNvPr id="4" name="Picture 3" descr="Ch19_3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53" y="828075"/>
            <a:ext cx="1055077" cy="51506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82137" y="2195906"/>
            <a:ext cx="964536" cy="667564"/>
            <a:chOff x="8084448" y="2469445"/>
            <a:chExt cx="964536" cy="667564"/>
          </a:xfrm>
        </p:grpSpPr>
        <p:sp>
          <p:nvSpPr>
            <p:cNvPr id="6" name="TextBox 5"/>
            <p:cNvSpPr txBox="1"/>
            <p:nvPr/>
          </p:nvSpPr>
          <p:spPr>
            <a:xfrm>
              <a:off x="8084448" y="2469445"/>
              <a:ext cx="964536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cap="small" dirty="0" smtClean="0">
                  <a:solidFill>
                    <a:srgbClr val="FF0000"/>
                  </a:solidFill>
                </a:rPr>
                <a:t>greedy</a:t>
              </a:r>
              <a:endParaRPr lang="en-US" sz="1800" cap="small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8169248" y="2770120"/>
              <a:ext cx="409222" cy="3668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459537" y="2497666"/>
            <a:ext cx="1138877" cy="606777"/>
            <a:chOff x="6596308" y="2751667"/>
            <a:chExt cx="1138877" cy="606777"/>
          </a:xfrm>
        </p:grpSpPr>
        <p:sp>
          <p:nvSpPr>
            <p:cNvPr id="9" name="TextBox 8"/>
            <p:cNvSpPr txBox="1"/>
            <p:nvPr/>
          </p:nvSpPr>
          <p:spPr>
            <a:xfrm>
              <a:off x="6596308" y="2751667"/>
              <a:ext cx="1138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cap="small" dirty="0" err="1" smtClean="0">
                  <a:solidFill>
                    <a:srgbClr val="0000CC"/>
                  </a:solidFill>
                </a:rPr>
                <a:t>deBruijn</a:t>
              </a:r>
              <a:endParaRPr lang="en-US" sz="1800" cap="small" dirty="0">
                <a:solidFill>
                  <a:srgbClr val="0000CC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745111" y="3132667"/>
              <a:ext cx="352778" cy="225777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199553" y="3923974"/>
            <a:ext cx="1805947" cy="635000"/>
            <a:chOff x="6424248" y="4148667"/>
            <a:chExt cx="1805947" cy="635000"/>
          </a:xfrm>
        </p:grpSpPr>
        <p:sp>
          <p:nvSpPr>
            <p:cNvPr id="12" name="TextBox 11"/>
            <p:cNvSpPr txBox="1"/>
            <p:nvPr/>
          </p:nvSpPr>
          <p:spPr>
            <a:xfrm>
              <a:off x="6424248" y="4148667"/>
              <a:ext cx="1805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cap="small" dirty="0" err="1" smtClean="0">
                  <a:solidFill>
                    <a:srgbClr val="FD43FF"/>
                  </a:solidFill>
                </a:rPr>
                <a:t>simpleBridging</a:t>
              </a:r>
              <a:endParaRPr lang="en-US" sz="1800" cap="small" dirty="0">
                <a:solidFill>
                  <a:srgbClr val="FD43FF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858000" y="4543778"/>
              <a:ext cx="268111" cy="239889"/>
            </a:xfrm>
            <a:prstGeom prst="straightConnector1">
              <a:avLst/>
            </a:prstGeom>
            <a:ln>
              <a:solidFill>
                <a:srgbClr val="FD43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14" y="887668"/>
            <a:ext cx="543168" cy="66661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21907" y="5071310"/>
            <a:ext cx="2208926" cy="372591"/>
            <a:chOff x="6088361" y="5393695"/>
            <a:chExt cx="1681528" cy="372591"/>
          </a:xfrm>
        </p:grpSpPr>
        <p:sp>
          <p:nvSpPr>
            <p:cNvPr id="15" name="TextBox 14"/>
            <p:cNvSpPr txBox="1"/>
            <p:nvPr/>
          </p:nvSpPr>
          <p:spPr>
            <a:xfrm>
              <a:off x="6227018" y="5396954"/>
              <a:ext cx="1542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cap="small" dirty="0" err="1" smtClean="0">
                  <a:solidFill>
                    <a:srgbClr val="21E539"/>
                  </a:solidFill>
                </a:rPr>
                <a:t>multiBridging</a:t>
              </a:r>
              <a:endParaRPr lang="en-US" sz="1800" cap="small" dirty="0">
                <a:solidFill>
                  <a:srgbClr val="21E539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6088361" y="5393695"/>
              <a:ext cx="324553" cy="155222"/>
            </a:xfrm>
            <a:prstGeom prst="straightConnector1">
              <a:avLst/>
            </a:prstGeom>
            <a:ln>
              <a:solidFill>
                <a:srgbClr val="21E53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Ch19_repeatsCurve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2813" r="5041" b="5158"/>
          <a:stretch/>
        </p:blipFill>
        <p:spPr>
          <a:xfrm>
            <a:off x="303916" y="2364154"/>
            <a:ext cx="2753853" cy="2181967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2814" r="3452" b="14229"/>
          <a:stretch/>
        </p:blipFill>
        <p:spPr>
          <a:xfrm>
            <a:off x="515705" y="2419856"/>
            <a:ext cx="1592386" cy="2344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73929" y="4632840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U Bright Roman"/>
                <a:cs typeface="CMU Bright Roman"/>
              </a:rPr>
              <a:t>length</a:t>
            </a:r>
            <a:endParaRPr lang="en-US" dirty="0">
              <a:latin typeface="CMU Bright Roman"/>
              <a:cs typeface="CMU Bright Roman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217614" y="3380154"/>
            <a:ext cx="683846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9"/>
          <p:cNvGrpSpPr/>
          <p:nvPr/>
        </p:nvGrpSpPr>
        <p:grpSpPr>
          <a:xfrm>
            <a:off x="3714126" y="5536462"/>
            <a:ext cx="2305674" cy="1214076"/>
            <a:chOff x="5257665" y="5701862"/>
            <a:chExt cx="2305674" cy="1214076"/>
          </a:xfrm>
        </p:grpSpPr>
        <p:sp>
          <p:nvSpPr>
            <p:cNvPr id="31" name="TextBox 30"/>
            <p:cNvSpPr txBox="1"/>
            <p:nvPr/>
          </p:nvSpPr>
          <p:spPr>
            <a:xfrm>
              <a:off x="5257665" y="6269607"/>
              <a:ext cx="2305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Lander-Waterman coverage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V="1">
              <a:off x="6291386" y="5701862"/>
              <a:ext cx="505303" cy="78423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22" name="Picture 21" descr="Ch19_4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40" y="1018733"/>
            <a:ext cx="3099687" cy="4188267"/>
          </a:xfrm>
          <a:prstGeom prst="rect">
            <a:avLst/>
          </a:prstGeom>
        </p:spPr>
      </p:pic>
      <p:pic>
        <p:nvPicPr>
          <p:cNvPr id="24" name="Picture 23" descr="Ch19_5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90" y="1006230"/>
            <a:ext cx="2681097" cy="3850231"/>
          </a:xfrm>
          <a:prstGeom prst="rect">
            <a:avLst/>
          </a:prstGeom>
        </p:spPr>
      </p:pic>
      <p:pic>
        <p:nvPicPr>
          <p:cNvPr id="25" name="Picture 24" descr="Ch19_6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36" y="976924"/>
            <a:ext cx="3158164" cy="4545133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29" y="6193043"/>
            <a:ext cx="1689100" cy="280048"/>
          </a:xfrm>
          <a:prstGeom prst="rect">
            <a:avLst/>
          </a:prstGeom>
        </p:spPr>
      </p:pic>
      <p:grpSp>
        <p:nvGrpSpPr>
          <p:cNvPr id="27" name="Group 47"/>
          <p:cNvGrpSpPr/>
          <p:nvPr/>
        </p:nvGrpSpPr>
        <p:grpSpPr>
          <a:xfrm>
            <a:off x="4648193" y="2931202"/>
            <a:ext cx="1300288" cy="646331"/>
            <a:chOff x="5191574" y="6119878"/>
            <a:chExt cx="989835" cy="646331"/>
          </a:xfrm>
        </p:grpSpPr>
        <p:sp>
          <p:nvSpPr>
            <p:cNvPr id="49" name="TextBox 48"/>
            <p:cNvSpPr txBox="1"/>
            <p:nvPr/>
          </p:nvSpPr>
          <p:spPr>
            <a:xfrm>
              <a:off x="5191574" y="6119878"/>
              <a:ext cx="943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CMU Bright Roman"/>
                  <a:cs typeface="CMU Bright Roman"/>
                </a:rPr>
                <a:t>lower bound</a:t>
              </a:r>
              <a:endParaRPr lang="en-US" sz="1800" dirty="0">
                <a:latin typeface="CMU Bright Roman"/>
                <a:cs typeface="CMU Bright Roman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5892342" y="6305061"/>
              <a:ext cx="289067" cy="1523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198408"/>
            <a:ext cx="8229600" cy="8453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Fundamental limits and algorithms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742" y="5674668"/>
            <a:ext cx="1852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Human </a:t>
            </a:r>
            <a:r>
              <a:rPr lang="en-US" sz="2000" dirty="0" err="1"/>
              <a:t>Chr</a:t>
            </a:r>
            <a:r>
              <a:rPr lang="en-US" sz="2000" dirty="0"/>
              <a:t> </a:t>
            </a:r>
            <a:r>
              <a:rPr lang="en-US" sz="2000" dirty="0" smtClean="0"/>
              <a:t>19</a:t>
            </a:r>
          </a:p>
          <a:p>
            <a:pPr algn="ctr"/>
            <a:r>
              <a:rPr lang="en-US" sz="2000" dirty="0" smtClean="0"/>
              <a:t>Build 37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854200" y="1016000"/>
            <a:ext cx="1439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</a:t>
            </a:r>
            <a:r>
              <a:rPr lang="en-US" sz="2000" dirty="0" smtClean="0"/>
              <a:t>ormalized</a:t>
            </a:r>
          </a:p>
          <a:p>
            <a:r>
              <a:rPr lang="en-US" sz="2000" dirty="0" smtClean="0"/>
              <a:t># of reads</a:t>
            </a:r>
          </a:p>
          <a:p>
            <a:r>
              <a:rPr lang="en-US" sz="2000" dirty="0" smtClean="0"/>
              <a:t>(coverage </a:t>
            </a:r>
          </a:p>
          <a:p>
            <a:r>
              <a:rPr lang="en-US" sz="2000" dirty="0" smtClean="0"/>
              <a:t> depth)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8438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Performance Limits of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Sequencers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194" name="Picture 2" descr="Image result for nanopore seque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8" y="1682229"/>
            <a:ext cx="4327989" cy="45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3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Performance Limits of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</a:t>
            </a:r>
            <a:r>
              <a:rPr lang="en-US" sz="3200" dirty="0" err="1" smtClean="0"/>
              <a:t>Sequenders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63" t="30997" r="14391" b="20395"/>
          <a:stretch/>
        </p:blipFill>
        <p:spPr>
          <a:xfrm>
            <a:off x="449766" y="2088995"/>
            <a:ext cx="8331904" cy="36501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Performance Limits of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Sequencers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We derive a number of key results:</a:t>
            </a:r>
          </a:p>
          <a:p>
            <a:pPr lvl="1"/>
            <a:r>
              <a:rPr lang="en-US" sz="2400" dirty="0" smtClean="0"/>
              <a:t>The expected length of a sequence without errors is very small.</a:t>
            </a:r>
          </a:p>
          <a:p>
            <a:pPr lvl="1"/>
            <a:r>
              <a:rPr lang="en-US" sz="2400" dirty="0" smtClean="0"/>
              <a:t>The resampling rate for accurate reconstruction is bounded below and above by </a:t>
            </a:r>
            <a:r>
              <a:rPr lang="en-US" sz="2400" i="1" dirty="0" smtClean="0"/>
              <a:t>log N</a:t>
            </a:r>
            <a:r>
              <a:rPr lang="en-US" sz="2400" dirty="0" smtClean="0"/>
              <a:t> and </a:t>
            </a:r>
            <a:r>
              <a:rPr lang="en-US" sz="2400" i="1" dirty="0" smtClean="0"/>
              <a:t>log</a:t>
            </a:r>
            <a:r>
              <a:rPr lang="en-US" sz="2400" i="1" baseline="30000" dirty="0" smtClean="0"/>
              <a:t>3</a:t>
            </a:r>
            <a:r>
              <a:rPr lang="en-US" sz="2400" i="1" dirty="0" smtClean="0"/>
              <a:t>N, </a:t>
            </a:r>
            <a:r>
              <a:rPr lang="en-US" sz="2400" dirty="0" smtClean="0"/>
              <a:t>respectively.</a:t>
            </a:r>
          </a:p>
          <a:p>
            <a:pPr lvl="1"/>
            <a:r>
              <a:rPr lang="en-US" sz="2400" dirty="0" smtClean="0"/>
              <a:t>Our tight bounds indicate that with relatively low resampling, we can reconstruct large reads.</a:t>
            </a:r>
          </a:p>
          <a:p>
            <a:pPr lvl="1"/>
            <a:r>
              <a:rPr lang="en-US" sz="2400" dirty="0" smtClean="0"/>
              <a:t>For given distributions, we can also derive optimal estimators for block sizes.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0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Performance Limits of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Sequencers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69" t="24305" r="5475" b="27967"/>
          <a:stretch/>
        </p:blipFill>
        <p:spPr>
          <a:xfrm>
            <a:off x="495399" y="2118731"/>
            <a:ext cx="8537476" cy="29662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4663" y="5478966"/>
            <a:ext cx="773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Normalized L1 error for bounded variance (left) and independent insertion-deletion models (right).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32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11" y="3305355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Sequences to Structures: </a:t>
            </a:r>
            <a:br>
              <a:rPr lang="en-US" dirty="0" smtClean="0"/>
            </a:br>
            <a:r>
              <a:rPr lang="en-US" dirty="0" smtClean="0"/>
              <a:t>The Protein Folding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Few Protein Folds?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3" y="1525588"/>
            <a:ext cx="5597529" cy="4221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8422" y="4191000"/>
            <a:ext cx="200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protein folds </a:t>
            </a:r>
            <a:r>
              <a:rPr lang="en-US" dirty="0" smtClean="0"/>
              <a:t>vs. sequence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rank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5640" y="2897743"/>
            <a:ext cx="2807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Protein Folds in Nature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4"/>
          <p:cNvGrpSpPr/>
          <p:nvPr/>
        </p:nvGrpSpPr>
        <p:grpSpPr>
          <a:xfrm>
            <a:off x="384824" y="2020246"/>
            <a:ext cx="8052364" cy="1371600"/>
            <a:chOff x="1116590" y="2349589"/>
            <a:chExt cx="5984653" cy="1001084"/>
          </a:xfrm>
        </p:grpSpPr>
        <p:grpSp>
          <p:nvGrpSpPr>
            <p:cNvPr id="3" name="Group 43"/>
            <p:cNvGrpSpPr/>
            <p:nvPr/>
          </p:nvGrpSpPr>
          <p:grpSpPr>
            <a:xfrm>
              <a:off x="2667000" y="2349589"/>
              <a:ext cx="4434243" cy="1001084"/>
              <a:chOff x="2590800" y="2368495"/>
              <a:chExt cx="4434243" cy="10010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52800" y="2473088"/>
                <a:ext cx="1371600" cy="6858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40"/>
              <p:cNvGrpSpPr/>
              <p:nvPr/>
            </p:nvGrpSpPr>
            <p:grpSpPr>
              <a:xfrm>
                <a:off x="2590800" y="2368495"/>
                <a:ext cx="4434243" cy="1001084"/>
                <a:chOff x="2590800" y="2368495"/>
                <a:chExt cx="4434243" cy="1001084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3352800" y="2590800"/>
                  <a:ext cx="1371600" cy="4717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 dirty="0">
                      <a:solidFill>
                        <a:srgbClr val="0070C0"/>
                      </a:solidFill>
                    </a:rPr>
                    <a:t>p</a:t>
                  </a:r>
                  <a:r>
                    <a:rPr lang="en-US" i="1" dirty="0" smtClean="0">
                      <a:solidFill>
                        <a:srgbClr val="0070C0"/>
                      </a:solidFill>
                    </a:rPr>
                    <a:t>rotein-fold</a:t>
                  </a:r>
                </a:p>
                <a:p>
                  <a:pPr algn="ctr"/>
                  <a:r>
                    <a:rPr lang="en-US" i="1" dirty="0" smtClean="0">
                      <a:solidFill>
                        <a:srgbClr val="0070C0"/>
                      </a:solidFill>
                    </a:rPr>
                    <a:t>channel</a:t>
                  </a:r>
                  <a:endParaRPr lang="en-US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5" name="Group 29"/>
                <p:cNvGrpSpPr/>
                <p:nvPr/>
              </p:nvGrpSpPr>
              <p:grpSpPr>
                <a:xfrm>
                  <a:off x="2590800" y="2520181"/>
                  <a:ext cx="685800" cy="299219"/>
                  <a:chOff x="2590800" y="2520181"/>
                  <a:chExt cx="685800" cy="299219"/>
                </a:xfrm>
              </p:grpSpPr>
              <p:cxnSp>
                <p:nvCxnSpPr>
                  <p:cNvPr id="8" name="Straight Arrow Connector 7"/>
                  <p:cNvCxnSpPr/>
                  <p:nvPr/>
                </p:nvCxnSpPr>
                <p:spPr>
                  <a:xfrm>
                    <a:off x="2590800" y="2819400"/>
                    <a:ext cx="6858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857500" y="2520181"/>
                    <a:ext cx="1524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s</a:t>
                    </a:r>
                    <a:endParaRPr lang="en-US" sz="1200" dirty="0"/>
                  </a:p>
                </p:txBody>
              </p:sp>
            </p:grpSp>
            <p:grpSp>
              <p:nvGrpSpPr>
                <p:cNvPr id="7" name="Group 31"/>
                <p:cNvGrpSpPr/>
                <p:nvPr/>
              </p:nvGrpSpPr>
              <p:grpSpPr>
                <a:xfrm>
                  <a:off x="4800600" y="2506456"/>
                  <a:ext cx="685800" cy="309532"/>
                  <a:chOff x="4800600" y="2506456"/>
                  <a:chExt cx="685800" cy="309532"/>
                </a:xfrm>
              </p:grpSpPr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4800600" y="2815988"/>
                    <a:ext cx="6858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067300" y="2506456"/>
                    <a:ext cx="1524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f</a:t>
                    </a:r>
                    <a:endParaRPr lang="en-US" sz="1200" dirty="0"/>
                  </a:p>
                </p:txBody>
              </p:sp>
            </p:grpSp>
            <p:grpSp>
              <p:nvGrpSpPr>
                <p:cNvPr id="12" name="Group 23"/>
                <p:cNvGrpSpPr/>
                <p:nvPr/>
              </p:nvGrpSpPr>
              <p:grpSpPr>
                <a:xfrm>
                  <a:off x="5643918" y="2368495"/>
                  <a:ext cx="1381125" cy="1001084"/>
                  <a:chOff x="5629275" y="2392125"/>
                  <a:chExt cx="1381125" cy="1001084"/>
                </a:xfrm>
              </p:grpSpPr>
              <p:grpSp>
                <p:nvGrpSpPr>
                  <p:cNvPr id="15" name="Group 16"/>
                  <p:cNvGrpSpPr/>
                  <p:nvPr/>
                </p:nvGrpSpPr>
                <p:grpSpPr>
                  <a:xfrm>
                    <a:off x="5912405" y="2392125"/>
                    <a:ext cx="750336" cy="379437"/>
                    <a:chOff x="5912405" y="2392125"/>
                    <a:chExt cx="750336" cy="379437"/>
                  </a:xfrm>
                </p:grpSpPr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>
                      <a:off x="5943600" y="2438400"/>
                      <a:ext cx="6858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6629400" y="2444727"/>
                      <a:ext cx="0" cy="32683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" name="Flowchart: Connector 18"/>
                    <p:cNvSpPr/>
                    <p:nvPr/>
                  </p:nvSpPr>
                  <p:spPr>
                    <a:xfrm>
                      <a:off x="5912405" y="2392125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" name="Flowchart: Connector 19"/>
                    <p:cNvSpPr/>
                    <p:nvPr/>
                  </p:nvSpPr>
                  <p:spPr>
                    <a:xfrm>
                      <a:off x="6586541" y="2400300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Flowchart: Connector 21"/>
                    <p:cNvSpPr/>
                    <p:nvPr/>
                  </p:nvSpPr>
                  <p:spPr>
                    <a:xfrm>
                      <a:off x="6248400" y="2398998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" name="Group 14"/>
                  <p:cNvGrpSpPr/>
                  <p:nvPr/>
                </p:nvGrpSpPr>
                <p:grpSpPr>
                  <a:xfrm>
                    <a:off x="6591303" y="2695362"/>
                    <a:ext cx="419097" cy="381000"/>
                    <a:chOff x="6591303" y="2695362"/>
                    <a:chExt cx="419097" cy="381000"/>
                  </a:xfrm>
                </p:grpSpPr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6629400" y="2733462"/>
                      <a:ext cx="3048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Flowchart: Connector 20"/>
                    <p:cNvSpPr/>
                    <p:nvPr/>
                  </p:nvSpPr>
                  <p:spPr>
                    <a:xfrm>
                      <a:off x="6591303" y="26953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6972300" y="2725630"/>
                      <a:ext cx="0" cy="32683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Flowchart: Connector 24"/>
                    <p:cNvSpPr/>
                    <p:nvPr/>
                  </p:nvSpPr>
                  <p:spPr>
                    <a:xfrm>
                      <a:off x="6934200" y="26953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6667500" y="3038262"/>
                      <a:ext cx="3048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Flowchart: Connector 26"/>
                    <p:cNvSpPr/>
                    <p:nvPr/>
                  </p:nvSpPr>
                  <p:spPr>
                    <a:xfrm>
                      <a:off x="6934200" y="30001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11"/>
                  <p:cNvGrpSpPr/>
                  <p:nvPr/>
                </p:nvGrpSpPr>
                <p:grpSpPr>
                  <a:xfrm>
                    <a:off x="5905505" y="2749527"/>
                    <a:ext cx="761998" cy="643682"/>
                    <a:chOff x="5905505" y="2749527"/>
                    <a:chExt cx="761998" cy="643682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6629405" y="3054327"/>
                      <a:ext cx="0" cy="32683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" name="Flowchart: Connector 32"/>
                    <p:cNvSpPr/>
                    <p:nvPr/>
                  </p:nvSpPr>
                  <p:spPr>
                    <a:xfrm>
                      <a:off x="6591303" y="30001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0" name="Group 6"/>
                    <p:cNvGrpSpPr/>
                    <p:nvPr/>
                  </p:nvGrpSpPr>
                  <p:grpSpPr>
                    <a:xfrm>
                      <a:off x="5905505" y="2749527"/>
                      <a:ext cx="757236" cy="643682"/>
                      <a:chOff x="5905505" y="2749527"/>
                      <a:chExt cx="757236" cy="643682"/>
                    </a:xfrm>
                  </p:grpSpPr>
                  <p:cxnSp>
                    <p:nvCxnSpPr>
                      <p:cNvPr id="36" name="Straight Connector 35"/>
                      <p:cNvCxnSpPr/>
                      <p:nvPr/>
                    </p:nvCxnSpPr>
                    <p:spPr>
                      <a:xfrm>
                        <a:off x="5943605" y="3036982"/>
                        <a:ext cx="0" cy="3268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" name="Flowchart: Connector 33"/>
                      <p:cNvSpPr/>
                      <p:nvPr/>
                    </p:nvSpPr>
                    <p:spPr>
                      <a:xfrm>
                        <a:off x="6586541" y="3314700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2" name="Straight Connector 41"/>
                      <p:cNvCxnSpPr/>
                      <p:nvPr/>
                    </p:nvCxnSpPr>
                    <p:spPr>
                      <a:xfrm>
                        <a:off x="5943605" y="3356411"/>
                        <a:ext cx="6858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Flowchart: Connector 42"/>
                      <p:cNvSpPr/>
                      <p:nvPr/>
                    </p:nvSpPr>
                    <p:spPr>
                      <a:xfrm>
                        <a:off x="5905505" y="3310136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Flowchart: Connector 44"/>
                      <p:cNvSpPr/>
                      <p:nvPr/>
                    </p:nvSpPr>
                    <p:spPr>
                      <a:xfrm>
                        <a:off x="6248405" y="3317009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32" name="Group 4"/>
                      <p:cNvGrpSpPr/>
                      <p:nvPr/>
                    </p:nvGrpSpPr>
                    <p:grpSpPr>
                      <a:xfrm>
                        <a:off x="5906362" y="2749527"/>
                        <a:ext cx="418238" cy="336573"/>
                        <a:chOff x="5906362" y="2749527"/>
                        <a:chExt cx="418238" cy="336573"/>
                      </a:xfrm>
                    </p:grpSpPr>
                    <p:cxnSp>
                      <p:nvCxnSpPr>
                        <p:cNvPr id="38" name="Straight Connector 37"/>
                        <p:cNvCxnSpPr/>
                        <p:nvPr/>
                      </p:nvCxnSpPr>
                      <p:spPr>
                        <a:xfrm>
                          <a:off x="5944462" y="3042944"/>
                          <a:ext cx="30480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8" name="Flowchart: Connector 27"/>
                        <p:cNvSpPr/>
                        <p:nvPr/>
                      </p:nvSpPr>
                      <p:spPr>
                        <a:xfrm>
                          <a:off x="5906362" y="3000162"/>
                          <a:ext cx="76200" cy="76200"/>
                        </a:xfrm>
                        <a:prstGeom prst="flowChartConnector">
                          <a:avLst/>
                        </a:prstGeom>
                        <a:solidFill>
                          <a:srgbClr val="FF0000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47" name="Straight Connector 46"/>
                        <p:cNvCxnSpPr/>
                        <p:nvPr/>
                      </p:nvCxnSpPr>
                      <p:spPr>
                        <a:xfrm>
                          <a:off x="6286505" y="2749527"/>
                          <a:ext cx="0" cy="32683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" name="Flowchart: Connector 28"/>
                        <p:cNvSpPr/>
                        <p:nvPr/>
                      </p:nvSpPr>
                      <p:spPr>
                        <a:xfrm>
                          <a:off x="6248400" y="3009900"/>
                          <a:ext cx="76200" cy="76200"/>
                        </a:xfrm>
                        <a:prstGeom prst="flowChartConnector">
                          <a:avLst/>
                        </a:prstGeom>
                        <a:solidFill>
                          <a:srgbClr val="FF0000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41" name="Group 3"/>
                  <p:cNvGrpSpPr/>
                  <p:nvPr/>
                </p:nvGrpSpPr>
                <p:grpSpPr>
                  <a:xfrm>
                    <a:off x="5629275" y="2707255"/>
                    <a:ext cx="695325" cy="385435"/>
                    <a:chOff x="5629275" y="2707255"/>
                    <a:chExt cx="695325" cy="385435"/>
                  </a:xfrm>
                </p:grpSpPr>
                <p:grpSp>
                  <p:nvGrpSpPr>
                    <p:cNvPr id="44" name="Group 2"/>
                    <p:cNvGrpSpPr/>
                    <p:nvPr/>
                  </p:nvGrpSpPr>
                  <p:grpSpPr>
                    <a:xfrm>
                      <a:off x="5667375" y="2707255"/>
                      <a:ext cx="657225" cy="80372"/>
                      <a:chOff x="5667375" y="2707255"/>
                      <a:chExt cx="657225" cy="80372"/>
                    </a:xfrm>
                  </p:grpSpPr>
                  <p:cxnSp>
                    <p:nvCxnSpPr>
                      <p:cNvPr id="37" name="Straight Connector 36"/>
                      <p:cNvCxnSpPr/>
                      <p:nvPr/>
                    </p:nvCxnSpPr>
                    <p:spPr>
                      <a:xfrm>
                        <a:off x="5972175" y="2749527"/>
                        <a:ext cx="3048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" name="Flowchart: Connector 38"/>
                      <p:cNvSpPr/>
                      <p:nvPr/>
                    </p:nvSpPr>
                    <p:spPr>
                      <a:xfrm>
                        <a:off x="6248400" y="2707255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0" name="Flowchart: Connector 39"/>
                      <p:cNvSpPr/>
                      <p:nvPr/>
                    </p:nvSpPr>
                    <p:spPr>
                      <a:xfrm>
                        <a:off x="5908071" y="2711427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>
                        <a:off x="5667375" y="2749527"/>
                        <a:ext cx="3048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3" name="Group 1"/>
                    <p:cNvGrpSpPr/>
                    <p:nvPr/>
                  </p:nvGrpSpPr>
                  <p:grpSpPr>
                    <a:xfrm>
                      <a:off x="5629275" y="2711690"/>
                      <a:ext cx="76200" cy="381000"/>
                      <a:chOff x="5629275" y="2711690"/>
                      <a:chExt cx="76200" cy="381000"/>
                    </a:xfrm>
                  </p:grpSpPr>
                  <p:cxnSp>
                    <p:nvCxnSpPr>
                      <p:cNvPr id="50" name="Straight Connector 49"/>
                      <p:cNvCxnSpPr/>
                      <p:nvPr/>
                    </p:nvCxnSpPr>
                    <p:spPr>
                      <a:xfrm>
                        <a:off x="5667375" y="2741958"/>
                        <a:ext cx="0" cy="3268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Flowchart: Connector 50"/>
                      <p:cNvSpPr/>
                      <p:nvPr/>
                    </p:nvSpPr>
                    <p:spPr>
                      <a:xfrm>
                        <a:off x="5629275" y="2711690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Flowchart: Connector 51"/>
                      <p:cNvSpPr/>
                      <p:nvPr/>
                    </p:nvSpPr>
                    <p:spPr>
                      <a:xfrm>
                        <a:off x="5629275" y="3016490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4" name="TextBox 53"/>
            <p:cNvSpPr txBox="1"/>
            <p:nvPr/>
          </p:nvSpPr>
          <p:spPr>
            <a:xfrm>
              <a:off x="1116590" y="2644251"/>
              <a:ext cx="1634560" cy="353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33CC"/>
                  </a:solidFill>
                </a:rPr>
                <a:t>H</a:t>
              </a:r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>
                  <a:solidFill>
                    <a:srgbClr val="0033CC"/>
                  </a:solidFill>
                </a:rPr>
                <a:t>HH</a:t>
              </a:r>
              <a:r>
                <a:rPr lang="en-US" sz="1400" b="1" dirty="0">
                  <a:solidFill>
                    <a:srgbClr val="FF0000"/>
                  </a:solidFill>
                </a:rPr>
                <a:t>PP</a:t>
              </a:r>
              <a:r>
                <a:rPr lang="en-US" sz="1400" b="1" dirty="0">
                  <a:solidFill>
                    <a:srgbClr val="0033CC"/>
                  </a:solidFill>
                </a:rPr>
                <a:t>H</a:t>
              </a:r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>
                  <a:solidFill>
                    <a:srgbClr val="0033CC"/>
                  </a:solidFill>
                </a:rPr>
                <a:t>HH</a:t>
              </a:r>
              <a:r>
                <a:rPr lang="en-US" sz="1400" b="1" dirty="0">
                  <a:solidFill>
                    <a:srgbClr val="FF0000"/>
                  </a:solidFill>
                </a:rPr>
                <a:t>PP</a:t>
              </a:r>
              <a:r>
                <a:rPr lang="en-US" sz="1400" b="1" dirty="0">
                  <a:solidFill>
                    <a:srgbClr val="0033CC"/>
                  </a:solidFill>
                </a:rPr>
                <a:t>HH</a:t>
              </a:r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>
                  <a:solidFill>
                    <a:srgbClr val="0033CC"/>
                  </a:solidFill>
                </a:rPr>
                <a:t>H</a:t>
              </a:r>
              <a:endParaRPr lang="en-US" sz="14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11718" y="1095375"/>
            <a:ext cx="6747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ontinuum Medium" panose="020B0604020202020204" charset="0"/>
                <a:cs typeface="Continuum Medium" panose="020B0604020202020204" charset="0"/>
              </a:rPr>
              <a:t>Information-Theoretic Model 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ontinuum Medium" panose="020B0604020202020204" charset="0"/>
              <a:cs typeface="Continuum Medium" panose="020B0604020202020204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6" y="4899977"/>
            <a:ext cx="1976755" cy="1534795"/>
          </a:xfrm>
          <a:prstGeom prst="rect">
            <a:avLst/>
          </a:prstGeom>
        </p:spPr>
      </p:pic>
      <p:pic>
        <p:nvPicPr>
          <p:cNvPr id="57" name="Picture 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49" y="4899977"/>
            <a:ext cx="1897380" cy="1473200"/>
          </a:xfrm>
          <a:prstGeom prst="rect">
            <a:avLst/>
          </a:prstGeom>
        </p:spPr>
      </p:pic>
      <p:pic>
        <p:nvPicPr>
          <p:cNvPr id="58" name="Picture 5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99" y="4926964"/>
            <a:ext cx="1828800" cy="141922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50175" y="4453880"/>
            <a:ext cx="6823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Optimal input distribution from </a:t>
            </a:r>
            <a:r>
              <a:rPr lang="en-US" sz="2000" b="1" dirty="0" err="1" smtClean="0">
                <a:solidFill>
                  <a:srgbClr val="0070C0"/>
                </a:solidFill>
              </a:rPr>
              <a:t>Blahut-Arimoto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algorithm:</a:t>
            </a:r>
            <a:endParaRPr lang="en-US" sz="20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66" y="3437123"/>
            <a:ext cx="2886075" cy="75624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67" y="3437123"/>
            <a:ext cx="2677896" cy="8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85" y="762000"/>
            <a:ext cx="82296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Protein-Protein Channel</a:t>
            </a:r>
            <a:endParaRPr lang="en-US" dirty="0"/>
          </a:p>
        </p:txBody>
      </p:sp>
      <p:pic>
        <p:nvPicPr>
          <p:cNvPr id="7" name="Content Placeholder 6" descr="TP_tmp.bmp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914862" y="1757548"/>
            <a:ext cx="2209804" cy="304800"/>
          </a:xfrm>
        </p:spPr>
      </p:pic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2C4095-A44D-4670-A596-6C02F7DC21F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/>
          </a:p>
        </p:txBody>
      </p:sp>
      <p:pic>
        <p:nvPicPr>
          <p:cNvPr id="9" name="Picture 8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3156089" y="1874062"/>
            <a:ext cx="176784" cy="76200"/>
          </a:xfrm>
          <a:prstGeom prst="rect">
            <a:avLst/>
          </a:prstGeom>
        </p:spPr>
      </p:pic>
      <p:pic>
        <p:nvPicPr>
          <p:cNvPr id="11" name="Picture 1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3378058" y="1759762"/>
            <a:ext cx="1956820" cy="304800"/>
          </a:xfrm>
          <a:prstGeom prst="rect">
            <a:avLst/>
          </a:prstGeom>
        </p:spPr>
      </p:pic>
      <p:pic>
        <p:nvPicPr>
          <p:cNvPr id="13" name="Picture 12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5401340" y="1771954"/>
            <a:ext cx="838202" cy="280416"/>
          </a:xfrm>
          <a:prstGeom prst="rect">
            <a:avLst/>
          </a:prstGeom>
        </p:spPr>
      </p:pic>
      <p:pic>
        <p:nvPicPr>
          <p:cNvPr id="15" name="Picture 14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922216" y="2155595"/>
            <a:ext cx="329184" cy="2529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731" y="2097421"/>
            <a:ext cx="512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set of </a:t>
            </a:r>
            <a:r>
              <a:rPr lang="en-US" dirty="0" smtClean="0">
                <a:solidFill>
                  <a:srgbClr val="FF0000"/>
                </a:solidFill>
              </a:rPr>
              <a:t>self-avoiding walks </a:t>
            </a:r>
            <a:r>
              <a:rPr lang="en-US" dirty="0" smtClean="0"/>
              <a:t>of length</a:t>
            </a:r>
            <a:endParaRPr lang="en-US" dirty="0"/>
          </a:p>
        </p:txBody>
      </p:sp>
      <p:pic>
        <p:nvPicPr>
          <p:cNvPr id="18" name="Picture 17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5172740" y="2179979"/>
            <a:ext cx="228600" cy="204216"/>
          </a:xfrm>
          <a:prstGeom prst="rect">
            <a:avLst/>
          </a:prstGeom>
        </p:spPr>
      </p:pic>
      <p:pic>
        <p:nvPicPr>
          <p:cNvPr id="20" name="Picture 19" descr="eqn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44735" y="2601765"/>
            <a:ext cx="3981450" cy="276225"/>
          </a:xfrm>
          <a:prstGeom prst="rect">
            <a:avLst/>
          </a:prstGeom>
        </p:spPr>
      </p:pic>
      <p:pic>
        <p:nvPicPr>
          <p:cNvPr id="22" name="Picture 21" descr="eqn4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84729" y="2996306"/>
            <a:ext cx="752475" cy="2762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90370" y="2949752"/>
            <a:ext cx="613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Energy of a walk      </a:t>
            </a:r>
            <a:r>
              <a:rPr lang="en-US" dirty="0" smtClean="0"/>
              <a:t>over sequence    :</a:t>
            </a:r>
            <a:endParaRPr lang="en-US" dirty="0"/>
          </a:p>
        </p:txBody>
      </p:sp>
      <p:pic>
        <p:nvPicPr>
          <p:cNvPr id="25" name="Picture 24" descr="TP_tmp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3713717" y="3032311"/>
            <a:ext cx="204215" cy="204215"/>
          </a:xfrm>
          <a:prstGeom prst="rect">
            <a:avLst/>
          </a:prstGeom>
        </p:spPr>
      </p:pic>
      <p:pic>
        <p:nvPicPr>
          <p:cNvPr id="27" name="Picture 26" descr="TP_tmp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5560598" y="3032310"/>
            <a:ext cx="176784" cy="204216"/>
          </a:xfrm>
          <a:prstGeom prst="rect">
            <a:avLst/>
          </a:prstGeom>
        </p:spPr>
      </p:pic>
      <p:pic>
        <p:nvPicPr>
          <p:cNvPr id="28" name="Picture 27" descr="eqn5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026185" y="3001762"/>
            <a:ext cx="2228850" cy="295275"/>
          </a:xfrm>
          <a:prstGeom prst="rect">
            <a:avLst/>
          </a:prstGeom>
        </p:spPr>
      </p:pic>
      <p:pic>
        <p:nvPicPr>
          <p:cNvPr id="29" name="Picture 28" descr="eqn6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705564" y="4085965"/>
            <a:ext cx="5267325" cy="276225"/>
          </a:xfrm>
          <a:prstGeom prst="rect">
            <a:avLst/>
          </a:prstGeom>
        </p:spPr>
      </p:pic>
      <p:pic>
        <p:nvPicPr>
          <p:cNvPr id="30" name="Picture 29" descr="eqn7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22976" y="4549873"/>
            <a:ext cx="714375" cy="304800"/>
          </a:xfrm>
          <a:prstGeom prst="rect">
            <a:avLst/>
          </a:prstGeom>
        </p:spPr>
      </p:pic>
      <p:pic>
        <p:nvPicPr>
          <p:cNvPr id="31" name="Picture 30" descr="eqn8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7666559" y="4564160"/>
            <a:ext cx="819150" cy="276225"/>
          </a:xfrm>
          <a:prstGeom prst="rect">
            <a:avLst/>
          </a:prstGeom>
        </p:spPr>
      </p:pic>
      <p:pic>
        <p:nvPicPr>
          <p:cNvPr id="32" name="Picture 31" descr="eqn9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633026" y="4506983"/>
            <a:ext cx="1924319" cy="390580"/>
          </a:xfrm>
          <a:prstGeom prst="rect">
            <a:avLst/>
          </a:prstGeom>
        </p:spPr>
      </p:pic>
      <p:pic>
        <p:nvPicPr>
          <p:cNvPr id="33" name="Picture 32" descr="eqn10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2574379" y="5022179"/>
            <a:ext cx="3705225" cy="295275"/>
          </a:xfrm>
          <a:prstGeom prst="rect">
            <a:avLst/>
          </a:prstGeom>
        </p:spPr>
      </p:pic>
      <p:pic>
        <p:nvPicPr>
          <p:cNvPr id="34" name="Picture 33" descr="eqn1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962565" y="5867535"/>
            <a:ext cx="2686425" cy="60968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34526" y="3635080"/>
            <a:ext cx="223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i="1" dirty="0" smtClean="0">
                <a:solidFill>
                  <a:srgbClr val="0070C0"/>
                </a:solidFill>
              </a:rPr>
              <a:t>conjecture</a:t>
            </a:r>
            <a:r>
              <a:rPr lang="en-US" dirty="0" smtClean="0"/>
              <a:t> that: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29203" y="4528231"/>
            <a:ext cx="218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i="1" dirty="0" smtClean="0">
                <a:solidFill>
                  <a:srgbClr val="FF0000"/>
                </a:solidFill>
              </a:rPr>
              <a:t>free energy</a:t>
            </a:r>
            <a:r>
              <a:rPr lang="en-US" i="1" dirty="0" smtClean="0"/>
              <a:t>, and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644796" y="4502949"/>
            <a:ext cx="317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by </a:t>
            </a:r>
            <a:r>
              <a:rPr lang="en-US" dirty="0" err="1" smtClean="0">
                <a:solidFill>
                  <a:srgbClr val="0070C0"/>
                </a:solidFill>
              </a:rPr>
              <a:t>subadditivity</a:t>
            </a:r>
            <a:r>
              <a:rPr lang="en-US" dirty="0" smtClean="0"/>
              <a:t> of               ).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53675" y="5389893"/>
            <a:ext cx="763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Phase transition </a:t>
            </a:r>
            <a:r>
              <a:rPr lang="en-US" dirty="0" smtClean="0"/>
              <a:t>of the </a:t>
            </a:r>
            <a:r>
              <a:rPr lang="en-US" dirty="0" smtClean="0">
                <a:solidFill>
                  <a:srgbClr val="FF0000"/>
                </a:solidFill>
              </a:rPr>
              <a:t>free energy            </a:t>
            </a:r>
            <a:r>
              <a:rPr lang="en-US" dirty="0" smtClean="0"/>
              <a:t>  (hence of the capacity    ):</a:t>
            </a:r>
            <a:endParaRPr lang="en-US" dirty="0"/>
          </a:p>
        </p:txBody>
      </p:sp>
      <p:pic>
        <p:nvPicPr>
          <p:cNvPr id="42" name="Picture 41" descr="eqn7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316335" y="5422159"/>
            <a:ext cx="714375" cy="304800"/>
          </a:xfrm>
          <a:prstGeom prst="rect">
            <a:avLst/>
          </a:prstGeom>
        </p:spPr>
      </p:pic>
      <p:pic>
        <p:nvPicPr>
          <p:cNvPr id="44" name="Picture 43" descr="TP_tmp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/>
          <a:stretch>
            <a:fillRect/>
          </a:stretch>
        </p:blipFill>
        <p:spPr>
          <a:xfrm>
            <a:off x="7390412" y="5472451"/>
            <a:ext cx="204215" cy="204215"/>
          </a:xfrm>
          <a:prstGeom prst="rect">
            <a:avLst/>
          </a:prstGeom>
        </p:spPr>
      </p:pic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272266"/>
              </p:ext>
            </p:extLst>
          </p:nvPr>
        </p:nvGraphicFramePr>
        <p:xfrm>
          <a:off x="6280138" y="1476122"/>
          <a:ext cx="2863862" cy="147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</p:spTree>
    <p:extLst>
      <p:ext uri="{BB962C8B-B14F-4D97-AF65-F5344CB8AC3E}">
        <p14:creationId xmlns:p14="http://schemas.microsoft.com/office/powerpoint/2010/main" val="9245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35" grpId="0"/>
      <p:bldP spid="36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in Life Sciences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Clinical Data</a:t>
            </a:r>
          </a:p>
          <a:p>
            <a:pPr lvl="1"/>
            <a:r>
              <a:rPr lang="en-US" sz="2400" dirty="0" smtClean="0"/>
              <a:t>Phenotypic Screens, Vitals, Drugs</a:t>
            </a:r>
          </a:p>
          <a:p>
            <a:pPr lvl="1"/>
            <a:r>
              <a:rPr lang="en-US" sz="2400" dirty="0" smtClean="0"/>
              <a:t>Imaging Data (3D+time)</a:t>
            </a:r>
          </a:p>
          <a:p>
            <a:pPr lvl="1"/>
            <a:r>
              <a:rPr lang="en-US" sz="2400" dirty="0"/>
              <a:t>Sequences, Transcriptional </a:t>
            </a:r>
            <a:r>
              <a:rPr lang="en-US" sz="2400" dirty="0" smtClean="0"/>
              <a:t>data</a:t>
            </a:r>
          </a:p>
          <a:p>
            <a:r>
              <a:rPr lang="en-US" sz="2400" dirty="0" smtClean="0"/>
              <a:t>Organism-, Individual-, and Pathology-Specific Data</a:t>
            </a:r>
          </a:p>
          <a:p>
            <a:pPr lvl="1"/>
            <a:r>
              <a:rPr lang="en-US" sz="2400" dirty="0" smtClean="0"/>
              <a:t>Structures, Genomes, </a:t>
            </a:r>
            <a:r>
              <a:rPr lang="en-US" sz="2400" dirty="0" err="1" smtClean="0"/>
              <a:t>Interactomes</a:t>
            </a:r>
            <a:endParaRPr lang="en-US" sz="2400" dirty="0" smtClean="0"/>
          </a:p>
          <a:p>
            <a:pPr lvl="1"/>
            <a:r>
              <a:rPr lang="en-US" sz="2400" dirty="0" smtClean="0"/>
              <a:t>Tissue- and Phenotype-Specific Data</a:t>
            </a:r>
          </a:p>
          <a:p>
            <a:r>
              <a:rPr lang="en-US" sz="2400" dirty="0" err="1" smtClean="0"/>
              <a:t>Pharmaco</a:t>
            </a:r>
            <a:r>
              <a:rPr lang="en-US" sz="2400" dirty="0" smtClean="0"/>
              <a:t>-Genomic Data</a:t>
            </a:r>
          </a:p>
          <a:p>
            <a:pPr lvl="1"/>
            <a:r>
              <a:rPr lang="en-US" sz="2400" dirty="0" smtClean="0"/>
              <a:t>Drug Molecule Databases</a:t>
            </a:r>
          </a:p>
          <a:p>
            <a:pPr lvl="1"/>
            <a:r>
              <a:rPr lang="en-US" sz="2400" dirty="0" smtClean="0"/>
              <a:t>Drug-</a:t>
            </a:r>
            <a:r>
              <a:rPr lang="en-US" sz="2400" dirty="0" err="1" smtClean="0"/>
              <a:t>Biomolecule</a:t>
            </a:r>
            <a:r>
              <a:rPr lang="en-US" sz="2400" dirty="0" smtClean="0"/>
              <a:t> Interaction Screens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Experimental Evidence of Phase Behavior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17694" r="53414" b="11698"/>
          <a:stretch/>
        </p:blipFill>
        <p:spPr bwMode="auto">
          <a:xfrm>
            <a:off x="1673524" y="1836526"/>
            <a:ext cx="6340416" cy="475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01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4366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Structure/ Expression to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0" y="897147"/>
            <a:ext cx="8229600" cy="1716657"/>
          </a:xfrm>
        </p:spPr>
        <p:txBody>
          <a:bodyPr/>
          <a:lstStyle/>
          <a:p>
            <a:pPr eaLnBrk="1" hangingPunct="1"/>
            <a:r>
              <a:rPr lang="en-CA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Data-driven network reconstruction of biological systems</a:t>
            </a:r>
          </a:p>
          <a:p>
            <a:pPr lvl="1" eaLnBrk="1" hangingPunct="1"/>
            <a:r>
              <a:rPr lang="en-C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Derive relationships between input/output data</a:t>
            </a:r>
          </a:p>
          <a:p>
            <a:pPr lvl="1" eaLnBrk="1" hangingPunct="1"/>
            <a:r>
              <a:rPr lang="en-C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 the relationships as a network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85800" y="3273425"/>
            <a:ext cx="3070225" cy="2481263"/>
            <a:chOff x="685800" y="3273425"/>
            <a:chExt cx="3070225" cy="2481263"/>
          </a:xfrm>
        </p:grpSpPr>
        <p:grpSp>
          <p:nvGrpSpPr>
            <p:cNvPr id="6" name="Group 24586"/>
            <p:cNvGrpSpPr>
              <a:grpSpLocks/>
            </p:cNvGrpSpPr>
            <p:nvPr/>
          </p:nvGrpSpPr>
          <p:grpSpPr bwMode="auto">
            <a:xfrm>
              <a:off x="685800" y="3273425"/>
              <a:ext cx="3070225" cy="2481263"/>
              <a:chOff x="928048" y="1508079"/>
              <a:chExt cx="3655326" cy="2951856"/>
            </a:xfrm>
          </p:grpSpPr>
          <p:sp>
            <p:nvSpPr>
              <p:cNvPr id="4137" name="Oval 1"/>
              <p:cNvSpPr>
                <a:spLocks noChangeArrowheads="1"/>
              </p:cNvSpPr>
              <p:nvPr/>
            </p:nvSpPr>
            <p:spPr bwMode="auto">
              <a:xfrm>
                <a:off x="1618724" y="1508079"/>
                <a:ext cx="232012" cy="24566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8" name="Oval 5"/>
              <p:cNvSpPr>
                <a:spLocks noChangeArrowheads="1"/>
              </p:cNvSpPr>
              <p:nvPr/>
            </p:nvSpPr>
            <p:spPr bwMode="auto">
              <a:xfrm>
                <a:off x="3539462" y="1678589"/>
                <a:ext cx="232012" cy="24566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39" name="Oval 6"/>
              <p:cNvSpPr>
                <a:spLocks noChangeArrowheads="1"/>
              </p:cNvSpPr>
              <p:nvPr/>
            </p:nvSpPr>
            <p:spPr bwMode="auto">
              <a:xfrm>
                <a:off x="4032913" y="2304198"/>
                <a:ext cx="232012" cy="2456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0" name="Oval 7"/>
              <p:cNvSpPr>
                <a:spLocks noChangeArrowheads="1"/>
              </p:cNvSpPr>
              <p:nvPr/>
            </p:nvSpPr>
            <p:spPr bwMode="auto">
              <a:xfrm>
                <a:off x="2795517" y="2192741"/>
                <a:ext cx="232012" cy="2456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1" name="Oval 8"/>
              <p:cNvSpPr>
                <a:spLocks noChangeArrowheads="1"/>
              </p:cNvSpPr>
              <p:nvPr/>
            </p:nvSpPr>
            <p:spPr bwMode="auto">
              <a:xfrm>
                <a:off x="928048" y="2427027"/>
                <a:ext cx="232012" cy="2456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2" name="Oval 9"/>
              <p:cNvSpPr>
                <a:spLocks noChangeArrowheads="1"/>
              </p:cNvSpPr>
              <p:nvPr/>
            </p:nvSpPr>
            <p:spPr bwMode="auto">
              <a:xfrm>
                <a:off x="1835624" y="3116236"/>
                <a:ext cx="232012" cy="2456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3" name="Oval 10"/>
              <p:cNvSpPr>
                <a:spLocks noChangeArrowheads="1"/>
              </p:cNvSpPr>
              <p:nvPr/>
            </p:nvSpPr>
            <p:spPr bwMode="auto">
              <a:xfrm>
                <a:off x="3568890" y="3414211"/>
                <a:ext cx="232012" cy="24566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4" name="Oval 11"/>
              <p:cNvSpPr>
                <a:spLocks noChangeArrowheads="1"/>
              </p:cNvSpPr>
              <p:nvPr/>
            </p:nvSpPr>
            <p:spPr bwMode="auto">
              <a:xfrm>
                <a:off x="4351362" y="3537042"/>
                <a:ext cx="232012" cy="24565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5" name="Oval 13"/>
              <p:cNvSpPr>
                <a:spLocks noChangeArrowheads="1"/>
              </p:cNvSpPr>
              <p:nvPr/>
            </p:nvSpPr>
            <p:spPr bwMode="auto">
              <a:xfrm>
                <a:off x="2033658" y="4214275"/>
                <a:ext cx="232012" cy="24566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46" name="Oval 14"/>
              <p:cNvSpPr>
                <a:spLocks noChangeArrowheads="1"/>
              </p:cNvSpPr>
              <p:nvPr/>
            </p:nvSpPr>
            <p:spPr bwMode="auto">
              <a:xfrm>
                <a:off x="3147590" y="4208690"/>
                <a:ext cx="232012" cy="24566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4147" name="Straight Arrow Connector 3"/>
              <p:cNvCxnSpPr>
                <a:cxnSpLocks noChangeShapeType="1"/>
                <a:stCxn id="4137" idx="5"/>
                <a:endCxn id="4140" idx="2"/>
              </p:cNvCxnSpPr>
              <p:nvPr/>
            </p:nvCxnSpPr>
            <p:spPr bwMode="auto">
              <a:xfrm>
                <a:off x="1816759" y="1717763"/>
                <a:ext cx="978757" cy="59780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48" name="Straight Arrow Connector 17"/>
              <p:cNvCxnSpPr>
                <a:cxnSpLocks noChangeShapeType="1"/>
                <a:stCxn id="4141" idx="5"/>
              </p:cNvCxnSpPr>
              <p:nvPr/>
            </p:nvCxnSpPr>
            <p:spPr bwMode="auto">
              <a:xfrm>
                <a:off x="1126083" y="2636710"/>
                <a:ext cx="743518" cy="51550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49" name="Straight Arrow Connector 18"/>
              <p:cNvCxnSpPr>
                <a:cxnSpLocks noChangeShapeType="1"/>
                <a:stCxn id="4140" idx="3"/>
              </p:cNvCxnSpPr>
              <p:nvPr/>
            </p:nvCxnSpPr>
            <p:spPr bwMode="auto">
              <a:xfrm flipH="1">
                <a:off x="2067636" y="2402424"/>
                <a:ext cx="761858" cy="83664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0" name="Straight Arrow Connector 19"/>
              <p:cNvCxnSpPr>
                <a:cxnSpLocks noChangeShapeType="1"/>
                <a:stCxn id="4138" idx="5"/>
                <a:endCxn id="4139" idx="1"/>
              </p:cNvCxnSpPr>
              <p:nvPr/>
            </p:nvCxnSpPr>
            <p:spPr bwMode="auto">
              <a:xfrm>
                <a:off x="3737497" y="1888273"/>
                <a:ext cx="329393" cy="4519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1" name="Straight Arrow Connector 23"/>
              <p:cNvCxnSpPr>
                <a:cxnSpLocks noChangeShapeType="1"/>
                <a:stCxn id="4138" idx="3"/>
                <a:endCxn id="4140" idx="6"/>
              </p:cNvCxnSpPr>
              <p:nvPr/>
            </p:nvCxnSpPr>
            <p:spPr bwMode="auto">
              <a:xfrm flipH="1">
                <a:off x="3027529" y="1888273"/>
                <a:ext cx="545910" cy="427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2" name="Straight Arrow Connector 24"/>
              <p:cNvCxnSpPr>
                <a:cxnSpLocks noChangeShapeType="1"/>
                <a:stCxn id="4137" idx="4"/>
                <a:endCxn id="4141" idx="1"/>
              </p:cNvCxnSpPr>
              <p:nvPr/>
            </p:nvCxnSpPr>
            <p:spPr bwMode="auto">
              <a:xfrm flipH="1">
                <a:off x="962025" y="1753738"/>
                <a:ext cx="772706" cy="70926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3" name="Straight Arrow Connector 25"/>
              <p:cNvCxnSpPr>
                <a:cxnSpLocks noChangeShapeType="1"/>
                <a:stCxn id="4139" idx="5"/>
                <a:endCxn id="4144" idx="0"/>
              </p:cNvCxnSpPr>
              <p:nvPr/>
            </p:nvCxnSpPr>
            <p:spPr bwMode="auto">
              <a:xfrm>
                <a:off x="4230948" y="2513881"/>
                <a:ext cx="236420" cy="102316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4" name="Straight Arrow Connector 27"/>
              <p:cNvCxnSpPr>
                <a:cxnSpLocks noChangeShapeType="1"/>
              </p:cNvCxnSpPr>
              <p:nvPr/>
            </p:nvCxnSpPr>
            <p:spPr bwMode="auto">
              <a:xfrm flipH="1">
                <a:off x="3684897" y="2513878"/>
                <a:ext cx="516482" cy="90033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5" name="Straight Arrow Connector 28"/>
              <p:cNvCxnSpPr>
                <a:cxnSpLocks noChangeShapeType="1"/>
                <a:endCxn id="4144" idx="3"/>
              </p:cNvCxnSpPr>
              <p:nvPr/>
            </p:nvCxnSpPr>
            <p:spPr bwMode="auto">
              <a:xfrm>
                <a:off x="3025395" y="2380299"/>
                <a:ext cx="1359944" cy="136642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6" name="Straight Arrow Connector 29"/>
              <p:cNvCxnSpPr>
                <a:cxnSpLocks noChangeShapeType="1"/>
                <a:stCxn id="4140" idx="4"/>
                <a:endCxn id="4145" idx="7"/>
              </p:cNvCxnSpPr>
              <p:nvPr/>
            </p:nvCxnSpPr>
            <p:spPr bwMode="auto">
              <a:xfrm flipH="1">
                <a:off x="2231694" y="2438401"/>
                <a:ext cx="679829" cy="18118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7" name="Straight Arrow Connector 30"/>
              <p:cNvCxnSpPr>
                <a:cxnSpLocks noChangeShapeType="1"/>
                <a:endCxn id="4145" idx="6"/>
              </p:cNvCxnSpPr>
              <p:nvPr/>
            </p:nvCxnSpPr>
            <p:spPr bwMode="auto">
              <a:xfrm flipH="1">
                <a:off x="2265671" y="3659871"/>
                <a:ext cx="1419226" cy="67723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8" name="Straight Arrow Connector 31"/>
              <p:cNvCxnSpPr>
                <a:cxnSpLocks noChangeShapeType="1"/>
                <a:stCxn id="4145" idx="1"/>
                <a:endCxn id="4141" idx="5"/>
              </p:cNvCxnSpPr>
              <p:nvPr/>
            </p:nvCxnSpPr>
            <p:spPr bwMode="auto">
              <a:xfrm flipH="1" flipV="1">
                <a:off x="1126083" y="2636711"/>
                <a:ext cx="941552" cy="161353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59" name="Straight Arrow Connector 32"/>
              <p:cNvCxnSpPr>
                <a:cxnSpLocks noChangeShapeType="1"/>
                <a:stCxn id="4137" idx="5"/>
              </p:cNvCxnSpPr>
              <p:nvPr/>
            </p:nvCxnSpPr>
            <p:spPr bwMode="auto">
              <a:xfrm>
                <a:off x="1816759" y="1717763"/>
                <a:ext cx="134872" cy="139847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0" name="Straight Arrow Connector 33"/>
              <p:cNvCxnSpPr>
                <a:cxnSpLocks noChangeShapeType="1"/>
                <a:stCxn id="4139" idx="2"/>
                <a:endCxn id="4145" idx="7"/>
              </p:cNvCxnSpPr>
              <p:nvPr/>
            </p:nvCxnSpPr>
            <p:spPr bwMode="auto">
              <a:xfrm flipH="1">
                <a:off x="2231694" y="2427029"/>
                <a:ext cx="1801219" cy="182322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1" name="Straight Arrow Connector 34"/>
              <p:cNvCxnSpPr>
                <a:cxnSpLocks noChangeShapeType="1"/>
                <a:stCxn id="4144" idx="4"/>
                <a:endCxn id="4146" idx="7"/>
              </p:cNvCxnSpPr>
              <p:nvPr/>
            </p:nvCxnSpPr>
            <p:spPr bwMode="auto">
              <a:xfrm flipH="1">
                <a:off x="3345625" y="3782701"/>
                <a:ext cx="1121744" cy="46196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2" name="Straight Arrow Connector 19"/>
              <p:cNvCxnSpPr>
                <a:cxnSpLocks noChangeShapeType="1"/>
              </p:cNvCxnSpPr>
              <p:nvPr/>
            </p:nvCxnSpPr>
            <p:spPr bwMode="auto">
              <a:xfrm flipH="1" flipV="1">
                <a:off x="2033659" y="3325920"/>
                <a:ext cx="1535232" cy="21112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3" name="Straight Arrow Connector 19"/>
              <p:cNvCxnSpPr>
                <a:cxnSpLocks noChangeShapeType="1"/>
                <a:stCxn id="4146" idx="2"/>
                <a:endCxn id="4140" idx="5"/>
              </p:cNvCxnSpPr>
              <p:nvPr/>
            </p:nvCxnSpPr>
            <p:spPr bwMode="auto">
              <a:xfrm flipH="1" flipV="1">
                <a:off x="2993552" y="2402425"/>
                <a:ext cx="154038" cy="192909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" name="Curved Connector 4"/>
            <p:cNvCxnSpPr>
              <a:stCxn id="4140" idx="0"/>
              <a:endCxn id="4138" idx="1"/>
            </p:cNvCxnSpPr>
            <p:nvPr/>
          </p:nvCxnSpPr>
          <p:spPr>
            <a:xfrm rot="5400000" flipH="1" flipV="1">
              <a:off x="2428875" y="3370263"/>
              <a:ext cx="403225" cy="555625"/>
            </a:xfrm>
            <a:prstGeom prst="curvedConnector3">
              <a:avLst>
                <a:gd name="adj1" fmla="val 164382"/>
              </a:avLst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6"/>
          <a:stretch>
            <a:fillRect/>
          </a:stretch>
        </p:blipFill>
        <p:spPr bwMode="auto">
          <a:xfrm>
            <a:off x="4408488" y="3057525"/>
            <a:ext cx="39497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092325" y="2640013"/>
            <a:ext cx="3165475" cy="857250"/>
            <a:chOff x="2092874" y="2640013"/>
            <a:chExt cx="3164926" cy="857250"/>
          </a:xfrm>
        </p:grpSpPr>
        <p:sp>
          <p:nvSpPr>
            <p:cNvPr id="4133" name="Text Box 2"/>
            <p:cNvSpPr txBox="1">
              <a:spLocks noChangeArrowheads="1"/>
            </p:cNvSpPr>
            <p:nvPr/>
          </p:nvSpPr>
          <p:spPr bwMode="auto">
            <a:xfrm>
              <a:off x="2092874" y="2640013"/>
              <a:ext cx="31649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Experiments/Measurements</a:t>
              </a:r>
            </a:p>
          </p:txBody>
        </p:sp>
        <p:sp>
          <p:nvSpPr>
            <p:cNvPr id="2" name="Right Arrow 4112"/>
            <p:cNvSpPr/>
            <p:nvPr/>
          </p:nvSpPr>
          <p:spPr>
            <a:xfrm>
              <a:off x="3124570" y="2967038"/>
              <a:ext cx="1082487" cy="5302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-84" charset="-128"/>
              </a:endParaRPr>
            </a:p>
          </p:txBody>
        </p:sp>
      </p:grpSp>
      <p:sp>
        <p:nvSpPr>
          <p:cNvPr id="4114" name="Left Arrow 4113"/>
          <p:cNvSpPr/>
          <p:nvPr/>
        </p:nvSpPr>
        <p:spPr>
          <a:xfrm>
            <a:off x="3048000" y="5608638"/>
            <a:ext cx="1082675" cy="555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pitchFamily="-84" charset="-128"/>
            </a:endParaRPr>
          </a:p>
        </p:txBody>
      </p:sp>
      <p:grpSp>
        <p:nvGrpSpPr>
          <p:cNvPr id="8" name="Group 24586"/>
          <p:cNvGrpSpPr>
            <a:grpSpLocks/>
          </p:cNvGrpSpPr>
          <p:nvPr/>
        </p:nvGrpSpPr>
        <p:grpSpPr bwMode="auto">
          <a:xfrm>
            <a:off x="685800" y="3276600"/>
            <a:ext cx="3070225" cy="2481263"/>
            <a:chOff x="928048" y="1508079"/>
            <a:chExt cx="3655326" cy="2951856"/>
          </a:xfrm>
        </p:grpSpPr>
        <p:sp>
          <p:nvSpPr>
            <p:cNvPr id="4107" name="Oval 1"/>
            <p:cNvSpPr>
              <a:spLocks noChangeArrowheads="1"/>
            </p:cNvSpPr>
            <p:nvPr/>
          </p:nvSpPr>
          <p:spPr bwMode="auto">
            <a:xfrm>
              <a:off x="1618724" y="1508079"/>
              <a:ext cx="232012" cy="2456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8" name="Oval 5"/>
            <p:cNvSpPr>
              <a:spLocks noChangeArrowheads="1"/>
            </p:cNvSpPr>
            <p:nvPr/>
          </p:nvSpPr>
          <p:spPr bwMode="auto">
            <a:xfrm>
              <a:off x="3539462" y="1678589"/>
              <a:ext cx="232012" cy="2456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9" name="Oval 6"/>
            <p:cNvSpPr>
              <a:spLocks noChangeArrowheads="1"/>
            </p:cNvSpPr>
            <p:nvPr/>
          </p:nvSpPr>
          <p:spPr bwMode="auto">
            <a:xfrm>
              <a:off x="4032913" y="2304198"/>
              <a:ext cx="232012" cy="24565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0" name="Oval 7"/>
            <p:cNvSpPr>
              <a:spLocks noChangeArrowheads="1"/>
            </p:cNvSpPr>
            <p:nvPr/>
          </p:nvSpPr>
          <p:spPr bwMode="auto">
            <a:xfrm>
              <a:off x="2795517" y="2192741"/>
              <a:ext cx="232012" cy="24565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Oval 8"/>
            <p:cNvSpPr>
              <a:spLocks noChangeArrowheads="1"/>
            </p:cNvSpPr>
            <p:nvPr/>
          </p:nvSpPr>
          <p:spPr bwMode="auto">
            <a:xfrm>
              <a:off x="928048" y="2427027"/>
              <a:ext cx="232012" cy="24565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Oval 9"/>
            <p:cNvSpPr>
              <a:spLocks noChangeArrowheads="1"/>
            </p:cNvSpPr>
            <p:nvPr/>
          </p:nvSpPr>
          <p:spPr bwMode="auto">
            <a:xfrm>
              <a:off x="1835624" y="3116236"/>
              <a:ext cx="232012" cy="24565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3" name="Oval 10"/>
            <p:cNvSpPr>
              <a:spLocks noChangeArrowheads="1"/>
            </p:cNvSpPr>
            <p:nvPr/>
          </p:nvSpPr>
          <p:spPr bwMode="auto">
            <a:xfrm>
              <a:off x="3568890" y="3414211"/>
              <a:ext cx="232012" cy="2456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Oval 11"/>
            <p:cNvSpPr>
              <a:spLocks noChangeArrowheads="1"/>
            </p:cNvSpPr>
            <p:nvPr/>
          </p:nvSpPr>
          <p:spPr bwMode="auto">
            <a:xfrm>
              <a:off x="4351362" y="3537042"/>
              <a:ext cx="232012" cy="24565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Oval 13"/>
            <p:cNvSpPr>
              <a:spLocks noChangeArrowheads="1"/>
            </p:cNvSpPr>
            <p:nvPr/>
          </p:nvSpPr>
          <p:spPr bwMode="auto">
            <a:xfrm>
              <a:off x="2033658" y="4214275"/>
              <a:ext cx="232012" cy="2456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" name="Oval 14"/>
            <p:cNvSpPr>
              <a:spLocks noChangeArrowheads="1"/>
            </p:cNvSpPr>
            <p:nvPr/>
          </p:nvSpPr>
          <p:spPr bwMode="auto">
            <a:xfrm>
              <a:off x="3147590" y="4208690"/>
              <a:ext cx="232012" cy="2456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82" name="Straight Arrow Connector 3"/>
            <p:cNvCxnSpPr>
              <a:cxnSpLocks noChangeShapeType="1"/>
              <a:stCxn id="4107" idx="6"/>
              <a:endCxn id="4108" idx="1"/>
            </p:cNvCxnSpPr>
            <p:nvPr/>
          </p:nvCxnSpPr>
          <p:spPr bwMode="auto">
            <a:xfrm>
              <a:off x="1850385" y="1630837"/>
              <a:ext cx="1723711" cy="83098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18" name="Straight Arrow Connector 17"/>
            <p:cNvCxnSpPr>
              <a:cxnSpLocks noChangeShapeType="1"/>
              <a:stCxn id="4111" idx="5"/>
            </p:cNvCxnSpPr>
            <p:nvPr/>
          </p:nvCxnSpPr>
          <p:spPr bwMode="auto">
            <a:xfrm>
              <a:off x="1126083" y="2636710"/>
              <a:ext cx="743518" cy="51550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19" name="Straight Arrow Connector 18"/>
            <p:cNvCxnSpPr>
              <a:cxnSpLocks noChangeShapeType="1"/>
              <a:stCxn id="4110" idx="3"/>
            </p:cNvCxnSpPr>
            <p:nvPr/>
          </p:nvCxnSpPr>
          <p:spPr bwMode="auto">
            <a:xfrm flipH="1">
              <a:off x="2067636" y="2402424"/>
              <a:ext cx="761858" cy="83664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0" name="Straight Arrow Connector 19"/>
            <p:cNvCxnSpPr>
              <a:cxnSpLocks noChangeShapeType="1"/>
              <a:stCxn id="4108" idx="5"/>
              <a:endCxn id="4109" idx="1"/>
            </p:cNvCxnSpPr>
            <p:nvPr/>
          </p:nvCxnSpPr>
          <p:spPr bwMode="auto">
            <a:xfrm>
              <a:off x="3737497" y="1888273"/>
              <a:ext cx="329393" cy="4519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1" name="Straight Arrow Connector 23"/>
            <p:cNvCxnSpPr>
              <a:cxnSpLocks noChangeShapeType="1"/>
              <a:stCxn id="4108" idx="3"/>
              <a:endCxn id="4110" idx="6"/>
            </p:cNvCxnSpPr>
            <p:nvPr/>
          </p:nvCxnSpPr>
          <p:spPr bwMode="auto">
            <a:xfrm flipH="1">
              <a:off x="3027529" y="1888273"/>
              <a:ext cx="545910" cy="42729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2" name="Straight Arrow Connector 24"/>
            <p:cNvCxnSpPr>
              <a:cxnSpLocks noChangeShapeType="1"/>
              <a:stCxn id="4107" idx="3"/>
              <a:endCxn id="4111" idx="1"/>
            </p:cNvCxnSpPr>
            <p:nvPr/>
          </p:nvCxnSpPr>
          <p:spPr bwMode="auto">
            <a:xfrm flipH="1">
              <a:off x="962026" y="1717762"/>
              <a:ext cx="690676" cy="74524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3" name="Straight Arrow Connector 25"/>
            <p:cNvCxnSpPr>
              <a:cxnSpLocks noChangeShapeType="1"/>
              <a:stCxn id="4109" idx="5"/>
            </p:cNvCxnSpPr>
            <p:nvPr/>
          </p:nvCxnSpPr>
          <p:spPr bwMode="auto">
            <a:xfrm>
              <a:off x="4230948" y="2513881"/>
              <a:ext cx="236420" cy="102316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4" name="Straight Arrow Connector 27"/>
            <p:cNvCxnSpPr>
              <a:cxnSpLocks noChangeShapeType="1"/>
            </p:cNvCxnSpPr>
            <p:nvPr/>
          </p:nvCxnSpPr>
          <p:spPr bwMode="auto">
            <a:xfrm flipH="1">
              <a:off x="3684897" y="2513878"/>
              <a:ext cx="516482" cy="90033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5" name="Straight Arrow Connector 28"/>
            <p:cNvCxnSpPr>
              <a:cxnSpLocks noChangeShapeType="1"/>
            </p:cNvCxnSpPr>
            <p:nvPr/>
          </p:nvCxnSpPr>
          <p:spPr bwMode="auto">
            <a:xfrm>
              <a:off x="3025395" y="2380299"/>
              <a:ext cx="1359944" cy="136642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6" name="Straight Arrow Connector 29"/>
            <p:cNvCxnSpPr>
              <a:cxnSpLocks noChangeShapeType="1"/>
              <a:stCxn id="4110" idx="4"/>
              <a:endCxn id="4115" idx="7"/>
            </p:cNvCxnSpPr>
            <p:nvPr/>
          </p:nvCxnSpPr>
          <p:spPr bwMode="auto">
            <a:xfrm flipH="1">
              <a:off x="2231694" y="2438401"/>
              <a:ext cx="679829" cy="18118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7" name="Straight Arrow Connector 30"/>
            <p:cNvCxnSpPr>
              <a:cxnSpLocks noChangeShapeType="1"/>
              <a:endCxn id="4115" idx="6"/>
            </p:cNvCxnSpPr>
            <p:nvPr/>
          </p:nvCxnSpPr>
          <p:spPr bwMode="auto">
            <a:xfrm flipH="1">
              <a:off x="2265671" y="3659871"/>
              <a:ext cx="1419226" cy="67723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8" name="Straight Arrow Connector 31"/>
            <p:cNvCxnSpPr>
              <a:cxnSpLocks noChangeShapeType="1"/>
              <a:stCxn id="4115" idx="1"/>
              <a:endCxn id="4111" idx="5"/>
            </p:cNvCxnSpPr>
            <p:nvPr/>
          </p:nvCxnSpPr>
          <p:spPr bwMode="auto">
            <a:xfrm flipH="1" flipV="1">
              <a:off x="1126083" y="2636711"/>
              <a:ext cx="941552" cy="16135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9" name="Straight Arrow Connector 33"/>
            <p:cNvCxnSpPr>
              <a:cxnSpLocks noChangeShapeType="1"/>
              <a:stCxn id="4109" idx="2"/>
              <a:endCxn id="4115" idx="7"/>
            </p:cNvCxnSpPr>
            <p:nvPr/>
          </p:nvCxnSpPr>
          <p:spPr bwMode="auto">
            <a:xfrm flipH="1">
              <a:off x="2231694" y="2427029"/>
              <a:ext cx="1801219" cy="182322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0" name="Straight Arrow Connector 34"/>
            <p:cNvCxnSpPr>
              <a:cxnSpLocks noChangeShapeType="1"/>
              <a:endCxn id="4116" idx="7"/>
            </p:cNvCxnSpPr>
            <p:nvPr/>
          </p:nvCxnSpPr>
          <p:spPr bwMode="auto">
            <a:xfrm flipH="1">
              <a:off x="3345625" y="3782701"/>
              <a:ext cx="1121744" cy="46196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Arrow Connector 19"/>
            <p:cNvCxnSpPr>
              <a:cxnSpLocks noChangeShapeType="1"/>
              <a:stCxn id="4108" idx="4"/>
            </p:cNvCxnSpPr>
            <p:nvPr/>
          </p:nvCxnSpPr>
          <p:spPr bwMode="auto">
            <a:xfrm flipH="1">
              <a:off x="3602447" y="1923567"/>
              <a:ext cx="52921" cy="1525975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8" name="Straight Arrow Connector 19"/>
            <p:cNvCxnSpPr>
              <a:cxnSpLocks noChangeShapeType="1"/>
              <a:stCxn id="4112" idx="0"/>
              <a:endCxn id="4107" idx="4"/>
            </p:cNvCxnSpPr>
            <p:nvPr/>
          </p:nvCxnSpPr>
          <p:spPr bwMode="auto">
            <a:xfrm flipH="1" flipV="1">
              <a:off x="1735093" y="1753595"/>
              <a:ext cx="217353" cy="1363557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8" name="Picture 2" descr="http://models.cellml.org/exposure/cdc4e3dee94cd5a9c1ae827eca9681c2/spiro_199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5418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8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210913" y="878783"/>
            <a:ext cx="8229600" cy="6556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ea typeface="ＭＳ Ｐゴシック" panose="020B0600070205080204" pitchFamily="34" charset="-128"/>
              </a:rPr>
              <a:t>OUR APPROACH: DPLASSO</a:t>
            </a:r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243453" y="-531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243453" y="-531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245" name="Rectangle 13"/>
          <p:cNvSpPr>
            <a:spLocks noChangeArrowheads="1"/>
          </p:cNvSpPr>
          <p:nvPr/>
        </p:nvSpPr>
        <p:spPr bwMode="auto">
          <a:xfrm>
            <a:off x="243453" y="-531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243453" y="-531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4229666" y="5225256"/>
            <a:ext cx="7620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000000"/>
              </a:solidFill>
              <a:latin typeface="Calibri" pitchFamily="-84" charset="0"/>
              <a:ea typeface="ＭＳ Ｐゴシック" pitchFamily="-84" charset="-128"/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>
            <a:off x="4212203" y="2378868"/>
            <a:ext cx="762000" cy="609600"/>
          </a:xfrm>
          <a:prstGeom prst="lef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000000"/>
              </a:solidFill>
              <a:latin typeface="Calibri" pitchFamily="-84" charset="0"/>
              <a:ea typeface="ＭＳ Ｐゴシック" pitchFamily="-84" charset="-128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2175441" y="3694906"/>
            <a:ext cx="533400" cy="658812"/>
          </a:xfrm>
          <a:prstGeom prst="down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000000"/>
              </a:solidFill>
              <a:latin typeface="Calibri" pitchFamily="-84" charset="0"/>
              <a:ea typeface="ＭＳ Ｐゴシック" pitchFamily="-84" charset="-128"/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017066" y="4393406"/>
            <a:ext cx="3455987" cy="2135187"/>
            <a:chOff x="4773315" y="4463990"/>
            <a:chExt cx="3456285" cy="2224937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4773315" y="4463990"/>
              <a:ext cx="3456285" cy="2224937"/>
              <a:chOff x="3771900" y="5105400"/>
              <a:chExt cx="1752600" cy="832213"/>
            </a:xfrm>
          </p:grpSpPr>
          <p:sp>
            <p:nvSpPr>
              <p:cNvPr id="22" name="Flowchart: Alternate Process 21"/>
              <p:cNvSpPr>
                <a:spLocks noChangeArrowheads="1"/>
              </p:cNvSpPr>
              <p:nvPr/>
            </p:nvSpPr>
            <p:spPr bwMode="auto">
              <a:xfrm>
                <a:off x="3771900" y="5105400"/>
                <a:ext cx="1752600" cy="832213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 algn="ctr" defTabSz="457200">
                  <a:defRPr/>
                </a:pPr>
                <a:r>
                  <a:rPr lang="en-US" sz="2800" b="1">
                    <a:solidFill>
                      <a:srgbClr val="000000"/>
                    </a:solidFill>
                    <a:latin typeface="Calibri" pitchFamily="-84" charset="0"/>
                    <a:ea typeface="ＭＳ Ｐゴシック" pitchFamily="-84" charset="-128"/>
                  </a:rPr>
                  <a:t>Reconstructed Network</a:t>
                </a:r>
              </a:p>
            </p:txBody>
          </p:sp>
          <p:graphicFrame>
            <p:nvGraphicFramePr>
              <p:cNvPr id="10382" name="Object 10"/>
              <p:cNvGraphicFramePr>
                <a:graphicFrameLocks noChangeAspect="1"/>
              </p:cNvGraphicFramePr>
              <p:nvPr/>
            </p:nvGraphicFramePr>
            <p:xfrm>
              <a:off x="3848380" y="5510678"/>
              <a:ext cx="1562608" cy="3761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78" name="Equation" r:id="rId3" imgW="1384300" imgH="508000" progId="">
                      <p:embed/>
                    </p:oleObj>
                  </mc:Choice>
                  <mc:Fallback>
                    <p:oleObj name="Equation" r:id="rId3" imgW="1384300" imgH="508000" progId="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8380" y="5510678"/>
                            <a:ext cx="1562608" cy="3761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7346976" y="5181600"/>
              <a:ext cx="806424" cy="760284"/>
              <a:chOff x="1981200" y="1121350"/>
              <a:chExt cx="2701401" cy="2665491"/>
            </a:xfrm>
          </p:grpSpPr>
          <p:sp>
            <p:nvSpPr>
              <p:cNvPr id="10367" name="Oval 1"/>
              <p:cNvSpPr>
                <a:spLocks noChangeArrowheads="1"/>
              </p:cNvSpPr>
              <p:nvPr/>
            </p:nvSpPr>
            <p:spPr bwMode="auto">
              <a:xfrm>
                <a:off x="2562727" y="114300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8" name="Oval 116"/>
              <p:cNvSpPr>
                <a:spLocks noChangeArrowheads="1"/>
              </p:cNvSpPr>
              <p:nvPr/>
            </p:nvSpPr>
            <p:spPr bwMode="auto">
              <a:xfrm>
                <a:off x="3853345" y="112135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9" name="Oval 117"/>
              <p:cNvSpPr>
                <a:spLocks noChangeArrowheads="1"/>
              </p:cNvSpPr>
              <p:nvPr/>
            </p:nvSpPr>
            <p:spPr bwMode="auto">
              <a:xfrm>
                <a:off x="4501644" y="2382621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0" name="Oval 118"/>
              <p:cNvSpPr>
                <a:spLocks noChangeArrowheads="1"/>
              </p:cNvSpPr>
              <p:nvPr/>
            </p:nvSpPr>
            <p:spPr bwMode="auto">
              <a:xfrm>
                <a:off x="2517488" y="3549918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1" name="Oval 14"/>
              <p:cNvSpPr>
                <a:spLocks noChangeArrowheads="1"/>
              </p:cNvSpPr>
              <p:nvPr/>
            </p:nvSpPr>
            <p:spPr bwMode="auto">
              <a:xfrm>
                <a:off x="1981200" y="2276926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2" name="Oval 120"/>
              <p:cNvSpPr>
                <a:spLocks noChangeArrowheads="1"/>
              </p:cNvSpPr>
              <p:nvPr/>
            </p:nvSpPr>
            <p:spPr bwMode="auto">
              <a:xfrm>
                <a:off x="3861023" y="3575453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3" name="Straight Connector 122"/>
              <p:cNvCxnSpPr>
                <a:stCxn id="10367" idx="7"/>
                <a:endCxn id="10368" idx="1"/>
              </p:cNvCxnSpPr>
              <p:nvPr/>
            </p:nvCxnSpPr>
            <p:spPr>
              <a:xfrm flipV="1">
                <a:off x="2714791" y="1151486"/>
                <a:ext cx="1164721" cy="231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stCxn id="10369" idx="4"/>
                <a:endCxn id="10372" idx="7"/>
              </p:cNvCxnSpPr>
              <p:nvPr/>
            </p:nvCxnSpPr>
            <p:spPr>
              <a:xfrm flipH="1">
                <a:off x="4017789" y="2595585"/>
                <a:ext cx="574382" cy="10091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0372" idx="4"/>
                <a:endCxn id="10370" idx="4"/>
              </p:cNvCxnSpPr>
              <p:nvPr/>
            </p:nvCxnSpPr>
            <p:spPr>
              <a:xfrm flipH="1" flipV="1">
                <a:off x="2608424" y="3761301"/>
                <a:ext cx="1345545" cy="2319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stCxn id="10367" idx="3"/>
                <a:endCxn id="10371" idx="0"/>
              </p:cNvCxnSpPr>
              <p:nvPr/>
            </p:nvCxnSpPr>
            <p:spPr>
              <a:xfrm flipH="1">
                <a:off x="2071272" y="1325474"/>
                <a:ext cx="515878" cy="9511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>
                <a:stCxn id="10368" idx="4"/>
                <a:endCxn id="10372" idx="0"/>
              </p:cNvCxnSpPr>
              <p:nvPr/>
            </p:nvCxnSpPr>
            <p:spPr>
              <a:xfrm>
                <a:off x="3943332" y="1331275"/>
                <a:ext cx="10637" cy="224443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>
                <a:stCxn id="10368" idx="3"/>
                <a:endCxn id="10370" idx="7"/>
              </p:cNvCxnSpPr>
              <p:nvPr/>
            </p:nvCxnSpPr>
            <p:spPr>
              <a:xfrm flipH="1">
                <a:off x="2672244" y="1302275"/>
                <a:ext cx="1207267" cy="22792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0369" idx="2"/>
                <a:endCxn id="10371" idx="6"/>
              </p:cNvCxnSpPr>
              <p:nvPr/>
            </p:nvCxnSpPr>
            <p:spPr>
              <a:xfrm flipH="1" flipV="1">
                <a:off x="2161682" y="2380999"/>
                <a:ext cx="2340075" cy="10439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stCxn id="10369" idx="3"/>
                <a:endCxn id="10370" idx="6"/>
              </p:cNvCxnSpPr>
              <p:nvPr/>
            </p:nvCxnSpPr>
            <p:spPr>
              <a:xfrm flipH="1">
                <a:off x="2698837" y="2560788"/>
                <a:ext cx="1829513" cy="109032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67316" y="1626393"/>
            <a:ext cx="3473450" cy="2024063"/>
            <a:chOff x="423308" y="1680099"/>
            <a:chExt cx="3473804" cy="2022908"/>
          </a:xfrm>
        </p:grpSpPr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423308" y="1680099"/>
              <a:ext cx="3473804" cy="2022908"/>
              <a:chOff x="3429000" y="2743200"/>
              <a:chExt cx="2087332" cy="831850"/>
            </a:xfrm>
          </p:grpSpPr>
          <p:sp>
            <p:nvSpPr>
              <p:cNvPr id="12" name="Flowchart: Alternate Process 11"/>
              <p:cNvSpPr>
                <a:spLocks noChangeArrowheads="1"/>
              </p:cNvSpPr>
              <p:nvPr/>
            </p:nvSpPr>
            <p:spPr bwMode="auto">
              <a:xfrm>
                <a:off x="3429000" y="2743200"/>
                <a:ext cx="2087332" cy="83185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 algn="ctr" defTabSz="457200">
                  <a:defRPr/>
                </a:pPr>
                <a:r>
                  <a:rPr lang="en-US" sz="3200" b="1">
                    <a:solidFill>
                      <a:srgbClr val="000000"/>
                    </a:solidFill>
                    <a:latin typeface="Calibri" pitchFamily="-84" charset="0"/>
                    <a:ea typeface="ＭＳ Ｐゴシック" pitchFamily="-84" charset="-128"/>
                  </a:rPr>
                  <a:t>PLS</a:t>
                </a:r>
                <a:endParaRPr lang="en-US" b="1">
                  <a:solidFill>
                    <a:srgbClr val="000000"/>
                  </a:solidFill>
                  <a:latin typeface="Calibri" pitchFamily="-84" charset="0"/>
                  <a:ea typeface="ＭＳ Ｐゴシック" pitchFamily="-84" charset="-128"/>
                </a:endParaRPr>
              </a:p>
            </p:txBody>
          </p:sp>
          <p:graphicFrame>
            <p:nvGraphicFramePr>
              <p:cNvPr id="10364" name="Object 5"/>
              <p:cNvGraphicFramePr>
                <a:graphicFrameLocks noChangeAspect="1"/>
              </p:cNvGraphicFramePr>
              <p:nvPr/>
            </p:nvGraphicFramePr>
            <p:xfrm>
              <a:off x="3500549" y="3154884"/>
              <a:ext cx="2005289" cy="3979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79" name="Equation" r:id="rId5" imgW="2070100" imgH="533400" progId="">
                      <p:embed/>
                    </p:oleObj>
                  </mc:Choice>
                  <mc:Fallback>
                    <p:oleObj name="Equation" r:id="rId5" imgW="2070100" imgH="533400" progId="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00549" y="3154884"/>
                            <a:ext cx="2005289" cy="3979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533400" y="1828800"/>
              <a:ext cx="904162" cy="763669"/>
              <a:chOff x="1981200" y="1121350"/>
              <a:chExt cx="2701401" cy="2665491"/>
            </a:xfrm>
          </p:grpSpPr>
          <p:sp>
            <p:nvSpPr>
              <p:cNvPr id="10342" name="Oval 1"/>
              <p:cNvSpPr>
                <a:spLocks noChangeArrowheads="1"/>
              </p:cNvSpPr>
              <p:nvPr/>
            </p:nvSpPr>
            <p:spPr bwMode="auto">
              <a:xfrm>
                <a:off x="2562727" y="114300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3" name="Oval 72"/>
              <p:cNvSpPr>
                <a:spLocks noChangeArrowheads="1"/>
              </p:cNvSpPr>
              <p:nvPr/>
            </p:nvSpPr>
            <p:spPr bwMode="auto">
              <a:xfrm>
                <a:off x="3853345" y="112135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4" name="Oval 73"/>
              <p:cNvSpPr>
                <a:spLocks noChangeArrowheads="1"/>
              </p:cNvSpPr>
              <p:nvPr/>
            </p:nvSpPr>
            <p:spPr bwMode="auto">
              <a:xfrm>
                <a:off x="4501644" y="2382621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5" name="Oval 74"/>
              <p:cNvSpPr>
                <a:spLocks noChangeArrowheads="1"/>
              </p:cNvSpPr>
              <p:nvPr/>
            </p:nvSpPr>
            <p:spPr bwMode="auto">
              <a:xfrm>
                <a:off x="2517488" y="3549918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6" name="Oval 14"/>
              <p:cNvSpPr>
                <a:spLocks noChangeArrowheads="1"/>
              </p:cNvSpPr>
              <p:nvPr/>
            </p:nvSpPr>
            <p:spPr bwMode="auto">
              <a:xfrm>
                <a:off x="1981200" y="2276926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7" name="Oval 76"/>
              <p:cNvSpPr>
                <a:spLocks noChangeArrowheads="1"/>
              </p:cNvSpPr>
              <p:nvPr/>
            </p:nvSpPr>
            <p:spPr bwMode="auto">
              <a:xfrm>
                <a:off x="3861023" y="3575453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8" name="Straight Connector 77"/>
              <p:cNvCxnSpPr>
                <a:stCxn id="10343" idx="6"/>
                <a:endCxn id="10344" idx="0"/>
              </p:cNvCxnSpPr>
              <p:nvPr/>
            </p:nvCxnSpPr>
            <p:spPr>
              <a:xfrm>
                <a:off x="4033520" y="1228102"/>
                <a:ext cx="559735" cy="1157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10342" idx="6"/>
                <a:endCxn id="10344" idx="1"/>
              </p:cNvCxnSpPr>
              <p:nvPr/>
            </p:nvCxnSpPr>
            <p:spPr>
              <a:xfrm>
                <a:off x="2743283" y="1250253"/>
                <a:ext cx="1783564" cy="11629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10342" idx="7"/>
                <a:endCxn id="10343" idx="1"/>
              </p:cNvCxnSpPr>
              <p:nvPr/>
            </p:nvCxnSpPr>
            <p:spPr>
              <a:xfrm flipV="1">
                <a:off x="2714822" y="1156108"/>
                <a:ext cx="1166906" cy="1661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10344" idx="4"/>
                <a:endCxn id="10347" idx="7"/>
              </p:cNvCxnSpPr>
              <p:nvPr/>
            </p:nvCxnSpPr>
            <p:spPr>
              <a:xfrm flipH="1">
                <a:off x="4014546" y="2595938"/>
                <a:ext cx="578709" cy="10078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stCxn id="10347" idx="4"/>
                <a:endCxn id="10345" idx="4"/>
              </p:cNvCxnSpPr>
              <p:nvPr/>
            </p:nvCxnSpPr>
            <p:spPr>
              <a:xfrm flipH="1" flipV="1">
                <a:off x="2605719" y="3758878"/>
                <a:ext cx="1347160" cy="2769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10346" idx="4"/>
                <a:endCxn id="10345" idx="1"/>
              </p:cNvCxnSpPr>
              <p:nvPr/>
            </p:nvCxnSpPr>
            <p:spPr>
              <a:xfrm>
                <a:off x="2069703" y="2490722"/>
                <a:ext cx="474352" cy="10909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10342" idx="3"/>
                <a:endCxn id="10346" idx="0"/>
              </p:cNvCxnSpPr>
              <p:nvPr/>
            </p:nvCxnSpPr>
            <p:spPr>
              <a:xfrm flipH="1">
                <a:off x="2069703" y="1322242"/>
                <a:ext cx="517042" cy="95804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10343" idx="4"/>
                <a:endCxn id="10347" idx="0"/>
              </p:cNvCxnSpPr>
              <p:nvPr/>
            </p:nvCxnSpPr>
            <p:spPr>
              <a:xfrm>
                <a:off x="3943392" y="1333318"/>
                <a:ext cx="9487" cy="224281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10343" idx="3"/>
                <a:endCxn id="10345" idx="7"/>
              </p:cNvCxnSpPr>
              <p:nvPr/>
            </p:nvCxnSpPr>
            <p:spPr>
              <a:xfrm flipH="1">
                <a:off x="2672128" y="1305631"/>
                <a:ext cx="1209599" cy="22760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10343" idx="2"/>
                <a:endCxn id="10346" idx="7"/>
              </p:cNvCxnSpPr>
              <p:nvPr/>
            </p:nvCxnSpPr>
            <p:spPr>
              <a:xfrm flipH="1">
                <a:off x="2136112" y="1228102"/>
                <a:ext cx="1717154" cy="10798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10344" idx="2"/>
                <a:endCxn id="10346" idx="6"/>
              </p:cNvCxnSpPr>
              <p:nvPr/>
            </p:nvCxnSpPr>
            <p:spPr>
              <a:xfrm flipH="1" flipV="1">
                <a:off x="2159828" y="2385502"/>
                <a:ext cx="2343299" cy="1052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10344" idx="3"/>
                <a:endCxn id="10345" idx="6"/>
              </p:cNvCxnSpPr>
              <p:nvPr/>
            </p:nvCxnSpPr>
            <p:spPr>
              <a:xfrm flipH="1">
                <a:off x="2695848" y="2562712"/>
                <a:ext cx="1830999" cy="10909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10347" idx="2"/>
                <a:endCxn id="10346" idx="5"/>
              </p:cNvCxnSpPr>
              <p:nvPr/>
            </p:nvCxnSpPr>
            <p:spPr>
              <a:xfrm flipH="1" flipV="1">
                <a:off x="2136112" y="2457495"/>
                <a:ext cx="1726641" cy="12238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stCxn id="10347" idx="1"/>
                <a:endCxn id="10342" idx="5"/>
              </p:cNvCxnSpPr>
              <p:nvPr/>
            </p:nvCxnSpPr>
            <p:spPr>
              <a:xfrm flipH="1" flipV="1">
                <a:off x="2714822" y="1322242"/>
                <a:ext cx="1171648" cy="22815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10345" idx="0"/>
                <a:endCxn id="10342" idx="4"/>
              </p:cNvCxnSpPr>
              <p:nvPr/>
            </p:nvCxnSpPr>
            <p:spPr>
              <a:xfrm flipV="1">
                <a:off x="2605719" y="1355469"/>
                <a:ext cx="47435" cy="219297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32"/>
            <p:cNvGrpSpPr>
              <a:grpSpLocks/>
            </p:cNvGrpSpPr>
            <p:nvPr/>
          </p:nvGrpSpPr>
          <p:grpSpPr bwMode="auto">
            <a:xfrm>
              <a:off x="2885757" y="1843989"/>
              <a:ext cx="924243" cy="794298"/>
              <a:chOff x="1981200" y="1121350"/>
              <a:chExt cx="2701401" cy="2665491"/>
            </a:xfrm>
          </p:grpSpPr>
          <p:sp>
            <p:nvSpPr>
              <p:cNvPr id="10325" name="Oval 1"/>
              <p:cNvSpPr>
                <a:spLocks noChangeArrowheads="1"/>
              </p:cNvSpPr>
              <p:nvPr/>
            </p:nvSpPr>
            <p:spPr bwMode="auto">
              <a:xfrm>
                <a:off x="2562727" y="114300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6" name="Oval 134"/>
              <p:cNvSpPr>
                <a:spLocks noChangeArrowheads="1"/>
              </p:cNvSpPr>
              <p:nvPr/>
            </p:nvSpPr>
            <p:spPr bwMode="auto">
              <a:xfrm>
                <a:off x="3853345" y="112135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7" name="Oval 135"/>
              <p:cNvSpPr>
                <a:spLocks noChangeArrowheads="1"/>
              </p:cNvSpPr>
              <p:nvPr/>
            </p:nvSpPr>
            <p:spPr bwMode="auto">
              <a:xfrm>
                <a:off x="4501644" y="2382621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8" name="Oval 136"/>
              <p:cNvSpPr>
                <a:spLocks noChangeArrowheads="1"/>
              </p:cNvSpPr>
              <p:nvPr/>
            </p:nvSpPr>
            <p:spPr bwMode="auto">
              <a:xfrm>
                <a:off x="2517488" y="3549918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9" name="Oval 14"/>
              <p:cNvSpPr>
                <a:spLocks noChangeArrowheads="1"/>
              </p:cNvSpPr>
              <p:nvPr/>
            </p:nvSpPr>
            <p:spPr bwMode="auto">
              <a:xfrm>
                <a:off x="1981200" y="2276926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0" name="Oval 138"/>
              <p:cNvSpPr>
                <a:spLocks noChangeArrowheads="1"/>
              </p:cNvSpPr>
              <p:nvPr/>
            </p:nvSpPr>
            <p:spPr bwMode="auto">
              <a:xfrm>
                <a:off x="3861023" y="3575453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40" name="Straight Connector 139"/>
              <p:cNvCxnSpPr>
                <a:stCxn id="10325" idx="6"/>
                <a:endCxn id="10327" idx="1"/>
              </p:cNvCxnSpPr>
              <p:nvPr/>
            </p:nvCxnSpPr>
            <p:spPr>
              <a:xfrm>
                <a:off x="2742276" y="1247553"/>
                <a:ext cx="1786578" cy="116601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10325" idx="7"/>
                <a:endCxn id="10326" idx="1"/>
              </p:cNvCxnSpPr>
              <p:nvPr/>
            </p:nvCxnSpPr>
            <p:spPr>
              <a:xfrm flipV="1">
                <a:off x="2719075" y="1151716"/>
                <a:ext cx="1160114" cy="2129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0327" idx="4"/>
                <a:endCxn id="10330" idx="7"/>
              </p:cNvCxnSpPr>
              <p:nvPr/>
            </p:nvCxnSpPr>
            <p:spPr>
              <a:xfrm flipH="1">
                <a:off x="4013761" y="2594589"/>
                <a:ext cx="580059" cy="10116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>
                <a:stCxn id="10330" idx="4"/>
                <a:endCxn id="10328" idx="4"/>
              </p:cNvCxnSpPr>
              <p:nvPr/>
            </p:nvCxnSpPr>
            <p:spPr>
              <a:xfrm flipH="1" flipV="1">
                <a:off x="2607704" y="3760604"/>
                <a:ext cx="1341091" cy="266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stCxn id="10325" idx="3"/>
                <a:endCxn id="10329" idx="0"/>
              </p:cNvCxnSpPr>
              <p:nvPr/>
            </p:nvCxnSpPr>
            <p:spPr>
              <a:xfrm flipH="1">
                <a:off x="2069411" y="1322092"/>
                <a:ext cx="519731" cy="95304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>
                <a:stCxn id="10326" idx="4"/>
                <a:endCxn id="10330" idx="0"/>
              </p:cNvCxnSpPr>
              <p:nvPr/>
            </p:nvCxnSpPr>
            <p:spPr>
              <a:xfrm>
                <a:off x="3944156" y="1332741"/>
                <a:ext cx="4639" cy="22415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>
                <a:stCxn id="10326" idx="3"/>
                <a:endCxn id="10328" idx="7"/>
              </p:cNvCxnSpPr>
              <p:nvPr/>
            </p:nvCxnSpPr>
            <p:spPr>
              <a:xfrm flipH="1">
                <a:off x="2672671" y="1300795"/>
                <a:ext cx="1206519" cy="227878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>
                <a:stCxn id="10327" idx="2"/>
                <a:endCxn id="10329" idx="6"/>
              </p:cNvCxnSpPr>
              <p:nvPr/>
            </p:nvCxnSpPr>
            <p:spPr>
              <a:xfrm flipH="1" flipV="1">
                <a:off x="2162220" y="2381618"/>
                <a:ext cx="2338791" cy="10648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>
                <a:stCxn id="10327" idx="3"/>
                <a:endCxn id="10328" idx="6"/>
              </p:cNvCxnSpPr>
              <p:nvPr/>
            </p:nvCxnSpPr>
            <p:spPr>
              <a:xfrm flipH="1">
                <a:off x="2700513" y="2562643"/>
                <a:ext cx="1828340" cy="109147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>
                <a:stCxn id="10330" idx="2"/>
                <a:endCxn id="10329" idx="5"/>
              </p:cNvCxnSpPr>
              <p:nvPr/>
            </p:nvCxnSpPr>
            <p:spPr>
              <a:xfrm flipH="1" flipV="1">
                <a:off x="2134377" y="2456158"/>
                <a:ext cx="1726250" cy="122458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>
                <a:stCxn id="10328" idx="0"/>
                <a:endCxn id="10325" idx="4"/>
              </p:cNvCxnSpPr>
              <p:nvPr/>
            </p:nvCxnSpPr>
            <p:spPr>
              <a:xfrm flipV="1">
                <a:off x="2607704" y="1354038"/>
                <a:ext cx="46405" cy="21935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700653" y="4388643"/>
            <a:ext cx="3429000" cy="2105025"/>
            <a:chOff x="457196" y="4495800"/>
            <a:chExt cx="3429007" cy="2104347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57196" y="4495800"/>
              <a:ext cx="3429007" cy="2104347"/>
              <a:chOff x="3810000" y="3962400"/>
              <a:chExt cx="1752600" cy="832213"/>
            </a:xfrm>
          </p:grpSpPr>
          <p:sp>
            <p:nvSpPr>
              <p:cNvPr id="15" name="Flowchart: Alternate Process 14"/>
              <p:cNvSpPr>
                <a:spLocks noChangeArrowheads="1"/>
              </p:cNvSpPr>
              <p:nvPr/>
            </p:nvSpPr>
            <p:spPr bwMode="auto">
              <a:xfrm>
                <a:off x="3810000" y="3962400"/>
                <a:ext cx="1752600" cy="832213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 algn="ctr" defTabSz="457200">
                  <a:defRPr/>
                </a:pPr>
                <a:endParaRPr lang="en-US" sz="1000" b="1">
                  <a:solidFill>
                    <a:srgbClr val="000000"/>
                  </a:solidFill>
                  <a:latin typeface="Calibri" pitchFamily="-84" charset="0"/>
                  <a:ea typeface="ＭＳ Ｐゴシック" pitchFamily="-84" charset="-128"/>
                </a:endParaRPr>
              </a:p>
              <a:p>
                <a:pPr algn="ctr" defTabSz="457200">
                  <a:defRPr/>
                </a:pPr>
                <a:r>
                  <a:rPr lang="en-US" sz="3200" b="1">
                    <a:solidFill>
                      <a:srgbClr val="000000"/>
                    </a:solidFill>
                    <a:latin typeface="Calibri" pitchFamily="-84" charset="0"/>
                    <a:ea typeface="ＭＳ Ｐゴシック" pitchFamily="-84" charset="-128"/>
                  </a:rPr>
                  <a:t>LASSO</a:t>
                </a:r>
                <a:endParaRPr lang="en-US" b="1">
                  <a:solidFill>
                    <a:srgbClr val="000000"/>
                  </a:solidFill>
                  <a:latin typeface="Calibri" pitchFamily="-84" charset="0"/>
                  <a:ea typeface="ＭＳ Ｐゴシック" pitchFamily="-84" charset="-128"/>
                </a:endParaRPr>
              </a:p>
            </p:txBody>
          </p:sp>
          <p:graphicFrame>
            <p:nvGraphicFramePr>
              <p:cNvPr id="10321" name="Object 6"/>
              <p:cNvGraphicFramePr>
                <a:graphicFrameLocks noChangeAspect="1"/>
              </p:cNvGraphicFramePr>
              <p:nvPr/>
            </p:nvGraphicFramePr>
            <p:xfrm>
              <a:off x="3819737" y="4474531"/>
              <a:ext cx="1719333" cy="2165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0" name="Equation" r:id="rId7" imgW="2032000" imgH="279400" progId="">
                      <p:embed/>
                    </p:oleObj>
                  </mc:Choice>
                  <mc:Fallback>
                    <p:oleObj name="Equation" r:id="rId7" imgW="2032000" imgH="279400" progId="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9737" y="4474531"/>
                            <a:ext cx="1719333" cy="21652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6" name="Group 192"/>
            <p:cNvGrpSpPr>
              <a:grpSpLocks/>
            </p:cNvGrpSpPr>
            <p:nvPr/>
          </p:nvGrpSpPr>
          <p:grpSpPr bwMode="auto">
            <a:xfrm>
              <a:off x="483834" y="4786154"/>
              <a:ext cx="893161" cy="761818"/>
              <a:chOff x="1981200" y="1121350"/>
              <a:chExt cx="2701401" cy="2665491"/>
            </a:xfrm>
          </p:grpSpPr>
          <p:sp>
            <p:nvSpPr>
              <p:cNvPr id="10303" name="Oval 1"/>
              <p:cNvSpPr>
                <a:spLocks noChangeArrowheads="1"/>
              </p:cNvSpPr>
              <p:nvPr/>
            </p:nvSpPr>
            <p:spPr bwMode="auto">
              <a:xfrm>
                <a:off x="2562727" y="114300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4" name="Oval 194"/>
              <p:cNvSpPr>
                <a:spLocks noChangeArrowheads="1"/>
              </p:cNvSpPr>
              <p:nvPr/>
            </p:nvSpPr>
            <p:spPr bwMode="auto">
              <a:xfrm>
                <a:off x="3853345" y="112135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5" name="Oval 195"/>
              <p:cNvSpPr>
                <a:spLocks noChangeArrowheads="1"/>
              </p:cNvSpPr>
              <p:nvPr/>
            </p:nvSpPr>
            <p:spPr bwMode="auto">
              <a:xfrm>
                <a:off x="4501644" y="2382621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6" name="Oval 196"/>
              <p:cNvSpPr>
                <a:spLocks noChangeArrowheads="1"/>
              </p:cNvSpPr>
              <p:nvPr/>
            </p:nvSpPr>
            <p:spPr bwMode="auto">
              <a:xfrm>
                <a:off x="2517488" y="3549918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7" name="Oval 14"/>
              <p:cNvSpPr>
                <a:spLocks noChangeArrowheads="1"/>
              </p:cNvSpPr>
              <p:nvPr/>
            </p:nvSpPr>
            <p:spPr bwMode="auto">
              <a:xfrm>
                <a:off x="1981200" y="2276926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8" name="Oval 198"/>
              <p:cNvSpPr>
                <a:spLocks noChangeArrowheads="1"/>
              </p:cNvSpPr>
              <p:nvPr/>
            </p:nvSpPr>
            <p:spPr bwMode="auto">
              <a:xfrm>
                <a:off x="3861023" y="3575453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00" name="Straight Connector 199"/>
              <p:cNvCxnSpPr>
                <a:stCxn id="10303" idx="6"/>
                <a:endCxn id="10305" idx="1"/>
              </p:cNvCxnSpPr>
              <p:nvPr/>
            </p:nvCxnSpPr>
            <p:spPr>
              <a:xfrm>
                <a:off x="2745690" y="1249286"/>
                <a:ext cx="1781346" cy="116605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>
                <a:stCxn id="10303" idx="7"/>
                <a:endCxn id="10304" idx="1"/>
              </p:cNvCxnSpPr>
              <p:nvPr/>
            </p:nvCxnSpPr>
            <p:spPr>
              <a:xfrm flipV="1">
                <a:off x="2716882" y="1154893"/>
                <a:ext cx="1161955" cy="1665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>
                <a:stCxn id="10305" idx="4"/>
                <a:endCxn id="10308" idx="7"/>
              </p:cNvCxnSpPr>
              <p:nvPr/>
            </p:nvCxnSpPr>
            <p:spPr>
              <a:xfrm flipH="1">
                <a:off x="4013278" y="2593027"/>
                <a:ext cx="576176" cy="101613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>
                <a:stCxn id="10308" idx="4"/>
                <a:endCxn id="10306" idx="4"/>
              </p:cNvCxnSpPr>
              <p:nvPr/>
            </p:nvCxnSpPr>
            <p:spPr>
              <a:xfrm flipH="1" flipV="1">
                <a:off x="2606449" y="3759083"/>
                <a:ext cx="1344411" cy="277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>
                <a:stCxn id="10303" idx="3"/>
                <a:endCxn id="10307" idx="0"/>
              </p:cNvCxnSpPr>
              <p:nvPr/>
            </p:nvCxnSpPr>
            <p:spPr>
              <a:xfrm flipH="1">
                <a:off x="2073485" y="1321473"/>
                <a:ext cx="513759" cy="9550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>
                <a:stCxn id="10304" idx="4"/>
                <a:endCxn id="10308" idx="0"/>
              </p:cNvCxnSpPr>
              <p:nvPr/>
            </p:nvCxnSpPr>
            <p:spPr>
              <a:xfrm>
                <a:off x="3941257" y="1332578"/>
                <a:ext cx="9603" cy="224326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>
                <a:stCxn id="10304" idx="3"/>
                <a:endCxn id="10306" idx="7"/>
              </p:cNvCxnSpPr>
              <p:nvPr/>
            </p:nvCxnSpPr>
            <p:spPr>
              <a:xfrm flipH="1">
                <a:off x="2673670" y="1299262"/>
                <a:ext cx="1205167" cy="228213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>
                <a:stCxn id="10305" idx="2"/>
                <a:endCxn id="10307" idx="6"/>
              </p:cNvCxnSpPr>
              <p:nvPr/>
            </p:nvCxnSpPr>
            <p:spPr>
              <a:xfrm flipH="1" flipV="1">
                <a:off x="2164714" y="2382027"/>
                <a:ext cx="2333513" cy="10550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>
                <a:stCxn id="10305" idx="3"/>
                <a:endCxn id="10306" idx="6"/>
              </p:cNvCxnSpPr>
              <p:nvPr/>
            </p:nvCxnSpPr>
            <p:spPr>
              <a:xfrm flipH="1">
                <a:off x="2697676" y="2565266"/>
                <a:ext cx="1829361" cy="108831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>
                <a:stCxn id="10308" idx="2"/>
                <a:endCxn id="10307" idx="5"/>
              </p:cNvCxnSpPr>
              <p:nvPr/>
            </p:nvCxnSpPr>
            <p:spPr>
              <a:xfrm flipH="1" flipV="1">
                <a:off x="2135906" y="2459764"/>
                <a:ext cx="1723725" cy="122158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>
                <a:stCxn id="10306" idx="0"/>
                <a:endCxn id="10303" idx="4"/>
              </p:cNvCxnSpPr>
              <p:nvPr/>
            </p:nvCxnSpPr>
            <p:spPr>
              <a:xfrm flipV="1">
                <a:off x="2606449" y="1354789"/>
                <a:ext cx="48015" cy="219329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10"/>
            <p:cNvGrpSpPr>
              <a:grpSpLocks/>
            </p:cNvGrpSpPr>
            <p:nvPr/>
          </p:nvGrpSpPr>
          <p:grpSpPr bwMode="auto">
            <a:xfrm>
              <a:off x="2987737" y="4802181"/>
              <a:ext cx="795900" cy="790182"/>
              <a:chOff x="1981200" y="1121350"/>
              <a:chExt cx="2701401" cy="2665491"/>
            </a:xfrm>
          </p:grpSpPr>
          <p:sp>
            <p:nvSpPr>
              <p:cNvPr id="10289" name="Oval 1"/>
              <p:cNvSpPr>
                <a:spLocks noChangeArrowheads="1"/>
              </p:cNvSpPr>
              <p:nvPr/>
            </p:nvSpPr>
            <p:spPr bwMode="auto">
              <a:xfrm>
                <a:off x="2562727" y="114300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0" name="Oval 212"/>
              <p:cNvSpPr>
                <a:spLocks noChangeArrowheads="1"/>
              </p:cNvSpPr>
              <p:nvPr/>
            </p:nvSpPr>
            <p:spPr bwMode="auto">
              <a:xfrm>
                <a:off x="3853345" y="112135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1" name="Oval 213"/>
              <p:cNvSpPr>
                <a:spLocks noChangeArrowheads="1"/>
              </p:cNvSpPr>
              <p:nvPr/>
            </p:nvSpPr>
            <p:spPr bwMode="auto">
              <a:xfrm>
                <a:off x="4501644" y="2382621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2" name="Oval 214"/>
              <p:cNvSpPr>
                <a:spLocks noChangeArrowheads="1"/>
              </p:cNvSpPr>
              <p:nvPr/>
            </p:nvSpPr>
            <p:spPr bwMode="auto">
              <a:xfrm>
                <a:off x="2517488" y="3549918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3" name="Oval 14"/>
              <p:cNvSpPr>
                <a:spLocks noChangeArrowheads="1"/>
              </p:cNvSpPr>
              <p:nvPr/>
            </p:nvSpPr>
            <p:spPr bwMode="auto">
              <a:xfrm>
                <a:off x="1981200" y="2276926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4" name="Oval 216"/>
              <p:cNvSpPr>
                <a:spLocks noChangeArrowheads="1"/>
              </p:cNvSpPr>
              <p:nvPr/>
            </p:nvSpPr>
            <p:spPr bwMode="auto">
              <a:xfrm>
                <a:off x="3861023" y="3575453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18" name="Straight Connector 217"/>
              <p:cNvCxnSpPr>
                <a:stCxn id="10289" idx="7"/>
                <a:endCxn id="10290" idx="1"/>
              </p:cNvCxnSpPr>
              <p:nvPr/>
            </p:nvCxnSpPr>
            <p:spPr>
              <a:xfrm flipV="1">
                <a:off x="2713791" y="1153160"/>
                <a:ext cx="1163856" cy="214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>
                <a:stCxn id="10291" idx="4"/>
                <a:endCxn id="10294" idx="7"/>
              </p:cNvCxnSpPr>
              <p:nvPr/>
            </p:nvCxnSpPr>
            <p:spPr>
              <a:xfrm flipH="1">
                <a:off x="4012354" y="2593203"/>
                <a:ext cx="576538" cy="101178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>
                <a:stCxn id="10294" idx="4"/>
                <a:endCxn id="10292" idx="4"/>
              </p:cNvCxnSpPr>
              <p:nvPr/>
            </p:nvCxnSpPr>
            <p:spPr>
              <a:xfrm flipH="1" flipV="1">
                <a:off x="2606027" y="3760228"/>
                <a:ext cx="1341669" cy="2676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>
                <a:stCxn id="10289" idx="3"/>
                <a:endCxn id="10293" idx="0"/>
              </p:cNvCxnSpPr>
              <p:nvPr/>
            </p:nvCxnSpPr>
            <p:spPr>
              <a:xfrm flipH="1">
                <a:off x="2072594" y="1324466"/>
                <a:ext cx="517269" cy="95289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>
                <a:stCxn id="10290" idx="4"/>
                <a:endCxn id="10294" idx="0"/>
              </p:cNvCxnSpPr>
              <p:nvPr/>
            </p:nvCxnSpPr>
            <p:spPr>
              <a:xfrm>
                <a:off x="3942305" y="1329818"/>
                <a:ext cx="5390" cy="224839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>
                <a:stCxn id="10290" idx="3"/>
                <a:endCxn id="10292" idx="7"/>
              </p:cNvCxnSpPr>
              <p:nvPr/>
            </p:nvCxnSpPr>
            <p:spPr>
              <a:xfrm flipH="1">
                <a:off x="2670685" y="1303053"/>
                <a:ext cx="1206961" cy="22805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>
                <a:stCxn id="10291" idx="2"/>
                <a:endCxn id="10293" idx="6"/>
              </p:cNvCxnSpPr>
              <p:nvPr/>
            </p:nvCxnSpPr>
            <p:spPr>
              <a:xfrm flipH="1" flipV="1">
                <a:off x="2164192" y="2384425"/>
                <a:ext cx="2333101" cy="1017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>
                <a:stCxn id="10291" idx="3"/>
                <a:endCxn id="10292" idx="6"/>
              </p:cNvCxnSpPr>
              <p:nvPr/>
            </p:nvCxnSpPr>
            <p:spPr>
              <a:xfrm flipH="1">
                <a:off x="2697628" y="2561083"/>
                <a:ext cx="1826605" cy="109207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5053578" y="1623218"/>
            <a:ext cx="3429000" cy="1970088"/>
            <a:chOff x="4809478" y="1676400"/>
            <a:chExt cx="3429008" cy="1970521"/>
          </a:xfrm>
        </p:grpSpPr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4809478" y="1676400"/>
              <a:ext cx="3429008" cy="1970521"/>
              <a:chOff x="3810000" y="1428524"/>
              <a:chExt cx="1676400" cy="779689"/>
            </a:xfrm>
          </p:grpSpPr>
          <p:sp>
            <p:nvSpPr>
              <p:cNvPr id="2" name="Flowchart: Alternate Process 1"/>
              <p:cNvSpPr>
                <a:spLocks noChangeArrowheads="1"/>
              </p:cNvSpPr>
              <p:nvPr/>
            </p:nvSpPr>
            <p:spPr bwMode="auto">
              <a:xfrm>
                <a:off x="3810000" y="1428524"/>
                <a:ext cx="1676400" cy="779689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 algn="ctr" defTabSz="457200">
                  <a:defRPr/>
                </a:pPr>
                <a:r>
                  <a:rPr lang="en-US" sz="3200" b="1">
                    <a:solidFill>
                      <a:srgbClr val="000000"/>
                    </a:solidFill>
                    <a:latin typeface="Calibri" pitchFamily="-84" charset="0"/>
                    <a:ea typeface="ＭＳ Ｐゴシック" pitchFamily="-84" charset="-128"/>
                  </a:rPr>
                  <a:t>Mode</a:t>
                </a:r>
                <a:r>
                  <a:rPr lang="en-US" sz="3200">
                    <a:solidFill>
                      <a:srgbClr val="000000"/>
                    </a:solidFill>
                    <a:latin typeface="Calibri" pitchFamily="-84" charset="0"/>
                    <a:ea typeface="ＭＳ Ｐゴシック" pitchFamily="-84" charset="-128"/>
                  </a:rPr>
                  <a:t>l</a:t>
                </a:r>
                <a:endParaRPr lang="en-US" sz="2800">
                  <a:solidFill>
                    <a:srgbClr val="000000"/>
                  </a:solidFill>
                  <a:latin typeface="Calibri" pitchFamily="-84" charset="0"/>
                  <a:ea typeface="ＭＳ Ｐゴシック" pitchFamily="-84" charset="-128"/>
                </a:endParaRPr>
              </a:p>
            </p:txBody>
          </p:sp>
          <p:graphicFrame>
            <p:nvGraphicFramePr>
              <p:cNvPr id="10285" name="Object 4"/>
              <p:cNvGraphicFramePr>
                <a:graphicFrameLocks noChangeAspect="1"/>
              </p:cNvGraphicFramePr>
              <p:nvPr/>
            </p:nvGraphicFramePr>
            <p:xfrm>
              <a:off x="4140626" y="1850725"/>
              <a:ext cx="1043090" cy="2735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1" name="Equation" r:id="rId9" imgW="698500" imgH="241300" progId="">
                      <p:embed/>
                    </p:oleObj>
                  </mc:Choice>
                  <mc:Fallback>
                    <p:oleObj name="Equation" r:id="rId9" imgW="698500" imgH="241300" progId="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40626" y="1850725"/>
                            <a:ext cx="1043090" cy="27355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0" name="Group 225"/>
            <p:cNvGrpSpPr>
              <a:grpSpLocks/>
            </p:cNvGrpSpPr>
            <p:nvPr/>
          </p:nvGrpSpPr>
          <p:grpSpPr bwMode="auto">
            <a:xfrm>
              <a:off x="7239000" y="1793210"/>
              <a:ext cx="957421" cy="846195"/>
              <a:chOff x="1981200" y="1121350"/>
              <a:chExt cx="2701401" cy="2665491"/>
            </a:xfrm>
          </p:grpSpPr>
          <p:sp>
            <p:nvSpPr>
              <p:cNvPr id="10263" name="Oval 1"/>
              <p:cNvSpPr>
                <a:spLocks noChangeArrowheads="1"/>
              </p:cNvSpPr>
              <p:nvPr/>
            </p:nvSpPr>
            <p:spPr bwMode="auto">
              <a:xfrm>
                <a:off x="2562727" y="114300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4" name="Oval 227"/>
              <p:cNvSpPr>
                <a:spLocks noChangeArrowheads="1"/>
              </p:cNvSpPr>
              <p:nvPr/>
            </p:nvSpPr>
            <p:spPr bwMode="auto">
              <a:xfrm>
                <a:off x="3853345" y="112135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5" name="Oval 228"/>
              <p:cNvSpPr>
                <a:spLocks noChangeArrowheads="1"/>
              </p:cNvSpPr>
              <p:nvPr/>
            </p:nvSpPr>
            <p:spPr bwMode="auto">
              <a:xfrm>
                <a:off x="4501644" y="2382621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6" name="Oval 229"/>
              <p:cNvSpPr>
                <a:spLocks noChangeArrowheads="1"/>
              </p:cNvSpPr>
              <p:nvPr/>
            </p:nvSpPr>
            <p:spPr bwMode="auto">
              <a:xfrm>
                <a:off x="2517488" y="3549918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7" name="Oval 14"/>
              <p:cNvSpPr>
                <a:spLocks noChangeArrowheads="1"/>
              </p:cNvSpPr>
              <p:nvPr/>
            </p:nvSpPr>
            <p:spPr bwMode="auto">
              <a:xfrm>
                <a:off x="1981200" y="2276926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8" name="Oval 231"/>
              <p:cNvSpPr>
                <a:spLocks noChangeArrowheads="1"/>
              </p:cNvSpPr>
              <p:nvPr/>
            </p:nvSpPr>
            <p:spPr bwMode="auto">
              <a:xfrm>
                <a:off x="3861023" y="3575453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33" name="Straight Connector 232"/>
              <p:cNvCxnSpPr>
                <a:stCxn id="10264" idx="6"/>
                <a:endCxn id="10265" idx="0"/>
              </p:cNvCxnSpPr>
              <p:nvPr/>
            </p:nvCxnSpPr>
            <p:spPr>
              <a:xfrm>
                <a:off x="4035347" y="1228564"/>
                <a:ext cx="559899" cy="11553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>
                <a:stCxn id="10263" idx="6"/>
                <a:endCxn id="10265" idx="1"/>
              </p:cNvCxnSpPr>
              <p:nvPr/>
            </p:nvCxnSpPr>
            <p:spPr>
              <a:xfrm>
                <a:off x="2740856" y="1248571"/>
                <a:ext cx="1787203" cy="1165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>
                <a:stCxn id="10263" idx="7"/>
                <a:endCxn id="10264" idx="1"/>
              </p:cNvCxnSpPr>
              <p:nvPr/>
            </p:nvCxnSpPr>
            <p:spPr>
              <a:xfrm flipV="1">
                <a:off x="2718461" y="1153537"/>
                <a:ext cx="1164593" cy="2000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>
                <a:stCxn id="10265" idx="4"/>
                <a:endCxn id="10268" idx="7"/>
              </p:cNvCxnSpPr>
              <p:nvPr/>
            </p:nvCxnSpPr>
            <p:spPr>
              <a:xfrm flipH="1">
                <a:off x="4017430" y="2594021"/>
                <a:ext cx="577816" cy="10103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>
                <a:stCxn id="10268" idx="4"/>
                <a:endCxn id="10266" idx="4"/>
              </p:cNvCxnSpPr>
              <p:nvPr/>
            </p:nvCxnSpPr>
            <p:spPr>
              <a:xfrm flipH="1" flipV="1">
                <a:off x="2606480" y="3759414"/>
                <a:ext cx="1348242" cy="2500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>
                <a:stCxn id="10267" idx="4"/>
                <a:endCxn id="10266" idx="1"/>
              </p:cNvCxnSpPr>
              <p:nvPr/>
            </p:nvCxnSpPr>
            <p:spPr>
              <a:xfrm>
                <a:off x="2068975" y="2488988"/>
                <a:ext cx="474796" cy="109036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>
                <a:stCxn id="10263" idx="3"/>
                <a:endCxn id="10267" idx="0"/>
              </p:cNvCxnSpPr>
              <p:nvPr/>
            </p:nvCxnSpPr>
            <p:spPr>
              <a:xfrm flipH="1">
                <a:off x="2068975" y="1323594"/>
                <a:ext cx="519588" cy="95532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>
                <a:stCxn id="10264" idx="4"/>
                <a:endCxn id="10268" idx="0"/>
              </p:cNvCxnSpPr>
              <p:nvPr/>
            </p:nvCxnSpPr>
            <p:spPr>
              <a:xfrm>
                <a:off x="3945763" y="1333598"/>
                <a:ext cx="8958" cy="22407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>
                <a:stCxn id="10264" idx="3"/>
                <a:endCxn id="10266" idx="7"/>
              </p:cNvCxnSpPr>
              <p:nvPr/>
            </p:nvCxnSpPr>
            <p:spPr>
              <a:xfrm flipH="1">
                <a:off x="2669189" y="1303588"/>
                <a:ext cx="1213865" cy="227576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>
                <a:stCxn id="10264" idx="2"/>
                <a:endCxn id="10267" idx="7"/>
              </p:cNvCxnSpPr>
              <p:nvPr/>
            </p:nvCxnSpPr>
            <p:spPr>
              <a:xfrm flipH="1">
                <a:off x="2136165" y="1228564"/>
                <a:ext cx="1720014" cy="108036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>
                <a:stCxn id="10265" idx="2"/>
                <a:endCxn id="10267" idx="6"/>
              </p:cNvCxnSpPr>
              <p:nvPr/>
            </p:nvCxnSpPr>
            <p:spPr>
              <a:xfrm flipH="1" flipV="1">
                <a:off x="2158560" y="2383951"/>
                <a:ext cx="2347102" cy="1050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>
                <a:stCxn id="10265" idx="3"/>
                <a:endCxn id="10266" idx="6"/>
              </p:cNvCxnSpPr>
              <p:nvPr/>
            </p:nvCxnSpPr>
            <p:spPr>
              <a:xfrm flipH="1">
                <a:off x="2696064" y="2564011"/>
                <a:ext cx="1831995" cy="109036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>
                <a:stCxn id="10268" idx="2"/>
                <a:endCxn id="10267" idx="5"/>
              </p:cNvCxnSpPr>
              <p:nvPr/>
            </p:nvCxnSpPr>
            <p:spPr>
              <a:xfrm flipH="1" flipV="1">
                <a:off x="2136165" y="2458977"/>
                <a:ext cx="1724492" cy="12204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>
                <a:stCxn id="10268" idx="1"/>
                <a:endCxn id="10263" idx="5"/>
              </p:cNvCxnSpPr>
              <p:nvPr/>
            </p:nvCxnSpPr>
            <p:spPr>
              <a:xfrm flipH="1" flipV="1">
                <a:off x="2718461" y="1323594"/>
                <a:ext cx="1169071" cy="228076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10266" idx="0"/>
                <a:endCxn id="10263" idx="4"/>
              </p:cNvCxnSpPr>
              <p:nvPr/>
            </p:nvCxnSpPr>
            <p:spPr>
              <a:xfrm flipV="1">
                <a:off x="2606480" y="1358608"/>
                <a:ext cx="44792" cy="219073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47"/>
            <p:cNvGrpSpPr>
              <a:grpSpLocks/>
            </p:cNvGrpSpPr>
            <p:nvPr/>
          </p:nvGrpSpPr>
          <p:grpSpPr bwMode="auto">
            <a:xfrm>
              <a:off x="4953000" y="1804950"/>
              <a:ext cx="793944" cy="817150"/>
              <a:chOff x="1981200" y="1121350"/>
              <a:chExt cx="2701401" cy="2665491"/>
            </a:xfrm>
          </p:grpSpPr>
          <p:sp>
            <p:nvSpPr>
              <p:cNvPr id="10257" name="Oval 1"/>
              <p:cNvSpPr>
                <a:spLocks noChangeArrowheads="1"/>
              </p:cNvSpPr>
              <p:nvPr/>
            </p:nvSpPr>
            <p:spPr bwMode="auto">
              <a:xfrm>
                <a:off x="2562727" y="114300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58" name="Oval 249"/>
              <p:cNvSpPr>
                <a:spLocks noChangeArrowheads="1"/>
              </p:cNvSpPr>
              <p:nvPr/>
            </p:nvSpPr>
            <p:spPr bwMode="auto">
              <a:xfrm>
                <a:off x="3853345" y="1121350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59" name="Oval 250"/>
              <p:cNvSpPr>
                <a:spLocks noChangeArrowheads="1"/>
              </p:cNvSpPr>
              <p:nvPr/>
            </p:nvSpPr>
            <p:spPr bwMode="auto">
              <a:xfrm>
                <a:off x="4501644" y="2382621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0" name="Oval 251"/>
              <p:cNvSpPr>
                <a:spLocks noChangeArrowheads="1"/>
              </p:cNvSpPr>
              <p:nvPr/>
            </p:nvSpPr>
            <p:spPr bwMode="auto">
              <a:xfrm>
                <a:off x="2517488" y="3549918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1" name="Oval 14"/>
              <p:cNvSpPr>
                <a:spLocks noChangeArrowheads="1"/>
              </p:cNvSpPr>
              <p:nvPr/>
            </p:nvSpPr>
            <p:spPr bwMode="auto">
              <a:xfrm>
                <a:off x="1981200" y="2276926"/>
                <a:ext cx="180957" cy="21138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2" name="Oval 253"/>
              <p:cNvSpPr>
                <a:spLocks noChangeArrowheads="1"/>
              </p:cNvSpPr>
              <p:nvPr/>
            </p:nvSpPr>
            <p:spPr bwMode="auto">
              <a:xfrm>
                <a:off x="3861023" y="3575453"/>
                <a:ext cx="180957" cy="2113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endParaRPr lang="en-US" smtClea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457200" y="778263"/>
            <a:ext cx="8229600" cy="6556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ea typeface="ＭＳ Ｐゴシック" panose="020B0600070205080204" pitchFamily="34" charset="-128"/>
              </a:rPr>
              <a:t>YEAST CELL DIVISION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0" y="1398588"/>
            <a:ext cx="8610600" cy="1295400"/>
          </a:xfrm>
        </p:spPr>
        <p:txBody>
          <a:bodyPr/>
          <a:lstStyle/>
          <a:p>
            <a:pPr marL="400050" lvl="1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Experimental dataset generated via well-known nonlinear model of a cell division cycle of fission yeast. The model is dynamic with 9 state variables. </a:t>
            </a:r>
            <a:endParaRPr lang="en-US" sz="2000" b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00050" lvl="1" indent="0" eaLnBrk="1" hangingPunct="1">
              <a:lnSpc>
                <a:spcPct val="120000"/>
              </a:lnSpc>
              <a:buFont typeface="Arial" panose="020B0604020202020204" pitchFamily="34" charset="0"/>
              <a:buAutoNum type="arabicPeriod" startAt="2"/>
            </a:pPr>
            <a:endParaRPr lang="en-US" sz="20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00050" lvl="1" indent="0" eaLnBrk="1" hangingPunct="1">
              <a:lnSpc>
                <a:spcPct val="120000"/>
              </a:lnSpc>
              <a:buFont typeface="Calibri" panose="020F0502020204030204" pitchFamily="34" charset="0"/>
              <a:buAutoNum type="arabicPeriod"/>
            </a:pPr>
            <a:endParaRPr lang="en-US" sz="20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5364" name="Picture 2" descr="http://models.cellml.org/exposure/721be1b343ff57288eed6d4da490bfa1/novak_2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508500"/>
            <a:ext cx="283051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2209800"/>
            <a:ext cx="288448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9588"/>
            <a:ext cx="28956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67050"/>
            <a:ext cx="24384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1"/>
          <p:cNvSpPr>
            <a:spLocks noChangeArrowheads="1"/>
          </p:cNvSpPr>
          <p:nvPr/>
        </p:nvSpPr>
        <p:spPr bwMode="auto">
          <a:xfrm>
            <a:off x="381000" y="6324600"/>
            <a:ext cx="5715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r>
              <a:rPr lang="en-US" sz="1100" smtClean="0">
                <a:solidFill>
                  <a:prstClr val="black"/>
                </a:solidFill>
              </a:rPr>
              <a:t>* Novak, Bela, et al. "Mathematical model of the cell division cycle of fission yeast." </a:t>
            </a:r>
            <a:r>
              <a:rPr lang="en-US" sz="1100" i="1" smtClean="0">
                <a:solidFill>
                  <a:prstClr val="black"/>
                </a:solidFill>
              </a:rPr>
              <a:t>Chaos: An Interdisciplinary Journal of Nonlinear Science</a:t>
            </a:r>
            <a:r>
              <a:rPr lang="en-US" sz="1100" smtClean="0">
                <a:solidFill>
                  <a:prstClr val="black"/>
                </a:solidFill>
              </a:rPr>
              <a:t> 11.1 (2001): 277-286.</a:t>
            </a:r>
          </a:p>
        </p:txBody>
      </p:sp>
    </p:spTree>
    <p:extLst>
      <p:ext uri="{BB962C8B-B14F-4D97-AF65-F5344CB8AC3E}">
        <p14:creationId xmlns:p14="http://schemas.microsoft.com/office/powerpoint/2010/main" val="35048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76200"/>
            <a:ext cx="8958263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ea typeface="ＭＳ Ｐゴシック" panose="020B0600070205080204" pitchFamily="34" charset="-128"/>
              </a:rPr>
              <a:t>CELL DIVISION CYCLE</a:t>
            </a:r>
          </a:p>
        </p:txBody>
      </p:sp>
      <p:sp>
        <p:nvSpPr>
          <p:cNvPr id="25604" name="TextBox 11"/>
          <p:cNvSpPr txBox="1">
            <a:spLocks noChangeArrowheads="1"/>
          </p:cNvSpPr>
          <p:nvPr/>
        </p:nvSpPr>
        <p:spPr bwMode="auto">
          <a:xfrm>
            <a:off x="2895600" y="1176338"/>
            <a:ext cx="3276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r>
              <a:rPr lang="en-US" sz="1600" smtClean="0">
                <a:solidFill>
                  <a:prstClr val="black"/>
                </a:solidFill>
              </a:rPr>
              <a:t>True Network (Cell Division Cycle)</a:t>
            </a:r>
          </a:p>
        </p:txBody>
      </p:sp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1535113" y="3700463"/>
            <a:ext cx="652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r>
              <a:rPr lang="en-US" sz="1600" smtClean="0">
                <a:solidFill>
                  <a:prstClr val="black"/>
                </a:solidFill>
              </a:rPr>
              <a:t>PLS</a:t>
            </a:r>
          </a:p>
        </p:txBody>
      </p:sp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3816350" y="3733800"/>
            <a:ext cx="1250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r>
              <a:rPr lang="en-US" sz="1600" smtClean="0">
                <a:solidFill>
                  <a:prstClr val="black"/>
                </a:solidFill>
              </a:rPr>
              <a:t>DPLASSO</a:t>
            </a:r>
          </a:p>
        </p:txBody>
      </p:sp>
      <p:sp>
        <p:nvSpPr>
          <p:cNvPr id="25607" name="TextBox 11"/>
          <p:cNvSpPr txBox="1">
            <a:spLocks noChangeArrowheads="1"/>
          </p:cNvSpPr>
          <p:nvPr/>
        </p:nvSpPr>
        <p:spPr bwMode="auto">
          <a:xfrm>
            <a:off x="6448425" y="3683000"/>
            <a:ext cx="1250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hangingPunct="1"/>
            <a:r>
              <a:rPr lang="en-US" sz="1600" smtClean="0">
                <a:solidFill>
                  <a:prstClr val="black"/>
                </a:solidFill>
              </a:rPr>
              <a:t>LASSO</a:t>
            </a:r>
          </a:p>
        </p:txBody>
      </p:sp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501775"/>
            <a:ext cx="21653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00500"/>
            <a:ext cx="23050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995738"/>
            <a:ext cx="2386013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4029075"/>
            <a:ext cx="23463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789488" y="1905000"/>
            <a:ext cx="2935287" cy="611188"/>
            <a:chOff x="4789947" y="1905000"/>
            <a:chExt cx="2934827" cy="611187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4789947" y="2209800"/>
              <a:ext cx="1230119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lg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6036128" y="1905000"/>
              <a:ext cx="1688646" cy="611187"/>
              <a:chOff x="6079672" y="1905000"/>
              <a:chExt cx="1688646" cy="611187"/>
            </a:xfrm>
          </p:grpSpPr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6079483" y="1905000"/>
                <a:ext cx="1672962" cy="611187"/>
              </a:xfrm>
              <a:prstGeom prst="ellipse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srgbClr val="000000"/>
                  </a:solidFill>
                  <a:latin typeface="Calibri" pitchFamily="-84" charset="0"/>
                  <a:ea typeface="ＭＳ Ｐゴシック" pitchFamily="-84" charset="-128"/>
                </a:endParaRPr>
              </a:p>
            </p:txBody>
          </p:sp>
          <p:sp>
            <p:nvSpPr>
              <p:cNvPr id="25616" name="TextBox 11"/>
              <p:cNvSpPr txBox="1">
                <a:spLocks noChangeArrowheads="1"/>
              </p:cNvSpPr>
              <p:nvPr/>
            </p:nvSpPr>
            <p:spPr bwMode="auto">
              <a:xfrm>
                <a:off x="6096000" y="2072093"/>
                <a:ext cx="16723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457200" eaLnBrk="1" hangingPunct="1"/>
                <a:r>
                  <a:rPr lang="en-US" sz="1200" smtClean="0">
                    <a:solidFill>
                      <a:prstClr val="black"/>
                    </a:solidFill>
                  </a:rPr>
                  <a:t>Missing in DPLASSO!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8470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208157" y="944137"/>
            <a:ext cx="8437755" cy="98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Constructing Tissue-Specific </a:t>
            </a:r>
            <a:r>
              <a:rPr lang="en-US" dirty="0" err="1" smtClean="0"/>
              <a:t>Interactomes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14631" t="23115" r="14746" b="19373"/>
          <a:stretch/>
        </p:blipFill>
        <p:spPr>
          <a:xfrm>
            <a:off x="603169" y="2294253"/>
            <a:ext cx="7634936" cy="39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21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408878" y="1048215"/>
            <a:ext cx="9420922" cy="5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Problem Setting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17972" t="18691" r="23156" b="11999"/>
          <a:stretch/>
        </p:blipFill>
        <p:spPr>
          <a:xfrm>
            <a:off x="1249128" y="1803574"/>
            <a:ext cx="6539313" cy="48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15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64272" y="1030697"/>
            <a:ext cx="8430323" cy="767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Reweighting Activity Scores Through Optimization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14221" t="21634" r="15137" b="16714"/>
          <a:stretch/>
        </p:blipFill>
        <p:spPr>
          <a:xfrm>
            <a:off x="684167" y="2163167"/>
            <a:ext cx="7975636" cy="43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73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34536" y="1115122"/>
            <a:ext cx="9287107" cy="596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Results: Identifying Novel Disease Related Pathways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16704" t="23668" r="17857" b="12921"/>
          <a:stretch/>
        </p:blipFill>
        <p:spPr>
          <a:xfrm>
            <a:off x="1276124" y="2034767"/>
            <a:ext cx="7282340" cy="44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3887"/>
            <a:ext cx="8945592" cy="762000"/>
          </a:xfrm>
        </p:spPr>
        <p:txBody>
          <a:bodyPr/>
          <a:lstStyle/>
          <a:p>
            <a:r>
              <a:rPr lang="en-US" dirty="0" smtClean="0"/>
              <a:t>High throughput sequencing revolution</a:t>
            </a:r>
            <a:endParaRPr lang="en-US" dirty="0"/>
          </a:p>
        </p:txBody>
      </p:sp>
      <p:pic>
        <p:nvPicPr>
          <p:cNvPr id="7170" name="Picture 2" descr="https://www.genome.gov/images/content/costpergenome2015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712" y="-2083398"/>
            <a:ext cx="17636862" cy="1322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genome.gov/images/content/costpergenome2015_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0" y="1595887"/>
            <a:ext cx="7383212" cy="48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923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287167" y="1171339"/>
            <a:ext cx="8297614" cy="1360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Identifying </a:t>
            </a:r>
            <a:r>
              <a:rPr lang="en-US" sz="3200" dirty="0" smtClean="0"/>
              <a:t>Disease Related Genes </a:t>
            </a:r>
            <a:r>
              <a:rPr lang="en-US" sz="3200" dirty="0" smtClean="0"/>
              <a:t>in </a:t>
            </a:r>
            <a:r>
              <a:rPr lang="en-US" sz="3200" dirty="0" smtClean="0"/>
              <a:t>Tissue-Specific Networks (p-values of compactness of disease-implicated networks)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14860" t="22746" r="16014" b="31538"/>
          <a:stretch/>
        </p:blipFill>
        <p:spPr>
          <a:xfrm>
            <a:off x="486243" y="2826327"/>
            <a:ext cx="8432244" cy="34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92128" y="946654"/>
            <a:ext cx="8477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Single Cell </a:t>
            </a:r>
            <a:r>
              <a:rPr lang="en-US" sz="3600" dirty="0" err="1" smtClean="0"/>
              <a:t>Transcriptomes</a:t>
            </a:r>
            <a:r>
              <a:rPr lang="en-US" sz="3600" dirty="0" smtClean="0"/>
              <a:t> to Transcriptional Networks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15207" t="26801" r="17511" b="19557"/>
          <a:stretch/>
        </p:blipFill>
        <p:spPr>
          <a:xfrm>
            <a:off x="433487" y="2287489"/>
            <a:ext cx="8394376" cy="41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05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26842" y="1009387"/>
            <a:ext cx="8341065" cy="1291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Using Convex-Hull Based Archetypes to Map Single Cell Transcriptional Profiles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20621" t="19613" r="26728" b="20478"/>
          <a:stretch/>
        </p:blipFill>
        <p:spPr>
          <a:xfrm>
            <a:off x="1699121" y="2199094"/>
            <a:ext cx="6321931" cy="44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15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11728" y="1010013"/>
            <a:ext cx="8721147" cy="1536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Novel Melanoma Subclasses and Associated Transcriptional Networks (MITF Associated Network)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 rotWithShape="1">
          <a:blip r:embed="rId2"/>
          <a:srcRect l="14815" t="18636" r="20089" b="22105"/>
          <a:stretch/>
        </p:blipFill>
        <p:spPr>
          <a:xfrm>
            <a:off x="1397030" y="2546717"/>
            <a:ext cx="6745254" cy="383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6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4" y="3270849"/>
            <a:ext cx="8229600" cy="762000"/>
          </a:xfrm>
        </p:spPr>
        <p:txBody>
          <a:bodyPr/>
          <a:lstStyle/>
          <a:p>
            <a:r>
              <a:rPr lang="en-US" dirty="0" smtClean="0"/>
              <a:t>From Networks to Phenotype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3293" t="22264" r="14481" b="9172"/>
          <a:stretch>
            <a:fillRect/>
          </a:stretch>
        </p:blipFill>
        <p:spPr bwMode="auto">
          <a:xfrm>
            <a:off x="333398" y="1026544"/>
            <a:ext cx="8534556" cy="506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4104" t="22264" r="14292" b="9434"/>
          <a:stretch>
            <a:fillRect/>
          </a:stretch>
        </p:blipFill>
        <p:spPr bwMode="auto">
          <a:xfrm>
            <a:off x="240516" y="966159"/>
            <a:ext cx="8739581" cy="521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4717" t="22340" r="14434" b="9509"/>
          <a:stretch>
            <a:fillRect/>
          </a:stretch>
        </p:blipFill>
        <p:spPr bwMode="auto">
          <a:xfrm>
            <a:off x="327135" y="1026544"/>
            <a:ext cx="8282027" cy="497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4434" t="22264" r="14528" b="9208"/>
          <a:stretch>
            <a:fillRect/>
          </a:stretch>
        </p:blipFill>
        <p:spPr bwMode="auto">
          <a:xfrm>
            <a:off x="252465" y="1017918"/>
            <a:ext cx="8770765" cy="528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4623" t="22491" r="14528" b="9660"/>
          <a:stretch>
            <a:fillRect/>
          </a:stretch>
        </p:blipFill>
        <p:spPr bwMode="auto">
          <a:xfrm>
            <a:off x="294699" y="1026543"/>
            <a:ext cx="8849301" cy="529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Databases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24764" t="11019" r="25141" b="18792"/>
          <a:stretch>
            <a:fillRect/>
          </a:stretch>
        </p:blipFill>
        <p:spPr bwMode="auto">
          <a:xfrm>
            <a:off x="1760345" y="1561382"/>
            <a:ext cx="5787767" cy="506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4198" t="22491" r="14434" b="9434"/>
          <a:stretch>
            <a:fillRect/>
          </a:stretch>
        </p:blipFill>
        <p:spPr bwMode="auto">
          <a:xfrm>
            <a:off x="290140" y="1069676"/>
            <a:ext cx="8595067" cy="512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4811" t="22566" r="14340" b="9887"/>
          <a:stretch>
            <a:fillRect/>
          </a:stretch>
        </p:blipFill>
        <p:spPr bwMode="auto">
          <a:xfrm>
            <a:off x="271418" y="974787"/>
            <a:ext cx="8613790" cy="513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4198" t="22189" r="14528" b="9887"/>
          <a:stretch>
            <a:fillRect/>
          </a:stretch>
        </p:blipFill>
        <p:spPr bwMode="auto">
          <a:xfrm>
            <a:off x="260298" y="1026544"/>
            <a:ext cx="8693921" cy="517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4434" t="22189" r="14434" b="9736"/>
          <a:stretch>
            <a:fillRect/>
          </a:stretch>
        </p:blipFill>
        <p:spPr bwMode="auto">
          <a:xfrm>
            <a:off x="272048" y="1026543"/>
            <a:ext cx="8725303" cy="521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4575" t="22340" r="14293" b="10038"/>
          <a:stretch>
            <a:fillRect/>
          </a:stretch>
        </p:blipFill>
        <p:spPr bwMode="auto">
          <a:xfrm>
            <a:off x="282861" y="1052424"/>
            <a:ext cx="846432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4623" t="22415" r="14434" b="9962"/>
          <a:stretch>
            <a:fillRect/>
          </a:stretch>
        </p:blipFill>
        <p:spPr bwMode="auto">
          <a:xfrm>
            <a:off x="246469" y="1017918"/>
            <a:ext cx="8440331" cy="50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959" y="3408871"/>
            <a:ext cx="8229600" cy="762000"/>
          </a:xfrm>
        </p:spPr>
        <p:txBody>
          <a:bodyPr/>
          <a:lstStyle/>
          <a:p>
            <a:r>
              <a:rPr lang="en-US" dirty="0" smtClean="0"/>
              <a:t>From Pathology to Drugs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7022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Predicting Targets Through Network Analysis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324600"/>
            <a:ext cx="8229600" cy="258763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en-US" dirty="0"/>
              <a:t>Breast-specific, protein-protein interaction network of predicted breast cancer genes</a:t>
            </a:r>
          </a:p>
        </p:txBody>
      </p:sp>
      <p:pic>
        <p:nvPicPr>
          <p:cNvPr id="1026" name="Picture 2" descr="https://www.cs.purdue.edu/homes/mohammas/proposal/output/brca_edges.png"/>
          <p:cNvPicPr>
            <a:picLocks noChangeAspect="1" noChangeArrowheads="1"/>
          </p:cNvPicPr>
          <p:nvPr/>
        </p:nvPicPr>
        <p:blipFill>
          <a:blip r:embed="rId2" cstate="print"/>
          <a:srcRect l="18627" r="30150" b="3000"/>
          <a:stretch>
            <a:fillRect/>
          </a:stretch>
        </p:blipFill>
        <p:spPr bwMode="auto">
          <a:xfrm>
            <a:off x="2747186" y="1865971"/>
            <a:ext cx="4400746" cy="4311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Drug-Protein Interactions in Breast Cancer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72200"/>
            <a:ext cx="8229600" cy="258763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en-US" dirty="0"/>
              <a:t>Drug-gene and protein-protein interactions for the most promising drugs in breast cancer</a:t>
            </a:r>
          </a:p>
        </p:txBody>
      </p:sp>
      <p:pic>
        <p:nvPicPr>
          <p:cNvPr id="6146" name="Picture 2" descr="https://www.cs.purdue.edu/homes/mohammas/proposal/output/brca_combinedEdges.png"/>
          <p:cNvPicPr>
            <a:picLocks noChangeAspect="1" noChangeArrowheads="1"/>
          </p:cNvPicPr>
          <p:nvPr/>
        </p:nvPicPr>
        <p:blipFill>
          <a:blip r:embed="rId2" cstate="print"/>
          <a:srcRect l="15826" r="21749" b="58"/>
          <a:stretch>
            <a:fillRect/>
          </a:stretch>
        </p:blipFill>
        <p:spPr bwMode="auto">
          <a:xfrm>
            <a:off x="1524000" y="1371600"/>
            <a:ext cx="5703280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Tremendous advances have been made – the real excitement is only </a:t>
            </a:r>
            <a:r>
              <a:rPr lang="en-US" smtClean="0"/>
              <a:t>just beginning.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 and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2" descr="http://t2.gstatic.com/images?q=tbn:ANd9GcRkRWWK8vTcn-QsdhRmugHDw0ZhktMqMP2L2EIQ4jyecMR4Oq0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42" y="2347688"/>
            <a:ext cx="1427985" cy="96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3.gstatic.com/images?q=tbn:ANd9GcSD-QAARZ7C_SeWEAcjrxzs_r0z_0cZk5MqM8ChY2xsnC1bTy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51" y="2342628"/>
            <a:ext cx="1565449" cy="97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0739" y="3462348"/>
            <a:ext cx="171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The Digital Human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780" y="3462347"/>
            <a:ext cx="192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Phenotypic Readout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://images.directhme.com/shopcart/DisplayShopcartImage.aspx?t=0&amp;ImageID=1155951&amp;ProductID=1637806&amp;CartID=10001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92" y="2342628"/>
            <a:ext cx="1098763" cy="1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0946" y="3441391"/>
            <a:ext cx="192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Blood Glucose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7172" name="Picture 4" descr="wrist pulse oximeter cms50f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47" y="2342629"/>
            <a:ext cx="1485102" cy="9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02109" y="3462347"/>
            <a:ext cx="192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Pulse Ox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91" y="4067053"/>
            <a:ext cx="1424305" cy="1110513"/>
          </a:xfrm>
          <a:prstGeom prst="rect">
            <a:avLst/>
          </a:prstGeom>
        </p:spPr>
      </p:pic>
      <p:pic>
        <p:nvPicPr>
          <p:cNvPr id="7178" name="Picture 10" descr="MimoSmartMoni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3819"/>
            <a:ext cx="1565449" cy="12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33343" y="5636466"/>
            <a:ext cx="192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Infant monitors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Key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794294"/>
            <a:ext cx="8229600" cy="4114420"/>
          </a:xfrm>
        </p:spPr>
        <p:txBody>
          <a:bodyPr/>
          <a:lstStyle/>
          <a:p>
            <a:r>
              <a:rPr lang="en-US" dirty="0" smtClean="0"/>
              <a:t>Limits of Sequencing</a:t>
            </a:r>
          </a:p>
          <a:p>
            <a:r>
              <a:rPr lang="en-US" dirty="0" smtClean="0"/>
              <a:t>From Sequences to Structures</a:t>
            </a:r>
          </a:p>
          <a:p>
            <a:r>
              <a:rPr lang="en-US" dirty="0" smtClean="0"/>
              <a:t>From Structure/ Expression to Networks</a:t>
            </a:r>
          </a:p>
          <a:p>
            <a:r>
              <a:rPr lang="en-US" dirty="0" smtClean="0"/>
              <a:t>From Networks to Function</a:t>
            </a:r>
          </a:p>
          <a:p>
            <a:r>
              <a:rPr lang="en-US" dirty="0" smtClean="0"/>
              <a:t>From Function to Pathology</a:t>
            </a:r>
          </a:p>
          <a:p>
            <a:r>
              <a:rPr lang="en-US" dirty="0" smtClean="0"/>
              <a:t>From Pathology to Drugs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</a:t>
            </a:r>
            <a:r>
              <a:rPr lang="en-US" dirty="0" smtClean="0"/>
              <a:t>hotgun </a:t>
            </a:r>
            <a:r>
              <a:rPr lang="en-US" dirty="0"/>
              <a:t>s</a:t>
            </a:r>
            <a:r>
              <a:rPr lang="en-US" dirty="0" smtClean="0"/>
              <a:t>equencing</a:t>
            </a:r>
          </a:p>
        </p:txBody>
      </p:sp>
      <p:pic>
        <p:nvPicPr>
          <p:cNvPr id="31746" name="Content Placeholder 71" descr="fig_setup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15196" y="1515733"/>
            <a:ext cx="7772400" cy="3171825"/>
          </a:xfrm>
        </p:spPr>
      </p:pic>
      <p:pic>
        <p:nvPicPr>
          <p:cNvPr id="5" name="Picture 2" descr="C:\Users\Andreas\Documents\Career\Stanford PhD\Quals\Solexa sequenc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182" y="4683838"/>
            <a:ext cx="2711937" cy="17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4614333" y="1490133"/>
            <a:ext cx="364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1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1524"/>
            <a:ext cx="8991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Assembly</a:t>
            </a:r>
            <a:r>
              <a:rPr lang="en-US" sz="3200" dirty="0"/>
              <a:t> </a:t>
            </a:r>
            <a:r>
              <a:rPr lang="en-US" sz="3200" dirty="0" smtClean="0"/>
              <a:t>as a Software Engineering Problem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 single sequencing experiment can generate 100’s of millions of reads, </a:t>
            </a:r>
            <a:r>
              <a:rPr lang="en-US" sz="2800" dirty="0" smtClean="0">
                <a:solidFill>
                  <a:srgbClr val="FF0000"/>
                </a:solidFill>
              </a:rPr>
              <a:t>10’s to 100’s gigabytes</a:t>
            </a:r>
            <a:r>
              <a:rPr lang="en-US" sz="2800" dirty="0" smtClean="0"/>
              <a:t> of data.</a:t>
            </a:r>
            <a:endParaRPr lang="en-US" sz="2800" dirty="0"/>
          </a:p>
          <a:p>
            <a:r>
              <a:rPr lang="en-US" sz="2800" dirty="0" smtClean="0"/>
              <a:t>Primary concerns are to minimize time and memory requirements.</a:t>
            </a:r>
            <a:endParaRPr lang="en-US" sz="2800" dirty="0"/>
          </a:p>
          <a:p>
            <a:r>
              <a:rPr lang="en-US" sz="2800" dirty="0"/>
              <a:t>N</a:t>
            </a:r>
            <a:r>
              <a:rPr lang="en-US" sz="2800" dirty="0" smtClean="0"/>
              <a:t>o guarantee on optimality of assembly quality and in fact no optimality criterion at all. 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95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52" y="902898"/>
            <a:ext cx="8851900" cy="762000"/>
          </a:xfrm>
        </p:spPr>
        <p:txBody>
          <a:bodyPr/>
          <a:lstStyle/>
          <a:p>
            <a:r>
              <a:rPr lang="en-US" dirty="0" smtClean="0"/>
              <a:t>Repeats Make Jigsaw Puzzles Difficult </a:t>
            </a:r>
            <a:endParaRPr lang="en-US" dirty="0"/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2" cstate="print"/>
          <a:srcRect l="33514"/>
          <a:stretch>
            <a:fillRect/>
          </a:stretch>
        </p:blipFill>
        <p:spPr bwMode="auto">
          <a:xfrm>
            <a:off x="358588" y="1823483"/>
            <a:ext cx="3690471" cy="370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076" y="2077483"/>
            <a:ext cx="4619224" cy="33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35200" y="2655048"/>
            <a:ext cx="522941" cy="418353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8823" y="4380754"/>
            <a:ext cx="522941" cy="418353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373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0634" y="3143626"/>
            <a:ext cx="522941" cy="418353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9035" y="3550025"/>
            <a:ext cx="522941" cy="418353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PA@WDEPQMNFUVWYY5L6" val="45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C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"/>
  <p:tag name="PICTUREFILESIZE" val="8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C = \max_{p(s)} I(S;F)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7"/>
  <p:tag name="PICTUREFILESIZE" val="9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sim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og |F_N| - \min_{p(s)}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7"/>
  <p:tag name="PICTUREFILESIZE" val="8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H(F|S)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33"/>
  <p:tag name="PICTUREFILESIZE" val="33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_N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13"/>
  <p:tag name="PICTUREFILESIZE" val="13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9"/>
  <p:tag name="PICTUREFILESIZE" val="8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"/>
  <p:tag name="PICTUREFILESIZE" val="8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S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598"/>
</p:tagLst>
</file>

<file path=ppt/theme/theme1.xml><?xml version="1.0" encoding="utf-8"?>
<a:theme xmlns:a="http://schemas.openxmlformats.org/drawingml/2006/main" name="CTR-Science-Information-TEMPLATE">
  <a:themeElements>
    <a:clrScheme name="Ctr-Sci-Info">
      <a:dk1>
        <a:sysClr val="windowText" lastClr="000000"/>
      </a:dk1>
      <a:lt1>
        <a:sysClr val="window" lastClr="FFFFFF"/>
      </a:lt1>
      <a:dk2>
        <a:srgbClr val="007434"/>
      </a:dk2>
      <a:lt2>
        <a:srgbClr val="FFFFFF"/>
      </a:lt2>
      <a:accent1>
        <a:srgbClr val="00B050"/>
      </a:accent1>
      <a:accent2>
        <a:srgbClr val="A3FFCD"/>
      </a:accent2>
      <a:accent3>
        <a:srgbClr val="7FC9FF"/>
      </a:accent3>
      <a:accent4>
        <a:srgbClr val="40AFFF"/>
      </a:accent4>
      <a:accent5>
        <a:srgbClr val="00D15F"/>
      </a:accent5>
      <a:accent6>
        <a:srgbClr val="C4BD97"/>
      </a:accent6>
      <a:hlink>
        <a:srgbClr val="1FA0FF"/>
      </a:hlink>
      <a:folHlink>
        <a:srgbClr val="00528F"/>
      </a:folHlink>
    </a:clrScheme>
    <a:fontScheme name="CtrSciInfo">
      <a:majorFont>
        <a:latin typeface="Continu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I-STC-2011">
  <a:themeElements>
    <a:clrScheme name="Ctr-Sci-Info">
      <a:dk1>
        <a:sysClr val="windowText" lastClr="000000"/>
      </a:dk1>
      <a:lt1>
        <a:sysClr val="window" lastClr="FFFFFF"/>
      </a:lt1>
      <a:dk2>
        <a:srgbClr val="007434"/>
      </a:dk2>
      <a:lt2>
        <a:srgbClr val="FFFFFF"/>
      </a:lt2>
      <a:accent1>
        <a:srgbClr val="00B050"/>
      </a:accent1>
      <a:accent2>
        <a:srgbClr val="A3FFCD"/>
      </a:accent2>
      <a:accent3>
        <a:srgbClr val="7FC9FF"/>
      </a:accent3>
      <a:accent4>
        <a:srgbClr val="40AFFF"/>
      </a:accent4>
      <a:accent5>
        <a:srgbClr val="00D15F"/>
      </a:accent5>
      <a:accent6>
        <a:srgbClr val="C4BD97"/>
      </a:accent6>
      <a:hlink>
        <a:srgbClr val="1FA0FF"/>
      </a:hlink>
      <a:folHlink>
        <a:srgbClr val="00528F"/>
      </a:folHlink>
    </a:clrScheme>
    <a:fontScheme name="CtrSciInfo">
      <a:majorFont>
        <a:latin typeface="Continu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CTR-Science-Information-TEMPLATE</Template>
  <TotalTime>15477</TotalTime>
  <Words>736</Words>
  <Application>Microsoft Office PowerPoint</Application>
  <PresentationFormat>On-screen Show (4:3)</PresentationFormat>
  <Paragraphs>174</Paragraphs>
  <Slides>49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Continuum Medium</vt:lpstr>
      <vt:lpstr>맑은 고딕</vt:lpstr>
      <vt:lpstr>Calibri</vt:lpstr>
      <vt:lpstr>Arial</vt:lpstr>
      <vt:lpstr>Continuum Bold</vt:lpstr>
      <vt:lpstr>CMU Bright Roman</vt:lpstr>
      <vt:lpstr>ＭＳ Ｐゴシック</vt:lpstr>
      <vt:lpstr>CTR-Science-Information-TEMPLATE</vt:lpstr>
      <vt:lpstr>SOI-STC-2011</vt:lpstr>
      <vt:lpstr>Equation</vt:lpstr>
      <vt:lpstr>Center for Science of Information</vt:lpstr>
      <vt:lpstr>Big Data in Life Sciences</vt:lpstr>
      <vt:lpstr>High throughput sequencing revolution</vt:lpstr>
      <vt:lpstr>Imaging Databases</vt:lpstr>
      <vt:lpstr>Sensors and Measurements</vt:lpstr>
      <vt:lpstr>Some Key Results</vt:lpstr>
      <vt:lpstr>Shotgun sequencing</vt:lpstr>
      <vt:lpstr>Assembly as a Software Engineering Problem</vt:lpstr>
      <vt:lpstr>Repeats Make Jigsaw Puzzles Difficult </vt:lpstr>
      <vt:lpstr>Critical Read Length Lcritical </vt:lpstr>
      <vt:lpstr>Fundamental limits and algorithms</vt:lpstr>
      <vt:lpstr>Performance Limits of Nanopore Sequencers</vt:lpstr>
      <vt:lpstr>Performance Limits of Nanopore Sequenders</vt:lpstr>
      <vt:lpstr>Performance Limits of Nanopore Sequencers</vt:lpstr>
      <vt:lpstr>Performance Limits of Nanopore Sequencers</vt:lpstr>
      <vt:lpstr>From Sequences to Structures:  The Protein Folding Channel</vt:lpstr>
      <vt:lpstr>Why So Few Protein Folds?</vt:lpstr>
      <vt:lpstr>PowerPoint Presentation</vt:lpstr>
      <vt:lpstr>Protein-Protein Channel</vt:lpstr>
      <vt:lpstr>Experimental Evidence of Phase Behavior</vt:lpstr>
      <vt:lpstr>From Structure/ Expression to Networks</vt:lpstr>
      <vt:lpstr>PowerPoint Presentation</vt:lpstr>
      <vt:lpstr>OUR APPROACH: DPLASSO</vt:lpstr>
      <vt:lpstr>YEAST CELL DIVISION</vt:lpstr>
      <vt:lpstr>CELL DIVISION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Networks to Phenotype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Pathology to Drugs</vt:lpstr>
      <vt:lpstr>Predicting Targets Through Network Analysis</vt:lpstr>
      <vt:lpstr>Drug-Protein Interactions in Breast Cancer</vt:lpstr>
      <vt:lpstr>Conclusion</vt:lpstr>
    </vt:vector>
  </TitlesOfParts>
  <Company>Engineering Computer Network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Frontiers of  Science of Information</dc:title>
  <dc:creator>lahowell</dc:creator>
  <cp:lastModifiedBy>CSUser</cp:lastModifiedBy>
  <cp:revision>1344</cp:revision>
  <cp:lastPrinted>2014-12-03T19:15:32Z</cp:lastPrinted>
  <dcterms:created xsi:type="dcterms:W3CDTF">2009-09-11T21:07:35Z</dcterms:created>
  <dcterms:modified xsi:type="dcterms:W3CDTF">2016-12-02T04:08:31Z</dcterms:modified>
</cp:coreProperties>
</file>