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11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43DF55-FD9C-49AC-A858-8E701CD3B660}" type="datetimeFigureOut">
              <a:rPr lang="en-US" smtClean="0"/>
              <a:t>11/17/2012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DDD00-129F-47A2-9141-F515B671F85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43DF55-FD9C-49AC-A858-8E701CD3B660}" type="datetimeFigureOut">
              <a:rPr lang="en-US" smtClean="0"/>
              <a:t>11/17/2012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DDD00-129F-47A2-9141-F515B671F8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43DF55-FD9C-49AC-A858-8E701CD3B660}" type="datetimeFigureOut">
              <a:rPr lang="en-US" smtClean="0"/>
              <a:t>11/17/2012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DDD00-129F-47A2-9141-F515B671F85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43DF55-FD9C-49AC-A858-8E701CD3B660}" type="datetimeFigureOut">
              <a:rPr lang="en-US" smtClean="0"/>
              <a:t>11/17/2012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DDD00-129F-47A2-9141-F515B671F85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43DF55-FD9C-49AC-A858-8E701CD3B660}" type="datetimeFigureOut">
              <a:rPr lang="en-US" smtClean="0"/>
              <a:t>11/17/2012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DDD00-129F-47A2-9141-F515B671F85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43DF55-FD9C-49AC-A858-8E701CD3B660}" type="datetimeFigureOut">
              <a:rPr lang="en-US" smtClean="0"/>
              <a:t>11/17/2012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DDD00-129F-47A2-9141-F515B671F85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43DF55-FD9C-49AC-A858-8E701CD3B660}" type="datetimeFigureOut">
              <a:rPr lang="en-US" smtClean="0"/>
              <a:t>11/17/2012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DDDD00-129F-47A2-9141-F515B671F8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43DF55-FD9C-49AC-A858-8E701CD3B660}" type="datetimeFigureOut">
              <a:rPr lang="en-US" smtClean="0"/>
              <a:t>11/17/2012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DDDD00-129F-47A2-9141-F515B671F8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3DF55-FD9C-49AC-A858-8E701CD3B660}" type="datetimeFigureOut">
              <a:rPr lang="en-US" smtClean="0"/>
              <a:t>11/17/2012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DDDD00-129F-47A2-9141-F515B671F8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43DF55-FD9C-49AC-A858-8E701CD3B660}" type="datetimeFigureOut">
              <a:rPr lang="en-US" smtClean="0"/>
              <a:t>11/17/2012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DDD00-129F-47A2-9141-F515B671F85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43DF55-FD9C-49AC-A858-8E701CD3B660}" type="datetimeFigureOut">
              <a:rPr lang="en-US" smtClean="0"/>
              <a:t>11/17/2012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DDD00-129F-47A2-9141-F515B671F85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3DF55-FD9C-49AC-A858-8E701CD3B660}" type="datetimeFigureOut">
              <a:rPr lang="en-US" smtClean="0"/>
              <a:t>11/17/2012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DDD00-129F-47A2-9141-F515B671F85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Decoding the Network Footprint of Diseases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With increasing availability of data, there is significant activity directed towards correlating genomic, proteomic, </a:t>
            </a:r>
            <a:r>
              <a:rPr lang="en-US" dirty="0" err="1" smtClean="0"/>
              <a:t>metabolomic</a:t>
            </a:r>
            <a:r>
              <a:rPr lang="en-US" dirty="0" smtClean="0"/>
              <a:t>, and other footprints of disease/ phenotype.</a:t>
            </a:r>
          </a:p>
          <a:p>
            <a:r>
              <a:rPr lang="en-US" dirty="0" smtClean="0"/>
              <a:t>These efforts include:</a:t>
            </a:r>
          </a:p>
          <a:p>
            <a:pPr lvl="1"/>
            <a:r>
              <a:rPr lang="en-US" dirty="0" smtClean="0"/>
              <a:t>Associations of weak genomic signals with phenotype (groups of SNPs)</a:t>
            </a:r>
          </a:p>
          <a:p>
            <a:pPr lvl="1"/>
            <a:r>
              <a:rPr lang="en-US" dirty="0" smtClean="0"/>
              <a:t>Correlation of expression signatures (microarray data)</a:t>
            </a:r>
          </a:p>
          <a:p>
            <a:pPr lvl="1"/>
            <a:r>
              <a:rPr lang="en-US" dirty="0" smtClean="0"/>
              <a:t>Signatures in mass-spectrometry data</a:t>
            </a:r>
          </a:p>
          <a:p>
            <a:pPr lvl="1"/>
            <a:r>
              <a:rPr lang="en-US" dirty="0" smtClean="0"/>
              <a:t>Identification of discriminating patterns in other forms of data (imaging, flow </a:t>
            </a:r>
            <a:r>
              <a:rPr lang="en-US" dirty="0" err="1" smtClean="0"/>
              <a:t>cytometry</a:t>
            </a:r>
            <a:r>
              <a:rPr lang="en-US" dirty="0" smtClean="0"/>
              <a:t>, etc.)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Cellular Aging</a:t>
            </a:r>
            <a:endParaRPr lang="en-US" dirty="0"/>
          </a:p>
        </p:txBody>
      </p:sp>
      <p:sp>
        <p:nvSpPr>
          <p:cNvPr id="3" name="Content Placeholder 2"/>
          <p:cNvSpPr>
            <a:spLocks noGrp="1"/>
          </p:cNvSpPr>
          <p:nvPr>
            <p:ph idx="1"/>
          </p:nvPr>
        </p:nvSpPr>
        <p:spPr/>
        <p:txBody>
          <a:bodyPr>
            <a:normAutofit lnSpcReduction="10000"/>
          </a:bodyPr>
          <a:lstStyle/>
          <a:p>
            <a:r>
              <a:rPr lang="en-US" dirty="0" smtClean="0"/>
              <a:t>We have initiated an ambitious project aimed at mapping the network footprint of cellular aging and its correlation with degenerative diseases (</a:t>
            </a:r>
            <a:r>
              <a:rPr lang="en-US" dirty="0" err="1" smtClean="0"/>
              <a:t>Alzheimers</a:t>
            </a:r>
            <a:r>
              <a:rPr lang="en-US" dirty="0" smtClean="0"/>
              <a:t>, </a:t>
            </a:r>
            <a:r>
              <a:rPr lang="en-US" dirty="0" err="1" smtClean="0"/>
              <a:t>Parkinsons</a:t>
            </a:r>
            <a:r>
              <a:rPr lang="en-US" dirty="0" smtClean="0"/>
              <a:t>, Cancers, etc.)</a:t>
            </a:r>
          </a:p>
          <a:p>
            <a:r>
              <a:rPr lang="en-US" dirty="0" smtClean="0"/>
              <a:t>Understanding pathways implicated in degenerative diseases holds the potential for novel interventions, drug design/ repurposing, and diagnostic/ prognostic markers.</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Aging and Degenerative Diseases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high-level goal is achieved through a number of specific technical objectives:</a:t>
            </a:r>
          </a:p>
          <a:p>
            <a:pPr lvl="1"/>
            <a:r>
              <a:rPr lang="en-US" dirty="0" smtClean="0"/>
              <a:t>Mapping interactions associated with cellular aging (in yeast)</a:t>
            </a:r>
          </a:p>
          <a:p>
            <a:pPr lvl="1"/>
            <a:r>
              <a:rPr lang="en-US" dirty="0" smtClean="0"/>
              <a:t>Identifying tissue types for which yeast is a suitable model organism (by understanding conservation of tissue-specific networks in yeast)</a:t>
            </a:r>
          </a:p>
          <a:p>
            <a:pPr lvl="1"/>
            <a:r>
              <a:rPr lang="en-US" dirty="0" smtClean="0"/>
              <a:t>For these tissue types, identify key actors associated with degenerative diseases</a:t>
            </a:r>
          </a:p>
          <a:p>
            <a:pPr lvl="1"/>
            <a:r>
              <a:rPr lang="en-US" dirty="0" smtClean="0"/>
              <a:t>Map these actors into the aging pathways to identify mechanisms associated with degenerative processes</a:t>
            </a:r>
          </a:p>
          <a:p>
            <a:pPr lvl="1"/>
            <a:r>
              <a:rPr lang="en-US" dirty="0" smtClean="0"/>
              <a:t>Identify new targets for drug repurposing and design.</a:t>
            </a:r>
          </a:p>
          <a:p>
            <a:pPr lvl="1"/>
            <a:endParaRPr lang="en-US" dirty="0" smtClean="0"/>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Progress: First Comprehensive Computationally Derived Aging Map</a:t>
            </a:r>
            <a:endParaRPr lang="en-US" dirty="0"/>
          </a:p>
        </p:txBody>
      </p:sp>
      <p:pic>
        <p:nvPicPr>
          <p:cNvPr id="1026" name="Picture 2"/>
          <p:cNvPicPr>
            <a:picLocks noGrp="1" noChangeAspect="1" noChangeArrowheads="1"/>
          </p:cNvPicPr>
          <p:nvPr>
            <p:ph idx="1"/>
          </p:nvPr>
        </p:nvPicPr>
        <p:blipFill>
          <a:blip r:embed="rId2" cstate="print"/>
          <a:srcRect l="12119" t="8418" r="13171" b="5717"/>
          <a:stretch>
            <a:fillRect/>
          </a:stretch>
        </p:blipFill>
        <p:spPr bwMode="auto">
          <a:xfrm>
            <a:off x="1752600" y="1676400"/>
            <a:ext cx="5410200" cy="3886200"/>
          </a:xfrm>
          <a:prstGeom prst="rect">
            <a:avLst/>
          </a:prstGeom>
          <a:noFill/>
          <a:ln w="9525">
            <a:noFill/>
            <a:miter lim="800000"/>
            <a:headEnd/>
            <a:tailEnd/>
          </a:ln>
        </p:spPr>
      </p:pic>
      <p:sp>
        <p:nvSpPr>
          <p:cNvPr id="5" name="TextBox 4"/>
          <p:cNvSpPr txBox="1"/>
          <p:nvPr/>
        </p:nvSpPr>
        <p:spPr>
          <a:xfrm>
            <a:off x="228600" y="5638800"/>
            <a:ext cx="8686800" cy="1200329"/>
          </a:xfrm>
          <a:prstGeom prst="rect">
            <a:avLst/>
          </a:prstGeom>
          <a:noFill/>
        </p:spPr>
        <p:txBody>
          <a:bodyPr wrap="square" rtlCol="0">
            <a:spAutoFit/>
          </a:bodyPr>
          <a:lstStyle/>
          <a:p>
            <a:r>
              <a:rPr lang="en-US" dirty="0" smtClean="0"/>
              <a:t>This map includes various forms of interactions, including protein interactions, gene regulations, post translational modifications, etc. The underlying structural information extraction technique relies on rigorous quantification of information flow from selected sources (TOR, SIR2). We make the full map available online.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a:bodyPr>
          <a:lstStyle/>
          <a:p>
            <a:r>
              <a:rPr lang="en-US" sz="3200" dirty="0" smtClean="0"/>
              <a:t>Progress: Understanding Pathway Interactions</a:t>
            </a:r>
            <a:endParaRPr lang="en-US" sz="3200" dirty="0"/>
          </a:p>
        </p:txBody>
      </p:sp>
      <p:pic>
        <p:nvPicPr>
          <p:cNvPr id="2050" name="Picture 2"/>
          <p:cNvPicPr>
            <a:picLocks noChangeAspect="1" noChangeArrowheads="1"/>
          </p:cNvPicPr>
          <p:nvPr/>
        </p:nvPicPr>
        <p:blipFill>
          <a:blip r:embed="rId2" cstate="print"/>
          <a:srcRect t="11333" r="4583" b="8667"/>
          <a:stretch>
            <a:fillRect/>
          </a:stretch>
        </p:blipFill>
        <p:spPr bwMode="auto">
          <a:xfrm>
            <a:off x="76200" y="1219200"/>
            <a:ext cx="8870315" cy="4648200"/>
          </a:xfrm>
          <a:prstGeom prst="rect">
            <a:avLst/>
          </a:prstGeom>
          <a:noFill/>
          <a:ln w="9525">
            <a:noFill/>
            <a:miter lim="800000"/>
            <a:headEnd/>
            <a:tailEnd/>
          </a:ln>
        </p:spPr>
      </p:pic>
      <p:sp>
        <p:nvSpPr>
          <p:cNvPr id="5" name="TextBox 4"/>
          <p:cNvSpPr txBox="1"/>
          <p:nvPr/>
        </p:nvSpPr>
        <p:spPr>
          <a:xfrm>
            <a:off x="381000" y="6019800"/>
            <a:ext cx="8458200" cy="646331"/>
          </a:xfrm>
          <a:prstGeom prst="rect">
            <a:avLst/>
          </a:prstGeom>
          <a:noFill/>
        </p:spPr>
        <p:txBody>
          <a:bodyPr wrap="square" rtlCol="0">
            <a:spAutoFit/>
          </a:bodyPr>
          <a:lstStyle/>
          <a:p>
            <a:r>
              <a:rPr lang="en-US" dirty="0" smtClean="0"/>
              <a:t>Built from synthetic genetic interaction datasets, this map quantifies significant crosstalk across major cellular processes.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Progress: Identification and Mapping of Tissue-Specific Pathways</a:t>
            </a:r>
            <a:endParaRPr lang="en-US" dirty="0"/>
          </a:p>
        </p:txBody>
      </p:sp>
      <p:sp>
        <p:nvSpPr>
          <p:cNvPr id="3" name="Content Placeholder 2"/>
          <p:cNvSpPr>
            <a:spLocks noGrp="1"/>
          </p:cNvSpPr>
          <p:nvPr>
            <p:ph idx="1"/>
          </p:nvPr>
        </p:nvSpPr>
        <p:spPr/>
        <p:txBody>
          <a:bodyPr>
            <a:normAutofit fontScale="92500"/>
          </a:bodyPr>
          <a:lstStyle/>
          <a:p>
            <a:r>
              <a:rPr lang="en-US" dirty="0" smtClean="0"/>
              <a:t>We have constructed detailed pathways for 78 human tissues</a:t>
            </a:r>
          </a:p>
          <a:p>
            <a:r>
              <a:rPr lang="en-US" dirty="0" smtClean="0"/>
              <a:t>We have aligned these to the yeast </a:t>
            </a:r>
            <a:r>
              <a:rPr lang="en-US" dirty="0" err="1" smtClean="0"/>
              <a:t>interactome</a:t>
            </a:r>
            <a:endParaRPr lang="en-US" dirty="0"/>
          </a:p>
          <a:p>
            <a:r>
              <a:rPr lang="en-US" dirty="0" smtClean="0"/>
              <a:t>We have derived methods to quantify the </a:t>
            </a:r>
            <a:r>
              <a:rPr lang="en-US" i="1" dirty="0" smtClean="0"/>
              <a:t>significance</a:t>
            </a:r>
            <a:r>
              <a:rPr lang="en-US" dirty="0" smtClean="0"/>
              <a:t> of these alignments (to answer the specific question – for what tissues is yeast a suitable model organism)</a:t>
            </a:r>
          </a:p>
          <a:p>
            <a:r>
              <a:rPr lang="en-US" dirty="0" smtClean="0"/>
              <a:t>We are validating our findings and will release tissue specific alignment maps for yeast.</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366</Words>
  <Application>Microsoft Office PowerPoint</Application>
  <PresentationFormat>On-screen Show (4:3)</PresentationFormat>
  <Paragraphs>27</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Decoding the Network Footprint of Diseases</vt:lpstr>
      <vt:lpstr>Understanding Cellular Aging</vt:lpstr>
      <vt:lpstr>Aging and Degenerative Diseases</vt:lpstr>
      <vt:lpstr>Progress: First Comprehensive Computationally Derived Aging Map</vt:lpstr>
      <vt:lpstr>Progress: Understanding Pathway Interactions</vt:lpstr>
      <vt:lpstr>Progress: Identification and Mapping of Tissue-Specific Pathways</vt:lpstr>
    </vt:vector>
  </TitlesOfParts>
  <Company>Department of Computer Sciences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csuser</dc:creator>
  <cp:lastModifiedBy>csuser</cp:lastModifiedBy>
  <cp:revision>4</cp:revision>
  <dcterms:created xsi:type="dcterms:W3CDTF">2012-11-18T01:53:03Z</dcterms:created>
  <dcterms:modified xsi:type="dcterms:W3CDTF">2012-11-18T02:23:58Z</dcterms:modified>
</cp:coreProperties>
</file>