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429" r:id="rId3"/>
    <p:sldId id="488" r:id="rId4"/>
    <p:sldId id="420" r:id="rId5"/>
    <p:sldId id="421" r:id="rId6"/>
    <p:sldId id="427" r:id="rId7"/>
    <p:sldId id="428" r:id="rId8"/>
    <p:sldId id="469" r:id="rId9"/>
    <p:sldId id="486" r:id="rId10"/>
    <p:sldId id="493" r:id="rId11"/>
    <p:sldId id="485" r:id="rId12"/>
    <p:sldId id="490" r:id="rId13"/>
    <p:sldId id="487" r:id="rId14"/>
    <p:sldId id="491" r:id="rId15"/>
  </p:sldIdLst>
  <p:sldSz cx="9144000" cy="6858000" type="screen4x3"/>
  <p:notesSz cx="7019925" cy="9305925"/>
  <p:embeddedFontLst>
    <p:embeddedFont>
      <p:font typeface="Continuum Medium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8FF"/>
    <a:srgbClr val="E1F2FF"/>
    <a:srgbClr val="EBFFED"/>
    <a:srgbClr val="E1FFE4"/>
    <a:srgbClr val="EBFFF4"/>
    <a:srgbClr val="F7FFF8"/>
    <a:srgbClr val="C9FFCE"/>
    <a:srgbClr val="97FFC6"/>
    <a:srgbClr val="0DFF7A"/>
    <a:srgbClr val="C1E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02" autoAdjust="0"/>
  </p:normalViewPr>
  <p:slideViewPr>
    <p:cSldViewPr snapToGrid="0">
      <p:cViewPr>
        <p:scale>
          <a:sx n="90" d="100"/>
          <a:sy n="90" d="100"/>
        </p:scale>
        <p:origin x="-55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4080" y="-10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5940937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Site Visit: Purdue </a:t>
            </a:r>
            <a:r>
              <a:rPr 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UniversityScience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of Information, September 2009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74934" y="8839014"/>
            <a:ext cx="843366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145622F4-5507-45E0-B836-DD19657F32A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B074-D852-463B-8AA2-74D9233F87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invGray">
          <a:xfrm>
            <a:off x="7400261" y="0"/>
            <a:ext cx="174373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 bwMode="invGray">
          <a:xfrm>
            <a:off x="553844" y="242724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D96F27AF-5EEE-4F22-8737-244127D2C1DD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00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smtClean="0">
                <a:solidFill>
                  <a:srgbClr val="C9FFCE"/>
                </a:solidFill>
              </a:rPr>
              <a:t>National Science Foundation</a:t>
            </a:r>
            <a:r>
              <a:rPr lang="en-US" sz="1000" smtClean="0">
                <a:solidFill>
                  <a:srgbClr val="0DFF7A"/>
                </a:solidFill>
              </a:rPr>
              <a:t/>
            </a:r>
            <a:br>
              <a:rPr lang="en-US" sz="1000" smtClean="0">
                <a:solidFill>
                  <a:srgbClr val="0DFF7A"/>
                </a:solidFill>
              </a:rPr>
            </a:br>
            <a:r>
              <a:rPr lang="en-US" sz="1000" smtClean="0">
                <a:solidFill>
                  <a:srgbClr val="E1F2FF"/>
                </a:solidFill>
              </a:rPr>
              <a:t>Science  &amp; Technology Centers Program</a:t>
            </a:r>
            <a:endParaRPr lang="en-US" sz="1050">
              <a:solidFill>
                <a:srgbClr val="E1F2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86600" y="1639226"/>
            <a:ext cx="1905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tx1"/>
                </a:solidFill>
              </a:rPr>
              <a:t>Bryn </a:t>
            </a:r>
            <a:r>
              <a:rPr lang="en-US" sz="1600">
                <a:solidFill>
                  <a:schemeClr val="tx1"/>
                </a:solidFill>
              </a:rPr>
              <a:t>Mawr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tx1"/>
                </a:solidFill>
              </a:rPr>
              <a:t>Howard</a:t>
            </a:r>
            <a:endParaRPr lang="en-US" sz="160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tx1"/>
                </a:solidFill>
              </a:rPr>
              <a:t>MIT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tx1"/>
                </a:solidFill>
              </a:rPr>
              <a:t>Princeton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tx1"/>
                </a:solidFill>
              </a:rPr>
              <a:t>Purdue</a:t>
            </a:r>
            <a:endParaRPr lang="en-US" sz="1600" baseline="0" smtClean="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tx1"/>
                </a:solidFill>
              </a:rPr>
              <a:t>Stanford</a:t>
            </a:r>
            <a:endParaRPr lang="en-US" sz="160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tx1"/>
                </a:solidFill>
              </a:rPr>
              <a:t>UC Berkeley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tx1"/>
                </a:solidFill>
              </a:rPr>
              <a:t>UC San Diego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tx1"/>
                </a:solidFill>
              </a:rPr>
              <a:t>UIUC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Sci-Info-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7034" y="294341"/>
            <a:ext cx="1207674" cy="1059364"/>
          </a:xfrm>
          <a:prstGeom prst="rect">
            <a:avLst/>
          </a:prstGeom>
        </p:spPr>
      </p:pic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2745960" y="3951248"/>
            <a:ext cx="163928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Presenter Name (s)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EE4-7720-4A86-953A-9EA53FA703D9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24B-FD62-42E7-99B7-B98E96DE832F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F316-1E13-46C3-9EB4-6931A8E029C4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F2D-2DEA-44AB-9ACB-A987A30BC346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CD50-B9D1-43DF-BE04-3244DA1E0E64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17-00C5-4C95-9FF3-A89768539299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B1A5-93BF-4AD7-B312-EA39A32691A2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BACF-0EC7-479C-8FE7-300AECC97CBA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0006-F14E-4EF7-9634-8A5A7BA50C77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3654-8212-401D-B8F6-836B9DB15213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233F4B-368A-4581-91DA-35F76F134585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761" y="651414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040" y="6589391"/>
            <a:ext cx="2053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&amp; Technology Centers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 smtClean="0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  <a:endParaRPr lang="en-US" sz="2000" b="1">
              <a:solidFill>
                <a:srgbClr val="C1E4FF"/>
              </a:solidFill>
              <a:effectLst>
                <a:innerShdw blurRad="63500" dist="50800" dir="18900000">
                  <a:srgbClr val="00B050">
                    <a:alpha val="50000"/>
                  </a:srgbClr>
                </a:innerShdw>
              </a:effectLst>
              <a:latin typeface="Continuum Medium" pitchFamily="2" charset="0"/>
            </a:endParaRPr>
          </a:p>
        </p:txBody>
      </p:sp>
      <p:pic>
        <p:nvPicPr>
          <p:cNvPr id="21" name="Picture 20" descr="VerticalSkinnyStripShort2.jpg"/>
          <p:cNvPicPr>
            <a:picLocks noChangeAspect="1"/>
          </p:cNvPicPr>
          <p:nvPr/>
        </p:nvPicPr>
        <p:blipFill>
          <a:blip r:embed="rId14" cstate="print"/>
          <a:srcRect l="53481" t="2740"/>
          <a:stretch>
            <a:fillRect/>
          </a:stretch>
        </p:blipFill>
        <p:spPr>
          <a:xfrm>
            <a:off x="0" y="0"/>
            <a:ext cx="132557" cy="54102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-4603" y="5029200"/>
            <a:ext cx="13716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712" y="0"/>
            <a:ext cx="1717288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665" y="0"/>
            <a:ext cx="1350335" cy="839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i-Info-Mark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051226" y="58983"/>
            <a:ext cx="835213" cy="732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cs.purdue.edu/people/images/faculty/spa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ople.csail.mit.edu/madhu/img/mugshot-08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Emerging Frontiers of </a:t>
            </a:r>
            <a:br>
              <a:rPr lang="en-US" smtClean="0"/>
            </a:br>
            <a:r>
              <a:rPr lang="en-US" smtClean="0"/>
              <a:t>Science of Information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2438400"/>
            <a:ext cx="6990021" cy="1219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sz="600" dirty="0" smtClean="0"/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en-US" sz="3200" dirty="0" smtClean="0"/>
              <a:t>STC Strategic Workshop: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en-US" sz="3200" dirty="0" smtClean="0"/>
              <a:t>                 Introductory Remarks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endParaRPr lang="en-US" sz="3200" dirty="0" smtClean="0"/>
          </a:p>
          <a:p>
            <a:pPr>
              <a:lnSpc>
                <a:spcPts val="3360"/>
              </a:lnSpc>
              <a:spcBef>
                <a:spcPts val="6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Synergies and Synthesis</a:t>
            </a:r>
            <a:endParaRPr lang="en-US" dirty="0"/>
          </a:p>
        </p:txBody>
      </p:sp>
      <p:pic>
        <p:nvPicPr>
          <p:cNvPr id="4" name="Picture 3" descr="pie_figur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037" y="783265"/>
            <a:ext cx="67056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hlinkClick r:id="" action="ppaction://noaction" tooltip="W. Bialek, T. Coleman, J. Gallant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 tooltip="V. Anantharam, T. Cover, A. Goldsmith, S. Jagannathan, P.R. Kumar, N. Lynch, D. Tse, T. Weissman"/>
          </p:cNvPr>
          <p:cNvSpPr/>
          <p:nvPr/>
        </p:nvSpPr>
        <p:spPr>
          <a:xfrm>
            <a:off x="5841274" y="2627811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hlinkClick r:id="" action="ppaction://noaction" tooltip="V. Anantharam, T. Coleman, T. Cover, A. Goldsmith, S. Kulkarni, P.R. Kumar, O. Milenkovic, W. Szpankowski, D. Tse, S. Verdu, T. Weissman"/>
          </p:cNvPr>
          <p:cNvSpPr/>
          <p:nvPr/>
        </p:nvSpPr>
        <p:spPr>
          <a:xfrm>
            <a:off x="6069874" y="3860074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hlinkClick r:id="" action="ppaction://noaction" tooltip="M. Atallah, C. Cliffton, A. Grama, J. Neville, A. Qi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hlinkClick r:id="" action="ppaction://noaction" tooltip="M. Atallah, C. Cliffton, A. Mathur, A. Qi"/>
          </p:cNvPr>
          <p:cNvSpPr/>
          <p:nvPr/>
        </p:nvSpPr>
        <p:spPr>
          <a:xfrm>
            <a:off x="4317274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hlinkClick r:id="" action="ppaction://noaction" tooltip="I. Fung, C. Kaufman, B. Yu"/>
          </p:cNvPr>
          <p:cNvSpPr/>
          <p:nvPr/>
        </p:nvSpPr>
        <p:spPr>
          <a:xfrm>
            <a:off x="3087189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hlinkClick r:id="" action="ppaction://noaction" tooltip="V. Rego, J. Rice, C. Sims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hlinkClick r:id="" action="ppaction://noaction" tooltip="S. Aaronson, W. Bialek, S. Datta, P. Shor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hlinkClick r:id="" action="ppaction://noaction" tooltip="S. Aaronson, M. Atallah, L. Burge, M. Garuba, D. Kumar, C. Liu, A. Mathur, Z. Pizlo, R. Rivest, P. Shor, M. Sudan, W. Szpankowski, M. Ward, D. Xu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hlinkClick r:id="" action="ppaction://noaction" tooltip="R. Aguilar, G. Bejerano, W. Bialek, T. Coleman, M. Francl, A. Grama, P. Grobstein, O. Milenkovic, A. Qi, D. Ramkrishna, S. Subramaniam, W. Szpankowski, B. Yu"/>
          </p:cNvPr>
          <p:cNvSpPr/>
          <p:nvPr/>
        </p:nvSpPr>
        <p:spPr>
          <a:xfrm>
            <a:off x="3618411" y="1587137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35686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Synergies and Synthesis</a:t>
            </a:r>
            <a:endParaRPr lang="en-US" dirty="0"/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4158" y="1701209"/>
            <a:ext cx="7538483" cy="444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A comprehensive theory for quantifying, extracting, manipulating, and communicating information across complex systems must: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400" dirty="0" smtClean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SzPct val="98000"/>
              <a:buFontTx/>
              <a:buChar char="•"/>
            </a:pPr>
            <a:r>
              <a:rPr lang="en-US" sz="2400" dirty="0" smtClean="0"/>
              <a:t>be grounded in real-world applications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SzPct val="98000"/>
              <a:buFontTx/>
              <a:buChar char="•"/>
            </a:pPr>
            <a:r>
              <a:rPr lang="en-US" sz="2400" dirty="0" smtClean="0"/>
              <a:t>must generalize to broad application domains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SzPct val="98000"/>
              <a:buFontTx/>
              <a:buChar char="•"/>
            </a:pPr>
            <a:r>
              <a:rPr lang="en-US" sz="2400" dirty="0" smtClean="0"/>
              <a:t>must result in usable tools and techniques that advance the state of the art in respective scientific domains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SzPct val="98000"/>
              <a:buFontTx/>
              <a:buChar char="•"/>
            </a:pPr>
            <a:r>
              <a:rPr lang="en-US" sz="2400" dirty="0" smtClean="0"/>
              <a:t>must themselves define a body of knowledge that motivates novel investigations and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24200" y="1676400"/>
            <a:ext cx="3340100" cy="430213"/>
            <a:chOff x="1968" y="1056"/>
            <a:chExt cx="2104" cy="271"/>
          </a:xfrm>
        </p:grpSpPr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2064" y="1056"/>
              <a:ext cx="1803" cy="271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>
              <a:solidFill>
                <a:srgbClr val="6FA6B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56838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968" y="1056"/>
              <a:ext cx="2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Vice President for Research </a:t>
              </a:r>
            </a:p>
            <a:p>
              <a:pPr algn="ctr"/>
              <a:r>
                <a:rPr lang="en-US" sz="1000" b="1"/>
                <a:t>Purdue University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1066800" y="2514600"/>
            <a:ext cx="1865313" cy="947738"/>
            <a:chOff x="672" y="2160"/>
            <a:chExt cx="1175" cy="597"/>
          </a:xfrm>
        </p:grpSpPr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>
              <a:off x="672" y="2160"/>
              <a:ext cx="1162" cy="597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>
              <a:solidFill>
                <a:srgbClr val="6FA6B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56838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689" y="2245"/>
              <a:ext cx="115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Executive </a:t>
              </a:r>
              <a:r>
                <a:rPr lang="en-US" sz="1000" b="1" dirty="0" smtClean="0"/>
                <a:t>Committee</a:t>
              </a:r>
              <a:endParaRPr lang="en-US" sz="1000" dirty="0"/>
            </a:p>
            <a:p>
              <a:pPr>
                <a:lnSpc>
                  <a:spcPct val="85000"/>
                </a:lnSpc>
              </a:pPr>
              <a:r>
                <a:rPr lang="en-US" sz="1000" b="1" dirty="0" smtClean="0">
                  <a:solidFill>
                    <a:srgbClr val="FF0000"/>
                  </a:solidFill>
                </a:rPr>
                <a:t>P.R. Kumar, A. Goldsmith, D. Kumar,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S.Subramaniam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, M. Sudan, B. Yu, S.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Verdu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477000" y="2514600"/>
            <a:ext cx="1914525" cy="485775"/>
            <a:chOff x="4128" y="2112"/>
            <a:chExt cx="1206" cy="306"/>
          </a:xfrm>
        </p:grpSpPr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>
              <a:off x="4128" y="2112"/>
              <a:ext cx="1206" cy="280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>
              <a:solidFill>
                <a:srgbClr val="6FA6B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56838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128" y="2166"/>
              <a:ext cx="11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 dirty="0"/>
                <a:t>External Advisory </a:t>
              </a:r>
              <a:r>
                <a:rPr lang="en-US" sz="1000" b="1" dirty="0" smtClean="0"/>
                <a:t>Board</a:t>
              </a:r>
            </a:p>
            <a:p>
              <a:pPr algn="ctr"/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657600" y="2525712"/>
            <a:ext cx="2133600" cy="914400"/>
            <a:chOff x="2010" y="618"/>
            <a:chExt cx="1638" cy="980"/>
          </a:xfrm>
        </p:grpSpPr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>
              <a:off x="2010" y="618"/>
              <a:ext cx="1638" cy="980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>
              <a:solidFill>
                <a:srgbClr val="6FA6B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56838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2034" y="632"/>
              <a:ext cx="1553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Aft>
                  <a:spcPct val="25000"/>
                </a:spcAft>
              </a:pPr>
              <a:r>
                <a:rPr lang="en-US" sz="1000" b="1" dirty="0"/>
                <a:t>Technical Director</a:t>
              </a:r>
            </a:p>
            <a:p>
              <a:pPr marL="342900" indent="-342900" algn="ctr">
                <a:lnSpc>
                  <a:spcPct val="90000"/>
                </a:lnSpc>
                <a:spcAft>
                  <a:spcPct val="250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W.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Szpankowski</a:t>
              </a:r>
              <a:endParaRPr lang="en-US" sz="1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5625" name="AutoShape 25"/>
          <p:cNvSpPr>
            <a:spLocks noChangeArrowheads="1"/>
          </p:cNvSpPr>
          <p:nvPr/>
        </p:nvSpPr>
        <p:spPr bwMode="auto">
          <a:xfrm rot="5400000" flipV="1">
            <a:off x="3146425" y="2732087"/>
            <a:ext cx="327025" cy="523875"/>
          </a:xfrm>
          <a:prstGeom prst="upDownArrow">
            <a:avLst>
              <a:gd name="adj1" fmla="val 50000"/>
              <a:gd name="adj2" fmla="val 32039"/>
            </a:avLst>
          </a:prstGeom>
          <a:gradFill rotWithShape="1">
            <a:gsLst>
              <a:gs pos="0">
                <a:srgbClr val="51C822"/>
              </a:gs>
              <a:gs pos="100000">
                <a:srgbClr val="288468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 rot="5400000" flipV="1">
            <a:off x="5970587" y="2487613"/>
            <a:ext cx="327025" cy="533400"/>
          </a:xfrm>
          <a:prstGeom prst="upDownArrow">
            <a:avLst>
              <a:gd name="adj1" fmla="val 50000"/>
              <a:gd name="adj2" fmla="val 32621"/>
            </a:avLst>
          </a:prstGeom>
          <a:gradFill rotWithShape="1">
            <a:gsLst>
              <a:gs pos="0">
                <a:srgbClr val="51C822"/>
              </a:gs>
              <a:gs pos="100000">
                <a:srgbClr val="288468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3927161"/>
            <a:ext cx="6248400" cy="152400"/>
          </a:xfrm>
          <a:prstGeom prst="rect">
            <a:avLst/>
          </a:prstGeom>
          <a:gradFill rotWithShape="1">
            <a:gsLst>
              <a:gs pos="0">
                <a:srgbClr val="51C822"/>
              </a:gs>
              <a:gs pos="100000">
                <a:srgbClr val="288468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AutoShape 49"/>
          <p:cNvSpPr>
            <a:spLocks noChangeArrowheads="1"/>
          </p:cNvSpPr>
          <p:nvPr/>
        </p:nvSpPr>
        <p:spPr bwMode="auto">
          <a:xfrm>
            <a:off x="673100" y="4445666"/>
            <a:ext cx="1706563" cy="669925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762000" y="4671091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/>
              <a:t>Technical Thrusts</a:t>
            </a:r>
            <a:endParaRPr lang="en-US" sz="1000" b="1">
              <a:solidFill>
                <a:srgbClr val="003366"/>
              </a:solidFill>
            </a:endParaRPr>
          </a:p>
        </p:txBody>
      </p:sp>
      <p:sp>
        <p:nvSpPr>
          <p:cNvPr id="25652" name="AutoShape 52"/>
          <p:cNvSpPr>
            <a:spLocks noChangeArrowheads="1"/>
          </p:cNvSpPr>
          <p:nvPr/>
        </p:nvSpPr>
        <p:spPr bwMode="auto">
          <a:xfrm>
            <a:off x="2625725" y="4445666"/>
            <a:ext cx="1706563" cy="67151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2576201" y="4668583"/>
            <a:ext cx="1782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Education </a:t>
            </a:r>
            <a:r>
              <a:rPr lang="en-US" sz="1000" b="1" dirty="0" smtClean="0"/>
              <a:t>Director</a:t>
            </a:r>
            <a:endParaRPr lang="en-US" sz="1000" b="1" dirty="0">
              <a:solidFill>
                <a:srgbClr val="003366"/>
              </a:solidFill>
            </a:endParaRPr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>
            <a:off x="6654800" y="4445666"/>
            <a:ext cx="1706563" cy="67151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6629400" y="4614529"/>
            <a:ext cx="1820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Knowledge </a:t>
            </a:r>
            <a:r>
              <a:rPr lang="en-US" sz="1000" b="1" dirty="0" smtClean="0"/>
              <a:t>Transfer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A. </a:t>
            </a:r>
            <a:r>
              <a:rPr lang="en-US" sz="1000" b="1" dirty="0" err="1" smtClean="0">
                <a:solidFill>
                  <a:srgbClr val="FF0000"/>
                </a:solidFill>
              </a:rPr>
              <a:t>Grama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661" name="AutoShape 61"/>
          <p:cNvSpPr>
            <a:spLocks noChangeArrowheads="1"/>
          </p:cNvSpPr>
          <p:nvPr/>
        </p:nvSpPr>
        <p:spPr bwMode="auto">
          <a:xfrm>
            <a:off x="4695825" y="4444079"/>
            <a:ext cx="1706563" cy="671512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4648200" y="4605102"/>
            <a:ext cx="1808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Diversity </a:t>
            </a:r>
            <a:r>
              <a:rPr lang="en-US" sz="1000" b="1" dirty="0" smtClean="0"/>
              <a:t>Director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R. Hughes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663" name="AutoShape 63"/>
          <p:cNvSpPr>
            <a:spLocks noChangeArrowheads="1"/>
          </p:cNvSpPr>
          <p:nvPr/>
        </p:nvSpPr>
        <p:spPr bwMode="auto">
          <a:xfrm>
            <a:off x="5410201" y="4127480"/>
            <a:ext cx="225458" cy="284263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64" name="AutoShape 64"/>
          <p:cNvSpPr>
            <a:spLocks noChangeArrowheads="1"/>
          </p:cNvSpPr>
          <p:nvPr/>
        </p:nvSpPr>
        <p:spPr bwMode="auto">
          <a:xfrm>
            <a:off x="7391401" y="4127480"/>
            <a:ext cx="225458" cy="284263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65" name="AutoShape 65"/>
          <p:cNvSpPr>
            <a:spLocks noChangeArrowheads="1"/>
          </p:cNvSpPr>
          <p:nvPr/>
        </p:nvSpPr>
        <p:spPr bwMode="auto">
          <a:xfrm>
            <a:off x="3352801" y="4127480"/>
            <a:ext cx="225458" cy="284263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66" name="AutoShape 66"/>
          <p:cNvSpPr>
            <a:spLocks noChangeArrowheads="1"/>
          </p:cNvSpPr>
          <p:nvPr/>
        </p:nvSpPr>
        <p:spPr bwMode="auto">
          <a:xfrm>
            <a:off x="1295401" y="4127480"/>
            <a:ext cx="225458" cy="284263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68" name="AutoShape 68"/>
          <p:cNvSpPr>
            <a:spLocks noChangeArrowheads="1"/>
          </p:cNvSpPr>
          <p:nvPr/>
        </p:nvSpPr>
        <p:spPr bwMode="auto">
          <a:xfrm>
            <a:off x="4572001" y="3564231"/>
            <a:ext cx="208960" cy="282805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3" name="AutoShape 73"/>
          <p:cNvSpPr>
            <a:spLocks noChangeArrowheads="1"/>
          </p:cNvSpPr>
          <p:nvPr/>
        </p:nvSpPr>
        <p:spPr bwMode="auto">
          <a:xfrm>
            <a:off x="4572000" y="2133600"/>
            <a:ext cx="304800" cy="361950"/>
          </a:xfrm>
          <a:prstGeom prst="upDownArrow">
            <a:avLst>
              <a:gd name="adj1" fmla="val 49231"/>
              <a:gd name="adj2" fmla="val 37461"/>
            </a:avLst>
          </a:prstGeom>
          <a:gradFill rotWithShape="1">
            <a:gsLst>
              <a:gs pos="0">
                <a:srgbClr val="51C822"/>
              </a:gs>
              <a:gs pos="100000">
                <a:srgbClr val="288468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6" name="Title 1"/>
          <p:cNvSpPr>
            <a:spLocks/>
          </p:cNvSpPr>
          <p:nvPr/>
        </p:nvSpPr>
        <p:spPr bwMode="auto">
          <a:xfrm>
            <a:off x="350356" y="787067"/>
            <a:ext cx="8229600" cy="74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8A3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tinuum Medium" pitchFamily="2" charset="0"/>
                <a:ea typeface="+mj-ea"/>
                <a:cs typeface="Arial" pitchFamily="34" charset="0"/>
              </a:rPr>
              <a:t>Management Structure</a:t>
            </a:r>
          </a:p>
        </p:txBody>
      </p:sp>
      <p:sp>
        <p:nvSpPr>
          <p:cNvPr id="36" name="AutoShape 68"/>
          <p:cNvSpPr>
            <a:spLocks noChangeArrowheads="1"/>
          </p:cNvSpPr>
          <p:nvPr/>
        </p:nvSpPr>
        <p:spPr bwMode="auto">
          <a:xfrm>
            <a:off x="1905001" y="3553119"/>
            <a:ext cx="208960" cy="282805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6353178" y="3087690"/>
            <a:ext cx="2197101" cy="554038"/>
            <a:chOff x="4050" y="2089"/>
            <a:chExt cx="1384" cy="349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4128" y="2112"/>
              <a:ext cx="1206" cy="280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>
              <a:solidFill>
                <a:srgbClr val="6FA6B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56838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4050" y="2089"/>
              <a:ext cx="1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Internal Management Committee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V.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Rego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, J. Rice, 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Z.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Pizlo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, D. </a:t>
              </a:r>
              <a:r>
                <a:rPr lang="en-US" sz="1000" b="1" dirty="0" err="1" smtClean="0">
                  <a:solidFill>
                    <a:srgbClr val="FF0000"/>
                  </a:solidFill>
                </a:rPr>
                <a:t>Ramkrishna</a:t>
              </a:r>
              <a:r>
                <a:rPr lang="en-US" sz="1000" b="1" dirty="0" smtClean="0"/>
                <a:t> </a:t>
              </a:r>
              <a:endParaRPr lang="en-US" sz="1000" b="1" dirty="0"/>
            </a:p>
          </p:txBody>
        </p:sp>
      </p:grpSp>
      <p:sp>
        <p:nvSpPr>
          <p:cNvPr id="40" name="AutoShape 26"/>
          <p:cNvSpPr>
            <a:spLocks noChangeArrowheads="1"/>
          </p:cNvSpPr>
          <p:nvPr/>
        </p:nvSpPr>
        <p:spPr bwMode="auto">
          <a:xfrm rot="5400000" flipV="1">
            <a:off x="5970588" y="3074987"/>
            <a:ext cx="327025" cy="533400"/>
          </a:xfrm>
          <a:prstGeom prst="upDownArrow">
            <a:avLst>
              <a:gd name="adj1" fmla="val 50000"/>
              <a:gd name="adj2" fmla="val 32621"/>
            </a:avLst>
          </a:prstGeom>
          <a:gradFill rotWithShape="1">
            <a:gsLst>
              <a:gs pos="0">
                <a:srgbClr val="51C822"/>
              </a:gs>
              <a:gs pos="100000">
                <a:srgbClr val="288468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" name="AutoShape 68"/>
          <p:cNvSpPr>
            <a:spLocks noChangeArrowheads="1"/>
          </p:cNvSpPr>
          <p:nvPr/>
        </p:nvSpPr>
        <p:spPr bwMode="auto">
          <a:xfrm>
            <a:off x="7162801" y="3629319"/>
            <a:ext cx="208960" cy="282805"/>
          </a:xfrm>
          <a:prstGeom prst="downArrow">
            <a:avLst>
              <a:gd name="adj1" fmla="val 53259"/>
              <a:gd name="adj2" fmla="val 49513"/>
            </a:avLst>
          </a:prstGeom>
          <a:gradFill rotWithShape="1">
            <a:gsLst>
              <a:gs pos="0">
                <a:srgbClr val="288468"/>
              </a:gs>
              <a:gs pos="100000">
                <a:srgbClr val="288468"/>
              </a:gs>
            </a:gsLst>
            <a:lin ang="5400000" scaled="1"/>
          </a:gra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6" name="Straight Connector 45"/>
          <p:cNvCxnSpPr>
            <a:stCxn id="25622" idx="1"/>
            <a:endCxn id="25622" idx="3"/>
          </p:cNvCxnSpPr>
          <p:nvPr/>
        </p:nvCxnSpPr>
        <p:spPr>
          <a:xfrm rot="10800000" flipH="1">
            <a:off x="3657600" y="2982912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737567" y="3039967"/>
            <a:ext cx="20228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Aft>
                <a:spcPct val="25000"/>
              </a:spcAft>
            </a:pPr>
            <a:r>
              <a:rPr lang="en-US" sz="1000" b="1" dirty="0" smtClean="0"/>
              <a:t>Managing Director</a:t>
            </a:r>
            <a:endParaRPr lang="en-US" sz="1000" b="1" dirty="0"/>
          </a:p>
        </p:txBody>
      </p:sp>
      <p:sp>
        <p:nvSpPr>
          <p:cNvPr id="49" name="AutoShape 49"/>
          <p:cNvSpPr>
            <a:spLocks noChangeArrowheads="1"/>
          </p:cNvSpPr>
          <p:nvPr/>
        </p:nvSpPr>
        <p:spPr bwMode="auto">
          <a:xfrm>
            <a:off x="797220" y="5239086"/>
            <a:ext cx="1380372" cy="34157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867265" y="5209987"/>
            <a:ext cx="1215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Biology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S. </a:t>
            </a:r>
            <a:r>
              <a:rPr lang="en-US" sz="1000" b="1" dirty="0" err="1" smtClean="0">
                <a:solidFill>
                  <a:srgbClr val="FF0000"/>
                </a:solidFill>
              </a:rPr>
              <a:t>Subramaniam</a:t>
            </a:r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806646" y="5719853"/>
            <a:ext cx="1380372" cy="34157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876691" y="5690754"/>
            <a:ext cx="1215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Communication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V. </a:t>
            </a:r>
            <a:r>
              <a:rPr lang="en-US" sz="1000" b="1" dirty="0" err="1" smtClean="0">
                <a:solidFill>
                  <a:srgbClr val="FF0000"/>
                </a:solidFill>
              </a:rPr>
              <a:t>Anantharam</a:t>
            </a:r>
            <a:endParaRPr 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>
            <a:off x="806646" y="6213606"/>
            <a:ext cx="1380372" cy="34157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6FA6B1"/>
            </a:solidFill>
            <a:miter lim="800000"/>
            <a:headEnd/>
            <a:tailEnd/>
          </a:ln>
          <a:effectLst>
            <a:outerShdw dist="71842" dir="2700000" algn="ctr" rotWithShape="0">
              <a:srgbClr val="56838C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876691" y="6184507"/>
            <a:ext cx="1215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Knowledge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P. </a:t>
            </a:r>
            <a:r>
              <a:rPr lang="en-US" sz="1000" b="1" dirty="0" err="1" smtClean="0">
                <a:solidFill>
                  <a:srgbClr val="FF0000"/>
                </a:solidFill>
              </a:rPr>
              <a:t>Shor</a:t>
            </a:r>
            <a:endParaRPr lang="en-US" sz="1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we are here?</a:t>
            </a:r>
            <a:endParaRPr lang="en-US" dirty="0"/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544033" y="1793362"/>
            <a:ext cx="8229600" cy="4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endParaRPr lang="en-US" sz="2400" dirty="0"/>
          </a:p>
          <a:p>
            <a:pPr marL="742950" lvl="1" indent="-285750">
              <a:spcAft>
                <a:spcPts val="100"/>
              </a:spcAft>
              <a:buClr>
                <a:srgbClr val="008A3E"/>
              </a:buClr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What will help us to be successful?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</a:pPr>
            <a:r>
              <a:rPr lang="en-US" sz="2400" dirty="0" smtClean="0"/>
              <a:t>(</a:t>
            </a:r>
            <a:r>
              <a:rPr lang="en-US" dirty="0" smtClean="0"/>
              <a:t>focus, focus, focus, interaction, collaboration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100"/>
              </a:spcAft>
              <a:buClr>
                <a:srgbClr val="008A3E"/>
              </a:buClr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What challenges we will need to overcome?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</a:pPr>
            <a:r>
              <a:rPr lang="en-US" dirty="0" smtClean="0"/>
              <a:t>(communication, common language, timely accomplishments)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100"/>
              </a:spcAft>
              <a:buClr>
                <a:srgbClr val="008A3E"/>
              </a:buClr>
            </a:pPr>
            <a:r>
              <a:rPr lang="en-US" sz="2400" dirty="0" smtClean="0"/>
              <a:t>How to </a:t>
            </a:r>
            <a:r>
              <a:rPr lang="en-US" sz="2400" dirty="0" smtClean="0">
                <a:solidFill>
                  <a:srgbClr val="0070C0"/>
                </a:solidFill>
              </a:rPr>
              <a:t>accomplish collaboration </a:t>
            </a:r>
            <a:r>
              <a:rPr lang="en-US" sz="2400" dirty="0" smtClean="0"/>
              <a:t>between projects?</a:t>
            </a:r>
          </a:p>
          <a:p>
            <a:pPr marL="742950" lvl="1" indent="-285750">
              <a:spcAft>
                <a:spcPts val="1200"/>
              </a:spcAft>
              <a:buClr>
                <a:srgbClr val="008A3E"/>
              </a:buClr>
            </a:pPr>
            <a:r>
              <a:rPr lang="en-US" dirty="0" smtClean="0"/>
              <a:t>(strong interaction between theory (methods) and applications)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rgbClr val="008A3E"/>
              </a:buClr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Accountability and Transparency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First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0" y="1687551"/>
            <a:ext cx="8335407" cy="467071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Research</a:t>
            </a:r>
            <a:r>
              <a:rPr lang="en-US" sz="3500" b="1" dirty="0" smtClean="0"/>
              <a:t> </a:t>
            </a:r>
            <a:endParaRPr lang="en-US" sz="3500" dirty="0" smtClean="0"/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a) Methods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- temporal &amp; spatial information</a:t>
            </a:r>
          </a:p>
          <a:p>
            <a:pPr>
              <a:buNone/>
            </a:pPr>
            <a:r>
              <a:rPr lang="en-US" dirty="0" smtClean="0"/>
              <a:t>  (e.g., how to define information in </a:t>
            </a:r>
            <a:r>
              <a:rPr lang="en-US" dirty="0" err="1" smtClean="0"/>
              <a:t>spatio</a:t>
            </a:r>
            <a:r>
              <a:rPr lang="en-US" dirty="0" smtClean="0"/>
              <a:t>-temporal space,  wireless, biological temporal networks)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- structural information</a:t>
            </a:r>
          </a:p>
          <a:p>
            <a:pPr marL="91440">
              <a:buNone/>
            </a:pPr>
            <a:r>
              <a:rPr lang="en-US" dirty="0" smtClean="0"/>
              <a:t>  (e.g., </a:t>
            </a:r>
            <a:r>
              <a:rPr lang="en-US" dirty="0" smtClean="0"/>
              <a:t>graph compression, LZ-based graph compression, definition of a structural compression, finding algebraic structure in data, understanding </a:t>
            </a:r>
            <a:r>
              <a:rPr lang="en-US" dirty="0" err="1" smtClean="0"/>
              <a:t>skewness</a:t>
            </a:r>
            <a:r>
              <a:rPr lang="en-US" dirty="0" smtClean="0"/>
              <a:t> of protein structure).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- knowledge extraction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(</a:t>
            </a:r>
            <a:r>
              <a:rPr lang="en-US" dirty="0" smtClean="0"/>
              <a:t>e.g., representation-invariant information, information with limited resources,  quantum information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b) Applications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smtClean="0">
                <a:solidFill>
                  <a:srgbClr val="00B050"/>
                </a:solidFill>
              </a:rPr>
              <a:t>communication</a:t>
            </a:r>
          </a:p>
          <a:p>
            <a:pPr marL="91440">
              <a:buNone/>
            </a:pPr>
            <a:r>
              <a:rPr lang="en-US" dirty="0" smtClean="0"/>
              <a:t>  (e.g., wireless network capacity, ad hoc design, control-space-time,  network coding, fundamental limits, </a:t>
            </a:r>
            <a:r>
              <a:rPr lang="en-US" dirty="0" smtClean="0"/>
              <a:t>how   to </a:t>
            </a:r>
            <a:r>
              <a:rPr lang="en-US" dirty="0" smtClean="0"/>
              <a:t>transform information </a:t>
            </a:r>
            <a:r>
              <a:rPr lang="en-US" dirty="0" smtClean="0"/>
              <a:t>acros</a:t>
            </a:r>
            <a:r>
              <a:rPr lang="en-US" dirty="0" smtClean="0"/>
              <a:t>s </a:t>
            </a:r>
            <a:r>
              <a:rPr lang="en-US" dirty="0" smtClean="0"/>
              <a:t>unreliable </a:t>
            </a:r>
            <a:r>
              <a:rPr lang="en-US" dirty="0" smtClean="0"/>
              <a:t>wireless with bounded delays, how to account for overhead</a:t>
            </a:r>
            <a:r>
              <a:rPr lang="en-US" dirty="0" smtClean="0"/>
              <a:t>, how </a:t>
            </a:r>
            <a:r>
              <a:rPr lang="en-US" dirty="0" smtClean="0"/>
              <a:t>to measure temporal information)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smtClean="0">
                <a:solidFill>
                  <a:srgbClr val="00B050"/>
                </a:solidFill>
              </a:rPr>
              <a:t>biology</a:t>
            </a:r>
          </a:p>
          <a:p>
            <a:pPr marL="91440">
              <a:buNone/>
            </a:pPr>
            <a:r>
              <a:rPr lang="en-US" dirty="0" smtClean="0"/>
              <a:t>  (e.g., understanding </a:t>
            </a:r>
            <a:r>
              <a:rPr lang="en-US" dirty="0" err="1" smtClean="0"/>
              <a:t>skewness</a:t>
            </a:r>
            <a:r>
              <a:rPr lang="en-US" dirty="0" smtClean="0"/>
              <a:t> of protein structures, metabolic dynamic, data analysis and modeling, data reduction and knowledge extraction in biological </a:t>
            </a:r>
            <a:r>
              <a:rPr lang="en-US" dirty="0" smtClean="0"/>
              <a:t>networks, temporal </a:t>
            </a:r>
            <a:r>
              <a:rPr lang="en-US" dirty="0" smtClean="0"/>
              <a:t>coding in neuroscience)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Education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Initiate undergrad courses in science of information</a:t>
            </a:r>
          </a:p>
          <a:p>
            <a:r>
              <a:rPr lang="en-US" dirty="0" smtClean="0"/>
              <a:t>Invite 10 students for a summer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54080" y="2548270"/>
            <a:ext cx="1993392" cy="46783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4755" y="1488558"/>
            <a:ext cx="1996084" cy="46783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54080" y="3568993"/>
            <a:ext cx="1993392" cy="46783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54080" y="5886891"/>
            <a:ext cx="1993392" cy="46783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54080" y="4777561"/>
            <a:ext cx="1993392" cy="467833"/>
          </a:xfrm>
          <a:prstGeom prst="rect">
            <a:avLst/>
          </a:prstGeom>
          <a:solidFill>
            <a:srgbClr val="EBFFED"/>
          </a:solidFill>
          <a:ln>
            <a:noFill/>
          </a:ln>
          <a:effectLst>
            <a:outerShdw blurRad="76200" dir="8460000" sx="121000" sy="121000" algn="tl" rotWithShape="0">
              <a:schemeClr val="bg1">
                <a:lumMod val="85000"/>
                <a:alpha val="9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7" y="1573619"/>
            <a:ext cx="5497032" cy="506109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Bryn Mawr College</a:t>
            </a:r>
            <a:r>
              <a:rPr lang="en-US" sz="1800" dirty="0" smtClean="0"/>
              <a:t>: D. Kumar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Howard University</a:t>
            </a:r>
            <a:r>
              <a:rPr lang="en-US" sz="1800" dirty="0" smtClean="0"/>
              <a:t>: C. Liu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MIT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M. Sudan (co-PI), P. </a:t>
            </a:r>
            <a:r>
              <a:rPr lang="en-US" sz="1800" dirty="0" err="1" smtClean="0">
                <a:solidFill>
                  <a:schemeClr val="accent1"/>
                </a:solidFill>
              </a:rPr>
              <a:t>Shor</a:t>
            </a:r>
            <a:r>
              <a:rPr lang="en-US" sz="18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Purdue University </a:t>
            </a:r>
            <a:r>
              <a:rPr lang="en-US" sz="1800" dirty="0" smtClean="0"/>
              <a:t>(lead): </a:t>
            </a:r>
            <a:r>
              <a:rPr lang="en-US" sz="1800" dirty="0" smtClean="0">
                <a:solidFill>
                  <a:schemeClr val="accent1"/>
                </a:solidFill>
              </a:rPr>
              <a:t>W. Szpankowski (PI)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Princeton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S. Verdu (co-PI)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Stanford University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A. Goldsmith (co-PI)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Berkeley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1"/>
                </a:solidFill>
              </a:rPr>
              <a:t>Bin Yu (co-PI)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University of California, San Diego</a:t>
            </a:r>
            <a:r>
              <a:rPr lang="en-US" sz="1800" dirty="0" smtClean="0"/>
              <a:t>: S. Subramaniam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UIUC</a:t>
            </a:r>
            <a:r>
              <a:rPr lang="en-US" sz="1800" dirty="0" smtClean="0"/>
              <a:t>:  P.R. Kumar,  O. </a:t>
            </a:r>
            <a:r>
              <a:rPr lang="en-US" sz="1800" dirty="0" err="1" smtClean="0"/>
              <a:t>Milenkovic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Workshop Participants:  M. </a:t>
            </a:r>
            <a:r>
              <a:rPr lang="en-US" sz="1800" dirty="0" err="1" smtClean="0"/>
              <a:t>Atallah</a:t>
            </a:r>
            <a:r>
              <a:rPr lang="en-US" sz="1800" dirty="0" smtClean="0"/>
              <a:t>, T. Coleman, C. Clifton,  A. </a:t>
            </a:r>
            <a:r>
              <a:rPr lang="en-US" sz="1800" dirty="0" err="1" smtClean="0"/>
              <a:t>Grama</a:t>
            </a:r>
            <a:r>
              <a:rPr lang="en-US" sz="1800" dirty="0" smtClean="0"/>
              <a:t>,  J. Neville, R. </a:t>
            </a:r>
            <a:r>
              <a:rPr lang="en-US" sz="1800" dirty="0" err="1" smtClean="0"/>
              <a:t>Rwebangira</a:t>
            </a:r>
            <a:r>
              <a:rPr lang="en-US" sz="1800" dirty="0" smtClean="0"/>
              <a:t>,  J. Rice, V. </a:t>
            </a:r>
            <a:r>
              <a:rPr lang="en-US" sz="1800" dirty="0" err="1" smtClean="0"/>
              <a:t>Rego</a:t>
            </a:r>
            <a:r>
              <a:rPr lang="en-US" sz="1800" dirty="0" smtClean="0"/>
              <a:t>, M</a:t>
            </a:r>
            <a:r>
              <a:rPr lang="en-US" sz="1800" dirty="0" smtClean="0"/>
              <a:t>. Ward, T. </a:t>
            </a:r>
            <a:r>
              <a:rPr lang="en-US" sz="1800" dirty="0" err="1" smtClean="0"/>
              <a:t>Weissman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</p:txBody>
      </p:sp>
      <p:pic>
        <p:nvPicPr>
          <p:cNvPr id="4" name="Picture 23" descr="Wojciech Szpankows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6331" b="18687"/>
          <a:stretch>
            <a:fillRect/>
          </a:stretch>
        </p:blipFill>
        <p:spPr bwMode="auto">
          <a:xfrm>
            <a:off x="7851676" y="956930"/>
            <a:ext cx="914400" cy="101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-ee.stanford.edu/~andrea/AGoldsmith.jpg"/>
          <p:cNvPicPr>
            <a:picLocks noChangeAspect="1" noChangeArrowheads="1"/>
          </p:cNvPicPr>
          <p:nvPr/>
        </p:nvPicPr>
        <p:blipFill>
          <a:blip r:embed="rId5" cstate="print"/>
          <a:srcRect r="-5575" b="-5575"/>
          <a:stretch>
            <a:fillRect/>
          </a:stretch>
        </p:blipFill>
        <p:spPr bwMode="auto">
          <a:xfrm>
            <a:off x="7868104" y="2041454"/>
            <a:ext cx="956930" cy="102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people.csail.mit.edu/madhu/img/Mugshot-08-comp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856406" y="3088760"/>
            <a:ext cx="914400" cy="96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ergio Verdú"/>
          <p:cNvPicPr>
            <a:picLocks noChangeAspect="1"/>
          </p:cNvPicPr>
          <p:nvPr/>
        </p:nvPicPr>
        <p:blipFill>
          <a:blip r:embed="rId8" cstate="print"/>
          <a:srcRect b="3038"/>
          <a:stretch>
            <a:fillRect/>
          </a:stretch>
        </p:blipFill>
        <p:spPr bwMode="auto">
          <a:xfrm>
            <a:off x="7863268" y="4136066"/>
            <a:ext cx="914400" cy="110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ttp://www.stat.berkeley.edu/~binyu/Site/Welcome_files/Yu_Bin.jpg"/>
          <p:cNvPicPr>
            <a:picLocks noChangeAspect="1"/>
          </p:cNvPicPr>
          <p:nvPr/>
        </p:nvPicPr>
        <p:blipFill>
          <a:blip r:embed="rId9" cstate="print">
            <a:lum bright="30000" contrast="34000"/>
          </a:blip>
          <a:stretch>
            <a:fillRect/>
          </a:stretch>
        </p:blipFill>
        <p:spPr bwMode="auto">
          <a:xfrm>
            <a:off x="7897619" y="5390708"/>
            <a:ext cx="914400" cy="98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01930" y="5849309"/>
            <a:ext cx="13716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/>
              <a:t>Bin Yu, </a:t>
            </a:r>
            <a:br>
              <a:rPr lang="en-US" sz="1400" smtClean="0"/>
            </a:br>
            <a:r>
              <a:rPr lang="en-US" sz="1400" smtClean="0"/>
              <a:t> </a:t>
            </a:r>
            <a:r>
              <a:rPr lang="en-US" sz="1400" i="1" smtClean="0"/>
              <a:t>U.C. Berkeley</a:t>
            </a:r>
            <a:endParaRPr lang="en-US" sz="1400" i="1" dirty="0" smtClean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3888" y="4747067"/>
            <a:ext cx="12696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latin typeface="Arial" pitchFamily="34" charset="0"/>
                <a:cs typeface="Arial" pitchFamily="34" charset="0"/>
              </a:rPr>
              <a:t>Sergio Verdú,</a:t>
            </a:r>
            <a:br>
              <a:rPr lang="en-US" sz="1400" i="1" smtClean="0">
                <a:latin typeface="Arial" pitchFamily="34" charset="0"/>
                <a:cs typeface="Arial" pitchFamily="34" charset="0"/>
              </a:rPr>
            </a:br>
            <a:r>
              <a:rPr lang="en-US" sz="1400" i="1" smtClean="0"/>
              <a:t>Princeton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5084" y="3559767"/>
            <a:ext cx="13484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Madhu Sudan,</a:t>
            </a:r>
            <a:br>
              <a:rPr lang="en-US" sz="1400" smtClean="0">
                <a:latin typeface="Arial" pitchFamily="34" charset="0"/>
                <a:cs typeface="Arial" pitchFamily="34" charset="0"/>
              </a:rPr>
            </a:br>
            <a:r>
              <a:rPr lang="en-US" sz="1400" i="1" smtClean="0"/>
              <a:t>MIT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81832" y="2542585"/>
            <a:ext cx="1691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Andrea Goldsmith,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/>
              <a:t>Stanford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03855" y="1458062"/>
            <a:ext cx="206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Wojciech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Szpankowski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algn="r"/>
            <a:r>
              <a:rPr lang="en-US" sz="1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Purdue</a:t>
            </a:r>
            <a:endParaRPr lang="en-US" sz="1400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 night before the NSF site visit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14" y="1591820"/>
            <a:ext cx="6524390" cy="48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Information Revolution </a:t>
            </a:r>
            <a:r>
              <a:rPr lang="en-US" sz="2000" dirty="0" smtClean="0"/>
              <a:t>started in 1948, with the publication of: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A Mathematical Theory of Communication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The digital age began.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rgbClr val="0070C0"/>
                </a:solidFill>
              </a:rPr>
              <a:t>Claude Shannon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		Shannon information quantifies the extent to which a 		recipient of data can reduce its statistical uncertainty.</a:t>
            </a:r>
          </a:p>
          <a:p>
            <a:pPr>
              <a:buNone/>
            </a:pPr>
            <a:r>
              <a:rPr lang="en-US" sz="2000" dirty="0" smtClean="0"/>
              <a:t>			“semantic aspects of communication are irrelevant . . .”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Applications Enabler/Driver:</a:t>
            </a:r>
          </a:p>
          <a:p>
            <a:pPr marL="0" indent="0">
              <a:buNone/>
            </a:pPr>
            <a:r>
              <a:rPr lang="en-US" sz="2000" dirty="0" smtClean="0"/>
              <a:t>CD, iPod, DVD, video games, Internet, Facebook, Google, . . 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Design Driver:</a:t>
            </a:r>
            <a:endParaRPr lang="it-IT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2000" dirty="0" smtClean="0"/>
              <a:t>universal data compression, voiceband modems, CDMA, multiantenna, </a:t>
            </a:r>
            <a:r>
              <a:rPr lang="en-US" sz="2000" dirty="0" smtClean="0"/>
              <a:t>discrete denoising, space-time codes, cryptography, . . .</a:t>
            </a:r>
            <a:endParaRPr lang="en-US" sz="2000" dirty="0"/>
          </a:p>
        </p:txBody>
      </p:sp>
      <p:pic>
        <p:nvPicPr>
          <p:cNvPr id="9" name="Picture 8" descr="claude.shann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43225"/>
            <a:ext cx="1237052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605"/>
            <a:ext cx="8452884" cy="488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aspire to extend classical </a:t>
            </a:r>
            <a:r>
              <a:rPr lang="en-US" sz="2400" dirty="0" smtClean="0">
                <a:solidFill>
                  <a:srgbClr val="00B050"/>
                </a:solidFill>
              </a:rPr>
              <a:t>Information Theory </a:t>
            </a:r>
            <a:r>
              <a:rPr lang="en-US" sz="2400" dirty="0" smtClean="0"/>
              <a:t>which paved the way for DVD, internet and CD to meet challenges of today posed by rapid advances in </a:t>
            </a:r>
            <a:r>
              <a:rPr lang="en-US" sz="2400" i="1" dirty="0" smtClean="0">
                <a:solidFill>
                  <a:srgbClr val="FF0000"/>
                </a:solidFill>
              </a:rPr>
              <a:t>biology, modern communication, </a:t>
            </a:r>
            <a:r>
              <a:rPr lang="en-US" sz="2400" i="1" dirty="0" smtClean="0"/>
              <a:t>and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knowledge extraction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We need to extend traditional formalisms for </a:t>
            </a:r>
            <a:r>
              <a:rPr lang="en-US" sz="2400" dirty="0" smtClean="0">
                <a:solidFill>
                  <a:schemeClr val="tx2"/>
                </a:solidFill>
              </a:rPr>
              <a:t>information </a:t>
            </a:r>
            <a:r>
              <a:rPr lang="en-US" sz="2400" dirty="0" smtClean="0"/>
              <a:t>to include: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0070C0"/>
                </a:solidFill>
              </a:rPr>
              <a:t>structure, time, space, and semantics,</a:t>
            </a:r>
          </a:p>
          <a:p>
            <a:pPr marL="0" indent="0">
              <a:buNone/>
            </a:pPr>
            <a:r>
              <a:rPr lang="en-US" sz="2400" dirty="0" smtClean="0"/>
              <a:t>and other aspects such as: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dynamical information, physical information, representation-invariant information, limited resources, complexity, and cooperation &amp; dependency.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017"/>
            <a:ext cx="8229600" cy="723014"/>
          </a:xfrm>
        </p:spPr>
        <p:txBody>
          <a:bodyPr>
            <a:normAutofit/>
          </a:bodyPr>
          <a:lstStyle/>
          <a:p>
            <a:r>
              <a:rPr lang="en-US" dirty="0" smtClean="0"/>
              <a:t>Science of Information</a:t>
            </a:r>
            <a:endParaRPr lang="en-US" dirty="0"/>
          </a:p>
        </p:txBody>
      </p:sp>
      <p:pic>
        <p:nvPicPr>
          <p:cNvPr id="7" name="Picture 6" descr="figure.draf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19548"/>
            <a:ext cx="6781800" cy="423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1352103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overarching vision of the </a:t>
            </a:r>
            <a:r>
              <a:rPr lang="en-US" dirty="0" smtClean="0">
                <a:solidFill>
                  <a:srgbClr val="008A3E"/>
                </a:solidFill>
              </a:rPr>
              <a:t>Center for Science of Information </a:t>
            </a:r>
            <a:r>
              <a:rPr lang="en-US" dirty="0" smtClean="0"/>
              <a:t>is to develop principles and human resources guiding the </a:t>
            </a:r>
            <a:r>
              <a:rPr lang="en-US" i="1" dirty="0" smtClean="0"/>
              <a:t>extraction, manipulation</a:t>
            </a:r>
            <a:r>
              <a:rPr lang="en-US" dirty="0" smtClean="0"/>
              <a:t>, and </a:t>
            </a:r>
            <a:r>
              <a:rPr lang="en-US" i="1" dirty="0" smtClean="0"/>
              <a:t>exchange of information</a:t>
            </a:r>
            <a:r>
              <a:rPr lang="en-US" dirty="0" smtClean="0"/>
              <a:t>, integrating </a:t>
            </a:r>
            <a:r>
              <a:rPr lang="en-US" i="1" dirty="0" smtClean="0">
                <a:solidFill>
                  <a:srgbClr val="0070C0"/>
                </a:solidFill>
              </a:rPr>
              <a:t>space, time, structure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70C0"/>
                </a:solidFill>
              </a:rPr>
              <a:t>semantics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and Center’s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34"/>
            <a:ext cx="8463516" cy="496894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STC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Science of Information </a:t>
            </a:r>
            <a:r>
              <a:rPr lang="en-US" sz="2000" dirty="0" smtClean="0">
                <a:solidFill>
                  <a:srgbClr val="008A3E"/>
                </a:solidFill>
              </a:rPr>
              <a:t>Center</a:t>
            </a:r>
            <a:r>
              <a:rPr lang="en-US" sz="2000" dirty="0" smtClean="0"/>
              <a:t> aims at integrating </a:t>
            </a:r>
            <a:r>
              <a:rPr lang="en-US" sz="2000" dirty="0" smtClean="0">
                <a:solidFill>
                  <a:srgbClr val="0070C0"/>
                </a:solidFill>
              </a:rPr>
              <a:t>research and teaching</a:t>
            </a:r>
            <a:r>
              <a:rPr lang="en-US" sz="2000" dirty="0" smtClean="0"/>
              <a:t> activities aimed at investigating the role of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from various viewpoints: from the fundamental theoretical underpinnings of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to the science and engineering of novel </a:t>
            </a:r>
            <a:r>
              <a:rPr lang="en-US" sz="2000" dirty="0" smtClean="0">
                <a:solidFill>
                  <a:srgbClr val="0070C0"/>
                </a:solidFill>
              </a:rPr>
              <a:t>information substrates, biological pathways, communication networks, economics, and complex social systems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Some Specific Center’s Goals</a:t>
            </a:r>
            <a:r>
              <a:rPr lang="en-US" sz="2000" dirty="0" smtClean="0"/>
              <a:t>: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define</a:t>
            </a:r>
            <a:r>
              <a:rPr lang="en-US" sz="1800" dirty="0" smtClean="0"/>
              <a:t> core theoretical principles governing transfer of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develop</a:t>
            </a:r>
            <a:r>
              <a:rPr lang="en-US" sz="1800" dirty="0" smtClean="0"/>
              <a:t> meters and methods for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apply</a:t>
            </a:r>
            <a:r>
              <a:rPr lang="en-US" sz="1800" dirty="0" smtClean="0"/>
              <a:t> to problems in </a:t>
            </a:r>
            <a:r>
              <a:rPr lang="en-US" sz="1800" i="1" dirty="0" smtClean="0"/>
              <a:t>physical </a:t>
            </a:r>
            <a:r>
              <a:rPr lang="en-US" sz="1800" dirty="0" smtClean="0"/>
              <a:t>and </a:t>
            </a:r>
            <a:r>
              <a:rPr lang="en-US" sz="1800" i="1" dirty="0" smtClean="0"/>
              <a:t>social sciences</a:t>
            </a:r>
            <a:r>
              <a:rPr lang="en-US" sz="1800" dirty="0" smtClean="0"/>
              <a:t>, and </a:t>
            </a:r>
            <a:r>
              <a:rPr lang="en-US" sz="1800" i="1" dirty="0" smtClean="0"/>
              <a:t>engineering</a:t>
            </a:r>
            <a:r>
              <a:rPr lang="en-US" sz="1800" dirty="0" smtClean="0"/>
              <a:t>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offer</a:t>
            </a:r>
            <a:r>
              <a:rPr lang="en-US" sz="1800" dirty="0" smtClean="0"/>
              <a:t> a venue for multi-disciplinary long-term </a:t>
            </a:r>
            <a:r>
              <a:rPr lang="en-US" sz="1800" dirty="0" smtClean="0">
                <a:solidFill>
                  <a:srgbClr val="0070C0"/>
                </a:solidFill>
              </a:rPr>
              <a:t>collaborations</a:t>
            </a:r>
            <a:r>
              <a:rPr lang="en-US" sz="1800" dirty="0" smtClean="0"/>
              <a:t>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explore</a:t>
            </a:r>
            <a:r>
              <a:rPr lang="en-US" sz="1800" dirty="0" smtClean="0"/>
              <a:t> effective ways to educate students,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train</a:t>
            </a:r>
            <a:r>
              <a:rPr lang="en-US" sz="1800" dirty="0" smtClean="0"/>
              <a:t> the next generation of researchers,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broaden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participation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of underrepresented groups,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transfer</a:t>
            </a:r>
            <a:r>
              <a:rPr lang="en-US" sz="1800" dirty="0" smtClean="0"/>
              <a:t> advances in research to </a:t>
            </a:r>
            <a:r>
              <a:rPr lang="en-US" sz="1800" i="1" dirty="0" smtClean="0"/>
              <a:t>education</a:t>
            </a:r>
            <a:r>
              <a:rPr lang="en-US" sz="1800" dirty="0" smtClean="0"/>
              <a:t> and </a:t>
            </a:r>
            <a:r>
              <a:rPr lang="en-US" sz="1800" i="1" dirty="0" smtClean="0"/>
              <a:t>industry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Areas and Leaders</a:t>
            </a:r>
            <a:endParaRPr lang="en-US" dirty="0"/>
          </a:p>
        </p:txBody>
      </p:sp>
      <p:pic>
        <p:nvPicPr>
          <p:cNvPr id="13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847" y="1534633"/>
            <a:ext cx="584647" cy="85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ywchoi\Desktop\NSF\portraits\Shankar_Subramani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978" y="1549216"/>
            <a:ext cx="729577" cy="90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C:\Users\ywchoi\Desktop\NSF\portraits\anantharam.jpg"/>
          <p:cNvPicPr>
            <a:picLocks noChangeAspect="1" noChangeArrowheads="1"/>
          </p:cNvPicPr>
          <p:nvPr/>
        </p:nvPicPr>
        <p:blipFill>
          <a:blip r:embed="rId4" cstate="print"/>
          <a:srcRect t="2858" b="2809"/>
          <a:stretch>
            <a:fillRect/>
          </a:stretch>
        </p:blipFill>
        <p:spPr bwMode="auto">
          <a:xfrm>
            <a:off x="6810154" y="2700670"/>
            <a:ext cx="669151" cy="88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" descr="C:\Users\ywchoi\Desktop\NSF\portraits\Shor.jpg"/>
          <p:cNvPicPr>
            <a:picLocks noChangeAspect="1" noChangeArrowheads="1"/>
          </p:cNvPicPr>
          <p:nvPr/>
        </p:nvPicPr>
        <p:blipFill>
          <a:blip r:embed="rId5" cstate="print"/>
          <a:srcRect b="2560"/>
          <a:stretch>
            <a:fillRect/>
          </a:stretch>
        </p:blipFill>
        <p:spPr bwMode="auto">
          <a:xfrm>
            <a:off x="6829648" y="3903921"/>
            <a:ext cx="629862" cy="92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9390" y="3898384"/>
            <a:ext cx="641717" cy="9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7569" y="2682730"/>
            <a:ext cx="640346" cy="88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8855" y="5124896"/>
            <a:ext cx="969158" cy="8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4003" y="5178056"/>
            <a:ext cx="816380" cy="90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2503" y="1711840"/>
            <a:ext cx="5390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70C0"/>
                </a:solidFill>
              </a:rPr>
              <a:t>Information Flow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Biology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70C0"/>
                </a:solidFill>
              </a:rPr>
              <a:t>Information Transfer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Communication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  Knowledge</a:t>
            </a:r>
            <a:r>
              <a:rPr lang="en-US" dirty="0" smtClean="0"/>
              <a:t>: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Extraction, Computation &amp; Physics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4.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Education &amp; Diversity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Knowledge Transfer</a:t>
            </a:r>
            <a:endParaRPr lang="en-US" dirty="0"/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1772097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Industrial </a:t>
            </a:r>
            <a:r>
              <a:rPr lang="en-US" sz="2400" dirty="0" smtClean="0">
                <a:solidFill>
                  <a:srgbClr val="FF0000"/>
                </a:solidFill>
              </a:rPr>
              <a:t>affiliate program </a:t>
            </a:r>
            <a:r>
              <a:rPr lang="en-US" sz="2400" dirty="0" smtClean="0"/>
              <a:t>in the form of consortium.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What Center brings and expects: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Considerable intellectual resources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Access to students and post-docs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Access to intellectual property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Shape center research agenda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Solve real-world problems</a:t>
            </a:r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  <a:buFont typeface="Arial" pitchFamily="34" charset="0"/>
              <a:buChar char="•"/>
            </a:pPr>
            <a:r>
              <a:rPr lang="en-US" sz="2400" dirty="0" smtClean="0"/>
              <a:t>Industrial perspective</a:t>
            </a:r>
          </a:p>
          <a:p>
            <a:pPr marL="742950" lvl="1" indent="-285750">
              <a:spcAft>
                <a:spcPts val="100"/>
              </a:spcAft>
              <a:buClr>
                <a:srgbClr val="008A3E"/>
              </a:buClr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Knowledge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Transfer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Director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742950" lvl="1" indent="-285750">
              <a:spcAft>
                <a:spcPts val="600"/>
              </a:spcAft>
              <a:buClr>
                <a:srgbClr val="008A3E"/>
              </a:buClr>
            </a:pPr>
            <a:r>
              <a:rPr lang="en-US" sz="2400" dirty="0" err="1" smtClean="0"/>
              <a:t>Ananth</a:t>
            </a:r>
            <a:r>
              <a:rPr lang="en-US" sz="2400" dirty="0" smtClean="0"/>
              <a:t> </a:t>
            </a:r>
            <a:r>
              <a:rPr lang="en-US" sz="2400" dirty="0" err="1" smtClean="0"/>
              <a:t>Grama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2" descr="C:\Users\ywchoi\Desktop\NSF\portraits\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773" y="4880344"/>
            <a:ext cx="930683" cy="135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1396</TotalTime>
  <Words>719</Words>
  <Application>Microsoft Office PowerPoint</Application>
  <PresentationFormat>On-screen Show (4:3)</PresentationFormat>
  <Paragraphs>159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Continuum Medium</vt:lpstr>
      <vt:lpstr>Calibri</vt:lpstr>
      <vt:lpstr>Wingdings</vt:lpstr>
      <vt:lpstr>CTR-Science-Information-TEMPLATE</vt:lpstr>
      <vt:lpstr>Emerging Frontiers of  Science of Information</vt:lpstr>
      <vt:lpstr>STC Team</vt:lpstr>
      <vt:lpstr>… the night before the NSF site visit</vt:lpstr>
      <vt:lpstr>Shannon Legacy</vt:lpstr>
      <vt:lpstr>Post-Shannon Challenges</vt:lpstr>
      <vt:lpstr>Science of Information</vt:lpstr>
      <vt:lpstr>Mission and Center’s Goals </vt:lpstr>
      <vt:lpstr>Thrust Areas and Leaders</vt:lpstr>
      <vt:lpstr>Knowledge Transfer</vt:lpstr>
      <vt:lpstr>Synergies and Synthesis</vt:lpstr>
      <vt:lpstr>Synergies and Synthesis</vt:lpstr>
      <vt:lpstr>Slide 12</vt:lpstr>
      <vt:lpstr>Why we are here?</vt:lpstr>
      <vt:lpstr>Plan for the First Year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spa</cp:lastModifiedBy>
  <cp:revision>139</cp:revision>
  <dcterms:created xsi:type="dcterms:W3CDTF">2009-09-11T21:07:35Z</dcterms:created>
  <dcterms:modified xsi:type="dcterms:W3CDTF">2010-05-03T16:19:01Z</dcterms:modified>
</cp:coreProperties>
</file>