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82" r:id="rId2"/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508" r:id="rId12"/>
    <p:sldId id="509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</p:sldIdLst>
  <p:sldSz cx="9144000" cy="6858000" type="screen4x3"/>
  <p:notesSz cx="6858000" cy="9296400"/>
  <p:embeddedFontLst>
    <p:embeddedFont>
      <p:font typeface="Continuum Medium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00D661"/>
    <a:srgbClr val="00C057"/>
    <a:srgbClr val="C1E4FF"/>
    <a:srgbClr val="0000FF"/>
    <a:srgbClr val="000099"/>
    <a:srgbClr val="00F66F"/>
    <a:srgbClr val="B9F9BC"/>
    <a:srgbClr val="C9FFCE"/>
    <a:srgbClr val="DDFF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0" autoAdjust="0"/>
    <p:restoredTop sz="94602" autoAdjust="0"/>
  </p:normalViewPr>
  <p:slideViewPr>
    <p:cSldViewPr snapToGrid="0">
      <p:cViewPr>
        <p:scale>
          <a:sx n="90" d="100"/>
          <a:sy n="90" d="100"/>
        </p:scale>
        <p:origin x="-187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4080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58039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Site Visit: Purdue UniversityScience of Information, September 2009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32499" y="8829967"/>
            <a:ext cx="823913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5622F4-5507-45E0-B836-DD19657F32A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ED3D8D-C50E-45D1-8001-947EB519713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00B074-D852-463B-8AA2-74D9233F8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58697-9FE8-4125-BAAA-9404300893B6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912D8-76DB-42DC-866D-F47E78559DD8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AAA92-542D-41A7-91A9-ED439E63BB29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A248C5-D620-4E7A-A94C-9CCABF51A05D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ormation_full p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invGray">
          <a:xfrm>
            <a:off x="553844" y="2427248"/>
            <a:ext cx="5943600" cy="16002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"/>
                </a:schemeClr>
              </a:gs>
              <a:gs pos="13000">
                <a:schemeClr val="tx1">
                  <a:alpha val="35000"/>
                </a:schemeClr>
              </a:gs>
              <a:gs pos="43000">
                <a:schemeClr val="tx1">
                  <a:alpha val="89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086600" y="0"/>
            <a:ext cx="2057400" cy="6324600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59000">
                <a:schemeClr val="tx1">
                  <a:alpha val="4100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6947210" y="0"/>
            <a:ext cx="219679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925551"/>
            <a:ext cx="6991815" cy="1524000"/>
          </a:xfrm>
          <a:gradFill>
            <a:gsLst>
              <a:gs pos="0">
                <a:schemeClr val="tx1">
                  <a:alpha val="20000"/>
                </a:schemeClr>
              </a:gs>
              <a:gs pos="8000">
                <a:schemeClr val="tx1">
                  <a:alpha val="95000"/>
                </a:schemeClr>
              </a:gs>
              <a:gs pos="23000">
                <a:schemeClr val="tx2">
                  <a:lumMod val="50000"/>
                </a:schemeClr>
              </a:gs>
              <a:gs pos="50000">
                <a:srgbClr val="00CC5C"/>
              </a:gs>
              <a:gs pos="75000">
                <a:schemeClr val="tx2">
                  <a:lumMod val="50000"/>
                </a:schemeClr>
              </a:gs>
              <a:gs pos="92000">
                <a:schemeClr val="tx1">
                  <a:alpha val="95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Continuum Medium" pitchFamily="2" charset="0"/>
              </a:defRPr>
            </a:lvl1pPr>
          </a:lstStyle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invGray">
          <a:xfrm>
            <a:off x="38100" y="2438400"/>
            <a:ext cx="6976017" cy="9144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0DC0FF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Presenter Name (s)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400800"/>
            <a:ext cx="762000" cy="365125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fld id="{D96F27AF-5EEE-4F22-8737-244127D2C1DD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3886200" cy="365125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6400800"/>
            <a:ext cx="609600" cy="365125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00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smtClean="0">
                <a:solidFill>
                  <a:srgbClr val="009900"/>
                </a:solidFill>
              </a:rPr>
              <a:t>National Science Foundation</a:t>
            </a:r>
            <a:br>
              <a:rPr lang="en-US" sz="1000" smtClean="0">
                <a:solidFill>
                  <a:srgbClr val="009900"/>
                </a:solidFill>
              </a:rPr>
            </a:br>
            <a:r>
              <a:rPr lang="en-US" sz="1000" smtClean="0">
                <a:solidFill>
                  <a:srgbClr val="00B050"/>
                </a:solidFill>
              </a:rPr>
              <a:t>Science  &amp; Technology Centers Program</a:t>
            </a:r>
            <a:endParaRPr lang="en-US" sz="1050">
              <a:solidFill>
                <a:srgbClr val="00B050"/>
              </a:solidFill>
            </a:endParaRPr>
          </a:p>
        </p:txBody>
      </p:sp>
      <p:pic>
        <p:nvPicPr>
          <p:cNvPr id="16" name="Picture 15" descr="claude shannon.bmp"/>
          <p:cNvPicPr>
            <a:picLocks noChangeAspect="1"/>
          </p:cNvPicPr>
          <p:nvPr userDrawn="1"/>
        </p:nvPicPr>
        <p:blipFill>
          <a:blip r:embed="rId3" cstate="print">
            <a:lum contrast="12000"/>
          </a:blip>
          <a:stretch>
            <a:fillRect/>
          </a:stretch>
        </p:blipFill>
        <p:spPr>
          <a:xfrm>
            <a:off x="2745960" y="3951248"/>
            <a:ext cx="1639285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 extrusionH="114300" contourW="38100">
            <a:bevelT w="165100" prst="coolSlant"/>
            <a:bevelB/>
            <a:extrusionClr>
              <a:schemeClr val="tx2">
                <a:lumMod val="75000"/>
              </a:schemeClr>
            </a:extrusionClr>
          </a:sp3d>
        </p:spPr>
      </p:pic>
      <p:sp>
        <p:nvSpPr>
          <p:cNvPr id="17" name="TextBox 16"/>
          <p:cNvSpPr txBox="1"/>
          <p:nvPr userDrawn="1"/>
        </p:nvSpPr>
        <p:spPr>
          <a:xfrm>
            <a:off x="7086600" y="1639226"/>
            <a:ext cx="19050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rgbClr val="0DC0FF"/>
                </a:solidFill>
              </a:rPr>
              <a:t>Bryn </a:t>
            </a:r>
            <a:r>
              <a:rPr lang="en-US" sz="1600">
                <a:solidFill>
                  <a:srgbClr val="0DC0FF"/>
                </a:solidFill>
              </a:rPr>
              <a:t>Mawr</a:t>
            </a:r>
          </a:p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rgbClr val="0DC0FF"/>
                </a:solidFill>
              </a:rPr>
              <a:t>Howard</a:t>
            </a:r>
            <a:endParaRPr lang="en-US" sz="1600">
              <a:solidFill>
                <a:srgbClr val="0DC0FF"/>
              </a:solidFill>
            </a:endParaRPr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rgbClr val="0DC0FF"/>
                </a:solidFill>
              </a:rPr>
              <a:t>MIT</a:t>
            </a:r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rgbClr val="0DC0FF"/>
                </a:solidFill>
              </a:rPr>
              <a:t>Princeton</a:t>
            </a:r>
          </a:p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rgbClr val="0DC0FF"/>
                </a:solidFill>
              </a:rPr>
              <a:t>Purdue</a:t>
            </a:r>
            <a:endParaRPr lang="en-US" sz="1600" baseline="0" smtClean="0">
              <a:solidFill>
                <a:srgbClr val="0DC0FF"/>
              </a:solidFill>
            </a:endParaRPr>
          </a:p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rgbClr val="0DC0FF"/>
                </a:solidFill>
              </a:rPr>
              <a:t>Stanford</a:t>
            </a:r>
            <a:endParaRPr lang="en-US" sz="1600">
              <a:solidFill>
                <a:srgbClr val="0DC0FF"/>
              </a:solidFill>
            </a:endParaRPr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rgbClr val="0DC0FF"/>
                </a:solidFill>
              </a:rPr>
              <a:t>UC Berkeley</a:t>
            </a:r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rgbClr val="0DC0FF"/>
                </a:solidFill>
              </a:rPr>
              <a:t>UC San Diego</a:t>
            </a:r>
          </a:p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rgbClr val="0DC0FF"/>
                </a:solidFill>
              </a:rPr>
              <a:t>UIUC</a:t>
            </a:r>
            <a:endParaRPr lang="en-US">
              <a:solidFill>
                <a:srgbClr val="0DC0FF"/>
              </a:solidFill>
            </a:endParaRPr>
          </a:p>
        </p:txBody>
      </p:sp>
      <p:pic>
        <p:nvPicPr>
          <p:cNvPr id="29" name="Picture 28" descr="Sci-Info-Mar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506891" y="278781"/>
            <a:ext cx="1207676" cy="105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8EE4-7720-4A86-953A-9EA53FA703D9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A24B-FD62-42E7-99B7-B98E96DE832F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information_verticalstripe2.jpg"/>
          <p:cNvPicPr>
            <a:picLocks noChangeAspect="1"/>
          </p:cNvPicPr>
          <p:nvPr userDrawn="1"/>
        </p:nvPicPr>
        <p:blipFill>
          <a:blip r:embed="rId2" cstate="print"/>
          <a:srcRect r="26471"/>
          <a:stretch>
            <a:fillRect/>
          </a:stretch>
        </p:blipFill>
        <p:spPr>
          <a:xfrm rot="5400000">
            <a:off x="4191000" y="-4191000"/>
            <a:ext cx="762000" cy="9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bg2"/>
            </a:gs>
            <a:gs pos="59000">
              <a:schemeClr val="bg2"/>
            </a:gs>
            <a:gs pos="100000">
              <a:srgbClr val="00F66F">
                <a:alpha val="17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87551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F316-1E13-46C3-9EB4-6931A8E029C4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3F2D-2DEA-44AB-9ACB-A987A30BC346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CD50-B9D1-43DF-BE04-3244DA1E0E64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C317-00C5-4C95-9FF3-A89768539299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B1A5-93BF-4AD7-B312-EA39A32691A2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BACF-0EC7-479C-8FE7-300AECC97CBA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0006-F14E-4EF7-9634-8A5A7BA50C77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3654-8212-401D-B8F6-836B9DB15213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9000">
              <a:schemeClr val="bg2"/>
            </a:gs>
            <a:gs pos="100000">
              <a:srgbClr val="00B050">
                <a:alpha val="29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ormation_horizontalheader2.jpg"/>
          <p:cNvPicPr>
            <a:picLocks noChangeAspect="1"/>
          </p:cNvPicPr>
          <p:nvPr/>
        </p:nvPicPr>
        <p:blipFill>
          <a:blip r:embed="rId13" cstate="print"/>
          <a:srcRect t="13333" b="13333"/>
          <a:stretch>
            <a:fillRect/>
          </a:stretch>
        </p:blipFill>
        <p:spPr bwMode="invGray">
          <a:xfrm>
            <a:off x="135129" y="0"/>
            <a:ext cx="9008871" cy="838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233F4B-368A-4581-91DA-35F76F134585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761" y="651414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61040" y="6589391"/>
            <a:ext cx="20536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smtClean="0">
                <a:solidFill>
                  <a:schemeClr val="tx1"/>
                </a:solidFill>
              </a:rPr>
              <a:t>Science &amp; Technology Centers Program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4724400" cy="40011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13000">
                <a:srgbClr val="00B050">
                  <a:alpha val="85000"/>
                </a:srgbClr>
              </a:gs>
              <a:gs pos="50000">
                <a:srgbClr val="00B050"/>
              </a:gs>
              <a:gs pos="85000">
                <a:srgbClr val="00B050">
                  <a:alpha val="85000"/>
                </a:srgbClr>
              </a:gs>
              <a:gs pos="100000">
                <a:srgbClr val="00B050">
                  <a:alpha val="0"/>
                </a:srgb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effectLst>
                  <a:innerShdw blurRad="63500" dist="50800" dir="18900000">
                    <a:srgbClr val="A7FFCF">
                      <a:alpha val="49804"/>
                    </a:srgbClr>
                  </a:innerShdw>
                </a:effectLst>
                <a:latin typeface="Continuum Medium" pitchFamily="2" charset="0"/>
              </a:rPr>
              <a:t>Center for Science of Informatio</a:t>
            </a:r>
            <a:r>
              <a:rPr lang="en-US" sz="2000" b="1" smtClean="0">
                <a:effectLst>
                  <a:innerShdw blurRad="63500" dist="50800" dir="18900000">
                    <a:srgbClr val="00B050">
                      <a:alpha val="50000"/>
                    </a:srgbClr>
                  </a:innerShdw>
                </a:effectLst>
                <a:latin typeface="Continuum Medium" pitchFamily="2" charset="0"/>
              </a:rPr>
              <a:t>n</a:t>
            </a:r>
            <a:endParaRPr lang="en-US" sz="2000" b="1">
              <a:effectLst>
                <a:innerShdw blurRad="63500" dist="50800" dir="18900000">
                  <a:srgbClr val="00B050">
                    <a:alpha val="50000"/>
                  </a:srgbClr>
                </a:innerShdw>
              </a:effectLst>
              <a:latin typeface="Continuum Medium" pitchFamily="2" charset="0"/>
            </a:endParaRPr>
          </a:p>
        </p:txBody>
      </p:sp>
      <p:pic>
        <p:nvPicPr>
          <p:cNvPr id="21" name="Picture 20" descr="VerticalSkinnyStripShort2.jpg"/>
          <p:cNvPicPr>
            <a:picLocks noChangeAspect="1"/>
          </p:cNvPicPr>
          <p:nvPr/>
        </p:nvPicPr>
        <p:blipFill>
          <a:blip r:embed="rId14" cstate="print"/>
          <a:srcRect l="53481" t="2740"/>
          <a:stretch>
            <a:fillRect/>
          </a:stretch>
        </p:blipFill>
        <p:spPr>
          <a:xfrm>
            <a:off x="0" y="0"/>
            <a:ext cx="132557" cy="54102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flipH="1">
            <a:off x="-4603" y="5029200"/>
            <a:ext cx="13716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invGray">
          <a:xfrm>
            <a:off x="7426712" y="0"/>
            <a:ext cx="1717288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i-Info-Mark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047549" y="55756"/>
            <a:ext cx="800881" cy="7025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8A3E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Continuum Medium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50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E39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Emerging Frontiers of </a:t>
            </a:r>
            <a:br>
              <a:rPr lang="en-US" dirty="0" smtClean="0"/>
            </a:br>
            <a:r>
              <a:rPr lang="en-US" dirty="0" smtClean="0"/>
              <a:t>Science of Information</a:t>
            </a:r>
            <a:endParaRPr lang="en-US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38100" y="2438400"/>
            <a:ext cx="6975475" cy="1074738"/>
          </a:xfrm>
        </p:spPr>
        <p:txBody>
          <a:bodyPr/>
          <a:lstStyle/>
          <a:p>
            <a:pPr fontAlgn="base">
              <a:spcBef>
                <a:spcPts val="600"/>
              </a:spcBef>
              <a:spcAft>
                <a:spcPct val="0"/>
              </a:spcAft>
              <a:buFont typeface="Arial" charset="0"/>
              <a:buNone/>
            </a:pPr>
            <a:endParaRPr lang="en-US" sz="600" dirty="0" smtClean="0">
              <a:latin typeface="Arial" charset="0"/>
              <a:cs typeface="Arial" charset="0"/>
            </a:endParaRPr>
          </a:p>
          <a:p>
            <a:pPr fontAlgn="base">
              <a:lnSpc>
                <a:spcPts val="3363"/>
              </a:lnSpc>
              <a:spcBef>
                <a:spcPts val="6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dirty="0" smtClean="0">
                <a:latin typeface="Arial" charset="0"/>
                <a:cs typeface="Arial" charset="0"/>
              </a:rPr>
              <a:t>Biology Thrust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euron - ECE 698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565299" y="925033"/>
            <a:ext cx="8296275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81200" y="6324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ARTIST’S CONCEPTION OF A NEURON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Multicasting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8984" y="1783247"/>
            <a:ext cx="8229600" cy="422116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800"/>
              </a:spcAft>
            </a:pPr>
            <a:r>
              <a:rPr lang="en-US" smtClean="0">
                <a:latin typeface="Arial" charset="0"/>
                <a:cs typeface="Arial" charset="0"/>
              </a:rPr>
              <a:t>Viewed as a communication network, the human brain simultaneously multicasts 10</a:t>
            </a:r>
            <a:r>
              <a:rPr lang="en-US" baseline="30000" smtClean="0">
                <a:latin typeface="Arial" charset="0"/>
                <a:cs typeface="Arial" charset="0"/>
              </a:rPr>
              <a:t>11</a:t>
            </a:r>
            <a:r>
              <a:rPr lang="en-US" smtClean="0">
                <a:latin typeface="Arial" charset="0"/>
                <a:cs typeface="Arial" charset="0"/>
              </a:rPr>
              <a:t> messages that have an average of 10</a:t>
            </a:r>
            <a:r>
              <a:rPr lang="en-US" baseline="30000" smtClean="0">
                <a:latin typeface="Arial" charset="0"/>
                <a:cs typeface="Arial" charset="0"/>
              </a:rPr>
              <a:t>4 </a:t>
            </a:r>
            <a:r>
              <a:rPr lang="en-US" smtClean="0">
                <a:latin typeface="Arial" charset="0"/>
                <a:cs typeface="Arial" charset="0"/>
              </a:rPr>
              <a:t>recipients.</a:t>
            </a:r>
          </a:p>
          <a:p>
            <a:pPr>
              <a:spcAft>
                <a:spcPts val="1800"/>
              </a:spcAft>
            </a:pPr>
            <a:r>
              <a:rPr lang="en-US" smtClean="0">
                <a:latin typeface="Arial" charset="0"/>
                <a:cs typeface="Arial" charset="0"/>
              </a:rPr>
              <a:t>Every 2 ms a new binary digit is delivered to these 10</a:t>
            </a:r>
            <a:r>
              <a:rPr lang="en-US" baseline="30000" smtClean="0">
                <a:latin typeface="Arial" charset="0"/>
                <a:cs typeface="Arial" charset="0"/>
              </a:rPr>
              <a:t>11</a:t>
            </a:r>
            <a:r>
              <a:rPr lang="en-US" smtClean="0">
                <a:latin typeface="Arial" charset="0"/>
                <a:cs typeface="Arial" charset="0"/>
              </a:rPr>
              <a:t> x 10</a:t>
            </a:r>
            <a:r>
              <a:rPr lang="en-US" baseline="30000" smtClean="0">
                <a:latin typeface="Arial" charset="0"/>
                <a:cs typeface="Arial" charset="0"/>
              </a:rPr>
              <a:t>4 </a:t>
            </a:r>
            <a:r>
              <a:rPr lang="en-US" smtClean="0">
                <a:latin typeface="Arial" charset="0"/>
                <a:cs typeface="Arial" charset="0"/>
              </a:rPr>
              <a:t>= 10</a:t>
            </a:r>
            <a:r>
              <a:rPr lang="en-US" baseline="30000" smtClean="0">
                <a:latin typeface="Arial" charset="0"/>
                <a:cs typeface="Arial" charset="0"/>
              </a:rPr>
              <a:t>15</a:t>
            </a:r>
            <a:r>
              <a:rPr lang="en-US" smtClean="0">
                <a:latin typeface="Arial" charset="0"/>
                <a:cs typeface="Arial" charset="0"/>
              </a:rPr>
              <a:t> destinations; 2 ms later another petabit that depends on the outcome of processing the previous one has been multicast.</a:t>
            </a:r>
          </a:p>
          <a:p>
            <a:pPr>
              <a:spcAft>
                <a:spcPts val="1800"/>
              </a:spcAft>
            </a:pPr>
            <a:r>
              <a:rPr lang="en-US" smtClean="0">
                <a:latin typeface="Arial" charset="0"/>
                <a:cs typeface="Arial" charset="0"/>
              </a:rPr>
              <a:t>The Internet pales by comparison.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4183" y="793154"/>
            <a:ext cx="8297678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Post-Shannon	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69" y="1548803"/>
            <a:ext cx="8484781" cy="519223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Shannon’s theory provides the basis for  all modern-day communication systems. </a:t>
            </a:r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His original theory was point-to-point (both signal and noise).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latin typeface="Arial" charset="0"/>
                <a:cs typeface="Arial" charset="0"/>
              </a:rPr>
              <a:t>					BUT</a:t>
            </a:r>
            <a:endParaRPr lang="en-US" sz="20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Most information flow is network to network. Examples include</a:t>
            </a:r>
          </a:p>
          <a:p>
            <a:pPr lvl="1" eaLnBrk="1" hangingPunct="1"/>
            <a:r>
              <a:rPr lang="en-US" sz="2000" smtClean="0">
                <a:latin typeface="Arial" charset="0"/>
                <a:cs typeface="Arial" charset="0"/>
              </a:rPr>
              <a:t>Wireless networks</a:t>
            </a:r>
          </a:p>
          <a:p>
            <a:pPr lvl="1" eaLnBrk="1" hangingPunct="1"/>
            <a:r>
              <a:rPr lang="en-US" sz="2000" smtClean="0">
                <a:latin typeface="Arial" charset="0"/>
                <a:cs typeface="Arial" charset="0"/>
              </a:rPr>
              <a:t>Biological networks</a:t>
            </a:r>
          </a:p>
          <a:p>
            <a:pPr lvl="1" eaLnBrk="1" hangingPunct="1"/>
            <a:r>
              <a:rPr lang="en-US" sz="2000" smtClean="0">
                <a:latin typeface="Arial" charset="0"/>
                <a:cs typeface="Arial" charset="0"/>
              </a:rPr>
              <a:t>Neural networks</a:t>
            </a:r>
          </a:p>
          <a:p>
            <a:pPr lvl="1" eaLnBrk="1" hangingPunct="1"/>
            <a:r>
              <a:rPr lang="en-US" sz="2000" smtClean="0">
                <a:latin typeface="Arial" charset="0"/>
                <a:cs typeface="Arial" charset="0"/>
              </a:rPr>
              <a:t>Social Networks</a:t>
            </a:r>
          </a:p>
          <a:p>
            <a:pPr lvl="1" eaLnBrk="1" hangingPunct="1"/>
            <a:r>
              <a:rPr lang="en-US" sz="2000" smtClean="0">
                <a:latin typeface="Arial" charset="0"/>
                <a:cs typeface="Arial" charset="0"/>
              </a:rPr>
              <a:t>Sensor networks</a:t>
            </a:r>
          </a:p>
          <a:p>
            <a:pPr eaLnBrk="1" hangingPunct="1"/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After 60 years we are still very far from generalizing the theory to networks. Our center will focus on a common theory for network-centric information flow in complex scientific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0365" y="795668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Post-Shannon	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507" y="1538176"/>
            <a:ext cx="8382000" cy="502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Shannon’s information theory provides the basis for  all modern-day communication systems. </a:t>
            </a:r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His original theory assumes that communication is noise limited.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				BUT</a:t>
            </a:r>
            <a:endParaRPr lang="en-US" sz="24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Many networks are interference, rather than noise-limited.</a:t>
            </a:r>
          </a:p>
          <a:p>
            <a:pPr eaLnBrk="1" hangingPunct="1"/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Examples include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Wireless networks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Neural networks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Social Networks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Sensor networks</a:t>
            </a:r>
          </a:p>
          <a:p>
            <a:pPr eaLnBrk="1" hangingPunct="1"/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After 60 years models that use signal characteristics and interference and not merely noise distributions are merely heuristic that use deterministic approximations. Our center will focus on a common theory dealing with signal interference models. </a:t>
            </a:r>
          </a:p>
          <a:p>
            <a:pPr eaLnBrk="1" hangingPunct="1"/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0365" y="795668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Post-Shannon	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5134"/>
            <a:ext cx="83058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In Shannon’s information theory the channel is fixed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latin typeface="Arial" charset="0"/>
                <a:cs typeface="Arial" charset="0"/>
              </a:rPr>
              <a:t>					BUT</a:t>
            </a:r>
            <a:endParaRPr lang="en-US" sz="20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Channels are not fixed.  They </a:t>
            </a:r>
            <a:r>
              <a:rPr lang="en-US" sz="2000" u="sng" smtClean="0">
                <a:solidFill>
                  <a:srgbClr val="0070C0"/>
                </a:solidFill>
                <a:latin typeface="Arial" charset="0"/>
                <a:cs typeface="Arial" charset="0"/>
              </a:rPr>
              <a:t>adapt</a:t>
            </a:r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 their transition probabilities over eons, or over milliseconds, in response to the empirical distribution of the source. For e.g.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smtClean="0">
                <a:latin typeface="Arial" charset="0"/>
                <a:cs typeface="Arial" charset="0"/>
              </a:rPr>
              <a:t>future source data depends on past outputs to user.</a:t>
            </a:r>
            <a:endParaRPr lang="en-US" sz="20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Examples include</a:t>
            </a:r>
          </a:p>
          <a:p>
            <a:pPr lvl="1" eaLnBrk="1" hangingPunct="1"/>
            <a:r>
              <a:rPr lang="en-US" sz="1600" smtClean="0">
                <a:latin typeface="Arial" charset="0"/>
                <a:cs typeface="Arial" charset="0"/>
              </a:rPr>
              <a:t>Wireless networks</a:t>
            </a:r>
          </a:p>
          <a:p>
            <a:pPr lvl="1" eaLnBrk="1" hangingPunct="1"/>
            <a:r>
              <a:rPr lang="en-US" sz="1600" smtClean="0">
                <a:latin typeface="Arial" charset="0"/>
                <a:cs typeface="Arial" charset="0"/>
              </a:rPr>
              <a:t>Biological networks</a:t>
            </a:r>
          </a:p>
          <a:p>
            <a:pPr lvl="1" eaLnBrk="1" hangingPunct="1"/>
            <a:r>
              <a:rPr lang="en-US" sz="1600" smtClean="0">
                <a:latin typeface="Arial" charset="0"/>
                <a:cs typeface="Arial" charset="0"/>
              </a:rPr>
              <a:t>Neural networks</a:t>
            </a:r>
          </a:p>
          <a:p>
            <a:pPr lvl="1" eaLnBrk="1" hangingPunct="1"/>
            <a:r>
              <a:rPr lang="en-US" sz="1600" smtClean="0">
                <a:latin typeface="Arial" charset="0"/>
                <a:cs typeface="Arial" charset="0"/>
              </a:rPr>
              <a:t>Social Networks</a:t>
            </a:r>
          </a:p>
          <a:p>
            <a:pPr lvl="1" eaLnBrk="1" hangingPunct="1"/>
            <a:r>
              <a:rPr lang="en-US" sz="1600" smtClean="0">
                <a:latin typeface="Arial" charset="0"/>
                <a:cs typeface="Arial" charset="0"/>
              </a:rPr>
              <a:t>Sensor networks</a:t>
            </a:r>
          </a:p>
          <a:p>
            <a:pPr eaLnBrk="1" hangingPunct="1"/>
            <a:r>
              <a:rPr lang="en-US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Our center will focus on a common theory for channel adaptation to feed forward and feedback information flow.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0111" y="841744"/>
            <a:ext cx="8385544" cy="6969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 real life Channel: The Chromosome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829" y="1587798"/>
            <a:ext cx="8229600" cy="5029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spcAft>
                <a:spcPts val="1200"/>
              </a:spcAft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Long block code, discrete alphabet, extensive redundancy, perhaps to control against the infiltration of errors. </a:t>
            </a:r>
          </a:p>
          <a:p>
            <a:pPr marL="0" indent="0" eaLnBrk="1" hangingPunct="1">
              <a:lnSpc>
                <a:spcPct val="110000"/>
              </a:lnSpc>
              <a:spcAft>
                <a:spcPts val="1200"/>
              </a:spcAft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But DNA enables two organisms to communicate; it’s designed for inter-organism communication. </a:t>
            </a:r>
          </a:p>
          <a:p>
            <a:pPr marL="0" indent="0" eaLnBrk="1" hangingPunct="1">
              <a:lnSpc>
                <a:spcPct val="110000"/>
              </a:lnSpc>
              <a:spcAft>
                <a:spcPts val="600"/>
              </a:spcAft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DNA also controls gene expression, an intra-organism process, so a comprehensive theory of intra-organism communication, i.e. a channel theory is needed.  </a:t>
            </a:r>
          </a:p>
        </p:txBody>
      </p:sp>
      <p:pic>
        <p:nvPicPr>
          <p:cNvPr id="18436" name="Picture 4" descr="j00887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9738" y="1343258"/>
            <a:ext cx="1084262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1631" y="785035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Post-Shannon	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In Shannon’s information theory the context has to be pre-defined in the signal or in the noise explicitly. This make any theory not scalable.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latin typeface="Arial" charset="0"/>
                <a:cs typeface="Arial" charset="0"/>
              </a:rPr>
              <a:t>					BUT</a:t>
            </a:r>
            <a:endParaRPr lang="en-US" sz="20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In most information systems context is arguably the most important factor. For e.g. </a:t>
            </a:r>
            <a:r>
              <a:rPr lang="en-US" sz="2000" smtClean="0">
                <a:latin typeface="Arial" charset="0"/>
                <a:cs typeface="Arial" charset="0"/>
              </a:rPr>
              <a:t>every biological system functions in context.</a:t>
            </a:r>
            <a:endParaRPr lang="en-US" sz="20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Other Examples include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Wireless networks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Biological networks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Neural networks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Social Networks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Sensor networks</a:t>
            </a:r>
          </a:p>
          <a:p>
            <a:pPr eaLnBrk="1" hangingPunct="1"/>
            <a:r>
              <a:rPr lang="en-US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Our center will focus on a common theory of information for accommodating context and semantics.</a:t>
            </a:r>
          </a:p>
          <a:p>
            <a:pPr eaLnBrk="1" hangingPunct="1"/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Context is Key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772" y="1708817"/>
            <a:ext cx="8537943" cy="422116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For genetic information, the context includes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Impact of cellular environment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Impact of the context within the sequences themselves; are there larger patterns within the genetic code?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Impact of multiple reading frames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Context is Key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819" y="1719450"/>
            <a:ext cx="8548058" cy="422116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For human information, the context includes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Impact of the user’s physical environment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Impact of the context in which a user interacts with information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Impact of the user’s prior experiences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Impact of the user’s beliefs about or models of the world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1631" y="753136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Post-Shannon	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52578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In Shannon’s information theory the context in a dynamical sense is not defined. This make any theory impossible to apply to time-dependent networks.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				</a:t>
            </a:r>
            <a:r>
              <a:rPr lang="en-US" sz="2000" smtClean="0">
                <a:latin typeface="Arial" charset="0"/>
                <a:cs typeface="Arial" charset="0"/>
              </a:rPr>
              <a:t>	BUT</a:t>
            </a:r>
            <a:endParaRPr lang="en-US" sz="20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In most information systems context is dynamic. For e.g.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smtClean="0">
                <a:latin typeface="Arial" charset="0"/>
                <a:cs typeface="Arial" charset="0"/>
              </a:rPr>
              <a:t>every sensor network has dynamical and time-varying information.</a:t>
            </a:r>
            <a:endParaRPr lang="en-US" sz="20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Other Examples include</a:t>
            </a:r>
          </a:p>
          <a:p>
            <a:pPr lvl="1" eaLnBrk="1" hangingPunct="1"/>
            <a:r>
              <a:rPr lang="en-US" sz="1600" smtClean="0">
                <a:latin typeface="Arial" charset="0"/>
                <a:cs typeface="Arial" charset="0"/>
              </a:rPr>
              <a:t>Wireless networks</a:t>
            </a:r>
          </a:p>
          <a:p>
            <a:pPr lvl="1" eaLnBrk="1" hangingPunct="1"/>
            <a:r>
              <a:rPr lang="en-US" sz="1600" smtClean="0">
                <a:latin typeface="Arial" charset="0"/>
                <a:cs typeface="Arial" charset="0"/>
              </a:rPr>
              <a:t>Biological networks</a:t>
            </a:r>
          </a:p>
          <a:p>
            <a:pPr lvl="1" eaLnBrk="1" hangingPunct="1"/>
            <a:r>
              <a:rPr lang="en-US" sz="1600" smtClean="0">
                <a:latin typeface="Arial" charset="0"/>
                <a:cs typeface="Arial" charset="0"/>
              </a:rPr>
              <a:t>Neural networks</a:t>
            </a:r>
          </a:p>
          <a:p>
            <a:pPr lvl="1" eaLnBrk="1" hangingPunct="1"/>
            <a:r>
              <a:rPr lang="en-US" sz="1600" smtClean="0">
                <a:latin typeface="Arial" charset="0"/>
                <a:cs typeface="Arial" charset="0"/>
              </a:rPr>
              <a:t>Social Networks</a:t>
            </a:r>
          </a:p>
          <a:p>
            <a:pPr lvl="1" eaLnBrk="1" hangingPunct="1"/>
            <a:r>
              <a:rPr lang="en-US" sz="1600" smtClean="0">
                <a:latin typeface="Arial" charset="0"/>
                <a:cs typeface="Arial" charset="0"/>
              </a:rPr>
              <a:t>Sensor networks</a:t>
            </a:r>
          </a:p>
          <a:p>
            <a:pPr eaLnBrk="1" hangingPunct="1"/>
            <a:r>
              <a:rPr lang="en-US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Our center will focus on a common theory of information for taking into account dynamical nature of networks.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Synergies and Synthesis</a:t>
            </a:r>
            <a:endParaRPr lang="en-US" dirty="0"/>
          </a:p>
        </p:txBody>
      </p:sp>
      <p:sp>
        <p:nvSpPr>
          <p:cNvPr id="5" name="Oval 4">
            <a:hlinkClick r:id="" action="ppaction://noaction" tooltip="W. Bialek, T. Coleman, J. Gallant"/>
          </p:cNvPr>
          <p:cNvSpPr/>
          <p:nvPr/>
        </p:nvSpPr>
        <p:spPr>
          <a:xfrm>
            <a:off x="4876800" y="167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>
            <a:hlinkClick r:id="" action="ppaction://noaction" tooltip="V. Anantharam, T. Cover, A. Goldsmith, S. Jagannathan, P.R. Kumar, N. Lynch, D. Tse, T. Weissman"/>
          </p:cNvPr>
          <p:cNvSpPr/>
          <p:nvPr/>
        </p:nvSpPr>
        <p:spPr>
          <a:xfrm>
            <a:off x="5842000" y="2627313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>
            <a:hlinkClick r:id="" action="ppaction://noaction" tooltip="V. Anantharam, T. Coleman, T. Cover, A. Goldsmith, S. Kulkarni, P.R. Kumar, O. Milenkovic, W. Szpankowski, D. Tse, S. Verdu, T. Weissman"/>
          </p:cNvPr>
          <p:cNvSpPr/>
          <p:nvPr/>
        </p:nvSpPr>
        <p:spPr>
          <a:xfrm>
            <a:off x="6070600" y="3860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hlinkClick r:id="" action="ppaction://noaction" tooltip="M. Atallah, C. Cliffton, A. Grama, J. Neville, A. Qi"/>
          </p:cNvPr>
          <p:cNvSpPr/>
          <p:nvPr/>
        </p:nvSpPr>
        <p:spPr>
          <a:xfrm>
            <a:off x="5486400" y="50292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hlinkClick r:id="" action="ppaction://noaction" tooltip="M. Atallah, C. Cliffton, A. Mathur, A. Qi"/>
          </p:cNvPr>
          <p:cNvSpPr/>
          <p:nvPr/>
        </p:nvSpPr>
        <p:spPr>
          <a:xfrm>
            <a:off x="4318000" y="548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hlinkClick r:id="" action="ppaction://noaction" tooltip="I. Fung, C. Kaufman, B. Yu"/>
          </p:cNvPr>
          <p:cNvSpPr/>
          <p:nvPr/>
        </p:nvSpPr>
        <p:spPr>
          <a:xfrm>
            <a:off x="3087688" y="5334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hlinkClick r:id="" action="ppaction://noaction" tooltip="V. Rego, J. Rice, C. Sims"/>
          </p:cNvPr>
          <p:cNvSpPr/>
          <p:nvPr/>
        </p:nvSpPr>
        <p:spPr>
          <a:xfrm>
            <a:off x="2057400" y="4495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>
            <a:hlinkClick r:id="" action="ppaction://noaction" tooltip="S. Aaronson, W. Bialek, S. Datta, P. Shor"/>
          </p:cNvPr>
          <p:cNvSpPr/>
          <p:nvPr/>
        </p:nvSpPr>
        <p:spPr>
          <a:xfrm>
            <a:off x="1905000" y="3276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>
            <a:hlinkClick r:id="" action="ppaction://noaction" tooltip="S. Aaronson, M. Atallah, L. Burge, M. Garuba, D. Kumar, C. Liu, A. Mathur, Z. Pizlo, R. Rivest, P. Shor, M. Sudan, W. Szpankowski, M. Ward, D. Xu"/>
          </p:cNvPr>
          <p:cNvSpPr/>
          <p:nvPr/>
        </p:nvSpPr>
        <p:spPr>
          <a:xfrm>
            <a:off x="2438400" y="2133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>
            <a:hlinkClick r:id="" action="ppaction://noaction" tooltip="R. Aguilar, G. Bejerano, W. Bialek, T. Coleman, M. Francl, A. Grama, P. Grobstein, O. Milenkovic, A. Qi, D. Ramkrishna, S. Subramaniam, W. Szpankowski, B. Yu"/>
          </p:cNvPr>
          <p:cNvSpPr/>
          <p:nvPr/>
        </p:nvSpPr>
        <p:spPr>
          <a:xfrm>
            <a:off x="3617913" y="15875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533400" y="1772097"/>
            <a:ext cx="8229600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/>
              <a:t>While Shannon’s theory addresses a number of problems in communication and storage systems, its generalization to complex scientific systems is limited, since it does not address, among others: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sz="2400"/>
          </a:p>
          <a:p>
            <a:pPr marL="742950" lvl="1" indent="-285750"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</a:pPr>
            <a:r>
              <a:rPr lang="en-US" sz="2400"/>
              <a:t>Geometric structure &amp; topology</a:t>
            </a:r>
          </a:p>
          <a:p>
            <a:pPr marL="742950" lvl="1" indent="-285750"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</a:pPr>
            <a:r>
              <a:rPr lang="en-US" sz="2400"/>
              <a:t>Temporal variation and constraints</a:t>
            </a:r>
          </a:p>
          <a:p>
            <a:pPr marL="742950" lvl="1" indent="-285750"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</a:pPr>
            <a:r>
              <a:rPr lang="en-US" sz="2400"/>
              <a:t>Context</a:t>
            </a:r>
          </a:p>
          <a:p>
            <a:pPr marL="742950" lvl="1" indent="-285750"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</a:pPr>
            <a:r>
              <a:rPr lang="en-US" sz="2400"/>
              <a:t>Resource constraints</a:t>
            </a:r>
          </a:p>
          <a:p>
            <a:pPr marL="742950" lvl="1" indent="-285750"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</a:pPr>
            <a:r>
              <a:rPr lang="en-US" sz="2400"/>
              <a:t>Granularity of information flow</a:t>
            </a:r>
          </a:p>
          <a:p>
            <a:pPr>
              <a:buClr>
                <a:srgbClr val="FF0000"/>
              </a:buClr>
            </a:pPr>
            <a:endParaRPr lang="en-US" sz="240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76448" y="923627"/>
            <a:ext cx="869086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ontinuum Medium" pitchFamily="2" charset="0"/>
                <a:cs typeface="Arial" pitchFamily="34" charset="0"/>
              </a:rPr>
              <a:t>Sensor Network Operation</a:t>
            </a:r>
          </a:p>
        </p:txBody>
      </p:sp>
      <p:sp>
        <p:nvSpPr>
          <p:cNvPr id="35843" name="Oval 4"/>
          <p:cNvSpPr>
            <a:spLocks noChangeAspect="1" noChangeArrowheads="1"/>
          </p:cNvSpPr>
          <p:nvPr/>
        </p:nvSpPr>
        <p:spPr bwMode="auto">
          <a:xfrm>
            <a:off x="3209115" y="1652523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44" name="Oval 5"/>
          <p:cNvSpPr>
            <a:spLocks noChangeAspect="1" noChangeArrowheads="1"/>
          </p:cNvSpPr>
          <p:nvPr/>
        </p:nvSpPr>
        <p:spPr bwMode="auto">
          <a:xfrm>
            <a:off x="2264553" y="1744598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45" name="Oval 6"/>
          <p:cNvSpPr>
            <a:spLocks noChangeAspect="1" noChangeArrowheads="1"/>
          </p:cNvSpPr>
          <p:nvPr/>
        </p:nvSpPr>
        <p:spPr bwMode="auto">
          <a:xfrm>
            <a:off x="2197878" y="2560573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46" name="Oval 7"/>
          <p:cNvSpPr>
            <a:spLocks noChangeAspect="1" noChangeArrowheads="1"/>
          </p:cNvSpPr>
          <p:nvPr/>
        </p:nvSpPr>
        <p:spPr bwMode="auto">
          <a:xfrm>
            <a:off x="3910790" y="2281173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47" name="Oval 8"/>
          <p:cNvSpPr>
            <a:spLocks noChangeAspect="1" noChangeArrowheads="1"/>
          </p:cNvSpPr>
          <p:nvPr/>
        </p:nvSpPr>
        <p:spPr bwMode="auto">
          <a:xfrm>
            <a:off x="1358090" y="3157473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48" name="Oval 10"/>
          <p:cNvSpPr>
            <a:spLocks noChangeAspect="1" noChangeArrowheads="1"/>
          </p:cNvSpPr>
          <p:nvPr/>
        </p:nvSpPr>
        <p:spPr bwMode="auto">
          <a:xfrm>
            <a:off x="710390" y="2627248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49" name="AutoShape 15"/>
          <p:cNvSpPr>
            <a:spLocks noChangeArrowheads="1"/>
          </p:cNvSpPr>
          <p:nvPr/>
        </p:nvSpPr>
        <p:spPr bwMode="auto">
          <a:xfrm>
            <a:off x="1005665" y="2112898"/>
            <a:ext cx="407988" cy="43338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Oval 20"/>
          <p:cNvSpPr>
            <a:spLocks noChangeAspect="1" noChangeArrowheads="1"/>
          </p:cNvSpPr>
          <p:nvPr/>
        </p:nvSpPr>
        <p:spPr bwMode="auto">
          <a:xfrm flipH="1">
            <a:off x="4329890" y="4032185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51" name="Oval 21"/>
          <p:cNvSpPr>
            <a:spLocks noChangeAspect="1" noChangeArrowheads="1"/>
          </p:cNvSpPr>
          <p:nvPr/>
        </p:nvSpPr>
        <p:spPr bwMode="auto">
          <a:xfrm flipH="1">
            <a:off x="5477653" y="3674998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52" name="Oval 22"/>
          <p:cNvSpPr>
            <a:spLocks noChangeAspect="1" noChangeArrowheads="1"/>
          </p:cNvSpPr>
          <p:nvPr/>
        </p:nvSpPr>
        <p:spPr bwMode="auto">
          <a:xfrm flipH="1">
            <a:off x="5709428" y="4852923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53" name="Oval 23"/>
          <p:cNvSpPr>
            <a:spLocks noChangeAspect="1" noChangeArrowheads="1"/>
          </p:cNvSpPr>
          <p:nvPr/>
        </p:nvSpPr>
        <p:spPr bwMode="auto">
          <a:xfrm flipH="1">
            <a:off x="5031565" y="4660835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54" name="Oval 24"/>
          <p:cNvSpPr>
            <a:spLocks noChangeAspect="1" noChangeArrowheads="1"/>
          </p:cNvSpPr>
          <p:nvPr/>
        </p:nvSpPr>
        <p:spPr bwMode="auto">
          <a:xfrm flipH="1">
            <a:off x="4818840" y="3668648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55" name="Oval 25"/>
          <p:cNvSpPr>
            <a:spLocks noChangeAspect="1" noChangeArrowheads="1"/>
          </p:cNvSpPr>
          <p:nvPr/>
        </p:nvSpPr>
        <p:spPr bwMode="auto">
          <a:xfrm flipH="1">
            <a:off x="5999940" y="5452998"/>
            <a:ext cx="180975" cy="180975"/>
          </a:xfrm>
          <a:prstGeom prst="ellipse">
            <a:avLst/>
          </a:prstGeom>
          <a:solidFill>
            <a:srgbClr val="6600CC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6600C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56" name="Oval 26"/>
          <p:cNvSpPr>
            <a:spLocks noChangeAspect="1" noChangeArrowheads="1"/>
          </p:cNvSpPr>
          <p:nvPr/>
        </p:nvSpPr>
        <p:spPr bwMode="auto">
          <a:xfrm flipH="1">
            <a:off x="3299603" y="2601848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57" name="Oval 36"/>
          <p:cNvSpPr>
            <a:spLocks noChangeAspect="1" noChangeArrowheads="1"/>
          </p:cNvSpPr>
          <p:nvPr/>
        </p:nvSpPr>
        <p:spPr bwMode="auto">
          <a:xfrm flipH="1">
            <a:off x="2997978" y="3062223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58" name="Freeform 37"/>
          <p:cNvSpPr>
            <a:spLocks/>
          </p:cNvSpPr>
          <p:nvPr/>
        </p:nvSpPr>
        <p:spPr bwMode="auto">
          <a:xfrm>
            <a:off x="2593165" y="2030348"/>
            <a:ext cx="2011363" cy="1641475"/>
          </a:xfrm>
          <a:custGeom>
            <a:avLst/>
            <a:gdLst>
              <a:gd name="T0" fmla="*/ 2147483647 w 1267"/>
              <a:gd name="T1" fmla="*/ 2147483647 h 1034"/>
              <a:gd name="T2" fmla="*/ 2147483647 w 1267"/>
              <a:gd name="T3" fmla="*/ 2147483647 h 1034"/>
              <a:gd name="T4" fmla="*/ 2147483647 w 1267"/>
              <a:gd name="T5" fmla="*/ 0 h 1034"/>
              <a:gd name="T6" fmla="*/ 2147483647 w 1267"/>
              <a:gd name="T7" fmla="*/ 2147483647 h 1034"/>
              <a:gd name="T8" fmla="*/ 2147483647 w 1267"/>
              <a:gd name="T9" fmla="*/ 2147483647 h 1034"/>
              <a:gd name="T10" fmla="*/ 2147483647 w 1267"/>
              <a:gd name="T11" fmla="*/ 2147483647 h 1034"/>
              <a:gd name="T12" fmla="*/ 2147483647 w 1267"/>
              <a:gd name="T13" fmla="*/ 2147483647 h 1034"/>
              <a:gd name="T14" fmla="*/ 2147483647 w 1267"/>
              <a:gd name="T15" fmla="*/ 2147483647 h 1034"/>
              <a:gd name="T16" fmla="*/ 2147483647 w 1267"/>
              <a:gd name="T17" fmla="*/ 2147483647 h 1034"/>
              <a:gd name="T18" fmla="*/ 2147483647 w 1267"/>
              <a:gd name="T19" fmla="*/ 2147483647 h 1034"/>
              <a:gd name="T20" fmla="*/ 2147483647 w 1267"/>
              <a:gd name="T21" fmla="*/ 2147483647 h 1034"/>
              <a:gd name="T22" fmla="*/ 2147483647 w 1267"/>
              <a:gd name="T23" fmla="*/ 2147483647 h 1034"/>
              <a:gd name="T24" fmla="*/ 2147483647 w 1267"/>
              <a:gd name="T25" fmla="*/ 2147483647 h 1034"/>
              <a:gd name="T26" fmla="*/ 2147483647 w 1267"/>
              <a:gd name="T27" fmla="*/ 2147483647 h 1034"/>
              <a:gd name="T28" fmla="*/ 0 w 1267"/>
              <a:gd name="T29" fmla="*/ 2147483647 h 1034"/>
              <a:gd name="T30" fmla="*/ 2147483647 w 1267"/>
              <a:gd name="T31" fmla="*/ 2147483647 h 1034"/>
              <a:gd name="T32" fmla="*/ 2147483647 w 1267"/>
              <a:gd name="T33" fmla="*/ 2147483647 h 1034"/>
              <a:gd name="T34" fmla="*/ 2147483647 w 1267"/>
              <a:gd name="T35" fmla="*/ 2147483647 h 1034"/>
              <a:gd name="T36" fmla="*/ 2147483647 w 1267"/>
              <a:gd name="T37" fmla="*/ 2147483647 h 1034"/>
              <a:gd name="T38" fmla="*/ 2147483647 w 1267"/>
              <a:gd name="T39" fmla="*/ 2147483647 h 1034"/>
              <a:gd name="T40" fmla="*/ 2147483647 w 1267"/>
              <a:gd name="T41" fmla="*/ 2147483647 h 1034"/>
              <a:gd name="T42" fmla="*/ 2147483647 w 1267"/>
              <a:gd name="T43" fmla="*/ 2147483647 h 1034"/>
              <a:gd name="T44" fmla="*/ 2147483647 w 1267"/>
              <a:gd name="T45" fmla="*/ 2147483647 h 1034"/>
              <a:gd name="T46" fmla="*/ 2147483647 w 1267"/>
              <a:gd name="T47" fmla="*/ 2147483647 h 1034"/>
              <a:gd name="T48" fmla="*/ 2147483647 w 1267"/>
              <a:gd name="T49" fmla="*/ 2147483647 h 1034"/>
              <a:gd name="T50" fmla="*/ 2147483647 w 1267"/>
              <a:gd name="T51" fmla="*/ 2147483647 h 1034"/>
              <a:gd name="T52" fmla="*/ 2147483647 w 1267"/>
              <a:gd name="T53" fmla="*/ 2147483647 h 1034"/>
              <a:gd name="T54" fmla="*/ 2147483647 w 1267"/>
              <a:gd name="T55" fmla="*/ 2147483647 h 1034"/>
              <a:gd name="T56" fmla="*/ 2147483647 w 1267"/>
              <a:gd name="T57" fmla="*/ 2147483647 h 10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67"/>
              <a:gd name="T88" fmla="*/ 0 h 1034"/>
              <a:gd name="T89" fmla="*/ 1267 w 1267"/>
              <a:gd name="T90" fmla="*/ 1034 h 10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67" h="1034">
                <a:moveTo>
                  <a:pt x="1247" y="63"/>
                </a:moveTo>
                <a:cubicBezTo>
                  <a:pt x="1159" y="40"/>
                  <a:pt x="1267" y="71"/>
                  <a:pt x="1192" y="39"/>
                </a:cubicBezTo>
                <a:cubicBezTo>
                  <a:pt x="1133" y="13"/>
                  <a:pt x="1074" y="6"/>
                  <a:pt x="1012" y="0"/>
                </a:cubicBezTo>
                <a:cubicBezTo>
                  <a:pt x="944" y="2"/>
                  <a:pt x="875" y="1"/>
                  <a:pt x="808" y="8"/>
                </a:cubicBezTo>
                <a:cubicBezTo>
                  <a:pt x="796" y="9"/>
                  <a:pt x="788" y="21"/>
                  <a:pt x="777" y="24"/>
                </a:cubicBezTo>
                <a:cubicBezTo>
                  <a:pt x="745" y="29"/>
                  <a:pt x="713" y="29"/>
                  <a:pt x="682" y="32"/>
                </a:cubicBezTo>
                <a:cubicBezTo>
                  <a:pt x="579" y="63"/>
                  <a:pt x="479" y="81"/>
                  <a:pt x="392" y="149"/>
                </a:cubicBezTo>
                <a:cubicBezTo>
                  <a:pt x="349" y="181"/>
                  <a:pt x="318" y="230"/>
                  <a:pt x="275" y="259"/>
                </a:cubicBezTo>
                <a:cubicBezTo>
                  <a:pt x="254" y="272"/>
                  <a:pt x="243" y="277"/>
                  <a:pt x="228" y="298"/>
                </a:cubicBezTo>
                <a:cubicBezTo>
                  <a:pt x="162" y="384"/>
                  <a:pt x="247" y="292"/>
                  <a:pt x="173" y="369"/>
                </a:cubicBezTo>
                <a:cubicBezTo>
                  <a:pt x="157" y="413"/>
                  <a:pt x="176" y="370"/>
                  <a:pt x="141" y="416"/>
                </a:cubicBezTo>
                <a:cubicBezTo>
                  <a:pt x="129" y="430"/>
                  <a:pt x="115" y="445"/>
                  <a:pt x="110" y="463"/>
                </a:cubicBezTo>
                <a:cubicBezTo>
                  <a:pt x="107" y="471"/>
                  <a:pt x="106" y="479"/>
                  <a:pt x="102" y="487"/>
                </a:cubicBezTo>
                <a:cubicBezTo>
                  <a:pt x="88" y="509"/>
                  <a:pt x="69" y="527"/>
                  <a:pt x="55" y="549"/>
                </a:cubicBezTo>
                <a:cubicBezTo>
                  <a:pt x="32" y="614"/>
                  <a:pt x="17" y="678"/>
                  <a:pt x="0" y="745"/>
                </a:cubicBezTo>
                <a:cubicBezTo>
                  <a:pt x="2" y="774"/>
                  <a:pt x="2" y="803"/>
                  <a:pt x="8" y="832"/>
                </a:cubicBezTo>
                <a:cubicBezTo>
                  <a:pt x="17" y="877"/>
                  <a:pt x="80" y="912"/>
                  <a:pt x="110" y="934"/>
                </a:cubicBezTo>
                <a:cubicBezTo>
                  <a:pt x="181" y="987"/>
                  <a:pt x="275" y="1004"/>
                  <a:pt x="361" y="1012"/>
                </a:cubicBezTo>
                <a:cubicBezTo>
                  <a:pt x="536" y="1006"/>
                  <a:pt x="608" y="1034"/>
                  <a:pt x="729" y="941"/>
                </a:cubicBezTo>
                <a:cubicBezTo>
                  <a:pt x="746" y="907"/>
                  <a:pt x="761" y="892"/>
                  <a:pt x="792" y="871"/>
                </a:cubicBezTo>
                <a:cubicBezTo>
                  <a:pt x="795" y="858"/>
                  <a:pt x="809" y="796"/>
                  <a:pt x="816" y="792"/>
                </a:cubicBezTo>
                <a:cubicBezTo>
                  <a:pt x="831" y="781"/>
                  <a:pt x="863" y="761"/>
                  <a:pt x="863" y="761"/>
                </a:cubicBezTo>
                <a:cubicBezTo>
                  <a:pt x="889" y="722"/>
                  <a:pt x="915" y="703"/>
                  <a:pt x="957" y="683"/>
                </a:cubicBezTo>
                <a:cubicBezTo>
                  <a:pt x="981" y="657"/>
                  <a:pt x="1014" y="648"/>
                  <a:pt x="1035" y="620"/>
                </a:cubicBezTo>
                <a:cubicBezTo>
                  <a:pt x="1062" y="581"/>
                  <a:pt x="1066" y="571"/>
                  <a:pt x="1106" y="541"/>
                </a:cubicBezTo>
                <a:cubicBezTo>
                  <a:pt x="1117" y="495"/>
                  <a:pt x="1148" y="445"/>
                  <a:pt x="1177" y="408"/>
                </a:cubicBezTo>
                <a:cubicBezTo>
                  <a:pt x="1184" y="374"/>
                  <a:pt x="1200" y="352"/>
                  <a:pt x="1216" y="322"/>
                </a:cubicBezTo>
                <a:cubicBezTo>
                  <a:pt x="1238" y="231"/>
                  <a:pt x="1224" y="300"/>
                  <a:pt x="1224" y="110"/>
                </a:cubicBezTo>
                <a:lnTo>
                  <a:pt x="1247" y="63"/>
                </a:lnTo>
                <a:close/>
              </a:path>
            </a:pathLst>
          </a:custGeom>
          <a:noFill/>
          <a:ln w="19050">
            <a:solidFill>
              <a:srgbClr val="3399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Freeform 38"/>
          <p:cNvSpPr>
            <a:spLocks/>
          </p:cNvSpPr>
          <p:nvPr/>
        </p:nvSpPr>
        <p:spPr bwMode="auto">
          <a:xfrm>
            <a:off x="4087003" y="3322573"/>
            <a:ext cx="1817687" cy="1136650"/>
          </a:xfrm>
          <a:custGeom>
            <a:avLst/>
            <a:gdLst>
              <a:gd name="T0" fmla="*/ 0 w 1145"/>
              <a:gd name="T1" fmla="*/ 2147483647 h 716"/>
              <a:gd name="T2" fmla="*/ 2147483647 w 1145"/>
              <a:gd name="T3" fmla="*/ 2147483647 h 716"/>
              <a:gd name="T4" fmla="*/ 2147483647 w 1145"/>
              <a:gd name="T5" fmla="*/ 2147483647 h 716"/>
              <a:gd name="T6" fmla="*/ 2147483647 w 1145"/>
              <a:gd name="T7" fmla="*/ 2147483647 h 716"/>
              <a:gd name="T8" fmla="*/ 2147483647 w 1145"/>
              <a:gd name="T9" fmla="*/ 2147483647 h 716"/>
              <a:gd name="T10" fmla="*/ 2147483647 w 1145"/>
              <a:gd name="T11" fmla="*/ 2147483647 h 716"/>
              <a:gd name="T12" fmla="*/ 2147483647 w 1145"/>
              <a:gd name="T13" fmla="*/ 2147483647 h 716"/>
              <a:gd name="T14" fmla="*/ 2147483647 w 1145"/>
              <a:gd name="T15" fmla="*/ 2147483647 h 716"/>
              <a:gd name="T16" fmla="*/ 2147483647 w 1145"/>
              <a:gd name="T17" fmla="*/ 2147483647 h 716"/>
              <a:gd name="T18" fmla="*/ 2147483647 w 1145"/>
              <a:gd name="T19" fmla="*/ 2147483647 h 716"/>
              <a:gd name="T20" fmla="*/ 2147483647 w 1145"/>
              <a:gd name="T21" fmla="*/ 2147483647 h 716"/>
              <a:gd name="T22" fmla="*/ 2147483647 w 1145"/>
              <a:gd name="T23" fmla="*/ 2147483647 h 716"/>
              <a:gd name="T24" fmla="*/ 2147483647 w 1145"/>
              <a:gd name="T25" fmla="*/ 2147483647 h 716"/>
              <a:gd name="T26" fmla="*/ 2147483647 w 1145"/>
              <a:gd name="T27" fmla="*/ 2147483647 h 716"/>
              <a:gd name="T28" fmla="*/ 2147483647 w 1145"/>
              <a:gd name="T29" fmla="*/ 2147483647 h 716"/>
              <a:gd name="T30" fmla="*/ 2147483647 w 1145"/>
              <a:gd name="T31" fmla="*/ 2147483647 h 716"/>
              <a:gd name="T32" fmla="*/ 2147483647 w 1145"/>
              <a:gd name="T33" fmla="*/ 2147483647 h 716"/>
              <a:gd name="T34" fmla="*/ 2147483647 w 1145"/>
              <a:gd name="T35" fmla="*/ 2147483647 h 716"/>
              <a:gd name="T36" fmla="*/ 2147483647 w 1145"/>
              <a:gd name="T37" fmla="*/ 2147483647 h 716"/>
              <a:gd name="T38" fmla="*/ 2147483647 w 1145"/>
              <a:gd name="T39" fmla="*/ 2147483647 h 716"/>
              <a:gd name="T40" fmla="*/ 2147483647 w 1145"/>
              <a:gd name="T41" fmla="*/ 2147483647 h 716"/>
              <a:gd name="T42" fmla="*/ 2147483647 w 1145"/>
              <a:gd name="T43" fmla="*/ 2147483647 h 716"/>
              <a:gd name="T44" fmla="*/ 2147483647 w 1145"/>
              <a:gd name="T45" fmla="*/ 2147483647 h 716"/>
              <a:gd name="T46" fmla="*/ 2147483647 w 1145"/>
              <a:gd name="T47" fmla="*/ 2147483647 h 716"/>
              <a:gd name="T48" fmla="*/ 0 w 1145"/>
              <a:gd name="T49" fmla="*/ 2147483647 h 7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45"/>
              <a:gd name="T76" fmla="*/ 0 h 716"/>
              <a:gd name="T77" fmla="*/ 1145 w 1145"/>
              <a:gd name="T78" fmla="*/ 716 h 71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45" h="716">
                <a:moveTo>
                  <a:pt x="0" y="629"/>
                </a:moveTo>
                <a:cubicBezTo>
                  <a:pt x="8" y="542"/>
                  <a:pt x="29" y="488"/>
                  <a:pt x="79" y="418"/>
                </a:cubicBezTo>
                <a:cubicBezTo>
                  <a:pt x="93" y="373"/>
                  <a:pt x="119" y="334"/>
                  <a:pt x="157" y="308"/>
                </a:cubicBezTo>
                <a:cubicBezTo>
                  <a:pt x="161" y="293"/>
                  <a:pt x="170" y="263"/>
                  <a:pt x="181" y="253"/>
                </a:cubicBezTo>
                <a:cubicBezTo>
                  <a:pt x="186" y="247"/>
                  <a:pt x="196" y="248"/>
                  <a:pt x="204" y="245"/>
                </a:cubicBezTo>
                <a:cubicBezTo>
                  <a:pt x="255" y="216"/>
                  <a:pt x="295" y="173"/>
                  <a:pt x="353" y="159"/>
                </a:cubicBezTo>
                <a:cubicBezTo>
                  <a:pt x="373" y="127"/>
                  <a:pt x="401" y="117"/>
                  <a:pt x="432" y="96"/>
                </a:cubicBezTo>
                <a:cubicBezTo>
                  <a:pt x="472" y="66"/>
                  <a:pt x="544" y="15"/>
                  <a:pt x="596" y="10"/>
                </a:cubicBezTo>
                <a:cubicBezTo>
                  <a:pt x="640" y="5"/>
                  <a:pt x="685" y="4"/>
                  <a:pt x="730" y="2"/>
                </a:cubicBezTo>
                <a:cubicBezTo>
                  <a:pt x="805" y="4"/>
                  <a:pt x="881" y="0"/>
                  <a:pt x="957" y="10"/>
                </a:cubicBezTo>
                <a:cubicBezTo>
                  <a:pt x="966" y="11"/>
                  <a:pt x="965" y="27"/>
                  <a:pt x="973" y="33"/>
                </a:cubicBezTo>
                <a:cubicBezTo>
                  <a:pt x="988" y="45"/>
                  <a:pt x="1010" y="46"/>
                  <a:pt x="1028" y="57"/>
                </a:cubicBezTo>
                <a:cubicBezTo>
                  <a:pt x="1062" y="77"/>
                  <a:pt x="1101" y="107"/>
                  <a:pt x="1130" y="135"/>
                </a:cubicBezTo>
                <a:cubicBezTo>
                  <a:pt x="1134" y="153"/>
                  <a:pt x="1145" y="170"/>
                  <a:pt x="1145" y="190"/>
                </a:cubicBezTo>
                <a:cubicBezTo>
                  <a:pt x="1145" y="239"/>
                  <a:pt x="1101" y="342"/>
                  <a:pt x="1075" y="386"/>
                </a:cubicBezTo>
                <a:cubicBezTo>
                  <a:pt x="1065" y="402"/>
                  <a:pt x="1060" y="426"/>
                  <a:pt x="1043" y="433"/>
                </a:cubicBezTo>
                <a:cubicBezTo>
                  <a:pt x="1027" y="438"/>
                  <a:pt x="1011" y="443"/>
                  <a:pt x="996" y="449"/>
                </a:cubicBezTo>
                <a:cubicBezTo>
                  <a:pt x="909" y="517"/>
                  <a:pt x="791" y="565"/>
                  <a:pt x="683" y="582"/>
                </a:cubicBezTo>
                <a:cubicBezTo>
                  <a:pt x="642" y="595"/>
                  <a:pt x="599" y="605"/>
                  <a:pt x="557" y="614"/>
                </a:cubicBezTo>
                <a:cubicBezTo>
                  <a:pt x="527" y="628"/>
                  <a:pt x="500" y="633"/>
                  <a:pt x="471" y="645"/>
                </a:cubicBezTo>
                <a:cubicBezTo>
                  <a:pt x="436" y="658"/>
                  <a:pt x="421" y="683"/>
                  <a:pt x="392" y="700"/>
                </a:cubicBezTo>
                <a:cubicBezTo>
                  <a:pt x="375" y="709"/>
                  <a:pt x="355" y="709"/>
                  <a:pt x="338" y="716"/>
                </a:cubicBezTo>
                <a:cubicBezTo>
                  <a:pt x="263" y="709"/>
                  <a:pt x="260" y="713"/>
                  <a:pt x="204" y="700"/>
                </a:cubicBezTo>
                <a:cubicBezTo>
                  <a:pt x="182" y="695"/>
                  <a:pt x="141" y="684"/>
                  <a:pt x="141" y="684"/>
                </a:cubicBezTo>
                <a:cubicBezTo>
                  <a:pt x="105" y="660"/>
                  <a:pt x="41" y="629"/>
                  <a:pt x="0" y="629"/>
                </a:cubicBezTo>
                <a:close/>
              </a:path>
            </a:pathLst>
          </a:custGeom>
          <a:noFill/>
          <a:ln w="19050">
            <a:solidFill>
              <a:srgbClr val="3399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Line 39"/>
          <p:cNvSpPr>
            <a:spLocks noChangeShapeType="1"/>
          </p:cNvSpPr>
          <p:nvPr/>
        </p:nvSpPr>
        <p:spPr bwMode="auto">
          <a:xfrm>
            <a:off x="4212415" y="3063810"/>
            <a:ext cx="509588" cy="42386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Line 41"/>
          <p:cNvSpPr>
            <a:spLocks noChangeShapeType="1"/>
          </p:cNvSpPr>
          <p:nvPr/>
        </p:nvSpPr>
        <p:spPr bwMode="auto">
          <a:xfrm>
            <a:off x="837390" y="2778060"/>
            <a:ext cx="511175" cy="4238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Line 42"/>
          <p:cNvSpPr>
            <a:spLocks noChangeShapeType="1"/>
          </p:cNvSpPr>
          <p:nvPr/>
        </p:nvSpPr>
        <p:spPr bwMode="auto">
          <a:xfrm flipH="1">
            <a:off x="2274078" y="1923985"/>
            <a:ext cx="36512" cy="64611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Line 43"/>
          <p:cNvSpPr>
            <a:spLocks noChangeShapeType="1"/>
          </p:cNvSpPr>
          <p:nvPr/>
        </p:nvSpPr>
        <p:spPr bwMode="auto">
          <a:xfrm flipV="1">
            <a:off x="1513665" y="2782823"/>
            <a:ext cx="660400" cy="45878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Line 44"/>
          <p:cNvSpPr>
            <a:spLocks noChangeShapeType="1"/>
          </p:cNvSpPr>
          <p:nvPr/>
        </p:nvSpPr>
        <p:spPr bwMode="auto">
          <a:xfrm flipV="1">
            <a:off x="2472515" y="1836673"/>
            <a:ext cx="809625" cy="2381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45"/>
          <p:cNvSpPr>
            <a:spLocks noChangeShapeType="1"/>
          </p:cNvSpPr>
          <p:nvPr/>
        </p:nvSpPr>
        <p:spPr bwMode="auto">
          <a:xfrm>
            <a:off x="2347103" y="2744723"/>
            <a:ext cx="623887" cy="4238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Line 46"/>
          <p:cNvSpPr>
            <a:spLocks noChangeShapeType="1"/>
          </p:cNvSpPr>
          <p:nvPr/>
        </p:nvSpPr>
        <p:spPr bwMode="auto">
          <a:xfrm>
            <a:off x="2372503" y="2644710"/>
            <a:ext cx="935037" cy="6191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Line 47"/>
          <p:cNvSpPr>
            <a:spLocks noChangeShapeType="1"/>
          </p:cNvSpPr>
          <p:nvPr/>
        </p:nvSpPr>
        <p:spPr bwMode="auto">
          <a:xfrm>
            <a:off x="3393265" y="1847785"/>
            <a:ext cx="523875" cy="4619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Line 48"/>
          <p:cNvSpPr>
            <a:spLocks noChangeShapeType="1"/>
          </p:cNvSpPr>
          <p:nvPr/>
        </p:nvSpPr>
        <p:spPr bwMode="auto">
          <a:xfrm flipV="1">
            <a:off x="3180540" y="2844735"/>
            <a:ext cx="112713" cy="2476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Line 49"/>
          <p:cNvSpPr>
            <a:spLocks noChangeShapeType="1"/>
          </p:cNvSpPr>
          <p:nvPr/>
        </p:nvSpPr>
        <p:spPr bwMode="auto">
          <a:xfrm flipV="1">
            <a:off x="3493278" y="2495485"/>
            <a:ext cx="436562" cy="17303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0" name="Line 50"/>
          <p:cNvSpPr>
            <a:spLocks noChangeShapeType="1"/>
          </p:cNvSpPr>
          <p:nvPr/>
        </p:nvSpPr>
        <p:spPr bwMode="auto">
          <a:xfrm>
            <a:off x="4450540" y="4225860"/>
            <a:ext cx="561975" cy="4746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Line 51"/>
          <p:cNvSpPr>
            <a:spLocks noChangeShapeType="1"/>
          </p:cNvSpPr>
          <p:nvPr/>
        </p:nvSpPr>
        <p:spPr bwMode="auto">
          <a:xfrm>
            <a:off x="4937903" y="3863910"/>
            <a:ext cx="212725" cy="78422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2" name="Line 52"/>
          <p:cNvSpPr>
            <a:spLocks noChangeShapeType="1"/>
          </p:cNvSpPr>
          <p:nvPr/>
        </p:nvSpPr>
        <p:spPr bwMode="auto">
          <a:xfrm>
            <a:off x="5609415" y="3889310"/>
            <a:ext cx="174625" cy="93503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Line 53"/>
          <p:cNvSpPr>
            <a:spLocks noChangeShapeType="1"/>
          </p:cNvSpPr>
          <p:nvPr/>
        </p:nvSpPr>
        <p:spPr bwMode="auto">
          <a:xfrm flipV="1">
            <a:off x="4488640" y="3876610"/>
            <a:ext cx="361950" cy="17462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Line 54"/>
          <p:cNvSpPr>
            <a:spLocks noChangeShapeType="1"/>
          </p:cNvSpPr>
          <p:nvPr/>
        </p:nvSpPr>
        <p:spPr bwMode="auto">
          <a:xfrm>
            <a:off x="5010928" y="3778185"/>
            <a:ext cx="449262" cy="25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5" name="Line 55"/>
          <p:cNvSpPr>
            <a:spLocks noChangeShapeType="1"/>
          </p:cNvSpPr>
          <p:nvPr/>
        </p:nvSpPr>
        <p:spPr bwMode="auto">
          <a:xfrm>
            <a:off x="5223653" y="4848160"/>
            <a:ext cx="436562" cy="15081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6" name="Line 56"/>
          <p:cNvSpPr>
            <a:spLocks noChangeShapeType="1"/>
          </p:cNvSpPr>
          <p:nvPr/>
        </p:nvSpPr>
        <p:spPr bwMode="auto">
          <a:xfrm>
            <a:off x="5871353" y="5060885"/>
            <a:ext cx="187325" cy="4238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Freeform 57"/>
          <p:cNvSpPr>
            <a:spLocks/>
          </p:cNvSpPr>
          <p:nvPr/>
        </p:nvSpPr>
        <p:spPr bwMode="auto">
          <a:xfrm>
            <a:off x="475440" y="1433448"/>
            <a:ext cx="2246313" cy="2489200"/>
          </a:xfrm>
          <a:custGeom>
            <a:avLst/>
            <a:gdLst>
              <a:gd name="T0" fmla="*/ 2147483647 w 1415"/>
              <a:gd name="T1" fmla="*/ 2147483647 h 1568"/>
              <a:gd name="T2" fmla="*/ 2147483647 w 1415"/>
              <a:gd name="T3" fmla="*/ 2147483647 h 1568"/>
              <a:gd name="T4" fmla="*/ 2147483647 w 1415"/>
              <a:gd name="T5" fmla="*/ 2147483647 h 1568"/>
              <a:gd name="T6" fmla="*/ 2147483647 w 1415"/>
              <a:gd name="T7" fmla="*/ 2147483647 h 1568"/>
              <a:gd name="T8" fmla="*/ 2147483647 w 1415"/>
              <a:gd name="T9" fmla="*/ 2147483647 h 1568"/>
              <a:gd name="T10" fmla="*/ 2147483647 w 1415"/>
              <a:gd name="T11" fmla="*/ 2147483647 h 1568"/>
              <a:gd name="T12" fmla="*/ 2147483647 w 1415"/>
              <a:gd name="T13" fmla="*/ 2147483647 h 1568"/>
              <a:gd name="T14" fmla="*/ 2147483647 w 1415"/>
              <a:gd name="T15" fmla="*/ 2147483647 h 1568"/>
              <a:gd name="T16" fmla="*/ 2147483647 w 1415"/>
              <a:gd name="T17" fmla="*/ 2147483647 h 1568"/>
              <a:gd name="T18" fmla="*/ 2147483647 w 1415"/>
              <a:gd name="T19" fmla="*/ 2147483647 h 1568"/>
              <a:gd name="T20" fmla="*/ 2147483647 w 1415"/>
              <a:gd name="T21" fmla="*/ 2147483647 h 1568"/>
              <a:gd name="T22" fmla="*/ 2147483647 w 1415"/>
              <a:gd name="T23" fmla="*/ 2147483647 h 1568"/>
              <a:gd name="T24" fmla="*/ 2147483647 w 1415"/>
              <a:gd name="T25" fmla="*/ 2147483647 h 1568"/>
              <a:gd name="T26" fmla="*/ 2147483647 w 1415"/>
              <a:gd name="T27" fmla="*/ 2147483647 h 1568"/>
              <a:gd name="T28" fmla="*/ 2147483647 w 1415"/>
              <a:gd name="T29" fmla="*/ 2147483647 h 1568"/>
              <a:gd name="T30" fmla="*/ 2147483647 w 1415"/>
              <a:gd name="T31" fmla="*/ 2147483647 h 1568"/>
              <a:gd name="T32" fmla="*/ 2147483647 w 1415"/>
              <a:gd name="T33" fmla="*/ 0 h 1568"/>
              <a:gd name="T34" fmla="*/ 2147483647 w 1415"/>
              <a:gd name="T35" fmla="*/ 2147483647 h 1568"/>
              <a:gd name="T36" fmla="*/ 2147483647 w 1415"/>
              <a:gd name="T37" fmla="*/ 2147483647 h 1568"/>
              <a:gd name="T38" fmla="*/ 2147483647 w 1415"/>
              <a:gd name="T39" fmla="*/ 2147483647 h 1568"/>
              <a:gd name="T40" fmla="*/ 2147483647 w 1415"/>
              <a:gd name="T41" fmla="*/ 2147483647 h 1568"/>
              <a:gd name="T42" fmla="*/ 2147483647 w 1415"/>
              <a:gd name="T43" fmla="*/ 2147483647 h 1568"/>
              <a:gd name="T44" fmla="*/ 2147483647 w 1415"/>
              <a:gd name="T45" fmla="*/ 2147483647 h 1568"/>
              <a:gd name="T46" fmla="*/ 2147483647 w 1415"/>
              <a:gd name="T47" fmla="*/ 2147483647 h 1568"/>
              <a:gd name="T48" fmla="*/ 2147483647 w 1415"/>
              <a:gd name="T49" fmla="*/ 2147483647 h 1568"/>
              <a:gd name="T50" fmla="*/ 2147483647 w 1415"/>
              <a:gd name="T51" fmla="*/ 2147483647 h 15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15"/>
              <a:gd name="T79" fmla="*/ 0 h 1568"/>
              <a:gd name="T80" fmla="*/ 1415 w 1415"/>
              <a:gd name="T81" fmla="*/ 1568 h 156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15" h="1568">
                <a:moveTo>
                  <a:pt x="56" y="361"/>
                </a:moveTo>
                <a:cubicBezTo>
                  <a:pt x="52" y="480"/>
                  <a:pt x="63" y="616"/>
                  <a:pt x="32" y="737"/>
                </a:cubicBezTo>
                <a:cubicBezTo>
                  <a:pt x="21" y="845"/>
                  <a:pt x="0" y="978"/>
                  <a:pt x="63" y="1074"/>
                </a:cubicBezTo>
                <a:cubicBezTo>
                  <a:pt x="86" y="1169"/>
                  <a:pt x="157" y="1244"/>
                  <a:pt x="220" y="1317"/>
                </a:cubicBezTo>
                <a:cubicBezTo>
                  <a:pt x="337" y="1451"/>
                  <a:pt x="460" y="1516"/>
                  <a:pt x="628" y="1568"/>
                </a:cubicBezTo>
                <a:cubicBezTo>
                  <a:pt x="690" y="1565"/>
                  <a:pt x="753" y="1565"/>
                  <a:pt x="816" y="1561"/>
                </a:cubicBezTo>
                <a:cubicBezTo>
                  <a:pt x="868" y="1557"/>
                  <a:pt x="927" y="1484"/>
                  <a:pt x="981" y="1466"/>
                </a:cubicBezTo>
                <a:cubicBezTo>
                  <a:pt x="1025" y="1422"/>
                  <a:pt x="1065" y="1379"/>
                  <a:pt x="1114" y="1341"/>
                </a:cubicBezTo>
                <a:cubicBezTo>
                  <a:pt x="1150" y="1269"/>
                  <a:pt x="1207" y="1210"/>
                  <a:pt x="1240" y="1137"/>
                </a:cubicBezTo>
                <a:cubicBezTo>
                  <a:pt x="1268" y="1072"/>
                  <a:pt x="1260" y="997"/>
                  <a:pt x="1287" y="933"/>
                </a:cubicBezTo>
                <a:cubicBezTo>
                  <a:pt x="1302" y="894"/>
                  <a:pt x="1303" y="853"/>
                  <a:pt x="1318" y="815"/>
                </a:cubicBezTo>
                <a:cubicBezTo>
                  <a:pt x="1326" y="793"/>
                  <a:pt x="1342" y="775"/>
                  <a:pt x="1350" y="753"/>
                </a:cubicBezTo>
                <a:cubicBezTo>
                  <a:pt x="1369" y="693"/>
                  <a:pt x="1381" y="632"/>
                  <a:pt x="1397" y="572"/>
                </a:cubicBezTo>
                <a:cubicBezTo>
                  <a:pt x="1394" y="476"/>
                  <a:pt x="1415" y="306"/>
                  <a:pt x="1350" y="204"/>
                </a:cubicBezTo>
                <a:cubicBezTo>
                  <a:pt x="1309" y="140"/>
                  <a:pt x="1323" y="187"/>
                  <a:pt x="1287" y="117"/>
                </a:cubicBezTo>
                <a:cubicBezTo>
                  <a:pt x="1282" y="107"/>
                  <a:pt x="1264" y="71"/>
                  <a:pt x="1256" y="62"/>
                </a:cubicBezTo>
                <a:cubicBezTo>
                  <a:pt x="1236" y="40"/>
                  <a:pt x="1193" y="0"/>
                  <a:pt x="1193" y="0"/>
                </a:cubicBezTo>
                <a:cubicBezTo>
                  <a:pt x="1104" y="5"/>
                  <a:pt x="1011" y="6"/>
                  <a:pt x="926" y="31"/>
                </a:cubicBezTo>
                <a:cubicBezTo>
                  <a:pt x="909" y="35"/>
                  <a:pt x="896" y="50"/>
                  <a:pt x="879" y="55"/>
                </a:cubicBezTo>
                <a:cubicBezTo>
                  <a:pt x="845" y="63"/>
                  <a:pt x="777" y="70"/>
                  <a:pt x="777" y="70"/>
                </a:cubicBezTo>
                <a:cubicBezTo>
                  <a:pt x="693" y="99"/>
                  <a:pt x="604" y="123"/>
                  <a:pt x="518" y="141"/>
                </a:cubicBezTo>
                <a:cubicBezTo>
                  <a:pt x="446" y="170"/>
                  <a:pt x="351" y="194"/>
                  <a:pt x="275" y="211"/>
                </a:cubicBezTo>
                <a:cubicBezTo>
                  <a:pt x="249" y="228"/>
                  <a:pt x="224" y="229"/>
                  <a:pt x="197" y="243"/>
                </a:cubicBezTo>
                <a:cubicBezTo>
                  <a:pt x="143" y="270"/>
                  <a:pt x="201" y="250"/>
                  <a:pt x="150" y="266"/>
                </a:cubicBezTo>
                <a:cubicBezTo>
                  <a:pt x="123" y="283"/>
                  <a:pt x="116" y="303"/>
                  <a:pt x="87" y="313"/>
                </a:cubicBezTo>
                <a:cubicBezTo>
                  <a:pt x="69" y="365"/>
                  <a:pt x="87" y="361"/>
                  <a:pt x="56" y="361"/>
                </a:cubicBezTo>
                <a:close/>
              </a:path>
            </a:pathLst>
          </a:custGeom>
          <a:noFill/>
          <a:ln w="19050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Text Box 58"/>
          <p:cNvSpPr txBox="1">
            <a:spLocks noChangeArrowheads="1"/>
          </p:cNvSpPr>
          <p:nvPr/>
        </p:nvSpPr>
        <p:spPr bwMode="auto">
          <a:xfrm>
            <a:off x="745315" y="3970273"/>
            <a:ext cx="1481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Data fusion</a:t>
            </a:r>
          </a:p>
        </p:txBody>
      </p:sp>
      <p:sp>
        <p:nvSpPr>
          <p:cNvPr id="16423" name="Text Box 59"/>
          <p:cNvSpPr txBox="1">
            <a:spLocks noChangeArrowheads="1"/>
          </p:cNvSpPr>
          <p:nvPr/>
        </p:nvSpPr>
        <p:spPr bwMode="auto">
          <a:xfrm>
            <a:off x="4891865" y="2400235"/>
            <a:ext cx="33634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Cooperative communication</a:t>
            </a:r>
          </a:p>
        </p:txBody>
      </p:sp>
      <p:sp>
        <p:nvSpPr>
          <p:cNvPr id="35880" name="Text Box 60"/>
          <p:cNvSpPr txBox="1">
            <a:spLocks noChangeArrowheads="1"/>
          </p:cNvSpPr>
          <p:nvPr/>
        </p:nvSpPr>
        <p:spPr bwMode="auto">
          <a:xfrm>
            <a:off x="3634565" y="5052948"/>
            <a:ext cx="1069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Routing</a:t>
            </a:r>
          </a:p>
        </p:txBody>
      </p:sp>
      <p:sp>
        <p:nvSpPr>
          <p:cNvPr id="35881" name="Line 61"/>
          <p:cNvSpPr>
            <a:spLocks noChangeShapeType="1"/>
          </p:cNvSpPr>
          <p:nvPr/>
        </p:nvSpPr>
        <p:spPr bwMode="auto">
          <a:xfrm>
            <a:off x="891365" y="2706623"/>
            <a:ext cx="1258888" cy="158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Text Box 62"/>
          <p:cNvSpPr txBox="1">
            <a:spLocks noChangeArrowheads="1"/>
          </p:cNvSpPr>
          <p:nvPr/>
        </p:nvSpPr>
        <p:spPr bwMode="auto">
          <a:xfrm>
            <a:off x="455613" y="5769059"/>
            <a:ext cx="76357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Basic goal: detection/identification of point or distributed sources subject to distortion constraints, and timely notification of end user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ontinuum Medium" pitchFamily="2" charset="0"/>
                <a:cs typeface="Arial" pitchFamily="34" charset="0"/>
              </a:rPr>
              <a:t>Context</a:t>
            </a:r>
          </a:p>
        </p:txBody>
      </p:sp>
      <p:sp>
        <p:nvSpPr>
          <p:cNvPr id="36867" name="Oval 3"/>
          <p:cNvSpPr>
            <a:spLocks noChangeAspect="1" noChangeArrowheads="1"/>
          </p:cNvSpPr>
          <p:nvPr/>
        </p:nvSpPr>
        <p:spPr bwMode="auto">
          <a:xfrm>
            <a:off x="6226175" y="4084722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68" name="Oval 4"/>
          <p:cNvSpPr>
            <a:spLocks noChangeAspect="1" noChangeArrowheads="1"/>
          </p:cNvSpPr>
          <p:nvPr/>
        </p:nvSpPr>
        <p:spPr bwMode="auto">
          <a:xfrm>
            <a:off x="5281613" y="4176797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69" name="Oval 5"/>
          <p:cNvSpPr>
            <a:spLocks noChangeAspect="1" noChangeArrowheads="1"/>
          </p:cNvSpPr>
          <p:nvPr/>
        </p:nvSpPr>
        <p:spPr bwMode="auto">
          <a:xfrm>
            <a:off x="5214938" y="4992772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70" name="Oval 6"/>
          <p:cNvSpPr>
            <a:spLocks noChangeAspect="1" noChangeArrowheads="1"/>
          </p:cNvSpPr>
          <p:nvPr/>
        </p:nvSpPr>
        <p:spPr bwMode="auto">
          <a:xfrm>
            <a:off x="6927850" y="4713372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71" name="Oval 7"/>
          <p:cNvSpPr>
            <a:spLocks noChangeAspect="1" noChangeArrowheads="1"/>
          </p:cNvSpPr>
          <p:nvPr/>
        </p:nvSpPr>
        <p:spPr bwMode="auto">
          <a:xfrm>
            <a:off x="4375150" y="5589672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72" name="Oval 8"/>
          <p:cNvSpPr>
            <a:spLocks noChangeAspect="1" noChangeArrowheads="1"/>
          </p:cNvSpPr>
          <p:nvPr/>
        </p:nvSpPr>
        <p:spPr bwMode="auto">
          <a:xfrm>
            <a:off x="7896225" y="5505534"/>
            <a:ext cx="180975" cy="180975"/>
          </a:xfrm>
          <a:prstGeom prst="ellipse">
            <a:avLst/>
          </a:prstGeom>
          <a:solidFill>
            <a:srgbClr val="6600CC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6600C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73" name="Oval 9"/>
          <p:cNvSpPr>
            <a:spLocks noChangeAspect="1" noChangeArrowheads="1"/>
          </p:cNvSpPr>
          <p:nvPr/>
        </p:nvSpPr>
        <p:spPr bwMode="auto">
          <a:xfrm>
            <a:off x="3727450" y="5059447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6978650" y="4867359"/>
            <a:ext cx="1001713" cy="76676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5283200" y="4286334"/>
            <a:ext cx="49213" cy="77946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V="1">
            <a:off x="4579938" y="5251534"/>
            <a:ext cx="679450" cy="4333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5"/>
          <p:cNvSpPr>
            <a:spLocks noChangeShapeType="1"/>
          </p:cNvSpPr>
          <p:nvPr/>
        </p:nvSpPr>
        <p:spPr bwMode="auto">
          <a:xfrm flipV="1">
            <a:off x="5410200" y="4216484"/>
            <a:ext cx="890588" cy="7461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16"/>
          <p:cNvSpPr>
            <a:spLocks noChangeShapeType="1"/>
          </p:cNvSpPr>
          <p:nvPr/>
        </p:nvSpPr>
        <p:spPr bwMode="auto">
          <a:xfrm>
            <a:off x="6376988" y="4216484"/>
            <a:ext cx="531812" cy="5937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9"/>
          <p:cNvSpPr txBox="1">
            <a:spLocks noChangeArrowheads="1"/>
          </p:cNvSpPr>
          <p:nvPr/>
        </p:nvSpPr>
        <p:spPr bwMode="auto">
          <a:xfrm>
            <a:off x="381000" y="1380464"/>
            <a:ext cx="8486775" cy="263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lnSpc>
                <a:spcPct val="105000"/>
              </a:lnSpc>
              <a:spcAft>
                <a:spcPts val="1200"/>
              </a:spcAft>
              <a:buClr>
                <a:srgbClr val="008A3E"/>
              </a:buClr>
              <a:buFontTx/>
              <a:buChar char="•"/>
            </a:pPr>
            <a:r>
              <a:rPr lang="en-US" sz="2000"/>
              <a:t>Cooperative reception problem very similar to multi-node fusion</a:t>
            </a:r>
            <a:br>
              <a:rPr lang="en-US" sz="2000"/>
            </a:br>
            <a:r>
              <a:rPr lang="en-US" sz="2000"/>
              <a:t>problem; same initiation procedure required to create the cluster, however we can choose channel code.</a:t>
            </a:r>
          </a:p>
          <a:p>
            <a:pPr marL="287338" indent="-287338">
              <a:lnSpc>
                <a:spcPct val="105000"/>
              </a:lnSpc>
              <a:spcAft>
                <a:spcPts val="1200"/>
              </a:spcAft>
              <a:buClr>
                <a:srgbClr val="008A3E"/>
              </a:buClr>
              <a:buFontTx/>
              <a:buChar char="•"/>
            </a:pPr>
            <a:r>
              <a:rPr lang="en-US" sz="2000"/>
              <a:t>Cooperative transmission and reception similar to multi-target multi-</a:t>
            </a:r>
            <a:br>
              <a:rPr lang="en-US" sz="2000"/>
            </a:br>
            <a:r>
              <a:rPr lang="en-US" sz="2000"/>
              <a:t>node fusion, but more can be done: beacons, space-time coding</a:t>
            </a:r>
          </a:p>
          <a:p>
            <a:pPr marL="287338" indent="-287338">
              <a:lnSpc>
                <a:spcPct val="105000"/>
              </a:lnSpc>
              <a:spcAft>
                <a:spcPts val="1200"/>
              </a:spcAft>
              <a:buClr>
                <a:srgbClr val="008A3E"/>
              </a:buClr>
              <a:buFontTx/>
              <a:buChar char="•"/>
            </a:pPr>
            <a:r>
              <a:rPr lang="en-US" sz="2000"/>
              <a:t>Use to overcome gaps in network, communicate with devices</a:t>
            </a:r>
            <a:br>
              <a:rPr lang="en-US" sz="2000"/>
            </a:br>
            <a:r>
              <a:rPr lang="en-US" sz="2000"/>
              <a:t>outside of sensor network (e.g. UAV)</a:t>
            </a:r>
          </a:p>
        </p:txBody>
      </p:sp>
      <p:sp>
        <p:nvSpPr>
          <p:cNvPr id="36880" name="Oval 23"/>
          <p:cNvSpPr>
            <a:spLocks noChangeAspect="1" noChangeArrowheads="1"/>
          </p:cNvSpPr>
          <p:nvPr/>
        </p:nvSpPr>
        <p:spPr bwMode="auto">
          <a:xfrm>
            <a:off x="1884363" y="5405522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81" name="Oval 24"/>
          <p:cNvSpPr>
            <a:spLocks noChangeAspect="1" noChangeArrowheads="1"/>
          </p:cNvSpPr>
          <p:nvPr/>
        </p:nvSpPr>
        <p:spPr bwMode="auto">
          <a:xfrm>
            <a:off x="4321175" y="4694322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82" name="Oval 25"/>
          <p:cNvSpPr>
            <a:spLocks noChangeAspect="1" noChangeArrowheads="1"/>
          </p:cNvSpPr>
          <p:nvPr/>
        </p:nvSpPr>
        <p:spPr bwMode="auto">
          <a:xfrm>
            <a:off x="2335213" y="4546684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83" name="Oval 26"/>
          <p:cNvSpPr>
            <a:spLocks noChangeAspect="1" noChangeArrowheads="1"/>
          </p:cNvSpPr>
          <p:nvPr/>
        </p:nvSpPr>
        <p:spPr bwMode="auto">
          <a:xfrm>
            <a:off x="3751263" y="5638884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84" name="Oval 27"/>
          <p:cNvSpPr>
            <a:spLocks noChangeAspect="1" noChangeArrowheads="1"/>
          </p:cNvSpPr>
          <p:nvPr/>
        </p:nvSpPr>
        <p:spPr bwMode="auto">
          <a:xfrm>
            <a:off x="2144713" y="5003884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85" name="Oval 28"/>
          <p:cNvSpPr>
            <a:spLocks noChangeAspect="1" noChangeArrowheads="1"/>
          </p:cNvSpPr>
          <p:nvPr/>
        </p:nvSpPr>
        <p:spPr bwMode="auto">
          <a:xfrm>
            <a:off x="1287463" y="4732422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86" name="Line 29"/>
          <p:cNvSpPr>
            <a:spLocks noChangeShapeType="1"/>
          </p:cNvSpPr>
          <p:nvPr/>
        </p:nvSpPr>
        <p:spPr bwMode="auto">
          <a:xfrm>
            <a:off x="3916363" y="5732547"/>
            <a:ext cx="420687" cy="2063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30"/>
          <p:cNvSpPr>
            <a:spLocks noChangeShapeType="1"/>
          </p:cNvSpPr>
          <p:nvPr/>
        </p:nvSpPr>
        <p:spPr bwMode="auto">
          <a:xfrm flipV="1">
            <a:off x="3903663" y="4910222"/>
            <a:ext cx="315912" cy="1492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Line 31"/>
          <p:cNvSpPr>
            <a:spLocks noChangeShapeType="1"/>
          </p:cNvSpPr>
          <p:nvPr/>
        </p:nvSpPr>
        <p:spPr bwMode="auto">
          <a:xfrm flipH="1" flipV="1">
            <a:off x="3819525" y="5300747"/>
            <a:ext cx="58738" cy="31591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Line 32"/>
          <p:cNvSpPr>
            <a:spLocks noChangeShapeType="1"/>
          </p:cNvSpPr>
          <p:nvPr/>
        </p:nvSpPr>
        <p:spPr bwMode="auto">
          <a:xfrm>
            <a:off x="4511675" y="4762584"/>
            <a:ext cx="665163" cy="2667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Line 33"/>
          <p:cNvSpPr>
            <a:spLocks noChangeShapeType="1"/>
          </p:cNvSpPr>
          <p:nvPr/>
        </p:nvSpPr>
        <p:spPr bwMode="auto">
          <a:xfrm flipH="1" flipV="1">
            <a:off x="4427538" y="4926097"/>
            <a:ext cx="84137" cy="6397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Line 34"/>
          <p:cNvSpPr>
            <a:spLocks noChangeShapeType="1"/>
          </p:cNvSpPr>
          <p:nvPr/>
        </p:nvSpPr>
        <p:spPr bwMode="auto">
          <a:xfrm flipH="1" flipV="1">
            <a:off x="3932238" y="5210259"/>
            <a:ext cx="449262" cy="406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Line 35"/>
          <p:cNvSpPr>
            <a:spLocks noChangeShapeType="1"/>
          </p:cNvSpPr>
          <p:nvPr/>
        </p:nvSpPr>
        <p:spPr bwMode="auto">
          <a:xfrm flipV="1">
            <a:off x="1504950" y="4691147"/>
            <a:ext cx="742950" cy="10953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Line 36"/>
          <p:cNvSpPr>
            <a:spLocks noChangeShapeType="1"/>
          </p:cNvSpPr>
          <p:nvPr/>
        </p:nvSpPr>
        <p:spPr bwMode="auto">
          <a:xfrm>
            <a:off x="1492250" y="4851484"/>
            <a:ext cx="601663" cy="22701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4" name="Line 37"/>
          <p:cNvSpPr>
            <a:spLocks noChangeShapeType="1"/>
          </p:cNvSpPr>
          <p:nvPr/>
        </p:nvSpPr>
        <p:spPr bwMode="auto">
          <a:xfrm>
            <a:off x="1414463" y="4903872"/>
            <a:ext cx="473075" cy="4873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Line 38"/>
          <p:cNvSpPr>
            <a:spLocks noChangeShapeType="1"/>
          </p:cNvSpPr>
          <p:nvPr/>
        </p:nvSpPr>
        <p:spPr bwMode="auto">
          <a:xfrm flipV="1">
            <a:off x="2049463" y="5222959"/>
            <a:ext cx="69850" cy="2000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Line 39"/>
          <p:cNvSpPr>
            <a:spLocks noChangeShapeType="1"/>
          </p:cNvSpPr>
          <p:nvPr/>
        </p:nvSpPr>
        <p:spPr bwMode="auto">
          <a:xfrm flipV="1">
            <a:off x="2243138" y="4730834"/>
            <a:ext cx="160337" cy="27781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Freeform 41"/>
          <p:cNvSpPr>
            <a:spLocks/>
          </p:cNvSpPr>
          <p:nvPr/>
        </p:nvSpPr>
        <p:spPr bwMode="auto">
          <a:xfrm>
            <a:off x="1036638" y="4368884"/>
            <a:ext cx="1865312" cy="1719263"/>
          </a:xfrm>
          <a:custGeom>
            <a:avLst/>
            <a:gdLst>
              <a:gd name="T0" fmla="*/ 0 w 1175"/>
              <a:gd name="T1" fmla="*/ 2147483647 h 1083"/>
              <a:gd name="T2" fmla="*/ 2147483647 w 1175"/>
              <a:gd name="T3" fmla="*/ 2147483647 h 1083"/>
              <a:gd name="T4" fmla="*/ 2147483647 w 1175"/>
              <a:gd name="T5" fmla="*/ 2147483647 h 1083"/>
              <a:gd name="T6" fmla="*/ 2147483647 w 1175"/>
              <a:gd name="T7" fmla="*/ 2147483647 h 1083"/>
              <a:gd name="T8" fmla="*/ 2147483647 w 1175"/>
              <a:gd name="T9" fmla="*/ 2147483647 h 1083"/>
              <a:gd name="T10" fmla="*/ 2147483647 w 1175"/>
              <a:gd name="T11" fmla="*/ 2147483647 h 1083"/>
              <a:gd name="T12" fmla="*/ 2147483647 w 1175"/>
              <a:gd name="T13" fmla="*/ 2147483647 h 1083"/>
              <a:gd name="T14" fmla="*/ 2147483647 w 1175"/>
              <a:gd name="T15" fmla="*/ 2147483647 h 1083"/>
              <a:gd name="T16" fmla="*/ 2147483647 w 1175"/>
              <a:gd name="T17" fmla="*/ 2147483647 h 1083"/>
              <a:gd name="T18" fmla="*/ 2147483647 w 1175"/>
              <a:gd name="T19" fmla="*/ 2147483647 h 1083"/>
              <a:gd name="T20" fmla="*/ 2147483647 w 1175"/>
              <a:gd name="T21" fmla="*/ 2147483647 h 1083"/>
              <a:gd name="T22" fmla="*/ 2147483647 w 1175"/>
              <a:gd name="T23" fmla="*/ 2147483647 h 1083"/>
              <a:gd name="T24" fmla="*/ 2147483647 w 1175"/>
              <a:gd name="T25" fmla="*/ 2147483647 h 1083"/>
              <a:gd name="T26" fmla="*/ 2147483647 w 1175"/>
              <a:gd name="T27" fmla="*/ 2147483647 h 1083"/>
              <a:gd name="T28" fmla="*/ 2147483647 w 1175"/>
              <a:gd name="T29" fmla="*/ 2147483647 h 1083"/>
              <a:gd name="T30" fmla="*/ 2147483647 w 1175"/>
              <a:gd name="T31" fmla="*/ 2147483647 h 1083"/>
              <a:gd name="T32" fmla="*/ 2147483647 w 1175"/>
              <a:gd name="T33" fmla="*/ 2147483647 h 1083"/>
              <a:gd name="T34" fmla="*/ 2147483647 w 1175"/>
              <a:gd name="T35" fmla="*/ 2147483647 h 1083"/>
              <a:gd name="T36" fmla="*/ 2147483647 w 1175"/>
              <a:gd name="T37" fmla="*/ 2147483647 h 1083"/>
              <a:gd name="T38" fmla="*/ 2147483647 w 1175"/>
              <a:gd name="T39" fmla="*/ 2147483647 h 1083"/>
              <a:gd name="T40" fmla="*/ 0 w 1175"/>
              <a:gd name="T41" fmla="*/ 2147483647 h 1083"/>
              <a:gd name="T42" fmla="*/ 0 w 1175"/>
              <a:gd name="T43" fmla="*/ 2147483647 h 108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75"/>
              <a:gd name="T67" fmla="*/ 0 h 1083"/>
              <a:gd name="T68" fmla="*/ 1175 w 1175"/>
              <a:gd name="T69" fmla="*/ 1083 h 108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75" h="1083">
                <a:moveTo>
                  <a:pt x="0" y="177"/>
                </a:moveTo>
                <a:cubicBezTo>
                  <a:pt x="56" y="91"/>
                  <a:pt x="114" y="83"/>
                  <a:pt x="212" y="71"/>
                </a:cubicBezTo>
                <a:cubicBezTo>
                  <a:pt x="283" y="61"/>
                  <a:pt x="353" y="53"/>
                  <a:pt x="425" y="47"/>
                </a:cubicBezTo>
                <a:cubicBezTo>
                  <a:pt x="517" y="29"/>
                  <a:pt x="543" y="27"/>
                  <a:pt x="661" y="22"/>
                </a:cubicBezTo>
                <a:cubicBezTo>
                  <a:pt x="792" y="0"/>
                  <a:pt x="920" y="7"/>
                  <a:pt x="1053" y="14"/>
                </a:cubicBezTo>
                <a:cubicBezTo>
                  <a:pt x="1101" y="37"/>
                  <a:pt x="1134" y="87"/>
                  <a:pt x="1159" y="136"/>
                </a:cubicBezTo>
                <a:cubicBezTo>
                  <a:pt x="1175" y="205"/>
                  <a:pt x="1157" y="262"/>
                  <a:pt x="1127" y="324"/>
                </a:cubicBezTo>
                <a:cubicBezTo>
                  <a:pt x="1114" y="376"/>
                  <a:pt x="1100" y="414"/>
                  <a:pt x="1086" y="463"/>
                </a:cubicBezTo>
                <a:cubicBezTo>
                  <a:pt x="1067" y="522"/>
                  <a:pt x="1062" y="598"/>
                  <a:pt x="1029" y="651"/>
                </a:cubicBezTo>
                <a:cubicBezTo>
                  <a:pt x="1007" y="747"/>
                  <a:pt x="965" y="841"/>
                  <a:pt x="922" y="928"/>
                </a:cubicBezTo>
                <a:cubicBezTo>
                  <a:pt x="894" y="982"/>
                  <a:pt x="871" y="1062"/>
                  <a:pt x="808" y="1083"/>
                </a:cubicBezTo>
                <a:cubicBezTo>
                  <a:pt x="669" y="1075"/>
                  <a:pt x="659" y="1077"/>
                  <a:pt x="555" y="1034"/>
                </a:cubicBezTo>
                <a:cubicBezTo>
                  <a:pt x="528" y="1007"/>
                  <a:pt x="493" y="988"/>
                  <a:pt x="457" y="977"/>
                </a:cubicBezTo>
                <a:cubicBezTo>
                  <a:pt x="419" y="919"/>
                  <a:pt x="441" y="938"/>
                  <a:pt x="400" y="912"/>
                </a:cubicBezTo>
                <a:cubicBezTo>
                  <a:pt x="374" y="872"/>
                  <a:pt x="364" y="892"/>
                  <a:pt x="335" y="863"/>
                </a:cubicBezTo>
                <a:cubicBezTo>
                  <a:pt x="302" y="830"/>
                  <a:pt x="276" y="788"/>
                  <a:pt x="245" y="757"/>
                </a:cubicBezTo>
                <a:cubicBezTo>
                  <a:pt x="221" y="733"/>
                  <a:pt x="194" y="714"/>
                  <a:pt x="171" y="691"/>
                </a:cubicBezTo>
                <a:cubicBezTo>
                  <a:pt x="143" y="663"/>
                  <a:pt x="123" y="631"/>
                  <a:pt x="98" y="602"/>
                </a:cubicBezTo>
                <a:cubicBezTo>
                  <a:pt x="85" y="587"/>
                  <a:pt x="57" y="561"/>
                  <a:pt x="57" y="561"/>
                </a:cubicBezTo>
                <a:cubicBezTo>
                  <a:pt x="49" y="501"/>
                  <a:pt x="38" y="439"/>
                  <a:pt x="25" y="381"/>
                </a:cubicBezTo>
                <a:cubicBezTo>
                  <a:pt x="19" y="356"/>
                  <a:pt x="0" y="334"/>
                  <a:pt x="0" y="308"/>
                </a:cubicBezTo>
                <a:cubicBezTo>
                  <a:pt x="0" y="264"/>
                  <a:pt x="0" y="220"/>
                  <a:pt x="0" y="177"/>
                </a:cubicBezTo>
                <a:close/>
              </a:path>
            </a:pathLst>
          </a:cu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Freeform 44"/>
          <p:cNvSpPr>
            <a:spLocks/>
          </p:cNvSpPr>
          <p:nvPr/>
        </p:nvSpPr>
        <p:spPr bwMode="auto">
          <a:xfrm>
            <a:off x="3375025" y="4338722"/>
            <a:ext cx="1479550" cy="1970087"/>
          </a:xfrm>
          <a:custGeom>
            <a:avLst/>
            <a:gdLst>
              <a:gd name="T0" fmla="*/ 2147483647 w 932"/>
              <a:gd name="T1" fmla="*/ 2147483647 h 1241"/>
              <a:gd name="T2" fmla="*/ 2147483647 w 932"/>
              <a:gd name="T3" fmla="*/ 2147483647 h 1241"/>
              <a:gd name="T4" fmla="*/ 2147483647 w 932"/>
              <a:gd name="T5" fmla="*/ 2147483647 h 1241"/>
              <a:gd name="T6" fmla="*/ 2147483647 w 932"/>
              <a:gd name="T7" fmla="*/ 2147483647 h 1241"/>
              <a:gd name="T8" fmla="*/ 2147483647 w 932"/>
              <a:gd name="T9" fmla="*/ 2147483647 h 1241"/>
              <a:gd name="T10" fmla="*/ 2147483647 w 932"/>
              <a:gd name="T11" fmla="*/ 2147483647 h 1241"/>
              <a:gd name="T12" fmla="*/ 2147483647 w 932"/>
              <a:gd name="T13" fmla="*/ 2147483647 h 1241"/>
              <a:gd name="T14" fmla="*/ 2147483647 w 932"/>
              <a:gd name="T15" fmla="*/ 2147483647 h 1241"/>
              <a:gd name="T16" fmla="*/ 2147483647 w 932"/>
              <a:gd name="T17" fmla="*/ 2147483647 h 1241"/>
              <a:gd name="T18" fmla="*/ 2147483647 w 932"/>
              <a:gd name="T19" fmla="*/ 2147483647 h 1241"/>
              <a:gd name="T20" fmla="*/ 2147483647 w 932"/>
              <a:gd name="T21" fmla="*/ 2147483647 h 1241"/>
              <a:gd name="T22" fmla="*/ 2147483647 w 932"/>
              <a:gd name="T23" fmla="*/ 2147483647 h 1241"/>
              <a:gd name="T24" fmla="*/ 2147483647 w 932"/>
              <a:gd name="T25" fmla="*/ 2147483647 h 1241"/>
              <a:gd name="T26" fmla="*/ 2147483647 w 932"/>
              <a:gd name="T27" fmla="*/ 2147483647 h 1241"/>
              <a:gd name="T28" fmla="*/ 2147483647 w 932"/>
              <a:gd name="T29" fmla="*/ 2147483647 h 1241"/>
              <a:gd name="T30" fmla="*/ 2147483647 w 932"/>
              <a:gd name="T31" fmla="*/ 2147483647 h 1241"/>
              <a:gd name="T32" fmla="*/ 2147483647 w 932"/>
              <a:gd name="T33" fmla="*/ 2147483647 h 1241"/>
              <a:gd name="T34" fmla="*/ 2147483647 w 932"/>
              <a:gd name="T35" fmla="*/ 2147483647 h 1241"/>
              <a:gd name="T36" fmla="*/ 2147483647 w 932"/>
              <a:gd name="T37" fmla="*/ 2147483647 h 1241"/>
              <a:gd name="T38" fmla="*/ 2147483647 w 932"/>
              <a:gd name="T39" fmla="*/ 2147483647 h 1241"/>
              <a:gd name="T40" fmla="*/ 2147483647 w 932"/>
              <a:gd name="T41" fmla="*/ 2147483647 h 1241"/>
              <a:gd name="T42" fmla="*/ 2147483647 w 932"/>
              <a:gd name="T43" fmla="*/ 2147483647 h 124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2"/>
              <a:gd name="T67" fmla="*/ 0 h 1241"/>
              <a:gd name="T68" fmla="*/ 932 w 932"/>
              <a:gd name="T69" fmla="*/ 1241 h 124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2" h="1241">
                <a:moveTo>
                  <a:pt x="45" y="368"/>
                </a:moveTo>
                <a:cubicBezTo>
                  <a:pt x="50" y="359"/>
                  <a:pt x="57" y="351"/>
                  <a:pt x="62" y="343"/>
                </a:cubicBezTo>
                <a:cubicBezTo>
                  <a:pt x="65" y="335"/>
                  <a:pt x="65" y="326"/>
                  <a:pt x="70" y="319"/>
                </a:cubicBezTo>
                <a:cubicBezTo>
                  <a:pt x="87" y="288"/>
                  <a:pt x="120" y="256"/>
                  <a:pt x="143" y="229"/>
                </a:cubicBezTo>
                <a:cubicBezTo>
                  <a:pt x="172" y="194"/>
                  <a:pt x="213" y="180"/>
                  <a:pt x="249" y="155"/>
                </a:cubicBezTo>
                <a:cubicBezTo>
                  <a:pt x="332" y="95"/>
                  <a:pt x="392" y="61"/>
                  <a:pt x="494" y="33"/>
                </a:cubicBezTo>
                <a:cubicBezTo>
                  <a:pt x="793" y="45"/>
                  <a:pt x="619" y="0"/>
                  <a:pt x="715" y="90"/>
                </a:cubicBezTo>
                <a:cubicBezTo>
                  <a:pt x="727" y="129"/>
                  <a:pt x="733" y="155"/>
                  <a:pt x="756" y="188"/>
                </a:cubicBezTo>
                <a:cubicBezTo>
                  <a:pt x="767" y="249"/>
                  <a:pt x="770" y="324"/>
                  <a:pt x="805" y="376"/>
                </a:cubicBezTo>
                <a:cubicBezTo>
                  <a:pt x="822" y="445"/>
                  <a:pt x="858" y="503"/>
                  <a:pt x="878" y="572"/>
                </a:cubicBezTo>
                <a:cubicBezTo>
                  <a:pt x="890" y="617"/>
                  <a:pt x="894" y="665"/>
                  <a:pt x="911" y="710"/>
                </a:cubicBezTo>
                <a:cubicBezTo>
                  <a:pt x="908" y="782"/>
                  <a:pt x="932" y="1032"/>
                  <a:pt x="870" y="1143"/>
                </a:cubicBezTo>
                <a:cubicBezTo>
                  <a:pt x="852" y="1173"/>
                  <a:pt x="858" y="1166"/>
                  <a:pt x="829" y="1176"/>
                </a:cubicBezTo>
                <a:cubicBezTo>
                  <a:pt x="797" y="1222"/>
                  <a:pt x="751" y="1233"/>
                  <a:pt x="698" y="1241"/>
                </a:cubicBezTo>
                <a:cubicBezTo>
                  <a:pt x="646" y="1238"/>
                  <a:pt x="594" y="1239"/>
                  <a:pt x="543" y="1233"/>
                </a:cubicBezTo>
                <a:cubicBezTo>
                  <a:pt x="499" y="1227"/>
                  <a:pt x="456" y="1199"/>
                  <a:pt x="413" y="1192"/>
                </a:cubicBezTo>
                <a:cubicBezTo>
                  <a:pt x="354" y="1182"/>
                  <a:pt x="299" y="1167"/>
                  <a:pt x="241" y="1159"/>
                </a:cubicBezTo>
                <a:cubicBezTo>
                  <a:pt x="198" y="1144"/>
                  <a:pt x="155" y="1140"/>
                  <a:pt x="111" y="1135"/>
                </a:cubicBezTo>
                <a:cubicBezTo>
                  <a:pt x="82" y="1125"/>
                  <a:pt x="70" y="1110"/>
                  <a:pt x="45" y="1094"/>
                </a:cubicBezTo>
                <a:cubicBezTo>
                  <a:pt x="35" y="1043"/>
                  <a:pt x="26" y="998"/>
                  <a:pt x="21" y="947"/>
                </a:cubicBezTo>
                <a:cubicBezTo>
                  <a:pt x="23" y="817"/>
                  <a:pt x="0" y="580"/>
                  <a:pt x="62" y="433"/>
                </a:cubicBezTo>
                <a:cubicBezTo>
                  <a:pt x="71" y="374"/>
                  <a:pt x="83" y="392"/>
                  <a:pt x="45" y="368"/>
                </a:cubicBezTo>
                <a:close/>
              </a:path>
            </a:pathLst>
          </a:cu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Line 45"/>
          <p:cNvSpPr>
            <a:spLocks noChangeShapeType="1"/>
          </p:cNvSpPr>
          <p:nvPr/>
        </p:nvSpPr>
        <p:spPr bwMode="auto">
          <a:xfrm>
            <a:off x="2786063" y="5402347"/>
            <a:ext cx="492125" cy="6350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6934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Post-Shannon	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59437"/>
            <a:ext cx="8516680" cy="5257800"/>
          </a:xfrm>
        </p:spPr>
        <p:txBody>
          <a:bodyPr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Shannon’s information theory does not address the issue of processing in transmission, complexity, and an algorithmic theory of information.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latin typeface="Arial" charset="0"/>
                <a:cs typeface="Arial" charset="0"/>
              </a:rPr>
              <a:t>					BUT</a:t>
            </a:r>
            <a:endParaRPr lang="en-US" sz="20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In most information applications statistical and machine learning methods are deployed for this purpose, but they lack a precise metrics for information content. For e.g.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smtClean="0">
                <a:latin typeface="Arial" charset="0"/>
                <a:cs typeface="Arial" charset="0"/>
              </a:rPr>
              <a:t>de-noising in communication or data modeling in biology do not provide a metric of accuracy unless they map all input and output. The latter is not scalable.</a:t>
            </a:r>
            <a:endParaRPr lang="en-US" sz="20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Other Examples include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Biological networks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Neural networks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Social Networks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Sensor networks</a:t>
            </a:r>
          </a:p>
          <a:p>
            <a:pPr eaLnBrk="1" hangingPunct="1"/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Our center will focus on a new paradigm for estimation of information content in data reduction.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56" y="802763"/>
            <a:ext cx="8995144" cy="65390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Statistical Modeling </a:t>
            </a:r>
            <a:r>
              <a:rPr lang="en-US" smtClean="0">
                <a:latin typeface="Arial"/>
                <a:cs typeface="Arial"/>
              </a:rPr>
              <a:t>―</a:t>
            </a:r>
            <a:r>
              <a:rPr lang="en-US" smtClean="0"/>
              <a:t>Traditional </a:t>
            </a:r>
            <a:r>
              <a:rPr lang="en-US" dirty="0" smtClean="0"/>
              <a:t>approach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140" y="1562995"/>
            <a:ext cx="8580474" cy="4752753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Assumes that data has been generated as a sample from a population.</a:t>
            </a:r>
          </a:p>
          <a:p>
            <a:pPr lvl="1" eaLnBrk="1" hangingPunct="1"/>
            <a:r>
              <a:rPr lang="en-US" sz="2000" smtClean="0">
                <a:latin typeface="Arial" charset="0"/>
                <a:cs typeface="Arial" charset="0"/>
              </a:rPr>
              <a:t>Parametric </a:t>
            </a:r>
          </a:p>
          <a:p>
            <a:pPr lvl="1" eaLnBrk="1" hangingPunct="1"/>
            <a:r>
              <a:rPr lang="en-US" sz="2000" smtClean="0">
                <a:latin typeface="Arial" charset="0"/>
                <a:cs typeface="Arial" charset="0"/>
              </a:rPr>
              <a:t>Non parametric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Unknown distribution is then estimated using the data.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Minimization of some mean loss function.</a:t>
            </a:r>
          </a:p>
          <a:p>
            <a:pPr lvl="1" eaLnBrk="1" hangingPunct="1"/>
            <a:r>
              <a:rPr lang="en-US" sz="2000" smtClean="0">
                <a:latin typeface="Arial" charset="0"/>
                <a:cs typeface="Arial" charset="0"/>
              </a:rPr>
              <a:t>Maximum Likelihood</a:t>
            </a:r>
          </a:p>
          <a:p>
            <a:pPr lvl="1" eaLnBrk="1" hangingPunct="1"/>
            <a:r>
              <a:rPr lang="en-US" sz="2000" smtClean="0">
                <a:latin typeface="Arial" charset="0"/>
                <a:cs typeface="Arial" charset="0"/>
              </a:rPr>
              <a:t>Least squares</a:t>
            </a:r>
          </a:p>
          <a:p>
            <a:pPr eaLnBrk="1" hangingPunct="1"/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Works well when we understand the physics of the problem i.e. we know that there is some law generating the data + instrument noise.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If we do not understand the data generating process there </a:t>
            </a:r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is no way we can determine whether the given data set is sampled form a given distribution.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Data Mining | Image processing | Biopathway modeling</a:t>
            </a:r>
            <a:endParaRPr lang="en-US" sz="2000" smtClean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425302" y="933896"/>
            <a:ext cx="8382000" cy="93743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+mn-lt"/>
              </a:rPr>
              <a:t>Getting around the </a:t>
            </a:r>
            <a:r>
              <a:rPr lang="en-US" sz="3600" smtClean="0">
                <a:latin typeface="+mn-lt"/>
              </a:rPr>
              <a:t>Curse </a:t>
            </a:r>
            <a:br>
              <a:rPr lang="en-US" sz="3600" smtClean="0">
                <a:latin typeface="+mn-lt"/>
              </a:rPr>
            </a:br>
            <a:r>
              <a:rPr lang="en-US" sz="3600" smtClean="0">
                <a:latin typeface="+mn-lt"/>
              </a:rPr>
              <a:t>of </a:t>
            </a:r>
            <a:r>
              <a:rPr lang="en-US" sz="3600" dirty="0" smtClean="0">
                <a:latin typeface="+mn-lt"/>
              </a:rPr>
              <a:t>false assumption…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2335646"/>
            <a:ext cx="8534400" cy="34840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We need a theory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Standard learning approaches work only partially since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 do not know what are good priors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 theory of learnable information and its transformation into knowledge would be immensely useful in life sciences.</a:t>
            </a:r>
          </a:p>
          <a:p>
            <a:pPr>
              <a:spcAft>
                <a:spcPts val="1200"/>
              </a:spcAft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Synergies and Synthesis</a:t>
            </a:r>
            <a:endParaRPr lang="en-US" dirty="0"/>
          </a:p>
        </p:txBody>
      </p:sp>
      <p:sp>
        <p:nvSpPr>
          <p:cNvPr id="5" name="Oval 4">
            <a:hlinkClick r:id="" action="ppaction://noaction" tooltip="W. Bialek, T. Coleman, J. Gallant"/>
          </p:cNvPr>
          <p:cNvSpPr/>
          <p:nvPr/>
        </p:nvSpPr>
        <p:spPr>
          <a:xfrm>
            <a:off x="4876800" y="167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>
            <a:hlinkClick r:id="" action="ppaction://noaction" tooltip="V. Anantharam, T. Cover, A. Goldsmith, S. Jagannathan, P.R. Kumar, N. Lynch, D. Tse, T. Weissman"/>
          </p:cNvPr>
          <p:cNvSpPr/>
          <p:nvPr/>
        </p:nvSpPr>
        <p:spPr>
          <a:xfrm>
            <a:off x="5842000" y="2627313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>
            <a:hlinkClick r:id="" action="ppaction://noaction" tooltip="V. Anantharam, T. Coleman, T. Cover, A. Goldsmith, S. Kulkarni, P.R. Kumar, O. Milenkovic, W. Szpankowski, D. Tse, S. Verdu, T. Weissman"/>
          </p:cNvPr>
          <p:cNvSpPr/>
          <p:nvPr/>
        </p:nvSpPr>
        <p:spPr>
          <a:xfrm>
            <a:off x="6070600" y="3860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hlinkClick r:id="" action="ppaction://noaction" tooltip="M. Atallah, C. Cliffton, A. Grama, J. Neville, A. Qi"/>
          </p:cNvPr>
          <p:cNvSpPr/>
          <p:nvPr/>
        </p:nvSpPr>
        <p:spPr>
          <a:xfrm>
            <a:off x="5486400" y="50292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hlinkClick r:id="" action="ppaction://noaction" tooltip="M. Atallah, C. Cliffton, A. Mathur, A. Qi"/>
          </p:cNvPr>
          <p:cNvSpPr/>
          <p:nvPr/>
        </p:nvSpPr>
        <p:spPr>
          <a:xfrm>
            <a:off x="4318000" y="548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hlinkClick r:id="" action="ppaction://noaction" tooltip="I. Fung, C. Kaufman, B. Yu"/>
          </p:cNvPr>
          <p:cNvSpPr/>
          <p:nvPr/>
        </p:nvSpPr>
        <p:spPr>
          <a:xfrm>
            <a:off x="3087688" y="5334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hlinkClick r:id="" action="ppaction://noaction" tooltip="V. Rego, J. Rice, C. Sims"/>
          </p:cNvPr>
          <p:cNvSpPr/>
          <p:nvPr/>
        </p:nvSpPr>
        <p:spPr>
          <a:xfrm>
            <a:off x="2057400" y="4495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>
            <a:hlinkClick r:id="" action="ppaction://noaction" tooltip="S. Aaronson, W. Bialek, S. Datta, P. Shor"/>
          </p:cNvPr>
          <p:cNvSpPr/>
          <p:nvPr/>
        </p:nvSpPr>
        <p:spPr>
          <a:xfrm>
            <a:off x="1905000" y="3276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>
            <a:hlinkClick r:id="" action="ppaction://noaction" tooltip="S. Aaronson, M. Atallah, L. Burge, M. Garuba, D. Kumar, C. Liu, A. Mathur, Z. Pizlo, R. Rivest, P. Shor, M. Sudan, W. Szpankowski, M. Ward, D. Xu"/>
          </p:cNvPr>
          <p:cNvSpPr/>
          <p:nvPr/>
        </p:nvSpPr>
        <p:spPr>
          <a:xfrm>
            <a:off x="2438400" y="2133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>
            <a:hlinkClick r:id="" action="ppaction://noaction" tooltip="R. Aguilar, G. Bejerano, W. Bialek, T. Coleman, M. Francl, A. Grama, P. Grobstein, O. Milenkovic, A. Qi, D. Ramkrishna, S. Subramaniam, W. Szpankowski, B. Yu"/>
          </p:cNvPr>
          <p:cNvSpPr/>
          <p:nvPr/>
        </p:nvSpPr>
        <p:spPr>
          <a:xfrm>
            <a:off x="3617913" y="15875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469" name="TextBox 14"/>
          <p:cNvSpPr txBox="1">
            <a:spLocks noChangeArrowheads="1"/>
          </p:cNvSpPr>
          <p:nvPr/>
        </p:nvSpPr>
        <p:spPr bwMode="auto">
          <a:xfrm>
            <a:off x="544033" y="1793362"/>
            <a:ext cx="8229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/>
              <a:t>Beyond a general theory relating to information in scientific and social systems, domain specific modeling paradigms are essential. These include:</a:t>
            </a:r>
          </a:p>
          <a:p>
            <a:pPr>
              <a:buClr>
                <a:srgbClr val="FF0000"/>
              </a:buClr>
            </a:pPr>
            <a:endParaRPr lang="en-US" sz="2400"/>
          </a:p>
          <a:p>
            <a:pPr marL="742950" lvl="1" indent="-285750">
              <a:spcAft>
                <a:spcPts val="1200"/>
              </a:spcAft>
              <a:buClr>
                <a:srgbClr val="008A3E"/>
              </a:buClr>
              <a:buFont typeface="Arial" pitchFamily="34" charset="0"/>
              <a:buChar char="•"/>
            </a:pPr>
            <a:r>
              <a:rPr lang="en-US" sz="2400"/>
              <a:t>Semantics</a:t>
            </a:r>
          </a:p>
          <a:p>
            <a:pPr marL="742950" lvl="1" indent="-285750">
              <a:spcAft>
                <a:spcPts val="1200"/>
              </a:spcAft>
              <a:buClr>
                <a:srgbClr val="008A3E"/>
              </a:buClr>
              <a:buFont typeface="Arial" pitchFamily="34" charset="0"/>
              <a:buChar char="•"/>
            </a:pPr>
            <a:r>
              <a:rPr lang="en-US" sz="2400"/>
              <a:t>Evolutionary Context</a:t>
            </a:r>
          </a:p>
          <a:p>
            <a:pPr marL="742950" lvl="1" indent="-285750">
              <a:spcAft>
                <a:spcPts val="1200"/>
              </a:spcAft>
              <a:buClr>
                <a:srgbClr val="008A3E"/>
              </a:buClr>
              <a:buFont typeface="Arial" pitchFamily="34" charset="0"/>
              <a:buChar char="•"/>
            </a:pPr>
            <a:r>
              <a:rPr lang="en-US" sz="2400"/>
              <a:t>Network Interference</a:t>
            </a:r>
          </a:p>
          <a:p>
            <a:pPr marL="742950" lvl="1" indent="-285750">
              <a:spcAft>
                <a:spcPts val="1200"/>
              </a:spcAft>
              <a:buClr>
                <a:srgbClr val="008A3E"/>
              </a:buClr>
              <a:buFont typeface="Arial" pitchFamily="34" charset="0"/>
              <a:buChar char="•"/>
            </a:pPr>
            <a:r>
              <a:rPr lang="en-US" sz="2400"/>
              <a:t>Knowledge Mapping </a:t>
            </a:r>
          </a:p>
          <a:p>
            <a:pPr>
              <a:buClr>
                <a:srgbClr val="FF0000"/>
              </a:buClr>
              <a:buFontTx/>
              <a:buChar char="-"/>
            </a:pPr>
            <a:endParaRPr lang="en-US" sz="240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774558"/>
            <a:ext cx="8686800" cy="2892056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A channel defines a relationship between the transmitted message X and received message Y. This relationship does not determine Y as a function of X but only determines the statistics of Y given the value of X (the joint distribution of X and Y).</a:t>
            </a:r>
          </a:p>
          <a:p>
            <a:pPr eaLnBrk="1" hangingPunct="1">
              <a:spcAft>
                <a:spcPts val="600"/>
              </a:spcAft>
            </a:pPr>
            <a:r>
              <a:rPr lang="en-US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If a channel has capacity C then it is possible to send information over that channel with a rate arbitrarily close to, but never exceeding C with a probability of error arbitrarily small.</a:t>
            </a:r>
          </a:p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Shannon showed that this was possible to do by proving that there existed a sequence of codes whose rates approached C and whose probabilities of error approached zero.</a:t>
            </a:r>
            <a:endParaRPr lang="en-US" sz="2800" smtClean="0">
              <a:latin typeface="Arial" charset="0"/>
              <a:cs typeface="Arial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85800" y="1779173"/>
            <a:ext cx="7848600" cy="1676400"/>
            <a:chOff x="432" y="1110"/>
            <a:chExt cx="5424" cy="1561"/>
          </a:xfrm>
        </p:grpSpPr>
        <p:sp>
          <p:nvSpPr>
            <p:cNvPr id="20485" name="Rectangle 4"/>
            <p:cNvSpPr>
              <a:spLocks noChangeArrowheads="1"/>
            </p:cNvSpPr>
            <p:nvPr/>
          </p:nvSpPr>
          <p:spPr bwMode="auto">
            <a:xfrm>
              <a:off x="432" y="1110"/>
              <a:ext cx="927" cy="7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Source</a:t>
              </a:r>
            </a:p>
          </p:txBody>
        </p:sp>
        <p:sp>
          <p:nvSpPr>
            <p:cNvPr id="20486" name="Rectangle 5"/>
            <p:cNvSpPr>
              <a:spLocks noChangeArrowheads="1"/>
            </p:cNvSpPr>
            <p:nvPr/>
          </p:nvSpPr>
          <p:spPr bwMode="auto">
            <a:xfrm>
              <a:off x="1985" y="1110"/>
              <a:ext cx="941" cy="70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Source Encoder</a:t>
              </a:r>
            </a:p>
          </p:txBody>
        </p:sp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4872" y="1614"/>
              <a:ext cx="984" cy="61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Channel</a:t>
              </a:r>
            </a:p>
          </p:txBody>
        </p:sp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1985" y="1968"/>
              <a:ext cx="941" cy="70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Source Decoder</a:t>
              </a:r>
            </a:p>
          </p:txBody>
        </p:sp>
        <p:sp>
          <p:nvSpPr>
            <p:cNvPr id="20489" name="Rectangle 8"/>
            <p:cNvSpPr>
              <a:spLocks noChangeArrowheads="1"/>
            </p:cNvSpPr>
            <p:nvPr/>
          </p:nvSpPr>
          <p:spPr bwMode="auto">
            <a:xfrm>
              <a:off x="432" y="1968"/>
              <a:ext cx="927" cy="7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User</a:t>
              </a:r>
            </a:p>
          </p:txBody>
        </p:sp>
        <p:cxnSp>
          <p:nvCxnSpPr>
            <p:cNvPr id="20490" name="AutoShape 9"/>
            <p:cNvCxnSpPr>
              <a:cxnSpLocks noChangeShapeType="1"/>
              <a:stCxn id="20495" idx="3"/>
              <a:endCxn id="20487" idx="0"/>
            </p:cNvCxnSpPr>
            <p:nvPr/>
          </p:nvCxnSpPr>
          <p:spPr bwMode="auto">
            <a:xfrm>
              <a:off x="4493" y="1462"/>
              <a:ext cx="871" cy="15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491" name="AutoShape 10"/>
            <p:cNvCxnSpPr>
              <a:cxnSpLocks noChangeShapeType="1"/>
              <a:stCxn id="20487" idx="2"/>
              <a:endCxn id="20496" idx="3"/>
            </p:cNvCxnSpPr>
            <p:nvPr/>
          </p:nvCxnSpPr>
          <p:spPr bwMode="auto">
            <a:xfrm rot="5400000">
              <a:off x="4885" y="1841"/>
              <a:ext cx="87" cy="871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492" name="AutoShape 11"/>
            <p:cNvCxnSpPr>
              <a:cxnSpLocks noChangeShapeType="1"/>
              <a:stCxn id="20485" idx="3"/>
              <a:endCxn id="20486" idx="1"/>
            </p:cNvCxnSpPr>
            <p:nvPr/>
          </p:nvCxnSpPr>
          <p:spPr bwMode="auto">
            <a:xfrm>
              <a:off x="1359" y="1462"/>
              <a:ext cx="62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493" name="AutoShape 12"/>
            <p:cNvCxnSpPr>
              <a:cxnSpLocks noChangeShapeType="1"/>
              <a:stCxn id="20488" idx="1"/>
              <a:endCxn id="20489" idx="3"/>
            </p:cNvCxnSpPr>
            <p:nvPr/>
          </p:nvCxnSpPr>
          <p:spPr bwMode="auto">
            <a:xfrm flipH="1">
              <a:off x="1359" y="2320"/>
              <a:ext cx="62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494" name="AutoShape 13"/>
            <p:cNvCxnSpPr>
              <a:cxnSpLocks noChangeShapeType="1"/>
              <a:stCxn id="20486" idx="3"/>
              <a:endCxn id="20495" idx="1"/>
            </p:cNvCxnSpPr>
            <p:nvPr/>
          </p:nvCxnSpPr>
          <p:spPr bwMode="auto">
            <a:xfrm>
              <a:off x="2926" y="1462"/>
              <a:ext cx="62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0495" name="Rectangle 14"/>
            <p:cNvSpPr>
              <a:spLocks noChangeArrowheads="1"/>
            </p:cNvSpPr>
            <p:nvPr/>
          </p:nvSpPr>
          <p:spPr bwMode="auto">
            <a:xfrm>
              <a:off x="3552" y="1110"/>
              <a:ext cx="941" cy="70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Channel Encoder</a:t>
              </a:r>
            </a:p>
          </p:txBody>
        </p:sp>
        <p:sp>
          <p:nvSpPr>
            <p:cNvPr id="20496" name="Rectangle 15"/>
            <p:cNvSpPr>
              <a:spLocks noChangeArrowheads="1"/>
            </p:cNvSpPr>
            <p:nvPr/>
          </p:nvSpPr>
          <p:spPr bwMode="auto">
            <a:xfrm>
              <a:off x="3552" y="1968"/>
              <a:ext cx="941" cy="70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Channel Decoder</a:t>
              </a:r>
            </a:p>
          </p:txBody>
        </p:sp>
        <p:cxnSp>
          <p:nvCxnSpPr>
            <p:cNvPr id="20497" name="AutoShape 16"/>
            <p:cNvCxnSpPr>
              <a:cxnSpLocks noChangeShapeType="1"/>
              <a:stCxn id="20488" idx="3"/>
              <a:endCxn id="20496" idx="1"/>
            </p:cNvCxnSpPr>
            <p:nvPr/>
          </p:nvCxnSpPr>
          <p:spPr bwMode="auto">
            <a:xfrm>
              <a:off x="2926" y="2320"/>
              <a:ext cx="62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850602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The Primary Shannon Coding Concept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4183" y="840993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Shannon and Information Flow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82880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228600" y="2110546"/>
            <a:ext cx="1143000" cy="114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4267200" y="2491546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1510" name="Rectangle 19"/>
          <p:cNvSpPr>
            <a:spLocks noChangeArrowheads="1"/>
          </p:cNvSpPr>
          <p:nvPr/>
        </p:nvSpPr>
        <p:spPr bwMode="auto">
          <a:xfrm>
            <a:off x="3962400" y="4091746"/>
            <a:ext cx="1143000" cy="114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1511" name="Rectangle 20"/>
          <p:cNvSpPr>
            <a:spLocks noChangeArrowheads="1"/>
          </p:cNvSpPr>
          <p:nvPr/>
        </p:nvSpPr>
        <p:spPr bwMode="auto">
          <a:xfrm>
            <a:off x="2209800" y="2110546"/>
            <a:ext cx="1143000" cy="114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1512" name="Rectangle 21"/>
          <p:cNvSpPr>
            <a:spLocks noChangeArrowheads="1"/>
          </p:cNvSpPr>
          <p:nvPr/>
        </p:nvSpPr>
        <p:spPr bwMode="auto">
          <a:xfrm>
            <a:off x="5715000" y="2110546"/>
            <a:ext cx="1143000" cy="114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1513" name="Rectangle 22"/>
          <p:cNvSpPr>
            <a:spLocks noChangeArrowheads="1"/>
          </p:cNvSpPr>
          <p:nvPr/>
        </p:nvSpPr>
        <p:spPr bwMode="auto">
          <a:xfrm>
            <a:off x="7924800" y="2110546"/>
            <a:ext cx="1143000" cy="114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1514" name="Text Box 23"/>
          <p:cNvSpPr txBox="1">
            <a:spLocks noChangeArrowheads="1"/>
          </p:cNvSpPr>
          <p:nvPr/>
        </p:nvSpPr>
        <p:spPr bwMode="auto">
          <a:xfrm>
            <a:off x="0" y="2415346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6600"/>
                </a:solidFill>
              </a:rPr>
              <a:t>Information Source</a:t>
            </a:r>
          </a:p>
        </p:txBody>
      </p:sp>
      <p:sp>
        <p:nvSpPr>
          <p:cNvPr id="21515" name="Text Box 24"/>
          <p:cNvSpPr txBox="1">
            <a:spLocks noChangeArrowheads="1"/>
          </p:cNvSpPr>
          <p:nvPr/>
        </p:nvSpPr>
        <p:spPr bwMode="auto">
          <a:xfrm>
            <a:off x="2209800" y="2567746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00"/>
                </a:solidFill>
              </a:rPr>
              <a:t>Transmitter</a:t>
            </a:r>
          </a:p>
        </p:txBody>
      </p:sp>
      <p:sp>
        <p:nvSpPr>
          <p:cNvPr id="21516" name="Text Box 25"/>
          <p:cNvSpPr txBox="1">
            <a:spLocks noChangeArrowheads="1"/>
          </p:cNvSpPr>
          <p:nvPr/>
        </p:nvSpPr>
        <p:spPr bwMode="auto">
          <a:xfrm>
            <a:off x="5715000" y="2567746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</a:rPr>
              <a:t>Receiver</a:t>
            </a:r>
          </a:p>
        </p:txBody>
      </p:sp>
      <p:sp>
        <p:nvSpPr>
          <p:cNvPr id="21517" name="Text Box 26"/>
          <p:cNvSpPr txBox="1">
            <a:spLocks noChangeArrowheads="1"/>
          </p:cNvSpPr>
          <p:nvPr/>
        </p:nvSpPr>
        <p:spPr bwMode="auto">
          <a:xfrm>
            <a:off x="7848600" y="2567746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</a:rPr>
              <a:t>Destination</a:t>
            </a:r>
          </a:p>
        </p:txBody>
      </p:sp>
      <p:sp>
        <p:nvSpPr>
          <p:cNvPr id="21518" name="Text Box 27"/>
          <p:cNvSpPr txBox="1">
            <a:spLocks noChangeArrowheads="1"/>
          </p:cNvSpPr>
          <p:nvPr/>
        </p:nvSpPr>
        <p:spPr bwMode="auto">
          <a:xfrm>
            <a:off x="3886200" y="4396546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</a:rPr>
              <a:t>Noise Source</a:t>
            </a:r>
          </a:p>
        </p:txBody>
      </p:sp>
      <p:sp>
        <p:nvSpPr>
          <p:cNvPr id="21519" name="AutoShape 30"/>
          <p:cNvSpPr>
            <a:spLocks noChangeArrowheads="1"/>
          </p:cNvSpPr>
          <p:nvPr/>
        </p:nvSpPr>
        <p:spPr bwMode="auto">
          <a:xfrm>
            <a:off x="1447800" y="2567746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1520" name="AutoShape 31"/>
          <p:cNvSpPr>
            <a:spLocks noChangeArrowheads="1"/>
          </p:cNvSpPr>
          <p:nvPr/>
        </p:nvSpPr>
        <p:spPr bwMode="auto">
          <a:xfrm>
            <a:off x="3429000" y="2567746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1521" name="AutoShape 32"/>
          <p:cNvSpPr>
            <a:spLocks noChangeArrowheads="1"/>
          </p:cNvSpPr>
          <p:nvPr/>
        </p:nvSpPr>
        <p:spPr bwMode="auto">
          <a:xfrm>
            <a:off x="4800600" y="2567746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1522" name="AutoShape 33"/>
          <p:cNvSpPr>
            <a:spLocks noChangeArrowheads="1"/>
          </p:cNvSpPr>
          <p:nvPr/>
        </p:nvSpPr>
        <p:spPr bwMode="auto">
          <a:xfrm>
            <a:off x="7010400" y="2567746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1523" name="AutoShape 34"/>
          <p:cNvSpPr>
            <a:spLocks noChangeArrowheads="1"/>
          </p:cNvSpPr>
          <p:nvPr/>
        </p:nvSpPr>
        <p:spPr bwMode="auto">
          <a:xfrm>
            <a:off x="4419600" y="2948746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1524" name="Text Box 35"/>
          <p:cNvSpPr txBox="1">
            <a:spLocks noChangeArrowheads="1"/>
          </p:cNvSpPr>
          <p:nvPr/>
        </p:nvSpPr>
        <p:spPr bwMode="auto">
          <a:xfrm>
            <a:off x="1219200" y="2262946"/>
            <a:ext cx="11430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Message</a:t>
            </a:r>
          </a:p>
        </p:txBody>
      </p:sp>
      <p:sp>
        <p:nvSpPr>
          <p:cNvPr id="21525" name="Text Box 36"/>
          <p:cNvSpPr txBox="1">
            <a:spLocks noChangeArrowheads="1"/>
          </p:cNvSpPr>
          <p:nvPr/>
        </p:nvSpPr>
        <p:spPr bwMode="auto">
          <a:xfrm>
            <a:off x="3429000" y="2262946"/>
            <a:ext cx="9144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Signal</a:t>
            </a:r>
          </a:p>
        </p:txBody>
      </p:sp>
      <p:sp>
        <p:nvSpPr>
          <p:cNvPr id="21526" name="Text Box 37"/>
          <p:cNvSpPr txBox="1">
            <a:spLocks noChangeArrowheads="1"/>
          </p:cNvSpPr>
          <p:nvPr/>
        </p:nvSpPr>
        <p:spPr bwMode="auto">
          <a:xfrm>
            <a:off x="4572000" y="2126421"/>
            <a:ext cx="1143000" cy="5175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Received Signal</a:t>
            </a:r>
          </a:p>
        </p:txBody>
      </p:sp>
      <p:sp>
        <p:nvSpPr>
          <p:cNvPr id="21527" name="Text Box 38"/>
          <p:cNvSpPr txBox="1">
            <a:spLocks noChangeArrowheads="1"/>
          </p:cNvSpPr>
          <p:nvPr/>
        </p:nvSpPr>
        <p:spPr bwMode="auto">
          <a:xfrm>
            <a:off x="6781800" y="2262946"/>
            <a:ext cx="11430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Message</a:t>
            </a:r>
          </a:p>
        </p:txBody>
      </p:sp>
      <p:sp>
        <p:nvSpPr>
          <p:cNvPr id="21528" name="Text Box 39"/>
          <p:cNvSpPr txBox="1">
            <a:spLocks noChangeArrowheads="1"/>
          </p:cNvSpPr>
          <p:nvPr/>
        </p:nvSpPr>
        <p:spPr bwMode="auto">
          <a:xfrm>
            <a:off x="152400" y="5817773"/>
            <a:ext cx="8839200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 generalized communication system, from Shannon (1948)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DNA Transcription as Communication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82880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2532" name="Rectangle 26"/>
          <p:cNvSpPr>
            <a:spLocks noChangeArrowheads="1"/>
          </p:cNvSpPr>
          <p:nvPr/>
        </p:nvSpPr>
        <p:spPr bwMode="auto">
          <a:xfrm>
            <a:off x="304800" y="2021944"/>
            <a:ext cx="8610600" cy="3733800"/>
          </a:xfrm>
          <a:prstGeom prst="rect">
            <a:avLst/>
          </a:prstGeom>
          <a:solidFill>
            <a:srgbClr val="73B9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57200" y="2642657"/>
            <a:ext cx="1074738" cy="1035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4327525" y="2988732"/>
            <a:ext cx="430213" cy="412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041775" y="4438119"/>
            <a:ext cx="1074738" cy="1035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2392363" y="2642657"/>
            <a:ext cx="1074737" cy="1035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5618163" y="2642657"/>
            <a:ext cx="1074737" cy="1035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7696200" y="2642657"/>
            <a:ext cx="1076325" cy="1035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320925" y="2850619"/>
            <a:ext cx="12906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>
                <a:solidFill>
                  <a:srgbClr val="006600"/>
                </a:solidFill>
                <a:latin typeface="+mn-lt"/>
                <a:cs typeface="+mn-cs"/>
              </a:rPr>
              <a:t>Transmitter</a:t>
            </a:r>
            <a:br>
              <a:rPr lang="en-US" sz="1200" b="1">
                <a:solidFill>
                  <a:srgbClr val="006600"/>
                </a:solidFill>
                <a:latin typeface="+mn-lt"/>
                <a:cs typeface="+mn-cs"/>
              </a:rPr>
            </a:b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RNA Polymerase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5618163" y="2918882"/>
            <a:ext cx="10747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</a:rPr>
              <a:t>Receiver</a:t>
            </a:r>
            <a:br>
              <a:rPr lang="en-US" sz="1400" b="1">
                <a:solidFill>
                  <a:srgbClr val="0066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>RNA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7553325" y="2918882"/>
            <a:ext cx="1362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</a:rPr>
              <a:t>Destination</a:t>
            </a:r>
            <a:br>
              <a:rPr lang="en-US" sz="1400" b="1">
                <a:solidFill>
                  <a:srgbClr val="0066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>Ribosome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968750" y="4574644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</a:rPr>
              <a:t>Noise Source</a:t>
            </a:r>
            <a:br>
              <a:rPr lang="en-US" sz="1400" b="1">
                <a:solidFill>
                  <a:srgbClr val="006600"/>
                </a:solidFill>
              </a:rPr>
            </a:br>
            <a:r>
              <a:rPr lang="en-US" sz="1000" b="1">
                <a:solidFill>
                  <a:srgbClr val="FF0000"/>
                </a:solidFill>
              </a:rPr>
              <a:t>Transcription Error, Mutation</a:t>
            </a: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1603375" y="3056994"/>
            <a:ext cx="646113" cy="206375"/>
          </a:xfrm>
          <a:prstGeom prst="rightArrow">
            <a:avLst>
              <a:gd name="adj1" fmla="val 50000"/>
              <a:gd name="adj2" fmla="val 78269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3611563" y="3056994"/>
            <a:ext cx="715962" cy="206375"/>
          </a:xfrm>
          <a:prstGeom prst="rightArrow">
            <a:avLst>
              <a:gd name="adj1" fmla="val 50000"/>
              <a:gd name="adj2" fmla="val 86731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4829175" y="3056994"/>
            <a:ext cx="717550" cy="206375"/>
          </a:xfrm>
          <a:prstGeom prst="rightArrow">
            <a:avLst>
              <a:gd name="adj1" fmla="val 50000"/>
              <a:gd name="adj2" fmla="val 86923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6908800" y="3056994"/>
            <a:ext cx="644525" cy="206375"/>
          </a:xfrm>
          <a:prstGeom prst="rightArrow">
            <a:avLst>
              <a:gd name="adj1" fmla="val 50000"/>
              <a:gd name="adj2" fmla="val 78077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4471988" y="3401482"/>
            <a:ext cx="214312" cy="966787"/>
          </a:xfrm>
          <a:prstGeom prst="upArrow">
            <a:avLst>
              <a:gd name="adj1" fmla="val 50000"/>
              <a:gd name="adj2" fmla="val 112778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1389063" y="2642657"/>
            <a:ext cx="1074737" cy="48736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Message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200" b="1">
                <a:solidFill>
                  <a:srgbClr val="FF0000"/>
                </a:solidFill>
              </a:rPr>
              <a:t>Sequence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3540125" y="2504544"/>
            <a:ext cx="858838" cy="609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Signal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0000"/>
                </a:solidFill>
              </a:rPr>
              <a:t>RNA Sequence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4543425" y="2160057"/>
            <a:ext cx="1074738" cy="9747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Received Signal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0000"/>
                </a:solidFill>
              </a:rPr>
              <a:t>Completed RNA Sequence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6692900" y="2436282"/>
            <a:ext cx="1076325" cy="669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Message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200" b="1">
                <a:solidFill>
                  <a:srgbClr val="FF0000"/>
                </a:solidFill>
              </a:rPr>
              <a:t>RNA Sequence</a:t>
            </a:r>
          </a:p>
        </p:txBody>
      </p:sp>
      <p:sp>
        <p:nvSpPr>
          <p:cNvPr id="22552" name="Text Box 28"/>
          <p:cNvSpPr txBox="1">
            <a:spLocks noChangeArrowheads="1"/>
          </p:cNvSpPr>
          <p:nvPr/>
        </p:nvSpPr>
        <p:spPr bwMode="auto">
          <a:xfrm>
            <a:off x="457200" y="2783944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6600"/>
                </a:solidFill>
              </a:rPr>
              <a:t>Information Source</a:t>
            </a:r>
            <a:br>
              <a:rPr lang="en-US" sz="1200" b="1">
                <a:solidFill>
                  <a:srgbClr val="006600"/>
                </a:solidFill>
              </a:rPr>
            </a:br>
            <a:r>
              <a:rPr lang="en-US" sz="1200" b="1">
                <a:solidFill>
                  <a:srgbClr val="FF0000"/>
                </a:solidFill>
              </a:rPr>
              <a:t>DNA</a:t>
            </a:r>
          </a:p>
          <a:p>
            <a:pPr>
              <a:spcBef>
                <a:spcPct val="50000"/>
              </a:spcBef>
            </a:pPr>
            <a:endParaRPr lang="en-US" sz="120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6"/>
          <p:cNvSpPr>
            <a:spLocks noChangeArrowheads="1"/>
          </p:cNvSpPr>
          <p:nvPr/>
        </p:nvSpPr>
        <p:spPr bwMode="auto">
          <a:xfrm>
            <a:off x="152400" y="1828800"/>
            <a:ext cx="8991600" cy="4038600"/>
          </a:xfrm>
          <a:prstGeom prst="rect">
            <a:avLst/>
          </a:prstGeom>
          <a:solidFill>
            <a:srgbClr val="73B9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Visual Processing as Communication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82880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52400" y="2514600"/>
            <a:ext cx="11430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4267200" y="28956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3962400" y="4495800"/>
            <a:ext cx="11430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2209800" y="2514600"/>
            <a:ext cx="11430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5638800" y="2514600"/>
            <a:ext cx="11430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7924800" y="2514600"/>
            <a:ext cx="11430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0" y="28194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6600"/>
                </a:solidFill>
              </a:rPr>
              <a:t>Information Source</a:t>
            </a:r>
            <a:br>
              <a:rPr lang="en-US" sz="1200" b="1">
                <a:solidFill>
                  <a:srgbClr val="006600"/>
                </a:solidFill>
              </a:rPr>
            </a:br>
            <a:r>
              <a:rPr lang="en-US" sz="1200" b="1">
                <a:solidFill>
                  <a:srgbClr val="FF0000"/>
                </a:solidFill>
              </a:rPr>
              <a:t>Sensory Input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133600" y="2971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6600"/>
                </a:solidFill>
                <a:latin typeface="+mn-lt"/>
                <a:cs typeface="+mn-cs"/>
              </a:rPr>
              <a:t>Transmitter</a:t>
            </a:r>
            <a:br>
              <a:rPr lang="en-US" sz="1200" b="1" dirty="0">
                <a:solidFill>
                  <a:srgbClr val="006600"/>
                </a:solidFill>
                <a:latin typeface="+mn-lt"/>
                <a:cs typeface="+mn-cs"/>
              </a:rPr>
            </a:b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Neuron</a:t>
            </a:r>
          </a:p>
        </p:txBody>
      </p:sp>
      <p:sp>
        <p:nvSpPr>
          <p:cNvPr id="23565" name="Text Box 12"/>
          <p:cNvSpPr txBox="1">
            <a:spLocks noChangeArrowheads="1"/>
          </p:cNvSpPr>
          <p:nvPr/>
        </p:nvSpPr>
        <p:spPr bwMode="auto">
          <a:xfrm>
            <a:off x="5638800" y="298767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</a:rPr>
              <a:t>Receiver</a:t>
            </a:r>
            <a:br>
              <a:rPr lang="en-US" sz="1400" b="1">
                <a:solidFill>
                  <a:srgbClr val="0066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>Synapse</a:t>
            </a:r>
          </a:p>
        </p:txBody>
      </p:sp>
      <p:sp>
        <p:nvSpPr>
          <p:cNvPr id="23566" name="Text Box 13"/>
          <p:cNvSpPr txBox="1">
            <a:spLocks noChangeArrowheads="1"/>
          </p:cNvSpPr>
          <p:nvPr/>
        </p:nvSpPr>
        <p:spPr bwMode="auto">
          <a:xfrm>
            <a:off x="7772400" y="29718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</a:rPr>
              <a:t>Destination</a:t>
            </a:r>
            <a:br>
              <a:rPr lang="en-US" sz="1400" b="1">
                <a:solidFill>
                  <a:srgbClr val="0066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>Visual Cortex</a:t>
            </a:r>
          </a:p>
        </p:txBody>
      </p:sp>
      <p:sp>
        <p:nvSpPr>
          <p:cNvPr id="23567" name="Text Box 14"/>
          <p:cNvSpPr txBox="1">
            <a:spLocks noChangeArrowheads="1"/>
          </p:cNvSpPr>
          <p:nvPr/>
        </p:nvSpPr>
        <p:spPr bwMode="auto">
          <a:xfrm>
            <a:off x="3886200" y="4800600"/>
            <a:ext cx="129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</a:rPr>
              <a:t>Noise Source</a:t>
            </a:r>
            <a:br>
              <a:rPr lang="en-US" sz="1400" b="1">
                <a:solidFill>
                  <a:srgbClr val="006600"/>
                </a:solidFill>
              </a:rPr>
            </a:br>
            <a:r>
              <a:rPr lang="en-US" sz="1000" b="1">
                <a:solidFill>
                  <a:srgbClr val="FF0000"/>
                </a:solidFill>
              </a:rPr>
              <a:t>Physiological  Physical</a:t>
            </a:r>
          </a:p>
        </p:txBody>
      </p:sp>
      <p:sp>
        <p:nvSpPr>
          <p:cNvPr id="23568" name="AutoShape 15"/>
          <p:cNvSpPr>
            <a:spLocks noChangeArrowheads="1"/>
          </p:cNvSpPr>
          <p:nvPr/>
        </p:nvSpPr>
        <p:spPr bwMode="auto">
          <a:xfrm>
            <a:off x="1371600" y="29718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3569" name="AutoShape 16"/>
          <p:cNvSpPr>
            <a:spLocks noChangeArrowheads="1"/>
          </p:cNvSpPr>
          <p:nvPr/>
        </p:nvSpPr>
        <p:spPr bwMode="auto">
          <a:xfrm>
            <a:off x="3505200" y="29718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3570" name="AutoShape 17"/>
          <p:cNvSpPr>
            <a:spLocks noChangeArrowheads="1"/>
          </p:cNvSpPr>
          <p:nvPr/>
        </p:nvSpPr>
        <p:spPr bwMode="auto">
          <a:xfrm>
            <a:off x="4800600" y="29718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3571" name="AutoShape 18"/>
          <p:cNvSpPr>
            <a:spLocks noChangeArrowheads="1"/>
          </p:cNvSpPr>
          <p:nvPr/>
        </p:nvSpPr>
        <p:spPr bwMode="auto">
          <a:xfrm>
            <a:off x="7010400" y="29718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3572" name="AutoShape 19"/>
          <p:cNvSpPr>
            <a:spLocks noChangeArrowheads="1"/>
          </p:cNvSpPr>
          <p:nvPr/>
        </p:nvSpPr>
        <p:spPr bwMode="auto">
          <a:xfrm>
            <a:off x="4419600" y="33528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3573" name="Text Box 20"/>
          <p:cNvSpPr txBox="1">
            <a:spLocks noChangeArrowheads="1"/>
          </p:cNvSpPr>
          <p:nvPr/>
        </p:nvSpPr>
        <p:spPr bwMode="auto">
          <a:xfrm>
            <a:off x="1143000" y="2514600"/>
            <a:ext cx="1143000" cy="4921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Message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200" b="1">
                <a:solidFill>
                  <a:srgbClr val="FF0000"/>
                </a:solidFill>
              </a:rPr>
              <a:t>Image</a:t>
            </a:r>
          </a:p>
        </p:txBody>
      </p:sp>
      <p:sp>
        <p:nvSpPr>
          <p:cNvPr id="23574" name="Text Box 21"/>
          <p:cNvSpPr txBox="1">
            <a:spLocks noChangeArrowheads="1"/>
          </p:cNvSpPr>
          <p:nvPr/>
        </p:nvSpPr>
        <p:spPr bwMode="auto">
          <a:xfrm>
            <a:off x="3429000" y="2362200"/>
            <a:ext cx="914400" cy="6159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Signal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0000"/>
                </a:solidFill>
              </a:rPr>
              <a:t>electro-chemical</a:t>
            </a:r>
          </a:p>
        </p:txBody>
      </p:sp>
      <p:sp>
        <p:nvSpPr>
          <p:cNvPr id="23575" name="Text Box 22"/>
          <p:cNvSpPr txBox="1">
            <a:spLocks noChangeArrowheads="1"/>
          </p:cNvSpPr>
          <p:nvPr/>
        </p:nvSpPr>
        <p:spPr bwMode="auto">
          <a:xfrm>
            <a:off x="4648200" y="1997075"/>
            <a:ext cx="1143000" cy="6778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Received Signal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0000"/>
                </a:solidFill>
              </a:rPr>
              <a:t>electrical</a:t>
            </a:r>
          </a:p>
        </p:txBody>
      </p:sp>
      <p:sp>
        <p:nvSpPr>
          <p:cNvPr id="23576" name="Text Box 23"/>
          <p:cNvSpPr txBox="1">
            <a:spLocks noChangeArrowheads="1"/>
          </p:cNvSpPr>
          <p:nvPr/>
        </p:nvSpPr>
        <p:spPr bwMode="auto">
          <a:xfrm>
            <a:off x="6781800" y="2286000"/>
            <a:ext cx="1143000" cy="4921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Message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200" b="1">
                <a:solidFill>
                  <a:srgbClr val="FF0000"/>
                </a:solidFill>
              </a:rPr>
              <a:t>Spikes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793154"/>
            <a:ext cx="8297678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Post-Shannon	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48803"/>
            <a:ext cx="8484781" cy="519223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Shannon’s theory provides the basis for  all modern-day communication systems. </a:t>
            </a:r>
            <a:r>
              <a:rPr lang="en-US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His original theory was point-to-point (both signal and noise).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				BUT</a:t>
            </a:r>
            <a:endParaRPr lang="en-US" sz="24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Most information flow is network to network. Examples include</a:t>
            </a:r>
          </a:p>
          <a:p>
            <a:pPr lvl="1" eaLnBrk="1" hangingPunct="1"/>
            <a:r>
              <a:rPr lang="en-US" sz="2400" smtClean="0">
                <a:latin typeface="Arial" charset="0"/>
                <a:cs typeface="Arial" charset="0"/>
              </a:rPr>
              <a:t>Wireless networks</a:t>
            </a:r>
          </a:p>
          <a:p>
            <a:pPr lvl="1" eaLnBrk="1" hangingPunct="1"/>
            <a:r>
              <a:rPr lang="en-US" sz="2400" smtClean="0">
                <a:latin typeface="Arial" charset="0"/>
                <a:cs typeface="Arial" charset="0"/>
              </a:rPr>
              <a:t>Biological networks</a:t>
            </a:r>
          </a:p>
          <a:p>
            <a:pPr lvl="1" eaLnBrk="1" hangingPunct="1"/>
            <a:r>
              <a:rPr lang="en-US" sz="2400" smtClean="0">
                <a:latin typeface="Arial" charset="0"/>
                <a:cs typeface="Arial" charset="0"/>
              </a:rPr>
              <a:t>Neural networks</a:t>
            </a:r>
          </a:p>
          <a:p>
            <a:pPr lvl="1" eaLnBrk="1" hangingPunct="1"/>
            <a:r>
              <a:rPr lang="en-US" sz="2400" smtClean="0">
                <a:latin typeface="Arial" charset="0"/>
                <a:cs typeface="Arial" charset="0"/>
              </a:rPr>
              <a:t>Social Networks</a:t>
            </a:r>
          </a:p>
          <a:p>
            <a:pPr lvl="1" eaLnBrk="1" hangingPunct="1"/>
            <a:r>
              <a:rPr lang="en-US" sz="2400" smtClean="0">
                <a:latin typeface="Arial" charset="0"/>
                <a:cs typeface="Arial" charset="0"/>
              </a:rPr>
              <a:t>Sensor networks</a:t>
            </a:r>
          </a:p>
          <a:p>
            <a:pPr eaLnBrk="1" hangingPunct="1"/>
            <a:r>
              <a:rPr lang="en-US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After 60 years we are still very far from generalizing the theory to networks. Our center will focus on a common theory for network-centric information flow in complex scientific systems.</a:t>
            </a:r>
            <a:endParaRPr lang="en-US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8344" y="818703"/>
            <a:ext cx="8686800" cy="868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E.g. A Neural Network in the Human Brain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2400" y="1828800"/>
            <a:ext cx="86868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spcBef>
                <a:spcPct val="50000"/>
              </a:spcBef>
              <a:buClr>
                <a:srgbClr val="008A3E"/>
              </a:buClr>
              <a:buFontTx/>
              <a:buChar char="•"/>
            </a:pPr>
            <a:r>
              <a:rPr lang="en-US" sz="2400"/>
              <a:t>There are ~ 10</a:t>
            </a:r>
            <a:r>
              <a:rPr lang="en-US" sz="2400" baseline="30000"/>
              <a:t>11  </a:t>
            </a:r>
            <a:r>
              <a:rPr lang="en-US" sz="2400"/>
              <a:t>neurons in the human brain. Most of them are formed between the ages of -1/2  and +1. </a:t>
            </a:r>
          </a:p>
          <a:p>
            <a:pPr marL="742950" lvl="1" indent="-285750">
              <a:spcBef>
                <a:spcPct val="50000"/>
              </a:spcBef>
              <a:buClr>
                <a:srgbClr val="008A3E"/>
              </a:buClr>
              <a:buFontTx/>
              <a:buChar char="•"/>
            </a:pPr>
            <a:r>
              <a:rPr lang="en-US" sz="2400"/>
              <a:t>Each neuron forms synapses with between 10 and 10</a:t>
            </a:r>
            <a:r>
              <a:rPr lang="en-US" sz="2400" baseline="30000"/>
              <a:t>5 </a:t>
            </a:r>
            <a:r>
              <a:rPr lang="en-US" sz="2400"/>
              <a:t>others, resulting in a total of circa 10</a:t>
            </a:r>
            <a:r>
              <a:rPr lang="en-US" sz="2400" baseline="30000"/>
              <a:t>15 </a:t>
            </a:r>
            <a:r>
              <a:rPr lang="en-US" sz="2400"/>
              <a:t>synapses.</a:t>
            </a:r>
          </a:p>
          <a:p>
            <a:pPr marL="742950" lvl="1" indent="-285750">
              <a:spcBef>
                <a:spcPct val="50000"/>
              </a:spcBef>
              <a:buClr>
                <a:srgbClr val="008A3E"/>
              </a:buClr>
              <a:buFontTx/>
              <a:buChar char="•"/>
            </a:pPr>
            <a:r>
              <a:rPr lang="en-US" sz="2400"/>
              <a:t>From age -1/2 to age +2, the number of synapses increases at net rate of a </a:t>
            </a:r>
            <a:r>
              <a:rPr lang="en-US" sz="2400" u="sng"/>
              <a:t>million </a:t>
            </a:r>
            <a:r>
              <a:rPr lang="en-US" sz="2400"/>
              <a:t>per second, day and night; many are abandoned, too.</a:t>
            </a:r>
          </a:p>
          <a:p>
            <a:pPr marL="742950" lvl="1" indent="-285750">
              <a:spcBef>
                <a:spcPct val="50000"/>
              </a:spcBef>
              <a:buClr>
                <a:srgbClr val="008A3E"/>
              </a:buClr>
              <a:buFontTx/>
              <a:buChar char="•"/>
            </a:pPr>
            <a:r>
              <a:rPr lang="en-US" sz="2400"/>
              <a:t>It is believed that neuron and synapse formation rates drop rapidly after age 1 and age 2, respectively, but recent results show that they do </a:t>
            </a:r>
            <a:r>
              <a:rPr lang="en-US" sz="2400" u="sng"/>
              <a:t>not</a:t>
            </a:r>
            <a:r>
              <a:rPr lang="en-US" sz="2400"/>
              <a:t> drop to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R-Science-Information-TEMPLATE">
  <a:themeElements>
    <a:clrScheme name="Ctr-Sci-Info">
      <a:dk1>
        <a:sysClr val="windowText" lastClr="000000"/>
      </a:dk1>
      <a:lt1>
        <a:sysClr val="window" lastClr="FFFFFF"/>
      </a:lt1>
      <a:dk2>
        <a:srgbClr val="007434"/>
      </a:dk2>
      <a:lt2>
        <a:srgbClr val="FFFFFF"/>
      </a:lt2>
      <a:accent1>
        <a:srgbClr val="00B050"/>
      </a:accent1>
      <a:accent2>
        <a:srgbClr val="A3FFCD"/>
      </a:accent2>
      <a:accent3>
        <a:srgbClr val="7FC9FF"/>
      </a:accent3>
      <a:accent4>
        <a:srgbClr val="40AFFF"/>
      </a:accent4>
      <a:accent5>
        <a:srgbClr val="00D15F"/>
      </a:accent5>
      <a:accent6>
        <a:srgbClr val="C4BD97"/>
      </a:accent6>
      <a:hlink>
        <a:srgbClr val="1FA0FF"/>
      </a:hlink>
      <a:folHlink>
        <a:srgbClr val="00528F"/>
      </a:folHlink>
    </a:clrScheme>
    <a:fontScheme name="CtrSciInfo">
      <a:majorFont>
        <a:latin typeface="Continuum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CTR-Science-Information-TEMPLATE</Template>
  <TotalTime>1113</TotalTime>
  <Words>972</Words>
  <Application>Microsoft Office PowerPoint</Application>
  <PresentationFormat>On-screen Show (4:3)</PresentationFormat>
  <Paragraphs>209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Continuum Medium</vt:lpstr>
      <vt:lpstr>Wingdings</vt:lpstr>
      <vt:lpstr>Calibri</vt:lpstr>
      <vt:lpstr>CTR-Science-Information-TEMPLATE</vt:lpstr>
      <vt:lpstr>Emerging Frontiers of  Science of Information</vt:lpstr>
      <vt:lpstr>Synergies and Synthesis</vt:lpstr>
      <vt:lpstr>Synergies and Synthesis</vt:lpstr>
      <vt:lpstr>The Primary Shannon Coding Concept </vt:lpstr>
      <vt:lpstr>Shannon and Information Flow</vt:lpstr>
      <vt:lpstr>DNA Transcription as Communication</vt:lpstr>
      <vt:lpstr>Visual Processing as Communication</vt:lpstr>
      <vt:lpstr>Post-Shannon </vt:lpstr>
      <vt:lpstr>E.g. A Neural Network in the Human Brain</vt:lpstr>
      <vt:lpstr>Slide 10</vt:lpstr>
      <vt:lpstr>Multicasting</vt:lpstr>
      <vt:lpstr>Post-Shannon </vt:lpstr>
      <vt:lpstr>Post-Shannon </vt:lpstr>
      <vt:lpstr>Post-Shannon </vt:lpstr>
      <vt:lpstr>A real life Channel: The Chromosome</vt:lpstr>
      <vt:lpstr>Post-Shannon </vt:lpstr>
      <vt:lpstr>Context is Key</vt:lpstr>
      <vt:lpstr>Context is Key</vt:lpstr>
      <vt:lpstr>Post-Shannon </vt:lpstr>
      <vt:lpstr>Slide 20</vt:lpstr>
      <vt:lpstr>Slide 21</vt:lpstr>
      <vt:lpstr>Post-Shannon </vt:lpstr>
      <vt:lpstr>Statistical Modeling ―Traditional approach</vt:lpstr>
      <vt:lpstr>Getting around the Curse  of false assumption…</vt:lpstr>
    </vt:vector>
  </TitlesOfParts>
  <Company>Engineering Computer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Frontiers of  Science of Information</dc:title>
  <dc:creator>lahowell</dc:creator>
  <cp:lastModifiedBy>ywchoi</cp:lastModifiedBy>
  <cp:revision>87</cp:revision>
  <dcterms:created xsi:type="dcterms:W3CDTF">2009-09-11T21:07:35Z</dcterms:created>
  <dcterms:modified xsi:type="dcterms:W3CDTF">2010-04-27T17:28:58Z</dcterms:modified>
</cp:coreProperties>
</file>