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6" r:id="rId9"/>
    <p:sldId id="280" r:id="rId10"/>
    <p:sldId id="281" r:id="rId11"/>
    <p:sldId id="282" r:id="rId12"/>
    <p:sldId id="283" r:id="rId13"/>
    <p:sldId id="284" r:id="rId14"/>
    <p:sldId id="292" r:id="rId15"/>
    <p:sldId id="285" r:id="rId16"/>
    <p:sldId id="286" r:id="rId17"/>
    <p:sldId id="287" r:id="rId18"/>
    <p:sldId id="288" r:id="rId19"/>
    <p:sldId id="289" r:id="rId20"/>
    <p:sldId id="290" r:id="rId21"/>
  </p:sldIdLst>
  <p:sldSz cx="9144000" cy="6858000" type="screen4x3"/>
  <p:notesSz cx="6985000" cy="9271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08" y="-4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defTabSz="928688">
              <a:defRPr sz="1200">
                <a:latin typeface="Calibri" pitchFamily="34" charset="0"/>
              </a:defRPr>
            </a:lvl1pPr>
          </a:lstStyle>
          <a:p>
            <a:endParaRPr lang="en-US"/>
          </a:p>
        </p:txBody>
      </p:sp>
      <p:sp>
        <p:nvSpPr>
          <p:cNvPr id="23555" name="Rectangle 3"/>
          <p:cNvSpPr>
            <a:spLocks noGrp="1" noChangeArrowheads="1"/>
          </p:cNvSpPr>
          <p:nvPr>
            <p:ph type="dt" idx="1"/>
          </p:nvPr>
        </p:nvSpPr>
        <p:spPr bwMode="auto">
          <a:xfrm>
            <a:off x="395605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defTabSz="928688">
              <a:defRPr sz="1200">
                <a:latin typeface="Calibri" pitchFamily="34" charset="0"/>
              </a:defRPr>
            </a:lvl1pPr>
          </a:lstStyle>
          <a:p>
            <a:fld id="{FBAE16AE-E41C-4F2C-924A-738DDEDAD4A1}" type="datetimeFigureOut">
              <a:rPr lang="en-US"/>
              <a:pPr/>
              <a:t>9/10/2009</a:t>
            </a:fld>
            <a:endParaRPr lang="en-US"/>
          </a:p>
        </p:txBody>
      </p:sp>
      <p:sp>
        <p:nvSpPr>
          <p:cNvPr id="23556" name="Rectangle 4"/>
          <p:cNvSpPr>
            <a:spLocks noRo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p:spPr>
      </p:sp>
      <p:sp>
        <p:nvSpPr>
          <p:cNvPr id="23557" name="Rectangle 5"/>
          <p:cNvSpPr>
            <a:spLocks noGrp="1" noChangeArrowheads="1"/>
          </p:cNvSpPr>
          <p:nvPr>
            <p:ph type="body" sz="quarter" idx="3"/>
          </p:nvPr>
        </p:nvSpPr>
        <p:spPr bwMode="auto">
          <a:xfrm>
            <a:off x="698500" y="4403725"/>
            <a:ext cx="5588000" cy="41719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ftr" sz="quarter" idx="4"/>
          </p:nvPr>
        </p:nvSpPr>
        <p:spPr bwMode="auto">
          <a:xfrm>
            <a:off x="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defTabSz="928688">
              <a:defRPr sz="1200">
                <a:latin typeface="Calibri" pitchFamily="34" charset="0"/>
              </a:defRPr>
            </a:lvl1pPr>
          </a:lstStyle>
          <a:p>
            <a:endParaRPr lang="en-US"/>
          </a:p>
        </p:txBody>
      </p:sp>
      <p:sp>
        <p:nvSpPr>
          <p:cNvPr id="23559" name="Rectangle 7"/>
          <p:cNvSpPr>
            <a:spLocks noGrp="1" noChangeArrowheads="1"/>
          </p:cNvSpPr>
          <p:nvPr>
            <p:ph type="sldNum" sz="quarter" idx="5"/>
          </p:nvPr>
        </p:nvSpPr>
        <p:spPr bwMode="auto">
          <a:xfrm>
            <a:off x="395605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defTabSz="928688">
              <a:defRPr sz="1200">
                <a:latin typeface="Calibri" pitchFamily="34" charset="0"/>
              </a:defRPr>
            </a:lvl1pPr>
          </a:lstStyle>
          <a:p>
            <a:fld id="{D8DE332C-08FB-4318-8A87-0C85A4F058B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496253D-8925-41CF-920B-EBCC3540F2BD}" type="datetimeFigureOut">
              <a:rPr lang="en-US"/>
              <a:pPr>
                <a:defRPr/>
              </a:pPr>
              <a:t>9/10/2009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99DFD6-9F9C-4D44-A1A6-5E7DA0468EA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028413-48B1-4015-B749-E501325D6118}" type="datetimeFigureOut">
              <a:rPr lang="en-US"/>
              <a:pPr>
                <a:defRPr/>
              </a:pPr>
              <a:t>9/10/2009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00A748-9F78-430B-9A28-0891F4FE75B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531B8A-A274-4A41-95F4-E7830187D4E1}" type="datetimeFigureOut">
              <a:rPr lang="en-US"/>
              <a:pPr>
                <a:defRPr/>
              </a:pPr>
              <a:t>9/10/2009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900B25-1DB9-4C9E-9F23-32776793A4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BB01964-18A1-41A6-9BF4-8ED93468F561}" type="datetimeFigureOut">
              <a:rPr lang="en-US"/>
              <a:pPr>
                <a:defRPr/>
              </a:pPr>
              <a:t>9/10/2009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2A4FFD-44C3-4F5C-B95D-04B444A9D83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689E018-DFA9-414A-994B-D2E3EE0F772E}" type="datetimeFigureOut">
              <a:rPr lang="en-US"/>
              <a:pPr>
                <a:defRPr/>
              </a:pPr>
              <a:t>9/10/2009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149CF3-ACEE-4F7D-B0FC-4A8240F8F7D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0E7455E-DBB1-44FC-8389-F1C5AD1FC2C3}" type="datetimeFigureOut">
              <a:rPr lang="en-US"/>
              <a:pPr>
                <a:defRPr/>
              </a:pPr>
              <a:t>9/10/2009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22CED7-F8BC-4D42-BE8B-9FAB97CA14A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B250D0C-232C-4C34-80AE-C9A31524496E}" type="datetimeFigureOut">
              <a:rPr lang="en-US"/>
              <a:pPr>
                <a:defRPr/>
              </a:pPr>
              <a:t>9/10/2009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E0A6C0E-C125-43E2-B885-C7E31E415CE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43F7ECC-D51E-41C6-87C5-FBE1415D12EC}" type="datetimeFigureOut">
              <a:rPr lang="en-US"/>
              <a:pPr>
                <a:defRPr/>
              </a:pPr>
              <a:t>9/10/2009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14FBEE0-6706-48BC-B151-E24419C5844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E2E571-C01E-40A3-BB01-BE63969237D2}" type="datetimeFigureOut">
              <a:rPr lang="en-US"/>
              <a:pPr>
                <a:defRPr/>
              </a:pPr>
              <a:t>9/10/2009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9FB8794-17C6-4555-BFA2-F55444D55F9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99BAA0-4E0E-45CA-862A-B05979E64085}" type="datetimeFigureOut">
              <a:rPr lang="en-US"/>
              <a:pPr>
                <a:defRPr/>
              </a:pPr>
              <a:t>9/10/2009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5236C97-35AC-4BAF-90DD-9353527387A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00668A-0A59-4295-AF14-6D85A2EF2AB9}" type="datetimeFigureOut">
              <a:rPr lang="en-US"/>
              <a:pPr>
                <a:defRPr/>
              </a:pPr>
              <a:t>9/10/2009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AA4D402-E92F-40DA-B15B-7BAB974C8CE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A370ED8-AAD7-4679-90A8-1CBCE637F90C}" type="datetimeFigureOut">
              <a:rPr lang="en-US"/>
              <a:pPr>
                <a:defRPr/>
              </a:pPr>
              <a:t>9/10/2009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CE55355F-BDCC-470F-8FE8-8267FBDECDC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en-US" smtClean="0"/>
              <a:t>Emerging Frontiers of Science of Information</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Management Objectives, Structure, and Roles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ChangeArrowheads="1"/>
          </p:cNvSpPr>
          <p:nvPr/>
        </p:nvSpPr>
        <p:spPr bwMode="auto">
          <a:xfrm>
            <a:off x="3276600" y="1676400"/>
            <a:ext cx="2862263" cy="4302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1987" name="Text Box 3"/>
          <p:cNvSpPr txBox="1">
            <a:spLocks noChangeArrowheads="1"/>
          </p:cNvSpPr>
          <p:nvPr/>
        </p:nvSpPr>
        <p:spPr bwMode="auto">
          <a:xfrm>
            <a:off x="3124200" y="1676400"/>
            <a:ext cx="3340100" cy="396875"/>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sp>
        <p:nvSpPr>
          <p:cNvPr id="41988" name="AutoShape 4"/>
          <p:cNvSpPr>
            <a:spLocks noChangeArrowheads="1"/>
          </p:cNvSpPr>
          <p:nvPr/>
        </p:nvSpPr>
        <p:spPr bwMode="auto">
          <a:xfrm>
            <a:off x="1066800" y="3429000"/>
            <a:ext cx="1844675" cy="947738"/>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1989" name="Text Box 5"/>
          <p:cNvSpPr txBox="1">
            <a:spLocks noChangeArrowheads="1"/>
          </p:cNvSpPr>
          <p:nvPr/>
        </p:nvSpPr>
        <p:spPr bwMode="auto">
          <a:xfrm>
            <a:off x="1143000" y="3733800"/>
            <a:ext cx="1677988" cy="374650"/>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nvGrpSpPr>
          <p:cNvPr id="41990" name="Group 6"/>
          <p:cNvGrpSpPr>
            <a:grpSpLocks/>
          </p:cNvGrpSpPr>
          <p:nvPr/>
        </p:nvGrpSpPr>
        <p:grpSpPr bwMode="auto">
          <a:xfrm>
            <a:off x="6553200" y="3581400"/>
            <a:ext cx="1914525" cy="444500"/>
            <a:chOff x="4128" y="2112"/>
            <a:chExt cx="1206" cy="280"/>
          </a:xfrm>
        </p:grpSpPr>
        <p:sp>
          <p:nvSpPr>
            <p:cNvPr id="41991" name="AutoShape 7"/>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1992" name="Text Box 8"/>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41993" name="Group 9"/>
          <p:cNvGrpSpPr>
            <a:grpSpLocks/>
          </p:cNvGrpSpPr>
          <p:nvPr/>
        </p:nvGrpSpPr>
        <p:grpSpPr bwMode="auto">
          <a:xfrm>
            <a:off x="3276600" y="2514600"/>
            <a:ext cx="2895600" cy="461963"/>
            <a:chOff x="1968" y="1584"/>
            <a:chExt cx="1824" cy="291"/>
          </a:xfrm>
        </p:grpSpPr>
        <p:sp>
          <p:nvSpPr>
            <p:cNvPr id="41994" name="AutoShape 10"/>
            <p:cNvSpPr>
              <a:spLocks noChangeArrowheads="1"/>
            </p:cNvSpPr>
            <p:nvPr/>
          </p:nvSpPr>
          <p:spPr bwMode="auto">
            <a:xfrm>
              <a:off x="1968" y="1584"/>
              <a:ext cx="1824" cy="29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1995" name="Text Box 11"/>
            <p:cNvSpPr txBox="1">
              <a:spLocks noChangeArrowheads="1"/>
            </p:cNvSpPr>
            <p:nvPr/>
          </p:nvSpPr>
          <p:spPr bwMode="auto">
            <a:xfrm>
              <a:off x="2016" y="1632"/>
              <a:ext cx="1728" cy="154"/>
            </a:xfrm>
            <a:prstGeom prst="rect">
              <a:avLst/>
            </a:prstGeom>
            <a:noFill/>
            <a:ln w="9525">
              <a:noFill/>
              <a:miter lim="800000"/>
              <a:headEnd/>
              <a:tailEnd/>
            </a:ln>
            <a:effectLst/>
          </p:spPr>
          <p:txBody>
            <a:bodyPr>
              <a:spAutoFit/>
            </a:bodyPr>
            <a:lstStyle/>
            <a:p>
              <a:pPr algn="ctr"/>
              <a:r>
                <a:rPr lang="en-US" sz="1000" b="1"/>
                <a:t>Institutional Advisory Committee</a:t>
              </a:r>
            </a:p>
          </p:txBody>
        </p:sp>
      </p:grpSp>
      <p:grpSp>
        <p:nvGrpSpPr>
          <p:cNvPr id="41996" name="Group 12"/>
          <p:cNvGrpSpPr>
            <a:grpSpLocks/>
          </p:cNvGrpSpPr>
          <p:nvPr/>
        </p:nvGrpSpPr>
        <p:grpSpPr bwMode="auto">
          <a:xfrm>
            <a:off x="3657600" y="3352800"/>
            <a:ext cx="2133600" cy="914400"/>
            <a:chOff x="2010" y="618"/>
            <a:chExt cx="1638" cy="980"/>
          </a:xfrm>
        </p:grpSpPr>
        <p:sp>
          <p:nvSpPr>
            <p:cNvPr id="41997" name="AutoShape 13"/>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1998" name="Text Box 14"/>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41999" name="AutoShape 15"/>
          <p:cNvSpPr>
            <a:spLocks noChangeArrowheads="1"/>
          </p:cNvSpPr>
          <p:nvPr/>
        </p:nvSpPr>
        <p:spPr bwMode="auto">
          <a:xfrm rot="5400000" flipV="1">
            <a:off x="3146425" y="3559175"/>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2000" name="AutoShape 16"/>
          <p:cNvSpPr>
            <a:spLocks noChangeArrowheads="1"/>
          </p:cNvSpPr>
          <p:nvPr/>
        </p:nvSpPr>
        <p:spPr bwMode="auto">
          <a:xfrm rot="5400000" flipV="1">
            <a:off x="5970587" y="35544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2001" name="Rectangle 17"/>
          <p:cNvSpPr>
            <a:spLocks noChangeArrowheads="1"/>
          </p:cNvSpPr>
          <p:nvPr/>
        </p:nvSpPr>
        <p:spPr bwMode="auto">
          <a:xfrm>
            <a:off x="1371600" y="4876800"/>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42002" name="AutoShape 18"/>
          <p:cNvSpPr>
            <a:spLocks noChangeArrowheads="1"/>
          </p:cNvSpPr>
          <p:nvPr/>
        </p:nvSpPr>
        <p:spPr bwMode="auto">
          <a:xfrm>
            <a:off x="673100" y="5489575"/>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2003" name="Text Box 19"/>
          <p:cNvSpPr txBox="1">
            <a:spLocks noChangeArrowheads="1"/>
          </p:cNvSpPr>
          <p:nvPr/>
        </p:nvSpPr>
        <p:spPr bwMode="auto">
          <a:xfrm>
            <a:off x="762000" y="5715000"/>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42004" name="AutoShape 20"/>
          <p:cNvSpPr>
            <a:spLocks noChangeArrowheads="1"/>
          </p:cNvSpPr>
          <p:nvPr/>
        </p:nvSpPr>
        <p:spPr bwMode="auto">
          <a:xfrm>
            <a:off x="2625725"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2005" name="Text Box 21"/>
          <p:cNvSpPr txBox="1">
            <a:spLocks noChangeArrowheads="1"/>
          </p:cNvSpPr>
          <p:nvPr/>
        </p:nvSpPr>
        <p:spPr bwMode="auto">
          <a:xfrm>
            <a:off x="2590800" y="5638800"/>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42006" name="AutoShape 22"/>
          <p:cNvSpPr>
            <a:spLocks noChangeArrowheads="1"/>
          </p:cNvSpPr>
          <p:nvPr/>
        </p:nvSpPr>
        <p:spPr bwMode="auto">
          <a:xfrm>
            <a:off x="6654800"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2007" name="Text Box 23"/>
          <p:cNvSpPr txBox="1">
            <a:spLocks noChangeArrowheads="1"/>
          </p:cNvSpPr>
          <p:nvPr/>
        </p:nvSpPr>
        <p:spPr bwMode="auto">
          <a:xfrm>
            <a:off x="6629400" y="5715000"/>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42008" name="AutoShape 24"/>
          <p:cNvSpPr>
            <a:spLocks noChangeArrowheads="1"/>
          </p:cNvSpPr>
          <p:nvPr/>
        </p:nvSpPr>
        <p:spPr bwMode="auto">
          <a:xfrm>
            <a:off x="4695825" y="5487988"/>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2009" name="Text Box 25"/>
          <p:cNvSpPr txBox="1">
            <a:spLocks noChangeArrowheads="1"/>
          </p:cNvSpPr>
          <p:nvPr/>
        </p:nvSpPr>
        <p:spPr bwMode="auto">
          <a:xfrm>
            <a:off x="4648200" y="5715000"/>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42010" name="AutoShape 26"/>
          <p:cNvSpPr>
            <a:spLocks noChangeArrowheads="1"/>
          </p:cNvSpPr>
          <p:nvPr/>
        </p:nvSpPr>
        <p:spPr bwMode="auto">
          <a:xfrm>
            <a:off x="54102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011" name="AutoShape 27"/>
          <p:cNvSpPr>
            <a:spLocks noChangeArrowheads="1"/>
          </p:cNvSpPr>
          <p:nvPr/>
        </p:nvSpPr>
        <p:spPr bwMode="auto">
          <a:xfrm>
            <a:off x="7391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012" name="AutoShape 28"/>
          <p:cNvSpPr>
            <a:spLocks noChangeArrowheads="1"/>
          </p:cNvSpPr>
          <p:nvPr/>
        </p:nvSpPr>
        <p:spPr bwMode="auto">
          <a:xfrm>
            <a:off x="33528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013" name="AutoShape 29"/>
          <p:cNvSpPr>
            <a:spLocks noChangeArrowheads="1"/>
          </p:cNvSpPr>
          <p:nvPr/>
        </p:nvSpPr>
        <p:spPr bwMode="auto">
          <a:xfrm>
            <a:off x="1295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014" name="AutoShape 30"/>
          <p:cNvSpPr>
            <a:spLocks noChangeArrowheads="1"/>
          </p:cNvSpPr>
          <p:nvPr/>
        </p:nvSpPr>
        <p:spPr bwMode="auto">
          <a:xfrm>
            <a:off x="4572000" y="4419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015" name="AutoShape 31"/>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42016" name="AutoShape 32"/>
          <p:cNvSpPr>
            <a:spLocks noChangeArrowheads="1"/>
          </p:cNvSpPr>
          <p:nvPr/>
        </p:nvSpPr>
        <p:spPr bwMode="auto">
          <a:xfrm>
            <a:off x="4572000" y="29718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42017"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42018" name="Rectangle 34"/>
          <p:cNvSpPr>
            <a:spLocks noChangeArrowheads="1"/>
          </p:cNvSpPr>
          <p:nvPr/>
        </p:nvSpPr>
        <p:spPr bwMode="auto">
          <a:xfrm>
            <a:off x="228600" y="1143000"/>
            <a:ext cx="8458200" cy="5486400"/>
          </a:xfrm>
          <a:prstGeom prst="rect">
            <a:avLst/>
          </a:prstGeom>
          <a:solidFill>
            <a:srgbClr val="FFFFFF">
              <a:alpha val="89999"/>
            </a:srgbClr>
          </a:solidFill>
          <a:ln w="9525">
            <a:noFill/>
            <a:miter lim="800000"/>
            <a:headEnd/>
            <a:tailEnd/>
          </a:ln>
          <a:effectLst/>
        </p:spPr>
        <p:txBody>
          <a:bodyPr wrap="none" anchor="ctr"/>
          <a:lstStyle/>
          <a:p>
            <a:endParaRPr lang="en-US"/>
          </a:p>
        </p:txBody>
      </p:sp>
      <p:grpSp>
        <p:nvGrpSpPr>
          <p:cNvPr id="42019" name="Group 35"/>
          <p:cNvGrpSpPr>
            <a:grpSpLocks/>
          </p:cNvGrpSpPr>
          <p:nvPr/>
        </p:nvGrpSpPr>
        <p:grpSpPr bwMode="auto">
          <a:xfrm>
            <a:off x="3276600" y="2514600"/>
            <a:ext cx="2895600" cy="461963"/>
            <a:chOff x="1968" y="1584"/>
            <a:chExt cx="1824" cy="291"/>
          </a:xfrm>
        </p:grpSpPr>
        <p:sp>
          <p:nvSpPr>
            <p:cNvPr id="42020" name="AutoShape 36"/>
            <p:cNvSpPr>
              <a:spLocks noChangeArrowheads="1"/>
            </p:cNvSpPr>
            <p:nvPr/>
          </p:nvSpPr>
          <p:spPr bwMode="auto">
            <a:xfrm>
              <a:off x="1968" y="1584"/>
              <a:ext cx="1824" cy="29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2021" name="Text Box 37"/>
            <p:cNvSpPr txBox="1">
              <a:spLocks noChangeArrowheads="1"/>
            </p:cNvSpPr>
            <p:nvPr/>
          </p:nvSpPr>
          <p:spPr bwMode="auto">
            <a:xfrm>
              <a:off x="2016" y="1632"/>
              <a:ext cx="1728" cy="154"/>
            </a:xfrm>
            <a:prstGeom prst="rect">
              <a:avLst/>
            </a:prstGeom>
            <a:noFill/>
            <a:ln w="9525">
              <a:noFill/>
              <a:miter lim="800000"/>
              <a:headEnd/>
              <a:tailEnd/>
            </a:ln>
            <a:effectLst/>
          </p:spPr>
          <p:txBody>
            <a:bodyPr>
              <a:spAutoFit/>
            </a:bodyPr>
            <a:lstStyle/>
            <a:p>
              <a:pPr algn="ctr"/>
              <a:r>
                <a:rPr lang="en-US" sz="1000" b="1"/>
                <a:t>Institutional Advisory Committee</a:t>
              </a:r>
            </a:p>
          </p:txBody>
        </p:sp>
      </p:grpSp>
      <p:sp>
        <p:nvSpPr>
          <p:cNvPr id="42022" name="Text Box 38"/>
          <p:cNvSpPr txBox="1">
            <a:spLocks noChangeArrowheads="1"/>
          </p:cNvSpPr>
          <p:nvPr/>
        </p:nvSpPr>
        <p:spPr bwMode="auto">
          <a:xfrm>
            <a:off x="914400" y="3276600"/>
            <a:ext cx="7467600" cy="2025650"/>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a:t> Consisting of the Deans of Colleges of Science and Engineering, and Vice President of Information Technology</a:t>
            </a:r>
          </a:p>
          <a:p>
            <a:pPr>
              <a:spcBef>
                <a:spcPct val="50000"/>
              </a:spcBef>
              <a:buFontTx/>
              <a:buChar char="•"/>
            </a:pPr>
            <a:r>
              <a:rPr lang="en-US"/>
              <a:t> Providing liaison to student programs, curricular enhancements, computing resources</a:t>
            </a:r>
          </a:p>
          <a:p>
            <a:pPr>
              <a:spcBef>
                <a:spcPct val="50000"/>
              </a:spcBef>
              <a:buFontTx/>
              <a:buChar char="•"/>
            </a:pPr>
            <a:r>
              <a:rPr lang="en-US"/>
              <a:t> Coordinating strategic hiring and resource allocation across various schools.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2"/>
          <p:cNvSpPr>
            <a:spLocks noChangeArrowheads="1"/>
          </p:cNvSpPr>
          <p:nvPr/>
        </p:nvSpPr>
        <p:spPr bwMode="auto">
          <a:xfrm>
            <a:off x="3276600" y="1676400"/>
            <a:ext cx="2862263" cy="4302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3011" name="Text Box 3"/>
          <p:cNvSpPr txBox="1">
            <a:spLocks noChangeArrowheads="1"/>
          </p:cNvSpPr>
          <p:nvPr/>
        </p:nvSpPr>
        <p:spPr bwMode="auto">
          <a:xfrm>
            <a:off x="3124200" y="1676400"/>
            <a:ext cx="3340100" cy="396875"/>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sp>
        <p:nvSpPr>
          <p:cNvPr id="43012" name="AutoShape 4"/>
          <p:cNvSpPr>
            <a:spLocks noChangeArrowheads="1"/>
          </p:cNvSpPr>
          <p:nvPr/>
        </p:nvSpPr>
        <p:spPr bwMode="auto">
          <a:xfrm>
            <a:off x="1066800" y="3429000"/>
            <a:ext cx="1844675" cy="947738"/>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3013" name="Text Box 5"/>
          <p:cNvSpPr txBox="1">
            <a:spLocks noChangeArrowheads="1"/>
          </p:cNvSpPr>
          <p:nvPr/>
        </p:nvSpPr>
        <p:spPr bwMode="auto">
          <a:xfrm>
            <a:off x="1143000" y="3733800"/>
            <a:ext cx="1677988" cy="374650"/>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nvGrpSpPr>
          <p:cNvPr id="43014" name="Group 6"/>
          <p:cNvGrpSpPr>
            <a:grpSpLocks/>
          </p:cNvGrpSpPr>
          <p:nvPr/>
        </p:nvGrpSpPr>
        <p:grpSpPr bwMode="auto">
          <a:xfrm>
            <a:off x="6553200" y="3581400"/>
            <a:ext cx="1914525" cy="444500"/>
            <a:chOff x="4128" y="2112"/>
            <a:chExt cx="1206" cy="280"/>
          </a:xfrm>
        </p:grpSpPr>
        <p:sp>
          <p:nvSpPr>
            <p:cNvPr id="43015" name="AutoShape 7"/>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3016" name="Text Box 8"/>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43017" name="Group 9"/>
          <p:cNvGrpSpPr>
            <a:grpSpLocks/>
          </p:cNvGrpSpPr>
          <p:nvPr/>
        </p:nvGrpSpPr>
        <p:grpSpPr bwMode="auto">
          <a:xfrm>
            <a:off x="3276600" y="2514600"/>
            <a:ext cx="2895600" cy="461963"/>
            <a:chOff x="1968" y="1584"/>
            <a:chExt cx="1824" cy="291"/>
          </a:xfrm>
        </p:grpSpPr>
        <p:sp>
          <p:nvSpPr>
            <p:cNvPr id="43018" name="AutoShape 10"/>
            <p:cNvSpPr>
              <a:spLocks noChangeArrowheads="1"/>
            </p:cNvSpPr>
            <p:nvPr/>
          </p:nvSpPr>
          <p:spPr bwMode="auto">
            <a:xfrm>
              <a:off x="1968" y="1584"/>
              <a:ext cx="1824" cy="29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3019" name="Text Box 11"/>
            <p:cNvSpPr txBox="1">
              <a:spLocks noChangeArrowheads="1"/>
            </p:cNvSpPr>
            <p:nvPr/>
          </p:nvSpPr>
          <p:spPr bwMode="auto">
            <a:xfrm>
              <a:off x="2016" y="1632"/>
              <a:ext cx="1728" cy="154"/>
            </a:xfrm>
            <a:prstGeom prst="rect">
              <a:avLst/>
            </a:prstGeom>
            <a:noFill/>
            <a:ln w="9525">
              <a:noFill/>
              <a:miter lim="800000"/>
              <a:headEnd/>
              <a:tailEnd/>
            </a:ln>
            <a:effectLst/>
          </p:spPr>
          <p:txBody>
            <a:bodyPr>
              <a:spAutoFit/>
            </a:bodyPr>
            <a:lstStyle/>
            <a:p>
              <a:pPr algn="ctr"/>
              <a:r>
                <a:rPr lang="en-US" sz="1000" b="1"/>
                <a:t>Institutional Advisory Committee</a:t>
              </a:r>
            </a:p>
          </p:txBody>
        </p:sp>
      </p:grpSp>
      <p:grpSp>
        <p:nvGrpSpPr>
          <p:cNvPr id="43020" name="Group 12"/>
          <p:cNvGrpSpPr>
            <a:grpSpLocks/>
          </p:cNvGrpSpPr>
          <p:nvPr/>
        </p:nvGrpSpPr>
        <p:grpSpPr bwMode="auto">
          <a:xfrm>
            <a:off x="3657600" y="3352800"/>
            <a:ext cx="2133600" cy="914400"/>
            <a:chOff x="2010" y="618"/>
            <a:chExt cx="1638" cy="980"/>
          </a:xfrm>
        </p:grpSpPr>
        <p:sp>
          <p:nvSpPr>
            <p:cNvPr id="43021" name="AutoShape 13"/>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3022" name="Text Box 14"/>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43023" name="AutoShape 15"/>
          <p:cNvSpPr>
            <a:spLocks noChangeArrowheads="1"/>
          </p:cNvSpPr>
          <p:nvPr/>
        </p:nvSpPr>
        <p:spPr bwMode="auto">
          <a:xfrm rot="5400000" flipV="1">
            <a:off x="3146425" y="3559175"/>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3024" name="AutoShape 16"/>
          <p:cNvSpPr>
            <a:spLocks noChangeArrowheads="1"/>
          </p:cNvSpPr>
          <p:nvPr/>
        </p:nvSpPr>
        <p:spPr bwMode="auto">
          <a:xfrm rot="5400000" flipV="1">
            <a:off x="5970587" y="35544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3025" name="Rectangle 17"/>
          <p:cNvSpPr>
            <a:spLocks noChangeArrowheads="1"/>
          </p:cNvSpPr>
          <p:nvPr/>
        </p:nvSpPr>
        <p:spPr bwMode="auto">
          <a:xfrm>
            <a:off x="1371600" y="4876800"/>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43026" name="AutoShape 18"/>
          <p:cNvSpPr>
            <a:spLocks noChangeArrowheads="1"/>
          </p:cNvSpPr>
          <p:nvPr/>
        </p:nvSpPr>
        <p:spPr bwMode="auto">
          <a:xfrm>
            <a:off x="673100" y="5489575"/>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3027" name="Text Box 19"/>
          <p:cNvSpPr txBox="1">
            <a:spLocks noChangeArrowheads="1"/>
          </p:cNvSpPr>
          <p:nvPr/>
        </p:nvSpPr>
        <p:spPr bwMode="auto">
          <a:xfrm>
            <a:off x="762000" y="5715000"/>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43028" name="AutoShape 20"/>
          <p:cNvSpPr>
            <a:spLocks noChangeArrowheads="1"/>
          </p:cNvSpPr>
          <p:nvPr/>
        </p:nvSpPr>
        <p:spPr bwMode="auto">
          <a:xfrm>
            <a:off x="2625725"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3029" name="Text Box 21"/>
          <p:cNvSpPr txBox="1">
            <a:spLocks noChangeArrowheads="1"/>
          </p:cNvSpPr>
          <p:nvPr/>
        </p:nvSpPr>
        <p:spPr bwMode="auto">
          <a:xfrm>
            <a:off x="2590800" y="5638800"/>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43030" name="AutoShape 22"/>
          <p:cNvSpPr>
            <a:spLocks noChangeArrowheads="1"/>
          </p:cNvSpPr>
          <p:nvPr/>
        </p:nvSpPr>
        <p:spPr bwMode="auto">
          <a:xfrm>
            <a:off x="6654800"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3031" name="Text Box 23"/>
          <p:cNvSpPr txBox="1">
            <a:spLocks noChangeArrowheads="1"/>
          </p:cNvSpPr>
          <p:nvPr/>
        </p:nvSpPr>
        <p:spPr bwMode="auto">
          <a:xfrm>
            <a:off x="6629400" y="5715000"/>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43032" name="AutoShape 24"/>
          <p:cNvSpPr>
            <a:spLocks noChangeArrowheads="1"/>
          </p:cNvSpPr>
          <p:nvPr/>
        </p:nvSpPr>
        <p:spPr bwMode="auto">
          <a:xfrm>
            <a:off x="4695825" y="5487988"/>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3033" name="Text Box 25"/>
          <p:cNvSpPr txBox="1">
            <a:spLocks noChangeArrowheads="1"/>
          </p:cNvSpPr>
          <p:nvPr/>
        </p:nvSpPr>
        <p:spPr bwMode="auto">
          <a:xfrm>
            <a:off x="4648200" y="5715000"/>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43034" name="AutoShape 26"/>
          <p:cNvSpPr>
            <a:spLocks noChangeArrowheads="1"/>
          </p:cNvSpPr>
          <p:nvPr/>
        </p:nvSpPr>
        <p:spPr bwMode="auto">
          <a:xfrm>
            <a:off x="54102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3035" name="AutoShape 27"/>
          <p:cNvSpPr>
            <a:spLocks noChangeArrowheads="1"/>
          </p:cNvSpPr>
          <p:nvPr/>
        </p:nvSpPr>
        <p:spPr bwMode="auto">
          <a:xfrm>
            <a:off x="7391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3036" name="AutoShape 28"/>
          <p:cNvSpPr>
            <a:spLocks noChangeArrowheads="1"/>
          </p:cNvSpPr>
          <p:nvPr/>
        </p:nvSpPr>
        <p:spPr bwMode="auto">
          <a:xfrm>
            <a:off x="33528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3037" name="AutoShape 29"/>
          <p:cNvSpPr>
            <a:spLocks noChangeArrowheads="1"/>
          </p:cNvSpPr>
          <p:nvPr/>
        </p:nvSpPr>
        <p:spPr bwMode="auto">
          <a:xfrm>
            <a:off x="1295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3038" name="AutoShape 30"/>
          <p:cNvSpPr>
            <a:spLocks noChangeArrowheads="1"/>
          </p:cNvSpPr>
          <p:nvPr/>
        </p:nvSpPr>
        <p:spPr bwMode="auto">
          <a:xfrm>
            <a:off x="4572000" y="4419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3039" name="AutoShape 31"/>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43040" name="AutoShape 32"/>
          <p:cNvSpPr>
            <a:spLocks noChangeArrowheads="1"/>
          </p:cNvSpPr>
          <p:nvPr/>
        </p:nvSpPr>
        <p:spPr bwMode="auto">
          <a:xfrm>
            <a:off x="4572000" y="29718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43041"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43042" name="Rectangle 34"/>
          <p:cNvSpPr>
            <a:spLocks noChangeArrowheads="1"/>
          </p:cNvSpPr>
          <p:nvPr/>
        </p:nvSpPr>
        <p:spPr bwMode="auto">
          <a:xfrm>
            <a:off x="228600" y="1143000"/>
            <a:ext cx="8458200" cy="5486400"/>
          </a:xfrm>
          <a:prstGeom prst="rect">
            <a:avLst/>
          </a:prstGeom>
          <a:solidFill>
            <a:srgbClr val="FFFFFF">
              <a:alpha val="89999"/>
            </a:srgbClr>
          </a:solidFill>
          <a:ln w="9525">
            <a:noFill/>
            <a:miter lim="800000"/>
            <a:headEnd/>
            <a:tailEnd/>
          </a:ln>
          <a:effectLst/>
        </p:spPr>
        <p:txBody>
          <a:bodyPr wrap="none" anchor="ctr"/>
          <a:lstStyle/>
          <a:p>
            <a:endParaRPr lang="en-US"/>
          </a:p>
        </p:txBody>
      </p:sp>
      <p:sp>
        <p:nvSpPr>
          <p:cNvPr id="43046" name="Text Box 38"/>
          <p:cNvSpPr txBox="1">
            <a:spLocks noChangeArrowheads="1"/>
          </p:cNvSpPr>
          <p:nvPr/>
        </p:nvSpPr>
        <p:spPr bwMode="auto">
          <a:xfrm>
            <a:off x="914400" y="4495800"/>
            <a:ext cx="7467600" cy="1887538"/>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a:t> </a:t>
            </a:r>
            <a:r>
              <a:rPr lang="en-US" b="1"/>
              <a:t>Technical Director</a:t>
            </a:r>
            <a:r>
              <a:rPr lang="en-US"/>
              <a:t>: Establishes high-level goals and strategic directions; manages all center activities; coordinates and executes management decisions and advice from executive and advisory committees; point of contact with NSF</a:t>
            </a:r>
          </a:p>
          <a:p>
            <a:pPr>
              <a:spcBef>
                <a:spcPct val="50000"/>
              </a:spcBef>
              <a:buFontTx/>
              <a:buChar char="•"/>
            </a:pPr>
            <a:r>
              <a:rPr lang="en-US"/>
              <a:t> </a:t>
            </a:r>
            <a:r>
              <a:rPr lang="en-US" b="1"/>
              <a:t>Managing Director</a:t>
            </a:r>
            <a:r>
              <a:rPr lang="en-US"/>
              <a:t>: Coordinates day-to-day center activities (100% effort)</a:t>
            </a:r>
          </a:p>
        </p:txBody>
      </p:sp>
      <p:grpSp>
        <p:nvGrpSpPr>
          <p:cNvPr id="43047" name="Group 39"/>
          <p:cNvGrpSpPr>
            <a:grpSpLocks/>
          </p:cNvGrpSpPr>
          <p:nvPr/>
        </p:nvGrpSpPr>
        <p:grpSpPr bwMode="auto">
          <a:xfrm>
            <a:off x="3657600" y="3352800"/>
            <a:ext cx="2133600" cy="914400"/>
            <a:chOff x="2010" y="618"/>
            <a:chExt cx="1638" cy="980"/>
          </a:xfrm>
        </p:grpSpPr>
        <p:sp>
          <p:nvSpPr>
            <p:cNvPr id="43048" name="AutoShape 40"/>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3049" name="Text Box 41"/>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ChangeArrowheads="1"/>
          </p:cNvSpPr>
          <p:nvPr/>
        </p:nvSpPr>
        <p:spPr bwMode="auto">
          <a:xfrm>
            <a:off x="3276600" y="1676400"/>
            <a:ext cx="2862263" cy="4302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4035" name="Text Box 3"/>
          <p:cNvSpPr txBox="1">
            <a:spLocks noChangeArrowheads="1"/>
          </p:cNvSpPr>
          <p:nvPr/>
        </p:nvSpPr>
        <p:spPr bwMode="auto">
          <a:xfrm>
            <a:off x="3124200" y="1676400"/>
            <a:ext cx="3340100" cy="396875"/>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sp>
        <p:nvSpPr>
          <p:cNvPr id="44036" name="AutoShape 4"/>
          <p:cNvSpPr>
            <a:spLocks noChangeArrowheads="1"/>
          </p:cNvSpPr>
          <p:nvPr/>
        </p:nvSpPr>
        <p:spPr bwMode="auto">
          <a:xfrm>
            <a:off x="1066800" y="3429000"/>
            <a:ext cx="1844675" cy="947738"/>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4037" name="Text Box 5"/>
          <p:cNvSpPr txBox="1">
            <a:spLocks noChangeArrowheads="1"/>
          </p:cNvSpPr>
          <p:nvPr/>
        </p:nvSpPr>
        <p:spPr bwMode="auto">
          <a:xfrm>
            <a:off x="1143000" y="3733800"/>
            <a:ext cx="1677988" cy="374650"/>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nvGrpSpPr>
          <p:cNvPr id="44038" name="Group 6"/>
          <p:cNvGrpSpPr>
            <a:grpSpLocks/>
          </p:cNvGrpSpPr>
          <p:nvPr/>
        </p:nvGrpSpPr>
        <p:grpSpPr bwMode="auto">
          <a:xfrm>
            <a:off x="6553200" y="3581400"/>
            <a:ext cx="1914525" cy="444500"/>
            <a:chOff x="4128" y="2112"/>
            <a:chExt cx="1206" cy="280"/>
          </a:xfrm>
        </p:grpSpPr>
        <p:sp>
          <p:nvSpPr>
            <p:cNvPr id="44039" name="AutoShape 7"/>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4040" name="Text Box 8"/>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44041" name="Group 9"/>
          <p:cNvGrpSpPr>
            <a:grpSpLocks/>
          </p:cNvGrpSpPr>
          <p:nvPr/>
        </p:nvGrpSpPr>
        <p:grpSpPr bwMode="auto">
          <a:xfrm>
            <a:off x="3276600" y="2514600"/>
            <a:ext cx="2895600" cy="461963"/>
            <a:chOff x="1968" y="1584"/>
            <a:chExt cx="1824" cy="291"/>
          </a:xfrm>
        </p:grpSpPr>
        <p:sp>
          <p:nvSpPr>
            <p:cNvPr id="44042" name="AutoShape 10"/>
            <p:cNvSpPr>
              <a:spLocks noChangeArrowheads="1"/>
            </p:cNvSpPr>
            <p:nvPr/>
          </p:nvSpPr>
          <p:spPr bwMode="auto">
            <a:xfrm>
              <a:off x="1968" y="1584"/>
              <a:ext cx="1824" cy="29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4043" name="Text Box 11"/>
            <p:cNvSpPr txBox="1">
              <a:spLocks noChangeArrowheads="1"/>
            </p:cNvSpPr>
            <p:nvPr/>
          </p:nvSpPr>
          <p:spPr bwMode="auto">
            <a:xfrm>
              <a:off x="2016" y="1632"/>
              <a:ext cx="1728" cy="154"/>
            </a:xfrm>
            <a:prstGeom prst="rect">
              <a:avLst/>
            </a:prstGeom>
            <a:noFill/>
            <a:ln w="9525">
              <a:noFill/>
              <a:miter lim="800000"/>
              <a:headEnd/>
              <a:tailEnd/>
            </a:ln>
            <a:effectLst/>
          </p:spPr>
          <p:txBody>
            <a:bodyPr>
              <a:spAutoFit/>
            </a:bodyPr>
            <a:lstStyle/>
            <a:p>
              <a:pPr algn="ctr"/>
              <a:r>
                <a:rPr lang="en-US" sz="1000" b="1"/>
                <a:t>Institutional Advisory Committee</a:t>
              </a:r>
            </a:p>
          </p:txBody>
        </p:sp>
      </p:grpSp>
      <p:grpSp>
        <p:nvGrpSpPr>
          <p:cNvPr id="44044" name="Group 12"/>
          <p:cNvGrpSpPr>
            <a:grpSpLocks/>
          </p:cNvGrpSpPr>
          <p:nvPr/>
        </p:nvGrpSpPr>
        <p:grpSpPr bwMode="auto">
          <a:xfrm>
            <a:off x="3657600" y="3352800"/>
            <a:ext cx="2133600" cy="914400"/>
            <a:chOff x="2010" y="618"/>
            <a:chExt cx="1638" cy="980"/>
          </a:xfrm>
        </p:grpSpPr>
        <p:sp>
          <p:nvSpPr>
            <p:cNvPr id="44045" name="AutoShape 13"/>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4046" name="Text Box 14"/>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44047" name="AutoShape 15"/>
          <p:cNvSpPr>
            <a:spLocks noChangeArrowheads="1"/>
          </p:cNvSpPr>
          <p:nvPr/>
        </p:nvSpPr>
        <p:spPr bwMode="auto">
          <a:xfrm rot="5400000" flipV="1">
            <a:off x="3146425" y="3559175"/>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4048" name="AutoShape 16"/>
          <p:cNvSpPr>
            <a:spLocks noChangeArrowheads="1"/>
          </p:cNvSpPr>
          <p:nvPr/>
        </p:nvSpPr>
        <p:spPr bwMode="auto">
          <a:xfrm rot="5400000" flipV="1">
            <a:off x="5970587" y="35544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4049" name="Rectangle 17"/>
          <p:cNvSpPr>
            <a:spLocks noChangeArrowheads="1"/>
          </p:cNvSpPr>
          <p:nvPr/>
        </p:nvSpPr>
        <p:spPr bwMode="auto">
          <a:xfrm>
            <a:off x="1371600" y="4876800"/>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44050" name="AutoShape 18"/>
          <p:cNvSpPr>
            <a:spLocks noChangeArrowheads="1"/>
          </p:cNvSpPr>
          <p:nvPr/>
        </p:nvSpPr>
        <p:spPr bwMode="auto">
          <a:xfrm>
            <a:off x="673100" y="5489575"/>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4051" name="Text Box 19"/>
          <p:cNvSpPr txBox="1">
            <a:spLocks noChangeArrowheads="1"/>
          </p:cNvSpPr>
          <p:nvPr/>
        </p:nvSpPr>
        <p:spPr bwMode="auto">
          <a:xfrm>
            <a:off x="762000" y="5715000"/>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44052" name="AutoShape 20"/>
          <p:cNvSpPr>
            <a:spLocks noChangeArrowheads="1"/>
          </p:cNvSpPr>
          <p:nvPr/>
        </p:nvSpPr>
        <p:spPr bwMode="auto">
          <a:xfrm>
            <a:off x="2625725"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4053" name="Text Box 21"/>
          <p:cNvSpPr txBox="1">
            <a:spLocks noChangeArrowheads="1"/>
          </p:cNvSpPr>
          <p:nvPr/>
        </p:nvSpPr>
        <p:spPr bwMode="auto">
          <a:xfrm>
            <a:off x="2590800" y="5638800"/>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44054" name="AutoShape 22"/>
          <p:cNvSpPr>
            <a:spLocks noChangeArrowheads="1"/>
          </p:cNvSpPr>
          <p:nvPr/>
        </p:nvSpPr>
        <p:spPr bwMode="auto">
          <a:xfrm>
            <a:off x="6654800"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4055" name="Text Box 23"/>
          <p:cNvSpPr txBox="1">
            <a:spLocks noChangeArrowheads="1"/>
          </p:cNvSpPr>
          <p:nvPr/>
        </p:nvSpPr>
        <p:spPr bwMode="auto">
          <a:xfrm>
            <a:off x="6629400" y="5715000"/>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44056" name="AutoShape 24"/>
          <p:cNvSpPr>
            <a:spLocks noChangeArrowheads="1"/>
          </p:cNvSpPr>
          <p:nvPr/>
        </p:nvSpPr>
        <p:spPr bwMode="auto">
          <a:xfrm>
            <a:off x="4695825" y="5487988"/>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4057" name="Text Box 25"/>
          <p:cNvSpPr txBox="1">
            <a:spLocks noChangeArrowheads="1"/>
          </p:cNvSpPr>
          <p:nvPr/>
        </p:nvSpPr>
        <p:spPr bwMode="auto">
          <a:xfrm>
            <a:off x="4648200" y="5715000"/>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44058" name="AutoShape 26"/>
          <p:cNvSpPr>
            <a:spLocks noChangeArrowheads="1"/>
          </p:cNvSpPr>
          <p:nvPr/>
        </p:nvSpPr>
        <p:spPr bwMode="auto">
          <a:xfrm>
            <a:off x="54102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4059" name="AutoShape 27"/>
          <p:cNvSpPr>
            <a:spLocks noChangeArrowheads="1"/>
          </p:cNvSpPr>
          <p:nvPr/>
        </p:nvSpPr>
        <p:spPr bwMode="auto">
          <a:xfrm>
            <a:off x="7391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4060" name="AutoShape 28"/>
          <p:cNvSpPr>
            <a:spLocks noChangeArrowheads="1"/>
          </p:cNvSpPr>
          <p:nvPr/>
        </p:nvSpPr>
        <p:spPr bwMode="auto">
          <a:xfrm>
            <a:off x="33528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4061" name="AutoShape 29"/>
          <p:cNvSpPr>
            <a:spLocks noChangeArrowheads="1"/>
          </p:cNvSpPr>
          <p:nvPr/>
        </p:nvSpPr>
        <p:spPr bwMode="auto">
          <a:xfrm>
            <a:off x="1295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4062" name="AutoShape 30"/>
          <p:cNvSpPr>
            <a:spLocks noChangeArrowheads="1"/>
          </p:cNvSpPr>
          <p:nvPr/>
        </p:nvSpPr>
        <p:spPr bwMode="auto">
          <a:xfrm>
            <a:off x="4572000" y="4419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4063" name="AutoShape 31"/>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44064" name="AutoShape 32"/>
          <p:cNvSpPr>
            <a:spLocks noChangeArrowheads="1"/>
          </p:cNvSpPr>
          <p:nvPr/>
        </p:nvSpPr>
        <p:spPr bwMode="auto">
          <a:xfrm>
            <a:off x="4572000" y="29718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44065"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44066" name="Rectangle 34"/>
          <p:cNvSpPr>
            <a:spLocks noChangeArrowheads="1"/>
          </p:cNvSpPr>
          <p:nvPr/>
        </p:nvSpPr>
        <p:spPr bwMode="auto">
          <a:xfrm>
            <a:off x="228600" y="1143000"/>
            <a:ext cx="8458200" cy="5486400"/>
          </a:xfrm>
          <a:prstGeom prst="rect">
            <a:avLst/>
          </a:prstGeom>
          <a:solidFill>
            <a:srgbClr val="FFFFFF">
              <a:alpha val="89999"/>
            </a:srgbClr>
          </a:solidFill>
          <a:ln w="9525">
            <a:noFill/>
            <a:miter lim="800000"/>
            <a:headEnd/>
            <a:tailEnd/>
          </a:ln>
          <a:effectLst/>
        </p:spPr>
        <p:txBody>
          <a:bodyPr wrap="none" anchor="ctr"/>
          <a:lstStyle/>
          <a:p>
            <a:endParaRPr lang="en-US"/>
          </a:p>
        </p:txBody>
      </p:sp>
      <p:sp>
        <p:nvSpPr>
          <p:cNvPr id="44067" name="Text Box 35"/>
          <p:cNvSpPr txBox="1">
            <a:spLocks noChangeArrowheads="1"/>
          </p:cNvSpPr>
          <p:nvPr/>
        </p:nvSpPr>
        <p:spPr bwMode="auto">
          <a:xfrm>
            <a:off x="914400" y="4495800"/>
            <a:ext cx="7467600" cy="925513"/>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a:t> </a:t>
            </a:r>
            <a:r>
              <a:rPr lang="en-US" b="1"/>
              <a:t>Executive Committee</a:t>
            </a:r>
            <a:r>
              <a:rPr lang="en-US"/>
              <a:t>: Guides progress and vision; evaluates projects; coordinates efforts of different groups; strategizes to maximize Center’s impact.</a:t>
            </a:r>
          </a:p>
        </p:txBody>
      </p:sp>
      <p:grpSp>
        <p:nvGrpSpPr>
          <p:cNvPr id="44071" name="Group 39"/>
          <p:cNvGrpSpPr>
            <a:grpSpLocks/>
          </p:cNvGrpSpPr>
          <p:nvPr/>
        </p:nvGrpSpPr>
        <p:grpSpPr bwMode="auto">
          <a:xfrm>
            <a:off x="1066800" y="3429000"/>
            <a:ext cx="1844675" cy="947738"/>
            <a:chOff x="672" y="2160"/>
            <a:chExt cx="1162" cy="597"/>
          </a:xfrm>
        </p:grpSpPr>
        <p:sp>
          <p:nvSpPr>
            <p:cNvPr id="44072" name="AutoShape 40"/>
            <p:cNvSpPr>
              <a:spLocks noChangeArrowheads="1"/>
            </p:cNvSpPr>
            <p:nvPr/>
          </p:nvSpPr>
          <p:spPr bwMode="auto">
            <a:xfrm>
              <a:off x="672" y="2160"/>
              <a:ext cx="1162" cy="597"/>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4073" name="Text Box 41"/>
            <p:cNvSpPr txBox="1">
              <a:spLocks noChangeArrowheads="1"/>
            </p:cNvSpPr>
            <p:nvPr/>
          </p:nvSpPr>
          <p:spPr bwMode="auto">
            <a:xfrm>
              <a:off x="720" y="2352"/>
              <a:ext cx="1057" cy="236"/>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ChangeArrowheads="1"/>
          </p:cNvSpPr>
          <p:nvPr/>
        </p:nvSpPr>
        <p:spPr bwMode="auto">
          <a:xfrm>
            <a:off x="3276600" y="1676400"/>
            <a:ext cx="2862263" cy="4302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059" name="Text Box 3"/>
          <p:cNvSpPr txBox="1">
            <a:spLocks noChangeArrowheads="1"/>
          </p:cNvSpPr>
          <p:nvPr/>
        </p:nvSpPr>
        <p:spPr bwMode="auto">
          <a:xfrm>
            <a:off x="3124200" y="1676400"/>
            <a:ext cx="3340100" cy="396875"/>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sp>
        <p:nvSpPr>
          <p:cNvPr id="45060" name="AutoShape 4"/>
          <p:cNvSpPr>
            <a:spLocks noChangeArrowheads="1"/>
          </p:cNvSpPr>
          <p:nvPr/>
        </p:nvSpPr>
        <p:spPr bwMode="auto">
          <a:xfrm>
            <a:off x="1066800" y="3429000"/>
            <a:ext cx="1844675" cy="947738"/>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061" name="Text Box 5"/>
          <p:cNvSpPr txBox="1">
            <a:spLocks noChangeArrowheads="1"/>
          </p:cNvSpPr>
          <p:nvPr/>
        </p:nvSpPr>
        <p:spPr bwMode="auto">
          <a:xfrm>
            <a:off x="1143000" y="3733800"/>
            <a:ext cx="1677988" cy="374650"/>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nvGrpSpPr>
          <p:cNvPr id="45062" name="Group 6"/>
          <p:cNvGrpSpPr>
            <a:grpSpLocks/>
          </p:cNvGrpSpPr>
          <p:nvPr/>
        </p:nvGrpSpPr>
        <p:grpSpPr bwMode="auto">
          <a:xfrm>
            <a:off x="6553200" y="3581400"/>
            <a:ext cx="1914525" cy="444500"/>
            <a:chOff x="4128" y="2112"/>
            <a:chExt cx="1206" cy="280"/>
          </a:xfrm>
        </p:grpSpPr>
        <p:sp>
          <p:nvSpPr>
            <p:cNvPr id="45063" name="AutoShape 7"/>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064" name="Text Box 8"/>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45065" name="Group 9"/>
          <p:cNvGrpSpPr>
            <a:grpSpLocks/>
          </p:cNvGrpSpPr>
          <p:nvPr/>
        </p:nvGrpSpPr>
        <p:grpSpPr bwMode="auto">
          <a:xfrm>
            <a:off x="3276600" y="2514600"/>
            <a:ext cx="2895600" cy="461963"/>
            <a:chOff x="1968" y="1584"/>
            <a:chExt cx="1824" cy="291"/>
          </a:xfrm>
        </p:grpSpPr>
        <p:sp>
          <p:nvSpPr>
            <p:cNvPr id="45066" name="AutoShape 10"/>
            <p:cNvSpPr>
              <a:spLocks noChangeArrowheads="1"/>
            </p:cNvSpPr>
            <p:nvPr/>
          </p:nvSpPr>
          <p:spPr bwMode="auto">
            <a:xfrm>
              <a:off x="1968" y="1584"/>
              <a:ext cx="1824" cy="29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067" name="Text Box 11"/>
            <p:cNvSpPr txBox="1">
              <a:spLocks noChangeArrowheads="1"/>
            </p:cNvSpPr>
            <p:nvPr/>
          </p:nvSpPr>
          <p:spPr bwMode="auto">
            <a:xfrm>
              <a:off x="2016" y="1632"/>
              <a:ext cx="1728" cy="154"/>
            </a:xfrm>
            <a:prstGeom prst="rect">
              <a:avLst/>
            </a:prstGeom>
            <a:noFill/>
            <a:ln w="9525">
              <a:noFill/>
              <a:miter lim="800000"/>
              <a:headEnd/>
              <a:tailEnd/>
            </a:ln>
            <a:effectLst/>
          </p:spPr>
          <p:txBody>
            <a:bodyPr>
              <a:spAutoFit/>
            </a:bodyPr>
            <a:lstStyle/>
            <a:p>
              <a:pPr algn="ctr"/>
              <a:r>
                <a:rPr lang="en-US" sz="1000" b="1"/>
                <a:t>Institutional Advisory Committee</a:t>
              </a:r>
            </a:p>
          </p:txBody>
        </p:sp>
      </p:grpSp>
      <p:grpSp>
        <p:nvGrpSpPr>
          <p:cNvPr id="45068" name="Group 12"/>
          <p:cNvGrpSpPr>
            <a:grpSpLocks/>
          </p:cNvGrpSpPr>
          <p:nvPr/>
        </p:nvGrpSpPr>
        <p:grpSpPr bwMode="auto">
          <a:xfrm>
            <a:off x="3657600" y="3352800"/>
            <a:ext cx="2133600" cy="914400"/>
            <a:chOff x="2010" y="618"/>
            <a:chExt cx="1638" cy="980"/>
          </a:xfrm>
        </p:grpSpPr>
        <p:sp>
          <p:nvSpPr>
            <p:cNvPr id="45069" name="AutoShape 13"/>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070" name="Text Box 14"/>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45071" name="AutoShape 15"/>
          <p:cNvSpPr>
            <a:spLocks noChangeArrowheads="1"/>
          </p:cNvSpPr>
          <p:nvPr/>
        </p:nvSpPr>
        <p:spPr bwMode="auto">
          <a:xfrm rot="5400000" flipV="1">
            <a:off x="3146425" y="3559175"/>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5072" name="AutoShape 16"/>
          <p:cNvSpPr>
            <a:spLocks noChangeArrowheads="1"/>
          </p:cNvSpPr>
          <p:nvPr/>
        </p:nvSpPr>
        <p:spPr bwMode="auto">
          <a:xfrm rot="5400000" flipV="1">
            <a:off x="5970587" y="35544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5073" name="Rectangle 17"/>
          <p:cNvSpPr>
            <a:spLocks noChangeArrowheads="1"/>
          </p:cNvSpPr>
          <p:nvPr/>
        </p:nvSpPr>
        <p:spPr bwMode="auto">
          <a:xfrm>
            <a:off x="1371600" y="4876800"/>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45074" name="AutoShape 18"/>
          <p:cNvSpPr>
            <a:spLocks noChangeArrowheads="1"/>
          </p:cNvSpPr>
          <p:nvPr/>
        </p:nvSpPr>
        <p:spPr bwMode="auto">
          <a:xfrm>
            <a:off x="673100" y="5489575"/>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075" name="Text Box 19"/>
          <p:cNvSpPr txBox="1">
            <a:spLocks noChangeArrowheads="1"/>
          </p:cNvSpPr>
          <p:nvPr/>
        </p:nvSpPr>
        <p:spPr bwMode="auto">
          <a:xfrm>
            <a:off x="762000" y="5715000"/>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45076" name="AutoShape 20"/>
          <p:cNvSpPr>
            <a:spLocks noChangeArrowheads="1"/>
          </p:cNvSpPr>
          <p:nvPr/>
        </p:nvSpPr>
        <p:spPr bwMode="auto">
          <a:xfrm>
            <a:off x="2625725"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077" name="Text Box 21"/>
          <p:cNvSpPr txBox="1">
            <a:spLocks noChangeArrowheads="1"/>
          </p:cNvSpPr>
          <p:nvPr/>
        </p:nvSpPr>
        <p:spPr bwMode="auto">
          <a:xfrm>
            <a:off x="2590800" y="5638800"/>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45078" name="AutoShape 22"/>
          <p:cNvSpPr>
            <a:spLocks noChangeArrowheads="1"/>
          </p:cNvSpPr>
          <p:nvPr/>
        </p:nvSpPr>
        <p:spPr bwMode="auto">
          <a:xfrm>
            <a:off x="6654800"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079" name="Text Box 23"/>
          <p:cNvSpPr txBox="1">
            <a:spLocks noChangeArrowheads="1"/>
          </p:cNvSpPr>
          <p:nvPr/>
        </p:nvSpPr>
        <p:spPr bwMode="auto">
          <a:xfrm>
            <a:off x="6629400" y="5715000"/>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45080" name="AutoShape 24"/>
          <p:cNvSpPr>
            <a:spLocks noChangeArrowheads="1"/>
          </p:cNvSpPr>
          <p:nvPr/>
        </p:nvSpPr>
        <p:spPr bwMode="auto">
          <a:xfrm>
            <a:off x="4695825" y="5487988"/>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081" name="Text Box 25"/>
          <p:cNvSpPr txBox="1">
            <a:spLocks noChangeArrowheads="1"/>
          </p:cNvSpPr>
          <p:nvPr/>
        </p:nvSpPr>
        <p:spPr bwMode="auto">
          <a:xfrm>
            <a:off x="4648200" y="5715000"/>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45082" name="AutoShape 26"/>
          <p:cNvSpPr>
            <a:spLocks noChangeArrowheads="1"/>
          </p:cNvSpPr>
          <p:nvPr/>
        </p:nvSpPr>
        <p:spPr bwMode="auto">
          <a:xfrm>
            <a:off x="54102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5083" name="AutoShape 27"/>
          <p:cNvSpPr>
            <a:spLocks noChangeArrowheads="1"/>
          </p:cNvSpPr>
          <p:nvPr/>
        </p:nvSpPr>
        <p:spPr bwMode="auto">
          <a:xfrm>
            <a:off x="7391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5084" name="AutoShape 28"/>
          <p:cNvSpPr>
            <a:spLocks noChangeArrowheads="1"/>
          </p:cNvSpPr>
          <p:nvPr/>
        </p:nvSpPr>
        <p:spPr bwMode="auto">
          <a:xfrm>
            <a:off x="33528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5085" name="AutoShape 29"/>
          <p:cNvSpPr>
            <a:spLocks noChangeArrowheads="1"/>
          </p:cNvSpPr>
          <p:nvPr/>
        </p:nvSpPr>
        <p:spPr bwMode="auto">
          <a:xfrm>
            <a:off x="1295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5086" name="AutoShape 30"/>
          <p:cNvSpPr>
            <a:spLocks noChangeArrowheads="1"/>
          </p:cNvSpPr>
          <p:nvPr/>
        </p:nvSpPr>
        <p:spPr bwMode="auto">
          <a:xfrm>
            <a:off x="4572000" y="4419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5087" name="AutoShape 31"/>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45088" name="AutoShape 32"/>
          <p:cNvSpPr>
            <a:spLocks noChangeArrowheads="1"/>
          </p:cNvSpPr>
          <p:nvPr/>
        </p:nvSpPr>
        <p:spPr bwMode="auto">
          <a:xfrm>
            <a:off x="4572000" y="29718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45089"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45090" name="Rectangle 34"/>
          <p:cNvSpPr>
            <a:spLocks noChangeArrowheads="1"/>
          </p:cNvSpPr>
          <p:nvPr/>
        </p:nvSpPr>
        <p:spPr bwMode="auto">
          <a:xfrm>
            <a:off x="228600" y="1143000"/>
            <a:ext cx="8458200" cy="5486400"/>
          </a:xfrm>
          <a:prstGeom prst="rect">
            <a:avLst/>
          </a:prstGeom>
          <a:solidFill>
            <a:srgbClr val="FFFFFF">
              <a:alpha val="89999"/>
            </a:srgbClr>
          </a:solidFill>
          <a:ln w="9525">
            <a:noFill/>
            <a:miter lim="800000"/>
            <a:headEnd/>
            <a:tailEnd/>
          </a:ln>
          <a:effectLst/>
        </p:spPr>
        <p:txBody>
          <a:bodyPr wrap="none" anchor="ctr"/>
          <a:lstStyle/>
          <a:p>
            <a:endParaRPr lang="en-US"/>
          </a:p>
        </p:txBody>
      </p:sp>
      <p:sp>
        <p:nvSpPr>
          <p:cNvPr id="45091" name="Text Box 35"/>
          <p:cNvSpPr txBox="1">
            <a:spLocks noChangeArrowheads="1"/>
          </p:cNvSpPr>
          <p:nvPr/>
        </p:nvSpPr>
        <p:spPr bwMode="auto">
          <a:xfrm>
            <a:off x="914400" y="4495800"/>
            <a:ext cx="7467600" cy="925513"/>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a:t> </a:t>
            </a:r>
            <a:r>
              <a:rPr lang="en-US" b="1"/>
              <a:t>External Advisory Committee</a:t>
            </a:r>
            <a:r>
              <a:rPr lang="en-US"/>
              <a:t>: Annually reviews projects; provides high-level guidance on strategic issues; provides a channel for open dialogue with the wider community</a:t>
            </a:r>
          </a:p>
        </p:txBody>
      </p:sp>
      <p:grpSp>
        <p:nvGrpSpPr>
          <p:cNvPr id="45095" name="Group 39"/>
          <p:cNvGrpSpPr>
            <a:grpSpLocks/>
          </p:cNvGrpSpPr>
          <p:nvPr/>
        </p:nvGrpSpPr>
        <p:grpSpPr bwMode="auto">
          <a:xfrm>
            <a:off x="6553200" y="3581400"/>
            <a:ext cx="1914525" cy="444500"/>
            <a:chOff x="4128" y="2112"/>
            <a:chExt cx="1206" cy="280"/>
          </a:xfrm>
        </p:grpSpPr>
        <p:sp>
          <p:nvSpPr>
            <p:cNvPr id="45096" name="AutoShape 40"/>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097" name="Text Box 41"/>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ChangeArrowheads="1"/>
          </p:cNvSpPr>
          <p:nvPr/>
        </p:nvSpPr>
        <p:spPr bwMode="auto">
          <a:xfrm>
            <a:off x="3276600" y="1676400"/>
            <a:ext cx="2862263" cy="4302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51" name="Text Box 3"/>
          <p:cNvSpPr txBox="1">
            <a:spLocks noChangeArrowheads="1"/>
          </p:cNvSpPr>
          <p:nvPr/>
        </p:nvSpPr>
        <p:spPr bwMode="auto">
          <a:xfrm>
            <a:off x="3124200" y="1676400"/>
            <a:ext cx="3340100" cy="396875"/>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sp>
        <p:nvSpPr>
          <p:cNvPr id="53252" name="AutoShape 4"/>
          <p:cNvSpPr>
            <a:spLocks noChangeArrowheads="1"/>
          </p:cNvSpPr>
          <p:nvPr/>
        </p:nvSpPr>
        <p:spPr bwMode="auto">
          <a:xfrm>
            <a:off x="1066800" y="3429000"/>
            <a:ext cx="1844675" cy="947738"/>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53" name="Text Box 5"/>
          <p:cNvSpPr txBox="1">
            <a:spLocks noChangeArrowheads="1"/>
          </p:cNvSpPr>
          <p:nvPr/>
        </p:nvSpPr>
        <p:spPr bwMode="auto">
          <a:xfrm>
            <a:off x="1143000" y="3733800"/>
            <a:ext cx="1677988" cy="374650"/>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nvGrpSpPr>
          <p:cNvPr id="53254" name="Group 6"/>
          <p:cNvGrpSpPr>
            <a:grpSpLocks/>
          </p:cNvGrpSpPr>
          <p:nvPr/>
        </p:nvGrpSpPr>
        <p:grpSpPr bwMode="auto">
          <a:xfrm>
            <a:off x="6553200" y="3581400"/>
            <a:ext cx="1914525" cy="444500"/>
            <a:chOff x="4128" y="2112"/>
            <a:chExt cx="1206" cy="280"/>
          </a:xfrm>
        </p:grpSpPr>
        <p:sp>
          <p:nvSpPr>
            <p:cNvPr id="53255" name="AutoShape 7"/>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56" name="Text Box 8"/>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53257" name="Group 9"/>
          <p:cNvGrpSpPr>
            <a:grpSpLocks/>
          </p:cNvGrpSpPr>
          <p:nvPr/>
        </p:nvGrpSpPr>
        <p:grpSpPr bwMode="auto">
          <a:xfrm>
            <a:off x="3276600" y="2514600"/>
            <a:ext cx="2895600" cy="461963"/>
            <a:chOff x="1968" y="1584"/>
            <a:chExt cx="1824" cy="291"/>
          </a:xfrm>
        </p:grpSpPr>
        <p:sp>
          <p:nvSpPr>
            <p:cNvPr id="53258" name="AutoShape 10"/>
            <p:cNvSpPr>
              <a:spLocks noChangeArrowheads="1"/>
            </p:cNvSpPr>
            <p:nvPr/>
          </p:nvSpPr>
          <p:spPr bwMode="auto">
            <a:xfrm>
              <a:off x="1968" y="1584"/>
              <a:ext cx="1824" cy="29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59" name="Text Box 11"/>
            <p:cNvSpPr txBox="1">
              <a:spLocks noChangeArrowheads="1"/>
            </p:cNvSpPr>
            <p:nvPr/>
          </p:nvSpPr>
          <p:spPr bwMode="auto">
            <a:xfrm>
              <a:off x="2016" y="1632"/>
              <a:ext cx="1728" cy="154"/>
            </a:xfrm>
            <a:prstGeom prst="rect">
              <a:avLst/>
            </a:prstGeom>
            <a:noFill/>
            <a:ln w="9525">
              <a:noFill/>
              <a:miter lim="800000"/>
              <a:headEnd/>
              <a:tailEnd/>
            </a:ln>
            <a:effectLst/>
          </p:spPr>
          <p:txBody>
            <a:bodyPr>
              <a:spAutoFit/>
            </a:bodyPr>
            <a:lstStyle/>
            <a:p>
              <a:pPr algn="ctr"/>
              <a:r>
                <a:rPr lang="en-US" sz="1000" b="1"/>
                <a:t>Institutional Advisory Committee</a:t>
              </a:r>
            </a:p>
          </p:txBody>
        </p:sp>
      </p:grpSp>
      <p:grpSp>
        <p:nvGrpSpPr>
          <p:cNvPr id="53260" name="Group 12"/>
          <p:cNvGrpSpPr>
            <a:grpSpLocks/>
          </p:cNvGrpSpPr>
          <p:nvPr/>
        </p:nvGrpSpPr>
        <p:grpSpPr bwMode="auto">
          <a:xfrm>
            <a:off x="3657600" y="3352800"/>
            <a:ext cx="2133600" cy="914400"/>
            <a:chOff x="2010" y="618"/>
            <a:chExt cx="1638" cy="980"/>
          </a:xfrm>
        </p:grpSpPr>
        <p:sp>
          <p:nvSpPr>
            <p:cNvPr id="53261" name="AutoShape 13"/>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62" name="Text Box 14"/>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53263" name="AutoShape 15"/>
          <p:cNvSpPr>
            <a:spLocks noChangeArrowheads="1"/>
          </p:cNvSpPr>
          <p:nvPr/>
        </p:nvSpPr>
        <p:spPr bwMode="auto">
          <a:xfrm rot="5400000" flipV="1">
            <a:off x="3146425" y="3559175"/>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53264" name="AutoShape 16"/>
          <p:cNvSpPr>
            <a:spLocks noChangeArrowheads="1"/>
          </p:cNvSpPr>
          <p:nvPr/>
        </p:nvSpPr>
        <p:spPr bwMode="auto">
          <a:xfrm rot="5400000" flipV="1">
            <a:off x="5970587" y="35544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53265" name="Rectangle 17"/>
          <p:cNvSpPr>
            <a:spLocks noChangeArrowheads="1"/>
          </p:cNvSpPr>
          <p:nvPr/>
        </p:nvSpPr>
        <p:spPr bwMode="auto">
          <a:xfrm>
            <a:off x="1371600" y="4876800"/>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53266" name="AutoShape 18"/>
          <p:cNvSpPr>
            <a:spLocks noChangeArrowheads="1"/>
          </p:cNvSpPr>
          <p:nvPr/>
        </p:nvSpPr>
        <p:spPr bwMode="auto">
          <a:xfrm>
            <a:off x="673100" y="5489575"/>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67" name="Text Box 19"/>
          <p:cNvSpPr txBox="1">
            <a:spLocks noChangeArrowheads="1"/>
          </p:cNvSpPr>
          <p:nvPr/>
        </p:nvSpPr>
        <p:spPr bwMode="auto">
          <a:xfrm>
            <a:off x="762000" y="5715000"/>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53268" name="AutoShape 20"/>
          <p:cNvSpPr>
            <a:spLocks noChangeArrowheads="1"/>
          </p:cNvSpPr>
          <p:nvPr/>
        </p:nvSpPr>
        <p:spPr bwMode="auto">
          <a:xfrm>
            <a:off x="2625725"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69" name="Text Box 21"/>
          <p:cNvSpPr txBox="1">
            <a:spLocks noChangeArrowheads="1"/>
          </p:cNvSpPr>
          <p:nvPr/>
        </p:nvSpPr>
        <p:spPr bwMode="auto">
          <a:xfrm>
            <a:off x="2590800" y="5638800"/>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53270" name="AutoShape 22"/>
          <p:cNvSpPr>
            <a:spLocks noChangeArrowheads="1"/>
          </p:cNvSpPr>
          <p:nvPr/>
        </p:nvSpPr>
        <p:spPr bwMode="auto">
          <a:xfrm>
            <a:off x="6654800"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71" name="Text Box 23"/>
          <p:cNvSpPr txBox="1">
            <a:spLocks noChangeArrowheads="1"/>
          </p:cNvSpPr>
          <p:nvPr/>
        </p:nvSpPr>
        <p:spPr bwMode="auto">
          <a:xfrm>
            <a:off x="6629400" y="5715000"/>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53272" name="AutoShape 24"/>
          <p:cNvSpPr>
            <a:spLocks noChangeArrowheads="1"/>
          </p:cNvSpPr>
          <p:nvPr/>
        </p:nvSpPr>
        <p:spPr bwMode="auto">
          <a:xfrm>
            <a:off x="4695825" y="5487988"/>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73" name="Text Box 25"/>
          <p:cNvSpPr txBox="1">
            <a:spLocks noChangeArrowheads="1"/>
          </p:cNvSpPr>
          <p:nvPr/>
        </p:nvSpPr>
        <p:spPr bwMode="auto">
          <a:xfrm>
            <a:off x="4648200" y="5715000"/>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53274" name="AutoShape 26"/>
          <p:cNvSpPr>
            <a:spLocks noChangeArrowheads="1"/>
          </p:cNvSpPr>
          <p:nvPr/>
        </p:nvSpPr>
        <p:spPr bwMode="auto">
          <a:xfrm>
            <a:off x="54102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53275" name="AutoShape 27"/>
          <p:cNvSpPr>
            <a:spLocks noChangeArrowheads="1"/>
          </p:cNvSpPr>
          <p:nvPr/>
        </p:nvSpPr>
        <p:spPr bwMode="auto">
          <a:xfrm>
            <a:off x="7391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53276" name="AutoShape 28"/>
          <p:cNvSpPr>
            <a:spLocks noChangeArrowheads="1"/>
          </p:cNvSpPr>
          <p:nvPr/>
        </p:nvSpPr>
        <p:spPr bwMode="auto">
          <a:xfrm>
            <a:off x="33528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53277" name="AutoShape 29"/>
          <p:cNvSpPr>
            <a:spLocks noChangeArrowheads="1"/>
          </p:cNvSpPr>
          <p:nvPr/>
        </p:nvSpPr>
        <p:spPr bwMode="auto">
          <a:xfrm>
            <a:off x="1295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53278" name="AutoShape 30"/>
          <p:cNvSpPr>
            <a:spLocks noChangeArrowheads="1"/>
          </p:cNvSpPr>
          <p:nvPr/>
        </p:nvSpPr>
        <p:spPr bwMode="auto">
          <a:xfrm>
            <a:off x="4572000" y="4419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53279" name="AutoShape 31"/>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53280" name="AutoShape 32"/>
          <p:cNvSpPr>
            <a:spLocks noChangeArrowheads="1"/>
          </p:cNvSpPr>
          <p:nvPr/>
        </p:nvSpPr>
        <p:spPr bwMode="auto">
          <a:xfrm>
            <a:off x="4572000" y="29718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53281"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Coordinating Thrusts</a:t>
            </a:r>
          </a:p>
        </p:txBody>
      </p:sp>
      <p:sp>
        <p:nvSpPr>
          <p:cNvPr id="53282" name="Rectangle 34"/>
          <p:cNvSpPr>
            <a:spLocks noChangeArrowheads="1"/>
          </p:cNvSpPr>
          <p:nvPr/>
        </p:nvSpPr>
        <p:spPr bwMode="auto">
          <a:xfrm>
            <a:off x="228600" y="1143000"/>
            <a:ext cx="8458200" cy="3657600"/>
          </a:xfrm>
          <a:prstGeom prst="rect">
            <a:avLst/>
          </a:prstGeom>
          <a:solidFill>
            <a:srgbClr val="FFFFFF">
              <a:alpha val="89999"/>
            </a:srgbClr>
          </a:solidFill>
          <a:ln w="9525">
            <a:noFill/>
            <a:miter lim="800000"/>
            <a:headEnd/>
            <a:tailEnd/>
          </a:ln>
          <a:effectLst/>
        </p:spPr>
        <p:txBody>
          <a:bodyPr wrap="none" anchor="ctr"/>
          <a:lstStyle/>
          <a:p>
            <a:endParaRPr lang="en-US"/>
          </a:p>
        </p:txBody>
      </p:sp>
      <p:sp>
        <p:nvSpPr>
          <p:cNvPr id="53283" name="Text Box 35"/>
          <p:cNvSpPr txBox="1">
            <a:spLocks noChangeArrowheads="1"/>
          </p:cNvSpPr>
          <p:nvPr/>
        </p:nvSpPr>
        <p:spPr bwMode="auto">
          <a:xfrm>
            <a:off x="914400" y="1676400"/>
            <a:ext cx="7467600" cy="2987675"/>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a:t> Research, education, outreach, and knowledge transfer activities must be tightly integrated.</a:t>
            </a:r>
          </a:p>
          <a:p>
            <a:pPr>
              <a:spcBef>
                <a:spcPct val="50000"/>
              </a:spcBef>
              <a:buFontTx/>
              <a:buChar char="•"/>
            </a:pPr>
            <a:r>
              <a:rPr lang="en-US"/>
              <a:t> Thrust leads will have monthly meetings (either in person, or over video conference) to develop integrated initiatives. These meetings will include the Technical and Managing Directors.</a:t>
            </a:r>
          </a:p>
          <a:p>
            <a:pPr>
              <a:spcBef>
                <a:spcPct val="50000"/>
              </a:spcBef>
              <a:buFontTx/>
              <a:buChar char="•"/>
            </a:pPr>
            <a:r>
              <a:rPr lang="en-US"/>
              <a:t> Industry representatives from partner companies will be invited as needed.</a:t>
            </a:r>
          </a:p>
          <a:p>
            <a:pPr>
              <a:spcBef>
                <a:spcPct val="50000"/>
              </a:spcBef>
              <a:buFontTx/>
              <a:buChar char="•"/>
            </a:pPr>
            <a:r>
              <a:rPr lang="en-US"/>
              <a:t> Coordination (and associated outcomes) will be key elements evaluated by the executive committee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en-US" smtClean="0"/>
              <a:t>Executive Committee</a:t>
            </a:r>
          </a:p>
        </p:txBody>
      </p:sp>
      <p:sp>
        <p:nvSpPr>
          <p:cNvPr id="46083" name="Rectangle 3"/>
          <p:cNvSpPr>
            <a:spLocks noGrp="1"/>
          </p:cNvSpPr>
          <p:nvPr>
            <p:ph type="body" idx="1"/>
          </p:nvPr>
        </p:nvSpPr>
        <p:spPr/>
        <p:txBody>
          <a:bodyPr/>
          <a:lstStyle/>
          <a:p>
            <a:r>
              <a:rPr lang="en-US" sz="1800" b="1" smtClean="0"/>
              <a:t>Composition: </a:t>
            </a:r>
          </a:p>
          <a:p>
            <a:pPr lvl="1"/>
            <a:r>
              <a:rPr lang="en-US" sz="1800" smtClean="0"/>
              <a:t>Center leadership</a:t>
            </a:r>
          </a:p>
          <a:p>
            <a:pPr lvl="1"/>
            <a:r>
              <a:rPr lang="en-US" sz="1800" smtClean="0"/>
              <a:t>Chair of the Executive Committee will </a:t>
            </a:r>
            <a:r>
              <a:rPr lang="en-US" sz="1800" u="sng" smtClean="0"/>
              <a:t>not</a:t>
            </a:r>
            <a:r>
              <a:rPr lang="en-US" sz="1800" smtClean="0"/>
              <a:t> be the Director of the Center. </a:t>
            </a:r>
          </a:p>
          <a:p>
            <a:pPr lvl="1"/>
            <a:endParaRPr lang="en-US" sz="1800" smtClean="0"/>
          </a:p>
          <a:p>
            <a:r>
              <a:rPr lang="en-US" sz="1800" b="1" smtClean="0"/>
              <a:t>Coordination</a:t>
            </a:r>
          </a:p>
          <a:p>
            <a:pPr lvl="2"/>
            <a:endParaRPr lang="en-US" sz="1800" b="1" smtClean="0"/>
          </a:p>
          <a:p>
            <a:pPr lvl="1"/>
            <a:r>
              <a:rPr lang="en-US" sz="1800" smtClean="0"/>
              <a:t>Monthly meetings conducted through telephone and/or video conference </a:t>
            </a:r>
          </a:p>
          <a:p>
            <a:pPr lvl="1"/>
            <a:r>
              <a:rPr lang="en-US" sz="1800" smtClean="0"/>
              <a:t>Senior personnel from projects  and  managing director will attend by invitation as needed. </a:t>
            </a:r>
          </a:p>
          <a:p>
            <a:pPr lvl="1"/>
            <a:r>
              <a:rPr lang="en-US" sz="1800" smtClean="0"/>
              <a:t>Meetings will manage new and ongoing projects; deal with issues that have arisen, and discuss possible future directions (fiscal and intellectual)</a:t>
            </a:r>
          </a:p>
          <a:p>
            <a:pPr lvl="1"/>
            <a:r>
              <a:rPr lang="en-US" sz="1800" smtClean="0"/>
              <a:t>Action items from meeting will be distributed within 24 hours.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p:txBody>
          <a:bodyPr/>
          <a:lstStyle/>
          <a:p>
            <a:r>
              <a:rPr lang="en-US" smtClean="0"/>
              <a:t>External Advisory Board</a:t>
            </a:r>
          </a:p>
        </p:txBody>
      </p:sp>
      <p:sp>
        <p:nvSpPr>
          <p:cNvPr id="47107" name="Rectangle 3"/>
          <p:cNvSpPr>
            <a:spLocks noGrp="1"/>
          </p:cNvSpPr>
          <p:nvPr>
            <p:ph type="body" idx="1"/>
          </p:nvPr>
        </p:nvSpPr>
        <p:spPr/>
        <p:txBody>
          <a:bodyPr/>
          <a:lstStyle/>
          <a:p>
            <a:pPr lvl="3"/>
            <a:endParaRPr lang="en-US" sz="800" smtClean="0"/>
          </a:p>
          <a:p>
            <a:r>
              <a:rPr lang="en-US" sz="1800" b="1" smtClean="0"/>
              <a:t>Composition: reflects diversity of scientific domains within the Center.  </a:t>
            </a:r>
          </a:p>
          <a:p>
            <a:pPr lvl="1"/>
            <a:r>
              <a:rPr lang="en-US" sz="1800" smtClean="0"/>
              <a:t>A renowned Computer Scientist who is expert in </a:t>
            </a:r>
          </a:p>
          <a:p>
            <a:pPr lvl="1"/>
            <a:r>
              <a:rPr lang="en-US" sz="1800" smtClean="0"/>
              <a:t>A renowned Information Theorist who is expert in</a:t>
            </a:r>
          </a:p>
          <a:p>
            <a:pPr lvl="1"/>
            <a:r>
              <a:rPr lang="en-US" sz="1800" smtClean="0"/>
              <a:t>Domain scientists in XXX, YYY, ZZZ. </a:t>
            </a:r>
          </a:p>
          <a:p>
            <a:pPr lvl="1"/>
            <a:endParaRPr lang="en-US" sz="1800" smtClean="0"/>
          </a:p>
          <a:p>
            <a:r>
              <a:rPr lang="en-US" sz="1800" smtClean="0"/>
              <a:t> </a:t>
            </a:r>
            <a:r>
              <a:rPr lang="en-US" sz="1800" b="1" smtClean="0"/>
              <a:t>Coordination</a:t>
            </a:r>
          </a:p>
          <a:p>
            <a:pPr lvl="2"/>
            <a:endParaRPr lang="en-US" sz="1800" b="1" smtClean="0"/>
          </a:p>
          <a:p>
            <a:pPr lvl="1"/>
            <a:r>
              <a:rPr lang="en-US" sz="1800" smtClean="0"/>
              <a:t>External Advisory Board will receive quarterly progress reports from the Managing Director </a:t>
            </a:r>
          </a:p>
          <a:p>
            <a:pPr lvl="1"/>
            <a:r>
              <a:rPr lang="en-US" sz="1800" smtClean="0"/>
              <a:t>Will meet with the Center Director and the NSF Project Officer each year</a:t>
            </a:r>
          </a:p>
          <a:p>
            <a:pPr lvl="1"/>
            <a:r>
              <a:rPr lang="en-US" sz="1800" smtClean="0"/>
              <a:t>In-person meeting at the annual “all hands” meeting of the Center. This meeting will provide a forum for a high quality, detailed appraisal of the Center’s progress </a:t>
            </a:r>
          </a:p>
          <a:p>
            <a:endParaRPr lang="en-US" sz="18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lstStyle/>
          <a:p>
            <a:r>
              <a:rPr lang="en-US" sz="4000" smtClean="0"/>
              <a:t>External Advisory Board: Assessment</a:t>
            </a:r>
          </a:p>
        </p:txBody>
      </p:sp>
      <p:sp>
        <p:nvSpPr>
          <p:cNvPr id="48131" name="Rectangle 3"/>
          <p:cNvSpPr>
            <a:spLocks noGrp="1"/>
          </p:cNvSpPr>
          <p:nvPr>
            <p:ph type="body" idx="1"/>
          </p:nvPr>
        </p:nvSpPr>
        <p:spPr/>
        <p:txBody>
          <a:bodyPr/>
          <a:lstStyle/>
          <a:p>
            <a:pPr lvl="3"/>
            <a:endParaRPr lang="en-US" sz="800" smtClean="0"/>
          </a:p>
          <a:p>
            <a:pPr>
              <a:lnSpc>
                <a:spcPct val="90000"/>
              </a:lnSpc>
            </a:pPr>
            <a:r>
              <a:rPr lang="en-US" sz="1900" b="1" smtClean="0"/>
              <a:t>EAC will generate an annual report on the center’s progress for the Center Director and the NSF </a:t>
            </a:r>
          </a:p>
          <a:p>
            <a:pPr lvl="1">
              <a:lnSpc>
                <a:spcPct val="90000"/>
              </a:lnSpc>
            </a:pPr>
            <a:r>
              <a:rPr lang="en-US" sz="1700" smtClean="0"/>
              <a:t>Will summarize assessment of the Center’s initiatives and make recommendations</a:t>
            </a:r>
          </a:p>
          <a:p>
            <a:pPr>
              <a:lnSpc>
                <a:spcPct val="90000"/>
              </a:lnSpc>
            </a:pPr>
            <a:r>
              <a:rPr lang="en-US" sz="1900" b="1" smtClean="0"/>
              <a:t>Assessment and Recommendations Include</a:t>
            </a:r>
          </a:p>
          <a:p>
            <a:pPr lvl="1">
              <a:lnSpc>
                <a:spcPct val="90000"/>
              </a:lnSpc>
            </a:pPr>
            <a:r>
              <a:rPr lang="en-US" sz="1700" smtClean="0"/>
              <a:t>The adequacy of the synergistic development</a:t>
            </a:r>
          </a:p>
          <a:p>
            <a:pPr lvl="1">
              <a:lnSpc>
                <a:spcPct val="90000"/>
              </a:lnSpc>
            </a:pPr>
            <a:r>
              <a:rPr lang="en-US" sz="1700" smtClean="0"/>
              <a:t> Infrastructure creation and its potential impact </a:t>
            </a:r>
          </a:p>
          <a:p>
            <a:pPr lvl="1">
              <a:lnSpc>
                <a:spcPct val="90000"/>
              </a:lnSpc>
            </a:pPr>
            <a:r>
              <a:rPr lang="en-US" sz="1700" smtClean="0"/>
              <a:t>The reliability, robustness, and usability of tools and methods</a:t>
            </a:r>
          </a:p>
          <a:p>
            <a:pPr lvl="1">
              <a:lnSpc>
                <a:spcPct val="90000"/>
              </a:lnSpc>
            </a:pPr>
            <a:r>
              <a:rPr lang="en-US" sz="1700" smtClean="0"/>
              <a:t>The quality of the education and outreach component</a:t>
            </a:r>
          </a:p>
          <a:p>
            <a:pPr lvl="1">
              <a:lnSpc>
                <a:spcPct val="90000"/>
              </a:lnSpc>
            </a:pPr>
            <a:r>
              <a:rPr lang="en-US" sz="1700" smtClean="0"/>
              <a:t>The effectiveness of dissemination activities </a:t>
            </a:r>
          </a:p>
          <a:p>
            <a:pPr lvl="1">
              <a:lnSpc>
                <a:spcPct val="90000"/>
              </a:lnSpc>
            </a:pPr>
            <a:r>
              <a:rPr lang="en-US" sz="1700" smtClean="0"/>
              <a:t>Directions for Computer Science research related to Information Theory</a:t>
            </a:r>
          </a:p>
          <a:p>
            <a:pPr lvl="1">
              <a:lnSpc>
                <a:spcPct val="90000"/>
              </a:lnSpc>
            </a:pPr>
            <a:r>
              <a:rPr lang="en-US" sz="1700" smtClean="0"/>
              <a:t>Recommendations for strategic recruitments</a:t>
            </a:r>
          </a:p>
          <a:p>
            <a:pPr lvl="1">
              <a:lnSpc>
                <a:spcPct val="90000"/>
              </a:lnSpc>
            </a:pPr>
            <a:r>
              <a:rPr lang="en-US" sz="1700" smtClean="0"/>
              <a:t>Specific input on the selection of new applications and termination of existing ones</a:t>
            </a:r>
          </a:p>
          <a:p>
            <a:endParaRPr lang="en-US" sz="18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en-US" smtClean="0"/>
              <a:t>Institutional Advisory Committee</a:t>
            </a:r>
          </a:p>
        </p:txBody>
      </p:sp>
      <p:sp>
        <p:nvSpPr>
          <p:cNvPr id="49155" name="Rectangle 3"/>
          <p:cNvSpPr>
            <a:spLocks noGrp="1"/>
          </p:cNvSpPr>
          <p:nvPr>
            <p:ph type="body" idx="1"/>
          </p:nvPr>
        </p:nvSpPr>
        <p:spPr/>
        <p:txBody>
          <a:bodyPr/>
          <a:lstStyle/>
          <a:p>
            <a:r>
              <a:rPr lang="en-US" smtClean="0"/>
              <a:t>Slide from Andrea?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en-US" smtClean="0"/>
              <a:t>Risk Assessment and Mitigation</a:t>
            </a:r>
          </a:p>
        </p:txBody>
      </p:sp>
      <p:sp>
        <p:nvSpPr>
          <p:cNvPr id="50179" name="Rectangle 3"/>
          <p:cNvSpPr>
            <a:spLocks noGrp="1"/>
          </p:cNvSpPr>
          <p:nvPr>
            <p:ph type="body" idx="1"/>
          </p:nvPr>
        </p:nvSpPr>
        <p:spPr/>
        <p:txBody>
          <a:bodyPr/>
          <a:lstStyle/>
          <a:p>
            <a:r>
              <a:rPr lang="en-US" sz="1800" smtClean="0"/>
              <a:t>Projects within the Center will be managed by the Executive Committee via application management, solicitation,  and assessment</a:t>
            </a:r>
          </a:p>
          <a:p>
            <a:r>
              <a:rPr lang="en-US" sz="1800" smtClean="0"/>
              <a:t>Managing Applications:</a:t>
            </a:r>
          </a:p>
          <a:p>
            <a:pPr lvl="1"/>
            <a:r>
              <a:rPr lang="en-US" sz="1800" smtClean="0"/>
              <a:t>Track progress of each application</a:t>
            </a:r>
          </a:p>
          <a:p>
            <a:pPr lvl="1"/>
            <a:r>
              <a:rPr lang="en-US" sz="1800" smtClean="0"/>
              <a:t>Ensure progress on towards foundational aspects</a:t>
            </a:r>
          </a:p>
          <a:p>
            <a:pPr lvl="1"/>
            <a:r>
              <a:rPr lang="en-US" sz="1800" smtClean="0"/>
              <a:t>Terminate projects no longer relevant or demonstrating insufficient progress</a:t>
            </a:r>
          </a:p>
          <a:p>
            <a:pPr lvl="1"/>
            <a:r>
              <a:rPr lang="en-US" sz="1800" smtClean="0"/>
              <a:t>Evaluate the success of collaborative investigations. </a:t>
            </a:r>
          </a:p>
          <a:p>
            <a:r>
              <a:rPr lang="en-US" sz="1800" smtClean="0"/>
              <a:t>Metrics for managing applications</a:t>
            </a:r>
          </a:p>
          <a:p>
            <a:pPr lvl="1"/>
            <a:r>
              <a:rPr lang="en-US" sz="1800" smtClean="0"/>
              <a:t>Publication of quality peer-reviewed papers, software tools, and infrastructure,  vis-à-vis information measures</a:t>
            </a:r>
          </a:p>
          <a:p>
            <a:pPr lvl="1"/>
            <a:r>
              <a:rPr lang="en-US" sz="1800" smtClean="0"/>
              <a:t>Collaborations between investigators exemplified by joint publications and grants</a:t>
            </a:r>
          </a:p>
          <a:p>
            <a:pPr lvl="1"/>
            <a:r>
              <a:rPr lang="en-US" sz="1800" smtClean="0"/>
              <a:t>Development of educational material that illustrate fundamental developments in the domain</a:t>
            </a:r>
          </a:p>
          <a:p>
            <a:pPr lvl="1"/>
            <a:r>
              <a:rPr lang="en-US" sz="1800" smtClean="0"/>
              <a:t>Assessment of progress reports by the peers within the Center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smtClean="0"/>
              <a:t>Management Objective</a:t>
            </a:r>
          </a:p>
        </p:txBody>
      </p:sp>
      <p:sp>
        <p:nvSpPr>
          <p:cNvPr id="3" name="Content Placeholder 2"/>
          <p:cNvSpPr>
            <a:spLocks noGrp="1"/>
          </p:cNvSpPr>
          <p:nvPr>
            <p:ph idx="1"/>
          </p:nvPr>
        </p:nvSpPr>
        <p:spPr/>
        <p:txBody>
          <a:bodyPr>
            <a:normAutofit/>
          </a:bodyPr>
          <a:lstStyle/>
          <a:p>
            <a:pPr>
              <a:lnSpc>
                <a:spcPct val="90000"/>
              </a:lnSpc>
              <a:buFont typeface="Arial" charset="0"/>
              <a:buNone/>
            </a:pPr>
            <a:r>
              <a:rPr lang="en-US" sz="3000" smtClean="0"/>
              <a:t>“To provide </a:t>
            </a:r>
            <a:r>
              <a:rPr lang="en-US" sz="3000" i="1" smtClean="0">
                <a:solidFill>
                  <a:srgbClr val="FF0000"/>
                </a:solidFill>
              </a:rPr>
              <a:t>mechanisms for synergistic research and development </a:t>
            </a:r>
            <a:r>
              <a:rPr lang="en-US" sz="3000" smtClean="0"/>
              <a:t>of foundational principles, methods, and applications of post-Shannon information theory.</a:t>
            </a:r>
          </a:p>
          <a:p>
            <a:pPr>
              <a:lnSpc>
                <a:spcPct val="90000"/>
              </a:lnSpc>
              <a:buFont typeface="Arial" charset="0"/>
              <a:buNone/>
            </a:pPr>
            <a:r>
              <a:rPr lang="en-US" sz="3000" smtClean="0"/>
              <a:t>To </a:t>
            </a:r>
            <a:r>
              <a:rPr lang="en-US" sz="3000" i="1" smtClean="0">
                <a:solidFill>
                  <a:srgbClr val="FF0000"/>
                </a:solidFill>
              </a:rPr>
              <a:t>constitute processes for training </a:t>
            </a:r>
            <a:r>
              <a:rPr lang="en-US" sz="3000" smtClean="0"/>
              <a:t>the next generation of information sciences practitioners – emphasizing the intellectual and social diversity of various constituencies.</a:t>
            </a:r>
          </a:p>
          <a:p>
            <a:pPr>
              <a:lnSpc>
                <a:spcPct val="90000"/>
              </a:lnSpc>
              <a:buFont typeface="Arial" charset="0"/>
              <a:buNone/>
            </a:pPr>
            <a:r>
              <a:rPr lang="en-US" sz="3000" smtClean="0"/>
              <a:t>To </a:t>
            </a:r>
            <a:r>
              <a:rPr lang="en-US" sz="3000" i="1" smtClean="0">
                <a:solidFill>
                  <a:srgbClr val="FF0000"/>
                </a:solidFill>
              </a:rPr>
              <a:t>facilitate seamless transfer of knowledge </a:t>
            </a:r>
            <a:r>
              <a:rPr lang="en-US" sz="3000" smtClean="0"/>
              <a:t>to the broader academic and commercial world.”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en-US" smtClean="0"/>
              <a:t>Planning for Growth</a:t>
            </a:r>
          </a:p>
        </p:txBody>
      </p:sp>
      <p:sp>
        <p:nvSpPr>
          <p:cNvPr id="51203" name="Rectangle 3"/>
          <p:cNvSpPr>
            <a:spLocks noGrp="1"/>
          </p:cNvSpPr>
          <p:nvPr>
            <p:ph type="body" idx="1"/>
          </p:nvPr>
        </p:nvSpPr>
        <p:spPr/>
        <p:txBody>
          <a:bodyPr/>
          <a:lstStyle/>
          <a:p>
            <a:r>
              <a:rPr lang="en-US" sz="2400" smtClean="0"/>
              <a:t>Identifying Novel Directions, Selecting and Integrating New Applications:</a:t>
            </a:r>
          </a:p>
          <a:p>
            <a:pPr lvl="1"/>
            <a:r>
              <a:rPr lang="en-US" sz="2400" b="1" i="1" smtClean="0"/>
              <a:t>Recruiting: </a:t>
            </a:r>
            <a:r>
              <a:rPr lang="en-US" sz="2400" smtClean="0"/>
              <a:t>An open invitation to the entire information sciences and related applications communities</a:t>
            </a:r>
          </a:p>
          <a:p>
            <a:pPr lvl="1"/>
            <a:r>
              <a:rPr lang="en-US" sz="2400" b="1" i="1" smtClean="0"/>
              <a:t>Evaluation:</a:t>
            </a:r>
            <a:r>
              <a:rPr lang="en-US" sz="2400" smtClean="0"/>
              <a:t> By Director and Executive committee  at the “All Hands” meeting,  Metrics for selection will include significance/scope of the proposed application (25%), likelihood of impact (50%), and likelihood of success (25%). </a:t>
            </a:r>
          </a:p>
          <a:p>
            <a:pPr lvl="1"/>
            <a:r>
              <a:rPr lang="en-US" sz="2400" b="1" i="1" smtClean="0"/>
              <a:t>Integration: </a:t>
            </a:r>
            <a:r>
              <a:rPr lang="en-US" sz="2400" smtClean="0"/>
              <a:t>The Technical Director in consultation with the External Advisory Committee and NSF will collaborate with the PI of the new application to plan for transfer of resources to the new project.</a:t>
            </a:r>
          </a:p>
          <a:p>
            <a:endParaRPr lang="en-US" sz="2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Management Goals: Synergistic Research and Development</a:t>
            </a:r>
            <a:endParaRPr lang="en-US" dirty="0"/>
          </a:p>
        </p:txBody>
      </p:sp>
      <p:sp>
        <p:nvSpPr>
          <p:cNvPr id="15362" name="Content Placeholder 2"/>
          <p:cNvSpPr>
            <a:spLocks noGrp="1"/>
          </p:cNvSpPr>
          <p:nvPr>
            <p:ph idx="1"/>
          </p:nvPr>
        </p:nvSpPr>
        <p:spPr/>
        <p:txBody>
          <a:bodyPr/>
          <a:lstStyle/>
          <a:p>
            <a:r>
              <a:rPr lang="en-US" sz="2400" smtClean="0"/>
              <a:t>Essential to the </a:t>
            </a:r>
            <a:r>
              <a:rPr lang="en-US" sz="2400" i="1" smtClean="0">
                <a:solidFill>
                  <a:srgbClr val="FF0000"/>
                </a:solidFill>
              </a:rPr>
              <a:t>intellectual viability </a:t>
            </a:r>
            <a:r>
              <a:rPr lang="en-US" sz="2400" smtClean="0"/>
              <a:t>of the center.</a:t>
            </a:r>
          </a:p>
          <a:p>
            <a:r>
              <a:rPr lang="en-US" sz="2400" smtClean="0"/>
              <a:t>Center research activities </a:t>
            </a:r>
            <a:r>
              <a:rPr lang="en-US" sz="2400" u="sng" smtClean="0"/>
              <a:t>must</a:t>
            </a:r>
            <a:r>
              <a:rPr lang="en-US" sz="2400" smtClean="0"/>
              <a:t> be </a:t>
            </a:r>
            <a:r>
              <a:rPr lang="en-US" sz="2400" i="1" smtClean="0">
                <a:solidFill>
                  <a:srgbClr val="FF0000"/>
                </a:solidFill>
              </a:rPr>
              <a:t>grounded in scientific applications</a:t>
            </a:r>
            <a:r>
              <a:rPr lang="en-US" sz="2400" smtClean="0"/>
              <a:t>, and </a:t>
            </a:r>
            <a:r>
              <a:rPr lang="en-US" sz="2400" u="sng" smtClean="0"/>
              <a:t>must</a:t>
            </a:r>
            <a:r>
              <a:rPr lang="en-US" sz="2400" i="1" smtClean="0">
                <a:solidFill>
                  <a:srgbClr val="FF0000"/>
                </a:solidFill>
              </a:rPr>
              <a:t> contribute to the core concepts of science of information</a:t>
            </a:r>
            <a:r>
              <a:rPr lang="en-US" sz="2400" smtClean="0"/>
              <a:t>.</a:t>
            </a:r>
          </a:p>
          <a:p>
            <a:r>
              <a:rPr lang="en-US" sz="2400" smtClean="0"/>
              <a:t>Principles, models, and methods </a:t>
            </a:r>
            <a:r>
              <a:rPr lang="en-US" sz="2400" u="sng" smtClean="0"/>
              <a:t>must</a:t>
            </a:r>
            <a:r>
              <a:rPr lang="en-US" sz="2400" smtClean="0"/>
              <a:t> </a:t>
            </a:r>
            <a:r>
              <a:rPr lang="en-US" sz="2400" i="1" smtClean="0">
                <a:solidFill>
                  <a:srgbClr val="FF0000"/>
                </a:solidFill>
              </a:rPr>
              <a:t>apply to general classes of applications, fundamentally advancing state of the art </a:t>
            </a:r>
            <a:r>
              <a:rPr lang="en-US" sz="2400" smtClean="0"/>
              <a:t>in these areas.</a:t>
            </a:r>
          </a:p>
          <a:p>
            <a:endParaRPr lang="en-US" smtClean="0"/>
          </a:p>
        </p:txBody>
      </p:sp>
      <p:sp>
        <p:nvSpPr>
          <p:cNvPr id="15363" name="TextBox 5"/>
          <p:cNvSpPr txBox="1">
            <a:spLocks noChangeArrowheads="1"/>
          </p:cNvSpPr>
          <p:nvPr/>
        </p:nvSpPr>
        <p:spPr bwMode="auto">
          <a:xfrm>
            <a:off x="762000" y="4876800"/>
            <a:ext cx="7772400" cy="1200150"/>
          </a:xfrm>
          <a:prstGeom prst="rect">
            <a:avLst/>
          </a:prstGeom>
          <a:noFill/>
          <a:ln w="9525">
            <a:noFill/>
            <a:miter lim="800000"/>
            <a:headEnd/>
            <a:tailEnd/>
          </a:ln>
        </p:spPr>
        <p:txBody>
          <a:bodyPr>
            <a:spAutoFit/>
          </a:bodyPr>
          <a:lstStyle/>
          <a:p>
            <a:r>
              <a:rPr lang="en-US" b="1">
                <a:latin typeface="Calibri" pitchFamily="34" charset="0"/>
              </a:rPr>
              <a:t>Constitute </a:t>
            </a:r>
            <a:r>
              <a:rPr lang="en-US" b="1" i="1">
                <a:latin typeface="Calibri" pitchFamily="34" charset="0"/>
              </a:rPr>
              <a:t>mechanisms for rewarding synergistic development</a:t>
            </a:r>
            <a:r>
              <a:rPr lang="en-US" b="1">
                <a:latin typeface="Calibri" pitchFamily="34" charset="0"/>
              </a:rPr>
              <a:t>, </a:t>
            </a:r>
            <a:r>
              <a:rPr lang="en-US" b="1" i="1">
                <a:latin typeface="Calibri" pitchFamily="34" charset="0"/>
              </a:rPr>
              <a:t>identifying promising research directions</a:t>
            </a:r>
            <a:r>
              <a:rPr lang="en-US" b="1">
                <a:latin typeface="Calibri" pitchFamily="34" charset="0"/>
              </a:rPr>
              <a:t> and </a:t>
            </a:r>
            <a:r>
              <a:rPr lang="en-US" b="1" i="1">
                <a:latin typeface="Calibri" pitchFamily="34" charset="0"/>
              </a:rPr>
              <a:t>stagnant projects</a:t>
            </a:r>
            <a:r>
              <a:rPr lang="en-US" b="1">
                <a:latin typeface="Calibri" pitchFamily="34" charset="0"/>
              </a:rPr>
              <a:t> in a timely manner, and </a:t>
            </a:r>
            <a:r>
              <a:rPr lang="en-US" b="1" i="1">
                <a:latin typeface="Calibri" pitchFamily="34" charset="0"/>
              </a:rPr>
              <a:t>allocate resources</a:t>
            </a:r>
            <a:r>
              <a:rPr lang="en-US" b="1">
                <a:latin typeface="Calibri" pitchFamily="34" charset="0"/>
              </a:rPr>
              <a:t> accordingly.</a:t>
            </a:r>
          </a:p>
          <a:p>
            <a:endParaRPr lang="en-US" b="1">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Management Goals: </a:t>
            </a:r>
            <a:br>
              <a:rPr lang="en-US" dirty="0" smtClean="0"/>
            </a:br>
            <a:r>
              <a:rPr lang="en-US" dirty="0" smtClean="0"/>
              <a:t>Education and Training</a:t>
            </a:r>
            <a:endParaRPr lang="en-US" dirty="0"/>
          </a:p>
        </p:txBody>
      </p:sp>
      <p:sp>
        <p:nvSpPr>
          <p:cNvPr id="16386" name="Content Placeholder 2"/>
          <p:cNvSpPr>
            <a:spLocks noGrp="1"/>
          </p:cNvSpPr>
          <p:nvPr>
            <p:ph idx="1"/>
          </p:nvPr>
        </p:nvSpPr>
        <p:spPr>
          <a:xfrm>
            <a:off x="457200" y="1905000"/>
            <a:ext cx="8153400" cy="2971800"/>
          </a:xfrm>
        </p:spPr>
        <p:txBody>
          <a:bodyPr/>
          <a:lstStyle/>
          <a:p>
            <a:r>
              <a:rPr lang="en-US" sz="2600" smtClean="0"/>
              <a:t>Realize the full scale, scope, and impact of emerging concepts in information sciences by </a:t>
            </a:r>
            <a:r>
              <a:rPr lang="en-US" sz="2600" i="1" smtClean="0">
                <a:solidFill>
                  <a:srgbClr val="FF0000"/>
                </a:solidFill>
              </a:rPr>
              <a:t>directly engaging students from K-12 to post-doctoral researchers</a:t>
            </a:r>
          </a:p>
          <a:p>
            <a:r>
              <a:rPr lang="en-US" sz="2600" i="1" smtClean="0">
                <a:solidFill>
                  <a:srgbClr val="FF0000"/>
                </a:solidFill>
              </a:rPr>
              <a:t>Training educators </a:t>
            </a:r>
            <a:r>
              <a:rPr lang="en-US" sz="2600" smtClean="0"/>
              <a:t>to maximize impact</a:t>
            </a:r>
          </a:p>
          <a:p>
            <a:r>
              <a:rPr lang="en-US" sz="2600" smtClean="0"/>
              <a:t>Developing widely accessible </a:t>
            </a:r>
            <a:r>
              <a:rPr lang="en-US" sz="2600" i="1" smtClean="0">
                <a:solidFill>
                  <a:srgbClr val="FF0000"/>
                </a:solidFill>
              </a:rPr>
              <a:t>instructional resources</a:t>
            </a:r>
          </a:p>
          <a:p>
            <a:pPr lvl="1"/>
            <a:endParaRPr lang="en-US" smtClean="0"/>
          </a:p>
        </p:txBody>
      </p:sp>
      <p:sp>
        <p:nvSpPr>
          <p:cNvPr id="16387" name="TextBox 3"/>
          <p:cNvSpPr txBox="1">
            <a:spLocks noChangeArrowheads="1"/>
          </p:cNvSpPr>
          <p:nvPr/>
        </p:nvSpPr>
        <p:spPr bwMode="auto">
          <a:xfrm>
            <a:off x="533400" y="5029200"/>
            <a:ext cx="7924800" cy="646113"/>
          </a:xfrm>
          <a:prstGeom prst="rect">
            <a:avLst/>
          </a:prstGeom>
          <a:noFill/>
          <a:ln w="9525">
            <a:noFill/>
            <a:miter lim="800000"/>
            <a:headEnd/>
            <a:tailEnd/>
          </a:ln>
        </p:spPr>
        <p:txBody>
          <a:bodyPr>
            <a:spAutoFit/>
          </a:bodyPr>
          <a:lstStyle/>
          <a:p>
            <a:r>
              <a:rPr lang="en-US" b="1">
                <a:latin typeface="Calibri" pitchFamily="34" charset="0"/>
              </a:rPr>
              <a:t>Constitute mechanisms for initiating/ evaluating educational programs, their impact, provide guidance, and appropriate resources.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Management Goals: </a:t>
            </a:r>
            <a:br>
              <a:rPr lang="en-US" dirty="0" smtClean="0"/>
            </a:br>
            <a:r>
              <a:rPr lang="en-US" dirty="0" smtClean="0"/>
              <a:t>Diversity and Outreach</a:t>
            </a:r>
            <a:endParaRPr lang="en-US" dirty="0"/>
          </a:p>
        </p:txBody>
      </p:sp>
      <p:sp>
        <p:nvSpPr>
          <p:cNvPr id="17410" name="Content Placeholder 2"/>
          <p:cNvSpPr>
            <a:spLocks noGrp="1"/>
          </p:cNvSpPr>
          <p:nvPr>
            <p:ph idx="1"/>
          </p:nvPr>
        </p:nvSpPr>
        <p:spPr>
          <a:xfrm>
            <a:off x="457200" y="1905000"/>
            <a:ext cx="8229600" cy="4221163"/>
          </a:xfrm>
        </p:spPr>
        <p:txBody>
          <a:bodyPr/>
          <a:lstStyle/>
          <a:p>
            <a:r>
              <a:rPr lang="en-US" sz="2400" i="1" smtClean="0">
                <a:solidFill>
                  <a:srgbClr val="FF0000"/>
                </a:solidFill>
              </a:rPr>
              <a:t>Significantly increasing number of students, researchers, and affiliated personnel from underrepresented groups </a:t>
            </a:r>
            <a:r>
              <a:rPr lang="en-US" sz="2400" smtClean="0"/>
              <a:t>(minorities and women) in all aspects of the project.</a:t>
            </a:r>
          </a:p>
          <a:p>
            <a:r>
              <a:rPr lang="en-US" sz="2400" i="1" smtClean="0">
                <a:solidFill>
                  <a:srgbClr val="FF0000"/>
                </a:solidFill>
              </a:rPr>
              <a:t>Provide a cadre of highly qualified talent pool</a:t>
            </a:r>
            <a:r>
              <a:rPr lang="en-US" sz="2400" smtClean="0"/>
              <a:t>, which would serve as seeds of success, nationwide.</a:t>
            </a:r>
          </a:p>
        </p:txBody>
      </p:sp>
      <p:sp>
        <p:nvSpPr>
          <p:cNvPr id="17411" name="TextBox 3"/>
          <p:cNvSpPr txBox="1">
            <a:spLocks noChangeArrowheads="1"/>
          </p:cNvSpPr>
          <p:nvPr/>
        </p:nvSpPr>
        <p:spPr bwMode="auto">
          <a:xfrm>
            <a:off x="533400" y="4495800"/>
            <a:ext cx="7848600" cy="1200150"/>
          </a:xfrm>
          <a:prstGeom prst="rect">
            <a:avLst/>
          </a:prstGeom>
          <a:noFill/>
          <a:ln w="9525">
            <a:noFill/>
            <a:miter lim="800000"/>
            <a:headEnd/>
            <a:tailEnd/>
          </a:ln>
        </p:spPr>
        <p:txBody>
          <a:bodyPr>
            <a:spAutoFit/>
          </a:bodyPr>
          <a:lstStyle/>
          <a:p>
            <a:r>
              <a:rPr lang="en-US" b="1">
                <a:latin typeface="Calibri" pitchFamily="34" charset="0"/>
              </a:rPr>
              <a:t>Develop processes for effectively engaging our partners in all aspects of research and education, leveraging their talent pool to train the next generation of researchers.  Developing programs for outreach to untapped resources, including schools, community colleges, and industry.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Management Goals:</a:t>
            </a:r>
            <a:br>
              <a:rPr lang="en-US" dirty="0" smtClean="0"/>
            </a:br>
            <a:r>
              <a:rPr lang="en-US" dirty="0" smtClean="0"/>
              <a:t>Knowledge Transfer</a:t>
            </a:r>
            <a:endParaRPr lang="en-US" dirty="0"/>
          </a:p>
        </p:txBody>
      </p:sp>
      <p:sp>
        <p:nvSpPr>
          <p:cNvPr id="18434" name="Content Placeholder 2"/>
          <p:cNvSpPr>
            <a:spLocks noGrp="1"/>
          </p:cNvSpPr>
          <p:nvPr>
            <p:ph idx="1"/>
          </p:nvPr>
        </p:nvSpPr>
        <p:spPr>
          <a:xfrm>
            <a:off x="457200" y="1828800"/>
            <a:ext cx="8229600" cy="2819400"/>
          </a:xfrm>
        </p:spPr>
        <p:txBody>
          <a:bodyPr/>
          <a:lstStyle/>
          <a:p>
            <a:r>
              <a:rPr lang="en-US" sz="2400" smtClean="0"/>
              <a:t>To </a:t>
            </a:r>
            <a:r>
              <a:rPr lang="en-US" sz="2400" i="1" smtClean="0">
                <a:solidFill>
                  <a:srgbClr val="FF0000"/>
                </a:solidFill>
              </a:rPr>
              <a:t>communicate Center work-products </a:t>
            </a:r>
            <a:r>
              <a:rPr lang="en-US" sz="2400" smtClean="0"/>
              <a:t>to the broader community in a timely manner.</a:t>
            </a:r>
          </a:p>
          <a:p>
            <a:r>
              <a:rPr lang="en-US" sz="2400" smtClean="0"/>
              <a:t>To </a:t>
            </a:r>
            <a:r>
              <a:rPr lang="en-US" sz="2400" i="1" smtClean="0">
                <a:solidFill>
                  <a:srgbClr val="FF0000"/>
                </a:solidFill>
              </a:rPr>
              <a:t>assimilate promising research avenues and applications from the broader community </a:t>
            </a:r>
            <a:r>
              <a:rPr lang="en-US" sz="2400" smtClean="0"/>
              <a:t>(industry, labs, as well as academia).</a:t>
            </a:r>
          </a:p>
        </p:txBody>
      </p:sp>
      <p:sp>
        <p:nvSpPr>
          <p:cNvPr id="18435" name="TextBox 3"/>
          <p:cNvSpPr txBox="1">
            <a:spLocks noChangeArrowheads="1"/>
          </p:cNvSpPr>
          <p:nvPr/>
        </p:nvSpPr>
        <p:spPr bwMode="auto">
          <a:xfrm>
            <a:off x="533400" y="5105400"/>
            <a:ext cx="8153400" cy="923925"/>
          </a:xfrm>
          <a:prstGeom prst="rect">
            <a:avLst/>
          </a:prstGeom>
          <a:noFill/>
          <a:ln w="9525">
            <a:noFill/>
            <a:miter lim="800000"/>
            <a:headEnd/>
            <a:tailEnd/>
          </a:ln>
        </p:spPr>
        <p:txBody>
          <a:bodyPr>
            <a:spAutoFit/>
          </a:bodyPr>
          <a:lstStyle/>
          <a:p>
            <a:r>
              <a:rPr lang="en-US" b="1">
                <a:latin typeface="Calibri" pitchFamily="34" charset="0"/>
              </a:rPr>
              <a:t>To constitute processes for timely and broad dissemination of project outcomes and to enable the broader community to influence Center activities and to engage with the Center in mutually beneficial ways.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Management Structure: Goal</a:t>
            </a:r>
          </a:p>
        </p:txBody>
      </p:sp>
      <p:sp>
        <p:nvSpPr>
          <p:cNvPr id="19458" name="Content Placeholder 2"/>
          <p:cNvSpPr>
            <a:spLocks noGrp="1"/>
          </p:cNvSpPr>
          <p:nvPr>
            <p:ph idx="1"/>
          </p:nvPr>
        </p:nvSpPr>
        <p:spPr/>
        <p:txBody>
          <a:bodyPr/>
          <a:lstStyle/>
          <a:p>
            <a:r>
              <a:rPr lang="en-US" smtClean="0"/>
              <a:t>Develop processes that </a:t>
            </a:r>
            <a:r>
              <a:rPr lang="en-US" i="1" smtClean="0">
                <a:solidFill>
                  <a:srgbClr val="FF0000"/>
                </a:solidFill>
              </a:rPr>
              <a:t>coordinate various center activities, ensure availability of appropriate resources, maintain accountability, and to achieve all project goals in a timely manner</a:t>
            </a:r>
            <a:r>
              <a:rPr lang="en-US"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77" name="Group 77"/>
          <p:cNvGrpSpPr>
            <a:grpSpLocks/>
          </p:cNvGrpSpPr>
          <p:nvPr/>
        </p:nvGrpSpPr>
        <p:grpSpPr bwMode="auto">
          <a:xfrm>
            <a:off x="3124200" y="1676400"/>
            <a:ext cx="3340100" cy="430213"/>
            <a:chOff x="1968" y="1056"/>
            <a:chExt cx="2104" cy="271"/>
          </a:xfrm>
        </p:grpSpPr>
        <p:sp>
          <p:nvSpPr>
            <p:cNvPr id="25610" name="AutoShape 10"/>
            <p:cNvSpPr>
              <a:spLocks noChangeArrowheads="1"/>
            </p:cNvSpPr>
            <p:nvPr/>
          </p:nvSpPr>
          <p:spPr bwMode="auto">
            <a:xfrm>
              <a:off x="2064" y="1056"/>
              <a:ext cx="1803" cy="27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1" name="Text Box 11"/>
            <p:cNvSpPr txBox="1">
              <a:spLocks noChangeArrowheads="1"/>
            </p:cNvSpPr>
            <p:nvPr/>
          </p:nvSpPr>
          <p:spPr bwMode="auto">
            <a:xfrm>
              <a:off x="1968" y="1056"/>
              <a:ext cx="2104" cy="250"/>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grpSp>
      <p:grpSp>
        <p:nvGrpSpPr>
          <p:cNvPr id="25678" name="Group 78"/>
          <p:cNvGrpSpPr>
            <a:grpSpLocks/>
          </p:cNvGrpSpPr>
          <p:nvPr/>
        </p:nvGrpSpPr>
        <p:grpSpPr bwMode="auto">
          <a:xfrm>
            <a:off x="1066800" y="3429000"/>
            <a:ext cx="1844675" cy="947738"/>
            <a:chOff x="672" y="2160"/>
            <a:chExt cx="1162" cy="597"/>
          </a:xfrm>
        </p:grpSpPr>
        <p:sp>
          <p:nvSpPr>
            <p:cNvPr id="25613" name="AutoShape 13"/>
            <p:cNvSpPr>
              <a:spLocks noChangeArrowheads="1"/>
            </p:cNvSpPr>
            <p:nvPr/>
          </p:nvSpPr>
          <p:spPr bwMode="auto">
            <a:xfrm>
              <a:off x="672" y="2160"/>
              <a:ext cx="1162" cy="597"/>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4" name="Text Box 14"/>
            <p:cNvSpPr txBox="1">
              <a:spLocks noChangeArrowheads="1"/>
            </p:cNvSpPr>
            <p:nvPr/>
          </p:nvSpPr>
          <p:spPr bwMode="auto">
            <a:xfrm>
              <a:off x="720" y="2352"/>
              <a:ext cx="1057" cy="236"/>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grpSp>
        <p:nvGrpSpPr>
          <p:cNvPr id="25671" name="Group 71"/>
          <p:cNvGrpSpPr>
            <a:grpSpLocks/>
          </p:cNvGrpSpPr>
          <p:nvPr/>
        </p:nvGrpSpPr>
        <p:grpSpPr bwMode="auto">
          <a:xfrm>
            <a:off x="6553200" y="3581400"/>
            <a:ext cx="1914525" cy="444500"/>
            <a:chOff x="4128" y="2112"/>
            <a:chExt cx="1206" cy="280"/>
          </a:xfrm>
        </p:grpSpPr>
        <p:sp>
          <p:nvSpPr>
            <p:cNvPr id="2561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9" name="Text Box 19"/>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25672" name="Group 72"/>
          <p:cNvGrpSpPr>
            <a:grpSpLocks/>
          </p:cNvGrpSpPr>
          <p:nvPr/>
        </p:nvGrpSpPr>
        <p:grpSpPr bwMode="auto">
          <a:xfrm>
            <a:off x="3276600" y="2514600"/>
            <a:ext cx="2895600" cy="461963"/>
            <a:chOff x="1968" y="1584"/>
            <a:chExt cx="1824" cy="291"/>
          </a:xfrm>
        </p:grpSpPr>
        <p:sp>
          <p:nvSpPr>
            <p:cNvPr id="25617" name="AutoShape 17"/>
            <p:cNvSpPr>
              <a:spLocks noChangeArrowheads="1"/>
            </p:cNvSpPr>
            <p:nvPr/>
          </p:nvSpPr>
          <p:spPr bwMode="auto">
            <a:xfrm>
              <a:off x="1968" y="1584"/>
              <a:ext cx="1824" cy="29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20" name="Text Box 20"/>
            <p:cNvSpPr txBox="1">
              <a:spLocks noChangeArrowheads="1"/>
            </p:cNvSpPr>
            <p:nvPr/>
          </p:nvSpPr>
          <p:spPr bwMode="auto">
            <a:xfrm>
              <a:off x="2016" y="1632"/>
              <a:ext cx="1728" cy="154"/>
            </a:xfrm>
            <a:prstGeom prst="rect">
              <a:avLst/>
            </a:prstGeom>
            <a:noFill/>
            <a:ln w="9525">
              <a:noFill/>
              <a:miter lim="800000"/>
              <a:headEnd/>
              <a:tailEnd/>
            </a:ln>
            <a:effectLst/>
          </p:spPr>
          <p:txBody>
            <a:bodyPr>
              <a:spAutoFit/>
            </a:bodyPr>
            <a:lstStyle/>
            <a:p>
              <a:pPr algn="ctr"/>
              <a:r>
                <a:rPr lang="en-US" sz="1000" b="1"/>
                <a:t>Institutional Advisory Committee</a:t>
              </a:r>
            </a:p>
          </p:txBody>
        </p:sp>
      </p:grpSp>
      <p:grpSp>
        <p:nvGrpSpPr>
          <p:cNvPr id="25621" name="Group 21"/>
          <p:cNvGrpSpPr>
            <a:grpSpLocks/>
          </p:cNvGrpSpPr>
          <p:nvPr/>
        </p:nvGrpSpPr>
        <p:grpSpPr bwMode="auto">
          <a:xfrm>
            <a:off x="3657600" y="3352800"/>
            <a:ext cx="2133600" cy="914400"/>
            <a:chOff x="2010" y="618"/>
            <a:chExt cx="1638" cy="980"/>
          </a:xfrm>
        </p:grpSpPr>
        <p:sp>
          <p:nvSpPr>
            <p:cNvPr id="25622" name="AutoShape 22"/>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23" name="Text Box 23"/>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25625" name="AutoShape 25"/>
          <p:cNvSpPr>
            <a:spLocks noChangeArrowheads="1"/>
          </p:cNvSpPr>
          <p:nvPr/>
        </p:nvSpPr>
        <p:spPr bwMode="auto">
          <a:xfrm rot="5400000" flipV="1">
            <a:off x="3146425" y="3559175"/>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6" name="AutoShape 26"/>
          <p:cNvSpPr>
            <a:spLocks noChangeArrowheads="1"/>
          </p:cNvSpPr>
          <p:nvPr/>
        </p:nvSpPr>
        <p:spPr bwMode="auto">
          <a:xfrm rot="5400000" flipV="1">
            <a:off x="5970587" y="35544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7" name="Rectangle 27"/>
          <p:cNvSpPr>
            <a:spLocks noChangeArrowheads="1"/>
          </p:cNvSpPr>
          <p:nvPr/>
        </p:nvSpPr>
        <p:spPr bwMode="auto">
          <a:xfrm>
            <a:off x="1371600" y="4876800"/>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25649" name="AutoShape 49"/>
          <p:cNvSpPr>
            <a:spLocks noChangeArrowheads="1"/>
          </p:cNvSpPr>
          <p:nvPr/>
        </p:nvSpPr>
        <p:spPr bwMode="auto">
          <a:xfrm>
            <a:off x="673100" y="5489575"/>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0" name="Text Box 50"/>
          <p:cNvSpPr txBox="1">
            <a:spLocks noChangeArrowheads="1"/>
          </p:cNvSpPr>
          <p:nvPr/>
        </p:nvSpPr>
        <p:spPr bwMode="auto">
          <a:xfrm>
            <a:off x="762000" y="5715000"/>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25652" name="AutoShape 52"/>
          <p:cNvSpPr>
            <a:spLocks noChangeArrowheads="1"/>
          </p:cNvSpPr>
          <p:nvPr/>
        </p:nvSpPr>
        <p:spPr bwMode="auto">
          <a:xfrm>
            <a:off x="2625725"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3" name="Text Box 53"/>
          <p:cNvSpPr txBox="1">
            <a:spLocks noChangeArrowheads="1"/>
          </p:cNvSpPr>
          <p:nvPr/>
        </p:nvSpPr>
        <p:spPr bwMode="auto">
          <a:xfrm>
            <a:off x="2590800" y="5638800"/>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25655" name="AutoShape 55"/>
          <p:cNvSpPr>
            <a:spLocks noChangeArrowheads="1"/>
          </p:cNvSpPr>
          <p:nvPr/>
        </p:nvSpPr>
        <p:spPr bwMode="auto">
          <a:xfrm>
            <a:off x="6654800"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6" name="Text Box 56"/>
          <p:cNvSpPr txBox="1">
            <a:spLocks noChangeArrowheads="1"/>
          </p:cNvSpPr>
          <p:nvPr/>
        </p:nvSpPr>
        <p:spPr bwMode="auto">
          <a:xfrm>
            <a:off x="6629400" y="5715000"/>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25661" name="AutoShape 61"/>
          <p:cNvSpPr>
            <a:spLocks noChangeArrowheads="1"/>
          </p:cNvSpPr>
          <p:nvPr/>
        </p:nvSpPr>
        <p:spPr bwMode="auto">
          <a:xfrm>
            <a:off x="4695825" y="5487988"/>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62" name="Text Box 62"/>
          <p:cNvSpPr txBox="1">
            <a:spLocks noChangeArrowheads="1"/>
          </p:cNvSpPr>
          <p:nvPr/>
        </p:nvSpPr>
        <p:spPr bwMode="auto">
          <a:xfrm>
            <a:off x="4648200" y="5715000"/>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25663" name="AutoShape 63"/>
          <p:cNvSpPr>
            <a:spLocks noChangeArrowheads="1"/>
          </p:cNvSpPr>
          <p:nvPr/>
        </p:nvSpPr>
        <p:spPr bwMode="auto">
          <a:xfrm>
            <a:off x="54102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4" name="AutoShape 64"/>
          <p:cNvSpPr>
            <a:spLocks noChangeArrowheads="1"/>
          </p:cNvSpPr>
          <p:nvPr/>
        </p:nvSpPr>
        <p:spPr bwMode="auto">
          <a:xfrm>
            <a:off x="7391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5" name="AutoShape 65"/>
          <p:cNvSpPr>
            <a:spLocks noChangeArrowheads="1"/>
          </p:cNvSpPr>
          <p:nvPr/>
        </p:nvSpPr>
        <p:spPr bwMode="auto">
          <a:xfrm>
            <a:off x="33528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6" name="AutoShape 66"/>
          <p:cNvSpPr>
            <a:spLocks noChangeArrowheads="1"/>
          </p:cNvSpPr>
          <p:nvPr/>
        </p:nvSpPr>
        <p:spPr bwMode="auto">
          <a:xfrm>
            <a:off x="1295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8" name="AutoShape 68"/>
          <p:cNvSpPr>
            <a:spLocks noChangeArrowheads="1"/>
          </p:cNvSpPr>
          <p:nvPr/>
        </p:nvSpPr>
        <p:spPr bwMode="auto">
          <a:xfrm>
            <a:off x="4572000" y="4419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73" name="AutoShape 73"/>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25675" name="AutoShape 75"/>
          <p:cNvSpPr>
            <a:spLocks noChangeArrowheads="1"/>
          </p:cNvSpPr>
          <p:nvPr/>
        </p:nvSpPr>
        <p:spPr bwMode="auto">
          <a:xfrm>
            <a:off x="4572000" y="29718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25676"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ChangeArrowheads="1"/>
          </p:cNvSpPr>
          <p:nvPr/>
        </p:nvSpPr>
        <p:spPr bwMode="auto">
          <a:xfrm>
            <a:off x="3276600" y="1676400"/>
            <a:ext cx="2862263" cy="4302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0963" name="Text Box 3"/>
          <p:cNvSpPr txBox="1">
            <a:spLocks noChangeArrowheads="1"/>
          </p:cNvSpPr>
          <p:nvPr/>
        </p:nvSpPr>
        <p:spPr bwMode="auto">
          <a:xfrm>
            <a:off x="3124200" y="1676400"/>
            <a:ext cx="3340100" cy="396875"/>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sp>
        <p:nvSpPr>
          <p:cNvPr id="40964" name="AutoShape 4"/>
          <p:cNvSpPr>
            <a:spLocks noChangeArrowheads="1"/>
          </p:cNvSpPr>
          <p:nvPr/>
        </p:nvSpPr>
        <p:spPr bwMode="auto">
          <a:xfrm>
            <a:off x="1066800" y="3429000"/>
            <a:ext cx="1844675" cy="947738"/>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0965" name="Text Box 5"/>
          <p:cNvSpPr txBox="1">
            <a:spLocks noChangeArrowheads="1"/>
          </p:cNvSpPr>
          <p:nvPr/>
        </p:nvSpPr>
        <p:spPr bwMode="auto">
          <a:xfrm>
            <a:off x="1143000" y="3733800"/>
            <a:ext cx="1677988" cy="374650"/>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nvGrpSpPr>
          <p:cNvPr id="40966" name="Group 6"/>
          <p:cNvGrpSpPr>
            <a:grpSpLocks/>
          </p:cNvGrpSpPr>
          <p:nvPr/>
        </p:nvGrpSpPr>
        <p:grpSpPr bwMode="auto">
          <a:xfrm>
            <a:off x="6553200" y="3581400"/>
            <a:ext cx="1914525" cy="444500"/>
            <a:chOff x="4128" y="2112"/>
            <a:chExt cx="1206" cy="280"/>
          </a:xfrm>
        </p:grpSpPr>
        <p:sp>
          <p:nvSpPr>
            <p:cNvPr id="40967" name="AutoShape 7"/>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0968" name="Text Box 8"/>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40969" name="Group 9"/>
          <p:cNvGrpSpPr>
            <a:grpSpLocks/>
          </p:cNvGrpSpPr>
          <p:nvPr/>
        </p:nvGrpSpPr>
        <p:grpSpPr bwMode="auto">
          <a:xfrm>
            <a:off x="3276600" y="2514600"/>
            <a:ext cx="2895600" cy="461963"/>
            <a:chOff x="1968" y="1584"/>
            <a:chExt cx="1824" cy="291"/>
          </a:xfrm>
        </p:grpSpPr>
        <p:sp>
          <p:nvSpPr>
            <p:cNvPr id="40970" name="AutoShape 10"/>
            <p:cNvSpPr>
              <a:spLocks noChangeArrowheads="1"/>
            </p:cNvSpPr>
            <p:nvPr/>
          </p:nvSpPr>
          <p:spPr bwMode="auto">
            <a:xfrm>
              <a:off x="1968" y="1584"/>
              <a:ext cx="1824" cy="29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0971" name="Text Box 11"/>
            <p:cNvSpPr txBox="1">
              <a:spLocks noChangeArrowheads="1"/>
            </p:cNvSpPr>
            <p:nvPr/>
          </p:nvSpPr>
          <p:spPr bwMode="auto">
            <a:xfrm>
              <a:off x="2016" y="1632"/>
              <a:ext cx="1728" cy="154"/>
            </a:xfrm>
            <a:prstGeom prst="rect">
              <a:avLst/>
            </a:prstGeom>
            <a:noFill/>
            <a:ln w="9525">
              <a:noFill/>
              <a:miter lim="800000"/>
              <a:headEnd/>
              <a:tailEnd/>
            </a:ln>
            <a:effectLst/>
          </p:spPr>
          <p:txBody>
            <a:bodyPr>
              <a:spAutoFit/>
            </a:bodyPr>
            <a:lstStyle/>
            <a:p>
              <a:pPr algn="ctr"/>
              <a:r>
                <a:rPr lang="en-US" sz="1000" b="1"/>
                <a:t>Institutional Advisory Committee</a:t>
              </a:r>
            </a:p>
          </p:txBody>
        </p:sp>
      </p:grpSp>
      <p:grpSp>
        <p:nvGrpSpPr>
          <p:cNvPr id="40972" name="Group 12"/>
          <p:cNvGrpSpPr>
            <a:grpSpLocks/>
          </p:cNvGrpSpPr>
          <p:nvPr/>
        </p:nvGrpSpPr>
        <p:grpSpPr bwMode="auto">
          <a:xfrm>
            <a:off x="3657600" y="3352800"/>
            <a:ext cx="2133600" cy="914400"/>
            <a:chOff x="2010" y="618"/>
            <a:chExt cx="1638" cy="980"/>
          </a:xfrm>
        </p:grpSpPr>
        <p:sp>
          <p:nvSpPr>
            <p:cNvPr id="40973" name="AutoShape 13"/>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0974" name="Text Box 14"/>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40975" name="AutoShape 15"/>
          <p:cNvSpPr>
            <a:spLocks noChangeArrowheads="1"/>
          </p:cNvSpPr>
          <p:nvPr/>
        </p:nvSpPr>
        <p:spPr bwMode="auto">
          <a:xfrm rot="5400000" flipV="1">
            <a:off x="3146425" y="3559175"/>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0976" name="AutoShape 16"/>
          <p:cNvSpPr>
            <a:spLocks noChangeArrowheads="1"/>
          </p:cNvSpPr>
          <p:nvPr/>
        </p:nvSpPr>
        <p:spPr bwMode="auto">
          <a:xfrm rot="5400000" flipV="1">
            <a:off x="5970587" y="35544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0977" name="Rectangle 17"/>
          <p:cNvSpPr>
            <a:spLocks noChangeArrowheads="1"/>
          </p:cNvSpPr>
          <p:nvPr/>
        </p:nvSpPr>
        <p:spPr bwMode="auto">
          <a:xfrm>
            <a:off x="1371600" y="4876800"/>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40978" name="AutoShape 18"/>
          <p:cNvSpPr>
            <a:spLocks noChangeArrowheads="1"/>
          </p:cNvSpPr>
          <p:nvPr/>
        </p:nvSpPr>
        <p:spPr bwMode="auto">
          <a:xfrm>
            <a:off x="673100" y="5489575"/>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0979" name="Text Box 19"/>
          <p:cNvSpPr txBox="1">
            <a:spLocks noChangeArrowheads="1"/>
          </p:cNvSpPr>
          <p:nvPr/>
        </p:nvSpPr>
        <p:spPr bwMode="auto">
          <a:xfrm>
            <a:off x="762000" y="5715000"/>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40980" name="AutoShape 20"/>
          <p:cNvSpPr>
            <a:spLocks noChangeArrowheads="1"/>
          </p:cNvSpPr>
          <p:nvPr/>
        </p:nvSpPr>
        <p:spPr bwMode="auto">
          <a:xfrm>
            <a:off x="2625725"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0981" name="Text Box 21"/>
          <p:cNvSpPr txBox="1">
            <a:spLocks noChangeArrowheads="1"/>
          </p:cNvSpPr>
          <p:nvPr/>
        </p:nvSpPr>
        <p:spPr bwMode="auto">
          <a:xfrm>
            <a:off x="2590800" y="5638800"/>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40982" name="AutoShape 22"/>
          <p:cNvSpPr>
            <a:spLocks noChangeArrowheads="1"/>
          </p:cNvSpPr>
          <p:nvPr/>
        </p:nvSpPr>
        <p:spPr bwMode="auto">
          <a:xfrm>
            <a:off x="6654800"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0983" name="Text Box 23"/>
          <p:cNvSpPr txBox="1">
            <a:spLocks noChangeArrowheads="1"/>
          </p:cNvSpPr>
          <p:nvPr/>
        </p:nvSpPr>
        <p:spPr bwMode="auto">
          <a:xfrm>
            <a:off x="6629400" y="5715000"/>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40984" name="AutoShape 24"/>
          <p:cNvSpPr>
            <a:spLocks noChangeArrowheads="1"/>
          </p:cNvSpPr>
          <p:nvPr/>
        </p:nvSpPr>
        <p:spPr bwMode="auto">
          <a:xfrm>
            <a:off x="4695825" y="5487988"/>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0985" name="Text Box 25"/>
          <p:cNvSpPr txBox="1">
            <a:spLocks noChangeArrowheads="1"/>
          </p:cNvSpPr>
          <p:nvPr/>
        </p:nvSpPr>
        <p:spPr bwMode="auto">
          <a:xfrm>
            <a:off x="4648200" y="5715000"/>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40986" name="AutoShape 26"/>
          <p:cNvSpPr>
            <a:spLocks noChangeArrowheads="1"/>
          </p:cNvSpPr>
          <p:nvPr/>
        </p:nvSpPr>
        <p:spPr bwMode="auto">
          <a:xfrm>
            <a:off x="54102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0987" name="AutoShape 27"/>
          <p:cNvSpPr>
            <a:spLocks noChangeArrowheads="1"/>
          </p:cNvSpPr>
          <p:nvPr/>
        </p:nvSpPr>
        <p:spPr bwMode="auto">
          <a:xfrm>
            <a:off x="7391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0988" name="AutoShape 28"/>
          <p:cNvSpPr>
            <a:spLocks noChangeArrowheads="1"/>
          </p:cNvSpPr>
          <p:nvPr/>
        </p:nvSpPr>
        <p:spPr bwMode="auto">
          <a:xfrm>
            <a:off x="33528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0989" name="AutoShape 29"/>
          <p:cNvSpPr>
            <a:spLocks noChangeArrowheads="1"/>
          </p:cNvSpPr>
          <p:nvPr/>
        </p:nvSpPr>
        <p:spPr bwMode="auto">
          <a:xfrm>
            <a:off x="1295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0990" name="AutoShape 30"/>
          <p:cNvSpPr>
            <a:spLocks noChangeArrowheads="1"/>
          </p:cNvSpPr>
          <p:nvPr/>
        </p:nvSpPr>
        <p:spPr bwMode="auto">
          <a:xfrm>
            <a:off x="4572000" y="4419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0991" name="AutoShape 31"/>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40992" name="AutoShape 32"/>
          <p:cNvSpPr>
            <a:spLocks noChangeArrowheads="1"/>
          </p:cNvSpPr>
          <p:nvPr/>
        </p:nvSpPr>
        <p:spPr bwMode="auto">
          <a:xfrm>
            <a:off x="4572000" y="29718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40993"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40994" name="Rectangle 34"/>
          <p:cNvSpPr>
            <a:spLocks noChangeArrowheads="1"/>
          </p:cNvSpPr>
          <p:nvPr/>
        </p:nvSpPr>
        <p:spPr bwMode="auto">
          <a:xfrm>
            <a:off x="228600" y="1143000"/>
            <a:ext cx="8458200" cy="5486400"/>
          </a:xfrm>
          <a:prstGeom prst="rect">
            <a:avLst/>
          </a:prstGeom>
          <a:solidFill>
            <a:srgbClr val="FFFFFF">
              <a:alpha val="89999"/>
            </a:srgbClr>
          </a:solidFill>
          <a:ln w="9525">
            <a:noFill/>
            <a:miter lim="800000"/>
            <a:headEnd/>
            <a:tailEnd/>
          </a:ln>
          <a:effectLst/>
        </p:spPr>
        <p:txBody>
          <a:bodyPr wrap="none" anchor="ctr"/>
          <a:lstStyle/>
          <a:p>
            <a:endParaRPr lang="en-US"/>
          </a:p>
        </p:txBody>
      </p:sp>
      <p:grpSp>
        <p:nvGrpSpPr>
          <p:cNvPr id="40999" name="Group 39"/>
          <p:cNvGrpSpPr>
            <a:grpSpLocks/>
          </p:cNvGrpSpPr>
          <p:nvPr/>
        </p:nvGrpSpPr>
        <p:grpSpPr bwMode="auto">
          <a:xfrm>
            <a:off x="3124200" y="1676400"/>
            <a:ext cx="3340100" cy="430213"/>
            <a:chOff x="1968" y="1056"/>
            <a:chExt cx="2104" cy="271"/>
          </a:xfrm>
        </p:grpSpPr>
        <p:sp>
          <p:nvSpPr>
            <p:cNvPr id="41000" name="AutoShape 40"/>
            <p:cNvSpPr>
              <a:spLocks noChangeArrowheads="1"/>
            </p:cNvSpPr>
            <p:nvPr/>
          </p:nvSpPr>
          <p:spPr bwMode="auto">
            <a:xfrm>
              <a:off x="2064" y="1056"/>
              <a:ext cx="1803" cy="27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1001" name="Text Box 41"/>
            <p:cNvSpPr txBox="1">
              <a:spLocks noChangeArrowheads="1"/>
            </p:cNvSpPr>
            <p:nvPr/>
          </p:nvSpPr>
          <p:spPr bwMode="auto">
            <a:xfrm>
              <a:off x="1968" y="1056"/>
              <a:ext cx="2104" cy="250"/>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grpSp>
      <p:sp>
        <p:nvSpPr>
          <p:cNvPr id="41002" name="Text Box 42"/>
          <p:cNvSpPr txBox="1">
            <a:spLocks noChangeArrowheads="1"/>
          </p:cNvSpPr>
          <p:nvPr/>
        </p:nvSpPr>
        <p:spPr bwMode="auto">
          <a:xfrm>
            <a:off x="914400" y="2438400"/>
            <a:ext cx="7620000" cy="1201738"/>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a:t> Responsible for administrative oversight of the project</a:t>
            </a:r>
          </a:p>
          <a:p>
            <a:pPr>
              <a:spcBef>
                <a:spcPct val="50000"/>
              </a:spcBef>
              <a:buFontTx/>
              <a:buChar char="•"/>
            </a:pPr>
            <a:r>
              <a:rPr lang="en-US"/>
              <a:t> Providing timely access to university facilities and resources</a:t>
            </a:r>
          </a:p>
          <a:p>
            <a:pPr>
              <a:spcBef>
                <a:spcPct val="50000"/>
              </a:spcBef>
              <a:buFontTx/>
              <a:buChar char="•"/>
            </a:pPr>
            <a:r>
              <a:rPr lang="en-US"/>
              <a:t> Ensures accountability to the National Science Foundation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TotalTime>
  <Words>1254</Words>
  <Application>Microsoft Office PowerPoint</Application>
  <PresentationFormat>On-screen Show (4:3)</PresentationFormat>
  <Paragraphs>202</Paragraphs>
  <Slides>20</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20</vt:i4>
      </vt:variant>
    </vt:vector>
  </HeadingPairs>
  <TitlesOfParts>
    <vt:vector size="24" baseType="lpstr">
      <vt:lpstr>Calibri</vt:lpstr>
      <vt:lpstr>Arial</vt:lpstr>
      <vt:lpstr>Wingdings</vt:lpstr>
      <vt:lpstr>Office Theme</vt:lpstr>
      <vt:lpstr>Emerging Frontiers of Science of Information</vt:lpstr>
      <vt:lpstr>Management Objective</vt:lpstr>
      <vt:lpstr>Management Goals: Synergistic Research and Development</vt:lpstr>
      <vt:lpstr>Management Goals:  Education and Training</vt:lpstr>
      <vt:lpstr>Management Goals:  Diversity and Outreach</vt:lpstr>
      <vt:lpstr>Management Goals: Knowledge Transfer</vt:lpstr>
      <vt:lpstr>Management Structure: Goal</vt:lpstr>
      <vt:lpstr>Slide 8</vt:lpstr>
      <vt:lpstr>Slide 9</vt:lpstr>
      <vt:lpstr>Slide 10</vt:lpstr>
      <vt:lpstr>Slide 11</vt:lpstr>
      <vt:lpstr>Slide 12</vt:lpstr>
      <vt:lpstr>Slide 13</vt:lpstr>
      <vt:lpstr>Slide 14</vt:lpstr>
      <vt:lpstr>Executive Committee</vt:lpstr>
      <vt:lpstr>External Advisory Board</vt:lpstr>
      <vt:lpstr>External Advisory Board: Assessment</vt:lpstr>
      <vt:lpstr>Institutional Advisory Committee</vt:lpstr>
      <vt:lpstr>Risk Assessment and Mitigation</vt:lpstr>
      <vt:lpstr>Planning for Growth</vt:lpstr>
    </vt:vector>
  </TitlesOfParts>
  <Company>Department of Computer Sciences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Frontiers of Science of Information</dc:title>
  <dc:creator>csuser</dc:creator>
  <cp:lastModifiedBy>ayg</cp:lastModifiedBy>
  <cp:revision>25</cp:revision>
  <dcterms:created xsi:type="dcterms:W3CDTF">2009-09-10T01:47:39Z</dcterms:created>
  <dcterms:modified xsi:type="dcterms:W3CDTF">2009-09-10T21:54:44Z</dcterms:modified>
</cp:coreProperties>
</file>