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5"/>
  </p:notesMasterIdLst>
  <p:sldIdLst>
    <p:sldId id="258" r:id="rId2"/>
    <p:sldId id="262" r:id="rId3"/>
    <p:sldId id="260" r:id="rId4"/>
  </p:sldIdLst>
  <p:sldSz cx="9144000" cy="6858000" type="screen4x3"/>
  <p:notesSz cx="6858000" cy="9144000"/>
  <p:embeddedFontLst>
    <p:embeddedFont>
      <p:font typeface="Continuum Medium"/>
      <p:regular r:id="rId6"/>
    </p:embeddedFont>
    <p:embeddedFont>
      <p:font typeface="Calibri" pitchFamily="34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242"/>
    <a:srgbClr val="004C22"/>
    <a:srgbClr val="A7FFCF"/>
    <a:srgbClr val="009900"/>
    <a:srgbClr val="028BD0"/>
    <a:srgbClr val="00180B"/>
    <a:srgbClr val="003E1C"/>
    <a:srgbClr val="00DA63"/>
    <a:srgbClr val="33CC33"/>
    <a:srgbClr val="62B4F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-8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ED3D8D-C50E-45D1-8001-947EB5197139}" type="datetimeFigureOut">
              <a:rPr lang="en-US" smtClean="0"/>
              <a:pPr/>
              <a:t>9/8/2009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00B074-D852-463B-8AA2-74D9233F87B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formation_full pag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7086600" y="0"/>
            <a:ext cx="2057400" cy="6324600"/>
          </a:xfrm>
          <a:prstGeom prst="rect">
            <a:avLst/>
          </a:prstGeom>
          <a:gradFill>
            <a:gsLst>
              <a:gs pos="0">
                <a:schemeClr val="tx1">
                  <a:alpha val="32000"/>
                </a:schemeClr>
              </a:gs>
              <a:gs pos="59000">
                <a:schemeClr val="tx1">
                  <a:alpha val="41000"/>
                </a:schemeClr>
              </a:gs>
              <a:gs pos="100000">
                <a:schemeClr val="tx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7086600" y="0"/>
            <a:ext cx="2057400" cy="63246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40000"/>
                </a:schemeClr>
              </a:gs>
              <a:gs pos="0">
                <a:schemeClr val="tx1">
                  <a:alpha val="48000"/>
                </a:schemeClr>
              </a:gs>
              <a:gs pos="50000">
                <a:schemeClr val="tx1">
                  <a:alpha val="77000"/>
                </a:schemeClr>
              </a:gs>
              <a:gs pos="100000">
                <a:schemeClr val="tx1">
                  <a:alpha val="86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0" y="838200"/>
            <a:ext cx="6781800" cy="1524000"/>
          </a:xfrm>
          <a:gradFill>
            <a:gsLst>
              <a:gs pos="0">
                <a:schemeClr val="tx1">
                  <a:alpha val="0"/>
                </a:schemeClr>
              </a:gs>
              <a:gs pos="13000">
                <a:schemeClr val="tx1">
                  <a:alpha val="85000"/>
                </a:schemeClr>
              </a:gs>
              <a:gs pos="13000">
                <a:srgbClr val="00B050">
                  <a:alpha val="50000"/>
                </a:srgbClr>
              </a:gs>
              <a:gs pos="50000">
                <a:srgbClr val="00B050"/>
              </a:gs>
              <a:gs pos="50000">
                <a:srgbClr val="00B050">
                  <a:alpha val="50000"/>
                </a:srgbClr>
              </a:gs>
              <a:gs pos="85000">
                <a:schemeClr val="tx1">
                  <a:alpha val="85000"/>
                </a:schemeClr>
              </a:gs>
              <a:gs pos="100000">
                <a:schemeClr val="tx1">
                  <a:alpha val="12000"/>
                </a:schemeClr>
              </a:gs>
            </a:gsLst>
            <a:lin ang="0" scaled="1"/>
          </a:gradFill>
        </p:spPr>
        <p:txBody>
          <a:bodyPr>
            <a:normAutofit/>
          </a:bodyPr>
          <a:lstStyle>
            <a:lvl1pPr>
              <a:defRPr sz="4400" b="1">
                <a:solidFill>
                  <a:schemeClr val="bg1"/>
                </a:solidFill>
                <a:effectLst>
                  <a:innerShdw blurRad="63500" dist="50800" dir="18900000">
                    <a:prstClr val="black"/>
                  </a:innerShdw>
                </a:effectLst>
                <a:latin typeface="Continuum Medium" pitchFamily="2" charset="0"/>
              </a:defRPr>
            </a:lvl1pPr>
          </a:lstStyle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0" y="2667000"/>
            <a:ext cx="6781800" cy="1066800"/>
          </a:xfrm>
          <a:gradFill flip="none" rotWithShape="1">
            <a:gsLst>
              <a:gs pos="0">
                <a:schemeClr val="tx1">
                  <a:alpha val="0"/>
                </a:schemeClr>
              </a:gs>
              <a:gs pos="0">
                <a:schemeClr val="tx1">
                  <a:alpha val="55000"/>
                </a:schemeClr>
              </a:gs>
              <a:gs pos="50000">
                <a:schemeClr val="tx1"/>
              </a:gs>
              <a:gs pos="100000">
                <a:schemeClr val="tx1">
                  <a:alpha val="55000"/>
                </a:schemeClr>
              </a:gs>
              <a:gs pos="100000">
                <a:schemeClr val="tx1">
                  <a:alpha val="11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>
            <a:noAutofit/>
          </a:bodyPr>
          <a:lstStyle>
            <a:lvl1pPr marL="0" indent="0" algn="ctr">
              <a:buNone/>
              <a:defRPr sz="2000" b="0" baseline="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Presenter Name (s)</a:t>
            </a:r>
          </a:p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038600" y="6400800"/>
            <a:ext cx="762000" cy="365125"/>
          </a:xfrm>
        </p:spPr>
        <p:txBody>
          <a:bodyPr/>
          <a:lstStyle>
            <a:lvl1pPr>
              <a:defRPr>
                <a:solidFill>
                  <a:srgbClr val="00B050"/>
                </a:solidFill>
              </a:defRPr>
            </a:lvl1pPr>
          </a:lstStyle>
          <a:p>
            <a:fld id="{6AD40963-EE59-4177-9AEC-1EA89DDF20A3}" type="datetimeFigureOut">
              <a:rPr lang="en-US" smtClean="0"/>
              <a:pPr/>
              <a:t>9/8/2009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200" y="6400800"/>
            <a:ext cx="3886200" cy="365125"/>
          </a:xfrm>
        </p:spPr>
        <p:txBody>
          <a:bodyPr/>
          <a:lstStyle>
            <a:lvl1pPr>
              <a:defRPr>
                <a:solidFill>
                  <a:srgbClr val="00B050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76800" y="6400800"/>
            <a:ext cx="609600" cy="365125"/>
          </a:xfrm>
        </p:spPr>
        <p:txBody>
          <a:bodyPr/>
          <a:lstStyle>
            <a:lvl1pPr>
              <a:defRPr>
                <a:solidFill>
                  <a:srgbClr val="00B050"/>
                </a:solidFill>
              </a:defRPr>
            </a:lvl1pPr>
          </a:lstStyle>
          <a:p>
            <a:fld id="{1D3FCF37-E2E3-430E-B302-F9D7392DFB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5867400" y="6350913"/>
            <a:ext cx="3200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smtClean="0">
                <a:solidFill>
                  <a:srgbClr val="009900"/>
                </a:solidFill>
              </a:rPr>
              <a:t>National Science Foundation</a:t>
            </a:r>
            <a:br>
              <a:rPr lang="en-US" sz="1100" smtClean="0">
                <a:solidFill>
                  <a:srgbClr val="009900"/>
                </a:solidFill>
              </a:rPr>
            </a:br>
            <a:r>
              <a:rPr lang="en-US" sz="1100" smtClean="0">
                <a:solidFill>
                  <a:srgbClr val="00B050"/>
                </a:solidFill>
              </a:rPr>
              <a:t>Science Technology Center Program</a:t>
            </a:r>
            <a:endParaRPr lang="en-US" sz="1200">
              <a:solidFill>
                <a:srgbClr val="00B050"/>
              </a:solidFill>
            </a:endParaRPr>
          </a:p>
        </p:txBody>
      </p:sp>
      <p:pic>
        <p:nvPicPr>
          <p:cNvPr id="16" name="Picture 15" descr="claude shannon.bmp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540902" y="3962401"/>
            <a:ext cx="1699997" cy="21335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" name="TextBox 16"/>
          <p:cNvSpPr txBox="1"/>
          <p:nvPr userDrawn="1"/>
        </p:nvSpPr>
        <p:spPr>
          <a:xfrm>
            <a:off x="7086600" y="249734"/>
            <a:ext cx="19050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200000"/>
              </a:lnSpc>
            </a:pPr>
            <a:endParaRPr lang="en-US" smtClean="0">
              <a:solidFill>
                <a:schemeClr val="bg1"/>
              </a:solidFill>
            </a:endParaRPr>
          </a:p>
          <a:p>
            <a:pPr algn="r">
              <a:lnSpc>
                <a:spcPct val="250000"/>
              </a:lnSpc>
            </a:pPr>
            <a:endParaRPr lang="en-US" sz="1600" smtClean="0">
              <a:solidFill>
                <a:schemeClr val="bg1"/>
              </a:solidFill>
            </a:endParaRPr>
          </a:p>
          <a:p>
            <a:pPr algn="r">
              <a:lnSpc>
                <a:spcPct val="200000"/>
              </a:lnSpc>
            </a:pPr>
            <a:r>
              <a:rPr lang="en-US" sz="1600" smtClean="0">
                <a:solidFill>
                  <a:schemeClr val="bg1"/>
                </a:solidFill>
              </a:rPr>
              <a:t>Bryn </a:t>
            </a:r>
            <a:r>
              <a:rPr lang="en-US" sz="1600">
                <a:solidFill>
                  <a:schemeClr val="bg1"/>
                </a:solidFill>
              </a:rPr>
              <a:t>Mawr</a:t>
            </a:r>
          </a:p>
          <a:p>
            <a:pPr algn="r">
              <a:lnSpc>
                <a:spcPct val="200000"/>
              </a:lnSpc>
            </a:pPr>
            <a:r>
              <a:rPr lang="en-US" sz="1600" smtClean="0">
                <a:solidFill>
                  <a:schemeClr val="bg1"/>
                </a:solidFill>
              </a:rPr>
              <a:t>Howard</a:t>
            </a:r>
            <a:r>
              <a:rPr lang="en-US" sz="1600" baseline="0" smtClean="0">
                <a:solidFill>
                  <a:schemeClr val="bg1"/>
                </a:solidFill>
              </a:rPr>
              <a:t> </a:t>
            </a:r>
            <a:r>
              <a:rPr lang="en-US" sz="1600" smtClean="0">
                <a:solidFill>
                  <a:schemeClr val="bg1"/>
                </a:solidFill>
              </a:rPr>
              <a:t>University</a:t>
            </a:r>
            <a:endParaRPr lang="en-US" sz="1600">
              <a:solidFill>
                <a:schemeClr val="bg1"/>
              </a:solidFill>
            </a:endParaRPr>
          </a:p>
          <a:p>
            <a:pPr algn="r">
              <a:lnSpc>
                <a:spcPct val="200000"/>
              </a:lnSpc>
            </a:pPr>
            <a:r>
              <a:rPr lang="en-US" sz="1600">
                <a:solidFill>
                  <a:schemeClr val="bg1"/>
                </a:solidFill>
              </a:rPr>
              <a:t>MIT</a:t>
            </a:r>
          </a:p>
          <a:p>
            <a:pPr algn="r">
              <a:lnSpc>
                <a:spcPct val="200000"/>
              </a:lnSpc>
            </a:pPr>
            <a:r>
              <a:rPr lang="en-US" sz="1600">
                <a:solidFill>
                  <a:schemeClr val="bg1"/>
                </a:solidFill>
              </a:rPr>
              <a:t>Princeton</a:t>
            </a:r>
          </a:p>
          <a:p>
            <a:pPr algn="r">
              <a:lnSpc>
                <a:spcPct val="200000"/>
              </a:lnSpc>
            </a:pPr>
            <a:r>
              <a:rPr lang="en-US" sz="1600" smtClean="0">
                <a:solidFill>
                  <a:schemeClr val="bg1"/>
                </a:solidFill>
              </a:rPr>
              <a:t>Purdue</a:t>
            </a:r>
            <a:r>
              <a:rPr lang="en-US" sz="1600" baseline="0" smtClean="0">
                <a:solidFill>
                  <a:schemeClr val="bg1"/>
                </a:solidFill>
              </a:rPr>
              <a:t> University</a:t>
            </a:r>
          </a:p>
          <a:p>
            <a:pPr algn="r">
              <a:lnSpc>
                <a:spcPct val="200000"/>
              </a:lnSpc>
            </a:pPr>
            <a:r>
              <a:rPr lang="en-US" sz="1600" smtClean="0">
                <a:solidFill>
                  <a:schemeClr val="bg1"/>
                </a:solidFill>
              </a:rPr>
              <a:t>Stanford</a:t>
            </a:r>
            <a:endParaRPr lang="en-US" sz="1600">
              <a:solidFill>
                <a:schemeClr val="bg1"/>
              </a:solidFill>
            </a:endParaRPr>
          </a:p>
          <a:p>
            <a:pPr algn="r">
              <a:lnSpc>
                <a:spcPct val="200000"/>
              </a:lnSpc>
            </a:pPr>
            <a:r>
              <a:rPr lang="en-US" sz="1600">
                <a:solidFill>
                  <a:schemeClr val="bg1"/>
                </a:solidFill>
              </a:rPr>
              <a:t>UC Berkeley</a:t>
            </a:r>
          </a:p>
          <a:p>
            <a:pPr algn="r">
              <a:lnSpc>
                <a:spcPct val="200000"/>
              </a:lnSpc>
            </a:pPr>
            <a:r>
              <a:rPr lang="en-US" sz="1600">
                <a:solidFill>
                  <a:schemeClr val="bg1"/>
                </a:solidFill>
              </a:rPr>
              <a:t>UC San Diego</a:t>
            </a:r>
          </a:p>
          <a:p>
            <a:pPr algn="r">
              <a:lnSpc>
                <a:spcPct val="200000"/>
              </a:lnSpc>
            </a:pPr>
            <a:r>
              <a:rPr lang="en-US" sz="1600" smtClean="0">
                <a:solidFill>
                  <a:schemeClr val="bg1"/>
                </a:solidFill>
              </a:rPr>
              <a:t>UIUC</a:t>
            </a:r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55" name="Group 54"/>
          <p:cNvGrpSpPr/>
          <p:nvPr userDrawn="1"/>
        </p:nvGrpSpPr>
        <p:grpSpPr>
          <a:xfrm>
            <a:off x="7381672" y="-762000"/>
            <a:ext cx="3298170" cy="2024481"/>
            <a:chOff x="7381672" y="-762000"/>
            <a:chExt cx="3298170" cy="2024481"/>
          </a:xfrm>
        </p:grpSpPr>
        <p:cxnSp>
          <p:nvCxnSpPr>
            <p:cNvPr id="47" name="Straight Connector 46"/>
            <p:cNvCxnSpPr>
              <a:stCxn id="46" idx="2"/>
            </p:cNvCxnSpPr>
            <p:nvPr userDrawn="1"/>
          </p:nvCxnSpPr>
          <p:spPr>
            <a:xfrm rot="16200000" flipH="1">
              <a:off x="6900143" y="695025"/>
              <a:ext cx="1130060" cy="4852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 userDrawn="1"/>
          </p:nvCxnSpPr>
          <p:spPr>
            <a:xfrm>
              <a:off x="7381672" y="1183532"/>
              <a:ext cx="1524000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 userDrawn="1"/>
          </p:nvCxnSpPr>
          <p:spPr>
            <a:xfrm>
              <a:off x="7467600" y="576681"/>
              <a:ext cx="914400" cy="60960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Arc 45"/>
            <p:cNvSpPr/>
            <p:nvPr userDrawn="1"/>
          </p:nvSpPr>
          <p:spPr>
            <a:xfrm rot="238248" flipH="1" flipV="1">
              <a:off x="7459962" y="-762000"/>
              <a:ext cx="3219880" cy="1970395"/>
            </a:xfrm>
            <a:prstGeom prst="arc">
              <a:avLst>
                <a:gd name="adj1" fmla="val 16808370"/>
                <a:gd name="adj2" fmla="val 21555718"/>
              </a:avLst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" name="Rectangle 51"/>
          <p:cNvSpPr/>
          <p:nvPr userDrawn="1"/>
        </p:nvSpPr>
        <p:spPr>
          <a:xfrm rot="2165386">
            <a:off x="7240506" y="-302993"/>
            <a:ext cx="2560866" cy="99551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21263881"/>
              </a:avLst>
            </a:prstTxWarp>
            <a:spAutoFit/>
          </a:bodyPr>
          <a:lstStyle/>
          <a:p>
            <a:pPr algn="ctr"/>
            <a:r>
              <a:rPr lang="en-US" sz="1200" b="1" cap="none" spc="0" smtClean="0">
                <a:ln w="1905"/>
                <a:solidFill>
                  <a:schemeClr val="bg1"/>
                </a:solidFill>
                <a:effectLst/>
              </a:rPr>
              <a:t>Institute</a:t>
            </a:r>
            <a:r>
              <a:rPr lang="en-US" sz="1200" b="1" cap="none" spc="0" baseline="0" smtClean="0">
                <a:ln w="1905"/>
                <a:solidFill>
                  <a:schemeClr val="bg1"/>
                </a:solidFill>
                <a:effectLst/>
              </a:rPr>
              <a:t> for </a:t>
            </a:r>
          </a:p>
          <a:p>
            <a:pPr algn="ctr"/>
            <a:r>
              <a:rPr lang="en-US" sz="1200" b="1" cap="none" spc="0" baseline="0" smtClean="0">
                <a:ln w="1905"/>
                <a:solidFill>
                  <a:schemeClr val="bg1"/>
                </a:solidFill>
                <a:effectLst/>
              </a:rPr>
              <a:t>Science of Information</a:t>
            </a:r>
            <a:endParaRPr lang="en-US" sz="1200" b="1" cap="none" spc="0">
              <a:ln w="1905"/>
              <a:solidFill>
                <a:schemeClr val="bg1"/>
              </a:solidFill>
              <a:effectLst/>
            </a:endParaRPr>
          </a:p>
        </p:txBody>
      </p:sp>
      <p:sp>
        <p:nvSpPr>
          <p:cNvPr id="56" name="Rectangle 55"/>
          <p:cNvSpPr/>
          <p:nvPr userDrawn="1"/>
        </p:nvSpPr>
        <p:spPr>
          <a:xfrm>
            <a:off x="7086600" y="0"/>
            <a:ext cx="152400" cy="6324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40963-EE59-4177-9AEC-1EA89DDF20A3}" type="datetimeFigureOut">
              <a:rPr lang="en-US" smtClean="0"/>
              <a:pPr/>
              <a:t>9/8/2009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FCF37-E2E3-430E-B302-F9D7392DFB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0"/>
            <a:ext cx="2057400" cy="5211763"/>
          </a:xfrm>
        </p:spPr>
        <p:txBody>
          <a:bodyPr vert="eaVer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0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40963-EE59-4177-9AEC-1EA89DDF20A3}" type="datetimeFigureOut">
              <a:rPr lang="en-US" smtClean="0"/>
              <a:pPr/>
              <a:t>9/8/2009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FCF37-E2E3-430E-B302-F9D7392DFB2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 descr="information_verticalstripe2.jpg"/>
          <p:cNvPicPr>
            <a:picLocks noChangeAspect="1"/>
          </p:cNvPicPr>
          <p:nvPr userDrawn="1"/>
        </p:nvPicPr>
        <p:blipFill>
          <a:blip r:embed="rId2" cstate="print"/>
          <a:srcRect r="26471"/>
          <a:stretch>
            <a:fillRect/>
          </a:stretch>
        </p:blipFill>
        <p:spPr>
          <a:xfrm rot="5400000">
            <a:off x="4191000" y="-4191000"/>
            <a:ext cx="762000" cy="914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40963-EE59-4177-9AEC-1EA89DDF20A3}" type="datetimeFigureOut">
              <a:rPr lang="en-US" smtClean="0"/>
              <a:pPr/>
              <a:t>9/8/2009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FCF37-E2E3-430E-B302-F9D7392DFB2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PU_whiteonblack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448800" y="2667000"/>
            <a:ext cx="1117600" cy="50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40963-EE59-4177-9AEC-1EA89DDF20A3}" type="datetimeFigureOut">
              <a:rPr lang="en-US" smtClean="0"/>
              <a:pPr/>
              <a:t>9/8/2009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FCF37-E2E3-430E-B302-F9D7392DFB2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9525000" y="1447800"/>
            <a:ext cx="3364642" cy="2024481"/>
            <a:chOff x="4267200" y="490119"/>
            <a:chExt cx="3364642" cy="2024481"/>
          </a:xfrm>
        </p:grpSpPr>
        <p:grpSp>
          <p:nvGrpSpPr>
            <p:cNvPr id="20" name="Group 19"/>
            <p:cNvGrpSpPr/>
            <p:nvPr userDrawn="1"/>
          </p:nvGrpSpPr>
          <p:grpSpPr>
            <a:xfrm>
              <a:off x="4267200" y="1384540"/>
              <a:ext cx="1524000" cy="1130060"/>
              <a:chOff x="4267200" y="1384540"/>
              <a:chExt cx="1524000" cy="1130060"/>
            </a:xfrm>
          </p:grpSpPr>
          <p:cxnSp>
            <p:nvCxnSpPr>
              <p:cNvPr id="7" name="Straight Connector 6"/>
              <p:cNvCxnSpPr>
                <a:stCxn id="11" idx="2"/>
              </p:cNvCxnSpPr>
              <p:nvPr userDrawn="1"/>
            </p:nvCxnSpPr>
            <p:spPr>
              <a:xfrm rot="16200000" flipH="1">
                <a:off x="3852143" y="1947144"/>
                <a:ext cx="1130060" cy="4852"/>
              </a:xfrm>
              <a:prstGeom prst="lin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 userDrawn="1"/>
            </p:nvCxnSpPr>
            <p:spPr>
              <a:xfrm>
                <a:off x="4267200" y="2438400"/>
                <a:ext cx="1524000" cy="0"/>
              </a:xfrm>
              <a:prstGeom prst="lin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 userDrawn="1"/>
            </p:nvCxnSpPr>
            <p:spPr>
              <a:xfrm>
                <a:off x="4419600" y="1828800"/>
                <a:ext cx="914400" cy="609600"/>
              </a:xfrm>
              <a:prstGeom prst="lin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Arc 10"/>
            <p:cNvSpPr/>
            <p:nvPr userDrawn="1"/>
          </p:nvSpPr>
          <p:spPr>
            <a:xfrm rot="238248" flipH="1" flipV="1">
              <a:off x="4411962" y="490119"/>
              <a:ext cx="3219880" cy="1970395"/>
            </a:xfrm>
            <a:prstGeom prst="arc">
              <a:avLst>
                <a:gd name="adj1" fmla="val 16808370"/>
                <a:gd name="adj2" fmla="val 21555718"/>
              </a:avLst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3" name="Straight Connector 22"/>
          <p:cNvCxnSpPr/>
          <p:nvPr userDrawn="1"/>
        </p:nvCxnSpPr>
        <p:spPr>
          <a:xfrm>
            <a:off x="1905000" y="1828800"/>
            <a:ext cx="838200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2057400" y="1905000"/>
            <a:ext cx="838200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2057400" y="1752600"/>
            <a:ext cx="838200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40963-EE59-4177-9AEC-1EA89DDF20A3}" type="datetimeFigureOut">
              <a:rPr lang="en-US" smtClean="0"/>
              <a:pPr/>
              <a:t>9/8/2009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FCF37-E2E3-430E-B302-F9D7392DFB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40963-EE59-4177-9AEC-1EA89DDF20A3}" type="datetimeFigureOut">
              <a:rPr lang="en-US" smtClean="0"/>
              <a:pPr/>
              <a:t>9/8/2009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FCF37-E2E3-430E-B302-F9D7392DFB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40963-EE59-4177-9AEC-1EA89DDF20A3}" type="datetimeFigureOut">
              <a:rPr lang="en-US" smtClean="0"/>
              <a:pPr/>
              <a:t>9/8/2009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FCF37-E2E3-430E-B302-F9D7392DFB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40963-EE59-4177-9AEC-1EA89DDF20A3}" type="datetimeFigureOut">
              <a:rPr lang="en-US" smtClean="0"/>
              <a:pPr/>
              <a:t>9/8/2009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FCF37-E2E3-430E-B302-F9D7392DFB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40963-EE59-4177-9AEC-1EA89DDF20A3}" type="datetimeFigureOut">
              <a:rPr lang="en-US" smtClean="0"/>
              <a:pPr/>
              <a:t>9/8/2009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FCF37-E2E3-430E-B302-F9D7392DFB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768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90600"/>
            <a:ext cx="5486400" cy="38131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4435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40963-EE59-4177-9AEC-1EA89DDF20A3}" type="datetimeFigureOut">
              <a:rPr lang="en-US" smtClean="0"/>
              <a:pPr/>
              <a:t>9/8/2009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FCF37-E2E3-430E-B302-F9D7392DFB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59000">
              <a:srgbClr val="004C22">
                <a:alpha val="0"/>
              </a:srgbClr>
            </a:gs>
            <a:gs pos="100000">
              <a:srgbClr val="004C22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formation_horizontalheader2.jpg"/>
          <p:cNvPicPr>
            <a:picLocks noChangeAspect="1"/>
          </p:cNvPicPr>
          <p:nvPr userDrawn="1"/>
        </p:nvPicPr>
        <p:blipFill>
          <a:blip r:embed="rId13" cstate="print"/>
          <a:srcRect t="13333" b="13333"/>
          <a:stretch>
            <a:fillRect/>
          </a:stretch>
        </p:blipFill>
        <p:spPr bwMode="invGray">
          <a:xfrm>
            <a:off x="135129" y="0"/>
            <a:ext cx="9008871" cy="8382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8229600" cy="4221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388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AD40963-EE59-4177-9AEC-1EA89DDF20A3}" type="datetimeFigureOut">
              <a:rPr lang="en-US" smtClean="0"/>
              <a:pPr/>
              <a:t>9/8/2009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00800"/>
            <a:ext cx="533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77000" y="640080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D3FCF37-E2E3-430E-B302-F9D7392DFB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Box 12"/>
          <p:cNvSpPr txBox="1"/>
          <p:nvPr userDrawn="1"/>
        </p:nvSpPr>
        <p:spPr>
          <a:xfrm>
            <a:off x="7162800" y="6566356"/>
            <a:ext cx="1905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smtClean="0">
                <a:solidFill>
                  <a:schemeClr val="tx1"/>
                </a:solidFill>
              </a:rPr>
              <a:t>Science Technology Center Program</a:t>
            </a:r>
            <a:endParaRPr lang="en-US" sz="80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52400" y="152400"/>
            <a:ext cx="4724400" cy="400110"/>
          </a:xfrm>
          <a:prstGeom prst="rect">
            <a:avLst/>
          </a:prstGeom>
          <a:gradFill>
            <a:gsLst>
              <a:gs pos="0">
                <a:srgbClr val="00B050">
                  <a:alpha val="0"/>
                </a:srgbClr>
              </a:gs>
              <a:gs pos="13000">
                <a:srgbClr val="00B050">
                  <a:alpha val="85000"/>
                </a:srgbClr>
              </a:gs>
              <a:gs pos="50000">
                <a:srgbClr val="00B050"/>
              </a:gs>
              <a:gs pos="85000">
                <a:srgbClr val="00B050">
                  <a:alpha val="85000"/>
                </a:srgbClr>
              </a:gs>
              <a:gs pos="100000">
                <a:srgbClr val="00B050">
                  <a:alpha val="0"/>
                </a:srgbClr>
              </a:gs>
            </a:gsLst>
            <a:lin ang="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effectLst>
                  <a:innerShdw blurRad="63500" dist="50800" dir="18900000">
                    <a:srgbClr val="A7FFCF">
                      <a:alpha val="49804"/>
                    </a:srgbClr>
                  </a:innerShdw>
                </a:effectLst>
                <a:latin typeface="Continuum Medium" pitchFamily="2" charset="0"/>
              </a:rPr>
              <a:t>Center for Science of Informatio</a:t>
            </a:r>
            <a:r>
              <a:rPr lang="en-US" sz="2000" b="1" smtClean="0">
                <a:effectLst>
                  <a:innerShdw blurRad="63500" dist="50800" dir="18900000">
                    <a:srgbClr val="00B050">
                      <a:alpha val="50000"/>
                    </a:srgbClr>
                  </a:innerShdw>
                </a:effectLst>
                <a:latin typeface="Continuum Medium" pitchFamily="2" charset="0"/>
              </a:rPr>
              <a:t>n</a:t>
            </a:r>
            <a:endParaRPr lang="en-US" sz="2000" b="1">
              <a:effectLst>
                <a:innerShdw blurRad="63500" dist="50800" dir="18900000">
                  <a:srgbClr val="00B050">
                    <a:alpha val="50000"/>
                  </a:srgbClr>
                </a:innerShdw>
              </a:effectLst>
              <a:latin typeface="Continuum Medium" pitchFamily="2" charset="0"/>
            </a:endParaRPr>
          </a:p>
        </p:txBody>
      </p:sp>
      <p:pic>
        <p:nvPicPr>
          <p:cNvPr id="21" name="Picture 20" descr="VerticalSkinnyStripShort2.jpg"/>
          <p:cNvPicPr>
            <a:picLocks noChangeAspect="1"/>
          </p:cNvPicPr>
          <p:nvPr userDrawn="1"/>
        </p:nvPicPr>
        <p:blipFill>
          <a:blip r:embed="rId14" cstate="print"/>
          <a:srcRect l="53481" t="2740"/>
          <a:stretch>
            <a:fillRect/>
          </a:stretch>
        </p:blipFill>
        <p:spPr>
          <a:xfrm>
            <a:off x="0" y="0"/>
            <a:ext cx="132557" cy="5410201"/>
          </a:xfrm>
          <a:prstGeom prst="rect">
            <a:avLst/>
          </a:prstGeom>
        </p:spPr>
      </p:pic>
      <p:sp>
        <p:nvSpPr>
          <p:cNvPr id="22" name="Rectangle 21"/>
          <p:cNvSpPr/>
          <p:nvPr userDrawn="1"/>
        </p:nvSpPr>
        <p:spPr>
          <a:xfrm flipH="1">
            <a:off x="-4603" y="5029200"/>
            <a:ext cx="137160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/>
          <p:cNvGrpSpPr/>
          <p:nvPr userDrawn="1"/>
        </p:nvGrpSpPr>
        <p:grpSpPr>
          <a:xfrm>
            <a:off x="7467600" y="-562466"/>
            <a:ext cx="2703551" cy="1400666"/>
            <a:chOff x="7467600" y="-562466"/>
            <a:chExt cx="2703551" cy="1400666"/>
          </a:xfrm>
        </p:grpSpPr>
        <p:sp>
          <p:nvSpPr>
            <p:cNvPr id="11" name="Rectangle 10"/>
            <p:cNvSpPr/>
            <p:nvPr userDrawn="1"/>
          </p:nvSpPr>
          <p:spPr bwMode="invGray">
            <a:xfrm>
              <a:off x="7467600" y="0"/>
              <a:ext cx="1676400" cy="838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24"/>
            <p:cNvCxnSpPr>
              <a:stCxn id="28" idx="2"/>
            </p:cNvCxnSpPr>
            <p:nvPr userDrawn="1"/>
          </p:nvCxnSpPr>
          <p:spPr>
            <a:xfrm rot="16200000" flipH="1">
              <a:off x="7610379" y="424679"/>
              <a:ext cx="765624" cy="3287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>
              <a:off x="7936618" y="755646"/>
              <a:ext cx="1032521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>
              <a:off x="7994835" y="344500"/>
              <a:ext cx="619512" cy="413008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Arc 27"/>
            <p:cNvSpPr/>
            <p:nvPr userDrawn="1"/>
          </p:nvSpPr>
          <p:spPr>
            <a:xfrm rot="238248" flipH="1" flipV="1">
              <a:off x="7989660" y="-562466"/>
              <a:ext cx="2181491" cy="1334956"/>
            </a:xfrm>
            <a:prstGeom prst="arc">
              <a:avLst>
                <a:gd name="adj1" fmla="val 16808370"/>
                <a:gd name="adj2" fmla="val 21555718"/>
              </a:avLst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Rectangle 28"/>
          <p:cNvSpPr/>
          <p:nvPr userDrawn="1"/>
        </p:nvSpPr>
        <p:spPr>
          <a:xfrm rot="2165386">
            <a:off x="7581857" y="-560480"/>
            <a:ext cx="2560866" cy="99551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21263881"/>
              </a:avLst>
            </a:prstTxWarp>
            <a:spAutoFit/>
          </a:bodyPr>
          <a:lstStyle/>
          <a:p>
            <a:pPr algn="ctr"/>
            <a:r>
              <a:rPr lang="en-US" sz="800" b="1" cap="none" spc="0" smtClean="0">
                <a:ln w="1905"/>
                <a:solidFill>
                  <a:schemeClr val="bg1"/>
                </a:solidFill>
                <a:effectLst/>
              </a:rPr>
              <a:t>Institute</a:t>
            </a:r>
            <a:r>
              <a:rPr lang="en-US" sz="800" b="1" cap="none" spc="0" baseline="0" smtClean="0">
                <a:ln w="1905"/>
                <a:solidFill>
                  <a:schemeClr val="bg1"/>
                </a:solidFill>
                <a:effectLst/>
              </a:rPr>
              <a:t> for </a:t>
            </a:r>
          </a:p>
          <a:p>
            <a:pPr algn="ctr"/>
            <a:r>
              <a:rPr lang="en-US" sz="800" b="1" cap="none" spc="0" baseline="0" smtClean="0">
                <a:ln w="1905"/>
                <a:solidFill>
                  <a:schemeClr val="bg1"/>
                </a:solidFill>
                <a:effectLst/>
              </a:rPr>
              <a:t>Science of Information</a:t>
            </a:r>
            <a:endParaRPr lang="en-US" sz="900" b="1" cap="none" spc="0">
              <a:ln w="1905"/>
              <a:solidFill>
                <a:schemeClr val="bg1"/>
              </a:solidFill>
              <a:effectLst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rgbClr val="00B050"/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  <a:latin typeface="Continuum Medium" pitchFamily="2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B050"/>
        </a:buClr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07E39"/>
        </a:buClr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" y="990600"/>
            <a:ext cx="7010400" cy="1524000"/>
          </a:xfrm>
        </p:spPr>
        <p:txBody>
          <a:bodyPr>
            <a:noAutofit/>
          </a:bodyPr>
          <a:lstStyle/>
          <a:p>
            <a:r>
              <a:rPr lang="en-US" sz="4400" smtClean="0"/>
              <a:t>Emerging Frontiers of </a:t>
            </a:r>
            <a:br>
              <a:rPr lang="en-US" sz="4400" smtClean="0"/>
            </a:br>
            <a:r>
              <a:rPr lang="en-US" sz="4400" smtClean="0"/>
              <a:t>Science Information</a:t>
            </a:r>
            <a:endParaRPr lang="en-US" sz="440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2667000"/>
            <a:ext cx="7086600" cy="838200"/>
          </a:xfrm>
          <a:gradFill flip="none" rotWithShape="1">
            <a:gsLst>
              <a:gs pos="0">
                <a:schemeClr val="tx1">
                  <a:alpha val="50000"/>
                </a:schemeClr>
              </a:gs>
              <a:gs pos="50000">
                <a:schemeClr val="tx1"/>
              </a:gs>
              <a:gs pos="100000">
                <a:schemeClr val="tx1">
                  <a:alpha val="3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b="1" dirty="0" smtClean="0"/>
              <a:t>Doraiswami Ramkrishna (Purdue University)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838200"/>
            <a:ext cx="8686800" cy="762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Dynamic Modeling of Cellular Metabolism</a:t>
            </a:r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426720" y="1905000"/>
            <a:ext cx="3383280" cy="1097280"/>
            <a:chOff x="381000" y="1600200"/>
            <a:chExt cx="3383280" cy="1097280"/>
          </a:xfrm>
        </p:grpSpPr>
        <p:sp>
          <p:nvSpPr>
            <p:cNvPr id="5" name="TextBox 4"/>
            <p:cNvSpPr txBox="1"/>
            <p:nvPr/>
          </p:nvSpPr>
          <p:spPr>
            <a:xfrm>
              <a:off x="533400" y="1676400"/>
              <a:ext cx="18288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C00000"/>
                  </a:solidFill>
                </a:rPr>
                <a:t>Metabolic Network </a:t>
              </a:r>
            </a:p>
            <a:p>
              <a:pPr algn="ctr"/>
              <a:r>
                <a:rPr lang="en-US" dirty="0" smtClean="0">
                  <a:solidFill>
                    <a:srgbClr val="C00000"/>
                  </a:solidFill>
                </a:rPr>
                <a:t>Structure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grpSp>
          <p:nvGrpSpPr>
            <p:cNvPr id="3" name="Group 24"/>
            <p:cNvGrpSpPr/>
            <p:nvPr/>
          </p:nvGrpSpPr>
          <p:grpSpPr>
            <a:xfrm>
              <a:off x="381000" y="1600200"/>
              <a:ext cx="3383280" cy="1097280"/>
              <a:chOff x="1295400" y="1828800"/>
              <a:chExt cx="3383280" cy="1097280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1295400" y="1828800"/>
                <a:ext cx="2209800" cy="1097280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Bent Arrow 6"/>
              <p:cNvSpPr/>
              <p:nvPr/>
            </p:nvSpPr>
            <p:spPr>
              <a:xfrm rot="5400000">
                <a:off x="3771900" y="1995990"/>
                <a:ext cx="640080" cy="1173480"/>
              </a:xfrm>
              <a:prstGeom prst="ben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6" name="Group 25"/>
          <p:cNvGrpSpPr/>
          <p:nvPr/>
        </p:nvGrpSpPr>
        <p:grpSpPr>
          <a:xfrm>
            <a:off x="5257800" y="1905000"/>
            <a:ext cx="3429000" cy="1097281"/>
            <a:chOff x="4307540" y="1828800"/>
            <a:chExt cx="3429000" cy="1097281"/>
          </a:xfrm>
        </p:grpSpPr>
        <p:sp>
          <p:nvSpPr>
            <p:cNvPr id="10" name="Rounded Rectangle 9"/>
            <p:cNvSpPr/>
            <p:nvPr/>
          </p:nvSpPr>
          <p:spPr>
            <a:xfrm>
              <a:off x="5526740" y="1828800"/>
              <a:ext cx="2209800" cy="109728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rgbClr val="C00000"/>
                  </a:solidFill>
                </a:rPr>
                <a:t>Stoichiometry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16" name="Bent Arrow 15"/>
            <p:cNvSpPr/>
            <p:nvPr/>
          </p:nvSpPr>
          <p:spPr>
            <a:xfrm rot="16200000" flipH="1">
              <a:off x="4594410" y="1999131"/>
              <a:ext cx="640080" cy="1213820"/>
            </a:xfrm>
            <a:prstGeom prst="ben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Group 18"/>
          <p:cNvGrpSpPr/>
          <p:nvPr/>
        </p:nvGrpSpPr>
        <p:grpSpPr>
          <a:xfrm>
            <a:off x="426720" y="4396290"/>
            <a:ext cx="3383280" cy="1097280"/>
            <a:chOff x="1295400" y="4953000"/>
            <a:chExt cx="3383280" cy="1097280"/>
          </a:xfrm>
        </p:grpSpPr>
        <p:sp>
          <p:nvSpPr>
            <p:cNvPr id="17" name="Rounded Rectangle 16"/>
            <p:cNvSpPr/>
            <p:nvPr/>
          </p:nvSpPr>
          <p:spPr>
            <a:xfrm>
              <a:off x="1295400" y="4953000"/>
              <a:ext cx="2209800" cy="109728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C00000"/>
                  </a:solidFill>
                </a:rPr>
                <a:t>Reaction </a:t>
              </a:r>
            </a:p>
            <a:p>
              <a:pPr algn="ctr"/>
              <a:r>
                <a:rPr lang="en-US" dirty="0" smtClean="0">
                  <a:solidFill>
                    <a:srgbClr val="C00000"/>
                  </a:solidFill>
                </a:rPr>
                <a:t>Kinetics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18" name="Bent Arrow 17"/>
            <p:cNvSpPr/>
            <p:nvPr/>
          </p:nvSpPr>
          <p:spPr>
            <a:xfrm rot="16200000" flipV="1">
              <a:off x="3771900" y="4732020"/>
              <a:ext cx="640080" cy="1173480"/>
            </a:xfrm>
            <a:prstGeom prst="ben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Group 32"/>
          <p:cNvGrpSpPr/>
          <p:nvPr/>
        </p:nvGrpSpPr>
        <p:grpSpPr>
          <a:xfrm>
            <a:off x="5298140" y="4442010"/>
            <a:ext cx="3388660" cy="1097280"/>
            <a:chOff x="4410635" y="4970930"/>
            <a:chExt cx="3388660" cy="1097280"/>
          </a:xfrm>
        </p:grpSpPr>
        <p:sp>
          <p:nvSpPr>
            <p:cNvPr id="20" name="Rounded Rectangle 19"/>
            <p:cNvSpPr/>
            <p:nvPr/>
          </p:nvSpPr>
          <p:spPr>
            <a:xfrm>
              <a:off x="5589495" y="4970930"/>
              <a:ext cx="2209800" cy="109728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rgbClr val="C00000"/>
                  </a:solidFill>
                </a:rPr>
                <a:t>Omic</a:t>
              </a:r>
              <a:r>
                <a:rPr lang="en-US" dirty="0" smtClean="0">
                  <a:solidFill>
                    <a:srgbClr val="C00000"/>
                  </a:solidFill>
                </a:rPr>
                <a:t> Data: Metabolite profiling 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21" name="Bent Arrow 20"/>
            <p:cNvSpPr/>
            <p:nvPr/>
          </p:nvSpPr>
          <p:spPr>
            <a:xfrm rot="5400000" flipH="1" flipV="1">
              <a:off x="4680025" y="4720365"/>
              <a:ext cx="640080" cy="1178860"/>
            </a:xfrm>
            <a:prstGeom prst="ben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276600" y="5867400"/>
            <a:ext cx="2590800" cy="5334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5">
                    <a:lumMod val="10000"/>
                  </a:schemeClr>
                </a:solidFill>
              </a:rPr>
              <a:t>Dynamic Model</a:t>
            </a:r>
            <a:endParaRPr lang="en-US" dirty="0">
              <a:solidFill>
                <a:schemeClr val="accent5">
                  <a:lumMod val="10000"/>
                </a:schemeClr>
              </a:solidFill>
            </a:endParaRPr>
          </a:p>
        </p:txBody>
      </p:sp>
      <p:grpSp>
        <p:nvGrpSpPr>
          <p:cNvPr id="11" name="Group 37"/>
          <p:cNvGrpSpPr/>
          <p:nvPr/>
        </p:nvGrpSpPr>
        <p:grpSpPr>
          <a:xfrm>
            <a:off x="417755" y="3146610"/>
            <a:ext cx="3056965" cy="1097280"/>
            <a:chOff x="381000" y="3352800"/>
            <a:chExt cx="3056965" cy="1097280"/>
          </a:xfrm>
        </p:grpSpPr>
        <p:sp>
          <p:nvSpPr>
            <p:cNvPr id="23" name="Rounded Rectangle 22"/>
            <p:cNvSpPr/>
            <p:nvPr/>
          </p:nvSpPr>
          <p:spPr>
            <a:xfrm>
              <a:off x="381000" y="3352800"/>
              <a:ext cx="2209800" cy="109728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C00000"/>
                  </a:solidFill>
                </a:rPr>
                <a:t>Elementary Mode Decomposition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35" name="Right Arrow 34"/>
            <p:cNvSpPr/>
            <p:nvPr/>
          </p:nvSpPr>
          <p:spPr>
            <a:xfrm>
              <a:off x="2599765" y="3711390"/>
              <a:ext cx="838200" cy="36307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36"/>
          <p:cNvGrpSpPr/>
          <p:nvPr/>
        </p:nvGrpSpPr>
        <p:grpSpPr>
          <a:xfrm>
            <a:off x="5674660" y="3169920"/>
            <a:ext cx="3012140" cy="1097280"/>
            <a:chOff x="5620870" y="3352800"/>
            <a:chExt cx="3012140" cy="1097280"/>
          </a:xfrm>
        </p:grpSpPr>
        <p:sp>
          <p:nvSpPr>
            <p:cNvPr id="22" name="Rounded Rectangle 21"/>
            <p:cNvSpPr/>
            <p:nvPr/>
          </p:nvSpPr>
          <p:spPr>
            <a:xfrm>
              <a:off x="6423210" y="3352800"/>
              <a:ext cx="2209800" cy="109728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C00000"/>
                  </a:solidFill>
                </a:rPr>
                <a:t>Cybernetic Interpretation of Evolution</a:t>
              </a:r>
            </a:p>
          </p:txBody>
        </p:sp>
        <p:sp>
          <p:nvSpPr>
            <p:cNvPr id="36" name="Right Arrow 35"/>
            <p:cNvSpPr/>
            <p:nvPr/>
          </p:nvSpPr>
          <p:spPr>
            <a:xfrm flipH="1">
              <a:off x="5620870" y="3704220"/>
              <a:ext cx="802340" cy="35769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39"/>
          <p:cNvGrpSpPr/>
          <p:nvPr/>
        </p:nvGrpSpPr>
        <p:grpSpPr>
          <a:xfrm>
            <a:off x="3505200" y="3048000"/>
            <a:ext cx="2133600" cy="2667000"/>
            <a:chOff x="3429000" y="2895600"/>
            <a:chExt cx="2133600" cy="2667000"/>
          </a:xfrm>
        </p:grpSpPr>
        <p:sp>
          <p:nvSpPr>
            <p:cNvPr id="27" name="Rounded Rectangle 26"/>
            <p:cNvSpPr/>
            <p:nvPr/>
          </p:nvSpPr>
          <p:spPr>
            <a:xfrm>
              <a:off x="3429000" y="2895600"/>
              <a:ext cx="2133600" cy="1219200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5">
                      <a:lumMod val="10000"/>
                    </a:schemeClr>
                  </a:solidFill>
                </a:rPr>
                <a:t>Model Formulation</a:t>
              </a:r>
              <a:endParaRPr lang="en-US" dirty="0">
                <a:solidFill>
                  <a:schemeClr val="accent5">
                    <a:lumMod val="10000"/>
                  </a:schemeClr>
                </a:solidFill>
              </a:endParaRPr>
            </a:p>
          </p:txBody>
        </p:sp>
        <p:sp>
          <p:nvSpPr>
            <p:cNvPr id="39" name="Down Arrow 38"/>
            <p:cNvSpPr/>
            <p:nvPr/>
          </p:nvSpPr>
          <p:spPr>
            <a:xfrm>
              <a:off x="4191000" y="4267200"/>
              <a:ext cx="609600" cy="1295400"/>
            </a:xfrm>
            <a:prstGeom prst="downArrow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10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ounded Rectangle 80"/>
          <p:cNvSpPr/>
          <p:nvPr/>
        </p:nvSpPr>
        <p:spPr>
          <a:xfrm>
            <a:off x="6400800" y="3429000"/>
            <a:ext cx="2286000" cy="3048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ounded Rectangle 79"/>
          <p:cNvSpPr/>
          <p:nvPr/>
        </p:nvSpPr>
        <p:spPr>
          <a:xfrm>
            <a:off x="457200" y="3429000"/>
            <a:ext cx="2286000" cy="3048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838200"/>
            <a:ext cx="8686800" cy="762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Dynamic Modeling of Cellular Metabolism</a:t>
            </a:r>
            <a:endParaRPr lang="en-US" dirty="0"/>
          </a:p>
        </p:txBody>
      </p:sp>
      <p:sp>
        <p:nvSpPr>
          <p:cNvPr id="29" name="Rounded Rectangle 28"/>
          <p:cNvSpPr/>
          <p:nvPr/>
        </p:nvSpPr>
        <p:spPr>
          <a:xfrm>
            <a:off x="3429000" y="2667000"/>
            <a:ext cx="2286000" cy="7620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5">
                    <a:lumMod val="10000"/>
                  </a:schemeClr>
                </a:solidFill>
              </a:rPr>
              <a:t>Dynamic Model</a:t>
            </a:r>
            <a:endParaRPr lang="en-US" dirty="0">
              <a:solidFill>
                <a:schemeClr val="accent5">
                  <a:lumMod val="10000"/>
                </a:schemeClr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609600" y="3657600"/>
            <a:ext cx="1981200" cy="762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Structural Understanding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429000" y="4419600"/>
            <a:ext cx="2286000" cy="12192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5">
                    <a:lumMod val="10000"/>
                  </a:schemeClr>
                </a:solidFill>
              </a:rPr>
              <a:t>Applications of Biotechnology </a:t>
            </a:r>
            <a:r>
              <a:rPr lang="en-US" sz="1400" dirty="0" smtClean="0">
                <a:solidFill>
                  <a:schemeClr val="accent5">
                    <a:lumMod val="10000"/>
                  </a:schemeClr>
                </a:solidFill>
              </a:rPr>
              <a:t>(Energy, Environment, Health care)</a:t>
            </a:r>
            <a:endParaRPr lang="en-US" sz="1400" dirty="0">
              <a:solidFill>
                <a:schemeClr val="accent5">
                  <a:lumMod val="10000"/>
                </a:schemeClr>
              </a:solidFill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609600" y="4572000"/>
            <a:ext cx="1981200" cy="762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Exploratory 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Simulation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609600" y="5486400"/>
            <a:ext cx="1981200" cy="762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Interpretation and Evaluation of Measured Data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6553200" y="3657600"/>
            <a:ext cx="1981200" cy="762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Systems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Analysis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6553200" y="4572000"/>
            <a:ext cx="1981200" cy="762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Prediction and Design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6553200" y="5486400"/>
            <a:ext cx="1981200" cy="762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Optimization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83" name="Down Arrow 82"/>
          <p:cNvSpPr/>
          <p:nvPr/>
        </p:nvSpPr>
        <p:spPr>
          <a:xfrm>
            <a:off x="4343400" y="3581400"/>
            <a:ext cx="457200" cy="762000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10000"/>
                </a:schemeClr>
              </a:solidFill>
            </a:endParaRPr>
          </a:p>
        </p:txBody>
      </p:sp>
      <p:sp>
        <p:nvSpPr>
          <p:cNvPr id="89" name="Curved Down Arrow 88"/>
          <p:cNvSpPr/>
          <p:nvPr/>
        </p:nvSpPr>
        <p:spPr>
          <a:xfrm flipH="1">
            <a:off x="2438400" y="1828800"/>
            <a:ext cx="4191000" cy="8382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2" name="Right Arrow 91"/>
          <p:cNvSpPr/>
          <p:nvPr/>
        </p:nvSpPr>
        <p:spPr>
          <a:xfrm>
            <a:off x="5715000" y="2895600"/>
            <a:ext cx="685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ight Arrow 92"/>
          <p:cNvSpPr/>
          <p:nvPr/>
        </p:nvSpPr>
        <p:spPr>
          <a:xfrm flipH="1">
            <a:off x="2743200" y="2895600"/>
            <a:ext cx="685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ounded Rectangle 93"/>
          <p:cNvSpPr/>
          <p:nvPr/>
        </p:nvSpPr>
        <p:spPr>
          <a:xfrm>
            <a:off x="457200" y="2667000"/>
            <a:ext cx="2286000" cy="762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Fundamental</a:t>
            </a:r>
          </a:p>
          <a:p>
            <a:pPr algn="ctr"/>
            <a:r>
              <a:rPr lang="en-US" dirty="0" smtClean="0">
                <a:solidFill>
                  <a:srgbClr val="C00000"/>
                </a:solidFill>
              </a:rPr>
              <a:t>Understanding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95" name="Rounded Rectangle 94"/>
          <p:cNvSpPr/>
          <p:nvPr/>
        </p:nvSpPr>
        <p:spPr>
          <a:xfrm>
            <a:off x="6400800" y="2667000"/>
            <a:ext cx="2286000" cy="762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Metabolic</a:t>
            </a:r>
          </a:p>
          <a:p>
            <a:pPr algn="ctr"/>
            <a:r>
              <a:rPr lang="en-US" dirty="0" smtClean="0">
                <a:solidFill>
                  <a:srgbClr val="C00000"/>
                </a:solidFill>
              </a:rPr>
              <a:t>Engineering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96" name="Right Arrow 95"/>
          <p:cNvSpPr/>
          <p:nvPr/>
        </p:nvSpPr>
        <p:spPr>
          <a:xfrm flipH="1">
            <a:off x="5715000" y="4724400"/>
            <a:ext cx="6858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ight Arrow 96"/>
          <p:cNvSpPr/>
          <p:nvPr/>
        </p:nvSpPr>
        <p:spPr>
          <a:xfrm>
            <a:off x="2743200" y="4724400"/>
            <a:ext cx="6858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tr-Sci-Info">
      <a:dk1>
        <a:sysClr val="windowText" lastClr="000000"/>
      </a:dk1>
      <a:lt1>
        <a:sysClr val="window" lastClr="FFFFFF"/>
      </a:lt1>
      <a:dk2>
        <a:srgbClr val="007434"/>
      </a:dk2>
      <a:lt2>
        <a:srgbClr val="FFFFFF"/>
      </a:lt2>
      <a:accent1>
        <a:srgbClr val="00B050"/>
      </a:accent1>
      <a:accent2>
        <a:srgbClr val="A3FFCD"/>
      </a:accent2>
      <a:accent3>
        <a:srgbClr val="7FC9FF"/>
      </a:accent3>
      <a:accent4>
        <a:srgbClr val="40AFFF"/>
      </a:accent4>
      <a:accent5>
        <a:srgbClr val="9999FF"/>
      </a:accent5>
      <a:accent6>
        <a:srgbClr val="C4BD97"/>
      </a:accent6>
      <a:hlink>
        <a:srgbClr val="A365D1"/>
      </a:hlink>
      <a:folHlink>
        <a:srgbClr val="7030A0"/>
      </a:folHlink>
    </a:clrScheme>
    <a:fontScheme name="CtrSciInfo">
      <a:majorFont>
        <a:latin typeface="Continuum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797</TotalTime>
  <Words>74</Words>
  <Application>Microsoft Office PowerPoint</Application>
  <PresentationFormat>On-screen Show (4:3)</PresentationFormat>
  <Paragraphs>28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Continuum Medium</vt:lpstr>
      <vt:lpstr>Calibri</vt:lpstr>
      <vt:lpstr>Office Theme</vt:lpstr>
      <vt:lpstr>Emerging Frontiers of  Science Information</vt:lpstr>
      <vt:lpstr>Dynamic Modeling of Cellular Metabolism</vt:lpstr>
      <vt:lpstr>Dynamic Modeling of Cellular Metabolism</vt:lpstr>
    </vt:vector>
  </TitlesOfParts>
  <Company>Engineering Computer Network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lahowell</dc:creator>
  <cp:lastModifiedBy>Doraiswami Ramkrishna</cp:lastModifiedBy>
  <cp:revision>68</cp:revision>
  <dcterms:created xsi:type="dcterms:W3CDTF">2009-09-02T12:02:19Z</dcterms:created>
  <dcterms:modified xsi:type="dcterms:W3CDTF">2009-09-09T04:56:18Z</dcterms:modified>
</cp:coreProperties>
</file>