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8" r:id="rId4"/>
    <p:sldId id="259" r:id="rId5"/>
    <p:sldId id="260" r:id="rId6"/>
    <p:sldId id="303" r:id="rId7"/>
    <p:sldId id="293" r:id="rId8"/>
    <p:sldId id="298" r:id="rId9"/>
    <p:sldId id="299" r:id="rId10"/>
    <p:sldId id="300" r:id="rId11"/>
    <p:sldId id="306" r:id="rId12"/>
    <p:sldId id="301" r:id="rId13"/>
    <p:sldId id="292" r:id="rId14"/>
    <p:sldId id="285" r:id="rId15"/>
    <p:sldId id="289" r:id="rId16"/>
    <p:sldId id="304" r:id="rId17"/>
    <p:sldId id="295" r:id="rId18"/>
    <p:sldId id="286" r:id="rId19"/>
    <p:sldId id="287" r:id="rId20"/>
    <p:sldId id="290" r:id="rId21"/>
  </p:sldIdLst>
  <p:sldSz cx="9144000" cy="6858000" type="screen4x3"/>
  <p:notesSz cx="6985000" cy="9271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15620"/>
    <p:restoredTop sz="94660"/>
  </p:normalViewPr>
  <p:slideViewPr>
    <p:cSldViewPr>
      <p:cViewPr varScale="1">
        <p:scale>
          <a:sx n="69" d="100"/>
          <a:sy n="69" d="100"/>
        </p:scale>
        <p:origin x="-540"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3027363" cy="463550"/>
          </a:xfrm>
          <a:prstGeom prst="rect">
            <a:avLst/>
          </a:prstGeom>
          <a:noFill/>
          <a:ln w="9525">
            <a:noFill/>
            <a:miter lim="800000"/>
            <a:headEnd/>
            <a:tailEnd/>
          </a:ln>
          <a:effectLst/>
        </p:spPr>
        <p:txBody>
          <a:bodyPr vert="horz" wrap="square" lIns="92885" tIns="46442" rIns="92885" bIns="46442" numCol="1" anchor="t" anchorCtr="0" compatLnSpc="1">
            <a:prstTxWarp prst="textNoShape">
              <a:avLst/>
            </a:prstTxWarp>
          </a:bodyPr>
          <a:lstStyle>
            <a:lvl1pPr defTabSz="928688">
              <a:defRPr sz="1200">
                <a:latin typeface="Calibri" pitchFamily="34" charset="0"/>
              </a:defRPr>
            </a:lvl1pPr>
          </a:lstStyle>
          <a:p>
            <a:endParaRPr lang="en-US"/>
          </a:p>
        </p:txBody>
      </p:sp>
      <p:sp>
        <p:nvSpPr>
          <p:cNvPr id="23555" name="Rectangle 3"/>
          <p:cNvSpPr>
            <a:spLocks noGrp="1" noChangeArrowheads="1"/>
          </p:cNvSpPr>
          <p:nvPr>
            <p:ph type="dt" idx="1"/>
          </p:nvPr>
        </p:nvSpPr>
        <p:spPr bwMode="auto">
          <a:xfrm>
            <a:off x="3956050" y="0"/>
            <a:ext cx="3027363" cy="463550"/>
          </a:xfrm>
          <a:prstGeom prst="rect">
            <a:avLst/>
          </a:prstGeom>
          <a:noFill/>
          <a:ln w="9525">
            <a:noFill/>
            <a:miter lim="800000"/>
            <a:headEnd/>
            <a:tailEnd/>
          </a:ln>
          <a:effectLst/>
        </p:spPr>
        <p:txBody>
          <a:bodyPr vert="horz" wrap="square" lIns="92885" tIns="46442" rIns="92885" bIns="46442" numCol="1" anchor="t" anchorCtr="0" compatLnSpc="1">
            <a:prstTxWarp prst="textNoShape">
              <a:avLst/>
            </a:prstTxWarp>
          </a:bodyPr>
          <a:lstStyle>
            <a:lvl1pPr algn="r" defTabSz="928688">
              <a:defRPr sz="1200">
                <a:latin typeface="Calibri" pitchFamily="34" charset="0"/>
              </a:defRPr>
            </a:lvl1pPr>
          </a:lstStyle>
          <a:p>
            <a:fld id="{FBAE16AE-E41C-4F2C-924A-738DDEDAD4A1}" type="datetimeFigureOut">
              <a:rPr lang="en-US"/>
              <a:pPr/>
              <a:t>9/10/2009</a:t>
            </a:fld>
            <a:endParaRPr lang="en-US"/>
          </a:p>
        </p:txBody>
      </p:sp>
      <p:sp>
        <p:nvSpPr>
          <p:cNvPr id="23556" name="Rectangle 4"/>
          <p:cNvSpPr>
            <a:spLocks noGrp="1" noRot="1" noChangeAspect="1" noChangeArrowheads="1" noTextEdit="1"/>
          </p:cNvSpPr>
          <p:nvPr>
            <p:ph type="sldImg" idx="2"/>
          </p:nvPr>
        </p:nvSpPr>
        <p:spPr bwMode="auto">
          <a:xfrm>
            <a:off x="1174750" y="695325"/>
            <a:ext cx="4635500" cy="3476625"/>
          </a:xfrm>
          <a:prstGeom prst="rect">
            <a:avLst/>
          </a:prstGeom>
          <a:noFill/>
          <a:ln w="9525">
            <a:solidFill>
              <a:srgbClr val="000000"/>
            </a:solidFill>
            <a:miter lim="800000"/>
            <a:headEnd/>
            <a:tailEnd/>
          </a:ln>
          <a:effectLst/>
        </p:spPr>
      </p:sp>
      <p:sp>
        <p:nvSpPr>
          <p:cNvPr id="23557" name="Rectangle 5"/>
          <p:cNvSpPr>
            <a:spLocks noGrp="1" noChangeArrowheads="1"/>
          </p:cNvSpPr>
          <p:nvPr>
            <p:ph type="body" sz="quarter" idx="3"/>
          </p:nvPr>
        </p:nvSpPr>
        <p:spPr bwMode="auto">
          <a:xfrm>
            <a:off x="698500" y="4403725"/>
            <a:ext cx="5588000" cy="4171950"/>
          </a:xfrm>
          <a:prstGeom prst="rect">
            <a:avLst/>
          </a:prstGeom>
          <a:noFill/>
          <a:ln w="9525">
            <a:noFill/>
            <a:miter lim="800000"/>
            <a:headEnd/>
            <a:tailEnd/>
          </a:ln>
          <a:effectLst/>
        </p:spPr>
        <p:txBody>
          <a:bodyPr vert="horz" wrap="square" lIns="92885" tIns="46442" rIns="92885" bIns="46442"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ftr" sz="quarter" idx="4"/>
          </p:nvPr>
        </p:nvSpPr>
        <p:spPr bwMode="auto">
          <a:xfrm>
            <a:off x="0" y="8805863"/>
            <a:ext cx="3027363" cy="463550"/>
          </a:xfrm>
          <a:prstGeom prst="rect">
            <a:avLst/>
          </a:prstGeom>
          <a:noFill/>
          <a:ln w="9525">
            <a:noFill/>
            <a:miter lim="800000"/>
            <a:headEnd/>
            <a:tailEnd/>
          </a:ln>
          <a:effectLst/>
        </p:spPr>
        <p:txBody>
          <a:bodyPr vert="horz" wrap="square" lIns="92885" tIns="46442" rIns="92885" bIns="46442" numCol="1" anchor="b" anchorCtr="0" compatLnSpc="1">
            <a:prstTxWarp prst="textNoShape">
              <a:avLst/>
            </a:prstTxWarp>
          </a:bodyPr>
          <a:lstStyle>
            <a:lvl1pPr defTabSz="928688">
              <a:defRPr sz="1200">
                <a:latin typeface="Calibri" pitchFamily="34" charset="0"/>
              </a:defRPr>
            </a:lvl1pPr>
          </a:lstStyle>
          <a:p>
            <a:endParaRPr lang="en-US"/>
          </a:p>
        </p:txBody>
      </p:sp>
      <p:sp>
        <p:nvSpPr>
          <p:cNvPr id="23559" name="Rectangle 7"/>
          <p:cNvSpPr>
            <a:spLocks noGrp="1" noChangeArrowheads="1"/>
          </p:cNvSpPr>
          <p:nvPr>
            <p:ph type="sldNum" sz="quarter" idx="5"/>
          </p:nvPr>
        </p:nvSpPr>
        <p:spPr bwMode="auto">
          <a:xfrm>
            <a:off x="3956050" y="8805863"/>
            <a:ext cx="3027363" cy="463550"/>
          </a:xfrm>
          <a:prstGeom prst="rect">
            <a:avLst/>
          </a:prstGeom>
          <a:noFill/>
          <a:ln w="9525">
            <a:noFill/>
            <a:miter lim="800000"/>
            <a:headEnd/>
            <a:tailEnd/>
          </a:ln>
          <a:effectLst/>
        </p:spPr>
        <p:txBody>
          <a:bodyPr vert="horz" wrap="square" lIns="92885" tIns="46442" rIns="92885" bIns="46442" numCol="1" anchor="b" anchorCtr="0" compatLnSpc="1">
            <a:prstTxWarp prst="textNoShape">
              <a:avLst/>
            </a:prstTxWarp>
          </a:bodyPr>
          <a:lstStyle>
            <a:lvl1pPr algn="r" defTabSz="928688">
              <a:defRPr sz="1200">
                <a:latin typeface="Calibri" pitchFamily="34" charset="0"/>
              </a:defRPr>
            </a:lvl1pPr>
          </a:lstStyle>
          <a:p>
            <a:fld id="{D8DE332C-08FB-4318-8A87-0C85A4F058B5}"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could be split into two slides, one on diversity/outreach,</a:t>
            </a:r>
            <a:r>
              <a:rPr lang="en-US" baseline="0" dirty="0" smtClean="0"/>
              <a:t> and one on knowledge transfer, if combining makes these areas appear diminished in terms of goals. </a:t>
            </a:r>
            <a:endParaRPr lang="en-US" dirty="0"/>
          </a:p>
        </p:txBody>
      </p:sp>
      <p:sp>
        <p:nvSpPr>
          <p:cNvPr id="4" name="Slide Number Placeholder 3"/>
          <p:cNvSpPr>
            <a:spLocks noGrp="1"/>
          </p:cNvSpPr>
          <p:nvPr>
            <p:ph type="sldNum" sz="quarter" idx="10"/>
          </p:nvPr>
        </p:nvSpPr>
        <p:spPr/>
        <p:txBody>
          <a:bodyPr/>
          <a:lstStyle/>
          <a:p>
            <a:fld id="{D8DE332C-08FB-4318-8A87-0C85A4F058B5}" type="slidenum">
              <a:rPr lang="en-US" smtClean="0"/>
              <a:pPr/>
              <a:t>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could be merged</a:t>
            </a:r>
            <a:r>
              <a:rPr lang="en-US" baseline="0" dirty="0" smtClean="0"/>
              <a:t> with the slide </a:t>
            </a:r>
            <a:r>
              <a:rPr lang="en-US" dirty="0" smtClean="0"/>
              <a:t>on diversity/outreach</a:t>
            </a:r>
            <a:r>
              <a:rPr lang="en-US" baseline="0" dirty="0" smtClean="0"/>
              <a:t> to streamline, although combining may make these areas appear diminished in terms of goals. </a:t>
            </a:r>
            <a:endParaRPr lang="en-US" dirty="0"/>
          </a:p>
        </p:txBody>
      </p:sp>
      <p:sp>
        <p:nvSpPr>
          <p:cNvPr id="4" name="Slide Number Placeholder 3"/>
          <p:cNvSpPr>
            <a:spLocks noGrp="1"/>
          </p:cNvSpPr>
          <p:nvPr>
            <p:ph type="sldNum" sz="quarter" idx="10"/>
          </p:nvPr>
        </p:nvSpPr>
        <p:spPr/>
        <p:txBody>
          <a:bodyPr/>
          <a:lstStyle/>
          <a:p>
            <a:fld id="{D8DE332C-08FB-4318-8A87-0C85A4F058B5}" type="slidenum">
              <a:rPr lang="en-US" smtClean="0"/>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Shankar asks for more details on the assessment tools. I’ve added some, please</a:t>
            </a:r>
            <a:r>
              <a:rPr lang="en-US" baseline="0" dirty="0" smtClean="0"/>
              <a:t> feel free to modify or change. </a:t>
            </a:r>
            <a:endParaRPr lang="en-US" dirty="0"/>
          </a:p>
        </p:txBody>
      </p:sp>
      <p:sp>
        <p:nvSpPr>
          <p:cNvPr id="4" name="Slide Number Placeholder 3"/>
          <p:cNvSpPr>
            <a:spLocks noGrp="1"/>
          </p:cNvSpPr>
          <p:nvPr>
            <p:ph type="sldNum" sz="quarter" idx="10"/>
          </p:nvPr>
        </p:nvSpPr>
        <p:spPr/>
        <p:txBody>
          <a:bodyPr/>
          <a:lstStyle/>
          <a:p>
            <a:fld id="{D8DE332C-08FB-4318-8A87-0C85A4F058B5}" type="slidenum">
              <a:rPr lang="en-US" smtClean="0"/>
              <a:pPr/>
              <a:t>19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496253D-8925-41CF-920B-EBCC3540F2BD}" type="datetimeFigureOut">
              <a:rPr lang="en-US"/>
              <a:pPr>
                <a:defRPr/>
              </a:pPr>
              <a:t>9/10/2009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899DFD6-9F9C-4D44-A1A6-5E7DA0468EA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C028413-48B1-4015-B749-E501325D6118}" type="datetimeFigureOut">
              <a:rPr lang="en-US"/>
              <a:pPr>
                <a:defRPr/>
              </a:pPr>
              <a:t>9/10/2009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200A748-9F78-430B-9A28-0891F4FE75B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3531B8A-A274-4A41-95F4-E7830187D4E1}" type="datetimeFigureOut">
              <a:rPr lang="en-US"/>
              <a:pPr>
                <a:defRPr/>
              </a:pPr>
              <a:t>9/10/2009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E900B25-1DB9-4C9E-9F23-32776793A46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BB01964-18A1-41A6-9BF4-8ED93468F561}" type="datetimeFigureOut">
              <a:rPr lang="en-US"/>
              <a:pPr>
                <a:defRPr/>
              </a:pPr>
              <a:t>9/10/2009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42A4FFD-44C3-4F5C-B95D-04B444A9D83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689E018-DFA9-414A-994B-D2E3EE0F772E}" type="datetimeFigureOut">
              <a:rPr lang="en-US"/>
              <a:pPr>
                <a:defRPr/>
              </a:pPr>
              <a:t>9/10/2009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7149CF3-ACEE-4F7D-B0FC-4A8240F8F7D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50E7455E-DBB1-44FC-8389-F1C5AD1FC2C3}" type="datetimeFigureOut">
              <a:rPr lang="en-US"/>
              <a:pPr>
                <a:defRPr/>
              </a:pPr>
              <a:t>9/10/2009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F22CED7-F8BC-4D42-BE8B-9FAB97CA14A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1B250D0C-232C-4C34-80AE-C9A31524496E}" type="datetimeFigureOut">
              <a:rPr lang="en-US"/>
              <a:pPr>
                <a:defRPr/>
              </a:pPr>
              <a:t>9/10/2009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E0A6C0E-C125-43E2-B885-C7E31E415CE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43F7ECC-D51E-41C6-87C5-FBE1415D12EC}" type="datetimeFigureOut">
              <a:rPr lang="en-US"/>
              <a:pPr>
                <a:defRPr/>
              </a:pPr>
              <a:t>9/10/2009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14FBEE0-6706-48BC-B151-E24419C5844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FE2E571-C01E-40A3-BB01-BE63969237D2}" type="datetimeFigureOut">
              <a:rPr lang="en-US"/>
              <a:pPr>
                <a:defRPr/>
              </a:pPr>
              <a:t>9/10/2009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79FB8794-17C6-4555-BFA2-F55444D55F9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099BAA0-4E0E-45CA-862A-B05979E64085}" type="datetimeFigureOut">
              <a:rPr lang="en-US"/>
              <a:pPr>
                <a:defRPr/>
              </a:pPr>
              <a:t>9/10/2009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5236C97-35AC-4BAF-90DD-9353527387A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D00668A-0A59-4295-AF14-6D85A2EF2AB9}" type="datetimeFigureOut">
              <a:rPr lang="en-US"/>
              <a:pPr>
                <a:defRPr/>
              </a:pPr>
              <a:t>9/10/2009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AA4D402-E92F-40DA-B15B-7BAB974C8CE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2A370ED8-AAD7-4679-90A8-1CBCE637F90C}" type="datetimeFigureOut">
              <a:rPr lang="en-US"/>
              <a:pPr>
                <a:defRPr/>
              </a:pPr>
              <a:t>9/10/2009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CE55355F-BDCC-470F-8FE8-8267FBDECDC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ctrTitle"/>
          </p:nvPr>
        </p:nvSpPr>
        <p:spPr/>
        <p:txBody>
          <a:bodyPr/>
          <a:lstStyle/>
          <a:p>
            <a:r>
              <a:rPr lang="en-US" dirty="0" smtClean="0"/>
              <a:t>Emerging Frontiers of Science of Information</a:t>
            </a:r>
          </a:p>
        </p:txBody>
      </p:sp>
      <p:sp>
        <p:nvSpPr>
          <p:cNvPr id="3" name="Subtitle 2"/>
          <p:cNvSpPr>
            <a:spLocks noGrp="1"/>
          </p:cNvSpPr>
          <p:nvPr>
            <p:ph type="subTitle" idx="1"/>
          </p:nvPr>
        </p:nvSpPr>
        <p:spPr>
          <a:xfrm>
            <a:off x="762000" y="3886200"/>
            <a:ext cx="7010400" cy="1752600"/>
          </a:xfrm>
        </p:spPr>
        <p:txBody>
          <a:bodyPr rtlCol="0">
            <a:normAutofit/>
          </a:bodyPr>
          <a:lstStyle/>
          <a:p>
            <a:pPr fontAlgn="auto">
              <a:lnSpc>
                <a:spcPct val="90000"/>
              </a:lnSpc>
              <a:spcAft>
                <a:spcPts val="0"/>
              </a:spcAft>
              <a:buFont typeface="Arial" pitchFamily="34" charset="0"/>
              <a:buNone/>
              <a:defRPr/>
            </a:pPr>
            <a:r>
              <a:rPr lang="en-US" dirty="0" smtClean="0">
                <a:solidFill>
                  <a:srgbClr val="0070C0"/>
                </a:solidFill>
              </a:rPr>
              <a:t>Management </a:t>
            </a:r>
            <a:r>
              <a:rPr lang="en-US" dirty="0" smtClean="0">
                <a:solidFill>
                  <a:srgbClr val="0070C0"/>
                </a:solidFill>
              </a:rPr>
              <a:t>Objectives, </a:t>
            </a:r>
          </a:p>
          <a:p>
            <a:pPr fontAlgn="auto">
              <a:lnSpc>
                <a:spcPct val="90000"/>
              </a:lnSpc>
              <a:spcAft>
                <a:spcPts val="0"/>
              </a:spcAft>
              <a:buFont typeface="Arial" pitchFamily="34" charset="0"/>
              <a:buNone/>
              <a:defRPr/>
            </a:pPr>
            <a:r>
              <a:rPr lang="en-US" dirty="0" smtClean="0">
                <a:solidFill>
                  <a:srgbClr val="0070C0"/>
                </a:solidFill>
              </a:rPr>
              <a:t>Structure, and Operation</a:t>
            </a:r>
            <a:endParaRPr lang="en-US" dirty="0">
              <a:solidFill>
                <a:srgbClr val="0070C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7"/>
          <p:cNvGrpSpPr>
            <a:grpSpLocks/>
          </p:cNvGrpSpPr>
          <p:nvPr/>
        </p:nvGrpSpPr>
        <p:grpSpPr bwMode="auto">
          <a:xfrm>
            <a:off x="3124200" y="1676400"/>
            <a:ext cx="3340100" cy="430213"/>
            <a:chOff x="1968" y="1056"/>
            <a:chExt cx="2104" cy="271"/>
          </a:xfrm>
        </p:grpSpPr>
        <p:sp>
          <p:nvSpPr>
            <p:cNvPr id="25610" name="AutoShape 10"/>
            <p:cNvSpPr>
              <a:spLocks noChangeArrowheads="1"/>
            </p:cNvSpPr>
            <p:nvPr/>
          </p:nvSpPr>
          <p:spPr bwMode="auto">
            <a:xfrm>
              <a:off x="2064" y="1056"/>
              <a:ext cx="1803" cy="271"/>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11" name="Text Box 11"/>
            <p:cNvSpPr txBox="1">
              <a:spLocks noChangeArrowheads="1"/>
            </p:cNvSpPr>
            <p:nvPr/>
          </p:nvSpPr>
          <p:spPr bwMode="auto">
            <a:xfrm>
              <a:off x="1968" y="1056"/>
              <a:ext cx="2104" cy="250"/>
            </a:xfrm>
            <a:prstGeom prst="rect">
              <a:avLst/>
            </a:prstGeom>
            <a:noFill/>
            <a:ln w="9525">
              <a:noFill/>
              <a:miter lim="800000"/>
              <a:headEnd/>
              <a:tailEnd/>
            </a:ln>
            <a:effectLst/>
          </p:spPr>
          <p:txBody>
            <a:bodyPr>
              <a:spAutoFit/>
            </a:bodyPr>
            <a:lstStyle/>
            <a:p>
              <a:pPr algn="ctr"/>
              <a:r>
                <a:rPr lang="en-US" sz="1000" b="1"/>
                <a:t>Vice President for Research </a:t>
              </a:r>
            </a:p>
            <a:p>
              <a:pPr algn="ctr"/>
              <a:r>
                <a:rPr lang="en-US" sz="1000" b="1"/>
                <a:t>Purdue University</a:t>
              </a:r>
            </a:p>
          </p:txBody>
        </p:sp>
      </p:grpSp>
      <p:grpSp>
        <p:nvGrpSpPr>
          <p:cNvPr id="3" name="Group 78"/>
          <p:cNvGrpSpPr>
            <a:grpSpLocks/>
          </p:cNvGrpSpPr>
          <p:nvPr/>
        </p:nvGrpSpPr>
        <p:grpSpPr bwMode="auto">
          <a:xfrm>
            <a:off x="1066800" y="2514600"/>
            <a:ext cx="1844675" cy="947738"/>
            <a:chOff x="672" y="2160"/>
            <a:chExt cx="1162" cy="597"/>
          </a:xfrm>
        </p:grpSpPr>
        <p:sp>
          <p:nvSpPr>
            <p:cNvPr id="25613" name="AutoShape 13"/>
            <p:cNvSpPr>
              <a:spLocks noChangeArrowheads="1"/>
            </p:cNvSpPr>
            <p:nvPr/>
          </p:nvSpPr>
          <p:spPr bwMode="auto">
            <a:xfrm>
              <a:off x="672" y="2160"/>
              <a:ext cx="1162" cy="597"/>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14" name="Text Box 14"/>
            <p:cNvSpPr txBox="1">
              <a:spLocks noChangeArrowheads="1"/>
            </p:cNvSpPr>
            <p:nvPr/>
          </p:nvSpPr>
          <p:spPr bwMode="auto">
            <a:xfrm>
              <a:off x="720" y="2352"/>
              <a:ext cx="1057" cy="236"/>
            </a:xfrm>
            <a:prstGeom prst="rect">
              <a:avLst/>
            </a:prstGeom>
            <a:noFill/>
            <a:ln w="9525">
              <a:noFill/>
              <a:miter lim="800000"/>
              <a:headEnd/>
              <a:tailEnd/>
            </a:ln>
            <a:effectLst/>
          </p:spPr>
          <p:txBody>
            <a:bodyPr>
              <a:spAutoFit/>
            </a:bodyPr>
            <a:lstStyle/>
            <a:p>
              <a:pPr algn="ctr"/>
              <a:r>
                <a:rPr lang="en-US" sz="1000" b="1"/>
                <a:t>Executive Committee</a:t>
              </a:r>
              <a:endParaRPr lang="en-US" sz="1000"/>
            </a:p>
            <a:p>
              <a:pPr>
                <a:lnSpc>
                  <a:spcPct val="85000"/>
                </a:lnSpc>
              </a:pPr>
              <a:endParaRPr lang="en-US" sz="1000"/>
            </a:p>
          </p:txBody>
        </p:sp>
      </p:grpSp>
      <p:grpSp>
        <p:nvGrpSpPr>
          <p:cNvPr id="4" name="Group 71"/>
          <p:cNvGrpSpPr>
            <a:grpSpLocks/>
          </p:cNvGrpSpPr>
          <p:nvPr/>
        </p:nvGrpSpPr>
        <p:grpSpPr bwMode="auto">
          <a:xfrm>
            <a:off x="6477000" y="2514600"/>
            <a:ext cx="1914525" cy="444500"/>
            <a:chOff x="4128" y="2112"/>
            <a:chExt cx="1206" cy="280"/>
          </a:xfrm>
        </p:grpSpPr>
        <p:sp>
          <p:nvSpPr>
            <p:cNvPr id="25618" name="AutoShape 18"/>
            <p:cNvSpPr>
              <a:spLocks noChangeArrowheads="1"/>
            </p:cNvSpPr>
            <p:nvPr/>
          </p:nvSpPr>
          <p:spPr bwMode="auto">
            <a:xfrm>
              <a:off x="4128" y="2112"/>
              <a:ext cx="1206" cy="280"/>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19" name="Text Box 19"/>
            <p:cNvSpPr txBox="1">
              <a:spLocks noChangeArrowheads="1"/>
            </p:cNvSpPr>
            <p:nvPr/>
          </p:nvSpPr>
          <p:spPr bwMode="auto">
            <a:xfrm>
              <a:off x="4128" y="2160"/>
              <a:ext cx="1182" cy="154"/>
            </a:xfrm>
            <a:prstGeom prst="rect">
              <a:avLst/>
            </a:prstGeom>
            <a:noFill/>
            <a:ln w="9525">
              <a:noFill/>
              <a:miter lim="800000"/>
              <a:headEnd/>
              <a:tailEnd/>
            </a:ln>
            <a:effectLst/>
          </p:spPr>
          <p:txBody>
            <a:bodyPr>
              <a:spAutoFit/>
            </a:bodyPr>
            <a:lstStyle/>
            <a:p>
              <a:pPr algn="ctr"/>
              <a:r>
                <a:rPr lang="en-US" sz="1000" b="1"/>
                <a:t>External Advisory Board</a:t>
              </a:r>
            </a:p>
          </p:txBody>
        </p:sp>
      </p:grpSp>
      <p:grpSp>
        <p:nvGrpSpPr>
          <p:cNvPr id="5" name="Group 21"/>
          <p:cNvGrpSpPr>
            <a:grpSpLocks/>
          </p:cNvGrpSpPr>
          <p:nvPr/>
        </p:nvGrpSpPr>
        <p:grpSpPr bwMode="auto">
          <a:xfrm>
            <a:off x="3657600" y="2525712"/>
            <a:ext cx="2133600" cy="914400"/>
            <a:chOff x="2010" y="618"/>
            <a:chExt cx="1638" cy="980"/>
          </a:xfrm>
        </p:grpSpPr>
        <p:sp>
          <p:nvSpPr>
            <p:cNvPr id="25622" name="AutoShape 22"/>
            <p:cNvSpPr>
              <a:spLocks noChangeArrowheads="1"/>
            </p:cNvSpPr>
            <p:nvPr/>
          </p:nvSpPr>
          <p:spPr bwMode="auto">
            <a:xfrm>
              <a:off x="2010" y="618"/>
              <a:ext cx="1638" cy="980"/>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23" name="Text Box 23"/>
            <p:cNvSpPr txBox="1">
              <a:spLocks noChangeArrowheads="1"/>
            </p:cNvSpPr>
            <p:nvPr/>
          </p:nvSpPr>
          <p:spPr bwMode="auto">
            <a:xfrm>
              <a:off x="2034" y="632"/>
              <a:ext cx="1553" cy="876"/>
            </a:xfrm>
            <a:prstGeom prst="rect">
              <a:avLst/>
            </a:prstGeom>
            <a:noFill/>
            <a:ln w="9525">
              <a:noFill/>
              <a:miter lim="800000"/>
              <a:headEnd/>
              <a:tailEnd/>
            </a:ln>
            <a:effectLst/>
          </p:spPr>
          <p:txBody>
            <a:bodyPr>
              <a:spAutoFit/>
            </a:bodyPr>
            <a:lstStyle/>
            <a:p>
              <a:pPr marL="342900" indent="-342900" algn="ctr">
                <a:lnSpc>
                  <a:spcPct val="90000"/>
                </a:lnSpc>
                <a:spcAft>
                  <a:spcPct val="25000"/>
                </a:spcAft>
              </a:pPr>
              <a:r>
                <a:rPr lang="en-US" sz="1000" b="1"/>
                <a:t>Technical Director</a:t>
              </a:r>
            </a:p>
            <a:p>
              <a:pPr marL="342900" indent="-342900" algn="ctr">
                <a:lnSpc>
                  <a:spcPct val="90000"/>
                </a:lnSpc>
                <a:spcAft>
                  <a:spcPct val="25000"/>
                </a:spcAft>
              </a:pPr>
              <a:r>
                <a:rPr lang="en-US" sz="1200" b="1">
                  <a:solidFill>
                    <a:srgbClr val="003366"/>
                  </a:solidFill>
                </a:rPr>
                <a:t>Szpankowski </a:t>
              </a:r>
            </a:p>
            <a:p>
              <a:pPr marL="342900" indent="-342900" algn="ctr">
                <a:lnSpc>
                  <a:spcPct val="90000"/>
                </a:lnSpc>
                <a:spcAft>
                  <a:spcPct val="25000"/>
                </a:spcAft>
              </a:pPr>
              <a:r>
                <a:rPr lang="en-US" sz="1000" b="1"/>
                <a:t>Managing Director</a:t>
              </a:r>
            </a:p>
            <a:p>
              <a:pPr marL="342900" indent="-342900" algn="ctr">
                <a:lnSpc>
                  <a:spcPct val="90000"/>
                </a:lnSpc>
                <a:spcAft>
                  <a:spcPct val="25000"/>
                </a:spcAft>
              </a:pPr>
              <a:r>
                <a:rPr lang="en-US" sz="1200" b="1">
                  <a:solidFill>
                    <a:srgbClr val="003366"/>
                  </a:solidFill>
                </a:rPr>
                <a:t>Kotterman*</a:t>
              </a:r>
            </a:p>
          </p:txBody>
        </p:sp>
      </p:grpSp>
      <p:sp>
        <p:nvSpPr>
          <p:cNvPr id="25625" name="AutoShape 25"/>
          <p:cNvSpPr>
            <a:spLocks noChangeArrowheads="1"/>
          </p:cNvSpPr>
          <p:nvPr/>
        </p:nvSpPr>
        <p:spPr bwMode="auto">
          <a:xfrm rot="5400000" flipV="1">
            <a:off x="3146425" y="2732087"/>
            <a:ext cx="327025" cy="523875"/>
          </a:xfrm>
          <a:prstGeom prst="upDownArrow">
            <a:avLst>
              <a:gd name="adj1" fmla="val 50000"/>
              <a:gd name="adj2" fmla="val 32039"/>
            </a:avLst>
          </a:prstGeom>
          <a:gradFill rotWithShape="1">
            <a:gsLst>
              <a:gs pos="0">
                <a:srgbClr val="51C822"/>
              </a:gs>
              <a:gs pos="100000">
                <a:srgbClr val="288468"/>
              </a:gs>
            </a:gsLst>
            <a:lin ang="0" scaled="1"/>
          </a:gradFill>
          <a:ln w="9525">
            <a:solidFill>
              <a:schemeClr val="hlink"/>
            </a:solidFill>
            <a:miter lim="800000"/>
            <a:headEnd/>
            <a:tailEnd/>
          </a:ln>
          <a:effectLst/>
        </p:spPr>
        <p:txBody>
          <a:bodyPr vert="eaVert" wrap="none" anchor="ctr"/>
          <a:lstStyle/>
          <a:p>
            <a:endParaRPr lang="en-US"/>
          </a:p>
        </p:txBody>
      </p:sp>
      <p:sp>
        <p:nvSpPr>
          <p:cNvPr id="25626" name="AutoShape 26"/>
          <p:cNvSpPr>
            <a:spLocks noChangeArrowheads="1"/>
          </p:cNvSpPr>
          <p:nvPr/>
        </p:nvSpPr>
        <p:spPr bwMode="auto">
          <a:xfrm rot="5400000" flipV="1">
            <a:off x="5970587" y="2487613"/>
            <a:ext cx="327025" cy="533400"/>
          </a:xfrm>
          <a:prstGeom prst="upDownArrow">
            <a:avLst>
              <a:gd name="adj1" fmla="val 50000"/>
              <a:gd name="adj2" fmla="val 32621"/>
            </a:avLst>
          </a:prstGeom>
          <a:gradFill rotWithShape="1">
            <a:gsLst>
              <a:gs pos="0">
                <a:srgbClr val="51C822"/>
              </a:gs>
              <a:gs pos="100000">
                <a:srgbClr val="288468"/>
              </a:gs>
            </a:gsLst>
            <a:lin ang="0" scaled="1"/>
          </a:gradFill>
          <a:ln w="9525">
            <a:solidFill>
              <a:schemeClr val="hlink"/>
            </a:solidFill>
            <a:miter lim="800000"/>
            <a:headEnd/>
            <a:tailEnd/>
          </a:ln>
          <a:effectLst/>
        </p:spPr>
        <p:txBody>
          <a:bodyPr vert="eaVert" wrap="none" anchor="ctr"/>
          <a:lstStyle/>
          <a:p>
            <a:endParaRPr lang="en-US"/>
          </a:p>
        </p:txBody>
      </p:sp>
      <p:sp>
        <p:nvSpPr>
          <p:cNvPr id="25627" name="Rectangle 27"/>
          <p:cNvSpPr>
            <a:spLocks noChangeArrowheads="1"/>
          </p:cNvSpPr>
          <p:nvPr/>
        </p:nvSpPr>
        <p:spPr bwMode="auto">
          <a:xfrm>
            <a:off x="1371600" y="4049712"/>
            <a:ext cx="6248400" cy="152400"/>
          </a:xfrm>
          <a:prstGeom prst="rect">
            <a:avLst/>
          </a:prstGeom>
          <a:gradFill rotWithShape="1">
            <a:gsLst>
              <a:gs pos="0">
                <a:srgbClr val="51C822"/>
              </a:gs>
              <a:gs pos="100000">
                <a:srgbClr val="288468"/>
              </a:gs>
            </a:gsLst>
            <a:lin ang="5400000" scaled="1"/>
          </a:gradFill>
          <a:ln w="9525">
            <a:solidFill>
              <a:schemeClr val="hlink"/>
            </a:solidFill>
            <a:miter lim="800000"/>
            <a:headEnd/>
            <a:tailEnd/>
          </a:ln>
          <a:effectLst/>
        </p:spPr>
        <p:txBody>
          <a:bodyPr wrap="none" anchor="ctr"/>
          <a:lstStyle/>
          <a:p>
            <a:endParaRPr lang="en-US"/>
          </a:p>
        </p:txBody>
      </p:sp>
      <p:sp>
        <p:nvSpPr>
          <p:cNvPr id="25649" name="AutoShape 49"/>
          <p:cNvSpPr>
            <a:spLocks noChangeArrowheads="1"/>
          </p:cNvSpPr>
          <p:nvPr/>
        </p:nvSpPr>
        <p:spPr bwMode="auto">
          <a:xfrm>
            <a:off x="673100" y="4662487"/>
            <a:ext cx="1706563" cy="669925"/>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50" name="Text Box 50"/>
          <p:cNvSpPr txBox="1">
            <a:spLocks noChangeArrowheads="1"/>
          </p:cNvSpPr>
          <p:nvPr/>
        </p:nvSpPr>
        <p:spPr bwMode="auto">
          <a:xfrm>
            <a:off x="762000" y="4887912"/>
            <a:ext cx="1512888" cy="244475"/>
          </a:xfrm>
          <a:prstGeom prst="rect">
            <a:avLst/>
          </a:prstGeom>
          <a:noFill/>
          <a:ln w="9525">
            <a:noFill/>
            <a:miter lim="800000"/>
            <a:headEnd/>
            <a:tailEnd/>
          </a:ln>
          <a:effectLst/>
        </p:spPr>
        <p:txBody>
          <a:bodyPr>
            <a:spAutoFit/>
          </a:bodyPr>
          <a:lstStyle/>
          <a:p>
            <a:pPr algn="ctr"/>
            <a:r>
              <a:rPr lang="en-US" sz="1000" b="1"/>
              <a:t>Technical Thrusts</a:t>
            </a:r>
            <a:endParaRPr lang="en-US" sz="1000" b="1">
              <a:solidFill>
                <a:srgbClr val="003366"/>
              </a:solidFill>
            </a:endParaRPr>
          </a:p>
        </p:txBody>
      </p:sp>
      <p:sp>
        <p:nvSpPr>
          <p:cNvPr id="25652" name="AutoShape 52"/>
          <p:cNvSpPr>
            <a:spLocks noChangeArrowheads="1"/>
          </p:cNvSpPr>
          <p:nvPr/>
        </p:nvSpPr>
        <p:spPr bwMode="auto">
          <a:xfrm>
            <a:off x="2625725" y="4662487"/>
            <a:ext cx="1706563" cy="671513"/>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53" name="Text Box 53"/>
          <p:cNvSpPr txBox="1">
            <a:spLocks noChangeArrowheads="1"/>
          </p:cNvSpPr>
          <p:nvPr/>
        </p:nvSpPr>
        <p:spPr bwMode="auto">
          <a:xfrm>
            <a:off x="2590800" y="4811712"/>
            <a:ext cx="1782763" cy="396875"/>
          </a:xfrm>
          <a:prstGeom prst="rect">
            <a:avLst/>
          </a:prstGeom>
          <a:noFill/>
          <a:ln w="9525">
            <a:noFill/>
            <a:miter lim="800000"/>
            <a:headEnd/>
            <a:tailEnd/>
          </a:ln>
          <a:effectLst/>
        </p:spPr>
        <p:txBody>
          <a:bodyPr>
            <a:spAutoFit/>
          </a:bodyPr>
          <a:lstStyle/>
          <a:p>
            <a:pPr algn="ctr"/>
            <a:r>
              <a:rPr lang="en-US" sz="1000" b="1"/>
              <a:t>Education and Human Resources Development</a:t>
            </a:r>
            <a:endParaRPr lang="en-US" sz="1000" b="1">
              <a:solidFill>
                <a:srgbClr val="003366"/>
              </a:solidFill>
            </a:endParaRPr>
          </a:p>
        </p:txBody>
      </p:sp>
      <p:sp>
        <p:nvSpPr>
          <p:cNvPr id="25655" name="AutoShape 55"/>
          <p:cNvSpPr>
            <a:spLocks noChangeArrowheads="1"/>
          </p:cNvSpPr>
          <p:nvPr/>
        </p:nvSpPr>
        <p:spPr bwMode="auto">
          <a:xfrm>
            <a:off x="6654800" y="4662487"/>
            <a:ext cx="1706563" cy="671513"/>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56" name="Text Box 56"/>
          <p:cNvSpPr txBox="1">
            <a:spLocks noChangeArrowheads="1"/>
          </p:cNvSpPr>
          <p:nvPr/>
        </p:nvSpPr>
        <p:spPr bwMode="auto">
          <a:xfrm>
            <a:off x="6629400" y="4887912"/>
            <a:ext cx="1820863" cy="244475"/>
          </a:xfrm>
          <a:prstGeom prst="rect">
            <a:avLst/>
          </a:prstGeom>
          <a:noFill/>
          <a:ln w="9525">
            <a:noFill/>
            <a:miter lim="800000"/>
            <a:headEnd/>
            <a:tailEnd/>
          </a:ln>
          <a:effectLst/>
        </p:spPr>
        <p:txBody>
          <a:bodyPr>
            <a:spAutoFit/>
          </a:bodyPr>
          <a:lstStyle/>
          <a:p>
            <a:pPr algn="ctr"/>
            <a:r>
              <a:rPr lang="en-US" sz="1000" b="1"/>
              <a:t>Knowledge Transfer</a:t>
            </a:r>
            <a:endParaRPr lang="en-US" sz="1000" b="1">
              <a:solidFill>
                <a:srgbClr val="003366"/>
              </a:solidFill>
            </a:endParaRPr>
          </a:p>
        </p:txBody>
      </p:sp>
      <p:sp>
        <p:nvSpPr>
          <p:cNvPr id="25661" name="AutoShape 61"/>
          <p:cNvSpPr>
            <a:spLocks noChangeArrowheads="1"/>
          </p:cNvSpPr>
          <p:nvPr/>
        </p:nvSpPr>
        <p:spPr bwMode="auto">
          <a:xfrm>
            <a:off x="4695825" y="4660900"/>
            <a:ext cx="1706563" cy="671512"/>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62" name="Text Box 62"/>
          <p:cNvSpPr txBox="1">
            <a:spLocks noChangeArrowheads="1"/>
          </p:cNvSpPr>
          <p:nvPr/>
        </p:nvSpPr>
        <p:spPr bwMode="auto">
          <a:xfrm>
            <a:off x="4648200" y="4887912"/>
            <a:ext cx="1808163" cy="244475"/>
          </a:xfrm>
          <a:prstGeom prst="rect">
            <a:avLst/>
          </a:prstGeom>
          <a:noFill/>
          <a:ln w="9525">
            <a:noFill/>
            <a:miter lim="800000"/>
            <a:headEnd/>
            <a:tailEnd/>
          </a:ln>
          <a:effectLst/>
        </p:spPr>
        <p:txBody>
          <a:bodyPr>
            <a:spAutoFit/>
          </a:bodyPr>
          <a:lstStyle/>
          <a:p>
            <a:pPr algn="ctr"/>
            <a:r>
              <a:rPr lang="en-US" sz="1000" b="1"/>
              <a:t>Diversity and Outreach</a:t>
            </a:r>
            <a:endParaRPr lang="en-US" sz="1000" b="1">
              <a:solidFill>
                <a:srgbClr val="003366"/>
              </a:solidFill>
            </a:endParaRPr>
          </a:p>
        </p:txBody>
      </p:sp>
      <p:sp>
        <p:nvSpPr>
          <p:cNvPr id="25663" name="AutoShape 63"/>
          <p:cNvSpPr>
            <a:spLocks noChangeArrowheads="1"/>
          </p:cNvSpPr>
          <p:nvPr/>
        </p:nvSpPr>
        <p:spPr bwMode="auto">
          <a:xfrm>
            <a:off x="5410200" y="4278312"/>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25664" name="AutoShape 64"/>
          <p:cNvSpPr>
            <a:spLocks noChangeArrowheads="1"/>
          </p:cNvSpPr>
          <p:nvPr/>
        </p:nvSpPr>
        <p:spPr bwMode="auto">
          <a:xfrm>
            <a:off x="7391400" y="4278312"/>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25665" name="AutoShape 65"/>
          <p:cNvSpPr>
            <a:spLocks noChangeArrowheads="1"/>
          </p:cNvSpPr>
          <p:nvPr/>
        </p:nvSpPr>
        <p:spPr bwMode="auto">
          <a:xfrm>
            <a:off x="3352800" y="4278312"/>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25666" name="AutoShape 66"/>
          <p:cNvSpPr>
            <a:spLocks noChangeArrowheads="1"/>
          </p:cNvSpPr>
          <p:nvPr/>
        </p:nvSpPr>
        <p:spPr bwMode="auto">
          <a:xfrm>
            <a:off x="1295400" y="4278312"/>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25668" name="AutoShape 68"/>
          <p:cNvSpPr>
            <a:spLocks noChangeArrowheads="1"/>
          </p:cNvSpPr>
          <p:nvPr/>
        </p:nvSpPr>
        <p:spPr bwMode="auto">
          <a:xfrm>
            <a:off x="4572000" y="3592512"/>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25673" name="AutoShape 73"/>
          <p:cNvSpPr>
            <a:spLocks noChangeArrowheads="1"/>
          </p:cNvSpPr>
          <p:nvPr/>
        </p:nvSpPr>
        <p:spPr bwMode="auto">
          <a:xfrm>
            <a:off x="4572000" y="2133600"/>
            <a:ext cx="304800" cy="361950"/>
          </a:xfrm>
          <a:prstGeom prst="upDownArrow">
            <a:avLst>
              <a:gd name="adj1" fmla="val 49231"/>
              <a:gd name="adj2" fmla="val 37461"/>
            </a:avLst>
          </a:prstGeom>
          <a:gradFill rotWithShape="1">
            <a:gsLst>
              <a:gs pos="0">
                <a:srgbClr val="51C822"/>
              </a:gs>
              <a:gs pos="100000">
                <a:srgbClr val="288468"/>
              </a:gs>
            </a:gsLst>
            <a:lin ang="5400000" scaled="1"/>
          </a:gradFill>
          <a:ln w="9525">
            <a:solidFill>
              <a:schemeClr val="hlink"/>
            </a:solidFill>
            <a:miter lim="800000"/>
            <a:headEnd/>
            <a:tailEnd/>
          </a:ln>
          <a:effectLst/>
        </p:spPr>
        <p:txBody>
          <a:bodyPr vert="eaVert" wrap="none" anchor="ctr"/>
          <a:lstStyle/>
          <a:p>
            <a:endParaRPr lang="en-US"/>
          </a:p>
        </p:txBody>
      </p:sp>
      <p:sp>
        <p:nvSpPr>
          <p:cNvPr id="25676" name="Title 1"/>
          <p:cNvSpPr>
            <a:spLocks/>
          </p:cNvSpPr>
          <p:nvPr/>
        </p:nvSpPr>
        <p:spPr bwMode="auto">
          <a:xfrm>
            <a:off x="457200" y="274638"/>
            <a:ext cx="8229600" cy="1143000"/>
          </a:xfrm>
          <a:prstGeom prst="rect">
            <a:avLst/>
          </a:prstGeom>
          <a:noFill/>
          <a:ln w="9525">
            <a:noFill/>
            <a:miter lim="800000"/>
            <a:headEnd/>
            <a:tailEnd/>
          </a:ln>
        </p:spPr>
        <p:txBody>
          <a:bodyPr anchor="ctr"/>
          <a:lstStyle/>
          <a:p>
            <a:pPr algn="ctr"/>
            <a:r>
              <a:rPr lang="en-US" sz="4400">
                <a:latin typeface="Calibri" pitchFamily="34" charset="0"/>
              </a:rPr>
              <a:t>Management Structure</a:t>
            </a:r>
          </a:p>
        </p:txBody>
      </p:sp>
      <p:sp>
        <p:nvSpPr>
          <p:cNvPr id="36" name="AutoShape 68"/>
          <p:cNvSpPr>
            <a:spLocks noChangeArrowheads="1"/>
          </p:cNvSpPr>
          <p:nvPr/>
        </p:nvSpPr>
        <p:spPr bwMode="auto">
          <a:xfrm>
            <a:off x="1905000" y="3581400"/>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grpSp>
        <p:nvGrpSpPr>
          <p:cNvPr id="6" name="Group 71"/>
          <p:cNvGrpSpPr>
            <a:grpSpLocks/>
          </p:cNvGrpSpPr>
          <p:nvPr/>
        </p:nvGrpSpPr>
        <p:grpSpPr bwMode="auto">
          <a:xfrm>
            <a:off x="6477000" y="3124200"/>
            <a:ext cx="1914525" cy="476250"/>
            <a:chOff x="4128" y="2112"/>
            <a:chExt cx="1206" cy="300"/>
          </a:xfrm>
        </p:grpSpPr>
        <p:sp>
          <p:nvSpPr>
            <p:cNvPr id="38" name="AutoShape 18"/>
            <p:cNvSpPr>
              <a:spLocks noChangeArrowheads="1"/>
            </p:cNvSpPr>
            <p:nvPr/>
          </p:nvSpPr>
          <p:spPr bwMode="auto">
            <a:xfrm>
              <a:off x="4128" y="2112"/>
              <a:ext cx="1206" cy="280"/>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39" name="Text Box 19"/>
            <p:cNvSpPr txBox="1">
              <a:spLocks noChangeArrowheads="1"/>
            </p:cNvSpPr>
            <p:nvPr/>
          </p:nvSpPr>
          <p:spPr bwMode="auto">
            <a:xfrm>
              <a:off x="4128" y="2160"/>
              <a:ext cx="1182" cy="252"/>
            </a:xfrm>
            <a:prstGeom prst="rect">
              <a:avLst/>
            </a:prstGeom>
            <a:noFill/>
            <a:ln w="9525">
              <a:noFill/>
              <a:miter lim="800000"/>
              <a:headEnd/>
              <a:tailEnd/>
            </a:ln>
            <a:effectLst/>
          </p:spPr>
          <p:txBody>
            <a:bodyPr>
              <a:spAutoFit/>
            </a:bodyPr>
            <a:lstStyle/>
            <a:p>
              <a:pPr algn="ctr"/>
              <a:r>
                <a:rPr lang="en-US" sz="1000" b="1" dirty="0" smtClean="0"/>
                <a:t>Internal</a:t>
              </a:r>
              <a:r>
                <a:rPr lang="en-US" sz="1000" b="1" dirty="0" smtClean="0"/>
                <a:t> Management </a:t>
              </a:r>
            </a:p>
            <a:p>
              <a:pPr algn="ctr"/>
              <a:r>
                <a:rPr lang="en-US" sz="1000" b="1" dirty="0" smtClean="0"/>
                <a:t>Committee </a:t>
              </a:r>
              <a:endParaRPr lang="en-US" sz="1000" b="1" dirty="0"/>
            </a:p>
          </p:txBody>
        </p:sp>
      </p:grpSp>
      <p:sp>
        <p:nvSpPr>
          <p:cNvPr id="40" name="AutoShape 26"/>
          <p:cNvSpPr>
            <a:spLocks noChangeArrowheads="1"/>
          </p:cNvSpPr>
          <p:nvPr/>
        </p:nvSpPr>
        <p:spPr bwMode="auto">
          <a:xfrm rot="5400000" flipV="1">
            <a:off x="5970588" y="3074987"/>
            <a:ext cx="327025" cy="533400"/>
          </a:xfrm>
          <a:prstGeom prst="upDownArrow">
            <a:avLst>
              <a:gd name="adj1" fmla="val 50000"/>
              <a:gd name="adj2" fmla="val 32621"/>
            </a:avLst>
          </a:prstGeom>
          <a:gradFill rotWithShape="1">
            <a:gsLst>
              <a:gs pos="0">
                <a:srgbClr val="51C822"/>
              </a:gs>
              <a:gs pos="100000">
                <a:srgbClr val="288468"/>
              </a:gs>
            </a:gsLst>
            <a:lin ang="0" scaled="1"/>
          </a:gradFill>
          <a:ln w="9525">
            <a:solidFill>
              <a:schemeClr val="hlink"/>
            </a:solidFill>
            <a:miter lim="800000"/>
            <a:headEnd/>
            <a:tailEnd/>
          </a:ln>
          <a:effectLst/>
        </p:spPr>
        <p:txBody>
          <a:bodyPr vert="eaVert" wrap="none" anchor="ctr"/>
          <a:lstStyle/>
          <a:p>
            <a:endParaRPr lang="en-US"/>
          </a:p>
        </p:txBody>
      </p:sp>
      <p:sp>
        <p:nvSpPr>
          <p:cNvPr id="41" name="AutoShape 68"/>
          <p:cNvSpPr>
            <a:spLocks noChangeArrowheads="1"/>
          </p:cNvSpPr>
          <p:nvPr/>
        </p:nvSpPr>
        <p:spPr bwMode="auto">
          <a:xfrm>
            <a:off x="7162800" y="3657600"/>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42" name="Rectangle 34"/>
          <p:cNvSpPr>
            <a:spLocks noChangeArrowheads="1"/>
          </p:cNvSpPr>
          <p:nvPr/>
        </p:nvSpPr>
        <p:spPr bwMode="auto">
          <a:xfrm>
            <a:off x="228600" y="1371600"/>
            <a:ext cx="8458200" cy="5486400"/>
          </a:xfrm>
          <a:prstGeom prst="rect">
            <a:avLst/>
          </a:prstGeom>
          <a:solidFill>
            <a:srgbClr val="FFFFFF">
              <a:alpha val="89999"/>
            </a:srgbClr>
          </a:solidFill>
          <a:ln w="9525">
            <a:noFill/>
            <a:miter lim="800000"/>
            <a:headEnd/>
            <a:tailEnd/>
          </a:ln>
          <a:effectLst/>
        </p:spPr>
        <p:txBody>
          <a:bodyPr wrap="none" anchor="ctr"/>
          <a:lstStyle/>
          <a:p>
            <a:endParaRPr lang="en-US"/>
          </a:p>
        </p:txBody>
      </p:sp>
      <p:sp>
        <p:nvSpPr>
          <p:cNvPr id="43" name="Text Box 35"/>
          <p:cNvSpPr txBox="1">
            <a:spLocks noChangeArrowheads="1"/>
          </p:cNvSpPr>
          <p:nvPr/>
        </p:nvSpPr>
        <p:spPr bwMode="auto">
          <a:xfrm>
            <a:off x="914400" y="3581400"/>
            <a:ext cx="7467600" cy="925513"/>
          </a:xfrm>
          <a:prstGeom prst="rect">
            <a:avLst/>
          </a:prstGeom>
          <a:noFill/>
          <a:ln w="9525">
            <a:solidFill>
              <a:schemeClr val="tx1"/>
            </a:solidFill>
            <a:miter lim="800000"/>
            <a:headEnd/>
            <a:tailEnd/>
          </a:ln>
          <a:effectLst/>
        </p:spPr>
        <p:txBody>
          <a:bodyPr>
            <a:spAutoFit/>
          </a:bodyPr>
          <a:lstStyle/>
          <a:p>
            <a:pPr>
              <a:spcBef>
                <a:spcPct val="50000"/>
              </a:spcBef>
              <a:buFontTx/>
              <a:buChar char="•"/>
            </a:pPr>
            <a:r>
              <a:rPr lang="en-US"/>
              <a:t> </a:t>
            </a:r>
            <a:r>
              <a:rPr lang="en-US" b="1"/>
              <a:t>Executive Committee</a:t>
            </a:r>
            <a:r>
              <a:rPr lang="en-US"/>
              <a:t>: Guides progress and vision; evaluates projects; coordinates efforts of different groups; strategizes to maximize Center’s impact.</a:t>
            </a:r>
          </a:p>
        </p:txBody>
      </p:sp>
      <p:grpSp>
        <p:nvGrpSpPr>
          <p:cNvPr id="44" name="Group 39"/>
          <p:cNvGrpSpPr>
            <a:grpSpLocks/>
          </p:cNvGrpSpPr>
          <p:nvPr/>
        </p:nvGrpSpPr>
        <p:grpSpPr bwMode="auto">
          <a:xfrm>
            <a:off x="1066800" y="2514600"/>
            <a:ext cx="1844675" cy="947738"/>
            <a:chOff x="672" y="2160"/>
            <a:chExt cx="1162" cy="597"/>
          </a:xfrm>
        </p:grpSpPr>
        <p:sp>
          <p:nvSpPr>
            <p:cNvPr id="45" name="AutoShape 40"/>
            <p:cNvSpPr>
              <a:spLocks noChangeArrowheads="1"/>
            </p:cNvSpPr>
            <p:nvPr/>
          </p:nvSpPr>
          <p:spPr bwMode="auto">
            <a:xfrm>
              <a:off x="672" y="2160"/>
              <a:ext cx="1162" cy="597"/>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6" name="Text Box 41"/>
            <p:cNvSpPr txBox="1">
              <a:spLocks noChangeArrowheads="1"/>
            </p:cNvSpPr>
            <p:nvPr/>
          </p:nvSpPr>
          <p:spPr bwMode="auto">
            <a:xfrm>
              <a:off x="720" y="2352"/>
              <a:ext cx="1057" cy="236"/>
            </a:xfrm>
            <a:prstGeom prst="rect">
              <a:avLst/>
            </a:prstGeom>
            <a:noFill/>
            <a:ln w="9525">
              <a:noFill/>
              <a:miter lim="800000"/>
              <a:headEnd/>
              <a:tailEnd/>
            </a:ln>
            <a:effectLst/>
          </p:spPr>
          <p:txBody>
            <a:bodyPr>
              <a:spAutoFit/>
            </a:bodyPr>
            <a:lstStyle/>
            <a:p>
              <a:pPr algn="ctr"/>
              <a:r>
                <a:rPr lang="en-US" sz="1000" b="1"/>
                <a:t>Executive Committee</a:t>
              </a:r>
              <a:endParaRPr lang="en-US" sz="1000"/>
            </a:p>
            <a:p>
              <a:pPr>
                <a:lnSpc>
                  <a:spcPct val="85000"/>
                </a:lnSpc>
              </a:pPr>
              <a:endParaRPr lang="en-US" sz="1000"/>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7"/>
          <p:cNvGrpSpPr>
            <a:grpSpLocks/>
          </p:cNvGrpSpPr>
          <p:nvPr/>
        </p:nvGrpSpPr>
        <p:grpSpPr bwMode="auto">
          <a:xfrm>
            <a:off x="3124200" y="1676400"/>
            <a:ext cx="3340100" cy="430213"/>
            <a:chOff x="1968" y="1056"/>
            <a:chExt cx="2104" cy="271"/>
          </a:xfrm>
        </p:grpSpPr>
        <p:sp>
          <p:nvSpPr>
            <p:cNvPr id="25610" name="AutoShape 10"/>
            <p:cNvSpPr>
              <a:spLocks noChangeArrowheads="1"/>
            </p:cNvSpPr>
            <p:nvPr/>
          </p:nvSpPr>
          <p:spPr bwMode="auto">
            <a:xfrm>
              <a:off x="2064" y="1056"/>
              <a:ext cx="1803" cy="271"/>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11" name="Text Box 11"/>
            <p:cNvSpPr txBox="1">
              <a:spLocks noChangeArrowheads="1"/>
            </p:cNvSpPr>
            <p:nvPr/>
          </p:nvSpPr>
          <p:spPr bwMode="auto">
            <a:xfrm>
              <a:off x="1968" y="1056"/>
              <a:ext cx="2104" cy="250"/>
            </a:xfrm>
            <a:prstGeom prst="rect">
              <a:avLst/>
            </a:prstGeom>
            <a:noFill/>
            <a:ln w="9525">
              <a:noFill/>
              <a:miter lim="800000"/>
              <a:headEnd/>
              <a:tailEnd/>
            </a:ln>
            <a:effectLst/>
          </p:spPr>
          <p:txBody>
            <a:bodyPr>
              <a:spAutoFit/>
            </a:bodyPr>
            <a:lstStyle/>
            <a:p>
              <a:pPr algn="ctr"/>
              <a:r>
                <a:rPr lang="en-US" sz="1000" b="1"/>
                <a:t>Vice President for Research </a:t>
              </a:r>
            </a:p>
            <a:p>
              <a:pPr algn="ctr"/>
              <a:r>
                <a:rPr lang="en-US" sz="1000" b="1"/>
                <a:t>Purdue University</a:t>
              </a:r>
            </a:p>
          </p:txBody>
        </p:sp>
      </p:grpSp>
      <p:grpSp>
        <p:nvGrpSpPr>
          <p:cNvPr id="3" name="Group 78"/>
          <p:cNvGrpSpPr>
            <a:grpSpLocks/>
          </p:cNvGrpSpPr>
          <p:nvPr/>
        </p:nvGrpSpPr>
        <p:grpSpPr bwMode="auto">
          <a:xfrm>
            <a:off x="1066800" y="2514600"/>
            <a:ext cx="1844675" cy="947738"/>
            <a:chOff x="672" y="2160"/>
            <a:chExt cx="1162" cy="597"/>
          </a:xfrm>
        </p:grpSpPr>
        <p:sp>
          <p:nvSpPr>
            <p:cNvPr id="25613" name="AutoShape 13"/>
            <p:cNvSpPr>
              <a:spLocks noChangeArrowheads="1"/>
            </p:cNvSpPr>
            <p:nvPr/>
          </p:nvSpPr>
          <p:spPr bwMode="auto">
            <a:xfrm>
              <a:off x="672" y="2160"/>
              <a:ext cx="1162" cy="597"/>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14" name="Text Box 14"/>
            <p:cNvSpPr txBox="1">
              <a:spLocks noChangeArrowheads="1"/>
            </p:cNvSpPr>
            <p:nvPr/>
          </p:nvSpPr>
          <p:spPr bwMode="auto">
            <a:xfrm>
              <a:off x="720" y="2352"/>
              <a:ext cx="1057" cy="236"/>
            </a:xfrm>
            <a:prstGeom prst="rect">
              <a:avLst/>
            </a:prstGeom>
            <a:noFill/>
            <a:ln w="9525">
              <a:noFill/>
              <a:miter lim="800000"/>
              <a:headEnd/>
              <a:tailEnd/>
            </a:ln>
            <a:effectLst/>
          </p:spPr>
          <p:txBody>
            <a:bodyPr>
              <a:spAutoFit/>
            </a:bodyPr>
            <a:lstStyle/>
            <a:p>
              <a:pPr algn="ctr"/>
              <a:r>
                <a:rPr lang="en-US" sz="1000" b="1"/>
                <a:t>Executive Committee</a:t>
              </a:r>
              <a:endParaRPr lang="en-US" sz="1000"/>
            </a:p>
            <a:p>
              <a:pPr>
                <a:lnSpc>
                  <a:spcPct val="85000"/>
                </a:lnSpc>
              </a:pPr>
              <a:endParaRPr lang="en-US" sz="1000"/>
            </a:p>
          </p:txBody>
        </p:sp>
      </p:grpSp>
      <p:grpSp>
        <p:nvGrpSpPr>
          <p:cNvPr id="4" name="Group 71"/>
          <p:cNvGrpSpPr>
            <a:grpSpLocks/>
          </p:cNvGrpSpPr>
          <p:nvPr/>
        </p:nvGrpSpPr>
        <p:grpSpPr bwMode="auto">
          <a:xfrm>
            <a:off x="6477000" y="2514600"/>
            <a:ext cx="1914525" cy="444500"/>
            <a:chOff x="4128" y="2112"/>
            <a:chExt cx="1206" cy="280"/>
          </a:xfrm>
        </p:grpSpPr>
        <p:sp>
          <p:nvSpPr>
            <p:cNvPr id="25618" name="AutoShape 18"/>
            <p:cNvSpPr>
              <a:spLocks noChangeArrowheads="1"/>
            </p:cNvSpPr>
            <p:nvPr/>
          </p:nvSpPr>
          <p:spPr bwMode="auto">
            <a:xfrm>
              <a:off x="4128" y="2112"/>
              <a:ext cx="1206" cy="280"/>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19" name="Text Box 19"/>
            <p:cNvSpPr txBox="1">
              <a:spLocks noChangeArrowheads="1"/>
            </p:cNvSpPr>
            <p:nvPr/>
          </p:nvSpPr>
          <p:spPr bwMode="auto">
            <a:xfrm>
              <a:off x="4128" y="2160"/>
              <a:ext cx="1182" cy="154"/>
            </a:xfrm>
            <a:prstGeom prst="rect">
              <a:avLst/>
            </a:prstGeom>
            <a:noFill/>
            <a:ln w="9525">
              <a:noFill/>
              <a:miter lim="800000"/>
              <a:headEnd/>
              <a:tailEnd/>
            </a:ln>
            <a:effectLst/>
          </p:spPr>
          <p:txBody>
            <a:bodyPr>
              <a:spAutoFit/>
            </a:bodyPr>
            <a:lstStyle/>
            <a:p>
              <a:pPr algn="ctr"/>
              <a:r>
                <a:rPr lang="en-US" sz="1000" b="1"/>
                <a:t>External Advisory Board</a:t>
              </a:r>
            </a:p>
          </p:txBody>
        </p:sp>
      </p:grpSp>
      <p:grpSp>
        <p:nvGrpSpPr>
          <p:cNvPr id="5" name="Group 21"/>
          <p:cNvGrpSpPr>
            <a:grpSpLocks/>
          </p:cNvGrpSpPr>
          <p:nvPr/>
        </p:nvGrpSpPr>
        <p:grpSpPr bwMode="auto">
          <a:xfrm>
            <a:off x="3657600" y="2525712"/>
            <a:ext cx="2133600" cy="914400"/>
            <a:chOff x="2010" y="618"/>
            <a:chExt cx="1638" cy="980"/>
          </a:xfrm>
        </p:grpSpPr>
        <p:sp>
          <p:nvSpPr>
            <p:cNvPr id="25622" name="AutoShape 22"/>
            <p:cNvSpPr>
              <a:spLocks noChangeArrowheads="1"/>
            </p:cNvSpPr>
            <p:nvPr/>
          </p:nvSpPr>
          <p:spPr bwMode="auto">
            <a:xfrm>
              <a:off x="2010" y="618"/>
              <a:ext cx="1638" cy="980"/>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23" name="Text Box 23"/>
            <p:cNvSpPr txBox="1">
              <a:spLocks noChangeArrowheads="1"/>
            </p:cNvSpPr>
            <p:nvPr/>
          </p:nvSpPr>
          <p:spPr bwMode="auto">
            <a:xfrm>
              <a:off x="2034" y="632"/>
              <a:ext cx="1553" cy="876"/>
            </a:xfrm>
            <a:prstGeom prst="rect">
              <a:avLst/>
            </a:prstGeom>
            <a:noFill/>
            <a:ln w="9525">
              <a:noFill/>
              <a:miter lim="800000"/>
              <a:headEnd/>
              <a:tailEnd/>
            </a:ln>
            <a:effectLst/>
          </p:spPr>
          <p:txBody>
            <a:bodyPr>
              <a:spAutoFit/>
            </a:bodyPr>
            <a:lstStyle/>
            <a:p>
              <a:pPr marL="342900" indent="-342900" algn="ctr">
                <a:lnSpc>
                  <a:spcPct val="90000"/>
                </a:lnSpc>
                <a:spcAft>
                  <a:spcPct val="25000"/>
                </a:spcAft>
              </a:pPr>
              <a:r>
                <a:rPr lang="en-US" sz="1000" b="1"/>
                <a:t>Technical Director</a:t>
              </a:r>
            </a:p>
            <a:p>
              <a:pPr marL="342900" indent="-342900" algn="ctr">
                <a:lnSpc>
                  <a:spcPct val="90000"/>
                </a:lnSpc>
                <a:spcAft>
                  <a:spcPct val="25000"/>
                </a:spcAft>
              </a:pPr>
              <a:r>
                <a:rPr lang="en-US" sz="1200" b="1">
                  <a:solidFill>
                    <a:srgbClr val="003366"/>
                  </a:solidFill>
                </a:rPr>
                <a:t>Szpankowski </a:t>
              </a:r>
            </a:p>
            <a:p>
              <a:pPr marL="342900" indent="-342900" algn="ctr">
                <a:lnSpc>
                  <a:spcPct val="90000"/>
                </a:lnSpc>
                <a:spcAft>
                  <a:spcPct val="25000"/>
                </a:spcAft>
              </a:pPr>
              <a:r>
                <a:rPr lang="en-US" sz="1000" b="1"/>
                <a:t>Managing Director</a:t>
              </a:r>
            </a:p>
            <a:p>
              <a:pPr marL="342900" indent="-342900" algn="ctr">
                <a:lnSpc>
                  <a:spcPct val="90000"/>
                </a:lnSpc>
                <a:spcAft>
                  <a:spcPct val="25000"/>
                </a:spcAft>
              </a:pPr>
              <a:r>
                <a:rPr lang="en-US" sz="1200" b="1">
                  <a:solidFill>
                    <a:srgbClr val="003366"/>
                  </a:solidFill>
                </a:rPr>
                <a:t>Kotterman*</a:t>
              </a:r>
            </a:p>
          </p:txBody>
        </p:sp>
      </p:grpSp>
      <p:sp>
        <p:nvSpPr>
          <p:cNvPr id="25625" name="AutoShape 25"/>
          <p:cNvSpPr>
            <a:spLocks noChangeArrowheads="1"/>
          </p:cNvSpPr>
          <p:nvPr/>
        </p:nvSpPr>
        <p:spPr bwMode="auto">
          <a:xfrm rot="5400000" flipV="1">
            <a:off x="3146425" y="2732087"/>
            <a:ext cx="327025" cy="523875"/>
          </a:xfrm>
          <a:prstGeom prst="upDownArrow">
            <a:avLst>
              <a:gd name="adj1" fmla="val 50000"/>
              <a:gd name="adj2" fmla="val 32039"/>
            </a:avLst>
          </a:prstGeom>
          <a:gradFill rotWithShape="1">
            <a:gsLst>
              <a:gs pos="0">
                <a:srgbClr val="51C822"/>
              </a:gs>
              <a:gs pos="100000">
                <a:srgbClr val="288468"/>
              </a:gs>
            </a:gsLst>
            <a:lin ang="0" scaled="1"/>
          </a:gradFill>
          <a:ln w="9525">
            <a:solidFill>
              <a:schemeClr val="hlink"/>
            </a:solidFill>
            <a:miter lim="800000"/>
            <a:headEnd/>
            <a:tailEnd/>
          </a:ln>
          <a:effectLst/>
        </p:spPr>
        <p:txBody>
          <a:bodyPr vert="eaVert" wrap="none" anchor="ctr"/>
          <a:lstStyle/>
          <a:p>
            <a:endParaRPr lang="en-US"/>
          </a:p>
        </p:txBody>
      </p:sp>
      <p:sp>
        <p:nvSpPr>
          <p:cNvPr id="25626" name="AutoShape 26"/>
          <p:cNvSpPr>
            <a:spLocks noChangeArrowheads="1"/>
          </p:cNvSpPr>
          <p:nvPr/>
        </p:nvSpPr>
        <p:spPr bwMode="auto">
          <a:xfrm rot="5400000" flipV="1">
            <a:off x="5970587" y="2487613"/>
            <a:ext cx="327025" cy="533400"/>
          </a:xfrm>
          <a:prstGeom prst="upDownArrow">
            <a:avLst>
              <a:gd name="adj1" fmla="val 50000"/>
              <a:gd name="adj2" fmla="val 32621"/>
            </a:avLst>
          </a:prstGeom>
          <a:gradFill rotWithShape="1">
            <a:gsLst>
              <a:gs pos="0">
                <a:srgbClr val="51C822"/>
              </a:gs>
              <a:gs pos="100000">
                <a:srgbClr val="288468"/>
              </a:gs>
            </a:gsLst>
            <a:lin ang="0" scaled="1"/>
          </a:gradFill>
          <a:ln w="9525">
            <a:solidFill>
              <a:schemeClr val="hlink"/>
            </a:solidFill>
            <a:miter lim="800000"/>
            <a:headEnd/>
            <a:tailEnd/>
          </a:ln>
          <a:effectLst/>
        </p:spPr>
        <p:txBody>
          <a:bodyPr vert="eaVert" wrap="none" anchor="ctr"/>
          <a:lstStyle/>
          <a:p>
            <a:endParaRPr lang="en-US"/>
          </a:p>
        </p:txBody>
      </p:sp>
      <p:sp>
        <p:nvSpPr>
          <p:cNvPr id="25627" name="Rectangle 27"/>
          <p:cNvSpPr>
            <a:spLocks noChangeArrowheads="1"/>
          </p:cNvSpPr>
          <p:nvPr/>
        </p:nvSpPr>
        <p:spPr bwMode="auto">
          <a:xfrm>
            <a:off x="1371600" y="4049712"/>
            <a:ext cx="6248400" cy="152400"/>
          </a:xfrm>
          <a:prstGeom prst="rect">
            <a:avLst/>
          </a:prstGeom>
          <a:gradFill rotWithShape="1">
            <a:gsLst>
              <a:gs pos="0">
                <a:srgbClr val="51C822"/>
              </a:gs>
              <a:gs pos="100000">
                <a:srgbClr val="288468"/>
              </a:gs>
            </a:gsLst>
            <a:lin ang="5400000" scaled="1"/>
          </a:gradFill>
          <a:ln w="9525">
            <a:solidFill>
              <a:schemeClr val="hlink"/>
            </a:solidFill>
            <a:miter lim="800000"/>
            <a:headEnd/>
            <a:tailEnd/>
          </a:ln>
          <a:effectLst/>
        </p:spPr>
        <p:txBody>
          <a:bodyPr wrap="none" anchor="ctr"/>
          <a:lstStyle/>
          <a:p>
            <a:endParaRPr lang="en-US"/>
          </a:p>
        </p:txBody>
      </p:sp>
      <p:sp>
        <p:nvSpPr>
          <p:cNvPr id="25649" name="AutoShape 49"/>
          <p:cNvSpPr>
            <a:spLocks noChangeArrowheads="1"/>
          </p:cNvSpPr>
          <p:nvPr/>
        </p:nvSpPr>
        <p:spPr bwMode="auto">
          <a:xfrm>
            <a:off x="673100" y="4662487"/>
            <a:ext cx="1706563" cy="669925"/>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50" name="Text Box 50"/>
          <p:cNvSpPr txBox="1">
            <a:spLocks noChangeArrowheads="1"/>
          </p:cNvSpPr>
          <p:nvPr/>
        </p:nvSpPr>
        <p:spPr bwMode="auto">
          <a:xfrm>
            <a:off x="762000" y="4887912"/>
            <a:ext cx="1512888" cy="244475"/>
          </a:xfrm>
          <a:prstGeom prst="rect">
            <a:avLst/>
          </a:prstGeom>
          <a:noFill/>
          <a:ln w="9525">
            <a:noFill/>
            <a:miter lim="800000"/>
            <a:headEnd/>
            <a:tailEnd/>
          </a:ln>
          <a:effectLst/>
        </p:spPr>
        <p:txBody>
          <a:bodyPr>
            <a:spAutoFit/>
          </a:bodyPr>
          <a:lstStyle/>
          <a:p>
            <a:pPr algn="ctr"/>
            <a:r>
              <a:rPr lang="en-US" sz="1000" b="1"/>
              <a:t>Technical Thrusts</a:t>
            </a:r>
            <a:endParaRPr lang="en-US" sz="1000" b="1">
              <a:solidFill>
                <a:srgbClr val="003366"/>
              </a:solidFill>
            </a:endParaRPr>
          </a:p>
        </p:txBody>
      </p:sp>
      <p:sp>
        <p:nvSpPr>
          <p:cNvPr id="25652" name="AutoShape 52"/>
          <p:cNvSpPr>
            <a:spLocks noChangeArrowheads="1"/>
          </p:cNvSpPr>
          <p:nvPr/>
        </p:nvSpPr>
        <p:spPr bwMode="auto">
          <a:xfrm>
            <a:off x="2625725" y="4662487"/>
            <a:ext cx="1706563" cy="671513"/>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53" name="Text Box 53"/>
          <p:cNvSpPr txBox="1">
            <a:spLocks noChangeArrowheads="1"/>
          </p:cNvSpPr>
          <p:nvPr/>
        </p:nvSpPr>
        <p:spPr bwMode="auto">
          <a:xfrm>
            <a:off x="2590800" y="4811712"/>
            <a:ext cx="1782763" cy="396875"/>
          </a:xfrm>
          <a:prstGeom prst="rect">
            <a:avLst/>
          </a:prstGeom>
          <a:noFill/>
          <a:ln w="9525">
            <a:noFill/>
            <a:miter lim="800000"/>
            <a:headEnd/>
            <a:tailEnd/>
          </a:ln>
          <a:effectLst/>
        </p:spPr>
        <p:txBody>
          <a:bodyPr>
            <a:spAutoFit/>
          </a:bodyPr>
          <a:lstStyle/>
          <a:p>
            <a:pPr algn="ctr"/>
            <a:r>
              <a:rPr lang="en-US" sz="1000" b="1"/>
              <a:t>Education and Human Resources Development</a:t>
            </a:r>
            <a:endParaRPr lang="en-US" sz="1000" b="1">
              <a:solidFill>
                <a:srgbClr val="003366"/>
              </a:solidFill>
            </a:endParaRPr>
          </a:p>
        </p:txBody>
      </p:sp>
      <p:sp>
        <p:nvSpPr>
          <p:cNvPr id="25655" name="AutoShape 55"/>
          <p:cNvSpPr>
            <a:spLocks noChangeArrowheads="1"/>
          </p:cNvSpPr>
          <p:nvPr/>
        </p:nvSpPr>
        <p:spPr bwMode="auto">
          <a:xfrm>
            <a:off x="6654800" y="4662487"/>
            <a:ext cx="1706563" cy="671513"/>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56" name="Text Box 56"/>
          <p:cNvSpPr txBox="1">
            <a:spLocks noChangeArrowheads="1"/>
          </p:cNvSpPr>
          <p:nvPr/>
        </p:nvSpPr>
        <p:spPr bwMode="auto">
          <a:xfrm>
            <a:off x="6629400" y="4887912"/>
            <a:ext cx="1820863" cy="244475"/>
          </a:xfrm>
          <a:prstGeom prst="rect">
            <a:avLst/>
          </a:prstGeom>
          <a:noFill/>
          <a:ln w="9525">
            <a:noFill/>
            <a:miter lim="800000"/>
            <a:headEnd/>
            <a:tailEnd/>
          </a:ln>
          <a:effectLst/>
        </p:spPr>
        <p:txBody>
          <a:bodyPr>
            <a:spAutoFit/>
          </a:bodyPr>
          <a:lstStyle/>
          <a:p>
            <a:pPr algn="ctr"/>
            <a:r>
              <a:rPr lang="en-US" sz="1000" b="1"/>
              <a:t>Knowledge Transfer</a:t>
            </a:r>
            <a:endParaRPr lang="en-US" sz="1000" b="1">
              <a:solidFill>
                <a:srgbClr val="003366"/>
              </a:solidFill>
            </a:endParaRPr>
          </a:p>
        </p:txBody>
      </p:sp>
      <p:sp>
        <p:nvSpPr>
          <p:cNvPr id="25661" name="AutoShape 61"/>
          <p:cNvSpPr>
            <a:spLocks noChangeArrowheads="1"/>
          </p:cNvSpPr>
          <p:nvPr/>
        </p:nvSpPr>
        <p:spPr bwMode="auto">
          <a:xfrm>
            <a:off x="4695825" y="4660900"/>
            <a:ext cx="1706563" cy="671512"/>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62" name="Text Box 62"/>
          <p:cNvSpPr txBox="1">
            <a:spLocks noChangeArrowheads="1"/>
          </p:cNvSpPr>
          <p:nvPr/>
        </p:nvSpPr>
        <p:spPr bwMode="auto">
          <a:xfrm>
            <a:off x="4648200" y="4887912"/>
            <a:ext cx="1808163" cy="244475"/>
          </a:xfrm>
          <a:prstGeom prst="rect">
            <a:avLst/>
          </a:prstGeom>
          <a:noFill/>
          <a:ln w="9525">
            <a:noFill/>
            <a:miter lim="800000"/>
            <a:headEnd/>
            <a:tailEnd/>
          </a:ln>
          <a:effectLst/>
        </p:spPr>
        <p:txBody>
          <a:bodyPr>
            <a:spAutoFit/>
          </a:bodyPr>
          <a:lstStyle/>
          <a:p>
            <a:pPr algn="ctr"/>
            <a:r>
              <a:rPr lang="en-US" sz="1000" b="1"/>
              <a:t>Diversity and Outreach</a:t>
            </a:r>
            <a:endParaRPr lang="en-US" sz="1000" b="1">
              <a:solidFill>
                <a:srgbClr val="003366"/>
              </a:solidFill>
            </a:endParaRPr>
          </a:p>
        </p:txBody>
      </p:sp>
      <p:sp>
        <p:nvSpPr>
          <p:cNvPr id="25663" name="AutoShape 63"/>
          <p:cNvSpPr>
            <a:spLocks noChangeArrowheads="1"/>
          </p:cNvSpPr>
          <p:nvPr/>
        </p:nvSpPr>
        <p:spPr bwMode="auto">
          <a:xfrm>
            <a:off x="5410200" y="4278312"/>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25664" name="AutoShape 64"/>
          <p:cNvSpPr>
            <a:spLocks noChangeArrowheads="1"/>
          </p:cNvSpPr>
          <p:nvPr/>
        </p:nvSpPr>
        <p:spPr bwMode="auto">
          <a:xfrm>
            <a:off x="7391400" y="4278312"/>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25665" name="AutoShape 65"/>
          <p:cNvSpPr>
            <a:spLocks noChangeArrowheads="1"/>
          </p:cNvSpPr>
          <p:nvPr/>
        </p:nvSpPr>
        <p:spPr bwMode="auto">
          <a:xfrm>
            <a:off x="3352800" y="4278312"/>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25666" name="AutoShape 66"/>
          <p:cNvSpPr>
            <a:spLocks noChangeArrowheads="1"/>
          </p:cNvSpPr>
          <p:nvPr/>
        </p:nvSpPr>
        <p:spPr bwMode="auto">
          <a:xfrm>
            <a:off x="1295400" y="4278312"/>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25668" name="AutoShape 68"/>
          <p:cNvSpPr>
            <a:spLocks noChangeArrowheads="1"/>
          </p:cNvSpPr>
          <p:nvPr/>
        </p:nvSpPr>
        <p:spPr bwMode="auto">
          <a:xfrm>
            <a:off x="4572000" y="3592512"/>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25673" name="AutoShape 73"/>
          <p:cNvSpPr>
            <a:spLocks noChangeArrowheads="1"/>
          </p:cNvSpPr>
          <p:nvPr/>
        </p:nvSpPr>
        <p:spPr bwMode="auto">
          <a:xfrm>
            <a:off x="4572000" y="2133600"/>
            <a:ext cx="304800" cy="361950"/>
          </a:xfrm>
          <a:prstGeom prst="upDownArrow">
            <a:avLst>
              <a:gd name="adj1" fmla="val 49231"/>
              <a:gd name="adj2" fmla="val 37461"/>
            </a:avLst>
          </a:prstGeom>
          <a:gradFill rotWithShape="1">
            <a:gsLst>
              <a:gs pos="0">
                <a:srgbClr val="51C822"/>
              </a:gs>
              <a:gs pos="100000">
                <a:srgbClr val="288468"/>
              </a:gs>
            </a:gsLst>
            <a:lin ang="5400000" scaled="1"/>
          </a:gradFill>
          <a:ln w="9525">
            <a:solidFill>
              <a:schemeClr val="hlink"/>
            </a:solidFill>
            <a:miter lim="800000"/>
            <a:headEnd/>
            <a:tailEnd/>
          </a:ln>
          <a:effectLst/>
        </p:spPr>
        <p:txBody>
          <a:bodyPr vert="eaVert" wrap="none" anchor="ctr"/>
          <a:lstStyle/>
          <a:p>
            <a:endParaRPr lang="en-US"/>
          </a:p>
        </p:txBody>
      </p:sp>
      <p:sp>
        <p:nvSpPr>
          <p:cNvPr id="25676" name="Title 1"/>
          <p:cNvSpPr>
            <a:spLocks/>
          </p:cNvSpPr>
          <p:nvPr/>
        </p:nvSpPr>
        <p:spPr bwMode="auto">
          <a:xfrm>
            <a:off x="457200" y="274638"/>
            <a:ext cx="8229600" cy="1143000"/>
          </a:xfrm>
          <a:prstGeom prst="rect">
            <a:avLst/>
          </a:prstGeom>
          <a:noFill/>
          <a:ln w="9525">
            <a:noFill/>
            <a:miter lim="800000"/>
            <a:headEnd/>
            <a:tailEnd/>
          </a:ln>
        </p:spPr>
        <p:txBody>
          <a:bodyPr anchor="ctr"/>
          <a:lstStyle/>
          <a:p>
            <a:pPr algn="ctr"/>
            <a:r>
              <a:rPr lang="en-US" sz="4400">
                <a:latin typeface="Calibri" pitchFamily="34" charset="0"/>
              </a:rPr>
              <a:t>Management Structure</a:t>
            </a:r>
          </a:p>
        </p:txBody>
      </p:sp>
      <p:sp>
        <p:nvSpPr>
          <p:cNvPr id="36" name="AutoShape 68"/>
          <p:cNvSpPr>
            <a:spLocks noChangeArrowheads="1"/>
          </p:cNvSpPr>
          <p:nvPr/>
        </p:nvSpPr>
        <p:spPr bwMode="auto">
          <a:xfrm>
            <a:off x="1905000" y="3581400"/>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grpSp>
        <p:nvGrpSpPr>
          <p:cNvPr id="6" name="Group 71"/>
          <p:cNvGrpSpPr>
            <a:grpSpLocks/>
          </p:cNvGrpSpPr>
          <p:nvPr/>
        </p:nvGrpSpPr>
        <p:grpSpPr bwMode="auto">
          <a:xfrm>
            <a:off x="6477000" y="3124200"/>
            <a:ext cx="1914525" cy="476250"/>
            <a:chOff x="4128" y="2112"/>
            <a:chExt cx="1206" cy="300"/>
          </a:xfrm>
        </p:grpSpPr>
        <p:sp>
          <p:nvSpPr>
            <p:cNvPr id="38" name="AutoShape 18"/>
            <p:cNvSpPr>
              <a:spLocks noChangeArrowheads="1"/>
            </p:cNvSpPr>
            <p:nvPr/>
          </p:nvSpPr>
          <p:spPr bwMode="auto">
            <a:xfrm>
              <a:off x="4128" y="2112"/>
              <a:ext cx="1206" cy="280"/>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39" name="Text Box 19"/>
            <p:cNvSpPr txBox="1">
              <a:spLocks noChangeArrowheads="1"/>
            </p:cNvSpPr>
            <p:nvPr/>
          </p:nvSpPr>
          <p:spPr bwMode="auto">
            <a:xfrm>
              <a:off x="4128" y="2160"/>
              <a:ext cx="1182" cy="252"/>
            </a:xfrm>
            <a:prstGeom prst="rect">
              <a:avLst/>
            </a:prstGeom>
            <a:noFill/>
            <a:ln w="9525">
              <a:noFill/>
              <a:miter lim="800000"/>
              <a:headEnd/>
              <a:tailEnd/>
            </a:ln>
            <a:effectLst/>
          </p:spPr>
          <p:txBody>
            <a:bodyPr>
              <a:spAutoFit/>
            </a:bodyPr>
            <a:lstStyle/>
            <a:p>
              <a:pPr algn="ctr"/>
              <a:r>
                <a:rPr lang="en-US" sz="1000" b="1" dirty="0" smtClean="0"/>
                <a:t>Internal</a:t>
              </a:r>
              <a:r>
                <a:rPr lang="en-US" sz="1000" b="1" dirty="0" smtClean="0"/>
                <a:t> Management </a:t>
              </a:r>
            </a:p>
            <a:p>
              <a:pPr algn="ctr"/>
              <a:r>
                <a:rPr lang="en-US" sz="1000" b="1" dirty="0" smtClean="0"/>
                <a:t>Committee </a:t>
              </a:r>
              <a:endParaRPr lang="en-US" sz="1000" b="1" dirty="0"/>
            </a:p>
          </p:txBody>
        </p:sp>
      </p:grpSp>
      <p:sp>
        <p:nvSpPr>
          <p:cNvPr id="40" name="AutoShape 26"/>
          <p:cNvSpPr>
            <a:spLocks noChangeArrowheads="1"/>
          </p:cNvSpPr>
          <p:nvPr/>
        </p:nvSpPr>
        <p:spPr bwMode="auto">
          <a:xfrm rot="5400000" flipV="1">
            <a:off x="5970588" y="3074987"/>
            <a:ext cx="327025" cy="533400"/>
          </a:xfrm>
          <a:prstGeom prst="upDownArrow">
            <a:avLst>
              <a:gd name="adj1" fmla="val 50000"/>
              <a:gd name="adj2" fmla="val 32621"/>
            </a:avLst>
          </a:prstGeom>
          <a:gradFill rotWithShape="1">
            <a:gsLst>
              <a:gs pos="0">
                <a:srgbClr val="51C822"/>
              </a:gs>
              <a:gs pos="100000">
                <a:srgbClr val="288468"/>
              </a:gs>
            </a:gsLst>
            <a:lin ang="0" scaled="1"/>
          </a:gradFill>
          <a:ln w="9525">
            <a:solidFill>
              <a:schemeClr val="hlink"/>
            </a:solidFill>
            <a:miter lim="800000"/>
            <a:headEnd/>
            <a:tailEnd/>
          </a:ln>
          <a:effectLst/>
        </p:spPr>
        <p:txBody>
          <a:bodyPr vert="eaVert" wrap="none" anchor="ctr"/>
          <a:lstStyle/>
          <a:p>
            <a:endParaRPr lang="en-US"/>
          </a:p>
        </p:txBody>
      </p:sp>
      <p:sp>
        <p:nvSpPr>
          <p:cNvPr id="41" name="AutoShape 68"/>
          <p:cNvSpPr>
            <a:spLocks noChangeArrowheads="1"/>
          </p:cNvSpPr>
          <p:nvPr/>
        </p:nvSpPr>
        <p:spPr bwMode="auto">
          <a:xfrm>
            <a:off x="7162800" y="3657600"/>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42" name="Rectangle 34"/>
          <p:cNvSpPr>
            <a:spLocks noChangeArrowheads="1"/>
          </p:cNvSpPr>
          <p:nvPr/>
        </p:nvSpPr>
        <p:spPr bwMode="auto">
          <a:xfrm>
            <a:off x="228600" y="1143000"/>
            <a:ext cx="8458200" cy="5486400"/>
          </a:xfrm>
          <a:prstGeom prst="rect">
            <a:avLst/>
          </a:prstGeom>
          <a:solidFill>
            <a:srgbClr val="FFFFFF">
              <a:alpha val="89999"/>
            </a:srgbClr>
          </a:solidFill>
          <a:ln w="9525">
            <a:noFill/>
            <a:miter lim="800000"/>
            <a:headEnd/>
            <a:tailEnd/>
          </a:ln>
          <a:effectLst/>
        </p:spPr>
        <p:txBody>
          <a:bodyPr wrap="none" anchor="ctr"/>
          <a:lstStyle/>
          <a:p>
            <a:endParaRPr lang="en-US"/>
          </a:p>
        </p:txBody>
      </p:sp>
      <p:sp>
        <p:nvSpPr>
          <p:cNvPr id="43" name="Text Box 35"/>
          <p:cNvSpPr txBox="1">
            <a:spLocks noChangeArrowheads="1"/>
          </p:cNvSpPr>
          <p:nvPr/>
        </p:nvSpPr>
        <p:spPr bwMode="auto">
          <a:xfrm>
            <a:off x="838200" y="4027487"/>
            <a:ext cx="7467600" cy="923330"/>
          </a:xfrm>
          <a:prstGeom prst="rect">
            <a:avLst/>
          </a:prstGeom>
          <a:noFill/>
          <a:ln w="9525">
            <a:solidFill>
              <a:schemeClr val="tx1"/>
            </a:solidFill>
            <a:miter lim="800000"/>
            <a:headEnd/>
            <a:tailEnd/>
          </a:ln>
          <a:effectLst/>
        </p:spPr>
        <p:txBody>
          <a:bodyPr>
            <a:spAutoFit/>
          </a:bodyPr>
          <a:lstStyle/>
          <a:p>
            <a:r>
              <a:rPr lang="en-US" dirty="0"/>
              <a:t> </a:t>
            </a:r>
            <a:r>
              <a:rPr lang="en-US" b="1" dirty="0" smtClean="0"/>
              <a:t>Internal Management </a:t>
            </a:r>
            <a:r>
              <a:rPr lang="en-US" b="1" dirty="0" smtClean="0"/>
              <a:t>Committee</a:t>
            </a:r>
            <a:r>
              <a:rPr lang="en-US" dirty="0"/>
              <a:t>: </a:t>
            </a:r>
            <a:r>
              <a:rPr lang="en-US" dirty="0" smtClean="0"/>
              <a:t>Responsible for day-to-day administration of the center. Monitors and facilities progress, communication, and coordination. </a:t>
            </a:r>
            <a:endParaRPr lang="en-US" dirty="0" smtClean="0"/>
          </a:p>
        </p:txBody>
      </p:sp>
      <p:grpSp>
        <p:nvGrpSpPr>
          <p:cNvPr id="7" name="Group 39"/>
          <p:cNvGrpSpPr>
            <a:grpSpLocks/>
          </p:cNvGrpSpPr>
          <p:nvPr/>
        </p:nvGrpSpPr>
        <p:grpSpPr bwMode="auto">
          <a:xfrm>
            <a:off x="6477000" y="3113087"/>
            <a:ext cx="1914525" cy="476250"/>
            <a:chOff x="4128" y="2112"/>
            <a:chExt cx="1206" cy="300"/>
          </a:xfrm>
        </p:grpSpPr>
        <p:sp>
          <p:nvSpPr>
            <p:cNvPr id="45" name="AutoShape 40"/>
            <p:cNvSpPr>
              <a:spLocks noChangeArrowheads="1"/>
            </p:cNvSpPr>
            <p:nvPr/>
          </p:nvSpPr>
          <p:spPr bwMode="auto">
            <a:xfrm>
              <a:off x="4128" y="2112"/>
              <a:ext cx="1206" cy="280"/>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6" name="Text Box 41"/>
            <p:cNvSpPr txBox="1">
              <a:spLocks noChangeArrowheads="1"/>
            </p:cNvSpPr>
            <p:nvPr/>
          </p:nvSpPr>
          <p:spPr bwMode="auto">
            <a:xfrm>
              <a:off x="4128" y="2160"/>
              <a:ext cx="1182" cy="252"/>
            </a:xfrm>
            <a:prstGeom prst="rect">
              <a:avLst/>
            </a:prstGeom>
            <a:noFill/>
            <a:ln w="9525">
              <a:noFill/>
              <a:miter lim="800000"/>
              <a:headEnd/>
              <a:tailEnd/>
            </a:ln>
            <a:effectLst/>
          </p:spPr>
          <p:txBody>
            <a:bodyPr>
              <a:spAutoFit/>
            </a:bodyPr>
            <a:lstStyle/>
            <a:p>
              <a:pPr algn="ctr"/>
              <a:r>
                <a:rPr lang="en-US" sz="1000" b="1" dirty="0" smtClean="0"/>
                <a:t>Internal Management</a:t>
              </a:r>
            </a:p>
            <a:p>
              <a:pPr algn="ctr"/>
              <a:r>
                <a:rPr lang="en-US" sz="1000" b="1" dirty="0" smtClean="0"/>
                <a:t>Committee</a:t>
              </a:r>
              <a:endParaRPr lang="en-US" sz="1000" b="1" dirty="0"/>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7"/>
          <p:cNvGrpSpPr>
            <a:grpSpLocks/>
          </p:cNvGrpSpPr>
          <p:nvPr/>
        </p:nvGrpSpPr>
        <p:grpSpPr bwMode="auto">
          <a:xfrm>
            <a:off x="3124200" y="1676400"/>
            <a:ext cx="3340100" cy="430213"/>
            <a:chOff x="1968" y="1056"/>
            <a:chExt cx="2104" cy="271"/>
          </a:xfrm>
        </p:grpSpPr>
        <p:sp>
          <p:nvSpPr>
            <p:cNvPr id="25610" name="AutoShape 10"/>
            <p:cNvSpPr>
              <a:spLocks noChangeArrowheads="1"/>
            </p:cNvSpPr>
            <p:nvPr/>
          </p:nvSpPr>
          <p:spPr bwMode="auto">
            <a:xfrm>
              <a:off x="2064" y="1056"/>
              <a:ext cx="1803" cy="271"/>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11" name="Text Box 11"/>
            <p:cNvSpPr txBox="1">
              <a:spLocks noChangeArrowheads="1"/>
            </p:cNvSpPr>
            <p:nvPr/>
          </p:nvSpPr>
          <p:spPr bwMode="auto">
            <a:xfrm>
              <a:off x="1968" y="1056"/>
              <a:ext cx="2104" cy="250"/>
            </a:xfrm>
            <a:prstGeom prst="rect">
              <a:avLst/>
            </a:prstGeom>
            <a:noFill/>
            <a:ln w="9525">
              <a:noFill/>
              <a:miter lim="800000"/>
              <a:headEnd/>
              <a:tailEnd/>
            </a:ln>
            <a:effectLst/>
          </p:spPr>
          <p:txBody>
            <a:bodyPr>
              <a:spAutoFit/>
            </a:bodyPr>
            <a:lstStyle/>
            <a:p>
              <a:pPr algn="ctr"/>
              <a:r>
                <a:rPr lang="en-US" sz="1000" b="1"/>
                <a:t>Vice President for Research </a:t>
              </a:r>
            </a:p>
            <a:p>
              <a:pPr algn="ctr"/>
              <a:r>
                <a:rPr lang="en-US" sz="1000" b="1"/>
                <a:t>Purdue University</a:t>
              </a:r>
            </a:p>
          </p:txBody>
        </p:sp>
      </p:grpSp>
      <p:grpSp>
        <p:nvGrpSpPr>
          <p:cNvPr id="3" name="Group 78"/>
          <p:cNvGrpSpPr>
            <a:grpSpLocks/>
          </p:cNvGrpSpPr>
          <p:nvPr/>
        </p:nvGrpSpPr>
        <p:grpSpPr bwMode="auto">
          <a:xfrm>
            <a:off x="1066800" y="2514600"/>
            <a:ext cx="1844675" cy="947738"/>
            <a:chOff x="672" y="2160"/>
            <a:chExt cx="1162" cy="597"/>
          </a:xfrm>
        </p:grpSpPr>
        <p:sp>
          <p:nvSpPr>
            <p:cNvPr id="25613" name="AutoShape 13"/>
            <p:cNvSpPr>
              <a:spLocks noChangeArrowheads="1"/>
            </p:cNvSpPr>
            <p:nvPr/>
          </p:nvSpPr>
          <p:spPr bwMode="auto">
            <a:xfrm>
              <a:off x="672" y="2160"/>
              <a:ext cx="1162" cy="597"/>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14" name="Text Box 14"/>
            <p:cNvSpPr txBox="1">
              <a:spLocks noChangeArrowheads="1"/>
            </p:cNvSpPr>
            <p:nvPr/>
          </p:nvSpPr>
          <p:spPr bwMode="auto">
            <a:xfrm>
              <a:off x="720" y="2352"/>
              <a:ext cx="1057" cy="236"/>
            </a:xfrm>
            <a:prstGeom prst="rect">
              <a:avLst/>
            </a:prstGeom>
            <a:noFill/>
            <a:ln w="9525">
              <a:noFill/>
              <a:miter lim="800000"/>
              <a:headEnd/>
              <a:tailEnd/>
            </a:ln>
            <a:effectLst/>
          </p:spPr>
          <p:txBody>
            <a:bodyPr>
              <a:spAutoFit/>
            </a:bodyPr>
            <a:lstStyle/>
            <a:p>
              <a:pPr algn="ctr"/>
              <a:r>
                <a:rPr lang="en-US" sz="1000" b="1"/>
                <a:t>Executive Committee</a:t>
              </a:r>
              <a:endParaRPr lang="en-US" sz="1000"/>
            </a:p>
            <a:p>
              <a:pPr>
                <a:lnSpc>
                  <a:spcPct val="85000"/>
                </a:lnSpc>
              </a:pPr>
              <a:endParaRPr lang="en-US" sz="1000"/>
            </a:p>
          </p:txBody>
        </p:sp>
      </p:grpSp>
      <p:grpSp>
        <p:nvGrpSpPr>
          <p:cNvPr id="4" name="Group 71"/>
          <p:cNvGrpSpPr>
            <a:grpSpLocks/>
          </p:cNvGrpSpPr>
          <p:nvPr/>
        </p:nvGrpSpPr>
        <p:grpSpPr bwMode="auto">
          <a:xfrm>
            <a:off x="6477000" y="2514600"/>
            <a:ext cx="1914525" cy="444500"/>
            <a:chOff x="4128" y="2112"/>
            <a:chExt cx="1206" cy="280"/>
          </a:xfrm>
        </p:grpSpPr>
        <p:sp>
          <p:nvSpPr>
            <p:cNvPr id="25618" name="AutoShape 18"/>
            <p:cNvSpPr>
              <a:spLocks noChangeArrowheads="1"/>
            </p:cNvSpPr>
            <p:nvPr/>
          </p:nvSpPr>
          <p:spPr bwMode="auto">
            <a:xfrm>
              <a:off x="4128" y="2112"/>
              <a:ext cx="1206" cy="280"/>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19" name="Text Box 19"/>
            <p:cNvSpPr txBox="1">
              <a:spLocks noChangeArrowheads="1"/>
            </p:cNvSpPr>
            <p:nvPr/>
          </p:nvSpPr>
          <p:spPr bwMode="auto">
            <a:xfrm>
              <a:off x="4128" y="2160"/>
              <a:ext cx="1182" cy="154"/>
            </a:xfrm>
            <a:prstGeom prst="rect">
              <a:avLst/>
            </a:prstGeom>
            <a:noFill/>
            <a:ln w="9525">
              <a:noFill/>
              <a:miter lim="800000"/>
              <a:headEnd/>
              <a:tailEnd/>
            </a:ln>
            <a:effectLst/>
          </p:spPr>
          <p:txBody>
            <a:bodyPr>
              <a:spAutoFit/>
            </a:bodyPr>
            <a:lstStyle/>
            <a:p>
              <a:pPr algn="ctr"/>
              <a:r>
                <a:rPr lang="en-US" sz="1000" b="1"/>
                <a:t>External Advisory Board</a:t>
              </a:r>
            </a:p>
          </p:txBody>
        </p:sp>
      </p:grpSp>
      <p:grpSp>
        <p:nvGrpSpPr>
          <p:cNvPr id="5" name="Group 21"/>
          <p:cNvGrpSpPr>
            <a:grpSpLocks/>
          </p:cNvGrpSpPr>
          <p:nvPr/>
        </p:nvGrpSpPr>
        <p:grpSpPr bwMode="auto">
          <a:xfrm>
            <a:off x="3657600" y="2525712"/>
            <a:ext cx="2133600" cy="914400"/>
            <a:chOff x="2010" y="618"/>
            <a:chExt cx="1638" cy="980"/>
          </a:xfrm>
        </p:grpSpPr>
        <p:sp>
          <p:nvSpPr>
            <p:cNvPr id="25622" name="AutoShape 22"/>
            <p:cNvSpPr>
              <a:spLocks noChangeArrowheads="1"/>
            </p:cNvSpPr>
            <p:nvPr/>
          </p:nvSpPr>
          <p:spPr bwMode="auto">
            <a:xfrm>
              <a:off x="2010" y="618"/>
              <a:ext cx="1638" cy="980"/>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23" name="Text Box 23"/>
            <p:cNvSpPr txBox="1">
              <a:spLocks noChangeArrowheads="1"/>
            </p:cNvSpPr>
            <p:nvPr/>
          </p:nvSpPr>
          <p:spPr bwMode="auto">
            <a:xfrm>
              <a:off x="2034" y="632"/>
              <a:ext cx="1553" cy="876"/>
            </a:xfrm>
            <a:prstGeom prst="rect">
              <a:avLst/>
            </a:prstGeom>
            <a:noFill/>
            <a:ln w="9525">
              <a:noFill/>
              <a:miter lim="800000"/>
              <a:headEnd/>
              <a:tailEnd/>
            </a:ln>
            <a:effectLst/>
          </p:spPr>
          <p:txBody>
            <a:bodyPr>
              <a:spAutoFit/>
            </a:bodyPr>
            <a:lstStyle/>
            <a:p>
              <a:pPr marL="342900" indent="-342900" algn="ctr">
                <a:lnSpc>
                  <a:spcPct val="90000"/>
                </a:lnSpc>
                <a:spcAft>
                  <a:spcPct val="25000"/>
                </a:spcAft>
              </a:pPr>
              <a:r>
                <a:rPr lang="en-US" sz="1000" b="1"/>
                <a:t>Technical Director</a:t>
              </a:r>
            </a:p>
            <a:p>
              <a:pPr marL="342900" indent="-342900" algn="ctr">
                <a:lnSpc>
                  <a:spcPct val="90000"/>
                </a:lnSpc>
                <a:spcAft>
                  <a:spcPct val="25000"/>
                </a:spcAft>
              </a:pPr>
              <a:r>
                <a:rPr lang="en-US" sz="1200" b="1">
                  <a:solidFill>
                    <a:srgbClr val="003366"/>
                  </a:solidFill>
                </a:rPr>
                <a:t>Szpankowski </a:t>
              </a:r>
            </a:p>
            <a:p>
              <a:pPr marL="342900" indent="-342900" algn="ctr">
                <a:lnSpc>
                  <a:spcPct val="90000"/>
                </a:lnSpc>
                <a:spcAft>
                  <a:spcPct val="25000"/>
                </a:spcAft>
              </a:pPr>
              <a:r>
                <a:rPr lang="en-US" sz="1000" b="1"/>
                <a:t>Managing Director</a:t>
              </a:r>
            </a:p>
            <a:p>
              <a:pPr marL="342900" indent="-342900" algn="ctr">
                <a:lnSpc>
                  <a:spcPct val="90000"/>
                </a:lnSpc>
                <a:spcAft>
                  <a:spcPct val="25000"/>
                </a:spcAft>
              </a:pPr>
              <a:r>
                <a:rPr lang="en-US" sz="1200" b="1">
                  <a:solidFill>
                    <a:srgbClr val="003366"/>
                  </a:solidFill>
                </a:rPr>
                <a:t>Kotterman*</a:t>
              </a:r>
            </a:p>
          </p:txBody>
        </p:sp>
      </p:grpSp>
      <p:sp>
        <p:nvSpPr>
          <p:cNvPr id="25625" name="AutoShape 25"/>
          <p:cNvSpPr>
            <a:spLocks noChangeArrowheads="1"/>
          </p:cNvSpPr>
          <p:nvPr/>
        </p:nvSpPr>
        <p:spPr bwMode="auto">
          <a:xfrm rot="5400000" flipV="1">
            <a:off x="3146425" y="2732087"/>
            <a:ext cx="327025" cy="523875"/>
          </a:xfrm>
          <a:prstGeom prst="upDownArrow">
            <a:avLst>
              <a:gd name="adj1" fmla="val 50000"/>
              <a:gd name="adj2" fmla="val 32039"/>
            </a:avLst>
          </a:prstGeom>
          <a:gradFill rotWithShape="1">
            <a:gsLst>
              <a:gs pos="0">
                <a:srgbClr val="51C822"/>
              </a:gs>
              <a:gs pos="100000">
                <a:srgbClr val="288468"/>
              </a:gs>
            </a:gsLst>
            <a:lin ang="0" scaled="1"/>
          </a:gradFill>
          <a:ln w="9525">
            <a:solidFill>
              <a:schemeClr val="hlink"/>
            </a:solidFill>
            <a:miter lim="800000"/>
            <a:headEnd/>
            <a:tailEnd/>
          </a:ln>
          <a:effectLst/>
        </p:spPr>
        <p:txBody>
          <a:bodyPr vert="eaVert" wrap="none" anchor="ctr"/>
          <a:lstStyle/>
          <a:p>
            <a:endParaRPr lang="en-US"/>
          </a:p>
        </p:txBody>
      </p:sp>
      <p:sp>
        <p:nvSpPr>
          <p:cNvPr id="25626" name="AutoShape 26"/>
          <p:cNvSpPr>
            <a:spLocks noChangeArrowheads="1"/>
          </p:cNvSpPr>
          <p:nvPr/>
        </p:nvSpPr>
        <p:spPr bwMode="auto">
          <a:xfrm rot="5400000" flipV="1">
            <a:off x="5970587" y="2487613"/>
            <a:ext cx="327025" cy="533400"/>
          </a:xfrm>
          <a:prstGeom prst="upDownArrow">
            <a:avLst>
              <a:gd name="adj1" fmla="val 50000"/>
              <a:gd name="adj2" fmla="val 32621"/>
            </a:avLst>
          </a:prstGeom>
          <a:gradFill rotWithShape="1">
            <a:gsLst>
              <a:gs pos="0">
                <a:srgbClr val="51C822"/>
              </a:gs>
              <a:gs pos="100000">
                <a:srgbClr val="288468"/>
              </a:gs>
            </a:gsLst>
            <a:lin ang="0" scaled="1"/>
          </a:gradFill>
          <a:ln w="9525">
            <a:solidFill>
              <a:schemeClr val="hlink"/>
            </a:solidFill>
            <a:miter lim="800000"/>
            <a:headEnd/>
            <a:tailEnd/>
          </a:ln>
          <a:effectLst/>
        </p:spPr>
        <p:txBody>
          <a:bodyPr vert="eaVert" wrap="none" anchor="ctr"/>
          <a:lstStyle/>
          <a:p>
            <a:endParaRPr lang="en-US"/>
          </a:p>
        </p:txBody>
      </p:sp>
      <p:sp>
        <p:nvSpPr>
          <p:cNvPr id="25627" name="Rectangle 27"/>
          <p:cNvSpPr>
            <a:spLocks noChangeArrowheads="1"/>
          </p:cNvSpPr>
          <p:nvPr/>
        </p:nvSpPr>
        <p:spPr bwMode="auto">
          <a:xfrm>
            <a:off x="1371600" y="4049712"/>
            <a:ext cx="6248400" cy="152400"/>
          </a:xfrm>
          <a:prstGeom prst="rect">
            <a:avLst/>
          </a:prstGeom>
          <a:gradFill rotWithShape="1">
            <a:gsLst>
              <a:gs pos="0">
                <a:srgbClr val="51C822"/>
              </a:gs>
              <a:gs pos="100000">
                <a:srgbClr val="288468"/>
              </a:gs>
            </a:gsLst>
            <a:lin ang="5400000" scaled="1"/>
          </a:gradFill>
          <a:ln w="9525">
            <a:solidFill>
              <a:schemeClr val="hlink"/>
            </a:solidFill>
            <a:miter lim="800000"/>
            <a:headEnd/>
            <a:tailEnd/>
          </a:ln>
          <a:effectLst/>
        </p:spPr>
        <p:txBody>
          <a:bodyPr wrap="none" anchor="ctr"/>
          <a:lstStyle/>
          <a:p>
            <a:endParaRPr lang="en-US"/>
          </a:p>
        </p:txBody>
      </p:sp>
      <p:sp>
        <p:nvSpPr>
          <p:cNvPr id="25649" name="AutoShape 49"/>
          <p:cNvSpPr>
            <a:spLocks noChangeArrowheads="1"/>
          </p:cNvSpPr>
          <p:nvPr/>
        </p:nvSpPr>
        <p:spPr bwMode="auto">
          <a:xfrm>
            <a:off x="673100" y="4662487"/>
            <a:ext cx="1706563" cy="669925"/>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50" name="Text Box 50"/>
          <p:cNvSpPr txBox="1">
            <a:spLocks noChangeArrowheads="1"/>
          </p:cNvSpPr>
          <p:nvPr/>
        </p:nvSpPr>
        <p:spPr bwMode="auto">
          <a:xfrm>
            <a:off x="762000" y="4887912"/>
            <a:ext cx="1512888" cy="244475"/>
          </a:xfrm>
          <a:prstGeom prst="rect">
            <a:avLst/>
          </a:prstGeom>
          <a:noFill/>
          <a:ln w="9525">
            <a:noFill/>
            <a:miter lim="800000"/>
            <a:headEnd/>
            <a:tailEnd/>
          </a:ln>
          <a:effectLst/>
        </p:spPr>
        <p:txBody>
          <a:bodyPr>
            <a:spAutoFit/>
          </a:bodyPr>
          <a:lstStyle/>
          <a:p>
            <a:pPr algn="ctr"/>
            <a:r>
              <a:rPr lang="en-US" sz="1000" b="1"/>
              <a:t>Technical Thrusts</a:t>
            </a:r>
            <a:endParaRPr lang="en-US" sz="1000" b="1">
              <a:solidFill>
                <a:srgbClr val="003366"/>
              </a:solidFill>
            </a:endParaRPr>
          </a:p>
        </p:txBody>
      </p:sp>
      <p:sp>
        <p:nvSpPr>
          <p:cNvPr id="25652" name="AutoShape 52"/>
          <p:cNvSpPr>
            <a:spLocks noChangeArrowheads="1"/>
          </p:cNvSpPr>
          <p:nvPr/>
        </p:nvSpPr>
        <p:spPr bwMode="auto">
          <a:xfrm>
            <a:off x="2625725" y="4662487"/>
            <a:ext cx="1706563" cy="671513"/>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53" name="Text Box 53"/>
          <p:cNvSpPr txBox="1">
            <a:spLocks noChangeArrowheads="1"/>
          </p:cNvSpPr>
          <p:nvPr/>
        </p:nvSpPr>
        <p:spPr bwMode="auto">
          <a:xfrm>
            <a:off x="2590800" y="4811712"/>
            <a:ext cx="1782763" cy="396875"/>
          </a:xfrm>
          <a:prstGeom prst="rect">
            <a:avLst/>
          </a:prstGeom>
          <a:noFill/>
          <a:ln w="9525">
            <a:noFill/>
            <a:miter lim="800000"/>
            <a:headEnd/>
            <a:tailEnd/>
          </a:ln>
          <a:effectLst/>
        </p:spPr>
        <p:txBody>
          <a:bodyPr>
            <a:spAutoFit/>
          </a:bodyPr>
          <a:lstStyle/>
          <a:p>
            <a:pPr algn="ctr"/>
            <a:r>
              <a:rPr lang="en-US" sz="1000" b="1"/>
              <a:t>Education and Human Resources Development</a:t>
            </a:r>
            <a:endParaRPr lang="en-US" sz="1000" b="1">
              <a:solidFill>
                <a:srgbClr val="003366"/>
              </a:solidFill>
            </a:endParaRPr>
          </a:p>
        </p:txBody>
      </p:sp>
      <p:sp>
        <p:nvSpPr>
          <p:cNvPr id="25655" name="AutoShape 55"/>
          <p:cNvSpPr>
            <a:spLocks noChangeArrowheads="1"/>
          </p:cNvSpPr>
          <p:nvPr/>
        </p:nvSpPr>
        <p:spPr bwMode="auto">
          <a:xfrm>
            <a:off x="6654800" y="4662487"/>
            <a:ext cx="1706563" cy="671513"/>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56" name="Text Box 56"/>
          <p:cNvSpPr txBox="1">
            <a:spLocks noChangeArrowheads="1"/>
          </p:cNvSpPr>
          <p:nvPr/>
        </p:nvSpPr>
        <p:spPr bwMode="auto">
          <a:xfrm>
            <a:off x="6629400" y="4887912"/>
            <a:ext cx="1820863" cy="244475"/>
          </a:xfrm>
          <a:prstGeom prst="rect">
            <a:avLst/>
          </a:prstGeom>
          <a:noFill/>
          <a:ln w="9525">
            <a:noFill/>
            <a:miter lim="800000"/>
            <a:headEnd/>
            <a:tailEnd/>
          </a:ln>
          <a:effectLst/>
        </p:spPr>
        <p:txBody>
          <a:bodyPr>
            <a:spAutoFit/>
          </a:bodyPr>
          <a:lstStyle/>
          <a:p>
            <a:pPr algn="ctr"/>
            <a:r>
              <a:rPr lang="en-US" sz="1000" b="1"/>
              <a:t>Knowledge Transfer</a:t>
            </a:r>
            <a:endParaRPr lang="en-US" sz="1000" b="1">
              <a:solidFill>
                <a:srgbClr val="003366"/>
              </a:solidFill>
            </a:endParaRPr>
          </a:p>
        </p:txBody>
      </p:sp>
      <p:sp>
        <p:nvSpPr>
          <p:cNvPr id="25661" name="AutoShape 61"/>
          <p:cNvSpPr>
            <a:spLocks noChangeArrowheads="1"/>
          </p:cNvSpPr>
          <p:nvPr/>
        </p:nvSpPr>
        <p:spPr bwMode="auto">
          <a:xfrm>
            <a:off x="4695825" y="4660900"/>
            <a:ext cx="1706563" cy="671512"/>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62" name="Text Box 62"/>
          <p:cNvSpPr txBox="1">
            <a:spLocks noChangeArrowheads="1"/>
          </p:cNvSpPr>
          <p:nvPr/>
        </p:nvSpPr>
        <p:spPr bwMode="auto">
          <a:xfrm>
            <a:off x="4648200" y="4887912"/>
            <a:ext cx="1808163" cy="244475"/>
          </a:xfrm>
          <a:prstGeom prst="rect">
            <a:avLst/>
          </a:prstGeom>
          <a:noFill/>
          <a:ln w="9525">
            <a:noFill/>
            <a:miter lim="800000"/>
            <a:headEnd/>
            <a:tailEnd/>
          </a:ln>
          <a:effectLst/>
        </p:spPr>
        <p:txBody>
          <a:bodyPr>
            <a:spAutoFit/>
          </a:bodyPr>
          <a:lstStyle/>
          <a:p>
            <a:pPr algn="ctr"/>
            <a:r>
              <a:rPr lang="en-US" sz="1000" b="1"/>
              <a:t>Diversity and Outreach</a:t>
            </a:r>
            <a:endParaRPr lang="en-US" sz="1000" b="1">
              <a:solidFill>
                <a:srgbClr val="003366"/>
              </a:solidFill>
            </a:endParaRPr>
          </a:p>
        </p:txBody>
      </p:sp>
      <p:sp>
        <p:nvSpPr>
          <p:cNvPr id="25663" name="AutoShape 63"/>
          <p:cNvSpPr>
            <a:spLocks noChangeArrowheads="1"/>
          </p:cNvSpPr>
          <p:nvPr/>
        </p:nvSpPr>
        <p:spPr bwMode="auto">
          <a:xfrm>
            <a:off x="5410200" y="4278312"/>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25664" name="AutoShape 64"/>
          <p:cNvSpPr>
            <a:spLocks noChangeArrowheads="1"/>
          </p:cNvSpPr>
          <p:nvPr/>
        </p:nvSpPr>
        <p:spPr bwMode="auto">
          <a:xfrm>
            <a:off x="7391400" y="4278312"/>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25665" name="AutoShape 65"/>
          <p:cNvSpPr>
            <a:spLocks noChangeArrowheads="1"/>
          </p:cNvSpPr>
          <p:nvPr/>
        </p:nvSpPr>
        <p:spPr bwMode="auto">
          <a:xfrm>
            <a:off x="3352800" y="4278312"/>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25666" name="AutoShape 66"/>
          <p:cNvSpPr>
            <a:spLocks noChangeArrowheads="1"/>
          </p:cNvSpPr>
          <p:nvPr/>
        </p:nvSpPr>
        <p:spPr bwMode="auto">
          <a:xfrm>
            <a:off x="1295400" y="4278312"/>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25668" name="AutoShape 68"/>
          <p:cNvSpPr>
            <a:spLocks noChangeArrowheads="1"/>
          </p:cNvSpPr>
          <p:nvPr/>
        </p:nvSpPr>
        <p:spPr bwMode="auto">
          <a:xfrm>
            <a:off x="4572000" y="3592512"/>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25673" name="AutoShape 73"/>
          <p:cNvSpPr>
            <a:spLocks noChangeArrowheads="1"/>
          </p:cNvSpPr>
          <p:nvPr/>
        </p:nvSpPr>
        <p:spPr bwMode="auto">
          <a:xfrm>
            <a:off x="4572000" y="2133600"/>
            <a:ext cx="304800" cy="361950"/>
          </a:xfrm>
          <a:prstGeom prst="upDownArrow">
            <a:avLst>
              <a:gd name="adj1" fmla="val 49231"/>
              <a:gd name="adj2" fmla="val 37461"/>
            </a:avLst>
          </a:prstGeom>
          <a:gradFill rotWithShape="1">
            <a:gsLst>
              <a:gs pos="0">
                <a:srgbClr val="51C822"/>
              </a:gs>
              <a:gs pos="100000">
                <a:srgbClr val="288468"/>
              </a:gs>
            </a:gsLst>
            <a:lin ang="5400000" scaled="1"/>
          </a:gradFill>
          <a:ln w="9525">
            <a:solidFill>
              <a:schemeClr val="hlink"/>
            </a:solidFill>
            <a:miter lim="800000"/>
            <a:headEnd/>
            <a:tailEnd/>
          </a:ln>
          <a:effectLst/>
        </p:spPr>
        <p:txBody>
          <a:bodyPr vert="eaVert" wrap="none" anchor="ctr"/>
          <a:lstStyle/>
          <a:p>
            <a:endParaRPr lang="en-US"/>
          </a:p>
        </p:txBody>
      </p:sp>
      <p:sp>
        <p:nvSpPr>
          <p:cNvPr id="25676" name="Title 1"/>
          <p:cNvSpPr>
            <a:spLocks/>
          </p:cNvSpPr>
          <p:nvPr/>
        </p:nvSpPr>
        <p:spPr bwMode="auto">
          <a:xfrm>
            <a:off x="457200" y="274638"/>
            <a:ext cx="8229600" cy="1143000"/>
          </a:xfrm>
          <a:prstGeom prst="rect">
            <a:avLst/>
          </a:prstGeom>
          <a:noFill/>
          <a:ln w="9525">
            <a:noFill/>
            <a:miter lim="800000"/>
            <a:headEnd/>
            <a:tailEnd/>
          </a:ln>
        </p:spPr>
        <p:txBody>
          <a:bodyPr anchor="ctr"/>
          <a:lstStyle/>
          <a:p>
            <a:pPr algn="ctr"/>
            <a:r>
              <a:rPr lang="en-US" sz="4400">
                <a:latin typeface="Calibri" pitchFamily="34" charset="0"/>
              </a:rPr>
              <a:t>Management Structure</a:t>
            </a:r>
          </a:p>
        </p:txBody>
      </p:sp>
      <p:sp>
        <p:nvSpPr>
          <p:cNvPr id="36" name="AutoShape 68"/>
          <p:cNvSpPr>
            <a:spLocks noChangeArrowheads="1"/>
          </p:cNvSpPr>
          <p:nvPr/>
        </p:nvSpPr>
        <p:spPr bwMode="auto">
          <a:xfrm>
            <a:off x="1905000" y="3581400"/>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grpSp>
        <p:nvGrpSpPr>
          <p:cNvPr id="6" name="Group 71"/>
          <p:cNvGrpSpPr>
            <a:grpSpLocks/>
          </p:cNvGrpSpPr>
          <p:nvPr/>
        </p:nvGrpSpPr>
        <p:grpSpPr bwMode="auto">
          <a:xfrm>
            <a:off x="6477000" y="3124200"/>
            <a:ext cx="1914525" cy="476250"/>
            <a:chOff x="4128" y="2112"/>
            <a:chExt cx="1206" cy="300"/>
          </a:xfrm>
        </p:grpSpPr>
        <p:sp>
          <p:nvSpPr>
            <p:cNvPr id="38" name="AutoShape 18"/>
            <p:cNvSpPr>
              <a:spLocks noChangeArrowheads="1"/>
            </p:cNvSpPr>
            <p:nvPr/>
          </p:nvSpPr>
          <p:spPr bwMode="auto">
            <a:xfrm>
              <a:off x="4128" y="2112"/>
              <a:ext cx="1206" cy="280"/>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39" name="Text Box 19"/>
            <p:cNvSpPr txBox="1">
              <a:spLocks noChangeArrowheads="1"/>
            </p:cNvSpPr>
            <p:nvPr/>
          </p:nvSpPr>
          <p:spPr bwMode="auto">
            <a:xfrm>
              <a:off x="4128" y="2160"/>
              <a:ext cx="1182" cy="252"/>
            </a:xfrm>
            <a:prstGeom prst="rect">
              <a:avLst/>
            </a:prstGeom>
            <a:noFill/>
            <a:ln w="9525">
              <a:noFill/>
              <a:miter lim="800000"/>
              <a:headEnd/>
              <a:tailEnd/>
            </a:ln>
            <a:effectLst/>
          </p:spPr>
          <p:txBody>
            <a:bodyPr>
              <a:spAutoFit/>
            </a:bodyPr>
            <a:lstStyle/>
            <a:p>
              <a:pPr algn="ctr"/>
              <a:r>
                <a:rPr lang="en-US" sz="1000" b="1" dirty="0" smtClean="0"/>
                <a:t>Internal</a:t>
              </a:r>
              <a:r>
                <a:rPr lang="en-US" sz="1000" b="1" dirty="0" smtClean="0"/>
                <a:t> Management </a:t>
              </a:r>
            </a:p>
            <a:p>
              <a:pPr algn="ctr"/>
              <a:r>
                <a:rPr lang="en-US" sz="1000" b="1" dirty="0" smtClean="0"/>
                <a:t>Committee </a:t>
              </a:r>
              <a:endParaRPr lang="en-US" sz="1000" b="1" dirty="0"/>
            </a:p>
          </p:txBody>
        </p:sp>
      </p:grpSp>
      <p:sp>
        <p:nvSpPr>
          <p:cNvPr id="40" name="AutoShape 26"/>
          <p:cNvSpPr>
            <a:spLocks noChangeArrowheads="1"/>
          </p:cNvSpPr>
          <p:nvPr/>
        </p:nvSpPr>
        <p:spPr bwMode="auto">
          <a:xfrm rot="5400000" flipV="1">
            <a:off x="5970588" y="3074987"/>
            <a:ext cx="327025" cy="533400"/>
          </a:xfrm>
          <a:prstGeom prst="upDownArrow">
            <a:avLst>
              <a:gd name="adj1" fmla="val 50000"/>
              <a:gd name="adj2" fmla="val 32621"/>
            </a:avLst>
          </a:prstGeom>
          <a:gradFill rotWithShape="1">
            <a:gsLst>
              <a:gs pos="0">
                <a:srgbClr val="51C822"/>
              </a:gs>
              <a:gs pos="100000">
                <a:srgbClr val="288468"/>
              </a:gs>
            </a:gsLst>
            <a:lin ang="0" scaled="1"/>
          </a:gradFill>
          <a:ln w="9525">
            <a:solidFill>
              <a:schemeClr val="hlink"/>
            </a:solidFill>
            <a:miter lim="800000"/>
            <a:headEnd/>
            <a:tailEnd/>
          </a:ln>
          <a:effectLst/>
        </p:spPr>
        <p:txBody>
          <a:bodyPr vert="eaVert" wrap="none" anchor="ctr"/>
          <a:lstStyle/>
          <a:p>
            <a:endParaRPr lang="en-US"/>
          </a:p>
        </p:txBody>
      </p:sp>
      <p:sp>
        <p:nvSpPr>
          <p:cNvPr id="41" name="AutoShape 68"/>
          <p:cNvSpPr>
            <a:spLocks noChangeArrowheads="1"/>
          </p:cNvSpPr>
          <p:nvPr/>
        </p:nvSpPr>
        <p:spPr bwMode="auto">
          <a:xfrm>
            <a:off x="7162800" y="3657600"/>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42" name="Rectangle 34"/>
          <p:cNvSpPr>
            <a:spLocks noChangeArrowheads="1"/>
          </p:cNvSpPr>
          <p:nvPr/>
        </p:nvSpPr>
        <p:spPr bwMode="auto">
          <a:xfrm>
            <a:off x="228600" y="1143000"/>
            <a:ext cx="8458200" cy="5486400"/>
          </a:xfrm>
          <a:prstGeom prst="rect">
            <a:avLst/>
          </a:prstGeom>
          <a:solidFill>
            <a:srgbClr val="FFFFFF">
              <a:alpha val="89999"/>
            </a:srgbClr>
          </a:solidFill>
          <a:ln w="9525">
            <a:noFill/>
            <a:miter lim="800000"/>
            <a:headEnd/>
            <a:tailEnd/>
          </a:ln>
          <a:effectLst/>
        </p:spPr>
        <p:txBody>
          <a:bodyPr wrap="none" anchor="ctr"/>
          <a:lstStyle/>
          <a:p>
            <a:endParaRPr lang="en-US"/>
          </a:p>
        </p:txBody>
      </p:sp>
      <p:sp>
        <p:nvSpPr>
          <p:cNvPr id="43" name="Text Box 35"/>
          <p:cNvSpPr txBox="1">
            <a:spLocks noChangeArrowheads="1"/>
          </p:cNvSpPr>
          <p:nvPr/>
        </p:nvSpPr>
        <p:spPr bwMode="auto">
          <a:xfrm>
            <a:off x="838200" y="3429000"/>
            <a:ext cx="7467600" cy="925513"/>
          </a:xfrm>
          <a:prstGeom prst="rect">
            <a:avLst/>
          </a:prstGeom>
          <a:noFill/>
          <a:ln w="9525">
            <a:solidFill>
              <a:schemeClr val="tx1"/>
            </a:solidFill>
            <a:miter lim="800000"/>
            <a:headEnd/>
            <a:tailEnd/>
          </a:ln>
          <a:effectLst/>
        </p:spPr>
        <p:txBody>
          <a:bodyPr>
            <a:spAutoFit/>
          </a:bodyPr>
          <a:lstStyle/>
          <a:p>
            <a:pPr>
              <a:spcBef>
                <a:spcPct val="50000"/>
              </a:spcBef>
              <a:buFontTx/>
              <a:buChar char="•"/>
            </a:pPr>
            <a:r>
              <a:rPr lang="en-US"/>
              <a:t> </a:t>
            </a:r>
            <a:r>
              <a:rPr lang="en-US" b="1"/>
              <a:t>External Advisory Committee</a:t>
            </a:r>
            <a:r>
              <a:rPr lang="en-US"/>
              <a:t>: Annually reviews projects; provides high-level guidance on strategic issues; provides a channel for open dialogue with the wider community</a:t>
            </a:r>
          </a:p>
        </p:txBody>
      </p:sp>
      <p:grpSp>
        <p:nvGrpSpPr>
          <p:cNvPr id="44" name="Group 39"/>
          <p:cNvGrpSpPr>
            <a:grpSpLocks/>
          </p:cNvGrpSpPr>
          <p:nvPr/>
        </p:nvGrpSpPr>
        <p:grpSpPr bwMode="auto">
          <a:xfrm>
            <a:off x="6477000" y="2514600"/>
            <a:ext cx="1914525" cy="444500"/>
            <a:chOff x="4128" y="2112"/>
            <a:chExt cx="1206" cy="280"/>
          </a:xfrm>
        </p:grpSpPr>
        <p:sp>
          <p:nvSpPr>
            <p:cNvPr id="45" name="AutoShape 40"/>
            <p:cNvSpPr>
              <a:spLocks noChangeArrowheads="1"/>
            </p:cNvSpPr>
            <p:nvPr/>
          </p:nvSpPr>
          <p:spPr bwMode="auto">
            <a:xfrm>
              <a:off x="4128" y="2112"/>
              <a:ext cx="1206" cy="280"/>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6" name="Text Box 41"/>
            <p:cNvSpPr txBox="1">
              <a:spLocks noChangeArrowheads="1"/>
            </p:cNvSpPr>
            <p:nvPr/>
          </p:nvSpPr>
          <p:spPr bwMode="auto">
            <a:xfrm>
              <a:off x="4128" y="2160"/>
              <a:ext cx="1182" cy="154"/>
            </a:xfrm>
            <a:prstGeom prst="rect">
              <a:avLst/>
            </a:prstGeom>
            <a:noFill/>
            <a:ln w="9525">
              <a:noFill/>
              <a:miter lim="800000"/>
              <a:headEnd/>
              <a:tailEnd/>
            </a:ln>
            <a:effectLst/>
          </p:spPr>
          <p:txBody>
            <a:bodyPr>
              <a:spAutoFit/>
            </a:bodyPr>
            <a:lstStyle/>
            <a:p>
              <a:pPr algn="ctr"/>
              <a:r>
                <a:rPr lang="en-US" sz="1000" b="1"/>
                <a:t>External Advisory Board</a:t>
              </a:r>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AutoShape 2"/>
          <p:cNvSpPr>
            <a:spLocks noChangeArrowheads="1"/>
          </p:cNvSpPr>
          <p:nvPr/>
        </p:nvSpPr>
        <p:spPr bwMode="auto">
          <a:xfrm>
            <a:off x="3276600" y="1676400"/>
            <a:ext cx="2862263" cy="430213"/>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53251" name="Text Box 3"/>
          <p:cNvSpPr txBox="1">
            <a:spLocks noChangeArrowheads="1"/>
          </p:cNvSpPr>
          <p:nvPr/>
        </p:nvSpPr>
        <p:spPr bwMode="auto">
          <a:xfrm>
            <a:off x="3124200" y="1676400"/>
            <a:ext cx="3340100" cy="396875"/>
          </a:xfrm>
          <a:prstGeom prst="rect">
            <a:avLst/>
          </a:prstGeom>
          <a:noFill/>
          <a:ln w="9525">
            <a:noFill/>
            <a:miter lim="800000"/>
            <a:headEnd/>
            <a:tailEnd/>
          </a:ln>
          <a:effectLst/>
        </p:spPr>
        <p:txBody>
          <a:bodyPr>
            <a:spAutoFit/>
          </a:bodyPr>
          <a:lstStyle/>
          <a:p>
            <a:pPr algn="ctr"/>
            <a:r>
              <a:rPr lang="en-US" sz="1000" b="1"/>
              <a:t>Vice President for Research </a:t>
            </a:r>
          </a:p>
          <a:p>
            <a:pPr algn="ctr"/>
            <a:r>
              <a:rPr lang="en-US" sz="1000" b="1"/>
              <a:t>Purdue University</a:t>
            </a:r>
          </a:p>
        </p:txBody>
      </p:sp>
      <p:sp>
        <p:nvSpPr>
          <p:cNvPr id="53252" name="AutoShape 4"/>
          <p:cNvSpPr>
            <a:spLocks noChangeArrowheads="1"/>
          </p:cNvSpPr>
          <p:nvPr/>
        </p:nvSpPr>
        <p:spPr bwMode="auto">
          <a:xfrm>
            <a:off x="1066800" y="3429000"/>
            <a:ext cx="1844675" cy="947738"/>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53253" name="Text Box 5"/>
          <p:cNvSpPr txBox="1">
            <a:spLocks noChangeArrowheads="1"/>
          </p:cNvSpPr>
          <p:nvPr/>
        </p:nvSpPr>
        <p:spPr bwMode="auto">
          <a:xfrm>
            <a:off x="1143000" y="3733800"/>
            <a:ext cx="1677988" cy="374650"/>
          </a:xfrm>
          <a:prstGeom prst="rect">
            <a:avLst/>
          </a:prstGeom>
          <a:noFill/>
          <a:ln w="9525">
            <a:noFill/>
            <a:miter lim="800000"/>
            <a:headEnd/>
            <a:tailEnd/>
          </a:ln>
          <a:effectLst/>
        </p:spPr>
        <p:txBody>
          <a:bodyPr>
            <a:spAutoFit/>
          </a:bodyPr>
          <a:lstStyle/>
          <a:p>
            <a:pPr algn="ctr"/>
            <a:r>
              <a:rPr lang="en-US" sz="1000" b="1"/>
              <a:t>Executive Committee</a:t>
            </a:r>
            <a:endParaRPr lang="en-US" sz="1000"/>
          </a:p>
          <a:p>
            <a:pPr>
              <a:lnSpc>
                <a:spcPct val="85000"/>
              </a:lnSpc>
            </a:pPr>
            <a:endParaRPr lang="en-US" sz="1000"/>
          </a:p>
        </p:txBody>
      </p:sp>
      <p:grpSp>
        <p:nvGrpSpPr>
          <p:cNvPr id="53254" name="Group 6"/>
          <p:cNvGrpSpPr>
            <a:grpSpLocks/>
          </p:cNvGrpSpPr>
          <p:nvPr/>
        </p:nvGrpSpPr>
        <p:grpSpPr bwMode="auto">
          <a:xfrm>
            <a:off x="6553200" y="3581400"/>
            <a:ext cx="1914525" cy="444500"/>
            <a:chOff x="4128" y="2112"/>
            <a:chExt cx="1206" cy="280"/>
          </a:xfrm>
        </p:grpSpPr>
        <p:sp>
          <p:nvSpPr>
            <p:cNvPr id="53255" name="AutoShape 7"/>
            <p:cNvSpPr>
              <a:spLocks noChangeArrowheads="1"/>
            </p:cNvSpPr>
            <p:nvPr/>
          </p:nvSpPr>
          <p:spPr bwMode="auto">
            <a:xfrm>
              <a:off x="4128" y="2112"/>
              <a:ext cx="1206" cy="280"/>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53256" name="Text Box 8"/>
            <p:cNvSpPr txBox="1">
              <a:spLocks noChangeArrowheads="1"/>
            </p:cNvSpPr>
            <p:nvPr/>
          </p:nvSpPr>
          <p:spPr bwMode="auto">
            <a:xfrm>
              <a:off x="4128" y="2160"/>
              <a:ext cx="1182" cy="154"/>
            </a:xfrm>
            <a:prstGeom prst="rect">
              <a:avLst/>
            </a:prstGeom>
            <a:noFill/>
            <a:ln w="9525">
              <a:noFill/>
              <a:miter lim="800000"/>
              <a:headEnd/>
              <a:tailEnd/>
            </a:ln>
            <a:effectLst/>
          </p:spPr>
          <p:txBody>
            <a:bodyPr>
              <a:spAutoFit/>
            </a:bodyPr>
            <a:lstStyle/>
            <a:p>
              <a:pPr algn="ctr"/>
              <a:r>
                <a:rPr lang="en-US" sz="1000" b="1"/>
                <a:t>External Advisory Board</a:t>
              </a:r>
            </a:p>
          </p:txBody>
        </p:sp>
      </p:grpSp>
      <p:grpSp>
        <p:nvGrpSpPr>
          <p:cNvPr id="53257" name="Group 9"/>
          <p:cNvGrpSpPr>
            <a:grpSpLocks/>
          </p:cNvGrpSpPr>
          <p:nvPr/>
        </p:nvGrpSpPr>
        <p:grpSpPr bwMode="auto">
          <a:xfrm>
            <a:off x="3276600" y="2514600"/>
            <a:ext cx="2895600" cy="461963"/>
            <a:chOff x="1968" y="1584"/>
            <a:chExt cx="1824" cy="291"/>
          </a:xfrm>
        </p:grpSpPr>
        <p:sp>
          <p:nvSpPr>
            <p:cNvPr id="53258" name="AutoShape 10"/>
            <p:cNvSpPr>
              <a:spLocks noChangeArrowheads="1"/>
            </p:cNvSpPr>
            <p:nvPr/>
          </p:nvSpPr>
          <p:spPr bwMode="auto">
            <a:xfrm>
              <a:off x="1968" y="1584"/>
              <a:ext cx="1824" cy="291"/>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53259" name="Text Box 11"/>
            <p:cNvSpPr txBox="1">
              <a:spLocks noChangeArrowheads="1"/>
            </p:cNvSpPr>
            <p:nvPr/>
          </p:nvSpPr>
          <p:spPr bwMode="auto">
            <a:xfrm>
              <a:off x="2016" y="1632"/>
              <a:ext cx="1728" cy="154"/>
            </a:xfrm>
            <a:prstGeom prst="rect">
              <a:avLst/>
            </a:prstGeom>
            <a:noFill/>
            <a:ln w="9525">
              <a:noFill/>
              <a:miter lim="800000"/>
              <a:headEnd/>
              <a:tailEnd/>
            </a:ln>
            <a:effectLst/>
          </p:spPr>
          <p:txBody>
            <a:bodyPr>
              <a:spAutoFit/>
            </a:bodyPr>
            <a:lstStyle/>
            <a:p>
              <a:pPr algn="ctr"/>
              <a:r>
                <a:rPr lang="en-US" sz="1000" b="1"/>
                <a:t>Institutional Advisory Committee</a:t>
              </a:r>
            </a:p>
          </p:txBody>
        </p:sp>
      </p:grpSp>
      <p:grpSp>
        <p:nvGrpSpPr>
          <p:cNvPr id="53260" name="Group 12"/>
          <p:cNvGrpSpPr>
            <a:grpSpLocks/>
          </p:cNvGrpSpPr>
          <p:nvPr/>
        </p:nvGrpSpPr>
        <p:grpSpPr bwMode="auto">
          <a:xfrm>
            <a:off x="3657600" y="3352800"/>
            <a:ext cx="2133600" cy="914400"/>
            <a:chOff x="2010" y="618"/>
            <a:chExt cx="1638" cy="980"/>
          </a:xfrm>
        </p:grpSpPr>
        <p:sp>
          <p:nvSpPr>
            <p:cNvPr id="53261" name="AutoShape 13"/>
            <p:cNvSpPr>
              <a:spLocks noChangeArrowheads="1"/>
            </p:cNvSpPr>
            <p:nvPr/>
          </p:nvSpPr>
          <p:spPr bwMode="auto">
            <a:xfrm>
              <a:off x="2010" y="618"/>
              <a:ext cx="1638" cy="980"/>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53262" name="Text Box 14"/>
            <p:cNvSpPr txBox="1">
              <a:spLocks noChangeArrowheads="1"/>
            </p:cNvSpPr>
            <p:nvPr/>
          </p:nvSpPr>
          <p:spPr bwMode="auto">
            <a:xfrm>
              <a:off x="2034" y="632"/>
              <a:ext cx="1553" cy="876"/>
            </a:xfrm>
            <a:prstGeom prst="rect">
              <a:avLst/>
            </a:prstGeom>
            <a:noFill/>
            <a:ln w="9525">
              <a:noFill/>
              <a:miter lim="800000"/>
              <a:headEnd/>
              <a:tailEnd/>
            </a:ln>
            <a:effectLst/>
          </p:spPr>
          <p:txBody>
            <a:bodyPr>
              <a:spAutoFit/>
            </a:bodyPr>
            <a:lstStyle/>
            <a:p>
              <a:pPr marL="342900" indent="-342900" algn="ctr">
                <a:lnSpc>
                  <a:spcPct val="90000"/>
                </a:lnSpc>
                <a:spcAft>
                  <a:spcPct val="25000"/>
                </a:spcAft>
              </a:pPr>
              <a:r>
                <a:rPr lang="en-US" sz="1000" b="1"/>
                <a:t>Technical Director</a:t>
              </a:r>
            </a:p>
            <a:p>
              <a:pPr marL="342900" indent="-342900" algn="ctr">
                <a:lnSpc>
                  <a:spcPct val="90000"/>
                </a:lnSpc>
                <a:spcAft>
                  <a:spcPct val="25000"/>
                </a:spcAft>
              </a:pPr>
              <a:r>
                <a:rPr lang="en-US" sz="1200" b="1">
                  <a:solidFill>
                    <a:srgbClr val="003366"/>
                  </a:solidFill>
                </a:rPr>
                <a:t>Szpankowski </a:t>
              </a:r>
            </a:p>
            <a:p>
              <a:pPr marL="342900" indent="-342900" algn="ctr">
                <a:lnSpc>
                  <a:spcPct val="90000"/>
                </a:lnSpc>
                <a:spcAft>
                  <a:spcPct val="25000"/>
                </a:spcAft>
              </a:pPr>
              <a:r>
                <a:rPr lang="en-US" sz="1000" b="1"/>
                <a:t>Managing Director</a:t>
              </a:r>
            </a:p>
            <a:p>
              <a:pPr marL="342900" indent="-342900" algn="ctr">
                <a:lnSpc>
                  <a:spcPct val="90000"/>
                </a:lnSpc>
                <a:spcAft>
                  <a:spcPct val="25000"/>
                </a:spcAft>
              </a:pPr>
              <a:r>
                <a:rPr lang="en-US" sz="1200" b="1">
                  <a:solidFill>
                    <a:srgbClr val="003366"/>
                  </a:solidFill>
                </a:rPr>
                <a:t>Kotterman*</a:t>
              </a:r>
            </a:p>
          </p:txBody>
        </p:sp>
      </p:grpSp>
      <p:sp>
        <p:nvSpPr>
          <p:cNvPr id="53263" name="AutoShape 15"/>
          <p:cNvSpPr>
            <a:spLocks noChangeArrowheads="1"/>
          </p:cNvSpPr>
          <p:nvPr/>
        </p:nvSpPr>
        <p:spPr bwMode="auto">
          <a:xfrm rot="5400000" flipV="1">
            <a:off x="3146425" y="3559175"/>
            <a:ext cx="327025" cy="523875"/>
          </a:xfrm>
          <a:prstGeom prst="upDownArrow">
            <a:avLst>
              <a:gd name="adj1" fmla="val 50000"/>
              <a:gd name="adj2" fmla="val 32039"/>
            </a:avLst>
          </a:prstGeom>
          <a:gradFill rotWithShape="1">
            <a:gsLst>
              <a:gs pos="0">
                <a:srgbClr val="51C822"/>
              </a:gs>
              <a:gs pos="100000">
                <a:srgbClr val="288468"/>
              </a:gs>
            </a:gsLst>
            <a:lin ang="0" scaled="1"/>
          </a:gradFill>
          <a:ln w="9525">
            <a:solidFill>
              <a:schemeClr val="hlink"/>
            </a:solidFill>
            <a:miter lim="800000"/>
            <a:headEnd/>
            <a:tailEnd/>
          </a:ln>
          <a:effectLst/>
        </p:spPr>
        <p:txBody>
          <a:bodyPr vert="eaVert" wrap="none" anchor="ctr"/>
          <a:lstStyle/>
          <a:p>
            <a:endParaRPr lang="en-US"/>
          </a:p>
        </p:txBody>
      </p:sp>
      <p:sp>
        <p:nvSpPr>
          <p:cNvPr id="53264" name="AutoShape 16"/>
          <p:cNvSpPr>
            <a:spLocks noChangeArrowheads="1"/>
          </p:cNvSpPr>
          <p:nvPr/>
        </p:nvSpPr>
        <p:spPr bwMode="auto">
          <a:xfrm rot="5400000" flipV="1">
            <a:off x="5970587" y="3554413"/>
            <a:ext cx="327025" cy="533400"/>
          </a:xfrm>
          <a:prstGeom prst="upDownArrow">
            <a:avLst>
              <a:gd name="adj1" fmla="val 50000"/>
              <a:gd name="adj2" fmla="val 32621"/>
            </a:avLst>
          </a:prstGeom>
          <a:gradFill rotWithShape="1">
            <a:gsLst>
              <a:gs pos="0">
                <a:srgbClr val="51C822"/>
              </a:gs>
              <a:gs pos="100000">
                <a:srgbClr val="288468"/>
              </a:gs>
            </a:gsLst>
            <a:lin ang="0" scaled="1"/>
          </a:gradFill>
          <a:ln w="9525">
            <a:solidFill>
              <a:schemeClr val="hlink"/>
            </a:solidFill>
            <a:miter lim="800000"/>
            <a:headEnd/>
            <a:tailEnd/>
          </a:ln>
          <a:effectLst/>
        </p:spPr>
        <p:txBody>
          <a:bodyPr vert="eaVert" wrap="none" anchor="ctr"/>
          <a:lstStyle/>
          <a:p>
            <a:endParaRPr lang="en-US"/>
          </a:p>
        </p:txBody>
      </p:sp>
      <p:sp>
        <p:nvSpPr>
          <p:cNvPr id="53265" name="Rectangle 17"/>
          <p:cNvSpPr>
            <a:spLocks noChangeArrowheads="1"/>
          </p:cNvSpPr>
          <p:nvPr/>
        </p:nvSpPr>
        <p:spPr bwMode="auto">
          <a:xfrm>
            <a:off x="1371600" y="4876800"/>
            <a:ext cx="6248400" cy="152400"/>
          </a:xfrm>
          <a:prstGeom prst="rect">
            <a:avLst/>
          </a:prstGeom>
          <a:gradFill rotWithShape="1">
            <a:gsLst>
              <a:gs pos="0">
                <a:srgbClr val="51C822"/>
              </a:gs>
              <a:gs pos="100000">
                <a:srgbClr val="288468"/>
              </a:gs>
            </a:gsLst>
            <a:lin ang="5400000" scaled="1"/>
          </a:gradFill>
          <a:ln w="9525">
            <a:solidFill>
              <a:schemeClr val="hlink"/>
            </a:solidFill>
            <a:miter lim="800000"/>
            <a:headEnd/>
            <a:tailEnd/>
          </a:ln>
          <a:effectLst/>
        </p:spPr>
        <p:txBody>
          <a:bodyPr wrap="none" anchor="ctr"/>
          <a:lstStyle/>
          <a:p>
            <a:endParaRPr lang="en-US"/>
          </a:p>
        </p:txBody>
      </p:sp>
      <p:sp>
        <p:nvSpPr>
          <p:cNvPr id="53266" name="AutoShape 18"/>
          <p:cNvSpPr>
            <a:spLocks noChangeArrowheads="1"/>
          </p:cNvSpPr>
          <p:nvPr/>
        </p:nvSpPr>
        <p:spPr bwMode="auto">
          <a:xfrm>
            <a:off x="673100" y="5489575"/>
            <a:ext cx="1706563" cy="669925"/>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53267" name="Text Box 19"/>
          <p:cNvSpPr txBox="1">
            <a:spLocks noChangeArrowheads="1"/>
          </p:cNvSpPr>
          <p:nvPr/>
        </p:nvSpPr>
        <p:spPr bwMode="auto">
          <a:xfrm>
            <a:off x="762000" y="5715000"/>
            <a:ext cx="1512888" cy="244475"/>
          </a:xfrm>
          <a:prstGeom prst="rect">
            <a:avLst/>
          </a:prstGeom>
          <a:noFill/>
          <a:ln w="9525">
            <a:noFill/>
            <a:miter lim="800000"/>
            <a:headEnd/>
            <a:tailEnd/>
          </a:ln>
          <a:effectLst/>
        </p:spPr>
        <p:txBody>
          <a:bodyPr>
            <a:spAutoFit/>
          </a:bodyPr>
          <a:lstStyle/>
          <a:p>
            <a:pPr algn="ctr"/>
            <a:r>
              <a:rPr lang="en-US" sz="1000" b="1"/>
              <a:t>Technical Thrusts</a:t>
            </a:r>
            <a:endParaRPr lang="en-US" sz="1000" b="1">
              <a:solidFill>
                <a:srgbClr val="003366"/>
              </a:solidFill>
            </a:endParaRPr>
          </a:p>
        </p:txBody>
      </p:sp>
      <p:sp>
        <p:nvSpPr>
          <p:cNvPr id="53268" name="AutoShape 20"/>
          <p:cNvSpPr>
            <a:spLocks noChangeArrowheads="1"/>
          </p:cNvSpPr>
          <p:nvPr/>
        </p:nvSpPr>
        <p:spPr bwMode="auto">
          <a:xfrm>
            <a:off x="2625725" y="5489575"/>
            <a:ext cx="1706563" cy="671513"/>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53269" name="Text Box 21"/>
          <p:cNvSpPr txBox="1">
            <a:spLocks noChangeArrowheads="1"/>
          </p:cNvSpPr>
          <p:nvPr/>
        </p:nvSpPr>
        <p:spPr bwMode="auto">
          <a:xfrm>
            <a:off x="2590800" y="5638800"/>
            <a:ext cx="1782763" cy="396875"/>
          </a:xfrm>
          <a:prstGeom prst="rect">
            <a:avLst/>
          </a:prstGeom>
          <a:noFill/>
          <a:ln w="9525">
            <a:noFill/>
            <a:miter lim="800000"/>
            <a:headEnd/>
            <a:tailEnd/>
          </a:ln>
          <a:effectLst/>
        </p:spPr>
        <p:txBody>
          <a:bodyPr>
            <a:spAutoFit/>
          </a:bodyPr>
          <a:lstStyle/>
          <a:p>
            <a:pPr algn="ctr"/>
            <a:r>
              <a:rPr lang="en-US" sz="1000" b="1"/>
              <a:t>Education and Human Resources Development</a:t>
            </a:r>
            <a:endParaRPr lang="en-US" sz="1000" b="1">
              <a:solidFill>
                <a:srgbClr val="003366"/>
              </a:solidFill>
            </a:endParaRPr>
          </a:p>
        </p:txBody>
      </p:sp>
      <p:sp>
        <p:nvSpPr>
          <p:cNvPr id="53270" name="AutoShape 22"/>
          <p:cNvSpPr>
            <a:spLocks noChangeArrowheads="1"/>
          </p:cNvSpPr>
          <p:nvPr/>
        </p:nvSpPr>
        <p:spPr bwMode="auto">
          <a:xfrm>
            <a:off x="6654800" y="5489575"/>
            <a:ext cx="1706563" cy="671513"/>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53271" name="Text Box 23"/>
          <p:cNvSpPr txBox="1">
            <a:spLocks noChangeArrowheads="1"/>
          </p:cNvSpPr>
          <p:nvPr/>
        </p:nvSpPr>
        <p:spPr bwMode="auto">
          <a:xfrm>
            <a:off x="6629400" y="5715000"/>
            <a:ext cx="1820863" cy="244475"/>
          </a:xfrm>
          <a:prstGeom prst="rect">
            <a:avLst/>
          </a:prstGeom>
          <a:noFill/>
          <a:ln w="9525">
            <a:noFill/>
            <a:miter lim="800000"/>
            <a:headEnd/>
            <a:tailEnd/>
          </a:ln>
          <a:effectLst/>
        </p:spPr>
        <p:txBody>
          <a:bodyPr>
            <a:spAutoFit/>
          </a:bodyPr>
          <a:lstStyle/>
          <a:p>
            <a:pPr algn="ctr"/>
            <a:r>
              <a:rPr lang="en-US" sz="1000" b="1"/>
              <a:t>Knowledge Transfer</a:t>
            </a:r>
            <a:endParaRPr lang="en-US" sz="1000" b="1">
              <a:solidFill>
                <a:srgbClr val="003366"/>
              </a:solidFill>
            </a:endParaRPr>
          </a:p>
        </p:txBody>
      </p:sp>
      <p:sp>
        <p:nvSpPr>
          <p:cNvPr id="53272" name="AutoShape 24"/>
          <p:cNvSpPr>
            <a:spLocks noChangeArrowheads="1"/>
          </p:cNvSpPr>
          <p:nvPr/>
        </p:nvSpPr>
        <p:spPr bwMode="auto">
          <a:xfrm>
            <a:off x="4695825" y="5487988"/>
            <a:ext cx="1706563" cy="671512"/>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53273" name="Text Box 25"/>
          <p:cNvSpPr txBox="1">
            <a:spLocks noChangeArrowheads="1"/>
          </p:cNvSpPr>
          <p:nvPr/>
        </p:nvSpPr>
        <p:spPr bwMode="auto">
          <a:xfrm>
            <a:off x="4648200" y="5715000"/>
            <a:ext cx="1808163" cy="244475"/>
          </a:xfrm>
          <a:prstGeom prst="rect">
            <a:avLst/>
          </a:prstGeom>
          <a:noFill/>
          <a:ln w="9525">
            <a:noFill/>
            <a:miter lim="800000"/>
            <a:headEnd/>
            <a:tailEnd/>
          </a:ln>
          <a:effectLst/>
        </p:spPr>
        <p:txBody>
          <a:bodyPr>
            <a:spAutoFit/>
          </a:bodyPr>
          <a:lstStyle/>
          <a:p>
            <a:pPr algn="ctr"/>
            <a:r>
              <a:rPr lang="en-US" sz="1000" b="1"/>
              <a:t>Diversity and Outreach</a:t>
            </a:r>
            <a:endParaRPr lang="en-US" sz="1000" b="1">
              <a:solidFill>
                <a:srgbClr val="003366"/>
              </a:solidFill>
            </a:endParaRPr>
          </a:p>
        </p:txBody>
      </p:sp>
      <p:sp>
        <p:nvSpPr>
          <p:cNvPr id="53274" name="AutoShape 26"/>
          <p:cNvSpPr>
            <a:spLocks noChangeArrowheads="1"/>
          </p:cNvSpPr>
          <p:nvPr/>
        </p:nvSpPr>
        <p:spPr bwMode="auto">
          <a:xfrm>
            <a:off x="5410200" y="5105400"/>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53275" name="AutoShape 27"/>
          <p:cNvSpPr>
            <a:spLocks noChangeArrowheads="1"/>
          </p:cNvSpPr>
          <p:nvPr/>
        </p:nvSpPr>
        <p:spPr bwMode="auto">
          <a:xfrm>
            <a:off x="7391400" y="5105400"/>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53276" name="AutoShape 28"/>
          <p:cNvSpPr>
            <a:spLocks noChangeArrowheads="1"/>
          </p:cNvSpPr>
          <p:nvPr/>
        </p:nvSpPr>
        <p:spPr bwMode="auto">
          <a:xfrm>
            <a:off x="3352800" y="5105400"/>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53277" name="AutoShape 29"/>
          <p:cNvSpPr>
            <a:spLocks noChangeArrowheads="1"/>
          </p:cNvSpPr>
          <p:nvPr/>
        </p:nvSpPr>
        <p:spPr bwMode="auto">
          <a:xfrm>
            <a:off x="1295400" y="5105400"/>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53278" name="AutoShape 30"/>
          <p:cNvSpPr>
            <a:spLocks noChangeArrowheads="1"/>
          </p:cNvSpPr>
          <p:nvPr/>
        </p:nvSpPr>
        <p:spPr bwMode="auto">
          <a:xfrm>
            <a:off x="4572000" y="4419600"/>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53279" name="AutoShape 31"/>
          <p:cNvSpPr>
            <a:spLocks noChangeArrowheads="1"/>
          </p:cNvSpPr>
          <p:nvPr/>
        </p:nvSpPr>
        <p:spPr bwMode="auto">
          <a:xfrm>
            <a:off x="4572000" y="2133600"/>
            <a:ext cx="304800" cy="361950"/>
          </a:xfrm>
          <a:prstGeom prst="upDownArrow">
            <a:avLst>
              <a:gd name="adj1" fmla="val 49231"/>
              <a:gd name="adj2" fmla="val 37461"/>
            </a:avLst>
          </a:prstGeom>
          <a:gradFill rotWithShape="1">
            <a:gsLst>
              <a:gs pos="0">
                <a:srgbClr val="51C822"/>
              </a:gs>
              <a:gs pos="100000">
                <a:srgbClr val="288468"/>
              </a:gs>
            </a:gsLst>
            <a:lin ang="5400000" scaled="1"/>
          </a:gradFill>
          <a:ln w="9525">
            <a:solidFill>
              <a:schemeClr val="hlink"/>
            </a:solidFill>
            <a:miter lim="800000"/>
            <a:headEnd/>
            <a:tailEnd/>
          </a:ln>
          <a:effectLst/>
        </p:spPr>
        <p:txBody>
          <a:bodyPr vert="eaVert" wrap="none" anchor="ctr"/>
          <a:lstStyle/>
          <a:p>
            <a:endParaRPr lang="en-US"/>
          </a:p>
        </p:txBody>
      </p:sp>
      <p:sp>
        <p:nvSpPr>
          <p:cNvPr id="53280" name="AutoShape 32"/>
          <p:cNvSpPr>
            <a:spLocks noChangeArrowheads="1"/>
          </p:cNvSpPr>
          <p:nvPr/>
        </p:nvSpPr>
        <p:spPr bwMode="auto">
          <a:xfrm>
            <a:off x="4572000" y="2971800"/>
            <a:ext cx="304800" cy="361950"/>
          </a:xfrm>
          <a:prstGeom prst="upDownArrow">
            <a:avLst>
              <a:gd name="adj1" fmla="val 49231"/>
              <a:gd name="adj2" fmla="val 37461"/>
            </a:avLst>
          </a:prstGeom>
          <a:gradFill rotWithShape="1">
            <a:gsLst>
              <a:gs pos="0">
                <a:srgbClr val="51C822"/>
              </a:gs>
              <a:gs pos="100000">
                <a:srgbClr val="288468"/>
              </a:gs>
            </a:gsLst>
            <a:lin ang="5400000" scaled="1"/>
          </a:gradFill>
          <a:ln w="9525">
            <a:solidFill>
              <a:schemeClr val="hlink"/>
            </a:solidFill>
            <a:miter lim="800000"/>
            <a:headEnd/>
            <a:tailEnd/>
          </a:ln>
          <a:effectLst/>
        </p:spPr>
        <p:txBody>
          <a:bodyPr vert="eaVert" wrap="none" anchor="ctr"/>
          <a:lstStyle/>
          <a:p>
            <a:endParaRPr lang="en-US"/>
          </a:p>
        </p:txBody>
      </p:sp>
      <p:sp>
        <p:nvSpPr>
          <p:cNvPr id="53281" name="Title 1"/>
          <p:cNvSpPr>
            <a:spLocks/>
          </p:cNvSpPr>
          <p:nvPr/>
        </p:nvSpPr>
        <p:spPr bwMode="auto">
          <a:xfrm>
            <a:off x="457200" y="274638"/>
            <a:ext cx="8229600" cy="1143000"/>
          </a:xfrm>
          <a:prstGeom prst="rect">
            <a:avLst/>
          </a:prstGeom>
          <a:noFill/>
          <a:ln w="9525">
            <a:noFill/>
            <a:miter lim="800000"/>
            <a:headEnd/>
            <a:tailEnd/>
          </a:ln>
        </p:spPr>
        <p:txBody>
          <a:bodyPr anchor="ctr"/>
          <a:lstStyle/>
          <a:p>
            <a:pPr algn="ctr"/>
            <a:r>
              <a:rPr lang="en-US" sz="4400">
                <a:latin typeface="Calibri" pitchFamily="34" charset="0"/>
              </a:rPr>
              <a:t>Coordinating Thrusts</a:t>
            </a:r>
          </a:p>
        </p:txBody>
      </p:sp>
      <p:sp>
        <p:nvSpPr>
          <p:cNvPr id="53282" name="Rectangle 34"/>
          <p:cNvSpPr>
            <a:spLocks noChangeArrowheads="1"/>
          </p:cNvSpPr>
          <p:nvPr/>
        </p:nvSpPr>
        <p:spPr bwMode="auto">
          <a:xfrm>
            <a:off x="228600" y="1143000"/>
            <a:ext cx="8458200" cy="3657600"/>
          </a:xfrm>
          <a:prstGeom prst="rect">
            <a:avLst/>
          </a:prstGeom>
          <a:solidFill>
            <a:srgbClr val="FFFFFF">
              <a:alpha val="89999"/>
            </a:srgbClr>
          </a:solidFill>
          <a:ln w="9525">
            <a:noFill/>
            <a:miter lim="800000"/>
            <a:headEnd/>
            <a:tailEnd/>
          </a:ln>
          <a:effectLst/>
        </p:spPr>
        <p:txBody>
          <a:bodyPr wrap="none" anchor="ctr"/>
          <a:lstStyle/>
          <a:p>
            <a:endParaRPr lang="en-US"/>
          </a:p>
        </p:txBody>
      </p:sp>
      <p:sp>
        <p:nvSpPr>
          <p:cNvPr id="53283" name="Text Box 35"/>
          <p:cNvSpPr txBox="1">
            <a:spLocks noChangeArrowheads="1"/>
          </p:cNvSpPr>
          <p:nvPr/>
        </p:nvSpPr>
        <p:spPr bwMode="auto">
          <a:xfrm>
            <a:off x="914400" y="1676400"/>
            <a:ext cx="7467600" cy="2987675"/>
          </a:xfrm>
          <a:prstGeom prst="rect">
            <a:avLst/>
          </a:prstGeom>
          <a:noFill/>
          <a:ln w="9525">
            <a:solidFill>
              <a:schemeClr val="tx1"/>
            </a:solidFill>
            <a:miter lim="800000"/>
            <a:headEnd/>
            <a:tailEnd/>
          </a:ln>
          <a:effectLst/>
        </p:spPr>
        <p:txBody>
          <a:bodyPr>
            <a:spAutoFit/>
          </a:bodyPr>
          <a:lstStyle/>
          <a:p>
            <a:pPr>
              <a:spcBef>
                <a:spcPct val="50000"/>
              </a:spcBef>
              <a:buFontTx/>
              <a:buChar char="•"/>
            </a:pPr>
            <a:r>
              <a:rPr lang="en-US" dirty="0"/>
              <a:t> Research, education, outreach, and knowledge transfer activities must be tightly integrated.</a:t>
            </a:r>
          </a:p>
          <a:p>
            <a:pPr>
              <a:spcBef>
                <a:spcPct val="50000"/>
              </a:spcBef>
              <a:buFontTx/>
              <a:buChar char="•"/>
            </a:pPr>
            <a:r>
              <a:rPr lang="en-US" dirty="0"/>
              <a:t> Thrust leads will have monthly meetings (either in person, or over video conference) to develop integrated initiatives. These meetings will include the Technical and Managing Directors.</a:t>
            </a:r>
          </a:p>
          <a:p>
            <a:pPr>
              <a:spcBef>
                <a:spcPct val="50000"/>
              </a:spcBef>
              <a:buFontTx/>
              <a:buChar char="•"/>
            </a:pPr>
            <a:r>
              <a:rPr lang="en-US" dirty="0"/>
              <a:t> Industry representatives from partner companies will be invited as needed.</a:t>
            </a:r>
          </a:p>
          <a:p>
            <a:pPr>
              <a:spcBef>
                <a:spcPct val="50000"/>
              </a:spcBef>
              <a:buFontTx/>
              <a:buChar char="•"/>
            </a:pPr>
            <a:r>
              <a:rPr lang="en-US" dirty="0"/>
              <a:t> </a:t>
            </a:r>
            <a:r>
              <a:rPr lang="en-US" dirty="0" smtClean="0"/>
              <a:t>Executive committee will minor coordination </a:t>
            </a:r>
            <a:r>
              <a:rPr lang="en-US" dirty="0"/>
              <a:t>(and associated outcomes</a:t>
            </a:r>
            <a:r>
              <a:rPr lang="en-US" dirty="0" smtClean="0"/>
              <a:t>), assess coordination risks, and propose mitigation strategies</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p:cNvSpPr>
          <p:nvPr>
            <p:ph type="title"/>
          </p:nvPr>
        </p:nvSpPr>
        <p:spPr/>
        <p:txBody>
          <a:bodyPr/>
          <a:lstStyle/>
          <a:p>
            <a:r>
              <a:rPr lang="en-US" smtClean="0"/>
              <a:t>Executive Committee</a:t>
            </a:r>
          </a:p>
        </p:txBody>
      </p:sp>
      <p:sp>
        <p:nvSpPr>
          <p:cNvPr id="46083" name="Rectangle 3"/>
          <p:cNvSpPr>
            <a:spLocks noGrp="1"/>
          </p:cNvSpPr>
          <p:nvPr>
            <p:ph type="body" idx="1"/>
          </p:nvPr>
        </p:nvSpPr>
        <p:spPr/>
        <p:txBody>
          <a:bodyPr/>
          <a:lstStyle/>
          <a:p>
            <a:r>
              <a:rPr lang="en-US" sz="1800" b="1" dirty="0" smtClean="0"/>
              <a:t>Composition: </a:t>
            </a:r>
          </a:p>
          <a:p>
            <a:pPr lvl="1"/>
            <a:r>
              <a:rPr lang="en-US" sz="1800" dirty="0" smtClean="0"/>
              <a:t>Center leadership</a:t>
            </a:r>
          </a:p>
          <a:p>
            <a:pPr lvl="1"/>
            <a:r>
              <a:rPr lang="en-US" sz="1800" dirty="0" smtClean="0"/>
              <a:t>Chair of the Executive Committee will </a:t>
            </a:r>
            <a:r>
              <a:rPr lang="en-US" sz="1800" u="sng" dirty="0" smtClean="0"/>
              <a:t>not</a:t>
            </a:r>
            <a:r>
              <a:rPr lang="en-US" sz="1800" dirty="0" smtClean="0"/>
              <a:t> be the Director of the Center. </a:t>
            </a:r>
          </a:p>
          <a:p>
            <a:pPr lvl="1"/>
            <a:endParaRPr lang="en-US" sz="1800" dirty="0" smtClean="0"/>
          </a:p>
          <a:p>
            <a:r>
              <a:rPr lang="en-US" sz="1800" b="1" dirty="0" smtClean="0"/>
              <a:t>Coordination</a:t>
            </a:r>
            <a:endParaRPr lang="en-US" sz="1800" b="1" dirty="0" smtClean="0"/>
          </a:p>
          <a:p>
            <a:pPr lvl="1"/>
            <a:r>
              <a:rPr lang="en-US" sz="1800" dirty="0" smtClean="0"/>
              <a:t>Monthly meetings conducted through telephone and/or video conference </a:t>
            </a:r>
          </a:p>
          <a:p>
            <a:pPr lvl="1"/>
            <a:r>
              <a:rPr lang="en-US" sz="1800" dirty="0" smtClean="0"/>
              <a:t>Senior personnel from projects  and  managing director will attend by invitation as needed. </a:t>
            </a:r>
          </a:p>
          <a:p>
            <a:pPr lvl="1"/>
            <a:r>
              <a:rPr lang="en-US" sz="1800" dirty="0" smtClean="0"/>
              <a:t>Meetings will manage new and ongoing projects; deal with issues that have arisen, and discuss possible future directions (fiscal and intellectual)</a:t>
            </a:r>
          </a:p>
          <a:p>
            <a:pPr lvl="1"/>
            <a:r>
              <a:rPr lang="en-US" sz="1800" dirty="0" smtClean="0"/>
              <a:t>Action items from meeting will be distributed within 24 hours.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p:cNvSpPr>
          <p:nvPr>
            <p:ph type="title"/>
          </p:nvPr>
        </p:nvSpPr>
        <p:spPr/>
        <p:txBody>
          <a:bodyPr/>
          <a:lstStyle/>
          <a:p>
            <a:r>
              <a:rPr lang="en-US" dirty="0" smtClean="0"/>
              <a:t>Project Management</a:t>
            </a:r>
            <a:endParaRPr lang="en-US" dirty="0" smtClean="0"/>
          </a:p>
        </p:txBody>
      </p:sp>
      <p:sp>
        <p:nvSpPr>
          <p:cNvPr id="50179" name="Rectangle 3"/>
          <p:cNvSpPr>
            <a:spLocks noGrp="1"/>
          </p:cNvSpPr>
          <p:nvPr>
            <p:ph type="body" idx="1"/>
          </p:nvPr>
        </p:nvSpPr>
        <p:spPr/>
        <p:txBody>
          <a:bodyPr/>
          <a:lstStyle/>
          <a:p>
            <a:r>
              <a:rPr lang="en-US" sz="1800" smtClean="0"/>
              <a:t>Projects within the Center will be managed by the Executive Committee via application management, solicitation,  and assessment</a:t>
            </a:r>
          </a:p>
          <a:p>
            <a:r>
              <a:rPr lang="en-US" sz="1800" smtClean="0"/>
              <a:t>Managing Applications:</a:t>
            </a:r>
          </a:p>
          <a:p>
            <a:pPr lvl="1"/>
            <a:r>
              <a:rPr lang="en-US" sz="1800" smtClean="0"/>
              <a:t>Track progress of each application</a:t>
            </a:r>
          </a:p>
          <a:p>
            <a:pPr lvl="1"/>
            <a:r>
              <a:rPr lang="en-US" sz="1800" smtClean="0"/>
              <a:t>Ensure progress on towards foundational aspects</a:t>
            </a:r>
          </a:p>
          <a:p>
            <a:pPr lvl="1"/>
            <a:r>
              <a:rPr lang="en-US" sz="1800" smtClean="0"/>
              <a:t>Terminate projects no longer relevant or demonstrating insufficient progress</a:t>
            </a:r>
          </a:p>
          <a:p>
            <a:pPr lvl="1"/>
            <a:r>
              <a:rPr lang="en-US" sz="1800" smtClean="0"/>
              <a:t>Evaluate the success of collaborative investigations. </a:t>
            </a:r>
          </a:p>
          <a:p>
            <a:r>
              <a:rPr lang="en-US" sz="1800" smtClean="0"/>
              <a:t>Metrics for managing applications</a:t>
            </a:r>
          </a:p>
          <a:p>
            <a:pPr lvl="1"/>
            <a:r>
              <a:rPr lang="en-US" sz="1800" smtClean="0"/>
              <a:t>Publication of quality peer-reviewed papers, software tools, and infrastructure,  vis-à-vis information measures</a:t>
            </a:r>
          </a:p>
          <a:p>
            <a:pPr lvl="1"/>
            <a:r>
              <a:rPr lang="en-US" sz="1800" smtClean="0"/>
              <a:t>Collaborations between investigators exemplified by joint publications and grants</a:t>
            </a:r>
          </a:p>
          <a:p>
            <a:pPr lvl="1"/>
            <a:r>
              <a:rPr lang="en-US" sz="1800" smtClean="0"/>
              <a:t>Development of educational material that illustrate fundamental developments in the domain</a:t>
            </a:r>
          </a:p>
          <a:p>
            <a:pPr lvl="1"/>
            <a:r>
              <a:rPr lang="en-US" sz="1800" smtClean="0"/>
              <a:t>Assessment of progress reports by the peers within the Center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p:cNvSpPr>
          <p:nvPr>
            <p:ph type="title"/>
          </p:nvPr>
        </p:nvSpPr>
        <p:spPr/>
        <p:txBody>
          <a:bodyPr/>
          <a:lstStyle/>
          <a:p>
            <a:r>
              <a:rPr lang="en-US" smtClean="0"/>
              <a:t>Risk Assessment and Mitigation</a:t>
            </a:r>
          </a:p>
        </p:txBody>
      </p:sp>
      <p:sp>
        <p:nvSpPr>
          <p:cNvPr id="50179" name="Rectangle 3"/>
          <p:cNvSpPr>
            <a:spLocks noGrp="1"/>
          </p:cNvSpPr>
          <p:nvPr>
            <p:ph type="body" idx="1"/>
          </p:nvPr>
        </p:nvSpPr>
        <p:spPr>
          <a:xfrm>
            <a:off x="304800" y="1600200"/>
            <a:ext cx="8382000" cy="4525963"/>
          </a:xfrm>
        </p:spPr>
        <p:txBody>
          <a:bodyPr/>
          <a:lstStyle/>
          <a:p>
            <a:r>
              <a:rPr lang="en-US" sz="2200" dirty="0" smtClean="0"/>
              <a:t>Monthly meetings of executive committee will include dedicated discussion </a:t>
            </a:r>
            <a:r>
              <a:rPr lang="en-US" sz="2200" dirty="0" smtClean="0"/>
              <a:t>to risk assessment and mitigation </a:t>
            </a:r>
            <a:r>
              <a:rPr lang="en-US" sz="2200" dirty="0" err="1" smtClean="0"/>
              <a:t>strategys</a:t>
            </a:r>
            <a:endParaRPr lang="en-US" sz="2200" dirty="0" smtClean="0"/>
          </a:p>
          <a:p>
            <a:pPr lvl="1"/>
            <a:endParaRPr lang="en-US" sz="1800" dirty="0" smtClean="0"/>
          </a:p>
          <a:p>
            <a:r>
              <a:rPr lang="en-US" sz="2200" dirty="0" smtClean="0"/>
              <a:t>R</a:t>
            </a:r>
            <a:r>
              <a:rPr lang="en-US" sz="2200" dirty="0" smtClean="0"/>
              <a:t>isk will be assessed on project progress, synergistic </a:t>
            </a:r>
            <a:r>
              <a:rPr lang="en-US" sz="2200" dirty="0" smtClean="0"/>
              <a:t>development, </a:t>
            </a:r>
            <a:r>
              <a:rPr lang="en-US" sz="2200" dirty="0" smtClean="0"/>
              <a:t>thrusts coordination, outreach </a:t>
            </a:r>
            <a:r>
              <a:rPr lang="en-US" sz="2200" dirty="0" smtClean="0"/>
              <a:t>and </a:t>
            </a:r>
            <a:r>
              <a:rPr lang="en-US" sz="2200" dirty="0" smtClean="0"/>
              <a:t>diversity, and knowledge transfer</a:t>
            </a:r>
          </a:p>
          <a:p>
            <a:pPr lvl="1"/>
            <a:r>
              <a:rPr lang="en-US" sz="1800" dirty="0" smtClean="0"/>
              <a:t>Risk assessment will be based on concrete metrics</a:t>
            </a:r>
          </a:p>
          <a:p>
            <a:pPr lvl="1"/>
            <a:r>
              <a:rPr lang="en-US" sz="1800" dirty="0" smtClean="0"/>
              <a:t>Mitigation strategies for at-risk areas will be developed, implemented, and monitored</a:t>
            </a:r>
          </a:p>
          <a:p>
            <a:pPr lvl="1"/>
            <a:r>
              <a:rPr lang="en-US" sz="1800" dirty="0" smtClean="0"/>
              <a:t>An </a:t>
            </a:r>
            <a:r>
              <a:rPr lang="en-US" sz="1800" dirty="0" smtClean="0"/>
              <a:t>EC </a:t>
            </a:r>
            <a:r>
              <a:rPr lang="en-US" sz="1800" dirty="0" smtClean="0"/>
              <a:t>member will be assigned to any at-risk area, with responsibility for monitoring mitigation, reporting progress, and making recommendations</a:t>
            </a:r>
          </a:p>
          <a:p>
            <a:pPr lvl="2"/>
            <a:endParaRPr lang="en-US" sz="1400" dirty="0" smtClean="0"/>
          </a:p>
          <a:p>
            <a:r>
              <a:rPr lang="en-US" sz="2200" dirty="0" smtClean="0"/>
              <a:t>Quarterly meetings will be held jointly between the EC and the IMC to discuss risk on all aspects of the project</a:t>
            </a:r>
            <a:endParaRPr lang="en-US" sz="22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Internal </a:t>
            </a:r>
            <a:r>
              <a:rPr lang="en-US" dirty="0" smtClean="0"/>
              <a:t>Management Committee</a:t>
            </a:r>
            <a:endParaRPr lang="en-US" dirty="0"/>
          </a:p>
        </p:txBody>
      </p:sp>
      <p:sp>
        <p:nvSpPr>
          <p:cNvPr id="3" name="Content Placeholder 2"/>
          <p:cNvSpPr>
            <a:spLocks noGrp="1"/>
          </p:cNvSpPr>
          <p:nvPr>
            <p:ph sz="half" idx="1"/>
          </p:nvPr>
        </p:nvSpPr>
        <p:spPr>
          <a:xfrm>
            <a:off x="457200" y="1143000"/>
            <a:ext cx="8229600" cy="4525963"/>
          </a:xfrm>
        </p:spPr>
        <p:txBody>
          <a:bodyPr>
            <a:normAutofit/>
          </a:bodyPr>
          <a:lstStyle/>
          <a:p>
            <a:r>
              <a:rPr lang="en-US" sz="2000" dirty="0" smtClean="0"/>
              <a:t>Reports to the Managing Director</a:t>
            </a:r>
          </a:p>
          <a:p>
            <a:r>
              <a:rPr lang="en-US" sz="2000" dirty="0" smtClean="0"/>
              <a:t>Monitors </a:t>
            </a:r>
            <a:r>
              <a:rPr lang="en-US" sz="2000" dirty="0" smtClean="0"/>
              <a:t>internal progress and communication across the Center</a:t>
            </a:r>
          </a:p>
          <a:p>
            <a:r>
              <a:rPr lang="en-US" sz="2000" dirty="0" smtClean="0"/>
              <a:t>Committee mission:</a:t>
            </a:r>
          </a:p>
          <a:p>
            <a:pPr lvl="1"/>
            <a:r>
              <a:rPr lang="en-US" sz="1600" dirty="0" smtClean="0"/>
              <a:t>Resolve day-to-day issues of the center without engaging executive committee</a:t>
            </a:r>
          </a:p>
          <a:p>
            <a:pPr lvl="1"/>
            <a:r>
              <a:rPr lang="en-US" sz="1600" dirty="0" smtClean="0"/>
              <a:t>Raise issues that are of concern among projects, and to the user community</a:t>
            </a:r>
          </a:p>
          <a:p>
            <a:pPr lvl="1"/>
            <a:r>
              <a:rPr lang="en-US" sz="1600" dirty="0" smtClean="0"/>
              <a:t>Provides a forum for coordinating the many ongoing efforts, thus minimizing redundancy, and sharing success strategies</a:t>
            </a:r>
          </a:p>
          <a:p>
            <a:pPr lvl="1"/>
            <a:r>
              <a:rPr lang="en-US" sz="1600" dirty="0" smtClean="0"/>
              <a:t>Informs Technical Director, Executive, and Advisory Committees of larger issues that may prove problematic to the success of the project. </a:t>
            </a:r>
          </a:p>
          <a:p>
            <a:endParaRPr lang="en-US" sz="2000" dirty="0" smtClean="0"/>
          </a:p>
          <a:p>
            <a:endParaRPr lang="en-US" sz="2000" dirty="0" smtClean="0"/>
          </a:p>
          <a:p>
            <a:endParaRPr lang="en-US" sz="2000" dirty="0"/>
          </a:p>
        </p:txBody>
      </p:sp>
      <p:sp>
        <p:nvSpPr>
          <p:cNvPr id="1027" name="AutoShape 3"/>
          <p:cNvSpPr>
            <a:spLocks noChangeAspect="1" noChangeArrowheads="1"/>
          </p:cNvSpPr>
          <p:nvPr/>
        </p:nvSpPr>
        <p:spPr bwMode="auto">
          <a:xfrm>
            <a:off x="1828800" y="4038600"/>
            <a:ext cx="5765800" cy="3459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sz="1400"/>
          </a:p>
        </p:txBody>
      </p:sp>
      <p:grpSp>
        <p:nvGrpSpPr>
          <p:cNvPr id="4" name="Group 47"/>
          <p:cNvGrpSpPr/>
          <p:nvPr/>
        </p:nvGrpSpPr>
        <p:grpSpPr>
          <a:xfrm>
            <a:off x="1676400" y="4038599"/>
            <a:ext cx="5765800" cy="2615184"/>
            <a:chOff x="344369" y="4007355"/>
            <a:chExt cx="5765800" cy="2850645"/>
          </a:xfrm>
        </p:grpSpPr>
        <p:sp>
          <p:nvSpPr>
            <p:cNvPr id="1028" name="Rectangle 4"/>
            <p:cNvSpPr>
              <a:spLocks noChangeArrowheads="1"/>
            </p:cNvSpPr>
            <p:nvPr/>
          </p:nvSpPr>
          <p:spPr bwMode="auto">
            <a:xfrm>
              <a:off x="344369" y="5159710"/>
              <a:ext cx="725967" cy="450781"/>
            </a:xfrm>
            <a:prstGeom prst="rect">
              <a:avLst/>
            </a:prstGeom>
            <a:solidFill>
              <a:srgbClr val="EAEAEA"/>
            </a:solidFill>
            <a:ln w="9525" algn="ctr">
              <a:solidFill>
                <a:srgbClr val="000000"/>
              </a:solidFill>
              <a:miter lim="800000"/>
              <a:headEnd/>
              <a:tailEnd/>
            </a:ln>
            <a:effectLst/>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outerShdw blurRad="38100" dist="38100" dir="2700000" algn="tl">
                      <a:srgbClr val="FFFFFF"/>
                    </a:outerShdw>
                  </a:effectLst>
                  <a:latin typeface="Arial" pitchFamily="34" charset="0"/>
                  <a:cs typeface="Arial" pitchFamily="34" charset="0"/>
                </a:rPr>
                <a:t>Research</a:t>
              </a:r>
              <a:endParaRPr kumimoji="0" lang="en-US" sz="1400" b="0" i="0" u="none" strike="noStrike" cap="none" normalizeH="0" baseline="0" smtClean="0">
                <a:ln>
                  <a:noFill/>
                </a:ln>
                <a:solidFill>
                  <a:schemeClr val="tx1"/>
                </a:solidFill>
                <a:effectLst/>
                <a:latin typeface="Arial" pitchFamily="34" charset="0"/>
                <a:cs typeface="Arial" pitchFamily="34" charset="0"/>
              </a:endParaRPr>
            </a:p>
          </p:txBody>
        </p:sp>
        <p:sp>
          <p:nvSpPr>
            <p:cNvPr id="1029" name="Rectangle 5"/>
            <p:cNvSpPr>
              <a:spLocks noChangeArrowheads="1"/>
            </p:cNvSpPr>
            <p:nvPr/>
          </p:nvSpPr>
          <p:spPr bwMode="auto">
            <a:xfrm>
              <a:off x="3054807" y="4120695"/>
              <a:ext cx="753223" cy="451305"/>
            </a:xfrm>
            <a:prstGeom prst="rect">
              <a:avLst/>
            </a:prstGeom>
            <a:solidFill>
              <a:srgbClr val="EAEAEA"/>
            </a:solidFill>
            <a:ln w="9525" algn="ctr">
              <a:solidFill>
                <a:srgbClr val="000000"/>
              </a:solidFill>
              <a:miter lim="800000"/>
              <a:headEnd/>
              <a:tailEnd/>
            </a:ln>
            <a:effectLst/>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25000"/>
                </a:lnSpc>
                <a:spcBef>
                  <a:spcPct val="0"/>
                </a:spcBef>
                <a:spcAft>
                  <a:spcPts val="1000"/>
                </a:spcAft>
                <a:buClrTx/>
                <a:buSzTx/>
                <a:buFontTx/>
                <a:buNone/>
                <a:tabLst/>
              </a:pPr>
              <a:r>
                <a:rPr lang="en-US" sz="1000" b="1" dirty="0" smtClean="0">
                  <a:solidFill>
                    <a:srgbClr val="000000"/>
                  </a:solidFill>
                  <a:effectLst>
                    <a:outerShdw blurRad="38100" dist="38100" dir="2700000" algn="tl">
                      <a:srgbClr val="FFFFFF"/>
                    </a:outerShdw>
                  </a:effectLst>
                  <a:latin typeface="Arial" pitchFamily="34" charset="0"/>
                  <a:cs typeface="Arial" pitchFamily="34" charset="0"/>
                </a:rPr>
                <a:t>Managing</a:t>
              </a:r>
              <a:endParaRPr kumimoji="0" lang="en-US" sz="1000" b="1" i="0" u="none" strike="noStrike" cap="none" normalizeH="0" baseline="0" dirty="0" smtClean="0">
                <a:ln>
                  <a:noFill/>
                </a:ln>
                <a:solidFill>
                  <a:srgbClr val="000000"/>
                </a:solidFill>
                <a:effectLst>
                  <a:outerShdw blurRad="38100" dist="38100" dir="2700000" algn="tl">
                    <a:srgbClr val="FFFFFF"/>
                  </a:outerShdw>
                </a:effectLst>
                <a:latin typeface="Arial" pitchFamily="34" charset="0"/>
                <a:cs typeface="Arial" pitchFamily="34" charset="0"/>
              </a:endParaRPr>
            </a:p>
            <a:p>
              <a:pPr marL="0" marR="0" lvl="0" indent="0" algn="ctr" defTabSz="914400" rtl="0" eaLnBrk="1" fontAlgn="base" latinLnBrk="0" hangingPunct="1">
                <a:lnSpc>
                  <a:spcPct val="25000"/>
                </a:lnSpc>
                <a:spcBef>
                  <a:spcPct val="0"/>
                </a:spcBef>
                <a:spcAft>
                  <a:spcPts val="1000"/>
                </a:spcAft>
                <a:buClrTx/>
                <a:buSzTx/>
                <a:buFontTx/>
                <a:buNone/>
                <a:tabLst/>
              </a:pPr>
              <a:r>
                <a:rPr kumimoji="0" lang="en-US" sz="1000" b="1" i="0" u="none" strike="noStrike" cap="none" normalizeH="0" baseline="0" dirty="0" smtClean="0">
                  <a:ln>
                    <a:noFill/>
                  </a:ln>
                  <a:solidFill>
                    <a:srgbClr val="000000"/>
                  </a:solidFill>
                  <a:effectLst>
                    <a:outerShdw blurRad="38100" dist="38100" dir="2700000" algn="tl">
                      <a:srgbClr val="FFFFFF"/>
                    </a:outerShdw>
                  </a:effectLst>
                  <a:latin typeface="Arial" pitchFamily="34" charset="0"/>
                  <a:cs typeface="Arial" pitchFamily="34" charset="0"/>
                </a:rPr>
                <a:t>Director</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1" name="Rectangle 7"/>
            <p:cNvSpPr>
              <a:spLocks noChangeArrowheads="1"/>
            </p:cNvSpPr>
            <p:nvPr/>
          </p:nvSpPr>
          <p:spPr bwMode="auto">
            <a:xfrm>
              <a:off x="1828800" y="4007355"/>
              <a:ext cx="941922" cy="586257"/>
            </a:xfrm>
            <a:prstGeom prst="rect">
              <a:avLst/>
            </a:prstGeom>
            <a:solidFill>
              <a:srgbClr val="EAEAEA"/>
            </a:solidFill>
            <a:ln w="9525" algn="ctr">
              <a:solidFill>
                <a:srgbClr val="000000"/>
              </a:solidFill>
              <a:miter lim="800000"/>
              <a:headEnd/>
              <a:tailEnd/>
            </a:ln>
            <a:effectLst/>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20000"/>
                </a:lnSpc>
                <a:spcBef>
                  <a:spcPct val="0"/>
                </a:spcBef>
                <a:spcAft>
                  <a:spcPts val="1000"/>
                </a:spcAft>
                <a:buClrTx/>
                <a:buSzTx/>
                <a:buFontTx/>
                <a:buNone/>
                <a:tabLst/>
              </a:pPr>
              <a:r>
                <a:rPr lang="en-US" sz="1000" b="1" dirty="0" smtClean="0">
                  <a:solidFill>
                    <a:srgbClr val="000000"/>
                  </a:solidFill>
                  <a:effectLst>
                    <a:outerShdw blurRad="38100" dist="38100" dir="2700000" algn="tl">
                      <a:srgbClr val="FFFFFF"/>
                    </a:outerShdw>
                  </a:effectLst>
                  <a:latin typeface="Arial" pitchFamily="34" charset="0"/>
                  <a:cs typeface="Arial" pitchFamily="34" charset="0"/>
                </a:rPr>
                <a:t>Internal </a:t>
              </a:r>
            </a:p>
            <a:p>
              <a:pPr marL="0" marR="0" lvl="0" indent="0" algn="ctr" defTabSz="914400" rtl="0" eaLnBrk="1" fontAlgn="base" latinLnBrk="0" hangingPunct="1">
                <a:lnSpc>
                  <a:spcPct val="20000"/>
                </a:lnSpc>
                <a:spcBef>
                  <a:spcPct val="0"/>
                </a:spcBef>
                <a:spcAft>
                  <a:spcPts val="1000"/>
                </a:spcAft>
                <a:buClrTx/>
                <a:buSzTx/>
                <a:buFontTx/>
                <a:buNone/>
                <a:tabLst/>
              </a:pPr>
              <a:r>
                <a:rPr kumimoji="0" lang="en-US" sz="1000" b="1" i="0" u="none" strike="noStrike" cap="none" normalizeH="0" baseline="0" dirty="0" smtClean="0">
                  <a:ln>
                    <a:noFill/>
                  </a:ln>
                  <a:solidFill>
                    <a:srgbClr val="000000"/>
                  </a:solidFill>
                  <a:effectLst>
                    <a:outerShdw blurRad="38100" dist="38100" dir="2700000" algn="tl">
                      <a:srgbClr val="FFFFFF"/>
                    </a:outerShdw>
                  </a:effectLst>
                  <a:latin typeface="Arial" pitchFamily="34" charset="0"/>
                  <a:cs typeface="Arial" pitchFamily="34" charset="0"/>
                </a:rPr>
                <a:t>Management</a:t>
              </a:r>
              <a:endParaRPr kumimoji="0" lang="en-US" sz="1000" b="1" i="0" u="none" strike="noStrike" cap="none" normalizeH="0" baseline="0" dirty="0" smtClean="0">
                <a:ln>
                  <a:noFill/>
                </a:ln>
                <a:solidFill>
                  <a:srgbClr val="000000"/>
                </a:solidFill>
                <a:effectLst>
                  <a:outerShdw blurRad="38100" dist="38100" dir="2700000" algn="tl">
                    <a:srgbClr val="FFFFFF"/>
                  </a:outerShdw>
                </a:effectLst>
                <a:latin typeface="Arial" pitchFamily="34" charset="0"/>
                <a:cs typeface="Arial" pitchFamily="34" charset="0"/>
              </a:endParaRPr>
            </a:p>
            <a:p>
              <a:pPr marL="0" marR="0" lvl="0" indent="0" algn="ctr" defTabSz="914400" rtl="0" eaLnBrk="1" fontAlgn="base" latinLnBrk="0" hangingPunct="1">
                <a:lnSpc>
                  <a:spcPct val="20000"/>
                </a:lnSpc>
                <a:spcBef>
                  <a:spcPct val="0"/>
                </a:spcBef>
                <a:spcAft>
                  <a:spcPts val="1000"/>
                </a:spcAft>
                <a:buClrTx/>
                <a:buSzTx/>
                <a:buFontTx/>
                <a:buNone/>
                <a:tabLst/>
              </a:pPr>
              <a:r>
                <a:rPr kumimoji="0" lang="en-US" sz="1000" b="1" i="0" u="none" strike="noStrike" cap="none" normalizeH="0" baseline="0" dirty="0" smtClean="0">
                  <a:ln>
                    <a:noFill/>
                  </a:ln>
                  <a:solidFill>
                    <a:srgbClr val="000000"/>
                  </a:solidFill>
                  <a:effectLst>
                    <a:outerShdw blurRad="38100" dist="38100" dir="2700000" algn="tl">
                      <a:srgbClr val="FFFFFF"/>
                    </a:outerShdw>
                  </a:effectLst>
                  <a:latin typeface="Arial" pitchFamily="34" charset="0"/>
                  <a:cs typeface="Arial" pitchFamily="34" charset="0"/>
                </a:rPr>
                <a:t>Committee</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2" name="Rectangle 8"/>
            <p:cNvSpPr>
              <a:spLocks noChangeArrowheads="1"/>
            </p:cNvSpPr>
            <p:nvPr/>
          </p:nvSpPr>
          <p:spPr bwMode="auto">
            <a:xfrm>
              <a:off x="5292474" y="5159710"/>
              <a:ext cx="712863" cy="450781"/>
            </a:xfrm>
            <a:prstGeom prst="rect">
              <a:avLst/>
            </a:prstGeom>
            <a:solidFill>
              <a:srgbClr val="EAEAEA"/>
            </a:solidFill>
            <a:ln w="9525" algn="ctr">
              <a:solidFill>
                <a:srgbClr val="000000"/>
              </a:solidFill>
              <a:miter lim="800000"/>
              <a:headEnd/>
              <a:tailEnd/>
            </a:ln>
            <a:effectLst/>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outerShdw blurRad="38100" dist="38100" dir="2700000" algn="tl">
                      <a:srgbClr val="FFFFFF"/>
                    </a:outerShdw>
                  </a:effectLst>
                  <a:latin typeface="Arial" pitchFamily="34" charset="0"/>
                  <a:cs typeface="Arial" pitchFamily="34" charset="0"/>
                </a:rPr>
                <a:t>Outreach</a:t>
              </a:r>
              <a:endParaRPr kumimoji="0" lang="en-US" sz="1400" b="0" i="0" u="none" strike="noStrike" cap="none" normalizeH="0" baseline="0" smtClean="0">
                <a:ln>
                  <a:noFill/>
                </a:ln>
                <a:solidFill>
                  <a:schemeClr val="tx1"/>
                </a:solidFill>
                <a:effectLst/>
                <a:latin typeface="Arial" pitchFamily="34" charset="0"/>
                <a:cs typeface="Arial" pitchFamily="34" charset="0"/>
              </a:endParaRPr>
            </a:p>
          </p:txBody>
        </p:sp>
        <p:sp>
          <p:nvSpPr>
            <p:cNvPr id="1033" name="Rectangle 9"/>
            <p:cNvSpPr>
              <a:spLocks noChangeArrowheads="1"/>
            </p:cNvSpPr>
            <p:nvPr/>
          </p:nvSpPr>
          <p:spPr bwMode="auto">
            <a:xfrm>
              <a:off x="3342585" y="5159710"/>
              <a:ext cx="1018974" cy="450781"/>
            </a:xfrm>
            <a:prstGeom prst="rect">
              <a:avLst/>
            </a:prstGeom>
            <a:solidFill>
              <a:srgbClr val="EAEAEA"/>
            </a:solidFill>
            <a:ln w="9525" algn="ctr">
              <a:solidFill>
                <a:srgbClr val="000000"/>
              </a:solidFill>
              <a:miter lim="800000"/>
              <a:headEnd/>
              <a:tailEnd/>
            </a:ln>
            <a:effectLst/>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outerShdw blurRad="38100" dist="38100" dir="2700000" algn="tl">
                      <a:srgbClr val="FFFFFF"/>
                    </a:outerShdw>
                  </a:effectLst>
                  <a:latin typeface="Arial" pitchFamily="34" charset="0"/>
                  <a:cs typeface="Arial" pitchFamily="34" charset="0"/>
                </a:rPr>
                <a:t>Dissemination</a:t>
              </a:r>
              <a:endParaRPr kumimoji="0" lang="en-US" sz="1400" b="0" i="0" u="none" strike="noStrike" cap="none" normalizeH="0" baseline="0" smtClean="0">
                <a:ln>
                  <a:noFill/>
                </a:ln>
                <a:solidFill>
                  <a:schemeClr val="tx1"/>
                </a:solidFill>
                <a:effectLst/>
                <a:latin typeface="Arial" pitchFamily="34" charset="0"/>
                <a:cs typeface="Arial" pitchFamily="34" charset="0"/>
              </a:endParaRPr>
            </a:p>
          </p:txBody>
        </p:sp>
        <p:sp>
          <p:nvSpPr>
            <p:cNvPr id="1034" name="Rectangle 10"/>
            <p:cNvSpPr>
              <a:spLocks noChangeArrowheads="1"/>
            </p:cNvSpPr>
            <p:nvPr/>
          </p:nvSpPr>
          <p:spPr bwMode="auto">
            <a:xfrm>
              <a:off x="4394581" y="5169145"/>
              <a:ext cx="767376" cy="450781"/>
            </a:xfrm>
            <a:prstGeom prst="rect">
              <a:avLst/>
            </a:prstGeom>
            <a:solidFill>
              <a:srgbClr val="EAEAEA"/>
            </a:solidFill>
            <a:ln w="9525" algn="ctr">
              <a:solidFill>
                <a:srgbClr val="000000"/>
              </a:solidFill>
              <a:miter lim="800000"/>
              <a:headEnd/>
              <a:tailEnd/>
            </a:ln>
            <a:effectLst/>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outerShdw blurRad="38100" dist="38100" dir="2700000" algn="tl">
                      <a:srgbClr val="FFFFFF"/>
                    </a:outerShdw>
                  </a:effectLst>
                  <a:latin typeface="Arial" pitchFamily="34" charset="0"/>
                  <a:cs typeface="Arial" pitchFamily="34" charset="0"/>
                </a:rPr>
                <a:t>Education</a:t>
              </a:r>
              <a:endParaRPr kumimoji="0" lang="en-US" sz="1400" b="0" i="0" u="none" strike="noStrike" cap="none" normalizeH="0" baseline="0" smtClean="0">
                <a:ln>
                  <a:noFill/>
                </a:ln>
                <a:solidFill>
                  <a:schemeClr val="tx1"/>
                </a:solidFill>
                <a:effectLst/>
                <a:latin typeface="Arial" pitchFamily="34" charset="0"/>
                <a:cs typeface="Arial" pitchFamily="34" charset="0"/>
              </a:endParaRPr>
            </a:p>
          </p:txBody>
        </p:sp>
        <p:sp>
          <p:nvSpPr>
            <p:cNvPr id="1035" name="Rectangle 11"/>
            <p:cNvSpPr>
              <a:spLocks noChangeArrowheads="1"/>
            </p:cNvSpPr>
            <p:nvPr/>
          </p:nvSpPr>
          <p:spPr bwMode="auto">
            <a:xfrm>
              <a:off x="2143299" y="5159710"/>
              <a:ext cx="1151063" cy="450781"/>
            </a:xfrm>
            <a:prstGeom prst="rect">
              <a:avLst/>
            </a:prstGeom>
            <a:solidFill>
              <a:srgbClr val="EAEAEA"/>
            </a:solidFill>
            <a:ln w="9525" algn="ctr">
              <a:solidFill>
                <a:srgbClr val="000000"/>
              </a:solid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outerShdw blurRad="38100" dist="38100" dir="2700000" algn="tl">
                      <a:srgbClr val="FFFFFF"/>
                    </a:outerShdw>
                  </a:effectLst>
                  <a:latin typeface="Arial" pitchFamily="34" charset="0"/>
                  <a:cs typeface="Arial" pitchFamily="34" charset="0"/>
                </a:rPr>
                <a:t>Implementation</a:t>
              </a:r>
              <a:endParaRPr kumimoji="0" lang="en-US" sz="1400" b="0" i="0" u="none" strike="noStrike" cap="none" normalizeH="0" baseline="0" smtClean="0">
                <a:ln>
                  <a:noFill/>
                </a:ln>
                <a:solidFill>
                  <a:schemeClr val="tx1"/>
                </a:solidFill>
                <a:effectLst/>
                <a:latin typeface="Arial" pitchFamily="34" charset="0"/>
                <a:cs typeface="Arial" pitchFamily="34" charset="0"/>
              </a:endParaRPr>
            </a:p>
          </p:txBody>
        </p:sp>
        <p:sp>
          <p:nvSpPr>
            <p:cNvPr id="1036" name="Rectangle 12"/>
            <p:cNvSpPr>
              <a:spLocks noChangeArrowheads="1"/>
            </p:cNvSpPr>
            <p:nvPr/>
          </p:nvSpPr>
          <p:spPr bwMode="auto">
            <a:xfrm>
              <a:off x="1136904" y="5159710"/>
              <a:ext cx="914141" cy="450781"/>
            </a:xfrm>
            <a:prstGeom prst="rect">
              <a:avLst/>
            </a:prstGeom>
            <a:solidFill>
              <a:srgbClr val="EAEAEA"/>
            </a:solidFill>
            <a:ln w="9525" algn="ctr">
              <a:solidFill>
                <a:srgbClr val="000000"/>
              </a:solidFill>
              <a:miter lim="800000"/>
              <a:headEnd/>
              <a:tailEnd/>
            </a:ln>
            <a:effectLst/>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outerShdw blurRad="38100" dist="38100" dir="2700000" algn="tl">
                      <a:srgbClr val="FFFFFF"/>
                    </a:outerShdw>
                  </a:effectLst>
                  <a:latin typeface="Arial" pitchFamily="34" charset="0"/>
                  <a:cs typeface="Arial" pitchFamily="34" charset="0"/>
                </a:rPr>
                <a:t>Applications</a:t>
              </a:r>
              <a:endParaRPr kumimoji="0" lang="en-US" sz="1400" b="0" i="0" u="none" strike="noStrike" cap="none" normalizeH="0" baseline="0" smtClean="0">
                <a:ln>
                  <a:noFill/>
                </a:ln>
                <a:solidFill>
                  <a:schemeClr val="tx1"/>
                </a:solidFill>
                <a:effectLst/>
                <a:latin typeface="Arial" pitchFamily="34" charset="0"/>
                <a:cs typeface="Arial" pitchFamily="34" charset="0"/>
              </a:endParaRPr>
            </a:p>
          </p:txBody>
        </p:sp>
        <p:sp>
          <p:nvSpPr>
            <p:cNvPr id="1039" name="Rectangle 15"/>
            <p:cNvSpPr>
              <a:spLocks noChangeArrowheads="1"/>
            </p:cNvSpPr>
            <p:nvPr/>
          </p:nvSpPr>
          <p:spPr bwMode="auto">
            <a:xfrm>
              <a:off x="1828800" y="5914505"/>
              <a:ext cx="655729" cy="338086"/>
            </a:xfrm>
            <a:prstGeom prst="rect">
              <a:avLst/>
            </a:prstGeom>
            <a:solidFill>
              <a:srgbClr val="EAEAEA"/>
            </a:solidFill>
            <a:ln w="9525" algn="ctr">
              <a:solidFill>
                <a:srgbClr val="000000"/>
              </a:solidFill>
              <a:miter lim="800000"/>
              <a:headEnd/>
              <a:tailEnd/>
            </a:ln>
            <a:effectLst/>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outerShdw blurRad="38100" dist="38100" dir="2700000" algn="tl">
                      <a:srgbClr val="FFFFFF"/>
                    </a:outerShdw>
                  </a:effectLst>
                  <a:latin typeface="Arial" pitchFamily="34" charset="0"/>
                  <a:cs typeface="Arial" pitchFamily="34" charset="0"/>
                </a:rPr>
                <a:t>Projects</a:t>
              </a:r>
              <a:endParaRPr kumimoji="0" lang="en-US" sz="1400" b="0" i="0" u="none" strike="noStrike" cap="none" normalizeH="0" baseline="0" smtClean="0">
                <a:ln>
                  <a:noFill/>
                </a:ln>
                <a:solidFill>
                  <a:schemeClr val="tx1"/>
                </a:solidFill>
                <a:effectLst/>
                <a:latin typeface="Arial" pitchFamily="34" charset="0"/>
                <a:cs typeface="Arial" pitchFamily="34" charset="0"/>
              </a:endParaRPr>
            </a:p>
          </p:txBody>
        </p:sp>
        <p:sp>
          <p:nvSpPr>
            <p:cNvPr id="1040" name="Rectangle 16"/>
            <p:cNvSpPr>
              <a:spLocks noChangeArrowheads="1"/>
            </p:cNvSpPr>
            <p:nvPr/>
          </p:nvSpPr>
          <p:spPr bwMode="auto">
            <a:xfrm>
              <a:off x="2829953" y="5918699"/>
              <a:ext cx="655729" cy="338086"/>
            </a:xfrm>
            <a:prstGeom prst="rect">
              <a:avLst/>
            </a:prstGeom>
            <a:solidFill>
              <a:srgbClr val="EAEAEA"/>
            </a:solidFill>
            <a:ln w="9525" algn="ctr">
              <a:solidFill>
                <a:srgbClr val="000000"/>
              </a:solidFill>
              <a:miter lim="800000"/>
              <a:headEnd/>
              <a:tailEnd/>
            </a:ln>
            <a:effectLst/>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outerShdw blurRad="38100" dist="38100" dir="2700000" algn="tl">
                      <a:srgbClr val="FFFFFF"/>
                    </a:outerShdw>
                  </a:effectLst>
                  <a:latin typeface="Arial" pitchFamily="34" charset="0"/>
                  <a:cs typeface="Arial" pitchFamily="34" charset="0"/>
                </a:rPr>
                <a:t>Projects</a:t>
              </a:r>
              <a:endParaRPr kumimoji="0" lang="en-US" sz="1400" b="0" i="0" u="none" strike="noStrike" cap="none" normalizeH="0" baseline="0" smtClean="0">
                <a:ln>
                  <a:noFill/>
                </a:ln>
                <a:solidFill>
                  <a:schemeClr val="tx1"/>
                </a:solidFill>
                <a:effectLst/>
                <a:latin typeface="Arial" pitchFamily="34" charset="0"/>
                <a:cs typeface="Arial" pitchFamily="34" charset="0"/>
              </a:endParaRPr>
            </a:p>
          </p:txBody>
        </p:sp>
        <p:sp>
          <p:nvSpPr>
            <p:cNvPr id="1041" name="Rectangle 17"/>
            <p:cNvSpPr>
              <a:spLocks noChangeArrowheads="1"/>
            </p:cNvSpPr>
            <p:nvPr/>
          </p:nvSpPr>
          <p:spPr bwMode="auto">
            <a:xfrm>
              <a:off x="3556444" y="5910836"/>
              <a:ext cx="438725" cy="338086"/>
            </a:xfrm>
            <a:prstGeom prst="rect">
              <a:avLst/>
            </a:prstGeom>
            <a:solidFill>
              <a:srgbClr val="EAEAEA"/>
            </a:solidFill>
            <a:ln w="9525" algn="ctr">
              <a:solidFill>
                <a:srgbClr val="000000"/>
              </a:solidFill>
              <a:miter lim="800000"/>
              <a:headEnd/>
              <a:tailEnd/>
            </a:ln>
            <a:effectLst/>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outerShdw blurRad="38100" dist="38100" dir="2700000" algn="tl">
                      <a:srgbClr val="FFFFFF"/>
                    </a:outerShdw>
                  </a:effectLst>
                  <a:latin typeface="Arial" pitchFamily="34" charset="0"/>
                  <a:cs typeface="Arial" pitchFamily="34" charset="0"/>
                </a:rPr>
                <a:t>User</a:t>
              </a:r>
              <a:endParaRPr kumimoji="0" lang="en-US" sz="1400" b="0" i="0" u="none" strike="noStrike" cap="none" normalizeH="0" baseline="0" smtClean="0">
                <a:ln>
                  <a:noFill/>
                </a:ln>
                <a:solidFill>
                  <a:schemeClr val="tx1"/>
                </a:solidFill>
                <a:effectLst/>
                <a:latin typeface="Arial" pitchFamily="34" charset="0"/>
                <a:cs typeface="Arial" pitchFamily="34" charset="0"/>
              </a:endParaRPr>
            </a:p>
          </p:txBody>
        </p:sp>
        <p:sp>
          <p:nvSpPr>
            <p:cNvPr id="1042" name="Rectangle 18"/>
            <p:cNvSpPr>
              <a:spLocks noChangeArrowheads="1"/>
            </p:cNvSpPr>
            <p:nvPr/>
          </p:nvSpPr>
          <p:spPr bwMode="auto">
            <a:xfrm>
              <a:off x="4354221" y="5914505"/>
              <a:ext cx="697662" cy="338086"/>
            </a:xfrm>
            <a:prstGeom prst="rect">
              <a:avLst/>
            </a:prstGeom>
            <a:solidFill>
              <a:srgbClr val="EAEAEA"/>
            </a:solidFill>
            <a:ln w="9525" algn="ctr">
              <a:solidFill>
                <a:srgbClr val="000000"/>
              </a:solidFill>
              <a:miter lim="800000"/>
              <a:headEnd/>
              <a:tailEnd/>
            </a:ln>
            <a:effectLst/>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outerShdw blurRad="38100" dist="38100" dir="2700000" algn="tl">
                      <a:srgbClr val="FFFFFF"/>
                    </a:outerShdw>
                  </a:effectLst>
                  <a:latin typeface="Arial" pitchFamily="34" charset="0"/>
                  <a:cs typeface="Arial" pitchFamily="34" charset="0"/>
                </a:rPr>
                <a:t>Students</a:t>
              </a:r>
              <a:endParaRPr kumimoji="0" lang="en-US" sz="1400" b="0" i="0" u="none" strike="noStrike" cap="none" normalizeH="0" baseline="0" smtClean="0">
                <a:ln>
                  <a:noFill/>
                </a:ln>
                <a:solidFill>
                  <a:schemeClr val="tx1"/>
                </a:solidFill>
                <a:effectLst/>
                <a:latin typeface="Arial" pitchFamily="34" charset="0"/>
                <a:cs typeface="Arial" pitchFamily="34" charset="0"/>
              </a:endParaRPr>
            </a:p>
          </p:txBody>
        </p:sp>
        <p:sp>
          <p:nvSpPr>
            <p:cNvPr id="1043" name="Rectangle 19"/>
            <p:cNvSpPr>
              <a:spLocks noChangeArrowheads="1"/>
            </p:cNvSpPr>
            <p:nvPr/>
          </p:nvSpPr>
          <p:spPr bwMode="auto">
            <a:xfrm>
              <a:off x="5454964" y="5906643"/>
              <a:ext cx="655205" cy="338086"/>
            </a:xfrm>
            <a:prstGeom prst="rect">
              <a:avLst/>
            </a:prstGeom>
            <a:solidFill>
              <a:srgbClr val="EAEAEA"/>
            </a:solidFill>
            <a:ln w="9525" algn="ctr">
              <a:solidFill>
                <a:srgbClr val="000000"/>
              </a:solidFill>
              <a:miter lim="800000"/>
              <a:headEnd/>
              <a:tailEnd/>
            </a:ln>
            <a:effectLst/>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outerShdw blurRad="38100" dist="38100" dir="2700000" algn="tl">
                      <a:srgbClr val="FFFFFF"/>
                    </a:outerShdw>
                  </a:effectLst>
                  <a:latin typeface="Arial" pitchFamily="34" charset="0"/>
                  <a:cs typeface="Arial" pitchFamily="34" charset="0"/>
                </a:rPr>
                <a:t>Training</a:t>
              </a:r>
              <a:endParaRPr kumimoji="0" lang="en-US" sz="1400" b="0" i="0" u="none" strike="noStrike" cap="none" normalizeH="0" baseline="0" smtClean="0">
                <a:ln>
                  <a:noFill/>
                </a:ln>
                <a:solidFill>
                  <a:schemeClr val="tx1"/>
                </a:solidFill>
                <a:effectLst/>
                <a:latin typeface="Arial" pitchFamily="34" charset="0"/>
                <a:cs typeface="Arial" pitchFamily="34" charset="0"/>
              </a:endParaRPr>
            </a:p>
          </p:txBody>
        </p:sp>
        <p:sp>
          <p:nvSpPr>
            <p:cNvPr id="1044" name="Line 20"/>
            <p:cNvSpPr>
              <a:spLocks noChangeShapeType="1"/>
            </p:cNvSpPr>
            <p:nvPr/>
          </p:nvSpPr>
          <p:spPr bwMode="auto">
            <a:xfrm>
              <a:off x="706042" y="4868799"/>
              <a:ext cx="4914034" cy="0"/>
            </a:xfrm>
            <a:prstGeom prst="line">
              <a:avLst/>
            </a:prstGeom>
            <a:noFill/>
            <a:ln w="9525">
              <a:solidFill>
                <a:srgbClr val="000000"/>
              </a:solidFill>
              <a:round/>
              <a:headEnd/>
              <a:tailEnd/>
            </a:ln>
            <a:effectLst/>
          </p:spPr>
          <p:txBody>
            <a:bodyPr vert="horz" wrap="none" lIns="91440" tIns="45720" rIns="91440" bIns="45720" numCol="1" anchor="ctr" anchorCtr="0" compatLnSpc="1">
              <a:prstTxWarp prst="textNoShape">
                <a:avLst/>
              </a:prstTxWarp>
            </a:bodyPr>
            <a:lstStyle/>
            <a:p>
              <a:endParaRPr lang="en-US" sz="1400"/>
            </a:p>
          </p:txBody>
        </p:sp>
        <p:sp>
          <p:nvSpPr>
            <p:cNvPr id="1045" name="Line 21"/>
            <p:cNvSpPr>
              <a:spLocks noChangeShapeType="1"/>
            </p:cNvSpPr>
            <p:nvPr/>
          </p:nvSpPr>
          <p:spPr bwMode="auto">
            <a:xfrm flipH="1">
              <a:off x="2269098" y="4593613"/>
              <a:ext cx="524" cy="275186"/>
            </a:xfrm>
            <a:prstGeom prst="line">
              <a:avLst/>
            </a:prstGeom>
            <a:noFill/>
            <a:ln w="9525">
              <a:solidFill>
                <a:srgbClr val="000000"/>
              </a:solidFill>
              <a:round/>
              <a:headEnd/>
              <a:tailEnd/>
            </a:ln>
            <a:effectLst/>
          </p:spPr>
          <p:txBody>
            <a:bodyPr vert="horz" wrap="none" lIns="91440" tIns="45720" rIns="91440" bIns="45720" numCol="1" anchor="ctr" anchorCtr="0" compatLnSpc="1">
              <a:prstTxWarp prst="textNoShape">
                <a:avLst/>
              </a:prstTxWarp>
            </a:bodyPr>
            <a:lstStyle/>
            <a:p>
              <a:endParaRPr lang="en-US" sz="1400"/>
            </a:p>
          </p:txBody>
        </p:sp>
        <p:sp>
          <p:nvSpPr>
            <p:cNvPr id="1046" name="Line 22"/>
            <p:cNvSpPr>
              <a:spLocks noChangeShapeType="1"/>
            </p:cNvSpPr>
            <p:nvPr/>
          </p:nvSpPr>
          <p:spPr bwMode="auto">
            <a:xfrm flipH="1">
              <a:off x="710235" y="4868799"/>
              <a:ext cx="0" cy="275186"/>
            </a:xfrm>
            <a:prstGeom prst="line">
              <a:avLst/>
            </a:prstGeom>
            <a:noFill/>
            <a:ln w="9525">
              <a:solidFill>
                <a:srgbClr val="000000"/>
              </a:solidFill>
              <a:round/>
              <a:headEnd/>
              <a:tailEnd/>
            </a:ln>
            <a:effectLst/>
          </p:spPr>
          <p:txBody>
            <a:bodyPr vert="horz" wrap="none" lIns="91440" tIns="45720" rIns="91440" bIns="45720" numCol="1" anchor="ctr" anchorCtr="0" compatLnSpc="1">
              <a:prstTxWarp prst="textNoShape">
                <a:avLst/>
              </a:prstTxWarp>
            </a:bodyPr>
            <a:lstStyle/>
            <a:p>
              <a:endParaRPr lang="en-US" sz="1400"/>
            </a:p>
          </p:txBody>
        </p:sp>
        <p:sp>
          <p:nvSpPr>
            <p:cNvPr id="1047" name="Line 23"/>
            <p:cNvSpPr>
              <a:spLocks noChangeShapeType="1"/>
            </p:cNvSpPr>
            <p:nvPr/>
          </p:nvSpPr>
          <p:spPr bwMode="auto">
            <a:xfrm>
              <a:off x="2644399" y="5619925"/>
              <a:ext cx="7862" cy="133662"/>
            </a:xfrm>
            <a:prstGeom prst="line">
              <a:avLst/>
            </a:prstGeom>
            <a:noFill/>
            <a:ln w="9525">
              <a:solidFill>
                <a:srgbClr val="000000"/>
              </a:solidFill>
              <a:round/>
              <a:headEnd/>
              <a:tailEnd/>
            </a:ln>
            <a:effectLst/>
          </p:spPr>
          <p:txBody>
            <a:bodyPr vert="horz" wrap="none" lIns="91440" tIns="45720" rIns="91440" bIns="45720" numCol="1" anchor="ctr" anchorCtr="0" compatLnSpc="1">
              <a:prstTxWarp prst="textNoShape">
                <a:avLst/>
              </a:prstTxWarp>
            </a:bodyPr>
            <a:lstStyle/>
            <a:p>
              <a:endParaRPr lang="en-US" sz="1400"/>
            </a:p>
          </p:txBody>
        </p:sp>
        <p:sp>
          <p:nvSpPr>
            <p:cNvPr id="1048" name="Line 24"/>
            <p:cNvSpPr>
              <a:spLocks noChangeShapeType="1"/>
            </p:cNvSpPr>
            <p:nvPr/>
          </p:nvSpPr>
          <p:spPr bwMode="auto">
            <a:xfrm flipH="1">
              <a:off x="1653730" y="4876661"/>
              <a:ext cx="0" cy="275186"/>
            </a:xfrm>
            <a:prstGeom prst="line">
              <a:avLst/>
            </a:prstGeom>
            <a:noFill/>
            <a:ln w="9525">
              <a:solidFill>
                <a:srgbClr val="000000"/>
              </a:solidFill>
              <a:round/>
              <a:headEnd/>
              <a:tailEnd/>
            </a:ln>
            <a:effectLst/>
          </p:spPr>
          <p:txBody>
            <a:bodyPr vert="horz" wrap="none" lIns="91440" tIns="45720" rIns="91440" bIns="45720" numCol="1" anchor="ctr" anchorCtr="0" compatLnSpc="1">
              <a:prstTxWarp prst="textNoShape">
                <a:avLst/>
              </a:prstTxWarp>
            </a:bodyPr>
            <a:lstStyle/>
            <a:p>
              <a:endParaRPr lang="en-US" sz="1400"/>
            </a:p>
          </p:txBody>
        </p:sp>
        <p:sp>
          <p:nvSpPr>
            <p:cNvPr id="1049" name="Line 25"/>
            <p:cNvSpPr>
              <a:spLocks noChangeShapeType="1"/>
            </p:cNvSpPr>
            <p:nvPr/>
          </p:nvSpPr>
          <p:spPr bwMode="auto">
            <a:xfrm flipH="1">
              <a:off x="2652261" y="4876661"/>
              <a:ext cx="0" cy="275186"/>
            </a:xfrm>
            <a:prstGeom prst="line">
              <a:avLst/>
            </a:prstGeom>
            <a:noFill/>
            <a:ln w="9525">
              <a:solidFill>
                <a:srgbClr val="000000"/>
              </a:solidFill>
              <a:round/>
              <a:headEnd/>
              <a:tailEnd/>
            </a:ln>
            <a:effectLst/>
          </p:spPr>
          <p:txBody>
            <a:bodyPr vert="horz" wrap="none" lIns="91440" tIns="45720" rIns="91440" bIns="45720" numCol="1" anchor="ctr" anchorCtr="0" compatLnSpc="1">
              <a:prstTxWarp prst="textNoShape">
                <a:avLst/>
              </a:prstTxWarp>
            </a:bodyPr>
            <a:lstStyle/>
            <a:p>
              <a:endParaRPr lang="en-US" sz="1400"/>
            </a:p>
          </p:txBody>
        </p:sp>
        <p:sp>
          <p:nvSpPr>
            <p:cNvPr id="1050" name="Line 26"/>
            <p:cNvSpPr>
              <a:spLocks noChangeShapeType="1"/>
            </p:cNvSpPr>
            <p:nvPr/>
          </p:nvSpPr>
          <p:spPr bwMode="auto">
            <a:xfrm flipH="1">
              <a:off x="3682243" y="4876661"/>
              <a:ext cx="0" cy="275186"/>
            </a:xfrm>
            <a:prstGeom prst="line">
              <a:avLst/>
            </a:prstGeom>
            <a:noFill/>
            <a:ln w="9525">
              <a:solidFill>
                <a:srgbClr val="000000"/>
              </a:solidFill>
              <a:round/>
              <a:headEnd/>
              <a:tailEnd/>
            </a:ln>
            <a:effectLst/>
          </p:spPr>
          <p:txBody>
            <a:bodyPr vert="horz" wrap="none" lIns="91440" tIns="45720" rIns="91440" bIns="45720" numCol="1" anchor="ctr" anchorCtr="0" compatLnSpc="1">
              <a:prstTxWarp prst="textNoShape">
                <a:avLst/>
              </a:prstTxWarp>
            </a:bodyPr>
            <a:lstStyle/>
            <a:p>
              <a:endParaRPr lang="en-US" sz="1400"/>
            </a:p>
          </p:txBody>
        </p:sp>
        <p:sp>
          <p:nvSpPr>
            <p:cNvPr id="1051" name="Line 27"/>
            <p:cNvSpPr>
              <a:spLocks noChangeShapeType="1"/>
            </p:cNvSpPr>
            <p:nvPr/>
          </p:nvSpPr>
          <p:spPr bwMode="auto">
            <a:xfrm flipH="1">
              <a:off x="4625738" y="4876661"/>
              <a:ext cx="0" cy="275186"/>
            </a:xfrm>
            <a:prstGeom prst="line">
              <a:avLst/>
            </a:prstGeom>
            <a:noFill/>
            <a:ln w="9525">
              <a:solidFill>
                <a:srgbClr val="000000"/>
              </a:solidFill>
              <a:round/>
              <a:headEnd/>
              <a:tailEnd/>
            </a:ln>
            <a:effectLst/>
          </p:spPr>
          <p:txBody>
            <a:bodyPr vert="horz" wrap="none" lIns="91440" tIns="45720" rIns="91440" bIns="45720" numCol="1" anchor="ctr" anchorCtr="0" compatLnSpc="1">
              <a:prstTxWarp prst="textNoShape">
                <a:avLst/>
              </a:prstTxWarp>
            </a:bodyPr>
            <a:lstStyle/>
            <a:p>
              <a:endParaRPr lang="en-US" sz="1400"/>
            </a:p>
          </p:txBody>
        </p:sp>
        <p:sp>
          <p:nvSpPr>
            <p:cNvPr id="1052" name="Line 28"/>
            <p:cNvSpPr>
              <a:spLocks noChangeShapeType="1"/>
            </p:cNvSpPr>
            <p:nvPr/>
          </p:nvSpPr>
          <p:spPr bwMode="auto">
            <a:xfrm flipH="1">
              <a:off x="5620076" y="4876661"/>
              <a:ext cx="0" cy="275186"/>
            </a:xfrm>
            <a:prstGeom prst="line">
              <a:avLst/>
            </a:prstGeom>
            <a:noFill/>
            <a:ln w="9525">
              <a:solidFill>
                <a:srgbClr val="000000"/>
              </a:solidFill>
              <a:round/>
              <a:headEnd/>
              <a:tailEnd/>
            </a:ln>
            <a:effectLst/>
          </p:spPr>
          <p:txBody>
            <a:bodyPr vert="horz" wrap="none" lIns="91440" tIns="45720" rIns="91440" bIns="45720" numCol="1" anchor="ctr" anchorCtr="0" compatLnSpc="1">
              <a:prstTxWarp prst="textNoShape">
                <a:avLst/>
              </a:prstTxWarp>
            </a:bodyPr>
            <a:lstStyle/>
            <a:p>
              <a:endParaRPr lang="en-US" sz="1400"/>
            </a:p>
          </p:txBody>
        </p:sp>
        <p:sp>
          <p:nvSpPr>
            <p:cNvPr id="1053" name="Line 29"/>
            <p:cNvSpPr>
              <a:spLocks noChangeShapeType="1"/>
            </p:cNvSpPr>
            <p:nvPr/>
          </p:nvSpPr>
          <p:spPr bwMode="auto">
            <a:xfrm flipH="1">
              <a:off x="4586425" y="5623595"/>
              <a:ext cx="0" cy="275186"/>
            </a:xfrm>
            <a:prstGeom prst="line">
              <a:avLst/>
            </a:prstGeom>
            <a:noFill/>
            <a:ln w="9525">
              <a:solidFill>
                <a:srgbClr val="000000"/>
              </a:solidFill>
              <a:round/>
              <a:headEnd/>
              <a:tailEnd/>
            </a:ln>
            <a:effectLst/>
          </p:spPr>
          <p:txBody>
            <a:bodyPr vert="horz" wrap="none" lIns="91440" tIns="45720" rIns="91440" bIns="45720" numCol="1" anchor="ctr" anchorCtr="0" compatLnSpc="1">
              <a:prstTxWarp prst="textNoShape">
                <a:avLst/>
              </a:prstTxWarp>
            </a:bodyPr>
            <a:lstStyle/>
            <a:p>
              <a:endParaRPr lang="en-US" sz="1400"/>
            </a:p>
          </p:txBody>
        </p:sp>
        <p:sp>
          <p:nvSpPr>
            <p:cNvPr id="1054" name="Line 30"/>
            <p:cNvSpPr>
              <a:spLocks noChangeShapeType="1"/>
            </p:cNvSpPr>
            <p:nvPr/>
          </p:nvSpPr>
          <p:spPr bwMode="auto">
            <a:xfrm flipH="1">
              <a:off x="3737280" y="5627788"/>
              <a:ext cx="0" cy="275186"/>
            </a:xfrm>
            <a:prstGeom prst="line">
              <a:avLst/>
            </a:prstGeom>
            <a:noFill/>
            <a:ln w="9525">
              <a:solidFill>
                <a:srgbClr val="000000"/>
              </a:solidFill>
              <a:round/>
              <a:headEnd/>
              <a:tailEnd/>
            </a:ln>
            <a:effectLst/>
          </p:spPr>
          <p:txBody>
            <a:bodyPr vert="horz" wrap="none" lIns="91440" tIns="45720" rIns="91440" bIns="45720" numCol="1" anchor="ctr" anchorCtr="0" compatLnSpc="1">
              <a:prstTxWarp prst="textNoShape">
                <a:avLst/>
              </a:prstTxWarp>
            </a:bodyPr>
            <a:lstStyle/>
            <a:p>
              <a:endParaRPr lang="en-US" sz="1400"/>
            </a:p>
          </p:txBody>
        </p:sp>
        <p:sp>
          <p:nvSpPr>
            <p:cNvPr id="1055" name="Line 31"/>
            <p:cNvSpPr>
              <a:spLocks noChangeShapeType="1"/>
            </p:cNvSpPr>
            <p:nvPr/>
          </p:nvSpPr>
          <p:spPr bwMode="auto">
            <a:xfrm flipH="1">
              <a:off x="5663582" y="5623595"/>
              <a:ext cx="0" cy="275186"/>
            </a:xfrm>
            <a:prstGeom prst="line">
              <a:avLst/>
            </a:prstGeom>
            <a:noFill/>
            <a:ln w="9525">
              <a:solidFill>
                <a:srgbClr val="000000"/>
              </a:solidFill>
              <a:round/>
              <a:headEnd/>
              <a:tailEnd/>
            </a:ln>
            <a:effectLst/>
          </p:spPr>
          <p:txBody>
            <a:bodyPr vert="horz" wrap="none" lIns="91440" tIns="45720" rIns="91440" bIns="45720" numCol="1" anchor="ctr" anchorCtr="0" compatLnSpc="1">
              <a:prstTxWarp prst="textNoShape">
                <a:avLst/>
              </a:prstTxWarp>
            </a:bodyPr>
            <a:lstStyle/>
            <a:p>
              <a:endParaRPr lang="en-US" sz="1400"/>
            </a:p>
          </p:txBody>
        </p:sp>
        <p:sp>
          <p:nvSpPr>
            <p:cNvPr id="1056" name="Line 32"/>
            <p:cNvSpPr>
              <a:spLocks noChangeShapeType="1"/>
            </p:cNvSpPr>
            <p:nvPr/>
          </p:nvSpPr>
          <p:spPr bwMode="auto">
            <a:xfrm>
              <a:off x="2152734" y="5749394"/>
              <a:ext cx="959219" cy="0"/>
            </a:xfrm>
            <a:prstGeom prst="line">
              <a:avLst/>
            </a:prstGeom>
            <a:noFill/>
            <a:ln w="9525">
              <a:solidFill>
                <a:srgbClr val="000000"/>
              </a:solidFill>
              <a:round/>
              <a:headEnd/>
              <a:tailEnd/>
            </a:ln>
            <a:effectLst/>
          </p:spPr>
          <p:txBody>
            <a:bodyPr vert="horz" wrap="none" lIns="91440" tIns="45720" rIns="91440" bIns="45720" numCol="1" anchor="ctr" anchorCtr="0" compatLnSpc="1">
              <a:prstTxWarp prst="textNoShape">
                <a:avLst/>
              </a:prstTxWarp>
            </a:bodyPr>
            <a:lstStyle/>
            <a:p>
              <a:endParaRPr lang="en-US" sz="1400"/>
            </a:p>
          </p:txBody>
        </p:sp>
        <p:sp>
          <p:nvSpPr>
            <p:cNvPr id="1057" name="Line 33"/>
            <p:cNvSpPr>
              <a:spLocks noChangeShapeType="1"/>
            </p:cNvSpPr>
            <p:nvPr/>
          </p:nvSpPr>
          <p:spPr bwMode="auto">
            <a:xfrm>
              <a:off x="2152734" y="5749394"/>
              <a:ext cx="0" cy="161442"/>
            </a:xfrm>
            <a:prstGeom prst="line">
              <a:avLst/>
            </a:prstGeom>
            <a:noFill/>
            <a:ln w="9525">
              <a:solidFill>
                <a:srgbClr val="000000"/>
              </a:solidFill>
              <a:round/>
              <a:headEnd/>
              <a:tailEnd/>
            </a:ln>
            <a:effectLst/>
          </p:spPr>
          <p:txBody>
            <a:bodyPr vert="horz" wrap="none" lIns="91440" tIns="45720" rIns="91440" bIns="45720" numCol="1" anchor="ctr" anchorCtr="0" compatLnSpc="1">
              <a:prstTxWarp prst="textNoShape">
                <a:avLst/>
              </a:prstTxWarp>
            </a:bodyPr>
            <a:lstStyle/>
            <a:p>
              <a:endParaRPr lang="en-US" sz="1400"/>
            </a:p>
          </p:txBody>
        </p:sp>
        <p:sp>
          <p:nvSpPr>
            <p:cNvPr id="1058" name="Line 34"/>
            <p:cNvSpPr>
              <a:spLocks noChangeShapeType="1"/>
            </p:cNvSpPr>
            <p:nvPr/>
          </p:nvSpPr>
          <p:spPr bwMode="auto">
            <a:xfrm>
              <a:off x="3111953" y="5753587"/>
              <a:ext cx="0" cy="160918"/>
            </a:xfrm>
            <a:prstGeom prst="line">
              <a:avLst/>
            </a:prstGeom>
            <a:noFill/>
            <a:ln w="9525">
              <a:solidFill>
                <a:srgbClr val="000000"/>
              </a:solidFill>
              <a:round/>
              <a:headEnd/>
              <a:tailEnd/>
            </a:ln>
            <a:effectLst/>
          </p:spPr>
          <p:txBody>
            <a:bodyPr vert="horz" wrap="none" lIns="91440" tIns="45720" rIns="91440" bIns="45720" numCol="1" anchor="ctr" anchorCtr="0" compatLnSpc="1">
              <a:prstTxWarp prst="textNoShape">
                <a:avLst/>
              </a:prstTxWarp>
            </a:bodyPr>
            <a:lstStyle/>
            <a:p>
              <a:endParaRPr lang="en-US" sz="1400"/>
            </a:p>
          </p:txBody>
        </p:sp>
        <p:sp>
          <p:nvSpPr>
            <p:cNvPr id="1059" name="Line 35"/>
            <p:cNvSpPr>
              <a:spLocks noChangeShapeType="1"/>
            </p:cNvSpPr>
            <p:nvPr/>
          </p:nvSpPr>
          <p:spPr bwMode="auto">
            <a:xfrm flipH="1">
              <a:off x="3740949" y="6260453"/>
              <a:ext cx="0" cy="275186"/>
            </a:xfrm>
            <a:prstGeom prst="line">
              <a:avLst/>
            </a:prstGeom>
            <a:noFill/>
            <a:ln w="9525">
              <a:solidFill>
                <a:srgbClr val="000000"/>
              </a:solidFill>
              <a:round/>
              <a:headEnd/>
              <a:tailEnd/>
            </a:ln>
            <a:effectLst/>
          </p:spPr>
          <p:txBody>
            <a:bodyPr vert="horz" wrap="none" lIns="91440" tIns="45720" rIns="91440" bIns="45720" numCol="1" anchor="ctr" anchorCtr="0" compatLnSpc="1">
              <a:prstTxWarp prst="textNoShape">
                <a:avLst/>
              </a:prstTxWarp>
            </a:bodyPr>
            <a:lstStyle/>
            <a:p>
              <a:endParaRPr lang="en-US" sz="1400"/>
            </a:p>
          </p:txBody>
        </p:sp>
        <p:sp>
          <p:nvSpPr>
            <p:cNvPr id="1060" name="Line 36"/>
            <p:cNvSpPr>
              <a:spLocks noChangeShapeType="1"/>
            </p:cNvSpPr>
            <p:nvPr/>
          </p:nvSpPr>
          <p:spPr bwMode="auto">
            <a:xfrm flipH="1">
              <a:off x="4594288" y="6264647"/>
              <a:ext cx="0" cy="275186"/>
            </a:xfrm>
            <a:prstGeom prst="line">
              <a:avLst/>
            </a:prstGeom>
            <a:noFill/>
            <a:ln w="9525">
              <a:solidFill>
                <a:srgbClr val="000000"/>
              </a:solidFill>
              <a:round/>
              <a:headEnd/>
              <a:tailEnd/>
            </a:ln>
            <a:effectLst/>
          </p:spPr>
          <p:txBody>
            <a:bodyPr vert="horz" wrap="none" lIns="91440" tIns="45720" rIns="91440" bIns="45720" numCol="1" anchor="ctr" anchorCtr="0" compatLnSpc="1">
              <a:prstTxWarp prst="textNoShape">
                <a:avLst/>
              </a:prstTxWarp>
            </a:bodyPr>
            <a:lstStyle/>
            <a:p>
              <a:endParaRPr lang="en-US" sz="1400"/>
            </a:p>
          </p:txBody>
        </p:sp>
        <p:sp>
          <p:nvSpPr>
            <p:cNvPr id="1061" name="Line 37"/>
            <p:cNvSpPr>
              <a:spLocks noChangeShapeType="1"/>
            </p:cNvSpPr>
            <p:nvPr/>
          </p:nvSpPr>
          <p:spPr bwMode="auto">
            <a:xfrm flipH="1">
              <a:off x="5671444" y="6256784"/>
              <a:ext cx="0" cy="275186"/>
            </a:xfrm>
            <a:prstGeom prst="line">
              <a:avLst/>
            </a:prstGeom>
            <a:noFill/>
            <a:ln w="9525">
              <a:solidFill>
                <a:srgbClr val="000000"/>
              </a:solidFill>
              <a:round/>
              <a:headEnd/>
              <a:tailEnd/>
            </a:ln>
            <a:effectLst/>
          </p:spPr>
          <p:txBody>
            <a:bodyPr vert="horz" wrap="none" lIns="91440" tIns="45720" rIns="91440" bIns="45720" numCol="1" anchor="ctr" anchorCtr="0" compatLnSpc="1">
              <a:prstTxWarp prst="textNoShape">
                <a:avLst/>
              </a:prstTxWarp>
            </a:bodyPr>
            <a:lstStyle/>
            <a:p>
              <a:endParaRPr lang="en-US" sz="1400"/>
            </a:p>
          </p:txBody>
        </p:sp>
        <p:sp>
          <p:nvSpPr>
            <p:cNvPr id="1062" name="Line 38"/>
            <p:cNvSpPr>
              <a:spLocks noChangeShapeType="1"/>
            </p:cNvSpPr>
            <p:nvPr/>
          </p:nvSpPr>
          <p:spPr bwMode="auto">
            <a:xfrm flipH="1">
              <a:off x="2144871" y="6264647"/>
              <a:ext cx="0" cy="275186"/>
            </a:xfrm>
            <a:prstGeom prst="line">
              <a:avLst/>
            </a:prstGeom>
            <a:noFill/>
            <a:ln w="9525">
              <a:solidFill>
                <a:srgbClr val="000000"/>
              </a:solidFill>
              <a:round/>
              <a:headEnd/>
              <a:tailEnd/>
            </a:ln>
            <a:effectLst/>
          </p:spPr>
          <p:txBody>
            <a:bodyPr vert="horz" wrap="none" lIns="91440" tIns="45720" rIns="91440" bIns="45720" numCol="1" anchor="ctr" anchorCtr="0" compatLnSpc="1">
              <a:prstTxWarp prst="textNoShape">
                <a:avLst/>
              </a:prstTxWarp>
            </a:bodyPr>
            <a:lstStyle/>
            <a:p>
              <a:endParaRPr lang="en-US" sz="1400"/>
            </a:p>
          </p:txBody>
        </p:sp>
        <p:sp>
          <p:nvSpPr>
            <p:cNvPr id="1063" name="Line 39"/>
            <p:cNvSpPr>
              <a:spLocks noChangeShapeType="1"/>
            </p:cNvSpPr>
            <p:nvPr/>
          </p:nvSpPr>
          <p:spPr bwMode="auto">
            <a:xfrm flipH="1">
              <a:off x="3108284" y="6260453"/>
              <a:ext cx="0" cy="275186"/>
            </a:xfrm>
            <a:prstGeom prst="line">
              <a:avLst/>
            </a:prstGeom>
            <a:noFill/>
            <a:ln w="9525">
              <a:solidFill>
                <a:srgbClr val="000000"/>
              </a:solidFill>
              <a:round/>
              <a:headEnd/>
              <a:tailEnd/>
            </a:ln>
            <a:effectLst/>
          </p:spPr>
          <p:txBody>
            <a:bodyPr vert="horz" wrap="none" lIns="91440" tIns="45720" rIns="91440" bIns="45720" numCol="1" anchor="ctr" anchorCtr="0" compatLnSpc="1">
              <a:prstTxWarp prst="textNoShape">
                <a:avLst/>
              </a:prstTxWarp>
            </a:bodyPr>
            <a:lstStyle/>
            <a:p>
              <a:endParaRPr lang="en-US" sz="1400"/>
            </a:p>
          </p:txBody>
        </p:sp>
        <p:sp>
          <p:nvSpPr>
            <p:cNvPr id="1064" name="Rectangle 40"/>
            <p:cNvSpPr>
              <a:spLocks noChangeArrowheads="1"/>
            </p:cNvSpPr>
            <p:nvPr/>
          </p:nvSpPr>
          <p:spPr bwMode="auto">
            <a:xfrm>
              <a:off x="1954600" y="6543502"/>
              <a:ext cx="4151376" cy="314498"/>
            </a:xfrm>
            <a:prstGeom prst="rect">
              <a:avLst/>
            </a:prstGeom>
            <a:solidFill>
              <a:srgbClr val="EAEAEA"/>
            </a:solidFill>
            <a:ln w="9525" algn="ctr">
              <a:solidFill>
                <a:srgbClr val="000000"/>
              </a:solid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outerShdw blurRad="38100" dist="38100" dir="2700000" algn="tl">
                      <a:srgbClr val="FFFFFF"/>
                    </a:outerShdw>
                  </a:effectLst>
                  <a:latin typeface="Arial" pitchFamily="34" charset="0"/>
                  <a:cs typeface="Arial" pitchFamily="34" charset="0"/>
                </a:rPr>
                <a:t>User Community</a:t>
              </a:r>
              <a:endParaRPr kumimoji="0" lang="en-US" sz="1400" b="0" i="0" u="none" strike="noStrike" cap="none" normalizeH="0" baseline="0" smtClean="0">
                <a:ln>
                  <a:noFill/>
                </a:ln>
                <a:solidFill>
                  <a:schemeClr val="tx1"/>
                </a:solidFill>
                <a:effectLst/>
                <a:latin typeface="Arial" pitchFamily="34" charset="0"/>
                <a:cs typeface="Arial" pitchFamily="34" charset="0"/>
              </a:endParaRPr>
            </a:p>
          </p:txBody>
        </p:sp>
        <p:sp>
          <p:nvSpPr>
            <p:cNvPr id="47" name="Line 13"/>
            <p:cNvSpPr>
              <a:spLocks noChangeShapeType="1"/>
            </p:cNvSpPr>
            <p:nvPr/>
          </p:nvSpPr>
          <p:spPr bwMode="auto">
            <a:xfrm flipV="1">
              <a:off x="2769591" y="4338812"/>
              <a:ext cx="302442" cy="524"/>
            </a:xfrm>
            <a:prstGeom prst="line">
              <a:avLst/>
            </a:prstGeom>
            <a:noFill/>
            <a:ln w="9525">
              <a:solidFill>
                <a:srgbClr val="000000"/>
              </a:solidFill>
              <a:round/>
              <a:headEnd/>
              <a:tailEnd/>
            </a:ln>
            <a:effectLst/>
          </p:spPr>
          <p:txBody>
            <a:bodyPr vert="horz" wrap="none" lIns="91440" tIns="45720" rIns="91440" bIns="45720" numCol="1" anchor="ctr" anchorCtr="0" compatLnSpc="1">
              <a:prstTxWarp prst="textNoShape">
                <a:avLst/>
              </a:prstTxWarp>
            </a:bodyPr>
            <a:lstStyle/>
            <a:p>
              <a:endParaRPr lang="en-US" sz="1400"/>
            </a:p>
          </p:txBody>
        </p: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p:cNvSpPr>
          <p:nvPr>
            <p:ph type="title"/>
          </p:nvPr>
        </p:nvSpPr>
        <p:spPr/>
        <p:txBody>
          <a:bodyPr/>
          <a:lstStyle/>
          <a:p>
            <a:r>
              <a:rPr lang="en-US" smtClean="0"/>
              <a:t>External Advisory Board</a:t>
            </a:r>
          </a:p>
        </p:txBody>
      </p:sp>
      <p:sp>
        <p:nvSpPr>
          <p:cNvPr id="47107" name="Rectangle 3"/>
          <p:cNvSpPr>
            <a:spLocks noGrp="1"/>
          </p:cNvSpPr>
          <p:nvPr>
            <p:ph type="body" idx="1"/>
          </p:nvPr>
        </p:nvSpPr>
        <p:spPr/>
        <p:txBody>
          <a:bodyPr/>
          <a:lstStyle/>
          <a:p>
            <a:pPr lvl="3"/>
            <a:endParaRPr lang="en-US" sz="800" dirty="0" smtClean="0"/>
          </a:p>
          <a:p>
            <a:r>
              <a:rPr lang="en-US" sz="1800" b="1" dirty="0" smtClean="0"/>
              <a:t>Composition: reflects diversity of scientific domains within the Center.  </a:t>
            </a:r>
          </a:p>
          <a:p>
            <a:pPr lvl="1"/>
            <a:r>
              <a:rPr lang="en-US" sz="1800" dirty="0" smtClean="0"/>
              <a:t>A renowned Computer Scientist who is expert in </a:t>
            </a:r>
          </a:p>
          <a:p>
            <a:pPr lvl="1"/>
            <a:r>
              <a:rPr lang="en-US" sz="1800" dirty="0" smtClean="0"/>
              <a:t>A renowned Information Theorist who is expert in</a:t>
            </a:r>
          </a:p>
          <a:p>
            <a:pPr lvl="1"/>
            <a:r>
              <a:rPr lang="en-US" sz="1800" dirty="0" smtClean="0"/>
              <a:t>Domain scientists in XXX, YYY, ZZZ. </a:t>
            </a:r>
          </a:p>
          <a:p>
            <a:pPr lvl="1"/>
            <a:endParaRPr lang="en-US" sz="1800" dirty="0" smtClean="0"/>
          </a:p>
          <a:p>
            <a:r>
              <a:rPr lang="en-US" sz="1800" dirty="0" smtClean="0"/>
              <a:t> </a:t>
            </a:r>
            <a:r>
              <a:rPr lang="en-US" sz="1800" b="1" dirty="0" smtClean="0"/>
              <a:t>Coordination</a:t>
            </a:r>
          </a:p>
          <a:p>
            <a:pPr lvl="2"/>
            <a:endParaRPr lang="en-US" sz="1800" b="1" dirty="0" smtClean="0"/>
          </a:p>
          <a:p>
            <a:pPr lvl="1"/>
            <a:r>
              <a:rPr lang="en-US" sz="1800" dirty="0" smtClean="0"/>
              <a:t>External Advisory Board will receive quarterly progress reports from the Managing Director </a:t>
            </a:r>
          </a:p>
          <a:p>
            <a:pPr lvl="1"/>
            <a:r>
              <a:rPr lang="en-US" sz="1800" dirty="0" smtClean="0"/>
              <a:t>Will meet with the Center Director and the NSF Project Officer each year</a:t>
            </a:r>
          </a:p>
          <a:p>
            <a:pPr lvl="1"/>
            <a:r>
              <a:rPr lang="en-US" sz="1800" dirty="0" smtClean="0"/>
              <a:t>In-person meeting at the annual “all hands” meeting of the Center. This meeting will provide a forum for a high quality, detailed appraisal of the Center’s progress </a:t>
            </a:r>
          </a:p>
          <a:p>
            <a:endParaRPr lang="en-US" sz="1800"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type="title"/>
          </p:nvPr>
        </p:nvSpPr>
        <p:spPr/>
        <p:txBody>
          <a:bodyPr/>
          <a:lstStyle/>
          <a:p>
            <a:pPr>
              <a:lnSpc>
                <a:spcPct val="90000"/>
              </a:lnSpc>
            </a:pPr>
            <a:r>
              <a:rPr lang="en-US" sz="4000" dirty="0" smtClean="0"/>
              <a:t>External Advisory Board: </a:t>
            </a:r>
            <a:r>
              <a:rPr lang="en-US" sz="4000" dirty="0" smtClean="0"/>
              <a:t/>
            </a:r>
            <a:br>
              <a:rPr lang="en-US" sz="4000" dirty="0" smtClean="0"/>
            </a:br>
            <a:r>
              <a:rPr lang="en-US" sz="4000" dirty="0" smtClean="0"/>
              <a:t>Progress </a:t>
            </a:r>
            <a:r>
              <a:rPr lang="en-US" sz="4000" dirty="0" smtClean="0"/>
              <a:t>Assessment</a:t>
            </a:r>
            <a:endParaRPr lang="en-US" sz="4000" dirty="0" smtClean="0"/>
          </a:p>
        </p:txBody>
      </p:sp>
      <p:sp>
        <p:nvSpPr>
          <p:cNvPr id="48131" name="Rectangle 3"/>
          <p:cNvSpPr>
            <a:spLocks noGrp="1"/>
          </p:cNvSpPr>
          <p:nvPr>
            <p:ph type="body" idx="1"/>
          </p:nvPr>
        </p:nvSpPr>
        <p:spPr>
          <a:xfrm>
            <a:off x="457200" y="1295400"/>
            <a:ext cx="8229600" cy="4953000"/>
          </a:xfrm>
        </p:spPr>
        <p:txBody>
          <a:bodyPr/>
          <a:lstStyle/>
          <a:p>
            <a:pPr lvl="3"/>
            <a:endParaRPr lang="en-US" sz="800" dirty="0" smtClean="0"/>
          </a:p>
          <a:p>
            <a:pPr>
              <a:lnSpc>
                <a:spcPct val="90000"/>
              </a:lnSpc>
            </a:pPr>
            <a:r>
              <a:rPr lang="en-US" sz="1900" b="1" dirty="0" smtClean="0"/>
              <a:t>EAC will generate an annual report on the center’s progress for the Center Director and the NSF </a:t>
            </a:r>
          </a:p>
          <a:p>
            <a:pPr lvl="1">
              <a:lnSpc>
                <a:spcPct val="90000"/>
              </a:lnSpc>
            </a:pPr>
            <a:r>
              <a:rPr lang="en-US" sz="1800" dirty="0" smtClean="0"/>
              <a:t>Will summarize assessment of the Center’s initiatives and make </a:t>
            </a:r>
            <a:r>
              <a:rPr lang="en-US" sz="1800" dirty="0" smtClean="0"/>
              <a:t>recommendations</a:t>
            </a:r>
          </a:p>
          <a:p>
            <a:pPr lvl="1">
              <a:lnSpc>
                <a:spcPct val="90000"/>
              </a:lnSpc>
            </a:pPr>
            <a:endParaRPr lang="en-US" sz="1700" dirty="0" smtClean="0"/>
          </a:p>
          <a:p>
            <a:pPr>
              <a:lnSpc>
                <a:spcPct val="90000"/>
              </a:lnSpc>
            </a:pPr>
            <a:r>
              <a:rPr lang="en-US" sz="1900" b="1" dirty="0" smtClean="0"/>
              <a:t>Assessment and Metrics </a:t>
            </a:r>
            <a:r>
              <a:rPr lang="en-US" sz="1900" b="1" dirty="0" smtClean="0"/>
              <a:t>Include</a:t>
            </a:r>
          </a:p>
          <a:p>
            <a:pPr lvl="1">
              <a:lnSpc>
                <a:spcPct val="90000"/>
              </a:lnSpc>
            </a:pPr>
            <a:r>
              <a:rPr lang="en-US" sz="1800" dirty="0" smtClean="0"/>
              <a:t>The adequacy of the synergistic </a:t>
            </a:r>
            <a:r>
              <a:rPr lang="en-US" sz="1800" dirty="0" smtClean="0"/>
              <a:t>development (</a:t>
            </a:r>
            <a:r>
              <a:rPr lang="en-US" sz="1800" dirty="0" smtClean="0"/>
              <a:t>metrics may include </a:t>
            </a:r>
            <a:r>
              <a:rPr lang="en-US" sz="1800" dirty="0" smtClean="0"/>
              <a:t>new collaborations, student exchanges, and interdisciplinary publications.)</a:t>
            </a:r>
            <a:endParaRPr lang="en-US" sz="1800" dirty="0" smtClean="0"/>
          </a:p>
          <a:p>
            <a:pPr lvl="1">
              <a:lnSpc>
                <a:spcPct val="90000"/>
              </a:lnSpc>
            </a:pPr>
            <a:r>
              <a:rPr lang="en-US" sz="1800" dirty="0" smtClean="0"/>
              <a:t> Infrastructure creation and its potential impact </a:t>
            </a:r>
          </a:p>
          <a:p>
            <a:pPr lvl="1">
              <a:lnSpc>
                <a:spcPct val="90000"/>
              </a:lnSpc>
            </a:pPr>
            <a:r>
              <a:rPr lang="en-US" sz="1800" dirty="0" smtClean="0"/>
              <a:t>The reliability, robustness, and usability of tools and </a:t>
            </a:r>
            <a:r>
              <a:rPr lang="en-US" sz="1800" dirty="0" smtClean="0"/>
              <a:t>methods (</a:t>
            </a:r>
            <a:r>
              <a:rPr lang="en-US" sz="1800" dirty="0" smtClean="0"/>
              <a:t>metrics may </a:t>
            </a:r>
            <a:r>
              <a:rPr lang="en-US" sz="1800" dirty="0" smtClean="0"/>
              <a:t>user surveys, publication citations, and metrics on tool usage)</a:t>
            </a:r>
            <a:endParaRPr lang="en-US" sz="1800" dirty="0" smtClean="0"/>
          </a:p>
          <a:p>
            <a:pPr lvl="1">
              <a:lnSpc>
                <a:spcPct val="90000"/>
              </a:lnSpc>
            </a:pPr>
            <a:r>
              <a:rPr lang="en-US" sz="1800" dirty="0" smtClean="0"/>
              <a:t>The quality of the education and outreach </a:t>
            </a:r>
            <a:r>
              <a:rPr lang="en-US" sz="1800" dirty="0" smtClean="0"/>
              <a:t>component (</a:t>
            </a:r>
            <a:r>
              <a:rPr lang="en-US" sz="1800" dirty="0" smtClean="0"/>
              <a:t>metrics may include </a:t>
            </a:r>
            <a:r>
              <a:rPr lang="en-US" sz="1800" dirty="0" smtClean="0"/>
              <a:t>student surveys, diversity of program participants, statistics on outreach). </a:t>
            </a:r>
            <a:endParaRPr lang="en-US" sz="1800" dirty="0" smtClean="0"/>
          </a:p>
          <a:p>
            <a:pPr lvl="1">
              <a:lnSpc>
                <a:spcPct val="90000"/>
              </a:lnSpc>
            </a:pPr>
            <a:r>
              <a:rPr lang="en-US" sz="1800" dirty="0" smtClean="0"/>
              <a:t>The effectiveness of dissemination activities </a:t>
            </a:r>
            <a:r>
              <a:rPr lang="en-US" sz="1800" dirty="0" smtClean="0"/>
              <a:t>(</a:t>
            </a:r>
            <a:r>
              <a:rPr lang="en-US" sz="1800" dirty="0" smtClean="0"/>
              <a:t>metrics may include citation indices and plenary/invited talks of participants)</a:t>
            </a:r>
            <a:endParaRPr lang="en-US" sz="1800" dirty="0" smtClean="0"/>
          </a:p>
          <a:p>
            <a:pPr lvl="1">
              <a:lnSpc>
                <a:spcPct val="90000"/>
              </a:lnSpc>
            </a:pPr>
            <a:r>
              <a:rPr lang="en-US" sz="1800" dirty="0" smtClean="0"/>
              <a:t>Directions for Computer Science research related to Information Theory</a:t>
            </a:r>
          </a:p>
          <a:p>
            <a:pPr lvl="1">
              <a:lnSpc>
                <a:spcPct val="90000"/>
              </a:lnSpc>
            </a:pPr>
            <a:r>
              <a:rPr lang="en-US" sz="1800" dirty="0" smtClean="0"/>
              <a:t>Recommendations for strategic recruitments</a:t>
            </a:r>
          </a:p>
          <a:p>
            <a:pPr lvl="1">
              <a:lnSpc>
                <a:spcPct val="90000"/>
              </a:lnSpc>
            </a:pPr>
            <a:r>
              <a:rPr lang="en-US" sz="1800" dirty="0" smtClean="0"/>
              <a:t>S</a:t>
            </a:r>
            <a:r>
              <a:rPr lang="en-US" sz="1800" dirty="0" smtClean="0"/>
              <a:t>election </a:t>
            </a:r>
            <a:r>
              <a:rPr lang="en-US" sz="1800" dirty="0" smtClean="0"/>
              <a:t>of new applications and termination of existing ones</a:t>
            </a:r>
          </a:p>
          <a:p>
            <a:endParaRPr lang="en-US" sz="18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a:xfrm>
            <a:off x="457200" y="152400"/>
            <a:ext cx="8229600" cy="1143000"/>
          </a:xfrm>
        </p:spPr>
        <p:txBody>
          <a:bodyPr/>
          <a:lstStyle/>
          <a:p>
            <a:r>
              <a:rPr lang="en-US" dirty="0" smtClean="0"/>
              <a:t>Management </a:t>
            </a:r>
            <a:r>
              <a:rPr lang="en-US" dirty="0" smtClean="0"/>
              <a:t>Objectives</a:t>
            </a:r>
            <a:endParaRPr lang="en-US" dirty="0" smtClean="0"/>
          </a:p>
        </p:txBody>
      </p:sp>
      <p:sp>
        <p:nvSpPr>
          <p:cNvPr id="3" name="Content Placeholder 2"/>
          <p:cNvSpPr>
            <a:spLocks noGrp="1"/>
          </p:cNvSpPr>
          <p:nvPr>
            <p:ph idx="1"/>
          </p:nvPr>
        </p:nvSpPr>
        <p:spPr>
          <a:xfrm>
            <a:off x="457200" y="1371600"/>
            <a:ext cx="8229600" cy="5029200"/>
          </a:xfrm>
        </p:spPr>
        <p:txBody>
          <a:bodyPr>
            <a:noAutofit/>
          </a:bodyPr>
          <a:lstStyle/>
          <a:p>
            <a:pPr>
              <a:lnSpc>
                <a:spcPct val="90000"/>
              </a:lnSpc>
              <a:buFont typeface="Arial" charset="0"/>
              <a:buNone/>
            </a:pPr>
            <a:r>
              <a:rPr lang="en-US" sz="2800" dirty="0" smtClean="0"/>
              <a:t>“To provide </a:t>
            </a:r>
            <a:r>
              <a:rPr lang="en-US" sz="2800" i="1" dirty="0" smtClean="0">
                <a:solidFill>
                  <a:srgbClr val="FF0000"/>
                </a:solidFill>
              </a:rPr>
              <a:t>mechanisms for synergistic research and development </a:t>
            </a:r>
            <a:r>
              <a:rPr lang="en-US" sz="2800" dirty="0" smtClean="0"/>
              <a:t>of foundational principles, methods, and applications of post-Shannon information theory</a:t>
            </a:r>
            <a:r>
              <a:rPr lang="en-US" sz="2800" dirty="0" smtClean="0"/>
              <a:t>.</a:t>
            </a:r>
          </a:p>
          <a:p>
            <a:pPr>
              <a:lnSpc>
                <a:spcPct val="20000"/>
              </a:lnSpc>
              <a:buFont typeface="Arial" charset="0"/>
              <a:buNone/>
            </a:pPr>
            <a:r>
              <a:rPr lang="en-US" sz="2800" dirty="0" smtClean="0"/>
              <a:t>	</a:t>
            </a:r>
            <a:r>
              <a:rPr lang="en-US" sz="2800" dirty="0" smtClean="0"/>
              <a:t>	</a:t>
            </a:r>
            <a:endParaRPr lang="en-US" sz="2800" dirty="0" smtClean="0"/>
          </a:p>
          <a:p>
            <a:pPr>
              <a:lnSpc>
                <a:spcPct val="90000"/>
              </a:lnSpc>
              <a:buFont typeface="Arial" charset="0"/>
              <a:buNone/>
            </a:pPr>
            <a:r>
              <a:rPr lang="en-US" sz="2800" dirty="0" smtClean="0"/>
              <a:t>To </a:t>
            </a:r>
            <a:r>
              <a:rPr lang="en-US" sz="2800" i="1" dirty="0" smtClean="0">
                <a:solidFill>
                  <a:srgbClr val="FF0000"/>
                </a:solidFill>
              </a:rPr>
              <a:t>educate and train</a:t>
            </a:r>
            <a:r>
              <a:rPr lang="en-US" sz="2800" i="1" dirty="0" smtClean="0">
                <a:solidFill>
                  <a:srgbClr val="FF0000"/>
                </a:solidFill>
              </a:rPr>
              <a:t> </a:t>
            </a:r>
            <a:r>
              <a:rPr lang="en-US" sz="2800" dirty="0" smtClean="0"/>
              <a:t>the next generation of information sciences practitioners </a:t>
            </a:r>
            <a:endParaRPr lang="en-US" sz="2800" dirty="0" smtClean="0"/>
          </a:p>
          <a:p>
            <a:pPr>
              <a:lnSpc>
                <a:spcPct val="20000"/>
              </a:lnSpc>
              <a:buFont typeface="Arial" charset="0"/>
              <a:buNone/>
            </a:pPr>
            <a:endParaRPr lang="en-US" sz="2800" dirty="0" smtClean="0"/>
          </a:p>
          <a:p>
            <a:pPr>
              <a:lnSpc>
                <a:spcPct val="90000"/>
              </a:lnSpc>
              <a:buNone/>
            </a:pPr>
            <a:r>
              <a:rPr lang="en-US" sz="2800" dirty="0" smtClean="0"/>
              <a:t>To</a:t>
            </a:r>
            <a:r>
              <a:rPr lang="en-US" sz="2800" i="1" dirty="0" smtClean="0">
                <a:solidFill>
                  <a:srgbClr val="FF0000"/>
                </a:solidFill>
              </a:rPr>
              <a:t> </a:t>
            </a:r>
            <a:r>
              <a:rPr lang="en-US" sz="2800" dirty="0" smtClean="0"/>
              <a:t>deeply</a:t>
            </a:r>
            <a:r>
              <a:rPr lang="en-US" sz="2800" i="1" dirty="0" smtClean="0">
                <a:solidFill>
                  <a:srgbClr val="FF0000"/>
                </a:solidFill>
              </a:rPr>
              <a:t> </a:t>
            </a:r>
            <a:r>
              <a:rPr lang="en-US" sz="2800" dirty="0" smtClean="0"/>
              <a:t>engage students</a:t>
            </a:r>
            <a:r>
              <a:rPr lang="en-US" sz="2800" dirty="0" smtClean="0"/>
              <a:t>, researchers, and affiliated personnel </a:t>
            </a:r>
            <a:r>
              <a:rPr lang="en-US" sz="2800" i="1" dirty="0" smtClean="0">
                <a:solidFill>
                  <a:srgbClr val="FF0000"/>
                </a:solidFill>
              </a:rPr>
              <a:t>from underrepresented groups </a:t>
            </a:r>
            <a:r>
              <a:rPr lang="en-US" sz="2800" dirty="0" smtClean="0"/>
              <a:t>in </a:t>
            </a:r>
            <a:r>
              <a:rPr lang="en-US" sz="2800" dirty="0" smtClean="0"/>
              <a:t>all aspects of the project</a:t>
            </a:r>
            <a:r>
              <a:rPr lang="en-US" sz="2800" dirty="0" smtClean="0"/>
              <a:t>.</a:t>
            </a:r>
          </a:p>
          <a:p>
            <a:pPr>
              <a:lnSpc>
                <a:spcPct val="20000"/>
              </a:lnSpc>
              <a:buNone/>
            </a:pPr>
            <a:endParaRPr lang="en-US" sz="2800" dirty="0" smtClean="0"/>
          </a:p>
          <a:p>
            <a:pPr>
              <a:lnSpc>
                <a:spcPct val="90000"/>
              </a:lnSpc>
              <a:buFont typeface="Arial" charset="0"/>
              <a:buNone/>
            </a:pPr>
            <a:r>
              <a:rPr lang="en-US" sz="2800" dirty="0" smtClean="0"/>
              <a:t>To </a:t>
            </a:r>
            <a:r>
              <a:rPr lang="en-US" sz="2800" i="1" dirty="0" smtClean="0">
                <a:solidFill>
                  <a:srgbClr val="FF0000"/>
                </a:solidFill>
              </a:rPr>
              <a:t>facilitate seamless transfer of knowledge </a:t>
            </a:r>
            <a:r>
              <a:rPr lang="en-US" sz="2800" dirty="0" smtClean="0"/>
              <a:t>to the broader academic and commercial world.”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p:cNvSpPr>
          <p:nvPr>
            <p:ph type="title"/>
          </p:nvPr>
        </p:nvSpPr>
        <p:spPr/>
        <p:txBody>
          <a:bodyPr/>
          <a:lstStyle/>
          <a:p>
            <a:r>
              <a:rPr lang="en-US" smtClean="0"/>
              <a:t>Planning for Growth</a:t>
            </a:r>
          </a:p>
        </p:txBody>
      </p:sp>
      <p:sp>
        <p:nvSpPr>
          <p:cNvPr id="51203" name="Rectangle 3"/>
          <p:cNvSpPr>
            <a:spLocks noGrp="1"/>
          </p:cNvSpPr>
          <p:nvPr>
            <p:ph type="body" idx="1"/>
          </p:nvPr>
        </p:nvSpPr>
        <p:spPr/>
        <p:txBody>
          <a:bodyPr/>
          <a:lstStyle/>
          <a:p>
            <a:r>
              <a:rPr lang="en-US" sz="2400" smtClean="0"/>
              <a:t>Identifying Novel Directions, Selecting and Integrating New Applications:</a:t>
            </a:r>
          </a:p>
          <a:p>
            <a:pPr lvl="1"/>
            <a:r>
              <a:rPr lang="en-US" sz="2400" b="1" i="1" smtClean="0"/>
              <a:t>Recruiting: </a:t>
            </a:r>
            <a:r>
              <a:rPr lang="en-US" sz="2400" smtClean="0"/>
              <a:t>An open invitation to the entire information sciences and related applications communities</a:t>
            </a:r>
          </a:p>
          <a:p>
            <a:pPr lvl="1"/>
            <a:r>
              <a:rPr lang="en-US" sz="2400" b="1" i="1" smtClean="0"/>
              <a:t>Evaluation:</a:t>
            </a:r>
            <a:r>
              <a:rPr lang="en-US" sz="2400" smtClean="0"/>
              <a:t> By Director and Executive committee  at the “All Hands” meeting,  Metrics for selection will include significance/scope of the proposed application (25%), likelihood of impact (50%), and likelihood of success (25%). </a:t>
            </a:r>
          </a:p>
          <a:p>
            <a:pPr lvl="1"/>
            <a:r>
              <a:rPr lang="en-US" sz="2400" b="1" i="1" smtClean="0"/>
              <a:t>Integration: </a:t>
            </a:r>
            <a:r>
              <a:rPr lang="en-US" sz="2400" smtClean="0"/>
              <a:t>The Technical Director in consultation with the External Advisory Committee and NSF will collaborate with the PI of the new application to plan for transfer of resources to the new project.</a:t>
            </a:r>
          </a:p>
          <a:p>
            <a:endParaRPr lang="en-US" sz="24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rtlCol="0">
            <a:normAutofit fontScale="90000"/>
          </a:bodyPr>
          <a:lstStyle/>
          <a:p>
            <a:pPr fontAlgn="auto">
              <a:spcAft>
                <a:spcPts val="0"/>
              </a:spcAft>
              <a:defRPr/>
            </a:pPr>
            <a:r>
              <a:rPr lang="en-US" dirty="0" smtClean="0"/>
              <a:t>Management </a:t>
            </a:r>
            <a:r>
              <a:rPr lang="en-US" dirty="0" smtClean="0"/>
              <a:t>Goals: </a:t>
            </a:r>
            <a:br>
              <a:rPr lang="en-US" dirty="0" smtClean="0"/>
            </a:br>
            <a:r>
              <a:rPr lang="en-US" dirty="0" smtClean="0"/>
              <a:t>Research and Development</a:t>
            </a:r>
            <a:endParaRPr lang="en-US" dirty="0"/>
          </a:p>
        </p:txBody>
      </p:sp>
      <p:sp>
        <p:nvSpPr>
          <p:cNvPr id="15362" name="Content Placeholder 2"/>
          <p:cNvSpPr>
            <a:spLocks noGrp="1"/>
          </p:cNvSpPr>
          <p:nvPr>
            <p:ph idx="1"/>
          </p:nvPr>
        </p:nvSpPr>
        <p:spPr>
          <a:xfrm>
            <a:off x="457200" y="1417637"/>
            <a:ext cx="8229600" cy="4525963"/>
          </a:xfrm>
        </p:spPr>
        <p:txBody>
          <a:bodyPr/>
          <a:lstStyle/>
          <a:p>
            <a:r>
              <a:rPr lang="en-US" sz="2000" dirty="0" smtClean="0"/>
              <a:t>C</a:t>
            </a:r>
            <a:r>
              <a:rPr lang="en-US" sz="2000" dirty="0" smtClean="0"/>
              <a:t>oordinate all projects </a:t>
            </a:r>
            <a:r>
              <a:rPr lang="en-US" sz="2000" dirty="0" smtClean="0"/>
              <a:t>t</a:t>
            </a:r>
            <a:r>
              <a:rPr lang="en-US" sz="2000" dirty="0" smtClean="0"/>
              <a:t>o </a:t>
            </a:r>
            <a:r>
              <a:rPr lang="en-US" sz="2000" dirty="0" smtClean="0"/>
              <a:t>leverage research </a:t>
            </a:r>
            <a:r>
              <a:rPr lang="en-US" sz="2000" dirty="0" smtClean="0"/>
              <a:t>efforts across the Center</a:t>
            </a:r>
          </a:p>
          <a:p>
            <a:pPr lvl="1"/>
            <a:endParaRPr lang="en-US" sz="1600" dirty="0" smtClean="0"/>
          </a:p>
          <a:p>
            <a:r>
              <a:rPr lang="en-US" sz="2000" dirty="0" smtClean="0">
                <a:latin typeface="+mj-lt"/>
              </a:rPr>
              <a:t>Constitute mechanisms for rewarding synergistic development, identifying promising research directions </a:t>
            </a:r>
            <a:r>
              <a:rPr lang="en-US" sz="2000" dirty="0" smtClean="0">
                <a:latin typeface="+mj-lt"/>
              </a:rPr>
              <a:t>,and terminating stagnant </a:t>
            </a:r>
            <a:r>
              <a:rPr lang="en-US" sz="2000" dirty="0" smtClean="0">
                <a:latin typeface="+mj-lt"/>
              </a:rPr>
              <a:t>projects in a timely manner, and allocate resources accordingly</a:t>
            </a:r>
            <a:r>
              <a:rPr lang="en-US" sz="2000" dirty="0" smtClean="0">
                <a:latin typeface="+mj-lt"/>
              </a:rPr>
              <a:t>.</a:t>
            </a:r>
            <a:endParaRPr lang="en-US" sz="2000" dirty="0" smtClean="0">
              <a:latin typeface="+mj-lt"/>
            </a:endParaRPr>
          </a:p>
          <a:p>
            <a:pPr lvl="4"/>
            <a:endParaRPr lang="en-US" dirty="0" smtClean="0"/>
          </a:p>
          <a:p>
            <a:r>
              <a:rPr lang="en-US" sz="2000" dirty="0" smtClean="0"/>
              <a:t>Engage the broader scientific community to evolve our shared vision of information sciences</a:t>
            </a:r>
          </a:p>
          <a:p>
            <a:pPr lvl="4"/>
            <a:endParaRPr lang="en-US" dirty="0" smtClean="0"/>
          </a:p>
          <a:p>
            <a:r>
              <a:rPr lang="en-US" sz="2000" dirty="0" smtClean="0"/>
              <a:t>Involve the applications community to build up novel methods, formalisms, and products of the research and development plan</a:t>
            </a:r>
          </a:p>
          <a:p>
            <a:pPr lvl="4"/>
            <a:endParaRPr lang="en-US" dirty="0" smtClean="0"/>
          </a:p>
          <a:p>
            <a:r>
              <a:rPr lang="en-US" sz="2000" dirty="0" smtClean="0"/>
              <a:t>Develop an industrial outreach plan focused on timely dissemination of results to industry and enabling them to influence research and development efforts</a:t>
            </a:r>
          </a:p>
          <a:p>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rtlCol="0">
            <a:normAutofit fontScale="90000"/>
          </a:bodyPr>
          <a:lstStyle/>
          <a:p>
            <a:pPr fontAlgn="auto">
              <a:spcAft>
                <a:spcPts val="0"/>
              </a:spcAft>
              <a:defRPr/>
            </a:pPr>
            <a:r>
              <a:rPr lang="en-US" dirty="0" smtClean="0"/>
              <a:t>Management Goals:</a:t>
            </a:r>
            <a:br>
              <a:rPr lang="en-US" dirty="0" smtClean="0"/>
            </a:br>
            <a:r>
              <a:rPr lang="en-US" dirty="0" smtClean="0"/>
              <a:t> Education </a:t>
            </a:r>
            <a:r>
              <a:rPr lang="en-US" dirty="0" smtClean="0"/>
              <a:t>and Training</a:t>
            </a:r>
            <a:endParaRPr lang="en-US" dirty="0"/>
          </a:p>
        </p:txBody>
      </p:sp>
      <p:sp>
        <p:nvSpPr>
          <p:cNvPr id="16386" name="Content Placeholder 2"/>
          <p:cNvSpPr>
            <a:spLocks noGrp="1"/>
          </p:cNvSpPr>
          <p:nvPr>
            <p:ph idx="1"/>
          </p:nvPr>
        </p:nvSpPr>
        <p:spPr>
          <a:xfrm>
            <a:off x="381000" y="1447800"/>
            <a:ext cx="8153400" cy="2971800"/>
          </a:xfrm>
        </p:spPr>
        <p:txBody>
          <a:bodyPr/>
          <a:lstStyle/>
          <a:p>
            <a:r>
              <a:rPr lang="en-US" sz="2000" dirty="0" smtClean="0"/>
              <a:t>E</a:t>
            </a:r>
            <a:r>
              <a:rPr lang="en-US" sz="2000" dirty="0" smtClean="0"/>
              <a:t>ngage </a:t>
            </a:r>
            <a:r>
              <a:rPr lang="en-US" sz="2000" dirty="0" smtClean="0"/>
              <a:t>students from K-12 to post-doctoral researchers </a:t>
            </a:r>
            <a:r>
              <a:rPr lang="en-US" sz="2000" dirty="0" smtClean="0"/>
              <a:t>in the emerging </a:t>
            </a:r>
            <a:r>
              <a:rPr lang="en-US" sz="2000" dirty="0" smtClean="0"/>
              <a:t>concepts </a:t>
            </a:r>
            <a:r>
              <a:rPr lang="en-US" sz="2000" dirty="0" smtClean="0"/>
              <a:t>associated with </a:t>
            </a:r>
            <a:r>
              <a:rPr lang="en-US" sz="2000" dirty="0" smtClean="0"/>
              <a:t>information </a:t>
            </a:r>
            <a:r>
              <a:rPr lang="en-US" sz="2000" dirty="0" smtClean="0"/>
              <a:t>science</a:t>
            </a:r>
            <a:endParaRPr lang="en-US" sz="2000" dirty="0" smtClean="0"/>
          </a:p>
          <a:p>
            <a:pPr lvl="2"/>
            <a:endParaRPr lang="en-US" sz="1200" dirty="0" smtClean="0"/>
          </a:p>
          <a:p>
            <a:r>
              <a:rPr lang="en-US" sz="2000" dirty="0" smtClean="0"/>
              <a:t>Develop </a:t>
            </a:r>
            <a:r>
              <a:rPr lang="en-US" sz="2000" dirty="0" smtClean="0"/>
              <a:t>a coherent educational and diversity plan across various project sites focused on research involvement at all </a:t>
            </a:r>
            <a:r>
              <a:rPr lang="en-US" sz="2000" dirty="0" smtClean="0"/>
              <a:t>level</a:t>
            </a:r>
          </a:p>
          <a:p>
            <a:pPr lvl="4">
              <a:lnSpc>
                <a:spcPct val="80000"/>
              </a:lnSpc>
              <a:buNone/>
            </a:pPr>
            <a:endParaRPr lang="en-US" dirty="0" smtClean="0"/>
          </a:p>
          <a:p>
            <a:r>
              <a:rPr lang="en-US" sz="2000" dirty="0" smtClean="0"/>
              <a:t>Develop a novel curriculum across project sites, integrating theory and applications of information </a:t>
            </a:r>
            <a:r>
              <a:rPr lang="en-US" sz="2000" dirty="0" smtClean="0"/>
              <a:t>science</a:t>
            </a:r>
          </a:p>
          <a:p>
            <a:pPr lvl="1"/>
            <a:endParaRPr lang="en-US" sz="1600" dirty="0" smtClean="0"/>
          </a:p>
          <a:p>
            <a:r>
              <a:rPr lang="en-US" sz="2000" dirty="0" smtClean="0">
                <a:latin typeface="Calibri" pitchFamily="34" charset="0"/>
              </a:rPr>
              <a:t>Constitute mechanisms for initiating/ evaluating educational </a:t>
            </a:r>
            <a:r>
              <a:rPr lang="en-US" sz="2000" dirty="0" smtClean="0">
                <a:latin typeface="Calibri" pitchFamily="34" charset="0"/>
              </a:rPr>
              <a:t>programs and their </a:t>
            </a:r>
            <a:r>
              <a:rPr lang="en-US" sz="2000" dirty="0" smtClean="0">
                <a:latin typeface="Calibri" pitchFamily="34" charset="0"/>
              </a:rPr>
              <a:t>impact, </a:t>
            </a:r>
            <a:r>
              <a:rPr lang="en-US" sz="2000" dirty="0" smtClean="0">
                <a:latin typeface="Calibri" pitchFamily="34" charset="0"/>
              </a:rPr>
              <a:t>as well as providing guidance and </a:t>
            </a:r>
            <a:r>
              <a:rPr lang="en-US" sz="2000" dirty="0" smtClean="0">
                <a:latin typeface="Calibri" pitchFamily="34" charset="0"/>
              </a:rPr>
              <a:t>appropriate resources</a:t>
            </a:r>
            <a:r>
              <a:rPr lang="en-US" sz="2000" dirty="0" smtClean="0">
                <a:latin typeface="Calibri" pitchFamily="34" charset="0"/>
              </a:rPr>
              <a:t>.</a:t>
            </a:r>
            <a:endParaRPr lang="en-US" sz="2000" dirty="0" smtClean="0"/>
          </a:p>
          <a:p>
            <a:pPr lvl="1"/>
            <a:endParaRPr lang="en-US" sz="1600" dirty="0" smtClean="0"/>
          </a:p>
          <a:p>
            <a:r>
              <a:rPr lang="en-US" sz="2000" dirty="0" smtClean="0"/>
              <a:t>Train educators </a:t>
            </a:r>
            <a:r>
              <a:rPr lang="en-US" sz="2000" dirty="0" smtClean="0"/>
              <a:t>to maximize </a:t>
            </a:r>
            <a:r>
              <a:rPr lang="en-US" sz="2000" dirty="0" smtClean="0"/>
              <a:t>impact</a:t>
            </a:r>
          </a:p>
          <a:p>
            <a:pPr lvl="1"/>
            <a:endParaRPr lang="en-US" sz="1600" dirty="0" smtClean="0"/>
          </a:p>
          <a:p>
            <a:r>
              <a:rPr lang="en-US" sz="2000" dirty="0" smtClean="0"/>
              <a:t>Develop widely </a:t>
            </a:r>
            <a:r>
              <a:rPr lang="en-US" sz="2000" dirty="0" smtClean="0"/>
              <a:t>accessible instructional </a:t>
            </a:r>
            <a:r>
              <a:rPr lang="en-US" sz="2000" dirty="0" smtClean="0"/>
              <a:t>resources</a:t>
            </a:r>
            <a:endParaRPr lang="en-US" sz="20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Management Goals: </a:t>
            </a:r>
            <a:br>
              <a:rPr lang="en-US" dirty="0" smtClean="0"/>
            </a:br>
            <a:r>
              <a:rPr lang="en-US" dirty="0" smtClean="0"/>
              <a:t>Diversity and Outreach</a:t>
            </a:r>
            <a:endParaRPr lang="en-US" dirty="0"/>
          </a:p>
        </p:txBody>
      </p:sp>
      <p:sp>
        <p:nvSpPr>
          <p:cNvPr id="17410" name="Content Placeholder 2"/>
          <p:cNvSpPr>
            <a:spLocks noGrp="1"/>
          </p:cNvSpPr>
          <p:nvPr>
            <p:ph idx="1"/>
          </p:nvPr>
        </p:nvSpPr>
        <p:spPr>
          <a:xfrm>
            <a:off x="457200" y="1798637"/>
            <a:ext cx="8229600" cy="4221163"/>
          </a:xfrm>
        </p:spPr>
        <p:txBody>
          <a:bodyPr/>
          <a:lstStyle/>
          <a:p>
            <a:r>
              <a:rPr lang="en-US" sz="2400" dirty="0" smtClean="0"/>
              <a:t>Leverage tremendous interdisciplinary opportunities in engaging underrepresented groups in all aspects of research and education.</a:t>
            </a:r>
          </a:p>
          <a:p>
            <a:endParaRPr lang="en-US" sz="2400" dirty="0" smtClean="0">
              <a:latin typeface="Calibri" pitchFamily="34" charset="0"/>
            </a:endParaRPr>
          </a:p>
          <a:p>
            <a:r>
              <a:rPr lang="en-US" sz="2400" dirty="0" smtClean="0">
                <a:latin typeface="Calibri" pitchFamily="34" charset="0"/>
              </a:rPr>
              <a:t>Develop </a:t>
            </a:r>
            <a:r>
              <a:rPr lang="en-US" sz="2400" dirty="0" smtClean="0">
                <a:latin typeface="Calibri" pitchFamily="34" charset="0"/>
              </a:rPr>
              <a:t>processes for effectively engaging our partners </a:t>
            </a:r>
            <a:r>
              <a:rPr lang="en-US" sz="2400" dirty="0" smtClean="0">
                <a:latin typeface="Calibri" pitchFamily="34" charset="0"/>
              </a:rPr>
              <a:t>to leverage </a:t>
            </a:r>
            <a:r>
              <a:rPr lang="en-US" sz="2400" dirty="0" smtClean="0">
                <a:latin typeface="Calibri" pitchFamily="34" charset="0"/>
              </a:rPr>
              <a:t>their talent pool </a:t>
            </a:r>
            <a:r>
              <a:rPr lang="en-US" sz="2400" dirty="0" smtClean="0">
                <a:latin typeface="Calibri" pitchFamily="34" charset="0"/>
              </a:rPr>
              <a:t>and </a:t>
            </a:r>
            <a:r>
              <a:rPr lang="en-US" sz="2400" dirty="0" smtClean="0">
                <a:latin typeface="Calibri" pitchFamily="34" charset="0"/>
              </a:rPr>
              <a:t>train the next generation of researchers.  </a:t>
            </a:r>
            <a:endParaRPr lang="en-US" sz="2400" dirty="0" smtClean="0">
              <a:latin typeface="Calibri" pitchFamily="34" charset="0"/>
            </a:endParaRPr>
          </a:p>
          <a:p>
            <a:pPr>
              <a:buNone/>
            </a:pPr>
            <a:r>
              <a:rPr lang="en-US" sz="2400" dirty="0" smtClean="0">
                <a:latin typeface="Calibri" pitchFamily="34" charset="0"/>
              </a:rPr>
              <a:t>			</a:t>
            </a:r>
          </a:p>
          <a:p>
            <a:r>
              <a:rPr lang="en-US" sz="2400" dirty="0" smtClean="0">
                <a:latin typeface="Calibri" pitchFamily="34" charset="0"/>
              </a:rPr>
              <a:t>Develop programs </a:t>
            </a:r>
            <a:r>
              <a:rPr lang="en-US" sz="2400" dirty="0" smtClean="0">
                <a:latin typeface="Calibri" pitchFamily="34" charset="0"/>
              </a:rPr>
              <a:t>for outreach to untapped resources, including schools, community colleges, and industry</a:t>
            </a:r>
            <a:r>
              <a:rPr lang="en-US" sz="2400" dirty="0" smtClean="0">
                <a:latin typeface="Calibri" pitchFamily="34" charset="0"/>
              </a:rPr>
              <a:t>.</a:t>
            </a:r>
          </a:p>
          <a:p>
            <a:pPr lvl="1"/>
            <a:endParaRPr lang="en-US" sz="1600" dirty="0" smtClean="0">
              <a:latin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Management Goals: </a:t>
            </a:r>
            <a:br>
              <a:rPr lang="en-US" dirty="0" smtClean="0"/>
            </a:br>
            <a:r>
              <a:rPr lang="en-US" dirty="0" smtClean="0"/>
              <a:t>Knowledge Transfer</a:t>
            </a:r>
            <a:endParaRPr lang="en-US" dirty="0"/>
          </a:p>
        </p:txBody>
      </p:sp>
      <p:sp>
        <p:nvSpPr>
          <p:cNvPr id="17410" name="Content Placeholder 2"/>
          <p:cNvSpPr>
            <a:spLocks noGrp="1"/>
          </p:cNvSpPr>
          <p:nvPr>
            <p:ph idx="1"/>
          </p:nvPr>
        </p:nvSpPr>
        <p:spPr>
          <a:xfrm>
            <a:off x="457200" y="1646237"/>
            <a:ext cx="8229600" cy="4221163"/>
          </a:xfrm>
        </p:spPr>
        <p:txBody>
          <a:bodyPr/>
          <a:lstStyle/>
          <a:p>
            <a:pPr lvl="1">
              <a:buNone/>
            </a:pPr>
            <a:endParaRPr lang="en-US" sz="1400" dirty="0" smtClean="0">
              <a:latin typeface="Calibri" pitchFamily="34" charset="0"/>
            </a:endParaRPr>
          </a:p>
          <a:p>
            <a:r>
              <a:rPr lang="en-US" sz="2400" dirty="0" smtClean="0">
                <a:latin typeface="+mj-lt"/>
              </a:rPr>
              <a:t>C</a:t>
            </a:r>
            <a:r>
              <a:rPr lang="en-US" sz="2400" dirty="0" smtClean="0">
                <a:latin typeface="+mj-lt"/>
              </a:rPr>
              <a:t>onstitute </a:t>
            </a:r>
            <a:r>
              <a:rPr lang="en-US" sz="2400" dirty="0" smtClean="0">
                <a:latin typeface="+mj-lt"/>
              </a:rPr>
              <a:t>processes for timely and broad dissemination of project outcomes </a:t>
            </a:r>
            <a:endParaRPr lang="en-US" sz="2400" dirty="0" smtClean="0">
              <a:latin typeface="+mj-lt"/>
            </a:endParaRPr>
          </a:p>
          <a:p>
            <a:pPr lvl="1"/>
            <a:endParaRPr lang="en-US" sz="2400" dirty="0" smtClean="0">
              <a:latin typeface="+mj-lt"/>
            </a:endParaRPr>
          </a:p>
          <a:p>
            <a:r>
              <a:rPr lang="en-US" sz="2400" dirty="0" smtClean="0">
                <a:latin typeface="+mj-lt"/>
              </a:rPr>
              <a:t>Assimilate </a:t>
            </a:r>
            <a:r>
              <a:rPr lang="en-US" sz="2400" dirty="0" smtClean="0">
                <a:latin typeface="+mj-lt"/>
              </a:rPr>
              <a:t>promising research avenues and applications from the broader community (industry, labs, as well as academia). </a:t>
            </a:r>
            <a:endParaRPr lang="en-US" sz="2400" dirty="0" smtClean="0">
              <a:latin typeface="+mj-lt"/>
            </a:endParaRPr>
          </a:p>
          <a:p>
            <a:pPr lvl="1"/>
            <a:endParaRPr lang="en-US" sz="2400" dirty="0" smtClean="0">
              <a:latin typeface="+mj-lt"/>
            </a:endParaRPr>
          </a:p>
          <a:p>
            <a:r>
              <a:rPr lang="en-US" sz="2400" dirty="0" smtClean="0">
                <a:latin typeface="+mj-lt"/>
              </a:rPr>
              <a:t>Enable </a:t>
            </a:r>
            <a:r>
              <a:rPr lang="en-US" sz="2400" dirty="0" smtClean="0">
                <a:latin typeface="+mj-lt"/>
              </a:rPr>
              <a:t>the broader community to influence Center activities and to engage with the Center in mutually beneficial ways</a:t>
            </a:r>
            <a:r>
              <a:rPr lang="en-US" sz="2400" dirty="0" smtClean="0">
                <a:latin typeface="+mj-lt"/>
              </a:rPr>
              <a:t>.</a:t>
            </a:r>
          </a:p>
          <a:p>
            <a:endParaRPr lang="en-US" sz="2000" dirty="0" smtClean="0">
              <a:latin typeface="+mj-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7"/>
          <p:cNvGrpSpPr>
            <a:grpSpLocks/>
          </p:cNvGrpSpPr>
          <p:nvPr/>
        </p:nvGrpSpPr>
        <p:grpSpPr bwMode="auto">
          <a:xfrm>
            <a:off x="3124200" y="1676400"/>
            <a:ext cx="3340100" cy="430213"/>
            <a:chOff x="1968" y="1056"/>
            <a:chExt cx="2104" cy="271"/>
          </a:xfrm>
        </p:grpSpPr>
        <p:sp>
          <p:nvSpPr>
            <p:cNvPr id="25610" name="AutoShape 10"/>
            <p:cNvSpPr>
              <a:spLocks noChangeArrowheads="1"/>
            </p:cNvSpPr>
            <p:nvPr/>
          </p:nvSpPr>
          <p:spPr bwMode="auto">
            <a:xfrm>
              <a:off x="2064" y="1056"/>
              <a:ext cx="1803" cy="271"/>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11" name="Text Box 11"/>
            <p:cNvSpPr txBox="1">
              <a:spLocks noChangeArrowheads="1"/>
            </p:cNvSpPr>
            <p:nvPr/>
          </p:nvSpPr>
          <p:spPr bwMode="auto">
            <a:xfrm>
              <a:off x="1968" y="1056"/>
              <a:ext cx="2104" cy="250"/>
            </a:xfrm>
            <a:prstGeom prst="rect">
              <a:avLst/>
            </a:prstGeom>
            <a:noFill/>
            <a:ln w="9525">
              <a:noFill/>
              <a:miter lim="800000"/>
              <a:headEnd/>
              <a:tailEnd/>
            </a:ln>
            <a:effectLst/>
          </p:spPr>
          <p:txBody>
            <a:bodyPr>
              <a:spAutoFit/>
            </a:bodyPr>
            <a:lstStyle/>
            <a:p>
              <a:pPr algn="ctr"/>
              <a:r>
                <a:rPr lang="en-US" sz="1000" b="1"/>
                <a:t>Vice President for Research </a:t>
              </a:r>
            </a:p>
            <a:p>
              <a:pPr algn="ctr"/>
              <a:r>
                <a:rPr lang="en-US" sz="1000" b="1"/>
                <a:t>Purdue University</a:t>
              </a:r>
            </a:p>
          </p:txBody>
        </p:sp>
      </p:grpSp>
      <p:grpSp>
        <p:nvGrpSpPr>
          <p:cNvPr id="3" name="Group 78"/>
          <p:cNvGrpSpPr>
            <a:grpSpLocks/>
          </p:cNvGrpSpPr>
          <p:nvPr/>
        </p:nvGrpSpPr>
        <p:grpSpPr bwMode="auto">
          <a:xfrm>
            <a:off x="1066800" y="2514600"/>
            <a:ext cx="1844675" cy="947738"/>
            <a:chOff x="672" y="2160"/>
            <a:chExt cx="1162" cy="597"/>
          </a:xfrm>
        </p:grpSpPr>
        <p:sp>
          <p:nvSpPr>
            <p:cNvPr id="25613" name="AutoShape 13"/>
            <p:cNvSpPr>
              <a:spLocks noChangeArrowheads="1"/>
            </p:cNvSpPr>
            <p:nvPr/>
          </p:nvSpPr>
          <p:spPr bwMode="auto">
            <a:xfrm>
              <a:off x="672" y="2160"/>
              <a:ext cx="1162" cy="597"/>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14" name="Text Box 14"/>
            <p:cNvSpPr txBox="1">
              <a:spLocks noChangeArrowheads="1"/>
            </p:cNvSpPr>
            <p:nvPr/>
          </p:nvSpPr>
          <p:spPr bwMode="auto">
            <a:xfrm>
              <a:off x="720" y="2352"/>
              <a:ext cx="1057" cy="236"/>
            </a:xfrm>
            <a:prstGeom prst="rect">
              <a:avLst/>
            </a:prstGeom>
            <a:noFill/>
            <a:ln w="9525">
              <a:noFill/>
              <a:miter lim="800000"/>
              <a:headEnd/>
              <a:tailEnd/>
            </a:ln>
            <a:effectLst/>
          </p:spPr>
          <p:txBody>
            <a:bodyPr>
              <a:spAutoFit/>
            </a:bodyPr>
            <a:lstStyle/>
            <a:p>
              <a:pPr algn="ctr"/>
              <a:r>
                <a:rPr lang="en-US" sz="1000" b="1"/>
                <a:t>Executive Committee</a:t>
              </a:r>
              <a:endParaRPr lang="en-US" sz="1000"/>
            </a:p>
            <a:p>
              <a:pPr>
                <a:lnSpc>
                  <a:spcPct val="85000"/>
                </a:lnSpc>
              </a:pPr>
              <a:endParaRPr lang="en-US" sz="1000"/>
            </a:p>
          </p:txBody>
        </p:sp>
      </p:grpSp>
      <p:grpSp>
        <p:nvGrpSpPr>
          <p:cNvPr id="4" name="Group 71"/>
          <p:cNvGrpSpPr>
            <a:grpSpLocks/>
          </p:cNvGrpSpPr>
          <p:nvPr/>
        </p:nvGrpSpPr>
        <p:grpSpPr bwMode="auto">
          <a:xfrm>
            <a:off x="6477000" y="2514600"/>
            <a:ext cx="1914525" cy="444500"/>
            <a:chOff x="4128" y="2112"/>
            <a:chExt cx="1206" cy="280"/>
          </a:xfrm>
        </p:grpSpPr>
        <p:sp>
          <p:nvSpPr>
            <p:cNvPr id="25618" name="AutoShape 18"/>
            <p:cNvSpPr>
              <a:spLocks noChangeArrowheads="1"/>
            </p:cNvSpPr>
            <p:nvPr/>
          </p:nvSpPr>
          <p:spPr bwMode="auto">
            <a:xfrm>
              <a:off x="4128" y="2112"/>
              <a:ext cx="1206" cy="280"/>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19" name="Text Box 19"/>
            <p:cNvSpPr txBox="1">
              <a:spLocks noChangeArrowheads="1"/>
            </p:cNvSpPr>
            <p:nvPr/>
          </p:nvSpPr>
          <p:spPr bwMode="auto">
            <a:xfrm>
              <a:off x="4128" y="2160"/>
              <a:ext cx="1182" cy="154"/>
            </a:xfrm>
            <a:prstGeom prst="rect">
              <a:avLst/>
            </a:prstGeom>
            <a:noFill/>
            <a:ln w="9525">
              <a:noFill/>
              <a:miter lim="800000"/>
              <a:headEnd/>
              <a:tailEnd/>
            </a:ln>
            <a:effectLst/>
          </p:spPr>
          <p:txBody>
            <a:bodyPr>
              <a:spAutoFit/>
            </a:bodyPr>
            <a:lstStyle/>
            <a:p>
              <a:pPr algn="ctr"/>
              <a:r>
                <a:rPr lang="en-US" sz="1000" b="1"/>
                <a:t>External Advisory Board</a:t>
              </a:r>
            </a:p>
          </p:txBody>
        </p:sp>
      </p:grpSp>
      <p:grpSp>
        <p:nvGrpSpPr>
          <p:cNvPr id="6" name="Group 21"/>
          <p:cNvGrpSpPr>
            <a:grpSpLocks/>
          </p:cNvGrpSpPr>
          <p:nvPr/>
        </p:nvGrpSpPr>
        <p:grpSpPr bwMode="auto">
          <a:xfrm>
            <a:off x="3657600" y="2525712"/>
            <a:ext cx="2133600" cy="914400"/>
            <a:chOff x="2010" y="618"/>
            <a:chExt cx="1638" cy="980"/>
          </a:xfrm>
        </p:grpSpPr>
        <p:sp>
          <p:nvSpPr>
            <p:cNvPr id="25622" name="AutoShape 22"/>
            <p:cNvSpPr>
              <a:spLocks noChangeArrowheads="1"/>
            </p:cNvSpPr>
            <p:nvPr/>
          </p:nvSpPr>
          <p:spPr bwMode="auto">
            <a:xfrm>
              <a:off x="2010" y="618"/>
              <a:ext cx="1638" cy="980"/>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23" name="Text Box 23"/>
            <p:cNvSpPr txBox="1">
              <a:spLocks noChangeArrowheads="1"/>
            </p:cNvSpPr>
            <p:nvPr/>
          </p:nvSpPr>
          <p:spPr bwMode="auto">
            <a:xfrm>
              <a:off x="2034" y="632"/>
              <a:ext cx="1553" cy="876"/>
            </a:xfrm>
            <a:prstGeom prst="rect">
              <a:avLst/>
            </a:prstGeom>
            <a:noFill/>
            <a:ln w="9525">
              <a:noFill/>
              <a:miter lim="800000"/>
              <a:headEnd/>
              <a:tailEnd/>
            </a:ln>
            <a:effectLst/>
          </p:spPr>
          <p:txBody>
            <a:bodyPr>
              <a:spAutoFit/>
            </a:bodyPr>
            <a:lstStyle/>
            <a:p>
              <a:pPr marL="342900" indent="-342900" algn="ctr">
                <a:lnSpc>
                  <a:spcPct val="90000"/>
                </a:lnSpc>
                <a:spcAft>
                  <a:spcPct val="25000"/>
                </a:spcAft>
              </a:pPr>
              <a:r>
                <a:rPr lang="en-US" sz="1000" b="1"/>
                <a:t>Technical Director</a:t>
              </a:r>
            </a:p>
            <a:p>
              <a:pPr marL="342900" indent="-342900" algn="ctr">
                <a:lnSpc>
                  <a:spcPct val="90000"/>
                </a:lnSpc>
                <a:spcAft>
                  <a:spcPct val="25000"/>
                </a:spcAft>
              </a:pPr>
              <a:r>
                <a:rPr lang="en-US" sz="1200" b="1">
                  <a:solidFill>
                    <a:srgbClr val="003366"/>
                  </a:solidFill>
                </a:rPr>
                <a:t>Szpankowski </a:t>
              </a:r>
            </a:p>
            <a:p>
              <a:pPr marL="342900" indent="-342900" algn="ctr">
                <a:lnSpc>
                  <a:spcPct val="90000"/>
                </a:lnSpc>
                <a:spcAft>
                  <a:spcPct val="25000"/>
                </a:spcAft>
              </a:pPr>
              <a:r>
                <a:rPr lang="en-US" sz="1000" b="1"/>
                <a:t>Managing Director</a:t>
              </a:r>
            </a:p>
            <a:p>
              <a:pPr marL="342900" indent="-342900" algn="ctr">
                <a:lnSpc>
                  <a:spcPct val="90000"/>
                </a:lnSpc>
                <a:spcAft>
                  <a:spcPct val="25000"/>
                </a:spcAft>
              </a:pPr>
              <a:r>
                <a:rPr lang="en-US" sz="1200" b="1">
                  <a:solidFill>
                    <a:srgbClr val="003366"/>
                  </a:solidFill>
                </a:rPr>
                <a:t>Kotterman*</a:t>
              </a:r>
            </a:p>
          </p:txBody>
        </p:sp>
      </p:grpSp>
      <p:sp>
        <p:nvSpPr>
          <p:cNvPr id="25625" name="AutoShape 25"/>
          <p:cNvSpPr>
            <a:spLocks noChangeArrowheads="1"/>
          </p:cNvSpPr>
          <p:nvPr/>
        </p:nvSpPr>
        <p:spPr bwMode="auto">
          <a:xfrm rot="5400000" flipV="1">
            <a:off x="3146425" y="2732087"/>
            <a:ext cx="327025" cy="523875"/>
          </a:xfrm>
          <a:prstGeom prst="upDownArrow">
            <a:avLst>
              <a:gd name="adj1" fmla="val 50000"/>
              <a:gd name="adj2" fmla="val 32039"/>
            </a:avLst>
          </a:prstGeom>
          <a:gradFill rotWithShape="1">
            <a:gsLst>
              <a:gs pos="0">
                <a:srgbClr val="51C822"/>
              </a:gs>
              <a:gs pos="100000">
                <a:srgbClr val="288468"/>
              </a:gs>
            </a:gsLst>
            <a:lin ang="0" scaled="1"/>
          </a:gradFill>
          <a:ln w="9525">
            <a:solidFill>
              <a:schemeClr val="hlink"/>
            </a:solidFill>
            <a:miter lim="800000"/>
            <a:headEnd/>
            <a:tailEnd/>
          </a:ln>
          <a:effectLst/>
        </p:spPr>
        <p:txBody>
          <a:bodyPr vert="eaVert" wrap="none" anchor="ctr"/>
          <a:lstStyle/>
          <a:p>
            <a:endParaRPr lang="en-US"/>
          </a:p>
        </p:txBody>
      </p:sp>
      <p:sp>
        <p:nvSpPr>
          <p:cNvPr id="25626" name="AutoShape 26"/>
          <p:cNvSpPr>
            <a:spLocks noChangeArrowheads="1"/>
          </p:cNvSpPr>
          <p:nvPr/>
        </p:nvSpPr>
        <p:spPr bwMode="auto">
          <a:xfrm rot="5400000" flipV="1">
            <a:off x="5970587" y="2487613"/>
            <a:ext cx="327025" cy="533400"/>
          </a:xfrm>
          <a:prstGeom prst="upDownArrow">
            <a:avLst>
              <a:gd name="adj1" fmla="val 50000"/>
              <a:gd name="adj2" fmla="val 32621"/>
            </a:avLst>
          </a:prstGeom>
          <a:gradFill rotWithShape="1">
            <a:gsLst>
              <a:gs pos="0">
                <a:srgbClr val="51C822"/>
              </a:gs>
              <a:gs pos="100000">
                <a:srgbClr val="288468"/>
              </a:gs>
            </a:gsLst>
            <a:lin ang="0" scaled="1"/>
          </a:gradFill>
          <a:ln w="9525">
            <a:solidFill>
              <a:schemeClr val="hlink"/>
            </a:solidFill>
            <a:miter lim="800000"/>
            <a:headEnd/>
            <a:tailEnd/>
          </a:ln>
          <a:effectLst/>
        </p:spPr>
        <p:txBody>
          <a:bodyPr vert="eaVert" wrap="none" anchor="ctr"/>
          <a:lstStyle/>
          <a:p>
            <a:endParaRPr lang="en-US"/>
          </a:p>
        </p:txBody>
      </p:sp>
      <p:sp>
        <p:nvSpPr>
          <p:cNvPr id="25627" name="Rectangle 27"/>
          <p:cNvSpPr>
            <a:spLocks noChangeArrowheads="1"/>
          </p:cNvSpPr>
          <p:nvPr/>
        </p:nvSpPr>
        <p:spPr bwMode="auto">
          <a:xfrm>
            <a:off x="1371600" y="4049712"/>
            <a:ext cx="6248400" cy="152400"/>
          </a:xfrm>
          <a:prstGeom prst="rect">
            <a:avLst/>
          </a:prstGeom>
          <a:gradFill rotWithShape="1">
            <a:gsLst>
              <a:gs pos="0">
                <a:srgbClr val="51C822"/>
              </a:gs>
              <a:gs pos="100000">
                <a:srgbClr val="288468"/>
              </a:gs>
            </a:gsLst>
            <a:lin ang="5400000" scaled="1"/>
          </a:gradFill>
          <a:ln w="9525">
            <a:solidFill>
              <a:schemeClr val="hlink"/>
            </a:solidFill>
            <a:miter lim="800000"/>
            <a:headEnd/>
            <a:tailEnd/>
          </a:ln>
          <a:effectLst/>
        </p:spPr>
        <p:txBody>
          <a:bodyPr wrap="none" anchor="ctr"/>
          <a:lstStyle/>
          <a:p>
            <a:endParaRPr lang="en-US"/>
          </a:p>
        </p:txBody>
      </p:sp>
      <p:sp>
        <p:nvSpPr>
          <p:cNvPr id="25649" name="AutoShape 49"/>
          <p:cNvSpPr>
            <a:spLocks noChangeArrowheads="1"/>
          </p:cNvSpPr>
          <p:nvPr/>
        </p:nvSpPr>
        <p:spPr bwMode="auto">
          <a:xfrm>
            <a:off x="673100" y="4662487"/>
            <a:ext cx="1706563" cy="669925"/>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50" name="Text Box 50"/>
          <p:cNvSpPr txBox="1">
            <a:spLocks noChangeArrowheads="1"/>
          </p:cNvSpPr>
          <p:nvPr/>
        </p:nvSpPr>
        <p:spPr bwMode="auto">
          <a:xfrm>
            <a:off x="762000" y="4887912"/>
            <a:ext cx="1512888" cy="244475"/>
          </a:xfrm>
          <a:prstGeom prst="rect">
            <a:avLst/>
          </a:prstGeom>
          <a:noFill/>
          <a:ln w="9525">
            <a:noFill/>
            <a:miter lim="800000"/>
            <a:headEnd/>
            <a:tailEnd/>
          </a:ln>
          <a:effectLst/>
        </p:spPr>
        <p:txBody>
          <a:bodyPr>
            <a:spAutoFit/>
          </a:bodyPr>
          <a:lstStyle/>
          <a:p>
            <a:pPr algn="ctr"/>
            <a:r>
              <a:rPr lang="en-US" sz="1000" b="1"/>
              <a:t>Technical Thrusts</a:t>
            </a:r>
            <a:endParaRPr lang="en-US" sz="1000" b="1">
              <a:solidFill>
                <a:srgbClr val="003366"/>
              </a:solidFill>
            </a:endParaRPr>
          </a:p>
        </p:txBody>
      </p:sp>
      <p:sp>
        <p:nvSpPr>
          <p:cNvPr id="25652" name="AutoShape 52"/>
          <p:cNvSpPr>
            <a:spLocks noChangeArrowheads="1"/>
          </p:cNvSpPr>
          <p:nvPr/>
        </p:nvSpPr>
        <p:spPr bwMode="auto">
          <a:xfrm>
            <a:off x="2625725" y="4662487"/>
            <a:ext cx="1706563" cy="671513"/>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53" name="Text Box 53"/>
          <p:cNvSpPr txBox="1">
            <a:spLocks noChangeArrowheads="1"/>
          </p:cNvSpPr>
          <p:nvPr/>
        </p:nvSpPr>
        <p:spPr bwMode="auto">
          <a:xfrm>
            <a:off x="2590800" y="4811712"/>
            <a:ext cx="1782763" cy="396875"/>
          </a:xfrm>
          <a:prstGeom prst="rect">
            <a:avLst/>
          </a:prstGeom>
          <a:noFill/>
          <a:ln w="9525">
            <a:noFill/>
            <a:miter lim="800000"/>
            <a:headEnd/>
            <a:tailEnd/>
          </a:ln>
          <a:effectLst/>
        </p:spPr>
        <p:txBody>
          <a:bodyPr>
            <a:spAutoFit/>
          </a:bodyPr>
          <a:lstStyle/>
          <a:p>
            <a:pPr algn="ctr"/>
            <a:r>
              <a:rPr lang="en-US" sz="1000" b="1"/>
              <a:t>Education and Human Resources Development</a:t>
            </a:r>
            <a:endParaRPr lang="en-US" sz="1000" b="1">
              <a:solidFill>
                <a:srgbClr val="003366"/>
              </a:solidFill>
            </a:endParaRPr>
          </a:p>
        </p:txBody>
      </p:sp>
      <p:sp>
        <p:nvSpPr>
          <p:cNvPr id="25655" name="AutoShape 55"/>
          <p:cNvSpPr>
            <a:spLocks noChangeArrowheads="1"/>
          </p:cNvSpPr>
          <p:nvPr/>
        </p:nvSpPr>
        <p:spPr bwMode="auto">
          <a:xfrm>
            <a:off x="6654800" y="4662487"/>
            <a:ext cx="1706563" cy="671513"/>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56" name="Text Box 56"/>
          <p:cNvSpPr txBox="1">
            <a:spLocks noChangeArrowheads="1"/>
          </p:cNvSpPr>
          <p:nvPr/>
        </p:nvSpPr>
        <p:spPr bwMode="auto">
          <a:xfrm>
            <a:off x="6629400" y="4887912"/>
            <a:ext cx="1820863" cy="244475"/>
          </a:xfrm>
          <a:prstGeom prst="rect">
            <a:avLst/>
          </a:prstGeom>
          <a:noFill/>
          <a:ln w="9525">
            <a:noFill/>
            <a:miter lim="800000"/>
            <a:headEnd/>
            <a:tailEnd/>
          </a:ln>
          <a:effectLst/>
        </p:spPr>
        <p:txBody>
          <a:bodyPr>
            <a:spAutoFit/>
          </a:bodyPr>
          <a:lstStyle/>
          <a:p>
            <a:pPr algn="ctr"/>
            <a:r>
              <a:rPr lang="en-US" sz="1000" b="1"/>
              <a:t>Knowledge Transfer</a:t>
            </a:r>
            <a:endParaRPr lang="en-US" sz="1000" b="1">
              <a:solidFill>
                <a:srgbClr val="003366"/>
              </a:solidFill>
            </a:endParaRPr>
          </a:p>
        </p:txBody>
      </p:sp>
      <p:sp>
        <p:nvSpPr>
          <p:cNvPr id="25661" name="AutoShape 61"/>
          <p:cNvSpPr>
            <a:spLocks noChangeArrowheads="1"/>
          </p:cNvSpPr>
          <p:nvPr/>
        </p:nvSpPr>
        <p:spPr bwMode="auto">
          <a:xfrm>
            <a:off x="4695825" y="4660900"/>
            <a:ext cx="1706563" cy="671512"/>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62" name="Text Box 62"/>
          <p:cNvSpPr txBox="1">
            <a:spLocks noChangeArrowheads="1"/>
          </p:cNvSpPr>
          <p:nvPr/>
        </p:nvSpPr>
        <p:spPr bwMode="auto">
          <a:xfrm>
            <a:off x="4648200" y="4887912"/>
            <a:ext cx="1808163" cy="244475"/>
          </a:xfrm>
          <a:prstGeom prst="rect">
            <a:avLst/>
          </a:prstGeom>
          <a:noFill/>
          <a:ln w="9525">
            <a:noFill/>
            <a:miter lim="800000"/>
            <a:headEnd/>
            <a:tailEnd/>
          </a:ln>
          <a:effectLst/>
        </p:spPr>
        <p:txBody>
          <a:bodyPr>
            <a:spAutoFit/>
          </a:bodyPr>
          <a:lstStyle/>
          <a:p>
            <a:pPr algn="ctr"/>
            <a:r>
              <a:rPr lang="en-US" sz="1000" b="1"/>
              <a:t>Diversity and Outreach</a:t>
            </a:r>
            <a:endParaRPr lang="en-US" sz="1000" b="1">
              <a:solidFill>
                <a:srgbClr val="003366"/>
              </a:solidFill>
            </a:endParaRPr>
          </a:p>
        </p:txBody>
      </p:sp>
      <p:sp>
        <p:nvSpPr>
          <p:cNvPr id="25663" name="AutoShape 63"/>
          <p:cNvSpPr>
            <a:spLocks noChangeArrowheads="1"/>
          </p:cNvSpPr>
          <p:nvPr/>
        </p:nvSpPr>
        <p:spPr bwMode="auto">
          <a:xfrm>
            <a:off x="5410200" y="4278312"/>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25664" name="AutoShape 64"/>
          <p:cNvSpPr>
            <a:spLocks noChangeArrowheads="1"/>
          </p:cNvSpPr>
          <p:nvPr/>
        </p:nvSpPr>
        <p:spPr bwMode="auto">
          <a:xfrm>
            <a:off x="7391400" y="4278312"/>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25665" name="AutoShape 65"/>
          <p:cNvSpPr>
            <a:spLocks noChangeArrowheads="1"/>
          </p:cNvSpPr>
          <p:nvPr/>
        </p:nvSpPr>
        <p:spPr bwMode="auto">
          <a:xfrm>
            <a:off x="3352800" y="4278312"/>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25666" name="AutoShape 66"/>
          <p:cNvSpPr>
            <a:spLocks noChangeArrowheads="1"/>
          </p:cNvSpPr>
          <p:nvPr/>
        </p:nvSpPr>
        <p:spPr bwMode="auto">
          <a:xfrm>
            <a:off x="1295400" y="4278312"/>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25668" name="AutoShape 68"/>
          <p:cNvSpPr>
            <a:spLocks noChangeArrowheads="1"/>
          </p:cNvSpPr>
          <p:nvPr/>
        </p:nvSpPr>
        <p:spPr bwMode="auto">
          <a:xfrm>
            <a:off x="4572000" y="3592512"/>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25673" name="AutoShape 73"/>
          <p:cNvSpPr>
            <a:spLocks noChangeArrowheads="1"/>
          </p:cNvSpPr>
          <p:nvPr/>
        </p:nvSpPr>
        <p:spPr bwMode="auto">
          <a:xfrm>
            <a:off x="4572000" y="2133600"/>
            <a:ext cx="304800" cy="361950"/>
          </a:xfrm>
          <a:prstGeom prst="upDownArrow">
            <a:avLst>
              <a:gd name="adj1" fmla="val 49231"/>
              <a:gd name="adj2" fmla="val 37461"/>
            </a:avLst>
          </a:prstGeom>
          <a:gradFill rotWithShape="1">
            <a:gsLst>
              <a:gs pos="0">
                <a:srgbClr val="51C822"/>
              </a:gs>
              <a:gs pos="100000">
                <a:srgbClr val="288468"/>
              </a:gs>
            </a:gsLst>
            <a:lin ang="5400000" scaled="1"/>
          </a:gradFill>
          <a:ln w="9525">
            <a:solidFill>
              <a:schemeClr val="hlink"/>
            </a:solidFill>
            <a:miter lim="800000"/>
            <a:headEnd/>
            <a:tailEnd/>
          </a:ln>
          <a:effectLst/>
        </p:spPr>
        <p:txBody>
          <a:bodyPr vert="eaVert" wrap="none" anchor="ctr"/>
          <a:lstStyle/>
          <a:p>
            <a:endParaRPr lang="en-US"/>
          </a:p>
        </p:txBody>
      </p:sp>
      <p:sp>
        <p:nvSpPr>
          <p:cNvPr id="25676" name="Title 1"/>
          <p:cNvSpPr>
            <a:spLocks/>
          </p:cNvSpPr>
          <p:nvPr/>
        </p:nvSpPr>
        <p:spPr bwMode="auto">
          <a:xfrm>
            <a:off x="457200" y="274638"/>
            <a:ext cx="8229600" cy="1143000"/>
          </a:xfrm>
          <a:prstGeom prst="rect">
            <a:avLst/>
          </a:prstGeom>
          <a:noFill/>
          <a:ln w="9525">
            <a:noFill/>
            <a:miter lim="800000"/>
            <a:headEnd/>
            <a:tailEnd/>
          </a:ln>
        </p:spPr>
        <p:txBody>
          <a:bodyPr anchor="ctr"/>
          <a:lstStyle/>
          <a:p>
            <a:pPr algn="ctr"/>
            <a:r>
              <a:rPr lang="en-US" sz="4400">
                <a:latin typeface="Calibri" pitchFamily="34" charset="0"/>
              </a:rPr>
              <a:t>Management Structure</a:t>
            </a:r>
          </a:p>
        </p:txBody>
      </p:sp>
      <p:sp>
        <p:nvSpPr>
          <p:cNvPr id="36" name="AutoShape 68"/>
          <p:cNvSpPr>
            <a:spLocks noChangeArrowheads="1"/>
          </p:cNvSpPr>
          <p:nvPr/>
        </p:nvSpPr>
        <p:spPr bwMode="auto">
          <a:xfrm>
            <a:off x="1905000" y="3581400"/>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grpSp>
        <p:nvGrpSpPr>
          <p:cNvPr id="37" name="Group 71"/>
          <p:cNvGrpSpPr>
            <a:grpSpLocks/>
          </p:cNvGrpSpPr>
          <p:nvPr/>
        </p:nvGrpSpPr>
        <p:grpSpPr bwMode="auto">
          <a:xfrm>
            <a:off x="6477000" y="3124200"/>
            <a:ext cx="1914525" cy="476250"/>
            <a:chOff x="4128" y="2112"/>
            <a:chExt cx="1206" cy="300"/>
          </a:xfrm>
        </p:grpSpPr>
        <p:sp>
          <p:nvSpPr>
            <p:cNvPr id="38" name="AutoShape 18"/>
            <p:cNvSpPr>
              <a:spLocks noChangeArrowheads="1"/>
            </p:cNvSpPr>
            <p:nvPr/>
          </p:nvSpPr>
          <p:spPr bwMode="auto">
            <a:xfrm>
              <a:off x="4128" y="2112"/>
              <a:ext cx="1206" cy="280"/>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39" name="Text Box 19"/>
            <p:cNvSpPr txBox="1">
              <a:spLocks noChangeArrowheads="1"/>
            </p:cNvSpPr>
            <p:nvPr/>
          </p:nvSpPr>
          <p:spPr bwMode="auto">
            <a:xfrm>
              <a:off x="4128" y="2160"/>
              <a:ext cx="1182" cy="252"/>
            </a:xfrm>
            <a:prstGeom prst="rect">
              <a:avLst/>
            </a:prstGeom>
            <a:noFill/>
            <a:ln w="9525">
              <a:noFill/>
              <a:miter lim="800000"/>
              <a:headEnd/>
              <a:tailEnd/>
            </a:ln>
            <a:effectLst/>
          </p:spPr>
          <p:txBody>
            <a:bodyPr>
              <a:spAutoFit/>
            </a:bodyPr>
            <a:lstStyle/>
            <a:p>
              <a:pPr algn="ctr"/>
              <a:r>
                <a:rPr lang="en-US" sz="1000" b="1" dirty="0" smtClean="0"/>
                <a:t>Internal</a:t>
              </a:r>
              <a:r>
                <a:rPr lang="en-US" sz="1000" b="1" dirty="0" smtClean="0"/>
                <a:t> Management </a:t>
              </a:r>
            </a:p>
            <a:p>
              <a:pPr algn="ctr"/>
              <a:r>
                <a:rPr lang="en-US" sz="1000" b="1" dirty="0" smtClean="0"/>
                <a:t>Committee </a:t>
              </a:r>
              <a:endParaRPr lang="en-US" sz="1000" b="1" dirty="0"/>
            </a:p>
          </p:txBody>
        </p:sp>
      </p:grpSp>
      <p:sp>
        <p:nvSpPr>
          <p:cNvPr id="40" name="AutoShape 26"/>
          <p:cNvSpPr>
            <a:spLocks noChangeArrowheads="1"/>
          </p:cNvSpPr>
          <p:nvPr/>
        </p:nvSpPr>
        <p:spPr bwMode="auto">
          <a:xfrm rot="5400000" flipV="1">
            <a:off x="5970588" y="3074987"/>
            <a:ext cx="327025" cy="533400"/>
          </a:xfrm>
          <a:prstGeom prst="upDownArrow">
            <a:avLst>
              <a:gd name="adj1" fmla="val 50000"/>
              <a:gd name="adj2" fmla="val 32621"/>
            </a:avLst>
          </a:prstGeom>
          <a:gradFill rotWithShape="1">
            <a:gsLst>
              <a:gs pos="0">
                <a:srgbClr val="51C822"/>
              </a:gs>
              <a:gs pos="100000">
                <a:srgbClr val="288468"/>
              </a:gs>
            </a:gsLst>
            <a:lin ang="0" scaled="1"/>
          </a:gradFill>
          <a:ln w="9525">
            <a:solidFill>
              <a:schemeClr val="hlink"/>
            </a:solidFill>
            <a:miter lim="800000"/>
            <a:headEnd/>
            <a:tailEnd/>
          </a:ln>
          <a:effectLst/>
        </p:spPr>
        <p:txBody>
          <a:bodyPr vert="eaVert" wrap="none" anchor="ctr"/>
          <a:lstStyle/>
          <a:p>
            <a:endParaRPr lang="en-US"/>
          </a:p>
        </p:txBody>
      </p:sp>
      <p:sp>
        <p:nvSpPr>
          <p:cNvPr id="41" name="AutoShape 68"/>
          <p:cNvSpPr>
            <a:spLocks noChangeArrowheads="1"/>
          </p:cNvSpPr>
          <p:nvPr/>
        </p:nvSpPr>
        <p:spPr bwMode="auto">
          <a:xfrm>
            <a:off x="7162800" y="3657600"/>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42" name="TextBox 41"/>
          <p:cNvSpPr txBox="1"/>
          <p:nvPr/>
        </p:nvSpPr>
        <p:spPr>
          <a:xfrm>
            <a:off x="838200" y="5867400"/>
            <a:ext cx="184731" cy="369332"/>
          </a:xfrm>
          <a:prstGeom prst="rect">
            <a:avLst/>
          </a:prstGeom>
          <a:noFill/>
        </p:spPr>
        <p:txBody>
          <a:bodyPr wrap="none" rtlCol="0">
            <a:spAutoFit/>
          </a:bodyPr>
          <a:lstStyle/>
          <a:p>
            <a:endParaRPr lang="en-US" dirty="0"/>
          </a:p>
        </p:txBody>
      </p:sp>
      <p:sp>
        <p:nvSpPr>
          <p:cNvPr id="43" name="TextBox 42"/>
          <p:cNvSpPr txBox="1"/>
          <p:nvPr/>
        </p:nvSpPr>
        <p:spPr>
          <a:xfrm>
            <a:off x="533400" y="5867400"/>
            <a:ext cx="7956024" cy="646331"/>
          </a:xfrm>
          <a:prstGeom prst="rect">
            <a:avLst/>
          </a:prstGeom>
          <a:noFill/>
        </p:spPr>
        <p:txBody>
          <a:bodyPr wrap="none" rtlCol="0">
            <a:spAutoFit/>
          </a:bodyPr>
          <a:lstStyle/>
          <a:p>
            <a:pPr algn="ctr"/>
            <a:r>
              <a:rPr lang="en-US" i="1" dirty="0" smtClean="0">
                <a:solidFill>
                  <a:srgbClr val="FF0000"/>
                </a:solidFill>
              </a:rPr>
              <a:t>Structural goal: coordinate center </a:t>
            </a:r>
            <a:r>
              <a:rPr lang="en-US" i="1" dirty="0" smtClean="0">
                <a:solidFill>
                  <a:srgbClr val="FF0000"/>
                </a:solidFill>
              </a:rPr>
              <a:t>activities, ensure availability of </a:t>
            </a:r>
            <a:r>
              <a:rPr lang="en-US" i="1" dirty="0" smtClean="0">
                <a:solidFill>
                  <a:srgbClr val="FF0000"/>
                </a:solidFill>
              </a:rPr>
              <a:t>resources</a:t>
            </a:r>
            <a:r>
              <a:rPr lang="en-US" i="1" dirty="0" smtClean="0">
                <a:solidFill>
                  <a:srgbClr val="FF0000"/>
                </a:solidFill>
              </a:rPr>
              <a:t>, </a:t>
            </a:r>
            <a:endParaRPr lang="en-US" i="1" dirty="0" smtClean="0">
              <a:solidFill>
                <a:srgbClr val="FF0000"/>
              </a:solidFill>
            </a:endParaRPr>
          </a:p>
          <a:p>
            <a:pPr algn="ctr"/>
            <a:r>
              <a:rPr lang="en-US" i="1" dirty="0" smtClean="0">
                <a:solidFill>
                  <a:srgbClr val="FF0000"/>
                </a:solidFill>
              </a:rPr>
              <a:t>maintain </a:t>
            </a:r>
            <a:r>
              <a:rPr lang="en-US" i="1" dirty="0" smtClean="0">
                <a:solidFill>
                  <a:srgbClr val="FF0000"/>
                </a:solidFill>
              </a:rPr>
              <a:t>accountability, and </a:t>
            </a:r>
            <a:r>
              <a:rPr lang="en-US" i="1" dirty="0" smtClean="0">
                <a:solidFill>
                  <a:srgbClr val="FF0000"/>
                </a:solidFill>
              </a:rPr>
              <a:t>ensure achievement of all project goals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7"/>
          <p:cNvGrpSpPr>
            <a:grpSpLocks/>
          </p:cNvGrpSpPr>
          <p:nvPr/>
        </p:nvGrpSpPr>
        <p:grpSpPr bwMode="auto">
          <a:xfrm>
            <a:off x="3124200" y="1676400"/>
            <a:ext cx="3340100" cy="430213"/>
            <a:chOff x="1968" y="1056"/>
            <a:chExt cx="2104" cy="271"/>
          </a:xfrm>
        </p:grpSpPr>
        <p:sp>
          <p:nvSpPr>
            <p:cNvPr id="25610" name="AutoShape 10"/>
            <p:cNvSpPr>
              <a:spLocks noChangeArrowheads="1"/>
            </p:cNvSpPr>
            <p:nvPr/>
          </p:nvSpPr>
          <p:spPr bwMode="auto">
            <a:xfrm>
              <a:off x="2064" y="1056"/>
              <a:ext cx="1803" cy="271"/>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11" name="Text Box 11"/>
            <p:cNvSpPr txBox="1">
              <a:spLocks noChangeArrowheads="1"/>
            </p:cNvSpPr>
            <p:nvPr/>
          </p:nvSpPr>
          <p:spPr bwMode="auto">
            <a:xfrm>
              <a:off x="1968" y="1056"/>
              <a:ext cx="2104" cy="250"/>
            </a:xfrm>
            <a:prstGeom prst="rect">
              <a:avLst/>
            </a:prstGeom>
            <a:noFill/>
            <a:ln w="9525">
              <a:noFill/>
              <a:miter lim="800000"/>
              <a:headEnd/>
              <a:tailEnd/>
            </a:ln>
            <a:effectLst/>
          </p:spPr>
          <p:txBody>
            <a:bodyPr>
              <a:spAutoFit/>
            </a:bodyPr>
            <a:lstStyle/>
            <a:p>
              <a:pPr algn="ctr"/>
              <a:r>
                <a:rPr lang="en-US" sz="1000" b="1"/>
                <a:t>Vice President for Research </a:t>
              </a:r>
            </a:p>
            <a:p>
              <a:pPr algn="ctr"/>
              <a:r>
                <a:rPr lang="en-US" sz="1000" b="1"/>
                <a:t>Purdue University</a:t>
              </a:r>
            </a:p>
          </p:txBody>
        </p:sp>
      </p:grpSp>
      <p:grpSp>
        <p:nvGrpSpPr>
          <p:cNvPr id="3" name="Group 78"/>
          <p:cNvGrpSpPr>
            <a:grpSpLocks/>
          </p:cNvGrpSpPr>
          <p:nvPr/>
        </p:nvGrpSpPr>
        <p:grpSpPr bwMode="auto">
          <a:xfrm>
            <a:off x="1066800" y="2514600"/>
            <a:ext cx="1844675" cy="947738"/>
            <a:chOff x="672" y="2160"/>
            <a:chExt cx="1162" cy="597"/>
          </a:xfrm>
        </p:grpSpPr>
        <p:sp>
          <p:nvSpPr>
            <p:cNvPr id="25613" name="AutoShape 13"/>
            <p:cNvSpPr>
              <a:spLocks noChangeArrowheads="1"/>
            </p:cNvSpPr>
            <p:nvPr/>
          </p:nvSpPr>
          <p:spPr bwMode="auto">
            <a:xfrm>
              <a:off x="672" y="2160"/>
              <a:ext cx="1162" cy="597"/>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14" name="Text Box 14"/>
            <p:cNvSpPr txBox="1">
              <a:spLocks noChangeArrowheads="1"/>
            </p:cNvSpPr>
            <p:nvPr/>
          </p:nvSpPr>
          <p:spPr bwMode="auto">
            <a:xfrm>
              <a:off x="720" y="2352"/>
              <a:ext cx="1057" cy="236"/>
            </a:xfrm>
            <a:prstGeom prst="rect">
              <a:avLst/>
            </a:prstGeom>
            <a:noFill/>
            <a:ln w="9525">
              <a:noFill/>
              <a:miter lim="800000"/>
              <a:headEnd/>
              <a:tailEnd/>
            </a:ln>
            <a:effectLst/>
          </p:spPr>
          <p:txBody>
            <a:bodyPr>
              <a:spAutoFit/>
            </a:bodyPr>
            <a:lstStyle/>
            <a:p>
              <a:pPr algn="ctr"/>
              <a:r>
                <a:rPr lang="en-US" sz="1000" b="1"/>
                <a:t>Executive Committee</a:t>
              </a:r>
              <a:endParaRPr lang="en-US" sz="1000"/>
            </a:p>
            <a:p>
              <a:pPr>
                <a:lnSpc>
                  <a:spcPct val="85000"/>
                </a:lnSpc>
              </a:pPr>
              <a:endParaRPr lang="en-US" sz="1000"/>
            </a:p>
          </p:txBody>
        </p:sp>
      </p:grpSp>
      <p:grpSp>
        <p:nvGrpSpPr>
          <p:cNvPr id="4" name="Group 71"/>
          <p:cNvGrpSpPr>
            <a:grpSpLocks/>
          </p:cNvGrpSpPr>
          <p:nvPr/>
        </p:nvGrpSpPr>
        <p:grpSpPr bwMode="auto">
          <a:xfrm>
            <a:off x="6477000" y="2514600"/>
            <a:ext cx="1914525" cy="444500"/>
            <a:chOff x="4128" y="2112"/>
            <a:chExt cx="1206" cy="280"/>
          </a:xfrm>
        </p:grpSpPr>
        <p:sp>
          <p:nvSpPr>
            <p:cNvPr id="25618" name="AutoShape 18"/>
            <p:cNvSpPr>
              <a:spLocks noChangeArrowheads="1"/>
            </p:cNvSpPr>
            <p:nvPr/>
          </p:nvSpPr>
          <p:spPr bwMode="auto">
            <a:xfrm>
              <a:off x="4128" y="2112"/>
              <a:ext cx="1206" cy="280"/>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19" name="Text Box 19"/>
            <p:cNvSpPr txBox="1">
              <a:spLocks noChangeArrowheads="1"/>
            </p:cNvSpPr>
            <p:nvPr/>
          </p:nvSpPr>
          <p:spPr bwMode="auto">
            <a:xfrm>
              <a:off x="4128" y="2160"/>
              <a:ext cx="1182" cy="154"/>
            </a:xfrm>
            <a:prstGeom prst="rect">
              <a:avLst/>
            </a:prstGeom>
            <a:noFill/>
            <a:ln w="9525">
              <a:noFill/>
              <a:miter lim="800000"/>
              <a:headEnd/>
              <a:tailEnd/>
            </a:ln>
            <a:effectLst/>
          </p:spPr>
          <p:txBody>
            <a:bodyPr>
              <a:spAutoFit/>
            </a:bodyPr>
            <a:lstStyle/>
            <a:p>
              <a:pPr algn="ctr"/>
              <a:r>
                <a:rPr lang="en-US" sz="1000" b="1"/>
                <a:t>External Advisory Board</a:t>
              </a:r>
            </a:p>
          </p:txBody>
        </p:sp>
      </p:grpSp>
      <p:grpSp>
        <p:nvGrpSpPr>
          <p:cNvPr id="5" name="Group 21"/>
          <p:cNvGrpSpPr>
            <a:grpSpLocks/>
          </p:cNvGrpSpPr>
          <p:nvPr/>
        </p:nvGrpSpPr>
        <p:grpSpPr bwMode="auto">
          <a:xfrm>
            <a:off x="3657600" y="2525712"/>
            <a:ext cx="2133600" cy="914400"/>
            <a:chOff x="2010" y="618"/>
            <a:chExt cx="1638" cy="980"/>
          </a:xfrm>
        </p:grpSpPr>
        <p:sp>
          <p:nvSpPr>
            <p:cNvPr id="25622" name="AutoShape 22"/>
            <p:cNvSpPr>
              <a:spLocks noChangeArrowheads="1"/>
            </p:cNvSpPr>
            <p:nvPr/>
          </p:nvSpPr>
          <p:spPr bwMode="auto">
            <a:xfrm>
              <a:off x="2010" y="618"/>
              <a:ext cx="1638" cy="980"/>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23" name="Text Box 23"/>
            <p:cNvSpPr txBox="1">
              <a:spLocks noChangeArrowheads="1"/>
            </p:cNvSpPr>
            <p:nvPr/>
          </p:nvSpPr>
          <p:spPr bwMode="auto">
            <a:xfrm>
              <a:off x="2034" y="632"/>
              <a:ext cx="1553" cy="876"/>
            </a:xfrm>
            <a:prstGeom prst="rect">
              <a:avLst/>
            </a:prstGeom>
            <a:noFill/>
            <a:ln w="9525">
              <a:noFill/>
              <a:miter lim="800000"/>
              <a:headEnd/>
              <a:tailEnd/>
            </a:ln>
            <a:effectLst/>
          </p:spPr>
          <p:txBody>
            <a:bodyPr>
              <a:spAutoFit/>
            </a:bodyPr>
            <a:lstStyle/>
            <a:p>
              <a:pPr marL="342900" indent="-342900" algn="ctr">
                <a:lnSpc>
                  <a:spcPct val="90000"/>
                </a:lnSpc>
                <a:spcAft>
                  <a:spcPct val="25000"/>
                </a:spcAft>
              </a:pPr>
              <a:r>
                <a:rPr lang="en-US" sz="1000" b="1"/>
                <a:t>Technical Director</a:t>
              </a:r>
            </a:p>
            <a:p>
              <a:pPr marL="342900" indent="-342900" algn="ctr">
                <a:lnSpc>
                  <a:spcPct val="90000"/>
                </a:lnSpc>
                <a:spcAft>
                  <a:spcPct val="25000"/>
                </a:spcAft>
              </a:pPr>
              <a:r>
                <a:rPr lang="en-US" sz="1200" b="1">
                  <a:solidFill>
                    <a:srgbClr val="003366"/>
                  </a:solidFill>
                </a:rPr>
                <a:t>Szpankowski </a:t>
              </a:r>
            </a:p>
            <a:p>
              <a:pPr marL="342900" indent="-342900" algn="ctr">
                <a:lnSpc>
                  <a:spcPct val="90000"/>
                </a:lnSpc>
                <a:spcAft>
                  <a:spcPct val="25000"/>
                </a:spcAft>
              </a:pPr>
              <a:r>
                <a:rPr lang="en-US" sz="1000" b="1"/>
                <a:t>Managing Director</a:t>
              </a:r>
            </a:p>
            <a:p>
              <a:pPr marL="342900" indent="-342900" algn="ctr">
                <a:lnSpc>
                  <a:spcPct val="90000"/>
                </a:lnSpc>
                <a:spcAft>
                  <a:spcPct val="25000"/>
                </a:spcAft>
              </a:pPr>
              <a:r>
                <a:rPr lang="en-US" sz="1200" b="1">
                  <a:solidFill>
                    <a:srgbClr val="003366"/>
                  </a:solidFill>
                </a:rPr>
                <a:t>Kotterman*</a:t>
              </a:r>
            </a:p>
          </p:txBody>
        </p:sp>
      </p:grpSp>
      <p:sp>
        <p:nvSpPr>
          <p:cNvPr id="25625" name="AutoShape 25"/>
          <p:cNvSpPr>
            <a:spLocks noChangeArrowheads="1"/>
          </p:cNvSpPr>
          <p:nvPr/>
        </p:nvSpPr>
        <p:spPr bwMode="auto">
          <a:xfrm rot="5400000" flipV="1">
            <a:off x="3146425" y="2732087"/>
            <a:ext cx="327025" cy="523875"/>
          </a:xfrm>
          <a:prstGeom prst="upDownArrow">
            <a:avLst>
              <a:gd name="adj1" fmla="val 50000"/>
              <a:gd name="adj2" fmla="val 32039"/>
            </a:avLst>
          </a:prstGeom>
          <a:gradFill rotWithShape="1">
            <a:gsLst>
              <a:gs pos="0">
                <a:srgbClr val="51C822"/>
              </a:gs>
              <a:gs pos="100000">
                <a:srgbClr val="288468"/>
              </a:gs>
            </a:gsLst>
            <a:lin ang="0" scaled="1"/>
          </a:gradFill>
          <a:ln w="9525">
            <a:solidFill>
              <a:schemeClr val="hlink"/>
            </a:solidFill>
            <a:miter lim="800000"/>
            <a:headEnd/>
            <a:tailEnd/>
          </a:ln>
          <a:effectLst/>
        </p:spPr>
        <p:txBody>
          <a:bodyPr vert="eaVert" wrap="none" anchor="ctr"/>
          <a:lstStyle/>
          <a:p>
            <a:endParaRPr lang="en-US"/>
          </a:p>
        </p:txBody>
      </p:sp>
      <p:sp>
        <p:nvSpPr>
          <p:cNvPr id="25626" name="AutoShape 26"/>
          <p:cNvSpPr>
            <a:spLocks noChangeArrowheads="1"/>
          </p:cNvSpPr>
          <p:nvPr/>
        </p:nvSpPr>
        <p:spPr bwMode="auto">
          <a:xfrm rot="5400000" flipV="1">
            <a:off x="5970587" y="2487613"/>
            <a:ext cx="327025" cy="533400"/>
          </a:xfrm>
          <a:prstGeom prst="upDownArrow">
            <a:avLst>
              <a:gd name="adj1" fmla="val 50000"/>
              <a:gd name="adj2" fmla="val 32621"/>
            </a:avLst>
          </a:prstGeom>
          <a:gradFill rotWithShape="1">
            <a:gsLst>
              <a:gs pos="0">
                <a:srgbClr val="51C822"/>
              </a:gs>
              <a:gs pos="100000">
                <a:srgbClr val="288468"/>
              </a:gs>
            </a:gsLst>
            <a:lin ang="0" scaled="1"/>
          </a:gradFill>
          <a:ln w="9525">
            <a:solidFill>
              <a:schemeClr val="hlink"/>
            </a:solidFill>
            <a:miter lim="800000"/>
            <a:headEnd/>
            <a:tailEnd/>
          </a:ln>
          <a:effectLst/>
        </p:spPr>
        <p:txBody>
          <a:bodyPr vert="eaVert" wrap="none" anchor="ctr"/>
          <a:lstStyle/>
          <a:p>
            <a:endParaRPr lang="en-US"/>
          </a:p>
        </p:txBody>
      </p:sp>
      <p:sp>
        <p:nvSpPr>
          <p:cNvPr id="25627" name="Rectangle 27"/>
          <p:cNvSpPr>
            <a:spLocks noChangeArrowheads="1"/>
          </p:cNvSpPr>
          <p:nvPr/>
        </p:nvSpPr>
        <p:spPr bwMode="auto">
          <a:xfrm>
            <a:off x="1371600" y="4049712"/>
            <a:ext cx="6248400" cy="152400"/>
          </a:xfrm>
          <a:prstGeom prst="rect">
            <a:avLst/>
          </a:prstGeom>
          <a:gradFill rotWithShape="1">
            <a:gsLst>
              <a:gs pos="0">
                <a:srgbClr val="51C822"/>
              </a:gs>
              <a:gs pos="100000">
                <a:srgbClr val="288468"/>
              </a:gs>
            </a:gsLst>
            <a:lin ang="5400000" scaled="1"/>
          </a:gradFill>
          <a:ln w="9525">
            <a:solidFill>
              <a:schemeClr val="hlink"/>
            </a:solidFill>
            <a:miter lim="800000"/>
            <a:headEnd/>
            <a:tailEnd/>
          </a:ln>
          <a:effectLst/>
        </p:spPr>
        <p:txBody>
          <a:bodyPr wrap="none" anchor="ctr"/>
          <a:lstStyle/>
          <a:p>
            <a:endParaRPr lang="en-US"/>
          </a:p>
        </p:txBody>
      </p:sp>
      <p:sp>
        <p:nvSpPr>
          <p:cNvPr id="25649" name="AutoShape 49"/>
          <p:cNvSpPr>
            <a:spLocks noChangeArrowheads="1"/>
          </p:cNvSpPr>
          <p:nvPr/>
        </p:nvSpPr>
        <p:spPr bwMode="auto">
          <a:xfrm>
            <a:off x="673100" y="4662487"/>
            <a:ext cx="1706563" cy="669925"/>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50" name="Text Box 50"/>
          <p:cNvSpPr txBox="1">
            <a:spLocks noChangeArrowheads="1"/>
          </p:cNvSpPr>
          <p:nvPr/>
        </p:nvSpPr>
        <p:spPr bwMode="auto">
          <a:xfrm>
            <a:off x="762000" y="4887912"/>
            <a:ext cx="1512888" cy="244475"/>
          </a:xfrm>
          <a:prstGeom prst="rect">
            <a:avLst/>
          </a:prstGeom>
          <a:noFill/>
          <a:ln w="9525">
            <a:noFill/>
            <a:miter lim="800000"/>
            <a:headEnd/>
            <a:tailEnd/>
          </a:ln>
          <a:effectLst/>
        </p:spPr>
        <p:txBody>
          <a:bodyPr>
            <a:spAutoFit/>
          </a:bodyPr>
          <a:lstStyle/>
          <a:p>
            <a:pPr algn="ctr"/>
            <a:r>
              <a:rPr lang="en-US" sz="1000" b="1"/>
              <a:t>Technical Thrusts</a:t>
            </a:r>
            <a:endParaRPr lang="en-US" sz="1000" b="1">
              <a:solidFill>
                <a:srgbClr val="003366"/>
              </a:solidFill>
            </a:endParaRPr>
          </a:p>
        </p:txBody>
      </p:sp>
      <p:sp>
        <p:nvSpPr>
          <p:cNvPr id="25652" name="AutoShape 52"/>
          <p:cNvSpPr>
            <a:spLocks noChangeArrowheads="1"/>
          </p:cNvSpPr>
          <p:nvPr/>
        </p:nvSpPr>
        <p:spPr bwMode="auto">
          <a:xfrm>
            <a:off x="2625725" y="4662487"/>
            <a:ext cx="1706563" cy="671513"/>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53" name="Text Box 53"/>
          <p:cNvSpPr txBox="1">
            <a:spLocks noChangeArrowheads="1"/>
          </p:cNvSpPr>
          <p:nvPr/>
        </p:nvSpPr>
        <p:spPr bwMode="auto">
          <a:xfrm>
            <a:off x="2590800" y="4811712"/>
            <a:ext cx="1782763" cy="396875"/>
          </a:xfrm>
          <a:prstGeom prst="rect">
            <a:avLst/>
          </a:prstGeom>
          <a:noFill/>
          <a:ln w="9525">
            <a:noFill/>
            <a:miter lim="800000"/>
            <a:headEnd/>
            <a:tailEnd/>
          </a:ln>
          <a:effectLst/>
        </p:spPr>
        <p:txBody>
          <a:bodyPr>
            <a:spAutoFit/>
          </a:bodyPr>
          <a:lstStyle/>
          <a:p>
            <a:pPr algn="ctr"/>
            <a:r>
              <a:rPr lang="en-US" sz="1000" b="1"/>
              <a:t>Education and Human Resources Development</a:t>
            </a:r>
            <a:endParaRPr lang="en-US" sz="1000" b="1">
              <a:solidFill>
                <a:srgbClr val="003366"/>
              </a:solidFill>
            </a:endParaRPr>
          </a:p>
        </p:txBody>
      </p:sp>
      <p:sp>
        <p:nvSpPr>
          <p:cNvPr id="25655" name="AutoShape 55"/>
          <p:cNvSpPr>
            <a:spLocks noChangeArrowheads="1"/>
          </p:cNvSpPr>
          <p:nvPr/>
        </p:nvSpPr>
        <p:spPr bwMode="auto">
          <a:xfrm>
            <a:off x="6654800" y="4662487"/>
            <a:ext cx="1706563" cy="671513"/>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56" name="Text Box 56"/>
          <p:cNvSpPr txBox="1">
            <a:spLocks noChangeArrowheads="1"/>
          </p:cNvSpPr>
          <p:nvPr/>
        </p:nvSpPr>
        <p:spPr bwMode="auto">
          <a:xfrm>
            <a:off x="6629400" y="4887912"/>
            <a:ext cx="1820863" cy="244475"/>
          </a:xfrm>
          <a:prstGeom prst="rect">
            <a:avLst/>
          </a:prstGeom>
          <a:noFill/>
          <a:ln w="9525">
            <a:noFill/>
            <a:miter lim="800000"/>
            <a:headEnd/>
            <a:tailEnd/>
          </a:ln>
          <a:effectLst/>
        </p:spPr>
        <p:txBody>
          <a:bodyPr>
            <a:spAutoFit/>
          </a:bodyPr>
          <a:lstStyle/>
          <a:p>
            <a:pPr algn="ctr"/>
            <a:r>
              <a:rPr lang="en-US" sz="1000" b="1"/>
              <a:t>Knowledge Transfer</a:t>
            </a:r>
            <a:endParaRPr lang="en-US" sz="1000" b="1">
              <a:solidFill>
                <a:srgbClr val="003366"/>
              </a:solidFill>
            </a:endParaRPr>
          </a:p>
        </p:txBody>
      </p:sp>
      <p:sp>
        <p:nvSpPr>
          <p:cNvPr id="25661" name="AutoShape 61"/>
          <p:cNvSpPr>
            <a:spLocks noChangeArrowheads="1"/>
          </p:cNvSpPr>
          <p:nvPr/>
        </p:nvSpPr>
        <p:spPr bwMode="auto">
          <a:xfrm>
            <a:off x="4695825" y="4660900"/>
            <a:ext cx="1706563" cy="671512"/>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62" name="Text Box 62"/>
          <p:cNvSpPr txBox="1">
            <a:spLocks noChangeArrowheads="1"/>
          </p:cNvSpPr>
          <p:nvPr/>
        </p:nvSpPr>
        <p:spPr bwMode="auto">
          <a:xfrm>
            <a:off x="4648200" y="4887912"/>
            <a:ext cx="1808163" cy="244475"/>
          </a:xfrm>
          <a:prstGeom prst="rect">
            <a:avLst/>
          </a:prstGeom>
          <a:noFill/>
          <a:ln w="9525">
            <a:noFill/>
            <a:miter lim="800000"/>
            <a:headEnd/>
            <a:tailEnd/>
          </a:ln>
          <a:effectLst/>
        </p:spPr>
        <p:txBody>
          <a:bodyPr>
            <a:spAutoFit/>
          </a:bodyPr>
          <a:lstStyle/>
          <a:p>
            <a:pPr algn="ctr"/>
            <a:r>
              <a:rPr lang="en-US" sz="1000" b="1"/>
              <a:t>Diversity and Outreach</a:t>
            </a:r>
            <a:endParaRPr lang="en-US" sz="1000" b="1">
              <a:solidFill>
                <a:srgbClr val="003366"/>
              </a:solidFill>
            </a:endParaRPr>
          </a:p>
        </p:txBody>
      </p:sp>
      <p:sp>
        <p:nvSpPr>
          <p:cNvPr id="25663" name="AutoShape 63"/>
          <p:cNvSpPr>
            <a:spLocks noChangeArrowheads="1"/>
          </p:cNvSpPr>
          <p:nvPr/>
        </p:nvSpPr>
        <p:spPr bwMode="auto">
          <a:xfrm>
            <a:off x="5410200" y="4278312"/>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25664" name="AutoShape 64"/>
          <p:cNvSpPr>
            <a:spLocks noChangeArrowheads="1"/>
          </p:cNvSpPr>
          <p:nvPr/>
        </p:nvSpPr>
        <p:spPr bwMode="auto">
          <a:xfrm>
            <a:off x="7391400" y="4278312"/>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25665" name="AutoShape 65"/>
          <p:cNvSpPr>
            <a:spLocks noChangeArrowheads="1"/>
          </p:cNvSpPr>
          <p:nvPr/>
        </p:nvSpPr>
        <p:spPr bwMode="auto">
          <a:xfrm>
            <a:off x="3352800" y="4278312"/>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25666" name="AutoShape 66"/>
          <p:cNvSpPr>
            <a:spLocks noChangeArrowheads="1"/>
          </p:cNvSpPr>
          <p:nvPr/>
        </p:nvSpPr>
        <p:spPr bwMode="auto">
          <a:xfrm>
            <a:off x="1295400" y="4278312"/>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25668" name="AutoShape 68"/>
          <p:cNvSpPr>
            <a:spLocks noChangeArrowheads="1"/>
          </p:cNvSpPr>
          <p:nvPr/>
        </p:nvSpPr>
        <p:spPr bwMode="auto">
          <a:xfrm>
            <a:off x="4572000" y="3592512"/>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25673" name="AutoShape 73"/>
          <p:cNvSpPr>
            <a:spLocks noChangeArrowheads="1"/>
          </p:cNvSpPr>
          <p:nvPr/>
        </p:nvSpPr>
        <p:spPr bwMode="auto">
          <a:xfrm>
            <a:off x="4572000" y="2133600"/>
            <a:ext cx="304800" cy="361950"/>
          </a:xfrm>
          <a:prstGeom prst="upDownArrow">
            <a:avLst>
              <a:gd name="adj1" fmla="val 49231"/>
              <a:gd name="adj2" fmla="val 37461"/>
            </a:avLst>
          </a:prstGeom>
          <a:gradFill rotWithShape="1">
            <a:gsLst>
              <a:gs pos="0">
                <a:srgbClr val="51C822"/>
              </a:gs>
              <a:gs pos="100000">
                <a:srgbClr val="288468"/>
              </a:gs>
            </a:gsLst>
            <a:lin ang="5400000" scaled="1"/>
          </a:gradFill>
          <a:ln w="9525">
            <a:solidFill>
              <a:schemeClr val="hlink"/>
            </a:solidFill>
            <a:miter lim="800000"/>
            <a:headEnd/>
            <a:tailEnd/>
          </a:ln>
          <a:effectLst/>
        </p:spPr>
        <p:txBody>
          <a:bodyPr vert="eaVert" wrap="none" anchor="ctr"/>
          <a:lstStyle/>
          <a:p>
            <a:endParaRPr lang="en-US"/>
          </a:p>
        </p:txBody>
      </p:sp>
      <p:sp>
        <p:nvSpPr>
          <p:cNvPr id="25676" name="Title 1"/>
          <p:cNvSpPr>
            <a:spLocks/>
          </p:cNvSpPr>
          <p:nvPr/>
        </p:nvSpPr>
        <p:spPr bwMode="auto">
          <a:xfrm>
            <a:off x="457200" y="274638"/>
            <a:ext cx="8229600" cy="1143000"/>
          </a:xfrm>
          <a:prstGeom prst="rect">
            <a:avLst/>
          </a:prstGeom>
          <a:noFill/>
          <a:ln w="9525">
            <a:noFill/>
            <a:miter lim="800000"/>
            <a:headEnd/>
            <a:tailEnd/>
          </a:ln>
        </p:spPr>
        <p:txBody>
          <a:bodyPr anchor="ctr"/>
          <a:lstStyle/>
          <a:p>
            <a:pPr algn="ctr"/>
            <a:r>
              <a:rPr lang="en-US" sz="4400">
                <a:latin typeface="Calibri" pitchFamily="34" charset="0"/>
              </a:rPr>
              <a:t>Management Structure</a:t>
            </a:r>
          </a:p>
        </p:txBody>
      </p:sp>
      <p:sp>
        <p:nvSpPr>
          <p:cNvPr id="36" name="AutoShape 68"/>
          <p:cNvSpPr>
            <a:spLocks noChangeArrowheads="1"/>
          </p:cNvSpPr>
          <p:nvPr/>
        </p:nvSpPr>
        <p:spPr bwMode="auto">
          <a:xfrm>
            <a:off x="1905000" y="3581400"/>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grpSp>
        <p:nvGrpSpPr>
          <p:cNvPr id="6" name="Group 71"/>
          <p:cNvGrpSpPr>
            <a:grpSpLocks/>
          </p:cNvGrpSpPr>
          <p:nvPr/>
        </p:nvGrpSpPr>
        <p:grpSpPr bwMode="auto">
          <a:xfrm>
            <a:off x="6477000" y="3124200"/>
            <a:ext cx="1914525" cy="476250"/>
            <a:chOff x="4128" y="2112"/>
            <a:chExt cx="1206" cy="300"/>
          </a:xfrm>
        </p:grpSpPr>
        <p:sp>
          <p:nvSpPr>
            <p:cNvPr id="38" name="AutoShape 18"/>
            <p:cNvSpPr>
              <a:spLocks noChangeArrowheads="1"/>
            </p:cNvSpPr>
            <p:nvPr/>
          </p:nvSpPr>
          <p:spPr bwMode="auto">
            <a:xfrm>
              <a:off x="4128" y="2112"/>
              <a:ext cx="1206" cy="280"/>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39" name="Text Box 19"/>
            <p:cNvSpPr txBox="1">
              <a:spLocks noChangeArrowheads="1"/>
            </p:cNvSpPr>
            <p:nvPr/>
          </p:nvSpPr>
          <p:spPr bwMode="auto">
            <a:xfrm>
              <a:off x="4128" y="2160"/>
              <a:ext cx="1182" cy="252"/>
            </a:xfrm>
            <a:prstGeom prst="rect">
              <a:avLst/>
            </a:prstGeom>
            <a:noFill/>
            <a:ln w="9525">
              <a:noFill/>
              <a:miter lim="800000"/>
              <a:headEnd/>
              <a:tailEnd/>
            </a:ln>
            <a:effectLst/>
          </p:spPr>
          <p:txBody>
            <a:bodyPr>
              <a:spAutoFit/>
            </a:bodyPr>
            <a:lstStyle/>
            <a:p>
              <a:pPr algn="ctr"/>
              <a:r>
                <a:rPr lang="en-US" sz="1000" b="1" dirty="0" smtClean="0"/>
                <a:t>Internal</a:t>
              </a:r>
              <a:r>
                <a:rPr lang="en-US" sz="1000" b="1" dirty="0" smtClean="0"/>
                <a:t> Management </a:t>
              </a:r>
            </a:p>
            <a:p>
              <a:pPr algn="ctr"/>
              <a:r>
                <a:rPr lang="en-US" sz="1000" b="1" dirty="0" smtClean="0"/>
                <a:t>Committee </a:t>
              </a:r>
              <a:endParaRPr lang="en-US" sz="1000" b="1" dirty="0"/>
            </a:p>
          </p:txBody>
        </p:sp>
      </p:grpSp>
      <p:sp>
        <p:nvSpPr>
          <p:cNvPr id="40" name="AutoShape 26"/>
          <p:cNvSpPr>
            <a:spLocks noChangeArrowheads="1"/>
          </p:cNvSpPr>
          <p:nvPr/>
        </p:nvSpPr>
        <p:spPr bwMode="auto">
          <a:xfrm rot="5400000" flipV="1">
            <a:off x="5970588" y="3074987"/>
            <a:ext cx="327025" cy="533400"/>
          </a:xfrm>
          <a:prstGeom prst="upDownArrow">
            <a:avLst>
              <a:gd name="adj1" fmla="val 50000"/>
              <a:gd name="adj2" fmla="val 32621"/>
            </a:avLst>
          </a:prstGeom>
          <a:gradFill rotWithShape="1">
            <a:gsLst>
              <a:gs pos="0">
                <a:srgbClr val="51C822"/>
              </a:gs>
              <a:gs pos="100000">
                <a:srgbClr val="288468"/>
              </a:gs>
            </a:gsLst>
            <a:lin ang="0" scaled="1"/>
          </a:gradFill>
          <a:ln w="9525">
            <a:solidFill>
              <a:schemeClr val="hlink"/>
            </a:solidFill>
            <a:miter lim="800000"/>
            <a:headEnd/>
            <a:tailEnd/>
          </a:ln>
          <a:effectLst/>
        </p:spPr>
        <p:txBody>
          <a:bodyPr vert="eaVert" wrap="none" anchor="ctr"/>
          <a:lstStyle/>
          <a:p>
            <a:endParaRPr lang="en-US"/>
          </a:p>
        </p:txBody>
      </p:sp>
      <p:sp>
        <p:nvSpPr>
          <p:cNvPr id="41" name="AutoShape 68"/>
          <p:cNvSpPr>
            <a:spLocks noChangeArrowheads="1"/>
          </p:cNvSpPr>
          <p:nvPr/>
        </p:nvSpPr>
        <p:spPr bwMode="auto">
          <a:xfrm>
            <a:off x="7162800" y="3657600"/>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42" name="Rectangle 34"/>
          <p:cNvSpPr>
            <a:spLocks noChangeArrowheads="1"/>
          </p:cNvSpPr>
          <p:nvPr/>
        </p:nvSpPr>
        <p:spPr bwMode="auto">
          <a:xfrm>
            <a:off x="228600" y="1219200"/>
            <a:ext cx="8458200" cy="5486400"/>
          </a:xfrm>
          <a:prstGeom prst="rect">
            <a:avLst/>
          </a:prstGeom>
          <a:solidFill>
            <a:srgbClr val="FFFFFF">
              <a:alpha val="89999"/>
            </a:srgbClr>
          </a:solidFill>
          <a:ln w="9525">
            <a:noFill/>
            <a:miter lim="800000"/>
            <a:headEnd/>
            <a:tailEnd/>
          </a:ln>
          <a:effectLst/>
        </p:spPr>
        <p:txBody>
          <a:bodyPr wrap="none" anchor="ctr"/>
          <a:lstStyle/>
          <a:p>
            <a:endParaRPr lang="en-US"/>
          </a:p>
        </p:txBody>
      </p:sp>
      <p:grpSp>
        <p:nvGrpSpPr>
          <p:cNvPr id="43" name="Group 39"/>
          <p:cNvGrpSpPr>
            <a:grpSpLocks/>
          </p:cNvGrpSpPr>
          <p:nvPr/>
        </p:nvGrpSpPr>
        <p:grpSpPr bwMode="auto">
          <a:xfrm>
            <a:off x="3124200" y="1676400"/>
            <a:ext cx="3340100" cy="430213"/>
            <a:chOff x="1968" y="1056"/>
            <a:chExt cx="2104" cy="271"/>
          </a:xfrm>
        </p:grpSpPr>
        <p:sp>
          <p:nvSpPr>
            <p:cNvPr id="44" name="AutoShape 40"/>
            <p:cNvSpPr>
              <a:spLocks noChangeArrowheads="1"/>
            </p:cNvSpPr>
            <p:nvPr/>
          </p:nvSpPr>
          <p:spPr bwMode="auto">
            <a:xfrm>
              <a:off x="2064" y="1056"/>
              <a:ext cx="1803" cy="271"/>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5" name="Text Box 41"/>
            <p:cNvSpPr txBox="1">
              <a:spLocks noChangeArrowheads="1"/>
            </p:cNvSpPr>
            <p:nvPr/>
          </p:nvSpPr>
          <p:spPr bwMode="auto">
            <a:xfrm>
              <a:off x="1968" y="1056"/>
              <a:ext cx="2104" cy="250"/>
            </a:xfrm>
            <a:prstGeom prst="rect">
              <a:avLst/>
            </a:prstGeom>
            <a:noFill/>
            <a:ln w="9525">
              <a:noFill/>
              <a:miter lim="800000"/>
              <a:headEnd/>
              <a:tailEnd/>
            </a:ln>
            <a:effectLst/>
          </p:spPr>
          <p:txBody>
            <a:bodyPr>
              <a:spAutoFit/>
            </a:bodyPr>
            <a:lstStyle/>
            <a:p>
              <a:pPr algn="ctr"/>
              <a:r>
                <a:rPr lang="en-US" sz="1000" b="1" dirty="0"/>
                <a:t>Vice President for Research </a:t>
              </a:r>
            </a:p>
            <a:p>
              <a:pPr algn="ctr"/>
              <a:r>
                <a:rPr lang="en-US" sz="1000" b="1" dirty="0"/>
                <a:t>Purdue University</a:t>
              </a:r>
            </a:p>
          </p:txBody>
        </p:sp>
      </p:grpSp>
      <p:sp>
        <p:nvSpPr>
          <p:cNvPr id="46" name="Text Box 42"/>
          <p:cNvSpPr txBox="1">
            <a:spLocks noChangeArrowheads="1"/>
          </p:cNvSpPr>
          <p:nvPr/>
        </p:nvSpPr>
        <p:spPr bwMode="auto">
          <a:xfrm>
            <a:off x="914400" y="2438400"/>
            <a:ext cx="7620000" cy="1615827"/>
          </a:xfrm>
          <a:prstGeom prst="rect">
            <a:avLst/>
          </a:prstGeom>
          <a:noFill/>
          <a:ln w="9525">
            <a:solidFill>
              <a:schemeClr val="tx1"/>
            </a:solidFill>
            <a:miter lim="800000"/>
            <a:headEnd/>
            <a:tailEnd/>
          </a:ln>
          <a:effectLst/>
        </p:spPr>
        <p:txBody>
          <a:bodyPr>
            <a:spAutoFit/>
          </a:bodyPr>
          <a:lstStyle/>
          <a:p>
            <a:pPr>
              <a:spcBef>
                <a:spcPct val="50000"/>
              </a:spcBef>
              <a:buFontTx/>
              <a:buChar char="•"/>
            </a:pPr>
            <a:r>
              <a:rPr lang="en-US" dirty="0"/>
              <a:t> Responsible for administrative oversight of the project</a:t>
            </a:r>
          </a:p>
          <a:p>
            <a:pPr>
              <a:spcBef>
                <a:spcPct val="50000"/>
              </a:spcBef>
              <a:buFontTx/>
              <a:buChar char="•"/>
            </a:pPr>
            <a:r>
              <a:rPr lang="en-US" dirty="0"/>
              <a:t> </a:t>
            </a:r>
            <a:r>
              <a:rPr lang="en-US" dirty="0" smtClean="0"/>
              <a:t>Provides timely access </a:t>
            </a:r>
            <a:r>
              <a:rPr lang="en-US" dirty="0"/>
              <a:t>to university facilities and </a:t>
            </a:r>
            <a:r>
              <a:rPr lang="en-US" dirty="0" smtClean="0"/>
              <a:t>resources</a:t>
            </a:r>
          </a:p>
          <a:p>
            <a:pPr>
              <a:spcBef>
                <a:spcPct val="50000"/>
              </a:spcBef>
              <a:buFontTx/>
              <a:buChar char="•"/>
            </a:pPr>
            <a:r>
              <a:rPr lang="en-US" dirty="0" smtClean="0"/>
              <a:t> Provides a liaison to student programs and academic </a:t>
            </a:r>
            <a:r>
              <a:rPr lang="en-US" dirty="0" smtClean="0"/>
              <a:t>units</a:t>
            </a:r>
            <a:endParaRPr lang="en-US" dirty="0"/>
          </a:p>
          <a:p>
            <a:pPr>
              <a:spcBef>
                <a:spcPct val="50000"/>
              </a:spcBef>
              <a:buFontTx/>
              <a:buChar char="•"/>
            </a:pPr>
            <a:r>
              <a:rPr lang="en-US" dirty="0"/>
              <a:t> Ensures accountability to the National Science </a:t>
            </a:r>
            <a:r>
              <a:rPr lang="en-US" dirty="0" smtClean="0"/>
              <a:t>Foundation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7"/>
          <p:cNvGrpSpPr>
            <a:grpSpLocks/>
          </p:cNvGrpSpPr>
          <p:nvPr/>
        </p:nvGrpSpPr>
        <p:grpSpPr bwMode="auto">
          <a:xfrm>
            <a:off x="3124200" y="1676400"/>
            <a:ext cx="3340100" cy="430213"/>
            <a:chOff x="1968" y="1056"/>
            <a:chExt cx="2104" cy="271"/>
          </a:xfrm>
        </p:grpSpPr>
        <p:sp>
          <p:nvSpPr>
            <p:cNvPr id="25610" name="AutoShape 10"/>
            <p:cNvSpPr>
              <a:spLocks noChangeArrowheads="1"/>
            </p:cNvSpPr>
            <p:nvPr/>
          </p:nvSpPr>
          <p:spPr bwMode="auto">
            <a:xfrm>
              <a:off x="2064" y="1056"/>
              <a:ext cx="1803" cy="271"/>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11" name="Text Box 11"/>
            <p:cNvSpPr txBox="1">
              <a:spLocks noChangeArrowheads="1"/>
            </p:cNvSpPr>
            <p:nvPr/>
          </p:nvSpPr>
          <p:spPr bwMode="auto">
            <a:xfrm>
              <a:off x="1968" y="1056"/>
              <a:ext cx="2104" cy="250"/>
            </a:xfrm>
            <a:prstGeom prst="rect">
              <a:avLst/>
            </a:prstGeom>
            <a:noFill/>
            <a:ln w="9525">
              <a:noFill/>
              <a:miter lim="800000"/>
              <a:headEnd/>
              <a:tailEnd/>
            </a:ln>
            <a:effectLst/>
          </p:spPr>
          <p:txBody>
            <a:bodyPr>
              <a:spAutoFit/>
            </a:bodyPr>
            <a:lstStyle/>
            <a:p>
              <a:pPr algn="ctr"/>
              <a:r>
                <a:rPr lang="en-US" sz="1000" b="1"/>
                <a:t>Vice President for Research </a:t>
              </a:r>
            </a:p>
            <a:p>
              <a:pPr algn="ctr"/>
              <a:r>
                <a:rPr lang="en-US" sz="1000" b="1"/>
                <a:t>Purdue University</a:t>
              </a:r>
            </a:p>
          </p:txBody>
        </p:sp>
      </p:grpSp>
      <p:grpSp>
        <p:nvGrpSpPr>
          <p:cNvPr id="3" name="Group 78"/>
          <p:cNvGrpSpPr>
            <a:grpSpLocks/>
          </p:cNvGrpSpPr>
          <p:nvPr/>
        </p:nvGrpSpPr>
        <p:grpSpPr bwMode="auto">
          <a:xfrm>
            <a:off x="1066800" y="2514600"/>
            <a:ext cx="1844675" cy="947738"/>
            <a:chOff x="672" y="2160"/>
            <a:chExt cx="1162" cy="597"/>
          </a:xfrm>
        </p:grpSpPr>
        <p:sp>
          <p:nvSpPr>
            <p:cNvPr id="25613" name="AutoShape 13"/>
            <p:cNvSpPr>
              <a:spLocks noChangeArrowheads="1"/>
            </p:cNvSpPr>
            <p:nvPr/>
          </p:nvSpPr>
          <p:spPr bwMode="auto">
            <a:xfrm>
              <a:off x="672" y="2160"/>
              <a:ext cx="1162" cy="597"/>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14" name="Text Box 14"/>
            <p:cNvSpPr txBox="1">
              <a:spLocks noChangeArrowheads="1"/>
            </p:cNvSpPr>
            <p:nvPr/>
          </p:nvSpPr>
          <p:spPr bwMode="auto">
            <a:xfrm>
              <a:off x="720" y="2352"/>
              <a:ext cx="1057" cy="236"/>
            </a:xfrm>
            <a:prstGeom prst="rect">
              <a:avLst/>
            </a:prstGeom>
            <a:noFill/>
            <a:ln w="9525">
              <a:noFill/>
              <a:miter lim="800000"/>
              <a:headEnd/>
              <a:tailEnd/>
            </a:ln>
            <a:effectLst/>
          </p:spPr>
          <p:txBody>
            <a:bodyPr>
              <a:spAutoFit/>
            </a:bodyPr>
            <a:lstStyle/>
            <a:p>
              <a:pPr algn="ctr"/>
              <a:r>
                <a:rPr lang="en-US" sz="1000" b="1"/>
                <a:t>Executive Committee</a:t>
              </a:r>
              <a:endParaRPr lang="en-US" sz="1000"/>
            </a:p>
            <a:p>
              <a:pPr>
                <a:lnSpc>
                  <a:spcPct val="85000"/>
                </a:lnSpc>
              </a:pPr>
              <a:endParaRPr lang="en-US" sz="1000"/>
            </a:p>
          </p:txBody>
        </p:sp>
      </p:grpSp>
      <p:grpSp>
        <p:nvGrpSpPr>
          <p:cNvPr id="4" name="Group 71"/>
          <p:cNvGrpSpPr>
            <a:grpSpLocks/>
          </p:cNvGrpSpPr>
          <p:nvPr/>
        </p:nvGrpSpPr>
        <p:grpSpPr bwMode="auto">
          <a:xfrm>
            <a:off x="6477000" y="2514600"/>
            <a:ext cx="1914525" cy="444500"/>
            <a:chOff x="4128" y="2112"/>
            <a:chExt cx="1206" cy="280"/>
          </a:xfrm>
        </p:grpSpPr>
        <p:sp>
          <p:nvSpPr>
            <p:cNvPr id="25618" name="AutoShape 18"/>
            <p:cNvSpPr>
              <a:spLocks noChangeArrowheads="1"/>
            </p:cNvSpPr>
            <p:nvPr/>
          </p:nvSpPr>
          <p:spPr bwMode="auto">
            <a:xfrm>
              <a:off x="4128" y="2112"/>
              <a:ext cx="1206" cy="280"/>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19" name="Text Box 19"/>
            <p:cNvSpPr txBox="1">
              <a:spLocks noChangeArrowheads="1"/>
            </p:cNvSpPr>
            <p:nvPr/>
          </p:nvSpPr>
          <p:spPr bwMode="auto">
            <a:xfrm>
              <a:off x="4128" y="2160"/>
              <a:ext cx="1182" cy="154"/>
            </a:xfrm>
            <a:prstGeom prst="rect">
              <a:avLst/>
            </a:prstGeom>
            <a:noFill/>
            <a:ln w="9525">
              <a:noFill/>
              <a:miter lim="800000"/>
              <a:headEnd/>
              <a:tailEnd/>
            </a:ln>
            <a:effectLst/>
          </p:spPr>
          <p:txBody>
            <a:bodyPr>
              <a:spAutoFit/>
            </a:bodyPr>
            <a:lstStyle/>
            <a:p>
              <a:pPr algn="ctr"/>
              <a:r>
                <a:rPr lang="en-US" sz="1000" b="1"/>
                <a:t>External Advisory Board</a:t>
              </a:r>
            </a:p>
          </p:txBody>
        </p:sp>
      </p:grpSp>
      <p:grpSp>
        <p:nvGrpSpPr>
          <p:cNvPr id="5" name="Group 21"/>
          <p:cNvGrpSpPr>
            <a:grpSpLocks/>
          </p:cNvGrpSpPr>
          <p:nvPr/>
        </p:nvGrpSpPr>
        <p:grpSpPr bwMode="auto">
          <a:xfrm>
            <a:off x="3657600" y="2525712"/>
            <a:ext cx="2133600" cy="914400"/>
            <a:chOff x="2010" y="618"/>
            <a:chExt cx="1638" cy="980"/>
          </a:xfrm>
        </p:grpSpPr>
        <p:sp>
          <p:nvSpPr>
            <p:cNvPr id="25622" name="AutoShape 22"/>
            <p:cNvSpPr>
              <a:spLocks noChangeArrowheads="1"/>
            </p:cNvSpPr>
            <p:nvPr/>
          </p:nvSpPr>
          <p:spPr bwMode="auto">
            <a:xfrm>
              <a:off x="2010" y="618"/>
              <a:ext cx="1638" cy="980"/>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23" name="Text Box 23"/>
            <p:cNvSpPr txBox="1">
              <a:spLocks noChangeArrowheads="1"/>
            </p:cNvSpPr>
            <p:nvPr/>
          </p:nvSpPr>
          <p:spPr bwMode="auto">
            <a:xfrm>
              <a:off x="2034" y="632"/>
              <a:ext cx="1553" cy="876"/>
            </a:xfrm>
            <a:prstGeom prst="rect">
              <a:avLst/>
            </a:prstGeom>
            <a:noFill/>
            <a:ln w="9525">
              <a:noFill/>
              <a:miter lim="800000"/>
              <a:headEnd/>
              <a:tailEnd/>
            </a:ln>
            <a:effectLst/>
          </p:spPr>
          <p:txBody>
            <a:bodyPr>
              <a:spAutoFit/>
            </a:bodyPr>
            <a:lstStyle/>
            <a:p>
              <a:pPr marL="342900" indent="-342900" algn="ctr">
                <a:lnSpc>
                  <a:spcPct val="90000"/>
                </a:lnSpc>
                <a:spcAft>
                  <a:spcPct val="25000"/>
                </a:spcAft>
              </a:pPr>
              <a:r>
                <a:rPr lang="en-US" sz="1000" b="1"/>
                <a:t>Technical Director</a:t>
              </a:r>
            </a:p>
            <a:p>
              <a:pPr marL="342900" indent="-342900" algn="ctr">
                <a:lnSpc>
                  <a:spcPct val="90000"/>
                </a:lnSpc>
                <a:spcAft>
                  <a:spcPct val="25000"/>
                </a:spcAft>
              </a:pPr>
              <a:r>
                <a:rPr lang="en-US" sz="1200" b="1">
                  <a:solidFill>
                    <a:srgbClr val="003366"/>
                  </a:solidFill>
                </a:rPr>
                <a:t>Szpankowski </a:t>
              </a:r>
            </a:p>
            <a:p>
              <a:pPr marL="342900" indent="-342900" algn="ctr">
                <a:lnSpc>
                  <a:spcPct val="90000"/>
                </a:lnSpc>
                <a:spcAft>
                  <a:spcPct val="25000"/>
                </a:spcAft>
              </a:pPr>
              <a:r>
                <a:rPr lang="en-US" sz="1000" b="1"/>
                <a:t>Managing Director</a:t>
              </a:r>
            </a:p>
            <a:p>
              <a:pPr marL="342900" indent="-342900" algn="ctr">
                <a:lnSpc>
                  <a:spcPct val="90000"/>
                </a:lnSpc>
                <a:spcAft>
                  <a:spcPct val="25000"/>
                </a:spcAft>
              </a:pPr>
              <a:r>
                <a:rPr lang="en-US" sz="1200" b="1">
                  <a:solidFill>
                    <a:srgbClr val="003366"/>
                  </a:solidFill>
                </a:rPr>
                <a:t>Kotterman*</a:t>
              </a:r>
            </a:p>
          </p:txBody>
        </p:sp>
      </p:grpSp>
      <p:sp>
        <p:nvSpPr>
          <p:cNvPr id="25625" name="AutoShape 25"/>
          <p:cNvSpPr>
            <a:spLocks noChangeArrowheads="1"/>
          </p:cNvSpPr>
          <p:nvPr/>
        </p:nvSpPr>
        <p:spPr bwMode="auto">
          <a:xfrm rot="5400000" flipV="1">
            <a:off x="3146425" y="2732087"/>
            <a:ext cx="327025" cy="523875"/>
          </a:xfrm>
          <a:prstGeom prst="upDownArrow">
            <a:avLst>
              <a:gd name="adj1" fmla="val 50000"/>
              <a:gd name="adj2" fmla="val 32039"/>
            </a:avLst>
          </a:prstGeom>
          <a:gradFill rotWithShape="1">
            <a:gsLst>
              <a:gs pos="0">
                <a:srgbClr val="51C822"/>
              </a:gs>
              <a:gs pos="100000">
                <a:srgbClr val="288468"/>
              </a:gs>
            </a:gsLst>
            <a:lin ang="0" scaled="1"/>
          </a:gradFill>
          <a:ln w="9525">
            <a:solidFill>
              <a:schemeClr val="hlink"/>
            </a:solidFill>
            <a:miter lim="800000"/>
            <a:headEnd/>
            <a:tailEnd/>
          </a:ln>
          <a:effectLst/>
        </p:spPr>
        <p:txBody>
          <a:bodyPr vert="eaVert" wrap="none" anchor="ctr"/>
          <a:lstStyle/>
          <a:p>
            <a:endParaRPr lang="en-US"/>
          </a:p>
        </p:txBody>
      </p:sp>
      <p:sp>
        <p:nvSpPr>
          <p:cNvPr id="25626" name="AutoShape 26"/>
          <p:cNvSpPr>
            <a:spLocks noChangeArrowheads="1"/>
          </p:cNvSpPr>
          <p:nvPr/>
        </p:nvSpPr>
        <p:spPr bwMode="auto">
          <a:xfrm rot="5400000" flipV="1">
            <a:off x="5970587" y="2487613"/>
            <a:ext cx="327025" cy="533400"/>
          </a:xfrm>
          <a:prstGeom prst="upDownArrow">
            <a:avLst>
              <a:gd name="adj1" fmla="val 50000"/>
              <a:gd name="adj2" fmla="val 32621"/>
            </a:avLst>
          </a:prstGeom>
          <a:gradFill rotWithShape="1">
            <a:gsLst>
              <a:gs pos="0">
                <a:srgbClr val="51C822"/>
              </a:gs>
              <a:gs pos="100000">
                <a:srgbClr val="288468"/>
              </a:gs>
            </a:gsLst>
            <a:lin ang="0" scaled="1"/>
          </a:gradFill>
          <a:ln w="9525">
            <a:solidFill>
              <a:schemeClr val="hlink"/>
            </a:solidFill>
            <a:miter lim="800000"/>
            <a:headEnd/>
            <a:tailEnd/>
          </a:ln>
          <a:effectLst/>
        </p:spPr>
        <p:txBody>
          <a:bodyPr vert="eaVert" wrap="none" anchor="ctr"/>
          <a:lstStyle/>
          <a:p>
            <a:endParaRPr lang="en-US"/>
          </a:p>
        </p:txBody>
      </p:sp>
      <p:sp>
        <p:nvSpPr>
          <p:cNvPr id="25627" name="Rectangle 27"/>
          <p:cNvSpPr>
            <a:spLocks noChangeArrowheads="1"/>
          </p:cNvSpPr>
          <p:nvPr/>
        </p:nvSpPr>
        <p:spPr bwMode="auto">
          <a:xfrm>
            <a:off x="1371600" y="4049712"/>
            <a:ext cx="6248400" cy="152400"/>
          </a:xfrm>
          <a:prstGeom prst="rect">
            <a:avLst/>
          </a:prstGeom>
          <a:gradFill rotWithShape="1">
            <a:gsLst>
              <a:gs pos="0">
                <a:srgbClr val="51C822"/>
              </a:gs>
              <a:gs pos="100000">
                <a:srgbClr val="288468"/>
              </a:gs>
            </a:gsLst>
            <a:lin ang="5400000" scaled="1"/>
          </a:gradFill>
          <a:ln w="9525">
            <a:solidFill>
              <a:schemeClr val="hlink"/>
            </a:solidFill>
            <a:miter lim="800000"/>
            <a:headEnd/>
            <a:tailEnd/>
          </a:ln>
          <a:effectLst/>
        </p:spPr>
        <p:txBody>
          <a:bodyPr wrap="none" anchor="ctr"/>
          <a:lstStyle/>
          <a:p>
            <a:endParaRPr lang="en-US"/>
          </a:p>
        </p:txBody>
      </p:sp>
      <p:sp>
        <p:nvSpPr>
          <p:cNvPr id="25649" name="AutoShape 49"/>
          <p:cNvSpPr>
            <a:spLocks noChangeArrowheads="1"/>
          </p:cNvSpPr>
          <p:nvPr/>
        </p:nvSpPr>
        <p:spPr bwMode="auto">
          <a:xfrm>
            <a:off x="673100" y="4662487"/>
            <a:ext cx="1706563" cy="669925"/>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50" name="Text Box 50"/>
          <p:cNvSpPr txBox="1">
            <a:spLocks noChangeArrowheads="1"/>
          </p:cNvSpPr>
          <p:nvPr/>
        </p:nvSpPr>
        <p:spPr bwMode="auto">
          <a:xfrm>
            <a:off x="762000" y="4887912"/>
            <a:ext cx="1512888" cy="244475"/>
          </a:xfrm>
          <a:prstGeom prst="rect">
            <a:avLst/>
          </a:prstGeom>
          <a:noFill/>
          <a:ln w="9525">
            <a:noFill/>
            <a:miter lim="800000"/>
            <a:headEnd/>
            <a:tailEnd/>
          </a:ln>
          <a:effectLst/>
        </p:spPr>
        <p:txBody>
          <a:bodyPr>
            <a:spAutoFit/>
          </a:bodyPr>
          <a:lstStyle/>
          <a:p>
            <a:pPr algn="ctr"/>
            <a:r>
              <a:rPr lang="en-US" sz="1000" b="1"/>
              <a:t>Technical Thrusts</a:t>
            </a:r>
            <a:endParaRPr lang="en-US" sz="1000" b="1">
              <a:solidFill>
                <a:srgbClr val="003366"/>
              </a:solidFill>
            </a:endParaRPr>
          </a:p>
        </p:txBody>
      </p:sp>
      <p:sp>
        <p:nvSpPr>
          <p:cNvPr id="25652" name="AutoShape 52"/>
          <p:cNvSpPr>
            <a:spLocks noChangeArrowheads="1"/>
          </p:cNvSpPr>
          <p:nvPr/>
        </p:nvSpPr>
        <p:spPr bwMode="auto">
          <a:xfrm>
            <a:off x="2625725" y="4662487"/>
            <a:ext cx="1706563" cy="671513"/>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53" name="Text Box 53"/>
          <p:cNvSpPr txBox="1">
            <a:spLocks noChangeArrowheads="1"/>
          </p:cNvSpPr>
          <p:nvPr/>
        </p:nvSpPr>
        <p:spPr bwMode="auto">
          <a:xfrm>
            <a:off x="2590800" y="4811712"/>
            <a:ext cx="1782763" cy="396875"/>
          </a:xfrm>
          <a:prstGeom prst="rect">
            <a:avLst/>
          </a:prstGeom>
          <a:noFill/>
          <a:ln w="9525">
            <a:noFill/>
            <a:miter lim="800000"/>
            <a:headEnd/>
            <a:tailEnd/>
          </a:ln>
          <a:effectLst/>
        </p:spPr>
        <p:txBody>
          <a:bodyPr>
            <a:spAutoFit/>
          </a:bodyPr>
          <a:lstStyle/>
          <a:p>
            <a:pPr algn="ctr"/>
            <a:r>
              <a:rPr lang="en-US" sz="1000" b="1"/>
              <a:t>Education and Human Resources Development</a:t>
            </a:r>
            <a:endParaRPr lang="en-US" sz="1000" b="1">
              <a:solidFill>
                <a:srgbClr val="003366"/>
              </a:solidFill>
            </a:endParaRPr>
          </a:p>
        </p:txBody>
      </p:sp>
      <p:sp>
        <p:nvSpPr>
          <p:cNvPr id="25655" name="AutoShape 55"/>
          <p:cNvSpPr>
            <a:spLocks noChangeArrowheads="1"/>
          </p:cNvSpPr>
          <p:nvPr/>
        </p:nvSpPr>
        <p:spPr bwMode="auto">
          <a:xfrm>
            <a:off x="6654800" y="4662487"/>
            <a:ext cx="1706563" cy="671513"/>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56" name="Text Box 56"/>
          <p:cNvSpPr txBox="1">
            <a:spLocks noChangeArrowheads="1"/>
          </p:cNvSpPr>
          <p:nvPr/>
        </p:nvSpPr>
        <p:spPr bwMode="auto">
          <a:xfrm>
            <a:off x="6629400" y="4887912"/>
            <a:ext cx="1820863" cy="244475"/>
          </a:xfrm>
          <a:prstGeom prst="rect">
            <a:avLst/>
          </a:prstGeom>
          <a:noFill/>
          <a:ln w="9525">
            <a:noFill/>
            <a:miter lim="800000"/>
            <a:headEnd/>
            <a:tailEnd/>
          </a:ln>
          <a:effectLst/>
        </p:spPr>
        <p:txBody>
          <a:bodyPr>
            <a:spAutoFit/>
          </a:bodyPr>
          <a:lstStyle/>
          <a:p>
            <a:pPr algn="ctr"/>
            <a:r>
              <a:rPr lang="en-US" sz="1000" b="1"/>
              <a:t>Knowledge Transfer</a:t>
            </a:r>
            <a:endParaRPr lang="en-US" sz="1000" b="1">
              <a:solidFill>
                <a:srgbClr val="003366"/>
              </a:solidFill>
            </a:endParaRPr>
          </a:p>
        </p:txBody>
      </p:sp>
      <p:sp>
        <p:nvSpPr>
          <p:cNvPr id="25661" name="AutoShape 61"/>
          <p:cNvSpPr>
            <a:spLocks noChangeArrowheads="1"/>
          </p:cNvSpPr>
          <p:nvPr/>
        </p:nvSpPr>
        <p:spPr bwMode="auto">
          <a:xfrm>
            <a:off x="4695825" y="4660900"/>
            <a:ext cx="1706563" cy="671512"/>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25662" name="Text Box 62"/>
          <p:cNvSpPr txBox="1">
            <a:spLocks noChangeArrowheads="1"/>
          </p:cNvSpPr>
          <p:nvPr/>
        </p:nvSpPr>
        <p:spPr bwMode="auto">
          <a:xfrm>
            <a:off x="4648200" y="4887912"/>
            <a:ext cx="1808163" cy="244475"/>
          </a:xfrm>
          <a:prstGeom prst="rect">
            <a:avLst/>
          </a:prstGeom>
          <a:noFill/>
          <a:ln w="9525">
            <a:noFill/>
            <a:miter lim="800000"/>
            <a:headEnd/>
            <a:tailEnd/>
          </a:ln>
          <a:effectLst/>
        </p:spPr>
        <p:txBody>
          <a:bodyPr>
            <a:spAutoFit/>
          </a:bodyPr>
          <a:lstStyle/>
          <a:p>
            <a:pPr algn="ctr"/>
            <a:r>
              <a:rPr lang="en-US" sz="1000" b="1"/>
              <a:t>Diversity and Outreach</a:t>
            </a:r>
            <a:endParaRPr lang="en-US" sz="1000" b="1">
              <a:solidFill>
                <a:srgbClr val="003366"/>
              </a:solidFill>
            </a:endParaRPr>
          </a:p>
        </p:txBody>
      </p:sp>
      <p:sp>
        <p:nvSpPr>
          <p:cNvPr id="25663" name="AutoShape 63"/>
          <p:cNvSpPr>
            <a:spLocks noChangeArrowheads="1"/>
          </p:cNvSpPr>
          <p:nvPr/>
        </p:nvSpPr>
        <p:spPr bwMode="auto">
          <a:xfrm>
            <a:off x="5410200" y="4278312"/>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25664" name="AutoShape 64"/>
          <p:cNvSpPr>
            <a:spLocks noChangeArrowheads="1"/>
          </p:cNvSpPr>
          <p:nvPr/>
        </p:nvSpPr>
        <p:spPr bwMode="auto">
          <a:xfrm>
            <a:off x="7391400" y="4278312"/>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25665" name="AutoShape 65"/>
          <p:cNvSpPr>
            <a:spLocks noChangeArrowheads="1"/>
          </p:cNvSpPr>
          <p:nvPr/>
        </p:nvSpPr>
        <p:spPr bwMode="auto">
          <a:xfrm>
            <a:off x="3352800" y="4278312"/>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25666" name="AutoShape 66"/>
          <p:cNvSpPr>
            <a:spLocks noChangeArrowheads="1"/>
          </p:cNvSpPr>
          <p:nvPr/>
        </p:nvSpPr>
        <p:spPr bwMode="auto">
          <a:xfrm>
            <a:off x="1295400" y="4278312"/>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25668" name="AutoShape 68"/>
          <p:cNvSpPr>
            <a:spLocks noChangeArrowheads="1"/>
          </p:cNvSpPr>
          <p:nvPr/>
        </p:nvSpPr>
        <p:spPr bwMode="auto">
          <a:xfrm>
            <a:off x="4572000" y="3592512"/>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25673" name="AutoShape 73"/>
          <p:cNvSpPr>
            <a:spLocks noChangeArrowheads="1"/>
          </p:cNvSpPr>
          <p:nvPr/>
        </p:nvSpPr>
        <p:spPr bwMode="auto">
          <a:xfrm>
            <a:off x="4572000" y="2133600"/>
            <a:ext cx="304800" cy="361950"/>
          </a:xfrm>
          <a:prstGeom prst="upDownArrow">
            <a:avLst>
              <a:gd name="adj1" fmla="val 49231"/>
              <a:gd name="adj2" fmla="val 37461"/>
            </a:avLst>
          </a:prstGeom>
          <a:gradFill rotWithShape="1">
            <a:gsLst>
              <a:gs pos="0">
                <a:srgbClr val="51C822"/>
              </a:gs>
              <a:gs pos="100000">
                <a:srgbClr val="288468"/>
              </a:gs>
            </a:gsLst>
            <a:lin ang="5400000" scaled="1"/>
          </a:gradFill>
          <a:ln w="9525">
            <a:solidFill>
              <a:schemeClr val="hlink"/>
            </a:solidFill>
            <a:miter lim="800000"/>
            <a:headEnd/>
            <a:tailEnd/>
          </a:ln>
          <a:effectLst/>
        </p:spPr>
        <p:txBody>
          <a:bodyPr vert="eaVert" wrap="none" anchor="ctr"/>
          <a:lstStyle/>
          <a:p>
            <a:endParaRPr lang="en-US"/>
          </a:p>
        </p:txBody>
      </p:sp>
      <p:sp>
        <p:nvSpPr>
          <p:cNvPr id="25676" name="Title 1"/>
          <p:cNvSpPr>
            <a:spLocks/>
          </p:cNvSpPr>
          <p:nvPr/>
        </p:nvSpPr>
        <p:spPr bwMode="auto">
          <a:xfrm>
            <a:off x="457200" y="274638"/>
            <a:ext cx="8229600" cy="1143000"/>
          </a:xfrm>
          <a:prstGeom prst="rect">
            <a:avLst/>
          </a:prstGeom>
          <a:noFill/>
          <a:ln w="9525">
            <a:noFill/>
            <a:miter lim="800000"/>
            <a:headEnd/>
            <a:tailEnd/>
          </a:ln>
        </p:spPr>
        <p:txBody>
          <a:bodyPr anchor="ctr"/>
          <a:lstStyle/>
          <a:p>
            <a:pPr algn="ctr"/>
            <a:r>
              <a:rPr lang="en-US" sz="4400">
                <a:latin typeface="Calibri" pitchFamily="34" charset="0"/>
              </a:rPr>
              <a:t>Management Structure</a:t>
            </a:r>
          </a:p>
        </p:txBody>
      </p:sp>
      <p:sp>
        <p:nvSpPr>
          <p:cNvPr id="36" name="AutoShape 68"/>
          <p:cNvSpPr>
            <a:spLocks noChangeArrowheads="1"/>
          </p:cNvSpPr>
          <p:nvPr/>
        </p:nvSpPr>
        <p:spPr bwMode="auto">
          <a:xfrm>
            <a:off x="1905000" y="3581400"/>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grpSp>
        <p:nvGrpSpPr>
          <p:cNvPr id="6" name="Group 71"/>
          <p:cNvGrpSpPr>
            <a:grpSpLocks/>
          </p:cNvGrpSpPr>
          <p:nvPr/>
        </p:nvGrpSpPr>
        <p:grpSpPr bwMode="auto">
          <a:xfrm>
            <a:off x="6477000" y="3124200"/>
            <a:ext cx="1914525" cy="476250"/>
            <a:chOff x="4128" y="2112"/>
            <a:chExt cx="1206" cy="300"/>
          </a:xfrm>
        </p:grpSpPr>
        <p:sp>
          <p:nvSpPr>
            <p:cNvPr id="38" name="AutoShape 18"/>
            <p:cNvSpPr>
              <a:spLocks noChangeArrowheads="1"/>
            </p:cNvSpPr>
            <p:nvPr/>
          </p:nvSpPr>
          <p:spPr bwMode="auto">
            <a:xfrm>
              <a:off x="4128" y="2112"/>
              <a:ext cx="1206" cy="280"/>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39" name="Text Box 19"/>
            <p:cNvSpPr txBox="1">
              <a:spLocks noChangeArrowheads="1"/>
            </p:cNvSpPr>
            <p:nvPr/>
          </p:nvSpPr>
          <p:spPr bwMode="auto">
            <a:xfrm>
              <a:off x="4128" y="2160"/>
              <a:ext cx="1182" cy="252"/>
            </a:xfrm>
            <a:prstGeom prst="rect">
              <a:avLst/>
            </a:prstGeom>
            <a:noFill/>
            <a:ln w="9525">
              <a:noFill/>
              <a:miter lim="800000"/>
              <a:headEnd/>
              <a:tailEnd/>
            </a:ln>
            <a:effectLst/>
          </p:spPr>
          <p:txBody>
            <a:bodyPr>
              <a:spAutoFit/>
            </a:bodyPr>
            <a:lstStyle/>
            <a:p>
              <a:pPr algn="ctr"/>
              <a:r>
                <a:rPr lang="en-US" sz="1000" b="1" dirty="0" smtClean="0"/>
                <a:t>Internal</a:t>
              </a:r>
              <a:r>
                <a:rPr lang="en-US" sz="1000" b="1" dirty="0" smtClean="0"/>
                <a:t> Management </a:t>
              </a:r>
            </a:p>
            <a:p>
              <a:pPr algn="ctr"/>
              <a:r>
                <a:rPr lang="en-US" sz="1000" b="1" dirty="0" smtClean="0"/>
                <a:t>Committee </a:t>
              </a:r>
              <a:endParaRPr lang="en-US" sz="1000" b="1" dirty="0"/>
            </a:p>
          </p:txBody>
        </p:sp>
      </p:grpSp>
      <p:sp>
        <p:nvSpPr>
          <p:cNvPr id="40" name="AutoShape 26"/>
          <p:cNvSpPr>
            <a:spLocks noChangeArrowheads="1"/>
          </p:cNvSpPr>
          <p:nvPr/>
        </p:nvSpPr>
        <p:spPr bwMode="auto">
          <a:xfrm rot="5400000" flipV="1">
            <a:off x="5970588" y="3074987"/>
            <a:ext cx="327025" cy="533400"/>
          </a:xfrm>
          <a:prstGeom prst="upDownArrow">
            <a:avLst>
              <a:gd name="adj1" fmla="val 50000"/>
              <a:gd name="adj2" fmla="val 32621"/>
            </a:avLst>
          </a:prstGeom>
          <a:gradFill rotWithShape="1">
            <a:gsLst>
              <a:gs pos="0">
                <a:srgbClr val="51C822"/>
              </a:gs>
              <a:gs pos="100000">
                <a:srgbClr val="288468"/>
              </a:gs>
            </a:gsLst>
            <a:lin ang="0" scaled="1"/>
          </a:gradFill>
          <a:ln w="9525">
            <a:solidFill>
              <a:schemeClr val="hlink"/>
            </a:solidFill>
            <a:miter lim="800000"/>
            <a:headEnd/>
            <a:tailEnd/>
          </a:ln>
          <a:effectLst/>
        </p:spPr>
        <p:txBody>
          <a:bodyPr vert="eaVert" wrap="none" anchor="ctr"/>
          <a:lstStyle/>
          <a:p>
            <a:endParaRPr lang="en-US"/>
          </a:p>
        </p:txBody>
      </p:sp>
      <p:sp>
        <p:nvSpPr>
          <p:cNvPr id="41" name="AutoShape 68"/>
          <p:cNvSpPr>
            <a:spLocks noChangeArrowheads="1"/>
          </p:cNvSpPr>
          <p:nvPr/>
        </p:nvSpPr>
        <p:spPr bwMode="auto">
          <a:xfrm>
            <a:off x="7162800" y="3657600"/>
            <a:ext cx="295275" cy="371475"/>
          </a:xfrm>
          <a:prstGeom prst="downArrow">
            <a:avLst>
              <a:gd name="adj1" fmla="val 53259"/>
              <a:gd name="adj2" fmla="val 49513"/>
            </a:avLst>
          </a:prstGeom>
          <a:gradFill rotWithShape="1">
            <a:gsLst>
              <a:gs pos="0">
                <a:srgbClr val="288468"/>
              </a:gs>
              <a:gs pos="100000">
                <a:srgbClr val="288468"/>
              </a:gs>
            </a:gsLst>
            <a:lin ang="5400000" scaled="1"/>
          </a:gradFill>
          <a:ln w="9525" algn="ctr">
            <a:solidFill>
              <a:schemeClr val="hlink"/>
            </a:solidFill>
            <a:miter lim="800000"/>
            <a:headEnd/>
            <a:tailEnd/>
          </a:ln>
          <a:effectLst/>
        </p:spPr>
        <p:txBody>
          <a:bodyPr vert="eaVert" wrap="none" anchor="ctr"/>
          <a:lstStyle/>
          <a:p>
            <a:endParaRPr lang="en-US"/>
          </a:p>
        </p:txBody>
      </p:sp>
      <p:sp>
        <p:nvSpPr>
          <p:cNvPr id="42" name="Rectangle 34"/>
          <p:cNvSpPr>
            <a:spLocks noChangeArrowheads="1"/>
          </p:cNvSpPr>
          <p:nvPr/>
        </p:nvSpPr>
        <p:spPr bwMode="auto">
          <a:xfrm>
            <a:off x="228600" y="1143000"/>
            <a:ext cx="8458200" cy="5486400"/>
          </a:xfrm>
          <a:prstGeom prst="rect">
            <a:avLst/>
          </a:prstGeom>
          <a:solidFill>
            <a:srgbClr val="FFFFFF">
              <a:alpha val="89999"/>
            </a:srgbClr>
          </a:solidFill>
          <a:ln w="9525">
            <a:noFill/>
            <a:miter lim="800000"/>
            <a:headEnd/>
            <a:tailEnd/>
          </a:ln>
          <a:effectLst/>
        </p:spPr>
        <p:txBody>
          <a:bodyPr wrap="none" anchor="ctr"/>
          <a:lstStyle/>
          <a:p>
            <a:endParaRPr lang="en-US"/>
          </a:p>
        </p:txBody>
      </p:sp>
      <p:sp>
        <p:nvSpPr>
          <p:cNvPr id="43" name="Text Box 38"/>
          <p:cNvSpPr txBox="1">
            <a:spLocks noChangeArrowheads="1"/>
          </p:cNvSpPr>
          <p:nvPr/>
        </p:nvSpPr>
        <p:spPr bwMode="auto">
          <a:xfrm>
            <a:off x="914400" y="3657600"/>
            <a:ext cx="7467600" cy="1887538"/>
          </a:xfrm>
          <a:prstGeom prst="rect">
            <a:avLst/>
          </a:prstGeom>
          <a:noFill/>
          <a:ln w="9525">
            <a:solidFill>
              <a:schemeClr val="tx1"/>
            </a:solidFill>
            <a:miter lim="800000"/>
            <a:headEnd/>
            <a:tailEnd/>
          </a:ln>
          <a:effectLst/>
        </p:spPr>
        <p:txBody>
          <a:bodyPr>
            <a:spAutoFit/>
          </a:bodyPr>
          <a:lstStyle/>
          <a:p>
            <a:pPr>
              <a:spcBef>
                <a:spcPct val="50000"/>
              </a:spcBef>
              <a:buFontTx/>
              <a:buChar char="•"/>
            </a:pPr>
            <a:r>
              <a:rPr lang="en-US"/>
              <a:t> </a:t>
            </a:r>
            <a:r>
              <a:rPr lang="en-US" b="1"/>
              <a:t>Technical Director</a:t>
            </a:r>
            <a:r>
              <a:rPr lang="en-US"/>
              <a:t>: Establishes high-level goals and strategic directions; manages all center activities; coordinates and executes management decisions and advice from executive and advisory committees; point of contact with NSF</a:t>
            </a:r>
          </a:p>
          <a:p>
            <a:pPr>
              <a:spcBef>
                <a:spcPct val="50000"/>
              </a:spcBef>
              <a:buFontTx/>
              <a:buChar char="•"/>
            </a:pPr>
            <a:r>
              <a:rPr lang="en-US"/>
              <a:t> </a:t>
            </a:r>
            <a:r>
              <a:rPr lang="en-US" b="1"/>
              <a:t>Managing Director</a:t>
            </a:r>
            <a:r>
              <a:rPr lang="en-US"/>
              <a:t>: Coordinates day-to-day center activities (100% effort)</a:t>
            </a:r>
          </a:p>
        </p:txBody>
      </p:sp>
      <p:grpSp>
        <p:nvGrpSpPr>
          <p:cNvPr id="44" name="Group 39"/>
          <p:cNvGrpSpPr>
            <a:grpSpLocks/>
          </p:cNvGrpSpPr>
          <p:nvPr/>
        </p:nvGrpSpPr>
        <p:grpSpPr bwMode="auto">
          <a:xfrm>
            <a:off x="3657600" y="2514600"/>
            <a:ext cx="2133600" cy="914400"/>
            <a:chOff x="2010" y="618"/>
            <a:chExt cx="1638" cy="980"/>
          </a:xfrm>
        </p:grpSpPr>
        <p:sp>
          <p:nvSpPr>
            <p:cNvPr id="45" name="AutoShape 40"/>
            <p:cNvSpPr>
              <a:spLocks noChangeArrowheads="1"/>
            </p:cNvSpPr>
            <p:nvPr/>
          </p:nvSpPr>
          <p:spPr bwMode="auto">
            <a:xfrm>
              <a:off x="2010" y="618"/>
              <a:ext cx="1638" cy="980"/>
            </a:xfrm>
            <a:prstGeom prst="flowChartAlternateProcess">
              <a:avLst/>
            </a:prstGeom>
            <a:gradFill rotWithShape="1">
              <a:gsLst>
                <a:gs pos="0">
                  <a:schemeClr val="accent1"/>
                </a:gs>
                <a:gs pos="50000">
                  <a:schemeClr val="accent1">
                    <a:gamma/>
                    <a:tint val="27451"/>
                    <a:invGamma/>
                  </a:schemeClr>
                </a:gs>
                <a:gs pos="100000">
                  <a:schemeClr val="accent1"/>
                </a:gs>
              </a:gsLst>
              <a:lin ang="5400000" scaled="1"/>
            </a:gradFill>
            <a:ln w="3175">
              <a:solidFill>
                <a:srgbClr val="6FA6B1"/>
              </a:solidFill>
              <a:miter lim="800000"/>
              <a:headEnd/>
              <a:tailEnd/>
            </a:ln>
            <a:effectLst>
              <a:outerShdw dist="71842" dir="2700000" algn="ctr" rotWithShape="0">
                <a:srgbClr val="56838C"/>
              </a:outerShdw>
            </a:effectLst>
          </p:spPr>
          <p:txBody>
            <a:bodyPr wrap="none" anchor="ctr"/>
            <a:lstStyle/>
            <a:p>
              <a:endParaRPr lang="en-US"/>
            </a:p>
          </p:txBody>
        </p:sp>
        <p:sp>
          <p:nvSpPr>
            <p:cNvPr id="46" name="Text Box 41"/>
            <p:cNvSpPr txBox="1">
              <a:spLocks noChangeArrowheads="1"/>
            </p:cNvSpPr>
            <p:nvPr/>
          </p:nvSpPr>
          <p:spPr bwMode="auto">
            <a:xfrm>
              <a:off x="2034" y="632"/>
              <a:ext cx="1553" cy="876"/>
            </a:xfrm>
            <a:prstGeom prst="rect">
              <a:avLst/>
            </a:prstGeom>
            <a:noFill/>
            <a:ln w="9525">
              <a:noFill/>
              <a:miter lim="800000"/>
              <a:headEnd/>
              <a:tailEnd/>
            </a:ln>
            <a:effectLst/>
          </p:spPr>
          <p:txBody>
            <a:bodyPr>
              <a:spAutoFit/>
            </a:bodyPr>
            <a:lstStyle/>
            <a:p>
              <a:pPr marL="342900" indent="-342900" algn="ctr">
                <a:lnSpc>
                  <a:spcPct val="90000"/>
                </a:lnSpc>
                <a:spcAft>
                  <a:spcPct val="25000"/>
                </a:spcAft>
              </a:pPr>
              <a:r>
                <a:rPr lang="en-US" sz="1000" b="1" dirty="0"/>
                <a:t>Technical Director</a:t>
              </a:r>
            </a:p>
            <a:p>
              <a:pPr marL="342900" indent="-342900" algn="ctr">
                <a:lnSpc>
                  <a:spcPct val="90000"/>
                </a:lnSpc>
                <a:spcAft>
                  <a:spcPct val="25000"/>
                </a:spcAft>
              </a:pPr>
              <a:r>
                <a:rPr lang="en-US" sz="1200" b="1" dirty="0">
                  <a:solidFill>
                    <a:srgbClr val="003366"/>
                  </a:solidFill>
                </a:rPr>
                <a:t>Szpankowski </a:t>
              </a:r>
            </a:p>
            <a:p>
              <a:pPr marL="342900" indent="-342900" algn="ctr">
                <a:lnSpc>
                  <a:spcPct val="90000"/>
                </a:lnSpc>
                <a:spcAft>
                  <a:spcPct val="25000"/>
                </a:spcAft>
              </a:pPr>
              <a:r>
                <a:rPr lang="en-US" sz="1000" b="1" dirty="0"/>
                <a:t>Managing Director</a:t>
              </a:r>
            </a:p>
            <a:p>
              <a:pPr marL="342900" indent="-342900" algn="ctr">
                <a:lnSpc>
                  <a:spcPct val="90000"/>
                </a:lnSpc>
                <a:spcAft>
                  <a:spcPct val="25000"/>
                </a:spcAft>
              </a:pPr>
              <a:r>
                <a:rPr lang="en-US" sz="1200" b="1" dirty="0" err="1">
                  <a:solidFill>
                    <a:srgbClr val="003366"/>
                  </a:solidFill>
                </a:rPr>
                <a:t>Kotterman</a:t>
              </a:r>
              <a:r>
                <a:rPr lang="en-US" sz="1200" b="1" dirty="0">
                  <a:solidFill>
                    <a:srgbClr val="003366"/>
                  </a:solidFill>
                </a:rPr>
                <a:t>*</a:t>
              </a:r>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1515</TotalTime>
  <Words>1584</Words>
  <Application>Microsoft Office PowerPoint</Application>
  <PresentationFormat>On-screen Show (4:3)</PresentationFormat>
  <Paragraphs>269</Paragraphs>
  <Slides>20</Slides>
  <Notes>3</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Emerging Frontiers of Science of Information</vt:lpstr>
      <vt:lpstr>Management Objectives</vt:lpstr>
      <vt:lpstr>Management Goals:  Research and Development</vt:lpstr>
      <vt:lpstr>Management Goals:  Education and Training</vt:lpstr>
      <vt:lpstr>Management Goals:  Diversity and Outreach</vt:lpstr>
      <vt:lpstr>Management Goals:  Knowledge Transfer</vt:lpstr>
      <vt:lpstr>Slide 7</vt:lpstr>
      <vt:lpstr>Slide 8</vt:lpstr>
      <vt:lpstr>Slide 9</vt:lpstr>
      <vt:lpstr>Slide 10</vt:lpstr>
      <vt:lpstr>Slide 11</vt:lpstr>
      <vt:lpstr>Slide 12</vt:lpstr>
      <vt:lpstr>Slide 13</vt:lpstr>
      <vt:lpstr>Executive Committee</vt:lpstr>
      <vt:lpstr>Project Management</vt:lpstr>
      <vt:lpstr>Risk Assessment and Mitigation</vt:lpstr>
      <vt:lpstr>Internal Management Committee</vt:lpstr>
      <vt:lpstr>External Advisory Board</vt:lpstr>
      <vt:lpstr>External Advisory Board:  Progress Assessment</vt:lpstr>
      <vt:lpstr>Planning for Growth</vt:lpstr>
    </vt:vector>
  </TitlesOfParts>
  <Company>Department of Computer Sciences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Emerging Frontiers of Science of Information</dc:title>
  <dc:creator>csuser</dc:creator>
  <cp:lastModifiedBy>andrea</cp:lastModifiedBy>
  <cp:revision>36</cp:revision>
  <dcterms:created xsi:type="dcterms:W3CDTF">2009-09-10T01:47:39Z</dcterms:created>
  <dcterms:modified xsi:type="dcterms:W3CDTF">2009-09-11T18:22:44Z</dcterms:modified>
</cp:coreProperties>
</file>