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82" r:id="rId2"/>
    <p:sldId id="510" r:id="rId3"/>
    <p:sldId id="489" r:id="rId4"/>
    <p:sldId id="490" r:id="rId5"/>
    <p:sldId id="501" r:id="rId6"/>
    <p:sldId id="502" r:id="rId7"/>
    <p:sldId id="503" r:id="rId8"/>
    <p:sldId id="512" r:id="rId9"/>
    <p:sldId id="511" r:id="rId10"/>
    <p:sldId id="504" r:id="rId11"/>
    <p:sldId id="505" r:id="rId12"/>
    <p:sldId id="506" r:id="rId13"/>
    <p:sldId id="515" r:id="rId14"/>
    <p:sldId id="514" r:id="rId15"/>
    <p:sldId id="508" r:id="rId16"/>
    <p:sldId id="513" r:id="rId17"/>
    <p:sldId id="509" r:id="rId18"/>
  </p:sldIdLst>
  <p:sldSz cx="9144000" cy="6858000" type="screen4x3"/>
  <p:notesSz cx="6858000" cy="9296400"/>
  <p:embeddedFontLst>
    <p:embeddedFont>
      <p:font typeface="Calibri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3E"/>
    <a:srgbClr val="00D661"/>
    <a:srgbClr val="00C057"/>
    <a:srgbClr val="C1E4FF"/>
    <a:srgbClr val="0000FF"/>
    <a:srgbClr val="000099"/>
    <a:srgbClr val="00F66F"/>
    <a:srgbClr val="B9F9B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7" autoAdjust="0"/>
    <p:restoredTop sz="94602" autoAdjust="0"/>
  </p:normalViewPr>
  <p:slideViewPr>
    <p:cSldViewPr snapToGrid="0">
      <p:cViewPr>
        <p:scale>
          <a:sx n="68" d="100"/>
          <a:sy n="68" d="100"/>
        </p:scale>
        <p:origin x="-1290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4080" y="-102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5803900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Site Visit: Purdue UniversityScience of Information, September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032500" y="8829675"/>
            <a:ext cx="823913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C848D5D-2657-4F63-A189-EA06EEA2E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6E4D555-3A74-4AEC-BF63-81A0534A219E}" type="datetimeFigureOut">
              <a:rPr lang="en-US"/>
              <a:pPr>
                <a:defRPr/>
              </a:pPr>
              <a:t>5/5/2010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EE164BC-C493-4E42-AB44-27120B07D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70485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14838"/>
            <a:ext cx="5487988" cy="409892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70485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14838"/>
            <a:ext cx="5487988" cy="409892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70485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14838"/>
            <a:ext cx="5487988" cy="409892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3A5173-7B83-40D8-8972-F51F64F6FC1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cs typeface="Arial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70485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14838"/>
            <a:ext cx="5487988" cy="409892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70485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14838"/>
            <a:ext cx="5487988" cy="409892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formation_full pag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9"/>
          <p:cNvSpPr/>
          <p:nvPr userDrawn="1"/>
        </p:nvSpPr>
        <p:spPr bwMode="invGray">
          <a:xfrm>
            <a:off x="554038" y="2427288"/>
            <a:ext cx="5943600" cy="16002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3000"/>
                </a:schemeClr>
              </a:gs>
              <a:gs pos="13000">
                <a:schemeClr val="tx1">
                  <a:alpha val="35000"/>
                </a:schemeClr>
              </a:gs>
              <a:gs pos="43000">
                <a:schemeClr val="tx1">
                  <a:alpha val="89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17"/>
          <p:cNvSpPr/>
          <p:nvPr userDrawn="1"/>
        </p:nvSpPr>
        <p:spPr>
          <a:xfrm>
            <a:off x="7086600" y="0"/>
            <a:ext cx="2057400" cy="6324600"/>
          </a:xfrm>
          <a:prstGeom prst="rect">
            <a:avLst/>
          </a:prstGeom>
          <a:gradFill>
            <a:gsLst>
              <a:gs pos="0">
                <a:schemeClr val="tx1">
                  <a:alpha val="32000"/>
                </a:schemeClr>
              </a:gs>
              <a:gs pos="59000">
                <a:schemeClr val="tx1">
                  <a:alpha val="41000"/>
                </a:schemeClr>
              </a:gs>
              <a:gs pos="100000">
                <a:schemeClr val="tx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4"/>
          <p:cNvSpPr/>
          <p:nvPr userDrawn="1"/>
        </p:nvSpPr>
        <p:spPr bwMode="invGray">
          <a:xfrm>
            <a:off x="6946900" y="0"/>
            <a:ext cx="21971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8"/>
          <p:cNvSpPr txBox="1"/>
          <p:nvPr userDrawn="1"/>
        </p:nvSpPr>
        <p:spPr>
          <a:xfrm>
            <a:off x="0" y="6400800"/>
            <a:ext cx="32004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rgbClr val="009900"/>
                </a:solidFill>
                <a:latin typeface="+mn-lt"/>
                <a:cs typeface="+mn-cs"/>
              </a:rPr>
              <a:t>National Science Foundation</a:t>
            </a:r>
            <a:br>
              <a:rPr lang="en-US" sz="1000">
                <a:solidFill>
                  <a:srgbClr val="009900"/>
                </a:solidFill>
                <a:latin typeface="+mn-lt"/>
                <a:cs typeface="+mn-cs"/>
              </a:rPr>
            </a:br>
            <a:r>
              <a:rPr lang="en-US" sz="1000">
                <a:solidFill>
                  <a:srgbClr val="00B050"/>
                </a:solidFill>
                <a:latin typeface="+mn-lt"/>
                <a:cs typeface="+mn-cs"/>
              </a:rPr>
              <a:t>Science  &amp; Technology Centers Program</a:t>
            </a:r>
            <a:endParaRPr lang="en-US" sz="1050">
              <a:solidFill>
                <a:srgbClr val="00B050"/>
              </a:solidFill>
              <a:latin typeface="+mn-lt"/>
              <a:cs typeface="+mn-cs"/>
            </a:endParaRPr>
          </a:p>
        </p:txBody>
      </p:sp>
      <p:pic>
        <p:nvPicPr>
          <p:cNvPr id="9" name="Picture 15" descr="claude shannon.bmp"/>
          <p:cNvPicPr>
            <a:picLocks noChangeAspect="1"/>
          </p:cNvPicPr>
          <p:nvPr userDrawn="1"/>
        </p:nvPicPr>
        <p:blipFill>
          <a:blip r:embed="rId3" cstate="print">
            <a:lum contrast="12000"/>
          </a:blip>
          <a:stretch>
            <a:fillRect/>
          </a:stretch>
        </p:blipFill>
        <p:spPr>
          <a:xfrm>
            <a:off x="2745960" y="3951248"/>
            <a:ext cx="1639285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 extrusionH="114300" contourW="38100">
            <a:bevelT w="165100" prst="coolSlant"/>
            <a:bevelB/>
            <a:extrusionClr>
              <a:schemeClr val="tx2">
                <a:lumMod val="75000"/>
              </a:schemeClr>
            </a:extrusionClr>
          </a:sp3d>
        </p:spPr>
      </p:pic>
      <p:sp>
        <p:nvSpPr>
          <p:cNvPr id="10" name="TextBox 16"/>
          <p:cNvSpPr txBox="1"/>
          <p:nvPr userDrawn="1"/>
        </p:nvSpPr>
        <p:spPr>
          <a:xfrm>
            <a:off x="7086600" y="1639888"/>
            <a:ext cx="1905000" cy="4524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rgbClr val="0DC0FF"/>
                </a:solidFill>
                <a:latin typeface="+mn-lt"/>
                <a:cs typeface="+mn-cs"/>
              </a:rPr>
              <a:t>Bryn </a:t>
            </a:r>
            <a:r>
              <a:rPr lang="en-US" sz="1600">
                <a:solidFill>
                  <a:srgbClr val="0DC0FF"/>
                </a:solidFill>
                <a:latin typeface="+mn-lt"/>
                <a:cs typeface="+mn-cs"/>
              </a:rPr>
              <a:t>Mawr</a:t>
            </a:r>
          </a:p>
          <a:p>
            <a:pPr algn="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rgbClr val="0DC0FF"/>
                </a:solidFill>
                <a:latin typeface="+mn-lt"/>
                <a:cs typeface="+mn-cs"/>
              </a:rPr>
              <a:t>Howard</a:t>
            </a:r>
            <a:endParaRPr lang="en-US" sz="1600">
              <a:solidFill>
                <a:srgbClr val="0DC0FF"/>
              </a:solidFill>
              <a:latin typeface="+mn-lt"/>
              <a:cs typeface="+mn-cs"/>
            </a:endParaRPr>
          </a:p>
          <a:p>
            <a:pPr algn="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rgbClr val="0DC0FF"/>
                </a:solidFill>
                <a:latin typeface="+mn-lt"/>
                <a:cs typeface="+mn-cs"/>
              </a:rPr>
              <a:t>MIT</a:t>
            </a:r>
          </a:p>
          <a:p>
            <a:pPr algn="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rgbClr val="0DC0FF"/>
                </a:solidFill>
                <a:latin typeface="+mn-lt"/>
                <a:cs typeface="+mn-cs"/>
              </a:rPr>
              <a:t>Princeton</a:t>
            </a:r>
          </a:p>
          <a:p>
            <a:pPr algn="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rgbClr val="0DC0FF"/>
                </a:solidFill>
                <a:latin typeface="+mn-lt"/>
                <a:cs typeface="+mn-cs"/>
              </a:rPr>
              <a:t>Purdue</a:t>
            </a:r>
          </a:p>
          <a:p>
            <a:pPr algn="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rgbClr val="0DC0FF"/>
                </a:solidFill>
                <a:latin typeface="+mn-lt"/>
                <a:cs typeface="+mn-cs"/>
              </a:rPr>
              <a:t>Stanford</a:t>
            </a:r>
            <a:endParaRPr lang="en-US" sz="1600">
              <a:solidFill>
                <a:srgbClr val="0DC0FF"/>
              </a:solidFill>
              <a:latin typeface="+mn-lt"/>
              <a:cs typeface="+mn-cs"/>
            </a:endParaRPr>
          </a:p>
          <a:p>
            <a:pPr algn="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rgbClr val="0DC0FF"/>
                </a:solidFill>
                <a:latin typeface="+mn-lt"/>
                <a:cs typeface="+mn-cs"/>
              </a:rPr>
              <a:t>UC Berkeley</a:t>
            </a:r>
          </a:p>
          <a:p>
            <a:pPr algn="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rgbClr val="0DC0FF"/>
                </a:solidFill>
                <a:latin typeface="+mn-lt"/>
                <a:cs typeface="+mn-cs"/>
              </a:rPr>
              <a:t>UC San Diego</a:t>
            </a:r>
          </a:p>
          <a:p>
            <a:pPr algn="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rgbClr val="0DC0FF"/>
                </a:solidFill>
                <a:latin typeface="+mn-lt"/>
                <a:cs typeface="+mn-cs"/>
              </a:rPr>
              <a:t>UIUC</a:t>
            </a:r>
            <a:endParaRPr lang="en-US">
              <a:solidFill>
                <a:srgbClr val="0DC0FF"/>
              </a:solidFill>
              <a:latin typeface="+mn-lt"/>
              <a:cs typeface="+mn-cs"/>
            </a:endParaRPr>
          </a:p>
        </p:txBody>
      </p:sp>
      <p:pic>
        <p:nvPicPr>
          <p:cNvPr id="11" name="Picture 28" descr="Sci-Info-Mark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507288" y="279400"/>
            <a:ext cx="1206500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0" y="925551"/>
            <a:ext cx="6991815" cy="1524000"/>
          </a:xfrm>
          <a:gradFill>
            <a:gsLst>
              <a:gs pos="0">
                <a:schemeClr val="tx1">
                  <a:alpha val="20000"/>
                </a:schemeClr>
              </a:gs>
              <a:gs pos="8000">
                <a:schemeClr val="tx1">
                  <a:alpha val="95000"/>
                </a:schemeClr>
              </a:gs>
              <a:gs pos="23000">
                <a:schemeClr val="tx2">
                  <a:lumMod val="50000"/>
                </a:schemeClr>
              </a:gs>
              <a:gs pos="50000">
                <a:srgbClr val="00CC5C"/>
              </a:gs>
              <a:gs pos="75000">
                <a:schemeClr val="tx2">
                  <a:lumMod val="50000"/>
                </a:schemeClr>
              </a:gs>
              <a:gs pos="92000">
                <a:schemeClr val="tx1">
                  <a:alpha val="95000"/>
                </a:schemeClr>
              </a:gs>
              <a:gs pos="100000">
                <a:schemeClr val="tx1">
                  <a:alpha val="20000"/>
                </a:schemeClr>
              </a:gs>
            </a:gsLst>
            <a:lin ang="0" scaled="1"/>
          </a:gradFill>
        </p:spPr>
        <p:txBody>
          <a:bodyPr/>
          <a:lstStyle>
            <a:lvl1pPr>
              <a:defRPr sz="4400" b="1">
                <a:solidFill>
                  <a:schemeClr val="bg1"/>
                </a:solidFill>
                <a:effectLst>
                  <a:innerShdw blurRad="63500" dist="50800" dir="18900000">
                    <a:prstClr val="black"/>
                  </a:innerShdw>
                </a:effectLst>
                <a:latin typeface="Continuum Medium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invGray">
          <a:xfrm>
            <a:off x="38100" y="2438400"/>
            <a:ext cx="6976017" cy="91440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2800" b="0" baseline="0">
                <a:solidFill>
                  <a:srgbClr val="0DC0FF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038600" y="6400800"/>
            <a:ext cx="762000" cy="365125"/>
          </a:xfrm>
        </p:spPr>
        <p:txBody>
          <a:bodyPr/>
          <a:lstStyle>
            <a:lvl1pPr>
              <a:defRPr smtClean="0"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fld id="{4FE4519B-DB50-4F5C-98AE-75B77E807646}" type="datetime1">
              <a:rPr lang="en-US"/>
              <a:pPr>
                <a:defRPr/>
              </a:pPr>
              <a:t>5/5/2010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" y="6400800"/>
            <a:ext cx="3886200" cy="365125"/>
          </a:xfrm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6800" y="6400800"/>
            <a:ext cx="609600" cy="365125"/>
          </a:xfrm>
        </p:spPr>
        <p:txBody>
          <a:bodyPr/>
          <a:lstStyle>
            <a:lvl1pPr>
              <a:defRPr smtClean="0"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fld id="{E3F38FB9-B935-4191-88DF-1DC3F759D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5415E-9518-4EAD-8E5F-E83E9B2C6CB1}" type="datetime1">
              <a:rPr lang="en-US"/>
              <a:pPr>
                <a:defRPr/>
              </a:pPr>
              <a:t>5/5/2010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BF429-BCFA-48EC-9A84-231FD12F28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information_verticalstripe2.jpg"/>
          <p:cNvPicPr>
            <a:picLocks noChangeAspect="1"/>
          </p:cNvPicPr>
          <p:nvPr userDrawn="1"/>
        </p:nvPicPr>
        <p:blipFill>
          <a:blip r:embed="rId2"/>
          <a:srcRect b="26471"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21C4A-D2E9-41B9-8E6B-6DFDDE6A3646}" type="datetime1">
              <a:rPr lang="en-US"/>
              <a:pPr>
                <a:defRPr/>
              </a:pPr>
              <a:t>5/5/2010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FB2C6-D5C8-4B8F-9B31-FAFC8FB357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0">
              <a:schemeClr val="bg2"/>
            </a:gs>
            <a:gs pos="59000">
              <a:schemeClr val="bg2"/>
            </a:gs>
            <a:gs pos="100000">
              <a:srgbClr val="00F66F">
                <a:alpha val="17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1" y="1687551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E0EAD-E42E-45DF-98CC-7E15EC04485E}" type="datetime1">
              <a:rPr lang="en-US"/>
              <a:pPr>
                <a:defRPr/>
              </a:pPr>
              <a:t>5/5/2010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481AD-701B-47B5-A2B6-7B8BB3FA4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0F242-455B-4B47-9E3E-4B1245DE767A}" type="datetime1">
              <a:rPr lang="en-US"/>
              <a:pPr>
                <a:defRPr/>
              </a:pPr>
              <a:t>5/5/2010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487CB-0F2F-477E-B7CB-F7AB552E2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93566-F532-42E3-BF45-E6408D438244}" type="datetime1">
              <a:rPr lang="en-US"/>
              <a:pPr>
                <a:defRPr/>
              </a:pPr>
              <a:t>5/5/2010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79536-809C-4969-92AB-0F18D0200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EC6CB-5447-4527-9112-BB44224E8F1A}" type="datetime1">
              <a:rPr lang="en-US"/>
              <a:pPr>
                <a:defRPr/>
              </a:pPr>
              <a:t>5/5/2010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4998F-3812-4E23-940E-41591A828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B600B-C578-4DD7-A739-B63532799E68}" type="datetime1">
              <a:rPr lang="en-US"/>
              <a:pPr>
                <a:defRPr/>
              </a:pPr>
              <a:t>5/5/2010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4FC89-23AA-4FD3-950C-AD2E2DB89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CD3C3-D022-434F-B440-24721E4FD597}" type="datetime1">
              <a:rPr lang="en-US"/>
              <a:pPr>
                <a:defRPr/>
              </a:pPr>
              <a:t>5/5/2010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25CCA-56F5-4875-B0CB-75665AAEE0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A5CB0-747A-4CBA-BCFE-1C833078E323}" type="datetime1">
              <a:rPr lang="en-US"/>
              <a:pPr>
                <a:defRPr/>
              </a:pPr>
              <a:t>5/5/2010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08867-58E3-4386-ABE3-185A144A5E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768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0600"/>
            <a:ext cx="5486400" cy="38131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435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04968-5274-48C1-88A3-4B7672DC69EE}" type="datetime1">
              <a:rPr lang="en-US"/>
              <a:pPr>
                <a:defRPr/>
              </a:pPr>
              <a:t>5/5/2010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93E5E-65E6-4AFF-BAEF-E4819AC6A9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59000">
              <a:schemeClr val="bg2"/>
            </a:gs>
            <a:gs pos="100000">
              <a:srgbClr val="00B050">
                <a:alpha val="29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information_horizontalheader2.jpg"/>
          <p:cNvPicPr>
            <a:picLocks noChangeAspect="1"/>
          </p:cNvPicPr>
          <p:nvPr/>
        </p:nvPicPr>
        <p:blipFill>
          <a:blip r:embed="rId13"/>
          <a:srcRect t="13333" b="13333"/>
          <a:stretch>
            <a:fillRect/>
          </a:stretch>
        </p:blipFill>
        <p:spPr bwMode="invGray">
          <a:xfrm>
            <a:off x="134938" y="0"/>
            <a:ext cx="90090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6400"/>
            <a:ext cx="8229600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388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02BEB94-13E1-4DB1-8683-AC9CD5AA3C05}" type="datetime1">
              <a:rPr lang="en-US"/>
              <a:pPr>
                <a:defRPr/>
              </a:pPr>
              <a:t>5/5/2010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00800"/>
            <a:ext cx="533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3275" y="6513513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C7FCAA4-4988-45F4-AD19-31DE21852D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761163" y="6589713"/>
            <a:ext cx="205422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>
                <a:latin typeface="+mn-lt"/>
                <a:cs typeface="+mn-cs"/>
              </a:rPr>
              <a:t>Science &amp; Technology Centers Program</a:t>
            </a:r>
            <a:endParaRPr lang="en-US" sz="800">
              <a:latin typeface="+mn-lt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52400"/>
            <a:ext cx="4724400" cy="400110"/>
          </a:xfrm>
          <a:prstGeom prst="rect">
            <a:avLst/>
          </a:prstGeom>
          <a:gradFill>
            <a:gsLst>
              <a:gs pos="0">
                <a:srgbClr val="00B050">
                  <a:alpha val="0"/>
                </a:srgbClr>
              </a:gs>
              <a:gs pos="13000">
                <a:srgbClr val="00B050">
                  <a:alpha val="85000"/>
                </a:srgbClr>
              </a:gs>
              <a:gs pos="50000">
                <a:srgbClr val="00B050"/>
              </a:gs>
              <a:gs pos="85000">
                <a:srgbClr val="00B050">
                  <a:alpha val="85000"/>
                </a:srgbClr>
              </a:gs>
              <a:gs pos="100000">
                <a:srgbClr val="00B050">
                  <a:alpha val="0"/>
                </a:srgbClr>
              </a:gs>
            </a:gsLst>
            <a:lin ang="0" scaled="1"/>
          </a:gra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>
                <a:effectLst>
                  <a:innerShdw blurRad="63500" dist="50800" dir="18900000">
                    <a:srgbClr val="A7FFCF">
                      <a:alpha val="49804"/>
                    </a:srgbClr>
                  </a:innerShdw>
                </a:effectLst>
                <a:latin typeface="Continuum Medium" pitchFamily="2" charset="0"/>
                <a:cs typeface="+mn-cs"/>
              </a:rPr>
              <a:t>Center for Science of Informatio</a:t>
            </a:r>
            <a:r>
              <a:rPr lang="en-US" sz="2000" b="1">
                <a:effectLst>
                  <a:innerShdw blurRad="63500" dist="50800" dir="18900000">
                    <a:srgbClr val="00B050">
                      <a:alpha val="50000"/>
                    </a:srgbClr>
                  </a:innerShdw>
                </a:effectLst>
                <a:latin typeface="Continuum Medium" pitchFamily="2" charset="0"/>
                <a:cs typeface="+mn-cs"/>
              </a:rPr>
              <a:t>n</a:t>
            </a:r>
            <a:endParaRPr lang="en-US" sz="2000" b="1">
              <a:effectLst>
                <a:innerShdw blurRad="63500" dist="50800" dir="18900000">
                  <a:srgbClr val="00B050">
                    <a:alpha val="50000"/>
                  </a:srgbClr>
                </a:innerShdw>
              </a:effectLst>
              <a:latin typeface="Continuum Medium" pitchFamily="2" charset="0"/>
              <a:cs typeface="+mn-cs"/>
            </a:endParaRPr>
          </a:p>
        </p:txBody>
      </p:sp>
      <p:pic>
        <p:nvPicPr>
          <p:cNvPr id="1034" name="Picture 20" descr="VerticalSkinnyStripShort2.jpg"/>
          <p:cNvPicPr>
            <a:picLocks noChangeAspect="1"/>
          </p:cNvPicPr>
          <p:nvPr/>
        </p:nvPicPr>
        <p:blipFill>
          <a:blip r:embed="rId14"/>
          <a:srcRect l="53481" t="2740"/>
          <a:stretch>
            <a:fillRect/>
          </a:stretch>
        </p:blipFill>
        <p:spPr bwMode="auto">
          <a:xfrm>
            <a:off x="0" y="0"/>
            <a:ext cx="1333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 flipH="1">
            <a:off x="-4763" y="5029200"/>
            <a:ext cx="138113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 bwMode="invGray">
          <a:xfrm>
            <a:off x="7426325" y="0"/>
            <a:ext cx="1717675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7" name="Picture 14" descr="Sci-Info-Mark.p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047038" y="55563"/>
            <a:ext cx="80168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2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 b="1" kern="1200">
          <a:solidFill>
            <a:srgbClr val="008A3E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  <a:latin typeface="Continuum Medium" pitchFamily="2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rgbClr val="008A3E"/>
          </a:solidFill>
          <a:latin typeface="Continuum Medium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rgbClr val="008A3E"/>
          </a:solidFill>
          <a:latin typeface="Continuum Medium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rgbClr val="008A3E"/>
          </a:solidFill>
          <a:latin typeface="Continuum Medium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rgbClr val="008A3E"/>
          </a:solidFill>
          <a:latin typeface="Continuum Medium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8A3E"/>
          </a:solidFill>
          <a:latin typeface="Continuum Medium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8A3E"/>
          </a:solidFill>
          <a:latin typeface="Continuum Medium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8A3E"/>
          </a:solidFill>
          <a:latin typeface="Continuum Medium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8A3E"/>
          </a:solidFill>
          <a:latin typeface="Continuum Medium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B050"/>
        </a:buClr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7E39"/>
        </a:buClr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Emerging Frontiers of </a:t>
            </a:r>
            <a:br>
              <a:rPr lang="en-US" dirty="0" smtClean="0"/>
            </a:br>
            <a:r>
              <a:rPr lang="en-US" dirty="0" smtClean="0"/>
              <a:t>Science of Information</a:t>
            </a:r>
            <a:endParaRPr lang="en-US" dirty="0"/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38100" y="2438400"/>
            <a:ext cx="6975475" cy="1074738"/>
          </a:xfrm>
        </p:spPr>
        <p:txBody>
          <a:bodyPr/>
          <a:lstStyle/>
          <a:p>
            <a:pPr>
              <a:spcBef>
                <a:spcPts val="600"/>
              </a:spcBef>
            </a:pPr>
            <a:endParaRPr lang="en-US" sz="600" smtClean="0">
              <a:latin typeface="Arial" charset="0"/>
              <a:cs typeface="Arial" charset="0"/>
            </a:endParaRPr>
          </a:p>
          <a:p>
            <a:pPr>
              <a:lnSpc>
                <a:spcPts val="3363"/>
              </a:lnSpc>
              <a:spcBef>
                <a:spcPts val="600"/>
              </a:spcBef>
            </a:pPr>
            <a:r>
              <a:rPr lang="en-US" sz="3200" smtClean="0">
                <a:latin typeface="Arial" charset="0"/>
                <a:cs typeface="Arial" charset="0"/>
              </a:rPr>
              <a:t>Biology Thrust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533400" y="762000"/>
            <a:ext cx="8228013" cy="1176338"/>
          </a:xfrm>
        </p:spPr>
        <p:txBody>
          <a:bodyPr wrap="square" lIns="0" tIns="10058" rIns="0" bIns="0" numCol="1" anchorCtr="0" compatLnSpc="1">
            <a:prstTxWarp prst="textNoShape">
              <a:avLst/>
            </a:prstTxWarp>
            <a:normAutofit fontScale="90000"/>
          </a:bodyPr>
          <a:lstStyle/>
          <a:p>
            <a:pPr defTabSz="457200" fontAlgn="auto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mtClean="0">
                <a:effectLst/>
                <a:cs typeface="Arial" charset="0"/>
              </a:rPr>
              <a:t>Information Theory and Life Sciences: Scratching the Surface</a:t>
            </a:r>
          </a:p>
        </p:txBody>
      </p:sp>
      <p:pic>
        <p:nvPicPr>
          <p:cNvPr id="1269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905000"/>
            <a:ext cx="4895850" cy="4016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5391150" y="6429375"/>
            <a:ext cx="3525838" cy="206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414338" hangingPunct="0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GB" sz="1100">
                <a:solidFill>
                  <a:srgbClr val="000000"/>
                </a:solidFill>
              </a:rPr>
              <a:t>Fatima et al. Cancer Epidemiol Biomarkers Prev 2008</a:t>
            </a: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414338" y="6056313"/>
            <a:ext cx="8502650" cy="220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414338" hangingPunct="0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</a:pPr>
            <a:r>
              <a:rPr lang="en-GB" sz="1500">
                <a:solidFill>
                  <a:srgbClr val="000000"/>
                </a:solidFill>
              </a:rPr>
              <a:t>Enriched functional categories and pathways in colorectal cancer cell lines following treatment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838200"/>
            <a:ext cx="8228013" cy="1035050"/>
          </a:xfrm>
        </p:spPr>
        <p:txBody>
          <a:bodyPr wrap="square" lIns="0" tIns="10058" rIns="0" bIns="0" numCol="1" anchorCtr="0" compatLnSpc="1">
            <a:prstTxWarp prst="textNoShape">
              <a:avLst/>
            </a:prstTxWarp>
            <a:normAutofit fontScale="90000"/>
          </a:bodyPr>
          <a:lstStyle/>
          <a:p>
            <a:pPr defTabSz="457200" fontAlgn="auto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mtClean="0">
                <a:effectLst/>
                <a:cs typeface="Arial" charset="0"/>
              </a:rPr>
              <a:t>Information Theory and Life Sciences: Emerging Frontiers</a:t>
            </a:r>
          </a:p>
        </p:txBody>
      </p:sp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5391150" y="6635750"/>
            <a:ext cx="3525838" cy="16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414338" hangingPunct="0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GB" sz="1100">
                <a:solidFill>
                  <a:srgbClr val="000000"/>
                </a:solidFill>
              </a:rPr>
              <a:t>Sun et al., JCI 2007</a:t>
            </a: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563563" y="6013450"/>
            <a:ext cx="8502650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414338" hangingPunct="0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</a:pPr>
            <a:r>
              <a:rPr lang="en-GB" sz="1500">
                <a:solidFill>
                  <a:srgbClr val="000000"/>
                </a:solidFill>
              </a:rPr>
              <a:t>Hedgehog (HH), Notch, and Wnt signaling are key stem cell self-renewal pathways that are deregulated in lung cancer and thus represent potential therapeutic targets</a:t>
            </a:r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2006600"/>
            <a:ext cx="5975350" cy="3959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685800" y="838200"/>
            <a:ext cx="7772400" cy="739775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3600" smtClean="0">
                <a:effectLst/>
                <a:latin typeface="Continuum Medium"/>
                <a:cs typeface="Arial" charset="0"/>
              </a:rPr>
              <a:t>Key Outstanding Challenges</a:t>
            </a:r>
          </a:p>
        </p:txBody>
      </p:sp>
      <p:sp>
        <p:nvSpPr>
          <p:cNvPr id="32770" name="Subtitle 2"/>
          <p:cNvSpPr>
            <a:spLocks noGrp="1"/>
          </p:cNvSpPr>
          <p:nvPr>
            <p:ph type="subTitle" idx="4294967295"/>
          </p:nvPr>
        </p:nvSpPr>
        <p:spPr>
          <a:xfrm>
            <a:off x="914400" y="1700213"/>
            <a:ext cx="6657975" cy="1262062"/>
          </a:xfrm>
        </p:spPr>
        <p:txBody>
          <a:bodyPr/>
          <a:lstStyle/>
          <a:p>
            <a:pPr marL="381000" indent="-381000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sz="2800" smtClean="0">
                <a:solidFill>
                  <a:srgbClr val="990033"/>
                </a:solidFill>
                <a:latin typeface="Arial" charset="0"/>
                <a:cs typeface="Arial" charset="0"/>
              </a:rPr>
              <a:t>Information in spatio-temporal data</a:t>
            </a:r>
          </a:p>
          <a:p>
            <a:pPr marL="800100" lvl="1" indent="-342900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sz="2000" smtClean="0">
                <a:latin typeface="Arial" charset="0"/>
                <a:cs typeface="Arial" charset="0"/>
              </a:rPr>
              <a:t>Scaling from molecular processes within the cell to entire populations</a:t>
            </a:r>
          </a:p>
          <a:p>
            <a:pPr marL="800100" lvl="1" indent="-342900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sz="2000" smtClean="0">
                <a:latin typeface="Arial" charset="0"/>
                <a:cs typeface="Arial" charset="0"/>
              </a:rPr>
              <a:t>Timescales ranging from femtosecond-scale ligand binding to eons</a:t>
            </a:r>
          </a:p>
        </p:txBody>
      </p:sp>
      <p:pic>
        <p:nvPicPr>
          <p:cNvPr id="159751" name="Picture 4" descr="nfk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5538" y="3290888"/>
            <a:ext cx="6118225" cy="3243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685800" y="838200"/>
            <a:ext cx="7772400" cy="8382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3600" smtClean="0">
                <a:effectLst/>
                <a:latin typeface="Continuum Medium"/>
                <a:cs typeface="Arial" charset="0"/>
              </a:rPr>
              <a:t>Key Outstanding Challenges</a:t>
            </a:r>
          </a:p>
        </p:txBody>
      </p:sp>
      <p:sp>
        <p:nvSpPr>
          <p:cNvPr id="41987" name="Subtitle 2"/>
          <p:cNvSpPr>
            <a:spLocks noGrp="1"/>
          </p:cNvSpPr>
          <p:nvPr>
            <p:ph type="subTitle" idx="4294967295"/>
          </p:nvPr>
        </p:nvSpPr>
        <p:spPr>
          <a:xfrm>
            <a:off x="379413" y="2122488"/>
            <a:ext cx="3043237" cy="4202112"/>
          </a:xfrm>
        </p:spPr>
        <p:txBody>
          <a:bodyPr/>
          <a:lstStyle/>
          <a:p>
            <a:pPr marL="381000" indent="-381000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sz="2400" smtClean="0">
                <a:latin typeface="Arial" charset="0"/>
                <a:cs typeface="Arial" charset="0"/>
              </a:rPr>
              <a:t>Information in </a:t>
            </a:r>
            <a:r>
              <a:rPr lang="en-US" sz="2400" smtClean="0">
                <a:solidFill>
                  <a:srgbClr val="990033"/>
                </a:solidFill>
                <a:latin typeface="Arial" charset="0"/>
                <a:cs typeface="Arial" charset="0"/>
              </a:rPr>
              <a:t>systems/networks</a:t>
            </a:r>
            <a:r>
              <a:rPr lang="en-US" sz="2000" smtClean="0">
                <a:latin typeface="Arial" charset="0"/>
                <a:cs typeface="Arial" charset="0"/>
              </a:rPr>
              <a:t> </a:t>
            </a:r>
          </a:p>
          <a:p>
            <a:pPr marL="800100" lvl="1" indent="-342900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sz="2000" smtClean="0">
                <a:latin typeface="Arial" charset="0"/>
                <a:cs typeface="Arial" charset="0"/>
              </a:rPr>
              <a:t>Modularity and function-based information measures</a:t>
            </a:r>
          </a:p>
          <a:p>
            <a:pPr marL="800100" lvl="1" indent="-342900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sz="2000" smtClean="0">
                <a:latin typeface="Arial" charset="0"/>
                <a:cs typeface="Arial" charset="0"/>
              </a:rPr>
              <a:t>Comparative/ discriminant analysis</a:t>
            </a:r>
          </a:p>
          <a:p>
            <a:pPr marL="800100" lvl="1" indent="-342900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sz="2000" smtClean="0">
                <a:latin typeface="Arial" charset="0"/>
                <a:cs typeface="Arial" charset="0"/>
              </a:rPr>
              <a:t>Methods and validation</a:t>
            </a:r>
          </a:p>
          <a:p>
            <a:pPr marL="800100" lvl="1" indent="-342900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en-US" sz="2000" smtClean="0">
              <a:latin typeface="Arial" charset="0"/>
              <a:cs typeface="Arial" charset="0"/>
            </a:endParaRPr>
          </a:p>
        </p:txBody>
      </p:sp>
      <p:pic>
        <p:nvPicPr>
          <p:cNvPr id="135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4400" y="2273300"/>
            <a:ext cx="5397500" cy="192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5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5988" y="4619625"/>
            <a:ext cx="5410200" cy="175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685800" y="838200"/>
            <a:ext cx="7772400" cy="8382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3600" smtClean="0">
                <a:effectLst/>
                <a:latin typeface="Continuum Medium"/>
                <a:cs typeface="Arial" charset="0"/>
              </a:rPr>
              <a:t>Key Outstanding Challenges</a:t>
            </a:r>
          </a:p>
        </p:txBody>
      </p:sp>
      <p:sp>
        <p:nvSpPr>
          <p:cNvPr id="40963" name="Subtitle 2"/>
          <p:cNvSpPr>
            <a:spLocks noGrp="1"/>
          </p:cNvSpPr>
          <p:nvPr>
            <p:ph type="subTitle" idx="4294967295"/>
          </p:nvPr>
        </p:nvSpPr>
        <p:spPr>
          <a:xfrm>
            <a:off x="733425" y="1981200"/>
            <a:ext cx="8080375" cy="4343400"/>
          </a:xfrm>
        </p:spPr>
        <p:txBody>
          <a:bodyPr/>
          <a:lstStyle/>
          <a:p>
            <a:pPr marL="381000" indent="-381000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sz="2800" smtClean="0">
                <a:latin typeface="Arial" charset="0"/>
                <a:cs typeface="Arial" charset="0"/>
              </a:rPr>
              <a:t>Information and </a:t>
            </a:r>
            <a:r>
              <a:rPr lang="en-US" sz="2800" smtClean="0">
                <a:solidFill>
                  <a:srgbClr val="990033"/>
                </a:solidFill>
                <a:latin typeface="Arial" charset="0"/>
                <a:cs typeface="Arial" charset="0"/>
              </a:rPr>
              <a:t>context</a:t>
            </a:r>
          </a:p>
          <a:p>
            <a:pPr marL="800100" lvl="1" indent="-342900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sz="2400" smtClean="0">
                <a:latin typeface="Arial" charset="0"/>
                <a:cs typeface="Arial" charset="0"/>
              </a:rPr>
              <a:t>Tissue specific pathways</a:t>
            </a:r>
          </a:p>
          <a:p>
            <a:pPr marL="800100" lvl="1" indent="-342900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sz="2400" smtClean="0">
                <a:latin typeface="Arial" charset="0"/>
                <a:cs typeface="Arial" charset="0"/>
              </a:rPr>
              <a:t>Normal physiology versus pathology</a:t>
            </a:r>
          </a:p>
          <a:p>
            <a:pPr marL="800100" lvl="1" indent="-342900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endParaRPr lang="en-US" sz="2400" smtClean="0">
              <a:latin typeface="Arial" charset="0"/>
              <a:cs typeface="Arial" charset="0"/>
            </a:endParaRP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sz="2800" smtClean="0">
                <a:solidFill>
                  <a:srgbClr val="990033"/>
                </a:solidFill>
                <a:latin typeface="Arial" charset="0"/>
                <a:cs typeface="Arial" charset="0"/>
              </a:rPr>
              <a:t>Data transformation, reduction, and abstraction</a:t>
            </a:r>
          </a:p>
          <a:p>
            <a:pPr marL="800100" lvl="1" indent="-342900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sz="2400" smtClean="0">
                <a:latin typeface="Arial" charset="0"/>
                <a:cs typeface="Arial" charset="0"/>
              </a:rPr>
              <a:t>Data complexity, noise</a:t>
            </a:r>
          </a:p>
          <a:p>
            <a:pPr marL="800100" lvl="1" indent="-342900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sz="2400" smtClean="0">
                <a:latin typeface="Arial" charset="0"/>
                <a:cs typeface="Arial" charset="0"/>
              </a:rPr>
              <a:t>Signal transduction</a:t>
            </a:r>
          </a:p>
          <a:p>
            <a:pPr marL="800100" lvl="1" indent="-342900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sz="2400" smtClean="0">
                <a:latin typeface="Arial" charset="0"/>
                <a:cs typeface="Arial" charset="0"/>
              </a:rPr>
              <a:t>Models, manifestation, and granularity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ChangeArrowheads="1"/>
          </p:cNvSpPr>
          <p:nvPr/>
        </p:nvSpPr>
        <p:spPr bwMode="auto">
          <a:xfrm>
            <a:off x="276225" y="1169988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rgbClr val="008A3E"/>
                </a:solidFill>
                <a:latin typeface="Continuum Medium"/>
              </a:rPr>
              <a:t>Information in Systems: Near-Term Challenges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7113" y="2095500"/>
            <a:ext cx="7231062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Information Theoretic measures and methods for modularity in biochemical networks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Models and methods for conservation in large networks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Methods for in-</a:t>
            </a:r>
            <a:r>
              <a:rPr lang="en-US" sz="2400" dirty="0" err="1">
                <a:latin typeface="+mn-lt"/>
                <a:cs typeface="+mn-cs"/>
              </a:rPr>
              <a:t>silico</a:t>
            </a:r>
            <a:r>
              <a:rPr lang="en-US" sz="2400" dirty="0">
                <a:latin typeface="+mn-lt"/>
                <a:cs typeface="+mn-cs"/>
              </a:rPr>
              <a:t> network inference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Integration of tools into the </a:t>
            </a:r>
            <a:r>
              <a:rPr lang="en-US" sz="2400" dirty="0" err="1">
                <a:latin typeface="+mn-lt"/>
                <a:cs typeface="+mn-cs"/>
              </a:rPr>
              <a:t>BioPathways</a:t>
            </a:r>
            <a:r>
              <a:rPr lang="en-US" sz="2400" dirty="0">
                <a:latin typeface="+mn-lt"/>
                <a:cs typeface="+mn-cs"/>
              </a:rPr>
              <a:t> </a:t>
            </a:r>
            <a:r>
              <a:rPr lang="en-US" sz="2400" dirty="0" err="1">
                <a:latin typeface="+mn-lt"/>
                <a:cs typeface="+mn-cs"/>
              </a:rPr>
              <a:t>WorkBench</a:t>
            </a:r>
            <a:endParaRPr lang="en-US" sz="2400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Identification/ </a:t>
            </a:r>
            <a:r>
              <a:rPr lang="en-US" sz="2400" dirty="0" err="1">
                <a:latin typeface="+mn-lt"/>
                <a:cs typeface="+mn-cs"/>
              </a:rPr>
              <a:t>Curation</a:t>
            </a:r>
            <a:r>
              <a:rPr lang="en-US" sz="2400" dirty="0">
                <a:latin typeface="+mn-lt"/>
                <a:cs typeface="+mn-cs"/>
              </a:rPr>
              <a:t> of data sources for phenotype-characterized data in support of </a:t>
            </a:r>
            <a:r>
              <a:rPr lang="en-US" sz="2400" dirty="0" err="1">
                <a:latin typeface="+mn-lt"/>
                <a:cs typeface="+mn-cs"/>
              </a:rPr>
              <a:t>discriminant</a:t>
            </a:r>
            <a:r>
              <a:rPr lang="en-US" sz="2400" dirty="0">
                <a:latin typeface="+mn-lt"/>
                <a:cs typeface="+mn-cs"/>
              </a:rPr>
              <a:t> analysis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sz="240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ChangeArrowheads="1"/>
          </p:cNvSpPr>
          <p:nvPr/>
        </p:nvSpPr>
        <p:spPr bwMode="auto">
          <a:xfrm>
            <a:off x="261938" y="1028700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rgbClr val="008A3E"/>
                </a:solidFill>
                <a:latin typeface="Continuum Medium"/>
              </a:rPr>
              <a:t>Information in Systems: Medium-Term (years 2/3) Challenges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7113" y="2095500"/>
            <a:ext cx="7231062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Role of spatial compartmentalization in function (</a:t>
            </a:r>
            <a:r>
              <a:rPr lang="en-US" sz="2400" dirty="0" err="1">
                <a:latin typeface="+mn-lt"/>
                <a:cs typeface="+mn-cs"/>
              </a:rPr>
              <a:t>spatio</a:t>
            </a:r>
            <a:r>
              <a:rPr lang="en-US" sz="2400" dirty="0">
                <a:latin typeface="+mn-lt"/>
                <a:cs typeface="+mn-cs"/>
              </a:rPr>
              <a:t>-temporal information flow)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Characterization of phenotype-implicated data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Models and methods for </a:t>
            </a:r>
            <a:r>
              <a:rPr lang="en-US" sz="2400" dirty="0" err="1">
                <a:latin typeface="+mn-lt"/>
                <a:cs typeface="+mn-cs"/>
              </a:rPr>
              <a:t>discriminant</a:t>
            </a:r>
            <a:r>
              <a:rPr lang="en-US" sz="2400" dirty="0">
                <a:latin typeface="+mn-lt"/>
                <a:cs typeface="+mn-cs"/>
              </a:rPr>
              <a:t> and discriminating sub-networks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Relationship between information content/ flow, network stability, and biological function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Scaling up from cellular to intra-cellular networks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sz="240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ffectLst/>
                <a:latin typeface="Continuum Medium"/>
                <a:cs typeface="Arial" charset="0"/>
              </a:rPr>
              <a:t>Frameworks and Portals</a:t>
            </a:r>
          </a:p>
        </p:txBody>
      </p:sp>
      <p:pic>
        <p:nvPicPr>
          <p:cNvPr id="172036" name="Picture 4" descr="imag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8725" y="1752600"/>
            <a:ext cx="3886200" cy="2757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2037" name="Picture 5" descr="mood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752600"/>
            <a:ext cx="4495800" cy="4214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5029200" y="4800600"/>
            <a:ext cx="38909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/>
              <a:t>Over a million sessions and counting!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Life Sciences: A Discipline in Flux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687513"/>
            <a:ext cx="8229600" cy="4221162"/>
          </a:xfrm>
        </p:spPr>
        <p:txBody>
          <a:bodyPr rtlCol="0">
            <a:normAutofit fontScale="85000" lnSpcReduction="10000"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Biology has rapidly become a data rich science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While broad disciplines within biology, over the past five decades have taken a deconstructive view, there is tremendous activity in an integrated systems view of bio-systems.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Traditional concepts in Information Theory have been critical for traditional analyses and modeling and bioinformatics.</a:t>
            </a:r>
            <a:endParaRPr lang="en-US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568233-245F-47B3-AB87-FE83A3590144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4183" y="840993"/>
            <a:ext cx="8229600" cy="762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Shannon and Information Flow</a:t>
            </a:r>
          </a:p>
        </p:txBody>
      </p:sp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1828800" y="2124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7411" name="Rectangle 7"/>
          <p:cNvSpPr>
            <a:spLocks noChangeArrowheads="1"/>
          </p:cNvSpPr>
          <p:nvPr/>
        </p:nvSpPr>
        <p:spPr bwMode="auto">
          <a:xfrm>
            <a:off x="228600" y="2109788"/>
            <a:ext cx="1143000" cy="1143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7412" name="Rectangle 12"/>
          <p:cNvSpPr>
            <a:spLocks noChangeArrowheads="1"/>
          </p:cNvSpPr>
          <p:nvPr/>
        </p:nvSpPr>
        <p:spPr bwMode="auto">
          <a:xfrm>
            <a:off x="4267200" y="2490788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7413" name="Rectangle 19"/>
          <p:cNvSpPr>
            <a:spLocks noChangeArrowheads="1"/>
          </p:cNvSpPr>
          <p:nvPr/>
        </p:nvSpPr>
        <p:spPr bwMode="auto">
          <a:xfrm>
            <a:off x="3962400" y="4090988"/>
            <a:ext cx="1143000" cy="1143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7414" name="Rectangle 20"/>
          <p:cNvSpPr>
            <a:spLocks noChangeArrowheads="1"/>
          </p:cNvSpPr>
          <p:nvPr/>
        </p:nvSpPr>
        <p:spPr bwMode="auto">
          <a:xfrm>
            <a:off x="2209800" y="2109788"/>
            <a:ext cx="1143000" cy="1143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7415" name="Rectangle 21"/>
          <p:cNvSpPr>
            <a:spLocks noChangeArrowheads="1"/>
          </p:cNvSpPr>
          <p:nvPr/>
        </p:nvSpPr>
        <p:spPr bwMode="auto">
          <a:xfrm>
            <a:off x="5715000" y="2109788"/>
            <a:ext cx="1143000" cy="1143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7416" name="Rectangle 22"/>
          <p:cNvSpPr>
            <a:spLocks noChangeArrowheads="1"/>
          </p:cNvSpPr>
          <p:nvPr/>
        </p:nvSpPr>
        <p:spPr bwMode="auto">
          <a:xfrm>
            <a:off x="7924800" y="2109788"/>
            <a:ext cx="1143000" cy="1143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7417" name="Text Box 23"/>
          <p:cNvSpPr txBox="1">
            <a:spLocks noChangeArrowheads="1"/>
          </p:cNvSpPr>
          <p:nvPr/>
        </p:nvSpPr>
        <p:spPr bwMode="auto">
          <a:xfrm>
            <a:off x="0" y="2414588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6600"/>
                </a:solidFill>
              </a:rPr>
              <a:t>Information Source</a:t>
            </a:r>
          </a:p>
        </p:txBody>
      </p:sp>
      <p:sp>
        <p:nvSpPr>
          <p:cNvPr id="17418" name="Text Box 24"/>
          <p:cNvSpPr txBox="1">
            <a:spLocks noChangeArrowheads="1"/>
          </p:cNvSpPr>
          <p:nvPr/>
        </p:nvSpPr>
        <p:spPr bwMode="auto">
          <a:xfrm>
            <a:off x="2209800" y="2566988"/>
            <a:ext cx="1371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6600"/>
                </a:solidFill>
              </a:rPr>
              <a:t>Transmitter</a:t>
            </a:r>
          </a:p>
        </p:txBody>
      </p:sp>
      <p:sp>
        <p:nvSpPr>
          <p:cNvPr id="17419" name="Text Box 25"/>
          <p:cNvSpPr txBox="1">
            <a:spLocks noChangeArrowheads="1"/>
          </p:cNvSpPr>
          <p:nvPr/>
        </p:nvSpPr>
        <p:spPr bwMode="auto">
          <a:xfrm>
            <a:off x="5715000" y="2566988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6600"/>
                </a:solidFill>
              </a:rPr>
              <a:t>Receiver</a:t>
            </a:r>
          </a:p>
        </p:txBody>
      </p:sp>
      <p:sp>
        <p:nvSpPr>
          <p:cNvPr id="17420" name="Text Box 26"/>
          <p:cNvSpPr txBox="1">
            <a:spLocks noChangeArrowheads="1"/>
          </p:cNvSpPr>
          <p:nvPr/>
        </p:nvSpPr>
        <p:spPr bwMode="auto">
          <a:xfrm>
            <a:off x="7848600" y="2566988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6600"/>
                </a:solidFill>
              </a:rPr>
              <a:t>Destination</a:t>
            </a:r>
          </a:p>
        </p:txBody>
      </p:sp>
      <p:sp>
        <p:nvSpPr>
          <p:cNvPr id="17421" name="Text Box 27"/>
          <p:cNvSpPr txBox="1">
            <a:spLocks noChangeArrowheads="1"/>
          </p:cNvSpPr>
          <p:nvPr/>
        </p:nvSpPr>
        <p:spPr bwMode="auto">
          <a:xfrm>
            <a:off x="3886200" y="4395788"/>
            <a:ext cx="1295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6600"/>
                </a:solidFill>
              </a:rPr>
              <a:t>Noise Source</a:t>
            </a:r>
          </a:p>
        </p:txBody>
      </p:sp>
      <p:sp>
        <p:nvSpPr>
          <p:cNvPr id="17422" name="AutoShape 30"/>
          <p:cNvSpPr>
            <a:spLocks noChangeArrowheads="1"/>
          </p:cNvSpPr>
          <p:nvPr/>
        </p:nvSpPr>
        <p:spPr bwMode="auto">
          <a:xfrm>
            <a:off x="1447800" y="2566988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tx2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7423" name="AutoShape 31"/>
          <p:cNvSpPr>
            <a:spLocks noChangeArrowheads="1"/>
          </p:cNvSpPr>
          <p:nvPr/>
        </p:nvSpPr>
        <p:spPr bwMode="auto">
          <a:xfrm>
            <a:off x="3429000" y="2566988"/>
            <a:ext cx="762000" cy="228600"/>
          </a:xfrm>
          <a:prstGeom prst="rightArrow">
            <a:avLst>
              <a:gd name="adj1" fmla="val 50000"/>
              <a:gd name="adj2" fmla="val 83333"/>
            </a:avLst>
          </a:prstGeom>
          <a:solidFill>
            <a:schemeClr val="tx2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7424" name="AutoShape 32"/>
          <p:cNvSpPr>
            <a:spLocks noChangeArrowheads="1"/>
          </p:cNvSpPr>
          <p:nvPr/>
        </p:nvSpPr>
        <p:spPr bwMode="auto">
          <a:xfrm>
            <a:off x="4800600" y="2566988"/>
            <a:ext cx="762000" cy="228600"/>
          </a:xfrm>
          <a:prstGeom prst="rightArrow">
            <a:avLst>
              <a:gd name="adj1" fmla="val 50000"/>
              <a:gd name="adj2" fmla="val 83333"/>
            </a:avLst>
          </a:prstGeom>
          <a:solidFill>
            <a:schemeClr val="tx2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7425" name="AutoShape 33"/>
          <p:cNvSpPr>
            <a:spLocks noChangeArrowheads="1"/>
          </p:cNvSpPr>
          <p:nvPr/>
        </p:nvSpPr>
        <p:spPr bwMode="auto">
          <a:xfrm>
            <a:off x="7010400" y="2566988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tx2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7426" name="AutoShape 34"/>
          <p:cNvSpPr>
            <a:spLocks noChangeArrowheads="1"/>
          </p:cNvSpPr>
          <p:nvPr/>
        </p:nvSpPr>
        <p:spPr bwMode="auto">
          <a:xfrm>
            <a:off x="4419600" y="2947988"/>
            <a:ext cx="228600" cy="1066800"/>
          </a:xfrm>
          <a:prstGeom prst="upArrow">
            <a:avLst>
              <a:gd name="adj1" fmla="val 50000"/>
              <a:gd name="adj2" fmla="val 116667"/>
            </a:avLst>
          </a:prstGeom>
          <a:solidFill>
            <a:schemeClr val="tx2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7427" name="Text Box 35"/>
          <p:cNvSpPr txBox="1">
            <a:spLocks noChangeArrowheads="1"/>
          </p:cNvSpPr>
          <p:nvPr/>
        </p:nvSpPr>
        <p:spPr bwMode="auto">
          <a:xfrm>
            <a:off x="1219200" y="2262188"/>
            <a:ext cx="1143000" cy="3048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Message</a:t>
            </a:r>
          </a:p>
        </p:txBody>
      </p:sp>
      <p:sp>
        <p:nvSpPr>
          <p:cNvPr id="17428" name="Text Box 36"/>
          <p:cNvSpPr txBox="1">
            <a:spLocks noChangeArrowheads="1"/>
          </p:cNvSpPr>
          <p:nvPr/>
        </p:nvSpPr>
        <p:spPr bwMode="auto">
          <a:xfrm>
            <a:off x="3429000" y="2262188"/>
            <a:ext cx="914400" cy="3048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Signal</a:t>
            </a:r>
          </a:p>
        </p:txBody>
      </p:sp>
      <p:sp>
        <p:nvSpPr>
          <p:cNvPr id="17429" name="Text Box 37"/>
          <p:cNvSpPr txBox="1">
            <a:spLocks noChangeArrowheads="1"/>
          </p:cNvSpPr>
          <p:nvPr/>
        </p:nvSpPr>
        <p:spPr bwMode="auto">
          <a:xfrm>
            <a:off x="4572000" y="2125663"/>
            <a:ext cx="1143000" cy="51752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Received Signal</a:t>
            </a:r>
          </a:p>
        </p:txBody>
      </p:sp>
      <p:sp>
        <p:nvSpPr>
          <p:cNvPr id="17430" name="Text Box 38"/>
          <p:cNvSpPr txBox="1">
            <a:spLocks noChangeArrowheads="1"/>
          </p:cNvSpPr>
          <p:nvPr/>
        </p:nvSpPr>
        <p:spPr bwMode="auto">
          <a:xfrm>
            <a:off x="6781800" y="2262188"/>
            <a:ext cx="1143000" cy="3048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Message</a:t>
            </a:r>
          </a:p>
        </p:txBody>
      </p:sp>
      <p:sp>
        <p:nvSpPr>
          <p:cNvPr id="17431" name="Text Box 39"/>
          <p:cNvSpPr txBox="1">
            <a:spLocks noChangeArrowheads="1"/>
          </p:cNvSpPr>
          <p:nvPr/>
        </p:nvSpPr>
        <p:spPr bwMode="auto">
          <a:xfrm>
            <a:off x="152400" y="5818188"/>
            <a:ext cx="8839200" cy="36671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A generalized communication system, from Shannon (1948)</a:t>
            </a:r>
          </a:p>
        </p:txBody>
      </p:sp>
      <p:sp>
        <p:nvSpPr>
          <p:cNvPr id="17432" name="Slide Number Placeholder 2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1F33FB-D965-455C-BF4A-C63B59AAD909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3058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Shannon’s Model Applied to DNA Transcription</a:t>
            </a:r>
          </a:p>
        </p:txBody>
      </p:sp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1828800" y="2124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8435" name="Rectangle 26"/>
          <p:cNvSpPr>
            <a:spLocks noChangeArrowheads="1"/>
          </p:cNvSpPr>
          <p:nvPr/>
        </p:nvSpPr>
        <p:spPr bwMode="auto">
          <a:xfrm>
            <a:off x="304800" y="2022475"/>
            <a:ext cx="8610600" cy="3733800"/>
          </a:xfrm>
          <a:prstGeom prst="rect">
            <a:avLst/>
          </a:prstGeom>
          <a:solidFill>
            <a:srgbClr val="73B98E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57200" y="2643188"/>
            <a:ext cx="1074738" cy="10350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4327525" y="2989263"/>
            <a:ext cx="430213" cy="4127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4041775" y="4438650"/>
            <a:ext cx="1074738" cy="10350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2392363" y="2643188"/>
            <a:ext cx="1074737" cy="10350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5618163" y="2643188"/>
            <a:ext cx="1074737" cy="10350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7696200" y="2643188"/>
            <a:ext cx="1076325" cy="10350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2320925" y="2851150"/>
            <a:ext cx="129063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>
                <a:solidFill>
                  <a:srgbClr val="006600"/>
                </a:solidFill>
                <a:latin typeface="+mn-lt"/>
                <a:cs typeface="+mn-cs"/>
              </a:rPr>
              <a:t>Transmitter</a:t>
            </a:r>
            <a:br>
              <a:rPr lang="en-US" sz="1200" b="1">
                <a:solidFill>
                  <a:srgbClr val="006600"/>
                </a:solidFill>
                <a:latin typeface="+mn-lt"/>
                <a:cs typeface="+mn-cs"/>
              </a:rPr>
            </a:br>
            <a:r>
              <a:rPr lang="en-US" sz="12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RNA Polymerase</a:t>
            </a:r>
          </a:p>
        </p:txBody>
      </p:sp>
      <p:sp>
        <p:nvSpPr>
          <p:cNvPr id="18443" name="Text Box 12"/>
          <p:cNvSpPr txBox="1">
            <a:spLocks noChangeArrowheads="1"/>
          </p:cNvSpPr>
          <p:nvPr/>
        </p:nvSpPr>
        <p:spPr bwMode="auto">
          <a:xfrm>
            <a:off x="5618163" y="2919413"/>
            <a:ext cx="10747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6600"/>
                </a:solidFill>
              </a:rPr>
              <a:t>Receiver</a:t>
            </a:r>
            <a:br>
              <a:rPr lang="en-US" sz="1400" b="1">
                <a:solidFill>
                  <a:srgbClr val="006600"/>
                </a:solidFill>
              </a:rPr>
            </a:br>
            <a:r>
              <a:rPr lang="en-US" sz="1400" b="1">
                <a:solidFill>
                  <a:srgbClr val="FF0000"/>
                </a:solidFill>
              </a:rPr>
              <a:t>RNA</a:t>
            </a:r>
          </a:p>
        </p:txBody>
      </p:sp>
      <p:sp>
        <p:nvSpPr>
          <p:cNvPr id="18444" name="Text Box 13"/>
          <p:cNvSpPr txBox="1">
            <a:spLocks noChangeArrowheads="1"/>
          </p:cNvSpPr>
          <p:nvPr/>
        </p:nvSpPr>
        <p:spPr bwMode="auto">
          <a:xfrm>
            <a:off x="7553325" y="2919413"/>
            <a:ext cx="13620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6600"/>
                </a:solidFill>
              </a:rPr>
              <a:t>Destination</a:t>
            </a:r>
            <a:br>
              <a:rPr lang="en-US" sz="1400" b="1">
                <a:solidFill>
                  <a:srgbClr val="006600"/>
                </a:solidFill>
              </a:rPr>
            </a:br>
            <a:r>
              <a:rPr lang="en-US" sz="1400" b="1">
                <a:solidFill>
                  <a:srgbClr val="FF0000"/>
                </a:solidFill>
              </a:rPr>
              <a:t>Ribosome</a:t>
            </a:r>
          </a:p>
        </p:txBody>
      </p:sp>
      <p:sp>
        <p:nvSpPr>
          <p:cNvPr id="18445" name="Text Box 14"/>
          <p:cNvSpPr txBox="1">
            <a:spLocks noChangeArrowheads="1"/>
          </p:cNvSpPr>
          <p:nvPr/>
        </p:nvSpPr>
        <p:spPr bwMode="auto">
          <a:xfrm>
            <a:off x="3968750" y="4575175"/>
            <a:ext cx="1219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6600"/>
                </a:solidFill>
              </a:rPr>
              <a:t>Noise Source</a:t>
            </a:r>
            <a:br>
              <a:rPr lang="en-US" sz="1400" b="1">
                <a:solidFill>
                  <a:srgbClr val="006600"/>
                </a:solidFill>
              </a:rPr>
            </a:br>
            <a:r>
              <a:rPr lang="en-US" sz="1000" b="1">
                <a:solidFill>
                  <a:srgbClr val="FF0000"/>
                </a:solidFill>
              </a:rPr>
              <a:t>Transcription Error, Mutation</a:t>
            </a:r>
          </a:p>
        </p:txBody>
      </p:sp>
      <p:sp>
        <p:nvSpPr>
          <p:cNvPr id="18446" name="AutoShape 15"/>
          <p:cNvSpPr>
            <a:spLocks noChangeArrowheads="1"/>
          </p:cNvSpPr>
          <p:nvPr/>
        </p:nvSpPr>
        <p:spPr bwMode="auto">
          <a:xfrm>
            <a:off x="1603375" y="3057525"/>
            <a:ext cx="646113" cy="206375"/>
          </a:xfrm>
          <a:prstGeom prst="rightArrow">
            <a:avLst>
              <a:gd name="adj1" fmla="val 50000"/>
              <a:gd name="adj2" fmla="val 78269"/>
            </a:avLst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8447" name="AutoShape 16"/>
          <p:cNvSpPr>
            <a:spLocks noChangeArrowheads="1"/>
          </p:cNvSpPr>
          <p:nvPr/>
        </p:nvSpPr>
        <p:spPr bwMode="auto">
          <a:xfrm>
            <a:off x="3611563" y="3057525"/>
            <a:ext cx="715962" cy="206375"/>
          </a:xfrm>
          <a:prstGeom prst="rightArrow">
            <a:avLst>
              <a:gd name="adj1" fmla="val 50000"/>
              <a:gd name="adj2" fmla="val 86731"/>
            </a:avLst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8448" name="AutoShape 17"/>
          <p:cNvSpPr>
            <a:spLocks noChangeArrowheads="1"/>
          </p:cNvSpPr>
          <p:nvPr/>
        </p:nvSpPr>
        <p:spPr bwMode="auto">
          <a:xfrm>
            <a:off x="4829175" y="3057525"/>
            <a:ext cx="717550" cy="206375"/>
          </a:xfrm>
          <a:prstGeom prst="rightArrow">
            <a:avLst>
              <a:gd name="adj1" fmla="val 50000"/>
              <a:gd name="adj2" fmla="val 86923"/>
            </a:avLst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8449" name="AutoShape 18"/>
          <p:cNvSpPr>
            <a:spLocks noChangeArrowheads="1"/>
          </p:cNvSpPr>
          <p:nvPr/>
        </p:nvSpPr>
        <p:spPr bwMode="auto">
          <a:xfrm>
            <a:off x="6908800" y="3057525"/>
            <a:ext cx="644525" cy="206375"/>
          </a:xfrm>
          <a:prstGeom prst="rightArrow">
            <a:avLst>
              <a:gd name="adj1" fmla="val 50000"/>
              <a:gd name="adj2" fmla="val 78077"/>
            </a:avLst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8450" name="AutoShape 19"/>
          <p:cNvSpPr>
            <a:spLocks noChangeArrowheads="1"/>
          </p:cNvSpPr>
          <p:nvPr/>
        </p:nvSpPr>
        <p:spPr bwMode="auto">
          <a:xfrm>
            <a:off x="4471988" y="3402013"/>
            <a:ext cx="214312" cy="966787"/>
          </a:xfrm>
          <a:prstGeom prst="upArrow">
            <a:avLst>
              <a:gd name="adj1" fmla="val 50000"/>
              <a:gd name="adj2" fmla="val 112778"/>
            </a:avLst>
          </a:prstGeom>
          <a:solidFill>
            <a:srgbClr val="FF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8451" name="Text Box 20"/>
          <p:cNvSpPr txBox="1">
            <a:spLocks noChangeArrowheads="1"/>
          </p:cNvSpPr>
          <p:nvPr/>
        </p:nvSpPr>
        <p:spPr bwMode="auto">
          <a:xfrm>
            <a:off x="1389063" y="2643188"/>
            <a:ext cx="1074737" cy="48736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Message</a:t>
            </a:r>
            <a:br>
              <a:rPr lang="en-US" sz="1400" b="1">
                <a:solidFill>
                  <a:srgbClr val="FFFFFF"/>
                </a:solidFill>
              </a:rPr>
            </a:br>
            <a:r>
              <a:rPr lang="en-US" sz="1200" b="1">
                <a:solidFill>
                  <a:srgbClr val="FF0000"/>
                </a:solidFill>
              </a:rPr>
              <a:t>Sequence</a:t>
            </a:r>
          </a:p>
        </p:txBody>
      </p:sp>
      <p:sp>
        <p:nvSpPr>
          <p:cNvPr id="18452" name="Text Box 21"/>
          <p:cNvSpPr txBox="1">
            <a:spLocks noChangeArrowheads="1"/>
          </p:cNvSpPr>
          <p:nvPr/>
        </p:nvSpPr>
        <p:spPr bwMode="auto">
          <a:xfrm>
            <a:off x="3540125" y="2505075"/>
            <a:ext cx="858838" cy="6096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Signal</a:t>
            </a:r>
            <a:br>
              <a:rPr lang="en-US" sz="1400" b="1">
                <a:solidFill>
                  <a:srgbClr val="FFFFFF"/>
                </a:solidFill>
              </a:rPr>
            </a:br>
            <a:r>
              <a:rPr lang="en-US" sz="1000" b="1">
                <a:solidFill>
                  <a:srgbClr val="FF0000"/>
                </a:solidFill>
              </a:rPr>
              <a:t>RNA Sequence</a:t>
            </a:r>
          </a:p>
        </p:txBody>
      </p:sp>
      <p:sp>
        <p:nvSpPr>
          <p:cNvPr id="18453" name="Text Box 22"/>
          <p:cNvSpPr txBox="1">
            <a:spLocks noChangeArrowheads="1"/>
          </p:cNvSpPr>
          <p:nvPr/>
        </p:nvSpPr>
        <p:spPr bwMode="auto">
          <a:xfrm>
            <a:off x="4543425" y="2160588"/>
            <a:ext cx="1074738" cy="97472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Received Signal</a:t>
            </a:r>
            <a:br>
              <a:rPr lang="en-US" sz="1400" b="1">
                <a:solidFill>
                  <a:srgbClr val="FFFFFF"/>
                </a:solidFill>
              </a:rPr>
            </a:br>
            <a:r>
              <a:rPr lang="en-US" sz="1000" b="1">
                <a:solidFill>
                  <a:srgbClr val="FF0000"/>
                </a:solidFill>
              </a:rPr>
              <a:t>Completed RNA Sequence</a:t>
            </a:r>
          </a:p>
        </p:txBody>
      </p:sp>
      <p:sp>
        <p:nvSpPr>
          <p:cNvPr id="18454" name="Text Box 23"/>
          <p:cNvSpPr txBox="1">
            <a:spLocks noChangeArrowheads="1"/>
          </p:cNvSpPr>
          <p:nvPr/>
        </p:nvSpPr>
        <p:spPr bwMode="auto">
          <a:xfrm>
            <a:off x="6692900" y="2436813"/>
            <a:ext cx="1076325" cy="66992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Message</a:t>
            </a:r>
            <a:br>
              <a:rPr lang="en-US" sz="1400" b="1">
                <a:solidFill>
                  <a:srgbClr val="FFFFFF"/>
                </a:solidFill>
              </a:rPr>
            </a:br>
            <a:r>
              <a:rPr lang="en-US" sz="1200" b="1">
                <a:solidFill>
                  <a:srgbClr val="FF0000"/>
                </a:solidFill>
              </a:rPr>
              <a:t>RNA Sequence</a:t>
            </a:r>
          </a:p>
        </p:txBody>
      </p:sp>
      <p:sp>
        <p:nvSpPr>
          <p:cNvPr id="18455" name="Text Box 28"/>
          <p:cNvSpPr txBox="1">
            <a:spLocks noChangeArrowheads="1"/>
          </p:cNvSpPr>
          <p:nvPr/>
        </p:nvSpPr>
        <p:spPr bwMode="auto">
          <a:xfrm>
            <a:off x="457200" y="2784475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6600"/>
                </a:solidFill>
              </a:rPr>
              <a:t>Information Source</a:t>
            </a:r>
            <a:br>
              <a:rPr lang="en-US" sz="1200" b="1">
                <a:solidFill>
                  <a:srgbClr val="006600"/>
                </a:solidFill>
              </a:rPr>
            </a:br>
            <a:r>
              <a:rPr lang="en-US" sz="1200" b="1">
                <a:solidFill>
                  <a:srgbClr val="FF0000"/>
                </a:solidFill>
              </a:rPr>
              <a:t>DNA</a:t>
            </a:r>
          </a:p>
          <a:p>
            <a:pPr>
              <a:spcBef>
                <a:spcPct val="50000"/>
              </a:spcBef>
            </a:pPr>
            <a:endParaRPr lang="en-US" sz="1200"/>
          </a:p>
        </p:txBody>
      </p:sp>
      <p:sp>
        <p:nvSpPr>
          <p:cNvPr id="18456" name="Slide Number Placeholder 2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6D4DC8A-B994-4575-B219-D9470D9579D8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914400"/>
            <a:ext cx="8228013" cy="1176338"/>
          </a:xfrm>
        </p:spPr>
        <p:txBody>
          <a:bodyPr wrap="square" lIns="0" tIns="10058" rIns="0" bIns="0" numCol="1" anchorCtr="0" compatLnSpc="1">
            <a:prstTxWarp prst="textNoShape">
              <a:avLst/>
            </a:prstTxWarp>
            <a:normAutofit fontScale="90000"/>
          </a:bodyPr>
          <a:lstStyle/>
          <a:p>
            <a:pPr defTabSz="457200" fontAlgn="auto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mtClean="0">
                <a:effectLst/>
                <a:cs typeface="Arial" charset="0"/>
              </a:rPr>
              <a:t>Information Theory and Life Sciences: Renaissance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2338388"/>
            <a:ext cx="8231188" cy="4154487"/>
          </a:xfrm>
        </p:spPr>
        <p:txBody>
          <a:bodyPr lIns="0" tIns="5486" rIns="0" bIns="0"/>
          <a:lstStyle/>
          <a:p>
            <a:pPr marL="431800" indent="-323850" defTabSz="457200">
              <a:spcAft>
                <a:spcPts val="120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smtClean="0">
                <a:latin typeface="Arial" charset="0"/>
                <a:cs typeface="Arial" charset="0"/>
              </a:rPr>
              <a:t>Initial efforts focused on sequence conservation, gene finding, motifs, their structural and functional implications, evolution, and phylogeny.</a:t>
            </a:r>
          </a:p>
          <a:p>
            <a:pPr marL="431800" indent="-323850" defTabSz="457200">
              <a:spcAft>
                <a:spcPts val="120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smtClean="0">
                <a:latin typeface="Arial" charset="0"/>
                <a:cs typeface="Arial" charset="0"/>
              </a:rPr>
              <a:t>Complemented by phenotype databases, significant advances have been made in understanding the genetic basis of disease through information theoretic methods and formalisms.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782638"/>
            <a:ext cx="8228013" cy="1176337"/>
          </a:xfrm>
          <a:noFill/>
        </p:spPr>
        <p:txBody>
          <a:bodyPr wrap="square" lIns="0" tIns="10058" rIns="0" bIns="0" numCol="1" anchorCtr="0" compatLnSpc="1">
            <a:prstTxWarp prst="textNoShape">
              <a:avLst/>
            </a:prstTxWarp>
          </a:bodyPr>
          <a:lstStyle/>
          <a:p>
            <a:pPr defTabSz="457200">
              <a:lnSpc>
                <a:spcPts val="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>
                <a:effectLst/>
                <a:latin typeface="Continuum Medium"/>
                <a:cs typeface="Arial" charset="0"/>
              </a:rPr>
              <a:t>Information </a:t>
            </a:r>
            <a:r>
              <a:rPr lang="en-US" sz="3600" smtClean="0">
                <a:effectLst/>
                <a:latin typeface="Continuum Medium"/>
                <a:cs typeface="Arial" charset="0"/>
              </a:rPr>
              <a:t>Theory and Life Sciences: Some Examples</a:t>
            </a:r>
            <a:endParaRPr lang="en-US" smtClean="0">
              <a:effectLst/>
              <a:latin typeface="Continuum Medium"/>
              <a:cs typeface="Arial" charset="0"/>
            </a:endParaRPr>
          </a:p>
        </p:txBody>
      </p:sp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4559300" y="6477000"/>
            <a:ext cx="2298700" cy="242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3105" rIns="81639" bIns="40820"/>
          <a:lstStyle/>
          <a:p>
            <a:pPr algn="r" defTabSz="414338" hangingPunct="0">
              <a:lnSpc>
                <a:spcPct val="98000"/>
              </a:lnSpc>
              <a:spcBef>
                <a:spcPts val="1088"/>
              </a:spcBef>
              <a:spcAft>
                <a:spcPts val="913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</a:pPr>
            <a:r>
              <a:rPr lang="en-US" sz="900">
                <a:solidFill>
                  <a:srgbClr val="000000"/>
                </a:solidFill>
              </a:rPr>
              <a:t>Allikmets et al., Gene 1998.</a:t>
            </a:r>
          </a:p>
        </p:txBody>
      </p:sp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893888"/>
            <a:ext cx="6804025" cy="3884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622300" y="5807075"/>
            <a:ext cx="8086725" cy="803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4934" rIns="81639" bIns="40820"/>
          <a:lstStyle/>
          <a:p>
            <a:pPr defTabSz="414338" hangingPunct="0"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</a:pPr>
            <a:r>
              <a:rPr lang="en-US" sz="1600">
                <a:solidFill>
                  <a:srgbClr val="000000"/>
                </a:solidFill>
              </a:rPr>
              <a:t>A G/C mutation at location 366 in the ABCR gene is implicated in macular degeneration (glycene to alanine in exon 17). This was identified through information theoretic analysis of splice acceptors.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762000"/>
            <a:ext cx="8228013" cy="1176338"/>
          </a:xfrm>
        </p:spPr>
        <p:txBody>
          <a:bodyPr wrap="square" lIns="0" tIns="10058" rIns="0" bIns="0" numCol="1" anchorCtr="0" compatLnSpc="1">
            <a:prstTxWarp prst="textNoShape">
              <a:avLst/>
            </a:prstTxWarp>
            <a:normAutofit fontScale="90000"/>
          </a:bodyPr>
          <a:lstStyle/>
          <a:p>
            <a:pPr defTabSz="457200" fontAlgn="auto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mtClean="0">
                <a:effectLst/>
                <a:cs typeface="Arial" charset="0"/>
              </a:rPr>
              <a:t>Information Theory and Life Sciences: Some Examples</a:t>
            </a:r>
          </a:p>
        </p:txBody>
      </p:sp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2743200" y="6477000"/>
            <a:ext cx="4024313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3105" rIns="81639" bIns="40820"/>
          <a:lstStyle/>
          <a:p>
            <a:pPr algn="r" defTabSz="414338" hangingPunct="0">
              <a:lnSpc>
                <a:spcPct val="98000"/>
              </a:lnSpc>
              <a:spcBef>
                <a:spcPts val="1088"/>
              </a:spcBef>
              <a:spcAft>
                <a:spcPts val="913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</a:pPr>
            <a:r>
              <a:rPr lang="en-US" sz="900">
                <a:solidFill>
                  <a:srgbClr val="000000"/>
                </a:solidFill>
              </a:rPr>
              <a:t>Rogan et al., Human Mutation, 1998.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622300" y="5807075"/>
            <a:ext cx="8086725" cy="803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4934" rIns="81639" bIns="40820"/>
          <a:lstStyle/>
          <a:p>
            <a:pPr defTabSz="414338" hangingPunct="0"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</a:pPr>
            <a:r>
              <a:rPr lang="en-US" sz="1600">
                <a:solidFill>
                  <a:srgbClr val="000000"/>
                </a:solidFill>
              </a:rPr>
              <a:t>Splicing varies among 3 common alleles that differ in length in the polymorphic polythymidine tract of the IVS 8 acceptor of the gene encoding the cystic fibrosis transmembrane regulator</a:t>
            </a:r>
          </a:p>
        </p:txBody>
      </p:sp>
      <p:pic>
        <p:nvPicPr>
          <p:cNvPr id="1208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949450"/>
            <a:ext cx="6275388" cy="3756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0111" y="841744"/>
            <a:ext cx="8385544" cy="6969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 real life Channel: The Chromosome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9125" y="2068513"/>
            <a:ext cx="7977188" cy="4548187"/>
          </a:xfrm>
        </p:spPr>
        <p:txBody>
          <a:bodyPr/>
          <a:lstStyle/>
          <a:p>
            <a:pPr marL="0" indent="0">
              <a:lnSpc>
                <a:spcPct val="110000"/>
              </a:lnSpc>
              <a:spcAft>
                <a:spcPts val="1200"/>
              </a:spcAft>
              <a:buFontTx/>
              <a:buNone/>
            </a:pPr>
            <a:r>
              <a:rPr lang="en-US" sz="2400" smtClean="0">
                <a:latin typeface="Arial" charset="0"/>
                <a:cs typeface="Arial" charset="0"/>
              </a:rPr>
              <a:t>Long block code, discrete alphabet, extensive redundancy, perhaps to control against the infiltration of errors. </a:t>
            </a:r>
          </a:p>
          <a:p>
            <a:pPr marL="0" indent="0">
              <a:lnSpc>
                <a:spcPct val="110000"/>
              </a:lnSpc>
              <a:spcAft>
                <a:spcPts val="1200"/>
              </a:spcAft>
              <a:buFont typeface="Arial" charset="0"/>
              <a:buNone/>
            </a:pPr>
            <a:r>
              <a:rPr lang="en-US" sz="2400" smtClean="0">
                <a:latin typeface="Arial" charset="0"/>
                <a:cs typeface="Arial" charset="0"/>
              </a:rPr>
              <a:t>DNA also controls gene expression, an intra-organism process, so a comprehensive theory of intra-organism communication, i.e. a channel theory is needed.  </a:t>
            </a:r>
          </a:p>
          <a:p>
            <a:pPr marL="0" indent="0">
              <a:lnSpc>
                <a:spcPct val="110000"/>
              </a:lnSpc>
              <a:spcAft>
                <a:spcPts val="1200"/>
              </a:spcAft>
              <a:buFontTx/>
              <a:buNone/>
            </a:pPr>
            <a:r>
              <a:rPr lang="en-US" sz="2400" smtClean="0">
                <a:latin typeface="Arial" charset="0"/>
                <a:cs typeface="Arial" charset="0"/>
              </a:rPr>
              <a:t>DNA enables two organisms to communicate; it’s designed for inter-organism communication. </a:t>
            </a:r>
          </a:p>
        </p:txBody>
      </p:sp>
      <p:pic>
        <p:nvPicPr>
          <p:cNvPr id="18436" name="Picture 4" descr="j00887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9738" y="1343025"/>
            <a:ext cx="1084262" cy="479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BE0E27-213B-4CC7-A0CA-1EEDB23857AD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Context is Key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2588" y="1708150"/>
            <a:ext cx="8537575" cy="42211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Arial" charset="0"/>
                <a:cs typeface="Arial" charset="0"/>
              </a:rPr>
              <a:t>For genetic information, the context includes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latin typeface="Arial" charset="0"/>
                <a:cs typeface="Arial" charset="0"/>
              </a:rPr>
              <a:t>Impact of cellular environment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latin typeface="Arial" charset="0"/>
                <a:cs typeface="Arial" charset="0"/>
              </a:rPr>
              <a:t>Impact of the context within the sequences themselves; are there larger patterns within the genetic code?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latin typeface="Arial" charset="0"/>
                <a:cs typeface="Arial" charset="0"/>
              </a:rPr>
              <a:t>Impact of multiple reading frames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Arial" charset="0"/>
                <a:cs typeface="Arial" charset="0"/>
              </a:rPr>
              <a:t>Beyond cells, there is context for tissue-specific development, at coarser levels, organs, organisms, ecosystems, and beyond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8C6EE5C-1299-427E-8937-63AF0861A603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TR-Science-Information-TEMPLATE">
  <a:themeElements>
    <a:clrScheme name="Ctr-Sci-Info">
      <a:dk1>
        <a:sysClr val="windowText" lastClr="000000"/>
      </a:dk1>
      <a:lt1>
        <a:sysClr val="window" lastClr="FFFFFF"/>
      </a:lt1>
      <a:dk2>
        <a:srgbClr val="007434"/>
      </a:dk2>
      <a:lt2>
        <a:srgbClr val="FFFFFF"/>
      </a:lt2>
      <a:accent1>
        <a:srgbClr val="00B050"/>
      </a:accent1>
      <a:accent2>
        <a:srgbClr val="A3FFCD"/>
      </a:accent2>
      <a:accent3>
        <a:srgbClr val="7FC9FF"/>
      </a:accent3>
      <a:accent4>
        <a:srgbClr val="40AFFF"/>
      </a:accent4>
      <a:accent5>
        <a:srgbClr val="00D15F"/>
      </a:accent5>
      <a:accent6>
        <a:srgbClr val="C4BD97"/>
      </a:accent6>
      <a:hlink>
        <a:srgbClr val="1FA0FF"/>
      </a:hlink>
      <a:folHlink>
        <a:srgbClr val="00528F"/>
      </a:folHlink>
    </a:clrScheme>
    <a:fontScheme name="CtrSciInfo">
      <a:majorFont>
        <a:latin typeface="Continuum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CTR-Science-Information-TEMPLATE</Template>
  <TotalTime>1210</TotalTime>
  <Words>563</Words>
  <Application>Microsoft Office PowerPoint</Application>
  <PresentationFormat>On-screen Show (4:3)</PresentationFormat>
  <Paragraphs>85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Continuum Medium</vt:lpstr>
      <vt:lpstr>Calibri</vt:lpstr>
      <vt:lpstr>Wingdings</vt:lpstr>
      <vt:lpstr>Times New Roman</vt:lpstr>
      <vt:lpstr>CTR-Science-Information-TEMPLATE</vt:lpstr>
      <vt:lpstr>CTR-Science-Information-TEMPLATE</vt:lpstr>
      <vt:lpstr>CTR-Science-Information-TEMPLATE</vt:lpstr>
      <vt:lpstr>CTR-Science-Information-TEMPLATE</vt:lpstr>
      <vt:lpstr>Slide 1</vt:lpstr>
      <vt:lpstr>Slide 2</vt:lpstr>
      <vt:lpstr>Slide 3</vt:lpstr>
      <vt:lpstr>Slide 4</vt:lpstr>
      <vt:lpstr>Information Theory and Life Sciences: Renaissance</vt:lpstr>
      <vt:lpstr>Information Theory and Life Sciences: Some Examples</vt:lpstr>
      <vt:lpstr>Information Theory and Life Sciences: Some Examples</vt:lpstr>
      <vt:lpstr>Slide 8</vt:lpstr>
      <vt:lpstr>Slide 9</vt:lpstr>
      <vt:lpstr>Information Theory and Life Sciences: Scratching the Surface</vt:lpstr>
      <vt:lpstr>Information Theory and Life Sciences: Emerging Frontiers</vt:lpstr>
      <vt:lpstr>Key Outstanding Challenges</vt:lpstr>
      <vt:lpstr>Key Outstanding Challenges</vt:lpstr>
      <vt:lpstr>Key Outstanding Challenges</vt:lpstr>
      <vt:lpstr>Slide 15</vt:lpstr>
      <vt:lpstr>Slide 16</vt:lpstr>
      <vt:lpstr>Frameworks and Portals</vt:lpstr>
    </vt:vector>
  </TitlesOfParts>
  <Company>Engineering Computer Network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Emerging Frontiers of  Science of Information</dc:title>
  <dc:creator>lahowell</dc:creator>
  <cp:lastModifiedBy>ayg</cp:lastModifiedBy>
  <cp:revision>99</cp:revision>
  <dcterms:created xsi:type="dcterms:W3CDTF">2009-09-11T21:07:35Z</dcterms:created>
  <dcterms:modified xsi:type="dcterms:W3CDTF">2010-05-05T19:56:54Z</dcterms:modified>
</cp:coreProperties>
</file>